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1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notesSlides/notesSlide2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notesSlides/notesSlide3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64" r:id="rId3"/>
    <p:sldId id="329" r:id="rId4"/>
    <p:sldId id="333" r:id="rId5"/>
    <p:sldId id="337" r:id="rId6"/>
    <p:sldId id="338" r:id="rId7"/>
    <p:sldId id="340" r:id="rId8"/>
    <p:sldId id="266" r:id="rId9"/>
    <p:sldId id="272" r:id="rId10"/>
    <p:sldId id="334" r:id="rId11"/>
    <p:sldId id="276" r:id="rId12"/>
    <p:sldId id="278" r:id="rId13"/>
    <p:sldId id="279" r:id="rId14"/>
    <p:sldId id="280" r:id="rId15"/>
    <p:sldId id="271" r:id="rId16"/>
    <p:sldId id="331" r:id="rId17"/>
    <p:sldId id="281" r:id="rId18"/>
    <p:sldId id="332" r:id="rId19"/>
    <p:sldId id="282" r:id="rId20"/>
    <p:sldId id="290" r:id="rId21"/>
    <p:sldId id="283" r:id="rId22"/>
    <p:sldId id="284" r:id="rId23"/>
    <p:sldId id="285" r:id="rId24"/>
    <p:sldId id="286" r:id="rId25"/>
    <p:sldId id="287" r:id="rId26"/>
    <p:sldId id="288" r:id="rId27"/>
    <p:sldId id="335" r:id="rId28"/>
    <p:sldId id="289" r:id="rId29"/>
    <p:sldId id="292" r:id="rId30"/>
    <p:sldId id="293" r:id="rId31"/>
    <p:sldId id="294" r:id="rId32"/>
    <p:sldId id="303" r:id="rId33"/>
    <p:sldId id="305" r:id="rId34"/>
    <p:sldId id="296" r:id="rId35"/>
    <p:sldId id="298" r:id="rId36"/>
    <p:sldId id="299" r:id="rId37"/>
    <p:sldId id="300" r:id="rId38"/>
    <p:sldId id="304" r:id="rId39"/>
    <p:sldId id="295" r:id="rId40"/>
    <p:sldId id="301" r:id="rId41"/>
    <p:sldId id="302" r:id="rId42"/>
    <p:sldId id="306" r:id="rId43"/>
    <p:sldId id="297" r:id="rId44"/>
    <p:sldId id="325" r:id="rId45"/>
    <p:sldId id="327" r:id="rId46"/>
    <p:sldId id="328" r:id="rId47"/>
    <p:sldId id="307" r:id="rId48"/>
    <p:sldId id="308" r:id="rId49"/>
    <p:sldId id="309" r:id="rId50"/>
    <p:sldId id="310" r:id="rId51"/>
    <p:sldId id="312" r:id="rId52"/>
    <p:sldId id="311" r:id="rId53"/>
    <p:sldId id="313" r:id="rId54"/>
    <p:sldId id="314" r:id="rId55"/>
    <p:sldId id="315" r:id="rId56"/>
    <p:sldId id="316" r:id="rId57"/>
    <p:sldId id="317" r:id="rId58"/>
    <p:sldId id="318" r:id="rId59"/>
    <p:sldId id="341" r:id="rId60"/>
    <p:sldId id="319" r:id="rId61"/>
    <p:sldId id="320" r:id="rId62"/>
    <p:sldId id="321" r:id="rId63"/>
    <p:sldId id="342" r:id="rId64"/>
    <p:sldId id="322" r:id="rId65"/>
    <p:sldId id="323" r:id="rId66"/>
    <p:sldId id="324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CCFF"/>
    <a:srgbClr val="6699FF"/>
    <a:srgbClr val="FF33CC"/>
    <a:srgbClr val="00A4DE"/>
    <a:srgbClr val="EFF9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20" autoAdjust="0"/>
  </p:normalViewPr>
  <p:slideViewPr>
    <p:cSldViewPr>
      <p:cViewPr>
        <p:scale>
          <a:sx n="70" d="100"/>
          <a:sy n="70" d="100"/>
        </p:scale>
        <p:origin x="-13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53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19T22:11:13.4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0,'0'0,"25"0,24 0,-24 0,0 0,24 0,25 0,-24 0,24 0,25 0,0 0,0 0,25 0,-25 0,0 0,50 0,-75 0,50 0,-25 0,0 0,25 0,-50 0,-49 0,0 0,24 0,-24 0,0 0,-25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12-26T01:44:51.1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19T22:18:55.52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94,'0'0,"0"0,0 0,24 0,1 0,-25 0,25 0,0 0,0 0,0 0,-25 0,24 0,1 0,0 0,-25 0,25 0</inkml:trace>
  <inkml:trace contextRef="#ctx0" brushRef="#br0" timeOffset="2340">496 47,'0'0,"0"0,0 23,0-23,0 24,0-1,0-23,0 24,0-24,0 23,0-23,0 23,0 1,0-24,0 23,0-23,0 23,0 1,0-24,0 23,0-23,25 0,-25 0,0 0,0-23,0-1,0 24,0-23,0 23,24-23,-24-1,25 24,-25-23,0 23,0-23,25 23,-25 0,0-24,0 24,0-23,25 23,-25 0,0-24,25 24,-25 0,24 0,-24-23,0 0,25 23,-25-24,0 24,0 0,-25 0,25 0,0 0</inkml:trace>
  <inkml:trace contextRef="#ctx0" brushRef="#br0" timeOffset="6193">967 187,'0'-23,"0"23,0-23,0 23,25 0,0 0,-1 0,1-24,-25 1,25 23,0 0,-25 0,25 0,-25-24,0 24,0 0,-25 0,0 0,25 0,0 0,-25 0,25 0,-25 0,25 0,-24 0,-1 0,25 0,-25 0,25 0,-25 0,0 0,25 0,-24 0,24 0,-25 0,25 0,-25 0,0 0,25 0,0 0,0 0,0 0,0 24,-25-24,25 23,0-23,0 24,0-24,0 23,0 0,0-23,0 24,0-24,0 23,0-23,0 23,0 1,0-24,0 0,0 0,0 0,25 23,0-23,-25 0,25 0,-25 0,25 0,-25 0,24 0,1 0,-25 0,25 0,-25 0,25 0,0 0,-25 0,24 0,-24 0,25 0,-25 0,25 0,0 0,-25 0,25 0,-25 0,0 0,25 0,-1 0,-24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19T22:19:05.97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24,0 0,0 0,0-1,0 1,0 24,0-24,0 23,0 1,0-25,0 25,0-24,0-1,0-23,0 24,0 0,0 24,0-48,0 23,0 49,0-72,0 23,0 1,0 0,0 0,0-24,0 47,0-23,0 0,0-24,0 24,0-1,0 1,0-24,0-24,0 24,0-23,0-1,0 0,0 24,0-24,0 0,0 1,0-25,0 48,0-24,0 24,0-47,25 23,-25 0,0 24,25-23,-25-1,0 0,24 0,-24 24,25-24,-25 1,0 23,0-24,0 0,0 24,0-24,0 24,0-23,0 23,0-24,25 24,-25-24,0 24,25 0,-25 0,0-24,24 24,-24 0,0 0,25-23,0 23,-25 0,25 0,-25-24,0 24,24 0,-24 0,25 0,0 0,-25 0,25 0,-25 0,24 0,-24 0,0 24,0-24,25 23,-25-23,0 24,0 0,25-24,-25 0,0 24,0-24,0 23,0-23,0 24,0 0,25-24,-25 0,0 24,0-24,0 23,0 1,0-24,0 0,0 0,-25 0,25 0,-25 0,0 0,25 0,-24 0,24 0,-50 0,50 0,-25 0,1 0,-1 0,25 0,-25 0,25 0,0 0,0-24,-25 24,1 0,24 0,0 0,-25 0,25-23,0 23,-25 0,25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19T22:19:11.90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0 174,'24'0,"-24"0,25 0,0 0,-25 0,25 0,-25 0,24 0,1 0,-25 0,25 0,25 0,-26 0,1 0,-25 0,25-25,-25 25,25 0,-25 0,25 0,-1 0,-24 0,25 0,-25 0,25 0,0 0,-1 0,-24 0,50 0,-25 0,0 0,-1 0,-24 0,0 0,0 0,0 0,-49 0</inkml:trace>
  <inkml:trace contextRef="#ctx0" brushRef="#br0" timeOffset="1451">297 0,'0'0,"0"0,0 25,0-25,0 25,0 0,0-25,0 25,0-25,0 25,0-1,0-24,0 25,0-25,0 25,0-25,0 25,0 0,0-25,0 0,0 25,0-25,0 25,0-1,0-24,0 25,0-25,0 25,0-25,0 25,0 0,0-25,0 25,0-25,0 25,0-1</inkml:trace>
  <inkml:trace contextRef="#ctx0" brushRef="#br0" timeOffset="3354">768 149,'0'0,"0"25,0-25,0 25,0-25,0 25,0 0,0-25,0 25,0-25,0 25,0-25,0 24,0 1,0-25,0 25,0-25,0 0,0 25,0 0,0-25,0 25,0-25,0 25,0-25,0 0,0-25,0 25,0-25,0 0,0 25,25 0,-25-25,0 25,0 0,0-25,0 0,25 25,-25 0,0-24,0 24,24 0,-24-25,0 25,0 0,25 0,-25-25,25 25,-25 0,25 0,-25-25,24 25,-24 0,25-25,-25 25,0 0,25 0,-25-25,25 0,-25 25,0 0,0 0,0 25,0 0,0-25,-25 25,25 0,0-25</inkml:trace>
  <inkml:trace contextRef="#ctx0" brushRef="#br0" timeOffset="5850">1041 348,'24'0,"-24"0,25 0,0 0,0 0,-25-25,25 25,-1 0,1 0,-25 0,25 0,-25-24,0 24,25 0,-25 0,24 0,1 0,0 0,-25 0,0-25,25 25,-25 0,0-25,0 0,0 25,0-25,0 25,0-25,-25 25,25 0,-25 0,25 0,-25 0,1 0,24 0,-25 0,25 0,0 0,-25 0,0 0,25 0,-24 0,24 0,0 0,-25 0,25 0,-25 0,25 25,0-25,0 25,0 0,0-25,0 25,0-25,0 25,0-1,0-24,0 25,0-25,0 25,0-25,0 25,0 0,0-25,0 25,0-25,0 25,0-25,0 0,25 0,-25 0,0 0,25 0,-25 0,0 0,24 0,1 0,0 0,-25 0,25 0,-1 0,-24 0,25 0,-25 0,25 0,0 0,-25 0,0-25,25 25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19T22:19:21.7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24,0 0,0-24,0 24,0-24,0 47,0-47,0 24,0-24,0 47,0-23,0 0,0 24,0-25,0 1,0 0,0 23,0 1,0-24,0-24,0 23,0 25,0-24,0 0,0-1,0 1,0 0,0-24,0 47,0-47,0 24,0 0,0 0,0 23,0-47,0 24,0-24,0 0,0 0,0 0,0-24,0 0,0 1,0 23,0-48,25 48,-25-47,0 47,0-24,0-24,0 25,0-1,0 0,0 0,0 0,0 24,0 0,0-23,0 23,0-24,0 0,24 24,-24-24,0 24,25-23,-25-1,0 24,0-24,25 24,-25 0,24 0,-24-24,0 24,25-23,-25-1,25 24,-25 0,0-24,24 24,-24 0,0 0,25 0,0 0,-25 0,0 0,24 0,-24 0,0 24,0 0,25-24,-25 23,0-23,0 24,0-24,0 24,0 0,0-24,0 23,0-23,0 24,0 0,0-24,0 24,0-24,0 0,-25 0,25 0,-24 0,-1 0,0 0,25 0,-24 0,-1 0,25 0,-25 0,25 0,0 0,-24 0,-1 0,25-24,0 24,0-24,-25 24,25-24,0 24,0 0,-24 0,24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1-19T06:07:06.75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0,'0'0,"0"0,24 0,-24 0,24 0,-24 0,23 0,1 0,-24 0,0 0,24 0,-24 0,24 0,-24 24,0-24,23 0,-23 0,24 0,-24 0,24 0,-24 0,0 23,23-23,-23 0,0 0,24 0,0 0,-24 24,0-24,23 0,-23 0,0 24,24-24,0 0,-24 0,0 0,24 0,-24 0,0 24,23-24,-23 0,0 0,24 0,0 0,-24 23,0-23,23 0,-23 0,0 24,24-24,0 0,-24 0,23 0,-23 24,24-24,-24 0,24 0,0 24,-24-24,23 0,-23 0,24 0,0 0,-24 23,0-23,23 0,-23 0,0 24,24-24,0 0,-24 0,0 0,23 0,-23 0,24 0,-24 24,0-24,24 0,0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1-19T06:07:09.47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0 713,'0'0,"24"-23,-24-1,0 24,23 0,-23-24,0 24,0 0,0-24,23 24,-23 0,0-24,0 24,0-23,0 23,0-24,23 24,-23 0,0-24,0 0,0 24,0-23,0 23,0 0,0-24,0 24,0-24,23 24,-23-24,0 24,0-24,0 24,23 0,-23-23,0-1,0 24,0-24,0 24,0-24,24 24,-24-23,0-1,0 24,0-24,0 24,0 0,0-24,0 0,0 24,0-23,0 23,23 0,-23-24,0 24,0-24,0 0,0 24,23 0,-23-23,0 23,0-24,0 24,0-24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1-19T06:07:15.12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0 217,'0'0,"24"0,-24 0,0 0,0 0,23 0,-23 24,24-24,-24 23,0-23,0 0,24 0,-24 24,0-24,0 0,24 0,-24 24,24-24,-24 23,0-23,0 0,0 24,23-24,-23 0,0 0,0 24,0-24,24 0,-24 23,0 1,0-24,0 0,0 24,24-24,0 0,-24 0,23 0,-23 0,0 0,24 0,-24-24,24 24,-24 0,0-24,24 24,-24 0,0 0,24 0,-24-23,0 23,23 0,-23 0,24 0,-24-24,0 24,24 0,-24 0,0-24,24 24,-24-23,24 23,-24 0,0 0,23 0,-23 0,24 0,-24 0,24 0,0 0,-24 0,0 0,23 0,-23 0,0 0,24 23,0-23,-24 0,24 0,0 24,-1-24,1 0,0 0,0 24,-24-24,47 23,-47-23,24 0,-24 0,0 0,24 0,-24 24,24-24,-24 0,0 0,23 0,-23 0,24 24,-24-24,0 23,24-23,0 0,-24 0,24 0,-24 24,0-24,0 0,23 0,-23 24,24-24,-24 0,0 0,0 23,24-23,-24 24,0-24,24 0,-24 0,0 0,0 24,24-24,-1 0,-23 0,0 0,24 0,-24 0,24 0,0 0,-24 0,24 0,-24 0,0 0,23 0,-23 0,0 0,24 0,0 0,-24 0,0 0,0-24,24 24,-24-24,0 24,23 0,-23 0,24 0,-24-23,0 23,24 0,-24 0,0 0,0-24,0 24,24 0,-24-24,0 24,0-23,24 23,-24 0,23 0,-23-24,0 24,0 0,0-24,0 24,24 0,-24-23,0-1,0 24,0-24,24 24,-24 0,0-23,0-1,0 24,0-24,24 24,-24 0,0-23,0 23,0-24,0 0,0 24,0 0,0-23,0 23,0-24,0 0,0 24,0-23,0 23,0-24,0 24,0-24,24 24,-24-23,0 23,23-24,-23 24,24 0,0 0,-24 0,24 0,-24 0,23 0,-23 0,24 0,-24 0,24 0,-24 0,0 0,24 0,-24 0,24 24,-1-1,-23-23,24 0,-24 24,48-24,-24 24,-1-24,25 23,-24-23,23 24,-23 0,0-1,23-23,-23 24,0 0,-24-24,24 0,-24 23,24-23,-1 24,1-24,0 47,0-23,-1-24,49 47,-48-47,-1 24,25 23,-24-47,0 24,-1-24,1 24,-24-1,24-23,0 0,-24 24,23-24,-23 0,0 24,24-1,-24-23,0 0,0 24,24-24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1-19T06:07:31.0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0 451,'0'0,"0"0,0 0,24 0,-24 0,24 0,-24 24,0-24,0 0,24 0,-24 23,24-23,-24 0,0 24,23-24,-23 0,0 0,24 0,-24 24,0-24,0 0,24 0,0 0,-24 23,0-23,24 0,-24 0,0 0,0 24,23-24,-23 24,24-24,-24 0,0 0,24 0,-24 24,0-24,0 0,24 0,-24 0,0 0,0-24,23 24,-23-24,24 24,-24 0,0 0,0-24,24 24,-24 0,0 0,0-23,24 23,-24 0,24 0,-24-24,0 24,0-24,23 24,-23 0,0 0,0-23,24 23,-24 0,0 0,0-24,24 24,-24-24,0 24,24 0,-24-24,0 24,0 0,24 0,-24-23,0 23,0 0,23 0,-23-24,24 24,-24-24,0 24,0 0,24 0,-24-24,0 24,0 0,24 0,-24-23,0 23,0-24,0 24,23 0,-23-24,24 24,-24 0,0 0,0-24,24 24,-24-23,0 23,0-24,24 24,-24 0,24 0,-24-24,0 24,0 0,23 0,-23-24,0 24,0-23,24 23,-24 0,0 0,0-24,24 24,-24 0,24 0,-24-24,0 24,0 0,24 0,-24-24,0 24,0-23,0 23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19T18:09:05.1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4985 0,'0'25,"0"-25,0 25,0 0,24-25,1 25,0-1,0 1,49 0,-49 0,25 25,-26-1,26-24,-25 25,49-26,-24 51,-25-25,49-1,0 26,26 24,-51-74,75 74,-74-49,74 24,-25 50,-25-49,26-26,-1 26,-50-26,26 1,24 25,-74-51,49 51,-74-50,50-1,-25 26,24-25,26 49,-1-24,0 49,-24-74,24 50,25-1,-49 0,0-24,-1 0,1-1,-25-24,-1-25,-24 25,0-25</inkml:trace>
  <inkml:trace contextRef="#ctx0" brushRef="#br0" timeOffset="5975">124 2904,'0'0,"0"0,25 0,-25 0,25 0,0 0,-1 0,1 0,25 0,-25 0,49 0,-74 0,25 0,24 0,-49 0,25 0,0 0,0 0,0 0,-1 0,1 0,-25 0,25 0,-25 0,25 0,0 0,-25 0,24 0,-24 0,25 0,0 0,-25 0,25 0,-25 0,25 0,-25 0,49 0,-49 0,25 0,-25 0,25 0,0 0,-1 0,-24 0,50 0,-50 0,25 0,24 0,-24 0,0 0,0 0,-25 0,25 0,-1 0,1 0,-25 0,50 0,-25 0,-1 0,1 0,-25 0,50 0,-50 0,25 0,-1 0,1 0,25 0,-25 0,-25 0,49 0,-24 0,0 0,0 0,-25 0,24 0,1 0,-25 0,25 0,0 0,-1 0,1 0,-25 0,25 0,0 0,-25 0,25 0,-25 0,49 0,-24 0,0 0,24 0,1 0,-25 0,0 0,24 0,-24 0,0 0,0 0,-1 0,1 0,0 0,-25 0,25 0,0 0,-1 0,-24 0,25 0,0 0,0 0,0 0,-1 0,1 0,-25 0,50 0,-50 0,25 0,-25 0,49 0,-49 0,50 0,-50 0,25 0,-1 0,1 0,0 0,0 0,0 0,-1 0,1 0,0 0,-25 0,50 0,-50 0,24 0,1 0,0 0,-25 0,25 0,0 0,-1 0,-24 0,25 0,0 0,0 0,0 0,-25 0,24 0,1 0,-25 0,25 0,-25 0,25 0,0 0,-1 0,26 0,-25 0,24 0,1 0,-25 0,24 0,-24 0,0 0,-25 0,25 0,0 0,24 0,-49 0,25 0,0 0,0 0,24 0,-24 0,25 0,-26 0,26 0,-50 0,50 0,-50 0,24 0,-24 0,25 0,0 0,0 0,0 0,-1 0,-24 0,25 0,-25 0,25 0,0 0,-25 0,24 0,-24 0,25 0,-25 0</inkml:trace>
  <inkml:trace contextRef="#ctx0" brushRef="#br0" timeOffset="10562">124 3078,'0'0,"0"0,25 0,25 0,-1 0,1 0,-1 0,26 0,-1 0,-24 0,24 0,1 0,-26 0,26 0,-1 0,0 0,1 0,-1 0,-24 0,-1 0,1 0,0 0,24 0,-24 0,-26 0,26 25,0-25,24 0,-49 0,24 0,-24 0,49 0,-24 0,0 0,-1 0,26 0,-26 0,26 0,-26 0,26 0,-26 0,-24 0,49 0,-49 0,0 0,0 0,0 0,-1 0,-24 0,25 0,0 0,0 0,0 0,-1 0,1 0,0 0,0 0,24 0,-24 0,-25 0,50 0,-25 0,-1 0,51 0,-26 0,-24 0,25 0,24 0,-24 0,-1 0,1 0,-25 0,24 0,-49 0,25 25,0-25,0 0,-25 0,25 0,-25 0,24 0,1 0,0 0,0 0,0 0,-25 0,24 0,-24 0,25 0,-25 0,25 0,0 0,0 0,-1 0,1 0,-25 0,25 0,-25 0,25 0,0 0,-25 0,24 24,-24-24,25 0,0 0,-25 0,25 0,-25 0,25 0,-25 0,24 0,1 0,-25 0,25 0,-25 0,50 0,-50 0,24 0,-24 0,25 0,0 0,-25 0,25 0,-25 0,25 0,-25 0,24 0,1 0,25 0,-26-24,1 24,-25 0</inkml:trace>
  <inkml:trace contextRef="#ctx0" brushRef="#br0" timeOffset="15663">4489 2656,'0'0,"0"0,0 25,0-25,0 25,0 0,0-1,0-24,0 25,0 0,0 0,0-25,0 25,0-1,0-24,0 25,-25-25,25 25,0-25,0 25,0 0,0-25,0 25,0-25,0 24,0 1,0-25,0 25,0-25,0 0,0 25,0-25,0 0,0 25,0-1,25-24,-25 25,0-25,0 25,0 0</inkml:trace>
  <inkml:trace contextRef="#ctx0" brushRef="#br0" timeOffset="17706">25 2606,'0'0,"0"0,-25 0,25 25,0 0,0 0,0 0,0-25,0 49,0-49,0 25,0-25,0 25,0 0,0 0,0-1,0 1,0-25,0 25,0-25,0 25,0 0,0 0,0-25,0 24,25-24,-25 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19T22:11:15.3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0,'0'0,"24"0,-24 25,47-25,47 0,-23 24,24 1,-1-25,47 0,-23 0,47 0,-23 0,-48 0,0 0,48 0,-48 0,47 0,-46 0,-1 0,48 0,-95 0,23 0,-46 0,23 0,-47 0,24 0,23 0,0 0,24 0,-1 0,25 0,-24 0,23 0,-23 0,23 0,47 0,-46 0,-25 0,1 0,-24 0,-23 0,-1 0,25 0,-1 0,-47 0,23 0,1 0,-24 0,23 0,1 0,0 0,-24 0,23 0,-23 0,47 0,-23 0,-24 0,47 0,0 0,-23 0,-1 0,1 0,-24 0,23 0,25 0,-25 0,24 0,-23 0,23 0,-23 0,-24 0,0 0,0 0,-24 0,1 0,-48 0,24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1-16T14:28:53.73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1190,'0'0,"0"0,0-24,0 24,0-24,0 1,0-1,0 24,23-24,1 0,-24 1,24 23,0-24,0 0,-24 0,24 24,0-24,-1 1,-23 23,0-24,24 24,-24-24,0 0,24 24,0 0,-24-24,24 1,0-1,0 0,-1 0,1 0,0 1,0 23,-24-24,24 0,0 0,23-23,-23-1,-24 24,0 24,0-47,48 47,-48-24,48 24,-48-48,24 48,-24-47,47 23,-23 24,-24 0,24-24,0 24,0 0,-24-24,24 1,-1 23,1 0,0 0,-24-48,24 48,0-24,-24 0,0 24,24-23,0 23,-24-24,0 24,0 0,23 0,1-24,0 24,-24-24,24 24,-24-24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1-16T14:29:35.21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665 1212,'0'0,"0"0,-24 0,24-24,0 0,-24 1,24 23,0-24,-23 0,-1 24,0-24,24 1,0 23,0-24,-24-24,1 48,-1 0,24-23,0-1,0 24,0-24,0 0,0 1,-24 23,24-24,0 0,0 0,-24 24,24 0,-23 0,23-23,-24-25,24 24,0 1,-24-1,24 24,-47-48,47 25,0-1,0 24,-48-71,24 71,24-24,0 24,0-48,-23 24,23 1,-24-1,0-24,0 48,24-23,0-1,0 0,-23 24,23-24,-24 1,24-1,0 0,-24 24,24-24,-24 1,24 23,-23 0,23-24,0 0,-24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1-16T14:30:07.23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1093,'24'0,"-24"-24,23 24,1-24,-24 24,24-23,0-1,0 0,-24 0,48-23,-24 23,-1 24,-23-24,24 0,-24 1,24 23,0 0,-24-24,24 0,0 0,0 1,-1-1,1 24,0-24,-24-23,0 23,24 0,0 24,-24-24,24 0,-24 24,0 0,24-23,-1 23,-23-24,24 0,-24 24,24 0,0-24,-24 1,0 23,24 0,-24-24,24 24,-24 0,24 0,-24-24,24 0,-1 24,-23-23,24 23,-24 0,0-24,24 24,0 0,-24-24,0 24,24 0,0 0,0 0,-1-24,1 0,0 24,0-23,24 23,23-48,-71 48,24-24,0 24,0 0,-24 0,24-23,0 23,-24 0,47 0,-47-48,48 24,-48 24,24 0,0-23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19T19:38:53.62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15,'0'0,"25"0,-25 0,49 0,-49 0,50 0,0 0,24 0,-24 0,24 7,26-7,-26 0,1 0,49 0,0 0,-24 0,24 0,25 0,-50 0,50 0,-49 0,49 0,-75 0,26 0,-1 0,0 0,-24 0,24 0,26 0,-51 0,1 0,24 0,-25 0,1 0,0 0,24 0,-25 0,1 0,0 0,24 0,-25 0,26 0,-1 0,1 0,-26 0,25 0,-24 8,24-8,-24 0,49 0,-49 0,-1 0,1 0,-1 0,-24 0,49 0,-24 0,-1 0,75 0,-74 0,24 0,1 0,24 0,0 0,0 0,-24 0,24 0,0 0,-49 0,49 0,-50 0,26 0,-1 0,25 0,-49 0,24 0,-24 0,-26 0,26 0,-1 0,-24 7,25-7,-50 0,24 0,1 0,0 0,24 0,25 0,-24 0,0 0,-1 0,25 0,-24 0,-25 0,24 0,-49 0,74 0,-49 0,-25 0,25 0,-1 0,26 0,24 0,-74 0,25 0,-25 0,24 0,1 0,0 0,-1 0,1 0,25 0,24 0,0 0,1 0,-1 0,-24 0,-1 0,1 0,-26 0,26 0,24 0,-24 0,24 0,0 0,-49 0,25 0,-1 0,1 0,-1 0,1 0,-26 0,1 0,0 0,-25 0,49 0,-49 0,0 0,49 0,-24 0,25 0,-26 0,51 0,-26 0,1 0,-26 0,26 0,0 0,-1 0,1 0,-1 0,25 0,-24 0,0 0,-1 0,25 0,-74 0,75 0,-76 0,51 0,0 0,-51 0,1 0,0 0,25 0,-1 0,-24 0,0 0,0 0,25 0,-25 0,-25 0,24 0,-24 0,25 0,-25 0,25 0,0-15,-25 15,0-7,25 7,0 0,-25 0,24 0,-24 0,25 0,-25 0,25 0,0 0,-25 0,25 0,-25 0,25 0,-1 0,-24 0,25 0,25 0,0 0,24 0,1 0,-1 0,1 0,-1 0,1 0,-25 0,-1 0,1 0,-25 0,24 0,26 0,-75 0,25 0,0 0,0 0,24 0,-24 0,0 0,25 0,-50 0,24 0,1 0,0 0,0 0,49 0,-49 0,0 0,50 0,-50 0,49 0,-24 0,24 0,1 0,-1 0,1 0,-25 0,-1 0,1 0,0 0,24 0,-24 0,-25 0,-1 0,1 0,-25 0,50 0,-25 0,0 0,24 0,-24 0,0 0,25 0,24 0,-24 0,-25 0,25 0,-26 0,1 0,25 0,0 0,24 0,25 0,-24 0,0 0,-26 0,-24 0,-25 0,-25 0,25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3-03-20T08:10:31.49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5745 18890</inkml:trace>
  <inkml:trace contextRef="#ctx0" brushRef="#br0" timeOffset="1529">1301 8953</inkml:trace>
  <inkml:trace contextRef="#ctx0" brushRef="#br0" timeOffset="3386">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3-03-20T08:01:22.8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0,'32'0,"-32"0,0 0,0 32,32-1,-32-31,0 32,31-32,1 0,-32 63,32-63,-1 0,1 32,0-32,-1 32,32 32,-63-64,32 31,0 1,-32-32,31 32,-31-32,0 31,32-31,-32 32,0 0,32 32,-1-64,1 31,0-31,-32 32,31 0,-31-1,32-31,0 64,-1-32,1 31,0 1,31-33,-63 33,32-32,-1 0,1-1,0 33,31 31,0-63,1 31,-33 1,1-1,0 1,-1-32,-31 31,32-63,0 32,-32-1,0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19T18:16:41.82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31 52,'0'0,"0"0,0 0,0 0,0 24,0 1,0-25,0 24,0-24,0 24,0-24,0 25,0-1,0-24,0 25,0-25,0 24,0 0,0-24,0 25,0-25,0 0,0 0,0 24,0-24,0 25,0-1,0-24,24 0,-24 24,0-24,0 25,0-25,0 0,0 24,0 1,0-25,0 24,0-24,23 0,-23 0,24 0,0 0,0 0,-1 0,1 0,0 0,-1 0,-23 0,24 0,-24 0,24 0,-24 0,0 0,0 0,0-24,0 24,0-25,0 25,0-24,0 24,0-25,0 25,0-24,0 0,0 24,0-25,0 25,0-24,0 24,0-25,0 1,0 24,0-24,0 24,0-25,0 1,23 24,-23-25,0 25,0-24,24 24,-24-24,0-1,0 25,0-24,0 24,0-25,24 25,-24 0,0 0,0 25,0-25,0 24,0 1,0-25,0 24,0-24,0 24,0-24,0 25,0-1,0-24,0 25,0-25,0 24,0 0,0-24,0 25,0-25,0 24,23-24,-23 0,0 25,0-1,0-24,0 24,0-24,0 25,0-25,0 0,0 0,0 0,0-25,0 1,0 0,0 24,0-25,0 25,0-49,0 49,0-24,0 24,0-24,0-1,0 25,0-24,0 24,0-25,0 25,0-24,0 0,0 24,0-25,0 25,0-24,0-1,0 25,0 0,0 25,0-25,0 24,0-24,0 25,0-1,0-24,-23 24,23-24,0 25,0-1,0 1,0-25,0 24,0-24,0 24,0 1,0-25,0 24,0-24,0 25,0-1,0-24,0 24,0-24,0 25,0-25,0 24,0 1,0-25,0 24,0-24,0 24,0 1,0-25,0 0,0 24,-24-24,0 0,24 0,-23 0,-1 0,0 25,24-25,-23 0,23 0,-24 0,24 0,-24 0,1 0,-1 0,24 0,-24 0,24 0,0-25,-24 25,24 0,0-24,0-1,0 25,0-24,0 24,0-24,-23-1,23 25,0-24,0 24,0-25,0 25,0-24,0 0,0 24,0-25,-24 25,24-24,0-1,0 25,0-24,0 24,0-24,0 24,-24 0,24-25,0 1,0 24,0-25,0 25,0 0,0 25,0-1,0-24,0 25,0-25,0 24,0-24,0 24,0 1,0-25,0 24,0-24,0 25,0-1,0-24,0 24,0-24,0 25,0-25,0 24,0-24,0 25,0-25,0 24,0-24,0 24,0 1,0-25,0 24,0-24,0 25,0-25,24 0,-24 0,24 0,-24 0,0 0,23 0,1 0,-24 0,24 0,-24 0,47 0,-47 0,24 0,0 0,-1 0,-23 0,0-25,24 25,-24-24,0 24,24 0,-24 0,0-25,23 25,-23 0,0-24,24 24,-24 0,0-24,24 24,-24-25,23 25,-23 0,0-24,24 24,-24-25,0 1,0 24,0-24,0 24,0-25,0 25,0-24,0 24,0-25,0 25,0-24,0 24,0-24,0-1,0 25,0-24,0 24,0-25,0 25,0-24,0 0,0 24,0-25,0 25,24 0,-24-24,0-1,0 25,0 0,-24 0,24 25,-24-25,24 0,0 24,0-24,-23 0,23 0,-48 25,48-25,-23 0,23 0,0 0,0 24,0 0,0-24,0 25,0-1,0-24,0 25,0-25,0 24,0 0,0-24,0 0,0 25,0-25,0 24,0-24,0 25,0-1,0-24,0 24,0-24,0 25,0-25,0 24,0 1,0-25,0 24,0-24</inkml:trace>
  <inkml:trace contextRef="#ctx0" brushRef="#br0" timeOffset="13572">126 540,'0'0,"0"-25,-24 25,24 0,0-24,0 24,0-24,0-1,0 25,0-24,0 24,0-25,0 25,0-24,0 0,0 24,0-25,0 25,0-24,0 24,0-25,0 1,0 24,0-24,0 24,0-25,0 1,0 24,0-25,0 25,0-24,0 24,0-24,0-1,0 25,0-24,0 24,0-25,0 1,0 24,-24 0,24 0,-23 0,-1 0,0 0,24 0,0 0,0 0,0 24,0-24,0 25,0-25,0 24,0 1,0-25,0 24,0-24,0 24,0-24,0 25,0-1,0-24,0 25,0-25,0 24,0 0,0-24,0 25,0-25,0 24,0-24,0 25,0-1,0-24,0 24,0-24,0 25,0-25,0 24,0 1,0-25,0 0,0 0,24 0,-24 0,24 0,-24 0,23 0,-23 0,24 0,0 0,-24 0,24 0,-24 0,23 0,-23 0,24 0,-24 0,24 0,-24 0,23 0,-23 0,24 0,0 0,-24 0,0-25,23 25,-23 0,0 0,0-24,24 24,-24 0,24 0,-24-49,23 49,-23 0,0-24,0 24,0 0,24 0,-24-25,0 25,0-24,0-1,0 25,0-24,0 24,24 0,-24-24,0-1,0 25,0-24,0 24,0-25,0 25,0-24,0 0,0 24,0-25,0 25,0-24,0-1,0 25,0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19T18:17:17.48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24,0 1,0-25,25 25,-25 25,24-26,-24 26,25-50,0 50,0-26,25 1,-26 50,1-51,0 26,-25-50,0 25,25 0,0 0,-1 24,26 26,0-26,24 1,-24-1,74 1,-50 0,-24-26,-1 1,1 0,-1 0,-49-25,0 25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19T18:16:25.94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0,'0'24,"0"-24,0 25,0-1,0-24,0 24,0-24,0 25,0-25,0 24,0 0,0-24,0 25,0-25,0 24,0 0,0-24,0 24,0-24,0 0,0 25,0-25,0 24,0 0,0-24,0 25,0-25,0 24,0 0,0-24,0 24,0-24,0 0,0 0,25 0,-25 0,25 0,-25 0,24 0,-24 0,25 0,0 0,-25 25,24-25,-24 0,25 0,0 0,-25 0,24 0,-24 0,25 0,-25 0,25 0,-1 0,-24 0,25 0,-25 0,0 0,0 0,0-25,0 25,0-24,0 0,0 24,25 0,-25-24,0 24,0-25,0 1,0 24,0-24,0 24,0-25,0 25,0-24,0 0,0 24,0 0,0-24,0 24,0-25,0 1,0 24,0-24,0 24,0 0,0-25,0 25,0-24,-25 0,25 24,0 0,0-25,0 25,0 0,0 0,0 0,-25 25,25-1,0-24,-24 24,24-24,0 25,0-25,0 24,0 0,0-24,0 25,0-25,0 24,0 0,0-24,0 24,0-24,0 25,0-25,0 24,0 0,0-24,0 0,0 25,0-25,0 24,24-24,-24 24,0-24,0 24,0-24,0 0,0-48,0 24,0-1,0 1,0 24,0-24,0-1,0 25,0 0,0-24,0 24,0-24,0 24,0-24,0-1,0 25,0-24,0 24,0-24,0-1,0 25,0 0,0 0,0 25,0-25,0 24,0-24,0 24,0 1,0-25,0 24,0-24,0 24,0-24,0 24,0 1,0-25,0 24,0-24,0 24,0 1,-24-25,24 0,-25 0,25 0,-25 0,1 0,-1 0,25 0,-25 0,25 0,-24 0,-1 0,25 0,0 0,-25 0,25-25,0 25,0-24,-24 24,24-24,0-1,0 1,0 24,0-24,0 0,-25 24,25 0,0-25,0 25,0-24,0 24,0-24,0 24,0 0,0 24,0-24,0 24,0-24,0 25,0-1,0-24,0 24,0-24,0 24,0 1,0-25,0 24,0-24,0 24,0-24,0 0,25 25,-25-25,24 0,-24 0,25 0,0 0,-25 0,24 0,-24 0,25 0,-25 0,25 0,-1 0,-24 0,25 0,-25 0,25 0,-1 0,-24 0,0 0,0 0,25 0,-25-25,0 25,0 0,25 0,-25-24,0 24,0 0,0-24,24-1,-24 25,25 0,-25-24,0 24,0-24,0 0,0 24,0-25,0 25,0-24,0 24,0-24,0-1,0 25,0-24,0 24,0-24,0-1,0 25,0 0,0 0,0 0,0 25,0-25,0 24,-25-24,25 24,0 1,0-25,0 24,0-24,0 24,0 1,0-25,0 24,0-24,0 24,0-24,0 24,0 1,0-25,0 24,0-24,0 24,0 1,0-25,0 24,0-24,-24 0,24 24,-25-24,25 0,0 0,-49 0,49 0,-25 0,25 0,-25 0,1 0,24 0,0 0,-25 0,25 0,-25 0,1 0,24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19T21:21:28.57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361 0,'0'0,"0"25,0-25,0 25,0-25,0 24,0-24,0 25,0 0,0 25,0-50,0 24,0 26,0-50,0 49,0-24,0 0,0 25,0 24,0-24,0-26,0 1,0 25,0-25,0-1,0 1,0 0,0 0,0-1,0 1,0 0,0 0,0 0,0 24,0 1,0 24,0-24,0-1,0-24,0 49,0-49,0 0,0 25,0-1,0 26,0-51,0 26,0-1,0 1,0 24,0-24,0 0,0 24,0 0,0 1,0-1,0-24,0-1,0 1,0-1,0 51,0-51,0-24,0 49,0-49,0 49,0-24,0 0,0-1,0-24,0 25,0-26,0 26,0-1,0-49,0 50,0 0,0-26,0 26,0-25,0 24,0-24,-20 0,0 0,20 24,0 1,0-1,0 1,-19-25,19 0,0 49,-20-24,20-1,0-24,0 24,0 1,0-25,0 0,0 24,0-24,0 0,0 0,0 24,0-24,0 0,0 0,0-1,0-24,0 25,0-25,0 25,0 0,0-25,-20 24,20-24,0 25,0-25,0 25,0 0,0 0,0-25,0 24,0 1,0 0,0-25,0 25,0 0,0 24,-20-24,20 0,0 0,0-25,0 24,0 1,0-25,0 25,0-25,0 25</inkml:trace>
  <inkml:trace contextRef="#ctx0" brushRef="#br0" timeOffset="3182">142 74,'0'0,"0"25,0 0,0-25,0 50,0-26,0 1,0 0,0 0,0-1,0 51,0-75,0 25,0-1,0 1,0 0,0 0,0 0,20-1,-20 1,0 25,0-50,0 25,0-1,0 1,0 0,0-25,0 25,0-1,0 26,0-50,0 25,0 0,0-1,0 1,0 25,0-25,0-1,0 1,0 0,0 0,0-1,0 1,0 0,0 0,0 0,0-1,0 1,0 0,0-25,0 25,0 0,0-1,0-24,0 50,0-50,0 25,0 0,0-1,0 1,0 0,0 0,0 24,0-49,0 50,0-50,0 25,0-1,0 1,0 0,0-25,0 50,0-50,0 24,0 1,0 0,0 0,0-25,0 25,0-1,0-24,0 25,0-25,0 25,0 0,0-25,0 24,0-24,0 25,0-25,0 25,0 0,0-25,0 25,0-1,0 1,0-25,0 25,0 25,0-50,0 49,0-24,0-25,0 50,0-26,0 1,0 0,0-25,0 49,0-49,0 25,0 0,0 0,0-25,0 25,0-25,0 24,0 1,0-25,0 25,0-25,0 25,0 0,0-1,0-24,0 25,0 0,0 0,0 0,0-25,0 49,0-49,0 50,0-50,0 24,0 1,0 0,0 25,0-26,0-24,0 25,0 0,0 0,-20-25,20 25,0-1,0 1,0-25,0 25,0 0,0-25,0 25,0-25,0 24,0 1,0-25,0 25,0-25,0 25,0-25,-20 24,20 1,0-25,0 25,0-25,0 25,0 0,0-25,0 24,0-24,-20 25,20-25,0 25,0 0,0 0,0-25,0 24,0 1,-20-25,20 25,0-25,0 25,0-1,0-24,0 25,0-25,0 25,0-25,0 25,0 0,0-25,-19 24,19-24,0 25,0 0,0 0,0-25,0 25,-20-25,20 24,0 1,0 0,0-25,0 25,0 0,0-1,0 1,-20 25,20-50,0 24,-20 1,20 0,0 0,0 0,0-1,0 1,0-25,0 25,0 0,0-25,0 25,0-25,0 24,0 1,0-25,0 25,0-25,0 25,0-25,0 25,0-1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19T22:11:19.3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0,'0'0,"0"0,25 0,-25 0,50 0,-25 0,50 0,-25 0,0 0,25 0,0 0,25 0,50 0,-51 0,51 0,-25 0,50 0,-25 0,-25 0,49 0,-24 0,25 0,25 0,-50 0,-25 0,24 0,-49 0,-25 0,-25 0,0 0,25 0,-25 0,0 0,-25 0,25 0,-25 0,0 0,25 0,-50 0,25 0,-25 0,50 0,-50 0,25 0,0 0,0 0,-1 0,1 0,0 0,-25 0,25 0,-25 0,50 0,-25 0,25 0,-25 0,25 0,-25 0,0 0,-25 0,0 0,0 0,-25 0,25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19T19:53:43.46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548 681,'0'0,"0"0,0 0,0-24,25 0,-25 24,0 0,24-25,-24 25,0-24,25 24,-25-25,25 25,-25-24,0 24,0 0,0-24,0 24,25 0,-25-25,0 1,0 24,0-24,0 24,0 0,24-25,-24 25,0-24,0 0,25 24,-25 0,0-25,0 25,0-24,0 24,0-25,0 25,0 0,0 0,-25 0,25 0,0 0,0 0,0 25,-24-25,24 24,0 1,0-25,-25 0,25 24,0-24,0 24,-25-24,25 0,0 25,0-25,-25 48,25-48,0 49,0-49,0 24,-24-24,24 0,0 25,0-1,-25-24,25 0,0 25,0-25,0 0,0 0,0 0,0 0,0-25</inkml:trace>
  <inkml:trace contextRef="#ctx0" brushRef="#br0" timeOffset="5038">721 316,'-25'0,"25"0,0 0,0 24,0-24,0 25,0-1,0-24,0 24,0-24,0 25,0-25,0 24,0 0,0-24,0 25,0-25,0 24,0 0,0-24,0 25,0-25,0 24,0-24,0 25,0-1,0-24,0 24,0-24,0 25,0-25,0 24,0-24,0 24,0-24,0 25,0-25,0 24,0 0,0-24,0 25,0-25,0 0,0 24,0-24,0 25,0-1,0-24,0 24,0-24,0 25,0-1,0-24,0 0,0 24,0-24,0 25,0-25,0 24,0 1,0-25,0 24,0-24,0 24,0 1,0-25,0 24,0-24,0 24,0-24,0 0,0 0,-24 0,-1 0,25 0,-25 0,25 0,-25 0,25 0,0 0,-24 0,24 0,0 0,0 0,0 0,24 0,-24 0,25 0,0 0,0 0,24 0,-49 0,49 0,-49 0,25 0,-25 0,25 0,-1 0,1 0,-25 0,25 0,-25 0,0 0,0 0,0-24,0 24,0 0</inkml:trace>
  <inkml:trace contextRef="#ctx0" brushRef="#br0" timeOffset="10530">1017 72,'-24'0,"-1"0,0 0,25 0,-24-24,-1 24,25 0,-25 0,25 0,-25 0,25-25,-24 25,-1 0,25 0,-25 0,25 0,0 0,-24 0,-1 0,25 0,-25 0,25 0,-49 0,24 0,0 0,1 0,-26 0,50 0,-49 0,49 0,-25 0,1 0,-1 0,25 0,-25 0,25 0,-25 0,25 0,-24 0,-1 0,25 0,-25 0,25 0,-24 0,-1 0,25 0,-25 25,1-1,-1-24,25 0,-25 0,25 0,-25 0,25 0,0 25,0-25,0 24,0 0,0-24,0 25,-49-25,49 24,0 0,-25 1,25-25,0 24,-24-24,24 24,0 1,0-25,0 24,0-24,0 25,0-1,0-24,0 24,0 1,0-1,0-24,0 24,0 1,0-1,0-24,0 24,0 1,0-1,0 1,0-25,0 24,0 0,0-24,0 25,0-25,0 48,0-23,0-25,0 48,0-48,24 49,-24-49,0 25,0-25,0 24,25-24,-25 24,25 1,-25-25,0 24,0 0,24 1,-24-1,25 1,-25 23,25-23,0-1,24 0,-24 25,-1-49,1 24,0 1,-1-1,-24-24,50 25,-50-25,25 24,-25-24,49 0,-49 0,25 0,49 0,-25 0,1 0,-1 0,0 0,1 0,-26 24,26-24,-50 0,25 25,-25-25,24 0,-24 0,50 0,-50 0,24-25,-24 25,25 0,0 0,-25-24,24 24,1 0,0 0,0 0,-25-24,24-1,1 25,-25 0,25-24,-25 24,0-25,24 25,-24 0,0-48,25 48,0-25,-25 25,0-24,0 0,24 24,-24-25,0 25,0-24,0 0,0-25,0 49,25-25,-25 25,0-24,25 24,-25-24,0 24,0-25,0 25,0-24,0 24,25 0,-25-24,0-1,0 25,0-24,0 24,0-25,0 25,0-24,0 0,0 24,0-25,0 25,0-48,0 48,0 0,0-25,0 25,0-24,-25 24,0 0,25-24,0-1,0 25,0-24,-25 24,25-25,0 1,0 24,0-24,-24 24,24 0,-25-25,25 1,0 24,0-24,0 24,-25-25,25 25,0-24,-24-25,-1 25,25-25,0 49,-25-24,25-1,0 25,0 0,0-24,0 24,-24 0,-1-24,25 24,-25 0,25 0,0 0,-25-25,1 25,-1-24,25 24,-49 0,-1 0,26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19T19:54:10.7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660 649,'0'0,"0"-25,0 25,0-24,0 24,0-25,0 1,0 24,0-25,0 25,0-25,25 25,-25-24,0 24,0-25,0 25,24 0,-24-24,0 24,0 0,0-25,25 25,-25 0,0-25,24 25,-24 0,24 0,1 0,-25 0,24 0,1 0,23 0,-23 0,24 0,-1 0,-23 0,-1 0,-24 0,25 0,-25 0,48 0,-23 0,-1 0,1 0,-25 0,24 0,-24 25,0-25,0 25,0-25,0 24,0-24,0 25,0-1,24-24,-24 25,0-25,0 25,0-1,0-24,0 25,0-25,0 24,0-24,0 49,-24-49,24 25,0-25,0 25,0-1,-24-24,24 25,0-25,0 0,0 24,-25-24,25 25,0-25,-24 0,-1 0,25 0,-24 0,0 0,-1 0,-24 0,25 0,0 0,-1 0,25 0,-24 0,-1 0,25 0,-24 0,24 25,-24-25,24 0,-25 0,1 24,24-24,-25 0,25 0,-24 0,24 0,-24 0,24 25,0-25,0 24,0-24,0 25,-25-25,25 0,0 25,0-1,-24-24,24 0,-25 25,25-25,-24 0,24 24,0-24,0 25,0-1,0 1,0-25,0 25,0-1,0 1,0-25,0 24,0 1,0-25,0 25,0-25,0 24,0-24,0 25,0-1,0-24,0 25,0-25,0 24,0 1,0-25,0 25,0-25,0 24,0-24,0 25,0-25,0 0,0 0,0-25,0 25,24-24,-24 24,0-25,0 0,0 25,25-24,-25 24,0-25,0 1,24 24,-24 0,0-25,25 25,-1 0,-24 0,24 0,-24 0,25 0,24 0,-25 0,-24 0,24 0,-24 0,0 0,25 0,-25 0,24 0,1 0,-25 0,0 25,24-25,-24 24,0-24,0 25,24-25,1 0,-25 24,0-24,0 25,24-25,-24 0,0 25,25-1,-25 1,0-25,24 0,-24 24,24-24,-24 0,0 25,25-25,-25 0,0 25,24-1,1 1,-25-1,0-24,24 25,-24-25,24 0,-24 0,25 0,-1 0,1 0,-1 0,0 0,25 0,-24 0,-1 0,-24 0,0 0,0 0,-24-25,-1 25</inkml:trace>
  <inkml:trace contextRef="#ctx0" brushRef="#br0" timeOffset="4680">1954 1460,'0'-24,"0"24,0-25,0 0,0 25,0 0,0-24,0-1,0 1,0 24,0-25,0 25,0-49,0 24,0 25,0-49,0 49,0-24,0-26,0 50,0-24,0-1,0 1,0-1,0 1,0-26,0 26,0-1,0 25,0-24,0 24,0-25,0 0,0 1,0 24,0-25,0 1,0-1,0 25,0-25,0 1,0-1,0 25,0-24,0-1,0 25,0-24,0-1,-25 0,25 25,0-24,0 24,-24 0,24-25,0 25,-25-24,25-1,-24 25,0-49,-1 24,1 25,24-24,-25-1,1 1,24-1,-24 25,-1 0,25-25,-24 1,-1 24,1-25,0 25,24 0,-25 0,25 0,-24 0,24-24,-25 24,1 0,24-25,-24 25,-1-25,1 25,-1 0,25-24,-48 24,23 0,25 0,-49-25,1 25,23 0,-24 0,49 0,-24 0,-49 0,24 0,0-24,25 24,-25 0,0 0,49 0,-49 0,25 0,0 0,-1 0,25 0,-24 0,-1 0,25 0,-24 0,24 0,-24 0,-1 0,25 0,-24 0,-1 24,1-24,24 25,-24-25,-1 24,1-24,-1 0,1 0,0 25,24-25,-25 0,1 0,24 25,-25-25,25 24,-48-24,48 0,-25 25,25-25,0 24,0 1,-24-25,-1 25,25-1,0 1,-24-1,0 1,-1 24,1 0,24-49,0 25,0-1,-25 1,25-25,0 49,0-49,0 25,0-25,0 49,-24-49,24 24,0 1,0 0,0 24,0-25,0 26,0-26,0 1,0-1,0 1,0 0,0-1,0 1,0-1,0 1,0-1,0 1,0-25,0 25,0-1,0 25,0-24,0 0,0-1,0 1,0-25,24 49,1-49,-25 0,24 49,-24-24,0-25,25 24,-1 1,-24 24,24-24,1-1,-25 25,0-24,24-1,-24 1,25-25,-25 25,0-1,24-24,-24 25,49-25,-49 24,49-24,-25 50,0-26,50-24,-26 25,-23-25,-1 24,25-24,-25 0,25 25,0-1,24-24,-24 25,-25-25,1 0,24 0,-25 0,0 0,1 0,24 0,-25 0,25 0,0 0,-25 0,0 0,1 0,-1 0,1 0,-1 0,0 0,25 0,-24 0,-1 0,49-25,-73 25,49 0,-25 0,1-24,24 24,-25-25,0 25,25 0,-24 0,-25 0,24 0,0-49,1 49,-25-24,0 24,0 0,24-50,-24 50,0-24,0 24,0-25,0 25,25-24,-25-1,0 25,24-25,-24 1,0-1,0 1,0 24,0-49,0 49,0-25,0 25,0-25,0 1,0 24,0-25,0 25,0-24,0-1,0 25,0-25,0 25,0-24,0 24,0-25,0 1,0 24,0-25,0 25,0 0,0 0,-24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19T19:54:48.98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19T19:55:30.38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338 525,'0'0,"0"0,24 0,0 0,24 0,0 0,-24 0,0 0,48 0,-24 0,0 0,-24 0,0 0,0-25,0 25,-24 0,24 0,-24 0,0 0,24 0,0 0,-24 0,24 0,-24 0,48 0,-24 0,0 0,-24 0,25 0,-25 0,24 0,-24 0,24 0,0 0,-24 0,24 0,-24 0,0 0,0 0,0 0,0 25,0-25,0 24,0-24,0 0,-24 0,0 0,24 0,-24 0,24 25,-24-25,24 0,0 0,-25 0,1 0,24 24,0-24,-24 25,24-25,0 0,0 24,-24-24,24 0,-24 0,24 24,0-24,0 0,0 25,-24-25,24 24,0-24,0 0,-24 25,24-25,0 24,-24-24,24 25,-24-25,24 0,0 0,0 24,0-24,0 25,-24-25,24 24,0 1,0-1,0-24,-24 0,24 25,-24-25,24 24,0-24,0 0,0 25,0-25,-24 0,24 24,-24 1,24-25,-24 0,24 24,-24-24,24 0,0 0,0 25,-24-25,24 0,0 0,-24 0,0 0,24 24,-24-24,24 0,-24 25,0-25,24 0,0 0,0-25,0 25,0 0,0-24,24 24,-24 0,0-25,24 25,-24 0,24 0,-24-24,24 24,-24 0,24-25,-24 25,24 0,-24 0,24 0,0 0,-24 0,24 0,-24 0,24 0,0 0,-24 0,24 0,-24 0,0 0,24 0,-24 0,24 0,0 0,-24 0,24 0,-24 0,24 0,0 0,0 0,-24 0,24 0,0 0,-24 0,0 0,25 0,-25 25,0-25,24 24,-24-24,0 25,0-25,24 0,-24 24,24-24,-24 25,0-25,0 24,0-24,0 0,0 25,0-1,0-24,0 25,0-1,0-24,24 0,-24 24,0 1,0-25,0 24,0-24,0 25,0-1,0-24,0 25,0-25,0 24,0-24,0 25,0-1,0-24,0 25,0-25,0 24,0 1,0-25,0 0,0 24,0-24,0 25,-24-25,24 24,-24 1,24-25,0 24,-24-24,24 25,0-25,0 24,-24-24,24 0,-25 25,1-25,24 24,0-24,-24 0,24 0,-24 0,24 25,-24-25,-24 0,48 0,-24 0,24 0,-48 0,24 24,24-24,-48 0,48 0,-24 0,24 0,-24 0,0 0,24 0,-24 0,24 0,-24 0,0 0,24 0,0 0,-24 0,24-24,-24 24,24-25,0 25,-24 0,24 0,-24 0,24-24,-24 24,24 0,0-25,-24 25,0 0,24 0,0-24,-24 24,24-25,0 25,0-24,0 24,-24 0,24 0,-24-25,0 25,24-24,-24 24,24 0,-48-25,48 25,0 0,-24 0,24 0,0-24,0 24,0 0</inkml:trace>
  <inkml:trace contextRef="#ctx0" brushRef="#br0" timeOffset="6958">50 255,'0'-24,"0"24,0-25,0 25,0 0,0-24,24 24,-24-25,0 25,0-24,24 24,-24 0,0 0,48 0,-24-25,24 1,-24 24,0-25,24 1,-48 24,48 0,-48-24,24 24,-24 0,24 0,-24 0,24 0,0 0,-24 0,24 0,24 0,-48 0,48 0,0 0,-24 0,24 0,0 0,24 0,-24 0,-24 24,48-24,-48 0,1 0,-1 0,-24 24,24-24,0 25,-24-25,24 24,0 1,-24-25,24 24,0 1,0-1,-24-24,24 25,-24-25,48 24,-48 1,0-25,0 0,0 24,24-24,-24 0,0 25,0-25,0 24,0 1,0-25,0 0,0 24,0 1,0-1,0-24,0 25,0-25,0 24,0 1,0-25,0 24,0-24,0 25,24-25,-24 24,0 1,0-1,0-24,0 24,0 1,0-25,0 24,0-24,0 25,0-1,0 1,0-1,0 1,0-25,0 24,0 1,0-1,0 1,0-1,0 1,0-1,0 1,0-1,0-24,0 25,0-1,0 1,0-1,0 1,0-1,0 1,0-1,0 0,0 1,0-1,0 1,0-1,0-24,0 25,0-1,0 1,0 24,-24-25,24 1,0-1,0 1,0 24,0-25,-24 1,24-25,0 24,-24 25,24-24,0 23,-24-23,24-1,0 25,0-24,0-1,-24 25,0-24,24 24,0-25,0-24,0 49,0-49,-24 49,0-49,24 0,0 25,-24-1,24-24,-24 25,0-25,24 0,-24 0,24 0,-24 0,-1 0,1 0,24 0,-48 0,0 0,0 0,24 0,-24 0,-24 0,24 0,0 0,48 0,-48 0,0 0,24-25,-48 1,48 24,0-25,-24 25,48-24,-24 24,24-25,-48 25,48 0,0-24,-48-1,48 1,-24-1,24 25,0-24,-24 24,24-25,0 25,0-49,-24 49,0-49,24 49,0-24,0-1,0 1,0-25,-24 25,24-1,0-24,0 0,0 25,0-25,0-25,0 50,0-1,0-24,0 0,0 0,0 25,0-25,0 0,0 0,0 25,-24-25,24 24,0 1,0-1,0-24,0 49,0-49,0 25,0-1,0 1,0-1,0 1,0-1,0-24,0 25,0-1,0-23,0 23,0 1,0-25,0 49,0-25,0 25,0-49,0 49,0-24,0 24,0-25,0 1,0 24,0-25,0 25,24-49,-24 25,24-1,-24-24,0 49,0-49,0 25,0 24,24-25,0 1,-24 24,24 0,-24 0,48 0,-24 0,0 0,48 0,-24 0,24 0,0 0,0 0,-24 0,0 0,24 0,-24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19T19:55:49.30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 0,'0'0,"0"0,0 0,0 0,0 0,0 25,0-25,0 25,0 0,0-25,0 25,0-25,0 24,0-24,0 50,0-50,0 25,0-25,0 49,0-49,0 50,0-25,0-1,0 1,0-25,0 50,0-1,0-24,0 0,0 24,0 1,0-25,0 24,0-24,0 0,0 25,0-1,0-49,0 50,0-1,0-24,0 25,0-1,0 1,0-1,0 1,25-25,-25 49,0 0,0 1,0-26,0 26,0-1,0 25,0 0,24-24,-24-1,0 25,0-24,0 24,0-25,0 0,0-24,0 24,0 1,0-1,0 0,0 1,0-1,0-24,0-1,25 1,-25-1,0 26,0-1,0-49,0 25,0-1,0 1,0-1,0 1,0-1,0 26,0-26,0 1,0-1,0 26,0-50,0 24,0 1,0-25,0-1,0-24,0 0,0 0,0-24,0-1,0 0,0 0,0-24,0 49,0-25,0 25,0-25,0 25,24 0,-24-25,0 0,0 25,25-24,-25-26,0 50</inkml:trace>
  <inkml:trace contextRef="#ctx0" brushRef="#br0" timeOffset="3229">594 0,'0'0,"0"0,0 25,0 0,0 25,0-1,0-24,0 24,0 1,0 74,0-50,0 1,0 24,0-25,0 25,0 0,0 50,0-25,0-25,0 25,0-25,0 25,0 0,0 0,0-25,0 50,0-50,0 50,0-25,0 0,0 0,0-25,0-25,0 25,0 0,0-24,0-1,0-24,0 24,0-24,0-1,0 1,0-25,0-1,0 26,0-25,0 0,0 24,0-24,0 0,0-1,0 1,0 0,0 0,0-25,0 49,0-49,0 50,0-50,0 25,0-25,0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19T19:56:04.23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111 0,'0'25,"0"-25,0 25,0 25,0-25,0 0,0 75,0-25,0 25,0-25,0 0,0 0,0 25,0-25,0 0,0-25,0 50,0-50,0 50,0-25,0-25,0 25,0-25,0 25,0 0,0 25,0-25,0 0,0 25,0 25,0-25,0-25,0 0,0 25,0-25,0 0,0 0,0 0,0 25,0 25,0-50,0 25,0 0,0-25,0 25,0-25,0 25,-22 25,22-50,0 0,0 25,0-25,0 25,0 0,0-25,0 25,0 0,-22-25,22 25,0 0,0-25,-23 0,23 0,0-25,0 25,-22 0,22-25,0 25,0-25,0 25,0-25,0 25,0-25,0 0,0-25,0 25,0-25,0 0,0 0,0 0,0-25,0 25,0-25,0 50,0-50,0 25,0-25,0 25,0-25,0 50,0-50,0 50,0-50,0 25,0-25,0 25,0-25,0 25,0 0,0-25,0 25,0-25,0 25,0 0,0-25,0 25,0 0,0-25,0 50,0-50,0 50,0-50,0 25,0-25,0 0,0 0,0 0,-22-50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19T19:56:07.69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73 0,'0'0,"0"0,0 25,0 0,-23 0,23 24,0 1,0-1,0 26,0-1,0 1,0 24,0 50,0-50,0 50,0-50,0 25,0 25,0-50,0 50,0-25,0 25,0-25,0 0,0 0,0-24,0 24,0-25,0 0,0 50,0-50,0 25,0 0,0 1,0 48,0-74,0 75,0-25,0-25,0 25,0-25,0 25,0-50,0 50,0-25,0 0,0 0,0-25,0 25,0-24,0-1,-23-25,23 1,0-1,0 1,0-1,0 1,0-26,0-24,0 25,0-1,0 26,0-75,0 49,0 1,0-25,0 0,0-1,0 26,-24-50,24 25,0 0,0-1,0 26,0-25,0 25,0-1,0 1,0-25,0-1,0-24,0 25,0-25,0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19T19:58:46.8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1033 312,'0'0,"0"25,0-25,0 24,0-24,0 25,0 0,0-25,0 24,0-24,0 25,0-25,0 25,0-1,0-24,0 25,0-25,0 24,0 1,0-25,0 25,0-25,0 24,0-24,0 25,0-1,0-24,0 25,0-25,0 25,0-1,0-24,0 25,0-25,0 24,0-24,0 25,0 0,0-25,0 24,0-24,0 25,0 0,0-25,0 0,0 24,0-24,0 25,0-25,0 24,0 1,0-25,0 25,0-25,0 24,0 1,0-25,0 24,0-24</inkml:trace>
  <inkml:trace contextRef="#ctx0" brushRef="#br0" timeOffset="3292">1553 263,'0'0,"-24"0,0-25,1 1,23 24,-24 0,24 0,-24-25,24 25,-23-24,23-1,-24 25,1 0,-1 0,0-25,1 25,23-24,-24-1,0 25,1-24,23 24,-24 0,24 0,-23 0,23-25,-24 25,24 0,-24 0,24 0,-23 0,-1 0,24 0,-24 0,24 0,-23 0,-1 0,24 0,-23 0,-1 0,0 0,24 0,-23 0,-25 0,1 0,47 0,-47 0,0 0,23 0,0 0,-23 0,47 0,-47 0,47 0,-24 0,24 0,-23 0,-1 0,-23 0,47 0,-47 0,47 49,-48-49,25 0,-1 49,-23-49,23 25,-23 24,23-24,1-1,23-24,-48 25,25 0,-1 24,24-49,-24 49,1-24,23-1,0 1,0 24,0-24,0 24,0 0,0 0,0-24,0 0,0-25,0 49,0-49,0 24,0 1,0 0,0-1,0 1,0 24,0-24,0-1,0 26,0-50,23 24,-23 1,24-1,0 1,23 24,0-24,-23 24,-1-24,25 24,-25-49,1 25,0-1,-1 1,-23-25,0 0,24 24,-24-24,24 0,-1 0,1 0,23 0,0 0,1 0,-1 0,24 0,-24 0,24 0,0 0,0 0,-24 0,0 0,0 0,24 0,-24 0,-47 0,48 0,-48 0,23 0,25-24,-25-25,-23 49,47-25,-23 0,-24 1,47-26,-23 50,47-49,-48 25,1-26,0 26,23 24,0-25,-47 1,47 24,-23-25,0 0,-24-24,47 49,-47-24,0-1,24 0,-24 25,23-24,-23-1,0 25,0-25,0 1,0-1,0 25,0-24,0 24,0-50,0 50,0-24,0 24,0-49,0 49,0-25,0 25,-23-25,23 1,-24-1,24 25,-24 0,1 0,-1-24,24-1,-47 25,23-25,1 25,23-24,0 24,-24-25,0 25,-23-25,47 1,-24 24,1-25,-1 1,1 24,23 0,-24-25,0 25,24 0,-23 0,23 0,-24 0</inkml:trace>
  <inkml:trace contextRef="#ctx0" brushRef="#br0" timeOffset="14056">891 2724,'0'-25,"0"1,0 24,0-25,0 25,0-24,0-1,0 25,24 0,-24-25,0 25,23-24,-23 24,0-25,24 1,-24 24,47 0,-47 0,24 0,-24 0,0 0,23 0,-23-25,0 25,24 0,0 0,-24 0,0 0,23 0,25 0,-48 0,23 0,1 0,-1 0,-23 0,24 0,-24 0,24 0,-1 0,-23 0,24 0,-24 25,0-1,0-24,0 0,24 25,-24-25,23 24,-23-24,0 25,0 0,0-25,0 24,0-24,0 25,0-1,0-24,0 25,0-25,0 25,0-25,0 24,0 1,0-25,0 25,0-25,0 24,0 1,0-25,0 24,0-24,0 25,0-25,0 0,0 25,0-1,0-24,0 25,0-25,-23 0,23 24,0 1,0-25,-24 0,24 0,0 0,0 25,-24-25,1 0,23 0,-24 24,24-24,-24 25,24-25,0 24,-23-24,23 0,-24 0,24 25,0-25,-23 0,23 0,0 25,-24-25,24 24,0-24,-24 0,1 0,23 25,-24-25,24 25,0-25,0 0,-24 0,1 24,23-24,0 25,-24-25,24 0,0 0,0 24,0-24,-23 0,23 25,0 0,0-25,0 24,-24-24,24 25,0-25,0 49,-24-49,24 25,0-25,0 0,0 24,0 1,-23-25,23 0,0 24,0-24,0 25,0-25,0 0,0 25,0-1,-24-24,24 25,0-25,0 0,0 0,0-25,0 1,0 24,0-25,0 25,0 0,24 0,-24-25,0 25,23 0,1 0,-24 0,24 0,-1 0,1 0,-1 0,1 0,23 0,-47 0,24 0,-24 0,24 0,-24 0,0 0,23 0,1 0,-24 0,23 0,-23 0,0 0,24 0,-24 0,24 0,-24 25,23-25,-23 0,24 0,-24 0,24 0,-1 0,-23 0,24 0,-24 0,23 0,-23 0,24 0,0 0,-24 0,23 0,-23 0,24 25,0-25,-24 0,23 0,-23 0,24 0,-24 0,47 0,-23 0,23 0,0 0,-23 0,-1 0,1 24,-24-24,0 0,0 0,-47 0,47 0,-47 0,23 0</inkml:trace>
  <inkml:trace contextRef="#ctx0" brushRef="#br0" timeOffset="18954">1954 2527,'0'0,"0"-24,0 24,0-25,0 0,0 25,0-24,0 24,0-25,0 25,0-24,0-1,0 25,0-25,0 1,0-1,0 0,0 25,0-24,0-1,0 25,-23-24,-1-1,24 0,-24 1,24-1,0 1,0 24,-47-25,47 0,-24 25,24-24,0-1,-23 1,-1 24,1 0,23 0,-24 0,0 0,24 0,-23 0,-1 0,0 0,1 0,23 0,-24 0,1 0,-25 0,1-25,23 25,1 0,-1 0,1 0,-25 0,25 0,-1 0,0 0,24 0,-23 0,-1 0,-23 0,0 0,47 25,-48-25,25 0,23 0,-47 24,-1-24,48 0,-47 0,47 0,-24 25,24-25,-23 0,23 24,-24-24,24 0,-23 0,-1 0,0 25,24 0,-23-1,-1 1,24 24,-47-24,23-1,1 1,-1 24,0-24,1-1,23 26,-71-26,71 1,0-1,-24 26,-23-1,47-25,-24 26,1-1,23-25,0 50,-48-24,48 23,-23-23,23-1,0 25,0-25,-24 25,24-25,-24 25,24 0,0-1,0 1,0 0,0 25,0-50,0 25,0-25,0 0,0 0,0 25,24-49,0-1,-1 26,-23-26,48 25,-25-24,48 24,-47 0,23-24,0-25,-23 49,47-24,-24-1,-23 1,23 0,24-25,0 24,-24-24,24 0,23 0,-23 0,0 0,0 0,23 0,1 0,-24 0,0 0,-48 0,48-24,-24 24,24-25,-23 0,-1 25,0-49,-23 25,23-1,-47-24,0 0,0-1,24 1,-24 0,0 0,0-25,0 0,0 49,0-24,0-25,0 25,0-25,0 25,0-25,0 25,0 0,0 0,0-25,0 0,0-25,0 26,0-1,0 49,0-49,0 25,0 0,0-25,0 49,0-48,0 48,0-49,0 25,0 0,0 24,0-24,0 0,0 49,0-25,0 0,0 1,0 24,-24-25,0 25,24-24,-23 24,23 0,-48 0,48 0,-23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19T19:59:12.67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843 834,'0'0,"0"0,25 0,-25 0,25 0,-1 0,1 0,0 0,0 0,-1 0,-24 0,25 0,0 0,-25 0,24 0,-24 0,25 0,0 0,-25 0,25 0,-25 0,49 0,0 0,-49 0,25 0,0 0,-1 0,-24 0,25 0,-25 0,25 0,-25 0,25 0,-1 0,-24 0,25 0,49 0,-49 0,0 0,-25 0,0 0,0 0,-25 0,25 0,-25 0,25 0,-25 0,1 0,24 25,-25-25,25 0,-25 24,25-24,-24 25,-1-1,0-24,0 49,-24-49,49 0,0 24,-25-24,1 25,-1-1,25-24,-25 25,1-25,-1 24,25 0,-25-24,25 0,-49 0,49 25,-25-25,25 24,0-24,-25 25,1-25,24 0,0 24,-25-24,25 0,0 0,0 0,0 0,0 0,25 0,-1 0,-24 0,25 0,-25 0,25 0,-1 0,1 0,-25 0,50 0,-50 0,24 0,-24 0,50 0,-50 0,24 0,-24 0,25 0,-25 0,25 0,-1 0,-24 0,25 0,-25 0,25 0,0 0,-25 0,24 0,-24 25,25-25,-25 0,0 24,25-24,-1 25,-24-25,0 24,0-24,0 0,25 24,-25-24,0 25,0-25,0 24,0 1,0-25,25 24,-25 1,25-25,-25 24,24 1,-24-1,25-24,-25 24,25-24,-25 25,0-1,0-24,0 25,0-25,0 24,0 1,0-25,0 24,0-24,0 24,0 1,0-1,0-24,0 25,0-25,0 0,0 24,0-24,-25 0,25 0,-25 0,25 0,-24 0,24 25,-25-25,0 0,0 0,1 0,-1 0,-24 0,24 0,0 0,25 0,-25 0,1 0,-1 0,25 0,-25 0,25 0,-24 0,-1 0,25-25,-25 25,25 0,-24 0,24 0,-50 0,25 0,1 0,-1 0,25 0,-25 0,1 0,24-24,0 24,-25 0,0 0,0 0,25-25,0 25,0 0,-24 0,24-24,0 24,-25-25,0 25,25 0,0-24,0 24,-24 0,24 24,0 1</inkml:trace>
  <inkml:trace contextRef="#ctx0" brushRef="#br0" timeOffset="4493">2128 712,'0'0,"0"-24,-25 24,25 0,0-25,0 1,-24 24,24-25,-25 25,0-24,-24-1,49-24,-74 25,49 24,0-24,-49-25,25 24,-1-24,-24 49,25-24,-1-25,1 49,-50-49,74 25,-24-25,0 24,-1 25,26-24,-26-25,1 49,24 0,-24 0,-1-24,25-1,-24 25,24 0,1 0,24 0,-25 0,25 0,-25 0,25 0,-49 0,49 0,-50 0,26 25,-1-25,-24 0,24 0,0 24,-24 1,24-25,0 0,-24 24,24 0,1 1,-1-1,0 1,0 24,25-25,-49 0,49 25,-49 0,49 0,-25 24,25-48,-25 24,0 0,1 24,24-49,0 1,-25 48,25-24,0 0,0 0,0 0,0 24,0-24,0 24,0 1,-25-1,25-24,0 0,0 24,0 0,0 1,0-26,25-23,-25 48,0-24,0-24,25 23,-25 1,24-49,-24 25,0 24,25-25,0 25,0-25,-1-24,-24 25,25-25,24 0,1 49,-25-25,24 1,0-1,1 25,-1-25,-24 25,0-49,24 25,-49-25,25 0,-25 0,24 24,1-24,-25 0,25 0,-25 0,25 0,-25 0,24 0,1 0,24 25,-24-25,24 0,26 0,-26 0,75 0,-75 0,25 0,0 0,-24 0,-26 0,26 0,-1 0,-49 0,0 0,0 0,25-25,-25 1,25-1,-1 1,1 24,-25-25,25-24,-1 49,1 0,0-48,-25 23,0 1,24-25,1 49,-25-49,0 49,0-24,0-1,25 1,-25-25,0 49,0-25,0-24,0 49,0-24,0 0,0-1,0 25,0 0,25-49,-25 49,24-24,-24 24,0 0,0-25,25 25,-25-24,0-1,0 25,0-24,0 0,25-1,-1 25,-24-24,0 24,0-25,0 1,25-1,-25 25,0 0,25-24,-25 0,24-1,-24 25,0-24,25-1,-25 25,0-24,25-1,0 1,-25-1,0 1,24-25,1 49,-25-49,25 49,-25-49,24 49,-24-24,25-1,-25 1,0 24,0-24,0-1,0 1,0-1,25 25,-25 0,0-24,0-1,0 25,0-24,0 24,0-24,0-1,0 1,0-1,0 1,0-1,0-24,0 25,0 0,0-1,0 1,0 24,-25 0,25 0,-49 24,24 1,-24 23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19T19:59:25.0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0 219,'0'0,"0"0,49 0,75 0,0 0,50 0,74 0,-50 0,75 0,75 0,-100 0,223 0,99-24,125 24,-1 0,-148 0,24 0,-98 0,-51 0,75 0,-173 0,-1-25,1 25,-26 0,26 0,-100-24,25 24,-50 0,-24 0,24 0,1 0,-75 0,0 0,-50 0,1-24,-1 24,-24 0,-26 0,26 0,-25-25,24 1,1 24,49 0,25 0,-25 0,-49-24,24 24,-24 0,24 0,-24 0,-50 0,25-25,-25 1,0 24,0 0,-25 0,0 0,0 0,-49 0,24 0,-49 0,-50 24,-24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19T22:11:21.2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12,'0'0,"25"0,-25 0,25 0,24 0,-24 0,50 0,24 0,-50 0,51 0,-1 0,0 0,1 0,-26 0,25 0,-24 0,-1 0,1 0,-1 0,1 0,-26 0,1 0,-25 0,0 0,-1 0,-24 0,25 0,-25 0,50 14,-25-14,-1 0,1 0,0 0,0 0,0 0,-25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19T19:59:27.38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1,'24'0,"1"0,25 0,-1 0,26 0,49 0,-50 0,26 0,-1 0,0 0,0 0,50 0,-50 0,75 0,-25 0,-25 0,50 0,-1 0,51 0,-1 0,-25 0,1 0,-1 0,50 0,-49 0,-1 0,50 0,75 0,24 0,25 0,0 0,1 0,-51 0,-24 0,24 0,1 0,-25 0,-25 0,-25 0,-25 0,0 0,-24 0,-75 0,25 0,-50 0,50 0,-50 0,-49 0,-1-14,1 14,-25 0,-1-13,26 13,0 0,24 0,-24 0,-1 0,26 0,-1 0,25 0,-49 0,0 0,-1 0,1 0,24 0,1 0,-26 0,51 0,-26 0,25 0,0 0,-24 0,-1 0,1 0,-50 0,-1 0,26-14,-50 1,0 13,0 0,25 0,0 0,-1 0,26 0,0 0,-26 0,1 0,25 0,-25 0,-1 0,-24 0,25 0,0 0,0 0,0 0,-25 0,25 0,-1 0,-24 0,0 0,-24 0,24 0,-25 27,0-27,-50 13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19T19:56:04.23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111 0,'0'25,"0"-25,0 25,0 25,0-25,0 0,0 75,0-25,0 25,0-25,0 0,0 0,0 25,0-25,0 0,0-25,0 50,0-50,0 50,0-25,0-25,0 25,0-25,0 25,0 0,0 25,0-25,0 0,0 25,0 25,0-25,0-25,0 0,0 25,0-25,0 0,0 0,0 0,0 25,0 25,0-50,0 25,0 0,0-25,0 25,0-25,0 25,-22 25,22-50,0 0,0 25,0-25,0 25,0 0,0-25,0 25,0 0,-22-25,22 25,0 0,0-25,-23 0,23 0,0-25,0 25,-22 0,22-25,0 25,0-25,0 25,0-25,0 25,0-25,0 0,0-25,0 25,0-25,0 0,0 0,0 0,0-25,0 25,0-25,0 50,0-50,0 25,0-25,0 25,0-25,0 50,0-50,0 50,0-50,0 25,0-25,0 25,0-25,0 25,0 0,0-25,0 25,0-25,0 25,0 0,0-25,0 25,0 0,0-25,0 50,0-50,0 50,0-50,0 25,0-25,0 0,0 0,0 0,-22-50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19T19:56:07.69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73 0,'0'0,"0"0,0 25,0 0,-23 0,23 24,0 1,0-1,0 26,0-1,0 1,0 24,0 50,0-50,0 50,0-50,0 25,0 25,0-50,0 50,0-25,0 25,0-25,0 0,0 0,0-24,0 24,0-25,0 0,0 50,0-50,0 25,0 0,0 1,0 48,0-74,0 75,0-25,0-25,0 25,0-25,0 25,0-50,0 50,0-25,0 0,0 0,0-25,0 25,0-24,0-1,-23-25,23 1,0-1,0 1,0-1,0 1,0-26,0-24,0 25,0-1,0 26,0-75,0 49,0 1,0-25,0 0,0-1,0 26,-24-50,24 25,0 0,0-1,0 26,0-25,0 25,0-1,0 1,0-25,0-1,0-24,0 25,0-25,0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1-22T19:41:34.83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1-22T19:41:44.28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48,'24'-24,"71"24,0 0,-24 0,24-24,48 24,-72 0,95 0,-71 0,-23 0,-25 0,-23 0,0 0</inkml:trace>
  <inkml:trace contextRef="#ctx0" brushRef="#br0" timeOffset="1202">309 167,'0'0,"0"0,47 0,1 0,47 0,0 0,-24 0,1 0,-25 0,24 0,-23 0,-24 0,23 0,-23 0,-24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1-22T19:41:33.64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0,'0'0,"24"24,0-24,0 0,24 0,-48 0,23 0,73 23,-49-23,49 24,-1-24,48-24,47 24,-23 0,47 0,72 0,-48 0,-24 0,72 0,-48 0,-71 0,71 0,-48 24,-47-24,-47 0,23 0,-24 0,0 0,-23 24,-1-24,-47 0,23 0,1 0,-24 0,47 0,-23 0,0 0,23 0,48 0,-47 23,23-23,0 24,0-24,-71 0,24 0,-24 0,-1 0,1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1-22T19:41:38.0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80,'24'0,"0"0,47 0,-47 0,71 0,72 0,47 38,-23-38,95 0,-143 0,95-19,48 19,0 0,47 0,-47 0,-48 0,0-38,-71 38,48 0,-49 0,-47 0,48 0,-24-38,-24 38,-71 0,47 0,-23 0,-1 0,48 0,24 0,-72 0,49 0,23 0,-24 0,0 0,24 0,-72 0,24 0,-23 0,-24 0,-48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1-22T19:41:47.59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48,'71'0,"1"-22,-1 22,25-22,-1 22,24 0,0 0,48 0,-1 22,49 0,-49-22,25 0,23 0,24 0,24 0,-71 22,71-22,-24 0,47 0,-46 0,-1 0,24 22,-24-22,0 0,48 0,47 45,-95-45,96 0,-1-23,-47 23,-48 0,-72-44,96 44,-71 0,23 0,-47 0,-48 0,-24 0,-23 0,-49 0,49 0,-48 0,-24 0,24 0,23 0,-47 0,48 0,-1 0,1 0,47 0,0 0,48 0,72 0,23 0,-24 0,0 0,-71 0,24 0,-72 0,-47 0,-24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2-02T02:56:12.70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0,'0'0,"0"0,24 0,-24 0,24 0,-24 0,24 0,0 0,-24 0,24 23,-24-23,23 0,-23 0,48 0,-24 0,0 0,0 0,-1 0,1 0,-24 0,24 0,0 0,-24 0,24 0,-24 0,24 0,-24 0,23 0,1 0,-24 0,24 0,-24 0,24 0,0 0,-24 0,24 0,-24 0,23 0,-23 0,24 0,0 0,-24 0,24 0,-24 0,24 0,0 0,-24 0,23 0,-23 0,24 0,-24 0,24 0,0 0,-24 0,24 0,-24 0,24 0,-1 0,-23 0,24 0,-24 0,24 0,-24 0,24 0,0 0,-24 0,24 0,-24 0,23 0,1 0,-24 0,24 0,-24 0,24 0,-24 0,24 0,0 0,-24 0,23 0,-23 0,24 0,0 0,-24 0,0 23,24-23,-24 0,48 0,-48 0,23 0,1 0,0 0,0 0,-24 0,24 0,-24 0,24 0,-1 0,-23 0,24 0,-24 0,24 0,0 0,-24 0,0 0,24 0,-24 0,24 0,-24 0,23 0,1 0,-24 0,24 0,-24 0,24 0,0 0,-24 0,24 0,-24 23,0-23,23 0,-23 0,24 0,0 0,-24 0,24 0,-24 23,0-23,24 0,0 0,-24 0,23 0,-23 0,24 0,-24 0,24 0,0 0,-24 0,24 0,-24 0,24 0,-1 0,1 0,-24 0,24 0,0 0,-24 0,24 0,-24 0,24 0,-24 23,0-23,23 0,1 0,-24 0,24 0,-24 0,24 0,0 0,-24 0,24 0,-24 0,23 0,-23 0,24 0,0 0,-24 0,24 0,-24 0,24 0,0 0,-24 0,23 0,-23 0,24 0,-24 0,24 0,0 0,-24 0,24 0,-24 0,24 0,-24 0,23 0,1 0,-24 0,24 0,-24 0,24 0,0 0,-24 0,24 0,-1 0,1 0,-24 0,24 0,-24 0,24 0,-24 0,48 0,-48 0,47 0,-47 0,24 0,-24 0,24 0,0 0,0 0,-24 0,23 0,-23 0,24 0,0 0,-24 0,24 0,-24 0,24 0,0 0,-24 0,23 0,-23 0,24 0,24 0,-24 0,0 0,-24 0,23 0,-23 0,24 0,0 0,-24 0,24 0,-24 0,24 0,0 0,-24 0,23 0,-23 0,24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1-16T14:40:27.97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 37,'-24'0,"48"0,-24 0,48 0,-24 0,0 0,24 0,-24-28,0 28,47 0,-23-28,96 28,-48 28,-48-28,0 0,-24 0,0 0,-24 0,48 0,-24 0,0 0,72 28,-24-28,-24 0,0 0,0 0,-48 0,24 0,24 0,-24 0,0 0,48 0,-48 0,24 0,-1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19T22:11:31.9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0,'0'0,"0"0,25 0,-1 0,1 0,-25 0,50 0,-25 24,24-1,50-23,1 0,-26 23,1-23,24 0,-25 0,26 24,24-1,25-23,-1 0,1 0,0 0,0 0,25 0,-50 0,99 23,-49-23,-50 0,75 0,-26 24,1-24,0 0,-1 0,1 0,0 0,-50 0,25 0,0 0,-50 0,-25 0,1 0,-50 0,24 0,-49 0,25 0,-25 0,25 0,-25 0,0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1-16T14:40:25.09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6024 27,'0'0,"24"0,0 0,0 0,24 0,-48 0,71 0,-23 0,-1 0,1 0,-48 0,47 24,1-24,0 0,47 0,-47 0,47 0,-48 24,49-24,-25 0,-23 0,23 0,-23 0,-24 0,23 0,1 0,-24 0,23 0,25 0,-25 0,1 0,23 0,1 0,-48 0,23 0,-47-24,24 0,-24 24,24 0,0-24,0 24,23 0,25 24,-49-24,1 0,24 0,-24 0</inkml:trace>
  <inkml:trace contextRef="#ctx0" brushRef="#br0" timeOffset="9142">0 3089,'0'0,"0"0,24 0,23 0,1 0,23 0,48 0,-23 24,47 0,-72-24,72 24,-24-1,24-23,23 0,-23 0,72 24,47-24,-96 0,25 0,47 0,48 0,-72 0,24 0,-119 0,-24 0,1 0,-1 0,-24 0,-71 0,48 0,0 0,-48 0,23 0,25 0,-48 0,48 0,-24 0,-1 0,1 0,24 0,-48 0,24 0,23 0,-47 0,0 0,95 0,-47 0,119 0,-48 0,95 0,-23 0,23 0,0 24,24-24,-95 0,-24 0,-23 0,-49 0,48 0,-47 0,-24 0,-24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01-25T03:24:37.3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44,'0'0,"24"0,0 0,-24 0,24 0,-1 0,1 0,-24 0,24 0,-24-23,24 23,0 0,-1 0,1 0,-24 0,24 0,0 0,0 0,-24 0,23 0,1 0,0 0,-24 0,24 0,24 0,-25 0,1 0,0 0,24 0,-25 0,1 0,24 0,23 0,-47 0,24 0,23 0,-47 0,47 0,1 0,-1 0,-47 0,48 23,-25-23,-23 0,0 0,23 0,-23 0,24 0,-24 0,0 0,23 0,-23 0,-24 0,48 24,-25-24,-23 0,24 0,0 0,0 0,-24 23,48-23,-25 0,-23 0,48 0,-24 0,23 0,1 0,-24 0,23 24,1-24,24 0,-49 23,49-23,-1 0,-47 0,48 0,-25 0,25 24,-25-24,1 23,23 1,-23-24,-24 24,23-24,1 0,-48 0,24 0,0 0,-1 0,-23 23,0-23,24 0,0 0,-24 0,24 0,0 0,0 0</inkml:trace>
  <inkml:trace contextRef="#ctx0" brushRef="#br0" timeOffset="2309">0 350,'24'0,"0"0,0 0,-24 0,47 0,-23 0,-24 0,48 0,-25 0,1 0,24 0,-24 0,-1 0,1 0,0 0,0 0,24 0,-25 0,1 0,24 0,-48 0,24 0,-1 0,-23 0,48 0,-24 0,-24 0,24 0,23 0,-47 0,48 0,0 0,-25 0,1 0,24 0,-48 0,47 0,-23 0,24 0,23 0,-23 0,0 0,23 0,0 24,25-24,-49 0,25 0,-1 0,1 0,-25 0,25 24,-1-1,24-23,-47 0,0 0,-1 0,-47 0,24 0,0 0,0 0,-24 0,24 0,-1 0,1 0,0 0,0 0,0 0,0 24,-1-24,1 0,24 0,-1 0,-47 0,24 0,0 0,0 0,0 0,-1 23,1-23,-24 0,24 0,0 0,0 0,-24 0,47 0,-23 0,24 0,-1 0,-23 0,24 0,0 0,-1 0,-23 0,0-23,0 23,23 0,-23 0,0 0,-24 0</inkml:trace>
  <inkml:trace contextRef="#ctx0" brushRef="#br0" timeOffset="5288">5311 2448,'0'-24,"0"24,47 0,1 0,-48-23,24 23,23 0,-23 0,24 0,0 0,-1 0,-23 0,24 0,23 0,-47 0,47 0,1 0,-25 0,49 0,-1 0,24 0,24 0,-96-24,73 24,46 0,-71 0,25 0,94 0,-47 0,-1 0,49 0,-25 0,48 0,-23 0,-1 0,24 0,-24 0,-71 0,72 0,-72 24,-24-24,-24 0,-24 23,1-23,-25 0,1 0,-48 0,24 0,23 0,-47 0,24 0,24 0,-24 0,23 0,49 0,-25 24,-47-24,71 0,-23 0,-1 0,-47 0,47 0,1 23,23-23,-71 0,23 0,-23 0,0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1-16T14:44:17.94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0,'24'0,"-24"0,71 0,-47 0,0 0,47 0,-47 37,47-37,-47 0,0 0,24 0,-25 0,1 0,24 0,-24 0,23 0,1 0,23 0,-23 0,23 0,1 0,23 0,-71 0,47 0,-47 0,0 0,24 0,-1 19,-23-19,24 0,23 0,-47 0,47 0,1 18,23-18,24 0,-23 0,-1 0,-48 0,25 0,-24 0,-25 0,25 0,-24 0,0 0,-1 0,1 0,24 0,-1 0,-23 0,48 0,23 0,-47 0,23 0,24 0,-23 0,23 0,-23 0,47 0,0 0,-48 0,1 0,-1 0,0 0,1 0,-1 0,-23 0,23 0,25 0,-49 0,1 0,0 0,23 0,-47 0,47 0,-23 0,0 0,23 0,0 0,1 0,-24 0,-1-18,25 18,23 0,-24 0,-47 0,48 0,-25 0,1 0,23-19,1 19,-1 0,1 0,23 0,-24 0,25 0,-1 0,24 0,-24 0,-23 0,-1 0,24 0,-23-18,23 18,-47 0,23 0,-23 0,-1 0,49 0,-49 0,49 0,-73 0,49 0,-25 0,-23 0,24 0,-24 0,0 0,23 0,1 18,-24-18,71 0,-48 0,1 0,0 0,23 0,-23 0,-1 0,-23 0,24 0,-24 0,23 0,-23 0,-24 0,24 0,47 0,-47 0,24 0,-1 0,-23 0,0-18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1-16T14:44:25.4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0,'0'0,"24"0,0 0,47 0,-23 0,24 0,94 0,-71 0,48 0,24 0,47 0,24 0,-24 0,25 0,-1 0,-24 0,0 24,-47-24,23 0,-94 0,23 0,23 0,-94 0,23 0,-23 0,0 0,-25 0,25 0,-24 24,24-24,-1 0,-23 0,47 0,-23 0,-24 0,47 0,1 0,-49 0,25 0,0 0,-48 0,47 0,-23 0,-24 0,24 0,0 0,0 0,23 0,48 0,-23 0,23 24,-47-24,47 0,-24 24,-23-24,-24 0,0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2-01-16T18:39:32.43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2763 1,'0'0,"0"0,0 0,0 0,0 63,0-31,0-32,0 95,0-95,0 32,0-1,0 33,0-32,0 31,0 0,0-31,0 0,0 31,0-31,0 0,0 31,0 1,0 31,0-32,0-31,0 0,0 31,0 1,0-32,0 31,0-31,0-1,0 33,0-32,0 63,0-32,0 32,0 1,0-1,0-63,0 31,0 32,0-63,0 31,0 1,0-64,0 127,0-127,0 63,0 1,-32-64,32 63,0-31,0 0,0-1,0 1,0 0,0 0,0-1,0 33,0-1,0-63,0 95,-31-31,31-1,0-31,0 0,0 0,0-32</inkml:trace>
  <inkml:trace contextRef="#ctx0" brushRef="#br0" timeOffset="10343">0 889,'31'0,"-31"32,31-1,32-31,-31 0,187 0,33 0,-158 0,188 0,-250 0,156 0,63 0,-31 0,-31 0,-64 32,-62-32,-32 0,1 0,-32 0,0 32,-32-32,32 32,0-32,-62 0,30 0,-31 0,32 0,-32 63,63-63,-63 32,32 0,31-32,-63 31,-62 64,125-63,-95 32,33-1,-64 32,63-31,0-33,63 1,-62 32,-1-1,63-63,-32 0,1 0,0 32,-1 0,-31-1,32 1,0-32,31 32,-32 31,1-31,-1-32,32 32,-31-32,0 31,-1 1,1-32,31 0,0 0,0-32,-32-95,32 127,32-63,-32 0,0 63,0 0,31-32,1-63,-1-32,0 32,-31 31,32 1,-1-1,-31 1,0 31,32-63,-32 63,0 0,0 1,31-33,-31 1,0 63,0-32,0-32,0 33,31-64,-31-1,0 33,0-1,32 33,-1-1,1-95,-32 95,31-31,-31 63,0-64,0 1,0 63,0-32,0 1,0 31,0 0,0 31,0 1,0 63,0 0,0 1,0-96,0 0,0 158,0-63,0-31,31 31,1-32,-1-31,1 63,-32-31,31 31,0-63,-31 0,0-1,32-31,-32 64,31-33,-31-31,0 32,32 0,-32 0,0-1,0 1,31 0,0 0,64-1,-64 33,-31-64,31 63,1 1,-1-64,1 31,-1 33,-31-64,31 32,1-1,-32 1,63-32,-32 32,-31-1,31 1,1 0,-1-32,1 32,-32-32,0 31,31-31,-31 32,31-32,1 32,-32-32,31 32,-31-1,32-31,-32 0,0-31,0-1,-63 0,63 0,0 1,-32 31,-30-32,62-32,0 33,-32 31,1 0,-1-32,32 0,-62 32,-1-63,31 31,32 0,0-31,-62 31,62 32,-63-32,63 1,-32-1,1 32,0 0,31-32,-32 1,32-1,-31 32,-32 0,63-64,0 33,0-1,-63-32,32 33,-1-1,-30 32,30 0,1 0,31 0,0 0,-32 0,1-32,31 1,-31 31,-1-32,1 32,31 0,0 0,-63-32,0 32,32 0,-32 0,32 0,-1 0,32 0,-31 0,-1 0,1 0,31 0,-31 0,-1-32,32 32,-63 0,32 0,31 0,-31 32,-1-32,1 0,31 0,-32 0,1 0,0 32,31-32,-32 0,1 0,31 0,-32 0,1 0,0 0,31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2-01-16T18:39:38.8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132 0,'0'0,"0"32,0 31,0 0,0 33,0-33,0 32,-28-95,0 64,28 31,0-63,-28 31,28 1,-27 31,27-63,0 63,0-63,0 0,0 31,0 32,0 1,0-33,0 64,0-31,0-33,0 32,0 32,0 0,0-31,0-1,0-32,0 33,0-65,0 64,0-63,0 32,0-1,0 32,0-63,0 0,0 63,0 0,0-31,0 31,27 0,-27-63,0 64,28-65,-28-31,83 0,-83 32,0 31,0-31,0 32,0-64,0 32,0-1,0-31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2-01-16T18:40:10.39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-1 32,'0'27,"0"-27,32 0,0 0,0 0,63 0,-63 0,32-27,-32 27,63 0,-31 0,-33 0,33 0,32-27,-1 27,-63 0,63 0,-31 0,-64 0,32 0,-1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2-01-16T18:40:14.2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67,'32'0,"63"0,64 29,63-29,-63 0,0 0,31-59,96 59,-64 0,-63 0,-96 0,-63 0,64 0,31 0,-95 0,0 0,31 0,65-29,-33 29,32 0,-63 0,63 0,1 0,-65 0,33 0,-32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1-16T14:46:05.22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0,'-24'0,"48"0,0 0,-24 0,48 24,-24-24,23 0,1 0,-24 0,48 24,0-24,-25 0,1 0,0 0,0 0,47 48,-23-48,24 24,-24-24,119 0,-48 23,-23-23,-1 0,1 0,95 24,-47-24,47 0,-191 24,47-24,49 0,47 0,25 24,-25-24,-48 0,-95 0,24 0,24 0,24 0,-49 0,49 24,-24-24,-48 24,23-24,1 0,0 0,-48 0,72-24,-48 24,24 0,23 0,-23 0,48 0,-1 0,1 0,0 0,23 0,-23 0,-1-24,-47 24,48 0,-48 0,0 0,-1 0,-23 0,24 0,-48 0,48 0,-24 0,-24 0,24 0,0 0,0 0,-24 0,23 0,1 0,0 0,0 0,0-24,-24 0,24 0,24 24,-24 0,-24 0,24-23,0 23,-1 0,-23 0,24 0,-24-24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1-22T19:43:36.32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0,'0'0,"24"0,48 0,-1 0,24 0,-71 0,71 0,1 24,-25-24,1 0,-25 23,-23-23,0 0,0 0,23 0,25 0,23 0,0 0,24 0,0 0,48 0,0 0,0 0,-48 0,-48 0,-23 0,-1 0,-23 0</inkml:trace>
  <inkml:trace contextRef="#ctx0" brushRef="#br0" timeOffset="2808">8693 141,'72'0,"-25"0,1 0,-24 0,-24 0,47 0,-23 0,48 0,-25 0,1 0,23 0,25 0,-49 0,-23 0,71 0,-23 0,-48 0,23 0,25 0,-1 0,-23 0,-1 0,1 0,23 0,1 0,23 0,-47 0,-1 0,49 0,-1 0,24 0,-24 0,48 0,-48 0,-23 0,23 0,-71 0,71 0,-23 0,23 0,0 0,0 0,-23 0,23 0,-47 0,23 0,1 0,-1 0,24 0,24-24,-23 24,23 0,24 0,-24 0,0 0,48 0,-48 0,-24 0,-24 0,1 0,-48 0,-1 0,1 0,24 0,0 0,-25 0,1 0,24 0,-48 0</inkml:trace>
  <inkml:trace contextRef="#ctx0" brushRef="#br0" timeOffset="22401">4573 1196,'0'0,"24"0,23 0,-23 0,48 47,23-47,-24 0,48 0,48 0,71 0,48 0,0-24,-48 24,48 0,-48 0,-24 0,25 0,23 0,-72 0,24 0,25 0,-1 0,-24 0,24-23,-23 23,23 0,24-24,-48 1,72 23,-48 0,-119 0,95 0,-23 0,-48 0,24 0,-72 0,-24 0,-71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01-04T06:00:50.89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1-16T14:46:44.79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2262 0,'0'0,"47"0,1 0,-48 0,71 0,25 0,-1 0,24 21,48-21,-1 20,-70-20,47 0,119 0,-72 0,48 0,-24 0,1 0,23 0,0 21,24-21,-72 0,144 0,-96 0,-24-21,72 21,0 21,-1-21,1-21,0 21,0 0,47 0,-95 0,48 21,-48-1,24-20,-24 0,-119 0,96 0,-49 0,1 0,23 0,-47 0,0 0,24 0,-24 0,23 0,-46 0,46 0,-47 0,0 0,48 0,24 0,-72 0,95 0,-47 0,23 0,-23 0,-1 0,49 0,-49 0,49 0,-72 0,71 0,-95 0,48 0,-72-20,-24-1,1 21,-25 0,-23 0,0 0,0 0</inkml:trace>
  <inkml:trace contextRef="#ctx0" brushRef="#br0" timeOffset="4680">0 62,'0'0,"0"0,23 0,1 0,-24 0,24 0,0 0,0 0,-24 0,47 0,1 20,-24-20,23 0,25 20,-48-20,47 0,-23 0,-1 0,49 0,-49 0,1 0,71 0,-72 0,73 0,46 0,-70 0,70 0,-71-20,72 20,-72 0,-47 0,-24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2-02T06:23:25.4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65,'0'0,"0"0,0 0,24 0,0 0,-24 0,24 0,-24 0,24 0,-24 0,23 0,1 0,-24 0,24 0,-24 0,24 0,0 0,-1 0,-23 0,24 0,0 0,0 0,-24 0,24 0,0 0,-1 0,-23 0,48 0,-48 0,24 0,0 0,-1 0,1 0,-24 0,24-23,0 23,0 0,-24 0,24 0,-1 0,-23 0,24 0,-24 0,24 0,-24 0,24 0,0 0,-24 0,23 0,-23 0,24 0,0 0,-24 0,24 0,-24 0,24 0,-24 0,24 0,-1 0,1 0,-24 0,48 0,-48 0,24 0,-1 0,1 0,0 0,0-22,0 22,-24 0,47 0,-47 0,24 0,0 0,0 0,0 0,-1 0,1 0,0 0,0 0,0 0,-1 0,1 0,0 0,0 0,0 0,0 0,-1 0,25 0,-48 0,24 0,0 0,-1 0,-23 0,24 0,0 0,0 0,0 0,0 0,-1 0,25 0,-24 0,0 0,-1 0,-23 0,24 0,0 0,-24 0,24 0,-24 0,24 0,0 0</inkml:trace>
  <inkml:trace contextRef="#ctx0" brushRef="#br0" timeOffset="3151">4263 88,'0'0,"0"0,0 0,24 0,0 0,-24 0,24 0,0 0,0 0,23 0,-23 0,-24 0,48 0,-25 0,1 0,0 0,-24 0,48 0,-48 0,47 0,1 0,23 0,-23 0,24 0,-25 0,1 0,-1 0,1 0,-24 0,0 0,0 0,-1 0,1 0,0 0,0 0,23 0,1 0,-24 0,0 0,-1 0,1 0,-24 0,24 0,-24 0,24 0,-24 0,48 0,-48 0,23 0,-23 0,24 0,0 0,-24 0,0 0,24 0,-24 0,24 0,-1 0,-23 0</inkml:trace>
  <inkml:trace contextRef="#ctx0" brushRef="#br0" timeOffset="7035">7955 362,'0'0,"24"0,-24 0,24 0,-24 0,23 0,1 0,24 0,0 0,-1 0,1 0,-1 0,25 0,-24 0,23 0,0 0,1 0,-1 0,25 0,-25 0,24 0,1 0,-1 0,48 0,-72 0,24 0,25 0,-49 0,0 0,1 0,-24 0,-1 0,1 0,23 0,-23 0,0 0,-1 0,1 0,-1 0,1 0,0 0,-24 0,-1 0,1 0,0 0,24 0,-25 0,1 0,24 0,-48 0,24 0,23 0,-23 0,0 0,0 0,0 0,-1 0,-23 0,24 0,0 0,-24 0,0 0,0 0,24 0,-24 23,0-23,24 0,-24 22,0-22,0 0,23 0,-23 23,24-23,-24 23,0 0,24-23,-24 0,0 0,24 0,0 0,-24 23,0-23,24 0,-24 0,23 0,-23 0,0 0,24 0,0 0,0 22,-24-22,47 0,-47 0,24 0,-24 0,24 0,0 23,0-23,-24 0,24 0,-1 0,-23 0,24 0,-24 0,24 0,0 0,23 0,-47 0,24 0,0-23,0 23,0 0,0 0,-1 0,-23 0,24 0,-24 0,24 0,0 0,-24 0,0-22,24 22,-24 0,23 0,1 0,0 0,-24 0,24 0,-24 0,24 0,-1 0,-23-23,24 23,-24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01-25T04:12:08.47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190 0,'0'0,"0"0,0 24,0-1,0-23,0 0,0 24,0 0,0 0,0-24,0 24,0-1,-24-23,24 0,0 24,0 0,0 0,0-24,0 24,0 0,0-1,0-23,0 24,0 0,0-24,0 24,0 0,0-1,0-23,0 24,0 0,0 0,0-24,0 24</inkml:trace>
  <inkml:trace contextRef="#ctx0" brushRef="#br0" timeOffset="5242">0 214,'0'0,"0"0,23 0,1 0,-24 0,24 0,0 0,-24 0,24 0,-1 0,1 0,-24 0,24 0,0 0,-24 0,24 0,-24 0,23-24,1 24,-24 0,24 0,0 0,0 0,-24 0,23 0,1 0,0 0,-24 0,24 0,-24 0,24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01-25T04:12:17.1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48,'24'0,"0"0,-24 0,23 0,1 0,0 0,-24 0,23 0,1 0,0 0,-24 0,23 0,1 0,-24 0,24 0,-24 0</inkml:trace>
  <inkml:trace contextRef="#ctx0" brushRef="#br0" timeOffset="9609">237 6,'0'0,"0"0,24 0,-1 0,-23 0,24 0,0 0,-24 0,23 0,1 0,-24 0,24 0,-24 0,23 0,1 0,0 0,-24 0,23 0,-23 0,0 21,0-21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01-25T04:12:19.82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0,'0'0,"24"0,-24 0,24 0,-1 0,1 0,-24 0,48 0,-24 0,23 0,1 0,-48 0,47 0,1 0,-48 0,48 0</inkml:trace>
  <inkml:trace contextRef="#ctx0" brushRef="#br0" timeOffset="3744">24 234,'0'0,"0"0,24 0,-1 0,1 0,0 0,0 0,-24 23,24-23,-1 0,1 0,-24 0,24 0,0 0,-24 0,24 0,-1 0,1 0,-24 0,24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01-04T05:59:33.2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0 405,'0'0,"24"0,0 0,-1 0,-23 0,24 0,0 0,-24 0,24 0,-24-23,24 23,-1 0,-23-24,0 24,24-24,0 24,-24 0,24 0,-24-24,24 24,0-24,-24 24,0-23,23 23,1 0,-24-24,24 24,-24-24,0 24,0 0,0 0,0 0,0-24,24 24,0 0,-1-24,-23 0,24 24,0 0,-24 0,0-23,24-1,0 24,0-24,-24 24,0 0,47 0,-23-24,-24 24,0 0</inkml:trace>
  <inkml:trace contextRef="#ctx0" brushRef="#br0" timeOffset="3416">429 787,'23'0,"-23"0,24 0,0 0,-24 0,24 0,0 0,0 0,-24-24,23 24,-23-24,48 24,-48 0,0 0,24 0,0 0,-1 0,1-24,0 0,0 24,0 0,-1 0,-23-23,24 23,-24 0,0 0,24 0,0 0,-24-24,24 24,-24-24,0 24,0-24,23 24,-23 0,24 0,-24 0,24-24,0 24,-24-24,24 24,-24-23,24 23,-24 0,23 0,1 0,-24-24,24 0,0 24,-24 0,24 0,-1-24,1 0,-24 24,24 0,-24-24,24 24,0 0,-24 0,24-23,-1 23,-23 0,24-24,0 24,-24-24,24 24,-24 0,24-24,-1 24,1-24,-24 24,24 0,0-23,-24-1,0 0,0 24,24 0,-1 0,1 0,-24-24,0 24,24 0,0-24,0 24,-24 0,-24 0,0 0,24 0,-24 0,-23 0,47 0</inkml:trace>
  <inkml:trace contextRef="#ctx0" brushRef="#br0" timeOffset="7722">190 715,'24'0,"0"0,0 0,-24-24,24 24,0 0,-1 0,1 0,24 0,-24-23,23-1,1 0,-24 24,23 0,-23 0,0-24,-24 24,24 0,0-24,-24 0,0 24,23 0,1 0,0 0,-24-23,24-1,0 24,-1-24,-23 24,24 0,0-24,-24 24,0-24,24 24,0 0,-1 0,-23-24,0 24,24-23,-24-1,24 24,-24 0,24 0,-24-24,0 24,0-24,24 24,-24-24,24 24,-24 0,23 0,-23 0,24-23,0-1,-24 24,24 0,-24 0,24-24,-1 24,1-24,0 0,0 24,-24 0,24 0,0 0,-1 0,-23 0</inkml:trace>
  <inkml:trace contextRef="#ctx0" brushRef="#br0" timeOffset="10452">95 644,'24'0,"0"0,-24 0,24 0,-1 0,1 0,-24 0,24 0,0 0,0 0,-24 0,24 0,-1 0,-23 0,24 0,-24 0,24 0,0 0,-24 0,24 0,-1 0,1 0,-24 0,24 0,-24 0,24 0,-24-24,0 24,24 0,0 0,-24-24,0 24,0-24,23 24,-23 0,24 0,-24-24,24 24,0 0,-24 0,24 0,-24-23,0-1,23 0,1 24,0-24,0 24,-24-24,24 0,-24 24,0 0,23 0,-23-23,24 23,-24 0,24-24,0 0,0 24,-24 0,0 0,0-24,23 24,-23 0,0 0</inkml:trace>
  <inkml:trace contextRef="#ctx0" brushRef="#br0" timeOffset="12839">238 596,'24'0,"-24"0,24 0,0 0,-24 0,0 0,23-24,1 24,0-24,-24 1,48 23,-25 0,-23 0,48 0,-24 0,-24 0,24 0,0 0,-24-24,23 24,1 0,0 0,-24-24,24 24,-24-24,0 24,24 0,-1 0,-23 0,0-24,24 24,-24-24,24 24,0 0,-24 0,0 0,0-23,24 23,-1-24,1 0,-24 24,24-24,0 24,-24 0,-24 0</inkml:trace>
  <inkml:trace contextRef="#ctx0" brushRef="#br0" timeOffset="15038">1048 0,'-24'0,"0"0,24 0,-24 0,24 24,-24-24,1 24,23-24,0 24,0 0,-24-24,24 24,-24-24,24 0,0 23,-24-23,0 0,1 24,23-24,0 0,-24 0,0 0,0 0,24 24,0 0,0-24,-24 0,24 24,0-24,-23 0,23 24,0-1,-24-23,0 24,0-24,24 0,-24 0,1 0,-1 0,24 24,0-24,0 24,-24-24,0 0,24 0,-24 24,0-24,1 23,23-23,0 24,-24-24,0 0,0 0,24 24,-24 0,24 0,-47-48,47 24,-24 0,0 0,0 0,24 0,-24 0</inkml:trace>
  <inkml:trace contextRef="#ctx0" brushRef="#br0" timeOffset="17706">1881 286,'-24'0,"24"24,-23-24,-1 0,0 0,24 0,0 24,-24-24,0 0,24 0,-24 0,1 24,-1-24,24 0,0 24,-24-24,24 23,-24-23,0 24,24-24,0 0,0 24,-23-24,-1 24,24-24,0 0,0 24,-24-24,24 24,-24-24,24 23,-24-23,24 0,-23 0,23 0,-24 24,0 0,24-24,-24 24,0-24,1 0,23 24,0-24,-24 0,24 24,-24-24,24 0,0 23,-24-23,0 0,0 0,24 0,0 24,-23-24,-1 0,24 24,-24-24,24 0,0 0,-24 0,0 0,24 24,0-24,-23 0,-1 0,0 0,24 24,0-24,0 24,-24-24,0 0,0 0,1 23,-1 1,0-24,24 0,-24 24,0-24,24 0,0 0,-23 24,-1 0,0-24,24 0,-24 0,-23 0,47 24,-24-24,0 23,0-23,24 24,-24-24,1 0,23 0,0 0,23 0</inkml:trace>
  <inkml:trace contextRef="#ctx0" brushRef="#br0" timeOffset="20654">2072 382,'-24'0,"0"23,0 1,24-24,-24 0,1 24,23-24,-24 24,24 0,-24 0,0-24,24 0,-24 0,1 0,-25 23,48 1,-48 0,24-24,1 24,-1 0,0-24,24 24,-24-24,0 23,1-23,23 24,-24-24,0 24,0-24,24 0,0 0,-24 24,1 0,23-24,0 24,-24-24,-24 0,48 0,-24 0,1 23,-1-23,0 0,0 0,0 0,24 0,-24 0,1 0,-1 0,24 0,0 24,-24-24,0 0,24 0,0 24,-24-24,1 24,-1-24,24 24,-24-24,0 0,0 0,24 0,-24 0,1 0,23 0,-24 24,0-24,0 0,24 23,-24-23,24 24,-23-24,-1 0,24 24,0-24,0 24,0-24,-24 0,0 0</inkml:trace>
  <inkml:trace contextRef="#ctx0" brushRef="#br0" timeOffset="23572">2429 501,'0'0,"0"0,-24 0,24 24,0-1,0 1,-24-24,24 24,-24 0,1 0,23-24,0 0,-24 24,0-1,0-23,24 0,-24 0,1 24,23 0,-24 0,24-24,-24 0,0 0,24 24,0-24,0 24,-47-24,47 23,-24-23,24 0,-24 0,0 24,0 0,24-24,-24 0,1 0,-1 0,0 24,0-24,0 0,1 0,-1 0,0 0,0 0,0 0,0 0,24 24,-23-24,-1 0,0 0,24 0,-24 0,-23 0,47 24,-24-24,0 0,24 0,-24 0,0 23,1-23,23 0,-24 0,0 0,0 0,24 0,0 24,-24-24,24 24,-23-24,23 0,0 0,-24 0,0 0,0 0,24 24,0-24,-24 24,0-1,1-23,23 24,0-24,0 24,0-24,-24 24,0-24</inkml:trace>
  <inkml:trace contextRef="#ctx0" brushRef="#br0" timeOffset="26645">2643 715,'0'24,"0"0,0-24,0 0,0 24,-24 0,1-1,23-23,0 24,-24 0,24 0,0 0,-24-24,24 24,0-1,0 1,-24 0,0 0,24 23,0-23,-47 0,23 0,24 0,-24 0,0-24,0 23,24-23,-23 0,23 24,-24 0,0-24,24 0,0 24,-24-24,0 0,1 24,23-24,-24 0,0 0,24 24,0-24,0 0,-24 0,24-24,0 0,-24 24,24 0,0-24,0 0</inkml:trace>
  <inkml:trace contextRef="#ctx0" brushRef="#br0" timeOffset="28985">2643 548,'0'0,"-24"0,1 24,-1-24,24 24,0-24,0 0,-24 0,0 0,0 0,24 24,0 0,0-24,-24 0,1 0,23 0,0 47,-24-47,0 24,0-24,24 0,0 0,-24 24,1-24,23 24,0 0,-24-24,24 0,0 0,-24 24,0-1,24-23,-24 0,24 24,0-24,-23 0,23 24,-24-24,24 24,0-24,-24 0,24 24,-24-24,24 24,0-1,-24-23,24 0,0 24,-23 0,23 0,-24-24,24 0,-24 0,0 0,24 24,0-1,-24-23,24 0,0 0,-24 0,1 0,-1 0,24 24,0 0,0-24,0 24,-24-24,0 0,24 0,0 0,-24 0,1 0,23 24,-24-24,24 0,-24 0,24 24,-24-24,0 0,24 23,0-23,-24 0,1 0,23 0,0 0,-24 24,0-24,0 0</inkml:trace>
  <inkml:trace contextRef="#ctx0" brushRef="#br0" timeOffset="31668">3048 882,'-24'0,"24"0,0 0,-24 0,24 24,-23-24,-25 0,48 0,0 24,-24-24,0 24,24-1,0-23,-23 24,-1-24,24 24,-24-24,24 0,-24 24,24-24,-24 24,0-24,24 0,0 23,-23-23,23 0,-24 0,24 24,0 0,0-24,0 24,0-24,0 24,0 0,-24-24,24 23,0-23,0 24,-24 0,0-24,24 0,0 24,0 0,0-24,0 24,-23-24,-1 0,0 23,24 25,0-48,-24 0,0 0,24 0,0 24,0 0</inkml:trace>
  <inkml:trace contextRef="#ctx0" brushRef="#br0" timeOffset="34570">3429 1025,'-24'0,"24"0,-24 0,24 24,0 0,-23-1,-1-23,0 0,24 0,-24 24,0 0,0-24,24 0,-23 24,-1 0,24-24,-24 24,-24-24,48 0,-23 0,-1 0,0 23,24 1,-24-24,0 0,1 24,23-24,0 0,-24 0,24 48,-24-48,24 0,-24 0,24 24,-24-24,1 0,23 0,0 0</inkml:trace>
  <inkml:trace contextRef="#ctx0" brushRef="#br0" timeOffset="36847">3620 1239,'0'0,"0"0,-24 0,24 24,-24 0,24-24,-48 24,24-24,1 24,23-24,-24 0,0 24,24-24,-24 0,0 0,1 0,23 23,-24-23,0 0,0 0,24 24,-24 0,-23-24,47 0,-24 0,0 0,24 24,0-24,0 24,-24-24</inkml:trace>
  <inkml:trace contextRef="#ctx0" brushRef="#br0" timeOffset="38345">3929 1382,'-24'0,"24"0,-24 24,24-24,0 24,-23-24,23 24,0-24,0 24,-24-24,0 0,0 0,24 0,-24 0,1 0,-1 0,24 24,0-24,-24 0,0 0,24 23,0-23,-24 0,1 0,-1 24,24-24,-24 0</inkml:trace>
  <inkml:trace contextRef="#ctx0" brushRef="#br0" timeOffset="40544">4096 1478,'0'0,"-24"0,24 0,-24 0,0 0,24 0,0 24,-24-24,1 23,-1-23,24 0,0 24,-48-24,48 24,-24-24,24 24,0-24,0 24,-23-24,23 23,0 1</inkml:trace>
  <inkml:trace contextRef="#ctx0" brushRef="#br0" timeOffset="42697">4429 1597,'-24'24,"24"-24,-23 23,23-23,-24 0,0 0,24 24,0-24,-24 0,24 24,-24-24,0 0,24 0,-23 0</inkml:trace>
  <inkml:trace contextRef="#ctx0" brushRef="#br0" timeOffset="46613">1476 1120,'0'0,"24"0,0 0,-24 0,24 0,0 0,-24 0,23 0,1 0,0 0,-24 0,48 0,-25 0,1 0,0 0,-24-24,24 24,-24-23,0 23,0 0,24 0,-24 0</inkml:trace>
  <inkml:trace contextRef="#ctx0" brushRef="#br0" timeOffset="49031">1024 1144,'0'0,"0"0,24 0,-24-24,0 24,24 0,-1 0,1-24,-24 24,24 0,0 0,0 0,-24-23,0 23,23 0,1 0,-24-24,48 24,-24 0,-24 0</inkml:trace>
  <inkml:trace contextRef="#ctx0" brushRef="#br0" timeOffset="51574">3143 977,'-24'0,"24"0,0 0,-23 0,-1 0,0 0,24 24,0-24,-24 0,0 0,24 0,-23 0,23 0,0 24,-24-24,0 0,24 24,-24-24,0 0,1 0,-1 0,0 24,0-24,24 0,-24 0,0 23,1-23,23 0,-24 0,0 0,24 0,0 24,-24 0,0 0,24-24,-23 0,23 24,0-24,0 24,-24-24,24 23,-24-23,0 0,24 24,0 0,0-24,-24 0,0 24,24-24,0 24,-23-24,23 24,-24-24,0 0,24 0,-24 0,0 0,1 0,23 0</inkml:trace>
  <inkml:trace contextRef="#ctx0" brushRef="#br0" timeOffset="54101">2810 668,'0'0,"-24"23,24 1,-24-24,24 24,0-24,0 0,-47 0,23 0,24 48,0-48,-48 24,24-24,24 0,0 23,-23 1,-1-24,0 24,24-24,0 0,0 24,-24-24,24 24,-24-24,24 0,0 0,-24 0,24 24,-23-24,-1 0,24 23,0-23,0 24,-24-24,0 0,24 0,-24 0,24 24,0 0,0 0,-23-24,23 0,-24 23,24-23,-24 0,0 0,0 0,24 0,-23 0,-1 0,0 0,-24 0,48 24,-23-24,23 0,-24 0,24 24,-24-24,0 0,24 0,0 24,-24-24,0 24,1-24,23 0,-24 0,24 24,-24-24</inkml:trace>
  <inkml:trace contextRef="#ctx0" brushRef="#br0" timeOffset="56893">2262 453,'-24'0,"24"0,0 0,-23 0,-1 0,24 0,-24 0,0 0,0 0,1 0,-1 0,0 0,0 0,0 24,0-24,1 0,-1 0,24 24,-24-24,24 24,0-24,-24 0,0 23,1-23,23 24,0-24,0 24,-24-24,24 0,0 24,-24 0,0 0,24-24,0 23,0 1,-48-24,48 0,0 24,0 0,-23 0,23-24,0 0,-24 0,24 24,-24-24,24 23,-24-23,24 24,-24-24,-23 0,47 0,0 24,0 0,-24-24,0 0,24 0,0 24,-24-24,1 0,-1 0,24 0,-24 0,0 0,0 0,24 0,0 24,-23-24,-1 0,24 0</inkml:trace>
  <inkml:trace contextRef="#ctx0" brushRef="#br0" timeOffset="60871">4143 1478,'0'24,"0"-1,-23-23,-1 0,24 24,0-24,0 0,-24 0,24 24,-24-24,24 24,0 0,0-24</inkml:trace>
  <inkml:trace contextRef="#ctx0" brushRef="#br0" timeOffset="64210">286 239,'-24'0,"24"0,0 0,0 0,-24 0,0 0,0 0,24 24,0-24,0 0,-23 0,-1 0,0 0,24 23</inkml:trace>
  <inkml:trace contextRef="#ctx0" brushRef="#br0" timeOffset="67096">1072 143,'-24'0,"24"0,0 0,0 24,-24-24,0 0,0 0,24 0,-24 24,1 0,23 0,-24-24,24 0,0 24,0-24,-24 0,0 23,24-23,-24 0,1 0,23 24,-24-24,24 0,0 24,-24-24,24 24,-24-24,24 0,0 0,24 0</inkml:trace>
  <inkml:trace contextRef="#ctx0" brushRef="#br0" timeOffset="68812">1595 453,'-23'0,"-1"24,-24 0,48-24,-24 24,1-1,-1-23,0 48,0-48,0 24,1-24,23 0,-24 24,0-24,24 24,-24 23,24-47,-24 0,0 48,1-24,23-24,-24 24,0-24,0 0,0 0,-23 0,47 23,-48 1,24 0,0-24,24 24,-23-24,23 24,-24 0,24-24,-24 0,0 0,24 23,-24-23,24 0,0 24,-23-24</inkml:trace>
  <inkml:trace contextRef="#ctx0" brushRef="#br0" timeOffset="70216">500 882,'0'0,"-24"0,0 0,1 0,23 0,-24 0,-24 0,48-24,-24 24,-23 0,47-24,-24 24,24 0,0-23,0-1</inkml:trace>
  <inkml:trace contextRef="#ctx0" brushRef="#br0" timeOffset="72852">1381 1120,'-24'0,"24"24,0-24,-23 0,23 24,0 0,-24-24,24 0,0 24,0-1,0 1</inkml:trace>
  <inkml:trace contextRef="#ctx0" brushRef="#br0" timeOffset="75847">2977 1073,'0'0,"-24"0,24 0,-24 0,0 0,24 23,-24-23,1 0,-1 24,24 0,0 0,0-24,0 0,0 0,0 0,0 24,-24-24,24 24,0-1,0-23,-24 0,24 24,0 0,0-24,-24 0,24 0,0 24,-24-24</inkml:trace>
  <inkml:trace contextRef="#ctx0" brushRef="#br0" timeOffset="79513">4286 1454,'0'0,"0"24,0-24,-24 0,24 24,0-1,-23-23</inkml:trace>
  <inkml:trace contextRef="#ctx0" brushRef="#br0" timeOffset="81682">4524 1644,'0'0,"-23"0,23 0,-24 0,0 0,0 0,24 24,-24-24,1 0,-1 0,0 0,0 0</inkml:trace>
  <inkml:trace contextRef="#ctx0" brushRef="#br0" timeOffset="94177">5358 977,'0'0,"24"0,-24-47,47 47,1 0,-24 0,-1 0,49 0,-24 0,-1 0,1 0,-24 0,-1 0,1 0,0 0,0 0,0 0,-24 0,24-24,23 24,-47 0,24 0,24 0,-48 0,47 0,1 0,-24 0,23 0,-23 0,0 0,0 0,-1 0,-23 0,24 0,0 0,-24 0,24 0,0 0,0 0,-24 0</inkml:trace>
  <inkml:trace contextRef="#ctx0" brushRef="#br0" timeOffset="95753">5358 1096,'0'0,"0"0,47 0,-23 0,-24 0,48 0,-24 0,-1 0,49 0,23 0,-23 0,47 0,0 0,47 0,-47 24,-23 0,47-24,-48 0,24 0,-95 0,23 24,1-24,-48 0,0 0,-24 0</inkml:trace>
  <inkml:trace contextRef="#ctx0" brushRef="#br0" timeOffset="97594">5334 1216,'0'0,"24"0,0 0,23 0,25 0,-49 0,49 0,-1 0,1 0,-1 0,25 0,-25 0,24 0,0 0,-23 0,-1 0,-23 0,23 0,-47 0,0 0,0 0,-24 0,24 0,-1 0,1 0,-24 0,24 0,0 0,-24 0,24 0,23 0,-23 0,-24 0</inkml:trace>
  <inkml:trace contextRef="#ctx0" brushRef="#br0" timeOffset="99107">6358 977,'48'0,"-25"0,-23-23,48 23,0 0,-25 0,25 0,24 0,-49-24,25 24,0-24,-25 24,-23 0,24 0,0 0,-24 0,0-24,24 24,0 0,-24 0,0 0,0 24,0 0,0 0,0-24,0 47,0-23,0-24,0 24,0 23,0-47,0 24,0 0,23 0,-23-24,0 24</inkml:trace>
  <inkml:trace contextRef="#ctx0" brushRef="#br0" timeOffset="101478">5334 882,'0'0,"0"0,0 0,24 0,23 0,-47-24,48 24,0 0,-48 0,71 0,-23-24,-1 24,25 0,-1 0,1 0,-48 0,47 0,-23 0,-1 0,25 0,-25 0,1 0,-1 0,-23 0,-24 0,24 0,24 0,-48 0,24 0,-1 0,1 0,-24 0,24 0,24-23,-48 23,23 0,1 0,-24 0,24 0,-24 0,0 23,24-23,0 0,0 24,-24-24,23 0,1 24,-24-24,24 0,-24 24,24-24,-24 0,24 48,-24-25,0-23,23 0,-23 0,24 0,-24 0,24 24,-24 0,24 0,0-24,-1 0,-23 24,0-1,24-23</inkml:trace>
  <inkml:trace contextRef="#ctx0" brushRef="#br0" timeOffset="103912">5382 596,'0'0,"23"0,-23 0,24 24,0-24,0 0,0 24,23-24,-23 0,0 0,24 24,-25-24,25 23,-24 1,0 0,23-24,1 24,0-24,-48 24,23 23,1-47,0 24,0 0,0 0,-24-24,23 24,49 23,-25-23,1 0,-24-24,23 24,1 23,0-47,-24 24,-1 0,49 24,-25-24,-47-1,0-23,0 24,24-24,-24 24,0-24,24 0,0 0,-24 24,24-24,0 24,-24 0</inkml:trace>
  <inkml:trace contextRef="#ctx0" brushRef="#br0" timeOffset="105768">6001 1406,'0'0,"0"-47,0 23,0 0,0 0,0 0,47 0,-23-47,24-1,-24 25,23-25,-47 49,48-25,-24 24,23 0,-23 0,0 24,0-23,-24 23,0-24,24 24,-1 0,25-24,-48-24,24 24,0 24,-1-23,1-1,24 0,-24 0,-24 24,24-24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01-04T06:01:22.5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144 47,'0'0,"-24"0,0 0,0 0,0 0,24 22,-24-22,24 0,-23 0,23 23,0 0,0-23,0 0,47 0,-23 0,72 45,-48-45,23 23,49-23,-49 0,49 0,-1 0,1 0,-25 0,1 0,-24 0,-49 0,1 0,-24 0,0 0,-24 0,1 0,-1 0,24 0,0 0,-24 0,24 0,-24 0,24-23,-24 23,24 0,-24-23,-24 23,48 0,-24 0,24 0,-23 0,23 0,-24 0,24-22,-24 22,0 0,24 0,-24 0,0-23,0 23,24 0,-24 0,0-23,24 23,-24 0,1 0,-1 0,24 0,-24 0,-24 0,48 0,-24 0,0 0,0 0,0 0,1 0,-1 0,24 0,-24 0,0 0,24 0,0 0,0 0,-24 0,0 0,0 0,24 0,-24 0,0 23,1-23,23 23,0-23,-48 0,24 0,0 22,0 1,0-23,24 0</inkml:trace>
  <inkml:trace contextRef="#ctx0" brushRef="#br0" timeOffset="13385">216 1,'23'0,"-23"0,24 0,0 0,0 0,-24 0,48 0,0 0,-24 0,47 0,25 0,-25 0,-23 0,24 0,-24 23,0-23,-48 0,47 0,-23 0,-24 0,24 0,24 23,-48-23,24 0,0 22,-24 1,0-23,0 23,0 22,0 0,24-45,-24 23,0 0,23-1,1 1,-24-1,0 1,24-23,-24 0,0 23,0-1,0 1,0-23,-24 0,0 0,24 0,-23 0,-1 0,0 0,24 0,-24 0,0 0,0 0,0 0,0 0,24 0,-24 0,1 0,-1 0,24 0,-24 0,0 0,0 0,0 0,-24 0,24 0,-47 0,47 0,0 0,-48 0,24 0,25 0,23 0,-24 0,0 0,0 0,24-23,-24 23,-24-22,48 22,-48 0,25 0,-1 0,-24-23,24 23,0 0,0 0,0-23,24 23,0 0,0 0,0-22,0-1,0 23,0 0,0-22,24-1,-24 0,24 23,-24 0,0-22,0-1,0 23,0-23,24 23,0 0</inkml:trace>
  <inkml:trace contextRef="#ctx0" brushRef="#br0" timeOffset="18003">598 183,'24'0,"0"0,-24 22,23-22,-23 23,24-23,0 0,0 23,-24-23,0 22,24-22,0 23,-24-23,24 22,24 24,-1-1,-23-45,-24 0,24 0,0 0,0 0</inkml:trace>
  <inkml:trace contextRef="#ctx0" brushRef="#br0" timeOffset="18908">693 318,'24'0,"0"0,24 0,24 0,23 0,-47 0,-24 0,24 0,-1 0,-23 0,0 0,0 0,-24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01-04T06:01:47.85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96,'24'0,"-24"0,24 0,0 0,-24 0,24 0,0 0,0 0,-24 0,48 0,-24 24,-24-24,47 0,1 0,-48 0,72 0,-48 0,48 0,24 0,-48 0,24 0,0 0,-24 0,24 0,-48 0,48 0,0 0,-24 0,48 0,-49 0,1 0,0 0,24 0,-24 0,0 0,0 0,0 0,-24 0,24 0,-24 0,-24 0,24 0,24 0,-48 24,24-24,24 0,0 0,0 0,24 0,24 0,-48 0,23 0,1 24,0-24,0 0,0 0,0 24,0-24,-24 0,0 0,-24 0,0 0,-24 0,24 0,0 0,-24 0,24 0,0 0,0 0,-24 0,24 0,0 0,-24 0,-24 0,24 0</inkml:trace>
  <inkml:trace contextRef="#ctx0" brushRef="#br0" timeOffset="2371">96 264,'24'0,"0"0,0 0,0 0,23 0,-23 0,48 0,0 0,0 0,-24 0,24 0,24 0,0 0,-48 0,48 0,0 0,0 0,-1 0,1 0,-24 0,0 0,24 0,-24 0,-48 0,48 0,-24 0,-24 0,24 0,24 0,-48 0,48 0,0 0,-24 0,-1 0,1 0,0 0,-24 0,48 0,-24 0,-24 0,0 0,0 0,-24 0,24 0,0 0,0 0,-24 0,24 0,24 0,-48 0,24 0,0 0</inkml:trace>
  <inkml:trace contextRef="#ctx0" brushRef="#br0" timeOffset="5865">263 0,'0'0,"0"0,24 0,0 24,0-24,0 0,48 0,-24 0,24 0,0 0,0 0,24 0,-24 0,0 0,24 0,0 24,-1-24,1 0,0 0,-48 0,0 0,0 0,-24 0,0 0,0 0,0 0,-24 0,24 0,0 0,0 0,24 0,-24 0,24 0,0 0,-24 0,24 0,0 0,-48 0,24 0,0 0,0 0,-24 0,24 0,0 0,-24 0,24 0,23 0,-23 0,0 0,24 0,0 0,0 0,24 0,-48 0,24 0,0 0,-48 0,24 0,0 24,0-24,0 0,0 0,0 0,0 0,0 0,0 0,-24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B271B-F3F1-41D1-90A9-7417DDCC573E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4A372-2761-40A3-92CA-013A5B0C66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01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4A372-2761-40A3-92CA-013A5B0C664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4A372-2761-40A3-92CA-013A5B0C664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4A372-2761-40A3-92CA-013A5B0C664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9FB0-737B-42B5-9F3C-0AA0BB5DC5AF}" type="datetime1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Edessa Dribsa, Dr.-Ing.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56CE-84CF-4D9B-8578-67A37A0B9AE2}" type="datetime1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Edessa Dribsa, Dr.-Ing.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34AD-AA9E-4A3A-BE9B-E444DD063CB5}" type="datetime1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Edessa Dribsa, Dr.-Ing.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8311-8AAB-477B-8AA5-A20AA1FF6EEA}" type="datetime1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Edessa Dribsa, Dr.-Ing.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049E-9254-4E42-9441-5E88C5015B79}" type="datetime1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Edessa Dribsa, Dr.-Ing.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BD3A-C3D4-4F9C-B628-36D069950769}" type="datetime1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Edessa Dribsa, Dr.-Ing.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8F53-8B5A-4C09-87FD-2414C3544752}" type="datetime1">
              <a:rPr lang="en-US" smtClean="0"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Edessa Dribsa, Dr.-Ing.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14FA-648D-4FEC-AA2E-1C68478BFE7A}" type="datetime1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Edessa Dribsa, Dr.-Ing.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F8C-34B2-45B7-B26C-DCD57A03CB2B}" type="datetime1">
              <a:rPr lang="en-US" smtClean="0"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Edessa Dribsa, Dr.-Ing.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48D76-71C1-4D01-AAAB-8348E88ABF58}" type="datetime1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Edessa Dribsa, Dr.-Ing.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24AB-940E-412F-A044-933D13E8F38A}" type="datetime1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Edessa Dribsa, Dr.-Ing.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66D5F-333D-4AED-BFAD-3319AD4046F2}" type="datetime1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Edessa Dribsa, Dr.-Ing.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055B5-04F5-433D-ADE6-E55C0A872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13" Type="http://schemas.openxmlformats.org/officeDocument/2006/relationships/image" Target="../media/image32.emf"/><Relationship Id="rId3" Type="http://schemas.openxmlformats.org/officeDocument/2006/relationships/image" Target="../media/image8.png"/><Relationship Id="rId7" Type="http://schemas.openxmlformats.org/officeDocument/2006/relationships/image" Target="../media/image29.emf"/><Relationship Id="rId12" Type="http://schemas.openxmlformats.org/officeDocument/2006/relationships/customXml" Target="../ink/ink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11" Type="http://schemas.openxmlformats.org/officeDocument/2006/relationships/image" Target="../media/image31.emf"/><Relationship Id="rId5" Type="http://schemas.openxmlformats.org/officeDocument/2006/relationships/image" Target="../media/image28.emf"/><Relationship Id="rId15" Type="http://schemas.openxmlformats.org/officeDocument/2006/relationships/image" Target="../media/image33.emf"/><Relationship Id="rId10" Type="http://schemas.openxmlformats.org/officeDocument/2006/relationships/customXml" Target="../ink/ink23.xml"/><Relationship Id="rId4" Type="http://schemas.openxmlformats.org/officeDocument/2006/relationships/customXml" Target="../ink/ink20.xml"/><Relationship Id="rId9" Type="http://schemas.openxmlformats.org/officeDocument/2006/relationships/image" Target="../media/image30.emf"/><Relationship Id="rId14" Type="http://schemas.openxmlformats.org/officeDocument/2006/relationships/customXml" Target="../ink/ink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image" Target="../media/image39.emf"/><Relationship Id="rId3" Type="http://schemas.openxmlformats.org/officeDocument/2006/relationships/image" Target="../media/image10.png"/><Relationship Id="rId7" Type="http://schemas.openxmlformats.org/officeDocument/2006/relationships/image" Target="../media/image36.emf"/><Relationship Id="rId12" Type="http://schemas.openxmlformats.org/officeDocument/2006/relationships/customXml" Target="../ink/ink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26.xml"/><Relationship Id="rId11" Type="http://schemas.openxmlformats.org/officeDocument/2006/relationships/image" Target="../media/image38.emf"/><Relationship Id="rId5" Type="http://schemas.openxmlformats.org/officeDocument/2006/relationships/image" Target="../media/image9.wmf"/><Relationship Id="rId10" Type="http://schemas.openxmlformats.org/officeDocument/2006/relationships/customXml" Target="../ink/ink28.xml"/><Relationship Id="rId4" Type="http://schemas.openxmlformats.org/officeDocument/2006/relationships/oleObject" Target="../embeddings/oleObject2.bin"/><Relationship Id="rId9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45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wmf"/><Relationship Id="rId14" Type="http://schemas.openxmlformats.org/officeDocument/2006/relationships/customXml" Target="../ink/ink3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customXml" Target="../ink/ink31.xml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7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4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customXml" Target="../ink/ink34.xml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5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11" Type="http://schemas.openxmlformats.org/officeDocument/2006/relationships/customXml" Target="../ink/ink33.xml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53.emf"/><Relationship Id="rId4" Type="http://schemas.openxmlformats.org/officeDocument/2006/relationships/image" Target="../media/image19.wmf"/><Relationship Id="rId9" Type="http://schemas.openxmlformats.org/officeDocument/2006/relationships/customXml" Target="../ink/ink32.xml"/><Relationship Id="rId14" Type="http://schemas.openxmlformats.org/officeDocument/2006/relationships/image" Target="../media/image5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emf"/><Relationship Id="rId4" Type="http://schemas.openxmlformats.org/officeDocument/2006/relationships/customXml" Target="../ink/ink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customXml" Target="../ink/ink37.xml"/><Relationship Id="rId18" Type="http://schemas.openxmlformats.org/officeDocument/2006/relationships/image" Target="../media/image65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wmf"/><Relationship Id="rId12" Type="http://schemas.openxmlformats.org/officeDocument/2006/relationships/image" Target="../media/image26.png"/><Relationship Id="rId17" Type="http://schemas.openxmlformats.org/officeDocument/2006/relationships/customXml" Target="../ink/ink39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emf"/><Relationship Id="rId20" Type="http://schemas.openxmlformats.org/officeDocument/2006/relationships/image" Target="../media/image66.e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customXml" Target="../ink/ink38.xml"/><Relationship Id="rId10" Type="http://schemas.openxmlformats.org/officeDocument/2006/relationships/oleObject" Target="../embeddings/oleObject19.bin"/><Relationship Id="rId19" Type="http://schemas.openxmlformats.org/officeDocument/2006/relationships/customXml" Target="../ink/ink40.xml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4.wmf"/><Relationship Id="rId14" Type="http://schemas.openxmlformats.org/officeDocument/2006/relationships/image" Target="../media/image6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emf"/><Relationship Id="rId4" Type="http://schemas.openxmlformats.org/officeDocument/2006/relationships/customXml" Target="../ink/ink4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3" Type="http://schemas.openxmlformats.org/officeDocument/2006/relationships/image" Target="../media/image67.emf"/><Relationship Id="rId7" Type="http://schemas.openxmlformats.org/officeDocument/2006/relationships/image" Target="../media/image69.emf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.xml"/><Relationship Id="rId11" Type="http://schemas.openxmlformats.org/officeDocument/2006/relationships/image" Target="../media/image71.emf"/><Relationship Id="rId5" Type="http://schemas.openxmlformats.org/officeDocument/2006/relationships/image" Target="../media/image68.emf"/><Relationship Id="rId10" Type="http://schemas.openxmlformats.org/officeDocument/2006/relationships/customXml" Target="../ink/ink47.xml"/><Relationship Id="rId4" Type="http://schemas.openxmlformats.org/officeDocument/2006/relationships/customXml" Target="../ink/ink44.xml"/><Relationship Id="rId9" Type="http://schemas.openxmlformats.org/officeDocument/2006/relationships/image" Target="../media/image7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emf"/><Relationship Id="rId4" Type="http://schemas.openxmlformats.org/officeDocument/2006/relationships/customXml" Target="../ink/ink4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oleObject" Target="../embeddings/oleObject20.bin"/><Relationship Id="rId7" Type="http://schemas.openxmlformats.org/officeDocument/2006/relationships/customXml" Target="../ink/ink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78.emf"/><Relationship Id="rId4" Type="http://schemas.openxmlformats.org/officeDocument/2006/relationships/image" Target="../media/image29.wmf"/><Relationship Id="rId9" Type="http://schemas.openxmlformats.org/officeDocument/2006/relationships/customXml" Target="../ink/ink5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82.emf"/><Relationship Id="rId4" Type="http://schemas.openxmlformats.org/officeDocument/2006/relationships/image" Target="../media/image31.wmf"/><Relationship Id="rId9" Type="http://schemas.openxmlformats.org/officeDocument/2006/relationships/customXml" Target="../ink/ink5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png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5.xml"/><Relationship Id="rId13" Type="http://schemas.openxmlformats.org/officeDocument/2006/relationships/image" Target="../media/image89.emf"/><Relationship Id="rId3" Type="http://schemas.openxmlformats.org/officeDocument/2006/relationships/image" Target="../media/image84.emf"/><Relationship Id="rId7" Type="http://schemas.openxmlformats.org/officeDocument/2006/relationships/image" Target="../media/image86.emf"/><Relationship Id="rId12" Type="http://schemas.openxmlformats.org/officeDocument/2006/relationships/customXml" Target="../ink/ink57.xml"/><Relationship Id="rId2" Type="http://schemas.openxmlformats.org/officeDocument/2006/relationships/customXml" Target="../ink/ink5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4.xml"/><Relationship Id="rId11" Type="http://schemas.openxmlformats.org/officeDocument/2006/relationships/image" Target="../media/image88.emf"/><Relationship Id="rId5" Type="http://schemas.openxmlformats.org/officeDocument/2006/relationships/image" Target="../media/image85.emf"/><Relationship Id="rId10" Type="http://schemas.openxmlformats.org/officeDocument/2006/relationships/customXml" Target="../ink/ink56.xml"/><Relationship Id="rId4" Type="http://schemas.openxmlformats.org/officeDocument/2006/relationships/customXml" Target="../ink/ink53.xml"/><Relationship Id="rId9" Type="http://schemas.openxmlformats.org/officeDocument/2006/relationships/image" Target="../media/image8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oleObject" Target="../embeddings/oleObject27.bin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png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40.png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3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customXml" Target="../ink/ink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emf"/><Relationship Id="rId4" Type="http://schemas.openxmlformats.org/officeDocument/2006/relationships/customXml" Target="../ink/ink5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customXml" Target="../ink/ink6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2.xml"/><Relationship Id="rId13" Type="http://schemas.openxmlformats.org/officeDocument/2006/relationships/image" Target="../media/image117.emf"/><Relationship Id="rId3" Type="http://schemas.openxmlformats.org/officeDocument/2006/relationships/image" Target="../media/image53.png"/><Relationship Id="rId7" Type="http://schemas.openxmlformats.org/officeDocument/2006/relationships/image" Target="../media/image114.emf"/><Relationship Id="rId12" Type="http://schemas.openxmlformats.org/officeDocument/2006/relationships/customXml" Target="../ink/ink64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.xml"/><Relationship Id="rId11" Type="http://schemas.openxmlformats.org/officeDocument/2006/relationships/image" Target="../media/image116.emf"/><Relationship Id="rId5" Type="http://schemas.openxmlformats.org/officeDocument/2006/relationships/image" Target="../media/image55.png"/><Relationship Id="rId10" Type="http://schemas.openxmlformats.org/officeDocument/2006/relationships/customXml" Target="../ink/ink63.xml"/><Relationship Id="rId4" Type="http://schemas.openxmlformats.org/officeDocument/2006/relationships/image" Target="../media/image54.png"/><Relationship Id="rId9" Type="http://schemas.openxmlformats.org/officeDocument/2006/relationships/image" Target="../media/image11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74.png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79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6.wmf"/><Relationship Id="rId11" Type="http://schemas.openxmlformats.org/officeDocument/2006/relationships/image" Target="../media/image90.png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89.png"/><Relationship Id="rId4" Type="http://schemas.openxmlformats.org/officeDocument/2006/relationships/image" Target="../media/image85.wmf"/><Relationship Id="rId9" Type="http://schemas.openxmlformats.org/officeDocument/2006/relationships/image" Target="../media/image8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customXml" Target="../ink/ink10.xml"/><Relationship Id="rId18" Type="http://schemas.openxmlformats.org/officeDocument/2006/relationships/image" Target="../media/image16.emf"/><Relationship Id="rId3" Type="http://schemas.openxmlformats.org/officeDocument/2006/relationships/image" Target="../media/image3.png"/><Relationship Id="rId21" Type="http://schemas.openxmlformats.org/officeDocument/2006/relationships/customXml" Target="../ink/ink14.xml"/><Relationship Id="rId7" Type="http://schemas.openxmlformats.org/officeDocument/2006/relationships/customXml" Target="../ink/ink7.xml"/><Relationship Id="rId12" Type="http://schemas.openxmlformats.org/officeDocument/2006/relationships/image" Target="../media/image13.emf"/><Relationship Id="rId17" Type="http://schemas.openxmlformats.org/officeDocument/2006/relationships/customXml" Target="../ink/ink12.xml"/><Relationship Id="rId2" Type="http://schemas.openxmlformats.org/officeDocument/2006/relationships/image" Target="../media/image2.png"/><Relationship Id="rId16" Type="http://schemas.openxmlformats.org/officeDocument/2006/relationships/image" Target="../media/image15.emf"/><Relationship Id="rId20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customXml" Target="../ink/ink9.xml"/><Relationship Id="rId5" Type="http://schemas.openxmlformats.org/officeDocument/2006/relationships/customXml" Target="../ink/ink6.xml"/><Relationship Id="rId15" Type="http://schemas.openxmlformats.org/officeDocument/2006/relationships/customXml" Target="../ink/ink11.xml"/><Relationship Id="rId10" Type="http://schemas.openxmlformats.org/officeDocument/2006/relationships/image" Target="../media/image12.emf"/><Relationship Id="rId19" Type="http://schemas.openxmlformats.org/officeDocument/2006/relationships/customXml" Target="../ink/ink13.xml"/><Relationship Id="rId4" Type="http://schemas.openxmlformats.org/officeDocument/2006/relationships/image" Target="../media/image4.png"/><Relationship Id="rId9" Type="http://schemas.openxmlformats.org/officeDocument/2006/relationships/customXml" Target="../ink/ink8.xml"/><Relationship Id="rId14" Type="http://schemas.openxmlformats.org/officeDocument/2006/relationships/image" Target="../media/image14.emf"/><Relationship Id="rId22" Type="http://schemas.openxmlformats.org/officeDocument/2006/relationships/image" Target="../media/image18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image" Target="../media/image95.png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10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05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24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21.emf"/><Relationship Id="rId12" Type="http://schemas.openxmlformats.org/officeDocument/2006/relationships/customXml" Target="../ink/ink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15.xml"/><Relationship Id="rId11" Type="http://schemas.openxmlformats.org/officeDocument/2006/relationships/image" Target="../media/image23.emf"/><Relationship Id="rId5" Type="http://schemas.openxmlformats.org/officeDocument/2006/relationships/image" Target="../media/image6.png"/><Relationship Id="rId15" Type="http://schemas.openxmlformats.org/officeDocument/2006/relationships/image" Target="../media/image25.emf"/><Relationship Id="rId10" Type="http://schemas.openxmlformats.org/officeDocument/2006/relationships/customXml" Target="../ink/ink17.xml"/><Relationship Id="rId4" Type="http://schemas.openxmlformats.org/officeDocument/2006/relationships/image" Target="../media/image5.wmf"/><Relationship Id="rId9" Type="http://schemas.openxmlformats.org/officeDocument/2006/relationships/image" Target="../media/image22.emf"/><Relationship Id="rId14" Type="http://schemas.openxmlformats.org/officeDocument/2006/relationships/customXml" Target="../ink/ink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0000CC"/>
                </a:solidFill>
              </a:rPr>
              <a:t>2-D Potential Flow Theory</a:t>
            </a:r>
            <a:br>
              <a:rPr lang="en-US" sz="6000" b="1" dirty="0" smtClean="0">
                <a:solidFill>
                  <a:srgbClr val="0000CC"/>
                </a:solidFill>
              </a:rPr>
            </a:br>
            <a:r>
              <a:rPr lang="en-US" sz="4900" i="1" dirty="0" smtClean="0">
                <a:solidFill>
                  <a:srgbClr val="0000CC"/>
                </a:solidFill>
              </a:rPr>
              <a:t>- continued</a:t>
            </a:r>
            <a:endParaRPr lang="en-US" sz="6000" i="1" dirty="0">
              <a:solidFill>
                <a:srgbClr val="0000C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96200" cy="17526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Reference</a:t>
            </a:r>
            <a:r>
              <a:rPr lang="en-US" dirty="0" smtClean="0">
                <a:solidFill>
                  <a:srgbClr val="0000CC"/>
                </a:solidFill>
              </a:rPr>
              <a:t>:   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0000CC"/>
                </a:solidFill>
                <a:sym typeface="Symbol"/>
              </a:rPr>
              <a:t>Frank M. White, Chapter 4, Sections 4.6 &amp; 4.7; 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0000CC"/>
                </a:solidFill>
                <a:sym typeface="Symbol"/>
              </a:rPr>
              <a:t>Frank M. White, Chapter 8, Sections 8.1 to 8.4</a:t>
            </a:r>
          </a:p>
          <a:p>
            <a:pPr marL="457200" indent="-457200" algn="l">
              <a:buFont typeface="+mj-lt"/>
              <a:buAutoNum type="arabicPeriod"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2-D Potential Flow Theory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>
                <a:solidFill>
                  <a:srgbClr val="0000CC"/>
                </a:solidFill>
              </a:rPr>
              <a:t>Recall the set of </a:t>
            </a:r>
            <a:r>
              <a:rPr lang="en-US" sz="3000" b="1" i="1" dirty="0" smtClean="0">
                <a:solidFill>
                  <a:srgbClr val="0000CC"/>
                </a:solidFill>
              </a:rPr>
              <a:t>Differential Eqns for a </a:t>
            </a:r>
            <a:r>
              <a:rPr lang="en-US" sz="3000" dirty="0" smtClean="0">
                <a:solidFill>
                  <a:srgbClr val="0000CC"/>
                </a:solidFill>
              </a:rPr>
              <a:t>(</a:t>
            </a:r>
            <a:r>
              <a:rPr lang="en-US" sz="3000" b="1" dirty="0" smtClean="0">
                <a:solidFill>
                  <a:srgbClr val="FF0000"/>
                </a:solidFill>
              </a:rPr>
              <a:t>general</a:t>
            </a:r>
            <a:r>
              <a:rPr lang="en-US" sz="3000" dirty="0" smtClean="0">
                <a:solidFill>
                  <a:srgbClr val="0000CC"/>
                </a:solidFill>
              </a:rPr>
              <a:t>)</a:t>
            </a:r>
            <a:r>
              <a:rPr lang="en-US" sz="3000" b="1" i="1" dirty="0" smtClean="0">
                <a:solidFill>
                  <a:srgbClr val="0000CC"/>
                </a:solidFill>
              </a:rPr>
              <a:t> fluid flow</a:t>
            </a:r>
            <a:r>
              <a:rPr lang="en-US" sz="3000" dirty="0" smtClean="0">
                <a:solidFill>
                  <a:srgbClr val="0000CC"/>
                </a:solidFill>
              </a:rPr>
              <a:t>:</a:t>
            </a:r>
          </a:p>
          <a:p>
            <a:endParaRPr lang="en-US" sz="4000" dirty="0" smtClean="0">
              <a:solidFill>
                <a:srgbClr val="0000CC"/>
              </a:solidFill>
            </a:endParaRPr>
          </a:p>
          <a:p>
            <a:endParaRPr lang="en-US" dirty="0" smtClean="0">
              <a:solidFill>
                <a:srgbClr val="0000CC"/>
              </a:solidFill>
            </a:endParaRPr>
          </a:p>
          <a:p>
            <a:endParaRPr lang="en-US" sz="4000" dirty="0" smtClean="0">
              <a:solidFill>
                <a:srgbClr val="0000CC"/>
              </a:solidFill>
            </a:endParaRPr>
          </a:p>
          <a:p>
            <a:r>
              <a:rPr lang="en-US" sz="2800" dirty="0" smtClean="0">
                <a:solidFill>
                  <a:srgbClr val="0000CC"/>
                </a:solidFill>
              </a:rPr>
              <a:t>The flow is steady. Therefore, the </a:t>
            </a:r>
            <a:r>
              <a:rPr lang="en-US" sz="2800" b="1" dirty="0" smtClean="0">
                <a:solidFill>
                  <a:srgbClr val="0000CC"/>
                </a:solidFill>
              </a:rPr>
              <a:t>non-steady term </a:t>
            </a:r>
            <a:r>
              <a:rPr lang="en-US" sz="2800" dirty="0" smtClean="0">
                <a:solidFill>
                  <a:srgbClr val="0000CC"/>
                </a:solidFill>
              </a:rPr>
              <a:t>of the </a:t>
            </a:r>
            <a:r>
              <a:rPr lang="en-US" sz="2800" b="1" dirty="0" smtClean="0">
                <a:solidFill>
                  <a:srgbClr val="0000CC"/>
                </a:solidFill>
              </a:rPr>
              <a:t>continuity eqn </a:t>
            </a:r>
            <a:r>
              <a:rPr lang="en-US" sz="2800" dirty="0" smtClean="0">
                <a:solidFill>
                  <a:srgbClr val="0000CC"/>
                </a:solidFill>
              </a:rPr>
              <a:t>can be </a:t>
            </a:r>
            <a:r>
              <a:rPr lang="en-US" sz="2800" b="1" dirty="0" smtClean="0">
                <a:solidFill>
                  <a:srgbClr val="0000CC"/>
                </a:solidFill>
              </a:rPr>
              <a:t>left out</a:t>
            </a:r>
            <a:r>
              <a:rPr lang="en-US" sz="2800" dirty="0" smtClean="0">
                <a:solidFill>
                  <a:srgbClr val="0000CC"/>
                </a:solidFill>
              </a:rPr>
              <a:t>. </a:t>
            </a:r>
            <a:r>
              <a:rPr lang="en-US" sz="1900" dirty="0" smtClean="0">
                <a:solidFill>
                  <a:srgbClr val="0000CC"/>
                </a:solidFill>
              </a:rPr>
              <a:t>(Friction does not affect continuity eqn).</a:t>
            </a:r>
          </a:p>
          <a:p>
            <a:endParaRPr lang="en-US" sz="1700" dirty="0" smtClean="0">
              <a:solidFill>
                <a:srgbClr val="0000CC"/>
              </a:solidFill>
            </a:endParaRPr>
          </a:p>
          <a:p>
            <a:r>
              <a:rPr lang="en-US" sz="2800" b="1" i="1" dirty="0" smtClean="0">
                <a:solidFill>
                  <a:srgbClr val="FF0000"/>
                </a:solidFill>
              </a:rPr>
              <a:t>The flow is inviscid &amp; incompressible. </a:t>
            </a:r>
            <a:r>
              <a:rPr lang="en-US" sz="2800" dirty="0" smtClean="0">
                <a:solidFill>
                  <a:srgbClr val="0000CC"/>
                </a:solidFill>
              </a:rPr>
              <a:t>Therefore, </a:t>
            </a:r>
            <a:r>
              <a:rPr lang="en-US" sz="2800" b="1" i="1" dirty="0" smtClean="0">
                <a:solidFill>
                  <a:srgbClr val="0000CC"/>
                </a:solidFill>
              </a:rPr>
              <a:t>the momentum  eqn reduces to</a:t>
            </a:r>
            <a:r>
              <a:rPr lang="en-US" sz="2800" dirty="0" smtClean="0">
                <a:solidFill>
                  <a:srgbClr val="0000CC"/>
                </a:solidFill>
              </a:rPr>
              <a:t>:</a:t>
            </a:r>
          </a:p>
          <a:p>
            <a:endParaRPr lang="en-US" sz="1300" dirty="0" smtClean="0">
              <a:solidFill>
                <a:srgbClr val="0000CC"/>
              </a:solidFill>
            </a:endParaRPr>
          </a:p>
          <a:p>
            <a:endParaRPr lang="en-US" sz="2200" dirty="0" smtClean="0">
              <a:solidFill>
                <a:srgbClr val="0000CC"/>
              </a:solidFill>
            </a:endParaRPr>
          </a:p>
          <a:p>
            <a:r>
              <a:rPr lang="en-US" sz="2800" dirty="0" smtClean="0">
                <a:solidFill>
                  <a:srgbClr val="0000CC"/>
                </a:solidFill>
              </a:rPr>
              <a:t>We know, the </a:t>
            </a:r>
            <a:r>
              <a:rPr lang="en-US" sz="2800" b="1" dirty="0" smtClean="0">
                <a:solidFill>
                  <a:srgbClr val="0000CC"/>
                </a:solidFill>
              </a:rPr>
              <a:t>energy eqn </a:t>
            </a:r>
            <a:r>
              <a:rPr lang="en-US" sz="2800" dirty="0" smtClean="0">
                <a:solidFill>
                  <a:srgbClr val="0000CC"/>
                </a:solidFill>
              </a:rPr>
              <a:t>is </a:t>
            </a:r>
            <a:r>
              <a:rPr lang="en-US" sz="2800" b="1" dirty="0" smtClean="0">
                <a:solidFill>
                  <a:srgbClr val="0000CC"/>
                </a:solidFill>
              </a:rPr>
              <a:t>not required for  the study /analysis of incompressible flow</a:t>
            </a:r>
            <a:r>
              <a:rPr lang="en-US" sz="2800" dirty="0" smtClean="0">
                <a:solidFill>
                  <a:srgbClr val="0000CC"/>
                </a:solidFill>
              </a:rPr>
              <a:t>. So, forget the 3</a:t>
            </a:r>
            <a:r>
              <a:rPr lang="en-US" sz="2800" baseline="30000" dirty="0" smtClean="0">
                <a:solidFill>
                  <a:srgbClr val="0000CC"/>
                </a:solidFill>
              </a:rPr>
              <a:t>rd</a:t>
            </a:r>
            <a:r>
              <a:rPr lang="en-US" sz="2800" dirty="0" smtClean="0">
                <a:solidFill>
                  <a:srgbClr val="0000CC"/>
                </a:solidFill>
              </a:rPr>
              <a:t> eqn.</a:t>
            </a:r>
            <a:endParaRPr lang="en-US" sz="2800" dirty="0">
              <a:solidFill>
                <a:srgbClr val="0000CC"/>
              </a:solidFill>
            </a:endParaRPr>
          </a:p>
        </p:txBody>
      </p:sp>
      <p:pic>
        <p:nvPicPr>
          <p:cNvPr id="5" name="Picture 4" descr="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0" y="1600200"/>
            <a:ext cx="5105400" cy="166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48200" y="4648200"/>
            <a:ext cx="259772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793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0388" y="2220913"/>
              <a:ext cx="395287" cy="428625"/>
            </p14:xfrm>
          </p:contentPart>
        </mc:Choice>
        <mc:Fallback xmlns="">
          <p:pic>
            <p:nvPicPr>
              <p:cNvPr id="16793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31028" y="2211556"/>
                <a:ext cx="414007" cy="447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793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61038" y="2220913"/>
              <a:ext cx="239712" cy="436562"/>
            </p14:xfrm>
          </p:contentPart>
        </mc:Choice>
        <mc:Fallback xmlns="">
          <p:pic>
            <p:nvPicPr>
              <p:cNvPr id="16793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51680" y="2211556"/>
                <a:ext cx="258428" cy="455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794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9875" y="1620838"/>
              <a:ext cx="498475" cy="393700"/>
            </p14:xfrm>
          </p:contentPart>
        </mc:Choice>
        <mc:Fallback xmlns="">
          <p:pic>
            <p:nvPicPr>
              <p:cNvPr id="16794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70517" y="1611481"/>
                <a:ext cx="517190" cy="412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794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6800" y="2971800"/>
              <a:ext cx="5840413" cy="26988"/>
            </p14:xfrm>
          </p:contentPart>
        </mc:Choice>
        <mc:Fallback xmlns="">
          <p:pic>
            <p:nvPicPr>
              <p:cNvPr id="16794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57440" y="2962318"/>
                <a:ext cx="5859133" cy="45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794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7988" y="46038"/>
              <a:ext cx="2068512" cy="6800850"/>
            </p14:xfrm>
          </p:contentPart>
        </mc:Choice>
        <mc:Fallback xmlns="">
          <p:pic>
            <p:nvPicPr>
              <p:cNvPr id="16794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08628" y="36678"/>
                <a:ext cx="2087232" cy="6819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794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8525" y="4857750"/>
              <a:ext cx="490538" cy="617538"/>
            </p14:xfrm>
          </p:contentPart>
        </mc:Choice>
        <mc:Fallback xmlns="">
          <p:pic>
            <p:nvPicPr>
              <p:cNvPr id="16794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69168" y="4848388"/>
                <a:ext cx="509253" cy="63626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2-D Potential Flow Theory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3340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>
                <a:solidFill>
                  <a:srgbClr val="0000CC"/>
                </a:solidFill>
              </a:rPr>
              <a:t>Thus, our </a:t>
            </a:r>
            <a:r>
              <a:rPr lang="en-US" dirty="0" smtClean="0">
                <a:solidFill>
                  <a:srgbClr val="FF0000"/>
                </a:solidFill>
              </a:rPr>
              <a:t>Potential Flow</a:t>
            </a:r>
            <a:r>
              <a:rPr lang="en-US" dirty="0" smtClean="0">
                <a:solidFill>
                  <a:srgbClr val="0000CC"/>
                </a:solidFill>
              </a:rPr>
              <a:t> problem can be fully described by the following set of eqns :</a:t>
            </a:r>
          </a:p>
          <a:p>
            <a:pPr lvl="1">
              <a:buNone/>
            </a:pPr>
            <a:r>
              <a:rPr lang="en-US" sz="3800" dirty="0" smtClean="0">
                <a:solidFill>
                  <a:srgbClr val="0000CC"/>
                </a:solidFill>
              </a:rPr>
              <a:t>								      </a:t>
            </a:r>
            <a:r>
              <a:rPr lang="en-US" b="1" dirty="0" smtClean="0">
                <a:solidFill>
                  <a:srgbClr val="FF0000"/>
                </a:solidFill>
              </a:rPr>
              <a:t>integral  ?</a:t>
            </a:r>
            <a:endParaRPr lang="en-US" dirty="0" smtClean="0">
              <a:solidFill>
                <a:srgbClr val="0000CC"/>
              </a:solidFill>
            </a:endParaRPr>
          </a:p>
          <a:p>
            <a:pPr lvl="1"/>
            <a:endParaRPr lang="en-US" sz="3600" dirty="0" smtClean="0">
              <a:solidFill>
                <a:srgbClr val="0000CC"/>
              </a:solidFill>
            </a:endParaRPr>
          </a:p>
          <a:p>
            <a:pPr lvl="1"/>
            <a:endParaRPr lang="en-US" sz="3600" dirty="0" smtClean="0">
              <a:solidFill>
                <a:srgbClr val="0000CC"/>
              </a:solidFill>
            </a:endParaRPr>
          </a:p>
          <a:p>
            <a:pPr lvl="1"/>
            <a:endParaRPr lang="en-US" dirty="0" smtClean="0">
              <a:solidFill>
                <a:srgbClr val="0000CC"/>
              </a:solidFill>
            </a:endParaRPr>
          </a:p>
          <a:p>
            <a:r>
              <a:rPr lang="en-US" sz="3400" dirty="0" smtClean="0">
                <a:solidFill>
                  <a:srgbClr val="0000CC"/>
                </a:solidFill>
              </a:rPr>
              <a:t>The next </a:t>
            </a:r>
            <a:r>
              <a:rPr lang="en-US" sz="3400" b="1" dirty="0" smtClean="0">
                <a:solidFill>
                  <a:srgbClr val="FF0000"/>
                </a:solidFill>
              </a:rPr>
              <a:t>task</a:t>
            </a:r>
            <a:r>
              <a:rPr lang="en-US" sz="3400" dirty="0" smtClean="0">
                <a:solidFill>
                  <a:srgbClr val="0000CC"/>
                </a:solidFill>
              </a:rPr>
              <a:t> is: </a:t>
            </a:r>
            <a:r>
              <a:rPr lang="en-US" sz="3900" i="1" dirty="0" smtClean="0">
                <a:solidFill>
                  <a:srgbClr val="FF0000"/>
                </a:solidFill>
              </a:rPr>
              <a:t>find </a:t>
            </a:r>
            <a:r>
              <a:rPr lang="en-US" sz="3900" b="1" i="1" dirty="0" smtClean="0">
                <a:solidFill>
                  <a:srgbClr val="FF0000"/>
                </a:solidFill>
              </a:rPr>
              <a:t>U</a:t>
            </a:r>
            <a:r>
              <a:rPr lang="en-US" sz="3900" i="1" dirty="0" smtClean="0">
                <a:solidFill>
                  <a:srgbClr val="FF0000"/>
                </a:solidFill>
              </a:rPr>
              <a:t> and p from </a:t>
            </a:r>
            <a:r>
              <a:rPr lang="en-US" sz="3400" dirty="0" smtClean="0">
                <a:solidFill>
                  <a:srgbClr val="0000CC"/>
                </a:solidFill>
              </a:rPr>
              <a:t>these eqns;</a:t>
            </a:r>
          </a:p>
          <a:p>
            <a:pPr lvl="2"/>
            <a:r>
              <a:rPr lang="en-US" sz="3000" dirty="0" smtClean="0">
                <a:solidFill>
                  <a:srgbClr val="0000CC"/>
                </a:solidFill>
              </a:rPr>
              <a:t>The </a:t>
            </a:r>
            <a:r>
              <a:rPr lang="en-US" sz="3000" b="1" i="1" dirty="0" smtClean="0">
                <a:solidFill>
                  <a:srgbClr val="0000CC"/>
                </a:solidFill>
              </a:rPr>
              <a:t>momentum eqn can be integrated</a:t>
            </a:r>
            <a:r>
              <a:rPr lang="en-US" sz="3000" dirty="0" smtClean="0">
                <a:solidFill>
                  <a:srgbClr val="0000CC"/>
                </a:solidFill>
              </a:rPr>
              <a:t>; however,</a:t>
            </a:r>
          </a:p>
          <a:p>
            <a:pPr lvl="2"/>
            <a:r>
              <a:rPr lang="en-US" sz="3000" dirty="0" smtClean="0">
                <a:solidFill>
                  <a:srgbClr val="0000CC"/>
                </a:solidFill>
              </a:rPr>
              <a:t>the </a:t>
            </a:r>
            <a:r>
              <a:rPr lang="en-US" sz="3000" b="1" dirty="0" smtClean="0">
                <a:solidFill>
                  <a:srgbClr val="0000CC"/>
                </a:solidFill>
              </a:rPr>
              <a:t>continuity eqn</a:t>
            </a:r>
            <a:r>
              <a:rPr lang="en-US" sz="3000" dirty="0" smtClean="0">
                <a:solidFill>
                  <a:srgbClr val="0000CC"/>
                </a:solidFill>
              </a:rPr>
              <a:t>, as it is, can not be integrated;</a:t>
            </a:r>
          </a:p>
          <a:p>
            <a:pPr lvl="3"/>
            <a:r>
              <a:rPr lang="en-US" sz="3000" dirty="0" smtClean="0">
                <a:solidFill>
                  <a:srgbClr val="0000CC"/>
                </a:solidFill>
              </a:rPr>
              <a:t>It can, however, be integrated through use of </a:t>
            </a:r>
            <a:r>
              <a:rPr lang="en-US" sz="3000" b="1" i="1" dirty="0" smtClean="0">
                <a:solidFill>
                  <a:srgbClr val="C00000"/>
                </a:solidFill>
              </a:rPr>
              <a:t>velocity potential- and stream functions</a:t>
            </a:r>
          </a:p>
          <a:p>
            <a:r>
              <a:rPr lang="en-US" sz="3800" b="1" i="1" dirty="0" smtClean="0">
                <a:solidFill>
                  <a:srgbClr val="0000CC"/>
                </a:solidFill>
              </a:rPr>
              <a:t>So, let us define these functions first:</a:t>
            </a:r>
            <a:endParaRPr lang="en-US" sz="3800" b="1" i="1" dirty="0">
              <a:solidFill>
                <a:srgbClr val="0000CC"/>
              </a:solidFill>
            </a:endParaRP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lum contrast="50000"/>
          </a:blip>
          <a:srcRect/>
          <a:stretch>
            <a:fillRect/>
          </a:stretch>
        </p:blipFill>
        <p:spPr bwMode="auto">
          <a:xfrm>
            <a:off x="2057400" y="1752600"/>
            <a:ext cx="5105400" cy="158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7315200" y="2362200"/>
          <a:ext cx="1373560" cy="533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1" name="Equation" r:id="rId4" imgW="1079280" imgH="419040" progId="Equation.3">
                  <p:embed/>
                </p:oleObj>
              </mc:Choice>
              <mc:Fallback>
                <p:oleObj name="Equation" r:id="rId4" imgW="107928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362200"/>
                        <a:ext cx="1373560" cy="53339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63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3600" y="3048000"/>
              <a:ext cx="160338" cy="214313"/>
            </p14:xfrm>
          </p:contentPart>
        </mc:Choice>
        <mc:Fallback xmlns="">
          <p:pic>
            <p:nvPicPr>
              <p:cNvPr id="563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37129" y="3041527"/>
                <a:ext cx="173280" cy="227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63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2200" y="2438400"/>
              <a:ext cx="339725" cy="366713"/>
            </p14:xfrm>
          </p:contentPart>
        </mc:Choice>
        <mc:Fallback xmlns="">
          <p:pic>
            <p:nvPicPr>
              <p:cNvPr id="563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62833" y="2429034"/>
                <a:ext cx="358459" cy="385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632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4600" y="1981200"/>
              <a:ext cx="142875" cy="169863"/>
            </p14:xfrm>
          </p:contentPart>
        </mc:Choice>
        <mc:Fallback xmlns="">
          <p:pic>
            <p:nvPicPr>
              <p:cNvPr id="5632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18122" y="1974722"/>
                <a:ext cx="155831" cy="182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632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050" y="3795713"/>
              <a:ext cx="160338" cy="1704975"/>
            </p14:xfrm>
          </p:contentPart>
        </mc:Choice>
        <mc:Fallback xmlns="">
          <p:pic>
            <p:nvPicPr>
              <p:cNvPr id="5632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7703" y="3786353"/>
                <a:ext cx="179032" cy="172369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2-D 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382000" cy="5638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i="1" u="sng" dirty="0" smtClean="0">
                <a:solidFill>
                  <a:srgbClr val="0000FF"/>
                </a:solidFill>
                <a:sym typeface="Symbol"/>
              </a:rPr>
              <a:t>Velocity Potential Function</a:t>
            </a:r>
            <a:r>
              <a:rPr lang="en-US" sz="2800" b="1" i="1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sym typeface="Symbol"/>
              </a:rPr>
              <a:t>(symbol,  )</a:t>
            </a:r>
          </a:p>
          <a:p>
            <a:r>
              <a:rPr lang="en-US" sz="2600" dirty="0" smtClean="0">
                <a:solidFill>
                  <a:srgbClr val="0000FF"/>
                </a:solidFill>
                <a:sym typeface="Symbol"/>
              </a:rPr>
              <a:t>Known – Potential flow is </a:t>
            </a:r>
            <a:r>
              <a:rPr lang="en-US" sz="2600" dirty="0" err="1" smtClean="0">
                <a:solidFill>
                  <a:srgbClr val="0000FF"/>
                </a:solidFill>
                <a:sym typeface="Symbol"/>
              </a:rPr>
              <a:t>i</a:t>
            </a:r>
            <a:r>
              <a:rPr lang="en-US" sz="2600" dirty="0" err="1" smtClean="0">
                <a:solidFill>
                  <a:srgbClr val="0000CC"/>
                </a:solidFill>
                <a:sym typeface="Symbol"/>
              </a:rPr>
              <a:t>rrotational</a:t>
            </a:r>
            <a:r>
              <a:rPr lang="en-US" sz="2600" dirty="0" smtClean="0">
                <a:solidFill>
                  <a:srgbClr val="0000CC"/>
                </a:solidFill>
                <a:sym typeface="Symbol"/>
              </a:rPr>
              <a:t> flow </a:t>
            </a:r>
            <a:r>
              <a:rPr lang="en-US" sz="2600" dirty="0" smtClean="0">
                <a:solidFill>
                  <a:srgbClr val="0000CC"/>
                </a:solidFill>
                <a:sym typeface="Wingdings" pitchFamily="2" charset="2"/>
              </a:rPr>
              <a:t></a:t>
            </a:r>
            <a:r>
              <a:rPr lang="en-US" sz="2600" dirty="0" smtClean="0">
                <a:solidFill>
                  <a:srgbClr val="0000CC"/>
                </a:solidFill>
                <a:sym typeface="Symbol"/>
              </a:rPr>
              <a:t> </a:t>
            </a:r>
            <a:r>
              <a:rPr lang="en-US" sz="26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2600" b="1" dirty="0" smtClean="0">
                <a:solidFill>
                  <a:srgbClr val="0000CC"/>
                </a:solidFill>
                <a:sym typeface="Symbol"/>
              </a:rPr>
              <a:t>Curl U = 0</a:t>
            </a:r>
            <a:r>
              <a:rPr lang="en-US" sz="2600" dirty="0" smtClean="0">
                <a:solidFill>
                  <a:srgbClr val="0000CC"/>
                </a:solidFill>
                <a:sym typeface="Symbol"/>
              </a:rPr>
              <a:t>; </a:t>
            </a:r>
          </a:p>
          <a:p>
            <a:r>
              <a:rPr lang="en-US" sz="2800" dirty="0" smtClean="0">
                <a:solidFill>
                  <a:srgbClr val="0000FF"/>
                </a:solidFill>
                <a:sym typeface="Symbol"/>
              </a:rPr>
              <a:t>Known: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  <a:sym typeface="Symbol"/>
              </a:rPr>
              <a:t>			</a:t>
            </a:r>
            <a:r>
              <a:rPr lang="en-US" sz="2800" b="1" dirty="0" smtClean="0">
                <a:solidFill>
                  <a:srgbClr val="C00000"/>
                </a:solidFill>
                <a:sym typeface="Symbol"/>
              </a:rPr>
              <a:t>if   Curl U = 0,   then, there exists a scalar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  <a:sym typeface="Symbol"/>
              </a:rPr>
              <a:t>			 function </a:t>
            </a:r>
            <a:r>
              <a:rPr lang="el-GR" sz="2400" b="1" dirty="0" smtClean="0">
                <a:solidFill>
                  <a:srgbClr val="C00000"/>
                </a:solidFill>
                <a:sym typeface="Symbol"/>
              </a:rPr>
              <a:t></a:t>
            </a:r>
            <a:r>
              <a:rPr lang="en-US" sz="2800" b="1" dirty="0" smtClean="0">
                <a:solidFill>
                  <a:srgbClr val="C00000"/>
                </a:solidFill>
                <a:sym typeface="Symbol"/>
              </a:rPr>
              <a:t>(x, y)  such that:</a:t>
            </a:r>
            <a:endParaRPr lang="en-US" sz="2400" b="1" dirty="0" smtClean="0">
              <a:solidFill>
                <a:srgbClr val="C00000"/>
              </a:solidFill>
              <a:sym typeface="Symbol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  <a:sym typeface="Symbol"/>
              </a:rPr>
              <a:t>				U = </a:t>
            </a:r>
            <a:r>
              <a:rPr lang="el-GR" sz="2400" b="1" dirty="0" smtClean="0">
                <a:solidFill>
                  <a:srgbClr val="C00000"/>
                </a:solidFill>
                <a:sym typeface="Symbol"/>
              </a:rPr>
              <a:t></a:t>
            </a:r>
            <a:r>
              <a:rPr lang="en-US" sz="2400" b="1" dirty="0" smtClean="0">
                <a:solidFill>
                  <a:srgbClr val="C00000"/>
                </a:solidFill>
                <a:sym typeface="Symbol"/>
              </a:rPr>
              <a:t> ,    </a:t>
            </a:r>
            <a:r>
              <a:rPr lang="en-US" sz="2400" dirty="0" smtClean="0">
                <a:sym typeface="Symbol"/>
              </a:rPr>
              <a:t>where:</a:t>
            </a:r>
            <a:r>
              <a:rPr lang="en-US" sz="2400" b="1" dirty="0" smtClean="0">
                <a:solidFill>
                  <a:srgbClr val="C00000"/>
                </a:solidFill>
                <a:sym typeface="Symbol"/>
              </a:rPr>
              <a:t>  </a:t>
            </a:r>
          </a:p>
          <a:p>
            <a:pPr lvl="2"/>
            <a:endParaRPr lang="en-US" b="1" i="1" dirty="0" smtClean="0">
              <a:solidFill>
                <a:srgbClr val="0000FF"/>
              </a:solidFill>
              <a:sym typeface="Symbol"/>
            </a:endParaRPr>
          </a:p>
          <a:p>
            <a:pPr lvl="2"/>
            <a:r>
              <a:rPr lang="en-US" b="1" i="1" dirty="0" smtClean="0">
                <a:solidFill>
                  <a:srgbClr val="0000FF"/>
                </a:solidFill>
                <a:sym typeface="Symbol"/>
              </a:rPr>
              <a:t> Comparing</a:t>
            </a:r>
          </a:p>
          <a:p>
            <a:pPr lvl="1">
              <a:buNone/>
            </a:pPr>
            <a:r>
              <a:rPr lang="en-US" sz="2400" dirty="0" smtClean="0">
                <a:solidFill>
                  <a:srgbClr val="0000FF"/>
                </a:solidFill>
                <a:sym typeface="Symbol"/>
              </a:rPr>
              <a:t>			         &amp;</a:t>
            </a:r>
          </a:p>
          <a:p>
            <a:pPr lvl="1">
              <a:buNone/>
            </a:pP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 </a:t>
            </a:r>
          </a:p>
          <a:p>
            <a:pPr>
              <a:buNone/>
            </a:pPr>
            <a:r>
              <a:rPr lang="en-US" sz="2400" b="1" i="1" dirty="0" smtClean="0">
                <a:solidFill>
                  <a:srgbClr val="0000FF"/>
                </a:solidFill>
                <a:sym typeface="Symbol"/>
              </a:rPr>
              <a:t>		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we note that the following relationship exists b/n  the 	velocity components of the flow and the function :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2400" b="1" i="1" dirty="0" smtClean="0">
                <a:solidFill>
                  <a:srgbClr val="0000FF"/>
                </a:solidFill>
                <a:sym typeface="Symbol"/>
              </a:rPr>
              <a:t>				    	   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and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	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791200" y="3124200"/>
          <a:ext cx="1828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3" name="Equation" r:id="rId4" imgW="1155600" imgH="419040" progId="Equation.3">
                  <p:embed/>
                </p:oleObj>
              </mc:Choice>
              <mc:Fallback>
                <p:oleObj name="Equation" r:id="rId4" imgW="115560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124200"/>
                        <a:ext cx="1828800" cy="5334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3657600" y="4419600"/>
          <a:ext cx="1447800" cy="575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4" name="Equation" r:id="rId6" imgW="1054080" imgH="419040" progId="Equation.3">
                  <p:embed/>
                </p:oleObj>
              </mc:Choice>
              <mc:Fallback>
                <p:oleObj name="Equation" r:id="rId6" imgW="105408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419600"/>
                        <a:ext cx="1447800" cy="57529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352800" y="5715000"/>
          <a:ext cx="914400" cy="726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5" name="Equation" r:id="rId8" imgW="495000" imgH="393480" progId="Equation.3">
                  <p:embed/>
                </p:oleObj>
              </mc:Choice>
              <mc:Fallback>
                <p:oleObj name="Equation" r:id="rId8" imgW="4950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715000"/>
                        <a:ext cx="914400" cy="72683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181600" y="5715000"/>
          <a:ext cx="908050" cy="788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6" name="Equation" r:id="rId10" imgW="482400" imgH="419040" progId="Equation.3">
                  <p:embed/>
                </p:oleObj>
              </mc:Choice>
              <mc:Fallback>
                <p:oleObj name="Equation" r:id="rId10" imgW="48240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715000"/>
                        <a:ext cx="908050" cy="78856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581400" y="3962400"/>
          <a:ext cx="155257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7" name="Equation" r:id="rId12" imgW="685800" imgH="203040" progId="Equation.3">
                  <p:embed/>
                </p:oleObj>
              </mc:Choice>
              <mc:Fallback>
                <p:oleObj name="Equation" r:id="rId12" imgW="68580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962400"/>
                        <a:ext cx="1552575" cy="3762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286000" y="2133600"/>
            <a:ext cx="63246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608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400" y="1285875"/>
              <a:ext cx="509588" cy="519113"/>
            </p14:xfrm>
          </p:contentPart>
        </mc:Choice>
        <mc:Fallback xmlns="">
          <p:pic>
            <p:nvPicPr>
              <p:cNvPr id="4608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3043" y="1276515"/>
                <a:ext cx="528302" cy="53783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2-D 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sym typeface="Symbol"/>
              </a:rPr>
              <a:t>(Repeated), </a:t>
            </a:r>
          </a:p>
          <a:p>
            <a:pPr lvl="1">
              <a:buNone/>
            </a:pPr>
            <a:r>
              <a:rPr lang="en-US" b="1" i="1" dirty="0" smtClean="0">
                <a:solidFill>
                  <a:srgbClr val="0000FF"/>
                </a:solidFill>
                <a:sym typeface="Symbol"/>
              </a:rPr>
              <a:t>		</a:t>
            </a:r>
            <a:r>
              <a:rPr lang="en-US" sz="2400" b="1" i="1" dirty="0" smtClean="0">
                <a:solidFill>
                  <a:srgbClr val="0000FF"/>
                </a:solidFill>
                <a:sym typeface="Symbol"/>
              </a:rPr>
              <a:t>		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and 		     </a:t>
            </a:r>
          </a:p>
          <a:p>
            <a:pPr lvl="1">
              <a:buNone/>
            </a:pPr>
            <a:endParaRPr lang="en-US" sz="1200" dirty="0" smtClean="0">
              <a:solidFill>
                <a:srgbClr val="0000FF"/>
              </a:solidFill>
              <a:sym typeface="Symbol"/>
            </a:endParaRPr>
          </a:p>
          <a:p>
            <a:pPr lvl="1">
              <a:buNone/>
            </a:pPr>
            <a:r>
              <a:rPr lang="en-US" sz="2400" dirty="0" smtClean="0">
                <a:solidFill>
                  <a:srgbClr val="0000FF"/>
                </a:solidFill>
                <a:sym typeface="Symbol"/>
              </a:rPr>
              <a:t>	where    = (x,y)  represents the 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scalar function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, named ‘</a:t>
            </a:r>
            <a:r>
              <a:rPr lang="en-US" sz="2400" b="1" i="1" dirty="0" smtClean="0">
                <a:solidFill>
                  <a:srgbClr val="FF0000"/>
                </a:solidFill>
                <a:sym typeface="Symbol"/>
              </a:rPr>
              <a:t>velocity potential function</a:t>
            </a:r>
            <a:r>
              <a:rPr lang="en-US" sz="2400" b="1" i="1" dirty="0" smtClean="0">
                <a:solidFill>
                  <a:srgbClr val="C00000"/>
                </a:solidFill>
                <a:sym typeface="Symbol"/>
              </a:rPr>
              <a:t>’ .</a:t>
            </a:r>
          </a:p>
          <a:p>
            <a:pPr lvl="1">
              <a:buNone/>
            </a:pPr>
            <a:endParaRPr lang="en-US" sz="500" b="1" i="1" dirty="0" smtClean="0">
              <a:solidFill>
                <a:srgbClr val="C00000"/>
              </a:solidFill>
              <a:sym typeface="Symbol"/>
            </a:endParaRP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0000FF"/>
                </a:solidFill>
                <a:sym typeface="Symbol"/>
              </a:rPr>
              <a:t>Now,</a:t>
            </a:r>
            <a:r>
              <a:rPr lang="en-US" b="1" i="1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these velocity components computed from   must of course satisfy </a:t>
            </a:r>
            <a:r>
              <a:rPr lang="en-US" b="1" i="1" dirty="0" smtClean="0">
                <a:solidFill>
                  <a:srgbClr val="0000FF"/>
                </a:solidFill>
                <a:sym typeface="Symbol"/>
              </a:rPr>
              <a:t>the continuity eqn:</a:t>
            </a:r>
            <a:endParaRPr lang="en-US" dirty="0" smtClean="0">
              <a:solidFill>
                <a:srgbClr val="0000FF"/>
              </a:solidFill>
              <a:sym typeface="Symbol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  <a:sym typeface="Symbol"/>
              </a:rPr>
              <a:t>			</a:t>
            </a:r>
            <a:r>
              <a:rPr lang="en-US" sz="2800" b="1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2800" b="1" dirty="0" smtClean="0">
                <a:sym typeface="Symbol"/>
              </a:rPr>
              <a:t>  U </a:t>
            </a:r>
            <a:r>
              <a:rPr lang="en-US" sz="2800" dirty="0" smtClean="0">
                <a:sym typeface="Symbol"/>
              </a:rPr>
              <a:t> = 0    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, 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  <a:sym typeface="Symbol"/>
              </a:rPr>
              <a:t>		i.e.,			,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  <a:sym typeface="Symbol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	</a:t>
            </a:r>
            <a:endParaRPr lang="en-US" sz="2400" dirty="0" smtClean="0">
              <a:solidFill>
                <a:srgbClr val="0000FF"/>
              </a:solidFill>
              <a:sym typeface="Symbol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  <a:sym typeface="Symbol"/>
              </a:rPr>
              <a:t>		 				 			</a:t>
            </a:r>
            <a:r>
              <a:rPr lang="en-US" sz="100" dirty="0" smtClean="0">
                <a:solidFill>
                  <a:srgbClr val="0000FF"/>
                </a:solidFill>
                <a:sym typeface="Symbol"/>
              </a:rPr>
              <a:t>	</a:t>
            </a:r>
            <a:endParaRPr lang="en-US" sz="2800" dirty="0" smtClean="0">
              <a:solidFill>
                <a:srgbClr val="0000FF"/>
              </a:solidFill>
              <a:sym typeface="Symbol"/>
            </a:endParaRPr>
          </a:p>
          <a:p>
            <a:pPr lvl="1"/>
            <a:endParaRPr lang="en-US" dirty="0" smtClean="0">
              <a:solidFill>
                <a:srgbClr val="0000CC"/>
              </a:solidFill>
            </a:endParaRPr>
          </a:p>
          <a:p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133600" y="1371600"/>
          <a:ext cx="914400" cy="726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0" name="Equation" r:id="rId3" imgW="495000" imgH="393480" progId="Equation.3">
                  <p:embed/>
                </p:oleObj>
              </mc:Choice>
              <mc:Fallback>
                <p:oleObj name="Equation" r:id="rId3" imgW="4950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371600"/>
                        <a:ext cx="914400" cy="72683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3962400" y="1371600"/>
          <a:ext cx="908050" cy="788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1" name="Equation" r:id="rId5" imgW="482400" imgH="419040" progId="Equation.3">
                  <p:embed/>
                </p:oleObj>
              </mc:Choice>
              <mc:Fallback>
                <p:oleObj name="Equation" r:id="rId5" imgW="48240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371600"/>
                        <a:ext cx="908050" cy="78856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2819400" y="4876800"/>
          <a:ext cx="12192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2" name="Equation" r:id="rId7" imgW="761760" imgH="419040" progId="Equation.3">
                  <p:embed/>
                </p:oleObj>
              </mc:Choice>
              <mc:Fallback>
                <p:oleObj name="Equation" r:id="rId7" imgW="761760" imgH="419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876800"/>
                        <a:ext cx="1219200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2657475" y="5715000"/>
          <a:ext cx="222885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3" name="Equation" r:id="rId9" imgW="1447560" imgH="419040" progId="Equation.3">
                  <p:embed/>
                </p:oleObj>
              </mc:Choice>
              <mc:Fallback>
                <p:oleObj name="Equation" r:id="rId9" imgW="144756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475" y="5715000"/>
                        <a:ext cx="2228850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3" name="Object 9"/>
          <p:cNvGraphicFramePr>
            <a:graphicFrameLocks noChangeAspect="1"/>
          </p:cNvGraphicFramePr>
          <p:nvPr/>
        </p:nvGraphicFramePr>
        <p:xfrm>
          <a:off x="6311900" y="5562600"/>
          <a:ext cx="1955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4" name="Equation" r:id="rId11" imgW="977760" imgH="444240" progId="Equation.3">
                  <p:embed/>
                </p:oleObj>
              </mc:Choice>
              <mc:Fallback>
                <p:oleObj name="Equation" r:id="rId11" imgW="977760" imgH="4442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5562600"/>
                        <a:ext cx="1955800" cy="889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1752600" y="6019800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334000" y="5943600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11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888" y="3027363"/>
              <a:ext cx="714375" cy="723900"/>
            </p14:xfrm>
          </p:contentPart>
        </mc:Choice>
        <mc:Fallback xmlns="">
          <p:pic>
            <p:nvPicPr>
              <p:cNvPr id="4711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6526" y="3018004"/>
                <a:ext cx="733099" cy="74261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2-D 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305800" cy="5410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  <a:sym typeface="Symbol"/>
              </a:rPr>
              <a:t>The eqn.	    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	       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is the well known </a:t>
            </a:r>
            <a:r>
              <a:rPr lang="en-US" sz="2800" b="1" i="1" dirty="0" smtClean="0">
                <a:solidFill>
                  <a:srgbClr val="C00000"/>
                </a:solidFill>
                <a:sym typeface="Symbol"/>
              </a:rPr>
              <a:t>Laplace eqn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.</a:t>
            </a:r>
          </a:p>
          <a:p>
            <a:pPr>
              <a:buNone/>
            </a:pPr>
            <a:endParaRPr lang="en-US" sz="1400" dirty="0" smtClean="0">
              <a:solidFill>
                <a:srgbClr val="0000FF"/>
              </a:solidFill>
              <a:sym typeface="Symbol"/>
            </a:endParaRPr>
          </a:p>
          <a:p>
            <a:pPr lvl="1"/>
            <a:r>
              <a:rPr lang="en-US" b="1" i="1" dirty="0" smtClean="0">
                <a:solidFill>
                  <a:srgbClr val="C00000"/>
                </a:solidFill>
                <a:sym typeface="Symbol"/>
              </a:rPr>
              <a:t>Laplace eqn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is a </a:t>
            </a:r>
            <a:r>
              <a:rPr lang="en-US" b="1" i="1" dirty="0" smtClean="0">
                <a:solidFill>
                  <a:srgbClr val="0000FF"/>
                </a:solidFill>
                <a:sym typeface="Symbol"/>
              </a:rPr>
              <a:t>widely studied eqn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in mathematical physics; and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its characteristics is well known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.</a:t>
            </a:r>
          </a:p>
          <a:p>
            <a:pPr>
              <a:buNone/>
            </a:pPr>
            <a:r>
              <a:rPr lang="en-US" u="sng" dirty="0" smtClean="0">
                <a:solidFill>
                  <a:srgbClr val="0000FF"/>
                </a:solidFill>
                <a:sym typeface="Symbol"/>
              </a:rPr>
              <a:t>Thus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, (CONCLUSION)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sym typeface="Symbol"/>
              </a:rPr>
              <a:t>The pair of continuity and momentum eqns, governing a potential flow, can now been 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replaced by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Laplace Eqn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 (</a:t>
            </a:r>
            <a:r>
              <a:rPr lang="en-US" i="1" dirty="0" smtClean="0">
                <a:solidFill>
                  <a:srgbClr val="FF33CC"/>
                </a:solidFill>
                <a:sym typeface="Symbol"/>
              </a:rPr>
              <a:t>whose solution is well known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) &amp; by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Bernoulli eqn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:</a:t>
            </a:r>
          </a:p>
          <a:p>
            <a:pPr lvl="1">
              <a:buNone/>
            </a:pPr>
            <a:r>
              <a:rPr lang="en-US" sz="2200" dirty="0" smtClean="0">
                <a:solidFill>
                  <a:srgbClr val="0000FF"/>
                </a:solidFill>
                <a:sym typeface="Symbol"/>
              </a:rPr>
              <a:t>i.e.,</a:t>
            </a:r>
          </a:p>
          <a:p>
            <a:pPr lvl="1"/>
            <a:endParaRPr lang="en-US" sz="100" dirty="0" smtClean="0">
              <a:solidFill>
                <a:srgbClr val="0000FF"/>
              </a:solidFill>
              <a:sym typeface="Symbol"/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  <a:sym typeface="Symbol"/>
              </a:rPr>
              <a:t>Continuity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:  …………………………….</a:t>
            </a:r>
          </a:p>
          <a:p>
            <a:pPr lvl="1"/>
            <a:endParaRPr lang="en-US" sz="1900" dirty="0" smtClean="0">
              <a:solidFill>
                <a:srgbClr val="0000FF"/>
              </a:solidFill>
              <a:sym typeface="Symbol"/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  <a:sym typeface="Symbol"/>
              </a:rPr>
              <a:t>Momentum:   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Bernoulli eqn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: </a:t>
            </a:r>
          </a:p>
          <a:p>
            <a:pPr>
              <a:buNone/>
            </a:pPr>
            <a:endParaRPr lang="en-US" dirty="0" smtClean="0">
              <a:solidFill>
                <a:srgbClr val="0000CC"/>
              </a:solidFill>
            </a:endParaRPr>
          </a:p>
        </p:txBody>
      </p:sp>
      <p:graphicFrame>
        <p:nvGraphicFramePr>
          <p:cNvPr id="47113" name="Object 9"/>
          <p:cNvGraphicFramePr>
            <a:graphicFrameLocks noChangeAspect="1"/>
          </p:cNvGraphicFramePr>
          <p:nvPr/>
        </p:nvGraphicFramePr>
        <p:xfrm>
          <a:off x="2209800" y="990600"/>
          <a:ext cx="1600200" cy="736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1" name="Equation" r:id="rId3" imgW="965160" imgH="444240" progId="Equation.3">
                  <p:embed/>
                </p:oleObj>
              </mc:Choice>
              <mc:Fallback>
                <p:oleObj name="Equation" r:id="rId3" imgW="965160" imgH="4442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990600"/>
                        <a:ext cx="1600200" cy="73693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7"/>
          <p:cNvGraphicFramePr>
            <a:graphicFrameLocks noChangeAspect="1"/>
          </p:cNvGraphicFramePr>
          <p:nvPr/>
        </p:nvGraphicFramePr>
        <p:xfrm>
          <a:off x="5791200" y="4648200"/>
          <a:ext cx="1828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2" name="Equation" r:id="rId5" imgW="965160" imgH="444240" progId="Equation.3">
                  <p:embed/>
                </p:oleObj>
              </mc:Choice>
              <mc:Fallback>
                <p:oleObj name="Equation" r:id="rId5" imgW="965160" imgH="4442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648200"/>
                        <a:ext cx="1828800" cy="685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7" name="Object 9"/>
          <p:cNvGraphicFramePr>
            <a:graphicFrameLocks noChangeAspect="1"/>
          </p:cNvGraphicFramePr>
          <p:nvPr/>
        </p:nvGraphicFramePr>
        <p:xfrm>
          <a:off x="5791200" y="5486400"/>
          <a:ext cx="18288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3" name="Equation" r:id="rId7" imgW="1091880" imgH="419040" progId="Equation.3">
                  <p:embed/>
                </p:oleObj>
              </mc:Choice>
              <mc:Fallback>
                <p:oleObj name="Equation" r:id="rId7" imgW="1091880" imgH="419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486400"/>
                        <a:ext cx="1828800" cy="7397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813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32100" y="50096738"/>
              <a:ext cx="0" cy="0"/>
            </p14:xfrm>
          </p:contentPart>
        </mc:Choice>
        <mc:Fallback xmlns="">
          <p:pic>
            <p:nvPicPr>
              <p:cNvPr id="4813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32100" y="500967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814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400" y="2438400"/>
              <a:ext cx="482600" cy="839788"/>
            </p14:xfrm>
          </p:contentPart>
        </mc:Choice>
        <mc:Fallback xmlns="">
          <p:pic>
            <p:nvPicPr>
              <p:cNvPr id="4814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3043" y="2429041"/>
                <a:ext cx="501314" cy="858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814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4513" y="4554538"/>
              <a:ext cx="214312" cy="1463675"/>
            </p14:xfrm>
          </p:contentPart>
        </mc:Choice>
        <mc:Fallback xmlns="">
          <p:pic>
            <p:nvPicPr>
              <p:cNvPr id="4814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5148" y="4545179"/>
                <a:ext cx="233042" cy="148239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2-D 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05800" cy="51054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0000FF"/>
                </a:solidFill>
                <a:sym typeface="Symbol"/>
              </a:rPr>
              <a:t>and therefore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,</a:t>
            </a:r>
          </a:p>
          <a:p>
            <a:pPr lvl="1"/>
            <a:r>
              <a:rPr lang="en-US" sz="3600" dirty="0" smtClean="0">
                <a:solidFill>
                  <a:srgbClr val="0000FF"/>
                </a:solidFill>
                <a:sym typeface="Symbol"/>
              </a:rPr>
              <a:t>  the problem of solving the potential flow is now reduced to that of </a:t>
            </a:r>
            <a:r>
              <a:rPr lang="en-US" sz="3600" b="1" i="1" dirty="0" smtClean="0">
                <a:solidFill>
                  <a:srgbClr val="0000FF"/>
                </a:solidFill>
                <a:sym typeface="Symbol"/>
              </a:rPr>
              <a:t>solving simultaneously </a:t>
            </a:r>
            <a:r>
              <a:rPr lang="en-US" sz="36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sym typeface="Symbol"/>
              </a:rPr>
              <a:t>Laplace</a:t>
            </a:r>
            <a:r>
              <a:rPr lang="en-US" sz="3600" dirty="0" smtClean="0">
                <a:sym typeface="Symbol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sym typeface="Symbol"/>
              </a:rPr>
              <a:t>  and  </a:t>
            </a:r>
            <a:r>
              <a:rPr lang="en-US" sz="3600" dirty="0" smtClean="0">
                <a:solidFill>
                  <a:srgbClr val="C00000"/>
                </a:solidFill>
                <a:sym typeface="Symbol"/>
              </a:rPr>
              <a:t>Bernoulli eqns</a:t>
            </a:r>
            <a:r>
              <a:rPr lang="en-US" sz="3600" dirty="0" smtClean="0">
                <a:solidFill>
                  <a:srgbClr val="0000FF"/>
                </a:solidFill>
                <a:sym typeface="Symbol"/>
              </a:rPr>
              <a:t>.</a:t>
            </a:r>
          </a:p>
          <a:p>
            <a:pPr>
              <a:buNone/>
            </a:pPr>
            <a:endParaRPr lang="en-US" sz="500" dirty="0" smtClean="0">
              <a:solidFill>
                <a:srgbClr val="0000FF"/>
              </a:solidFill>
              <a:sym typeface="Symbo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939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938" y="2170113"/>
              <a:ext cx="44450" cy="2295525"/>
            </p14:xfrm>
          </p:contentPart>
        </mc:Choice>
        <mc:Fallback xmlns="">
          <p:pic>
            <p:nvPicPr>
              <p:cNvPr id="5939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3542" y="2160752"/>
                <a:ext cx="63242" cy="2314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939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9788" y="2187575"/>
              <a:ext cx="26987" cy="2420938"/>
            </p14:xfrm>
          </p:contentPart>
        </mc:Choice>
        <mc:Fallback xmlns="">
          <p:pic>
            <p:nvPicPr>
              <p:cNvPr id="5939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0433" y="2178215"/>
                <a:ext cx="45698" cy="243965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2-D 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05800" cy="5181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00" dirty="0" smtClean="0">
              <a:solidFill>
                <a:srgbClr val="0000FF"/>
              </a:solidFill>
              <a:sym typeface="Symbol"/>
            </a:endParaRPr>
          </a:p>
          <a:p>
            <a:r>
              <a:rPr lang="en-US" sz="3600" dirty="0" smtClean="0">
                <a:solidFill>
                  <a:srgbClr val="0000FF"/>
                </a:solidFill>
                <a:sym typeface="Symbol"/>
              </a:rPr>
              <a:t>Another Laplace eqn can be obtained in a similar way, using stream function as follows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:</a:t>
            </a:r>
          </a:p>
          <a:p>
            <a:pPr>
              <a:buNone/>
            </a:pPr>
            <a:endParaRPr lang="en-US" sz="300" dirty="0" smtClean="0">
              <a:solidFill>
                <a:srgbClr val="0000FF"/>
              </a:solidFill>
              <a:sym typeface="Symbol"/>
            </a:endParaRPr>
          </a:p>
          <a:p>
            <a:pPr>
              <a:buNone/>
            </a:pPr>
            <a:endParaRPr lang="en-US" u="sng" dirty="0" smtClean="0">
              <a:solidFill>
                <a:srgbClr val="0000FF"/>
              </a:solidFill>
              <a:sym typeface="Symbol"/>
            </a:endParaRPr>
          </a:p>
          <a:p>
            <a:r>
              <a:rPr lang="en-US" sz="3600" u="sng" dirty="0" smtClean="0">
                <a:solidFill>
                  <a:srgbClr val="0000FF"/>
                </a:solidFill>
                <a:sym typeface="Symbol"/>
              </a:rPr>
              <a:t>Stream Function</a:t>
            </a:r>
            <a:r>
              <a:rPr lang="en-US" sz="36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(symbol, )</a:t>
            </a:r>
          </a:p>
          <a:p>
            <a:pPr lvl="1"/>
            <a:r>
              <a:rPr lang="en-US" sz="3200" dirty="0" smtClean="0">
                <a:solidFill>
                  <a:srgbClr val="0000FF"/>
                </a:solidFill>
                <a:sym typeface="Symbol"/>
              </a:rPr>
              <a:t>is defined based on a  2D  continuity eqn and a simple (but </a:t>
            </a:r>
            <a:r>
              <a:rPr lang="en-US" sz="3200" dirty="0" smtClean="0">
                <a:solidFill>
                  <a:srgbClr val="FF0000"/>
                </a:solidFill>
                <a:sym typeface="Symbol"/>
              </a:rPr>
              <a:t>clever</a:t>
            </a:r>
            <a:r>
              <a:rPr lang="en-US" sz="3200" dirty="0" smtClean="0">
                <a:solidFill>
                  <a:srgbClr val="0000FF"/>
                </a:solidFill>
                <a:sym typeface="Symbol"/>
              </a:rPr>
              <a:t>) mathematical manipulation.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2-D 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9248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0000FF"/>
                </a:solidFill>
                <a:sym typeface="Symbol"/>
              </a:rPr>
              <a:t>Stream Function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…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sym typeface="Symbol"/>
              </a:rPr>
              <a:t>We start with </a:t>
            </a:r>
            <a:r>
              <a:rPr lang="en-US" i="1" dirty="0" smtClean="0">
                <a:solidFill>
                  <a:srgbClr val="C00000"/>
                </a:solidFill>
                <a:sym typeface="Symbol"/>
              </a:rPr>
              <a:t>continuity eqn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:</a:t>
            </a:r>
          </a:p>
          <a:p>
            <a:pPr lvl="1"/>
            <a:endParaRPr lang="en-US" sz="1800" dirty="0" smtClean="0">
              <a:solidFill>
                <a:srgbClr val="0000FF"/>
              </a:solidFill>
              <a:sym typeface="Symbol"/>
            </a:endParaRPr>
          </a:p>
          <a:p>
            <a:pPr lvl="1"/>
            <a:r>
              <a:rPr lang="en-US" i="1" dirty="0" smtClean="0">
                <a:solidFill>
                  <a:srgbClr val="C00000"/>
                </a:solidFill>
                <a:sym typeface="Symbol"/>
              </a:rPr>
              <a:t>We can find a function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, 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 = (x, y)   </a:t>
            </a:r>
            <a:r>
              <a:rPr lang="en-US" i="1" dirty="0" smtClean="0">
                <a:solidFill>
                  <a:srgbClr val="C00000"/>
                </a:solidFill>
                <a:sym typeface="Symbol"/>
              </a:rPr>
              <a:t>such that</a:t>
            </a:r>
          </a:p>
          <a:p>
            <a:pPr lvl="1"/>
            <a:endParaRPr lang="en-US" sz="1100" dirty="0" smtClean="0">
              <a:solidFill>
                <a:srgbClr val="0000FF"/>
              </a:solidFill>
              <a:sym typeface="Symbol"/>
            </a:endParaRPr>
          </a:p>
          <a:p>
            <a:pPr lvl="1">
              <a:buNone/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						(a true statement)</a:t>
            </a:r>
          </a:p>
          <a:p>
            <a:pPr lvl="1">
              <a:buNone/>
            </a:pPr>
            <a:endParaRPr lang="en-US" sz="2400" dirty="0" smtClean="0">
              <a:solidFill>
                <a:srgbClr val="0000FF"/>
              </a:solidFill>
              <a:sym typeface="Symbol"/>
            </a:endParaRPr>
          </a:p>
          <a:p>
            <a:pPr lvl="2">
              <a:buNone/>
            </a:pPr>
            <a:r>
              <a:rPr lang="en-US" sz="2800" dirty="0" smtClean="0">
                <a:solidFill>
                  <a:srgbClr val="0000FF"/>
                </a:solidFill>
                <a:sym typeface="Symbol"/>
              </a:rPr>
              <a:t>i.e., letting   		      and </a:t>
            </a:r>
          </a:p>
          <a:p>
            <a:pPr lvl="1"/>
            <a:endParaRPr lang="en-US" sz="1200" dirty="0" smtClean="0">
              <a:solidFill>
                <a:srgbClr val="0000FF"/>
              </a:solidFill>
              <a:sym typeface="Symbol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  <a:sym typeface="Symbol"/>
              </a:rPr>
              <a:t>	and, for </a:t>
            </a:r>
            <a:r>
              <a:rPr lang="en-US" sz="2800" u="sng" dirty="0" smtClean="0">
                <a:solidFill>
                  <a:srgbClr val="0000FF"/>
                </a:solidFill>
                <a:sym typeface="Symbol"/>
              </a:rPr>
              <a:t>irrotational flow 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in x-y plane, 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  <a:sym typeface="Symbol"/>
              </a:rPr>
              <a:t>	since  Curl </a:t>
            </a:r>
            <a:r>
              <a:rPr lang="en-US" sz="2800" b="1" dirty="0" smtClean="0">
                <a:solidFill>
                  <a:srgbClr val="0000FF"/>
                </a:solidFill>
                <a:sym typeface="Symbol"/>
              </a:rPr>
              <a:t>U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 = 0,   			(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Laplace eqn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) </a:t>
            </a: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6096000" y="1447800"/>
          <a:ext cx="1447800" cy="796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0" name="Equation" r:id="rId4" imgW="761760" imgH="419040" progId="Equation.3">
                  <p:embed/>
                </p:oleObj>
              </mc:Choice>
              <mc:Fallback>
                <p:oleObj name="Equation" r:id="rId4" imgW="76176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447800"/>
                        <a:ext cx="1447800" cy="79629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2046288" y="3165475"/>
          <a:ext cx="28416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1" name="Equation" r:id="rId6" imgW="1574640" imgH="419040" progId="Equation.3">
                  <p:embed/>
                </p:oleObj>
              </mc:Choice>
              <mc:Fallback>
                <p:oleObj name="Equation" r:id="rId6" imgW="157464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288" y="3165475"/>
                        <a:ext cx="284162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505200" y="4038600"/>
          <a:ext cx="1143001" cy="762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2" name="Equation" r:id="rId8" imgW="507960" imgH="419040" progId="Equation.3">
                  <p:embed/>
                </p:oleObj>
              </mc:Choice>
              <mc:Fallback>
                <p:oleObj name="Equation" r:id="rId8" imgW="50796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038600"/>
                        <a:ext cx="1143001" cy="76200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5867400" y="4114800"/>
          <a:ext cx="1219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3" name="Equation" r:id="rId10" imgW="609480" imgH="393480" progId="Equation.3">
                  <p:embed/>
                </p:oleObj>
              </mc:Choice>
              <mc:Fallback>
                <p:oleObj name="Equation" r:id="rId10" imgW="60948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114800"/>
                        <a:ext cx="1219200" cy="7239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029200" y="2514600"/>
            <a:ext cx="1676400" cy="5334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EFF967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5">
                <a:tint val="45000"/>
                <a:satMod val="400000"/>
              </a:schemeClr>
            </a:duotone>
            <a:lum contrast="59000"/>
          </a:blip>
          <a:srcRect/>
          <a:stretch>
            <a:fillRect/>
          </a:stretch>
        </p:blipFill>
        <p:spPr bwMode="auto">
          <a:xfrm>
            <a:off x="3962400" y="5334000"/>
            <a:ext cx="1676400" cy="69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837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850" y="1643063"/>
              <a:ext cx="795338" cy="1643062"/>
            </p14:xfrm>
          </p:contentPart>
        </mc:Choice>
        <mc:Fallback xmlns="">
          <p:pic>
            <p:nvPicPr>
              <p:cNvPr id="5837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7489" y="1633703"/>
                <a:ext cx="814060" cy="1661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663" y="4697413"/>
              <a:ext cx="804862" cy="919162"/>
            </p14:xfrm>
          </p:contentPart>
        </mc:Choice>
        <mc:Fallback xmlns="">
          <p:pic>
            <p:nvPicPr>
              <p:cNvPr id="4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8304" y="4688052"/>
                <a:ext cx="823580" cy="937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837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5913" y="6180138"/>
              <a:ext cx="3929062" cy="79375"/>
            </p14:xfrm>
          </p:contentPart>
        </mc:Choice>
        <mc:Fallback xmlns="">
          <p:pic>
            <p:nvPicPr>
              <p:cNvPr id="5837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16553" y="6170757"/>
                <a:ext cx="3947782" cy="98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837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44950" y="6099175"/>
              <a:ext cx="4037013" cy="36513"/>
            </p14:xfrm>
          </p:contentPart>
        </mc:Choice>
        <mc:Fallback xmlns="">
          <p:pic>
            <p:nvPicPr>
              <p:cNvPr id="5837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35570" y="6093656"/>
                <a:ext cx="4055773" cy="4755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2-D 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05800" cy="51054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0000FF"/>
                </a:solidFill>
                <a:sym typeface="Symbol"/>
              </a:rPr>
              <a:t>Again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,</a:t>
            </a:r>
          </a:p>
          <a:p>
            <a:pPr lvl="1"/>
            <a:r>
              <a:rPr lang="en-US" sz="3600" dirty="0" smtClean="0">
                <a:solidFill>
                  <a:srgbClr val="0000FF"/>
                </a:solidFill>
                <a:sym typeface="Symbol"/>
              </a:rPr>
              <a:t>  the problem of solving the potential flow is reduced to that of </a:t>
            </a:r>
            <a:r>
              <a:rPr lang="en-US" sz="3600" b="1" i="1" dirty="0" smtClean="0">
                <a:solidFill>
                  <a:srgbClr val="0000FF"/>
                </a:solidFill>
                <a:sym typeface="Symbol"/>
              </a:rPr>
              <a:t>solving simultaneously  </a:t>
            </a:r>
            <a:r>
              <a:rPr lang="en-US" sz="3600" i="1" dirty="0" smtClean="0">
                <a:solidFill>
                  <a:srgbClr val="0000FF"/>
                </a:solidFill>
                <a:sym typeface="Symbol"/>
              </a:rPr>
              <a:t>another</a:t>
            </a:r>
            <a:r>
              <a:rPr lang="en-US" sz="3600" b="1" i="1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sym typeface="Symbol"/>
              </a:rPr>
              <a:t>Laplace</a:t>
            </a:r>
            <a:r>
              <a:rPr lang="en-US" sz="3600" dirty="0" smtClean="0">
                <a:sym typeface="Symbol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sym typeface="Symbol"/>
              </a:rPr>
              <a:t>  and  </a:t>
            </a:r>
            <a:r>
              <a:rPr lang="en-US" sz="3600" dirty="0" smtClean="0">
                <a:solidFill>
                  <a:srgbClr val="C00000"/>
                </a:solidFill>
                <a:sym typeface="Symbol"/>
              </a:rPr>
              <a:t>Bernoulli eqns</a:t>
            </a:r>
            <a:r>
              <a:rPr lang="en-US" sz="3600" dirty="0" smtClean="0">
                <a:solidFill>
                  <a:srgbClr val="0000FF"/>
                </a:solidFill>
                <a:sym typeface="Symbol"/>
              </a:rPr>
              <a:t>.</a:t>
            </a:r>
          </a:p>
          <a:p>
            <a:pPr>
              <a:buNone/>
            </a:pPr>
            <a:endParaRPr lang="en-US" sz="500" dirty="0" smtClean="0">
              <a:solidFill>
                <a:srgbClr val="0000FF"/>
              </a:solidFill>
              <a:sym typeface="Symbo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691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938" y="2170113"/>
              <a:ext cx="44450" cy="2295525"/>
            </p14:xfrm>
          </p:contentPart>
        </mc:Choice>
        <mc:Fallback xmlns="">
          <p:pic>
            <p:nvPicPr>
              <p:cNvPr id="16691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3542" y="2160752"/>
                <a:ext cx="63242" cy="2314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691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9788" y="2187575"/>
              <a:ext cx="26987" cy="2420938"/>
            </p14:xfrm>
          </p:contentPart>
        </mc:Choice>
        <mc:Fallback xmlns="">
          <p:pic>
            <p:nvPicPr>
              <p:cNvPr id="16691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0433" y="2178215"/>
                <a:ext cx="45698" cy="243965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2-D 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8001000" cy="54864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en-US" b="1" i="1" dirty="0" smtClean="0">
                <a:solidFill>
                  <a:srgbClr val="0000FF"/>
                </a:solidFill>
                <a:sym typeface="Symbol"/>
              </a:rPr>
              <a:t>Geometric interpretation of velocity potential</a:t>
            </a:r>
          </a:p>
          <a:p>
            <a:pPr algn="just">
              <a:spcBef>
                <a:spcPts val="0"/>
              </a:spcBef>
              <a:buNone/>
            </a:pPr>
            <a:r>
              <a:rPr lang="en-US" b="1" i="1" dirty="0" smtClean="0">
                <a:solidFill>
                  <a:srgbClr val="0000FF"/>
                </a:solidFill>
                <a:sym typeface="Symbol"/>
              </a:rPr>
              <a:t> function and stream function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:</a:t>
            </a:r>
          </a:p>
          <a:p>
            <a:pPr lvl="1"/>
            <a:endParaRPr lang="en-US" sz="1000" dirty="0" smtClean="0">
              <a:solidFill>
                <a:srgbClr val="0000CC"/>
              </a:solidFill>
              <a:sym typeface="Symbol"/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  <a:sym typeface="Symbol"/>
              </a:rPr>
              <a:t>Const- lines 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represent </a:t>
            </a:r>
            <a:r>
              <a:rPr lang="en-US" u="sng" dirty="0" smtClean="0">
                <a:solidFill>
                  <a:srgbClr val="FF0000"/>
                </a:solidFill>
                <a:sym typeface="Symbol"/>
              </a:rPr>
              <a:t>stream lines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of the flow; no flow across the stream lines; flow is along these lines.</a:t>
            </a:r>
          </a:p>
          <a:p>
            <a:pPr lvl="1"/>
            <a:endParaRPr lang="en-US" sz="1200" dirty="0" smtClean="0">
              <a:solidFill>
                <a:srgbClr val="0000CC"/>
              </a:solidFill>
              <a:sym typeface="Symbol"/>
            </a:endParaRPr>
          </a:p>
          <a:p>
            <a:pPr lvl="1"/>
            <a:r>
              <a:rPr lang="en-US" dirty="0" smtClean="0">
                <a:solidFill>
                  <a:srgbClr val="0000CC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const- lines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 represent </a:t>
            </a:r>
            <a:r>
              <a:rPr lang="en-US" u="sng" dirty="0" smtClean="0">
                <a:solidFill>
                  <a:srgbClr val="FF0000"/>
                </a:solidFill>
                <a:sym typeface="Symbol"/>
              </a:rPr>
              <a:t>equipotential lines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; no flow along equipotential lines; flow is across these lines.</a:t>
            </a:r>
          </a:p>
          <a:p>
            <a:pPr lvl="1"/>
            <a:endParaRPr lang="en-US" sz="1000" dirty="0" smtClean="0">
              <a:solidFill>
                <a:srgbClr val="0000CC"/>
              </a:solidFill>
              <a:sym typeface="Symbol"/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  <a:sym typeface="Symbol"/>
              </a:rPr>
              <a:t>Const- 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and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 const- 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lines are </a:t>
            </a:r>
            <a:r>
              <a:rPr lang="en-US" u="sng" dirty="0" smtClean="0">
                <a:solidFill>
                  <a:srgbClr val="FF0000"/>
                </a:solidFill>
                <a:sym typeface="Symbol"/>
              </a:rPr>
              <a:t>perpendicular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 to each other.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209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835250" y="74885550"/>
              <a:ext cx="0" cy="0"/>
            </p14:xfrm>
          </p:contentPart>
        </mc:Choice>
        <mc:Fallback xmlns="">
          <p:pic>
            <p:nvPicPr>
              <p:cNvPr id="13209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35250" y="748855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20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01013" y="4337050"/>
              <a:ext cx="368300" cy="60325"/>
            </p14:xfrm>
          </p:contentPart>
        </mc:Choice>
        <mc:Fallback xmlns="">
          <p:pic>
            <p:nvPicPr>
              <p:cNvPr id="1320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91652" y="4327714"/>
                <a:ext cx="387021" cy="78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209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14500" y="3197225"/>
              <a:ext cx="1706563" cy="52388"/>
            </p14:xfrm>
          </p:contentPart>
        </mc:Choice>
        <mc:Fallback xmlns="">
          <p:pic>
            <p:nvPicPr>
              <p:cNvPr id="13209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05139" y="3187896"/>
                <a:ext cx="1725285" cy="71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210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8388" y="3232150"/>
              <a:ext cx="2084387" cy="42863"/>
            </p14:xfrm>
          </p:contentPart>
        </mc:Choice>
        <mc:Fallback xmlns="">
          <p:pic>
            <p:nvPicPr>
              <p:cNvPr id="13210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99028" y="3222785"/>
                <a:ext cx="2103107" cy="61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210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39900" y="4800600"/>
              <a:ext cx="3532188" cy="52388"/>
            </p14:xfrm>
          </p:contentPart>
        </mc:Choice>
        <mc:Fallback xmlns="">
          <p:pic>
            <p:nvPicPr>
              <p:cNvPr id="13210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30540" y="4791271"/>
                <a:ext cx="3550907" cy="7104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2-D Potential Flow Theory </a:t>
            </a:r>
            <a:r>
              <a:rPr lang="en-US" i="1" dirty="0" smtClean="0">
                <a:solidFill>
                  <a:srgbClr val="0000CC"/>
                </a:solidFill>
              </a:rPr>
              <a:t>….</a:t>
            </a:r>
            <a:endParaRPr lang="en-US" sz="4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5486400"/>
          </a:xfrm>
        </p:spPr>
        <p:txBody>
          <a:bodyPr>
            <a:normAutofit fontScale="92500" lnSpcReduction="10000"/>
          </a:bodyPr>
          <a:lstStyle/>
          <a:p>
            <a:pPr lvl="1"/>
            <a:endParaRPr lang="en-US" sz="400" dirty="0" smtClean="0">
              <a:solidFill>
                <a:srgbClr val="0000FF"/>
              </a:solidFill>
              <a:sym typeface="Symbol"/>
            </a:endParaRPr>
          </a:p>
          <a:p>
            <a:pPr marL="57150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CCCCFF"/>
                </a:solidFill>
                <a:sym typeface="Symbol"/>
              </a:rPr>
              <a:t>Introduction, def., some basic concepts</a:t>
            </a:r>
            <a:endParaRPr lang="en-US" sz="2400" dirty="0" smtClean="0">
              <a:solidFill>
                <a:srgbClr val="CCCCFF"/>
              </a:solidFill>
              <a:sym typeface="Symbol"/>
            </a:endParaRPr>
          </a:p>
          <a:p>
            <a:pPr marL="571500" indent="-514350">
              <a:spcBef>
                <a:spcPts val="0"/>
              </a:spcBef>
              <a:buFont typeface="+mj-lt"/>
              <a:buAutoNum type="arabicPeriod"/>
            </a:pPr>
            <a:r>
              <a:rPr lang="en-US" sz="3000" dirty="0" smtClean="0">
                <a:solidFill>
                  <a:srgbClr val="CCCCFF"/>
                </a:solidFill>
                <a:sym typeface="Symbol"/>
              </a:rPr>
              <a:t>General governing Eqns; reduced forms, </a:t>
            </a:r>
          </a:p>
          <a:p>
            <a:pPr marL="571500" indent="-514350">
              <a:spcBef>
                <a:spcPts val="0"/>
              </a:spcBef>
              <a:buFont typeface="+mj-lt"/>
              <a:buAutoNum type="arabicPeriod"/>
            </a:pPr>
            <a:r>
              <a:rPr lang="en-US" sz="3500" b="1" dirty="0" smtClean="0">
                <a:solidFill>
                  <a:srgbClr val="FF0000"/>
                </a:solidFill>
                <a:sym typeface="Symbol"/>
              </a:rPr>
              <a:t>Solving the Potential Flow</a:t>
            </a:r>
          </a:p>
          <a:p>
            <a:pPr marL="457200" lvl="3" indent="457200">
              <a:spcBef>
                <a:spcPts val="0"/>
              </a:spcBef>
            </a:pPr>
            <a:r>
              <a:rPr lang="en-US" sz="2400" b="1" i="1" dirty="0" smtClean="0">
                <a:solidFill>
                  <a:srgbClr val="FF0000"/>
                </a:solidFill>
                <a:sym typeface="Symbol"/>
              </a:rPr>
              <a:t>Velocity potential function,  Laplace </a:t>
            </a:r>
            <a:r>
              <a:rPr lang="en-US" sz="2400" b="1" i="1" dirty="0" err="1" smtClean="0">
                <a:solidFill>
                  <a:srgbClr val="FF0000"/>
                </a:solidFill>
                <a:sym typeface="Symbol"/>
              </a:rPr>
              <a:t>eqn</a:t>
            </a:r>
            <a:endParaRPr lang="en-US" sz="2400" b="1" i="1" dirty="0" smtClean="0">
              <a:solidFill>
                <a:srgbClr val="FF0000"/>
              </a:solidFill>
              <a:sym typeface="Symbol"/>
            </a:endParaRPr>
          </a:p>
          <a:p>
            <a:pPr marL="457200" lvl="3" indent="457200">
              <a:spcBef>
                <a:spcPts val="0"/>
              </a:spcBef>
            </a:pPr>
            <a:r>
              <a:rPr lang="en-US" sz="2400" b="1" i="1" dirty="0" smtClean="0">
                <a:solidFill>
                  <a:srgbClr val="FF0000"/>
                </a:solidFill>
                <a:sym typeface="Symbol"/>
              </a:rPr>
              <a:t>Stream function,  Laplace </a:t>
            </a:r>
            <a:r>
              <a:rPr lang="en-US" sz="2400" b="1" i="1" dirty="0" err="1" smtClean="0">
                <a:solidFill>
                  <a:srgbClr val="FF0000"/>
                </a:solidFill>
                <a:sym typeface="Symbol"/>
              </a:rPr>
              <a:t>eqn</a:t>
            </a:r>
            <a:endParaRPr lang="en-US" sz="2400" b="1" i="1" dirty="0" smtClean="0">
              <a:solidFill>
                <a:srgbClr val="FF0000"/>
              </a:solidFill>
              <a:sym typeface="Symbol"/>
            </a:endParaRPr>
          </a:p>
          <a:p>
            <a:pPr marL="457200" lvl="1" indent="457200">
              <a:spcBef>
                <a:spcPts val="0"/>
              </a:spcBef>
            </a:pPr>
            <a:r>
              <a:rPr lang="en-US" sz="2600" b="1" i="1" dirty="0" smtClean="0">
                <a:solidFill>
                  <a:srgbClr val="FF0000"/>
                </a:solidFill>
                <a:sym typeface="Symbol"/>
              </a:rPr>
              <a:t>Superposition of elementary potential flow models</a:t>
            </a:r>
            <a:r>
              <a:rPr lang="en-US" sz="2600" b="1" dirty="0" smtClean="0">
                <a:solidFill>
                  <a:srgbClr val="0000FF"/>
                </a:solidFill>
                <a:sym typeface="Symbol"/>
              </a:rPr>
              <a:t>;</a:t>
            </a:r>
          </a:p>
          <a:p>
            <a:pPr marL="457200" lvl="1" indent="457200">
              <a:spcBef>
                <a:spcPts val="0"/>
              </a:spcBef>
              <a:buNone/>
            </a:pPr>
            <a:r>
              <a:rPr lang="en-US" sz="2600" b="1" dirty="0" smtClean="0">
                <a:solidFill>
                  <a:srgbClr val="CCCCFF"/>
                </a:solidFill>
                <a:sym typeface="Symbol"/>
              </a:rPr>
              <a:t> </a:t>
            </a:r>
            <a:r>
              <a:rPr lang="en-US" sz="2600" b="1" u="sng" dirty="0" smtClean="0">
                <a:solidFill>
                  <a:srgbClr val="CCCCFF"/>
                </a:solidFill>
                <a:sym typeface="Symbol"/>
              </a:rPr>
              <a:t>Examples</a:t>
            </a:r>
            <a:r>
              <a:rPr lang="en-US" sz="2600" b="1" dirty="0" smtClean="0">
                <a:solidFill>
                  <a:srgbClr val="CCCCFF"/>
                </a:solidFill>
                <a:sym typeface="Symbol"/>
              </a:rPr>
              <a:t>:</a:t>
            </a:r>
          </a:p>
          <a:p>
            <a:pPr marL="914400" lvl="4" indent="457200">
              <a:spcBef>
                <a:spcPts val="0"/>
              </a:spcBef>
            </a:pPr>
            <a:r>
              <a:rPr lang="en-US" sz="2400" b="1" dirty="0" smtClean="0">
                <a:solidFill>
                  <a:srgbClr val="CCCCFF"/>
                </a:solidFill>
                <a:sym typeface="Symbol"/>
              </a:rPr>
              <a:t>Uniform Flow and Source Flow</a:t>
            </a:r>
          </a:p>
          <a:p>
            <a:pPr marL="914400" lvl="4" indent="457200">
              <a:spcBef>
                <a:spcPts val="0"/>
              </a:spcBef>
            </a:pPr>
            <a:r>
              <a:rPr lang="en-US" sz="2400" b="1" dirty="0" smtClean="0">
                <a:solidFill>
                  <a:srgbClr val="CCCCFF"/>
                </a:solidFill>
                <a:sym typeface="Symbol"/>
              </a:rPr>
              <a:t>Uniform Flow and Source / Sink Pair:</a:t>
            </a:r>
            <a:r>
              <a:rPr lang="en-US" sz="3200" b="1" dirty="0" smtClean="0">
                <a:solidFill>
                  <a:srgbClr val="CCCCFF"/>
                </a:solidFill>
                <a:sym typeface="Symbol"/>
              </a:rPr>
              <a:t> </a:t>
            </a:r>
            <a:r>
              <a:rPr lang="en-US" sz="2400" b="1" dirty="0" smtClean="0">
                <a:solidFill>
                  <a:srgbClr val="CCCCFF"/>
                </a:solidFill>
                <a:sym typeface="Symbol"/>
              </a:rPr>
              <a:t>The </a:t>
            </a:r>
            <a:r>
              <a:rPr lang="en-US" sz="2400" b="1" dirty="0" err="1" smtClean="0">
                <a:solidFill>
                  <a:srgbClr val="CCCCFF"/>
                </a:solidFill>
                <a:sym typeface="Symbol"/>
              </a:rPr>
              <a:t>Rankine</a:t>
            </a:r>
            <a:r>
              <a:rPr lang="en-US" sz="2400" b="1" dirty="0" smtClean="0">
                <a:solidFill>
                  <a:srgbClr val="CCCCFF"/>
                </a:solidFill>
                <a:sym typeface="Symbol"/>
              </a:rPr>
              <a:t> Oval</a:t>
            </a:r>
            <a:endParaRPr lang="en-US" sz="3200" b="1" dirty="0" smtClean="0">
              <a:solidFill>
                <a:srgbClr val="CCCCFF"/>
              </a:solidFill>
              <a:sym typeface="Symbol"/>
            </a:endParaRPr>
          </a:p>
          <a:p>
            <a:pPr marL="914400" lvl="4" indent="457200">
              <a:spcBef>
                <a:spcPts val="0"/>
              </a:spcBef>
            </a:pPr>
            <a:r>
              <a:rPr lang="en-US" sz="2400" b="1" dirty="0" smtClean="0">
                <a:solidFill>
                  <a:srgbClr val="CCCCFF"/>
                </a:solidFill>
                <a:sym typeface="Symbol"/>
              </a:rPr>
              <a:t>Uniform Flow and Doublet: </a:t>
            </a:r>
            <a:r>
              <a:rPr lang="en-US" sz="2400" b="1" i="1" dirty="0" smtClean="0">
                <a:solidFill>
                  <a:srgbClr val="CCCCFF"/>
                </a:solidFill>
                <a:sym typeface="Symbol"/>
              </a:rPr>
              <a:t>Non-lifting flow over a circular cylinder</a:t>
            </a:r>
          </a:p>
          <a:p>
            <a:pPr marL="914400" lvl="4" indent="457200">
              <a:spcBef>
                <a:spcPts val="0"/>
              </a:spcBef>
            </a:pPr>
            <a:r>
              <a:rPr lang="en-US" b="1" dirty="0" smtClean="0">
                <a:solidFill>
                  <a:srgbClr val="CCCCFF"/>
                </a:solidFill>
                <a:sym typeface="Symbol"/>
              </a:rPr>
              <a:t>Uniform Flow,  Doublet  and  Free Vortex: </a:t>
            </a:r>
            <a:r>
              <a:rPr lang="en-US" sz="2800" b="1" i="1" dirty="0" smtClean="0">
                <a:solidFill>
                  <a:srgbClr val="CCCCFF"/>
                </a:solidFill>
                <a:sym typeface="Symbol"/>
              </a:rPr>
              <a:t>Lifting flow over a circular cylinder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b="1" i="1" dirty="0" smtClean="0">
                <a:solidFill>
                  <a:srgbClr val="CCCCFF"/>
                </a:solidFill>
                <a:sym typeface="Symbol"/>
              </a:rPr>
              <a:t>Conclusion : The </a:t>
            </a:r>
            <a:r>
              <a:rPr lang="en-US" b="1" i="1" dirty="0" err="1" smtClean="0">
                <a:solidFill>
                  <a:srgbClr val="CCCCFF"/>
                </a:solidFill>
                <a:sym typeface="Symbol"/>
              </a:rPr>
              <a:t>Kutta</a:t>
            </a:r>
            <a:r>
              <a:rPr lang="en-US" b="1" i="1" dirty="0" smtClean="0">
                <a:solidFill>
                  <a:srgbClr val="CCCCFF"/>
                </a:solidFill>
                <a:sym typeface="Symbol"/>
              </a:rPr>
              <a:t> – </a:t>
            </a:r>
            <a:r>
              <a:rPr lang="en-US" b="1" i="1" dirty="0" err="1" smtClean="0">
                <a:solidFill>
                  <a:srgbClr val="CCCCFF"/>
                </a:solidFill>
                <a:sym typeface="Symbol"/>
              </a:rPr>
              <a:t>Joukowski</a:t>
            </a:r>
            <a:r>
              <a:rPr lang="en-US" b="1" i="1" dirty="0" smtClean="0">
                <a:solidFill>
                  <a:srgbClr val="CCCCFF"/>
                </a:solidFill>
                <a:sym typeface="Symbol"/>
              </a:rPr>
              <a:t> Thm</a:t>
            </a:r>
            <a:endParaRPr lang="en-US" b="1" dirty="0" smtClean="0">
              <a:solidFill>
                <a:srgbClr val="CCCCFF"/>
              </a:solidFill>
              <a:sym typeface="Symbo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2-D 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8001000" cy="5486400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rgbClr val="C00000"/>
                </a:solidFill>
                <a:sym typeface="Symbol"/>
              </a:rPr>
              <a:t>Const- 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and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 const- 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lines are perpendicular to each other.</a:t>
            </a: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1138" y="1919288"/>
            <a:ext cx="61817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4953000"/>
            <a:ext cx="457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553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9763" y="5537200"/>
              <a:ext cx="1244600" cy="44450"/>
            </p14:xfrm>
          </p:contentPart>
        </mc:Choice>
        <mc:Fallback xmlns="">
          <p:pic>
            <p:nvPicPr>
              <p:cNvPr id="6553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70402" y="5527804"/>
                <a:ext cx="1263321" cy="6324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2-D 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8001000" cy="5334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3600" b="1" u="sng" dirty="0" smtClean="0">
                <a:solidFill>
                  <a:srgbClr val="0000FF"/>
                </a:solidFill>
                <a:sym typeface="Symbol"/>
              </a:rPr>
              <a:t>Note that:</a:t>
            </a:r>
          </a:p>
          <a:p>
            <a:pPr algn="just">
              <a:buNone/>
            </a:pPr>
            <a:endParaRPr lang="en-US" sz="400" dirty="0" smtClean="0">
              <a:solidFill>
                <a:srgbClr val="0000FF"/>
              </a:solidFill>
              <a:sym typeface="Symbol"/>
            </a:endParaRPr>
          </a:p>
          <a:p>
            <a:pPr lvl="1" algn="just"/>
            <a:r>
              <a:rPr lang="en-US" sz="3200" dirty="0" smtClean="0">
                <a:solidFill>
                  <a:srgbClr val="0000FF"/>
                </a:solidFill>
                <a:sym typeface="Symbol"/>
              </a:rPr>
              <a:t>if </a:t>
            </a:r>
            <a:r>
              <a:rPr lang="en-US" sz="3200" dirty="0" smtClean="0">
                <a:sym typeface="Symbol"/>
              </a:rPr>
              <a:t> </a:t>
            </a:r>
            <a:r>
              <a:rPr lang="en-US" dirty="0" smtClean="0">
                <a:sym typeface="Symbol"/>
              </a:rPr>
              <a:t>= (x, y)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and/or </a:t>
            </a:r>
            <a:r>
              <a:rPr lang="el-GR" dirty="0" smtClean="0">
                <a:sym typeface="Symbol"/>
              </a:rPr>
              <a:t>φ</a:t>
            </a:r>
            <a:r>
              <a:rPr lang="en-US" dirty="0" smtClean="0">
                <a:sym typeface="Symbol"/>
              </a:rPr>
              <a:t>(x, y)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functions of a flow field are known, one can determine the velocity field, and then use Bernoulli eqn to find p</a:t>
            </a:r>
          </a:p>
          <a:p>
            <a:pPr lvl="1" algn="just"/>
            <a:endParaRPr lang="en-US" sz="1600" dirty="0" smtClean="0">
              <a:solidFill>
                <a:srgbClr val="0000FF"/>
              </a:solidFill>
              <a:sym typeface="Symbol"/>
            </a:endParaRPr>
          </a:p>
          <a:p>
            <a:pPr lvl="1" algn="just"/>
            <a:r>
              <a:rPr lang="en-US" dirty="0" smtClean="0">
                <a:solidFill>
                  <a:srgbClr val="0000FF"/>
                </a:solidFill>
                <a:sym typeface="Symbol"/>
              </a:rPr>
              <a:t>If, on the other hand, the velocity field is known, the velocity potential and/or stream function of the field can be determined as illustrated next:</a:t>
            </a:r>
          </a:p>
          <a:p>
            <a:pPr lvl="1" algn="just"/>
            <a:endParaRPr lang="en-US" sz="2000" dirty="0" smtClean="0">
              <a:solidFill>
                <a:srgbClr val="0000FF"/>
              </a:solidFill>
              <a:sym typeface="Symbol"/>
            </a:endParaRPr>
          </a:p>
          <a:p>
            <a:pPr lvl="1" algn="just">
              <a:buNone/>
            </a:pPr>
            <a:r>
              <a:rPr lang="en-US" dirty="0" smtClean="0">
                <a:solidFill>
                  <a:srgbClr val="0000CC"/>
                </a:solidFill>
                <a:sym typeface="Symbol"/>
              </a:rPr>
              <a:t>			</a:t>
            </a:r>
            <a:r>
              <a:rPr lang="en-US" sz="2400" dirty="0" smtClean="0">
                <a:sym typeface="Symbol"/>
              </a:rPr>
              <a:t> = (x, y)   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</a:t>
            </a:r>
          </a:p>
          <a:p>
            <a:pPr lvl="1" algn="just">
              <a:buNone/>
            </a:pPr>
            <a:r>
              <a:rPr lang="en-US" dirty="0" smtClean="0">
                <a:solidFill>
                  <a:srgbClr val="0000CC"/>
                </a:solidFill>
                <a:sym typeface="Symbol"/>
              </a:rPr>
              <a:t>				      </a:t>
            </a:r>
          </a:p>
          <a:p>
            <a:pPr lvl="1" algn="just">
              <a:buNone/>
            </a:pPr>
            <a:r>
              <a:rPr lang="en-US" dirty="0" smtClean="0">
                <a:solidFill>
                  <a:srgbClr val="0000CC"/>
                </a:solidFill>
                <a:sym typeface="Symbol"/>
              </a:rPr>
              <a:t>				        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702175" y="4724400"/>
          <a:ext cx="39512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8" name="Equation" r:id="rId3" imgW="2171520" imgH="419040" progId="Equation.3">
                  <p:embed/>
                </p:oleObj>
              </mc:Choice>
              <mc:Fallback>
                <p:oleObj name="Equation" r:id="rId3" imgW="217152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175" y="4724400"/>
                        <a:ext cx="395128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759325" y="5610225"/>
          <a:ext cx="370681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9" name="Equation" r:id="rId5" imgW="1663560" imgH="304560" progId="Equation.3">
                  <p:embed/>
                </p:oleObj>
              </mc:Choice>
              <mc:Fallback>
                <p:oleObj name="Equation" r:id="rId5" imgW="1663560" imgH="3045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9325" y="5610225"/>
                        <a:ext cx="3706813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04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1313" y="2982913"/>
              <a:ext cx="515937" cy="17462"/>
            </p14:xfrm>
          </p:contentPart>
        </mc:Choice>
        <mc:Fallback xmlns="">
          <p:pic>
            <p:nvPicPr>
              <p:cNvPr id="604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01952" y="2973454"/>
                <a:ext cx="534659" cy="36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04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7200" y="2589213"/>
              <a:ext cx="2889250" cy="1165225"/>
            </p14:xfrm>
          </p:contentPart>
        </mc:Choice>
        <mc:Fallback xmlns="">
          <p:pic>
            <p:nvPicPr>
              <p:cNvPr id="604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27840" y="2579854"/>
                <a:ext cx="2907969" cy="118394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2-D 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8153400" cy="5334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Similarly,</a:t>
            </a:r>
          </a:p>
          <a:p>
            <a:pPr lvl="1" algn="just"/>
            <a:r>
              <a:rPr lang="en-US" dirty="0" smtClean="0">
                <a:solidFill>
                  <a:srgbClr val="0000FF"/>
                </a:solidFill>
                <a:sym typeface="Symbol"/>
              </a:rPr>
              <a:t>for velocity potential function,</a:t>
            </a:r>
            <a:endParaRPr lang="en-US" sz="2400" dirty="0" smtClean="0">
              <a:solidFill>
                <a:srgbClr val="0000FF"/>
              </a:solidFill>
              <a:sym typeface="Symbol"/>
            </a:endParaRPr>
          </a:p>
          <a:p>
            <a:pPr lvl="1" algn="just">
              <a:buNone/>
            </a:pPr>
            <a:r>
              <a:rPr lang="en-US" dirty="0" smtClean="0">
                <a:solidFill>
                  <a:srgbClr val="0000CC"/>
                </a:solidFill>
                <a:sym typeface="Symbol"/>
              </a:rPr>
              <a:t>		</a:t>
            </a:r>
            <a:r>
              <a:rPr lang="en-US" sz="2400" dirty="0" smtClean="0">
                <a:sym typeface="Symbol"/>
              </a:rPr>
              <a:t> 		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</a:t>
            </a:r>
          </a:p>
          <a:p>
            <a:pPr lvl="1" algn="just">
              <a:buNone/>
            </a:pPr>
            <a:r>
              <a:rPr lang="en-US" sz="2000" dirty="0" smtClean="0">
                <a:solidFill>
                  <a:srgbClr val="0000CC"/>
                </a:solidFill>
                <a:sym typeface="Symbol"/>
              </a:rPr>
              <a:t>			</a:t>
            </a:r>
            <a:r>
              <a:rPr lang="en-US" sz="1600" dirty="0" smtClean="0">
                <a:solidFill>
                  <a:srgbClr val="0000CC"/>
                </a:solidFill>
                <a:sym typeface="Symbol"/>
              </a:rPr>
              <a:t>	      </a:t>
            </a:r>
          </a:p>
          <a:p>
            <a:pPr lvl="1" algn="just">
              <a:buNone/>
            </a:pPr>
            <a:r>
              <a:rPr lang="en-US" dirty="0" smtClean="0">
                <a:solidFill>
                  <a:srgbClr val="0000CC"/>
                </a:solidFill>
                <a:sym typeface="Symbol"/>
              </a:rPr>
              <a:t>				  </a:t>
            </a:r>
          </a:p>
          <a:p>
            <a:pPr algn="just">
              <a:buNone/>
            </a:pPr>
            <a:endParaRPr lang="en-US" sz="1600" dirty="0" smtClean="0">
              <a:solidFill>
                <a:srgbClr val="0000CC"/>
              </a:solidFill>
              <a:sym typeface="Symbol"/>
            </a:endParaRPr>
          </a:p>
          <a:p>
            <a:pPr algn="just">
              <a:buNone/>
            </a:pPr>
            <a:endParaRPr lang="en-US" sz="1600" dirty="0" smtClean="0">
              <a:solidFill>
                <a:srgbClr val="0000CC"/>
              </a:solidFill>
              <a:sym typeface="Symbol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CC"/>
                </a:solidFill>
                <a:sym typeface="Symbol"/>
              </a:rPr>
              <a:t>Now, returning back to the issue of </a:t>
            </a:r>
            <a:r>
              <a:rPr lang="en-US" b="1" u="sng" dirty="0" smtClean="0">
                <a:solidFill>
                  <a:srgbClr val="0000CC"/>
                </a:solidFill>
                <a:sym typeface="Symbol"/>
              </a:rPr>
              <a:t>solving the Potential Flow problem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:</a:t>
            </a:r>
          </a:p>
          <a:p>
            <a:pPr lvl="1" algn="just"/>
            <a:r>
              <a:rPr lang="en-US" dirty="0" smtClean="0">
                <a:solidFill>
                  <a:srgbClr val="0000CC"/>
                </a:solidFill>
                <a:sym typeface="Symbol"/>
              </a:rPr>
              <a:t>There are different methods of finding </a:t>
            </a:r>
            <a:r>
              <a:rPr lang="el-GR" dirty="0" smtClean="0">
                <a:solidFill>
                  <a:srgbClr val="0000CC"/>
                </a:solidFill>
                <a:sym typeface="Symbol"/>
              </a:rPr>
              <a:t>φ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 and/or  of the flow,  …..</a:t>
            </a:r>
          </a:p>
          <a:p>
            <a:pPr lvl="1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286250" y="2057400"/>
          <a:ext cx="39147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5" name="Equation" r:id="rId3" imgW="1955520" imgH="419040" progId="Equation.3">
                  <p:embed/>
                </p:oleObj>
              </mc:Choice>
              <mc:Fallback>
                <p:oleObj name="Equation" r:id="rId3" imgW="195552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2057400"/>
                        <a:ext cx="39147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92613" y="2944813"/>
          <a:ext cx="3324225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6" name="Equation" r:id="rId5" imgW="1523880" imgH="304560" progId="Equation.3">
                  <p:embed/>
                </p:oleObj>
              </mc:Choice>
              <mc:Fallback>
                <p:oleObj name="Equation" r:id="rId5" imgW="1523880" imgH="3045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613" y="2944813"/>
                        <a:ext cx="3324225" cy="665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90713" y="2209800"/>
          <a:ext cx="15716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7" name="Equation" r:id="rId7" imgW="698400" imgH="203040" progId="Equation.3">
                  <p:embed/>
                </p:oleObj>
              </mc:Choice>
              <mc:Fallback>
                <p:oleObj name="Equation" r:id="rId7" imgW="69840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713" y="2209800"/>
                        <a:ext cx="15716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44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4025" y="3806825"/>
              <a:ext cx="3978275" cy="890588"/>
            </p14:xfrm>
          </p:contentPart>
        </mc:Choice>
        <mc:Fallback xmlns="">
          <p:pic>
            <p:nvPicPr>
              <p:cNvPr id="6144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4665" y="3797462"/>
                <a:ext cx="3996995" cy="90931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2-D 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562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solidFill>
                  <a:srgbClr val="0000CC"/>
                </a:solidFill>
                <a:sym typeface="Symbol"/>
              </a:rPr>
              <a:t>… </a:t>
            </a:r>
            <a:r>
              <a:rPr lang="en-US" sz="2800" b="1" u="sng" dirty="0" smtClean="0">
                <a:solidFill>
                  <a:srgbClr val="C00000"/>
                </a:solidFill>
                <a:sym typeface="Symbol"/>
              </a:rPr>
              <a:t>solving the Potential Flow</a:t>
            </a:r>
            <a:r>
              <a:rPr lang="en-US" sz="2800" b="1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sym typeface="Symbol"/>
              </a:rPr>
              <a:t>….</a:t>
            </a:r>
            <a:endParaRPr lang="en-US" sz="2800" dirty="0" smtClean="0">
              <a:solidFill>
                <a:srgbClr val="0000CC"/>
              </a:solidFill>
              <a:sym typeface="Symbol"/>
            </a:endParaRPr>
          </a:p>
          <a:p>
            <a:pPr lvl="1" algn="just"/>
            <a:r>
              <a:rPr lang="en-US" dirty="0" smtClean="0">
                <a:solidFill>
                  <a:srgbClr val="0000CC"/>
                </a:solidFill>
                <a:sym typeface="Symbol"/>
              </a:rPr>
              <a:t>There are </a:t>
            </a:r>
            <a:r>
              <a:rPr lang="en-US" b="1" dirty="0" smtClean="0">
                <a:solidFill>
                  <a:srgbClr val="0000CC"/>
                </a:solidFill>
                <a:sym typeface="Symbol"/>
              </a:rPr>
              <a:t>different methods of finding </a:t>
            </a:r>
            <a:r>
              <a:rPr lang="el-GR" b="1" dirty="0" smtClean="0">
                <a:solidFill>
                  <a:srgbClr val="0000CC"/>
                </a:solidFill>
                <a:sym typeface="Symbol"/>
              </a:rPr>
              <a:t>φ</a:t>
            </a:r>
            <a:r>
              <a:rPr lang="en-US" b="1" dirty="0" smtClean="0">
                <a:solidFill>
                  <a:srgbClr val="0000CC"/>
                </a:solidFill>
                <a:sym typeface="Symbol"/>
              </a:rPr>
              <a:t> and/or  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of the flow, </a:t>
            </a:r>
            <a:r>
              <a:rPr lang="en-US" b="1" i="1" dirty="0" smtClean="0">
                <a:solidFill>
                  <a:srgbClr val="C00000"/>
                </a:solidFill>
                <a:sym typeface="Symbol"/>
              </a:rPr>
              <a:t>from which the velocity field could be determined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:</a:t>
            </a:r>
          </a:p>
          <a:p>
            <a:pPr lvl="1" algn="just"/>
            <a:endParaRPr lang="en-US" sz="1000" dirty="0" smtClean="0">
              <a:solidFill>
                <a:srgbClr val="0000CC"/>
              </a:solidFill>
              <a:sym typeface="Symbol"/>
            </a:endParaRPr>
          </a:p>
          <a:p>
            <a:pPr lvl="1" algn="just"/>
            <a:r>
              <a:rPr lang="en-US" dirty="0" smtClean="0">
                <a:solidFill>
                  <a:srgbClr val="0000CC"/>
                </a:solidFill>
                <a:sym typeface="Symbol"/>
              </a:rPr>
              <a:t>These methods are:</a:t>
            </a:r>
          </a:p>
          <a:p>
            <a:pPr marL="1828800" lvl="3" indent="-514350" algn="just">
              <a:buFont typeface="+mj-lt"/>
              <a:buAutoNum type="arabicPeriod"/>
            </a:pPr>
            <a:r>
              <a:rPr lang="en-US" sz="3200" b="1" dirty="0" smtClean="0">
                <a:solidFill>
                  <a:srgbClr val="0000CC"/>
                </a:solidFill>
                <a:sym typeface="Symbol"/>
              </a:rPr>
              <a:t>Superposition of known elementary potential flow models,</a:t>
            </a:r>
          </a:p>
          <a:p>
            <a:pPr marL="1828800" lvl="3" indent="-514350" algn="just">
              <a:buFont typeface="+mj-lt"/>
              <a:buAutoNum type="arabicPeriod"/>
            </a:pPr>
            <a:r>
              <a:rPr lang="en-US" sz="2400" i="1" dirty="0" smtClean="0">
                <a:solidFill>
                  <a:srgbClr val="0000CC"/>
                </a:solidFill>
                <a:sym typeface="Symbol"/>
              </a:rPr>
              <a:t>Numerical panel techniques, and</a:t>
            </a:r>
          </a:p>
          <a:p>
            <a:pPr marL="1828800" lvl="3" indent="-514350" algn="just">
              <a:buFont typeface="+mj-lt"/>
              <a:buAutoNum type="arabicPeriod"/>
            </a:pPr>
            <a:r>
              <a:rPr lang="en-US" sz="2400" i="1" dirty="0" smtClean="0">
                <a:solidFill>
                  <a:srgbClr val="0000CC"/>
                </a:solidFill>
                <a:sym typeface="Symbol"/>
              </a:rPr>
              <a:t>Conformal mapping</a:t>
            </a:r>
            <a:r>
              <a:rPr lang="en-US" sz="2800" dirty="0" smtClean="0">
                <a:solidFill>
                  <a:srgbClr val="0000CC"/>
                </a:solidFill>
                <a:sym typeface="Symbol"/>
              </a:rPr>
              <a:t>.</a:t>
            </a:r>
          </a:p>
          <a:p>
            <a:pPr marL="971550" lvl="1" indent="-514350" algn="just"/>
            <a:endParaRPr lang="en-US" sz="500" dirty="0" smtClean="0">
              <a:solidFill>
                <a:srgbClr val="0000CC"/>
              </a:solidFill>
              <a:sym typeface="Symbol"/>
            </a:endParaRPr>
          </a:p>
          <a:p>
            <a:pPr marL="971550" lvl="1" indent="-514350" algn="just"/>
            <a:r>
              <a:rPr lang="en-US" sz="3200" b="1" i="1" dirty="0" smtClean="0">
                <a:solidFill>
                  <a:srgbClr val="0000CC"/>
                </a:solidFill>
                <a:sym typeface="Symbol"/>
              </a:rPr>
              <a:t>The scope of this course is limited </a:t>
            </a:r>
            <a:r>
              <a:rPr lang="en-US" sz="3200" b="1" i="1" smtClean="0">
                <a:solidFill>
                  <a:srgbClr val="0000CC"/>
                </a:solidFill>
                <a:sym typeface="Symbol"/>
              </a:rPr>
              <a:t>to no.1</a:t>
            </a:r>
            <a:endParaRPr lang="en-US" sz="3200" b="1" i="1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2-D 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305800" cy="5638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i="1" u="sng" dirty="0" smtClean="0">
                <a:solidFill>
                  <a:srgbClr val="FF0000"/>
                </a:solidFill>
                <a:sym typeface="Symbol"/>
              </a:rPr>
              <a:t>Concept</a:t>
            </a:r>
            <a:r>
              <a:rPr lang="en-US" b="1" i="1" u="sng" dirty="0" smtClean="0">
                <a:solidFill>
                  <a:srgbClr val="0000CC"/>
                </a:solidFill>
                <a:sym typeface="Symbol"/>
              </a:rPr>
              <a:t> behind the superposition principle</a:t>
            </a:r>
            <a:r>
              <a:rPr lang="en-US" b="1" i="1" dirty="0" smtClean="0">
                <a:solidFill>
                  <a:srgbClr val="0000CC"/>
                </a:solidFill>
                <a:sym typeface="Symbol"/>
              </a:rPr>
              <a:t>:</a:t>
            </a:r>
          </a:p>
          <a:p>
            <a:pPr lvl="1" algn="just"/>
            <a:r>
              <a:rPr lang="en-US" b="1" dirty="0" smtClean="0">
                <a:solidFill>
                  <a:srgbClr val="FF33CC"/>
                </a:solidFill>
                <a:sym typeface="Symbol"/>
              </a:rPr>
              <a:t>If  </a:t>
            </a:r>
            <a:r>
              <a:rPr lang="el-GR" b="1" dirty="0" smtClean="0">
                <a:solidFill>
                  <a:srgbClr val="FF33CC"/>
                </a:solidFill>
                <a:sym typeface="Symbol"/>
              </a:rPr>
              <a:t>φ</a:t>
            </a:r>
            <a:r>
              <a:rPr lang="en-US" b="1" baseline="-25000" dirty="0" smtClean="0">
                <a:solidFill>
                  <a:srgbClr val="FF33CC"/>
                </a:solidFill>
                <a:sym typeface="Symbol"/>
              </a:rPr>
              <a:t>1</a:t>
            </a:r>
            <a:r>
              <a:rPr lang="en-US" b="1" dirty="0" smtClean="0">
                <a:solidFill>
                  <a:srgbClr val="FF33CC"/>
                </a:solidFill>
                <a:sym typeface="Symbol"/>
              </a:rPr>
              <a:t> and </a:t>
            </a:r>
            <a:r>
              <a:rPr lang="el-GR" b="1" dirty="0" smtClean="0">
                <a:solidFill>
                  <a:srgbClr val="FF33CC"/>
                </a:solidFill>
                <a:sym typeface="Symbol"/>
              </a:rPr>
              <a:t>φ</a:t>
            </a:r>
            <a:r>
              <a:rPr lang="en-US" b="1" baseline="-25000" dirty="0" smtClean="0">
                <a:solidFill>
                  <a:srgbClr val="FF33CC"/>
                </a:solidFill>
                <a:sym typeface="Symbol"/>
              </a:rPr>
              <a:t>2</a:t>
            </a:r>
            <a:r>
              <a:rPr lang="en-US" b="1" dirty="0" smtClean="0">
                <a:solidFill>
                  <a:srgbClr val="FF33CC"/>
                </a:solidFill>
                <a:sym typeface="Symbol"/>
              </a:rPr>
              <a:t> are two separate solutions of a</a:t>
            </a:r>
          </a:p>
          <a:p>
            <a:pPr lvl="1" algn="just">
              <a:buNone/>
            </a:pPr>
            <a:r>
              <a:rPr lang="en-US" sz="800" b="1" dirty="0" smtClean="0">
                <a:solidFill>
                  <a:srgbClr val="FF33CC"/>
                </a:solidFill>
                <a:sym typeface="Symbol"/>
              </a:rPr>
              <a:t>	</a:t>
            </a:r>
            <a:endParaRPr lang="en-US" sz="400" b="1" dirty="0" smtClean="0">
              <a:solidFill>
                <a:srgbClr val="FF33CC"/>
              </a:solidFill>
              <a:sym typeface="Symbol"/>
            </a:endParaRPr>
          </a:p>
          <a:p>
            <a:pPr lvl="1" algn="just">
              <a:buNone/>
            </a:pPr>
            <a:r>
              <a:rPr lang="en-US" b="1" dirty="0" smtClean="0">
                <a:solidFill>
                  <a:srgbClr val="FF33CC"/>
                </a:solidFill>
                <a:sym typeface="Symbol"/>
              </a:rPr>
              <a:t>	Laplace  </a:t>
            </a:r>
            <a:r>
              <a:rPr lang="en-US" b="1" dirty="0" err="1" smtClean="0">
                <a:solidFill>
                  <a:srgbClr val="FF33CC"/>
                </a:solidFill>
                <a:sym typeface="Symbol"/>
              </a:rPr>
              <a:t>eqn</a:t>
            </a:r>
            <a:r>
              <a:rPr lang="en-US" b="1" dirty="0" smtClean="0">
                <a:solidFill>
                  <a:srgbClr val="FF33CC"/>
                </a:solidFill>
                <a:sym typeface="Symbol"/>
              </a:rPr>
              <a:t> 		      , their sum,</a:t>
            </a:r>
            <a:r>
              <a:rPr lang="el-GR" b="1" dirty="0" smtClean="0">
                <a:solidFill>
                  <a:srgbClr val="FF33CC"/>
                </a:solidFill>
                <a:sym typeface="Symbol"/>
              </a:rPr>
              <a:t> φ</a:t>
            </a:r>
            <a:r>
              <a:rPr lang="en-US" b="1" baseline="-25000" dirty="0" smtClean="0">
                <a:solidFill>
                  <a:srgbClr val="FF33CC"/>
                </a:solidFill>
                <a:sym typeface="Symbol"/>
              </a:rPr>
              <a:t>1</a:t>
            </a:r>
            <a:r>
              <a:rPr lang="en-US" b="1" dirty="0" smtClean="0">
                <a:solidFill>
                  <a:srgbClr val="FF33CC"/>
                </a:solidFill>
                <a:sym typeface="Symbol"/>
              </a:rPr>
              <a:t>+</a:t>
            </a:r>
            <a:r>
              <a:rPr lang="el-GR" b="1" dirty="0" smtClean="0">
                <a:solidFill>
                  <a:srgbClr val="FF33CC"/>
                </a:solidFill>
                <a:sym typeface="Symbol"/>
              </a:rPr>
              <a:t>φ</a:t>
            </a:r>
            <a:r>
              <a:rPr lang="en-US" b="1" baseline="-25000" dirty="0" smtClean="0">
                <a:solidFill>
                  <a:srgbClr val="FF33CC"/>
                </a:solidFill>
                <a:sym typeface="Symbol"/>
              </a:rPr>
              <a:t>2</a:t>
            </a:r>
            <a:r>
              <a:rPr lang="en-US" b="1" dirty="0" smtClean="0">
                <a:solidFill>
                  <a:srgbClr val="FF33CC"/>
                </a:solidFill>
                <a:sym typeface="Symbol"/>
              </a:rPr>
              <a:t>  is </a:t>
            </a:r>
            <a:r>
              <a:rPr lang="en-US" b="1" u="sng" dirty="0" smtClean="0">
                <a:solidFill>
                  <a:srgbClr val="FF33CC"/>
                </a:solidFill>
                <a:sym typeface="Symbol"/>
              </a:rPr>
              <a:t>also</a:t>
            </a:r>
            <a:r>
              <a:rPr lang="en-US" b="1" dirty="0" smtClean="0">
                <a:solidFill>
                  <a:srgbClr val="FF33CC"/>
                </a:solidFill>
                <a:sym typeface="Symbol"/>
              </a:rPr>
              <a:t> another solution of the same eqn. </a:t>
            </a:r>
          </a:p>
          <a:p>
            <a:pPr lvl="1" algn="just"/>
            <a:endParaRPr lang="en-US" sz="1100" dirty="0" smtClean="0">
              <a:solidFill>
                <a:srgbClr val="0000CC"/>
              </a:solidFill>
              <a:sym typeface="Symbol"/>
            </a:endParaRPr>
          </a:p>
          <a:p>
            <a:pPr lvl="1" algn="just"/>
            <a:r>
              <a:rPr lang="en-US" dirty="0" smtClean="0">
                <a:solidFill>
                  <a:srgbClr val="0000CC"/>
                </a:solidFill>
                <a:sym typeface="Symbol"/>
              </a:rPr>
              <a:t>The same is true for the stream function; </a:t>
            </a:r>
            <a:r>
              <a:rPr lang="en-US" baseline="-25000" dirty="0" smtClean="0">
                <a:solidFill>
                  <a:srgbClr val="0000CC"/>
                </a:solidFill>
                <a:sym typeface="Symbol"/>
              </a:rPr>
              <a:t>1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+</a:t>
            </a:r>
            <a:r>
              <a:rPr lang="en-US" baseline="-25000" dirty="0" smtClean="0">
                <a:solidFill>
                  <a:srgbClr val="0000CC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 is also the solution of 		     if </a:t>
            </a:r>
            <a:r>
              <a:rPr lang="en-US" baseline="-25000" dirty="0" smtClean="0">
                <a:solidFill>
                  <a:srgbClr val="0000CC"/>
                </a:solidFill>
                <a:sym typeface="Symbol"/>
              </a:rPr>
              <a:t>1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 and </a:t>
            </a:r>
            <a:r>
              <a:rPr lang="en-US" baseline="-25000" dirty="0" smtClean="0">
                <a:solidFill>
                  <a:srgbClr val="0000CC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 are known separate solutions of the Laplace eqn.</a:t>
            </a:r>
          </a:p>
          <a:p>
            <a:pPr lvl="1" algn="just"/>
            <a:endParaRPr lang="en-US" sz="1400" dirty="0" smtClean="0">
              <a:solidFill>
                <a:srgbClr val="0000CC"/>
              </a:solidFill>
              <a:sym typeface="Symbol"/>
            </a:endParaRPr>
          </a:p>
          <a:p>
            <a:pPr lvl="1" algn="just"/>
            <a:r>
              <a:rPr lang="en-US" i="1" dirty="0" smtClean="0">
                <a:solidFill>
                  <a:srgbClr val="FF0000"/>
                </a:solidFill>
                <a:sym typeface="Symbol"/>
              </a:rPr>
              <a:t>The superposition principle is based on this well established characteristic  feature of a Laplace Eqn.</a:t>
            </a: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</p:txBody>
      </p:sp>
      <p:graphicFrame>
        <p:nvGraphicFramePr>
          <p:cNvPr id="63491" name="Object 7"/>
          <p:cNvGraphicFramePr>
            <a:graphicFrameLocks noChangeAspect="1"/>
          </p:cNvGraphicFramePr>
          <p:nvPr/>
        </p:nvGraphicFramePr>
        <p:xfrm>
          <a:off x="3429000" y="2209800"/>
          <a:ext cx="115728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5" name="Equation" r:id="rId4" imgW="977760" imgH="444240" progId="Equation.3">
                  <p:embed/>
                </p:oleObj>
              </mc:Choice>
              <mc:Fallback>
                <p:oleObj name="Equation" r:id="rId4" imgW="977760" imgH="4442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209800"/>
                        <a:ext cx="1157288" cy="5270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lum contrast="59000"/>
          </a:blip>
          <a:srcRect/>
          <a:stretch>
            <a:fillRect/>
          </a:stretch>
        </p:blipFill>
        <p:spPr bwMode="auto">
          <a:xfrm>
            <a:off x="4267200" y="3810000"/>
            <a:ext cx="1219200" cy="50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2-D 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848600" cy="5334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600" b="1" i="1" u="sng" dirty="0" smtClean="0">
                <a:solidFill>
                  <a:srgbClr val="FF0000"/>
                </a:solidFill>
                <a:sym typeface="Symbol"/>
              </a:rPr>
              <a:t>Steps</a:t>
            </a:r>
            <a:r>
              <a:rPr lang="en-US" sz="3600" b="1" i="1" u="sng" dirty="0" smtClean="0">
                <a:solidFill>
                  <a:srgbClr val="0000CC"/>
                </a:solidFill>
                <a:sym typeface="Symbol"/>
              </a:rPr>
              <a:t> to apply the superposition principle</a:t>
            </a:r>
            <a:r>
              <a:rPr lang="en-US" sz="3600" b="1" i="1" dirty="0" smtClean="0">
                <a:solidFill>
                  <a:srgbClr val="0000CC"/>
                </a:solidFill>
                <a:sym typeface="Symbol"/>
              </a:rPr>
              <a:t>:</a:t>
            </a:r>
            <a:endParaRPr lang="en-US" sz="4000" b="1" i="1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Font typeface="+mj-lt"/>
              <a:buAutoNum type="arabicPeriod"/>
            </a:pPr>
            <a:endParaRPr lang="en-US" sz="105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Font typeface="+mj-lt"/>
              <a:buAutoNum type="arabicPeriod"/>
            </a:pPr>
            <a:r>
              <a:rPr lang="en-US" sz="3600" dirty="0" smtClean="0">
                <a:solidFill>
                  <a:srgbClr val="0000CC"/>
                </a:solidFill>
                <a:sym typeface="Symbol"/>
              </a:rPr>
              <a:t>Start with known elementary potential flow models like:-</a:t>
            </a:r>
          </a:p>
          <a:p>
            <a:pPr marL="2286000" lvl="4" indent="-514350" algn="just"/>
            <a:r>
              <a:rPr lang="en-US" sz="2800" b="1" dirty="0" smtClean="0">
                <a:solidFill>
                  <a:srgbClr val="0000CC"/>
                </a:solidFill>
                <a:sym typeface="Symbol"/>
              </a:rPr>
              <a:t>Uniform flow,</a:t>
            </a:r>
          </a:p>
          <a:p>
            <a:pPr marL="2286000" lvl="4" indent="-514350" algn="just"/>
            <a:r>
              <a:rPr lang="en-US" sz="2800" b="1" dirty="0" smtClean="0">
                <a:solidFill>
                  <a:srgbClr val="0000CC"/>
                </a:solidFill>
                <a:sym typeface="Symbol"/>
              </a:rPr>
              <a:t>Source/sink flow,</a:t>
            </a:r>
          </a:p>
          <a:p>
            <a:pPr marL="2286000" lvl="4" indent="-514350" algn="just"/>
            <a:r>
              <a:rPr lang="en-US" sz="2800" b="1" dirty="0" smtClean="0">
                <a:solidFill>
                  <a:srgbClr val="0000CC"/>
                </a:solidFill>
                <a:sym typeface="Symbol"/>
              </a:rPr>
              <a:t>Doublet,</a:t>
            </a:r>
          </a:p>
          <a:p>
            <a:pPr marL="2286000" lvl="4" indent="-514350" algn="just"/>
            <a:r>
              <a:rPr lang="en-US" sz="2800" b="1" dirty="0" smtClean="0">
                <a:solidFill>
                  <a:srgbClr val="0000CC"/>
                </a:solidFill>
                <a:sym typeface="Symbol"/>
              </a:rPr>
              <a:t>Vortex, etc</a:t>
            </a:r>
          </a:p>
          <a:p>
            <a:pPr marL="1371600" lvl="2" indent="-514350" algn="just">
              <a:buNone/>
            </a:pPr>
            <a:r>
              <a:rPr lang="en-US" sz="3200" u="sng" dirty="0" smtClean="0">
                <a:solidFill>
                  <a:srgbClr val="0000CC"/>
                </a:solidFill>
                <a:sym typeface="Symbol"/>
              </a:rPr>
              <a:t>Note</a:t>
            </a:r>
            <a:r>
              <a:rPr lang="en-US" sz="3200" dirty="0" smtClean="0">
                <a:solidFill>
                  <a:srgbClr val="0000CC"/>
                </a:solidFill>
                <a:sym typeface="Symbol"/>
              </a:rPr>
              <a:t> The velocity potential / stream functions of these flow models are known.</a:t>
            </a:r>
          </a:p>
          <a:p>
            <a:pPr marL="1371600" lvl="2" indent="-514350" algn="just"/>
            <a:endParaRPr lang="en-US" sz="1000" dirty="0" smtClean="0">
              <a:solidFill>
                <a:srgbClr val="0000CC"/>
              </a:solidFill>
              <a:sym typeface="Symbol"/>
            </a:endParaRPr>
          </a:p>
          <a:p>
            <a:pPr marL="1828800" lvl="3" indent="-514350" algn="just"/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25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011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14950" y="2606675"/>
              <a:ext cx="2863850" cy="33338"/>
            </p14:xfrm>
          </p:contentPart>
        </mc:Choice>
        <mc:Fallback xmlns="">
          <p:pic>
            <p:nvPicPr>
              <p:cNvPr id="9011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05590" y="2597355"/>
                <a:ext cx="2882570" cy="51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011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35113" y="3043238"/>
              <a:ext cx="1689100" cy="34925"/>
            </p14:xfrm>
          </p:contentPart>
        </mc:Choice>
        <mc:Fallback xmlns="">
          <p:pic>
            <p:nvPicPr>
              <p:cNvPr id="9011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5753" y="3033877"/>
                <a:ext cx="1707820" cy="53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011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500" y="5189538"/>
              <a:ext cx="1006475" cy="1143000"/>
            </p14:xfrm>
          </p:contentPart>
        </mc:Choice>
        <mc:Fallback xmlns="">
          <p:pic>
            <p:nvPicPr>
              <p:cNvPr id="9011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2141" y="5180175"/>
                <a:ext cx="1025193" cy="1161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011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55063" y="5040313"/>
              <a:ext cx="57150" cy="1303337"/>
            </p14:xfrm>
          </p:contentPart>
        </mc:Choice>
        <mc:Fallback xmlns="">
          <p:pic>
            <p:nvPicPr>
              <p:cNvPr id="9011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45659" y="5030952"/>
                <a:ext cx="75959" cy="1322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011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9263" y="5967413"/>
              <a:ext cx="366712" cy="22225"/>
            </p14:xfrm>
          </p:contentPart>
        </mc:Choice>
        <mc:Fallback xmlns="">
          <p:pic>
            <p:nvPicPr>
              <p:cNvPr id="9011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59906" y="5958093"/>
                <a:ext cx="385425" cy="40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011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4263" y="6457950"/>
              <a:ext cx="914400" cy="34925"/>
            </p14:xfrm>
          </p:contentPart>
        </mc:Choice>
        <mc:Fallback xmlns="">
          <p:pic>
            <p:nvPicPr>
              <p:cNvPr id="9011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44907" y="6448684"/>
                <a:ext cx="933113" cy="5345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2-D 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848600" cy="55626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b="1" i="1" u="sng" dirty="0" smtClean="0">
                <a:solidFill>
                  <a:srgbClr val="FF0000"/>
                </a:solidFill>
                <a:sym typeface="Symbol"/>
              </a:rPr>
              <a:t>Steps</a:t>
            </a:r>
            <a:r>
              <a:rPr lang="en-US" b="1" i="1" u="sng" dirty="0" smtClean="0">
                <a:solidFill>
                  <a:srgbClr val="0000CC"/>
                </a:solidFill>
                <a:sym typeface="Symbol"/>
              </a:rPr>
              <a:t> to apply the superposition principle</a:t>
            </a:r>
            <a:r>
              <a:rPr lang="en-US" b="1" i="1" dirty="0" smtClean="0">
                <a:solidFill>
                  <a:srgbClr val="0000CC"/>
                </a:solidFill>
                <a:sym typeface="Symbol"/>
              </a:rPr>
              <a:t>: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 </a:t>
            </a:r>
            <a:r>
              <a:rPr lang="en-US" b="1" dirty="0" smtClean="0">
                <a:solidFill>
                  <a:srgbClr val="0000CC"/>
                </a:solidFill>
                <a:sym typeface="Symbol"/>
              </a:rPr>
              <a:t>…</a:t>
            </a:r>
            <a:endParaRPr lang="en-US" b="1" i="1" dirty="0" smtClean="0">
              <a:solidFill>
                <a:srgbClr val="0000CC"/>
              </a:solidFill>
              <a:sym typeface="Symbol"/>
            </a:endParaRPr>
          </a:p>
          <a:p>
            <a:pPr marL="1371600" lvl="2" indent="-514350" algn="just"/>
            <a:endParaRPr lang="en-US" sz="4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Font typeface="+mj-lt"/>
              <a:buAutoNum type="arabicPeriod" startAt="2"/>
            </a:pPr>
            <a:r>
              <a:rPr lang="en-US" sz="2800" dirty="0" smtClean="0">
                <a:solidFill>
                  <a:srgbClr val="0000CC"/>
                </a:solidFill>
                <a:sym typeface="Symbol"/>
              </a:rPr>
              <a:t>Superimpose/combine linearly a number of the elementary flow models that together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simulate the actual flow pattern</a:t>
            </a:r>
            <a:r>
              <a:rPr lang="en-US" sz="2800" dirty="0" smtClean="0">
                <a:solidFill>
                  <a:srgbClr val="0000CC"/>
                </a:solidFill>
                <a:sym typeface="Symbol"/>
              </a:rPr>
              <a:t>, and then,</a:t>
            </a:r>
          </a:p>
          <a:p>
            <a:pPr marL="971550" lvl="1" indent="-514350" algn="just">
              <a:buFont typeface="+mj-lt"/>
              <a:buAutoNum type="alphaLcParenR"/>
            </a:pPr>
            <a:endParaRPr lang="en-US" sz="300" dirty="0" smtClean="0">
              <a:solidFill>
                <a:srgbClr val="0000CC"/>
              </a:solidFill>
              <a:sym typeface="Symbol"/>
            </a:endParaRPr>
          </a:p>
          <a:p>
            <a:pPr marL="1371600" lvl="2" indent="-514350" algn="just">
              <a:buFont typeface="+mj-lt"/>
              <a:buAutoNum type="alphaLcParenR"/>
            </a:pPr>
            <a:r>
              <a:rPr lang="en-US" dirty="0" smtClean="0">
                <a:solidFill>
                  <a:srgbClr val="0000CC"/>
                </a:solidFill>
                <a:sym typeface="Symbol"/>
              </a:rPr>
              <a:t>Determine the </a:t>
            </a:r>
            <a:r>
              <a:rPr lang="en-US" b="1" i="1" dirty="0" smtClean="0">
                <a:solidFill>
                  <a:srgbClr val="0000CC"/>
                </a:solidFill>
                <a:sym typeface="Symbol"/>
              </a:rPr>
              <a:t>stream function 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of the </a:t>
            </a:r>
            <a:r>
              <a:rPr lang="en-US" b="1" i="1" dirty="0" smtClean="0">
                <a:solidFill>
                  <a:srgbClr val="C00000"/>
                </a:solidFill>
                <a:sym typeface="Symbol"/>
              </a:rPr>
              <a:t>combined flow 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from the </a:t>
            </a:r>
            <a:r>
              <a:rPr lang="en-US" b="1" i="1" dirty="0" smtClean="0">
                <a:solidFill>
                  <a:srgbClr val="C00000"/>
                </a:solidFill>
                <a:sym typeface="Symbol"/>
              </a:rPr>
              <a:t>sum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 of the stream functions of the individual elementary flows.</a:t>
            </a:r>
          </a:p>
          <a:p>
            <a:pPr marL="1371600" lvl="2" indent="-514350" algn="just">
              <a:buFont typeface="+mj-lt"/>
              <a:buAutoNum type="alphaLcParenR"/>
            </a:pPr>
            <a:endParaRPr lang="en-US" sz="400" dirty="0" smtClean="0">
              <a:solidFill>
                <a:srgbClr val="0000CC"/>
              </a:solidFill>
              <a:sym typeface="Symbol"/>
            </a:endParaRPr>
          </a:p>
          <a:p>
            <a:pPr marL="1371600" lvl="2" indent="-514350" algn="just">
              <a:buFont typeface="+mj-lt"/>
              <a:buAutoNum type="alphaLcParenR"/>
            </a:pPr>
            <a:endParaRPr lang="en-US" sz="300" dirty="0" smtClean="0">
              <a:solidFill>
                <a:srgbClr val="0000CC"/>
              </a:solidFill>
              <a:sym typeface="Symbol"/>
            </a:endParaRPr>
          </a:p>
          <a:p>
            <a:pPr marL="1371600" lvl="2" indent="-514350" algn="just">
              <a:buFont typeface="+mj-lt"/>
              <a:buAutoNum type="alphaLcParenR"/>
            </a:pPr>
            <a:r>
              <a:rPr lang="en-US" dirty="0" smtClean="0">
                <a:solidFill>
                  <a:srgbClr val="0000CC"/>
                </a:solidFill>
                <a:sym typeface="Symbol"/>
              </a:rPr>
              <a:t>Determine the </a:t>
            </a:r>
            <a:r>
              <a:rPr lang="en-US" b="1" i="1" dirty="0" smtClean="0">
                <a:solidFill>
                  <a:srgbClr val="0000CC"/>
                </a:solidFill>
                <a:sym typeface="Symbol"/>
              </a:rPr>
              <a:t>velocity components 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of the </a:t>
            </a:r>
            <a:r>
              <a:rPr lang="en-US" b="1" i="1" dirty="0" smtClean="0">
                <a:solidFill>
                  <a:srgbClr val="C00000"/>
                </a:solidFill>
                <a:sym typeface="Symbol"/>
              </a:rPr>
              <a:t>combined flow</a:t>
            </a:r>
            <a:r>
              <a:rPr lang="en-US" b="1" i="1" dirty="0" smtClean="0">
                <a:solidFill>
                  <a:srgbClr val="0000CC"/>
                </a:solidFill>
                <a:sym typeface="Symbol"/>
              </a:rPr>
              <a:t> from the combined stream/velocity potential function</a:t>
            </a: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marL="1371600" lvl="2" indent="-514350" algn="just">
              <a:buFont typeface="+mj-lt"/>
              <a:buAutoNum type="alphaLcParenR"/>
            </a:pPr>
            <a:endParaRPr lang="en-US" sz="600" dirty="0" smtClean="0">
              <a:solidFill>
                <a:srgbClr val="0000CC"/>
              </a:solidFill>
              <a:sym typeface="Symbol"/>
            </a:endParaRPr>
          </a:p>
          <a:p>
            <a:pPr marL="1371600" lvl="2" indent="-514350" algn="just">
              <a:buFont typeface="+mj-lt"/>
              <a:buAutoNum type="alphaLcParenR"/>
            </a:pPr>
            <a:r>
              <a:rPr lang="en-US" dirty="0" smtClean="0">
                <a:solidFill>
                  <a:srgbClr val="0000CC"/>
                </a:solidFill>
                <a:sym typeface="Symbol"/>
              </a:rPr>
              <a:t>Determine the </a:t>
            </a:r>
            <a:r>
              <a:rPr lang="en-US" b="1" i="1" dirty="0" smtClean="0">
                <a:solidFill>
                  <a:srgbClr val="C00000"/>
                </a:solidFill>
                <a:sym typeface="Symbol"/>
              </a:rPr>
              <a:t>pressure distribution 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of the flow field from Bernoulli eqn.</a:t>
            </a:r>
          </a:p>
          <a:p>
            <a:pPr marL="1371600" lvl="2" indent="-514350" algn="just">
              <a:buFont typeface="+mj-lt"/>
              <a:buAutoNum type="alphaLcParenR"/>
            </a:pPr>
            <a:endParaRPr lang="en-US" sz="800" dirty="0" smtClean="0">
              <a:solidFill>
                <a:srgbClr val="0000CC"/>
              </a:solidFill>
              <a:sym typeface="Symbol"/>
            </a:endParaRPr>
          </a:p>
          <a:p>
            <a:pPr marL="1371600" lvl="2" indent="-514350" algn="just">
              <a:buFont typeface="+mj-lt"/>
              <a:buAutoNum type="alphaLcParenR"/>
            </a:pPr>
            <a:r>
              <a:rPr lang="en-US" dirty="0" smtClean="0">
                <a:solidFill>
                  <a:srgbClr val="0000CC"/>
                </a:solidFill>
                <a:sym typeface="Symbol"/>
              </a:rPr>
              <a:t>Determine the </a:t>
            </a:r>
            <a:r>
              <a:rPr lang="en-US" dirty="0" err="1" smtClean="0">
                <a:solidFill>
                  <a:srgbClr val="0000CC"/>
                </a:solidFill>
                <a:sym typeface="Symbol"/>
              </a:rPr>
              <a:t>eng’g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 parameter (e.g. </a:t>
            </a:r>
            <a:r>
              <a:rPr lang="en-US" b="1" i="1" dirty="0" smtClean="0">
                <a:solidFill>
                  <a:srgbClr val="C00000"/>
                </a:solidFill>
                <a:sym typeface="Symbol"/>
              </a:rPr>
              <a:t>aerodynamic force /moment) </a:t>
            </a:r>
            <a:r>
              <a:rPr lang="en-US" b="1" i="1" dirty="0" smtClean="0">
                <a:solidFill>
                  <a:srgbClr val="0000CC"/>
                </a:solidFill>
                <a:sym typeface="Symbol"/>
              </a:rPr>
              <a:t>by integrating the diff. pressure force over the entire surface</a:t>
            </a:r>
          </a:p>
          <a:p>
            <a:pPr marL="1828800" lvl="3" indent="-514350" algn="just"/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00CC"/>
                </a:solidFill>
              </a:rPr>
              <a:t>2-D Potential Flow Theory …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800600"/>
          </a:xfrm>
        </p:spPr>
        <p:txBody>
          <a:bodyPr>
            <a:normAutofit/>
          </a:bodyPr>
          <a:lstStyle/>
          <a:p>
            <a:pPr marL="1828800" lvl="3" indent="-514350" algn="just"/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lvl="1" algn="ctr">
              <a:buNone/>
            </a:pPr>
            <a:endParaRPr lang="en-US" b="1" dirty="0" smtClean="0">
              <a:solidFill>
                <a:srgbClr val="0000CC"/>
              </a:solidFill>
              <a:sym typeface="Symbol"/>
            </a:endParaRPr>
          </a:p>
          <a:p>
            <a:pPr lvl="1" algn="ctr">
              <a:buNone/>
            </a:pPr>
            <a:r>
              <a:rPr lang="en-US" b="1" dirty="0" smtClean="0">
                <a:solidFill>
                  <a:srgbClr val="0000CC"/>
                </a:solidFill>
                <a:sym typeface="Symbol"/>
              </a:rPr>
              <a:t> </a:t>
            </a:r>
            <a:r>
              <a:rPr lang="en-US" sz="6000" b="1" dirty="0" smtClean="0">
                <a:solidFill>
                  <a:srgbClr val="0000CC"/>
                </a:solidFill>
                <a:sym typeface="Symbol"/>
              </a:rPr>
              <a:t>The Elementary Flow Models</a:t>
            </a:r>
            <a:endParaRPr lang="en-US" b="1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2-D 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848600" cy="5562600"/>
          </a:xfrm>
        </p:spPr>
        <p:txBody>
          <a:bodyPr>
            <a:normAutofit/>
          </a:bodyPr>
          <a:lstStyle/>
          <a:p>
            <a:pPr marL="571500" indent="-514350" algn="just">
              <a:buNone/>
            </a:pPr>
            <a:r>
              <a:rPr lang="en-US" b="1" dirty="0" smtClean="0">
                <a:solidFill>
                  <a:srgbClr val="0000CC"/>
                </a:solidFill>
                <a:sym typeface="Symbol"/>
              </a:rPr>
              <a:t>Elementary Flow Models</a:t>
            </a:r>
          </a:p>
          <a:p>
            <a:pPr marL="571500" indent="-514350" algn="just">
              <a:buFont typeface="+mj-lt"/>
              <a:buAutoNum type="arabicPeriod"/>
            </a:pPr>
            <a:r>
              <a:rPr lang="en-US" sz="2800" u="sng" dirty="0" smtClean="0">
                <a:solidFill>
                  <a:srgbClr val="0000CC"/>
                </a:solidFill>
                <a:sym typeface="Symbol"/>
              </a:rPr>
              <a:t>Uniform Flow</a:t>
            </a:r>
          </a:p>
          <a:p>
            <a:pPr marL="571500" indent="-514350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marL="514350" indent="-514350" algn="just">
              <a:buFont typeface="+mj-lt"/>
              <a:buAutoNum type="arabicPeriod" startAt="2"/>
            </a:pPr>
            <a:r>
              <a:rPr lang="en-US" sz="2800" u="sng" dirty="0" smtClean="0">
                <a:solidFill>
                  <a:srgbClr val="0000CC"/>
                </a:solidFill>
                <a:sym typeface="Symbol"/>
              </a:rPr>
              <a:t>Line Source/sink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057400"/>
            <a:ext cx="2362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133600"/>
            <a:ext cx="315821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2667000"/>
            <a:ext cx="405729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3352800"/>
            <a:ext cx="229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4267200"/>
            <a:ext cx="23717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0" y="4267200"/>
            <a:ext cx="291994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70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86200" y="4876800"/>
            <a:ext cx="2756392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71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43400" y="5638799"/>
            <a:ext cx="3391882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4419600" y="3352800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15000" y="3352800"/>
            <a:ext cx="9144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5715000"/>
            <a:ext cx="1219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00" y="5715000"/>
            <a:ext cx="1524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315200" y="4191000"/>
          <a:ext cx="1066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7" name="Equation" r:id="rId11" imgW="609480" imgH="583920" progId="Equation.3">
                  <p:embed/>
                </p:oleObj>
              </mc:Choice>
              <mc:Fallback>
                <p:oleObj name="Equation" r:id="rId11" imgW="609480" imgH="58392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191000"/>
                        <a:ext cx="1066800" cy="5842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239000" y="4876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 – source strength</a:t>
            </a:r>
            <a:endParaRPr lang="en-US" sz="1400" dirty="0"/>
          </a:p>
        </p:txBody>
      </p:sp>
      <p:graphicFrame>
        <p:nvGraphicFramePr>
          <p:cNvPr id="88066" name="Object 3"/>
          <p:cNvGraphicFramePr>
            <a:graphicFrameLocks noChangeAspect="1"/>
          </p:cNvGraphicFramePr>
          <p:nvPr/>
        </p:nvGraphicFramePr>
        <p:xfrm>
          <a:off x="5943600" y="990600"/>
          <a:ext cx="2743200" cy="511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8" name="Equation" r:id="rId13" imgW="1498320" imgH="279360" progId="Equation.3">
                  <p:embed/>
                </p:oleObj>
              </mc:Choice>
              <mc:Fallback>
                <p:oleObj name="Equation" r:id="rId13" imgW="1498320" imgH="2793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990600"/>
                        <a:ext cx="2743200" cy="5116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6038850" y="1576358"/>
          <a:ext cx="2800350" cy="481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9" name="Equation" r:id="rId15" imgW="1625400" imgH="279360" progId="Equation.3">
                  <p:embed/>
                </p:oleObj>
              </mc:Choice>
              <mc:Fallback>
                <p:oleObj name="Equation" r:id="rId15" imgW="1625400" imgH="279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1576358"/>
                        <a:ext cx="2800350" cy="4810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2-D 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848600" cy="5257800"/>
          </a:xfrm>
        </p:spPr>
        <p:txBody>
          <a:bodyPr>
            <a:normAutofit/>
          </a:bodyPr>
          <a:lstStyle/>
          <a:p>
            <a:pPr marL="571500" indent="-514350" algn="just">
              <a:buNone/>
            </a:pPr>
            <a:r>
              <a:rPr lang="en-US" b="1" i="1" dirty="0" smtClean="0">
                <a:solidFill>
                  <a:srgbClr val="0000CC"/>
                </a:solidFill>
                <a:sym typeface="Symbol"/>
              </a:rPr>
              <a:t>Superposition of the Elementary Flows</a:t>
            </a:r>
          </a:p>
          <a:p>
            <a:pPr marL="971550" lvl="1" indent="-514350" algn="just"/>
            <a:r>
              <a:rPr lang="en-US" dirty="0" smtClean="0">
                <a:solidFill>
                  <a:srgbClr val="0000CC"/>
                </a:solidFill>
                <a:sym typeface="Symbol"/>
              </a:rPr>
              <a:t>We can form a variety of flow patterns of practical interest by linearly combining these elementary flow models (and others).</a:t>
            </a:r>
          </a:p>
          <a:p>
            <a:pPr marL="971550" lvl="1" indent="-514350" algn="just"/>
            <a:endParaRPr lang="en-US" sz="1050" dirty="0" smtClean="0">
              <a:solidFill>
                <a:srgbClr val="0000CC"/>
              </a:solidFill>
              <a:sym typeface="Symbol"/>
            </a:endParaRPr>
          </a:p>
          <a:p>
            <a:pPr marL="971550" lvl="1" indent="-514350" algn="just"/>
            <a:r>
              <a:rPr lang="en-US" dirty="0" smtClean="0">
                <a:solidFill>
                  <a:srgbClr val="0000CC"/>
                </a:solidFill>
                <a:sym typeface="Symbol"/>
              </a:rPr>
              <a:t>The streamlines of the combined flow could be obtained, e.g., graphically (i.e., by summing up the constant- lines of the elementary flow models).</a:t>
            </a:r>
          </a:p>
          <a:p>
            <a:pPr marL="971550" lvl="1" indent="-514350" algn="just"/>
            <a:endParaRPr lang="en-US" sz="10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r>
              <a:rPr lang="en-US" sz="2800" u="sng" dirty="0" smtClean="0">
                <a:solidFill>
                  <a:srgbClr val="0000CC"/>
                </a:solidFill>
                <a:sym typeface="Symbol"/>
              </a:rPr>
              <a:t>Examples</a:t>
            </a:r>
            <a:r>
              <a:rPr lang="en-US" sz="2800" dirty="0" smtClean="0">
                <a:solidFill>
                  <a:srgbClr val="0000CC"/>
                </a:solidFill>
                <a:sym typeface="Symbol"/>
              </a:rPr>
              <a:t>:-</a:t>
            </a:r>
            <a:endParaRPr lang="en-US" sz="2800" u="sng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Font typeface="+mj-lt"/>
              <a:buAutoNum type="arabicPeriod"/>
            </a:pPr>
            <a:r>
              <a:rPr lang="en-US" sz="2800" u="sng" dirty="0" smtClean="0">
                <a:solidFill>
                  <a:srgbClr val="0000CC"/>
                </a:solidFill>
                <a:sym typeface="Symbol"/>
              </a:rPr>
              <a:t>Source – Sink pair</a:t>
            </a:r>
            <a:r>
              <a:rPr lang="en-US" sz="2800" dirty="0" smtClean="0">
                <a:solidFill>
                  <a:srgbClr val="0000CC"/>
                </a:solidFill>
                <a:sym typeface="Symbol"/>
              </a:rPr>
              <a:t> (PTO)</a:t>
            </a:r>
            <a:endParaRPr lang="en-US" sz="2800" u="sng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29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854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6600" y="2468563"/>
              <a:ext cx="1954213" cy="95250"/>
            </p14:xfrm>
          </p:contentPart>
        </mc:Choice>
        <mc:Fallback xmlns="">
          <p:pic>
            <p:nvPicPr>
              <p:cNvPr id="10854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7239" y="2459218"/>
                <a:ext cx="1972934" cy="113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854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8675" y="2049463"/>
              <a:ext cx="4870450" cy="454025"/>
            </p14:xfrm>
          </p:contentPart>
        </mc:Choice>
        <mc:Fallback xmlns="">
          <p:pic>
            <p:nvPicPr>
              <p:cNvPr id="10854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9315" y="2040109"/>
                <a:ext cx="4889170" cy="47273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2-D Potential Flow Theory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458200" cy="5105400"/>
          </a:xfrm>
        </p:spPr>
        <p:txBody>
          <a:bodyPr>
            <a:normAutofit/>
          </a:bodyPr>
          <a:lstStyle/>
          <a:p>
            <a:pPr lvl="1"/>
            <a:endParaRPr lang="en-US" sz="400" dirty="0" smtClean="0">
              <a:solidFill>
                <a:srgbClr val="0000FF"/>
              </a:solidFill>
              <a:sym typeface="Symbol"/>
            </a:endParaRPr>
          </a:p>
          <a:p>
            <a:pPr lvl="1"/>
            <a:endParaRPr lang="en-US" sz="700" dirty="0" smtClean="0">
              <a:solidFill>
                <a:srgbClr val="0000FF"/>
              </a:solidFill>
              <a:sym typeface="Symbol"/>
            </a:endParaRPr>
          </a:p>
          <a:p>
            <a:pPr lvl="1"/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Potential flow </a:t>
            </a:r>
            <a:r>
              <a:rPr lang="en-US" sz="3200" dirty="0" smtClean="0">
                <a:solidFill>
                  <a:srgbClr val="0000FF"/>
                </a:solidFill>
                <a:sym typeface="Symbol"/>
              </a:rPr>
              <a:t>is</a:t>
            </a:r>
          </a:p>
          <a:p>
            <a:pPr lvl="2"/>
            <a:r>
              <a:rPr lang="en-US" sz="2800" dirty="0" smtClean="0">
                <a:solidFill>
                  <a:srgbClr val="0000CC"/>
                </a:solidFill>
                <a:sym typeface="Symbol"/>
              </a:rPr>
              <a:t>an inviscid, incompressible, irrotational, steady flow</a:t>
            </a:r>
          </a:p>
          <a:p>
            <a:pPr lvl="2"/>
            <a:endParaRPr lang="en-US" sz="1200" dirty="0" smtClean="0">
              <a:solidFill>
                <a:srgbClr val="0000FF"/>
              </a:solidFill>
              <a:sym typeface="Symbol"/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  <a:sym typeface="Symbol"/>
              </a:rPr>
              <a:t>Potential Flow Theory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is </a:t>
            </a:r>
          </a:p>
          <a:p>
            <a:pPr lvl="2"/>
            <a:r>
              <a:rPr lang="en-US" sz="2800" dirty="0" smtClean="0">
                <a:solidFill>
                  <a:srgbClr val="0000FF"/>
                </a:solidFill>
                <a:sym typeface="Symbol"/>
              </a:rPr>
              <a:t>a mathematical method developed to </a:t>
            </a:r>
            <a:r>
              <a:rPr lang="en-US" sz="3200" b="1" u="sng" dirty="0" smtClean="0">
                <a:solidFill>
                  <a:srgbClr val="FF0000"/>
                </a:solidFill>
                <a:sym typeface="Symbol"/>
              </a:rPr>
              <a:t>solve</a:t>
            </a:r>
            <a:r>
              <a:rPr lang="en-US" sz="2800" dirty="0" smtClean="0">
                <a:solidFill>
                  <a:srgbClr val="0000CC"/>
                </a:solidFill>
                <a:sym typeface="Symbol"/>
              </a:rPr>
              <a:t> flow problems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 that can be closely approximated as a potential flow</a:t>
            </a:r>
          </a:p>
          <a:p>
            <a:pPr lvl="1">
              <a:buNone/>
            </a:pPr>
            <a:endParaRPr lang="en-US" sz="1600" dirty="0" smtClean="0">
              <a:solidFill>
                <a:srgbClr val="0000FF"/>
              </a:solidFill>
              <a:sym typeface="Symbo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40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95525" y="3402013"/>
              <a:ext cx="677863" cy="1587"/>
            </p14:xfrm>
          </p:contentPart>
        </mc:Choice>
        <mc:Fallback xmlns="">
          <p:pic>
            <p:nvPicPr>
              <p:cNvPr id="1740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9685" y="3122701"/>
                <a:ext cx="709542" cy="560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41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9338" y="3411538"/>
              <a:ext cx="1492250" cy="26987"/>
            </p14:xfrm>
          </p:contentPart>
        </mc:Choice>
        <mc:Fallback xmlns="">
          <p:pic>
            <p:nvPicPr>
              <p:cNvPr id="1741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73497" y="3348209"/>
                <a:ext cx="1523931" cy="1536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41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0413" y="3438525"/>
              <a:ext cx="1339850" cy="1588"/>
            </p14:xfrm>
          </p:contentPart>
        </mc:Choice>
        <mc:Fallback xmlns="">
          <p:pic>
            <p:nvPicPr>
              <p:cNvPr id="1741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24574" y="3159037"/>
                <a:ext cx="1371528" cy="560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41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9838" y="3463925"/>
              <a:ext cx="608012" cy="9525"/>
            </p14:xfrm>
          </p:contentPart>
        </mc:Choice>
        <mc:Fallback xmlns="">
          <p:pic>
            <p:nvPicPr>
              <p:cNvPr id="1741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73999" y="3401483"/>
                <a:ext cx="639691" cy="13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41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71688" y="5106988"/>
              <a:ext cx="1635125" cy="63500"/>
            </p14:xfrm>
          </p:contentPart>
        </mc:Choice>
        <mc:Fallback xmlns="">
          <p:pic>
            <p:nvPicPr>
              <p:cNvPr id="1741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55848" y="5043488"/>
                <a:ext cx="1666805" cy="1905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2-D 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924800" cy="5410200"/>
          </a:xfrm>
        </p:spPr>
        <p:txBody>
          <a:bodyPr>
            <a:normAutofit/>
          </a:bodyPr>
          <a:lstStyle/>
          <a:p>
            <a:pPr marL="571500" indent="-514350" algn="just">
              <a:buNone/>
            </a:pPr>
            <a:r>
              <a:rPr lang="en-US" b="1" i="1" dirty="0" smtClean="0">
                <a:solidFill>
                  <a:srgbClr val="0000CC"/>
                </a:solidFill>
                <a:sym typeface="Symbol"/>
              </a:rPr>
              <a:t>Superposition of the Elementary Flows …</a:t>
            </a:r>
          </a:p>
          <a:p>
            <a:pPr marL="571500" indent="-514350" algn="just">
              <a:buNone/>
            </a:pPr>
            <a:r>
              <a:rPr lang="en-US" sz="2800" u="sng" dirty="0" smtClean="0">
                <a:solidFill>
                  <a:srgbClr val="0000CC"/>
                </a:solidFill>
                <a:sym typeface="Symbol"/>
              </a:rPr>
              <a:t>Examples</a:t>
            </a:r>
            <a:r>
              <a:rPr lang="en-US" sz="2800" dirty="0" smtClean="0">
                <a:solidFill>
                  <a:srgbClr val="0000CC"/>
                </a:solidFill>
                <a:sym typeface="Symbol"/>
              </a:rPr>
              <a:t>:-</a:t>
            </a:r>
            <a:endParaRPr lang="en-US" sz="2800" u="sng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Font typeface="+mj-lt"/>
              <a:buAutoNum type="arabicPeriod"/>
            </a:pPr>
            <a:r>
              <a:rPr lang="en-US" sz="2800" u="sng" dirty="0" smtClean="0">
                <a:solidFill>
                  <a:srgbClr val="0000CC"/>
                </a:solidFill>
                <a:sym typeface="Symbol"/>
              </a:rPr>
              <a:t>Source – Sink pair</a:t>
            </a:r>
          </a:p>
          <a:p>
            <a:pPr lvl="1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828801"/>
            <a:ext cx="3581400" cy="275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343400"/>
            <a:ext cx="571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5029200"/>
            <a:ext cx="713966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096000" y="1600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77200" y="29718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3276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3276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2-D 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924800" cy="4876800"/>
          </a:xfrm>
        </p:spPr>
        <p:txBody>
          <a:bodyPr>
            <a:normAutofit/>
          </a:bodyPr>
          <a:lstStyle/>
          <a:p>
            <a:pPr marL="571500" indent="-514350" algn="just">
              <a:buNone/>
            </a:pPr>
            <a:r>
              <a:rPr lang="en-US" b="1" i="1" dirty="0" smtClean="0">
                <a:solidFill>
                  <a:srgbClr val="0000CC"/>
                </a:solidFill>
                <a:sym typeface="Symbol"/>
              </a:rPr>
              <a:t>Superposition of the Elementary Flows …</a:t>
            </a:r>
          </a:p>
          <a:p>
            <a:pPr marL="571500" indent="-514350" algn="just">
              <a:buNone/>
            </a:pPr>
            <a:r>
              <a:rPr lang="en-US" sz="2800" u="sng" dirty="0" smtClean="0">
                <a:solidFill>
                  <a:srgbClr val="0000CC"/>
                </a:solidFill>
                <a:sym typeface="Symbol"/>
              </a:rPr>
              <a:t>Examples</a:t>
            </a:r>
            <a:r>
              <a:rPr lang="en-US" sz="2800" dirty="0" smtClean="0">
                <a:solidFill>
                  <a:srgbClr val="0000CC"/>
                </a:solidFill>
                <a:sym typeface="Symbol"/>
              </a:rPr>
              <a:t>:-</a:t>
            </a:r>
            <a:endParaRPr lang="en-US" sz="2800" u="sng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Font typeface="+mj-lt"/>
              <a:buAutoNum type="arabicPeriod" startAt="2"/>
            </a:pPr>
            <a:r>
              <a:rPr lang="en-US" sz="2800" u="sng" dirty="0" smtClean="0">
                <a:solidFill>
                  <a:srgbClr val="0000CC"/>
                </a:solidFill>
                <a:sym typeface="Symbol"/>
              </a:rPr>
              <a:t>Doublet</a:t>
            </a:r>
          </a:p>
          <a:p>
            <a:pPr marL="571500" indent="-514350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lum contrast="61000"/>
          </a:blip>
          <a:srcRect/>
          <a:stretch>
            <a:fillRect/>
          </a:stretch>
        </p:blipFill>
        <p:spPr bwMode="auto">
          <a:xfrm>
            <a:off x="1295400" y="2743200"/>
            <a:ext cx="3352800" cy="298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lum contrast="60000"/>
          </a:blip>
          <a:srcRect/>
          <a:stretch>
            <a:fillRect/>
          </a:stretch>
        </p:blipFill>
        <p:spPr bwMode="auto">
          <a:xfrm>
            <a:off x="5486400" y="2514600"/>
            <a:ext cx="255664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lum contrast="62000"/>
          </a:blip>
          <a:srcRect/>
          <a:stretch>
            <a:fillRect/>
          </a:stretch>
        </p:blipFill>
        <p:spPr bwMode="auto">
          <a:xfrm>
            <a:off x="5791199" y="4191000"/>
            <a:ext cx="232877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2-D Potential Flow Theory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>
              <a:buNone/>
            </a:pPr>
            <a:r>
              <a:rPr lang="en-US" sz="4000" b="1" dirty="0" smtClean="0">
                <a:solidFill>
                  <a:srgbClr val="0000CC"/>
                </a:solidFill>
              </a:rPr>
              <a:t>Examples of </a:t>
            </a:r>
          </a:p>
          <a:p>
            <a:pPr algn="ctr">
              <a:buNone/>
            </a:pPr>
            <a:r>
              <a:rPr lang="en-US" sz="4000" b="1" i="1" dirty="0" smtClean="0">
                <a:solidFill>
                  <a:srgbClr val="0000CC"/>
                </a:solidFill>
              </a:rPr>
              <a:t>superposition of elementary flows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rgbClr val="0000CC"/>
                </a:solidFill>
              </a:rPr>
              <a:t>to simulate practical flow problems</a:t>
            </a:r>
            <a:r>
              <a:rPr lang="en-US" b="1" dirty="0" smtClean="0"/>
              <a:t>  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32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547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9788" y="4379913"/>
              <a:ext cx="5246687" cy="44450"/>
            </p14:xfrm>
          </p:contentPart>
        </mc:Choice>
        <mc:Fallback xmlns="">
          <p:pic>
            <p:nvPicPr>
              <p:cNvPr id="10547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0428" y="4370517"/>
                <a:ext cx="5265407" cy="6324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2-D Potential Flow Theory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b="1" dirty="0" smtClean="0">
              <a:solidFill>
                <a:srgbClr val="0000CC"/>
              </a:solidFill>
              <a:sym typeface="Symbol"/>
            </a:endParaRPr>
          </a:p>
          <a:p>
            <a:pPr algn="ctr">
              <a:buNone/>
            </a:pPr>
            <a:r>
              <a:rPr lang="en-US" sz="4400" b="1" dirty="0" smtClean="0">
                <a:solidFill>
                  <a:srgbClr val="0000CC"/>
                </a:solidFill>
                <a:sym typeface="Symbol"/>
              </a:rPr>
              <a:t>Example 1</a:t>
            </a:r>
          </a:p>
          <a:p>
            <a:pPr algn="ctr">
              <a:buNone/>
            </a:pPr>
            <a:endParaRPr lang="en-US" sz="800" dirty="0" smtClean="0">
              <a:solidFill>
                <a:srgbClr val="0000CC"/>
              </a:solidFill>
            </a:endParaRPr>
          </a:p>
          <a:p>
            <a:pPr algn="ctr">
              <a:buNone/>
            </a:pPr>
            <a:r>
              <a:rPr lang="en-US" sz="4000" b="1" i="1" dirty="0" smtClean="0">
                <a:solidFill>
                  <a:srgbClr val="0000CC"/>
                </a:solidFill>
              </a:rPr>
              <a:t>superposition of</a:t>
            </a:r>
            <a:endParaRPr lang="en-US" sz="4000" b="1" dirty="0" smtClean="0">
              <a:solidFill>
                <a:srgbClr val="0000CC"/>
              </a:solidFill>
              <a:sym typeface="Symbol"/>
            </a:endParaRPr>
          </a:p>
          <a:p>
            <a:pPr algn="ctr">
              <a:buNone/>
            </a:pPr>
            <a:r>
              <a:rPr lang="en-US" sz="4400" b="1" u="sng" dirty="0" smtClean="0">
                <a:solidFill>
                  <a:srgbClr val="0000CC"/>
                </a:solidFill>
                <a:sym typeface="Symbol"/>
              </a:rPr>
              <a:t>Uniform Flow </a:t>
            </a:r>
            <a:r>
              <a:rPr lang="en-US" sz="4400" b="1" dirty="0" smtClean="0">
                <a:solidFill>
                  <a:srgbClr val="0000CC"/>
                </a:solidFill>
                <a:sym typeface="Symbol"/>
              </a:rPr>
              <a:t>and </a:t>
            </a:r>
            <a:r>
              <a:rPr lang="en-US" sz="4400" b="1" u="sng" dirty="0" smtClean="0">
                <a:solidFill>
                  <a:srgbClr val="0000CC"/>
                </a:solidFill>
                <a:sym typeface="Symbol"/>
              </a:rPr>
              <a:t>Source Flow</a:t>
            </a:r>
          </a:p>
          <a:p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2-D 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924800" cy="5638800"/>
          </a:xfrm>
        </p:spPr>
        <p:txBody>
          <a:bodyPr>
            <a:normAutofit/>
          </a:bodyPr>
          <a:lstStyle/>
          <a:p>
            <a:pPr marL="571500" indent="-514350" algn="just">
              <a:buFont typeface="+mj-lt"/>
              <a:buAutoNum type="arabicPeriod"/>
            </a:pPr>
            <a:r>
              <a:rPr lang="en-US" sz="2800" b="1" u="sng" dirty="0" smtClean="0">
                <a:solidFill>
                  <a:srgbClr val="0000CC"/>
                </a:solidFill>
                <a:sym typeface="Symbol"/>
              </a:rPr>
              <a:t>Uniform Flow and Source Flow</a:t>
            </a:r>
          </a:p>
          <a:p>
            <a:pPr marL="571500" indent="-514350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endParaRPr lang="en-US" sz="1800" dirty="0" smtClean="0">
              <a:solidFill>
                <a:srgbClr val="0000CC"/>
              </a:solidFill>
              <a:sym typeface="Symbol"/>
            </a:endParaRPr>
          </a:p>
          <a:p>
            <a:pPr algn="just"/>
            <a:r>
              <a:rPr lang="en-US" sz="2400" dirty="0" smtClean="0">
                <a:solidFill>
                  <a:srgbClr val="0000CC"/>
                </a:solidFill>
                <a:sym typeface="Symbol"/>
              </a:rPr>
              <a:t>The </a:t>
            </a:r>
            <a:r>
              <a:rPr lang="en-US" sz="2400" b="1" i="1" u="sng" dirty="0" smtClean="0">
                <a:solidFill>
                  <a:srgbClr val="0000CC"/>
                </a:solidFill>
                <a:sym typeface="Symbol"/>
              </a:rPr>
              <a:t>stream function </a:t>
            </a: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of the </a:t>
            </a:r>
            <a:r>
              <a:rPr lang="en-US" sz="2400" b="1" i="1" dirty="0" smtClean="0">
                <a:solidFill>
                  <a:srgbClr val="C00000"/>
                </a:solidFill>
                <a:sym typeface="Symbol"/>
              </a:rPr>
              <a:t>combined flow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,</a:t>
            </a:r>
          </a:p>
          <a:p>
            <a:pPr algn="just"/>
            <a:endParaRPr lang="en-US" sz="1200" dirty="0" smtClean="0">
              <a:solidFill>
                <a:srgbClr val="0000CC"/>
              </a:solidFill>
              <a:sym typeface="Symbol"/>
            </a:endParaRPr>
          </a:p>
          <a:p>
            <a:pPr algn="just"/>
            <a:r>
              <a:rPr lang="en-US" sz="2400" dirty="0" smtClean="0">
                <a:solidFill>
                  <a:srgbClr val="0000CC"/>
                </a:solidFill>
              </a:rPr>
              <a:t>The </a:t>
            </a:r>
            <a:r>
              <a:rPr lang="en-US" sz="2400" b="1" i="1" u="sng" dirty="0" smtClean="0">
                <a:solidFill>
                  <a:srgbClr val="0000CC"/>
                </a:solidFill>
              </a:rPr>
              <a:t>velocity components </a:t>
            </a:r>
            <a:r>
              <a:rPr lang="en-US" sz="2400" b="1" i="1" dirty="0" smtClean="0">
                <a:solidFill>
                  <a:srgbClr val="0000CC"/>
                </a:solidFill>
              </a:rPr>
              <a:t>of the </a:t>
            </a:r>
            <a:r>
              <a:rPr lang="en-US" sz="2400" b="1" i="1" dirty="0" smtClean="0">
                <a:solidFill>
                  <a:srgbClr val="C00000"/>
                </a:solidFill>
              </a:rPr>
              <a:t>comb. flow</a:t>
            </a:r>
          </a:p>
          <a:p>
            <a:pPr algn="just"/>
            <a:endParaRPr lang="en-US" sz="2000" dirty="0" smtClean="0">
              <a:solidFill>
                <a:srgbClr val="0000CC"/>
              </a:solidFill>
              <a:sym typeface="Symbol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640352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lum contrast="62000"/>
          </a:blip>
          <a:srcRect/>
          <a:stretch>
            <a:fillRect/>
          </a:stretch>
        </p:blipFill>
        <p:spPr bwMode="auto">
          <a:xfrm>
            <a:off x="6019800" y="1752600"/>
            <a:ext cx="3124200" cy="232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lum contrast="58000"/>
          </a:blip>
          <a:srcRect/>
          <a:stretch>
            <a:fillRect/>
          </a:stretch>
        </p:blipFill>
        <p:spPr bwMode="auto">
          <a:xfrm>
            <a:off x="6629400" y="4800600"/>
            <a:ext cx="2362200" cy="65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lum contrast="35000"/>
          </a:blip>
          <a:srcRect/>
          <a:stretch>
            <a:fillRect/>
          </a:stretch>
        </p:blipFill>
        <p:spPr bwMode="auto">
          <a:xfrm>
            <a:off x="6705600" y="5562600"/>
            <a:ext cx="2286000" cy="99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34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342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6638" y="3960813"/>
              <a:ext cx="4252912" cy="196850"/>
            </p14:xfrm>
          </p:contentPart>
        </mc:Choice>
        <mc:Fallback xmlns="">
          <p:pic>
            <p:nvPicPr>
              <p:cNvPr id="10342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7278" y="3951439"/>
                <a:ext cx="4271631" cy="215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34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5663" y="3711575"/>
              <a:ext cx="171450" cy="188913"/>
            </p14:xfrm>
          </p:contentPart>
        </mc:Choice>
        <mc:Fallback xmlns="">
          <p:pic>
            <p:nvPicPr>
              <p:cNvPr id="1034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16318" y="3702219"/>
                <a:ext cx="190141" cy="207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34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3925" y="3686175"/>
              <a:ext cx="179388" cy="17463"/>
            </p14:xfrm>
          </p:contentPart>
        </mc:Choice>
        <mc:Fallback xmlns="">
          <p:pic>
            <p:nvPicPr>
              <p:cNvPr id="1034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54559" y="3676909"/>
                <a:ext cx="198119" cy="35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34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9800" y="3789363"/>
              <a:ext cx="146050" cy="93662"/>
            </p14:xfrm>
          </p:contentPart>
        </mc:Choice>
        <mc:Fallback xmlns="">
          <p:pic>
            <p:nvPicPr>
              <p:cNvPr id="1034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70447" y="3779997"/>
                <a:ext cx="164756" cy="11239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2-D 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924800" cy="5638800"/>
          </a:xfrm>
        </p:spPr>
        <p:txBody>
          <a:bodyPr>
            <a:normAutofit/>
          </a:bodyPr>
          <a:lstStyle/>
          <a:p>
            <a:pPr marL="571500" indent="-514350" algn="just">
              <a:buNone/>
            </a:pPr>
            <a:r>
              <a:rPr lang="en-US" b="1" i="1" dirty="0" smtClean="0">
                <a:solidFill>
                  <a:srgbClr val="0000CC"/>
                </a:solidFill>
                <a:sym typeface="Symbol"/>
              </a:rPr>
              <a:t>Superposition of the Elementary Flows …</a:t>
            </a:r>
          </a:p>
          <a:p>
            <a:pPr marL="571500" indent="-514350" algn="just">
              <a:buFont typeface="+mj-lt"/>
              <a:buAutoNum type="arabicPeriod"/>
            </a:pPr>
            <a:r>
              <a:rPr lang="en-US" sz="2800" u="sng" dirty="0" smtClean="0">
                <a:solidFill>
                  <a:srgbClr val="0000CC"/>
                </a:solidFill>
                <a:sym typeface="Symbol"/>
              </a:rPr>
              <a:t>Uniform Flow and Source Flow</a:t>
            </a:r>
            <a:r>
              <a:rPr lang="en-US" sz="2800" dirty="0" smtClean="0">
                <a:solidFill>
                  <a:srgbClr val="0000CC"/>
                </a:solidFill>
                <a:sym typeface="Symbol"/>
              </a:rPr>
              <a:t> …</a:t>
            </a:r>
            <a:endParaRPr lang="en-US" sz="2800" u="sng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r>
              <a:rPr lang="en-US" sz="2400" dirty="0" smtClean="0">
                <a:solidFill>
                  <a:srgbClr val="0000CC"/>
                </a:solidFill>
              </a:rPr>
              <a:t>The </a:t>
            </a:r>
            <a:r>
              <a:rPr lang="en-US" sz="2400" b="1" i="1" u="sng" dirty="0" smtClean="0">
                <a:solidFill>
                  <a:srgbClr val="0000CC"/>
                </a:solidFill>
              </a:rPr>
              <a:t>velocity components </a:t>
            </a:r>
            <a:r>
              <a:rPr lang="en-US" sz="2400" dirty="0" smtClean="0">
                <a:solidFill>
                  <a:srgbClr val="0000CC"/>
                </a:solidFill>
              </a:rPr>
              <a:t>of</a:t>
            </a:r>
          </a:p>
          <a:p>
            <a:pPr marL="571500" indent="-514350" algn="just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	the </a:t>
            </a:r>
            <a:r>
              <a:rPr lang="en-US" sz="2400" b="1" i="1" dirty="0" smtClean="0">
                <a:solidFill>
                  <a:srgbClr val="C00000"/>
                </a:solidFill>
              </a:rPr>
              <a:t>combined flow</a:t>
            </a:r>
            <a:r>
              <a:rPr lang="en-US" sz="2400" dirty="0" smtClean="0">
                <a:solidFill>
                  <a:srgbClr val="0000CC"/>
                </a:solidFill>
              </a:rPr>
              <a:t>:</a:t>
            </a:r>
          </a:p>
          <a:p>
            <a:pPr marL="571500" indent="-514350" algn="just">
              <a:buNone/>
            </a:pPr>
            <a:endParaRPr lang="en-US" sz="2400" dirty="0" smtClean="0">
              <a:solidFill>
                <a:srgbClr val="0000CC"/>
              </a:solidFill>
            </a:endParaRPr>
          </a:p>
          <a:p>
            <a:pPr marL="571500" indent="-514350" algn="just">
              <a:buNone/>
            </a:pPr>
            <a:endParaRPr lang="en-US" sz="2400" dirty="0" smtClean="0">
              <a:solidFill>
                <a:srgbClr val="0000CC"/>
              </a:solidFill>
            </a:endParaRPr>
          </a:p>
          <a:p>
            <a:pPr marL="571500" indent="-514350" algn="just">
              <a:buNone/>
            </a:pPr>
            <a:endParaRPr lang="en-US" sz="2400" dirty="0" smtClean="0">
              <a:solidFill>
                <a:srgbClr val="0000CC"/>
              </a:solidFill>
            </a:endParaRPr>
          </a:p>
          <a:p>
            <a:pPr marL="571500" indent="-514350" algn="just"/>
            <a:r>
              <a:rPr lang="en-US" sz="2400" dirty="0" smtClean="0">
                <a:solidFill>
                  <a:srgbClr val="0000CC"/>
                </a:solidFill>
              </a:rPr>
              <a:t>The </a:t>
            </a:r>
            <a:r>
              <a:rPr lang="en-US" sz="2400" b="1" i="1" u="sng" dirty="0" smtClean="0">
                <a:solidFill>
                  <a:srgbClr val="0000CC"/>
                </a:solidFill>
              </a:rPr>
              <a:t>stagnation pt </a:t>
            </a:r>
            <a:r>
              <a:rPr lang="en-US" sz="2400" dirty="0" smtClean="0">
                <a:solidFill>
                  <a:srgbClr val="0000CC"/>
                </a:solidFill>
              </a:rPr>
              <a:t>of the</a:t>
            </a:r>
          </a:p>
          <a:p>
            <a:pPr marL="571500" indent="-514350" algn="just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	</a:t>
            </a:r>
            <a:r>
              <a:rPr lang="en-US" sz="2400" b="1" i="1" dirty="0" smtClean="0">
                <a:solidFill>
                  <a:srgbClr val="C00000"/>
                </a:solidFill>
              </a:rPr>
              <a:t>combined flow</a:t>
            </a:r>
            <a:r>
              <a:rPr lang="en-US" sz="2400" dirty="0" smtClean="0">
                <a:solidFill>
                  <a:srgbClr val="0000CC"/>
                </a:solidFill>
              </a:rPr>
              <a:t>:</a:t>
            </a:r>
          </a:p>
          <a:p>
            <a:pPr marL="571500" indent="-514350" algn="just">
              <a:buNone/>
            </a:pPr>
            <a:endParaRPr lang="en-US" sz="1100" dirty="0" smtClean="0">
              <a:solidFill>
                <a:srgbClr val="0000CC"/>
              </a:solidFill>
            </a:endParaRPr>
          </a:p>
          <a:p>
            <a:pPr marL="571500" indent="-514350" algn="just"/>
            <a:r>
              <a:rPr lang="en-US" sz="2400" dirty="0" smtClean="0">
                <a:solidFill>
                  <a:srgbClr val="0000CC"/>
                </a:solidFill>
              </a:rPr>
              <a:t>Solving the </a:t>
            </a:r>
            <a:r>
              <a:rPr lang="en-US" sz="2400" dirty="0" err="1" smtClean="0">
                <a:solidFill>
                  <a:srgbClr val="0000CC"/>
                </a:solidFill>
              </a:rPr>
              <a:t>eqns</a:t>
            </a:r>
            <a:r>
              <a:rPr lang="en-US" sz="2400" dirty="0" smtClean="0">
                <a:solidFill>
                  <a:srgbClr val="0000CC"/>
                </a:solidFill>
              </a:rPr>
              <a:t>, the stagnation pt,  S(r,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) = </a:t>
            </a:r>
            <a:r>
              <a:rPr lang="en-US" sz="2400" dirty="0" smtClean="0">
                <a:solidFill>
                  <a:srgbClr val="0000CC"/>
                </a:solidFill>
              </a:rPr>
              <a:t>S(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/2V</a:t>
            </a:r>
            <a:r>
              <a:rPr lang="en-US" sz="2400" baseline="-25000" dirty="0" smtClean="0">
                <a:solidFill>
                  <a:srgbClr val="0000CC"/>
                </a:solidFill>
                <a:sym typeface="Symbol"/>
              </a:rPr>
              <a:t>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 ,)</a:t>
            </a:r>
            <a:endParaRPr lang="en-US" sz="2400" baseline="-25000" dirty="0" smtClean="0">
              <a:solidFill>
                <a:srgbClr val="0000CC"/>
              </a:solidFill>
            </a:endParaRPr>
          </a:p>
          <a:p>
            <a:pPr marL="571500" indent="-514350" algn="just">
              <a:buNone/>
            </a:pPr>
            <a:endParaRPr lang="en-US" sz="2400" u="sng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048000"/>
            <a:ext cx="2286000" cy="99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lum contrast="43000"/>
          </a:blip>
          <a:srcRect/>
          <a:stretch>
            <a:fillRect/>
          </a:stretch>
        </p:blipFill>
        <p:spPr bwMode="auto">
          <a:xfrm>
            <a:off x="5029200" y="4191000"/>
            <a:ext cx="1981200" cy="83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924800" cy="5638800"/>
          </a:xfrm>
        </p:spPr>
        <p:txBody>
          <a:bodyPr>
            <a:normAutofit/>
          </a:bodyPr>
          <a:lstStyle/>
          <a:p>
            <a:pPr marL="571500" indent="-514350" algn="just">
              <a:buFont typeface="+mj-lt"/>
              <a:buAutoNum type="arabicPeriod"/>
            </a:pPr>
            <a:r>
              <a:rPr lang="en-US" sz="2800" u="sng" dirty="0" smtClean="0">
                <a:solidFill>
                  <a:srgbClr val="0000CC"/>
                </a:solidFill>
                <a:sym typeface="Symbol"/>
              </a:rPr>
              <a:t>Uniform Flow and Source Flow</a:t>
            </a:r>
            <a:r>
              <a:rPr lang="en-US" sz="2800" dirty="0" smtClean="0">
                <a:solidFill>
                  <a:srgbClr val="0000CC"/>
                </a:solidFill>
                <a:sym typeface="Symbol"/>
              </a:rPr>
              <a:t> …</a:t>
            </a:r>
            <a:endParaRPr lang="en-US" sz="2800" u="sng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00CC"/>
                </a:solidFill>
              </a:rPr>
              <a:t>Subst. the coordinates of the</a:t>
            </a:r>
          </a:p>
          <a:p>
            <a:pPr marL="571500" indent="-514350" algn="just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	</a:t>
            </a:r>
            <a:r>
              <a:rPr lang="en-US" sz="2400" u="sng" dirty="0" smtClean="0">
                <a:solidFill>
                  <a:srgbClr val="0000CC"/>
                </a:solidFill>
              </a:rPr>
              <a:t>stagnation pt </a:t>
            </a:r>
            <a:r>
              <a:rPr lang="en-US" sz="2400" dirty="0" smtClean="0">
                <a:solidFill>
                  <a:srgbClr val="0000CC"/>
                </a:solidFill>
              </a:rPr>
              <a:t>in the expression</a:t>
            </a:r>
          </a:p>
          <a:p>
            <a:pPr marL="571500" indent="-514350" algn="just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	of 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 </a:t>
            </a:r>
            <a:r>
              <a:rPr lang="en-US" sz="2400" dirty="0" smtClean="0">
                <a:solidFill>
                  <a:srgbClr val="0000CC"/>
                </a:solidFill>
              </a:rPr>
              <a:t>of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 the comb flow, </a:t>
            </a: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we get</a:t>
            </a:r>
          </a:p>
          <a:p>
            <a:pPr marL="571500" indent="-514350" algn="just">
              <a:buNone/>
            </a:pPr>
            <a:r>
              <a:rPr lang="en-US" sz="2400" dirty="0" smtClean="0">
                <a:solidFill>
                  <a:srgbClr val="0000CC"/>
                </a:solidFill>
                <a:sym typeface="Symbol"/>
              </a:rPr>
              <a:t>		</a:t>
            </a:r>
            <a:r>
              <a:rPr lang="en-US" sz="2400" b="1" i="1" dirty="0" smtClean="0">
                <a:solidFill>
                  <a:srgbClr val="C00000"/>
                </a:solidFill>
                <a:sym typeface="Symbol"/>
              </a:rPr>
              <a:t> </a:t>
            </a:r>
            <a:r>
              <a:rPr lang="en-US" sz="2400" b="1" i="1" baseline="-25000" dirty="0" smtClean="0">
                <a:solidFill>
                  <a:srgbClr val="C00000"/>
                </a:solidFill>
                <a:sym typeface="Symbol"/>
              </a:rPr>
              <a:t>-cont</a:t>
            </a:r>
            <a:r>
              <a:rPr lang="en-US" sz="2400" b="1" i="1" dirty="0" smtClean="0">
                <a:solidFill>
                  <a:srgbClr val="C00000"/>
                </a:solidFill>
                <a:sym typeface="Symbol"/>
              </a:rPr>
              <a:t> = /2    - </a:t>
            </a: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an expression</a:t>
            </a:r>
          </a:p>
          <a:p>
            <a:pPr marL="571500" indent="-514350" algn="just">
              <a:buNone/>
            </a:pP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	of the</a:t>
            </a:r>
            <a:r>
              <a:rPr lang="en-US" sz="2400" b="1" i="1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sz="2400" b="1" i="1" u="sng" dirty="0" smtClean="0">
                <a:solidFill>
                  <a:srgbClr val="C00000"/>
                </a:solidFill>
                <a:sym typeface="Symbol"/>
              </a:rPr>
              <a:t>dividing stream line</a:t>
            </a:r>
            <a:r>
              <a:rPr lang="en-US" sz="2400" b="1" i="1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(see fig.);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571500" indent="-514350"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CC"/>
                </a:solidFill>
                <a:sym typeface="Symbol"/>
              </a:rPr>
              <a:t>it </a:t>
            </a:r>
            <a:r>
              <a:rPr lang="en-US" sz="2400" b="1" i="1" dirty="0" smtClean="0">
                <a:solidFill>
                  <a:srgbClr val="C00000"/>
                </a:solidFill>
                <a:sym typeface="Symbol"/>
              </a:rPr>
              <a:t>separates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 the free stream and </a:t>
            </a:r>
          </a:p>
          <a:p>
            <a:pPr marL="571500" indent="-514350" algn="just">
              <a:buNone/>
            </a:pPr>
            <a:r>
              <a:rPr lang="en-US" sz="2400" dirty="0" smtClean="0">
                <a:solidFill>
                  <a:srgbClr val="0000CC"/>
                </a:solidFill>
                <a:sym typeface="Symbol"/>
              </a:rPr>
              <a:t>	the source  flow.</a:t>
            </a:r>
          </a:p>
          <a:p>
            <a:pPr marL="571500" indent="-514350" algn="just"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The entire region inside the const</a:t>
            </a:r>
            <a:r>
              <a:rPr lang="en-US" sz="2400" b="1" i="1" dirty="0" smtClean="0">
                <a:solidFill>
                  <a:srgbClr val="0070C0"/>
                </a:solidFill>
                <a:sym typeface="Symbol"/>
              </a:rPr>
              <a:t> </a:t>
            </a: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</a:t>
            </a:r>
            <a:r>
              <a:rPr lang="en-US" sz="2400" b="1" i="1" baseline="-25000" dirty="0" smtClean="0">
                <a:solidFill>
                  <a:srgbClr val="0000CC"/>
                </a:solidFill>
                <a:sym typeface="Symbol"/>
              </a:rPr>
              <a:t>-cont</a:t>
            </a: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 = /2 </a:t>
            </a:r>
          </a:p>
          <a:p>
            <a:pPr marL="571500" indent="-514350" algn="just">
              <a:buNone/>
            </a:pP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	can be </a:t>
            </a:r>
            <a:r>
              <a:rPr lang="en-US" sz="2400" b="1" i="1" dirty="0" smtClean="0">
                <a:solidFill>
                  <a:srgbClr val="C00000"/>
                </a:solidFill>
                <a:sym typeface="Symbol"/>
              </a:rPr>
              <a:t>replaced</a:t>
            </a: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 with a solid surface of the same shape;</a:t>
            </a:r>
          </a:p>
          <a:p>
            <a:pPr marL="571500" indent="-514350"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CC"/>
                </a:solidFill>
                <a:sym typeface="Symbol"/>
              </a:rPr>
              <a:t>and, </a:t>
            </a:r>
            <a:r>
              <a:rPr lang="en-US" sz="2400" b="1" i="1" u="sng" dirty="0" smtClean="0">
                <a:solidFill>
                  <a:srgbClr val="0000CC"/>
                </a:solidFill>
                <a:sym typeface="Symbol"/>
              </a:rPr>
              <a:t>the flow outside can be described by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: </a:t>
            </a:r>
          </a:p>
          <a:p>
            <a:pPr marL="571500" indent="-514350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048000"/>
            <a:ext cx="2057400" cy="153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lum contrast="62000"/>
          </a:blip>
          <a:srcRect/>
          <a:stretch>
            <a:fillRect/>
          </a:stretch>
        </p:blipFill>
        <p:spPr bwMode="auto">
          <a:xfrm>
            <a:off x="2819400" y="5867400"/>
            <a:ext cx="2286000" cy="62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924800" cy="5638800"/>
          </a:xfrm>
        </p:spPr>
        <p:txBody>
          <a:bodyPr>
            <a:normAutofit/>
          </a:bodyPr>
          <a:lstStyle/>
          <a:p>
            <a:pPr marL="571500" indent="-514350" algn="just">
              <a:buFont typeface="+mj-lt"/>
              <a:buAutoNum type="arabicPeriod"/>
            </a:pPr>
            <a:r>
              <a:rPr lang="en-US" sz="2800" u="sng" dirty="0" smtClean="0">
                <a:solidFill>
                  <a:srgbClr val="0000CC"/>
                </a:solidFill>
                <a:sym typeface="Symbol"/>
              </a:rPr>
              <a:t>Uniform Flow and Source Flow</a:t>
            </a:r>
            <a:r>
              <a:rPr lang="en-US" sz="2800" dirty="0" smtClean="0">
                <a:solidFill>
                  <a:srgbClr val="0000CC"/>
                </a:solidFill>
                <a:sym typeface="Symbol"/>
              </a:rPr>
              <a:t> …</a:t>
            </a:r>
            <a:endParaRPr lang="en-US" sz="2800" u="sng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endParaRPr lang="en-US" sz="100" dirty="0" smtClean="0">
              <a:solidFill>
                <a:srgbClr val="0000CC"/>
              </a:solidFill>
            </a:endParaRPr>
          </a:p>
          <a:p>
            <a:pPr marL="571500" indent="-514350" algn="just"/>
            <a:r>
              <a:rPr lang="en-US" sz="2400" dirty="0" smtClean="0">
                <a:solidFill>
                  <a:srgbClr val="0000CC"/>
                </a:solidFill>
              </a:rPr>
              <a:t>This illustrates the practicality of</a:t>
            </a:r>
          </a:p>
          <a:p>
            <a:pPr marL="571500" indent="-514350" algn="just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	adding elementary flows to obtain</a:t>
            </a:r>
          </a:p>
          <a:p>
            <a:pPr marL="571500" indent="-514350" algn="just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	a more complex flow over a body</a:t>
            </a:r>
          </a:p>
          <a:p>
            <a:pPr marL="571500" indent="-514350" algn="just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	of interest.</a:t>
            </a:r>
          </a:p>
          <a:p>
            <a:pPr marL="571500" indent="-514350" algn="just">
              <a:buNone/>
            </a:pPr>
            <a:endParaRPr lang="en-US" sz="1100" dirty="0" smtClean="0">
              <a:solidFill>
                <a:srgbClr val="0000CC"/>
              </a:solidFill>
            </a:endParaRPr>
          </a:p>
          <a:p>
            <a:pPr marL="571500" indent="-514350" algn="just"/>
            <a:r>
              <a:rPr lang="en-US" sz="2400" dirty="0" smtClean="0">
                <a:solidFill>
                  <a:srgbClr val="0000CC"/>
                </a:solidFill>
              </a:rPr>
              <a:t>The velocity field can then be calculated</a:t>
            </a:r>
          </a:p>
          <a:p>
            <a:pPr marL="571500" indent="-514350" algn="just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	from the 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 of the combined flow.</a:t>
            </a:r>
          </a:p>
          <a:p>
            <a:pPr marL="571500" indent="-514350" algn="just">
              <a:buNone/>
            </a:pPr>
            <a:endParaRPr lang="en-US" sz="12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r>
              <a:rPr lang="en-US" sz="2400" dirty="0" smtClean="0">
                <a:solidFill>
                  <a:srgbClr val="0000CC"/>
                </a:solidFill>
              </a:rPr>
              <a:t>Then, we can calculate the pressure </a:t>
            </a:r>
          </a:p>
          <a:p>
            <a:pPr marL="571500" indent="-514350" algn="just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	coeff. from:</a:t>
            </a:r>
          </a:p>
          <a:p>
            <a:pPr marL="571500" indent="-514350" algn="just">
              <a:buNone/>
            </a:pPr>
            <a:endParaRPr lang="en-US" sz="1600" dirty="0" smtClean="0">
              <a:solidFill>
                <a:srgbClr val="0000CC"/>
              </a:solidFill>
            </a:endParaRPr>
          </a:p>
          <a:p>
            <a:pPr marL="571500" indent="-514350" algn="just"/>
            <a:r>
              <a:rPr lang="en-US" sz="2400" dirty="0" smtClean="0">
                <a:solidFill>
                  <a:srgbClr val="0000CC"/>
                </a:solidFill>
                <a:sym typeface="Symbol"/>
              </a:rPr>
              <a:t>And then, the aerodynamic force coeff. can be calculated.</a:t>
            </a:r>
          </a:p>
          <a:p>
            <a:pPr lvl="1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2240" y="1600200"/>
            <a:ext cx="320176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lum contrast="55000"/>
          </a:blip>
          <a:srcRect/>
          <a:stretch>
            <a:fillRect/>
          </a:stretch>
        </p:blipFill>
        <p:spPr bwMode="auto">
          <a:xfrm>
            <a:off x="6172200" y="3886200"/>
            <a:ext cx="2286000" cy="17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lum contrast="51000"/>
          </a:blip>
          <a:srcRect/>
          <a:stretch>
            <a:fillRect/>
          </a:stretch>
        </p:blipFill>
        <p:spPr bwMode="auto">
          <a:xfrm>
            <a:off x="2971800" y="5029200"/>
            <a:ext cx="1524000" cy="64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b="1" dirty="0" smtClean="0">
                <a:solidFill>
                  <a:srgbClr val="0000CC"/>
                </a:solidFill>
              </a:rPr>
              <a:t>Potential Flow Theory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u="sng" dirty="0" smtClean="0">
              <a:solidFill>
                <a:srgbClr val="0000CC"/>
              </a:solidFill>
              <a:sym typeface="Symbol"/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rgbClr val="0000CC"/>
                </a:solidFill>
                <a:sym typeface="Symbol"/>
              </a:rPr>
              <a:t>Example 2</a:t>
            </a:r>
          </a:p>
          <a:p>
            <a:pPr algn="ctr">
              <a:buNone/>
            </a:pPr>
            <a:endParaRPr lang="en-US" sz="800" dirty="0" smtClean="0">
              <a:solidFill>
                <a:srgbClr val="0000CC"/>
              </a:solidFill>
            </a:endParaRPr>
          </a:p>
          <a:p>
            <a:pPr algn="ctr">
              <a:buNone/>
            </a:pPr>
            <a:r>
              <a:rPr lang="en-US" sz="4000" b="1" i="1" dirty="0" smtClean="0">
                <a:solidFill>
                  <a:srgbClr val="0000CC"/>
                </a:solidFill>
              </a:rPr>
              <a:t>superposition of</a:t>
            </a:r>
            <a:endParaRPr lang="en-US" sz="4000" dirty="0" smtClean="0">
              <a:solidFill>
                <a:srgbClr val="0000CC"/>
              </a:solidFill>
              <a:sym typeface="Symbol"/>
            </a:endParaRPr>
          </a:p>
          <a:p>
            <a:pPr algn="ctr">
              <a:buNone/>
            </a:pPr>
            <a:r>
              <a:rPr lang="en-US" sz="4000" b="1" u="sng" dirty="0" smtClean="0">
                <a:solidFill>
                  <a:srgbClr val="0000CC"/>
                </a:solidFill>
                <a:sym typeface="Symbol"/>
              </a:rPr>
              <a:t>Uniform Flow</a:t>
            </a:r>
            <a:r>
              <a:rPr lang="en-US" sz="4000" b="1" dirty="0" smtClean="0">
                <a:solidFill>
                  <a:srgbClr val="0000CC"/>
                </a:solidFill>
                <a:sym typeface="Symbol"/>
              </a:rPr>
              <a:t> and </a:t>
            </a:r>
            <a:r>
              <a:rPr lang="en-US" sz="4000" b="1" u="sng" dirty="0" smtClean="0">
                <a:solidFill>
                  <a:srgbClr val="0000CC"/>
                </a:solidFill>
                <a:sym typeface="Symbol"/>
              </a:rPr>
              <a:t>Source / Sink Pair</a:t>
            </a:r>
            <a:r>
              <a:rPr lang="en-US" sz="4000" b="1" dirty="0" smtClean="0">
                <a:solidFill>
                  <a:srgbClr val="0000CC"/>
                </a:solidFill>
                <a:sym typeface="Symbol"/>
              </a:rPr>
              <a:t>: 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rgbClr val="0000CC"/>
                </a:solidFill>
                <a:sym typeface="Symbol"/>
              </a:rPr>
              <a:t>- The Rankine Oval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924800" cy="5334000"/>
          </a:xfrm>
        </p:spPr>
        <p:txBody>
          <a:bodyPr>
            <a:normAutofit/>
          </a:bodyPr>
          <a:lstStyle/>
          <a:p>
            <a:pPr marL="571500" indent="-514350" algn="just">
              <a:buFont typeface="+mj-lt"/>
              <a:buAutoNum type="arabicPeriod" startAt="2"/>
            </a:pPr>
            <a:r>
              <a:rPr lang="en-US" sz="2800" b="1" u="sng" dirty="0" smtClean="0">
                <a:solidFill>
                  <a:srgbClr val="0000CC"/>
                </a:solidFill>
                <a:sym typeface="Symbol"/>
              </a:rPr>
              <a:t>Uniform Flow + Source / Sink Pair</a:t>
            </a:r>
            <a:r>
              <a:rPr lang="en-US" sz="2800" b="1" dirty="0" smtClean="0">
                <a:solidFill>
                  <a:srgbClr val="0000CC"/>
                </a:solidFill>
                <a:sym typeface="Symbol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sym typeface="Symbol"/>
              </a:rPr>
              <a:t>(Rankine Oval)</a:t>
            </a:r>
            <a:endParaRPr lang="en-US" sz="2800" u="sng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endParaRPr lang="en-US" sz="2400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endParaRPr lang="en-US" sz="2400" dirty="0" smtClean="0">
              <a:solidFill>
                <a:srgbClr val="0000CC"/>
              </a:solidFill>
              <a:sym typeface="Symbol"/>
            </a:endParaRPr>
          </a:p>
          <a:p>
            <a:pPr algn="just"/>
            <a:r>
              <a:rPr lang="en-US" sz="2800" dirty="0" smtClean="0">
                <a:solidFill>
                  <a:srgbClr val="0000CC"/>
                </a:solidFill>
                <a:sym typeface="Symbol"/>
              </a:rPr>
              <a:t>The </a:t>
            </a:r>
            <a:r>
              <a:rPr lang="en-US" sz="2800" b="1" i="1" dirty="0" smtClean="0">
                <a:solidFill>
                  <a:srgbClr val="0000CC"/>
                </a:solidFill>
                <a:sym typeface="Symbol"/>
              </a:rPr>
              <a:t>stream function </a:t>
            </a:r>
            <a:r>
              <a:rPr lang="en-US" sz="2800" dirty="0" smtClean="0">
                <a:solidFill>
                  <a:srgbClr val="0000CC"/>
                </a:solidFill>
                <a:sym typeface="Symbol"/>
              </a:rPr>
              <a:t>of the </a:t>
            </a:r>
            <a:r>
              <a:rPr lang="en-US" sz="2800" b="1" i="1" dirty="0" smtClean="0">
                <a:solidFill>
                  <a:srgbClr val="C00000"/>
                </a:solidFill>
                <a:sym typeface="Symbol"/>
              </a:rPr>
              <a:t>combined</a:t>
            </a:r>
            <a:r>
              <a:rPr lang="en-US" sz="2800" dirty="0" smtClean="0">
                <a:solidFill>
                  <a:srgbClr val="0000CC"/>
                </a:solidFill>
                <a:sym typeface="Symbol"/>
              </a:rPr>
              <a:t> flow at any arbitrary point P (see Fig) is:</a:t>
            </a:r>
            <a:endParaRPr lang="en-US" sz="2400" dirty="0" smtClean="0">
              <a:solidFill>
                <a:srgbClr val="0000CC"/>
              </a:solidFill>
              <a:sym typeface="Symbol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lum contrast="60000"/>
          </a:blip>
          <a:srcRect/>
          <a:stretch>
            <a:fillRect/>
          </a:stretch>
        </p:blipFill>
        <p:spPr bwMode="auto">
          <a:xfrm>
            <a:off x="1418409" y="1600200"/>
            <a:ext cx="69744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lum contrast="51000"/>
          </a:blip>
          <a:srcRect/>
          <a:stretch>
            <a:fillRect/>
          </a:stretch>
        </p:blipFill>
        <p:spPr bwMode="auto">
          <a:xfrm>
            <a:off x="5334000" y="5638800"/>
            <a:ext cx="320611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2-D Potential Flow Theory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953000"/>
          </a:xfrm>
        </p:spPr>
        <p:txBody>
          <a:bodyPr>
            <a:normAutofit/>
          </a:bodyPr>
          <a:lstStyle/>
          <a:p>
            <a:pPr lvl="1"/>
            <a:endParaRPr lang="en-US" sz="400" dirty="0" smtClean="0">
              <a:solidFill>
                <a:srgbClr val="0000FF"/>
              </a:solidFill>
              <a:sym typeface="Symbol"/>
            </a:endParaRPr>
          </a:p>
          <a:p>
            <a:pPr lvl="2"/>
            <a:endParaRPr lang="en-US" dirty="0" smtClean="0">
              <a:solidFill>
                <a:srgbClr val="0000FF"/>
              </a:solidFill>
              <a:sym typeface="Symbol"/>
            </a:endParaRPr>
          </a:p>
          <a:p>
            <a:pPr algn="ctr">
              <a:buNone/>
            </a:pPr>
            <a:r>
              <a:rPr lang="en-US" sz="4400" u="sng" dirty="0" smtClean="0">
                <a:solidFill>
                  <a:srgbClr val="0000CC"/>
                </a:solidFill>
                <a:sym typeface="Symbol"/>
              </a:rPr>
              <a:t>Question</a:t>
            </a:r>
          </a:p>
          <a:p>
            <a:pPr algn="ctr">
              <a:buNone/>
            </a:pPr>
            <a:r>
              <a:rPr lang="en-US" sz="4800" dirty="0" smtClean="0">
                <a:solidFill>
                  <a:srgbClr val="0000CC"/>
                </a:solidFill>
                <a:sym typeface="Symbol"/>
              </a:rPr>
              <a:t>What do we mean by ‘</a:t>
            </a:r>
            <a:r>
              <a:rPr lang="en-US" sz="4800" b="1" dirty="0" smtClean="0">
                <a:solidFill>
                  <a:srgbClr val="FF0000"/>
                </a:solidFill>
                <a:sym typeface="Symbol"/>
              </a:rPr>
              <a:t>solve</a:t>
            </a:r>
            <a:r>
              <a:rPr lang="en-US" sz="4800" b="1" dirty="0" smtClean="0">
                <a:solidFill>
                  <a:srgbClr val="0000CC"/>
                </a:solidFill>
                <a:sym typeface="Symbol"/>
              </a:rPr>
              <a:t>’</a:t>
            </a:r>
            <a:r>
              <a:rPr lang="en-US" sz="48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4800" b="1" dirty="0" smtClean="0">
                <a:solidFill>
                  <a:srgbClr val="0000CC"/>
                </a:solidFill>
                <a:sym typeface="Symbol"/>
              </a:rPr>
              <a:t>?</a:t>
            </a:r>
            <a:r>
              <a:rPr lang="en-US" sz="4800" b="1" dirty="0" smtClean="0">
                <a:solidFill>
                  <a:srgbClr val="FF0000"/>
                </a:solidFill>
                <a:sym typeface="Symbol"/>
              </a:rPr>
              <a:t> </a:t>
            </a:r>
            <a:endParaRPr lang="en-US" sz="4800" dirty="0" smtClean="0">
              <a:solidFill>
                <a:srgbClr val="0000CC"/>
              </a:solidFill>
              <a:sym typeface="Symbol"/>
            </a:endParaRPr>
          </a:p>
          <a:p>
            <a:pPr lvl="1">
              <a:buNone/>
            </a:pPr>
            <a:endParaRPr lang="en-US" sz="1600" dirty="0" smtClean="0">
              <a:solidFill>
                <a:srgbClr val="0000FF"/>
              </a:solidFill>
              <a:sym typeface="Symbo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924800" cy="5562600"/>
          </a:xfrm>
        </p:spPr>
        <p:txBody>
          <a:bodyPr>
            <a:normAutofit/>
          </a:bodyPr>
          <a:lstStyle/>
          <a:p>
            <a:pPr marL="571500" indent="-514350" algn="just">
              <a:buFont typeface="+mj-lt"/>
              <a:buAutoNum type="arabicPeriod" startAt="2"/>
            </a:pPr>
            <a:r>
              <a:rPr lang="en-US" sz="2800" b="1" u="sng" dirty="0" smtClean="0">
                <a:solidFill>
                  <a:srgbClr val="0000CC"/>
                </a:solidFill>
                <a:sym typeface="Symbol"/>
              </a:rPr>
              <a:t>Uniform Flow + Source / Sink Pair</a:t>
            </a:r>
            <a:r>
              <a:rPr lang="en-US" sz="2800" b="1" dirty="0" smtClean="0">
                <a:solidFill>
                  <a:srgbClr val="0000CC"/>
                </a:solidFill>
                <a:sym typeface="Symbol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sym typeface="Symbol"/>
              </a:rPr>
              <a:t>(Rankine Oval)</a:t>
            </a:r>
            <a:endParaRPr lang="en-US" sz="2800" u="sng" dirty="0" smtClean="0">
              <a:solidFill>
                <a:srgbClr val="0000CC"/>
              </a:solidFill>
              <a:sym typeface="Symbol"/>
            </a:endParaRPr>
          </a:p>
          <a:p>
            <a:pPr algn="just"/>
            <a:r>
              <a:rPr lang="en-US" sz="2400" dirty="0" smtClean="0">
                <a:solidFill>
                  <a:srgbClr val="0000CC"/>
                </a:solidFill>
                <a:sym typeface="Symbol"/>
              </a:rPr>
              <a:t>The </a:t>
            </a:r>
            <a:r>
              <a:rPr lang="en-US" sz="2400" b="1" i="1" u="sng" dirty="0" smtClean="0">
                <a:solidFill>
                  <a:srgbClr val="0000CC"/>
                </a:solidFill>
                <a:sym typeface="Symbol"/>
              </a:rPr>
              <a:t>stream function 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of the </a:t>
            </a:r>
            <a:r>
              <a:rPr lang="en-US" sz="2400" b="1" i="1" dirty="0" smtClean="0">
                <a:solidFill>
                  <a:srgbClr val="C00000"/>
                </a:solidFill>
                <a:sym typeface="Symbol"/>
              </a:rPr>
              <a:t>combined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 flow at P:</a:t>
            </a:r>
          </a:p>
          <a:p>
            <a:pPr algn="just"/>
            <a:endParaRPr lang="en-US" sz="4000" dirty="0" smtClean="0">
              <a:solidFill>
                <a:srgbClr val="0000CC"/>
              </a:solidFill>
              <a:sym typeface="Symbol"/>
            </a:endParaRPr>
          </a:p>
          <a:p>
            <a:pPr algn="just"/>
            <a:r>
              <a:rPr lang="en-US" sz="2400" dirty="0" smtClean="0">
                <a:solidFill>
                  <a:srgbClr val="0000CC"/>
                </a:solidFill>
                <a:sym typeface="Symbol"/>
              </a:rPr>
              <a:t>from which the </a:t>
            </a:r>
            <a:r>
              <a:rPr lang="en-US" sz="2400" b="1" i="1" u="sng" dirty="0" smtClean="0">
                <a:solidFill>
                  <a:srgbClr val="0000CC"/>
                </a:solidFill>
                <a:sym typeface="Symbol"/>
              </a:rPr>
              <a:t>velocity components</a:t>
            </a: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 at P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:</a:t>
            </a:r>
          </a:p>
          <a:p>
            <a:pPr algn="just">
              <a:buNone/>
            </a:pPr>
            <a:r>
              <a:rPr lang="en-US" sz="2400" dirty="0" smtClean="0">
                <a:solidFill>
                  <a:srgbClr val="0000CC"/>
                </a:solidFill>
                <a:sym typeface="Symbol"/>
              </a:rPr>
              <a:t>			</a:t>
            </a:r>
            <a:r>
              <a:rPr lang="en-US" sz="2400" dirty="0" err="1" smtClean="0">
                <a:solidFill>
                  <a:srgbClr val="0000CC"/>
                </a:solidFill>
                <a:sym typeface="Symbol"/>
              </a:rPr>
              <a:t>u</a:t>
            </a:r>
            <a:r>
              <a:rPr lang="en-US" sz="2400" baseline="-25000" dirty="0" err="1" smtClean="0">
                <a:solidFill>
                  <a:srgbClr val="0000CC"/>
                </a:solidFill>
                <a:sym typeface="Symbol"/>
              </a:rPr>
              <a:t>r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 = …..		u</a:t>
            </a:r>
            <a:r>
              <a:rPr lang="en-US" sz="2400" baseline="-25000" dirty="0" smtClean="0">
                <a:solidFill>
                  <a:srgbClr val="0000CC"/>
                </a:solidFill>
                <a:sym typeface="Symbol"/>
              </a:rPr>
              <a:t>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 = …..</a:t>
            </a:r>
          </a:p>
          <a:p>
            <a:pPr algn="just"/>
            <a:r>
              <a:rPr lang="en-US" sz="2400" dirty="0" smtClean="0">
                <a:solidFill>
                  <a:srgbClr val="0000CC"/>
                </a:solidFill>
                <a:sym typeface="Symbol"/>
              </a:rPr>
              <a:t>The </a:t>
            </a:r>
            <a:r>
              <a:rPr lang="en-US" sz="2400" b="1" i="1" u="sng" dirty="0" smtClean="0">
                <a:solidFill>
                  <a:srgbClr val="0000CC"/>
                </a:solidFill>
                <a:sym typeface="Symbol"/>
              </a:rPr>
              <a:t>stagnation pts</a:t>
            </a: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 in the </a:t>
            </a:r>
            <a:r>
              <a:rPr lang="en-US" sz="2400" b="1" i="1" dirty="0" err="1" smtClean="0">
                <a:solidFill>
                  <a:srgbClr val="0000CC"/>
                </a:solidFill>
                <a:sym typeface="Symbol"/>
              </a:rPr>
              <a:t>cobined</a:t>
            </a: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 flow field     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……..</a:t>
            </a:r>
          </a:p>
          <a:p>
            <a:pPr algn="just"/>
            <a:endParaRPr lang="en-US" sz="900" dirty="0" smtClean="0">
              <a:solidFill>
                <a:srgbClr val="0000CC"/>
              </a:solidFill>
              <a:sym typeface="Symbol"/>
            </a:endParaRPr>
          </a:p>
          <a:p>
            <a:pPr algn="just"/>
            <a:r>
              <a:rPr lang="en-US" sz="2400" dirty="0" smtClean="0">
                <a:solidFill>
                  <a:srgbClr val="0000CC"/>
                </a:solidFill>
                <a:sym typeface="Symbol"/>
              </a:rPr>
              <a:t>The particular const- line that passes thru the stagnation pts,    </a:t>
            </a:r>
            <a:r>
              <a:rPr lang="en-US" sz="2400" b="1" i="1" dirty="0" smtClean="0">
                <a:solidFill>
                  <a:srgbClr val="C00000"/>
                </a:solidFill>
                <a:sym typeface="Symbol"/>
              </a:rPr>
              <a:t> = 0, is the dividing stream line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.</a:t>
            </a:r>
          </a:p>
          <a:p>
            <a:pPr algn="just"/>
            <a:endParaRPr lang="en-US" sz="1050" dirty="0" smtClean="0">
              <a:solidFill>
                <a:srgbClr val="C00000"/>
              </a:solidFill>
              <a:sym typeface="Symbol"/>
            </a:endParaRPr>
          </a:p>
          <a:p>
            <a:pPr algn="just"/>
            <a:r>
              <a:rPr lang="en-US" sz="2400" dirty="0" smtClean="0">
                <a:solidFill>
                  <a:srgbClr val="0000CC"/>
                </a:solidFill>
                <a:sym typeface="Symbol"/>
              </a:rPr>
              <a:t>All the flow from the source is ‘consumed’ by the sink; and so, the source-sink pair is entirely contained inside the oval curve defined by </a:t>
            </a:r>
            <a:r>
              <a:rPr lang="en-US" sz="2400" b="1" i="1" dirty="0" smtClean="0">
                <a:solidFill>
                  <a:srgbClr val="C00000"/>
                </a:solidFill>
                <a:sym typeface="Symbol"/>
              </a:rPr>
              <a:t>the dividing stream line ,  = 0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.</a:t>
            </a:r>
            <a:endParaRPr lang="en-US" sz="2400" dirty="0" smtClean="0">
              <a:solidFill>
                <a:srgbClr val="0000CC"/>
              </a:solidFill>
              <a:sym typeface="Symbol"/>
            </a:endParaRPr>
          </a:p>
          <a:p>
            <a:pPr algn="just"/>
            <a:endParaRPr lang="en-US" sz="2400" dirty="0" smtClean="0">
              <a:solidFill>
                <a:srgbClr val="0000CC"/>
              </a:solidFill>
              <a:sym typeface="Symbol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981200"/>
            <a:ext cx="291954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lum contrast="59000"/>
          </a:blip>
          <a:srcRect/>
          <a:stretch>
            <a:fillRect/>
          </a:stretch>
        </p:blipFill>
        <p:spPr bwMode="auto">
          <a:xfrm>
            <a:off x="2057400" y="1905000"/>
            <a:ext cx="2743200" cy="58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924800" cy="5562600"/>
          </a:xfrm>
        </p:spPr>
        <p:txBody>
          <a:bodyPr>
            <a:normAutofit/>
          </a:bodyPr>
          <a:lstStyle/>
          <a:p>
            <a:pPr marL="571500" indent="-514350" algn="just">
              <a:buFont typeface="+mj-lt"/>
              <a:buAutoNum type="arabicPeriod" startAt="2"/>
            </a:pPr>
            <a:r>
              <a:rPr lang="en-US" sz="2800" b="1" u="sng" dirty="0" smtClean="0">
                <a:solidFill>
                  <a:srgbClr val="0000CC"/>
                </a:solidFill>
                <a:sym typeface="Symbol"/>
              </a:rPr>
              <a:t>Uniform Flow + Source / Sink Pair</a:t>
            </a:r>
            <a:r>
              <a:rPr lang="en-US" sz="2800" b="1" dirty="0" smtClean="0">
                <a:solidFill>
                  <a:srgbClr val="0000CC"/>
                </a:solidFill>
                <a:sym typeface="Symbol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sym typeface="Symbol"/>
              </a:rPr>
              <a:t>(Rankine Oval)</a:t>
            </a:r>
            <a:endParaRPr lang="en-US" sz="2800" u="sng" dirty="0" smtClean="0">
              <a:solidFill>
                <a:srgbClr val="0000CC"/>
              </a:solidFill>
              <a:sym typeface="Symbol"/>
            </a:endParaRPr>
          </a:p>
          <a:p>
            <a:pPr algn="just"/>
            <a:r>
              <a:rPr lang="en-US" sz="2400" dirty="0" smtClean="0">
                <a:solidFill>
                  <a:srgbClr val="0000CC"/>
                </a:solidFill>
                <a:sym typeface="Symbol"/>
              </a:rPr>
              <a:t>Therefore, the region inside the oval can be replaced with the shape given by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 = 0, 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where:</a:t>
            </a:r>
          </a:p>
          <a:p>
            <a:pPr algn="just"/>
            <a:endParaRPr lang="en-US" sz="3600" dirty="0" smtClean="0">
              <a:solidFill>
                <a:srgbClr val="0000CC"/>
              </a:solidFill>
              <a:sym typeface="Symbol"/>
            </a:endParaRPr>
          </a:p>
          <a:p>
            <a:pPr algn="just"/>
            <a:r>
              <a:rPr lang="en-US" sz="2400" dirty="0" smtClean="0">
                <a:solidFill>
                  <a:srgbClr val="0000CC"/>
                </a:solidFill>
                <a:sym typeface="Symbol"/>
              </a:rPr>
              <a:t>And the region outside the oval closed </a:t>
            </a:r>
          </a:p>
          <a:p>
            <a:pPr algn="just">
              <a:buNone/>
            </a:pPr>
            <a:r>
              <a:rPr lang="en-US" sz="2400" dirty="0" smtClean="0">
                <a:solidFill>
                  <a:srgbClr val="0000CC"/>
                </a:solidFill>
                <a:sym typeface="Symbol"/>
              </a:rPr>
              <a:t>	curve can be interpreted as an inviscid,</a:t>
            </a:r>
          </a:p>
          <a:p>
            <a:pPr algn="just">
              <a:buNone/>
            </a:pPr>
            <a:r>
              <a:rPr lang="en-US" sz="2400" dirty="0" smtClean="0">
                <a:solidFill>
                  <a:srgbClr val="0000CC"/>
                </a:solidFill>
                <a:sym typeface="Symbol"/>
              </a:rPr>
              <a:t>	irrot. incomp. steady flow past the solid surface.</a:t>
            </a:r>
          </a:p>
          <a:p>
            <a:pPr algn="just"/>
            <a:endParaRPr lang="en-US" sz="1000" dirty="0" smtClean="0">
              <a:solidFill>
                <a:srgbClr val="0000CC"/>
              </a:solidFill>
              <a:sym typeface="Symbol"/>
            </a:endParaRPr>
          </a:p>
          <a:p>
            <a:pPr algn="just"/>
            <a:r>
              <a:rPr lang="en-US" sz="2400" dirty="0" smtClean="0">
                <a:solidFill>
                  <a:srgbClr val="0000CC"/>
                </a:solidFill>
                <a:sym typeface="Symbol"/>
              </a:rPr>
              <a:t>The </a:t>
            </a:r>
            <a:r>
              <a:rPr lang="en-US" sz="2400" b="1" i="1" u="sng" dirty="0" smtClean="0">
                <a:solidFill>
                  <a:srgbClr val="C00000"/>
                </a:solidFill>
                <a:sym typeface="Symbol"/>
              </a:rPr>
              <a:t>velocity field 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can be calculated from:</a:t>
            </a:r>
          </a:p>
          <a:p>
            <a:pPr algn="just"/>
            <a:endParaRPr lang="en-US" sz="800" dirty="0" smtClean="0">
              <a:solidFill>
                <a:srgbClr val="0000CC"/>
              </a:solidFill>
              <a:sym typeface="Symbol"/>
            </a:endParaRPr>
          </a:p>
          <a:p>
            <a:pPr algn="just"/>
            <a:endParaRPr lang="en-US" sz="2400" dirty="0" smtClean="0">
              <a:solidFill>
                <a:srgbClr val="0000CC"/>
              </a:solidFill>
              <a:sym typeface="Symbol"/>
            </a:endParaRPr>
          </a:p>
          <a:p>
            <a:pPr algn="just"/>
            <a:r>
              <a:rPr lang="en-US" sz="2400" dirty="0" smtClean="0">
                <a:solidFill>
                  <a:srgbClr val="0000CC"/>
                </a:solidFill>
                <a:sym typeface="Symbol"/>
              </a:rPr>
              <a:t>The </a:t>
            </a:r>
            <a:r>
              <a:rPr lang="en-US" sz="2400" b="1" i="1" u="sng" dirty="0" smtClean="0">
                <a:solidFill>
                  <a:srgbClr val="C00000"/>
                </a:solidFill>
                <a:sym typeface="Symbol"/>
              </a:rPr>
              <a:t>pressure coeff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. ….</a:t>
            </a:r>
          </a:p>
          <a:p>
            <a:pPr algn="just"/>
            <a:endParaRPr lang="en-US" sz="900" dirty="0" smtClean="0">
              <a:solidFill>
                <a:srgbClr val="0000CC"/>
              </a:solidFill>
              <a:sym typeface="Symbol"/>
            </a:endParaRPr>
          </a:p>
          <a:p>
            <a:pPr algn="just"/>
            <a:r>
              <a:rPr lang="en-US" sz="2400" dirty="0" smtClean="0">
                <a:solidFill>
                  <a:srgbClr val="0000CC"/>
                </a:solidFill>
                <a:sym typeface="Symbol"/>
              </a:rPr>
              <a:t>The </a:t>
            </a:r>
            <a:r>
              <a:rPr lang="en-US" sz="2400" b="1" i="1" u="sng" dirty="0" smtClean="0">
                <a:solidFill>
                  <a:srgbClr val="C00000"/>
                </a:solidFill>
                <a:sym typeface="Symbol"/>
              </a:rPr>
              <a:t>aerodynamic coeff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. ……</a:t>
            </a:r>
          </a:p>
          <a:p>
            <a:pPr algn="just"/>
            <a:endParaRPr lang="en-US" sz="2400" dirty="0" smtClean="0">
              <a:solidFill>
                <a:srgbClr val="0000CC"/>
              </a:solidFill>
              <a:sym typeface="Symbol"/>
            </a:endParaRPr>
          </a:p>
          <a:p>
            <a:pPr algn="just"/>
            <a:endParaRPr lang="en-US" sz="2400" dirty="0" smtClean="0">
              <a:solidFill>
                <a:srgbClr val="0000CC"/>
              </a:solidFill>
              <a:sym typeface="Symbol"/>
            </a:endParaRPr>
          </a:p>
          <a:p>
            <a:pPr algn="just"/>
            <a:endParaRPr lang="en-US" sz="2400" dirty="0" smtClean="0">
              <a:solidFill>
                <a:srgbClr val="0000CC"/>
              </a:solidFill>
              <a:sym typeface="Symbol"/>
            </a:endParaRPr>
          </a:p>
          <a:p>
            <a:pPr algn="just"/>
            <a:endParaRPr lang="en-US" sz="2400" dirty="0" smtClean="0">
              <a:solidFill>
                <a:srgbClr val="0000CC"/>
              </a:solidFill>
              <a:sym typeface="Symbol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057400"/>
            <a:ext cx="308174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lum contrast="51000"/>
          </a:blip>
          <a:srcRect/>
          <a:stretch>
            <a:fillRect/>
          </a:stretch>
        </p:blipFill>
        <p:spPr bwMode="auto">
          <a:xfrm>
            <a:off x="2362200" y="2362200"/>
            <a:ext cx="2743200" cy="58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lum contrast="54000"/>
          </a:blip>
          <a:srcRect/>
          <a:stretch>
            <a:fillRect/>
          </a:stretch>
        </p:blipFill>
        <p:spPr bwMode="auto">
          <a:xfrm>
            <a:off x="6400800" y="4419600"/>
            <a:ext cx="2438400" cy="52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Potential Flow Theory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b="1" dirty="0" smtClean="0">
                <a:solidFill>
                  <a:srgbClr val="0000CC"/>
                </a:solidFill>
              </a:rPr>
              <a:t>Example 3</a:t>
            </a:r>
          </a:p>
          <a:p>
            <a:pPr algn="ctr">
              <a:buNone/>
            </a:pPr>
            <a:endParaRPr lang="en-US" sz="1000" dirty="0" smtClean="0">
              <a:solidFill>
                <a:srgbClr val="0000CC"/>
              </a:solidFill>
            </a:endParaRPr>
          </a:p>
          <a:p>
            <a:pPr algn="ctr">
              <a:buNone/>
            </a:pPr>
            <a:r>
              <a:rPr lang="en-US" sz="3600" b="1" i="1" dirty="0" smtClean="0">
                <a:solidFill>
                  <a:srgbClr val="0000CC"/>
                </a:solidFill>
              </a:rPr>
              <a:t>superposition of</a:t>
            </a:r>
            <a:endParaRPr lang="en-US" sz="3600" dirty="0" smtClean="0"/>
          </a:p>
          <a:p>
            <a:pPr algn="ctr">
              <a:buNone/>
            </a:pPr>
            <a:r>
              <a:rPr lang="en-US" sz="4000" b="1" u="sng" dirty="0" smtClean="0">
                <a:solidFill>
                  <a:srgbClr val="0000CC"/>
                </a:solidFill>
                <a:sym typeface="Symbol"/>
              </a:rPr>
              <a:t>Uniform Flow</a:t>
            </a:r>
            <a:r>
              <a:rPr lang="en-US" sz="4000" b="1" dirty="0" smtClean="0">
                <a:solidFill>
                  <a:srgbClr val="0000CC"/>
                </a:solidFill>
                <a:sym typeface="Symbol"/>
              </a:rPr>
              <a:t> and </a:t>
            </a:r>
            <a:r>
              <a:rPr lang="en-US" sz="4000" b="1" u="sng" dirty="0" smtClean="0">
                <a:solidFill>
                  <a:srgbClr val="0000CC"/>
                </a:solidFill>
                <a:sym typeface="Symbol"/>
              </a:rPr>
              <a:t>Doublet</a:t>
            </a:r>
            <a:r>
              <a:rPr lang="en-US" sz="4000" b="1" dirty="0" smtClean="0">
                <a:solidFill>
                  <a:srgbClr val="0000CC"/>
                </a:solidFill>
                <a:sym typeface="Symbol"/>
              </a:rPr>
              <a:t>:</a:t>
            </a:r>
            <a:endParaRPr lang="en-US" sz="4000" b="1" i="1" dirty="0" smtClean="0">
              <a:solidFill>
                <a:srgbClr val="0000CC"/>
              </a:solidFill>
              <a:sym typeface="Symbol"/>
            </a:endParaRPr>
          </a:p>
          <a:p>
            <a:pPr algn="ctr">
              <a:buNone/>
            </a:pPr>
            <a:r>
              <a:rPr lang="en-US" sz="4000" b="1" i="1" dirty="0" smtClean="0">
                <a:solidFill>
                  <a:srgbClr val="C00000"/>
                </a:solidFill>
                <a:sym typeface="Symbol"/>
              </a:rPr>
              <a:t>Non-lifting flow over a circular cylinder</a:t>
            </a:r>
            <a:endParaRPr lang="en-US" sz="4000" b="1" u="sng" dirty="0" smtClean="0">
              <a:solidFill>
                <a:srgbClr val="C00000"/>
              </a:solidFill>
              <a:sym typeface="Symbol"/>
            </a:endParaRPr>
          </a:p>
          <a:p>
            <a:pPr algn="ctr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924800" cy="5334000"/>
          </a:xfrm>
        </p:spPr>
        <p:txBody>
          <a:bodyPr>
            <a:normAutofit lnSpcReduction="10000"/>
          </a:bodyPr>
          <a:lstStyle/>
          <a:p>
            <a:pPr marL="571500" indent="-514350" algn="just">
              <a:buFont typeface="+mj-lt"/>
              <a:buAutoNum type="arabicPeriod" startAt="3"/>
            </a:pPr>
            <a:r>
              <a:rPr lang="en-US" sz="2800" b="1" u="sng" dirty="0" smtClean="0">
                <a:solidFill>
                  <a:srgbClr val="0000CC"/>
                </a:solidFill>
                <a:sym typeface="Symbol"/>
              </a:rPr>
              <a:t>Uniform Flow and Doublet</a:t>
            </a:r>
            <a:endParaRPr lang="en-US" sz="2800" b="1" i="1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r>
              <a:rPr lang="en-US" sz="2800" b="1" i="1" dirty="0" smtClean="0">
                <a:solidFill>
                  <a:srgbClr val="0000CC"/>
                </a:solidFill>
                <a:sym typeface="Symbol"/>
              </a:rPr>
              <a:t>	(Non-lifting flow over a circular cylinder)</a:t>
            </a:r>
          </a:p>
          <a:p>
            <a:pPr marL="571500" indent="-514350" algn="just">
              <a:buNone/>
            </a:pPr>
            <a:endParaRPr lang="en-US" sz="2800" b="1" i="1" u="sng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sz="2800" b="1" i="1" u="sng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sz="2800" b="1" i="1" u="sng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sz="2800" b="1" i="1" u="sng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sz="2800" b="1" i="1" u="sng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sz="2800" b="1" i="1" u="sng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r>
              <a:rPr lang="en-US" sz="2400" dirty="0" smtClean="0">
                <a:solidFill>
                  <a:srgbClr val="0000CC"/>
                </a:solidFill>
                <a:sym typeface="Symbol"/>
              </a:rPr>
              <a:t>The </a:t>
            </a:r>
            <a:r>
              <a:rPr lang="en-US" sz="2400" b="1" i="1" u="sng" dirty="0" smtClean="0">
                <a:solidFill>
                  <a:srgbClr val="0000CC"/>
                </a:solidFill>
                <a:sym typeface="Symbol"/>
              </a:rPr>
              <a:t>stream function</a:t>
            </a: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of the </a:t>
            </a:r>
            <a:r>
              <a:rPr lang="en-US" sz="2400" b="1" i="1" dirty="0" smtClean="0">
                <a:solidFill>
                  <a:srgbClr val="C00000"/>
                </a:solidFill>
                <a:sym typeface="Symbol"/>
              </a:rPr>
              <a:t>comb flow 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is:</a:t>
            </a:r>
          </a:p>
          <a:p>
            <a:pPr marL="571500" indent="-514350" algn="just">
              <a:buNone/>
            </a:pPr>
            <a:endParaRPr lang="en-US" sz="4400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r>
              <a:rPr lang="en-US" sz="2400" dirty="0" smtClean="0">
                <a:solidFill>
                  <a:srgbClr val="0000CC"/>
                </a:solidFill>
                <a:sym typeface="Symbol"/>
              </a:rPr>
              <a:t>R : radius of cylinder;          k : Doublet strength</a:t>
            </a:r>
          </a:p>
          <a:p>
            <a:pPr lvl="1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endParaRPr lang="en-US" sz="2400" dirty="0" smtClean="0">
              <a:solidFill>
                <a:srgbClr val="0000CC"/>
              </a:solidFill>
              <a:sym typeface="Symbol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lum contrast="62000"/>
          </a:blip>
          <a:srcRect/>
          <a:stretch>
            <a:fillRect/>
          </a:stretch>
        </p:blipFill>
        <p:spPr bwMode="auto">
          <a:xfrm>
            <a:off x="2057400" y="1981200"/>
            <a:ext cx="4724400" cy="268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lum contrast="54000"/>
          </a:blip>
          <a:srcRect/>
          <a:stretch>
            <a:fillRect/>
          </a:stretch>
        </p:blipFill>
        <p:spPr bwMode="auto">
          <a:xfrm>
            <a:off x="2514600" y="5181600"/>
            <a:ext cx="222603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lum contrast="51000"/>
          </a:blip>
          <a:srcRect/>
          <a:stretch>
            <a:fillRect/>
          </a:stretch>
        </p:blipFill>
        <p:spPr bwMode="auto">
          <a:xfrm>
            <a:off x="5334000" y="5105400"/>
            <a:ext cx="1162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924800" cy="5181600"/>
          </a:xfrm>
        </p:spPr>
        <p:txBody>
          <a:bodyPr>
            <a:normAutofit/>
          </a:bodyPr>
          <a:lstStyle/>
          <a:p>
            <a:pPr marL="571500" indent="-514350" algn="just">
              <a:buFont typeface="+mj-lt"/>
              <a:buAutoNum type="arabicPeriod" startAt="3"/>
            </a:pPr>
            <a:r>
              <a:rPr lang="en-US" sz="2800" b="1" u="sng" dirty="0" smtClean="0">
                <a:solidFill>
                  <a:srgbClr val="0000CC"/>
                </a:solidFill>
                <a:sym typeface="Symbol"/>
              </a:rPr>
              <a:t>Uniform Flow and Doublet</a:t>
            </a:r>
            <a:endParaRPr lang="en-US" sz="2800" b="1" i="1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r>
              <a:rPr lang="en-US" sz="2800" b="1" i="1" dirty="0" smtClean="0">
                <a:solidFill>
                  <a:srgbClr val="0000CC"/>
                </a:solidFill>
                <a:sym typeface="Symbol"/>
              </a:rPr>
              <a:t>	(Non-lifting flow)</a:t>
            </a:r>
          </a:p>
          <a:p>
            <a:pPr marL="571500" indent="-514350" algn="just"/>
            <a:endParaRPr lang="en-US" sz="12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r>
              <a:rPr lang="en-US" sz="2400" dirty="0" smtClean="0">
                <a:solidFill>
                  <a:srgbClr val="0000CC"/>
                </a:solidFill>
                <a:sym typeface="Symbol"/>
              </a:rPr>
              <a:t>The </a:t>
            </a:r>
            <a:r>
              <a:rPr lang="en-US" sz="2400" b="1" i="1" u="sng" dirty="0" smtClean="0">
                <a:solidFill>
                  <a:srgbClr val="0000CC"/>
                </a:solidFill>
                <a:sym typeface="Symbol"/>
              </a:rPr>
              <a:t>velocity field</a:t>
            </a: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can then be determined by differentiating the stream function of the </a:t>
            </a:r>
            <a:r>
              <a:rPr lang="en-US" sz="2400" b="1" i="1" dirty="0" smtClean="0">
                <a:solidFill>
                  <a:srgbClr val="C00000"/>
                </a:solidFill>
                <a:sym typeface="Symbol"/>
              </a:rPr>
              <a:t>combined flow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:</a:t>
            </a:r>
          </a:p>
          <a:p>
            <a:pPr marL="571500" indent="-514350" algn="just"/>
            <a:endParaRPr lang="en-US" sz="24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endParaRPr lang="en-US" sz="24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endParaRPr lang="en-US" sz="24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endParaRPr lang="en-US" sz="24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r>
              <a:rPr lang="en-US" sz="2400" dirty="0" smtClean="0">
                <a:solidFill>
                  <a:srgbClr val="0000CC"/>
                </a:solidFill>
                <a:sym typeface="Symbol"/>
              </a:rPr>
              <a:t>Equating </a:t>
            </a:r>
            <a:r>
              <a:rPr lang="en-US" sz="2400" dirty="0" err="1" smtClean="0">
                <a:solidFill>
                  <a:srgbClr val="0000CC"/>
                </a:solidFill>
                <a:sym typeface="Symbol"/>
              </a:rPr>
              <a:t>V</a:t>
            </a:r>
            <a:r>
              <a:rPr lang="en-US" sz="2400" baseline="-25000" dirty="0" err="1" smtClean="0">
                <a:solidFill>
                  <a:srgbClr val="0000CC"/>
                </a:solidFill>
                <a:sym typeface="Symbol"/>
              </a:rPr>
              <a:t>r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 and V</a:t>
            </a:r>
            <a:r>
              <a:rPr lang="en-US" sz="2400" baseline="-25000" dirty="0" smtClean="0">
                <a:solidFill>
                  <a:srgbClr val="0000CC"/>
                </a:solidFill>
                <a:sym typeface="Symbol"/>
              </a:rPr>
              <a:t>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 to zero, we determine </a:t>
            </a:r>
            <a:r>
              <a:rPr lang="en-US" sz="2400" b="1" i="1" dirty="0" smtClean="0">
                <a:solidFill>
                  <a:srgbClr val="C00000"/>
                </a:solidFill>
                <a:sym typeface="Symbol"/>
              </a:rPr>
              <a:t>the stagnation pts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:</a:t>
            </a:r>
          </a:p>
          <a:p>
            <a:pPr marL="571500" indent="-514350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endParaRPr lang="en-US" sz="2400" dirty="0" smtClean="0">
              <a:solidFill>
                <a:srgbClr val="0000CC"/>
              </a:solidFill>
              <a:sym typeface="Symbol"/>
            </a:endParaRP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lum contrast="50000"/>
          </a:blip>
          <a:srcRect/>
          <a:stretch>
            <a:fillRect/>
          </a:stretch>
        </p:blipFill>
        <p:spPr bwMode="auto">
          <a:xfrm>
            <a:off x="2133600" y="3200400"/>
            <a:ext cx="3124200" cy="166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lum contrast="100000"/>
          </a:blip>
          <a:srcRect/>
          <a:stretch>
            <a:fillRect/>
          </a:stretch>
        </p:blipFill>
        <p:spPr bwMode="auto">
          <a:xfrm>
            <a:off x="6705600" y="4114800"/>
            <a:ext cx="2209800" cy="89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lum contrast="78000"/>
          </a:blip>
          <a:srcRect/>
          <a:stretch>
            <a:fillRect/>
          </a:stretch>
        </p:blipFill>
        <p:spPr bwMode="auto">
          <a:xfrm>
            <a:off x="5638800" y="3200400"/>
            <a:ext cx="1676400" cy="94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lum contrast="52000"/>
          </a:blip>
          <a:srcRect/>
          <a:stretch>
            <a:fillRect/>
          </a:stretch>
        </p:blipFill>
        <p:spPr bwMode="auto">
          <a:xfrm>
            <a:off x="2133600" y="5410200"/>
            <a:ext cx="501880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867400" y="4419600"/>
            <a:ext cx="1143000" cy="338554"/>
          </a:xfrm>
          <a:prstGeom prst="rect">
            <a:avLst/>
          </a:prstGeom>
          <a:solidFill>
            <a:srgbClr val="00B050">
              <a:alpha val="5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On surface,</a:t>
            </a:r>
            <a:endParaRPr lang="en-US" sz="16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924800" cy="5181600"/>
          </a:xfrm>
        </p:spPr>
        <p:txBody>
          <a:bodyPr>
            <a:normAutofit/>
          </a:bodyPr>
          <a:lstStyle/>
          <a:p>
            <a:pPr marL="571500" indent="-514350" algn="just">
              <a:buFont typeface="+mj-lt"/>
              <a:buAutoNum type="arabicPeriod" startAt="3"/>
            </a:pPr>
            <a:r>
              <a:rPr lang="en-US" sz="2800" b="1" u="sng" dirty="0" smtClean="0">
                <a:solidFill>
                  <a:srgbClr val="0000CC"/>
                </a:solidFill>
                <a:sym typeface="Symbol"/>
              </a:rPr>
              <a:t>Uniform Flow and Doublet</a:t>
            </a:r>
            <a:endParaRPr lang="en-US" sz="2800" b="1" i="1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r>
              <a:rPr lang="en-US" sz="2800" b="1" i="1" dirty="0" smtClean="0">
                <a:solidFill>
                  <a:srgbClr val="0000CC"/>
                </a:solidFill>
                <a:sym typeface="Symbol"/>
              </a:rPr>
              <a:t>	(Non-lifting flow)</a:t>
            </a:r>
          </a:p>
          <a:p>
            <a:pPr marL="571500" indent="-514350" algn="just"/>
            <a:endParaRPr lang="en-US" sz="7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Substituting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 the co-ord. of the stagnation pts into the expression of the stream function for the comb flow, we get the eqn of the </a:t>
            </a:r>
            <a:r>
              <a:rPr lang="en-US" sz="2400" b="1" i="1" dirty="0" smtClean="0">
                <a:solidFill>
                  <a:srgbClr val="C00000"/>
                </a:solidFill>
                <a:sym typeface="Symbol"/>
              </a:rPr>
              <a:t>dividing stream line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:</a:t>
            </a:r>
          </a:p>
          <a:p>
            <a:pPr marL="571500" indent="-514350" algn="just"/>
            <a:endParaRPr lang="en-US" sz="16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endParaRPr lang="en-US" sz="16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endParaRPr lang="en-US" sz="2400" dirty="0" smtClean="0">
              <a:solidFill>
                <a:srgbClr val="0000CC"/>
              </a:solidFill>
              <a:sym typeface="Symbol"/>
            </a:endParaRPr>
          </a:p>
          <a:p>
            <a:pPr algn="just"/>
            <a:endParaRPr lang="en-US" sz="2400" dirty="0" smtClean="0">
              <a:solidFill>
                <a:srgbClr val="0000CC"/>
              </a:solidFill>
              <a:sym typeface="Symbol"/>
            </a:endParaRPr>
          </a:p>
          <a:p>
            <a:pPr algn="just"/>
            <a:r>
              <a:rPr lang="en-US" sz="2400" dirty="0" smtClean="0">
                <a:solidFill>
                  <a:srgbClr val="0000CC"/>
                </a:solidFill>
                <a:sym typeface="Symbol"/>
              </a:rPr>
              <a:t>The </a:t>
            </a:r>
            <a:r>
              <a:rPr lang="en-US" sz="2400" b="1" i="1" u="sng" dirty="0" smtClean="0">
                <a:solidFill>
                  <a:srgbClr val="0000CC"/>
                </a:solidFill>
                <a:sym typeface="Symbol"/>
              </a:rPr>
              <a:t>velocity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 distribution on the surface of the cylinder is:</a:t>
            </a:r>
          </a:p>
          <a:p>
            <a:pPr lvl="1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endParaRPr lang="en-US" sz="2400" dirty="0" smtClean="0">
              <a:solidFill>
                <a:srgbClr val="0000CC"/>
              </a:solidFill>
              <a:sym typeface="Symbol"/>
            </a:endParaRP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lum contrast="42000"/>
          </a:blip>
          <a:srcRect/>
          <a:stretch>
            <a:fillRect/>
          </a:stretch>
        </p:blipFill>
        <p:spPr bwMode="auto">
          <a:xfrm>
            <a:off x="1882142" y="3581400"/>
            <a:ext cx="322325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lum contrast="76000"/>
          </a:blip>
          <a:srcRect/>
          <a:stretch>
            <a:fillRect/>
          </a:stretch>
        </p:blipFill>
        <p:spPr bwMode="auto">
          <a:xfrm>
            <a:off x="5257800" y="3657600"/>
            <a:ext cx="352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lum contrast="82000"/>
          </a:blip>
          <a:srcRect/>
          <a:stretch>
            <a:fillRect/>
          </a:stretch>
        </p:blipFill>
        <p:spPr bwMode="auto">
          <a:xfrm>
            <a:off x="2133600" y="4343400"/>
            <a:ext cx="275924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lum contrast="51000"/>
          </a:blip>
          <a:srcRect/>
          <a:stretch>
            <a:fillRect/>
          </a:stretch>
        </p:blipFill>
        <p:spPr bwMode="auto">
          <a:xfrm>
            <a:off x="2743200" y="5410200"/>
            <a:ext cx="2209800" cy="89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924800" cy="5181600"/>
          </a:xfrm>
        </p:spPr>
        <p:txBody>
          <a:bodyPr>
            <a:normAutofit/>
          </a:bodyPr>
          <a:lstStyle/>
          <a:p>
            <a:pPr marL="571500" indent="-514350" algn="just">
              <a:buFont typeface="+mj-lt"/>
              <a:buAutoNum type="arabicPeriod" startAt="3"/>
            </a:pPr>
            <a:r>
              <a:rPr lang="en-US" sz="2800" b="1" u="sng" dirty="0" smtClean="0">
                <a:solidFill>
                  <a:srgbClr val="0000CC"/>
                </a:solidFill>
                <a:sym typeface="Symbol"/>
              </a:rPr>
              <a:t>Uniform Flow and Doublet</a:t>
            </a:r>
            <a:endParaRPr lang="en-US" sz="2800" b="1" i="1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r>
              <a:rPr lang="en-US" sz="2800" b="1" i="1" dirty="0" smtClean="0">
                <a:solidFill>
                  <a:srgbClr val="0000CC"/>
                </a:solidFill>
                <a:sym typeface="Symbol"/>
              </a:rPr>
              <a:t>	(Non-lifting flow)</a:t>
            </a:r>
          </a:p>
          <a:p>
            <a:pPr marL="571500" indent="-514350" algn="just"/>
            <a:endParaRPr lang="en-US" sz="8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r>
              <a:rPr lang="en-US" sz="2400" dirty="0" smtClean="0">
                <a:solidFill>
                  <a:srgbClr val="0000CC"/>
                </a:solidFill>
                <a:sym typeface="Symbol"/>
              </a:rPr>
              <a:t>Thus, the distribution of </a:t>
            </a:r>
            <a:r>
              <a:rPr lang="en-US" sz="2400" b="1" i="1" u="sng" dirty="0" smtClean="0">
                <a:solidFill>
                  <a:srgbClr val="0000CC"/>
                </a:solidFill>
                <a:sym typeface="Symbol"/>
              </a:rPr>
              <a:t>pressure </a:t>
            </a:r>
            <a:r>
              <a:rPr lang="en-US" sz="2400" b="1" i="1" u="sng" dirty="0" err="1" smtClean="0">
                <a:solidFill>
                  <a:srgbClr val="0000CC"/>
                </a:solidFill>
                <a:sym typeface="Symbol"/>
              </a:rPr>
              <a:t>coeff</a:t>
            </a: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on the surface of the cylinder,</a:t>
            </a:r>
          </a:p>
          <a:p>
            <a:pPr marL="571500" indent="-514350" algn="just"/>
            <a:endParaRPr lang="en-US" sz="24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endParaRPr lang="en-US" sz="12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r>
              <a:rPr lang="en-US" sz="2400" dirty="0" smtClean="0">
                <a:solidFill>
                  <a:srgbClr val="0000CC"/>
                </a:solidFill>
                <a:sym typeface="Symbol"/>
              </a:rPr>
              <a:t>The normal- and axial</a:t>
            </a:r>
          </a:p>
          <a:p>
            <a:pPr marL="571500" indent="-514350" algn="just">
              <a:buNone/>
            </a:pPr>
            <a:r>
              <a:rPr lang="en-US" sz="2400" dirty="0" smtClean="0">
                <a:solidFill>
                  <a:srgbClr val="0000CC"/>
                </a:solidFill>
                <a:sym typeface="Symbol"/>
              </a:rPr>
              <a:t>	</a:t>
            </a:r>
            <a:r>
              <a:rPr lang="en-US" sz="2400" b="1" i="1" u="sng" dirty="0" smtClean="0">
                <a:solidFill>
                  <a:srgbClr val="0000CC"/>
                </a:solidFill>
                <a:sym typeface="Symbol"/>
              </a:rPr>
              <a:t>force coeffs</a:t>
            </a: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 are 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 </a:t>
            </a: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each</a:t>
            </a:r>
            <a:r>
              <a:rPr lang="en-US" sz="2400" b="1" i="1" dirty="0" smtClean="0">
                <a:solidFill>
                  <a:srgbClr val="C00000"/>
                </a:solidFill>
                <a:sym typeface="Symbol"/>
              </a:rPr>
              <a:t> zero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.</a:t>
            </a:r>
          </a:p>
          <a:p>
            <a:pPr lvl="1" algn="just">
              <a:buNone/>
            </a:pPr>
            <a:endParaRPr lang="en-US" sz="2400" dirty="0" smtClean="0">
              <a:solidFill>
                <a:srgbClr val="0000CC"/>
              </a:solidFill>
              <a:sym typeface="Symbol"/>
            </a:endParaRP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lum contrast="55000"/>
          </a:blip>
          <a:srcRect/>
          <a:stretch>
            <a:fillRect/>
          </a:stretch>
        </p:blipFill>
        <p:spPr bwMode="auto">
          <a:xfrm>
            <a:off x="2743200" y="3124200"/>
            <a:ext cx="1524000" cy="59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ight Arrow 9"/>
          <p:cNvSpPr/>
          <p:nvPr/>
        </p:nvSpPr>
        <p:spPr>
          <a:xfrm>
            <a:off x="4800600" y="3352800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lum contrast="54000"/>
          </a:blip>
          <a:srcRect/>
          <a:stretch>
            <a:fillRect/>
          </a:stretch>
        </p:blipFill>
        <p:spPr bwMode="auto">
          <a:xfrm>
            <a:off x="5638800" y="3200400"/>
            <a:ext cx="1905000" cy="4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lum contrast="44000"/>
          </a:blip>
          <a:srcRect/>
          <a:stretch>
            <a:fillRect/>
          </a:stretch>
        </p:blipFill>
        <p:spPr bwMode="auto">
          <a:xfrm>
            <a:off x="4953000" y="3886200"/>
            <a:ext cx="385629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86" name="Picture 6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lum contrast="55000"/>
          </a:blip>
          <a:srcRect/>
          <a:stretch>
            <a:fillRect/>
          </a:stretch>
        </p:blipFill>
        <p:spPr bwMode="auto">
          <a:xfrm>
            <a:off x="1752600" y="4724400"/>
            <a:ext cx="2806263" cy="144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848600" cy="5257800"/>
          </a:xfrm>
        </p:spPr>
        <p:txBody>
          <a:bodyPr>
            <a:normAutofit/>
          </a:bodyPr>
          <a:lstStyle/>
          <a:p>
            <a:pPr marL="571500" indent="-514350" algn="ctr">
              <a:buNone/>
            </a:pPr>
            <a:endParaRPr lang="en-US" b="1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ctr">
              <a:buNone/>
            </a:pPr>
            <a:endParaRPr lang="en-US" b="1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ctr">
              <a:buNone/>
            </a:pPr>
            <a:r>
              <a:rPr lang="en-US" b="1" dirty="0" smtClean="0">
                <a:solidFill>
                  <a:srgbClr val="0000CC"/>
                </a:solidFill>
                <a:sym typeface="Symbol"/>
              </a:rPr>
              <a:t>One More Elementary Flow Model:</a:t>
            </a:r>
          </a:p>
          <a:p>
            <a:pPr marL="571500" indent="-514350" algn="ctr">
              <a:buNone/>
            </a:pPr>
            <a:endParaRPr lang="en-US" sz="1100" u="sng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ctr">
              <a:buNone/>
            </a:pPr>
            <a:r>
              <a:rPr lang="en-US" sz="6600" dirty="0" smtClean="0">
                <a:solidFill>
                  <a:srgbClr val="0000CC"/>
                </a:solidFill>
                <a:sym typeface="Symbol"/>
              </a:rPr>
              <a:t>Line Vortex</a:t>
            </a:r>
          </a:p>
          <a:p>
            <a:pPr marL="571500" indent="-514350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Potential Flow Theory …</a:t>
            </a:r>
            <a:endParaRPr lang="en-US" sz="4800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305800" cy="5410200"/>
          </a:xfrm>
        </p:spPr>
        <p:txBody>
          <a:bodyPr>
            <a:normAutofit/>
          </a:bodyPr>
          <a:lstStyle/>
          <a:p>
            <a:pPr marL="571500" indent="-514350" algn="just">
              <a:buNone/>
            </a:pPr>
            <a:r>
              <a:rPr lang="en-US" sz="3600" b="1" u="sng" dirty="0" smtClean="0">
                <a:solidFill>
                  <a:srgbClr val="0000CC"/>
                </a:solidFill>
                <a:sym typeface="Symbol"/>
              </a:rPr>
              <a:t>Line Vortex</a:t>
            </a:r>
            <a:r>
              <a:rPr lang="en-US" sz="3600" b="1" dirty="0" smtClean="0">
                <a:solidFill>
                  <a:srgbClr val="0000CC"/>
                </a:solidFill>
                <a:sym typeface="Symbol"/>
              </a:rPr>
              <a:t>   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(</a:t>
            </a:r>
            <a:r>
              <a:rPr lang="en-US" sz="2800" b="1" dirty="0" smtClean="0">
                <a:solidFill>
                  <a:srgbClr val="C00000"/>
                </a:solidFill>
                <a:sym typeface="Symbol"/>
              </a:rPr>
              <a:t>Ref: 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See, e.g., Section 3.14, Anderson</a:t>
            </a:r>
            <a:r>
              <a:rPr lang="en-US" sz="2800" dirty="0" smtClean="0">
                <a:solidFill>
                  <a:srgbClr val="0000CC"/>
                </a:solidFill>
                <a:sym typeface="Symbol"/>
              </a:rPr>
              <a:t>)</a:t>
            </a:r>
          </a:p>
          <a:p>
            <a:pPr marL="571500" indent="-514350" algn="just"/>
            <a:endParaRPr lang="en-US" sz="10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r>
              <a:rPr lang="en-US" sz="2800" dirty="0" smtClean="0">
                <a:solidFill>
                  <a:srgbClr val="0000CC"/>
                </a:solidFill>
                <a:sym typeface="Symbol"/>
              </a:rPr>
              <a:t>is an elementary potential flow model where:</a:t>
            </a:r>
          </a:p>
          <a:p>
            <a:pPr marL="971550" lvl="1" indent="-514350" algn="just"/>
            <a:endParaRPr lang="en-US" sz="500" dirty="0" smtClean="0">
              <a:solidFill>
                <a:srgbClr val="0000CC"/>
              </a:solidFill>
              <a:sym typeface="Symbol"/>
            </a:endParaRPr>
          </a:p>
          <a:p>
            <a:pPr marL="971550" lvl="1" indent="-514350" algn="just"/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the stream lines are concentric circles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,</a:t>
            </a:r>
          </a:p>
          <a:p>
            <a:pPr marL="971550" lvl="1" indent="-514350" algn="just"/>
            <a:endParaRPr lang="en-US" sz="500" dirty="0" smtClean="0">
              <a:solidFill>
                <a:srgbClr val="0000CC"/>
              </a:solidFill>
              <a:sym typeface="Symbol"/>
            </a:endParaRPr>
          </a:p>
          <a:p>
            <a:pPr marL="971550" lvl="1" indent="-514350" algn="just"/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v</a:t>
            </a:r>
            <a:r>
              <a:rPr lang="en-US" sz="2400" b="1" i="1" baseline="-25000" dirty="0" smtClean="0">
                <a:solidFill>
                  <a:srgbClr val="0000CC"/>
                </a:solidFill>
                <a:sym typeface="Symbol"/>
              </a:rPr>
              <a:t></a:t>
            </a: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  is const for a given streamline;</a:t>
            </a:r>
            <a:endParaRPr lang="en-US" sz="2400" dirty="0" smtClean="0">
              <a:solidFill>
                <a:srgbClr val="0000CC"/>
              </a:solidFill>
              <a:sym typeface="Symbol"/>
            </a:endParaRPr>
          </a:p>
          <a:p>
            <a:pPr marL="971550" lvl="1" indent="-514350" algn="just"/>
            <a:endParaRPr lang="en-US" sz="500" dirty="0" smtClean="0">
              <a:solidFill>
                <a:srgbClr val="0000CC"/>
              </a:solidFill>
              <a:sym typeface="Symbol"/>
            </a:endParaRPr>
          </a:p>
          <a:p>
            <a:pPr marL="971550" lvl="1" indent="-514350" algn="just">
              <a:buNone/>
            </a:pPr>
            <a:r>
              <a:rPr lang="en-US" sz="2400" dirty="0" smtClean="0">
                <a:solidFill>
                  <a:srgbClr val="0000CC"/>
                </a:solidFill>
                <a:sym typeface="Symbol"/>
              </a:rPr>
              <a:t>	however, it varies from one streamline to</a:t>
            </a:r>
          </a:p>
          <a:p>
            <a:pPr marL="971550" lvl="1" indent="-514350" algn="just">
              <a:buNone/>
            </a:pPr>
            <a:r>
              <a:rPr lang="en-US" sz="2400" dirty="0" smtClean="0">
                <a:solidFill>
                  <a:srgbClr val="0000CC"/>
                </a:solidFill>
                <a:sym typeface="Symbol"/>
              </a:rPr>
              <a:t>	another according to:</a:t>
            </a:r>
          </a:p>
          <a:p>
            <a:pPr marL="971550" lvl="1" indent="-514350" algn="just">
              <a:buNone/>
            </a:pPr>
            <a:r>
              <a:rPr lang="en-US" sz="2400" dirty="0" smtClean="0">
                <a:solidFill>
                  <a:srgbClr val="0000CC"/>
                </a:solidFill>
                <a:sym typeface="Symbol"/>
              </a:rPr>
              <a:t>		r v</a:t>
            </a:r>
            <a:r>
              <a:rPr lang="en-US" sz="2400" baseline="-25000" dirty="0" smtClean="0">
                <a:solidFill>
                  <a:srgbClr val="0000CC"/>
                </a:solidFill>
                <a:sym typeface="Symbol"/>
              </a:rPr>
              <a:t>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 = const,	or,      v</a:t>
            </a:r>
            <a:r>
              <a:rPr lang="en-US" sz="2400" baseline="-25000" dirty="0" smtClean="0">
                <a:solidFill>
                  <a:srgbClr val="0000CC"/>
                </a:solidFill>
                <a:sym typeface="Symbol"/>
              </a:rPr>
              <a:t>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 = - 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/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(2r)	</a:t>
            </a:r>
          </a:p>
          <a:p>
            <a:pPr marL="971550" lvl="1" indent="-514350" algn="just">
              <a:buNone/>
            </a:pPr>
            <a:r>
              <a:rPr lang="en-US" sz="300" dirty="0" smtClean="0">
                <a:solidFill>
                  <a:srgbClr val="0000CC"/>
                </a:solidFill>
                <a:sym typeface="Symbol"/>
              </a:rPr>
              <a:t>	 </a:t>
            </a:r>
            <a:r>
              <a:rPr lang="en-US" sz="1000" dirty="0" smtClean="0">
                <a:solidFill>
                  <a:srgbClr val="0000CC"/>
                </a:solidFill>
                <a:sym typeface="Symbol"/>
              </a:rPr>
              <a:t>	</a:t>
            </a:r>
          </a:p>
          <a:p>
            <a:pPr marL="971550" lvl="1" indent="-514350" algn="just">
              <a:buNone/>
            </a:pPr>
            <a:r>
              <a:rPr lang="en-US" sz="2400" dirty="0" smtClean="0">
                <a:solidFill>
                  <a:srgbClr val="0000CC"/>
                </a:solidFill>
                <a:sym typeface="Symbol"/>
              </a:rPr>
              <a:t>		where  </a:t>
            </a:r>
            <a:r>
              <a:rPr lang="en-US" sz="2400" b="1" dirty="0" smtClean="0">
                <a:solidFill>
                  <a:srgbClr val="C00000"/>
                </a:solidFill>
                <a:sym typeface="Symbol"/>
              </a:rPr>
              <a:t> =  the vortex strength = - 2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  (const)</a:t>
            </a:r>
          </a:p>
          <a:p>
            <a:pPr marL="971550" lvl="1" indent="-514350" algn="just">
              <a:buNone/>
            </a:pPr>
            <a:endParaRPr lang="en-US" sz="1000" dirty="0" smtClean="0">
              <a:solidFill>
                <a:srgbClr val="0000CC"/>
              </a:solidFill>
              <a:sym typeface="Symbol"/>
            </a:endParaRPr>
          </a:p>
          <a:p>
            <a:pPr marL="971550" lvl="1" indent="-514350" algn="just"/>
            <a:r>
              <a:rPr lang="en-US" sz="2400" dirty="0" smtClean="0">
                <a:solidFill>
                  <a:srgbClr val="0000CC"/>
                </a:solidFill>
                <a:sym typeface="Symbol"/>
              </a:rPr>
              <a:t>The </a:t>
            </a:r>
            <a:r>
              <a:rPr lang="en-US" sz="2400" b="1" i="1" u="sng" dirty="0" smtClean="0">
                <a:solidFill>
                  <a:srgbClr val="0000CC"/>
                </a:solidFill>
                <a:sym typeface="Symbol"/>
              </a:rPr>
              <a:t>radial velocity 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comp, 	v</a:t>
            </a:r>
            <a:r>
              <a:rPr lang="en-US" sz="2400" baseline="-25000" dirty="0" smtClean="0">
                <a:solidFill>
                  <a:srgbClr val="0000CC"/>
                </a:solidFill>
                <a:sym typeface="Symbol"/>
              </a:rPr>
              <a:t>r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 = 0</a:t>
            </a:r>
            <a:endParaRPr lang="en-US" dirty="0" smtClean="0">
              <a:solidFill>
                <a:srgbClr val="0000CC"/>
              </a:solidFill>
              <a:sym typeface="Symbol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3410" y="2362201"/>
            <a:ext cx="2121990" cy="209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286000" y="4495800"/>
            <a:ext cx="1752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53000" y="5791200"/>
            <a:ext cx="1371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4495800"/>
            <a:ext cx="2057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05800" cy="5105400"/>
          </a:xfrm>
        </p:spPr>
        <p:txBody>
          <a:bodyPr>
            <a:normAutofit/>
          </a:bodyPr>
          <a:lstStyle/>
          <a:p>
            <a:pPr marL="571500" indent="-514350" algn="just">
              <a:buNone/>
            </a:pPr>
            <a:r>
              <a:rPr lang="en-US" sz="3600" b="1" u="sng" dirty="0" smtClean="0">
                <a:solidFill>
                  <a:srgbClr val="0000CC"/>
                </a:solidFill>
                <a:sym typeface="Symbol"/>
              </a:rPr>
              <a:t>Line Vortex</a:t>
            </a:r>
            <a:r>
              <a:rPr lang="en-US" sz="3600" b="1" dirty="0" smtClean="0">
                <a:solidFill>
                  <a:srgbClr val="0000CC"/>
                </a:solidFill>
                <a:sym typeface="Symbol"/>
              </a:rPr>
              <a:t>   </a:t>
            </a:r>
            <a:r>
              <a:rPr lang="en-US" b="1" dirty="0" smtClean="0">
                <a:solidFill>
                  <a:srgbClr val="0000CC"/>
                </a:solidFill>
                <a:sym typeface="Symbol"/>
              </a:rPr>
              <a:t>…</a:t>
            </a:r>
            <a:endParaRPr lang="en-US" sz="2800" dirty="0" smtClean="0">
              <a:solidFill>
                <a:srgbClr val="C00000"/>
              </a:solidFill>
              <a:sym typeface="Symbol"/>
            </a:endParaRPr>
          </a:p>
          <a:p>
            <a:pPr marL="571500" indent="-514350" algn="just"/>
            <a:endParaRPr lang="en-US" sz="10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r>
              <a:rPr lang="en-US" sz="2400" i="1" dirty="0" smtClean="0">
                <a:solidFill>
                  <a:srgbClr val="0000CC"/>
                </a:solidFill>
                <a:sym typeface="Symbol"/>
              </a:rPr>
              <a:t>Vortex flow 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is a </a:t>
            </a: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physically possible 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model</a:t>
            </a:r>
          </a:p>
          <a:p>
            <a:pPr marL="571500" indent="-514350" algn="just">
              <a:buNone/>
            </a:pPr>
            <a:r>
              <a:rPr lang="en-US" sz="2400" dirty="0" smtClean="0">
                <a:solidFill>
                  <a:srgbClr val="0000CC"/>
                </a:solidFill>
                <a:sym typeface="Symbol"/>
              </a:rPr>
              <a:t>	and so, it </a:t>
            </a: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obeys continuity eqn 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for </a:t>
            </a:r>
            <a:r>
              <a:rPr lang="en-US" sz="2400" u="sng" dirty="0" smtClean="0">
                <a:solidFill>
                  <a:srgbClr val="0000CC"/>
                </a:solidFill>
                <a:sym typeface="Symbol"/>
              </a:rPr>
              <a:t>incomp</a:t>
            </a:r>
          </a:p>
          <a:p>
            <a:pPr marL="571500" indent="-514350" algn="just">
              <a:buNone/>
            </a:pPr>
            <a:r>
              <a:rPr lang="en-US" sz="2400" dirty="0" smtClean="0">
                <a:solidFill>
                  <a:srgbClr val="0000CC"/>
                </a:solidFill>
                <a:sym typeface="Symbol"/>
              </a:rPr>
              <a:t>	flow; </a:t>
            </a:r>
            <a:r>
              <a:rPr lang="en-US" sz="2400" dirty="0" err="1" smtClean="0">
                <a:solidFill>
                  <a:srgbClr val="0000CC"/>
                </a:solidFill>
                <a:sym typeface="Symbol"/>
              </a:rPr>
              <a:t>ie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, </a:t>
            </a:r>
            <a:r>
              <a:rPr lang="en-US" sz="2400" b="1" dirty="0" smtClean="0">
                <a:sym typeface="Symbol"/>
              </a:rPr>
              <a:t>	</a:t>
            </a:r>
            <a:r>
              <a:rPr lang="en-US" sz="2800" b="1" dirty="0" smtClean="0">
                <a:solidFill>
                  <a:srgbClr val="0000CC"/>
                </a:solidFill>
                <a:sym typeface="Symbol"/>
              </a:rPr>
              <a:t>  V </a:t>
            </a:r>
            <a:r>
              <a:rPr lang="en-US" sz="2800" dirty="0" smtClean="0">
                <a:solidFill>
                  <a:srgbClr val="0000CC"/>
                </a:solidFill>
                <a:sym typeface="Symbol"/>
              </a:rPr>
              <a:t> = 0.</a:t>
            </a:r>
            <a:endParaRPr lang="en-US" sz="24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sz="7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r>
              <a:rPr lang="en-US" sz="2400" dirty="0" smtClean="0">
                <a:solidFill>
                  <a:srgbClr val="0000CC"/>
                </a:solidFill>
                <a:sym typeface="Symbol"/>
              </a:rPr>
              <a:t>and,  it is an </a:t>
            </a: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irrotational flow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, i.e.,</a:t>
            </a:r>
          </a:p>
          <a:p>
            <a:pPr marL="571500" indent="-514350" algn="just">
              <a:buNone/>
            </a:pPr>
            <a:r>
              <a:rPr lang="en-US" sz="2400" dirty="0" smtClean="0">
                <a:solidFill>
                  <a:srgbClr val="0000CC"/>
                </a:solidFill>
                <a:sym typeface="Symbol"/>
              </a:rPr>
              <a:t>			</a:t>
            </a:r>
            <a:r>
              <a:rPr lang="en-US" sz="2800" dirty="0" smtClean="0">
                <a:solidFill>
                  <a:srgbClr val="0000CC"/>
                </a:solidFill>
                <a:sym typeface="Symbol"/>
              </a:rPr>
              <a:t>Curl </a:t>
            </a:r>
            <a:r>
              <a:rPr lang="en-US" sz="2800" b="1" dirty="0" smtClean="0">
                <a:solidFill>
                  <a:srgbClr val="0000CC"/>
                </a:solidFill>
                <a:sym typeface="Symbol"/>
              </a:rPr>
              <a:t>V</a:t>
            </a:r>
            <a:r>
              <a:rPr lang="en-US" sz="2800" dirty="0" smtClean="0">
                <a:solidFill>
                  <a:srgbClr val="0000CC"/>
                </a:solidFill>
                <a:sym typeface="Symbol"/>
              </a:rPr>
              <a:t> = 0</a:t>
            </a:r>
            <a:endParaRPr lang="en-US" sz="24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r>
              <a:rPr lang="en-US" sz="2400" dirty="0" smtClean="0">
                <a:solidFill>
                  <a:srgbClr val="0000CC"/>
                </a:solidFill>
                <a:sym typeface="Symbol"/>
              </a:rPr>
              <a:t>	at every pt except at the origin;</a:t>
            </a:r>
          </a:p>
          <a:p>
            <a:pPr marL="571500" indent="-514350" algn="just"/>
            <a:endParaRPr lang="en-US" sz="600" b="1" dirty="0" smtClean="0">
              <a:solidFill>
                <a:srgbClr val="0000CC"/>
              </a:solidFill>
              <a:sym typeface="Symbol"/>
            </a:endParaRPr>
          </a:p>
          <a:p>
            <a:pPr marL="971550" lvl="1" indent="-514350" algn="just"/>
            <a:r>
              <a:rPr lang="en-US" sz="2400" dirty="0" smtClean="0">
                <a:solidFill>
                  <a:srgbClr val="0000CC"/>
                </a:solidFill>
                <a:sym typeface="Symbol"/>
              </a:rPr>
              <a:t>at the origin, </a:t>
            </a:r>
          </a:p>
          <a:p>
            <a:pPr marL="1371600" lvl="2" indent="-514350" algn="just">
              <a:buNone/>
            </a:pPr>
            <a:r>
              <a:rPr lang="en-US" sz="2000" dirty="0" smtClean="0">
                <a:solidFill>
                  <a:srgbClr val="0000CC"/>
                </a:solidFill>
                <a:sym typeface="Symbol"/>
              </a:rPr>
              <a:t> 	Curl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V    .</a:t>
            </a:r>
            <a:endParaRPr lang="en-US" sz="20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lvl="1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676400"/>
            <a:ext cx="22479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038600"/>
            <a:ext cx="2590800" cy="6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876800"/>
            <a:ext cx="2667000" cy="75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34708" y="5638800"/>
            <a:ext cx="400929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257800" y="5715000"/>
            <a:ext cx="1981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43800" y="5715000"/>
            <a:ext cx="1447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838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/>
            </a:r>
            <a:br>
              <a:rPr lang="en-US" sz="3600" dirty="0" smtClean="0">
                <a:solidFill>
                  <a:srgbClr val="0000FF"/>
                </a:solidFill>
              </a:rPr>
            </a:b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762000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Consider an air craft moving in air</a:t>
            </a:r>
            <a:r>
              <a:rPr lang="en-US" b="1" dirty="0" smtClean="0">
                <a:solidFill>
                  <a:srgbClr val="0000FF"/>
                </a:solidFill>
              </a:rPr>
              <a:t>:</a:t>
            </a:r>
            <a:endParaRPr lang="en-US" dirty="0"/>
          </a:p>
        </p:txBody>
      </p:sp>
      <p:pic>
        <p:nvPicPr>
          <p:cNvPr id="5" name="Picture 2" descr="C:\My Download Files\c17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5400"/>
            <a:ext cx="5638800" cy="3759591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609600"/>
            <a:ext cx="7848600" cy="586739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3600" dirty="0" smtClean="0">
                <a:solidFill>
                  <a:srgbClr val="0000FF"/>
                </a:solidFill>
              </a:rPr>
              <a:t>Questions?</a:t>
            </a:r>
            <a:endParaRPr lang="en-US" sz="3600" dirty="0" smtClean="0">
              <a:solidFill>
                <a:srgbClr val="0000CC"/>
              </a:solidFill>
            </a:endParaRPr>
          </a:p>
          <a:p>
            <a:pPr lvl="1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Why doesn't it fall down ? (What keeps it floating in air?</a:t>
            </a:r>
          </a:p>
          <a:p>
            <a:pPr lvl="1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Why/How does it move forward?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26670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3399"/>
                </a:solidFill>
              </a:rPr>
              <a:t>air</a:t>
            </a:r>
            <a:endParaRPr lang="en-US" b="1" dirty="0">
              <a:solidFill>
                <a:srgbClr val="FF33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35814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body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05800" cy="5105400"/>
          </a:xfrm>
        </p:spPr>
        <p:txBody>
          <a:bodyPr>
            <a:normAutofit/>
          </a:bodyPr>
          <a:lstStyle/>
          <a:p>
            <a:pPr marL="571500" indent="-514350" algn="just">
              <a:buNone/>
            </a:pPr>
            <a:r>
              <a:rPr lang="en-US" sz="3600" b="1" u="sng" dirty="0" smtClean="0">
                <a:solidFill>
                  <a:srgbClr val="0000CC"/>
                </a:solidFill>
                <a:sym typeface="Symbol"/>
              </a:rPr>
              <a:t>Line Vortex</a:t>
            </a:r>
            <a:r>
              <a:rPr lang="en-US" sz="3600" b="1" dirty="0" smtClean="0">
                <a:solidFill>
                  <a:srgbClr val="0000CC"/>
                </a:solidFill>
                <a:sym typeface="Symbol"/>
              </a:rPr>
              <a:t>   </a:t>
            </a:r>
            <a:r>
              <a:rPr lang="en-US" b="1" dirty="0" smtClean="0">
                <a:solidFill>
                  <a:srgbClr val="0000CC"/>
                </a:solidFill>
                <a:sym typeface="Symbol"/>
              </a:rPr>
              <a:t>…</a:t>
            </a:r>
            <a:endParaRPr lang="en-US" sz="2800" dirty="0" smtClean="0">
              <a:solidFill>
                <a:srgbClr val="C00000"/>
              </a:solidFill>
              <a:sym typeface="Symbol"/>
            </a:endParaRPr>
          </a:p>
          <a:p>
            <a:pPr marL="571500" indent="-514350" algn="just"/>
            <a:endParaRPr lang="en-US" sz="10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r>
              <a:rPr lang="en-US" sz="2400" dirty="0" smtClean="0">
                <a:solidFill>
                  <a:srgbClr val="0000CC"/>
                </a:solidFill>
                <a:sym typeface="Symbol"/>
              </a:rPr>
              <a:t>Since </a:t>
            </a:r>
            <a:r>
              <a:rPr lang="en-US" sz="2400" b="1" i="1" dirty="0" smtClean="0">
                <a:solidFill>
                  <a:srgbClr val="C00000"/>
                </a:solidFill>
                <a:sym typeface="Symbol"/>
              </a:rPr>
              <a:t>the velocity field is known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,</a:t>
            </a:r>
          </a:p>
          <a:p>
            <a:pPr marL="571500" indent="-514350" algn="just">
              <a:buNone/>
            </a:pPr>
            <a:r>
              <a:rPr lang="en-US" sz="2400" dirty="0" smtClean="0">
                <a:solidFill>
                  <a:srgbClr val="0000CC"/>
                </a:solidFill>
                <a:sym typeface="Symbol"/>
              </a:rPr>
              <a:t>	</a:t>
            </a: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one can determine the velocity </a:t>
            </a:r>
          </a:p>
          <a:p>
            <a:pPr marL="571500" indent="-514350" algn="just">
              <a:buNone/>
            </a:pP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	potential and stream functions </a:t>
            </a:r>
          </a:p>
          <a:p>
            <a:pPr marL="571500" indent="-514350" algn="just">
              <a:buNone/>
            </a:pPr>
            <a:r>
              <a:rPr lang="en-US" sz="2400" dirty="0" smtClean="0">
                <a:solidFill>
                  <a:srgbClr val="0000CC"/>
                </a:solidFill>
                <a:sym typeface="Symbol"/>
              </a:rPr>
              <a:t>	of the model by integration, using:</a:t>
            </a:r>
          </a:p>
          <a:p>
            <a:pPr marL="571500" indent="-514350" algn="just">
              <a:buNone/>
            </a:pPr>
            <a:endParaRPr lang="en-US" sz="24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algn="just"/>
            <a:r>
              <a:rPr lang="en-US" sz="2400" dirty="0" smtClean="0">
                <a:solidFill>
                  <a:srgbClr val="0000CC"/>
                </a:solidFill>
                <a:sym typeface="Symbol"/>
              </a:rPr>
              <a:t>The results:			, and</a:t>
            </a:r>
          </a:p>
          <a:p>
            <a:pPr algn="just"/>
            <a:endParaRPr lang="en-US" sz="1000" dirty="0" smtClean="0">
              <a:solidFill>
                <a:srgbClr val="0000CC"/>
              </a:solidFill>
              <a:sym typeface="Symbol"/>
            </a:endParaRPr>
          </a:p>
          <a:p>
            <a:pPr algn="just"/>
            <a:endParaRPr lang="en-US" sz="2400" dirty="0" smtClean="0">
              <a:solidFill>
                <a:srgbClr val="0000CC"/>
              </a:solidFill>
              <a:sym typeface="Symbol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676400"/>
            <a:ext cx="22479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lum contrast="52000"/>
          </a:blip>
          <a:srcRect/>
          <a:stretch>
            <a:fillRect/>
          </a:stretch>
        </p:blipFill>
        <p:spPr bwMode="auto">
          <a:xfrm>
            <a:off x="1219200" y="3657600"/>
            <a:ext cx="2590800" cy="6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lum contrast="51000"/>
          </a:blip>
          <a:srcRect/>
          <a:stretch>
            <a:fillRect/>
          </a:stretch>
        </p:blipFill>
        <p:spPr bwMode="auto">
          <a:xfrm>
            <a:off x="4572000" y="3657600"/>
            <a:ext cx="2438400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576513" y="4546600"/>
          <a:ext cx="1552575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0" name="Equation" r:id="rId6" imgW="698400" imgH="393480" progId="Equation.3">
                  <p:embed/>
                </p:oleObj>
              </mc:Choice>
              <mc:Fallback>
                <p:oleObj name="Equation" r:id="rId6" imgW="6984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513" y="4546600"/>
                        <a:ext cx="1552575" cy="8747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181599" y="4495800"/>
          <a:ext cx="1937939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1" name="Equation" r:id="rId8" imgW="927000" imgH="393480" progId="Equation.3">
                  <p:embed/>
                </p:oleObj>
              </mc:Choice>
              <mc:Fallback>
                <p:oleObj name="Equation" r:id="rId8" imgW="9270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599" y="4495800"/>
                        <a:ext cx="1937939" cy="9144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Potential Flow Theory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b="1" dirty="0" smtClean="0">
                <a:solidFill>
                  <a:srgbClr val="0000CC"/>
                </a:solidFill>
              </a:rPr>
              <a:t>Example 4</a:t>
            </a:r>
          </a:p>
          <a:p>
            <a:pPr algn="ctr">
              <a:buNone/>
            </a:pPr>
            <a:endParaRPr lang="en-US" sz="1400" dirty="0" smtClean="0">
              <a:solidFill>
                <a:srgbClr val="0000CC"/>
              </a:solidFill>
            </a:endParaRPr>
          </a:p>
          <a:p>
            <a:pPr algn="ctr">
              <a:buNone/>
            </a:pPr>
            <a:r>
              <a:rPr lang="en-US" sz="4000" b="1" i="1" dirty="0" smtClean="0">
                <a:solidFill>
                  <a:srgbClr val="0000CC"/>
                </a:solidFill>
              </a:rPr>
              <a:t>superposition of</a:t>
            </a:r>
            <a:endParaRPr lang="en-US" sz="4000" dirty="0" smtClean="0"/>
          </a:p>
          <a:p>
            <a:pPr algn="ctr">
              <a:buNone/>
            </a:pPr>
            <a:r>
              <a:rPr lang="en-US" b="1" u="sng" dirty="0" smtClean="0">
                <a:solidFill>
                  <a:srgbClr val="0000CC"/>
                </a:solidFill>
                <a:sym typeface="Symbol"/>
              </a:rPr>
              <a:t>Uniform Flow</a:t>
            </a:r>
            <a:r>
              <a:rPr lang="en-US" b="1" dirty="0" smtClean="0">
                <a:solidFill>
                  <a:srgbClr val="0000CC"/>
                </a:solidFill>
                <a:sym typeface="Symbol"/>
              </a:rPr>
              <a:t>,  </a:t>
            </a:r>
            <a:r>
              <a:rPr lang="en-US" b="1" u="sng" dirty="0" smtClean="0">
                <a:solidFill>
                  <a:srgbClr val="0000CC"/>
                </a:solidFill>
                <a:sym typeface="Symbol"/>
              </a:rPr>
              <a:t>Doublet</a:t>
            </a:r>
            <a:r>
              <a:rPr lang="en-US" b="1" dirty="0" smtClean="0">
                <a:solidFill>
                  <a:srgbClr val="0000CC"/>
                </a:solidFill>
                <a:sym typeface="Symbol"/>
              </a:rPr>
              <a:t>  and  </a:t>
            </a:r>
            <a:r>
              <a:rPr lang="en-US" b="1" u="sng" dirty="0" smtClean="0">
                <a:solidFill>
                  <a:srgbClr val="0000CC"/>
                </a:solidFill>
                <a:sym typeface="Symbol"/>
              </a:rPr>
              <a:t>Free Vortex</a:t>
            </a:r>
            <a:r>
              <a:rPr lang="en-US" b="1" dirty="0" smtClean="0">
                <a:solidFill>
                  <a:srgbClr val="0000CC"/>
                </a:solidFill>
                <a:sym typeface="Symbol"/>
              </a:rPr>
              <a:t>:</a:t>
            </a:r>
            <a:endParaRPr lang="en-US" b="1" i="1" dirty="0" smtClean="0">
              <a:solidFill>
                <a:srgbClr val="0000CC"/>
              </a:solidFill>
              <a:sym typeface="Symbol"/>
            </a:endParaRPr>
          </a:p>
          <a:p>
            <a:pPr algn="ctr">
              <a:buNone/>
            </a:pPr>
            <a:r>
              <a:rPr lang="en-US" sz="4000" b="1" i="1" dirty="0" smtClean="0">
                <a:solidFill>
                  <a:srgbClr val="C00000"/>
                </a:solidFill>
                <a:sym typeface="Symbol"/>
              </a:rPr>
              <a:t>Lifting flow over a circular cylinder</a:t>
            </a:r>
          </a:p>
          <a:p>
            <a:pPr algn="r">
              <a:buNone/>
            </a:pPr>
            <a:endParaRPr lang="en-US" sz="1100" u="sng" dirty="0" smtClean="0">
              <a:solidFill>
                <a:srgbClr val="C00000"/>
              </a:solidFill>
              <a:sym typeface="Symbol"/>
            </a:endParaRPr>
          </a:p>
          <a:p>
            <a:pPr algn="r">
              <a:buNone/>
            </a:pPr>
            <a:r>
              <a:rPr lang="en-US" u="sng" dirty="0" smtClean="0">
                <a:solidFill>
                  <a:srgbClr val="FF0000"/>
                </a:solidFill>
                <a:sym typeface="Symbol"/>
              </a:rPr>
              <a:t>Ref.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 See, e.g., Sec 3.15, Anderson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410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b="1" dirty="0" smtClean="0">
                <a:solidFill>
                  <a:srgbClr val="0000CC"/>
                </a:solidFill>
                <a:sym typeface="Symbol"/>
              </a:rPr>
              <a:t>	Superposition of Uniform Flow, Doublet and Free Vortex:  </a:t>
            </a:r>
            <a:r>
              <a:rPr lang="en-US" b="1" i="1" u="sng" dirty="0" smtClean="0">
                <a:solidFill>
                  <a:srgbClr val="0000CC"/>
                </a:solidFill>
                <a:sym typeface="Symbol"/>
              </a:rPr>
              <a:t>Lifting flow over a circular cylinder</a:t>
            </a:r>
            <a:endParaRPr lang="en-US" sz="3600" b="1" i="1" u="sng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endParaRPr lang="en-US" sz="4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r>
              <a:rPr lang="en-US" sz="2400" dirty="0" smtClean="0">
                <a:solidFill>
                  <a:srgbClr val="0000CC"/>
                </a:solidFill>
                <a:sym typeface="Symbol"/>
              </a:rPr>
              <a:t>The Doublet and free vortex are located at the same pt.  </a:t>
            </a:r>
          </a:p>
          <a:p>
            <a:pPr marL="571500" indent="-514350" algn="just">
              <a:buNone/>
            </a:pPr>
            <a:endParaRPr lang="en-US" sz="28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sz="28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sz="24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sz="28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sz="105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sz="24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The </a:t>
            </a:r>
            <a:r>
              <a:rPr lang="en-US" sz="2400" b="1" i="1" u="sng" dirty="0" smtClean="0">
                <a:solidFill>
                  <a:srgbClr val="0000CC"/>
                </a:solidFill>
                <a:sym typeface="Symbol"/>
              </a:rPr>
              <a:t>stream function</a:t>
            </a: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 of the </a:t>
            </a:r>
            <a:r>
              <a:rPr lang="en-US" sz="2400" b="1" i="1" dirty="0" smtClean="0">
                <a:solidFill>
                  <a:srgbClr val="C00000"/>
                </a:solidFill>
                <a:sym typeface="Symbol"/>
              </a:rPr>
              <a:t>combined flow </a:t>
            </a: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is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:</a:t>
            </a:r>
          </a:p>
          <a:p>
            <a:pPr marL="571500" indent="-514350" algn="just">
              <a:buNone/>
            </a:pPr>
            <a:endParaRPr lang="en-US" sz="2800" dirty="0" smtClean="0">
              <a:solidFill>
                <a:srgbClr val="0000CC"/>
              </a:solidFill>
              <a:sym typeface="Symbol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lum contrast="57000"/>
          </a:blip>
          <a:srcRect/>
          <a:stretch>
            <a:fillRect/>
          </a:stretch>
        </p:blipFill>
        <p:spPr bwMode="auto">
          <a:xfrm>
            <a:off x="609600" y="2514600"/>
            <a:ext cx="4953001" cy="237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lum contrast="84000"/>
          </a:blip>
          <a:srcRect/>
          <a:stretch>
            <a:fillRect/>
          </a:stretch>
        </p:blipFill>
        <p:spPr bwMode="auto">
          <a:xfrm>
            <a:off x="2046144" y="5562599"/>
            <a:ext cx="4202256" cy="74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715000" y="30480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The comb flow is: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    . Symm about the y-axis; but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    . Not symm about the x-axis,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     (hence</a:t>
            </a:r>
            <a:r>
              <a:rPr lang="en-US" b="1" i="1" smtClean="0">
                <a:solidFill>
                  <a:srgbClr val="C00000"/>
                </a:solidFill>
              </a:rPr>
              <a:t>, lift </a:t>
            </a:r>
            <a:r>
              <a:rPr lang="en-US" b="1" i="1" dirty="0" smtClean="0">
                <a:solidFill>
                  <a:srgbClr val="C00000"/>
                </a:solidFill>
              </a:rPr>
              <a:t>exists)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562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i="1" u="sng" dirty="0" smtClean="0">
                <a:solidFill>
                  <a:srgbClr val="0000CC"/>
                </a:solidFill>
                <a:sym typeface="Symbol"/>
              </a:rPr>
              <a:t>Lifting flow over a circular cylinder</a:t>
            </a:r>
            <a:r>
              <a:rPr lang="en-US" b="1" dirty="0" smtClean="0">
                <a:solidFill>
                  <a:srgbClr val="0000CC"/>
                </a:solidFill>
                <a:sym typeface="Symbol"/>
              </a:rPr>
              <a:t> …</a:t>
            </a:r>
            <a:endParaRPr lang="en-US" sz="3600" b="1" i="1" u="sng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endParaRPr lang="en-US" sz="4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r>
              <a:rPr lang="en-US" sz="2400" i="1" dirty="0" smtClean="0">
                <a:solidFill>
                  <a:srgbClr val="0000CC"/>
                </a:solidFill>
                <a:sym typeface="Symbol"/>
              </a:rPr>
              <a:t>Stream function of the comb flow …</a:t>
            </a:r>
            <a:endParaRPr lang="en-US" sz="24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sz="28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sz="24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endParaRPr lang="en-US" sz="24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r>
              <a:rPr lang="en-US" sz="2400" dirty="0" smtClean="0">
                <a:solidFill>
                  <a:srgbClr val="0000CC"/>
                </a:solidFill>
                <a:sym typeface="Symbol"/>
              </a:rPr>
              <a:t>Radius of the cylinder, 			</a:t>
            </a:r>
            <a:r>
              <a:rPr lang="en-US" sz="2000" i="1" dirty="0" smtClean="0">
                <a:solidFill>
                  <a:srgbClr val="0000CC"/>
                </a:solidFill>
                <a:sym typeface="Symbol"/>
              </a:rPr>
              <a:t>k – Doublet strength</a:t>
            </a:r>
            <a:endParaRPr lang="en-US" sz="2400" i="1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endParaRPr lang="en-US" sz="14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r>
              <a:rPr lang="en-US" sz="2400" dirty="0" smtClean="0">
                <a:solidFill>
                  <a:srgbClr val="0000CC"/>
                </a:solidFill>
                <a:sym typeface="Symbol"/>
              </a:rPr>
              <a:t>Since  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 = a const   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is the eqn of a streamline, </a:t>
            </a:r>
          </a:p>
          <a:p>
            <a:pPr marL="571500" indent="-514350" algn="just">
              <a:buNone/>
            </a:pP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	</a:t>
            </a:r>
            <a:r>
              <a:rPr lang="en-US" sz="2400" i="1" dirty="0" smtClean="0">
                <a:solidFill>
                  <a:srgbClr val="C00000"/>
                </a:solidFill>
                <a:sym typeface="Symbol"/>
              </a:rPr>
              <a:t> = 0  represents a streamline; in fact it represents the </a:t>
            </a:r>
            <a:r>
              <a:rPr lang="en-US" sz="2400" b="1" i="1" u="sng" dirty="0" smtClean="0">
                <a:solidFill>
                  <a:srgbClr val="C00000"/>
                </a:solidFill>
                <a:sym typeface="Symbol"/>
              </a:rPr>
              <a:t>dividing</a:t>
            </a:r>
            <a:r>
              <a:rPr lang="en-US" sz="2400" i="1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sz="2400" b="1" i="1" u="sng" dirty="0" smtClean="0">
                <a:solidFill>
                  <a:srgbClr val="C00000"/>
                </a:solidFill>
                <a:sym typeface="Symbol"/>
              </a:rPr>
              <a:t>streamline</a:t>
            </a:r>
            <a:r>
              <a:rPr lang="en-US" sz="2400" i="1" dirty="0" smtClean="0">
                <a:solidFill>
                  <a:srgbClr val="C00000"/>
                </a:solidFill>
                <a:sym typeface="Symbol"/>
              </a:rPr>
              <a:t> of the comb flow.</a:t>
            </a:r>
            <a:endParaRPr lang="en-US" sz="24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endParaRPr lang="en-US" sz="16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r>
              <a:rPr lang="en-US" sz="2400" dirty="0" smtClean="0">
                <a:solidFill>
                  <a:srgbClr val="0000CC"/>
                </a:solidFill>
                <a:sym typeface="Symbol"/>
              </a:rPr>
              <a:t>At  r = R,    = 0  for all values of .</a:t>
            </a:r>
            <a:endParaRPr lang="en-US" sz="105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sz="16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sz="2800" dirty="0" smtClean="0">
              <a:solidFill>
                <a:srgbClr val="0000CC"/>
              </a:solidFill>
              <a:sym typeface="Symbol"/>
            </a:endParaRP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lum contrast="84000"/>
          </a:blip>
          <a:srcRect/>
          <a:stretch>
            <a:fillRect/>
          </a:stretch>
        </p:blipFill>
        <p:spPr bwMode="auto">
          <a:xfrm>
            <a:off x="914400" y="2057400"/>
            <a:ext cx="4202256" cy="74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lum contrast="59000"/>
          </a:blip>
          <a:srcRect/>
          <a:stretch>
            <a:fillRect/>
          </a:stretch>
        </p:blipFill>
        <p:spPr bwMode="auto">
          <a:xfrm>
            <a:off x="4114800" y="3352800"/>
            <a:ext cx="1374913" cy="67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638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i="1" u="sng" dirty="0" smtClean="0">
                <a:solidFill>
                  <a:srgbClr val="0000CC"/>
                </a:solidFill>
                <a:sym typeface="Symbol"/>
              </a:rPr>
              <a:t>Lifting flow over a circular cylinder</a:t>
            </a:r>
            <a:r>
              <a:rPr lang="en-US" b="1" dirty="0" smtClean="0">
                <a:solidFill>
                  <a:srgbClr val="0000CC"/>
                </a:solidFill>
                <a:sym typeface="Symbol"/>
              </a:rPr>
              <a:t> …</a:t>
            </a:r>
            <a:endParaRPr lang="en-US" sz="3600" b="1" i="1" u="sng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endParaRPr lang="en-US" sz="4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r>
              <a:rPr lang="en-US" sz="2400" i="1" dirty="0" smtClean="0">
                <a:solidFill>
                  <a:srgbClr val="0000CC"/>
                </a:solidFill>
                <a:sym typeface="Symbol"/>
              </a:rPr>
              <a:t>The stream function of the comb flow …</a:t>
            </a:r>
            <a:endParaRPr lang="en-US" sz="24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sz="28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sz="24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r>
              <a:rPr lang="en-US" sz="2400" b="1" u="sng" dirty="0" smtClean="0">
                <a:solidFill>
                  <a:srgbClr val="0000CC"/>
                </a:solidFill>
                <a:sym typeface="Symbol"/>
              </a:rPr>
              <a:t>The velocity field 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of the comb flow can be calculated from this expression of  </a:t>
            </a:r>
            <a:r>
              <a:rPr lang="en-US" sz="2400" b="1" dirty="0" smtClean="0">
                <a:solidFill>
                  <a:srgbClr val="0000CC"/>
                </a:solidFill>
                <a:sym typeface="Symbol"/>
              </a:rPr>
              <a:t>:</a:t>
            </a:r>
            <a:endParaRPr lang="en-US" sz="700" b="1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endParaRPr lang="en-US" sz="18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sz="28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r>
              <a:rPr lang="en-US" sz="2400" b="1" u="sng" dirty="0" smtClean="0">
                <a:solidFill>
                  <a:srgbClr val="0000CC"/>
                </a:solidFill>
                <a:sym typeface="Symbol"/>
              </a:rPr>
              <a:t>Stagnation pts 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can be obtained from:</a:t>
            </a:r>
          </a:p>
          <a:p>
            <a:pPr marL="571500" indent="-514350" algn="just">
              <a:buNone/>
            </a:pPr>
            <a:endParaRPr lang="en-US" sz="16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r>
              <a:rPr lang="en-US" sz="2800" dirty="0" smtClean="0">
                <a:solidFill>
                  <a:srgbClr val="0000CC"/>
                </a:solidFill>
                <a:sym typeface="Symbol"/>
              </a:rPr>
              <a:t>					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Result : at    r = R     and, </a:t>
            </a:r>
          </a:p>
          <a:p>
            <a:pPr marL="571500" indent="-514350" algn="just">
              <a:buNone/>
            </a:pPr>
            <a:r>
              <a:rPr lang="en-US" sz="2400" dirty="0" smtClean="0">
                <a:solidFill>
                  <a:srgbClr val="0000CC"/>
                </a:solidFill>
                <a:sym typeface="Symbol"/>
              </a:rPr>
              <a:t>						         = arcsin(- </a:t>
            </a:r>
            <a:r>
              <a:rPr lang="en-US" sz="2000" dirty="0" smtClean="0">
                <a:solidFill>
                  <a:srgbClr val="0000CC"/>
                </a:solidFill>
                <a:sym typeface="Symbol"/>
              </a:rPr>
              <a:t></a:t>
            </a:r>
            <a:r>
              <a:rPr lang="en-US" sz="2800" dirty="0" smtClean="0">
                <a:solidFill>
                  <a:srgbClr val="0000CC"/>
                </a:solidFill>
                <a:sym typeface="Symbol"/>
              </a:rPr>
              <a:t>/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4</a:t>
            </a:r>
            <a:r>
              <a:rPr lang="en-US" sz="2400" b="1" dirty="0" smtClean="0">
                <a:solidFill>
                  <a:srgbClr val="0000CC"/>
                </a:solidFill>
                <a:sym typeface="Symbol"/>
              </a:rPr>
              <a:t>V</a:t>
            </a:r>
            <a:r>
              <a:rPr lang="en-US" sz="2400" baseline="-25000" dirty="0" smtClean="0">
                <a:solidFill>
                  <a:srgbClr val="0000CC"/>
                </a:solidFill>
                <a:sym typeface="Symbol"/>
              </a:rPr>
              <a:t>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R)</a:t>
            </a:r>
            <a:endParaRPr lang="en-US" sz="2800" b="1" baseline="-25000" dirty="0" smtClean="0">
              <a:solidFill>
                <a:srgbClr val="0000CC"/>
              </a:solidFill>
              <a:sym typeface="Symbol"/>
            </a:endParaRP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lum contrast="84000"/>
          </a:blip>
          <a:srcRect/>
          <a:stretch>
            <a:fillRect/>
          </a:stretch>
        </p:blipFill>
        <p:spPr bwMode="auto">
          <a:xfrm>
            <a:off x="1066800" y="1905000"/>
            <a:ext cx="4202256" cy="74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lum contrast="60000"/>
          </a:blip>
          <a:srcRect/>
          <a:stretch>
            <a:fillRect/>
          </a:stretch>
        </p:blipFill>
        <p:spPr bwMode="auto">
          <a:xfrm>
            <a:off x="3962400" y="3352800"/>
            <a:ext cx="277368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lum contrast="50000"/>
          </a:blip>
          <a:srcRect/>
          <a:stretch>
            <a:fillRect/>
          </a:stretch>
        </p:blipFill>
        <p:spPr bwMode="auto">
          <a:xfrm>
            <a:off x="1219200" y="5029200"/>
            <a:ext cx="2971800" cy="106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2578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b="1" i="1" u="sng" dirty="0" smtClean="0">
                <a:solidFill>
                  <a:srgbClr val="0000CC"/>
                </a:solidFill>
                <a:sym typeface="Symbol"/>
              </a:rPr>
              <a:t>Lifting flow over a circular cylinder</a:t>
            </a:r>
            <a:r>
              <a:rPr lang="en-US" b="1" dirty="0" smtClean="0">
                <a:solidFill>
                  <a:srgbClr val="0000CC"/>
                </a:solidFill>
                <a:sym typeface="Symbol"/>
              </a:rPr>
              <a:t> …</a:t>
            </a:r>
            <a:endParaRPr lang="en-US" sz="3600" b="1" i="1" u="sng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endParaRPr lang="en-US" sz="4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r>
              <a:rPr lang="en-US" sz="2400" b="1" u="sng" dirty="0" smtClean="0">
                <a:solidFill>
                  <a:srgbClr val="0000CC"/>
                </a:solidFill>
                <a:sym typeface="Symbol"/>
              </a:rPr>
              <a:t>The flow pattern 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of the </a:t>
            </a:r>
            <a:r>
              <a:rPr lang="en-US" sz="2400" b="1" i="1" dirty="0" smtClean="0">
                <a:solidFill>
                  <a:srgbClr val="C00000"/>
                </a:solidFill>
                <a:sym typeface="Symbol"/>
              </a:rPr>
              <a:t>comb flow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:</a:t>
            </a:r>
          </a:p>
          <a:p>
            <a:pPr marL="571500" indent="-514350" algn="just"/>
            <a:endParaRPr lang="en-US" sz="2400" b="1" u="sng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sz="2400" b="1" u="sng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sz="2400" b="1" u="sng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sz="2400" b="1" u="sng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sz="2800" b="1" baseline="-250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sz="2800" b="1" baseline="-250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sz="2800" b="1" baseline="-250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r>
              <a:rPr lang="en-US" sz="2400" dirty="0" smtClean="0">
                <a:solidFill>
                  <a:srgbClr val="0000CC"/>
                </a:solidFill>
                <a:sym typeface="Symbol"/>
              </a:rPr>
              <a:t>Note:   In the sketch, the vortex strength,   is freely chosen.</a:t>
            </a:r>
          </a:p>
          <a:p>
            <a:pPr marL="571500" indent="-514350" algn="just"/>
            <a:endParaRPr lang="en-US" sz="14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r>
              <a:rPr lang="en-US" sz="2400" dirty="0" smtClean="0">
                <a:solidFill>
                  <a:srgbClr val="0000CC"/>
                </a:solidFill>
                <a:sym typeface="Symbol"/>
              </a:rPr>
              <a:t>There are infinite no. of possible potential flow solutions (corresponding to the infinite choices for values of  ). 	</a:t>
            </a:r>
            <a:endParaRPr lang="en-US" sz="2800" b="1" baseline="-250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sz="2800" b="1" baseline="-250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sz="2800" b="1" baseline="-25000" dirty="0" smtClean="0">
              <a:solidFill>
                <a:srgbClr val="0000CC"/>
              </a:solidFill>
              <a:sym typeface="Symbol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276600" y="3810000"/>
          <a:ext cx="1524000" cy="436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2" name="Equation" r:id="rId3" imgW="711000" imgH="215640" progId="Equation.3">
                  <p:embed/>
                </p:oleObj>
              </mc:Choice>
              <mc:Fallback>
                <p:oleObj name="Equation" r:id="rId3" imgW="71100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810000"/>
                        <a:ext cx="1524000" cy="43646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990600" y="3886200"/>
          <a:ext cx="1231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3" name="Equation" r:id="rId5" imgW="698400" imgH="215640" progId="Equation.3">
                  <p:embed/>
                </p:oleObj>
              </mc:Choice>
              <mc:Fallback>
                <p:oleObj name="Equation" r:id="rId5" imgW="69840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86200"/>
                        <a:ext cx="1231900" cy="381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2" name="Object 6"/>
          <p:cNvGraphicFramePr>
            <a:graphicFrameLocks noChangeAspect="1"/>
          </p:cNvGraphicFramePr>
          <p:nvPr/>
        </p:nvGraphicFramePr>
        <p:xfrm>
          <a:off x="5257800" y="3809999"/>
          <a:ext cx="1371600" cy="416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4" name="Equation" r:id="rId7" imgW="711000" imgH="215640" progId="Equation.3">
                  <p:embed/>
                </p:oleObj>
              </mc:Choice>
              <mc:Fallback>
                <p:oleObj name="Equation" r:id="rId7" imgW="71100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809999"/>
                        <a:ext cx="1371600" cy="416689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lum contrast="52000"/>
          </a:blip>
          <a:srcRect/>
          <a:stretch>
            <a:fillRect/>
          </a:stretch>
        </p:blipFill>
        <p:spPr bwMode="auto">
          <a:xfrm>
            <a:off x="838200" y="2209800"/>
            <a:ext cx="16002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5" name="Picture 9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lum contrast="51000"/>
          </a:blip>
          <a:srcRect/>
          <a:stretch>
            <a:fillRect/>
          </a:stretch>
        </p:blipFill>
        <p:spPr bwMode="auto">
          <a:xfrm>
            <a:off x="3258207" y="2133600"/>
            <a:ext cx="1323318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6" name="Picture 10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  <a:lum contrast="52000"/>
          </a:blip>
          <a:srcRect/>
          <a:stretch>
            <a:fillRect/>
          </a:stretch>
        </p:blipFill>
        <p:spPr bwMode="auto">
          <a:xfrm>
            <a:off x="5334000" y="2057400"/>
            <a:ext cx="1142999" cy="15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334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i="1" u="sng" dirty="0" smtClean="0">
                <a:solidFill>
                  <a:srgbClr val="0000CC"/>
                </a:solidFill>
                <a:sym typeface="Symbol"/>
              </a:rPr>
              <a:t>Lifting flow over a circular cylinder</a:t>
            </a:r>
            <a:r>
              <a:rPr lang="en-US" b="1" dirty="0" smtClean="0">
                <a:solidFill>
                  <a:srgbClr val="0000CC"/>
                </a:solidFill>
                <a:sym typeface="Symbol"/>
              </a:rPr>
              <a:t> …</a:t>
            </a:r>
            <a:endParaRPr lang="en-US" sz="3600" b="1" i="1" u="sng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endParaRPr lang="en-US" sz="4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r>
              <a:rPr lang="en-US" sz="2400" dirty="0" smtClean="0">
                <a:solidFill>
                  <a:srgbClr val="0000CC"/>
                </a:solidFill>
                <a:sym typeface="Symbol"/>
              </a:rPr>
              <a:t>The </a:t>
            </a: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velocity components </a:t>
            </a:r>
            <a:r>
              <a:rPr lang="en-US" sz="2400" b="1" u="sng" dirty="0" smtClean="0">
                <a:solidFill>
                  <a:srgbClr val="C00000"/>
                </a:solidFill>
                <a:sym typeface="Symbol"/>
              </a:rPr>
              <a:t>on the surface</a:t>
            </a:r>
            <a:r>
              <a:rPr lang="en-US" sz="2400" b="1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of the cylinder:</a:t>
            </a:r>
          </a:p>
          <a:p>
            <a:pPr marL="571500" indent="-514350" algn="just">
              <a:buNone/>
            </a:pPr>
            <a:r>
              <a:rPr lang="en-US" sz="2400" dirty="0" smtClean="0">
                <a:solidFill>
                  <a:srgbClr val="0000CC"/>
                </a:solidFill>
                <a:sym typeface="Symbol"/>
              </a:rPr>
              <a:t>		</a:t>
            </a: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v</a:t>
            </a:r>
            <a:r>
              <a:rPr lang="en-US" sz="2400" b="1" i="1" baseline="-25000" dirty="0" smtClean="0">
                <a:solidFill>
                  <a:srgbClr val="0000CC"/>
                </a:solidFill>
                <a:sym typeface="Symbol"/>
              </a:rPr>
              <a:t>r </a:t>
            </a: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= 0  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;    </a:t>
            </a: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v</a:t>
            </a:r>
            <a:r>
              <a:rPr lang="en-US" sz="2400" b="1" i="1" baseline="-25000" dirty="0" smtClean="0">
                <a:solidFill>
                  <a:srgbClr val="0000CC"/>
                </a:solidFill>
                <a:sym typeface="Symbol"/>
              </a:rPr>
              <a:t></a:t>
            </a: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 = -2V</a:t>
            </a:r>
            <a:r>
              <a:rPr lang="en-US" sz="2400" b="1" i="1" baseline="-25000" dirty="0" smtClean="0">
                <a:solidFill>
                  <a:srgbClr val="0000CC"/>
                </a:solidFill>
                <a:sym typeface="Symbol"/>
              </a:rPr>
              <a:t></a:t>
            </a: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sin</a:t>
            </a:r>
            <a:r>
              <a:rPr lang="en-US" sz="2400" b="1" i="1" baseline="-25000" dirty="0" smtClean="0">
                <a:solidFill>
                  <a:srgbClr val="0000CC"/>
                </a:solidFill>
                <a:sym typeface="Symbol"/>
              </a:rPr>
              <a:t> </a:t>
            </a: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 - </a:t>
            </a:r>
            <a:r>
              <a:rPr lang="en-US" sz="2800" b="1" i="1" dirty="0" smtClean="0">
                <a:solidFill>
                  <a:srgbClr val="0000CC"/>
                </a:solidFill>
                <a:sym typeface="Symbol"/>
              </a:rPr>
              <a:t>/</a:t>
            </a: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2R</a:t>
            </a:r>
          </a:p>
          <a:p>
            <a:pPr marL="571500" indent="-514350" algn="just"/>
            <a:endParaRPr lang="en-US" sz="105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r>
              <a:rPr lang="en-US" sz="2400" dirty="0" smtClean="0">
                <a:solidFill>
                  <a:srgbClr val="0000CC"/>
                </a:solidFill>
                <a:sym typeface="Symbol"/>
              </a:rPr>
              <a:t>Therefore, the </a:t>
            </a:r>
            <a:r>
              <a:rPr lang="en-US" sz="2400" b="1" i="1" u="sng" dirty="0" smtClean="0">
                <a:solidFill>
                  <a:srgbClr val="0000CC"/>
                </a:solidFill>
                <a:sym typeface="Symbol"/>
              </a:rPr>
              <a:t>velocity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on the surface,</a:t>
            </a:r>
          </a:p>
          <a:p>
            <a:pPr marL="571500" indent="-514350" algn="just">
              <a:buNone/>
            </a:pPr>
            <a:endParaRPr lang="en-US" sz="1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r>
              <a:rPr lang="en-US" sz="2400" dirty="0" smtClean="0">
                <a:solidFill>
                  <a:srgbClr val="0000CC"/>
                </a:solidFill>
                <a:sym typeface="Symbol"/>
              </a:rPr>
              <a:t>		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V = v</a:t>
            </a:r>
            <a:r>
              <a:rPr lang="en-US" sz="2400" b="1" i="1" baseline="-25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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 = -2V</a:t>
            </a:r>
            <a:r>
              <a:rPr lang="en-US" sz="2400" b="1" i="1" baseline="-25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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sin</a:t>
            </a:r>
            <a:r>
              <a:rPr lang="en-US" sz="2400" b="1" i="1" baseline="-25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 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 - 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/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2R</a:t>
            </a:r>
          </a:p>
          <a:p>
            <a:pPr marL="571500" indent="-514350" algn="just"/>
            <a:r>
              <a:rPr lang="en-US" sz="2400" dirty="0" smtClean="0">
                <a:solidFill>
                  <a:srgbClr val="0000CC"/>
                </a:solidFill>
                <a:sym typeface="Symbol"/>
              </a:rPr>
              <a:t>The </a:t>
            </a:r>
            <a:r>
              <a:rPr lang="en-US" sz="2400" b="1" i="1" u="sng" dirty="0" smtClean="0">
                <a:solidFill>
                  <a:srgbClr val="0000CC"/>
                </a:solidFill>
                <a:sym typeface="Symbol"/>
              </a:rPr>
              <a:t>pressure coeff 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at any pt on the surface of the cylinder:</a:t>
            </a:r>
          </a:p>
          <a:p>
            <a:pPr marL="571500" indent="-514350" algn="just">
              <a:buNone/>
            </a:pPr>
            <a:endParaRPr lang="en-US" sz="24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sz="24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sz="2800" baseline="-250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sz="2800" baseline="-250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sz="2800" baseline="-25000" dirty="0" smtClean="0">
              <a:solidFill>
                <a:srgbClr val="0000CC"/>
              </a:solidFill>
              <a:sym typeface="Symbol"/>
            </a:endParaRPr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contrast="63000"/>
          </a:blip>
          <a:srcRect/>
          <a:stretch>
            <a:fillRect/>
          </a:stretch>
        </p:blipFill>
        <p:spPr bwMode="auto">
          <a:xfrm>
            <a:off x="1524000" y="4419600"/>
            <a:ext cx="48543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lum contrast="51000"/>
          </a:blip>
          <a:srcRect/>
          <a:stretch>
            <a:fillRect/>
          </a:stretch>
        </p:blipFill>
        <p:spPr bwMode="auto">
          <a:xfrm rot="18181803">
            <a:off x="7084804" y="4844015"/>
            <a:ext cx="1549495" cy="65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334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i="1" u="sng" dirty="0" smtClean="0">
                <a:solidFill>
                  <a:srgbClr val="0000CC"/>
                </a:solidFill>
                <a:sym typeface="Symbol"/>
              </a:rPr>
              <a:t>Lifting flow over a circular cylinder</a:t>
            </a:r>
            <a:r>
              <a:rPr lang="en-US" b="1" dirty="0" smtClean="0">
                <a:solidFill>
                  <a:srgbClr val="0000CC"/>
                </a:solidFill>
                <a:sym typeface="Symbol"/>
              </a:rPr>
              <a:t> …</a:t>
            </a:r>
            <a:endParaRPr lang="en-US" sz="3600" b="1" i="1" u="sng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endParaRPr lang="en-US" sz="4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r>
              <a:rPr lang="en-US" sz="2400" b="1" dirty="0" smtClean="0">
                <a:solidFill>
                  <a:srgbClr val="0000CC"/>
                </a:solidFill>
                <a:sym typeface="Symbol"/>
              </a:rPr>
              <a:t> </a:t>
            </a:r>
            <a:r>
              <a:rPr lang="en-US" sz="2400" b="1" u="sng" dirty="0" smtClean="0">
                <a:solidFill>
                  <a:srgbClr val="C00000"/>
                </a:solidFill>
                <a:sym typeface="Symbol"/>
              </a:rPr>
              <a:t>The drag </a:t>
            </a:r>
            <a:r>
              <a:rPr lang="en-US" sz="2400" b="1" u="sng" dirty="0" err="1" smtClean="0">
                <a:solidFill>
                  <a:srgbClr val="C00000"/>
                </a:solidFill>
                <a:sym typeface="Symbol"/>
              </a:rPr>
              <a:t>coeff</a:t>
            </a:r>
            <a:r>
              <a:rPr lang="en-US" sz="2400" b="1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,</a:t>
            </a:r>
          </a:p>
          <a:p>
            <a:pPr marL="571500" indent="-514350" algn="just">
              <a:buNone/>
            </a:pPr>
            <a:endParaRPr lang="en-US" sz="24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sz="24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sz="24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sz="24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r>
              <a:rPr lang="en-US" sz="2400" b="1" dirty="0" smtClean="0">
                <a:solidFill>
                  <a:srgbClr val="0000CC"/>
                </a:solidFill>
                <a:sym typeface="Symbol"/>
              </a:rPr>
              <a:t>        </a:t>
            </a:r>
            <a:r>
              <a:rPr lang="en-US" sz="2400" b="1" u="sng" dirty="0" smtClean="0">
                <a:solidFill>
                  <a:srgbClr val="0000CC"/>
                </a:solidFill>
                <a:sym typeface="Symbol"/>
              </a:rPr>
              <a:t>The lift coeff: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		  </a:t>
            </a:r>
            <a:r>
              <a:rPr lang="en-US" sz="2400" b="1" u="sng" dirty="0" smtClean="0">
                <a:solidFill>
                  <a:srgbClr val="0000CC"/>
                </a:solidFill>
                <a:sym typeface="Symbol"/>
              </a:rPr>
              <a:t>The Lift per unit span:</a:t>
            </a:r>
          </a:p>
          <a:p>
            <a:pPr marL="571500" indent="-514350" algn="just">
              <a:buNone/>
            </a:pPr>
            <a:endParaRPr lang="en-US" sz="14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sz="24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sz="2400" baseline="-25000" dirty="0" smtClean="0">
              <a:solidFill>
                <a:srgbClr val="0000CC"/>
              </a:solidFill>
              <a:sym typeface="Symbol"/>
            </a:endParaRPr>
          </a:p>
          <a:p>
            <a:pPr marL="971550" lvl="1" indent="-514350" algn="just"/>
            <a:r>
              <a:rPr lang="en-US" sz="2400" b="1" dirty="0" smtClean="0">
                <a:solidFill>
                  <a:srgbClr val="0000CC"/>
                </a:solidFill>
                <a:sym typeface="Symbol"/>
              </a:rPr>
              <a:t>Very important relation in theoretical aerodynamics!!!</a:t>
            </a:r>
          </a:p>
          <a:p>
            <a:pPr marL="971550" lvl="1" indent="-514350" algn="just"/>
            <a:r>
              <a:rPr lang="en-US" b="1" dirty="0" smtClean="0">
                <a:solidFill>
                  <a:srgbClr val="0000CC"/>
                </a:solidFill>
                <a:sym typeface="Symbol"/>
              </a:rPr>
              <a:t>The eqn is named 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Kutta - Joukowski Thm</a:t>
            </a: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lum contrast="55000"/>
          </a:blip>
          <a:srcRect/>
          <a:stretch>
            <a:fillRect/>
          </a:stretch>
        </p:blipFill>
        <p:spPr bwMode="auto">
          <a:xfrm>
            <a:off x="1295400" y="2209800"/>
            <a:ext cx="3048000" cy="143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lum contrast="59000"/>
          </a:blip>
          <a:srcRect/>
          <a:stretch>
            <a:fillRect/>
          </a:stretch>
        </p:blipFill>
        <p:spPr bwMode="auto">
          <a:xfrm>
            <a:off x="5029199" y="2590800"/>
            <a:ext cx="17018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lum contrast="55000"/>
          </a:blip>
          <a:srcRect/>
          <a:stretch>
            <a:fillRect/>
          </a:stretch>
        </p:blipFill>
        <p:spPr bwMode="auto">
          <a:xfrm>
            <a:off x="1295400" y="4419600"/>
            <a:ext cx="3200400" cy="72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lum contrast="46000"/>
          </a:blip>
          <a:srcRect/>
          <a:stretch>
            <a:fillRect/>
          </a:stretch>
        </p:blipFill>
        <p:spPr bwMode="auto">
          <a:xfrm>
            <a:off x="5410200" y="4495800"/>
            <a:ext cx="25717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ight Arrow 11"/>
          <p:cNvSpPr/>
          <p:nvPr/>
        </p:nvSpPr>
        <p:spPr>
          <a:xfrm>
            <a:off x="4495800" y="28194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800600" y="48006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Potential Flow Theory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382000" cy="5334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2800" i="1" u="sng" dirty="0" smtClean="0">
                <a:solidFill>
                  <a:srgbClr val="0000CC"/>
                </a:solidFill>
                <a:sym typeface="Symbol"/>
              </a:rPr>
              <a:t>Lifting flow over a circular cylinder</a:t>
            </a:r>
            <a:r>
              <a:rPr lang="en-US" sz="2800" dirty="0" smtClean="0">
                <a:solidFill>
                  <a:srgbClr val="0000CC"/>
                </a:solidFill>
                <a:sym typeface="Symbol"/>
              </a:rPr>
              <a:t> …</a:t>
            </a:r>
            <a:endParaRPr lang="en-US" i="1" u="sng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endParaRPr lang="en-US" sz="4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r>
              <a:rPr lang="en-US" b="1" u="sng" dirty="0" smtClean="0">
                <a:solidFill>
                  <a:srgbClr val="0000CC"/>
                </a:solidFill>
                <a:sym typeface="Symbol"/>
              </a:rPr>
              <a:t>Concluding Remarks </a:t>
            </a:r>
            <a:r>
              <a:rPr lang="en-US" sz="2400" b="1" u="sng" dirty="0" smtClean="0">
                <a:solidFill>
                  <a:srgbClr val="0000CC"/>
                </a:solidFill>
                <a:sym typeface="Symbol"/>
              </a:rPr>
              <a:t>on the results</a:t>
            </a:r>
            <a:r>
              <a:rPr lang="en-US" sz="2400" b="1" dirty="0" smtClean="0">
                <a:solidFill>
                  <a:srgbClr val="0000CC"/>
                </a:solidFill>
                <a:sym typeface="Symbol"/>
              </a:rPr>
              <a:t> :</a:t>
            </a:r>
            <a:endParaRPr lang="en-US" sz="2400" b="1" u="sng" dirty="0" smtClean="0">
              <a:solidFill>
                <a:srgbClr val="0000CC"/>
              </a:solidFill>
              <a:sym typeface="Symbol"/>
            </a:endParaRPr>
          </a:p>
          <a:p>
            <a:pPr marL="971550" lvl="1" indent="-514350" algn="just"/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 </a:t>
            </a:r>
            <a:r>
              <a:rPr lang="en-US" sz="2000" b="1" u="sng" dirty="0" smtClean="0">
                <a:solidFill>
                  <a:srgbClr val="C00000"/>
                </a:solidFill>
                <a:sym typeface="Symbol"/>
              </a:rPr>
              <a:t>The drag </a:t>
            </a:r>
            <a:r>
              <a:rPr lang="en-US" sz="2000" b="1" u="sng" dirty="0" err="1" smtClean="0">
                <a:solidFill>
                  <a:srgbClr val="C00000"/>
                </a:solidFill>
                <a:sym typeface="Symbol"/>
              </a:rPr>
              <a:t>coeff</a:t>
            </a:r>
            <a:r>
              <a:rPr lang="en-US" sz="2000" b="1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sym typeface="Symbol"/>
              </a:rPr>
              <a:t>: </a:t>
            </a:r>
          </a:p>
          <a:p>
            <a:pPr marL="571500" indent="-514350" algn="just">
              <a:buNone/>
            </a:pPr>
            <a:endParaRPr lang="en-US" sz="1600" dirty="0" smtClean="0">
              <a:solidFill>
                <a:srgbClr val="0000CC"/>
              </a:solidFill>
              <a:sym typeface="Symbol"/>
            </a:endParaRPr>
          </a:p>
          <a:p>
            <a:pPr marL="971550" lvl="1" indent="-514350" algn="just"/>
            <a:r>
              <a:rPr lang="en-US" sz="2000" b="1" u="sng" dirty="0" smtClean="0">
                <a:solidFill>
                  <a:srgbClr val="0000CC"/>
                </a:solidFill>
                <a:sym typeface="Symbol"/>
              </a:rPr>
              <a:t>The Lift per unit span:</a:t>
            </a:r>
          </a:p>
          <a:p>
            <a:pPr marL="571500" indent="-514350" algn="just">
              <a:buNone/>
            </a:pPr>
            <a:endParaRPr lang="en-US" sz="10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/>
            <a:r>
              <a:rPr lang="en-US" sz="2800" b="1" i="1" dirty="0" smtClean="0">
                <a:solidFill>
                  <a:srgbClr val="0000CC"/>
                </a:solidFill>
                <a:sym typeface="Symbol"/>
              </a:rPr>
              <a:t>Agreement b/n the results and the real life ???</a:t>
            </a:r>
          </a:p>
          <a:p>
            <a:pPr marL="971550" lvl="1" indent="-514350" algn="just"/>
            <a:r>
              <a:rPr lang="en-US" sz="2400" dirty="0" smtClean="0">
                <a:solidFill>
                  <a:srgbClr val="0000CC"/>
                </a:solidFill>
                <a:sym typeface="Symbol"/>
              </a:rPr>
              <a:t>The </a:t>
            </a:r>
            <a:r>
              <a:rPr lang="en-US" sz="2400" b="1" i="1" u="sng" dirty="0" smtClean="0">
                <a:solidFill>
                  <a:srgbClr val="C00000"/>
                </a:solidFill>
                <a:sym typeface="Symbol"/>
              </a:rPr>
              <a:t>prediction of zero drag is erroneous</a:t>
            </a:r>
            <a:r>
              <a:rPr lang="en-US" sz="2400" b="1" i="1" dirty="0" smtClean="0">
                <a:solidFill>
                  <a:srgbClr val="C00000"/>
                </a:solidFill>
                <a:sym typeface="Symbol"/>
              </a:rPr>
              <a:t> ; the error is 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due to the </a:t>
            </a: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(inviscid) assumption 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underlying the Theory.</a:t>
            </a:r>
          </a:p>
          <a:p>
            <a:pPr marL="971550" lvl="1" indent="-514350" algn="just"/>
            <a:r>
              <a:rPr lang="en-US" sz="2400" dirty="0" smtClean="0">
                <a:solidFill>
                  <a:srgbClr val="0000CC"/>
                </a:solidFill>
                <a:sym typeface="Symbol"/>
              </a:rPr>
              <a:t>In reality, there is:</a:t>
            </a:r>
          </a:p>
          <a:p>
            <a:pPr marL="971550" lvl="1" indent="-514350" algn="just">
              <a:buNone/>
            </a:pPr>
            <a:r>
              <a:rPr lang="en-US" dirty="0" smtClean="0">
                <a:solidFill>
                  <a:srgbClr val="0000CC"/>
                </a:solidFill>
                <a:sym typeface="Symbol"/>
              </a:rPr>
              <a:t>	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	 skin friction --&gt; flow separation --&gt; finite drag.</a:t>
            </a:r>
          </a:p>
          <a:p>
            <a:pPr marL="971550" lvl="1" indent="-514350" algn="just"/>
            <a:r>
              <a:rPr lang="en-US" sz="2400" dirty="0" smtClean="0">
                <a:solidFill>
                  <a:srgbClr val="0000CC"/>
                </a:solidFill>
                <a:sym typeface="Symbol"/>
              </a:rPr>
              <a:t>The </a:t>
            </a:r>
            <a:r>
              <a:rPr lang="en-US" sz="2400" b="1" i="1" u="sng" dirty="0" smtClean="0">
                <a:solidFill>
                  <a:srgbClr val="C00000"/>
                </a:solidFill>
                <a:sym typeface="Symbol"/>
              </a:rPr>
              <a:t>prediction of Lift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, however, </a:t>
            </a:r>
            <a:r>
              <a:rPr lang="en-US" sz="2400" b="1" i="1" u="sng" dirty="0" smtClean="0">
                <a:solidFill>
                  <a:srgbClr val="C00000"/>
                </a:solidFill>
                <a:sym typeface="Symbol"/>
              </a:rPr>
              <a:t>is realistic </a:t>
            </a:r>
            <a:r>
              <a:rPr lang="en-US" sz="2400" b="1" i="1" dirty="0" smtClean="0">
                <a:solidFill>
                  <a:srgbClr val="C00000"/>
                </a:solidFill>
                <a:sym typeface="Symbol"/>
              </a:rPr>
              <a:t>!!!!  </a:t>
            </a: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The result is used extensively in the theory of aerodynamics</a:t>
            </a:r>
          </a:p>
          <a:p>
            <a:pPr marL="571500" indent="-514350" algn="just">
              <a:buNone/>
            </a:pPr>
            <a:endParaRPr lang="en-US" sz="24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sz="24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sz="2400" dirty="0" smtClean="0">
              <a:solidFill>
                <a:srgbClr val="0000CC"/>
              </a:solidFill>
              <a:sym typeface="Symbol"/>
            </a:endParaRPr>
          </a:p>
          <a:p>
            <a:pPr marL="571500" indent="-514350" algn="just">
              <a:buNone/>
            </a:pPr>
            <a:endParaRPr lang="en-US" sz="2400" dirty="0" smtClean="0">
              <a:solidFill>
                <a:srgbClr val="0000CC"/>
              </a:solidFill>
              <a:sym typeface="Symbol"/>
            </a:endParaRP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lum contrast="59000"/>
          </a:blip>
          <a:srcRect/>
          <a:stretch>
            <a:fillRect/>
          </a:stretch>
        </p:blipFill>
        <p:spPr bwMode="auto">
          <a:xfrm>
            <a:off x="3429000" y="2057400"/>
            <a:ext cx="1473201" cy="5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lum contrast="57000"/>
          </a:blip>
          <a:srcRect/>
          <a:stretch>
            <a:fillRect/>
          </a:stretch>
        </p:blipFill>
        <p:spPr bwMode="auto">
          <a:xfrm>
            <a:off x="4038600" y="2743200"/>
            <a:ext cx="205740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362200" y="4876800"/>
            <a:ext cx="5943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67000"/>
            <a:ext cx="6000750" cy="384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6995248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206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792162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</a:rPr>
              <a:t>Airfoil :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8001000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u="sng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b="1" u="sng" dirty="0" smtClean="0">
              <a:solidFill>
                <a:srgbClr val="0000FF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343400"/>
            <a:ext cx="4470522" cy="190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343400"/>
            <a:ext cx="32289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1" y="1143000"/>
            <a:ext cx="914021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8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748975" y="204390625"/>
              <a:ext cx="0" cy="0"/>
            </p14:xfrm>
          </p:contentPart>
        </mc:Choice>
        <mc:Fallback xmlns="">
          <p:pic>
            <p:nvPicPr>
              <p:cNvPr id="2058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748975" y="2043906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58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52600" y="4800600"/>
              <a:ext cx="2503488" cy="609600"/>
            </p14:xfrm>
          </p:contentPart>
        </mc:Choice>
        <mc:Fallback xmlns="">
          <p:pic>
            <p:nvPicPr>
              <p:cNvPr id="2058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43240" y="4791238"/>
                <a:ext cx="2522208" cy="628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58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6825" y="5880100"/>
              <a:ext cx="430213" cy="155575"/>
            </p14:xfrm>
          </p:contentPart>
        </mc:Choice>
        <mc:Fallback xmlns="">
          <p:pic>
            <p:nvPicPr>
              <p:cNvPr id="2058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27465" y="5870737"/>
                <a:ext cx="448934" cy="174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58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4225" y="6265863"/>
              <a:ext cx="1062038" cy="95250"/>
            </p14:xfrm>
          </p:contentPart>
        </mc:Choice>
        <mc:Fallback xmlns="">
          <p:pic>
            <p:nvPicPr>
              <p:cNvPr id="2058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54865" y="6256518"/>
                <a:ext cx="1080759" cy="113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58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5713013" y="51087338"/>
              <a:ext cx="0" cy="0"/>
            </p14:xfrm>
          </p:contentPart>
        </mc:Choice>
        <mc:Fallback xmlns="">
          <p:pic>
            <p:nvPicPr>
              <p:cNvPr id="2058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5713013" y="510873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58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0400" y="4598988"/>
              <a:ext cx="428625" cy="115887"/>
            </p14:xfrm>
          </p:contentPart>
        </mc:Choice>
        <mc:Fallback xmlns="">
          <p:pic>
            <p:nvPicPr>
              <p:cNvPr id="2058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01043" y="4589631"/>
                <a:ext cx="447339" cy="134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58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15250" y="4598988"/>
              <a:ext cx="161925" cy="322262"/>
            </p14:xfrm>
          </p:contentPart>
        </mc:Choice>
        <mc:Fallback xmlns="">
          <p:pic>
            <p:nvPicPr>
              <p:cNvPr id="2058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05894" y="4589626"/>
                <a:ext cx="180636" cy="340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58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99113" y="6018213"/>
              <a:ext cx="500062" cy="179387"/>
            </p14:xfrm>
          </p:contentPart>
        </mc:Choice>
        <mc:Fallback xmlns="">
          <p:pic>
            <p:nvPicPr>
              <p:cNvPr id="2058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89753" y="6008847"/>
                <a:ext cx="518783" cy="198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58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3963" y="6018213"/>
              <a:ext cx="107950" cy="322262"/>
            </p14:xfrm>
          </p:contentPart>
        </mc:Choice>
        <mc:Fallback xmlns="">
          <p:pic>
            <p:nvPicPr>
              <p:cNvPr id="2058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94607" y="6008851"/>
                <a:ext cx="126661" cy="34098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Potential Flow Theory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pPr algn="just"/>
            <a:r>
              <a:rPr lang="en-US" sz="3600" b="1" u="sng" dirty="0" smtClean="0">
                <a:solidFill>
                  <a:srgbClr val="0000CC"/>
                </a:solidFill>
                <a:sym typeface="Symbol"/>
              </a:rPr>
              <a:t>Concluding Remarks </a:t>
            </a:r>
            <a:r>
              <a:rPr lang="en-US" sz="2800" b="1" u="sng" dirty="0" smtClean="0">
                <a:solidFill>
                  <a:srgbClr val="0000CC"/>
                </a:solidFill>
                <a:sym typeface="Symbol"/>
              </a:rPr>
              <a:t>on the results</a:t>
            </a:r>
            <a:r>
              <a:rPr lang="en-US" sz="2800" b="1" dirty="0" smtClean="0">
                <a:solidFill>
                  <a:srgbClr val="0000CC"/>
                </a:solidFill>
                <a:sym typeface="Symbol"/>
              </a:rPr>
              <a:t> ….</a:t>
            </a:r>
            <a:endParaRPr lang="en-US" sz="3600" dirty="0" smtClean="0">
              <a:solidFill>
                <a:srgbClr val="0000CC"/>
              </a:solidFill>
            </a:endParaRPr>
          </a:p>
          <a:p>
            <a:pPr lvl="1" algn="just"/>
            <a:r>
              <a:rPr lang="en-US" sz="2400" dirty="0" smtClean="0">
                <a:solidFill>
                  <a:srgbClr val="0000CC"/>
                </a:solidFill>
              </a:rPr>
              <a:t>The following pictures were obtained in water tunnel, where aluminum filings were scattered on the surface of the cylinder to show the directions of the streamlines.</a:t>
            </a:r>
            <a:endParaRPr lang="en-US" sz="3200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CC"/>
                </a:solidFill>
              </a:rPr>
              <a:t>Case (a)	</a:t>
            </a:r>
            <a:r>
              <a:rPr lang="en-US" dirty="0" smtClean="0">
                <a:solidFill>
                  <a:srgbClr val="C00000"/>
                </a:solidFill>
              </a:rPr>
              <a:t>Non-spinning</a:t>
            </a:r>
            <a:r>
              <a:rPr lang="en-US" dirty="0" smtClean="0">
                <a:solidFill>
                  <a:srgbClr val="0000CC"/>
                </a:solidFill>
              </a:rPr>
              <a:t> cylinder in the tunnel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4600" y="3505200"/>
            <a:ext cx="5255978" cy="287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Potential Flow Theory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1"/>
          </a:xfrm>
        </p:spPr>
        <p:txBody>
          <a:bodyPr/>
          <a:lstStyle/>
          <a:p>
            <a:pPr algn="just"/>
            <a:r>
              <a:rPr lang="en-US" b="1" u="sng" dirty="0" smtClean="0">
                <a:solidFill>
                  <a:srgbClr val="0000CC"/>
                </a:solidFill>
                <a:sym typeface="Symbol"/>
              </a:rPr>
              <a:t>Concluding Remarks </a:t>
            </a:r>
            <a:r>
              <a:rPr lang="en-US" sz="2400" b="1" u="sng" dirty="0" smtClean="0">
                <a:solidFill>
                  <a:srgbClr val="0000CC"/>
                </a:solidFill>
                <a:sym typeface="Symbol"/>
              </a:rPr>
              <a:t>on the results</a:t>
            </a:r>
            <a:r>
              <a:rPr lang="en-US" sz="2400" b="1" dirty="0" smtClean="0">
                <a:solidFill>
                  <a:srgbClr val="0000CC"/>
                </a:solidFill>
                <a:sym typeface="Symbol"/>
              </a:rPr>
              <a:t> ….</a:t>
            </a:r>
            <a:endParaRPr lang="en-US" dirty="0" smtClean="0">
              <a:solidFill>
                <a:srgbClr val="0000CC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91000" y="4267200"/>
            <a:ext cx="42672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91000" y="1676400"/>
            <a:ext cx="42672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5800" y="47244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Case (c)  </a:t>
            </a:r>
            <a:r>
              <a:rPr lang="en-US" sz="2000" b="1" dirty="0" smtClean="0">
                <a:solidFill>
                  <a:srgbClr val="C00000"/>
                </a:solidFill>
              </a:rPr>
              <a:t>Spinning</a:t>
            </a:r>
            <a:r>
              <a:rPr lang="en-US" sz="2000" dirty="0" smtClean="0">
                <a:solidFill>
                  <a:srgbClr val="0000CC"/>
                </a:solidFill>
              </a:rPr>
              <a:t> cylinder – </a:t>
            </a:r>
            <a:r>
              <a:rPr lang="en-US" sz="2000" b="1" i="1" dirty="0" smtClean="0">
                <a:solidFill>
                  <a:srgbClr val="0000CC"/>
                </a:solidFill>
              </a:rPr>
              <a:t>peripheral velocity </a:t>
            </a:r>
            <a:r>
              <a:rPr lang="en-US" sz="2000" dirty="0" smtClean="0">
                <a:solidFill>
                  <a:srgbClr val="0000CC"/>
                </a:solidFill>
              </a:rPr>
              <a:t>of the surface  </a:t>
            </a:r>
            <a:r>
              <a:rPr lang="en-US" sz="2000" b="1" dirty="0" smtClean="0">
                <a:solidFill>
                  <a:srgbClr val="C00000"/>
                </a:solidFill>
              </a:rPr>
              <a:t>= 6V</a:t>
            </a:r>
            <a:r>
              <a:rPr lang="en-US" sz="2000" b="1" baseline="-25000" dirty="0" smtClean="0">
                <a:solidFill>
                  <a:srgbClr val="C00000"/>
                </a:solidFill>
                <a:sym typeface="Symbol"/>
              </a:rPr>
              <a:t>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1336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Case (b)  </a:t>
            </a:r>
            <a:r>
              <a:rPr lang="en-US" sz="2000" b="1" dirty="0" smtClean="0">
                <a:solidFill>
                  <a:srgbClr val="C00000"/>
                </a:solidFill>
              </a:rPr>
              <a:t>Spinning</a:t>
            </a:r>
            <a:r>
              <a:rPr lang="en-US" sz="2000" dirty="0" smtClean="0">
                <a:solidFill>
                  <a:srgbClr val="0000CC"/>
                </a:solidFill>
              </a:rPr>
              <a:t> cylinder – </a:t>
            </a:r>
            <a:r>
              <a:rPr lang="en-US" sz="2000" b="1" i="1" dirty="0" smtClean="0">
                <a:solidFill>
                  <a:srgbClr val="0000CC"/>
                </a:solidFill>
              </a:rPr>
              <a:t>peripheral velocity </a:t>
            </a:r>
            <a:r>
              <a:rPr lang="en-US" sz="2000" dirty="0" smtClean="0">
                <a:solidFill>
                  <a:srgbClr val="0000CC"/>
                </a:solidFill>
              </a:rPr>
              <a:t>of the surface = </a:t>
            </a:r>
            <a:r>
              <a:rPr lang="en-US" sz="2000" b="1" dirty="0" smtClean="0">
                <a:solidFill>
                  <a:srgbClr val="C00000"/>
                </a:solidFill>
              </a:rPr>
              <a:t>3V</a:t>
            </a:r>
            <a:r>
              <a:rPr lang="en-US" sz="2000" b="1" baseline="-25000" dirty="0" smtClean="0">
                <a:solidFill>
                  <a:srgbClr val="C00000"/>
                </a:solidFill>
                <a:sym typeface="Symbol"/>
              </a:rPr>
              <a:t>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Potential Flow Theory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0000CC"/>
                </a:solidFill>
                <a:sym typeface="Symbol"/>
              </a:rPr>
              <a:t>Concluding Remarks </a:t>
            </a:r>
            <a:r>
              <a:rPr lang="en-US" sz="2800" b="1" u="sng" dirty="0" smtClean="0">
                <a:solidFill>
                  <a:srgbClr val="0000CC"/>
                </a:solidFill>
                <a:sym typeface="Symbol"/>
              </a:rPr>
              <a:t>on the results</a:t>
            </a:r>
            <a:r>
              <a:rPr lang="en-US" sz="2800" b="1" dirty="0" smtClean="0">
                <a:solidFill>
                  <a:srgbClr val="0000CC"/>
                </a:solidFill>
                <a:sym typeface="Symbol"/>
              </a:rPr>
              <a:t> ….</a:t>
            </a:r>
            <a:endParaRPr lang="en-US" sz="3600" dirty="0" smtClean="0"/>
          </a:p>
          <a:p>
            <a:endParaRPr lang="en-US" sz="200" dirty="0" smtClean="0">
              <a:solidFill>
                <a:srgbClr val="0000CC"/>
              </a:solidFill>
            </a:endParaRPr>
          </a:p>
          <a:p>
            <a:pPr lvl="1"/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The physics </a:t>
            </a:r>
            <a:r>
              <a:rPr lang="en-US" dirty="0" smtClean="0">
                <a:solidFill>
                  <a:srgbClr val="0000CC"/>
                </a:solidFill>
              </a:rPr>
              <a:t>of creation of lift on the spinning cylinder: (see the  sketch)</a:t>
            </a:r>
          </a:p>
          <a:p>
            <a:pPr lvl="1"/>
            <a:endParaRPr lang="en-US" dirty="0" smtClean="0">
              <a:solidFill>
                <a:srgbClr val="0000CC"/>
              </a:solidFill>
            </a:endParaRPr>
          </a:p>
          <a:p>
            <a:pPr lvl="1"/>
            <a:endParaRPr lang="en-US" dirty="0" smtClean="0">
              <a:solidFill>
                <a:srgbClr val="0000CC"/>
              </a:solidFill>
            </a:endParaRPr>
          </a:p>
          <a:p>
            <a:pPr lvl="1"/>
            <a:r>
              <a:rPr lang="en-US" b="1" i="1" dirty="0" smtClean="0">
                <a:solidFill>
                  <a:srgbClr val="0000CC"/>
                </a:solidFill>
              </a:rPr>
              <a:t>The spinning cylinder transfers its angular momentum to the fluid due to</a:t>
            </a:r>
            <a:r>
              <a:rPr lang="en-US" dirty="0" smtClean="0">
                <a:solidFill>
                  <a:srgbClr val="0000CC"/>
                </a:solidFill>
              </a:rPr>
              <a:t>:</a:t>
            </a:r>
          </a:p>
          <a:p>
            <a:pPr lvl="4"/>
            <a:r>
              <a:rPr lang="en-US" sz="2400" dirty="0" smtClean="0">
                <a:solidFill>
                  <a:srgbClr val="0000CC"/>
                </a:solidFill>
              </a:rPr>
              <a:t>(1) </a:t>
            </a:r>
            <a:r>
              <a:rPr lang="en-US" sz="2400" b="1" dirty="0" smtClean="0">
                <a:solidFill>
                  <a:srgbClr val="0000CC"/>
                </a:solidFill>
              </a:rPr>
              <a:t>the </a:t>
            </a:r>
            <a:r>
              <a:rPr lang="en-US" sz="2400" b="1" dirty="0" smtClean="0">
                <a:solidFill>
                  <a:srgbClr val="C00000"/>
                </a:solidFill>
              </a:rPr>
              <a:t>no-slip</a:t>
            </a:r>
            <a:r>
              <a:rPr lang="en-US" sz="2400" b="1" dirty="0" smtClean="0">
                <a:solidFill>
                  <a:srgbClr val="0000CC"/>
                </a:solidFill>
              </a:rPr>
              <a:t> condition  </a:t>
            </a:r>
            <a:r>
              <a:rPr lang="en-US" sz="2400" dirty="0" smtClean="0">
                <a:solidFill>
                  <a:srgbClr val="0000CC"/>
                </a:solidFill>
              </a:rPr>
              <a:t>and  (2)</a:t>
            </a:r>
            <a:r>
              <a:rPr lang="en-US" sz="2400" b="1" dirty="0" smtClean="0">
                <a:solidFill>
                  <a:srgbClr val="0000CC"/>
                </a:solidFill>
              </a:rPr>
              <a:t>  </a:t>
            </a:r>
            <a:r>
              <a:rPr lang="en-US" sz="2400" b="1" dirty="0" smtClean="0">
                <a:solidFill>
                  <a:srgbClr val="C00000"/>
                </a:solidFill>
              </a:rPr>
              <a:t>viscosity</a:t>
            </a:r>
            <a:r>
              <a:rPr lang="en-US" sz="2400" b="1" dirty="0" smtClean="0">
                <a:solidFill>
                  <a:srgbClr val="0000CC"/>
                </a:solidFill>
              </a:rPr>
              <a:t>.</a:t>
            </a:r>
          </a:p>
          <a:p>
            <a:pPr lvl="1">
              <a:buNone/>
            </a:pPr>
            <a:r>
              <a:rPr lang="en-US" sz="2400" b="1" dirty="0" smtClean="0">
                <a:solidFill>
                  <a:srgbClr val="0000CC"/>
                </a:solidFill>
              </a:rPr>
              <a:t>	</a:t>
            </a:r>
            <a:r>
              <a:rPr lang="en-US" dirty="0" smtClean="0">
                <a:solidFill>
                  <a:srgbClr val="0000CC"/>
                </a:solidFill>
              </a:rPr>
              <a:t>hence, generating the vortex flow 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 required for the lift:    </a:t>
            </a:r>
            <a:endParaRPr lang="en-US" sz="2400" dirty="0">
              <a:solidFill>
                <a:srgbClr val="0000CC"/>
              </a:solidFill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lum contrast="51000"/>
          </a:blip>
          <a:srcRect/>
          <a:stretch>
            <a:fillRect/>
          </a:stretch>
        </p:blipFill>
        <p:spPr bwMode="auto">
          <a:xfrm>
            <a:off x="5410200" y="2209800"/>
            <a:ext cx="3276600" cy="147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lum contrast="57000"/>
          </a:blip>
          <a:srcRect/>
          <a:stretch>
            <a:fillRect/>
          </a:stretch>
        </p:blipFill>
        <p:spPr bwMode="auto">
          <a:xfrm>
            <a:off x="3200400" y="5562600"/>
            <a:ext cx="205740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92" y="1224781"/>
            <a:ext cx="8458200" cy="138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34666" y="457200"/>
            <a:ext cx="71076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1" u="sng" dirty="0">
                <a:solidFill>
                  <a:srgbClr val="C00000"/>
                </a:solidFill>
                <a:sym typeface="Symbol"/>
              </a:rPr>
              <a:t>The </a:t>
            </a:r>
            <a:r>
              <a:rPr lang="en-US" sz="4800" b="1" i="1" u="sng" dirty="0" err="1">
                <a:solidFill>
                  <a:srgbClr val="C00000"/>
                </a:solidFill>
                <a:sym typeface="Symbol"/>
              </a:rPr>
              <a:t>Kutta</a:t>
            </a:r>
            <a:r>
              <a:rPr lang="en-US" sz="4800" b="1" i="1" u="sng" dirty="0">
                <a:solidFill>
                  <a:srgbClr val="C00000"/>
                </a:solidFill>
                <a:sym typeface="Symbol"/>
              </a:rPr>
              <a:t> – </a:t>
            </a:r>
            <a:r>
              <a:rPr lang="en-US" sz="4800" b="1" i="1" u="sng" dirty="0" err="1">
                <a:solidFill>
                  <a:srgbClr val="C00000"/>
                </a:solidFill>
                <a:sym typeface="Symbol"/>
              </a:rPr>
              <a:t>Joukowski</a:t>
            </a:r>
            <a:r>
              <a:rPr lang="en-US" sz="4800" b="1" i="1" u="sng" dirty="0">
                <a:solidFill>
                  <a:srgbClr val="C00000"/>
                </a:solidFill>
                <a:sym typeface="Symbol"/>
              </a:rPr>
              <a:t> </a:t>
            </a:r>
            <a:r>
              <a:rPr lang="en-US" sz="4800" b="1" i="1" u="sng" dirty="0" err="1">
                <a:solidFill>
                  <a:srgbClr val="C00000"/>
                </a:solidFill>
                <a:sym typeface="Symbol"/>
              </a:rPr>
              <a:t>Thm</a:t>
            </a:r>
            <a:endParaRPr lang="en-US" sz="4800" dirty="0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479" y="2895600"/>
            <a:ext cx="5119081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359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Potential Flow Theory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010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i="1" u="sng" dirty="0" smtClean="0">
                <a:solidFill>
                  <a:srgbClr val="C00000"/>
                </a:solidFill>
                <a:sym typeface="Symbol"/>
              </a:rPr>
              <a:t>The Kutta – Joukowski Thm</a:t>
            </a:r>
            <a:r>
              <a:rPr lang="en-US" sz="2800" b="1" dirty="0" smtClean="0">
                <a:solidFill>
                  <a:srgbClr val="0000CC"/>
                </a:solidFill>
                <a:sym typeface="Symbol"/>
              </a:rPr>
              <a:t>, and</a:t>
            </a:r>
          </a:p>
          <a:p>
            <a:pPr>
              <a:buNone/>
            </a:pPr>
            <a:r>
              <a:rPr lang="en-US" sz="2800" b="1" u="sng" dirty="0" smtClean="0">
                <a:solidFill>
                  <a:srgbClr val="0000CC"/>
                </a:solidFill>
                <a:sym typeface="Symbol"/>
              </a:rPr>
              <a:t>The Generation of Lift </a:t>
            </a:r>
          </a:p>
          <a:p>
            <a:r>
              <a:rPr lang="en-US" sz="2400" dirty="0" smtClean="0">
                <a:solidFill>
                  <a:srgbClr val="0000CC"/>
                </a:solidFill>
                <a:sym typeface="Symbol"/>
              </a:rPr>
              <a:t>The eqn			is applicable also to cylindrical bodies of </a:t>
            </a:r>
            <a:r>
              <a:rPr lang="en-US" sz="2400" b="1" dirty="0" smtClean="0">
                <a:solidFill>
                  <a:srgbClr val="C00000"/>
                </a:solidFill>
                <a:sym typeface="Symbol"/>
              </a:rPr>
              <a:t>any cross-section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, </a:t>
            </a:r>
            <a:r>
              <a:rPr lang="en-US" sz="2400" b="1" dirty="0" smtClean="0">
                <a:solidFill>
                  <a:srgbClr val="C00000"/>
                </a:solidFill>
                <a:sym typeface="Symbol"/>
              </a:rPr>
              <a:t>including airfoils</a:t>
            </a:r>
            <a:r>
              <a:rPr lang="en-US" sz="2400" b="1" dirty="0" smtClean="0">
                <a:solidFill>
                  <a:srgbClr val="0000CC"/>
                </a:solidFill>
                <a:sym typeface="Symbol"/>
              </a:rPr>
              <a:t>.</a:t>
            </a:r>
          </a:p>
          <a:p>
            <a:endParaRPr lang="en-US" sz="2800" b="1" dirty="0" smtClean="0">
              <a:solidFill>
                <a:srgbClr val="0000CC"/>
              </a:solidFill>
              <a:sym typeface="Symbol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lum contrast="60000"/>
          </a:blip>
          <a:srcRect/>
          <a:stretch>
            <a:fillRect/>
          </a:stretch>
        </p:blipFill>
        <p:spPr bwMode="auto">
          <a:xfrm>
            <a:off x="2362200" y="1981200"/>
            <a:ext cx="1676400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lum contrast="50000"/>
          </a:blip>
          <a:srcRect/>
          <a:stretch>
            <a:fillRect/>
          </a:stretch>
        </p:blipFill>
        <p:spPr bwMode="auto">
          <a:xfrm>
            <a:off x="5105400" y="2895600"/>
            <a:ext cx="381727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85800" y="2895600"/>
            <a:ext cx="449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CC"/>
                </a:solidFill>
              </a:rPr>
              <a:t>  Consider a uniform flow past an</a:t>
            </a:r>
          </a:p>
          <a:p>
            <a:r>
              <a:rPr lang="en-US" sz="2400" dirty="0" smtClean="0">
                <a:solidFill>
                  <a:srgbClr val="0000CC"/>
                </a:solidFill>
              </a:rPr>
              <a:t>    airfoil (see sketch: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CC"/>
                </a:solidFill>
              </a:rPr>
              <a:t>   Let A be any curve </a:t>
            </a:r>
            <a:r>
              <a:rPr lang="en-US" sz="2400" b="1" u="sng" dirty="0" smtClean="0">
                <a:solidFill>
                  <a:srgbClr val="0000CC"/>
                </a:solidFill>
              </a:rPr>
              <a:t>enclosing</a:t>
            </a:r>
            <a:r>
              <a:rPr lang="en-US" sz="2400" dirty="0" smtClean="0">
                <a:solidFill>
                  <a:srgbClr val="0000CC"/>
                </a:solidFill>
              </a:rPr>
              <a:t>   the airfoil.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CC"/>
                </a:solidFill>
              </a:rPr>
              <a:t>  For the airfoil to produce Lift, the velocity field around the airfoil must be such that the </a:t>
            </a:r>
            <a:r>
              <a:rPr lang="en-US" sz="2400" b="1" u="sng" dirty="0" smtClean="0">
                <a:solidFill>
                  <a:srgbClr val="0000CC"/>
                </a:solidFill>
              </a:rPr>
              <a:t>circulation</a:t>
            </a:r>
            <a:r>
              <a:rPr lang="en-US" sz="2400" dirty="0" smtClean="0">
                <a:solidFill>
                  <a:srgbClr val="0000CC"/>
                </a:solidFill>
              </a:rPr>
              <a:t>, 		</a:t>
            </a:r>
          </a:p>
          <a:p>
            <a:r>
              <a:rPr lang="en-US" sz="2400" dirty="0" smtClean="0">
                <a:solidFill>
                  <a:srgbClr val="0000CC"/>
                </a:solidFill>
              </a:rPr>
              <a:t>		  and, the lift,</a:t>
            </a:r>
            <a:endParaRPr lang="en-US" sz="2400" dirty="0">
              <a:solidFill>
                <a:srgbClr val="0000CC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62000" y="5715000"/>
          <a:ext cx="1845129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3" name="Equation" r:id="rId5" imgW="990360" imgH="368280" progId="Equation.3">
                  <p:embed/>
                </p:oleObj>
              </mc:Choice>
              <mc:Fallback>
                <p:oleObj name="Equation" r:id="rId5" imgW="990360" imgH="3682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715000"/>
                        <a:ext cx="1845129" cy="6858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419600" y="5715000"/>
          <a:ext cx="200809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4" name="Equation" r:id="rId7" imgW="711000" imgH="215640" progId="Equation.3">
                  <p:embed/>
                </p:oleObj>
              </mc:Choice>
              <mc:Fallback>
                <p:oleObj name="Equation" r:id="rId7" imgW="71100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715000"/>
                        <a:ext cx="2008095" cy="609600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Potential Flow Theory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0000CC"/>
                </a:solidFill>
                <a:sym typeface="Symbol"/>
              </a:rPr>
              <a:t>Conclusion</a:t>
            </a: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lvl="1"/>
            <a:r>
              <a:rPr lang="en-US" dirty="0" smtClean="0">
                <a:solidFill>
                  <a:srgbClr val="0000CC"/>
                </a:solidFill>
                <a:sym typeface="Symbol"/>
              </a:rPr>
              <a:t>The def of   and the use of the eqn </a:t>
            </a:r>
          </a:p>
          <a:p>
            <a:pPr lvl="1">
              <a:buNone/>
            </a:pPr>
            <a:r>
              <a:rPr lang="en-US" dirty="0" smtClean="0">
                <a:solidFill>
                  <a:srgbClr val="0000CC"/>
                </a:solidFill>
                <a:sym typeface="Symbol"/>
              </a:rPr>
              <a:t>	 to calculate  L’ is the core concept of </a:t>
            </a:r>
            <a:r>
              <a:rPr lang="en-US" b="1" i="1" dirty="0" smtClean="0">
                <a:solidFill>
                  <a:srgbClr val="0000CC"/>
                </a:solidFill>
                <a:sym typeface="Symbol"/>
              </a:rPr>
              <a:t>the circulation theory of lift in aerodynamics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.</a:t>
            </a:r>
          </a:p>
          <a:p>
            <a:pPr lvl="1">
              <a:buNone/>
            </a:pPr>
            <a:r>
              <a:rPr lang="en-US" sz="500" dirty="0" smtClean="0">
                <a:solidFill>
                  <a:srgbClr val="0000CC"/>
                </a:solidFill>
                <a:sym typeface="Symbol"/>
              </a:rPr>
              <a:t>	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  <a:sym typeface="Symbol"/>
              </a:rPr>
              <a:t>the development of the theory (</a:t>
            </a:r>
            <a:r>
              <a:rPr lang="en-US" sz="1800" dirty="0" smtClean="0">
                <a:solidFill>
                  <a:srgbClr val="0000CC"/>
                </a:solidFill>
                <a:sym typeface="Symbol"/>
              </a:rPr>
              <a:t>turn of the 20</a:t>
            </a:r>
            <a:r>
              <a:rPr lang="en-US" sz="1800" baseline="30000" dirty="0" smtClean="0">
                <a:solidFill>
                  <a:srgbClr val="0000CC"/>
                </a:solidFill>
                <a:sym typeface="Symbol"/>
              </a:rPr>
              <a:t>th</a:t>
            </a:r>
            <a:r>
              <a:rPr lang="en-US" sz="1800" dirty="0" smtClean="0">
                <a:solidFill>
                  <a:srgbClr val="0000CC"/>
                </a:solidFill>
                <a:sym typeface="Symbol"/>
              </a:rPr>
              <a:t> century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) was a breakthrough in aerodynamics.</a:t>
            </a:r>
          </a:p>
          <a:p>
            <a:pPr lvl="1"/>
            <a:endParaRPr lang="en-US" sz="200" dirty="0" smtClean="0">
              <a:solidFill>
                <a:srgbClr val="0000CC"/>
              </a:solidFill>
              <a:sym typeface="Symbol"/>
            </a:endParaRPr>
          </a:p>
          <a:p>
            <a:pPr lvl="1"/>
            <a:r>
              <a:rPr lang="en-US" i="1" dirty="0" smtClean="0">
                <a:solidFill>
                  <a:srgbClr val="0000CC"/>
                </a:solidFill>
                <a:sym typeface="Symbol"/>
              </a:rPr>
              <a:t> </a:t>
            </a:r>
            <a:r>
              <a:rPr lang="en-US" i="1" dirty="0" smtClean="0">
                <a:solidFill>
                  <a:srgbClr val="C00000"/>
                </a:solidFill>
                <a:sym typeface="Symbol"/>
              </a:rPr>
              <a:t>Remember, however, that</a:t>
            </a:r>
          </a:p>
          <a:p>
            <a:pPr lvl="3"/>
            <a:r>
              <a:rPr lang="en-US" sz="2400" i="1" dirty="0" smtClean="0">
                <a:solidFill>
                  <a:srgbClr val="C00000"/>
                </a:solidFill>
                <a:sym typeface="Symbol"/>
              </a:rPr>
              <a:t>The circulation theory of lift is </a:t>
            </a:r>
            <a:r>
              <a:rPr lang="en-US" sz="2400" b="1" i="1" u="sng" dirty="0" smtClean="0">
                <a:solidFill>
                  <a:srgbClr val="C00000"/>
                </a:solidFill>
                <a:sym typeface="Symbol"/>
              </a:rPr>
              <a:t>simply</a:t>
            </a:r>
            <a:r>
              <a:rPr lang="en-US" sz="2400" i="1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an </a:t>
            </a:r>
            <a:r>
              <a:rPr lang="en-US" sz="2400" b="1" i="1" u="sng" dirty="0" smtClean="0">
                <a:solidFill>
                  <a:srgbClr val="0000CC"/>
                </a:solidFill>
                <a:sym typeface="Symbol"/>
              </a:rPr>
              <a:t>alternative way</a:t>
            </a: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 of thinking about the generation of lift</a:t>
            </a:r>
            <a:r>
              <a:rPr lang="en-US" sz="2400" i="1" dirty="0" smtClean="0">
                <a:solidFill>
                  <a:srgbClr val="0000CC"/>
                </a:solidFill>
                <a:sym typeface="Symbol"/>
              </a:rPr>
              <a:t>;</a:t>
            </a:r>
          </a:p>
          <a:p>
            <a:pPr lvl="3"/>
            <a:r>
              <a:rPr lang="en-US" sz="2400" i="1" dirty="0" smtClean="0">
                <a:solidFill>
                  <a:srgbClr val="C00000"/>
                </a:solidFill>
                <a:sym typeface="Symbol"/>
              </a:rPr>
              <a:t>the </a:t>
            </a: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physical source </a:t>
            </a:r>
            <a:r>
              <a:rPr lang="en-US" sz="2400" i="1" dirty="0" smtClean="0">
                <a:solidFill>
                  <a:srgbClr val="C00000"/>
                </a:solidFill>
                <a:sym typeface="Symbol"/>
              </a:rPr>
              <a:t>of the force is the </a:t>
            </a: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p-</a:t>
            </a:r>
            <a:r>
              <a:rPr lang="en-US" sz="2400" i="1" dirty="0" smtClean="0">
                <a:solidFill>
                  <a:srgbClr val="0000CC"/>
                </a:solidFill>
                <a:sym typeface="Symbol"/>
              </a:rPr>
              <a:t> </a:t>
            </a:r>
            <a:r>
              <a:rPr lang="en-US" sz="2400" i="1" dirty="0" smtClean="0">
                <a:solidFill>
                  <a:srgbClr val="C00000"/>
                </a:solidFill>
                <a:sym typeface="Symbol"/>
              </a:rPr>
              <a:t> (and </a:t>
            </a: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 </a:t>
            </a:r>
            <a:r>
              <a:rPr lang="en-US" sz="2400" i="1" dirty="0" smtClean="0">
                <a:solidFill>
                  <a:srgbClr val="C00000"/>
                </a:solidFill>
                <a:sym typeface="Symbol"/>
              </a:rPr>
              <a:t> ) distribution on the body surface.</a:t>
            </a:r>
            <a:endParaRPr lang="en-US" sz="2400" b="1" i="1" dirty="0" smtClean="0">
              <a:solidFill>
                <a:srgbClr val="C00000"/>
              </a:solidFill>
              <a:sym typeface="Symbol"/>
            </a:endParaRPr>
          </a:p>
        </p:txBody>
      </p:sp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6781800" y="1828800"/>
          <a:ext cx="1600200" cy="48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2" name="Equation" r:id="rId3" imgW="711000" imgH="215640" progId="Equation.3">
                  <p:embed/>
                </p:oleObj>
              </mc:Choice>
              <mc:Fallback>
                <p:oleObj name="Equation" r:id="rId3" imgW="71100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828800"/>
                        <a:ext cx="1600200" cy="485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Potential Flow Theory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0000CC"/>
                </a:solidFill>
                <a:sym typeface="Symbol"/>
              </a:rPr>
              <a:t>Conclusion</a:t>
            </a:r>
            <a:r>
              <a:rPr lang="en-US" b="1" dirty="0" smtClean="0">
                <a:solidFill>
                  <a:srgbClr val="0000CC"/>
                </a:solidFill>
                <a:sym typeface="Symbol"/>
              </a:rPr>
              <a:t> …</a:t>
            </a: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lvl="1"/>
            <a:r>
              <a:rPr lang="en-US" sz="2400" dirty="0" smtClean="0">
                <a:solidFill>
                  <a:srgbClr val="0000CC"/>
                </a:solidFill>
                <a:sym typeface="Symbol"/>
              </a:rPr>
              <a:t>Thus, Kutta-Joukowski Thm is simply an alternative way of expressing the consequences of </a:t>
            </a:r>
            <a:r>
              <a:rPr lang="en-US" sz="2400" i="1" dirty="0" smtClean="0">
                <a:solidFill>
                  <a:srgbClr val="0000CC"/>
                </a:solidFill>
                <a:sym typeface="Symbol"/>
              </a:rPr>
              <a:t>the </a:t>
            </a:r>
            <a:r>
              <a:rPr lang="en-US" sz="2400" b="1" i="1" dirty="0" smtClean="0">
                <a:solidFill>
                  <a:srgbClr val="FF0000"/>
                </a:solidFill>
                <a:sym typeface="Symbol"/>
              </a:rPr>
              <a:t>p</a:t>
            </a:r>
            <a:r>
              <a:rPr lang="en-US" sz="2400" b="1" i="1" dirty="0" smtClean="0">
                <a:solidFill>
                  <a:srgbClr val="0000CC"/>
                </a:solidFill>
                <a:sym typeface="Symbol"/>
              </a:rPr>
              <a:t>-</a:t>
            </a:r>
            <a:r>
              <a:rPr lang="en-US" sz="2400" i="1" dirty="0" smtClean="0">
                <a:solidFill>
                  <a:srgbClr val="0000CC"/>
                </a:solidFill>
                <a:sym typeface="Symbol"/>
              </a:rPr>
              <a:t>  and </a:t>
            </a:r>
            <a:r>
              <a:rPr lang="en-US" sz="2400" b="1" i="1" dirty="0" smtClean="0">
                <a:solidFill>
                  <a:srgbClr val="FF0000"/>
                </a:solidFill>
                <a:sym typeface="Symbol"/>
              </a:rPr>
              <a:t></a:t>
            </a:r>
            <a:r>
              <a:rPr lang="en-US" sz="2400" i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distribution; </a:t>
            </a:r>
          </a:p>
          <a:p>
            <a:pPr lvl="3"/>
            <a:endParaRPr lang="en-US" sz="1050" dirty="0" smtClean="0">
              <a:solidFill>
                <a:srgbClr val="0000CC"/>
              </a:solidFill>
              <a:sym typeface="Symbol"/>
            </a:endParaRPr>
          </a:p>
          <a:p>
            <a:pPr lvl="3"/>
            <a:r>
              <a:rPr lang="en-US" sz="2400" dirty="0" smtClean="0">
                <a:solidFill>
                  <a:srgbClr val="0000CC"/>
                </a:solidFill>
                <a:sym typeface="Symbol"/>
              </a:rPr>
              <a:t>So, take the Thm is a 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mathematical tool 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that is </a:t>
            </a:r>
            <a:r>
              <a:rPr lang="en-US" sz="2400" b="1" u="sng" dirty="0" smtClean="0">
                <a:solidFill>
                  <a:srgbClr val="FF0000"/>
                </a:solidFill>
                <a:sym typeface="Symbol"/>
              </a:rPr>
              <a:t>consistent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with the physical situation 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for the inviscid incomp flow over airfoils.</a:t>
            </a:r>
          </a:p>
          <a:p>
            <a:pPr lvl="3"/>
            <a:endParaRPr lang="en-US" sz="600" dirty="0" smtClean="0">
              <a:solidFill>
                <a:srgbClr val="0000CC"/>
              </a:solidFill>
              <a:sym typeface="Symbol"/>
            </a:endParaRPr>
          </a:p>
          <a:p>
            <a:pPr lvl="1"/>
            <a:r>
              <a:rPr lang="en-US" sz="2400" b="1" i="1" dirty="0" smtClean="0">
                <a:solidFill>
                  <a:srgbClr val="C00000"/>
                </a:solidFill>
                <a:sym typeface="Symbol"/>
              </a:rPr>
              <a:t>How can we determine the    of a given flow problem?</a:t>
            </a:r>
          </a:p>
          <a:p>
            <a:pPr marL="971550" lvl="1" indent="-457200"/>
            <a:r>
              <a:rPr lang="en-US" sz="2400" dirty="0" smtClean="0">
                <a:solidFill>
                  <a:srgbClr val="C00000"/>
                </a:solidFill>
                <a:sym typeface="Symbol"/>
              </a:rPr>
              <a:t>Possible ways are: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  <a:sym typeface="Symbol"/>
              </a:rPr>
              <a:t>The thin airfoil theory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  <a:sym typeface="Symbol"/>
              </a:rPr>
              <a:t>The Vortex Panel Method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  <a:sym typeface="Symbol"/>
              </a:rPr>
              <a:t>etc</a:t>
            </a:r>
          </a:p>
          <a:p>
            <a:pPr lvl="3"/>
            <a:endParaRPr lang="en-US" sz="2400" dirty="0" smtClean="0">
              <a:solidFill>
                <a:srgbClr val="0000CC"/>
              </a:solidFill>
              <a:sym typeface="Symbo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7921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/>
            </a:r>
            <a:br>
              <a:rPr lang="en-US" sz="3600" dirty="0" smtClean="0">
                <a:solidFill>
                  <a:srgbClr val="0000FF"/>
                </a:solidFill>
              </a:rPr>
            </a:b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8001000" cy="5410200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Known: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b="1" i="1" dirty="0" smtClean="0">
                <a:solidFill>
                  <a:srgbClr val="FF0000"/>
                </a:solidFill>
              </a:rPr>
              <a:t>forces </a:t>
            </a:r>
            <a:r>
              <a:rPr lang="en-US" dirty="0" smtClean="0">
                <a:solidFill>
                  <a:srgbClr val="0000FF"/>
                </a:solidFill>
              </a:rPr>
              <a:t>exerted on bodies moving through a fluid are caused </a:t>
            </a:r>
            <a:r>
              <a:rPr lang="en-US" b="1" i="1" dirty="0" smtClean="0">
                <a:solidFill>
                  <a:srgbClr val="FF0000"/>
                </a:solidFill>
              </a:rPr>
              <a:t>only by two reasons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Pressure distribution </a:t>
            </a:r>
            <a:r>
              <a:rPr lang="en-US" sz="2800" i="1" dirty="0" smtClean="0">
                <a:solidFill>
                  <a:srgbClr val="0000FF"/>
                </a:solidFill>
              </a:rPr>
              <a:t>( </a:t>
            </a:r>
            <a:r>
              <a:rPr lang="en-US" sz="2800" i="1" dirty="0" smtClean="0">
                <a:solidFill>
                  <a:srgbClr val="C00000"/>
                </a:solidFill>
              </a:rPr>
              <a:t>p</a:t>
            </a:r>
            <a:r>
              <a:rPr lang="en-US" sz="2800" i="1" dirty="0" smtClean="0">
                <a:solidFill>
                  <a:srgbClr val="0000FF"/>
                </a:solidFill>
              </a:rPr>
              <a:t> )</a:t>
            </a:r>
            <a:r>
              <a:rPr lang="en-US" sz="2800" dirty="0" smtClean="0">
                <a:solidFill>
                  <a:srgbClr val="0000FF"/>
                </a:solidFill>
              </a:rPr>
              <a:t> over the body surface,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Shear-stress distribution </a:t>
            </a:r>
            <a:r>
              <a:rPr lang="en-US" sz="2800" i="1" dirty="0" smtClean="0">
                <a:solidFill>
                  <a:srgbClr val="0000FF"/>
                </a:solidFill>
              </a:rPr>
              <a:t>(</a:t>
            </a:r>
            <a:r>
              <a:rPr lang="en-US" sz="2800" i="1" dirty="0" smtClean="0">
                <a:solidFill>
                  <a:srgbClr val="C00000"/>
                </a:solidFill>
                <a:sym typeface="Symbol"/>
              </a:rPr>
              <a:t> </a:t>
            </a:r>
            <a:r>
              <a:rPr lang="en-US" sz="2800" i="1" dirty="0" smtClean="0">
                <a:solidFill>
                  <a:srgbClr val="0000FF"/>
                </a:solidFill>
                <a:sym typeface="Symbol"/>
              </a:rPr>
              <a:t>)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over the body surface.</a:t>
            </a:r>
          </a:p>
          <a:p>
            <a:pPr marL="1371600" lvl="2" indent="-457200">
              <a:buFont typeface="+mj-lt"/>
              <a:buAutoNum type="arabicPeriod"/>
            </a:pPr>
            <a:endParaRPr lang="en-US" sz="1200" dirty="0" smtClean="0">
              <a:solidFill>
                <a:srgbClr val="0000FF"/>
              </a:solidFill>
            </a:endParaRPr>
          </a:p>
          <a:p>
            <a:pPr marL="1371600" lvl="2" indent="-45720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i.e., </a:t>
            </a:r>
            <a:r>
              <a:rPr lang="en-US" sz="2800" b="1" i="1" dirty="0" smtClean="0">
                <a:solidFill>
                  <a:srgbClr val="C00000"/>
                </a:solidFill>
              </a:rPr>
              <a:t>pressure</a:t>
            </a:r>
            <a:r>
              <a:rPr lang="en-US" sz="2800" dirty="0" smtClean="0">
                <a:solidFill>
                  <a:srgbClr val="0000FF"/>
                </a:solidFill>
              </a:rPr>
              <a:t> and </a:t>
            </a:r>
            <a:r>
              <a:rPr lang="en-US" sz="2800" b="1" i="1" dirty="0" smtClean="0">
                <a:solidFill>
                  <a:srgbClr val="C00000"/>
                </a:solidFill>
              </a:rPr>
              <a:t>Shear-stress</a:t>
            </a:r>
            <a:r>
              <a:rPr lang="en-US" sz="2800" dirty="0" smtClean="0">
                <a:solidFill>
                  <a:srgbClr val="0000FF"/>
                </a:solidFill>
              </a:rPr>
              <a:t> are </a:t>
            </a:r>
            <a:r>
              <a:rPr lang="en-US" sz="2800" b="1" i="1" dirty="0" smtClean="0">
                <a:solidFill>
                  <a:srgbClr val="C00000"/>
                </a:solidFill>
              </a:rPr>
              <a:t>the only two mechanisms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CC"/>
                </a:solidFill>
              </a:rPr>
              <a:t>nature has </a:t>
            </a:r>
            <a:r>
              <a:rPr lang="en-US" sz="2800" dirty="0" smtClean="0">
                <a:solidFill>
                  <a:srgbClr val="0000FF"/>
                </a:solidFill>
              </a:rPr>
              <a:t>for </a:t>
            </a:r>
            <a:r>
              <a:rPr lang="en-US" sz="2800" dirty="0" smtClean="0">
                <a:solidFill>
                  <a:srgbClr val="0000CC"/>
                </a:solidFill>
              </a:rPr>
              <a:t>‘communication’  </a:t>
            </a:r>
            <a:r>
              <a:rPr lang="en-US" sz="2800" dirty="0" smtClean="0">
                <a:solidFill>
                  <a:srgbClr val="0000FF"/>
                </a:solidFill>
              </a:rPr>
              <a:t>of force &amp; moment between the body and the moving fluid.</a:t>
            </a:r>
          </a:p>
          <a:p>
            <a:pPr marL="1371600" lvl="2" indent="-457200">
              <a:buNone/>
            </a:pP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endParaRPr lang="en-US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334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3900" b="1" i="1" dirty="0" smtClean="0">
              <a:solidFill>
                <a:srgbClr val="0000CC"/>
              </a:solidFill>
              <a:sym typeface="Symbol"/>
            </a:endParaRPr>
          </a:p>
          <a:p>
            <a:pPr>
              <a:buNone/>
            </a:pPr>
            <a:r>
              <a:rPr lang="en-US" sz="3600" b="1" i="1" dirty="0" smtClean="0">
                <a:solidFill>
                  <a:srgbClr val="0000CC"/>
                </a:solidFill>
                <a:sym typeface="Symbol"/>
              </a:rPr>
              <a:t>In general, </a:t>
            </a:r>
          </a:p>
          <a:p>
            <a:pPr marL="971550" lvl="1" indent="-457200" algn="just"/>
            <a:r>
              <a:rPr lang="en-US" dirty="0" smtClean="0">
                <a:solidFill>
                  <a:srgbClr val="0000FF"/>
                </a:solidFill>
              </a:rPr>
              <a:t>the net effect of the </a:t>
            </a:r>
            <a:r>
              <a:rPr lang="en-US" i="1" dirty="0" smtClean="0">
                <a:solidFill>
                  <a:srgbClr val="C00000"/>
                </a:solidFill>
              </a:rPr>
              <a:t>p-</a:t>
            </a:r>
            <a:r>
              <a:rPr lang="en-US" dirty="0" smtClean="0">
                <a:solidFill>
                  <a:srgbClr val="0000FF"/>
                </a:solidFill>
              </a:rPr>
              <a:t> and </a:t>
            </a:r>
            <a:r>
              <a:rPr lang="en-US" i="1" dirty="0" smtClean="0">
                <a:solidFill>
                  <a:srgbClr val="C00000"/>
                </a:solidFill>
                <a:sym typeface="Symbol"/>
              </a:rPr>
              <a:t>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distributions integrated  over the entire body surface constitutes a 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resultant force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, 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R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, b/n the fluid and the body; and is given by:</a:t>
            </a:r>
          </a:p>
          <a:p>
            <a:pPr marL="571500" indent="-457200" algn="just">
              <a:buNone/>
            </a:pPr>
            <a:r>
              <a:rPr lang="en-US" sz="3000" b="1" dirty="0" smtClean="0">
                <a:solidFill>
                  <a:srgbClr val="0000FF"/>
                </a:solidFill>
                <a:sym typeface="Symbol"/>
              </a:rPr>
              <a:t>In particular,</a:t>
            </a:r>
          </a:p>
          <a:p>
            <a:pPr marL="971550" lvl="1" indent="-457200" algn="just"/>
            <a:r>
              <a:rPr lang="en-US" sz="3000" b="1" dirty="0" smtClean="0">
                <a:solidFill>
                  <a:srgbClr val="0000FF"/>
                </a:solidFill>
                <a:sym typeface="Symbol"/>
              </a:rPr>
              <a:t>For a  potential flow</a:t>
            </a:r>
            <a:r>
              <a:rPr lang="en-US" sz="3000" dirty="0" smtClean="0">
                <a:solidFill>
                  <a:srgbClr val="0000FF"/>
                </a:solidFill>
                <a:sym typeface="Symbol"/>
              </a:rPr>
              <a:t>,</a:t>
            </a:r>
          </a:p>
          <a:p>
            <a:pPr marL="971550" lvl="1" indent="-457200" algn="just">
              <a:buNone/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	</a:t>
            </a:r>
            <a:r>
              <a:rPr lang="en-US" b="1" u="sng" dirty="0" smtClean="0">
                <a:solidFill>
                  <a:srgbClr val="0000FF"/>
                </a:solidFill>
                <a:sym typeface="Symbol"/>
              </a:rPr>
              <a:t>there is no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b="1" i="1" dirty="0" smtClean="0">
                <a:solidFill>
                  <a:srgbClr val="C00000"/>
                </a:solidFill>
                <a:sym typeface="Symbol"/>
              </a:rPr>
              <a:t>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b="1" dirty="0" smtClean="0">
                <a:solidFill>
                  <a:srgbClr val="0000CC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; </a:t>
            </a:r>
            <a:r>
              <a:rPr lang="en-US" b="1" dirty="0" smtClean="0">
                <a:solidFill>
                  <a:srgbClr val="0000CC"/>
                </a:solidFill>
                <a:sym typeface="Symbol"/>
              </a:rPr>
              <a:t>we have  only </a:t>
            </a:r>
            <a:r>
              <a:rPr lang="en-US" i="1" dirty="0" smtClean="0">
                <a:solidFill>
                  <a:srgbClr val="C00000"/>
                </a:solidFill>
              </a:rPr>
              <a:t>p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dirty="0" smtClean="0">
              <a:solidFill>
                <a:srgbClr val="0000CC"/>
              </a:solidFill>
              <a:sym typeface="Symbol"/>
            </a:endParaRPr>
          </a:p>
          <a:p>
            <a:pPr marL="971550" lvl="1" indent="-457200" algn="just">
              <a:buNone/>
            </a:pPr>
            <a:r>
              <a:rPr lang="en-US" sz="1900" dirty="0" smtClean="0">
                <a:solidFill>
                  <a:srgbClr val="0000CC"/>
                </a:solidFill>
                <a:sym typeface="Symbol"/>
              </a:rPr>
              <a:t>	</a:t>
            </a:r>
            <a:endParaRPr lang="en-US" sz="1900" dirty="0" smtClean="0">
              <a:solidFill>
                <a:srgbClr val="0000CC"/>
              </a:solidFill>
            </a:endParaRPr>
          </a:p>
          <a:p>
            <a:pPr marL="971550" lvl="1" indent="-457200" algn="just"/>
            <a:r>
              <a:rPr lang="en-US" sz="3200" b="1" i="1" dirty="0" smtClean="0">
                <a:solidFill>
                  <a:srgbClr val="0000CC"/>
                </a:solidFill>
              </a:rPr>
              <a:t>A good e.g. for </a:t>
            </a:r>
            <a:r>
              <a:rPr lang="en-US" sz="3200" b="1" i="1" dirty="0" smtClean="0">
                <a:solidFill>
                  <a:srgbClr val="FF0000"/>
                </a:solidFill>
              </a:rPr>
              <a:t>‘</a:t>
            </a:r>
            <a:r>
              <a:rPr lang="en-US" sz="3500" b="1" i="1" u="sng" dirty="0" smtClean="0">
                <a:solidFill>
                  <a:srgbClr val="FF0000"/>
                </a:solidFill>
              </a:rPr>
              <a:t>solve’</a:t>
            </a:r>
            <a:r>
              <a:rPr lang="en-US" sz="3200" b="1" i="1" dirty="0" smtClean="0">
                <a:solidFill>
                  <a:srgbClr val="0000CC"/>
                </a:solidFill>
              </a:rPr>
              <a:t> is </a:t>
            </a:r>
            <a:r>
              <a:rPr lang="en-US" sz="3200" b="1" i="1" dirty="0" smtClean="0">
                <a:solidFill>
                  <a:srgbClr val="FF0000"/>
                </a:solidFill>
              </a:rPr>
              <a:t>determining the velocity and pressure distribution, from which R could be determined </a:t>
            </a:r>
            <a:r>
              <a:rPr lang="en-US" sz="3200" i="1" dirty="0" smtClean="0">
                <a:solidFill>
                  <a:srgbClr val="0000CC"/>
                </a:solidFill>
              </a:rPr>
              <a:t>(i.e., </a:t>
            </a:r>
            <a:r>
              <a:rPr lang="en-US" sz="3200" b="1" i="1" dirty="0" smtClean="0">
                <a:solidFill>
                  <a:srgbClr val="0000CC"/>
                </a:solidFill>
              </a:rPr>
              <a:t>solving an </a:t>
            </a:r>
            <a:r>
              <a:rPr lang="en-US" sz="3200" b="1" i="1" dirty="0" err="1" smtClean="0">
                <a:solidFill>
                  <a:srgbClr val="0000CC"/>
                </a:solidFill>
              </a:rPr>
              <a:t>eng’g</a:t>
            </a:r>
            <a:r>
              <a:rPr lang="en-US" sz="3200" b="1" i="1" dirty="0" smtClean="0">
                <a:solidFill>
                  <a:srgbClr val="0000CC"/>
                </a:solidFill>
              </a:rPr>
              <a:t> problem).</a:t>
            </a:r>
            <a:endParaRPr lang="en-US" sz="2400" dirty="0" smtClean="0">
              <a:solidFill>
                <a:srgbClr val="0000FF"/>
              </a:solidFill>
              <a:sym typeface="Symbol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172200" y="3581400"/>
          <a:ext cx="2610853" cy="992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Equation" r:id="rId3" imgW="1269720" imgH="482400" progId="Equation.3">
                  <p:embed/>
                </p:oleObj>
              </mc:Choice>
              <mc:Fallback>
                <p:oleObj name="Equation" r:id="rId3" imgW="126972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581400"/>
                        <a:ext cx="2610853" cy="99212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FF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lum contrast="52000"/>
          </a:blip>
          <a:srcRect/>
          <a:stretch>
            <a:fillRect/>
          </a:stretch>
        </p:blipFill>
        <p:spPr bwMode="auto">
          <a:xfrm>
            <a:off x="4876800" y="685800"/>
            <a:ext cx="361300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36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3600" y="1143000"/>
              <a:ext cx="307975" cy="103188"/>
            </p14:xfrm>
          </p:contentPart>
        </mc:Choice>
        <mc:Fallback xmlns="">
          <p:pic>
            <p:nvPicPr>
              <p:cNvPr id="1536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34235" y="1133652"/>
                <a:ext cx="326706" cy="121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36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6000" y="1066800"/>
              <a:ext cx="76200" cy="257175"/>
            </p14:xfrm>
          </p:contentPart>
        </mc:Choice>
        <mc:Fallback xmlns="">
          <p:pic>
            <p:nvPicPr>
              <p:cNvPr id="1536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86655" y="1057435"/>
                <a:ext cx="94891" cy="275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36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20000" y="1371600"/>
              <a:ext cx="993775" cy="231775"/>
            </p14:xfrm>
          </p:contentPart>
        </mc:Choice>
        <mc:Fallback xmlns="">
          <p:pic>
            <p:nvPicPr>
              <p:cNvPr id="1536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10638" y="1362243"/>
                <a:ext cx="1012498" cy="250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37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82000" y="838200"/>
              <a:ext cx="317500" cy="231775"/>
            </p14:xfrm>
          </p:contentPart>
        </mc:Choice>
        <mc:Fallback xmlns="">
          <p:pic>
            <p:nvPicPr>
              <p:cNvPr id="1537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72641" y="828843"/>
                <a:ext cx="336219" cy="250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37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2200" y="3581400"/>
              <a:ext cx="2732088" cy="1162050"/>
            </p14:xfrm>
          </p:contentPart>
        </mc:Choice>
        <mc:Fallback xmlns="">
          <p:pic>
            <p:nvPicPr>
              <p:cNvPr id="1537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62840" y="3572040"/>
                <a:ext cx="2750808" cy="118077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2-D Potential Flow Theory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00CC"/>
                </a:solidFill>
              </a:rPr>
              <a:t> </a:t>
            </a:r>
          </a:p>
          <a:p>
            <a:pPr>
              <a:buNone/>
            </a:pPr>
            <a:endParaRPr lang="en-US" sz="2800" dirty="0" smtClean="0">
              <a:solidFill>
                <a:srgbClr val="0000CC"/>
              </a:solidFill>
            </a:endParaRPr>
          </a:p>
          <a:p>
            <a:pPr algn="ctr">
              <a:buNone/>
            </a:pPr>
            <a:r>
              <a:rPr lang="en-US" sz="4000" i="1" dirty="0" smtClean="0">
                <a:solidFill>
                  <a:srgbClr val="0000CC"/>
                </a:solidFill>
              </a:rPr>
              <a:t>The starting point for solving a potential flow problem is the set of eqns governing the flow.</a:t>
            </a:r>
            <a:endParaRPr lang="en-US" sz="4000" i="1" dirty="0">
              <a:solidFill>
                <a:srgbClr val="0000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5B5-04F5-433D-ADE6-E55C0A87278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4197</TotalTime>
  <Words>2194</Words>
  <Application>Microsoft Office PowerPoint</Application>
  <PresentationFormat>On-screen Show (4:3)</PresentationFormat>
  <Paragraphs>688</Paragraphs>
  <Slides>66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8" baseType="lpstr">
      <vt:lpstr>Office Theme</vt:lpstr>
      <vt:lpstr>Equation</vt:lpstr>
      <vt:lpstr>2-D Potential Flow Theory - continued</vt:lpstr>
      <vt:lpstr>2-D Potential Flow Theory ….</vt:lpstr>
      <vt:lpstr>2-D Potential Flow Theory</vt:lpstr>
      <vt:lpstr>2-D Potential Flow Theory</vt:lpstr>
      <vt:lpstr> </vt:lpstr>
      <vt:lpstr>Airfoil :</vt:lpstr>
      <vt:lpstr> </vt:lpstr>
      <vt:lpstr> </vt:lpstr>
      <vt:lpstr>2-D Potential Flow Theory …</vt:lpstr>
      <vt:lpstr>2-D Potential Flow Theory …</vt:lpstr>
      <vt:lpstr>2-D Potential Flow Theory …</vt:lpstr>
      <vt:lpstr>2-D Potential Flow Theory …</vt:lpstr>
      <vt:lpstr>2-D Potential Flow Theory …</vt:lpstr>
      <vt:lpstr>2-D Potential Flow Theory …</vt:lpstr>
      <vt:lpstr>2-D Potential Flow Theory …</vt:lpstr>
      <vt:lpstr>2-D Potential Flow Theory …</vt:lpstr>
      <vt:lpstr>2-D Potential Flow Theory …</vt:lpstr>
      <vt:lpstr>2-D Potential Flow Theory …</vt:lpstr>
      <vt:lpstr>2-D Potential Flow Theory …</vt:lpstr>
      <vt:lpstr>2-D Potential Flow Theory …</vt:lpstr>
      <vt:lpstr>2-D Potential Flow Theory …</vt:lpstr>
      <vt:lpstr>2-D Potential Flow Theory …</vt:lpstr>
      <vt:lpstr>2-D Potential Flow Theory …</vt:lpstr>
      <vt:lpstr>2-D Potential Flow Theory …</vt:lpstr>
      <vt:lpstr>2-D Potential Flow Theory …</vt:lpstr>
      <vt:lpstr>2-D Potential Flow Theory …</vt:lpstr>
      <vt:lpstr>2-D Potential Flow Theory …</vt:lpstr>
      <vt:lpstr>2-D Potential Flow Theory …</vt:lpstr>
      <vt:lpstr>2-D Potential Flow Theory …</vt:lpstr>
      <vt:lpstr>2-D Potential Flow Theory …</vt:lpstr>
      <vt:lpstr>2-D Potential Flow Theory …</vt:lpstr>
      <vt:lpstr>2-D Potential Flow Theory …</vt:lpstr>
      <vt:lpstr>2-D Potential Flow Theory …</vt:lpstr>
      <vt:lpstr>2-D Potential Flow Theory …</vt:lpstr>
      <vt:lpstr>2-D Potential Flow Theory …</vt:lpstr>
      <vt:lpstr>Potential Flow Theory …</vt:lpstr>
      <vt:lpstr>Potential Flow Theory …</vt:lpstr>
      <vt:lpstr>  Potential Flow Theory …</vt:lpstr>
      <vt:lpstr>Potential Flow Theory …</vt:lpstr>
      <vt:lpstr>Potential Flow Theory …</vt:lpstr>
      <vt:lpstr>Potential Flow Theory …</vt:lpstr>
      <vt:lpstr>Potential Flow Theory …</vt:lpstr>
      <vt:lpstr>Potential Flow Theory …</vt:lpstr>
      <vt:lpstr>Potential Flow Theory …</vt:lpstr>
      <vt:lpstr>Potential Flow Theory …</vt:lpstr>
      <vt:lpstr>Potential Flow Theory …</vt:lpstr>
      <vt:lpstr>Potential Flow Theory …</vt:lpstr>
      <vt:lpstr>Potential Flow Theory …</vt:lpstr>
      <vt:lpstr>Potential Flow Theory …</vt:lpstr>
      <vt:lpstr>Potential Flow Theory …</vt:lpstr>
      <vt:lpstr>Potential Flow Theory …</vt:lpstr>
      <vt:lpstr>Potential Flow Theory …</vt:lpstr>
      <vt:lpstr>Potential Flow Theory …</vt:lpstr>
      <vt:lpstr>Potential Flow Theory …</vt:lpstr>
      <vt:lpstr>Potential Flow Theory …</vt:lpstr>
      <vt:lpstr>Potential Flow Theory …</vt:lpstr>
      <vt:lpstr>Potential Flow Theory …</vt:lpstr>
      <vt:lpstr>Potential Flow Theory …</vt:lpstr>
      <vt:lpstr>PowerPoint Presentation</vt:lpstr>
      <vt:lpstr>Potential Flow Theory …</vt:lpstr>
      <vt:lpstr>Potential Flow Theory …</vt:lpstr>
      <vt:lpstr>Potential Flow Theory …</vt:lpstr>
      <vt:lpstr>PowerPoint Presentation</vt:lpstr>
      <vt:lpstr>Potential Flow Theory …</vt:lpstr>
      <vt:lpstr>Potential Flow Theory …</vt:lpstr>
      <vt:lpstr>Potential Flow Theory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Flow Theory</dc:title>
  <dc:creator>user</dc:creator>
  <cp:lastModifiedBy>Dawit M</cp:lastModifiedBy>
  <cp:revision>391</cp:revision>
  <dcterms:created xsi:type="dcterms:W3CDTF">2010-01-18T02:40:16Z</dcterms:created>
  <dcterms:modified xsi:type="dcterms:W3CDTF">2019-11-24T19:04:07Z</dcterms:modified>
</cp:coreProperties>
</file>