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62" r:id="rId3"/>
    <p:sldId id="263" r:id="rId4"/>
    <p:sldId id="267" r:id="rId5"/>
    <p:sldId id="268" r:id="rId6"/>
    <p:sldId id="273" r:id="rId7"/>
    <p:sldId id="269" r:id="rId8"/>
    <p:sldId id="272" r:id="rId9"/>
    <p:sldId id="274" r:id="rId10"/>
    <p:sldId id="266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510" y="-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EAC3FFA-0D70-4E60-825B-961CCD0BAD4B}" type="datetimeFigureOut">
              <a:rPr lang="en-US" smtClean="0"/>
              <a:t>11/27/2019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F0F391C-3816-4F06-A2B1-3643BE51C1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42963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EB6A0B-74AA-44AD-94C0-A0FC82BBB32C}" type="datetime1">
              <a:rPr lang="en-US" smtClean="0"/>
              <a:t>11/27/2019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BE799-C525-4C38-BD49-64FE6DC323F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88861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A14849-E97F-481F-82CE-367B862254A2}" type="datetime1">
              <a:rPr lang="en-US" smtClean="0"/>
              <a:t>11/27/2019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BE799-C525-4C38-BD49-64FE6DC323F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20068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1FF9BB-ADDA-4CC3-A293-41CDD6902E95}" type="datetime1">
              <a:rPr lang="en-US" smtClean="0"/>
              <a:t>11/27/2019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BE799-C525-4C38-BD49-64FE6DC323F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67986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3D476-AA7F-4CB6-B414-348F4ECA9B21}" type="datetime1">
              <a:rPr lang="en-US" smtClean="0"/>
              <a:t>11/27/2019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BE799-C525-4C38-BD49-64FE6DC323F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29775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6E5834-9122-4621-96FD-1833DD448048}" type="datetime1">
              <a:rPr lang="en-US" smtClean="0"/>
              <a:t>11/27/2019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BE799-C525-4C38-BD49-64FE6DC323F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06792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8EDCB-E162-4727-A679-079DAD160FA7}" type="datetime1">
              <a:rPr lang="en-US" smtClean="0"/>
              <a:t>11/27/2019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BE799-C525-4C38-BD49-64FE6DC323F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35229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0549AF-08FE-4436-A37A-F2236F55873E}" type="datetime1">
              <a:rPr lang="en-US" smtClean="0"/>
              <a:t>11/27/2019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BE799-C525-4C38-BD49-64FE6DC323F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38658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96673C-FFA1-4AC7-BCDC-44EC6EA6F8F8}" type="datetime1">
              <a:rPr lang="en-US" smtClean="0"/>
              <a:t>11/27/2019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BE799-C525-4C38-BD49-64FE6DC323F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66120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98D2D0-863B-4DAB-899C-B81B5019CA05}" type="datetime1">
              <a:rPr lang="en-US" smtClean="0"/>
              <a:t>11/27/2019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BE799-C525-4C38-BD49-64FE6DC323F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72695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DE1072-DD30-4C27-8D54-59887E43BFB6}" type="datetime1">
              <a:rPr lang="en-US" smtClean="0"/>
              <a:t>11/27/2019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BE799-C525-4C38-BD49-64FE6DC323F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06552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75BA17-F824-4C8D-B88B-D308A56382E2}" type="datetime1">
              <a:rPr lang="en-US" smtClean="0"/>
              <a:t>11/27/2019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BE799-C525-4C38-BD49-64FE6DC323F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68357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CF018F-9DB5-4706-BFF9-884C1953BFD8}" type="datetime1">
              <a:rPr lang="en-US" smtClean="0"/>
              <a:t>11/27/2019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6BE799-C525-4C38-BD49-64FE6DC323F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10095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slide" Target="slide9.xml"/><Relationship Id="rId3" Type="http://schemas.openxmlformats.org/officeDocument/2006/relationships/slide" Target="slide4.xml"/><Relationship Id="rId7" Type="http://schemas.openxmlformats.org/officeDocument/2006/relationships/slide" Target="slide8.xml"/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Relationship Id="rId6" Type="http://schemas.openxmlformats.org/officeDocument/2006/relationships/slide" Target="slide7.xml"/><Relationship Id="rId5" Type="http://schemas.openxmlformats.org/officeDocument/2006/relationships/slide" Target="slide6.xml"/><Relationship Id="rId4" Type="http://schemas.openxmlformats.org/officeDocument/2006/relationships/slide" Target="slide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76200" y="76200"/>
            <a:ext cx="8991600" cy="6629400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3657600"/>
            <a:ext cx="7772400" cy="1470025"/>
          </a:xfrm>
        </p:spPr>
        <p:txBody>
          <a:bodyPr>
            <a:normAutofit/>
          </a:bodyPr>
          <a:lstStyle/>
          <a:p>
            <a:r>
              <a:rPr lang="en-US" sz="3600" u="sng" dirty="0" smtClean="0">
                <a:latin typeface="Times"/>
              </a:rPr>
              <a:t>Examples</a:t>
            </a:r>
            <a:endParaRPr lang="en-US" sz="3600" u="sng" dirty="0">
              <a:latin typeface="Times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1981200"/>
            <a:ext cx="6858000" cy="914400"/>
          </a:xfrm>
        </p:spPr>
        <p:txBody>
          <a:bodyPr>
            <a:normAutofit fontScale="77500" lnSpcReduction="20000"/>
          </a:bodyPr>
          <a:lstStyle/>
          <a:p>
            <a:r>
              <a:rPr lang="en-US" sz="4000" dirty="0" smtClean="0">
                <a:solidFill>
                  <a:schemeClr val="tx1"/>
                </a:solidFill>
                <a:latin typeface="Times"/>
              </a:rPr>
              <a:t>Chapter </a:t>
            </a:r>
            <a:r>
              <a:rPr lang="en-US" sz="4000" dirty="0" smtClean="0">
                <a:solidFill>
                  <a:schemeClr val="tx1"/>
                </a:solidFill>
                <a:latin typeface="Times"/>
              </a:rPr>
              <a:t>Two </a:t>
            </a:r>
            <a:r>
              <a:rPr lang="en-US" sz="4000" dirty="0" smtClean="0">
                <a:solidFill>
                  <a:schemeClr val="tx1"/>
                </a:solidFill>
                <a:latin typeface="Times"/>
              </a:rPr>
              <a:t>– </a:t>
            </a:r>
            <a:r>
              <a:rPr lang="en-US" sz="4000" dirty="0" smtClean="0">
                <a:solidFill>
                  <a:schemeClr val="tx1"/>
                </a:solidFill>
                <a:latin typeface="Times"/>
              </a:rPr>
              <a:t>2D Potential Flow Theory</a:t>
            </a:r>
            <a:endParaRPr lang="en-US" sz="4000" dirty="0">
              <a:solidFill>
                <a:schemeClr val="tx1"/>
              </a:solidFill>
              <a:latin typeface="Times"/>
            </a:endParaRPr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6431797" y="6018508"/>
            <a:ext cx="2286000" cy="457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800" dirty="0" smtClean="0">
                <a:solidFill>
                  <a:schemeClr val="tx1"/>
                </a:solidFill>
                <a:latin typeface="Times"/>
              </a:rPr>
              <a:t>By Dawit M.</a:t>
            </a:r>
            <a:endParaRPr lang="en-US" sz="1800" dirty="0">
              <a:solidFill>
                <a:schemeClr val="tx1"/>
              </a:solidFill>
              <a:latin typeface="Times"/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507B95-552B-497A-A9C6-1A2CBACD68F7}" type="datetime1">
              <a:rPr lang="en-US" smtClean="0"/>
              <a:t>11/27/2019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BE799-C525-4C38-BD49-64FE6DC323FF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1253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ounded Rectangle 5"/>
          <p:cNvSpPr/>
          <p:nvPr/>
        </p:nvSpPr>
        <p:spPr>
          <a:xfrm>
            <a:off x="76200" y="76200"/>
            <a:ext cx="8991600" cy="6629400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6670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Thank You!</a:t>
            </a:r>
            <a:br>
              <a:rPr lang="en-US" dirty="0" smtClean="0"/>
            </a:br>
            <a:r>
              <a:rPr lang="en-US" dirty="0" smtClean="0"/>
              <a:t>Any Questions?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3D476-AA7F-4CB6-B414-348F4ECA9B21}" type="datetime1">
              <a:rPr lang="en-US" smtClean="0"/>
              <a:t>11/27/2019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BE799-C525-4C38-BD49-64FE6DC323FF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98461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ounded Rectangle 5"/>
          <p:cNvSpPr/>
          <p:nvPr/>
        </p:nvSpPr>
        <p:spPr>
          <a:xfrm>
            <a:off x="76200" y="76200"/>
            <a:ext cx="8991600" cy="6629400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>
            <a:normAutofit/>
          </a:bodyPr>
          <a:lstStyle/>
          <a:p>
            <a:r>
              <a:rPr lang="en-US" sz="2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Outline</a:t>
            </a:r>
            <a:endParaRPr lang="en-US" sz="27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  <a:hlinkClick r:id="rId2" action="ppaction://hlinksldjump"/>
              </a:rPr>
              <a:t>Example </a:t>
            </a:r>
            <a:r>
              <a:rPr lang="en-US" sz="2400" dirty="0">
                <a:latin typeface="Times New Roman" pitchFamily="18" charset="0"/>
                <a:cs typeface="Times New Roman" pitchFamily="18" charset="0"/>
                <a:hlinkClick r:id="rId2" action="ppaction://hlinksldjump"/>
              </a:rPr>
              <a:t>1: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  <a:hlinkClick r:id="rId2" action="ppaction://hlinksldjump"/>
              </a:rPr>
              <a:t>Irrotationality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sz="2400" dirty="0">
                <a:latin typeface="Times New Roman" pitchFamily="18" charset="0"/>
                <a:cs typeface="Times New Roman" pitchFamily="18" charset="0"/>
                <a:hlinkClick r:id="rId3" action="ppaction://hlinksldjump"/>
              </a:rPr>
              <a:t>Example 2: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  <a:hlinkClick r:id="rId3" action="ppaction://hlinksldjump"/>
              </a:rPr>
              <a:t>Circulation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  <a:hlinkClick r:id="rId4" action="ppaction://hlinksldjump"/>
              </a:rPr>
              <a:t>Example 3: </a:t>
            </a:r>
            <a:r>
              <a:rPr lang="en-US" sz="2400" dirty="0">
                <a:latin typeface="Times New Roman" pitchFamily="18" charset="0"/>
                <a:cs typeface="Times New Roman" pitchFamily="18" charset="0"/>
                <a:hlinkClick r:id="rId4" action="ppaction://hlinksldjump"/>
              </a:rPr>
              <a:t>Flow over Rankine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  <a:hlinkClick r:id="rId4" action="ppaction://hlinksldjump"/>
              </a:rPr>
              <a:t>Half Body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sz="2400" dirty="0">
                <a:latin typeface="Times New Roman" pitchFamily="18" charset="0"/>
                <a:cs typeface="Times New Roman" pitchFamily="18" charset="0"/>
                <a:hlinkClick r:id="rId5" action="ppaction://hlinksldjump"/>
              </a:rPr>
              <a:t>Example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  <a:hlinkClick r:id="rId5" action="ppaction://hlinksldjump"/>
              </a:rPr>
              <a:t>4: </a:t>
            </a:r>
            <a:r>
              <a:rPr lang="en-US" sz="2400" dirty="0">
                <a:latin typeface="Times New Roman" pitchFamily="18" charset="0"/>
                <a:cs typeface="Times New Roman" pitchFamily="18" charset="0"/>
                <a:hlinkClick r:id="rId5" action="ppaction://hlinksldjump"/>
              </a:rPr>
              <a:t>Non – lifting Flow over a Circular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  <a:hlinkClick r:id="rId5" action="ppaction://hlinksldjump"/>
              </a:rPr>
              <a:t>Cylinder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sz="2400" dirty="0">
                <a:latin typeface="Times New Roman" pitchFamily="18" charset="0"/>
                <a:cs typeface="Times New Roman" pitchFamily="18" charset="0"/>
                <a:hlinkClick r:id="rId6" action="ppaction://hlinksldjump"/>
              </a:rPr>
              <a:t>Example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  <a:hlinkClick r:id="rId6" action="ppaction://hlinksldjump"/>
              </a:rPr>
              <a:t>5: </a:t>
            </a:r>
            <a:r>
              <a:rPr lang="en-US" sz="2400" dirty="0">
                <a:latin typeface="Times New Roman" pitchFamily="18" charset="0"/>
                <a:cs typeface="Times New Roman" pitchFamily="18" charset="0"/>
                <a:hlinkClick r:id="rId6" action="ppaction://hlinksldjump"/>
              </a:rPr>
              <a:t>Lifting Flow over a Circular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  <a:hlinkClick r:id="rId6" action="ppaction://hlinksldjump"/>
              </a:rPr>
              <a:t>Cylinder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sz="2400" dirty="0">
                <a:latin typeface="Times New Roman" pitchFamily="18" charset="0"/>
                <a:cs typeface="Times New Roman" pitchFamily="18" charset="0"/>
                <a:hlinkClick r:id="rId7" action="ppaction://hlinksldjump"/>
              </a:rPr>
              <a:t>Example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  <a:hlinkClick r:id="rId7" action="ppaction://hlinksldjump"/>
              </a:rPr>
              <a:t>6: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  <a:hlinkClick r:id="rId7" action="ppaction://hlinksldjump"/>
              </a:rPr>
              <a:t>Kutta</a:t>
            </a:r>
            <a:r>
              <a:rPr lang="en-US" sz="2400" dirty="0">
                <a:latin typeface="Times New Roman" pitchFamily="18" charset="0"/>
                <a:cs typeface="Times New Roman" pitchFamily="18" charset="0"/>
                <a:hlinkClick r:id="rId7" action="ppaction://hlinksldjump"/>
              </a:rPr>
              <a:t> –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  <a:hlinkClick r:id="rId7" action="ppaction://hlinksldjump"/>
              </a:rPr>
              <a:t>Jowkoweski</a:t>
            </a:r>
            <a:r>
              <a:rPr lang="en-US" sz="2400" dirty="0">
                <a:latin typeface="Times New Roman" pitchFamily="18" charset="0"/>
                <a:cs typeface="Times New Roman" pitchFamily="18" charset="0"/>
                <a:hlinkClick r:id="rId7" action="ppaction://hlinksldjump"/>
              </a:rPr>
              <a:t>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  <a:hlinkClick r:id="rId7" action="ppaction://hlinksldjump"/>
              </a:rPr>
              <a:t>Theorem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sz="2400" dirty="0">
                <a:latin typeface="Times New Roman" pitchFamily="18" charset="0"/>
                <a:cs typeface="Times New Roman" pitchFamily="18" charset="0"/>
                <a:hlinkClick r:id="rId8" action="ppaction://hlinksldjump"/>
              </a:rPr>
              <a:t>Example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  <a:hlinkClick r:id="rId8" action="ppaction://hlinksldjump"/>
              </a:rPr>
              <a:t>7: </a:t>
            </a:r>
            <a:r>
              <a:rPr lang="en-US" sz="2400" dirty="0">
                <a:latin typeface="Times New Roman" pitchFamily="18" charset="0"/>
                <a:cs typeface="Times New Roman" pitchFamily="18" charset="0"/>
                <a:hlinkClick r:id="rId8" action="ppaction://hlinksldjump"/>
              </a:rPr>
              <a:t>Superposition of Elementary Flows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3D476-AA7F-4CB6-B414-348F4ECA9B21}" type="datetime1">
              <a:rPr lang="en-US" smtClean="0"/>
              <a:t>11/27/2019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BE799-C525-4C38-BD49-64FE6DC323FF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3255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ounded Rectangle 10"/>
          <p:cNvSpPr/>
          <p:nvPr/>
        </p:nvSpPr>
        <p:spPr>
          <a:xfrm>
            <a:off x="76200" y="76200"/>
            <a:ext cx="8991600" cy="6629400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838200"/>
          </a:xfrm>
        </p:spPr>
        <p:txBody>
          <a:bodyPr>
            <a:normAutofit/>
          </a:bodyPr>
          <a:lstStyle/>
          <a:p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>Example 1: </a:t>
            </a:r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>Irrotationality</a:t>
            </a:r>
            <a:endParaRPr lang="en-US" sz="2700" dirty="0"/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685800" y="1066800"/>
            <a:ext cx="8001000" cy="5181600"/>
          </a:xfrm>
        </p:spPr>
        <p:txBody>
          <a:bodyPr>
            <a:normAutofit/>
          </a:bodyPr>
          <a:lstStyle/>
          <a:p>
            <a:pPr marL="457200" lvl="0" indent="-457200" algn="just">
              <a:buAutoNum type="arabicPeriod"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velocity components for 2D Incompressible fluid flow field is expressed as: </a:t>
            </a:r>
          </a:p>
          <a:p>
            <a:pPr marL="0" lvl="0" indent="0" algn="just">
              <a:buNone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u = y</a:t>
            </a:r>
            <a:r>
              <a:rPr lang="en-US" sz="2400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/3 + 2x – x</a:t>
            </a:r>
            <a:r>
              <a:rPr lang="en-US" sz="2400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</a:p>
          <a:p>
            <a:pPr marL="0" indent="0" algn="just"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xy</a:t>
            </a:r>
            <a:r>
              <a:rPr lang="en-US" sz="2400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– 2y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2400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/3</a:t>
            </a:r>
          </a:p>
          <a:p>
            <a:pPr marL="457200" indent="-457200" algn="just">
              <a:buAutoNum type="alphaLcParenBoth"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Is the flow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irrotational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marL="457200" indent="-457200" algn="just">
              <a:buAutoNum type="alphaLcParenBoth"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Find the steam function, </a:t>
            </a:r>
            <a:r>
              <a:rPr lang="el-G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ψ</a:t>
            </a:r>
            <a:r>
              <a:rPr lang="en-US" sz="24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en-US" sz="2400" baseline="30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en-US" sz="2400" baseline="30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buNone/>
            </a:pPr>
            <a:endParaRPr lang="en-US" sz="2400" dirty="0"/>
          </a:p>
          <a:p>
            <a:pPr marL="0" indent="0">
              <a:buNone/>
            </a:pPr>
            <a:endParaRPr lang="en-US" sz="2200" i="1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None/>
            </a:pPr>
            <a:endParaRPr lang="en-US" sz="2200" i="1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AutoNum type="arabicParenR"/>
            </a:pPr>
            <a:endParaRPr lang="en-US" sz="2200" i="1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AutoNum type="arabicParenR"/>
            </a:pPr>
            <a:endParaRPr lang="en-US" sz="2200" i="1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None/>
            </a:pPr>
            <a:endParaRPr lang="en-US" sz="2200" i="1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None/>
            </a:pPr>
            <a:endParaRPr lang="en-US" sz="2200" i="1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/>
          <a:p>
            <a:fld id="{B06F7DF3-8DB6-4C86-8F53-E9DBE46CB06B}" type="datetime1">
              <a:rPr lang="en-US" smtClean="0"/>
              <a:t>11/27/2019</a:t>
            </a:fld>
            <a:endParaRPr lang="en-US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C26BE799-C525-4C38-BD49-64FE6DC323FF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9123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ounded Rectangle 10"/>
          <p:cNvSpPr/>
          <p:nvPr/>
        </p:nvSpPr>
        <p:spPr>
          <a:xfrm>
            <a:off x="76200" y="76200"/>
            <a:ext cx="8991600" cy="6629400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838200"/>
          </a:xfrm>
        </p:spPr>
        <p:txBody>
          <a:bodyPr>
            <a:normAutofit/>
          </a:bodyPr>
          <a:lstStyle/>
          <a:p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>Example </a:t>
            </a:r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>2: Circulation</a:t>
            </a:r>
            <a:endParaRPr lang="en-US" sz="2700" dirty="0"/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685800" y="1066800"/>
            <a:ext cx="8001000" cy="5181600"/>
          </a:xfrm>
        </p:spPr>
        <p:txBody>
          <a:bodyPr>
            <a:normAutofit/>
          </a:bodyPr>
          <a:lstStyle/>
          <a:p>
            <a:pPr marL="0" lvl="0" indent="0" algn="just">
              <a:buNone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The steady plane flow in fig has the polar velocity components, V</a:t>
            </a:r>
            <a:r>
              <a:rPr lang="en-US" sz="24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ɵ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l-G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Ω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 and v</a:t>
            </a:r>
            <a:r>
              <a:rPr lang="en-US" sz="24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= o. Determine the circulation </a:t>
            </a:r>
            <a:r>
              <a:rPr lang="el-G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Γ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around the path shown.</a:t>
            </a:r>
          </a:p>
          <a:p>
            <a:pPr marL="0" lvl="0" indent="0" algn="just">
              <a:buNone/>
            </a:pP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just">
              <a:buNone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en-US" sz="2400" baseline="30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en-US" sz="2400" baseline="30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buNone/>
            </a:pPr>
            <a:endParaRPr lang="en-US" sz="2400" dirty="0"/>
          </a:p>
          <a:p>
            <a:pPr marL="0" indent="0">
              <a:buNone/>
            </a:pPr>
            <a:endParaRPr lang="en-US" sz="2200" i="1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None/>
            </a:pPr>
            <a:endParaRPr lang="en-US" sz="2200" i="1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AutoNum type="arabicParenR"/>
            </a:pPr>
            <a:endParaRPr lang="en-US" sz="2200" i="1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AutoNum type="arabicParenR"/>
            </a:pPr>
            <a:endParaRPr lang="en-US" sz="2200" i="1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None/>
            </a:pPr>
            <a:endParaRPr lang="en-US" sz="2200" i="1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None/>
            </a:pPr>
            <a:endParaRPr lang="en-US" sz="2200" i="1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/>
          <a:p>
            <a:fld id="{B06F7DF3-8DB6-4C86-8F53-E9DBE46CB06B}" type="datetime1">
              <a:rPr lang="en-US" smtClean="0"/>
              <a:t>11/27/2019</a:t>
            </a:fld>
            <a:endParaRPr lang="en-US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C26BE799-C525-4C38-BD49-64FE6DC323FF}" type="slidenum">
              <a:rPr lang="en-US" smtClean="0"/>
              <a:pPr/>
              <a:t>4</a:t>
            </a:fld>
            <a:endParaRPr lang="en-US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05968" y="2743200"/>
            <a:ext cx="3932063" cy="1785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889272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ounded Rectangle 10"/>
          <p:cNvSpPr/>
          <p:nvPr/>
        </p:nvSpPr>
        <p:spPr>
          <a:xfrm>
            <a:off x="76200" y="76200"/>
            <a:ext cx="8991600" cy="6629400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838200"/>
          </a:xfrm>
        </p:spPr>
        <p:txBody>
          <a:bodyPr>
            <a:normAutofit/>
          </a:bodyPr>
          <a:lstStyle/>
          <a:p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>Example </a:t>
            </a:r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>3: Flow over Rankine Half Body</a:t>
            </a:r>
            <a:endParaRPr lang="en-US" sz="2700" dirty="0"/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685800" y="1066800"/>
            <a:ext cx="8001000" cy="5181600"/>
          </a:xfrm>
        </p:spPr>
        <p:txBody>
          <a:bodyPr>
            <a:normAutofit/>
          </a:bodyPr>
          <a:lstStyle/>
          <a:p>
            <a:pPr marL="0" lvl="0" indent="0" algn="just">
              <a:buNone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 Obtain and expression of the dividing streamline for a flow resulting from a superposition of a free stream at 20m/s on a two dimensional source with a strength (˄) of 10m</a:t>
            </a:r>
            <a:r>
              <a:rPr lang="en-US" sz="2400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/s. Sketch the flow pattern. </a:t>
            </a:r>
          </a:p>
          <a:p>
            <a:pPr marL="0" lvl="0" indent="0" algn="just">
              <a:buNone/>
            </a:pP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just">
              <a:buNone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en-US" sz="2400" baseline="30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en-US" sz="2400" baseline="30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buNone/>
            </a:pPr>
            <a:endParaRPr lang="en-US" sz="2400" dirty="0"/>
          </a:p>
          <a:p>
            <a:pPr marL="0" indent="0">
              <a:buNone/>
            </a:pPr>
            <a:endParaRPr lang="en-US" sz="2200" i="1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None/>
            </a:pPr>
            <a:endParaRPr lang="en-US" sz="2200" i="1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AutoNum type="arabicParenR"/>
            </a:pPr>
            <a:endParaRPr lang="en-US" sz="2200" i="1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AutoNum type="arabicParenR"/>
            </a:pPr>
            <a:endParaRPr lang="en-US" sz="2200" i="1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None/>
            </a:pPr>
            <a:endParaRPr lang="en-US" sz="2200" i="1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None/>
            </a:pPr>
            <a:endParaRPr lang="en-US" sz="2200" i="1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/>
          <a:p>
            <a:fld id="{B06F7DF3-8DB6-4C86-8F53-E9DBE46CB06B}" type="datetime1">
              <a:rPr lang="en-US" smtClean="0"/>
              <a:t>11/27/2019</a:t>
            </a:fld>
            <a:endParaRPr lang="en-US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C26BE799-C525-4C38-BD49-64FE6DC323FF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89623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ounded Rectangle 10"/>
          <p:cNvSpPr/>
          <p:nvPr/>
        </p:nvSpPr>
        <p:spPr>
          <a:xfrm>
            <a:off x="76200" y="76200"/>
            <a:ext cx="8991600" cy="6629400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838200"/>
          </a:xfrm>
        </p:spPr>
        <p:txBody>
          <a:bodyPr>
            <a:normAutofit/>
          </a:bodyPr>
          <a:lstStyle/>
          <a:p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>Example </a:t>
            </a:r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>4: Non – lifting Flow over a Circular Cylinder</a:t>
            </a:r>
            <a:endParaRPr lang="en-US" sz="2700" dirty="0"/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685800" y="1066800"/>
            <a:ext cx="8001000" cy="5181600"/>
          </a:xfrm>
        </p:spPr>
        <p:txBody>
          <a:bodyPr>
            <a:normAutofit/>
          </a:bodyPr>
          <a:lstStyle/>
          <a:p>
            <a:pPr marL="0" lvl="0" indent="0" algn="just">
              <a:buNone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4. It is desired to simulate the flow past a two dimensional bump by using stream line which passes above the flow over a circular cylinder as shown in the figure below. The bump is a/2 high, where a is the cylinder radius. What is the elevation h of this streamline (</a:t>
            </a:r>
            <a:r>
              <a:rPr lang="el-G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ψ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= U͚ h)? What is U</a:t>
            </a:r>
            <a:r>
              <a:rPr lang="en-US" sz="24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max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on the bump compared with the free stream velocity U.</a:t>
            </a:r>
          </a:p>
          <a:p>
            <a:pPr marL="0" lvl="0" indent="0" algn="just">
              <a:buNone/>
            </a:pP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just">
              <a:buNone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en-US" sz="2400" baseline="30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en-US" sz="2400" baseline="30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buNone/>
            </a:pPr>
            <a:endParaRPr lang="en-US" sz="2400" dirty="0"/>
          </a:p>
          <a:p>
            <a:pPr marL="0" indent="0">
              <a:buNone/>
            </a:pPr>
            <a:endParaRPr lang="en-US" sz="2200" i="1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None/>
            </a:pPr>
            <a:endParaRPr lang="en-US" sz="2200" i="1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AutoNum type="arabicParenR"/>
            </a:pPr>
            <a:endParaRPr lang="en-US" sz="2200" i="1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AutoNum type="arabicParenR"/>
            </a:pPr>
            <a:endParaRPr lang="en-US" sz="2200" i="1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None/>
            </a:pPr>
            <a:endParaRPr lang="en-US" sz="2200" i="1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None/>
            </a:pPr>
            <a:endParaRPr lang="en-US" sz="2200" i="1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/>
          <a:p>
            <a:fld id="{B06F7DF3-8DB6-4C86-8F53-E9DBE46CB06B}" type="datetime1">
              <a:rPr lang="en-US" smtClean="0"/>
              <a:t>11/27/2019</a:t>
            </a:fld>
            <a:endParaRPr lang="en-US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C26BE799-C525-4C38-BD49-64FE6DC323FF}" type="slidenum">
              <a:rPr lang="en-US" smtClean="0"/>
              <a:pPr/>
              <a:t>6</a:t>
            </a:fld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95600" y="3621881"/>
            <a:ext cx="3553994" cy="2052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672444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ounded Rectangle 10"/>
          <p:cNvSpPr/>
          <p:nvPr/>
        </p:nvSpPr>
        <p:spPr>
          <a:xfrm>
            <a:off x="76200" y="76200"/>
            <a:ext cx="8991600" cy="6629400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838200"/>
          </a:xfrm>
        </p:spPr>
        <p:txBody>
          <a:bodyPr>
            <a:normAutofit/>
          </a:bodyPr>
          <a:lstStyle/>
          <a:p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>Example </a:t>
            </a:r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>5: Lifting Flow over a Circular Cylinder</a:t>
            </a:r>
            <a:endParaRPr lang="en-US" sz="2700" dirty="0"/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685800" y="1066800"/>
            <a:ext cx="8001000" cy="5181600"/>
          </a:xfrm>
        </p:spPr>
        <p:txBody>
          <a:bodyPr>
            <a:normAutofit/>
          </a:bodyPr>
          <a:lstStyle/>
          <a:p>
            <a:pPr marL="0" lvl="0" indent="0" algn="just">
              <a:buNone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5. A circular cylinder 0.5m diameter rotates at 600 rpm clockwise in a uniform stream of 15m/s. </a:t>
            </a:r>
          </a:p>
          <a:p>
            <a:pPr marL="457200" lvl="0" indent="-457200" algn="just">
              <a:buAutoNum type="alphaLcParenBoth"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Locate the stagnation points </a:t>
            </a:r>
          </a:p>
          <a:p>
            <a:pPr marL="457200" lvl="0" indent="-457200" algn="just">
              <a:buAutoNum type="alphaLcParenBoth"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Calculate the maximum rotational speed (the stagnation point has to be relocated) </a:t>
            </a:r>
          </a:p>
          <a:p>
            <a:pPr marL="0" lvl="0" indent="0" algn="just">
              <a:buNone/>
            </a:pP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just">
              <a:buNone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en-US" sz="2400" baseline="30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en-US" sz="2400" baseline="30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buNone/>
            </a:pPr>
            <a:endParaRPr lang="en-US" sz="2400" dirty="0"/>
          </a:p>
          <a:p>
            <a:pPr marL="0" indent="0">
              <a:buNone/>
            </a:pPr>
            <a:endParaRPr lang="en-US" sz="2200" i="1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None/>
            </a:pPr>
            <a:endParaRPr lang="en-US" sz="2200" i="1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AutoNum type="arabicParenR"/>
            </a:pPr>
            <a:endParaRPr lang="en-US" sz="2200" i="1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AutoNum type="arabicParenR"/>
            </a:pPr>
            <a:endParaRPr lang="en-US" sz="2200" i="1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None/>
            </a:pPr>
            <a:endParaRPr lang="en-US" sz="2200" i="1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None/>
            </a:pPr>
            <a:endParaRPr lang="en-US" sz="2200" i="1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/>
          <a:p>
            <a:fld id="{B06F7DF3-8DB6-4C86-8F53-E9DBE46CB06B}" type="datetime1">
              <a:rPr lang="en-US" smtClean="0"/>
              <a:t>11/27/2019</a:t>
            </a:fld>
            <a:endParaRPr lang="en-US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C26BE799-C525-4C38-BD49-64FE6DC323FF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72444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ounded Rectangle 10"/>
          <p:cNvSpPr/>
          <p:nvPr/>
        </p:nvSpPr>
        <p:spPr>
          <a:xfrm>
            <a:off x="76200" y="76200"/>
            <a:ext cx="8991600" cy="6629400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838200"/>
          </a:xfrm>
        </p:spPr>
        <p:txBody>
          <a:bodyPr>
            <a:normAutofit/>
          </a:bodyPr>
          <a:lstStyle/>
          <a:p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>Example </a:t>
            </a:r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>6</a:t>
            </a:r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700" dirty="0" err="1" smtClean="0">
                <a:latin typeface="Times New Roman" pitchFamily="18" charset="0"/>
                <a:cs typeface="Times New Roman" pitchFamily="18" charset="0"/>
              </a:rPr>
              <a:t>Kutta</a:t>
            </a:r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en-US" sz="2700" dirty="0" err="1" smtClean="0">
                <a:latin typeface="Times New Roman" pitchFamily="18" charset="0"/>
                <a:cs typeface="Times New Roman" pitchFamily="18" charset="0"/>
              </a:rPr>
              <a:t>Jowkoweski</a:t>
            </a:r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> Theorem</a:t>
            </a:r>
            <a:endParaRPr lang="en-US" sz="2700" dirty="0"/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685800" y="1066800"/>
            <a:ext cx="8001000" cy="5181600"/>
          </a:xfrm>
        </p:spPr>
        <p:txBody>
          <a:bodyPr>
            <a:normAutofit/>
          </a:bodyPr>
          <a:lstStyle/>
          <a:p>
            <a:pPr marL="0" lvl="0" indent="0" algn="just">
              <a:buNone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6. Consider a lifting flow over a circular cylinder with diameter of 0.5m. The free stream velocity is 25m/s, the maximum velocity on the surface of the cylinder is 75 m/s. Calculate the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ift per unit span on the cylinder. (Take </a:t>
            </a:r>
            <a:r>
              <a:rPr lang="el-G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ρ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͚ = 0.91kg/m</a:t>
            </a:r>
            <a:r>
              <a:rPr lang="en-US" sz="2400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</a:p>
          <a:p>
            <a:pPr marL="0" lvl="0" indent="0" algn="just">
              <a:buNone/>
            </a:pP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just">
              <a:buNone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en-US" sz="2400" baseline="30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en-US" sz="2400" baseline="30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buNone/>
            </a:pPr>
            <a:endParaRPr lang="en-US" sz="2400" dirty="0"/>
          </a:p>
          <a:p>
            <a:pPr marL="0" indent="0">
              <a:buNone/>
            </a:pPr>
            <a:endParaRPr lang="en-US" sz="2200" i="1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None/>
            </a:pPr>
            <a:endParaRPr lang="en-US" sz="2200" i="1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AutoNum type="arabicParenR"/>
            </a:pPr>
            <a:endParaRPr lang="en-US" sz="2200" i="1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AutoNum type="arabicParenR"/>
            </a:pPr>
            <a:endParaRPr lang="en-US" sz="2200" i="1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None/>
            </a:pPr>
            <a:endParaRPr lang="en-US" sz="2200" i="1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None/>
            </a:pPr>
            <a:endParaRPr lang="en-US" sz="2200" i="1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/>
          <a:p>
            <a:fld id="{B06F7DF3-8DB6-4C86-8F53-E9DBE46CB06B}" type="datetime1">
              <a:rPr lang="en-US" smtClean="0"/>
              <a:t>11/27/2019</a:t>
            </a:fld>
            <a:endParaRPr lang="en-US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C26BE799-C525-4C38-BD49-64FE6DC323FF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72444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ounded Rectangle 10"/>
          <p:cNvSpPr/>
          <p:nvPr/>
        </p:nvSpPr>
        <p:spPr>
          <a:xfrm>
            <a:off x="76200" y="76200"/>
            <a:ext cx="8991600" cy="6629400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838200"/>
          </a:xfrm>
        </p:spPr>
        <p:txBody>
          <a:bodyPr>
            <a:normAutofit/>
          </a:bodyPr>
          <a:lstStyle/>
          <a:p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>Example </a:t>
            </a:r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>7: Superposition of Elementary Flows</a:t>
            </a:r>
            <a:endParaRPr lang="en-US" sz="2700" dirty="0"/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685800" y="1066800"/>
            <a:ext cx="8001000" cy="5181600"/>
          </a:xfrm>
        </p:spPr>
        <p:txBody>
          <a:bodyPr>
            <a:normAutofit/>
          </a:bodyPr>
          <a:lstStyle/>
          <a:p>
            <a:pPr marL="0" lvl="0" indent="0" algn="just">
              <a:buNone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7. Find the resultant velocity vector induced at point A in fig. by uniform stream, line source, line sink and vortex.</a:t>
            </a:r>
          </a:p>
          <a:p>
            <a:pPr marL="0" lvl="0" indent="0" algn="just">
              <a:buNone/>
            </a:pP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just">
              <a:buNone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en-US" sz="2400" baseline="30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en-US" sz="2400" baseline="30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buNone/>
            </a:pPr>
            <a:endParaRPr lang="en-US" sz="2400" dirty="0"/>
          </a:p>
          <a:p>
            <a:pPr marL="0" indent="0">
              <a:buNone/>
            </a:pPr>
            <a:endParaRPr lang="en-US" sz="2200" i="1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None/>
            </a:pPr>
            <a:endParaRPr lang="en-US" sz="2200" i="1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AutoNum type="arabicParenR"/>
            </a:pPr>
            <a:endParaRPr lang="en-US" sz="2200" i="1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AutoNum type="arabicParenR"/>
            </a:pPr>
            <a:endParaRPr lang="en-US" sz="2200" i="1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None/>
            </a:pPr>
            <a:endParaRPr lang="en-US" sz="2200" i="1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None/>
            </a:pPr>
            <a:endParaRPr lang="en-US" sz="2200" i="1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/>
          <a:p>
            <a:fld id="{B06F7DF3-8DB6-4C86-8F53-E9DBE46CB06B}" type="datetime1">
              <a:rPr lang="en-US" smtClean="0"/>
              <a:t>11/27/2019</a:t>
            </a:fld>
            <a:endParaRPr lang="en-US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C26BE799-C525-4C38-BD49-64FE6DC323FF}" type="slidenum">
              <a:rPr lang="en-US" smtClean="0"/>
              <a:pPr/>
              <a:t>9</a:t>
            </a:fld>
            <a:endParaRPr lang="en-US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12699" y="2428875"/>
            <a:ext cx="4518602" cy="1924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408842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7426</TotalTime>
  <Words>414</Words>
  <Application>Microsoft Office PowerPoint</Application>
  <PresentationFormat>On-screen Show (4:3)</PresentationFormat>
  <Paragraphs>118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Examples</vt:lpstr>
      <vt:lpstr>Outline</vt:lpstr>
      <vt:lpstr>Example 1: Irrotationality</vt:lpstr>
      <vt:lpstr>Example 2: Circulation</vt:lpstr>
      <vt:lpstr>Example 3: Flow over Rankine Half Body</vt:lpstr>
      <vt:lpstr>Example 4: Non – lifting Flow over a Circular Cylinder</vt:lpstr>
      <vt:lpstr>Example 5: Lifting Flow over a Circular Cylinder</vt:lpstr>
      <vt:lpstr>Example 6: Kutta – Jowkoweski Theorem</vt:lpstr>
      <vt:lpstr>Example 7: Superposition of Elementary Flows</vt:lpstr>
      <vt:lpstr>Thank You! Any Questions?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Examples and Exercises</dc:title>
  <dc:creator>Guest</dc:creator>
  <cp:lastModifiedBy>Dawit M</cp:lastModifiedBy>
  <cp:revision>49</cp:revision>
  <dcterms:created xsi:type="dcterms:W3CDTF">2016-10-26T19:52:28Z</dcterms:created>
  <dcterms:modified xsi:type="dcterms:W3CDTF">2019-12-02T05:02:55Z</dcterms:modified>
</cp:coreProperties>
</file>