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64" r:id="rId4"/>
    <p:sldId id="261" r:id="rId5"/>
    <p:sldId id="258" r:id="rId6"/>
    <p:sldId id="265" r:id="rId7"/>
    <p:sldId id="266"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08" y="-14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3F3497A-AA71-4931-B77B-C45EC497856A}" type="datetimeFigureOut">
              <a:rPr lang="en-US" smtClean="0"/>
              <a:pPr/>
              <a:t>10/10/2019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6BE799-C525-4C38-BD49-64FE6DC323FF}" type="slidenum">
              <a:rPr lang="en-US" smtClean="0"/>
              <a:pPr/>
              <a:t>‹#›</a:t>
            </a:fld>
            <a:endParaRPr lang="en-US"/>
          </a:p>
        </p:txBody>
      </p:sp>
    </p:spTree>
    <p:extLst>
      <p:ext uri="{BB962C8B-B14F-4D97-AF65-F5344CB8AC3E}">
        <p14:creationId xmlns:p14="http://schemas.microsoft.com/office/powerpoint/2010/main" val="1358886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F3497A-AA71-4931-B77B-C45EC497856A}" type="datetimeFigureOut">
              <a:rPr lang="en-US" smtClean="0"/>
              <a:pPr/>
              <a:t>10/10/2019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6BE799-C525-4C38-BD49-64FE6DC323FF}" type="slidenum">
              <a:rPr lang="en-US" smtClean="0"/>
              <a:pPr/>
              <a:t>‹#›</a:t>
            </a:fld>
            <a:endParaRPr lang="en-US"/>
          </a:p>
        </p:txBody>
      </p:sp>
    </p:spTree>
    <p:extLst>
      <p:ext uri="{BB962C8B-B14F-4D97-AF65-F5344CB8AC3E}">
        <p14:creationId xmlns:p14="http://schemas.microsoft.com/office/powerpoint/2010/main" val="22620068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F3497A-AA71-4931-B77B-C45EC497856A}" type="datetimeFigureOut">
              <a:rPr lang="en-US" smtClean="0"/>
              <a:pPr/>
              <a:t>10/10/2019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6BE799-C525-4C38-BD49-64FE6DC323FF}" type="slidenum">
              <a:rPr lang="en-US" smtClean="0"/>
              <a:pPr/>
              <a:t>‹#›</a:t>
            </a:fld>
            <a:endParaRPr lang="en-US"/>
          </a:p>
        </p:txBody>
      </p:sp>
    </p:spTree>
    <p:extLst>
      <p:ext uri="{BB962C8B-B14F-4D97-AF65-F5344CB8AC3E}">
        <p14:creationId xmlns:p14="http://schemas.microsoft.com/office/powerpoint/2010/main" val="5567986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F3497A-AA71-4931-B77B-C45EC497856A}" type="datetimeFigureOut">
              <a:rPr lang="en-US" smtClean="0"/>
              <a:pPr/>
              <a:t>10/10/2019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6BE799-C525-4C38-BD49-64FE6DC323FF}" type="slidenum">
              <a:rPr lang="en-US" smtClean="0"/>
              <a:pPr/>
              <a:t>‹#›</a:t>
            </a:fld>
            <a:endParaRPr lang="en-US"/>
          </a:p>
        </p:txBody>
      </p:sp>
    </p:spTree>
    <p:extLst>
      <p:ext uri="{BB962C8B-B14F-4D97-AF65-F5344CB8AC3E}">
        <p14:creationId xmlns:p14="http://schemas.microsoft.com/office/powerpoint/2010/main" val="41629775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3F3497A-AA71-4931-B77B-C45EC497856A}" type="datetimeFigureOut">
              <a:rPr lang="en-US" smtClean="0"/>
              <a:pPr/>
              <a:t>10/10/2019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6BE799-C525-4C38-BD49-64FE6DC323FF}" type="slidenum">
              <a:rPr lang="en-US" smtClean="0"/>
              <a:pPr/>
              <a:t>‹#›</a:t>
            </a:fld>
            <a:endParaRPr lang="en-US"/>
          </a:p>
        </p:txBody>
      </p:sp>
    </p:spTree>
    <p:extLst>
      <p:ext uri="{BB962C8B-B14F-4D97-AF65-F5344CB8AC3E}">
        <p14:creationId xmlns:p14="http://schemas.microsoft.com/office/powerpoint/2010/main" val="1360679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3F3497A-AA71-4931-B77B-C45EC497856A}" type="datetimeFigureOut">
              <a:rPr lang="en-US" smtClean="0"/>
              <a:pPr/>
              <a:t>10/10/2019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6BE799-C525-4C38-BD49-64FE6DC323FF}" type="slidenum">
              <a:rPr lang="en-US" smtClean="0"/>
              <a:pPr/>
              <a:t>‹#›</a:t>
            </a:fld>
            <a:endParaRPr lang="en-US"/>
          </a:p>
        </p:txBody>
      </p:sp>
    </p:spTree>
    <p:extLst>
      <p:ext uri="{BB962C8B-B14F-4D97-AF65-F5344CB8AC3E}">
        <p14:creationId xmlns:p14="http://schemas.microsoft.com/office/powerpoint/2010/main" val="35035229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3F3497A-AA71-4931-B77B-C45EC497856A}" type="datetimeFigureOut">
              <a:rPr lang="en-US" smtClean="0"/>
              <a:pPr/>
              <a:t>10/10/2019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26BE799-C525-4C38-BD49-64FE6DC323FF}" type="slidenum">
              <a:rPr lang="en-US" smtClean="0"/>
              <a:pPr/>
              <a:t>‹#›</a:t>
            </a:fld>
            <a:endParaRPr lang="en-US"/>
          </a:p>
        </p:txBody>
      </p:sp>
    </p:spTree>
    <p:extLst>
      <p:ext uri="{BB962C8B-B14F-4D97-AF65-F5344CB8AC3E}">
        <p14:creationId xmlns:p14="http://schemas.microsoft.com/office/powerpoint/2010/main" val="39338658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3F3497A-AA71-4931-B77B-C45EC497856A}" type="datetimeFigureOut">
              <a:rPr lang="en-US" smtClean="0"/>
              <a:pPr/>
              <a:t>10/10/2019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26BE799-C525-4C38-BD49-64FE6DC323FF}" type="slidenum">
              <a:rPr lang="en-US" smtClean="0"/>
              <a:pPr/>
              <a:t>‹#›</a:t>
            </a:fld>
            <a:endParaRPr lang="en-US"/>
          </a:p>
        </p:txBody>
      </p:sp>
    </p:spTree>
    <p:extLst>
      <p:ext uri="{BB962C8B-B14F-4D97-AF65-F5344CB8AC3E}">
        <p14:creationId xmlns:p14="http://schemas.microsoft.com/office/powerpoint/2010/main" val="15266120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F3497A-AA71-4931-B77B-C45EC497856A}" type="datetimeFigureOut">
              <a:rPr lang="en-US" smtClean="0"/>
              <a:pPr/>
              <a:t>10/10/2019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26BE799-C525-4C38-BD49-64FE6DC323FF}" type="slidenum">
              <a:rPr lang="en-US" smtClean="0"/>
              <a:pPr/>
              <a:t>‹#›</a:t>
            </a:fld>
            <a:endParaRPr lang="en-US"/>
          </a:p>
        </p:txBody>
      </p:sp>
    </p:spTree>
    <p:extLst>
      <p:ext uri="{BB962C8B-B14F-4D97-AF65-F5344CB8AC3E}">
        <p14:creationId xmlns:p14="http://schemas.microsoft.com/office/powerpoint/2010/main" val="5972695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3F3497A-AA71-4931-B77B-C45EC497856A}" type="datetimeFigureOut">
              <a:rPr lang="en-US" smtClean="0"/>
              <a:pPr/>
              <a:t>10/10/2019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6BE799-C525-4C38-BD49-64FE6DC323FF}" type="slidenum">
              <a:rPr lang="en-US" smtClean="0"/>
              <a:pPr/>
              <a:t>‹#›</a:t>
            </a:fld>
            <a:endParaRPr lang="en-US"/>
          </a:p>
        </p:txBody>
      </p:sp>
    </p:spTree>
    <p:extLst>
      <p:ext uri="{BB962C8B-B14F-4D97-AF65-F5344CB8AC3E}">
        <p14:creationId xmlns:p14="http://schemas.microsoft.com/office/powerpoint/2010/main" val="8306552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3F3497A-AA71-4931-B77B-C45EC497856A}" type="datetimeFigureOut">
              <a:rPr lang="en-US" smtClean="0"/>
              <a:pPr/>
              <a:t>10/10/2019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6BE799-C525-4C38-BD49-64FE6DC323FF}" type="slidenum">
              <a:rPr lang="en-US" smtClean="0"/>
              <a:pPr/>
              <a:t>‹#›</a:t>
            </a:fld>
            <a:endParaRPr lang="en-US"/>
          </a:p>
        </p:txBody>
      </p:sp>
    </p:spTree>
    <p:extLst>
      <p:ext uri="{BB962C8B-B14F-4D97-AF65-F5344CB8AC3E}">
        <p14:creationId xmlns:p14="http://schemas.microsoft.com/office/powerpoint/2010/main" val="16468357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F3497A-AA71-4931-B77B-C45EC497856A}" type="datetimeFigureOut">
              <a:rPr lang="en-US" smtClean="0"/>
              <a:pPr/>
              <a:t>10/10/2019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6BE799-C525-4C38-BD49-64FE6DC323FF}" type="slidenum">
              <a:rPr lang="en-US" smtClean="0"/>
              <a:pPr/>
              <a:t>‹#›</a:t>
            </a:fld>
            <a:endParaRPr lang="en-US"/>
          </a:p>
        </p:txBody>
      </p:sp>
    </p:spTree>
    <p:extLst>
      <p:ext uri="{BB962C8B-B14F-4D97-AF65-F5344CB8AC3E}">
        <p14:creationId xmlns:p14="http://schemas.microsoft.com/office/powerpoint/2010/main" val="14110095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235527" y="249382"/>
            <a:ext cx="8763000" cy="655320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2" name="Title 1"/>
          <p:cNvSpPr>
            <a:spLocks noGrp="1"/>
          </p:cNvSpPr>
          <p:nvPr>
            <p:ph type="ctrTitle"/>
          </p:nvPr>
        </p:nvSpPr>
        <p:spPr>
          <a:xfrm>
            <a:off x="762000" y="2895600"/>
            <a:ext cx="7772400" cy="1470025"/>
          </a:xfrm>
        </p:spPr>
        <p:txBody>
          <a:bodyPr/>
          <a:lstStyle/>
          <a:p>
            <a:r>
              <a:rPr lang="en-US" dirty="0" smtClean="0">
                <a:latin typeface="Times"/>
              </a:rPr>
              <a:t>Examples and Exercises</a:t>
            </a:r>
            <a:endParaRPr lang="en-US" dirty="0">
              <a:latin typeface="Times"/>
            </a:endParaRPr>
          </a:p>
        </p:txBody>
      </p:sp>
      <p:sp>
        <p:nvSpPr>
          <p:cNvPr id="3" name="Subtitle 2"/>
          <p:cNvSpPr>
            <a:spLocks noGrp="1"/>
          </p:cNvSpPr>
          <p:nvPr>
            <p:ph type="subTitle" idx="1"/>
          </p:nvPr>
        </p:nvSpPr>
        <p:spPr>
          <a:xfrm>
            <a:off x="1143000" y="1981200"/>
            <a:ext cx="6400800" cy="914400"/>
          </a:xfrm>
        </p:spPr>
        <p:txBody>
          <a:bodyPr>
            <a:normAutofit fontScale="77500" lnSpcReduction="20000"/>
          </a:bodyPr>
          <a:lstStyle/>
          <a:p>
            <a:r>
              <a:rPr lang="en-US" sz="4000" dirty="0" smtClean="0">
                <a:solidFill>
                  <a:schemeClr val="tx1"/>
                </a:solidFill>
                <a:latin typeface="Times"/>
              </a:rPr>
              <a:t>Chapter One – Introduction to Heat Transfer</a:t>
            </a:r>
            <a:endParaRPr lang="en-US" sz="4000" dirty="0">
              <a:solidFill>
                <a:schemeClr val="tx1"/>
              </a:solidFill>
              <a:latin typeface="Times"/>
            </a:endParaRPr>
          </a:p>
        </p:txBody>
      </p:sp>
      <p:sp>
        <p:nvSpPr>
          <p:cNvPr id="4" name="Subtitle 2"/>
          <p:cNvSpPr txBox="1">
            <a:spLocks/>
          </p:cNvSpPr>
          <p:nvPr/>
        </p:nvSpPr>
        <p:spPr>
          <a:xfrm>
            <a:off x="6431797" y="6018508"/>
            <a:ext cx="2286000" cy="4572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1800" dirty="0" smtClean="0">
                <a:solidFill>
                  <a:schemeClr val="tx1"/>
                </a:solidFill>
                <a:latin typeface="Times"/>
              </a:rPr>
              <a:t>By Dawit M.</a:t>
            </a:r>
            <a:endParaRPr lang="en-US" sz="1800" dirty="0">
              <a:solidFill>
                <a:schemeClr val="tx1"/>
              </a:solidFill>
              <a:latin typeface="Times"/>
            </a:endParaRPr>
          </a:p>
        </p:txBody>
      </p:sp>
    </p:spTree>
    <p:extLst>
      <p:ext uri="{BB962C8B-B14F-4D97-AF65-F5344CB8AC3E}">
        <p14:creationId xmlns:p14="http://schemas.microsoft.com/office/powerpoint/2010/main" val="39312536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235527" y="249382"/>
            <a:ext cx="8763000" cy="655320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2" name="Title 1"/>
          <p:cNvSpPr>
            <a:spLocks noGrp="1"/>
          </p:cNvSpPr>
          <p:nvPr>
            <p:ph type="title"/>
          </p:nvPr>
        </p:nvSpPr>
        <p:spPr>
          <a:xfrm>
            <a:off x="457200" y="0"/>
            <a:ext cx="8229600" cy="914400"/>
          </a:xfrm>
        </p:spPr>
        <p:txBody>
          <a:bodyPr>
            <a:normAutofit/>
          </a:bodyPr>
          <a:lstStyle/>
          <a:p>
            <a:r>
              <a:rPr lang="en-US" sz="2700" dirty="0" smtClean="0">
                <a:latin typeface="Times New Roman" pitchFamily="18" charset="0"/>
                <a:cs typeface="Times New Roman" pitchFamily="18" charset="0"/>
              </a:rPr>
              <a:t>Analysis of Heat Transfer - </a:t>
            </a:r>
            <a:r>
              <a:rPr lang="en-US" sz="2700" u="sng" dirty="0" smtClean="0">
                <a:latin typeface="Times New Roman" pitchFamily="18" charset="0"/>
                <a:cs typeface="Times New Roman" pitchFamily="18" charset="0"/>
              </a:rPr>
              <a:t>Methodology</a:t>
            </a:r>
            <a:endParaRPr lang="en-US" sz="2700" u="sng" dirty="0">
              <a:latin typeface="Times New Roman" pitchFamily="18" charset="0"/>
              <a:cs typeface="Times New Roman" pitchFamily="18" charset="0"/>
            </a:endParaRPr>
          </a:p>
        </p:txBody>
      </p:sp>
      <p:sp>
        <p:nvSpPr>
          <p:cNvPr id="3" name="Content Placeholder 2"/>
          <p:cNvSpPr>
            <a:spLocks noGrp="1"/>
          </p:cNvSpPr>
          <p:nvPr>
            <p:ph idx="1"/>
          </p:nvPr>
        </p:nvSpPr>
        <p:spPr>
          <a:xfrm>
            <a:off x="457200" y="914400"/>
            <a:ext cx="8229600" cy="5334000"/>
          </a:xfrm>
        </p:spPr>
        <p:txBody>
          <a:bodyPr>
            <a:noAutofit/>
          </a:bodyPr>
          <a:lstStyle/>
          <a:p>
            <a:pPr algn="just">
              <a:buNone/>
            </a:pPr>
            <a:r>
              <a:rPr lang="en-US" sz="1500" b="1" dirty="0" smtClean="0">
                <a:solidFill>
                  <a:srgbClr val="FF0000"/>
                </a:solidFill>
                <a:latin typeface="Times New Roman" pitchFamily="18" charset="0"/>
                <a:cs typeface="Times New Roman" pitchFamily="18" charset="0"/>
              </a:rPr>
              <a:t>Known: </a:t>
            </a:r>
          </a:p>
          <a:p>
            <a:pPr algn="just">
              <a:buFont typeface="Wingdings" pitchFamily="2" charset="2"/>
              <a:buChar char="§"/>
            </a:pPr>
            <a:r>
              <a:rPr lang="en-US" sz="1500" dirty="0" smtClean="0">
                <a:latin typeface="Times New Roman" pitchFamily="18" charset="0"/>
                <a:cs typeface="Times New Roman" pitchFamily="18" charset="0"/>
              </a:rPr>
              <a:t>After carefully reading the problem, state briefly and concisely what is known about the problem. Do not repeat the problem statement.</a:t>
            </a:r>
          </a:p>
          <a:p>
            <a:pPr algn="just">
              <a:buNone/>
            </a:pPr>
            <a:r>
              <a:rPr lang="en-US" sz="1500" b="1" dirty="0" smtClean="0">
                <a:solidFill>
                  <a:srgbClr val="FF0000"/>
                </a:solidFill>
                <a:latin typeface="Times New Roman" pitchFamily="18" charset="0"/>
                <a:cs typeface="Times New Roman" pitchFamily="18" charset="0"/>
              </a:rPr>
              <a:t>Find: </a:t>
            </a:r>
          </a:p>
          <a:p>
            <a:pPr algn="just">
              <a:buFont typeface="Wingdings" pitchFamily="2" charset="2"/>
              <a:buChar char="§"/>
            </a:pPr>
            <a:r>
              <a:rPr lang="en-US" sz="1500" dirty="0" smtClean="0">
                <a:latin typeface="Times New Roman" pitchFamily="18" charset="0"/>
                <a:cs typeface="Times New Roman" pitchFamily="18" charset="0"/>
              </a:rPr>
              <a:t>State briefly and concisely what must be found.</a:t>
            </a:r>
          </a:p>
          <a:p>
            <a:pPr algn="just">
              <a:buNone/>
            </a:pPr>
            <a:r>
              <a:rPr lang="en-US" sz="1500" b="1" dirty="0" smtClean="0">
                <a:solidFill>
                  <a:srgbClr val="FF0000"/>
                </a:solidFill>
                <a:latin typeface="Times New Roman" pitchFamily="18" charset="0"/>
                <a:cs typeface="Times New Roman" pitchFamily="18" charset="0"/>
              </a:rPr>
              <a:t>Schematic: </a:t>
            </a:r>
          </a:p>
          <a:p>
            <a:pPr algn="just">
              <a:buFont typeface="Wingdings" pitchFamily="2" charset="2"/>
              <a:buChar char="§"/>
            </a:pPr>
            <a:r>
              <a:rPr lang="en-US" sz="1500" dirty="0" smtClean="0">
                <a:latin typeface="Times New Roman" pitchFamily="18" charset="0"/>
                <a:cs typeface="Times New Roman" pitchFamily="18" charset="0"/>
              </a:rPr>
              <a:t>Draw a schematic of the physical system. If application of the conservation laws is anticipated, represent the required control volumes or surfaces by dashed lines on the schematic. Identify relevant heat transfer processes by appropriately labeled arrows on the schematic.</a:t>
            </a:r>
          </a:p>
          <a:p>
            <a:pPr algn="just">
              <a:buNone/>
            </a:pPr>
            <a:r>
              <a:rPr lang="en-US" sz="1500" b="1" dirty="0" smtClean="0">
                <a:solidFill>
                  <a:srgbClr val="FF0000"/>
                </a:solidFill>
                <a:latin typeface="Times New Roman" pitchFamily="18" charset="0"/>
                <a:cs typeface="Times New Roman" pitchFamily="18" charset="0"/>
              </a:rPr>
              <a:t>Assumptions: </a:t>
            </a:r>
          </a:p>
          <a:p>
            <a:pPr algn="just">
              <a:buFont typeface="Wingdings" pitchFamily="2" charset="2"/>
              <a:buChar char="§"/>
            </a:pPr>
            <a:r>
              <a:rPr lang="en-US" sz="1500" dirty="0" smtClean="0">
                <a:latin typeface="Times New Roman" pitchFamily="18" charset="0"/>
                <a:cs typeface="Times New Roman" pitchFamily="18" charset="0"/>
              </a:rPr>
              <a:t>List all pertinent simplifying assumptions.</a:t>
            </a:r>
          </a:p>
          <a:p>
            <a:pPr algn="just">
              <a:buNone/>
            </a:pPr>
            <a:r>
              <a:rPr lang="en-US" sz="1500" b="1" dirty="0" smtClean="0">
                <a:solidFill>
                  <a:srgbClr val="FF0000"/>
                </a:solidFill>
                <a:latin typeface="Times New Roman" pitchFamily="18" charset="0"/>
                <a:cs typeface="Times New Roman" pitchFamily="18" charset="0"/>
              </a:rPr>
              <a:t>Properties: </a:t>
            </a:r>
          </a:p>
          <a:p>
            <a:pPr algn="just">
              <a:buFont typeface="Wingdings" pitchFamily="2" charset="2"/>
              <a:buChar char="§"/>
            </a:pPr>
            <a:r>
              <a:rPr lang="en-US" sz="1500" dirty="0" smtClean="0">
                <a:latin typeface="Times New Roman" pitchFamily="18" charset="0"/>
                <a:cs typeface="Times New Roman" pitchFamily="18" charset="0"/>
              </a:rPr>
              <a:t>Compile property values needed for subsequent calculations and identify the source from which they are obtained.</a:t>
            </a:r>
          </a:p>
          <a:p>
            <a:pPr algn="just">
              <a:buNone/>
            </a:pPr>
            <a:r>
              <a:rPr lang="en-US" sz="1500" b="1" dirty="0" smtClean="0">
                <a:solidFill>
                  <a:srgbClr val="FF0000"/>
                </a:solidFill>
                <a:latin typeface="Times New Roman" pitchFamily="18" charset="0"/>
                <a:cs typeface="Times New Roman" pitchFamily="18" charset="0"/>
              </a:rPr>
              <a:t>Analysis: </a:t>
            </a:r>
          </a:p>
          <a:p>
            <a:pPr algn="just">
              <a:buFont typeface="Wingdings" pitchFamily="2" charset="2"/>
              <a:buChar char="§"/>
            </a:pPr>
            <a:r>
              <a:rPr lang="en-US" sz="1500" dirty="0" smtClean="0">
                <a:latin typeface="Times New Roman" pitchFamily="18" charset="0"/>
                <a:cs typeface="Times New Roman" pitchFamily="18" charset="0"/>
              </a:rPr>
              <a:t>Begin your analysis by applying appropriate conservation laws, and introduce rate equations as needed. Develop the analysis as completely as possible before substituting numerical values. Perform the calculations needed to obtain the desired results.</a:t>
            </a:r>
          </a:p>
          <a:p>
            <a:pPr algn="just">
              <a:buNone/>
            </a:pPr>
            <a:r>
              <a:rPr lang="en-US" sz="1500" b="1" dirty="0" smtClean="0">
                <a:solidFill>
                  <a:srgbClr val="FF0000"/>
                </a:solidFill>
                <a:latin typeface="Times New Roman" pitchFamily="18" charset="0"/>
                <a:cs typeface="Times New Roman" pitchFamily="18" charset="0"/>
              </a:rPr>
              <a:t>Comments: </a:t>
            </a:r>
          </a:p>
          <a:p>
            <a:pPr algn="just">
              <a:buFont typeface="Wingdings" pitchFamily="2" charset="2"/>
              <a:buChar char="§"/>
            </a:pPr>
            <a:r>
              <a:rPr lang="en-US" sz="1500" dirty="0" smtClean="0">
                <a:latin typeface="Times New Roman" pitchFamily="18" charset="0"/>
                <a:cs typeface="Times New Roman" pitchFamily="18" charset="0"/>
              </a:rPr>
              <a:t>Discuss your results. Such a discussion may include a summary of key conclusions, a critique of the original assumptions, and an inference of Analysis of Heat Transfer Problems: Methodology trends obtained by performing additional what-if and parameter sensitivity calculations.</a:t>
            </a:r>
            <a:endParaRPr lang="en-US" sz="15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unded Rectangle 8"/>
          <p:cNvSpPr/>
          <p:nvPr/>
        </p:nvSpPr>
        <p:spPr>
          <a:xfrm>
            <a:off x="235527" y="249382"/>
            <a:ext cx="8763000" cy="655320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2" name="Title 1"/>
          <p:cNvSpPr>
            <a:spLocks noGrp="1"/>
          </p:cNvSpPr>
          <p:nvPr>
            <p:ph type="title"/>
          </p:nvPr>
        </p:nvSpPr>
        <p:spPr/>
        <p:txBody>
          <a:bodyPr>
            <a:normAutofit/>
          </a:bodyPr>
          <a:lstStyle/>
          <a:p>
            <a:r>
              <a:rPr lang="en-US" sz="2700" dirty="0">
                <a:latin typeface="Times New Roman" pitchFamily="18" charset="0"/>
                <a:cs typeface="Times New Roman" pitchFamily="18" charset="0"/>
              </a:rPr>
              <a:t>Example 1: </a:t>
            </a:r>
            <a:r>
              <a:rPr lang="en-US" sz="2700" smtClean="0">
                <a:latin typeface="Times New Roman" pitchFamily="18" charset="0"/>
                <a:cs typeface="Times New Roman" pitchFamily="18" charset="0"/>
              </a:rPr>
              <a:t>Conduction across a Plane </a:t>
            </a:r>
            <a:r>
              <a:rPr lang="en-US" sz="2700" dirty="0" smtClean="0">
                <a:latin typeface="Times New Roman" pitchFamily="18" charset="0"/>
                <a:cs typeface="Times New Roman" pitchFamily="18" charset="0"/>
              </a:rPr>
              <a:t>Wall </a:t>
            </a:r>
            <a:endParaRPr lang="en-US" sz="2700" dirty="0"/>
          </a:p>
        </p:txBody>
      </p:sp>
      <p:sp>
        <p:nvSpPr>
          <p:cNvPr id="6" name="Content Placeholder 2"/>
          <p:cNvSpPr txBox="1">
            <a:spLocks/>
          </p:cNvSpPr>
          <p:nvPr/>
        </p:nvSpPr>
        <p:spPr>
          <a:xfrm>
            <a:off x="457200" y="1676400"/>
            <a:ext cx="8229600" cy="49530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indent="-457200" algn="just">
              <a:buFont typeface="Arial" pitchFamily="34" charset="0"/>
              <a:buAutoNum type="arabicParenR"/>
            </a:pPr>
            <a:r>
              <a:rPr lang="en-US" sz="2200" dirty="0" smtClean="0">
                <a:latin typeface="Times New Roman" pitchFamily="18" charset="0"/>
                <a:cs typeface="Times New Roman" pitchFamily="18" charset="0"/>
              </a:rPr>
              <a:t>The wall of a house, 7m wide and 6m high is made from 0.3m thick brick K = 0.6W/</a:t>
            </a:r>
            <a:r>
              <a:rPr lang="en-US" sz="2200" dirty="0" err="1" smtClean="0">
                <a:latin typeface="Times New Roman" pitchFamily="18" charset="0"/>
                <a:cs typeface="Times New Roman" pitchFamily="18" charset="0"/>
              </a:rPr>
              <a:t>mK.</a:t>
            </a:r>
            <a:r>
              <a:rPr lang="en-US" sz="2200" dirty="0" smtClean="0">
                <a:latin typeface="Times New Roman" pitchFamily="18" charset="0"/>
                <a:cs typeface="Times New Roman" pitchFamily="18" charset="0"/>
              </a:rPr>
              <a:t> The surface temperature on the inside of the wall is 16</a:t>
            </a:r>
            <a:r>
              <a:rPr lang="en-US" sz="2200" baseline="30000" dirty="0" smtClean="0">
                <a:latin typeface="Times New Roman" pitchFamily="18" charset="0"/>
                <a:cs typeface="Times New Roman" pitchFamily="18" charset="0"/>
              </a:rPr>
              <a:t>0</a:t>
            </a:r>
            <a:r>
              <a:rPr lang="en-US" sz="2200" dirty="0" smtClean="0">
                <a:latin typeface="Times New Roman" pitchFamily="18" charset="0"/>
                <a:cs typeface="Times New Roman" pitchFamily="18" charset="0"/>
              </a:rPr>
              <a:t>C and that on the outside is 6</a:t>
            </a:r>
            <a:r>
              <a:rPr lang="en-US" sz="2200" baseline="30000" dirty="0" smtClean="0">
                <a:latin typeface="Times New Roman" pitchFamily="18" charset="0"/>
                <a:cs typeface="Times New Roman" pitchFamily="18" charset="0"/>
              </a:rPr>
              <a:t>0</a:t>
            </a:r>
            <a:r>
              <a:rPr lang="en-US" sz="2200" dirty="0" smtClean="0">
                <a:latin typeface="Times New Roman" pitchFamily="18" charset="0"/>
                <a:cs typeface="Times New Roman" pitchFamily="18" charset="0"/>
              </a:rPr>
              <a:t>C. Find the heat flux through the wall and the total heat loss through it.</a:t>
            </a:r>
          </a:p>
          <a:p>
            <a:pPr marL="457200" indent="-457200">
              <a:buFont typeface="Arial" pitchFamily="34" charset="0"/>
              <a:buAutoNum type="arabicParenR"/>
            </a:pPr>
            <a:endParaRPr lang="en-US" sz="2200" i="1" dirty="0" smtClean="0">
              <a:latin typeface="Times New Roman" pitchFamily="18" charset="0"/>
              <a:cs typeface="Times New Roman" pitchFamily="18" charset="0"/>
            </a:endParaRPr>
          </a:p>
          <a:p>
            <a:pPr marL="457200" indent="-457200">
              <a:buFont typeface="Arial" pitchFamily="34" charset="0"/>
              <a:buNone/>
            </a:pPr>
            <a:endParaRPr lang="en-US" sz="2200" i="1" dirty="0" smtClean="0">
              <a:latin typeface="Times New Roman" pitchFamily="18" charset="0"/>
              <a:cs typeface="Times New Roman" pitchFamily="18" charset="0"/>
            </a:endParaRPr>
          </a:p>
          <a:p>
            <a:pPr marL="457200" indent="-457200">
              <a:buFont typeface="Arial" pitchFamily="34" charset="0"/>
              <a:buAutoNum type="arabicParenR"/>
            </a:pPr>
            <a:endParaRPr lang="en-US" sz="2200" i="1" dirty="0" smtClean="0">
              <a:latin typeface="Times New Roman" pitchFamily="18" charset="0"/>
              <a:cs typeface="Times New Roman" pitchFamily="18" charset="0"/>
            </a:endParaRPr>
          </a:p>
          <a:p>
            <a:pPr marL="457200" indent="-457200">
              <a:buFont typeface="Arial" pitchFamily="34" charset="0"/>
              <a:buAutoNum type="arabicParenR"/>
            </a:pPr>
            <a:endParaRPr lang="en-US" sz="2200" i="1" dirty="0" smtClean="0">
              <a:latin typeface="Times New Roman" pitchFamily="18" charset="0"/>
              <a:cs typeface="Times New Roman" pitchFamily="18" charset="0"/>
            </a:endParaRPr>
          </a:p>
          <a:p>
            <a:pPr marL="457200" indent="-457200">
              <a:buFont typeface="Arial" pitchFamily="34" charset="0"/>
              <a:buNone/>
            </a:pPr>
            <a:endParaRPr lang="en-US" sz="2200" i="1" dirty="0" smtClean="0">
              <a:latin typeface="Times New Roman" pitchFamily="18" charset="0"/>
              <a:cs typeface="Times New Roman" pitchFamily="18" charset="0"/>
            </a:endParaRPr>
          </a:p>
          <a:p>
            <a:pPr marL="457200" indent="-457200">
              <a:buFont typeface="Arial" pitchFamily="34" charset="0"/>
              <a:buNone/>
            </a:pPr>
            <a:endParaRPr lang="en-US" sz="2200" i="1" dirty="0" smtClean="0">
              <a:latin typeface="Times New Roman" pitchFamily="18" charset="0"/>
              <a:cs typeface="Times New Roman" pitchFamily="18" charset="0"/>
            </a:endParaRPr>
          </a:p>
        </p:txBody>
      </p:sp>
      <p:pic>
        <p:nvPicPr>
          <p:cNvPr id="8" name="Picture 7"/>
          <p:cNvPicPr/>
          <p:nvPr/>
        </p:nvPicPr>
        <p:blipFill>
          <a:blip r:embed="rId2" cstate="print">
            <a:extLst>
              <a:ext uri="{28A0092B-C50C-407E-A947-70E740481C1C}">
                <a14:useLocalDpi xmlns:a14="http://schemas.microsoft.com/office/drawing/2010/main" val="0"/>
              </a:ext>
            </a:extLst>
          </a:blip>
          <a:stretch>
            <a:fillRect/>
          </a:stretch>
        </p:blipFill>
        <p:spPr>
          <a:xfrm>
            <a:off x="2969101" y="3352800"/>
            <a:ext cx="3205798" cy="2687638"/>
          </a:xfrm>
          <a:prstGeom prst="rect">
            <a:avLst/>
          </a:prstGeom>
        </p:spPr>
      </p:pic>
    </p:spTree>
    <p:extLst>
      <p:ext uri="{BB962C8B-B14F-4D97-AF65-F5344CB8AC3E}">
        <p14:creationId xmlns:p14="http://schemas.microsoft.com/office/powerpoint/2010/main" val="42042652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235527" y="249382"/>
            <a:ext cx="8763000" cy="655320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2" name="Title 1"/>
          <p:cNvSpPr>
            <a:spLocks noGrp="1"/>
          </p:cNvSpPr>
          <p:nvPr>
            <p:ph type="title"/>
          </p:nvPr>
        </p:nvSpPr>
        <p:spPr/>
        <p:txBody>
          <a:bodyPr>
            <a:normAutofit/>
          </a:bodyPr>
          <a:lstStyle/>
          <a:p>
            <a:r>
              <a:rPr lang="en-US" sz="2700" dirty="0" smtClean="0">
                <a:latin typeface="Times New Roman" pitchFamily="18" charset="0"/>
                <a:cs typeface="Times New Roman" pitchFamily="18" charset="0"/>
              </a:rPr>
              <a:t>Example 2: Convection Heat Dissipation from Transistor </a:t>
            </a:r>
            <a:endParaRPr lang="en-US" sz="2700" dirty="0"/>
          </a:p>
        </p:txBody>
      </p:sp>
      <p:sp>
        <p:nvSpPr>
          <p:cNvPr id="3" name="Content Placeholder 2"/>
          <p:cNvSpPr>
            <a:spLocks noGrp="1"/>
          </p:cNvSpPr>
          <p:nvPr>
            <p:ph idx="1"/>
          </p:nvPr>
        </p:nvSpPr>
        <p:spPr>
          <a:xfrm>
            <a:off x="457200" y="1219200"/>
            <a:ext cx="8229600" cy="5257800"/>
          </a:xfrm>
        </p:spPr>
        <p:txBody>
          <a:bodyPr>
            <a:normAutofit/>
          </a:bodyPr>
          <a:lstStyle/>
          <a:p>
            <a:pPr marL="0" indent="0" algn="just">
              <a:buNone/>
            </a:pPr>
            <a:r>
              <a:rPr lang="en-US" sz="2200" dirty="0" smtClean="0">
                <a:latin typeface="Times New Roman" pitchFamily="18" charset="0"/>
                <a:cs typeface="Times New Roman" pitchFamily="18" charset="0"/>
              </a:rPr>
              <a:t>2) The case of a power transistor, which is of length L = 10 mm and diameter D = 12 mm, is cooled by an air stream of temperature T = 25</a:t>
            </a:r>
            <a:r>
              <a:rPr lang="en-US" sz="2200" baseline="30000" dirty="0" smtClean="0">
                <a:latin typeface="Times New Roman" pitchFamily="18" charset="0"/>
                <a:cs typeface="Times New Roman" pitchFamily="18" charset="0"/>
              </a:rPr>
              <a:t>0</a:t>
            </a:r>
            <a:r>
              <a:rPr lang="en-US" sz="2200" dirty="0" smtClean="0">
                <a:latin typeface="Times New Roman" pitchFamily="18" charset="0"/>
                <a:cs typeface="Times New Roman" pitchFamily="18" charset="0"/>
              </a:rPr>
              <a:t>C.</a:t>
            </a:r>
          </a:p>
          <a:p>
            <a:pPr marL="0" indent="0">
              <a:buNone/>
            </a:pPr>
            <a:endParaRPr lang="en-US" sz="2200" i="1" dirty="0" smtClean="0">
              <a:latin typeface="Times New Roman" pitchFamily="18" charset="0"/>
              <a:cs typeface="Times New Roman" pitchFamily="18" charset="0"/>
            </a:endParaRPr>
          </a:p>
          <a:p>
            <a:pPr marL="457200" indent="-457200">
              <a:buNone/>
            </a:pPr>
            <a:endParaRPr lang="en-US" sz="2200" i="1" dirty="0" smtClean="0">
              <a:latin typeface="Times New Roman" pitchFamily="18" charset="0"/>
              <a:cs typeface="Times New Roman" pitchFamily="18" charset="0"/>
            </a:endParaRPr>
          </a:p>
          <a:p>
            <a:pPr marL="457200" indent="-457200">
              <a:buAutoNum type="arabicParenR"/>
            </a:pPr>
            <a:endParaRPr lang="en-US" sz="2200" i="1" dirty="0" smtClean="0">
              <a:latin typeface="Times New Roman" pitchFamily="18" charset="0"/>
              <a:cs typeface="Times New Roman" pitchFamily="18" charset="0"/>
            </a:endParaRPr>
          </a:p>
          <a:p>
            <a:pPr marL="457200" indent="-457200">
              <a:buAutoNum type="arabicParenR"/>
            </a:pPr>
            <a:endParaRPr lang="en-US" sz="2200" i="1" dirty="0" smtClean="0">
              <a:latin typeface="Times New Roman" pitchFamily="18" charset="0"/>
              <a:cs typeface="Times New Roman" pitchFamily="18" charset="0"/>
            </a:endParaRPr>
          </a:p>
          <a:p>
            <a:pPr marL="457200" indent="-457200">
              <a:buNone/>
            </a:pPr>
            <a:endParaRPr lang="en-US" sz="2200" i="1" dirty="0" smtClean="0">
              <a:latin typeface="Times New Roman" pitchFamily="18" charset="0"/>
              <a:cs typeface="Times New Roman" pitchFamily="18" charset="0"/>
            </a:endParaRPr>
          </a:p>
          <a:p>
            <a:pPr marL="457200" indent="-457200">
              <a:buNone/>
            </a:pPr>
            <a:endParaRPr lang="en-US" sz="2200" i="1" dirty="0" smtClean="0">
              <a:latin typeface="Times New Roman" pitchFamily="18" charset="0"/>
              <a:cs typeface="Times New Roman" pitchFamily="18" charset="0"/>
            </a:endParaRPr>
          </a:p>
          <a:p>
            <a:pPr>
              <a:buFont typeface="Wingdings" pitchFamily="2" charset="2"/>
              <a:buChar char="§"/>
            </a:pPr>
            <a:r>
              <a:rPr lang="en-US" sz="2200" dirty="0" smtClean="0">
                <a:latin typeface="Times New Roman" pitchFamily="18" charset="0"/>
                <a:cs typeface="Times New Roman" pitchFamily="18" charset="0"/>
              </a:rPr>
              <a:t>Under conditions for which the air maintains an average convection coefficient of h = 100 W/m</a:t>
            </a:r>
            <a:r>
              <a:rPr lang="en-US" sz="2200" baseline="30000" dirty="0" smtClean="0">
                <a:latin typeface="Times New Roman" pitchFamily="18" charset="0"/>
                <a:cs typeface="Times New Roman" pitchFamily="18" charset="0"/>
              </a:rPr>
              <a:t>2</a:t>
            </a:r>
            <a:r>
              <a:rPr lang="en-US" sz="2200" dirty="0" smtClean="0">
                <a:latin typeface="Times New Roman" pitchFamily="18" charset="0"/>
                <a:cs typeface="Times New Roman" pitchFamily="18" charset="0"/>
              </a:rPr>
              <a:t> K on the surface of the case, </a:t>
            </a:r>
            <a:r>
              <a:rPr lang="en-US" sz="2200" i="1" dirty="0" smtClean="0">
                <a:latin typeface="Times New Roman" pitchFamily="18" charset="0"/>
                <a:cs typeface="Times New Roman" pitchFamily="18" charset="0"/>
              </a:rPr>
              <a:t>what is the maximum allowable power dissipation if the surface temperature is not to exceed 85</a:t>
            </a:r>
            <a:r>
              <a:rPr lang="en-US" sz="2200" i="1" baseline="30000" dirty="0" smtClean="0">
                <a:latin typeface="Times New Roman" pitchFamily="18" charset="0"/>
                <a:cs typeface="Times New Roman" pitchFamily="18" charset="0"/>
              </a:rPr>
              <a:t>0</a:t>
            </a:r>
            <a:r>
              <a:rPr lang="en-US" sz="2200" i="1" dirty="0" smtClean="0">
                <a:latin typeface="Times New Roman" pitchFamily="18" charset="0"/>
                <a:cs typeface="Times New Roman" pitchFamily="18" charset="0"/>
              </a:rPr>
              <a:t>C?</a:t>
            </a:r>
            <a:endParaRPr lang="en-US" sz="2200" i="1" dirty="0">
              <a:latin typeface="Times New Roman" pitchFamily="18" charset="0"/>
              <a:cs typeface="Times New Roman" pitchFamily="18" charset="0"/>
            </a:endParaRPr>
          </a:p>
        </p:txBody>
      </p:sp>
      <p:pic>
        <p:nvPicPr>
          <p:cNvPr id="2051" name="Picture 3"/>
          <p:cNvPicPr>
            <a:picLocks noChangeAspect="1" noChangeArrowheads="1"/>
          </p:cNvPicPr>
          <p:nvPr/>
        </p:nvPicPr>
        <p:blipFill>
          <a:blip r:embed="rId2"/>
          <a:srcRect/>
          <a:stretch>
            <a:fillRect/>
          </a:stretch>
        </p:blipFill>
        <p:spPr bwMode="auto">
          <a:xfrm>
            <a:off x="1738745" y="2351376"/>
            <a:ext cx="5457825" cy="21812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235527" y="249382"/>
            <a:ext cx="8763000" cy="655320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2" name="Title 1"/>
          <p:cNvSpPr>
            <a:spLocks noGrp="1"/>
          </p:cNvSpPr>
          <p:nvPr>
            <p:ph type="title"/>
          </p:nvPr>
        </p:nvSpPr>
        <p:spPr/>
        <p:txBody>
          <a:bodyPr>
            <a:normAutofit/>
          </a:bodyPr>
          <a:lstStyle/>
          <a:p>
            <a:r>
              <a:rPr lang="en-US" sz="2700" dirty="0" smtClean="0">
                <a:latin typeface="Times New Roman" pitchFamily="18" charset="0"/>
                <a:cs typeface="Times New Roman" pitchFamily="18" charset="0"/>
              </a:rPr>
              <a:t>Example 3: Surface to Surface Heat Exchange</a:t>
            </a:r>
            <a:endParaRPr lang="en-US" sz="2700" dirty="0"/>
          </a:p>
        </p:txBody>
      </p:sp>
      <p:sp>
        <p:nvSpPr>
          <p:cNvPr id="3" name="Content Placeholder 2"/>
          <p:cNvSpPr>
            <a:spLocks noGrp="1"/>
          </p:cNvSpPr>
          <p:nvPr>
            <p:ph idx="1"/>
          </p:nvPr>
        </p:nvSpPr>
        <p:spPr>
          <a:xfrm>
            <a:off x="381000" y="1219200"/>
            <a:ext cx="8229600" cy="4525963"/>
          </a:xfrm>
        </p:spPr>
        <p:txBody>
          <a:bodyPr>
            <a:normAutofit/>
          </a:bodyPr>
          <a:lstStyle/>
          <a:p>
            <a:pPr algn="just">
              <a:buNone/>
            </a:pPr>
            <a:r>
              <a:rPr lang="en-US" sz="2200" dirty="0" smtClean="0">
                <a:latin typeface="Times New Roman" pitchFamily="18" charset="0"/>
                <a:cs typeface="Times New Roman" pitchFamily="18" charset="0"/>
              </a:rPr>
              <a:t>3) An un-insulated steam pipe passes through a room in which the air and walls are at 25°C. The outside diameter of the pipe is 70 mm, and its surface temperature and emissivity are 200°C and 0.8, respectively. If the coefficient associated with free convection heat transfer from the surface to the air is 15 W/m</a:t>
            </a:r>
            <a:r>
              <a:rPr lang="en-US" sz="2200" baseline="30000" dirty="0" smtClean="0">
                <a:latin typeface="Times New Roman" pitchFamily="18" charset="0"/>
                <a:cs typeface="Times New Roman" pitchFamily="18" charset="0"/>
              </a:rPr>
              <a:t>2</a:t>
            </a:r>
            <a:r>
              <a:rPr lang="en-US" sz="2200" dirty="0" smtClean="0">
                <a:latin typeface="Times New Roman" pitchFamily="18" charset="0"/>
                <a:cs typeface="Times New Roman" pitchFamily="18" charset="0"/>
              </a:rPr>
              <a:t> K, what is the rate of heat loss from the surface per unit length of pipe? (Assume gray </a:t>
            </a:r>
            <a:r>
              <a:rPr lang="en-US" sz="2200" dirty="0" err="1" smtClean="0">
                <a:latin typeface="Times New Roman" pitchFamily="18" charset="0"/>
                <a:cs typeface="Times New Roman" pitchFamily="18" charset="0"/>
              </a:rPr>
              <a:t>sruface</a:t>
            </a:r>
            <a:r>
              <a:rPr lang="en-US" sz="2200" dirty="0" smtClean="0">
                <a:latin typeface="Times New Roman" pitchFamily="18" charset="0"/>
                <a:cs typeface="Times New Roman" pitchFamily="18" charset="0"/>
              </a:rPr>
              <a:t>, </a:t>
            </a:r>
            <a:r>
              <a:rPr lang="el-GR" sz="2200" dirty="0" smtClean="0">
                <a:latin typeface="Times New Roman" pitchFamily="18" charset="0"/>
                <a:cs typeface="Times New Roman" pitchFamily="18" charset="0"/>
              </a:rPr>
              <a:t>ε</a:t>
            </a:r>
            <a:r>
              <a:rPr lang="en-US" sz="2200" dirty="0" smtClean="0">
                <a:latin typeface="Times New Roman" pitchFamily="18" charset="0"/>
                <a:cs typeface="Times New Roman" pitchFamily="18" charset="0"/>
              </a:rPr>
              <a:t> = </a:t>
            </a:r>
            <a:r>
              <a:rPr lang="el-GR" sz="2200" dirty="0" smtClean="0">
                <a:latin typeface="Times New Roman" pitchFamily="18" charset="0"/>
                <a:cs typeface="Times New Roman" pitchFamily="18" charset="0"/>
              </a:rPr>
              <a:t>α</a:t>
            </a:r>
            <a:r>
              <a:rPr lang="en-US" sz="2200" dirty="0" smtClean="0">
                <a:latin typeface="Times New Roman" pitchFamily="18" charset="0"/>
                <a:cs typeface="Times New Roman" pitchFamily="18" charset="0"/>
              </a:rPr>
              <a:t> )</a:t>
            </a:r>
            <a:endParaRPr lang="en-US" sz="2200" dirty="0">
              <a:latin typeface="Times New Roman" pitchFamily="18" charset="0"/>
              <a:cs typeface="Times New Roman" pitchFamily="18" charset="0"/>
            </a:endParaRPr>
          </a:p>
        </p:txBody>
      </p:sp>
      <p:pic>
        <p:nvPicPr>
          <p:cNvPr id="1027" name="Picture 3"/>
          <p:cNvPicPr>
            <a:picLocks noChangeAspect="1" noChangeArrowheads="1"/>
          </p:cNvPicPr>
          <p:nvPr/>
        </p:nvPicPr>
        <p:blipFill>
          <a:blip r:embed="rId2"/>
          <a:srcRect/>
          <a:stretch>
            <a:fillRect/>
          </a:stretch>
        </p:blipFill>
        <p:spPr bwMode="auto">
          <a:xfrm>
            <a:off x="2971800" y="3810000"/>
            <a:ext cx="3729038" cy="244450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235527" y="249382"/>
            <a:ext cx="8763000" cy="655320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9" name="Title 1"/>
          <p:cNvSpPr>
            <a:spLocks noGrp="1"/>
          </p:cNvSpPr>
          <p:nvPr>
            <p:ph type="title"/>
          </p:nvPr>
        </p:nvSpPr>
        <p:spPr>
          <a:xfrm>
            <a:off x="457200" y="274638"/>
            <a:ext cx="8229600" cy="1143000"/>
          </a:xfrm>
        </p:spPr>
        <p:txBody>
          <a:bodyPr>
            <a:normAutofit/>
          </a:bodyPr>
          <a:lstStyle/>
          <a:p>
            <a:r>
              <a:rPr lang="en-US" sz="2700" dirty="0" smtClean="0">
                <a:latin typeface="Times New Roman" pitchFamily="18" charset="0"/>
                <a:cs typeface="Times New Roman" pitchFamily="18" charset="0"/>
              </a:rPr>
              <a:t>Example </a:t>
            </a:r>
            <a:r>
              <a:rPr lang="en-US" sz="2700" dirty="0">
                <a:latin typeface="Times New Roman" pitchFamily="18" charset="0"/>
                <a:cs typeface="Times New Roman" pitchFamily="18" charset="0"/>
              </a:rPr>
              <a:t>4: Closed System Energy Balance</a:t>
            </a:r>
            <a:endParaRPr lang="en-US" sz="2700" dirty="0"/>
          </a:p>
        </p:txBody>
      </p:sp>
      <p:sp>
        <p:nvSpPr>
          <p:cNvPr id="10" name="Content Placeholder 2"/>
          <p:cNvSpPr>
            <a:spLocks noGrp="1"/>
          </p:cNvSpPr>
          <p:nvPr>
            <p:ph idx="1"/>
          </p:nvPr>
        </p:nvSpPr>
        <p:spPr>
          <a:xfrm>
            <a:off x="381000" y="1219200"/>
            <a:ext cx="8229600" cy="4525963"/>
          </a:xfrm>
        </p:spPr>
        <p:txBody>
          <a:bodyPr>
            <a:normAutofit/>
          </a:bodyPr>
          <a:lstStyle/>
          <a:p>
            <a:pPr algn="just">
              <a:buNone/>
            </a:pPr>
            <a:r>
              <a:rPr lang="en-US" sz="2200" dirty="0" smtClean="0">
                <a:latin typeface="Times New Roman" pitchFamily="18" charset="0"/>
                <a:cs typeface="Times New Roman" pitchFamily="18" charset="0"/>
              </a:rPr>
              <a:t>4) </a:t>
            </a:r>
            <a:r>
              <a:rPr lang="en-US" sz="2200" dirty="0">
                <a:latin typeface="Times New Roman" pitchFamily="18" charset="0"/>
                <a:cs typeface="Times New Roman" pitchFamily="18" charset="0"/>
              </a:rPr>
              <a:t>A long conducting rod of diameter D and electrical resistance per unit length R</a:t>
            </a:r>
            <a:r>
              <a:rPr lang="en-US" sz="2200" baseline="-25000" dirty="0">
                <a:latin typeface="Times New Roman" pitchFamily="18" charset="0"/>
                <a:cs typeface="Times New Roman" pitchFamily="18" charset="0"/>
              </a:rPr>
              <a:t>e</a:t>
            </a:r>
            <a:r>
              <a:rPr lang="en-US" sz="2200" dirty="0">
                <a:latin typeface="Times New Roman" pitchFamily="18" charset="0"/>
                <a:cs typeface="Times New Roman" pitchFamily="18" charset="0"/>
              </a:rPr>
              <a:t>’ is initially in thermal equilibrium with the ambient air and its surroundings. This equilibrium is disturbed when an electrical current I is passed through the rod. </a:t>
            </a:r>
          </a:p>
          <a:p>
            <a:pPr algn="just">
              <a:buNone/>
            </a:pPr>
            <a:r>
              <a:rPr lang="en-US" sz="2200" i="1" dirty="0">
                <a:latin typeface="Times New Roman" pitchFamily="18" charset="0"/>
                <a:cs typeface="Times New Roman" pitchFamily="18" charset="0"/>
              </a:rPr>
              <a:t>Develop an equation that could be used to compute the variation of the rod temperature with time during the passage of the current.</a:t>
            </a:r>
            <a:endParaRPr lang="en-US" sz="2200" i="1" dirty="0">
              <a:latin typeface="Times New Roman" pitchFamily="18" charset="0"/>
              <a:cs typeface="Times New Roman" pitchFamily="18" charset="0"/>
            </a:endParaRPr>
          </a:p>
        </p:txBody>
      </p:sp>
    </p:spTree>
    <p:extLst>
      <p:ext uri="{BB962C8B-B14F-4D97-AF65-F5344CB8AC3E}">
        <p14:creationId xmlns:p14="http://schemas.microsoft.com/office/powerpoint/2010/main" val="9033608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235527" y="249382"/>
            <a:ext cx="8763000" cy="655320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5" name="Title 1"/>
          <p:cNvSpPr>
            <a:spLocks noGrp="1"/>
          </p:cNvSpPr>
          <p:nvPr>
            <p:ph type="title"/>
          </p:nvPr>
        </p:nvSpPr>
        <p:spPr>
          <a:xfrm>
            <a:off x="457200" y="274638"/>
            <a:ext cx="8229600" cy="1143000"/>
          </a:xfrm>
        </p:spPr>
        <p:txBody>
          <a:bodyPr>
            <a:normAutofit/>
          </a:bodyPr>
          <a:lstStyle/>
          <a:p>
            <a:r>
              <a:rPr lang="en-US" sz="2700" dirty="0" smtClean="0">
                <a:latin typeface="Times New Roman" pitchFamily="18" charset="0"/>
                <a:cs typeface="Times New Roman" pitchFamily="18" charset="0"/>
              </a:rPr>
              <a:t>Exercise</a:t>
            </a:r>
            <a:endParaRPr lang="en-US" sz="2700" dirty="0"/>
          </a:p>
        </p:txBody>
      </p:sp>
      <p:sp>
        <p:nvSpPr>
          <p:cNvPr id="6" name="Content Placeholder 2"/>
          <p:cNvSpPr>
            <a:spLocks noGrp="1"/>
          </p:cNvSpPr>
          <p:nvPr>
            <p:ph idx="1"/>
          </p:nvPr>
        </p:nvSpPr>
        <p:spPr>
          <a:xfrm>
            <a:off x="381000" y="1219200"/>
            <a:ext cx="8229600" cy="4525963"/>
          </a:xfrm>
        </p:spPr>
        <p:txBody>
          <a:bodyPr>
            <a:normAutofit/>
          </a:bodyPr>
          <a:lstStyle/>
          <a:p>
            <a:pPr marL="0" indent="0" algn="just">
              <a:buNone/>
            </a:pPr>
            <a:r>
              <a:rPr lang="en-US" sz="2200" dirty="0" smtClean="0">
                <a:latin typeface="Times New Roman" pitchFamily="18" charset="0"/>
                <a:cs typeface="Times New Roman" pitchFamily="18" charset="0"/>
              </a:rPr>
              <a:t>1</a:t>
            </a:r>
            <a:r>
              <a:rPr lang="en-US" sz="2200" dirty="0" smtClean="0">
                <a:latin typeface="Times New Roman" pitchFamily="18" charset="0"/>
                <a:cs typeface="Times New Roman" pitchFamily="18" charset="0"/>
              </a:rPr>
              <a:t>) </a:t>
            </a:r>
            <a:r>
              <a:rPr lang="en-US" sz="2200" dirty="0">
                <a:latin typeface="Times New Roman" pitchFamily="18" charset="0"/>
                <a:cs typeface="Times New Roman" pitchFamily="18" charset="0"/>
              </a:rPr>
              <a:t>Consider steady heat transfer between two large parallel plates at constant temperatures of </a:t>
            </a:r>
            <a:r>
              <a:rPr lang="en-US" sz="2200" i="1" dirty="0">
                <a:latin typeface="Times New Roman" pitchFamily="18" charset="0"/>
                <a:cs typeface="Times New Roman" pitchFamily="18" charset="0"/>
              </a:rPr>
              <a:t>T</a:t>
            </a:r>
            <a:r>
              <a:rPr lang="en-US" sz="2200" baseline="-25000" dirty="0">
                <a:latin typeface="Times New Roman" pitchFamily="18" charset="0"/>
                <a:cs typeface="Times New Roman" pitchFamily="18" charset="0"/>
              </a:rPr>
              <a:t>1</a:t>
            </a:r>
            <a:r>
              <a:rPr lang="en-US" sz="2200" dirty="0">
                <a:latin typeface="Times New Roman" pitchFamily="18" charset="0"/>
                <a:cs typeface="Times New Roman" pitchFamily="18" charset="0"/>
              </a:rPr>
              <a:t> = 300 K and </a:t>
            </a:r>
            <a:r>
              <a:rPr lang="en-US" sz="2200" i="1" dirty="0">
                <a:latin typeface="Times New Roman" pitchFamily="18" charset="0"/>
                <a:cs typeface="Times New Roman" pitchFamily="18" charset="0"/>
              </a:rPr>
              <a:t>T</a:t>
            </a:r>
            <a:r>
              <a:rPr lang="en-US" sz="2200" baseline="-25000" dirty="0">
                <a:latin typeface="Times New Roman" pitchFamily="18" charset="0"/>
                <a:cs typeface="Times New Roman" pitchFamily="18" charset="0"/>
              </a:rPr>
              <a:t>2</a:t>
            </a:r>
            <a:r>
              <a:rPr lang="en-US" sz="2200" dirty="0">
                <a:latin typeface="Times New Roman" pitchFamily="18" charset="0"/>
                <a:cs typeface="Times New Roman" pitchFamily="18" charset="0"/>
              </a:rPr>
              <a:t> = 200 K that are </a:t>
            </a:r>
            <a:r>
              <a:rPr lang="en-US" sz="2200" i="1" dirty="0">
                <a:latin typeface="Times New Roman" pitchFamily="18" charset="0"/>
                <a:cs typeface="Times New Roman" pitchFamily="18" charset="0"/>
              </a:rPr>
              <a:t>L </a:t>
            </a:r>
            <a:r>
              <a:rPr lang="en-US" sz="2200" dirty="0">
                <a:latin typeface="Times New Roman" pitchFamily="18" charset="0"/>
                <a:cs typeface="Times New Roman" pitchFamily="18" charset="0"/>
              </a:rPr>
              <a:t>= 1 cm apart, as shown in Fig. below. Assuming the surfaces to be black (emissivity  = 1), determine the rate of heat transfer between the plates per unit surface area assuming the gap between the plates is:</a:t>
            </a:r>
          </a:p>
          <a:p>
            <a:pPr marL="0" indent="0" algn="just">
              <a:buNone/>
            </a:pPr>
            <a:r>
              <a:rPr lang="en-US" sz="2200" i="1" dirty="0">
                <a:latin typeface="Times New Roman" pitchFamily="18" charset="0"/>
                <a:cs typeface="Times New Roman" pitchFamily="18" charset="0"/>
              </a:rPr>
              <a:t>(a)   filled with atmospheric air, </a:t>
            </a:r>
          </a:p>
          <a:p>
            <a:pPr marL="514350" indent="-514350" algn="just">
              <a:buAutoNum type="alphaLcParenBoth"/>
            </a:pPr>
            <a:r>
              <a:rPr lang="en-US" sz="2200" i="1" dirty="0">
                <a:latin typeface="Times New Roman" pitchFamily="18" charset="0"/>
                <a:cs typeface="Times New Roman" pitchFamily="18" charset="0"/>
              </a:rPr>
              <a:t>evacuated, </a:t>
            </a:r>
          </a:p>
          <a:p>
            <a:pPr marL="514350" indent="-514350" algn="just">
              <a:buAutoNum type="alphaLcParenBoth"/>
            </a:pPr>
            <a:r>
              <a:rPr lang="en-US" sz="2200" i="1" dirty="0">
                <a:latin typeface="Times New Roman" pitchFamily="18" charset="0"/>
                <a:cs typeface="Times New Roman" pitchFamily="18" charset="0"/>
              </a:rPr>
              <a:t>filled with urethane insulation, and </a:t>
            </a:r>
          </a:p>
          <a:p>
            <a:pPr marL="514350" indent="-514350" algn="just">
              <a:buAutoNum type="alphaLcParenBoth"/>
            </a:pPr>
            <a:r>
              <a:rPr lang="en-US" sz="2200" i="1" dirty="0">
                <a:latin typeface="Times New Roman" pitchFamily="18" charset="0"/>
                <a:cs typeface="Times New Roman" pitchFamily="18" charset="0"/>
              </a:rPr>
              <a:t>filled with superinsulation that </a:t>
            </a:r>
          </a:p>
          <a:p>
            <a:pPr marL="0" indent="0" algn="just">
              <a:buNone/>
            </a:pPr>
            <a:r>
              <a:rPr lang="en-US" sz="2200" i="1" dirty="0">
                <a:latin typeface="Times New Roman" pitchFamily="18" charset="0"/>
                <a:cs typeface="Times New Roman" pitchFamily="18" charset="0"/>
              </a:rPr>
              <a:t>        has an apparent thermal conductivity </a:t>
            </a:r>
          </a:p>
          <a:p>
            <a:pPr marL="0" indent="0" algn="just">
              <a:buNone/>
            </a:pPr>
            <a:r>
              <a:rPr lang="en-US" sz="2200" i="1" dirty="0">
                <a:latin typeface="Times New Roman" pitchFamily="18" charset="0"/>
                <a:cs typeface="Times New Roman" pitchFamily="18" charset="0"/>
              </a:rPr>
              <a:t>        of 0.00002 W/m · °C</a:t>
            </a:r>
            <a:r>
              <a:rPr lang="en-US" sz="2200" dirty="0">
                <a:latin typeface="Times New Roman" pitchFamily="18" charset="0"/>
                <a:cs typeface="Times New Roman" pitchFamily="18" charset="0"/>
              </a:rPr>
              <a:t>.</a:t>
            </a:r>
            <a:endParaRPr lang="en-US" sz="2200" dirty="0">
              <a:latin typeface="Times New Roman" pitchFamily="18" charset="0"/>
              <a:cs typeface="Times New Roman" pitchFamily="18" charset="0"/>
            </a:endParaRPr>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38800" y="3276600"/>
            <a:ext cx="3200400" cy="213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800" y="5791200"/>
            <a:ext cx="7391400" cy="7887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96336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235527" y="249382"/>
            <a:ext cx="8763000" cy="655320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2" name="Title 1"/>
          <p:cNvSpPr>
            <a:spLocks noGrp="1"/>
          </p:cNvSpPr>
          <p:nvPr>
            <p:ph type="title"/>
          </p:nvPr>
        </p:nvSpPr>
        <p:spPr>
          <a:xfrm>
            <a:off x="533400" y="2895600"/>
            <a:ext cx="8229600" cy="1143000"/>
          </a:xfrm>
        </p:spPr>
        <p:txBody>
          <a:bodyPr>
            <a:normAutofit fontScale="90000"/>
          </a:bodyPr>
          <a:lstStyle/>
          <a:p>
            <a:r>
              <a:rPr lang="en-US" dirty="0" smtClean="0"/>
              <a:t>Thank You</a:t>
            </a:r>
            <a:br>
              <a:rPr lang="en-US" dirty="0" smtClean="0"/>
            </a:br>
            <a:r>
              <a:rPr lang="en-US" dirty="0" smtClean="0"/>
              <a:t>Any Question?</a:t>
            </a:r>
            <a:endParaRPr lang="en-US" dirty="0"/>
          </a:p>
        </p:txBody>
      </p:sp>
    </p:spTree>
    <p:extLst>
      <p:ext uri="{BB962C8B-B14F-4D97-AF65-F5344CB8AC3E}">
        <p14:creationId xmlns:p14="http://schemas.microsoft.com/office/powerpoint/2010/main" val="216981106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648</TotalTime>
  <Words>644</Words>
  <Application>Microsoft Office PowerPoint</Application>
  <PresentationFormat>On-screen Show (4:3)</PresentationFormat>
  <Paragraphs>47</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Examples and Exercises</vt:lpstr>
      <vt:lpstr>Analysis of Heat Transfer - Methodology</vt:lpstr>
      <vt:lpstr>Example 1: Conduction across a Plane Wall </vt:lpstr>
      <vt:lpstr>Example 2: Convection Heat Dissipation from Transistor </vt:lpstr>
      <vt:lpstr>Example 3: Surface to Surface Heat Exchange</vt:lpstr>
      <vt:lpstr>Example 4: Closed System Energy Balance</vt:lpstr>
      <vt:lpstr>Exercise</vt:lpstr>
      <vt:lpstr>Thank You Any Question?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Examples and Exercises</dc:title>
  <dc:creator>Guest</dc:creator>
  <cp:lastModifiedBy>Dawit M</cp:lastModifiedBy>
  <cp:revision>17</cp:revision>
  <dcterms:created xsi:type="dcterms:W3CDTF">2016-10-26T19:52:28Z</dcterms:created>
  <dcterms:modified xsi:type="dcterms:W3CDTF">2019-10-10T05:26:18Z</dcterms:modified>
</cp:coreProperties>
</file>