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3" r:id="rId4"/>
    <p:sldId id="264" r:id="rId5"/>
    <p:sldId id="266" r:id="rId6"/>
    <p:sldId id="270" r:id="rId7"/>
    <p:sldId id="258" r:id="rId8"/>
    <p:sldId id="262" r:id="rId9"/>
    <p:sldId id="259" r:id="rId10"/>
    <p:sldId id="268" r:id="rId11"/>
    <p:sldId id="267" r:id="rId12"/>
    <p:sldId id="265" r:id="rId13"/>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2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358886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226200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556798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4162977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360679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3503522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393386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526612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59726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83065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F3497A-AA71-4931-B77B-C45EC497856A}" type="datetimeFigureOut">
              <a:rPr lang="en-US" smtClean="0"/>
              <a:pPr/>
              <a:t>10/17/2019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6BE799-C525-4C38-BD49-64FE6DC323FF}" type="slidenum">
              <a:rPr lang="en-US" smtClean="0"/>
              <a:pPr/>
              <a:t>‹#›</a:t>
            </a:fld>
            <a:endParaRPr lang="en-US"/>
          </a:p>
        </p:txBody>
      </p:sp>
    </p:spTree>
    <p:extLst>
      <p:ext uri="{BB962C8B-B14F-4D97-AF65-F5344CB8AC3E}">
        <p14:creationId xmlns:p14="http://schemas.microsoft.com/office/powerpoint/2010/main" val="164683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F3497A-AA71-4931-B77B-C45EC497856A}" type="datetimeFigureOut">
              <a:rPr lang="en-US" smtClean="0"/>
              <a:pPr/>
              <a:t>10/17/2019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6BE799-C525-4C38-BD49-64FE6DC323FF}" type="slidenum">
              <a:rPr lang="en-US" smtClean="0"/>
              <a:pPr/>
              <a:t>‹#›</a:t>
            </a:fld>
            <a:endParaRPr lang="en-US"/>
          </a:p>
        </p:txBody>
      </p:sp>
    </p:spTree>
    <p:extLst>
      <p:ext uri="{BB962C8B-B14F-4D97-AF65-F5344CB8AC3E}">
        <p14:creationId xmlns:p14="http://schemas.microsoft.com/office/powerpoint/2010/main" val="1411009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49382" y="1524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ctrTitle"/>
          </p:nvPr>
        </p:nvSpPr>
        <p:spPr>
          <a:xfrm>
            <a:off x="723900" y="3124200"/>
            <a:ext cx="7772400" cy="1470025"/>
          </a:xfrm>
        </p:spPr>
        <p:txBody>
          <a:bodyPr/>
          <a:lstStyle/>
          <a:p>
            <a:r>
              <a:rPr lang="en-US" u="sng" dirty="0" smtClean="0">
                <a:latin typeface="Times New Roman" pitchFamily="18" charset="0"/>
                <a:cs typeface="Times New Roman" pitchFamily="18" charset="0"/>
              </a:rPr>
              <a:t/>
            </a:r>
            <a:br>
              <a:rPr lang="en-US" u="sng" dirty="0" smtClean="0">
                <a:latin typeface="Times New Roman" pitchFamily="18" charset="0"/>
                <a:cs typeface="Times New Roman" pitchFamily="18" charset="0"/>
              </a:rPr>
            </a:br>
            <a:r>
              <a:rPr lang="en-US" u="sng" dirty="0" smtClean="0">
                <a:latin typeface="Times New Roman" pitchFamily="18" charset="0"/>
                <a:cs typeface="Times New Roman" pitchFamily="18" charset="0"/>
              </a:rPr>
              <a:t>Examples</a:t>
            </a:r>
            <a:endParaRPr lang="en-US" u="sng" dirty="0">
              <a:latin typeface="Times New Roman" pitchFamily="18" charset="0"/>
              <a:cs typeface="Times New Roman" pitchFamily="18" charset="0"/>
            </a:endParaRPr>
          </a:p>
        </p:txBody>
      </p:sp>
      <p:sp>
        <p:nvSpPr>
          <p:cNvPr id="3" name="Subtitle 2"/>
          <p:cNvSpPr>
            <a:spLocks noGrp="1"/>
          </p:cNvSpPr>
          <p:nvPr>
            <p:ph type="subTitle" idx="1"/>
          </p:nvPr>
        </p:nvSpPr>
        <p:spPr>
          <a:xfrm>
            <a:off x="1143000" y="1981200"/>
            <a:ext cx="6858000" cy="1219200"/>
          </a:xfrm>
        </p:spPr>
        <p:txBody>
          <a:bodyPr>
            <a:normAutofit fontScale="70000" lnSpcReduction="20000"/>
          </a:bodyPr>
          <a:lstStyle/>
          <a:p>
            <a:r>
              <a:rPr lang="en-US" sz="7300" dirty="0" smtClean="0">
                <a:solidFill>
                  <a:schemeClr val="tx1"/>
                </a:solidFill>
                <a:latin typeface="Times New Roman" pitchFamily="18" charset="0"/>
                <a:cs typeface="Times New Roman" pitchFamily="18" charset="0"/>
              </a:rPr>
              <a:t>Chapter Two</a:t>
            </a:r>
          </a:p>
          <a:p>
            <a:r>
              <a:rPr lang="en-US" sz="4000" dirty="0" smtClean="0">
                <a:solidFill>
                  <a:schemeClr val="tx1"/>
                </a:solidFill>
                <a:latin typeface="Times New Roman" pitchFamily="18" charset="0"/>
                <a:cs typeface="Times New Roman" pitchFamily="18" charset="0"/>
              </a:rPr>
              <a:t>Governing Equations of Heat Conduction</a:t>
            </a:r>
            <a:endParaRPr lang="en-US" sz="4000" dirty="0">
              <a:solidFill>
                <a:schemeClr val="tx1"/>
              </a:solidFill>
              <a:latin typeface="Times New Roman" pitchFamily="18" charset="0"/>
              <a:cs typeface="Times New Roman" pitchFamily="18" charset="0"/>
            </a:endParaRPr>
          </a:p>
        </p:txBody>
      </p:sp>
      <p:sp>
        <p:nvSpPr>
          <p:cNvPr id="4" name="Subtitle 2"/>
          <p:cNvSpPr txBox="1">
            <a:spLocks/>
          </p:cNvSpPr>
          <p:nvPr/>
        </p:nvSpPr>
        <p:spPr>
          <a:xfrm>
            <a:off x="6172200" y="6079958"/>
            <a:ext cx="2667000" cy="45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000" dirty="0" smtClean="0">
                <a:solidFill>
                  <a:schemeClr val="tx1"/>
                </a:solidFill>
                <a:latin typeface="Times"/>
              </a:rPr>
              <a:t>Prepared By: Dawit M.</a:t>
            </a:r>
            <a:endParaRPr lang="en-US" sz="2000" dirty="0">
              <a:solidFill>
                <a:schemeClr val="tx1"/>
              </a:solidFill>
              <a:latin typeface="Times"/>
            </a:endParaRPr>
          </a:p>
        </p:txBody>
      </p:sp>
    </p:spTree>
    <p:extLst>
      <p:ext uri="{BB962C8B-B14F-4D97-AF65-F5344CB8AC3E}">
        <p14:creationId xmlns:p14="http://schemas.microsoft.com/office/powerpoint/2010/main" val="39312536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Title 1"/>
          <p:cNvSpPr>
            <a:spLocks noGrp="1"/>
          </p:cNvSpPr>
          <p:nvPr>
            <p:ph type="title"/>
          </p:nvPr>
        </p:nvSpPr>
        <p:spPr>
          <a:xfrm>
            <a:off x="457200" y="274638"/>
            <a:ext cx="8229600" cy="1143000"/>
          </a:xfrm>
        </p:spPr>
        <p:txBody>
          <a:bodyPr>
            <a:noAutofit/>
          </a:bodyPr>
          <a:lstStyle/>
          <a:p>
            <a:r>
              <a:rPr lang="en-US" sz="2700" dirty="0" smtClean="0">
                <a:solidFill>
                  <a:srgbClr val="FF0000"/>
                </a:solidFill>
                <a:latin typeface="Times New Roman" pitchFamily="18" charset="0"/>
                <a:cs typeface="Times New Roman" pitchFamily="18" charset="0"/>
              </a:rPr>
              <a:t>Example </a:t>
            </a:r>
            <a:r>
              <a:rPr lang="en-US" sz="2700" dirty="0" smtClean="0">
                <a:solidFill>
                  <a:srgbClr val="FF0000"/>
                </a:solidFill>
                <a:latin typeface="Times New Roman" pitchFamily="18" charset="0"/>
                <a:cs typeface="Times New Roman" pitchFamily="18" charset="0"/>
              </a:rPr>
              <a:t>5</a:t>
            </a:r>
            <a:r>
              <a:rPr lang="en-US" sz="2700" dirty="0" smtClean="0">
                <a:latin typeface="Times New Roman" pitchFamily="18" charset="0"/>
                <a:cs typeface="Times New Roman" pitchFamily="18" charset="0"/>
              </a:rPr>
              <a:t>: </a:t>
            </a:r>
            <a:r>
              <a:rPr lang="en-US" sz="2700" dirty="0" smtClean="0">
                <a:latin typeface="Times New Roman" pitchFamily="18" charset="0"/>
                <a:cs typeface="Times New Roman" pitchFamily="18" charset="0"/>
              </a:rPr>
              <a:t>Use of Heat </a:t>
            </a:r>
            <a:r>
              <a:rPr lang="en-US" sz="2700" dirty="0">
                <a:latin typeface="Times New Roman" pitchFamily="18" charset="0"/>
                <a:cs typeface="Times New Roman" pitchFamily="18" charset="0"/>
              </a:rPr>
              <a:t>Equation in Cylindrical Coordinates</a:t>
            </a:r>
          </a:p>
        </p:txBody>
      </p:sp>
      <p:sp>
        <p:nvSpPr>
          <p:cNvPr id="6" name="Content Placeholder 2"/>
          <p:cNvSpPr>
            <a:spLocks noGrp="1"/>
          </p:cNvSpPr>
          <p:nvPr>
            <p:ph idx="1"/>
          </p:nvPr>
        </p:nvSpPr>
        <p:spPr>
          <a:xfrm>
            <a:off x="457200" y="1371600"/>
            <a:ext cx="8229600" cy="4525963"/>
          </a:xfrm>
        </p:spPr>
        <p:txBody>
          <a:bodyPr>
            <a:normAutofit/>
          </a:bodyPr>
          <a:lstStyle/>
          <a:p>
            <a:pPr marL="0" indent="0" algn="just">
              <a:buNone/>
            </a:pPr>
            <a:r>
              <a:rPr lang="en-US" sz="2200" dirty="0" smtClean="0">
                <a:latin typeface="Times" panose="02020603050405020304" pitchFamily="18" charset="0"/>
                <a:cs typeface="Times" panose="02020603050405020304" pitchFamily="18" charset="0"/>
              </a:rPr>
              <a:t>5) </a:t>
            </a:r>
            <a:r>
              <a:rPr lang="en-US" sz="2200" dirty="0" smtClean="0">
                <a:latin typeface="Times" panose="02020603050405020304" pitchFamily="18" charset="0"/>
                <a:cs typeface="Times" panose="02020603050405020304" pitchFamily="18" charset="0"/>
              </a:rPr>
              <a:t>A </a:t>
            </a:r>
            <a:r>
              <a:rPr lang="en-US" sz="2200" dirty="0">
                <a:latin typeface="Times" panose="02020603050405020304" pitchFamily="18" charset="0"/>
                <a:cs typeface="Times" panose="02020603050405020304" pitchFamily="18" charset="0"/>
              </a:rPr>
              <a:t>2-kW resistance heater wire with thermal conductivity </a:t>
            </a:r>
            <a:r>
              <a:rPr lang="en-US" sz="2200" i="1" dirty="0">
                <a:latin typeface="Times" panose="02020603050405020304" pitchFamily="18" charset="0"/>
                <a:cs typeface="Times" panose="02020603050405020304" pitchFamily="18" charset="0"/>
              </a:rPr>
              <a:t>k </a:t>
            </a:r>
            <a:r>
              <a:rPr lang="en-US" sz="2200" dirty="0">
                <a:latin typeface="Times" panose="02020603050405020304" pitchFamily="18" charset="0"/>
                <a:cs typeface="Times" panose="02020603050405020304" pitchFamily="18" charset="0"/>
              </a:rPr>
              <a:t>= 15 W/m · °C, diameter </a:t>
            </a:r>
            <a:r>
              <a:rPr lang="en-US" sz="2200" i="1" dirty="0">
                <a:latin typeface="Times" panose="02020603050405020304" pitchFamily="18" charset="0"/>
                <a:cs typeface="Times" panose="02020603050405020304" pitchFamily="18" charset="0"/>
              </a:rPr>
              <a:t>D </a:t>
            </a:r>
            <a:r>
              <a:rPr lang="en-US" sz="2200" dirty="0">
                <a:latin typeface="Times" panose="02020603050405020304" pitchFamily="18" charset="0"/>
                <a:cs typeface="Times" panose="02020603050405020304" pitchFamily="18" charset="0"/>
              </a:rPr>
              <a:t>= 0.4 cm, and length </a:t>
            </a:r>
            <a:r>
              <a:rPr lang="en-US" sz="2200" i="1" dirty="0">
                <a:latin typeface="Times" panose="02020603050405020304" pitchFamily="18" charset="0"/>
                <a:cs typeface="Times" panose="02020603050405020304" pitchFamily="18" charset="0"/>
              </a:rPr>
              <a:t>L </a:t>
            </a:r>
            <a:r>
              <a:rPr lang="en-US" sz="2200" dirty="0">
                <a:latin typeface="Times" panose="02020603050405020304" pitchFamily="18" charset="0"/>
                <a:cs typeface="Times" panose="02020603050405020304" pitchFamily="18" charset="0"/>
              </a:rPr>
              <a:t>= 50 cm is used to boil water by immersing it in water (Fig. 2–19). Assuming the variation of the thermal conductivity of the wire with temperature to be negligible, obtain the differential equation that describes the variation of the temperature in the wire during steady operation</a:t>
            </a:r>
            <a:r>
              <a:rPr lang="en-US" sz="2200" dirty="0" smtClean="0">
                <a:latin typeface="Times" panose="02020603050405020304" pitchFamily="18" charset="0"/>
                <a:cs typeface="Times" panose="02020603050405020304" pitchFamily="18" charset="0"/>
              </a:rPr>
              <a:t>.</a:t>
            </a:r>
          </a:p>
          <a:p>
            <a:pPr marL="0" indent="0">
              <a:buNone/>
            </a:pPr>
            <a:endParaRPr lang="en-US" sz="2400" dirty="0"/>
          </a:p>
          <a:p>
            <a:pPr marL="0" indent="0" algn="just">
              <a:buNone/>
            </a:pPr>
            <a:endParaRPr lang="en-US" sz="2200" dirty="0">
              <a:latin typeface="Times" panose="02020603050405020304" pitchFamily="18" charset="0"/>
              <a:cs typeface="Times" panose="02020603050405020304"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tretch>
            <a:fillRect/>
          </a:stretch>
        </p:blipFill>
        <p:spPr>
          <a:xfrm>
            <a:off x="3181350" y="3595255"/>
            <a:ext cx="2857500" cy="2514599"/>
          </a:xfrm>
          <a:prstGeom prst="rect">
            <a:avLst/>
          </a:prstGeom>
        </p:spPr>
      </p:pic>
    </p:spTree>
    <p:extLst>
      <p:ext uri="{BB962C8B-B14F-4D97-AF65-F5344CB8AC3E}">
        <p14:creationId xmlns:p14="http://schemas.microsoft.com/office/powerpoint/2010/main" val="2955434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4" name="Title 1"/>
          <p:cNvSpPr>
            <a:spLocks noGrp="1"/>
          </p:cNvSpPr>
          <p:nvPr>
            <p:ph type="title"/>
          </p:nvPr>
        </p:nvSpPr>
        <p:spPr>
          <a:xfrm>
            <a:off x="457200" y="274638"/>
            <a:ext cx="8229600" cy="1143000"/>
          </a:xfrm>
        </p:spPr>
        <p:txBody>
          <a:bodyPr>
            <a:noAutofit/>
          </a:bodyPr>
          <a:lstStyle/>
          <a:p>
            <a:r>
              <a:rPr lang="en-US" sz="2700" dirty="0" smtClean="0">
                <a:solidFill>
                  <a:srgbClr val="FF0000"/>
                </a:solidFill>
                <a:latin typeface="Times New Roman" pitchFamily="18" charset="0"/>
                <a:cs typeface="Times New Roman" pitchFamily="18" charset="0"/>
              </a:rPr>
              <a:t>Example </a:t>
            </a:r>
            <a:r>
              <a:rPr lang="en-US" sz="2700" dirty="0" smtClean="0">
                <a:solidFill>
                  <a:srgbClr val="FF0000"/>
                </a:solidFill>
                <a:latin typeface="Times New Roman" pitchFamily="18" charset="0"/>
                <a:cs typeface="Times New Roman" pitchFamily="18" charset="0"/>
              </a:rPr>
              <a:t>6</a:t>
            </a:r>
            <a:r>
              <a:rPr lang="en-US" sz="2700" dirty="0" smtClean="0">
                <a:latin typeface="Times New Roman" pitchFamily="18" charset="0"/>
                <a:cs typeface="Times New Roman" pitchFamily="18" charset="0"/>
              </a:rPr>
              <a:t>: </a:t>
            </a:r>
            <a:r>
              <a:rPr lang="en-US" sz="2700" dirty="0" smtClean="0">
                <a:latin typeface="Times New Roman" pitchFamily="18" charset="0"/>
                <a:cs typeface="Times New Roman" pitchFamily="18" charset="0"/>
              </a:rPr>
              <a:t>Use of Heat Equation in Spherical Coordinates</a:t>
            </a:r>
            <a:endParaRPr lang="en-US" sz="2700" dirty="0">
              <a:latin typeface="Times New Roman" pitchFamily="18" charset="0"/>
              <a:cs typeface="Times New Roman" pitchFamily="18" charset="0"/>
            </a:endParaRPr>
          </a:p>
        </p:txBody>
      </p:sp>
      <p:sp>
        <p:nvSpPr>
          <p:cNvPr id="5" name="Content Placeholder 2"/>
          <p:cNvSpPr>
            <a:spLocks noGrp="1"/>
          </p:cNvSpPr>
          <p:nvPr>
            <p:ph idx="1"/>
          </p:nvPr>
        </p:nvSpPr>
        <p:spPr>
          <a:xfrm>
            <a:off x="457200" y="1371600"/>
            <a:ext cx="8229600" cy="4525963"/>
          </a:xfrm>
        </p:spPr>
        <p:txBody>
          <a:bodyPr>
            <a:normAutofit/>
          </a:bodyPr>
          <a:lstStyle/>
          <a:p>
            <a:pPr marL="0" indent="0" algn="just">
              <a:buNone/>
            </a:pPr>
            <a:r>
              <a:rPr lang="en-US" sz="2200" dirty="0" smtClean="0">
                <a:latin typeface="Times" panose="02020603050405020304" pitchFamily="18" charset="0"/>
                <a:cs typeface="Times" panose="02020603050405020304" pitchFamily="18" charset="0"/>
              </a:rPr>
              <a:t>6) </a:t>
            </a:r>
            <a:r>
              <a:rPr lang="en-US" sz="2200" dirty="0">
                <a:latin typeface="Times" panose="02020603050405020304" pitchFamily="18" charset="0"/>
                <a:cs typeface="Times" panose="02020603050405020304" pitchFamily="18" charset="0"/>
              </a:rPr>
              <a:t>A spherical metal ball of radius </a:t>
            </a:r>
            <a:r>
              <a:rPr lang="en-US" sz="2200" i="1" dirty="0">
                <a:latin typeface="Times" panose="02020603050405020304" pitchFamily="18" charset="0"/>
                <a:cs typeface="Times" panose="02020603050405020304" pitchFamily="18" charset="0"/>
              </a:rPr>
              <a:t>R </a:t>
            </a:r>
            <a:r>
              <a:rPr lang="en-US" sz="2200" dirty="0">
                <a:latin typeface="Times" panose="02020603050405020304" pitchFamily="18" charset="0"/>
                <a:cs typeface="Times" panose="02020603050405020304" pitchFamily="18" charset="0"/>
              </a:rPr>
              <a:t>is heated in an oven to a temperature of 600°F throughout and is then taken out of the oven and allowed to cool in ambient air at 75°F by convection and radiation (Fig</a:t>
            </a:r>
            <a:r>
              <a:rPr lang="en-US" sz="2200" dirty="0" smtClean="0">
                <a:latin typeface="Times" panose="02020603050405020304" pitchFamily="18" charset="0"/>
                <a:cs typeface="Times" panose="02020603050405020304" pitchFamily="18" charset="0"/>
              </a:rPr>
              <a:t>. 2–20). </a:t>
            </a:r>
            <a:r>
              <a:rPr lang="en-US" sz="2200" dirty="0">
                <a:latin typeface="Times" panose="02020603050405020304" pitchFamily="18" charset="0"/>
                <a:cs typeface="Times" panose="02020603050405020304" pitchFamily="18" charset="0"/>
              </a:rPr>
              <a:t>The thermal conductivity of the ball material is known to vary linearly with temperature. Assuming the ball is cooled uniformly from the entire outer surface; obtain the differential equation that describes the variation of the temperature in the ball during cooling.</a:t>
            </a:r>
          </a:p>
          <a:p>
            <a:pPr marL="0" indent="0" algn="just">
              <a:buNone/>
            </a:pPr>
            <a:endParaRPr lang="en-US" sz="2200" dirty="0">
              <a:latin typeface="Times" panose="02020603050405020304" pitchFamily="18" charset="0"/>
              <a:cs typeface="Times" panose="02020603050405020304" pitchFamily="18" charset="0"/>
            </a:endParaRP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3238500" y="3913909"/>
            <a:ext cx="2743200" cy="2362200"/>
          </a:xfrm>
          <a:prstGeom prst="rect">
            <a:avLst/>
          </a:prstGeom>
        </p:spPr>
      </p:pic>
    </p:spTree>
    <p:extLst>
      <p:ext uri="{BB962C8B-B14F-4D97-AF65-F5344CB8AC3E}">
        <p14:creationId xmlns:p14="http://schemas.microsoft.com/office/powerpoint/2010/main" val="18262152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533400" y="2971800"/>
            <a:ext cx="8229600" cy="1143000"/>
          </a:xfrm>
        </p:spPr>
        <p:txBody>
          <a:bodyPr>
            <a:normAutofit fontScale="90000"/>
          </a:bodyPr>
          <a:lstStyle/>
          <a:p>
            <a:r>
              <a:rPr lang="en-US" dirty="0" smtClean="0"/>
              <a:t>Any Questions?</a:t>
            </a:r>
            <a:br>
              <a:rPr lang="en-US" dirty="0" smtClean="0"/>
            </a:br>
            <a:r>
              <a:rPr lang="en-US" dirty="0" smtClean="0"/>
              <a:t/>
            </a:r>
            <a:br>
              <a:rPr lang="en-US" dirty="0" smtClean="0"/>
            </a:br>
            <a:r>
              <a:rPr lang="en-US" dirty="0" smtClean="0"/>
              <a:t>Thank You!</a:t>
            </a:r>
            <a:endParaRPr lang="en-US" dirty="0"/>
          </a:p>
        </p:txBody>
      </p:sp>
    </p:spTree>
    <p:extLst>
      <p:ext uri="{BB962C8B-B14F-4D97-AF65-F5344CB8AC3E}">
        <p14:creationId xmlns:p14="http://schemas.microsoft.com/office/powerpoint/2010/main" val="17841578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Title 1"/>
          <p:cNvSpPr>
            <a:spLocks noGrp="1"/>
          </p:cNvSpPr>
          <p:nvPr>
            <p:ph type="title"/>
          </p:nvPr>
        </p:nvSpPr>
        <p:spPr>
          <a:xfrm>
            <a:off x="457200" y="274638"/>
            <a:ext cx="8229600" cy="868362"/>
          </a:xfrm>
        </p:spPr>
        <p:txBody>
          <a:bodyPr>
            <a:normAutofit/>
          </a:bodyPr>
          <a:lstStyle/>
          <a:p>
            <a:r>
              <a:rPr lang="en-US" sz="2700" dirty="0" smtClean="0">
                <a:latin typeface="Times" panose="02020603050405020304" pitchFamily="18" charset="0"/>
                <a:cs typeface="Times" panose="02020603050405020304" pitchFamily="18" charset="0"/>
              </a:rPr>
              <a:t>Heat Conduction Governing Equations</a:t>
            </a:r>
            <a:endParaRPr lang="en-US" sz="2700" dirty="0">
              <a:latin typeface="Times" panose="02020603050405020304" pitchFamily="18" charset="0"/>
              <a:cs typeface="Times" panose="02020603050405020304" pitchFamily="18" charset="0"/>
            </a:endParaRPr>
          </a:p>
        </p:txBody>
      </p:sp>
      <p:sp>
        <p:nvSpPr>
          <p:cNvPr id="6" name="Content Placeholder 2"/>
          <p:cNvSpPr>
            <a:spLocks noGrp="1"/>
          </p:cNvSpPr>
          <p:nvPr>
            <p:ph idx="1"/>
          </p:nvPr>
        </p:nvSpPr>
        <p:spPr>
          <a:xfrm>
            <a:off x="304800" y="1066800"/>
            <a:ext cx="8534400" cy="5410200"/>
          </a:xfrm>
        </p:spPr>
        <p:txBody>
          <a:bodyPr/>
          <a:lstStyle/>
          <a:p>
            <a:r>
              <a:rPr lang="en-US" sz="2400" dirty="0" smtClean="0">
                <a:latin typeface="Times New Roman" pitchFamily="18" charset="0"/>
                <a:cs typeface="Times New Roman" pitchFamily="18" charset="0"/>
              </a:rPr>
              <a:t>In Rectangular Coordinates:</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Cylindrical Coordinates:</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Spherical Coordinates:</a:t>
            </a:r>
          </a:p>
          <a:p>
            <a:pPr marL="0" indent="0">
              <a:buNone/>
            </a:pPr>
            <a:endParaRPr lang="en-US" sz="2400" dirty="0" smtClean="0">
              <a:latin typeface="Times New Roman" pitchFamily="18" charset="0"/>
              <a:cs typeface="Times New Roman" pitchFamily="18" charset="0"/>
            </a:endParaRPr>
          </a:p>
          <a:p>
            <a:pPr marL="0" indent="0">
              <a:buNone/>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676400"/>
            <a:ext cx="3276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3356434"/>
            <a:ext cx="5105400" cy="98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5029200"/>
            <a:ext cx="4343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1844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274638"/>
            <a:ext cx="8229600" cy="868362"/>
          </a:xfrm>
        </p:spPr>
        <p:txBody>
          <a:bodyPr>
            <a:normAutofit/>
          </a:bodyPr>
          <a:lstStyle/>
          <a:p>
            <a:r>
              <a:rPr lang="en-US" sz="2700" dirty="0" smtClean="0">
                <a:latin typeface="Times" panose="02020603050405020304" pitchFamily="18" charset="0"/>
                <a:cs typeface="Times" panose="02020603050405020304" pitchFamily="18" charset="0"/>
              </a:rPr>
              <a:t>Heat Conduction Governing Equations</a:t>
            </a:r>
            <a:endParaRPr lang="en-US" sz="2700" dirty="0">
              <a:latin typeface="Times" panose="02020603050405020304" pitchFamily="18" charset="0"/>
              <a:cs typeface="Times" panose="02020603050405020304" pitchFamily="18" charset="0"/>
            </a:endParaRPr>
          </a:p>
        </p:txBody>
      </p:sp>
      <p:sp>
        <p:nvSpPr>
          <p:cNvPr id="3" name="Content Placeholder 2"/>
          <p:cNvSpPr>
            <a:spLocks noGrp="1"/>
          </p:cNvSpPr>
          <p:nvPr>
            <p:ph idx="1"/>
          </p:nvPr>
        </p:nvSpPr>
        <p:spPr>
          <a:xfrm>
            <a:off x="304800" y="1066800"/>
            <a:ext cx="8534400" cy="5410200"/>
          </a:xfrm>
        </p:spPr>
        <p:txBody>
          <a:bodyPr/>
          <a:lstStyle/>
          <a:p>
            <a:r>
              <a:rPr lang="en-US" sz="2400" dirty="0" smtClean="0">
                <a:latin typeface="Times New Roman" pitchFamily="18" charset="0"/>
                <a:cs typeface="Times New Roman" pitchFamily="18" charset="0"/>
              </a:rPr>
              <a:t>In Rectangular Coordinates:</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Cylindrical Coordinates:</a:t>
            </a: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 Spherical Coordinates:</a:t>
            </a:r>
          </a:p>
          <a:p>
            <a:pPr marL="0" indent="0">
              <a:buNone/>
            </a:pPr>
            <a:endParaRPr lang="en-US" sz="2400" dirty="0" smtClean="0">
              <a:latin typeface="Times New Roman" pitchFamily="18" charset="0"/>
              <a:cs typeface="Times New Roman" pitchFamily="18" charset="0"/>
            </a:endParaRPr>
          </a:p>
          <a:p>
            <a:pPr marL="0" indent="0">
              <a:buNone/>
            </a:pPr>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0800" y="1676400"/>
            <a:ext cx="3276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19300" y="3356434"/>
            <a:ext cx="5105400" cy="98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5029200"/>
            <a:ext cx="4343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347116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Title 1"/>
          <p:cNvSpPr>
            <a:spLocks noGrp="1"/>
          </p:cNvSpPr>
          <p:nvPr>
            <p:ph type="title"/>
          </p:nvPr>
        </p:nvSpPr>
        <p:spPr>
          <a:xfrm>
            <a:off x="457200" y="274638"/>
            <a:ext cx="8229600" cy="868362"/>
          </a:xfrm>
        </p:spPr>
        <p:txBody>
          <a:bodyPr>
            <a:normAutofit/>
          </a:bodyPr>
          <a:lstStyle/>
          <a:p>
            <a:r>
              <a:rPr lang="en-US" sz="2700" dirty="0" smtClean="0">
                <a:latin typeface="Times" panose="02020603050405020304" pitchFamily="18" charset="0"/>
                <a:cs typeface="Times" panose="02020603050405020304" pitchFamily="18" charset="0"/>
              </a:rPr>
              <a:t>Boundary Conditions</a:t>
            </a:r>
            <a:endParaRPr lang="en-US" sz="2700" dirty="0">
              <a:latin typeface="Times" panose="02020603050405020304" pitchFamily="18" charset="0"/>
              <a:cs typeface="Times" panose="02020603050405020304" pitchFamily="18" charset="0"/>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3632" y="1058779"/>
            <a:ext cx="6324600" cy="539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4129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Content Placeholder 2"/>
          <p:cNvSpPr>
            <a:spLocks noGrp="1"/>
          </p:cNvSpPr>
          <p:nvPr>
            <p:ph idx="1"/>
          </p:nvPr>
        </p:nvSpPr>
        <p:spPr>
          <a:xfrm>
            <a:off x="457200" y="1219200"/>
            <a:ext cx="6324600" cy="5181600"/>
          </a:xfrm>
        </p:spPr>
        <p:txBody>
          <a:bodyPr>
            <a:normAutofit/>
          </a:bodyPr>
          <a:lstStyle/>
          <a:p>
            <a:pPr marL="457200" indent="-457200" algn="just">
              <a:buAutoNum type="arabicParenR"/>
            </a:pPr>
            <a:r>
              <a:rPr lang="en-US" sz="2400" dirty="0" smtClean="0">
                <a:latin typeface="Times New Roman" panose="02020603050405020304" pitchFamily="18" charset="0"/>
                <a:cs typeface="Times New Roman" panose="02020603050405020304" pitchFamily="18" charset="0"/>
              </a:rPr>
              <a:t>Consider </a:t>
            </a:r>
            <a:r>
              <a:rPr lang="en-US" sz="2400" dirty="0">
                <a:latin typeface="Times New Roman" panose="02020603050405020304" pitchFamily="18" charset="0"/>
                <a:cs typeface="Times New Roman" panose="02020603050405020304" pitchFamily="18" charset="0"/>
              </a:rPr>
              <a:t>steady-state conditions for </a:t>
            </a:r>
            <a:r>
              <a:rPr lang="en-US" sz="2400" dirty="0" smtClean="0">
                <a:latin typeface="Times New Roman" panose="02020603050405020304" pitchFamily="18" charset="0"/>
                <a:cs typeface="Times New Roman" panose="02020603050405020304" pitchFamily="18" charset="0"/>
              </a:rPr>
              <a:t>one-dimensional conduction </a:t>
            </a:r>
            <a:r>
              <a:rPr lang="en-US" sz="2400" dirty="0">
                <a:latin typeface="Times New Roman" panose="02020603050405020304" pitchFamily="18" charset="0"/>
                <a:cs typeface="Times New Roman" panose="02020603050405020304" pitchFamily="18" charset="0"/>
              </a:rPr>
              <a:t>in a plane wall having a thermal </a:t>
            </a:r>
            <a:r>
              <a:rPr lang="en-US" sz="2400" dirty="0" smtClean="0">
                <a:latin typeface="Times New Roman" panose="02020603050405020304" pitchFamily="18" charset="0"/>
                <a:cs typeface="Times New Roman" panose="02020603050405020304" pitchFamily="18" charset="0"/>
              </a:rPr>
              <a:t>conductivity </a:t>
            </a:r>
            <a:r>
              <a:rPr lang="en-US" sz="2400" i="1" dirty="0" smtClean="0">
                <a:latin typeface="Times New Roman" panose="02020603050405020304" pitchFamily="18" charset="0"/>
                <a:cs typeface="Times New Roman" panose="02020603050405020304" pitchFamily="18" charset="0"/>
              </a:rPr>
              <a:t>k </a:t>
            </a:r>
            <a:r>
              <a:rPr lang="en-US" sz="2400" dirty="0" smtClean="0">
                <a:latin typeface="Times New Roman" panose="02020603050405020304" pitchFamily="18" charset="0"/>
                <a:cs typeface="Times New Roman" panose="02020603050405020304" pitchFamily="18" charset="0"/>
              </a:rPr>
              <a:t>= 50 </a:t>
            </a:r>
            <a:r>
              <a:rPr lang="en-US" sz="2400" dirty="0">
                <a:latin typeface="Times New Roman" panose="02020603050405020304" pitchFamily="18" charset="0"/>
                <a:cs typeface="Times New Roman" panose="02020603050405020304" pitchFamily="18" charset="0"/>
              </a:rPr>
              <a:t>W/m  K and a thickness </a:t>
            </a:r>
            <a:r>
              <a:rPr lang="en-US" sz="2400" i="1" dirty="0">
                <a:latin typeface="Times New Roman" panose="02020603050405020304" pitchFamily="18" charset="0"/>
                <a:cs typeface="Times New Roman" panose="02020603050405020304" pitchFamily="18" charset="0"/>
              </a:rPr>
              <a:t>L </a:t>
            </a:r>
            <a:r>
              <a:rPr lang="en-US" sz="2400" i="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0.25 m, </a:t>
            </a:r>
            <a:r>
              <a:rPr lang="en-US" sz="2400" dirty="0" smtClean="0">
                <a:latin typeface="Times New Roman" panose="02020603050405020304" pitchFamily="18" charset="0"/>
                <a:cs typeface="Times New Roman" panose="02020603050405020304" pitchFamily="18" charset="0"/>
              </a:rPr>
              <a:t>with no </a:t>
            </a:r>
            <a:r>
              <a:rPr lang="en-US" sz="2400" dirty="0">
                <a:latin typeface="Times New Roman" panose="02020603050405020304" pitchFamily="18" charset="0"/>
                <a:cs typeface="Times New Roman" panose="02020603050405020304" pitchFamily="18" charset="0"/>
              </a:rPr>
              <a:t>internal </a:t>
            </a:r>
            <a:r>
              <a:rPr lang="en-US" sz="2400" dirty="0" smtClean="0">
                <a:latin typeface="Times New Roman" panose="02020603050405020304" pitchFamily="18" charset="0"/>
                <a:cs typeface="Times New Roman" panose="02020603050405020304" pitchFamily="18" charset="0"/>
              </a:rPr>
              <a:t>heat generation.</a:t>
            </a:r>
          </a:p>
          <a:p>
            <a:pPr marL="0" indent="0" algn="just">
              <a:buNone/>
            </a:pPr>
            <a:r>
              <a:rPr lang="en-US" sz="2400" dirty="0">
                <a:latin typeface="Times New Roman" panose="02020603050405020304" pitchFamily="18" charset="0"/>
                <a:cs typeface="Times New Roman" panose="02020603050405020304" pitchFamily="18" charset="0"/>
              </a:rPr>
              <a:t>Determine the heat flux and the </a:t>
            </a:r>
            <a:r>
              <a:rPr lang="en-US" sz="2400" dirty="0" smtClean="0">
                <a:latin typeface="Times New Roman" panose="02020603050405020304" pitchFamily="18" charset="0"/>
                <a:cs typeface="Times New Roman" panose="02020603050405020304" pitchFamily="18" charset="0"/>
              </a:rPr>
              <a:t>unknown quantity for each </a:t>
            </a:r>
            <a:r>
              <a:rPr lang="en-US" sz="2400" dirty="0">
                <a:latin typeface="Times New Roman" panose="02020603050405020304" pitchFamily="18" charset="0"/>
                <a:cs typeface="Times New Roman" panose="02020603050405020304" pitchFamily="18" charset="0"/>
              </a:rPr>
              <a:t>case and sketch </a:t>
            </a:r>
            <a:r>
              <a:rPr lang="en-US" sz="2400" dirty="0" smtClean="0">
                <a:latin typeface="Times New Roman" panose="02020603050405020304" pitchFamily="18" charset="0"/>
                <a:cs typeface="Times New Roman" panose="02020603050405020304" pitchFamily="18" charset="0"/>
              </a:rPr>
              <a:t>the temperature </a:t>
            </a:r>
            <a:r>
              <a:rPr lang="en-US" sz="2400" dirty="0">
                <a:latin typeface="Times New Roman" panose="02020603050405020304" pitchFamily="18" charset="0"/>
                <a:cs typeface="Times New Roman" panose="02020603050405020304" pitchFamily="18" charset="0"/>
              </a:rPr>
              <a:t>distribution, </a:t>
            </a:r>
            <a:r>
              <a:rPr lang="en-US" sz="2400" dirty="0" smtClean="0">
                <a:latin typeface="Times New Roman" panose="02020603050405020304" pitchFamily="18" charset="0"/>
                <a:cs typeface="Times New Roman" panose="02020603050405020304" pitchFamily="18" charset="0"/>
              </a:rPr>
              <a:t>indicating the </a:t>
            </a:r>
            <a:r>
              <a:rPr lang="en-US" sz="2400" dirty="0">
                <a:latin typeface="Times New Roman" panose="02020603050405020304" pitchFamily="18" charset="0"/>
                <a:cs typeface="Times New Roman" panose="02020603050405020304" pitchFamily="18" charset="0"/>
              </a:rPr>
              <a:t>direction of the heat flux.</a:t>
            </a:r>
            <a:endParaRPr lang="en-US" sz="2200" i="1" dirty="0">
              <a:latin typeface="Times New Roman" pitchFamily="18" charset="0"/>
              <a:cs typeface="Times New Roman" pitchFamily="18" charset="0"/>
            </a:endParaRPr>
          </a:p>
        </p:txBody>
      </p:sp>
      <p:sp>
        <p:nvSpPr>
          <p:cNvPr id="7" name="Title 1"/>
          <p:cNvSpPr>
            <a:spLocks noGrp="1"/>
          </p:cNvSpPr>
          <p:nvPr>
            <p:ph type="title"/>
          </p:nvPr>
        </p:nvSpPr>
        <p:spPr>
          <a:xfrm>
            <a:off x="457200" y="274638"/>
            <a:ext cx="8229600" cy="1143000"/>
          </a:xfrm>
        </p:spPr>
        <p:txBody>
          <a:bodyPr>
            <a:normAutofit/>
          </a:bodyPr>
          <a:lstStyle/>
          <a:p>
            <a:pPr marL="0" indent="0"/>
            <a:r>
              <a:rPr lang="en-US" sz="2700" dirty="0" smtClean="0">
                <a:solidFill>
                  <a:srgbClr val="FF0000"/>
                </a:solidFill>
                <a:latin typeface="Times New Roman" pitchFamily="18" charset="0"/>
                <a:cs typeface="Times New Roman" pitchFamily="18" charset="0"/>
              </a:rPr>
              <a:t>Example 1: </a:t>
            </a:r>
            <a:r>
              <a:rPr lang="en-US" sz="2700" dirty="0" smtClean="0">
                <a:latin typeface="Times New Roman" pitchFamily="18" charset="0"/>
                <a:cs typeface="Times New Roman" pitchFamily="18" charset="0"/>
              </a:rPr>
              <a:t>Use of </a:t>
            </a:r>
            <a:r>
              <a:rPr lang="en-US" sz="2700" dirty="0" smtClean="0">
                <a:latin typeface="Times New Roman" pitchFamily="18" charset="0"/>
                <a:cs typeface="Times New Roman" pitchFamily="18" charset="0"/>
              </a:rPr>
              <a:t>Fourier’s </a:t>
            </a:r>
            <a:r>
              <a:rPr lang="en-US" sz="2700" dirty="0" smtClean="0">
                <a:latin typeface="Times New Roman" pitchFamily="18" charset="0"/>
                <a:cs typeface="Times New Roman" pitchFamily="18" charset="0"/>
              </a:rPr>
              <a:t>Law </a:t>
            </a:r>
            <a:endParaRPr lang="en-US" sz="27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1295400"/>
            <a:ext cx="1987825"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4572000"/>
            <a:ext cx="4589601" cy="2095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89324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5" name="Content Placeholder 2"/>
          <p:cNvSpPr>
            <a:spLocks noGrp="1"/>
          </p:cNvSpPr>
          <p:nvPr>
            <p:ph idx="1"/>
          </p:nvPr>
        </p:nvSpPr>
        <p:spPr>
          <a:xfrm>
            <a:off x="457200" y="1219200"/>
            <a:ext cx="8229600" cy="5181600"/>
          </a:xfrm>
        </p:spPr>
        <p:txBody>
          <a:bodyPr>
            <a:normAutofit/>
          </a:bodyPr>
          <a:lstStyle/>
          <a:p>
            <a:pPr marL="0" indent="0" algn="just">
              <a:buNone/>
            </a:pPr>
            <a:r>
              <a:rPr lang="en-US" sz="2400" dirty="0" smtClean="0">
                <a:latin typeface="Times New Roman" panose="02020603050405020304" pitchFamily="18" charset="0"/>
                <a:cs typeface="Times New Roman" panose="02020603050405020304" pitchFamily="18" charset="0"/>
              </a:rPr>
              <a:t>2. Sections </a:t>
            </a:r>
            <a:r>
              <a:rPr lang="en-US" sz="2400" dirty="0">
                <a:latin typeface="Times New Roman" panose="02020603050405020304" pitchFamily="18" charset="0"/>
                <a:cs typeface="Times New Roman" panose="02020603050405020304" pitchFamily="18" charset="0"/>
              </a:rPr>
              <a:t>of the trans-Alaska pipeline run above </a:t>
            </a:r>
            <a:r>
              <a:rPr lang="en-US" sz="2400" dirty="0" smtClean="0">
                <a:latin typeface="Times New Roman" panose="02020603050405020304" pitchFamily="18" charset="0"/>
                <a:cs typeface="Times New Roman" panose="02020603050405020304" pitchFamily="18" charset="0"/>
              </a:rPr>
              <a:t>the ground </a:t>
            </a:r>
            <a:r>
              <a:rPr lang="en-US" sz="2400" dirty="0">
                <a:latin typeface="Times New Roman" panose="02020603050405020304" pitchFamily="18" charset="0"/>
                <a:cs typeface="Times New Roman" panose="02020603050405020304" pitchFamily="18" charset="0"/>
              </a:rPr>
              <a:t>and are supported by vertical steel shafts (</a:t>
            </a:r>
            <a:r>
              <a:rPr lang="en-US" sz="2400" i="1" dirty="0">
                <a:latin typeface="Times New Roman" panose="02020603050405020304" pitchFamily="18" charset="0"/>
                <a:cs typeface="Times New Roman" panose="02020603050405020304" pitchFamily="18" charset="0"/>
              </a:rPr>
              <a:t>k </a:t>
            </a:r>
            <a:r>
              <a:rPr lang="en-US" sz="2400" i="1" dirty="0" smtClean="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25 W/m  </a:t>
            </a:r>
            <a:r>
              <a:rPr lang="en-US" sz="2400" dirty="0">
                <a:latin typeface="Times New Roman" panose="02020603050405020304" pitchFamily="18" charset="0"/>
                <a:cs typeface="Times New Roman" panose="02020603050405020304" pitchFamily="18" charset="0"/>
              </a:rPr>
              <a:t>K) that are 1 m long and have a </a:t>
            </a:r>
            <a:r>
              <a:rPr lang="en-US" sz="2400" dirty="0" smtClean="0">
                <a:latin typeface="Times New Roman" panose="02020603050405020304" pitchFamily="18" charset="0"/>
                <a:cs typeface="Times New Roman" panose="02020603050405020304" pitchFamily="18" charset="0"/>
              </a:rPr>
              <a:t>cross-sectional area </a:t>
            </a:r>
            <a:r>
              <a:rPr lang="en-US" sz="2400" dirty="0">
                <a:latin typeface="Times New Roman" panose="02020603050405020304" pitchFamily="18" charset="0"/>
                <a:cs typeface="Times New Roman" panose="02020603050405020304" pitchFamily="18" charset="0"/>
              </a:rPr>
              <a:t>of 0.005 m</a:t>
            </a:r>
            <a:r>
              <a:rPr lang="en-US" sz="2400" baseline="30000" dirty="0">
                <a:latin typeface="Times New Roman" panose="02020603050405020304" pitchFamily="18" charset="0"/>
                <a:cs typeface="Times New Roman" panose="02020603050405020304" pitchFamily="18" charset="0"/>
              </a:rPr>
              <a:t>2</a:t>
            </a:r>
            <a:r>
              <a:rPr lang="en-US" sz="2400" dirty="0">
                <a:latin typeface="Times New Roman" panose="02020603050405020304" pitchFamily="18" charset="0"/>
                <a:cs typeface="Times New Roman" panose="02020603050405020304" pitchFamily="18" charset="0"/>
              </a:rPr>
              <a:t>. Under normal operating </a:t>
            </a:r>
            <a:r>
              <a:rPr lang="en-US" sz="2400" dirty="0" smtClean="0">
                <a:latin typeface="Times New Roman" panose="02020603050405020304" pitchFamily="18" charset="0"/>
                <a:cs typeface="Times New Roman" panose="02020603050405020304" pitchFamily="18" charset="0"/>
              </a:rPr>
              <a:t>conditions, the </a:t>
            </a:r>
            <a:r>
              <a:rPr lang="en-US" sz="2400" dirty="0">
                <a:latin typeface="Times New Roman" panose="02020603050405020304" pitchFamily="18" charset="0"/>
                <a:cs typeface="Times New Roman" panose="02020603050405020304" pitchFamily="18" charset="0"/>
              </a:rPr>
              <a:t>temperature variation along the length of a shaft </a:t>
            </a:r>
            <a:r>
              <a:rPr lang="en-US" sz="2400" dirty="0" smtClean="0">
                <a:latin typeface="Times New Roman" panose="02020603050405020304" pitchFamily="18" charset="0"/>
                <a:cs typeface="Times New Roman" panose="02020603050405020304" pitchFamily="18" charset="0"/>
              </a:rPr>
              <a:t>is known </a:t>
            </a:r>
            <a:r>
              <a:rPr lang="en-US" sz="2400" dirty="0">
                <a:latin typeface="Times New Roman" panose="02020603050405020304" pitchFamily="18" charset="0"/>
                <a:cs typeface="Times New Roman" panose="02020603050405020304" pitchFamily="18" charset="0"/>
              </a:rPr>
              <a:t>to be governed by an expression of the </a:t>
            </a:r>
            <a:r>
              <a:rPr lang="en-US" sz="2400" dirty="0" smtClean="0">
                <a:latin typeface="Times New Roman" panose="02020603050405020304" pitchFamily="18" charset="0"/>
                <a:cs typeface="Times New Roman" panose="02020603050405020304" pitchFamily="18" charset="0"/>
              </a:rPr>
              <a:t>form: </a:t>
            </a:r>
          </a:p>
          <a:p>
            <a:pPr marL="0" indent="0" algn="ctr">
              <a:buNone/>
            </a:pPr>
            <a:r>
              <a:rPr lang="en-US" sz="2400" dirty="0" smtClean="0">
                <a:latin typeface="Times New Roman" panose="02020603050405020304" pitchFamily="18" charset="0"/>
                <a:cs typeface="Times New Roman" panose="02020603050405020304" pitchFamily="18" charset="0"/>
              </a:rPr>
              <a:t>T = 100 - 150x + 10x</a:t>
            </a:r>
            <a:r>
              <a:rPr lang="en-US" sz="2400" baseline="30000" dirty="0" smtClean="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 </a:t>
            </a:r>
          </a:p>
          <a:p>
            <a:pPr marL="0" indent="0" algn="just">
              <a:buNone/>
            </a:pPr>
            <a:r>
              <a:rPr lang="en-US" sz="2400" dirty="0">
                <a:latin typeface="Times New Roman" panose="02020603050405020304" pitchFamily="18" charset="0"/>
                <a:cs typeface="Times New Roman" panose="02020603050405020304" pitchFamily="18" charset="0"/>
              </a:rPr>
              <a:t>where </a:t>
            </a:r>
            <a:r>
              <a:rPr lang="en-US" sz="2400" i="1" dirty="0">
                <a:latin typeface="Times New Roman" panose="02020603050405020304" pitchFamily="18" charset="0"/>
                <a:cs typeface="Times New Roman" panose="02020603050405020304" pitchFamily="18" charset="0"/>
              </a:rPr>
              <a:t>T </a:t>
            </a:r>
            <a:r>
              <a:rPr lang="en-US" sz="2400" dirty="0">
                <a:latin typeface="Times New Roman" panose="02020603050405020304" pitchFamily="18" charset="0"/>
                <a:cs typeface="Times New Roman" panose="02020603050405020304" pitchFamily="18" charset="0"/>
              </a:rPr>
              <a:t>and </a:t>
            </a:r>
            <a:r>
              <a:rPr lang="en-US" sz="2400" i="1" dirty="0">
                <a:latin typeface="Times New Roman" panose="02020603050405020304" pitchFamily="18" charset="0"/>
                <a:cs typeface="Times New Roman" panose="02020603050405020304" pitchFamily="18" charset="0"/>
              </a:rPr>
              <a:t>x </a:t>
            </a:r>
            <a:r>
              <a:rPr lang="en-US" sz="2400" dirty="0">
                <a:latin typeface="Times New Roman" panose="02020603050405020304" pitchFamily="18" charset="0"/>
                <a:cs typeface="Times New Roman" panose="02020603050405020304" pitchFamily="18" charset="0"/>
              </a:rPr>
              <a:t>have units of °C and meters, </a:t>
            </a:r>
            <a:r>
              <a:rPr lang="en-US" sz="2400" dirty="0" smtClean="0">
                <a:latin typeface="Times New Roman" panose="02020603050405020304" pitchFamily="18" charset="0"/>
                <a:cs typeface="Times New Roman" panose="02020603050405020304" pitchFamily="18" charset="0"/>
              </a:rPr>
              <a:t>respectively. Temperature </a:t>
            </a:r>
            <a:r>
              <a:rPr lang="en-US" sz="2400" dirty="0">
                <a:latin typeface="Times New Roman" panose="02020603050405020304" pitchFamily="18" charset="0"/>
                <a:cs typeface="Times New Roman" panose="02020603050405020304" pitchFamily="18" charset="0"/>
              </a:rPr>
              <a:t>variations are small over the </a:t>
            </a:r>
            <a:r>
              <a:rPr lang="en-US" sz="2400" dirty="0" smtClean="0">
                <a:latin typeface="Times New Roman" panose="02020603050405020304" pitchFamily="18" charset="0"/>
                <a:cs typeface="Times New Roman" panose="02020603050405020304" pitchFamily="18" charset="0"/>
              </a:rPr>
              <a:t>shaft cross </a:t>
            </a:r>
            <a:r>
              <a:rPr lang="en-US" sz="2400" dirty="0">
                <a:latin typeface="Times New Roman" panose="02020603050405020304" pitchFamily="18" charset="0"/>
                <a:cs typeface="Times New Roman" panose="02020603050405020304" pitchFamily="18" charset="0"/>
              </a:rPr>
              <a:t>section. Evaluate the temperature and </a:t>
            </a:r>
            <a:r>
              <a:rPr lang="en-US" sz="2400" dirty="0" smtClean="0">
                <a:latin typeface="Times New Roman" panose="02020603050405020304" pitchFamily="18" charset="0"/>
                <a:cs typeface="Times New Roman" panose="02020603050405020304" pitchFamily="18" charset="0"/>
              </a:rPr>
              <a:t>conduction heat </a:t>
            </a:r>
            <a:r>
              <a:rPr lang="en-US" sz="2400" dirty="0">
                <a:latin typeface="Times New Roman" panose="02020603050405020304" pitchFamily="18" charset="0"/>
                <a:cs typeface="Times New Roman" panose="02020603050405020304" pitchFamily="18" charset="0"/>
              </a:rPr>
              <a:t>rate at the shaft–pipeline joint (</a:t>
            </a:r>
            <a:r>
              <a:rPr lang="en-US" sz="2400" i="1" dirty="0">
                <a:latin typeface="Times New Roman" panose="02020603050405020304" pitchFamily="18" charset="0"/>
                <a:cs typeface="Times New Roman" panose="02020603050405020304" pitchFamily="18" charset="0"/>
              </a:rPr>
              <a:t>x </a:t>
            </a:r>
            <a:r>
              <a:rPr lang="en-US" sz="2400" i="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0) and at </a:t>
            </a:r>
            <a:r>
              <a:rPr lang="en-US" sz="2400" dirty="0" smtClean="0">
                <a:latin typeface="Times New Roman" panose="02020603050405020304" pitchFamily="18" charset="0"/>
                <a:cs typeface="Times New Roman" panose="02020603050405020304" pitchFamily="18" charset="0"/>
              </a:rPr>
              <a:t>the shaft–ground </a:t>
            </a:r>
            <a:r>
              <a:rPr lang="en-US" sz="2400" dirty="0">
                <a:latin typeface="Times New Roman" panose="02020603050405020304" pitchFamily="18" charset="0"/>
                <a:cs typeface="Times New Roman" panose="02020603050405020304" pitchFamily="18" charset="0"/>
              </a:rPr>
              <a:t>interface (</a:t>
            </a:r>
            <a:r>
              <a:rPr lang="en-US" sz="2400" i="1" dirty="0">
                <a:latin typeface="Times New Roman" panose="02020603050405020304" pitchFamily="18" charset="0"/>
                <a:cs typeface="Times New Roman" panose="02020603050405020304" pitchFamily="18" charset="0"/>
              </a:rPr>
              <a:t>x </a:t>
            </a:r>
            <a:r>
              <a:rPr lang="en-US" sz="2400" i="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1 m). Explain the </a:t>
            </a:r>
            <a:r>
              <a:rPr lang="en-US" sz="2400" dirty="0" smtClean="0">
                <a:latin typeface="Times New Roman" panose="02020603050405020304" pitchFamily="18" charset="0"/>
                <a:cs typeface="Times New Roman" panose="02020603050405020304" pitchFamily="18" charset="0"/>
              </a:rPr>
              <a:t>difference in </a:t>
            </a:r>
            <a:r>
              <a:rPr lang="en-US" sz="2400" dirty="0">
                <a:latin typeface="Times New Roman" panose="02020603050405020304" pitchFamily="18" charset="0"/>
                <a:cs typeface="Times New Roman" panose="02020603050405020304" pitchFamily="18" charset="0"/>
              </a:rPr>
              <a:t>the heat rates.</a:t>
            </a:r>
            <a:endParaRPr lang="en-US" sz="2200" i="1" dirty="0">
              <a:latin typeface="Times New Roman" pitchFamily="18" charset="0"/>
              <a:cs typeface="Times New Roman" pitchFamily="18" charset="0"/>
            </a:endParaRPr>
          </a:p>
        </p:txBody>
      </p:sp>
      <p:sp>
        <p:nvSpPr>
          <p:cNvPr id="6" name="Title 1"/>
          <p:cNvSpPr>
            <a:spLocks noGrp="1"/>
          </p:cNvSpPr>
          <p:nvPr>
            <p:ph type="title"/>
          </p:nvPr>
        </p:nvSpPr>
        <p:spPr>
          <a:xfrm>
            <a:off x="457200" y="274638"/>
            <a:ext cx="8229600" cy="1143000"/>
          </a:xfrm>
        </p:spPr>
        <p:txBody>
          <a:bodyPr>
            <a:normAutofit/>
          </a:bodyPr>
          <a:lstStyle/>
          <a:p>
            <a:pPr marL="0" indent="0"/>
            <a:r>
              <a:rPr lang="en-US" sz="2700" dirty="0" smtClean="0">
                <a:solidFill>
                  <a:srgbClr val="FF0000"/>
                </a:solidFill>
                <a:latin typeface="Times New Roman" pitchFamily="18" charset="0"/>
                <a:cs typeface="Times New Roman" pitchFamily="18" charset="0"/>
              </a:rPr>
              <a:t>Example </a:t>
            </a:r>
            <a:r>
              <a:rPr lang="en-US" sz="2700" dirty="0" smtClean="0">
                <a:solidFill>
                  <a:srgbClr val="FF0000"/>
                </a:solidFill>
                <a:latin typeface="Times New Roman" pitchFamily="18" charset="0"/>
                <a:cs typeface="Times New Roman" pitchFamily="18" charset="0"/>
              </a:rPr>
              <a:t>2: </a:t>
            </a:r>
            <a:r>
              <a:rPr lang="en-US" sz="2700" dirty="0" smtClean="0">
                <a:latin typeface="Times New Roman" pitchFamily="18" charset="0"/>
                <a:cs typeface="Times New Roman" pitchFamily="18" charset="0"/>
              </a:rPr>
              <a:t>1D Heat Conduction from Pipeline</a:t>
            </a:r>
            <a:endParaRPr lang="en-US" sz="2700" dirty="0"/>
          </a:p>
        </p:txBody>
      </p:sp>
    </p:spTree>
    <p:extLst>
      <p:ext uri="{BB962C8B-B14F-4D97-AF65-F5344CB8AC3E}">
        <p14:creationId xmlns:p14="http://schemas.microsoft.com/office/powerpoint/2010/main" val="1670475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z="2700" dirty="0" smtClean="0">
                <a:solidFill>
                  <a:srgbClr val="FF0000"/>
                </a:solidFill>
                <a:latin typeface="Times New Roman" pitchFamily="18" charset="0"/>
                <a:cs typeface="Times New Roman" pitchFamily="18" charset="0"/>
              </a:rPr>
              <a:t>Example </a:t>
            </a:r>
            <a:r>
              <a:rPr lang="en-US" sz="2700" dirty="0" smtClean="0">
                <a:solidFill>
                  <a:srgbClr val="FF0000"/>
                </a:solidFill>
                <a:latin typeface="Times New Roman" pitchFamily="18" charset="0"/>
                <a:cs typeface="Times New Roman" pitchFamily="18" charset="0"/>
              </a:rPr>
              <a:t>3</a:t>
            </a:r>
            <a:r>
              <a:rPr lang="en-US" sz="2700" dirty="0" smtClean="0">
                <a:latin typeface="Times New Roman" pitchFamily="18" charset="0"/>
                <a:cs typeface="Times New Roman" pitchFamily="18" charset="0"/>
              </a:rPr>
              <a:t>: </a:t>
            </a:r>
            <a:r>
              <a:rPr lang="en-US" sz="2700" dirty="0" smtClean="0">
                <a:latin typeface="Times New Roman" pitchFamily="18" charset="0"/>
                <a:cs typeface="Times New Roman" pitchFamily="18" charset="0"/>
              </a:rPr>
              <a:t>Temperature Distribution in Plane Wall in Various Conditions (Cases) </a:t>
            </a:r>
            <a:endParaRPr lang="en-US" sz="2700" dirty="0"/>
          </a:p>
        </p:txBody>
      </p:sp>
      <p:sp>
        <p:nvSpPr>
          <p:cNvPr id="3" name="Content Placeholder 2"/>
          <p:cNvSpPr>
            <a:spLocks noGrp="1"/>
          </p:cNvSpPr>
          <p:nvPr>
            <p:ph idx="1"/>
          </p:nvPr>
        </p:nvSpPr>
        <p:spPr>
          <a:xfrm>
            <a:off x="381000" y="1295400"/>
            <a:ext cx="8229600" cy="4525963"/>
          </a:xfrm>
        </p:spPr>
        <p:txBody>
          <a:bodyPr>
            <a:normAutofit/>
          </a:bodyPr>
          <a:lstStyle/>
          <a:p>
            <a:pPr marL="0" indent="0" algn="just">
              <a:buNone/>
            </a:pPr>
            <a:r>
              <a:rPr lang="en-US" sz="2200" dirty="0" smtClean="0">
                <a:latin typeface="Times New Roman" pitchFamily="18" charset="0"/>
                <a:cs typeface="Times New Roman" pitchFamily="18" charset="0"/>
              </a:rPr>
              <a:t>3) </a:t>
            </a:r>
            <a:r>
              <a:rPr lang="en-US" sz="2200" dirty="0" smtClean="0">
                <a:latin typeface="Times New Roman" pitchFamily="18" charset="0"/>
                <a:cs typeface="Times New Roman" pitchFamily="18" charset="0"/>
              </a:rPr>
              <a:t>One-dimensional</a:t>
            </a:r>
            <a:r>
              <a:rPr lang="en-US" sz="2200" dirty="0">
                <a:latin typeface="Times New Roman" pitchFamily="18" charset="0"/>
                <a:cs typeface="Times New Roman" pitchFamily="18" charset="0"/>
              </a:rPr>
              <a:t>, steady-state conduction with </a:t>
            </a:r>
            <a:r>
              <a:rPr lang="en-US" sz="2200" dirty="0" smtClean="0">
                <a:latin typeface="Times New Roman" pitchFamily="18" charset="0"/>
                <a:cs typeface="Times New Roman" pitchFamily="18" charset="0"/>
              </a:rPr>
              <a:t>uniform internal </a:t>
            </a:r>
            <a:r>
              <a:rPr lang="en-US" sz="2200" dirty="0">
                <a:latin typeface="Times New Roman" pitchFamily="18" charset="0"/>
                <a:cs typeface="Times New Roman" pitchFamily="18" charset="0"/>
              </a:rPr>
              <a:t>energy generation occurs in a plane wall with </a:t>
            </a:r>
            <a:r>
              <a:rPr lang="en-US" sz="2200" dirty="0" smtClean="0">
                <a:latin typeface="Times New Roman" pitchFamily="18" charset="0"/>
                <a:cs typeface="Times New Roman" pitchFamily="18" charset="0"/>
              </a:rPr>
              <a:t>a thickness </a:t>
            </a:r>
            <a:r>
              <a:rPr lang="en-US" sz="2200" dirty="0">
                <a:latin typeface="Times New Roman" pitchFamily="18" charset="0"/>
                <a:cs typeface="Times New Roman" pitchFamily="18" charset="0"/>
              </a:rPr>
              <a:t>of 50 mm and a constant thermal conductivity </a:t>
            </a:r>
            <a:r>
              <a:rPr lang="en-US" sz="2200" dirty="0" smtClean="0">
                <a:latin typeface="Times New Roman" pitchFamily="18" charset="0"/>
                <a:cs typeface="Times New Roman" pitchFamily="18" charset="0"/>
              </a:rPr>
              <a:t>of 5 W/m-K</a:t>
            </a:r>
            <a:r>
              <a:rPr lang="en-US" sz="2200" dirty="0">
                <a:latin typeface="Times New Roman" pitchFamily="18" charset="0"/>
                <a:cs typeface="Times New Roman" pitchFamily="18" charset="0"/>
              </a:rPr>
              <a:t>. For these conditions, the temperature distribution has the form </a:t>
            </a:r>
            <a:r>
              <a:rPr lang="en-US" sz="2200" dirty="0" smtClean="0">
                <a:latin typeface="Times New Roman" pitchFamily="18" charset="0"/>
                <a:cs typeface="Times New Roman" pitchFamily="18" charset="0"/>
              </a:rPr>
              <a:t>T(x) = a + bx + cx</a:t>
            </a:r>
            <a:r>
              <a:rPr lang="en-US" sz="2200" baseline="30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 The </a:t>
            </a:r>
            <a:r>
              <a:rPr lang="en-US" sz="2200" dirty="0">
                <a:latin typeface="Times New Roman" pitchFamily="18" charset="0"/>
                <a:cs typeface="Times New Roman" pitchFamily="18" charset="0"/>
              </a:rPr>
              <a:t>surface </a:t>
            </a:r>
            <a:r>
              <a:rPr lang="en-US" sz="2200" dirty="0" smtClean="0">
                <a:latin typeface="Times New Roman" pitchFamily="18" charset="0"/>
                <a:cs typeface="Times New Roman" pitchFamily="18" charset="0"/>
              </a:rPr>
              <a:t>at x = 0 </a:t>
            </a:r>
            <a:r>
              <a:rPr lang="en-US" sz="2200" dirty="0">
                <a:latin typeface="Times New Roman" pitchFamily="18" charset="0"/>
                <a:cs typeface="Times New Roman" pitchFamily="18" charset="0"/>
              </a:rPr>
              <a:t>has a temperature of </a:t>
            </a:r>
            <a:r>
              <a:rPr lang="en-US" sz="2200" dirty="0" smtClean="0">
                <a:latin typeface="Times New Roman" pitchFamily="18" charset="0"/>
                <a:cs typeface="Times New Roman" pitchFamily="18" charset="0"/>
              </a:rPr>
              <a:t>T(0) = T</a:t>
            </a:r>
            <a:r>
              <a:rPr lang="en-US" sz="2200" baseline="-25000" dirty="0" smtClean="0">
                <a:latin typeface="Times New Roman" pitchFamily="18" charset="0"/>
                <a:cs typeface="Times New Roman" pitchFamily="18" charset="0"/>
              </a:rPr>
              <a:t>o</a:t>
            </a:r>
            <a:r>
              <a:rPr lang="en-US" sz="2200" dirty="0" smtClean="0">
                <a:latin typeface="Times New Roman" pitchFamily="18" charset="0"/>
                <a:cs typeface="Times New Roman" pitchFamily="18" charset="0"/>
              </a:rPr>
              <a:t> = 120</a:t>
            </a:r>
            <a:r>
              <a:rPr lang="en-US" sz="2200" baseline="30000" dirty="0" smtClean="0">
                <a:latin typeface="Times New Roman" pitchFamily="18" charset="0"/>
                <a:cs typeface="Times New Roman" pitchFamily="18" charset="0"/>
              </a:rPr>
              <a:t>0</a:t>
            </a:r>
            <a:r>
              <a:rPr lang="en-US" sz="2200" dirty="0" smtClean="0">
                <a:latin typeface="Times New Roman" pitchFamily="18" charset="0"/>
                <a:cs typeface="Times New Roman" pitchFamily="18" charset="0"/>
              </a:rPr>
              <a:t>C </a:t>
            </a:r>
            <a:r>
              <a:rPr lang="en-US" sz="2200" dirty="0">
                <a:latin typeface="Times New Roman" pitchFamily="18" charset="0"/>
                <a:cs typeface="Times New Roman" pitchFamily="18" charset="0"/>
              </a:rPr>
              <a:t>and experiences convection with a fluid for which </a:t>
            </a:r>
            <a:r>
              <a:rPr lang="en-US" sz="2200" dirty="0" smtClean="0">
                <a:latin typeface="Times New Roman" pitchFamily="18" charset="0"/>
                <a:cs typeface="Times New Roman" pitchFamily="18" charset="0"/>
              </a:rPr>
              <a:t>T </a:t>
            </a:r>
            <a:r>
              <a:rPr lang="en-US" sz="2200" dirty="0" smtClean="0">
                <a:latin typeface="Calibri"/>
                <a:cs typeface="Times New Roman" pitchFamily="18" charset="0"/>
              </a:rPr>
              <a:t>͚ = </a:t>
            </a:r>
            <a:r>
              <a:rPr lang="en-US" sz="2200" dirty="0" smtClean="0">
                <a:latin typeface="Times New Roman" pitchFamily="18" charset="0"/>
                <a:cs typeface="Times New Roman" pitchFamily="18" charset="0"/>
              </a:rPr>
              <a:t>20</a:t>
            </a:r>
            <a:r>
              <a:rPr lang="en-US" sz="2200" baseline="30000" dirty="0" smtClean="0">
                <a:latin typeface="Times New Roman" pitchFamily="18" charset="0"/>
                <a:cs typeface="Times New Roman" pitchFamily="18" charset="0"/>
              </a:rPr>
              <a:t>0</a:t>
            </a:r>
            <a:r>
              <a:rPr lang="en-US" sz="2200" dirty="0" smtClean="0">
                <a:latin typeface="Times New Roman" pitchFamily="18" charset="0"/>
                <a:cs typeface="Times New Roman" pitchFamily="18" charset="0"/>
              </a:rPr>
              <a:t>C and h = 500 W/m</a:t>
            </a:r>
            <a:r>
              <a:rPr lang="en-US" sz="2200" baseline="30000" dirty="0" smtClean="0">
                <a:latin typeface="Times New Roman" pitchFamily="18" charset="0"/>
                <a:cs typeface="Times New Roman" pitchFamily="18" charset="0"/>
              </a:rPr>
              <a:t>2</a:t>
            </a:r>
            <a:r>
              <a:rPr lang="en-US" sz="2200" dirty="0" smtClean="0">
                <a:latin typeface="Times New Roman" pitchFamily="18" charset="0"/>
                <a:cs typeface="Times New Roman" pitchFamily="18" charset="0"/>
              </a:rPr>
              <a:t>K</a:t>
            </a:r>
            <a:r>
              <a:rPr lang="en-US" sz="2200" dirty="0">
                <a:latin typeface="Times New Roman" pitchFamily="18" charset="0"/>
                <a:cs typeface="Times New Roman" pitchFamily="18" charset="0"/>
              </a:rPr>
              <a:t>. The surface at </a:t>
            </a:r>
            <a:r>
              <a:rPr lang="en-US" sz="2200" dirty="0" smtClean="0">
                <a:latin typeface="Times New Roman" pitchFamily="18" charset="0"/>
                <a:cs typeface="Times New Roman" pitchFamily="18" charset="0"/>
              </a:rPr>
              <a:t>x = L is </a:t>
            </a:r>
            <a:r>
              <a:rPr lang="en-US" sz="2200" dirty="0">
                <a:latin typeface="Times New Roman" pitchFamily="18" charset="0"/>
                <a:cs typeface="Times New Roman" pitchFamily="18" charset="0"/>
              </a:rPr>
              <a:t>well </a:t>
            </a:r>
            <a:r>
              <a:rPr lang="en-US" sz="2200" dirty="0" smtClean="0">
                <a:latin typeface="Times New Roman" pitchFamily="18" charset="0"/>
                <a:cs typeface="Times New Roman" pitchFamily="18" charset="0"/>
              </a:rPr>
              <a:t>insulated.</a:t>
            </a:r>
          </a:p>
          <a:p>
            <a:pPr marL="0" indent="0" algn="just">
              <a:buNone/>
            </a:pPr>
            <a:endParaRPr lang="en-US" sz="2200" dirty="0" smtClean="0">
              <a:latin typeface="Times New Roman" pitchFamily="18" charset="0"/>
              <a:cs typeface="Times New Roman" pitchFamily="18" charset="0"/>
            </a:endParaRPr>
          </a:p>
          <a:p>
            <a:pPr marL="0" indent="0" algn="just">
              <a:buNone/>
            </a:pPr>
            <a:endParaRPr lang="en-US" sz="22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810000"/>
            <a:ext cx="44958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457200" y="274638"/>
            <a:ext cx="8229600" cy="868362"/>
          </a:xfrm>
        </p:spPr>
        <p:txBody>
          <a:bodyPr>
            <a:normAutofit/>
          </a:bodyPr>
          <a:lstStyle/>
          <a:p>
            <a:pPr algn="l"/>
            <a:r>
              <a:rPr lang="en-US" sz="2700" dirty="0" smtClean="0">
                <a:latin typeface="Times" panose="02020603050405020304" pitchFamily="18" charset="0"/>
                <a:cs typeface="Times" panose="02020603050405020304" pitchFamily="18" charset="0"/>
              </a:rPr>
              <a:t>Cont’d …</a:t>
            </a:r>
            <a:endParaRPr lang="en-US" sz="2700" dirty="0">
              <a:latin typeface="Times" panose="02020603050405020304" pitchFamily="18" charset="0"/>
              <a:cs typeface="Times" panose="02020603050405020304" pitchFamily="18" charset="0"/>
            </a:endParaRPr>
          </a:p>
        </p:txBody>
      </p:sp>
      <p:sp>
        <p:nvSpPr>
          <p:cNvPr id="3" name="Content Placeholder 2"/>
          <p:cNvSpPr>
            <a:spLocks noGrp="1"/>
          </p:cNvSpPr>
          <p:nvPr>
            <p:ph idx="1"/>
          </p:nvPr>
        </p:nvSpPr>
        <p:spPr>
          <a:xfrm>
            <a:off x="457200" y="1219200"/>
            <a:ext cx="8229600" cy="5334000"/>
          </a:xfrm>
        </p:spPr>
        <p:txBody>
          <a:bodyPr/>
          <a:lstStyle/>
          <a:p>
            <a:pPr marL="457200" indent="-457200" algn="just">
              <a:buAutoNum type="alphaLcParenBoth"/>
            </a:pPr>
            <a:r>
              <a:rPr lang="en-US" sz="2200" i="1" dirty="0" smtClean="0">
                <a:latin typeface="Times" panose="02020603050405020304" pitchFamily="18" charset="0"/>
                <a:cs typeface="Times" panose="02020603050405020304" pitchFamily="18" charset="0"/>
              </a:rPr>
              <a:t>Applying </a:t>
            </a:r>
            <a:r>
              <a:rPr lang="en-US" sz="2200" i="1" dirty="0">
                <a:latin typeface="Times" panose="02020603050405020304" pitchFamily="18" charset="0"/>
                <a:cs typeface="Times" panose="02020603050405020304" pitchFamily="18" charset="0"/>
              </a:rPr>
              <a:t>an overall energy balance to </a:t>
            </a:r>
            <a:r>
              <a:rPr lang="en-US" sz="2200" i="1" dirty="0" smtClean="0">
                <a:latin typeface="Times" panose="02020603050405020304" pitchFamily="18" charset="0"/>
                <a:cs typeface="Times" panose="02020603050405020304" pitchFamily="18" charset="0"/>
              </a:rPr>
              <a:t>the wall</a:t>
            </a:r>
            <a:r>
              <a:rPr lang="en-US" sz="2200" i="1" dirty="0">
                <a:latin typeface="Times" panose="02020603050405020304" pitchFamily="18" charset="0"/>
                <a:cs typeface="Times" panose="02020603050405020304" pitchFamily="18" charset="0"/>
              </a:rPr>
              <a:t>, calculate the volumetric energy </a:t>
            </a:r>
            <a:r>
              <a:rPr lang="en-US" sz="2200" i="1" dirty="0" smtClean="0">
                <a:latin typeface="Times" panose="02020603050405020304" pitchFamily="18" charset="0"/>
                <a:cs typeface="Times" panose="02020603050405020304" pitchFamily="18" charset="0"/>
              </a:rPr>
              <a:t>generation rate q.</a:t>
            </a:r>
          </a:p>
          <a:p>
            <a:pPr marL="457200" indent="-457200" algn="just">
              <a:buAutoNum type="alphaLcParenBoth"/>
            </a:pPr>
            <a:r>
              <a:rPr lang="en-US" sz="2200" i="1" dirty="0">
                <a:latin typeface="Times" panose="02020603050405020304" pitchFamily="18" charset="0"/>
                <a:cs typeface="Times" panose="02020603050405020304" pitchFamily="18" charset="0"/>
              </a:rPr>
              <a:t>Determine the coefficients a, b, and </a:t>
            </a:r>
            <a:r>
              <a:rPr lang="en-US" sz="2200" i="1" dirty="0" smtClean="0">
                <a:latin typeface="Times" panose="02020603050405020304" pitchFamily="18" charset="0"/>
                <a:cs typeface="Times" panose="02020603050405020304" pitchFamily="18" charset="0"/>
              </a:rPr>
              <a:t>c by applying the </a:t>
            </a:r>
            <a:r>
              <a:rPr lang="en-US" sz="2200" i="1" dirty="0">
                <a:latin typeface="Times" panose="02020603050405020304" pitchFamily="18" charset="0"/>
                <a:cs typeface="Times" panose="02020603050405020304" pitchFamily="18" charset="0"/>
              </a:rPr>
              <a:t>boundary conditions to the prescribed temperature distribution</a:t>
            </a:r>
            <a:r>
              <a:rPr lang="en-US" sz="2200" i="1" dirty="0" smtClean="0">
                <a:latin typeface="Times" panose="02020603050405020304" pitchFamily="18" charset="0"/>
                <a:cs typeface="Times" panose="02020603050405020304" pitchFamily="18" charset="0"/>
              </a:rPr>
              <a:t>.</a:t>
            </a:r>
          </a:p>
          <a:p>
            <a:pPr marL="457200" indent="-457200" algn="just">
              <a:buAutoNum type="alphaLcParenBoth"/>
            </a:pPr>
            <a:r>
              <a:rPr lang="en-US" sz="2200" i="1" dirty="0">
                <a:latin typeface="Times" panose="02020603050405020304" pitchFamily="18" charset="0"/>
                <a:cs typeface="Times" panose="02020603050405020304" pitchFamily="18" charset="0"/>
              </a:rPr>
              <a:t>Consider conditions for which the convection coefficient is halved, but the volumetric energy generation rate remains unchanged. Determine the </a:t>
            </a:r>
            <a:r>
              <a:rPr lang="en-US" sz="2200" i="1" dirty="0" smtClean="0">
                <a:latin typeface="Times" panose="02020603050405020304" pitchFamily="18" charset="0"/>
                <a:cs typeface="Times" panose="02020603050405020304" pitchFamily="18" charset="0"/>
              </a:rPr>
              <a:t>new values </a:t>
            </a:r>
            <a:r>
              <a:rPr lang="en-US" sz="2200" i="1" dirty="0">
                <a:latin typeface="Times" panose="02020603050405020304" pitchFamily="18" charset="0"/>
                <a:cs typeface="Times" panose="02020603050405020304" pitchFamily="18" charset="0"/>
              </a:rPr>
              <a:t>of a, b, and c. </a:t>
            </a:r>
            <a:r>
              <a:rPr lang="en-US" sz="2200" i="1" dirty="0" smtClean="0">
                <a:latin typeface="Times" panose="02020603050405020304" pitchFamily="18" charset="0"/>
                <a:cs typeface="Times" panose="02020603050405020304" pitchFamily="18" charset="0"/>
              </a:rPr>
              <a:t>(Hint : recognize </a:t>
            </a:r>
            <a:r>
              <a:rPr lang="en-US" sz="2200" i="1" dirty="0">
                <a:latin typeface="Times" panose="02020603050405020304" pitchFamily="18" charset="0"/>
                <a:cs typeface="Times" panose="02020603050405020304" pitchFamily="18" charset="0"/>
              </a:rPr>
              <a:t>that </a:t>
            </a:r>
            <a:r>
              <a:rPr lang="en-US" sz="2200" i="1" dirty="0" smtClean="0">
                <a:latin typeface="Times" panose="02020603050405020304" pitchFamily="18" charset="0"/>
                <a:cs typeface="Times" panose="02020603050405020304" pitchFamily="18" charset="0"/>
              </a:rPr>
              <a:t>T(0) is </a:t>
            </a:r>
            <a:r>
              <a:rPr lang="en-US" sz="2200" i="1" dirty="0">
                <a:latin typeface="Times" panose="02020603050405020304" pitchFamily="18" charset="0"/>
                <a:cs typeface="Times" panose="02020603050405020304" pitchFamily="18" charset="0"/>
              </a:rPr>
              <a:t>no longer </a:t>
            </a:r>
            <a:r>
              <a:rPr lang="en-US" sz="2200" i="1" dirty="0" smtClean="0">
                <a:latin typeface="Times" panose="02020603050405020304" pitchFamily="18" charset="0"/>
                <a:cs typeface="Times" panose="02020603050405020304" pitchFamily="18" charset="0"/>
              </a:rPr>
              <a:t>120</a:t>
            </a:r>
            <a:r>
              <a:rPr lang="en-US" sz="2200" i="1" baseline="30000" dirty="0" smtClean="0">
                <a:latin typeface="Times" panose="02020603050405020304" pitchFamily="18" charset="0"/>
                <a:cs typeface="Times" panose="02020603050405020304" pitchFamily="18" charset="0"/>
              </a:rPr>
              <a:t>0</a:t>
            </a:r>
            <a:r>
              <a:rPr lang="en-US" sz="2200" i="1" dirty="0" smtClean="0">
                <a:latin typeface="Times" panose="02020603050405020304" pitchFamily="18" charset="0"/>
                <a:cs typeface="Times" panose="02020603050405020304" pitchFamily="18" charset="0"/>
              </a:rPr>
              <a:t>C)</a:t>
            </a:r>
          </a:p>
          <a:p>
            <a:pPr marL="457200" indent="-457200" algn="just">
              <a:buAutoNum type="alphaLcParenBoth"/>
            </a:pPr>
            <a:r>
              <a:rPr lang="en-US" sz="2200" i="1" dirty="0">
                <a:latin typeface="Times" panose="02020603050405020304" pitchFamily="18" charset="0"/>
                <a:cs typeface="Times" panose="02020603050405020304" pitchFamily="18" charset="0"/>
              </a:rPr>
              <a:t>Under conditions for which the volumetric </a:t>
            </a:r>
            <a:r>
              <a:rPr lang="en-US" sz="2200" i="1" dirty="0" smtClean="0">
                <a:latin typeface="Times" panose="02020603050405020304" pitchFamily="18" charset="0"/>
                <a:cs typeface="Times" panose="02020603050405020304" pitchFamily="18" charset="0"/>
              </a:rPr>
              <a:t>energy generation </a:t>
            </a:r>
            <a:r>
              <a:rPr lang="en-US" sz="2200" i="1" dirty="0">
                <a:latin typeface="Times" panose="02020603050405020304" pitchFamily="18" charset="0"/>
                <a:cs typeface="Times" panose="02020603050405020304" pitchFamily="18" charset="0"/>
              </a:rPr>
              <a:t>rate is doubled, and the convection coefficient remains unchanged (</a:t>
            </a:r>
            <a:r>
              <a:rPr lang="en-US" sz="2200" i="1" dirty="0" smtClean="0">
                <a:latin typeface="Times" panose="02020603050405020304" pitchFamily="18" charset="0"/>
                <a:cs typeface="Times" panose="02020603050405020304" pitchFamily="18" charset="0"/>
              </a:rPr>
              <a:t>h = 500 W/m</a:t>
            </a:r>
            <a:r>
              <a:rPr lang="en-US" sz="2200" i="1" baseline="30000" dirty="0" smtClean="0">
                <a:latin typeface="Times" panose="02020603050405020304" pitchFamily="18" charset="0"/>
                <a:cs typeface="Times" panose="02020603050405020304" pitchFamily="18" charset="0"/>
              </a:rPr>
              <a:t>2</a:t>
            </a:r>
            <a:r>
              <a:rPr lang="en-US" sz="2200" i="1" dirty="0" smtClean="0">
                <a:latin typeface="Times" panose="02020603050405020304" pitchFamily="18" charset="0"/>
                <a:cs typeface="Times" panose="02020603050405020304" pitchFamily="18" charset="0"/>
              </a:rPr>
              <a:t>K), determine </a:t>
            </a:r>
            <a:r>
              <a:rPr lang="en-US" sz="2200" i="1" dirty="0">
                <a:latin typeface="Times" panose="02020603050405020304" pitchFamily="18" charset="0"/>
                <a:cs typeface="Times" panose="02020603050405020304" pitchFamily="18" charset="0"/>
              </a:rPr>
              <a:t>the new values of a, b, and </a:t>
            </a:r>
            <a:r>
              <a:rPr lang="en-US" sz="2200" i="1" dirty="0" smtClean="0">
                <a:latin typeface="Times" panose="02020603050405020304" pitchFamily="18" charset="0"/>
                <a:cs typeface="Times" panose="02020603050405020304" pitchFamily="18" charset="0"/>
              </a:rPr>
              <a:t>c.</a:t>
            </a:r>
          </a:p>
          <a:p>
            <a:pPr marL="457200" indent="-457200">
              <a:buAutoNum type="alphaLcParenBoth"/>
            </a:pPr>
            <a:endParaRPr lang="en-US" sz="2200" dirty="0" smtClean="0">
              <a:latin typeface="Times" panose="02020603050405020304" pitchFamily="18" charset="0"/>
              <a:cs typeface="Times" panose="02020603050405020304" pitchFamily="18" charset="0"/>
            </a:endParaRPr>
          </a:p>
          <a:p>
            <a:pPr marL="0" indent="0">
              <a:buNone/>
            </a:pPr>
            <a:endParaRPr lang="en-US" dirty="0"/>
          </a:p>
        </p:txBody>
      </p:sp>
    </p:spTree>
    <p:extLst>
      <p:ext uri="{BB962C8B-B14F-4D97-AF65-F5344CB8AC3E}">
        <p14:creationId xmlns:p14="http://schemas.microsoft.com/office/powerpoint/2010/main" val="303786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228600" y="228600"/>
            <a:ext cx="8763000" cy="6553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3" name="Content Placeholder 2"/>
          <p:cNvSpPr>
            <a:spLocks noGrp="1"/>
          </p:cNvSpPr>
          <p:nvPr>
            <p:ph idx="1"/>
          </p:nvPr>
        </p:nvSpPr>
        <p:spPr/>
        <p:txBody>
          <a:bodyPr>
            <a:normAutofit/>
          </a:bodyPr>
          <a:lstStyle/>
          <a:p>
            <a:pPr marL="0" indent="0" algn="just">
              <a:buNone/>
            </a:pPr>
            <a:r>
              <a:rPr lang="en-US" sz="2200" dirty="0" smtClean="0">
                <a:latin typeface="Times" panose="02020603050405020304" pitchFamily="18" charset="0"/>
                <a:cs typeface="Times" panose="02020603050405020304" pitchFamily="18" charset="0"/>
              </a:rPr>
              <a:t>4) </a:t>
            </a:r>
            <a:r>
              <a:rPr lang="en-US" sz="2200" dirty="0" smtClean="0">
                <a:latin typeface="Times" panose="02020603050405020304" pitchFamily="18" charset="0"/>
                <a:cs typeface="Times" panose="02020603050405020304" pitchFamily="18" charset="0"/>
              </a:rPr>
              <a:t>Passage </a:t>
            </a:r>
            <a:r>
              <a:rPr lang="en-US" sz="2200" dirty="0">
                <a:latin typeface="Times" panose="02020603050405020304" pitchFamily="18" charset="0"/>
                <a:cs typeface="Times" panose="02020603050405020304" pitchFamily="18" charset="0"/>
              </a:rPr>
              <a:t>of an electric current through a long </a:t>
            </a:r>
            <a:r>
              <a:rPr lang="en-US" sz="2200" dirty="0" smtClean="0">
                <a:latin typeface="Times" panose="02020603050405020304" pitchFamily="18" charset="0"/>
                <a:cs typeface="Times" panose="02020603050405020304" pitchFamily="18" charset="0"/>
              </a:rPr>
              <a:t>conducting rod </a:t>
            </a:r>
            <a:r>
              <a:rPr lang="en-US" sz="2200" dirty="0">
                <a:latin typeface="Times" panose="02020603050405020304" pitchFamily="18" charset="0"/>
                <a:cs typeface="Times" panose="02020603050405020304" pitchFamily="18" charset="0"/>
              </a:rPr>
              <a:t>of radius </a:t>
            </a:r>
            <a:r>
              <a:rPr lang="en-US" sz="2200" dirty="0" smtClean="0">
                <a:latin typeface="Times" panose="02020603050405020304" pitchFamily="18" charset="0"/>
                <a:cs typeface="Times" panose="02020603050405020304" pitchFamily="18" charset="0"/>
              </a:rPr>
              <a:t>r</a:t>
            </a:r>
            <a:r>
              <a:rPr lang="en-US" sz="2200" baseline="-25000" dirty="0" smtClean="0">
                <a:latin typeface="Times" panose="02020603050405020304" pitchFamily="18" charset="0"/>
                <a:cs typeface="Times" panose="02020603050405020304" pitchFamily="18" charset="0"/>
              </a:rPr>
              <a:t>i </a:t>
            </a:r>
            <a:r>
              <a:rPr lang="en-US" sz="2200" dirty="0" smtClean="0">
                <a:latin typeface="Times" panose="02020603050405020304" pitchFamily="18" charset="0"/>
                <a:cs typeface="Times" panose="02020603050405020304" pitchFamily="18" charset="0"/>
              </a:rPr>
              <a:t>and </a:t>
            </a:r>
            <a:r>
              <a:rPr lang="en-US" sz="2200" dirty="0">
                <a:latin typeface="Times" panose="02020603050405020304" pitchFamily="18" charset="0"/>
                <a:cs typeface="Times" panose="02020603050405020304" pitchFamily="18" charset="0"/>
              </a:rPr>
              <a:t>thermal conductivity </a:t>
            </a:r>
            <a:r>
              <a:rPr lang="en-US" sz="2200" dirty="0" smtClean="0">
                <a:latin typeface="Times" panose="02020603050405020304" pitchFamily="18" charset="0"/>
                <a:cs typeface="Times" panose="02020603050405020304" pitchFamily="18" charset="0"/>
              </a:rPr>
              <a:t>k</a:t>
            </a:r>
            <a:r>
              <a:rPr lang="en-US" sz="2200" baseline="-25000" dirty="0" smtClean="0">
                <a:latin typeface="Times" panose="02020603050405020304" pitchFamily="18" charset="0"/>
                <a:cs typeface="Times" panose="02020603050405020304" pitchFamily="18" charset="0"/>
              </a:rPr>
              <a:t>r </a:t>
            </a:r>
            <a:r>
              <a:rPr lang="en-US" sz="2200" dirty="0" smtClean="0">
                <a:latin typeface="Times" panose="02020603050405020304" pitchFamily="18" charset="0"/>
                <a:cs typeface="Times" panose="02020603050405020304" pitchFamily="18" charset="0"/>
              </a:rPr>
              <a:t>results in </a:t>
            </a:r>
            <a:r>
              <a:rPr lang="en-US" sz="2200" dirty="0">
                <a:latin typeface="Times" panose="02020603050405020304" pitchFamily="18" charset="0"/>
                <a:cs typeface="Times" panose="02020603050405020304" pitchFamily="18" charset="0"/>
              </a:rPr>
              <a:t>uniform volumetric heating at a rate of  </a:t>
            </a:r>
            <a:r>
              <a:rPr lang="en-US" sz="2200" dirty="0" smtClean="0">
                <a:latin typeface="Times" panose="02020603050405020304" pitchFamily="18" charset="0"/>
                <a:cs typeface="Times" panose="02020603050405020304" pitchFamily="18" charset="0"/>
              </a:rPr>
              <a:t>q. </a:t>
            </a:r>
            <a:r>
              <a:rPr lang="en-US" sz="2200" dirty="0">
                <a:latin typeface="Times" panose="02020603050405020304" pitchFamily="18" charset="0"/>
                <a:cs typeface="Times" panose="02020603050405020304" pitchFamily="18" charset="0"/>
              </a:rPr>
              <a:t>The conducting rod is wrapped in an electrically </a:t>
            </a:r>
            <a:r>
              <a:rPr lang="en-US" sz="2200" dirty="0" smtClean="0">
                <a:latin typeface="Times" panose="02020603050405020304" pitchFamily="18" charset="0"/>
                <a:cs typeface="Times" panose="02020603050405020304" pitchFamily="18" charset="0"/>
              </a:rPr>
              <a:t>non conducting cladding </a:t>
            </a:r>
            <a:r>
              <a:rPr lang="en-US" sz="2200" dirty="0">
                <a:latin typeface="Times" panose="02020603050405020304" pitchFamily="18" charset="0"/>
                <a:cs typeface="Times" panose="02020603050405020304" pitchFamily="18" charset="0"/>
              </a:rPr>
              <a:t>material of outer radius </a:t>
            </a:r>
            <a:r>
              <a:rPr lang="en-US" sz="2200" dirty="0" smtClean="0">
                <a:latin typeface="Times" panose="02020603050405020304" pitchFamily="18" charset="0"/>
                <a:cs typeface="Times" panose="02020603050405020304" pitchFamily="18" charset="0"/>
              </a:rPr>
              <a:t>r</a:t>
            </a:r>
            <a:r>
              <a:rPr lang="en-US" sz="2200" baseline="-25000" dirty="0" smtClean="0">
                <a:latin typeface="Times" panose="02020603050405020304" pitchFamily="18" charset="0"/>
                <a:cs typeface="Times" panose="02020603050405020304" pitchFamily="18" charset="0"/>
              </a:rPr>
              <a:t>o </a:t>
            </a:r>
            <a:r>
              <a:rPr lang="en-US" sz="2200" dirty="0" smtClean="0">
                <a:latin typeface="Times" panose="02020603050405020304" pitchFamily="18" charset="0"/>
                <a:cs typeface="Times" panose="02020603050405020304" pitchFamily="18" charset="0"/>
              </a:rPr>
              <a:t>and </a:t>
            </a:r>
            <a:r>
              <a:rPr lang="en-US" sz="2200" dirty="0">
                <a:latin typeface="Times" panose="02020603050405020304" pitchFamily="18" charset="0"/>
                <a:cs typeface="Times" panose="02020603050405020304" pitchFamily="18" charset="0"/>
              </a:rPr>
              <a:t>thermal conductivity </a:t>
            </a:r>
            <a:r>
              <a:rPr lang="en-US" sz="2200" dirty="0" smtClean="0">
                <a:latin typeface="Times" panose="02020603050405020304" pitchFamily="18" charset="0"/>
                <a:cs typeface="Times" panose="02020603050405020304" pitchFamily="18" charset="0"/>
              </a:rPr>
              <a:t>k</a:t>
            </a:r>
            <a:r>
              <a:rPr lang="en-US" sz="2200" baseline="-25000" dirty="0" smtClean="0">
                <a:latin typeface="Times" panose="02020603050405020304" pitchFamily="18" charset="0"/>
                <a:cs typeface="Times" panose="02020603050405020304" pitchFamily="18" charset="0"/>
              </a:rPr>
              <a:t>c</a:t>
            </a:r>
            <a:r>
              <a:rPr lang="en-US" sz="2200" dirty="0">
                <a:latin typeface="Times" panose="02020603050405020304" pitchFamily="18" charset="0"/>
                <a:cs typeface="Times" panose="02020603050405020304" pitchFamily="18" charset="0"/>
              </a:rPr>
              <a:t>, and convection cooling </a:t>
            </a:r>
            <a:r>
              <a:rPr lang="en-US" sz="2200" dirty="0" smtClean="0">
                <a:latin typeface="Times" panose="02020603050405020304" pitchFamily="18" charset="0"/>
                <a:cs typeface="Times" panose="02020603050405020304" pitchFamily="18" charset="0"/>
              </a:rPr>
              <a:t>is provided </a:t>
            </a:r>
            <a:r>
              <a:rPr lang="en-US" sz="2200" dirty="0">
                <a:latin typeface="Times" panose="02020603050405020304" pitchFamily="18" charset="0"/>
                <a:cs typeface="Times" panose="02020603050405020304" pitchFamily="18" charset="0"/>
              </a:rPr>
              <a:t>by </a:t>
            </a:r>
            <a:r>
              <a:rPr lang="en-US" sz="2200" dirty="0" smtClean="0">
                <a:latin typeface="Times" panose="02020603050405020304" pitchFamily="18" charset="0"/>
                <a:cs typeface="Times" panose="02020603050405020304" pitchFamily="18" charset="0"/>
              </a:rPr>
              <a:t>an adjoining fluid. </a:t>
            </a:r>
          </a:p>
          <a:p>
            <a:pPr marL="0" indent="0" algn="just">
              <a:buNone/>
            </a:pPr>
            <a:endParaRPr lang="en-US" sz="2200" dirty="0">
              <a:latin typeface="Times" panose="02020603050405020304" pitchFamily="18" charset="0"/>
              <a:cs typeface="Times" panose="02020603050405020304" pitchFamily="18" charset="0"/>
            </a:endParaRPr>
          </a:p>
        </p:txBody>
      </p:sp>
      <p:sp>
        <p:nvSpPr>
          <p:cNvPr id="4" name="Title 1"/>
          <p:cNvSpPr>
            <a:spLocks noGrp="1"/>
          </p:cNvSpPr>
          <p:nvPr>
            <p:ph type="title"/>
          </p:nvPr>
        </p:nvSpPr>
        <p:spPr/>
        <p:txBody>
          <a:bodyPr>
            <a:noAutofit/>
          </a:bodyPr>
          <a:lstStyle/>
          <a:p>
            <a:r>
              <a:rPr lang="en-US" sz="2700" dirty="0" smtClean="0">
                <a:solidFill>
                  <a:srgbClr val="FF0000"/>
                </a:solidFill>
                <a:latin typeface="Times New Roman" pitchFamily="18" charset="0"/>
                <a:cs typeface="Times New Roman" pitchFamily="18" charset="0"/>
              </a:rPr>
              <a:t>Example </a:t>
            </a:r>
            <a:r>
              <a:rPr lang="en-US" sz="2700" dirty="0" smtClean="0">
                <a:solidFill>
                  <a:srgbClr val="FF0000"/>
                </a:solidFill>
                <a:latin typeface="Times New Roman" pitchFamily="18" charset="0"/>
                <a:cs typeface="Times New Roman" pitchFamily="18" charset="0"/>
              </a:rPr>
              <a:t>4</a:t>
            </a:r>
            <a:r>
              <a:rPr lang="en-US" sz="2700" dirty="0" smtClean="0">
                <a:latin typeface="Times New Roman" pitchFamily="18" charset="0"/>
                <a:cs typeface="Times New Roman" pitchFamily="18" charset="0"/>
              </a:rPr>
              <a:t>: </a:t>
            </a:r>
            <a:r>
              <a:rPr lang="en-US" sz="2700" dirty="0" smtClean="0">
                <a:latin typeface="Times New Roman" pitchFamily="18" charset="0"/>
                <a:cs typeface="Times New Roman" pitchFamily="18" charset="0"/>
              </a:rPr>
              <a:t>Use of Heat Equation in Cylindrical Coordinates</a:t>
            </a:r>
            <a:endParaRPr lang="en-US" sz="27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735" y="3809384"/>
            <a:ext cx="3553031" cy="2419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2"/>
          <p:cNvSpPr txBox="1">
            <a:spLocks/>
          </p:cNvSpPr>
          <p:nvPr/>
        </p:nvSpPr>
        <p:spPr>
          <a:xfrm>
            <a:off x="4046621" y="3781675"/>
            <a:ext cx="4640179" cy="2314074"/>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buFont typeface="Arial" pitchFamily="34" charset="0"/>
              <a:buNone/>
            </a:pPr>
            <a:endParaRPr lang="en-US" sz="2200" dirty="0" smtClean="0">
              <a:latin typeface="Times" panose="02020603050405020304" pitchFamily="18" charset="0"/>
              <a:cs typeface="Times" panose="02020603050405020304" pitchFamily="18" charset="0"/>
            </a:endParaRPr>
          </a:p>
          <a:p>
            <a:pPr marL="0" indent="0" algn="just">
              <a:buFont typeface="Arial" pitchFamily="34" charset="0"/>
              <a:buNone/>
            </a:pPr>
            <a:r>
              <a:rPr lang="en-US" sz="2200" i="1" dirty="0" smtClean="0">
                <a:latin typeface="Times" panose="02020603050405020304" pitchFamily="18" charset="0"/>
                <a:cs typeface="Times" panose="02020603050405020304" pitchFamily="18" charset="0"/>
              </a:rPr>
              <a:t>(a) For steady-state and 1D  conditions, write appropriate forms of the heat equations for the rod and cladding. Express appropriate boundary conditions for the solution of these equations.</a:t>
            </a:r>
            <a:endParaRPr lang="en-US" sz="2200" i="1" dirty="0">
              <a:latin typeface="Times" panose="02020603050405020304" pitchFamily="18" charset="0"/>
              <a:cs typeface="Times"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TotalTime>
  <Words>773</Words>
  <Application>Microsoft Office PowerPoint</Application>
  <PresentationFormat>On-screen Show (4:3)</PresentationFormat>
  <Paragraphs>58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Examples</vt:lpstr>
      <vt:lpstr>Heat Conduction Governing Equations</vt:lpstr>
      <vt:lpstr>Heat Conduction Governing Equations</vt:lpstr>
      <vt:lpstr>Boundary Conditions</vt:lpstr>
      <vt:lpstr>Example 1: Use of Fourier’s Law </vt:lpstr>
      <vt:lpstr>Example 2: 1D Heat Conduction from Pipeline</vt:lpstr>
      <vt:lpstr>Example 3: Temperature Distribution in Plane Wall in Various Conditions (Cases) </vt:lpstr>
      <vt:lpstr>Cont’d …</vt:lpstr>
      <vt:lpstr>Example 4: Use of Heat Equation in Cylindrical Coordinates</vt:lpstr>
      <vt:lpstr>Example 5: Use of Heat Equation in Cylindrical Coordinates</vt:lpstr>
      <vt:lpstr>Example 6: Use of Heat Equation in Spherical Coordinates</vt:lpstr>
      <vt:lpstr>Any Questions?  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Examples and Exercises</dc:title>
  <dc:creator>Guest</dc:creator>
  <cp:lastModifiedBy>Dawit M</cp:lastModifiedBy>
  <cp:revision>27</cp:revision>
  <dcterms:created xsi:type="dcterms:W3CDTF">2016-10-26T19:52:28Z</dcterms:created>
  <dcterms:modified xsi:type="dcterms:W3CDTF">2019-10-17T15:20:47Z</dcterms:modified>
</cp:coreProperties>
</file>