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9" r:id="rId2"/>
    <p:sldId id="260" r:id="rId3"/>
    <p:sldId id="261" r:id="rId4"/>
    <p:sldId id="262" r:id="rId5"/>
    <p:sldId id="266" r:id="rId6"/>
    <p:sldId id="326" r:id="rId7"/>
    <p:sldId id="328" r:id="rId8"/>
    <p:sldId id="329" r:id="rId9"/>
    <p:sldId id="330" r:id="rId10"/>
    <p:sldId id="332" r:id="rId11"/>
    <p:sldId id="334" r:id="rId12"/>
    <p:sldId id="336" r:id="rId13"/>
    <p:sldId id="337" r:id="rId14"/>
    <p:sldId id="268" r:id="rId15"/>
    <p:sldId id="269" r:id="rId16"/>
    <p:sldId id="271" r:id="rId17"/>
    <p:sldId id="272" r:id="rId18"/>
    <p:sldId id="340" r:id="rId19"/>
    <p:sldId id="273" r:id="rId20"/>
    <p:sldId id="274" r:id="rId21"/>
    <p:sldId id="281" r:id="rId22"/>
    <p:sldId id="275" r:id="rId23"/>
    <p:sldId id="282" r:id="rId24"/>
    <p:sldId id="276" r:id="rId25"/>
    <p:sldId id="277" r:id="rId26"/>
    <p:sldId id="278" r:id="rId27"/>
    <p:sldId id="279" r:id="rId28"/>
    <p:sldId id="283" r:id="rId29"/>
    <p:sldId id="285" r:id="rId30"/>
    <p:sldId id="286" r:id="rId31"/>
    <p:sldId id="287" r:id="rId32"/>
    <p:sldId id="288" r:id="rId33"/>
    <p:sldId id="293" r:id="rId34"/>
    <p:sldId id="296" r:id="rId35"/>
    <p:sldId id="294" r:id="rId36"/>
    <p:sldId id="295" r:id="rId37"/>
    <p:sldId id="289" r:id="rId38"/>
    <p:sldId id="290" r:id="rId39"/>
    <p:sldId id="291" r:id="rId40"/>
    <p:sldId id="297" r:id="rId41"/>
    <p:sldId id="300" r:id="rId42"/>
    <p:sldId id="299" r:id="rId43"/>
    <p:sldId id="338" r:id="rId44"/>
    <p:sldId id="33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4" Type="http://schemas.openxmlformats.org/officeDocument/2006/relationships/image" Target="../media/image46.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FD5577-B965-4458-A70D-70FC398A049F}" type="datetimeFigureOut">
              <a:rPr lang="en-US" smtClean="0"/>
              <a:pPr/>
              <a:t>3/31/2015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4B7599-B6A1-4A32-9253-C15906671C1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55260-08B5-4818-A4E0-6C15B933E710}" type="datetime1">
              <a:rPr lang="en-US" smtClean="0"/>
              <a:pPr/>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83308-A9EB-4280-B090-980867F74D4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D717C2-9FFA-443F-AFDB-218A50480EF1}" type="datetime1">
              <a:rPr lang="en-US" smtClean="0"/>
              <a:pPr/>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83308-A9EB-4280-B090-980867F74D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59B29-4194-4826-8BCE-6DC2AF732F8B}" type="datetime1">
              <a:rPr lang="en-US" smtClean="0"/>
              <a:pPr/>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83308-A9EB-4280-B090-980867F74D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EAE317-27D8-4F8F-834C-AED1D49AD4B8}" type="datetime1">
              <a:rPr lang="en-US" smtClean="0"/>
              <a:pPr/>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83308-A9EB-4280-B090-980867F74D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B6AC35-B0F3-4C90-8B9A-8F8B1CAA3BA2}" type="datetime1">
              <a:rPr lang="en-US" smtClean="0"/>
              <a:pPr/>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83308-A9EB-4280-B090-980867F74D4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8E7E54-C6DD-4D43-9997-9326963968FE}" type="datetime1">
              <a:rPr lang="en-US" smtClean="0"/>
              <a:pPr/>
              <a:t>3/31/2015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83308-A9EB-4280-B090-980867F74D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482692-27D1-4F39-8373-A623F34B68DA}" type="datetime1">
              <a:rPr lang="en-US" smtClean="0"/>
              <a:pPr/>
              <a:t>3/31/2015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883308-A9EB-4280-B090-980867F74D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7F6797-0F05-45F4-9939-66171ADF4DA6}" type="datetime1">
              <a:rPr lang="en-US" smtClean="0"/>
              <a:pPr/>
              <a:t>3/31/2015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883308-A9EB-4280-B090-980867F74D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C1564C-0CDA-47A6-A3DB-11989041472B}" type="datetime1">
              <a:rPr lang="en-US" smtClean="0"/>
              <a:pPr/>
              <a:t>3/31/2015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883308-A9EB-4280-B090-980867F74D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22E36E-8679-4989-B7DC-3B4CE3B13475}" type="datetime1">
              <a:rPr lang="en-US" smtClean="0"/>
              <a:pPr/>
              <a:t>3/31/2015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83308-A9EB-4280-B090-980867F74D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6D0923-0A12-4CED-A011-B34445A68A31}" type="datetime1">
              <a:rPr lang="en-US" smtClean="0"/>
              <a:pPr/>
              <a:t>3/31/2015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83308-A9EB-4280-B090-980867F74D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24F3A-CB9A-4F3F-AAC9-BF7DC5ED866E}" type="datetime1">
              <a:rPr lang="en-US" smtClean="0"/>
              <a:pPr/>
              <a:t>3/31/2015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83308-A9EB-4280-B090-980867F74D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fig-chp2/fig2.1.pptx"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fig-chp2/fig2.6.pptx" TargetMode="Externa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11.xml.rels><?xml version="1.0" encoding="UTF-8" standalone="yes"?>
<Relationships xmlns="http://schemas.openxmlformats.org/package/2006/relationships"><Relationship Id="rId2" Type="http://schemas.openxmlformats.org/officeDocument/2006/relationships/hyperlink" Target="fig-chp2/fig2.7.ppt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fig-chp2/fig2.8.pptx" TargetMode="Externa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8.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28.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oleObject30.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oleObject" Target="../embeddings/oleObject33.bin"/><Relationship Id="rId4" Type="http://schemas.openxmlformats.org/officeDocument/2006/relationships/oleObject" Target="../embeddings/oleObject32.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oleObject" Target="../embeddings/oleObject37.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oleObject" Target="../embeddings/oleObject39.bin"/></Relationships>
</file>

<file path=ppt/slides/_rels/slide27.xml.rels><?xml version="1.0" encoding="UTF-8" standalone="yes"?>
<Relationships xmlns="http://schemas.openxmlformats.org/package/2006/relationships"><Relationship Id="rId3" Type="http://schemas.openxmlformats.org/officeDocument/2006/relationships/hyperlink" Target="fig-chp2/fig2.9.pptx" TargetMode="External"/><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oleObject" Target="../embeddings/oleObject40.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oleObject" Target="../embeddings/oleObject42.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46.bin"/><Relationship Id="rId5" Type="http://schemas.openxmlformats.org/officeDocument/2006/relationships/oleObject" Target="../embeddings/oleObject45.bin"/><Relationship Id="rId4" Type="http://schemas.openxmlformats.org/officeDocument/2006/relationships/oleObject" Target="../embeddings/oleObject44.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oleObject" Target="../embeddings/oleObject48.bin"/></Relationships>
</file>

<file path=ppt/slides/_rels/slide31.xml.rels><?xml version="1.0" encoding="UTF-8" standalone="yes"?>
<Relationships xmlns="http://schemas.openxmlformats.org/package/2006/relationships"><Relationship Id="rId3" Type="http://schemas.openxmlformats.org/officeDocument/2006/relationships/hyperlink" Target="fig-chp2/fig2.10.pptx" TargetMode="External"/><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oleObject" Target="../embeddings/oleObject49.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26.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27.v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oleObject" Target="../embeddings/oleObject53.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oleObject" Target="../embeddings/oleObject55.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fig-chp2/fig2.11.pptx" TargetMode="External"/><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oleObject" Target="../embeddings/oleObject56.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31.vml"/></Relationships>
</file>

<file path=ppt/slides/_rels/slide4.xml.rels><?xml version="1.0" encoding="UTF-8" standalone="yes"?>
<Relationships xmlns="http://schemas.openxmlformats.org/package/2006/relationships"><Relationship Id="rId3" Type="http://schemas.openxmlformats.org/officeDocument/2006/relationships/hyperlink" Target="fig-chp2/fig2.2.pptx" TargetMode="Externa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hyperlink" Target="fig-chp2/fig2.3.pptx"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32.vml"/><Relationship Id="rId4" Type="http://schemas.openxmlformats.org/officeDocument/2006/relationships/oleObject" Target="../embeddings/oleObject59.bin"/></Relationships>
</file>

<file path=ppt/slides/_rels/slide4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3" Type="http://schemas.openxmlformats.org/officeDocument/2006/relationships/hyperlink" Target="fig-chp2/fig2.4.pptx" TargetMode="Externa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10.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9.xml.rels><?xml version="1.0" encoding="UTF-8" standalone="yes"?>
<Relationships xmlns="http://schemas.openxmlformats.org/package/2006/relationships"><Relationship Id="rId2" Type="http://schemas.openxmlformats.org/officeDocument/2006/relationships/hyperlink" Target="fig-chp2/fig2.5.ppt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2.1  THE CONDUCTION RATE EQUATION</a:t>
            </a:r>
          </a:p>
          <a:p>
            <a:pPr>
              <a:buNone/>
            </a:pPr>
            <a:r>
              <a:rPr lang="en-US" dirty="0" smtClean="0">
                <a:latin typeface="Times New Roman" pitchFamily="18" charset="0"/>
                <a:cs typeface="Times New Roman" pitchFamily="18" charset="0"/>
              </a:rPr>
              <a:t>Conduction heat transfer obeys Fourier law which was derived from actual observation.  Consider the object given in </a:t>
            </a:r>
            <a:r>
              <a:rPr lang="en-US" b="1" dirty="0" smtClean="0">
                <a:latin typeface="Times New Roman" pitchFamily="18" charset="0"/>
                <a:cs typeface="Times New Roman" pitchFamily="18" charset="0"/>
                <a:hlinkClick r:id="rId2" action="ppaction://hlinkpres?slideindex=1&amp;slidetitle="/>
              </a:rPr>
              <a:t>fig-chp2\fig2.1.pptx</a:t>
            </a:r>
            <a:r>
              <a:rPr lang="en-US" dirty="0" smtClean="0">
                <a:latin typeface="Times New Roman" pitchFamily="18" charset="0"/>
                <a:cs typeface="Times New Roman" pitchFamily="18" charset="0"/>
              </a:rPr>
              <a:t> .  As it is insulated on the lateral side, conduction heat transfer will occur along the axial direction only.  This heat transfer is due to the temperature difference of the two faces (T</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&gt;T</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The heat transfer </a:t>
            </a:r>
            <a:r>
              <a:rPr lang="en-US" dirty="0" err="1" smtClean="0">
                <a:latin typeface="Times New Roman" pitchFamily="18" charset="0"/>
                <a:cs typeface="Times New Roman" pitchFamily="18" charset="0"/>
              </a:rPr>
              <a:t>q</a:t>
            </a:r>
            <a:r>
              <a:rPr lang="en-US" baseline="-25000" dirty="0" err="1" smtClean="0">
                <a:latin typeface="Times New Roman" pitchFamily="18" charset="0"/>
                <a:cs typeface="Times New Roman" pitchFamily="18" charset="0"/>
              </a:rPr>
              <a:t>x</a:t>
            </a:r>
            <a:r>
              <a:rPr lang="en-US" dirty="0" smtClean="0">
                <a:latin typeface="Times New Roman" pitchFamily="18" charset="0"/>
                <a:cs typeface="Times New Roman" pitchFamily="18" charset="0"/>
              </a:rPr>
              <a:t> will depend on  A, </a:t>
            </a:r>
            <a:r>
              <a:rPr lang="el-GR" dirty="0" smtClean="0">
                <a:latin typeface="Times New Roman" pitchFamily="18" charset="0"/>
                <a:cs typeface="Times New Roman" pitchFamily="18" charset="0"/>
              </a:rPr>
              <a:t>Δ</a:t>
            </a:r>
            <a:r>
              <a:rPr lang="en-US" dirty="0" smtClean="0">
                <a:latin typeface="Times New Roman" pitchFamily="18" charset="0"/>
                <a:cs typeface="Times New Roman" pitchFamily="18" charset="0"/>
              </a:rPr>
              <a:t>x and </a:t>
            </a:r>
            <a:r>
              <a:rPr lang="el-GR" dirty="0" smtClean="0">
                <a:latin typeface="Times New Roman" pitchFamily="18" charset="0"/>
                <a:cs typeface="Times New Roman" pitchFamily="18" charset="0"/>
              </a:rPr>
              <a:t>Δ</a:t>
            </a:r>
            <a:r>
              <a:rPr lang="en-US" dirty="0" smtClean="0">
                <a:latin typeface="Times New Roman" pitchFamily="18" charset="0"/>
                <a:cs typeface="Times New Roman" pitchFamily="18" charset="0"/>
              </a:rPr>
              <a:t>T.  It is observed that the conduction heat transfer  is proportional to A and </a:t>
            </a:r>
            <a:r>
              <a:rPr lang="el-GR" dirty="0" smtClean="0">
                <a:latin typeface="Times New Roman" pitchFamily="18" charset="0"/>
                <a:cs typeface="Times New Roman" pitchFamily="18" charset="0"/>
              </a:rPr>
              <a:t>Δ</a:t>
            </a:r>
            <a:r>
              <a:rPr lang="en-US" dirty="0" smtClean="0">
                <a:latin typeface="Times New Roman" pitchFamily="18" charset="0"/>
                <a:cs typeface="Times New Roman" pitchFamily="18" charset="0"/>
              </a:rPr>
              <a:t>T, while it is inversely proportional to </a:t>
            </a:r>
            <a:r>
              <a:rPr lang="el-GR" dirty="0" smtClean="0">
                <a:latin typeface="Times New Roman" pitchFamily="18" charset="0"/>
                <a:cs typeface="Times New Roman" pitchFamily="18" charset="0"/>
              </a:rPr>
              <a:t>Δ</a:t>
            </a:r>
            <a:r>
              <a:rPr lang="en-US" dirty="0" smtClean="0">
                <a:latin typeface="Times New Roman" pitchFamily="18" charset="0"/>
                <a:cs typeface="Times New Roman" pitchFamily="18" charset="0"/>
              </a:rPr>
              <a:t>x. </a:t>
            </a: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5883308-A9EB-4280-B090-980867F74D4C}"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Due to the above reasons thermal energy transport is less effective.</a:t>
            </a:r>
          </a:p>
          <a:p>
            <a:pPr>
              <a:buNone/>
            </a:pPr>
            <a:r>
              <a:rPr lang="en-US" dirty="0" smtClean="0">
                <a:latin typeface="Times New Roman" pitchFamily="18" charset="0"/>
                <a:cs typeface="Times New Roman" pitchFamily="18" charset="0"/>
              </a:rPr>
              <a:t>k for gases and liquids is lower.  According to kinetic theory of gases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For gases k increases with increasing temperature and decreasing molecular weight (same as     )as shown in  </a:t>
            </a:r>
            <a:r>
              <a:rPr lang="en-US" b="1" dirty="0" smtClean="0">
                <a:latin typeface="Times New Roman" pitchFamily="18" charset="0"/>
                <a:cs typeface="Times New Roman" pitchFamily="18" charset="0"/>
                <a:hlinkClick r:id="rId3" action="ppaction://hlinkpres?slideindex=1&amp;slidetitle="/>
              </a:rPr>
              <a:t>fig-chp2\fig2.6.pptx</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Because </a:t>
            </a:r>
            <a:r>
              <a:rPr lang="el-GR" dirty="0" smtClean="0">
                <a:latin typeface="Times New Roman" pitchFamily="18" charset="0"/>
                <a:cs typeface="Times New Roman" pitchFamily="18" charset="0"/>
              </a:rPr>
              <a:t>ρ</a:t>
            </a:r>
            <a:r>
              <a:rPr lang="en-US" dirty="0" smtClean="0">
                <a:latin typeface="Times New Roman" pitchFamily="18" charset="0"/>
                <a:cs typeface="Times New Roman" pitchFamily="18" charset="0"/>
              </a:rPr>
              <a:t> and </a:t>
            </a:r>
            <a:r>
              <a:rPr lang="el-GR" dirty="0" smtClean="0">
                <a:latin typeface="Times New Roman" pitchFamily="18" charset="0"/>
                <a:cs typeface="Times New Roman" pitchFamily="18" charset="0"/>
              </a:rPr>
              <a:t>λ</a:t>
            </a:r>
            <a:r>
              <a:rPr lang="en-US" baseline="-25000" dirty="0" err="1" smtClean="0">
                <a:latin typeface="Times New Roman" pitchFamily="18" charset="0"/>
                <a:cs typeface="Times New Roman" pitchFamily="18" charset="0"/>
              </a:rPr>
              <a:t>mfp</a:t>
            </a:r>
            <a:r>
              <a:rPr lang="en-US" dirty="0" smtClean="0">
                <a:latin typeface="Times New Roman" pitchFamily="18" charset="0"/>
                <a:cs typeface="Times New Roman" pitchFamily="18" charset="0"/>
              </a:rPr>
              <a:t> are directly and inversely proportional to the gas pressure, k is independent of pressure except in extreme cases (perfect vacuum).</a:t>
            </a: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533400" y="2209800"/>
          <a:ext cx="7508875" cy="990600"/>
        </p:xfrm>
        <a:graphic>
          <a:graphicData uri="http://schemas.openxmlformats.org/presentationml/2006/ole">
            <p:oleObj spid="_x0000_s61441" name="Equation" r:id="rId4" imgW="2984400" imgH="393480" progId="Equation.3">
              <p:embed/>
            </p:oleObj>
          </a:graphicData>
        </a:graphic>
      </p:graphicFrame>
      <p:graphicFrame>
        <p:nvGraphicFramePr>
          <p:cNvPr id="5" name="Object 4"/>
          <p:cNvGraphicFramePr>
            <a:graphicFrameLocks noChangeAspect="1"/>
          </p:cNvGraphicFramePr>
          <p:nvPr/>
        </p:nvGraphicFramePr>
        <p:xfrm>
          <a:off x="6629400" y="3810000"/>
          <a:ext cx="474663" cy="615950"/>
        </p:xfrm>
        <a:graphic>
          <a:graphicData uri="http://schemas.openxmlformats.org/presentationml/2006/ole">
            <p:oleObj spid="_x0000_s61442" name="Equation" r:id="rId5" imgW="126720" imgH="164880" progId="Equation.3">
              <p:embed/>
            </p:oleObj>
          </a:graphicData>
        </a:graphic>
      </p:graphicFrame>
      <p:sp>
        <p:nvSpPr>
          <p:cNvPr id="6" name="Slide Number Placeholder 5"/>
          <p:cNvSpPr>
            <a:spLocks noGrp="1"/>
          </p:cNvSpPr>
          <p:nvPr>
            <p:ph type="sldNum" sz="quarter" idx="12"/>
          </p:nvPr>
        </p:nvSpPr>
        <p:spPr/>
        <p:txBody>
          <a:bodyPr/>
          <a:lstStyle/>
          <a:p>
            <a:fld id="{B5883308-A9EB-4280-B090-980867F74D4C}"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Physical mechanisms for explaining thermal conductivity in liquids are not well understood.</a:t>
            </a:r>
          </a:p>
          <a:p>
            <a:pPr>
              <a:buNone/>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hlinkClick r:id="rId2" action="ppaction://hlinkpres?slideindex=1&amp;slidetitle="/>
              </a:rPr>
              <a:t>fig-chp2\fig2.7.pptx</a:t>
            </a:r>
            <a:r>
              <a:rPr lang="en-US" dirty="0" smtClean="0">
                <a:latin typeface="Times New Roman" pitchFamily="18" charset="0"/>
                <a:cs typeface="Times New Roman" pitchFamily="18" charset="0"/>
              </a:rPr>
              <a:t> shows the dependence of k on temperature on selected nonmetallic liquid.</a:t>
            </a:r>
          </a:p>
          <a:p>
            <a:pPr>
              <a:buNone/>
            </a:pPr>
            <a:r>
              <a:rPr lang="en-US" b="1" dirty="0" smtClean="0">
                <a:latin typeface="Times New Roman" pitchFamily="18" charset="0"/>
                <a:cs typeface="Times New Roman" pitchFamily="18" charset="0"/>
              </a:rPr>
              <a:t>2.2.3  Insulation Systems</a:t>
            </a:r>
          </a:p>
          <a:p>
            <a:pPr>
              <a:buNone/>
            </a:pPr>
            <a:r>
              <a:rPr lang="en-US" dirty="0" smtClean="0">
                <a:latin typeface="Times New Roman" pitchFamily="18" charset="0"/>
                <a:cs typeface="Times New Roman" pitchFamily="18" charset="0"/>
              </a:rPr>
              <a:t>Consist of low thermal conductivity materials combined to achieve an even lower system thermal conductivity. Conventional forms are </a:t>
            </a:r>
            <a:r>
              <a:rPr lang="en-US" b="1" i="1" dirty="0" smtClean="0">
                <a:latin typeface="Times New Roman" pitchFamily="18" charset="0"/>
                <a:cs typeface="Times New Roman" pitchFamily="18" charset="0"/>
              </a:rPr>
              <a:t>fiber</a:t>
            </a:r>
            <a:r>
              <a:rPr lang="en-US"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powder</a:t>
            </a:r>
            <a:r>
              <a:rPr lang="en-US" dirty="0" smtClean="0">
                <a:latin typeface="Times New Roman" pitchFamily="18" charset="0"/>
                <a:cs typeface="Times New Roman" pitchFamily="18" charset="0"/>
              </a:rPr>
              <a:t>-, and </a:t>
            </a:r>
            <a:r>
              <a:rPr lang="en-US" b="1" i="1" dirty="0" smtClean="0">
                <a:latin typeface="Times New Roman" pitchFamily="18" charset="0"/>
                <a:cs typeface="Times New Roman" pitchFamily="18" charset="0"/>
              </a:rPr>
              <a:t>flake</a:t>
            </a:r>
            <a:r>
              <a:rPr lang="en-US" dirty="0" smtClean="0">
                <a:latin typeface="Times New Roman" pitchFamily="18" charset="0"/>
                <a:cs typeface="Times New Roman" pitchFamily="18" charset="0"/>
              </a:rPr>
              <a:t>-type insulations, where the solid material is finely dispersed throughout the air space.</a:t>
            </a:r>
          </a:p>
          <a:p>
            <a:pPr>
              <a:buNone/>
            </a:pPr>
            <a:r>
              <a:rPr lang="en-US" dirty="0" smtClean="0">
                <a:latin typeface="Times New Roman" pitchFamily="18" charset="0"/>
                <a:cs typeface="Times New Roman" pitchFamily="18" charset="0"/>
              </a:rPr>
              <a:t>If small voids or hollow spaces are formed by bonding portions of the solid material, a rigid matrix is formed.  Foamed systems are typical examples.</a:t>
            </a:r>
          </a:p>
          <a:p>
            <a:pPr>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5883308-A9EB-4280-B090-980867F74D4C}"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Reflective insulations are composed of multilayered, parallel, thin sheets or foils of high reflectivity.</a:t>
            </a:r>
          </a:p>
          <a:p>
            <a:pPr>
              <a:buNone/>
            </a:pPr>
            <a:r>
              <a:rPr lang="en-US" b="1" dirty="0" smtClean="0">
                <a:latin typeface="Times New Roman" pitchFamily="18" charset="0"/>
                <a:cs typeface="Times New Roman" pitchFamily="18" charset="0"/>
              </a:rPr>
              <a:t>2.2.4  Other Relevant Properties</a:t>
            </a:r>
          </a:p>
          <a:p>
            <a:pPr>
              <a:buNone/>
            </a:pPr>
            <a:r>
              <a:rPr lang="en-US" dirty="0" smtClean="0">
                <a:latin typeface="Times New Roman" pitchFamily="18" charset="0"/>
                <a:cs typeface="Times New Roman" pitchFamily="18" charset="0"/>
              </a:rPr>
              <a:t>These are in general called </a:t>
            </a:r>
            <a:r>
              <a:rPr lang="en-US" b="1" i="1" dirty="0" err="1" smtClean="0">
                <a:latin typeface="Times New Roman" pitchFamily="18" charset="0"/>
                <a:cs typeface="Times New Roman" pitchFamily="18" charset="0"/>
              </a:rPr>
              <a:t>thermophysical</a:t>
            </a:r>
            <a:r>
              <a:rPr lang="en-US" dirty="0" smtClean="0">
                <a:latin typeface="Times New Roman" pitchFamily="18" charset="0"/>
                <a:cs typeface="Times New Roman" pitchFamily="18" charset="0"/>
              </a:rPr>
              <a:t> properties classified as </a:t>
            </a:r>
            <a:r>
              <a:rPr lang="en-US" b="1" i="1" dirty="0" smtClean="0">
                <a:latin typeface="Times New Roman" pitchFamily="18" charset="0"/>
                <a:cs typeface="Times New Roman" pitchFamily="18" charset="0"/>
              </a:rPr>
              <a:t>transport</a:t>
            </a:r>
            <a:r>
              <a:rPr lang="en-US" dirty="0" smtClean="0">
                <a:latin typeface="Times New Roman" pitchFamily="18" charset="0"/>
                <a:cs typeface="Times New Roman" pitchFamily="18" charset="0"/>
              </a:rPr>
              <a:t> and </a:t>
            </a:r>
            <a:r>
              <a:rPr lang="en-US" b="1" i="1" dirty="0" smtClean="0">
                <a:latin typeface="Times New Roman" pitchFamily="18" charset="0"/>
                <a:cs typeface="Times New Roman" pitchFamily="18" charset="0"/>
              </a:rPr>
              <a:t>thermodynamic properties</a:t>
            </a:r>
            <a:r>
              <a:rPr lang="en-US" dirty="0" smtClean="0">
                <a:latin typeface="Times New Roman" pitchFamily="18" charset="0"/>
                <a:cs typeface="Times New Roman" pitchFamily="18" charset="0"/>
              </a:rPr>
              <a:t>. The transport properties are the ones that have direct effect on momentum, heat and mass transfer.  These are thermal conductivity, k (for heat transfer), kinematic viscosity, </a:t>
            </a:r>
            <a:r>
              <a:rPr lang="el-GR" dirty="0" smtClean="0">
                <a:latin typeface="Times New Roman" pitchFamily="18" charset="0"/>
                <a:cs typeface="Times New Roman" pitchFamily="18" charset="0"/>
              </a:rPr>
              <a:t>υ</a:t>
            </a:r>
            <a:r>
              <a:rPr lang="en-US" dirty="0" smtClean="0">
                <a:latin typeface="Times New Roman" pitchFamily="18" charset="0"/>
                <a:cs typeface="Times New Roman" pitchFamily="18" charset="0"/>
              </a:rPr>
              <a:t>(for momentum transfer), and diffusion coefficient, D(for mass transfer).</a:t>
            </a:r>
          </a:p>
          <a:p>
            <a:pPr>
              <a:buNone/>
            </a:pPr>
            <a:r>
              <a:rPr lang="en-US" dirty="0" smtClean="0">
                <a:latin typeface="Times New Roman" pitchFamily="18" charset="0"/>
                <a:cs typeface="Times New Roman" pitchFamily="18" charset="0"/>
              </a:rPr>
              <a:t>Extensively used thermodynamic properties are the density, </a:t>
            </a:r>
            <a:r>
              <a:rPr lang="el-GR" dirty="0" smtClean="0">
                <a:latin typeface="Times New Roman" pitchFamily="18" charset="0"/>
                <a:cs typeface="Times New Roman" pitchFamily="18" charset="0"/>
              </a:rPr>
              <a:t>ρ</a:t>
            </a:r>
            <a:r>
              <a:rPr lang="en-US" dirty="0" smtClean="0">
                <a:latin typeface="Times New Roman" pitchFamily="18" charset="0"/>
                <a:cs typeface="Times New Roman" pitchFamily="18" charset="0"/>
              </a:rPr>
              <a:t>, and specific heat, c</a:t>
            </a:r>
            <a:r>
              <a:rPr lang="en-US" baseline="-25000" dirty="0" smtClean="0">
                <a:latin typeface="Times New Roman" pitchFamily="18" charset="0"/>
                <a:cs typeface="Times New Roman" pitchFamily="18" charset="0"/>
              </a:rPr>
              <a:t>p</a:t>
            </a:r>
            <a:r>
              <a:rPr lang="en-US" dirty="0" smtClean="0">
                <a:latin typeface="Times New Roman" pitchFamily="18" charset="0"/>
                <a:cs typeface="Times New Roman" pitchFamily="18" charset="0"/>
              </a:rPr>
              <a:t>.  The product </a:t>
            </a:r>
            <a:r>
              <a:rPr lang="el-GR" dirty="0" smtClean="0">
                <a:latin typeface="Times New Roman" pitchFamily="18" charset="0"/>
                <a:cs typeface="Times New Roman" pitchFamily="18" charset="0"/>
              </a:rPr>
              <a:t>ρ</a:t>
            </a:r>
            <a:r>
              <a:rPr lang="en-US" dirty="0" smtClean="0">
                <a:latin typeface="Times New Roman" pitchFamily="18" charset="0"/>
                <a:cs typeface="Times New Roman" pitchFamily="18" charset="0"/>
              </a:rPr>
              <a:t>c</a:t>
            </a:r>
            <a:r>
              <a:rPr lang="en-US" baseline="-25000" dirty="0" smtClean="0">
                <a:latin typeface="Times New Roman" pitchFamily="18" charset="0"/>
                <a:cs typeface="Times New Roman" pitchFamily="18" charset="0"/>
              </a:rPr>
              <a:t>p</a:t>
            </a:r>
            <a:endParaRPr lang="en-US" baseline="-25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5883308-A9EB-4280-B090-980867F74D4C}"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(J/m</a:t>
            </a:r>
            <a:r>
              <a:rPr lang="en-US" baseline="30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is the </a:t>
            </a:r>
            <a:r>
              <a:rPr lang="en-US" b="1" i="1" dirty="0" smtClean="0">
                <a:latin typeface="Times New Roman" pitchFamily="18" charset="0"/>
                <a:cs typeface="Times New Roman" pitchFamily="18" charset="0"/>
              </a:rPr>
              <a:t>volumetric heat capacity</a:t>
            </a:r>
            <a:r>
              <a:rPr lang="en-US" dirty="0" smtClean="0">
                <a:latin typeface="Times New Roman" pitchFamily="18" charset="0"/>
                <a:cs typeface="Times New Roman" pitchFamily="18" charset="0"/>
              </a:rPr>
              <a:t>.  It measures the ability of a material to store thermal energy.</a:t>
            </a:r>
          </a:p>
          <a:p>
            <a:pPr>
              <a:buNone/>
            </a:pPr>
            <a:r>
              <a:rPr lang="en-US" dirty="0" smtClean="0">
                <a:latin typeface="Times New Roman" pitchFamily="18" charset="0"/>
                <a:cs typeface="Times New Roman" pitchFamily="18" charset="0"/>
              </a:rPr>
              <a:t>A very important property termed as  </a:t>
            </a:r>
            <a:r>
              <a:rPr lang="en-US" b="1" i="1" dirty="0" smtClean="0">
                <a:latin typeface="Times New Roman" pitchFamily="18" charset="0"/>
                <a:cs typeface="Times New Roman" pitchFamily="18" charset="0"/>
              </a:rPr>
              <a:t>thermal diffusivity</a:t>
            </a:r>
            <a:r>
              <a:rPr lang="en-US" dirty="0" smtClean="0">
                <a:latin typeface="Times New Roman" pitchFamily="18" charset="0"/>
                <a:cs typeface="Times New Roman" pitchFamily="18" charset="0"/>
              </a:rPr>
              <a:t> and designated by </a:t>
            </a:r>
            <a:r>
              <a:rPr lang="el-GR" dirty="0" smtClean="0">
                <a:latin typeface="Times New Roman" pitchFamily="18" charset="0"/>
                <a:cs typeface="Times New Roman" pitchFamily="18" charset="0"/>
              </a:rPr>
              <a:t>α</a:t>
            </a:r>
            <a:r>
              <a:rPr lang="en-US" dirty="0" smtClean="0">
                <a:latin typeface="Times New Roman" pitchFamily="18" charset="0"/>
                <a:cs typeface="Times New Roman" pitchFamily="18" charset="0"/>
              </a:rPr>
              <a:t> is given by</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It measures the ability of a material to conduct thermal energy relative to its ability to store thermal energy.</a:t>
            </a:r>
          </a:p>
          <a:p>
            <a:pPr>
              <a:buNone/>
            </a:pPr>
            <a:r>
              <a:rPr lang="en-US" dirty="0" smtClean="0">
                <a:latin typeface="Times New Roman" pitchFamily="18" charset="0"/>
                <a:cs typeface="Times New Roman" pitchFamily="18" charset="0"/>
              </a:rPr>
              <a:t>Large </a:t>
            </a:r>
            <a:r>
              <a:rPr lang="el-GR" dirty="0" smtClean="0">
                <a:latin typeface="Times New Roman" pitchFamily="18" charset="0"/>
                <a:cs typeface="Times New Roman" pitchFamily="18" charset="0"/>
              </a:rPr>
              <a:t>α</a:t>
            </a:r>
            <a:r>
              <a:rPr lang="en-US" dirty="0" smtClean="0">
                <a:latin typeface="Times New Roman" pitchFamily="18" charset="0"/>
                <a:cs typeface="Times New Roman" pitchFamily="18" charset="0"/>
              </a:rPr>
              <a:t> has quick response to environmental temperature change.</a:t>
            </a: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73730" name="Object 2"/>
          <p:cNvGraphicFramePr>
            <a:graphicFrameLocks noChangeAspect="1"/>
          </p:cNvGraphicFramePr>
          <p:nvPr/>
        </p:nvGraphicFramePr>
        <p:xfrm>
          <a:off x="990600" y="2209800"/>
          <a:ext cx="3168650" cy="1066800"/>
        </p:xfrm>
        <a:graphic>
          <a:graphicData uri="http://schemas.openxmlformats.org/presentationml/2006/ole">
            <p:oleObj spid="_x0000_s73730" name="Equation" r:id="rId3" imgW="1244520" imgH="419040" progId="Equation.3">
              <p:embed/>
            </p:oleObj>
          </a:graphicData>
        </a:graphic>
      </p:graphicFrame>
      <p:sp>
        <p:nvSpPr>
          <p:cNvPr id="5" name="Slide Number Placeholder 4"/>
          <p:cNvSpPr>
            <a:spLocks noGrp="1"/>
          </p:cNvSpPr>
          <p:nvPr>
            <p:ph type="sldNum" sz="quarter" idx="12"/>
          </p:nvPr>
        </p:nvSpPr>
        <p:spPr/>
        <p:txBody>
          <a:bodyPr/>
          <a:lstStyle/>
          <a:p>
            <a:fld id="{B5883308-A9EB-4280-B090-980867F74D4C}"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None/>
            </a:pPr>
            <a:r>
              <a:rPr lang="en-US" b="1" dirty="0" smtClean="0">
                <a:latin typeface="Times New Roman" pitchFamily="18" charset="0"/>
                <a:cs typeface="Times New Roman" pitchFamily="18" charset="0"/>
              </a:rPr>
              <a:t>2.3  HEAT DIFFUSION EQUATION</a:t>
            </a:r>
          </a:p>
          <a:p>
            <a:pPr>
              <a:buNone/>
            </a:pPr>
            <a:r>
              <a:rPr lang="en-US" b="1" dirty="0" smtClean="0">
                <a:latin typeface="Times New Roman" pitchFamily="18" charset="0"/>
                <a:cs typeface="Times New Roman" pitchFamily="18" charset="0"/>
              </a:rPr>
              <a:t>2.3.1  Rectangular Coordinates</a:t>
            </a:r>
          </a:p>
          <a:p>
            <a:pPr>
              <a:buNone/>
            </a:pPr>
            <a:r>
              <a:rPr lang="en-US" dirty="0" smtClean="0">
                <a:latin typeface="Times New Roman" pitchFamily="18" charset="0"/>
                <a:cs typeface="Times New Roman" pitchFamily="18" charset="0"/>
              </a:rPr>
              <a:t>Major objective in conduction analysis is to determine the temperature field T(</a:t>
            </a:r>
            <a:r>
              <a:rPr lang="en-US" dirty="0" err="1" smtClean="0">
                <a:latin typeface="Times New Roman" pitchFamily="18" charset="0"/>
                <a:cs typeface="Times New Roman" pitchFamily="18" charset="0"/>
              </a:rPr>
              <a:t>x,y,z</a:t>
            </a:r>
            <a:r>
              <a:rPr lang="en-US" dirty="0" smtClean="0">
                <a:latin typeface="Times New Roman" pitchFamily="18" charset="0"/>
                <a:cs typeface="Times New Roman" pitchFamily="18" charset="0"/>
              </a:rPr>
              <a:t>) in a medium resulting from conditions imposed within or on its boundary.  This can help to determine</a:t>
            </a:r>
          </a:p>
          <a:p>
            <a:r>
              <a:rPr lang="en-US" dirty="0" smtClean="0">
                <a:latin typeface="Times New Roman" pitchFamily="18" charset="0"/>
                <a:cs typeface="Times New Roman" pitchFamily="18" charset="0"/>
              </a:rPr>
              <a:t> heat flux</a:t>
            </a:r>
          </a:p>
          <a:p>
            <a:r>
              <a:rPr lang="en-US" dirty="0" smtClean="0">
                <a:latin typeface="Times New Roman" pitchFamily="18" charset="0"/>
                <a:cs typeface="Times New Roman" pitchFamily="18" charset="0"/>
              </a:rPr>
              <a:t>Magnitude of temperature at locations of interest for determination of thermal stresses, expansions, and deflections etc..</a:t>
            </a:r>
          </a:p>
          <a:p>
            <a:pPr>
              <a:buNone/>
            </a:pPr>
            <a:r>
              <a:rPr lang="en-US" dirty="0" smtClean="0">
                <a:latin typeface="Times New Roman" pitchFamily="18" charset="0"/>
                <a:cs typeface="Times New Roman" pitchFamily="18" charset="0"/>
              </a:rPr>
              <a:t>A differential approach is used to derive the</a:t>
            </a: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5883308-A9EB-4280-B090-980867F74D4C}"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governing  differential equations by using a homogeneous differential control volume shown in  </a:t>
            </a:r>
            <a:r>
              <a:rPr lang="en-US" b="1" dirty="0" smtClean="0">
                <a:latin typeface="Times New Roman" pitchFamily="18" charset="0"/>
                <a:cs typeface="Times New Roman" pitchFamily="18" charset="0"/>
                <a:hlinkClick r:id="rId3" action="ppaction://hlinkpres?slideindex=1&amp;slidetitle="/>
              </a:rPr>
              <a:t>fig-chp2\fig2.8.pptx</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Neglecting higher order terms in Taylor series, heat transfers across opposite faces can be approximated by</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b="1"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381000" y="2819400"/>
          <a:ext cx="8543926" cy="3732212"/>
        </p:xfrm>
        <a:graphic>
          <a:graphicData uri="http://schemas.openxmlformats.org/presentationml/2006/ole">
            <p:oleObj spid="_x0000_s24578" name="Equation" r:id="rId4" imgW="2908080" imgH="1269720" progId="Equation.3">
              <p:embed/>
            </p:oleObj>
          </a:graphicData>
        </a:graphic>
      </p:graphicFrame>
      <p:sp>
        <p:nvSpPr>
          <p:cNvPr id="5" name="Slide Number Placeholder 4"/>
          <p:cNvSpPr>
            <a:spLocks noGrp="1"/>
          </p:cNvSpPr>
          <p:nvPr>
            <p:ph type="sldNum" sz="quarter" idx="12"/>
          </p:nvPr>
        </p:nvSpPr>
        <p:spPr/>
        <p:txBody>
          <a:bodyPr/>
          <a:lstStyle/>
          <a:p>
            <a:fld id="{B5883308-A9EB-4280-B090-980867F74D4C}"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energy generated due to internal energy source: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where           is energy generation rate per unit volume, W/m</a:t>
            </a:r>
            <a:r>
              <a:rPr lang="en-US" baseline="30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Energy storage rate in the differential volume is</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Applying conservation of energy requirement</a:t>
            </a: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b="1"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280988" y="609600"/>
          <a:ext cx="8548687" cy="914400"/>
        </p:xfrm>
        <a:graphic>
          <a:graphicData uri="http://schemas.openxmlformats.org/presentationml/2006/ole">
            <p:oleObj spid="_x0000_s25602" name="Equation" r:id="rId3" imgW="2374560" imgH="253800" progId="Equation.3">
              <p:embed/>
            </p:oleObj>
          </a:graphicData>
        </a:graphic>
      </p:graphicFrame>
      <p:graphicFrame>
        <p:nvGraphicFramePr>
          <p:cNvPr id="5" name="Object 4"/>
          <p:cNvGraphicFramePr>
            <a:graphicFrameLocks noChangeAspect="1"/>
          </p:cNvGraphicFramePr>
          <p:nvPr/>
        </p:nvGraphicFramePr>
        <p:xfrm>
          <a:off x="1524000" y="1600200"/>
          <a:ext cx="685800" cy="881743"/>
        </p:xfrm>
        <a:graphic>
          <a:graphicData uri="http://schemas.openxmlformats.org/presentationml/2006/ole">
            <p:oleObj spid="_x0000_s25603" name="Equation" r:id="rId4" imgW="177480" imgH="228600" progId="Equation.3">
              <p:embed/>
            </p:oleObj>
          </a:graphicData>
        </a:graphic>
      </p:graphicFrame>
      <p:graphicFrame>
        <p:nvGraphicFramePr>
          <p:cNvPr id="6" name="Object 5"/>
          <p:cNvGraphicFramePr>
            <a:graphicFrameLocks noChangeAspect="1"/>
          </p:cNvGraphicFramePr>
          <p:nvPr/>
        </p:nvGraphicFramePr>
        <p:xfrm>
          <a:off x="19050" y="3429000"/>
          <a:ext cx="9188450" cy="1889125"/>
        </p:xfrm>
        <a:graphic>
          <a:graphicData uri="http://schemas.openxmlformats.org/presentationml/2006/ole">
            <p:oleObj spid="_x0000_s25604" name="Equation" r:id="rId5" imgW="3085920" imgH="634680" progId="Equation.3">
              <p:embed/>
            </p:oleObj>
          </a:graphicData>
        </a:graphic>
      </p:graphicFrame>
      <p:graphicFrame>
        <p:nvGraphicFramePr>
          <p:cNvPr id="7" name="Object 6"/>
          <p:cNvGraphicFramePr>
            <a:graphicFrameLocks noChangeAspect="1"/>
          </p:cNvGraphicFramePr>
          <p:nvPr/>
        </p:nvGraphicFramePr>
        <p:xfrm>
          <a:off x="304800" y="6019800"/>
          <a:ext cx="4065270" cy="838200"/>
        </p:xfrm>
        <a:graphic>
          <a:graphicData uri="http://schemas.openxmlformats.org/presentationml/2006/ole">
            <p:oleObj spid="_x0000_s25605" name="Equation" r:id="rId6" imgW="1231560" imgH="253800" progId="Equation.3">
              <p:embed/>
            </p:oleObj>
          </a:graphicData>
        </a:graphic>
      </p:graphicFrame>
      <p:sp>
        <p:nvSpPr>
          <p:cNvPr id="8" name="Slide Number Placeholder 7"/>
          <p:cNvSpPr>
            <a:spLocks noGrp="1"/>
          </p:cNvSpPr>
          <p:nvPr>
            <p:ph type="sldNum" sz="quarter" idx="12"/>
          </p:nvPr>
        </p:nvSpPr>
        <p:spPr/>
        <p:txBody>
          <a:bodyPr/>
          <a:lstStyle/>
          <a:p>
            <a:fld id="{B5883308-A9EB-4280-B090-980867F74D4C}"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Substituting the corresponding expressions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Using Taylor’s approximation</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Substitution in 2.13 gives</a:t>
            </a:r>
          </a:p>
          <a:p>
            <a:pPr>
              <a:buNone/>
            </a:pPr>
            <a:endParaRPr lang="en-US"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b="1"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57150" y="609600"/>
          <a:ext cx="9259888" cy="1998663"/>
        </p:xfrm>
        <a:graphic>
          <a:graphicData uri="http://schemas.openxmlformats.org/presentationml/2006/ole">
            <p:oleObj spid="_x0000_s26626" name="Equation" r:id="rId3" imgW="3060360" imgH="660240" progId="Equation.3">
              <p:embed/>
            </p:oleObj>
          </a:graphicData>
        </a:graphic>
      </p:graphicFrame>
      <p:sp>
        <p:nvSpPr>
          <p:cNvPr id="6" name="Slide Number Placeholder 5"/>
          <p:cNvSpPr>
            <a:spLocks noGrp="1"/>
          </p:cNvSpPr>
          <p:nvPr>
            <p:ph type="sldNum" sz="quarter" idx="12"/>
          </p:nvPr>
        </p:nvSpPr>
        <p:spPr/>
        <p:txBody>
          <a:bodyPr/>
          <a:lstStyle/>
          <a:p>
            <a:fld id="{B5883308-A9EB-4280-B090-980867F74D4C}" type="slidenum">
              <a:rPr lang="en-US" smtClean="0"/>
              <a:pPr/>
              <a:t>17</a:t>
            </a:fld>
            <a:endParaRPr lang="en-US"/>
          </a:p>
        </p:txBody>
      </p:sp>
      <p:graphicFrame>
        <p:nvGraphicFramePr>
          <p:cNvPr id="7" name="Object 6"/>
          <p:cNvGraphicFramePr>
            <a:graphicFrameLocks noChangeAspect="1"/>
          </p:cNvGraphicFramePr>
          <p:nvPr/>
        </p:nvGraphicFramePr>
        <p:xfrm>
          <a:off x="304800" y="2971800"/>
          <a:ext cx="8816340" cy="990600"/>
        </p:xfrm>
        <a:graphic>
          <a:graphicData uri="http://schemas.openxmlformats.org/presentationml/2006/ole">
            <p:oleObj spid="_x0000_s26628" name="Equation" r:id="rId4" imgW="3390840" imgH="380880" progId="Equation.3">
              <p:embed/>
            </p:oleObj>
          </a:graphicData>
        </a:graphic>
      </p:graphicFrame>
      <p:graphicFrame>
        <p:nvGraphicFramePr>
          <p:cNvPr id="26629" name="Object 5"/>
          <p:cNvGraphicFramePr>
            <a:graphicFrameLocks noChangeAspect="1"/>
          </p:cNvGraphicFramePr>
          <p:nvPr/>
        </p:nvGraphicFramePr>
        <p:xfrm>
          <a:off x="148370" y="5029200"/>
          <a:ext cx="8995630" cy="1143000"/>
        </p:xfrm>
        <a:graphic>
          <a:graphicData uri="http://schemas.openxmlformats.org/presentationml/2006/ole">
            <p:oleObj spid="_x0000_s26629" name="Equation" r:id="rId5" imgW="2997000" imgH="380880" progId="Equation.3">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Using Fourier’s law</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After substitution in the energy balance equation will result in</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b="1"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B5883308-A9EB-4280-B090-980867F74D4C}" type="slidenum">
              <a:rPr lang="en-US" smtClean="0"/>
              <a:pPr/>
              <a:t>18</a:t>
            </a:fld>
            <a:endParaRPr lang="en-US"/>
          </a:p>
        </p:txBody>
      </p:sp>
      <p:graphicFrame>
        <p:nvGraphicFramePr>
          <p:cNvPr id="8" name="Object 7"/>
          <p:cNvGraphicFramePr>
            <a:graphicFrameLocks noChangeAspect="1"/>
          </p:cNvGraphicFramePr>
          <p:nvPr/>
        </p:nvGraphicFramePr>
        <p:xfrm>
          <a:off x="0" y="1524000"/>
          <a:ext cx="9017543" cy="1905000"/>
        </p:xfrm>
        <a:graphic>
          <a:graphicData uri="http://schemas.openxmlformats.org/presentationml/2006/ole">
            <p:oleObj spid="_x0000_s90117" name="Equation" r:id="rId3" imgW="3365280" imgH="711000" progId="Equation.3">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Division by </a:t>
            </a:r>
            <a:r>
              <a:rPr lang="en-US" dirty="0" err="1" smtClean="0">
                <a:latin typeface="Times New Roman" pitchFamily="18" charset="0"/>
                <a:cs typeface="Times New Roman" pitchFamily="18" charset="0"/>
              </a:rPr>
              <a:t>dV</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dx</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dz</a:t>
            </a:r>
            <a:r>
              <a:rPr lang="en-US" dirty="0" smtClean="0">
                <a:latin typeface="Times New Roman" pitchFamily="18" charset="0"/>
                <a:cs typeface="Times New Roman" pitchFamily="18" charset="0"/>
              </a:rPr>
              <a:t> gives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b="1"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376238" y="268288"/>
          <a:ext cx="8258175" cy="2587625"/>
        </p:xfrm>
        <a:graphic>
          <a:graphicData uri="http://schemas.openxmlformats.org/presentationml/2006/ole">
            <p:oleObj spid="_x0000_s27650" name="Equation" r:id="rId3" imgW="2920680" imgH="914400" progId="Equation.3">
              <p:embed/>
            </p:oleObj>
          </a:graphicData>
        </a:graphic>
      </p:graphicFrame>
      <p:graphicFrame>
        <p:nvGraphicFramePr>
          <p:cNvPr id="27651" name="Object 3"/>
          <p:cNvGraphicFramePr>
            <a:graphicFrameLocks noChangeAspect="1"/>
          </p:cNvGraphicFramePr>
          <p:nvPr/>
        </p:nvGraphicFramePr>
        <p:xfrm>
          <a:off x="58738" y="4587875"/>
          <a:ext cx="8905875" cy="1941513"/>
        </p:xfrm>
        <a:graphic>
          <a:graphicData uri="http://schemas.openxmlformats.org/presentationml/2006/ole">
            <p:oleObj spid="_x0000_s27651" name="Equation" r:id="rId4" imgW="3149280" imgH="685800" progId="Equation.3">
              <p:embed/>
            </p:oleObj>
          </a:graphicData>
        </a:graphic>
      </p:graphicFrame>
      <p:sp>
        <p:nvSpPr>
          <p:cNvPr id="6" name="Slide Number Placeholder 5"/>
          <p:cNvSpPr>
            <a:spLocks noGrp="1"/>
          </p:cNvSpPr>
          <p:nvPr>
            <p:ph type="sldNum" sz="quarter" idx="12"/>
          </p:nvPr>
        </p:nvSpPr>
        <p:spPr/>
        <p:txBody>
          <a:bodyPr/>
          <a:lstStyle/>
          <a:p>
            <a:fld id="{B5883308-A9EB-4280-B090-980867F74D4C}"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The collective effect can be represented by</a:t>
            </a:r>
          </a:p>
          <a:p>
            <a:pPr>
              <a:buNone/>
            </a:pPr>
            <a:endParaRPr lang="en-US" dirty="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 above can be written as an equation using a proportionality constant k, thermal conductivity (W/</a:t>
            </a:r>
            <a:r>
              <a:rPr lang="en-US" dirty="0" err="1" smtClean="0">
                <a:latin typeface="Times New Roman" pitchFamily="18" charset="0"/>
                <a:cs typeface="Times New Roman" pitchFamily="18" charset="0"/>
              </a:rPr>
              <a:t>m.K</a:t>
            </a:r>
            <a:r>
              <a:rPr lang="en-US" dirty="0" smtClean="0">
                <a:latin typeface="Times New Roman" pitchFamily="18" charset="0"/>
                <a:cs typeface="Times New Roman" pitchFamily="18" charset="0"/>
              </a:rPr>
              <a:t>) which is a  property  of the substance</a:t>
            </a:r>
          </a:p>
          <a:p>
            <a:pPr>
              <a:buNone/>
            </a:pPr>
            <a:endParaRPr lang="en-US" dirty="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To evaluate the heat transfer at any location x, needs an imposition</a:t>
            </a:r>
          </a:p>
          <a:p>
            <a:pPr>
              <a:buNone/>
            </a:pP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b="1"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346075" y="762000"/>
          <a:ext cx="5094288" cy="1066800"/>
        </p:xfrm>
        <a:graphic>
          <a:graphicData uri="http://schemas.openxmlformats.org/presentationml/2006/ole">
            <p:oleObj spid="_x0000_s1026" name="Equation" r:id="rId3" imgW="1879560" imgH="393480" progId="Equation.3">
              <p:embed/>
            </p:oleObj>
          </a:graphicData>
        </a:graphic>
      </p:graphicFrame>
      <p:graphicFrame>
        <p:nvGraphicFramePr>
          <p:cNvPr id="1027" name="Object 3"/>
          <p:cNvGraphicFramePr>
            <a:graphicFrameLocks noChangeAspect="1"/>
          </p:cNvGraphicFramePr>
          <p:nvPr/>
        </p:nvGraphicFramePr>
        <p:xfrm>
          <a:off x="987425" y="3352800"/>
          <a:ext cx="4610100" cy="1066800"/>
        </p:xfrm>
        <a:graphic>
          <a:graphicData uri="http://schemas.openxmlformats.org/presentationml/2006/ole">
            <p:oleObj spid="_x0000_s1027" name="Equation" r:id="rId4" imgW="1701720" imgH="393480" progId="Equation.3">
              <p:embed/>
            </p:oleObj>
          </a:graphicData>
        </a:graphic>
      </p:graphicFrame>
      <p:sp>
        <p:nvSpPr>
          <p:cNvPr id="6" name="Slide Number Placeholder 5"/>
          <p:cNvSpPr>
            <a:spLocks noGrp="1"/>
          </p:cNvSpPr>
          <p:nvPr>
            <p:ph type="sldNum" sz="quarter" idx="12"/>
          </p:nvPr>
        </p:nvSpPr>
        <p:spPr/>
        <p:txBody>
          <a:bodyPr/>
          <a:lstStyle/>
          <a:p>
            <a:fld id="{B5883308-A9EB-4280-B090-980867F74D4C}"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In vector form, the above equation becomes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 above is the heat diffusion equation whose solution gives T(</a:t>
            </a:r>
            <a:r>
              <a:rPr lang="en-US" dirty="0" err="1" smtClean="0">
                <a:latin typeface="Times New Roman" pitchFamily="18" charset="0"/>
                <a:cs typeface="Times New Roman" pitchFamily="18" charset="0"/>
              </a:rPr>
              <a:t>x,y,z,t</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For constant k, the equation simplifies to</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thermal diffusivity</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b="1"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168275" y="533400"/>
          <a:ext cx="7969250" cy="1084263"/>
        </p:xfrm>
        <a:graphic>
          <a:graphicData uri="http://schemas.openxmlformats.org/presentationml/2006/ole">
            <p:oleObj spid="_x0000_s28674" name="Equation" r:id="rId3" imgW="2895480" imgH="393480" progId="Equation.3">
              <p:embed/>
            </p:oleObj>
          </a:graphicData>
        </a:graphic>
      </p:graphicFrame>
      <p:graphicFrame>
        <p:nvGraphicFramePr>
          <p:cNvPr id="5" name="Object 4"/>
          <p:cNvGraphicFramePr>
            <a:graphicFrameLocks noChangeAspect="1"/>
          </p:cNvGraphicFramePr>
          <p:nvPr/>
        </p:nvGraphicFramePr>
        <p:xfrm>
          <a:off x="466725" y="3317875"/>
          <a:ext cx="8202613" cy="3540125"/>
        </p:xfrm>
        <a:graphic>
          <a:graphicData uri="http://schemas.openxmlformats.org/presentationml/2006/ole">
            <p:oleObj spid="_x0000_s28675" name="Equation" r:id="rId4" imgW="3060360" imgH="1320480" progId="Equation.3">
              <p:embed/>
            </p:oleObj>
          </a:graphicData>
        </a:graphic>
      </p:graphicFrame>
      <p:sp>
        <p:nvSpPr>
          <p:cNvPr id="6" name="Slide Number Placeholder 5"/>
          <p:cNvSpPr>
            <a:spLocks noGrp="1"/>
          </p:cNvSpPr>
          <p:nvPr>
            <p:ph type="sldNum" sz="quarter" idx="12"/>
          </p:nvPr>
        </p:nvSpPr>
        <p:spPr/>
        <p:txBody>
          <a:bodyPr/>
          <a:lstStyle/>
          <a:p>
            <a:fld id="{B5883308-A9EB-4280-B090-980867F74D4C}"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Under </a:t>
            </a:r>
            <a:r>
              <a:rPr lang="en-US" b="1" i="1" dirty="0" smtClean="0">
                <a:latin typeface="Times New Roman" pitchFamily="18" charset="0"/>
                <a:cs typeface="Times New Roman" pitchFamily="18" charset="0"/>
              </a:rPr>
              <a:t>steady state</a:t>
            </a:r>
            <a:r>
              <a:rPr lang="en-US" dirty="0" smtClean="0">
                <a:latin typeface="Times New Roman" pitchFamily="18" charset="0"/>
                <a:cs typeface="Times New Roman" pitchFamily="18" charset="0"/>
              </a:rPr>
              <a:t> condition (∂T/∂t=0), the general equation (2.15) reduces to</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For a one-dimensional heat transfer with no heat generation the above equation reduces to</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With no heat generation, steady state assumption gives </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b="1" dirty="0">
              <a:latin typeface="Times New Roman" pitchFamily="18" charset="0"/>
              <a:cs typeface="Times New Roman" pitchFamily="18" charset="0"/>
            </a:endParaRPr>
          </a:p>
        </p:txBody>
      </p:sp>
      <p:graphicFrame>
        <p:nvGraphicFramePr>
          <p:cNvPr id="35843" name="Object 3"/>
          <p:cNvGraphicFramePr>
            <a:graphicFrameLocks noChangeAspect="1"/>
          </p:cNvGraphicFramePr>
          <p:nvPr/>
        </p:nvGraphicFramePr>
        <p:xfrm>
          <a:off x="46038" y="1295400"/>
          <a:ext cx="9050337" cy="1127125"/>
        </p:xfrm>
        <a:graphic>
          <a:graphicData uri="http://schemas.openxmlformats.org/presentationml/2006/ole">
            <p:oleObj spid="_x0000_s35843" name="Equation" r:id="rId3" imgW="3670200" imgH="457200" progId="Equation.3">
              <p:embed/>
            </p:oleObj>
          </a:graphicData>
        </a:graphic>
      </p:graphicFrame>
      <p:graphicFrame>
        <p:nvGraphicFramePr>
          <p:cNvPr id="35844" name="Object 4"/>
          <p:cNvGraphicFramePr>
            <a:graphicFrameLocks noChangeAspect="1"/>
          </p:cNvGraphicFramePr>
          <p:nvPr/>
        </p:nvGraphicFramePr>
        <p:xfrm>
          <a:off x="219075" y="4038600"/>
          <a:ext cx="8580438" cy="1222375"/>
        </p:xfrm>
        <a:graphic>
          <a:graphicData uri="http://schemas.openxmlformats.org/presentationml/2006/ole">
            <p:oleObj spid="_x0000_s35844" name="Equation" r:id="rId4" imgW="3035160" imgH="431640" progId="Equation.3">
              <p:embed/>
            </p:oleObj>
          </a:graphicData>
        </a:graphic>
      </p:graphicFrame>
      <p:graphicFrame>
        <p:nvGraphicFramePr>
          <p:cNvPr id="7" name="Object 6"/>
          <p:cNvGraphicFramePr>
            <a:graphicFrameLocks noChangeAspect="1"/>
          </p:cNvGraphicFramePr>
          <p:nvPr/>
        </p:nvGraphicFramePr>
        <p:xfrm>
          <a:off x="236538" y="5638800"/>
          <a:ext cx="8348662" cy="1219200"/>
        </p:xfrm>
        <a:graphic>
          <a:graphicData uri="http://schemas.openxmlformats.org/presentationml/2006/ole">
            <p:oleObj spid="_x0000_s35845" name="Equation" r:id="rId5" imgW="2869920" imgH="419040" progId="Equation.3">
              <p:embed/>
            </p:oleObj>
          </a:graphicData>
        </a:graphic>
      </p:graphicFrame>
      <p:sp>
        <p:nvSpPr>
          <p:cNvPr id="8" name="Slide Number Placeholder 7"/>
          <p:cNvSpPr>
            <a:spLocks noGrp="1"/>
          </p:cNvSpPr>
          <p:nvPr>
            <p:ph type="sldNum" sz="quarter" idx="12"/>
          </p:nvPr>
        </p:nvSpPr>
        <p:spPr/>
        <p:txBody>
          <a:bodyPr/>
          <a:lstStyle/>
          <a:p>
            <a:fld id="{B5883308-A9EB-4280-B090-980867F74D4C}"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pPr>
              <a:buNone/>
            </a:pPr>
            <a:r>
              <a:rPr lang="en-US" b="1" u="sng" dirty="0" smtClean="0">
                <a:latin typeface="Times New Roman" pitchFamily="18" charset="0"/>
                <a:cs typeface="Times New Roman" pitchFamily="18" charset="0"/>
              </a:rPr>
              <a:t>EXAMPLE 2.1</a:t>
            </a:r>
          </a:p>
          <a:p>
            <a:pPr>
              <a:buNone/>
            </a:pPr>
            <a:r>
              <a:rPr lang="en-US" dirty="0" smtClean="0">
                <a:latin typeface="Times New Roman" pitchFamily="18" charset="0"/>
                <a:cs typeface="Times New Roman" pitchFamily="18" charset="0"/>
              </a:rPr>
              <a:t>The temperature distribution across a wall 1 m thick at a certain instant of time is given as </a:t>
            </a:r>
          </a:p>
          <a:p>
            <a:pPr>
              <a:buNone/>
            </a:pPr>
            <a:r>
              <a:rPr lang="en-US" dirty="0" smtClean="0">
                <a:latin typeface="Times New Roman" pitchFamily="18" charset="0"/>
                <a:cs typeface="Times New Roman" pitchFamily="18" charset="0"/>
              </a:rPr>
              <a:t>		T(x) = a + </a:t>
            </a:r>
            <a:r>
              <a:rPr lang="en-US" dirty="0" err="1" smtClean="0">
                <a:latin typeface="Times New Roman" pitchFamily="18" charset="0"/>
                <a:cs typeface="Times New Roman" pitchFamily="18" charset="0"/>
              </a:rPr>
              <a:t>bx</a:t>
            </a:r>
            <a:r>
              <a:rPr lang="en-US" dirty="0" smtClean="0">
                <a:latin typeface="Times New Roman" pitchFamily="18" charset="0"/>
                <a:cs typeface="Times New Roman" pitchFamily="18" charset="0"/>
              </a:rPr>
              <a:t> + cx</a:t>
            </a:r>
            <a:r>
              <a:rPr lang="en-US" baseline="30000" dirty="0" smtClean="0">
                <a:latin typeface="Times New Roman" pitchFamily="18" charset="0"/>
                <a:cs typeface="Times New Roman" pitchFamily="18" charset="0"/>
              </a:rPr>
              <a:t>2</a:t>
            </a:r>
          </a:p>
          <a:p>
            <a:pPr>
              <a:buNone/>
            </a:pPr>
            <a:r>
              <a:rPr lang="en-US" dirty="0" smtClean="0">
                <a:latin typeface="Times New Roman" pitchFamily="18" charset="0"/>
                <a:cs typeface="Times New Roman" pitchFamily="18" charset="0"/>
              </a:rPr>
              <a:t>Where T is in </a:t>
            </a:r>
            <a:r>
              <a:rPr lang="en-US" baseline="30000" dirty="0" err="1" smtClean="0">
                <a:latin typeface="Times New Roman" pitchFamily="18" charset="0"/>
                <a:cs typeface="Times New Roman" pitchFamily="18" charset="0"/>
              </a:rPr>
              <a:t>o</a:t>
            </a:r>
            <a:r>
              <a:rPr lang="en-US" dirty="0" err="1" smtClean="0">
                <a:latin typeface="Times New Roman" pitchFamily="18" charset="0"/>
                <a:cs typeface="Times New Roman" pitchFamily="18" charset="0"/>
              </a:rPr>
              <a:t>C</a:t>
            </a:r>
            <a:r>
              <a:rPr lang="en-US" dirty="0" smtClean="0">
                <a:latin typeface="Times New Roman" pitchFamily="18" charset="0"/>
                <a:cs typeface="Times New Roman" pitchFamily="18" charset="0"/>
              </a:rPr>
              <a:t> and x is in meters, while a=- 900</a:t>
            </a:r>
            <a:r>
              <a:rPr lang="en-US" baseline="30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C,   b= -300</a:t>
            </a:r>
            <a:r>
              <a:rPr lang="en-US" baseline="30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C/m, and c = -50</a:t>
            </a:r>
            <a:r>
              <a:rPr lang="en-US" baseline="30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C/m</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 uniform heat generation,                                is present in the wall of area 10 m</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having the properties </a:t>
            </a:r>
            <a:r>
              <a:rPr lang="el-GR" dirty="0" smtClean="0">
                <a:latin typeface="Times New Roman" pitchFamily="18" charset="0"/>
                <a:cs typeface="Times New Roman" pitchFamily="18" charset="0"/>
              </a:rPr>
              <a:t>ρ</a:t>
            </a:r>
            <a:r>
              <a:rPr lang="en-US" dirty="0" smtClean="0">
                <a:latin typeface="Times New Roman" pitchFamily="18" charset="0"/>
                <a:cs typeface="Times New Roman" pitchFamily="18" charset="0"/>
              </a:rPr>
              <a:t> = 1600 kg/m</a:t>
            </a:r>
            <a:r>
              <a:rPr lang="en-US" baseline="30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k = 40 W/</a:t>
            </a:r>
            <a:r>
              <a:rPr lang="en-US" dirty="0" err="1" smtClean="0">
                <a:latin typeface="Times New Roman" pitchFamily="18" charset="0"/>
                <a:cs typeface="Times New Roman" pitchFamily="18" charset="0"/>
              </a:rPr>
              <a:t>m.K</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c</a:t>
            </a:r>
            <a:r>
              <a:rPr lang="en-US" baseline="-25000" dirty="0" err="1" smtClean="0">
                <a:latin typeface="Times New Roman" pitchFamily="18" charset="0"/>
                <a:cs typeface="Times New Roman" pitchFamily="18" charset="0"/>
              </a:rPr>
              <a:t>P</a:t>
            </a:r>
            <a:r>
              <a:rPr lang="en-US" dirty="0" smtClean="0">
                <a:latin typeface="Times New Roman" pitchFamily="18" charset="0"/>
                <a:cs typeface="Times New Roman" pitchFamily="18" charset="0"/>
              </a:rPr>
              <a:t> = 4 kJ/</a:t>
            </a:r>
            <a:r>
              <a:rPr lang="en-US" dirty="0" err="1" smtClean="0">
                <a:latin typeface="Times New Roman" pitchFamily="18" charset="0"/>
                <a:cs typeface="Times New Roman" pitchFamily="18" charset="0"/>
              </a:rPr>
              <a:t>kg.K</a:t>
            </a:r>
            <a:r>
              <a:rPr lang="en-US" dirty="0" smtClean="0">
                <a:latin typeface="Times New Roman" pitchFamily="18" charset="0"/>
                <a:cs typeface="Times New Roman" pitchFamily="18" charset="0"/>
              </a:rPr>
              <a:t>.</a:t>
            </a:r>
          </a:p>
          <a:p>
            <a:pPr marL="514350" indent="-514350">
              <a:buFont typeface="+mj-lt"/>
              <a:buAutoNum type="arabicPeriod"/>
            </a:pPr>
            <a:r>
              <a:rPr lang="en-US" dirty="0" smtClean="0">
                <a:latin typeface="Times New Roman" pitchFamily="18" charset="0"/>
                <a:cs typeface="Times New Roman" pitchFamily="18" charset="0"/>
              </a:rPr>
              <a:t>Determine the rate of heat transfer entering the wall (x=0) and leaving the wall (x=1m).</a:t>
            </a:r>
          </a:p>
          <a:p>
            <a:pPr marL="514350" indent="-514350">
              <a:buFont typeface="+mj-lt"/>
              <a:buAutoNum type="arabicPeriod"/>
            </a:pPr>
            <a:r>
              <a:rPr lang="en-US" dirty="0" smtClean="0">
                <a:latin typeface="Times New Roman" pitchFamily="18" charset="0"/>
                <a:cs typeface="Times New Roman" pitchFamily="18" charset="0"/>
              </a:rPr>
              <a:t>Determine the rate of change of energy </a:t>
            </a:r>
            <a:r>
              <a:rPr lang="en-US" dirty="0" smtClean="0">
                <a:latin typeface="Times New Roman" pitchFamily="18" charset="0"/>
                <a:cs typeface="Times New Roman" pitchFamily="18" charset="0"/>
              </a:rPr>
              <a:t>storage  in the wall</a:t>
            </a:r>
            <a:endParaRPr lang="en-US"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b="1"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2438400" y="2971800"/>
          <a:ext cx="2946400" cy="609600"/>
        </p:xfrm>
        <a:graphic>
          <a:graphicData uri="http://schemas.openxmlformats.org/presentationml/2006/ole">
            <p:oleObj spid="_x0000_s29698" name="Equation" r:id="rId3" imgW="1104840" imgH="228600" progId="Equation.3">
              <p:embed/>
            </p:oleObj>
          </a:graphicData>
        </a:graphic>
      </p:graphicFrame>
      <p:sp>
        <p:nvSpPr>
          <p:cNvPr id="5" name="Slide Number Placeholder 4"/>
          <p:cNvSpPr>
            <a:spLocks noGrp="1"/>
          </p:cNvSpPr>
          <p:nvPr>
            <p:ph type="sldNum" sz="quarter" idx="12"/>
          </p:nvPr>
        </p:nvSpPr>
        <p:spPr/>
        <p:txBody>
          <a:bodyPr/>
          <a:lstStyle/>
          <a:p>
            <a:fld id="{B5883308-A9EB-4280-B090-980867F74D4C}"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Figure for example 2.1</a:t>
            </a: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b="1" dirty="0">
              <a:latin typeface="Times New Roman" pitchFamily="18" charset="0"/>
              <a:cs typeface="Times New Roman" pitchFamily="18" charset="0"/>
            </a:endParaRPr>
          </a:p>
        </p:txBody>
      </p:sp>
      <p:pic>
        <p:nvPicPr>
          <p:cNvPr id="46081" name="Picture 1" descr="C:\Documents and Settings\Administrator\Desktop\20 005.bmp"/>
          <p:cNvPicPr>
            <a:picLocks noChangeAspect="1" noChangeArrowheads="1"/>
          </p:cNvPicPr>
          <p:nvPr/>
        </p:nvPicPr>
        <p:blipFill>
          <a:blip r:embed="rId2"/>
          <a:srcRect/>
          <a:stretch>
            <a:fillRect/>
          </a:stretch>
        </p:blipFill>
        <p:spPr bwMode="auto">
          <a:xfrm>
            <a:off x="304800" y="0"/>
            <a:ext cx="8498230" cy="5791200"/>
          </a:xfrm>
          <a:prstGeom prst="rect">
            <a:avLst/>
          </a:prstGeom>
          <a:noFill/>
        </p:spPr>
      </p:pic>
      <p:sp>
        <p:nvSpPr>
          <p:cNvPr id="5" name="Slide Number Placeholder 4"/>
          <p:cNvSpPr>
            <a:spLocks noGrp="1"/>
          </p:cNvSpPr>
          <p:nvPr>
            <p:ph type="sldNum" sz="quarter" idx="12"/>
          </p:nvPr>
        </p:nvSpPr>
        <p:spPr/>
        <p:txBody>
          <a:bodyPr/>
          <a:lstStyle/>
          <a:p>
            <a:fld id="{B5883308-A9EB-4280-B090-980867F74D4C}"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marL="514350" indent="-514350">
              <a:buAutoNum type="arabicPeriod" startAt="3"/>
            </a:pPr>
            <a:r>
              <a:rPr lang="en-US" dirty="0" smtClean="0">
                <a:latin typeface="Times New Roman" pitchFamily="18" charset="0"/>
                <a:cs typeface="Times New Roman" pitchFamily="18" charset="0"/>
              </a:rPr>
              <a:t>Determine </a:t>
            </a:r>
            <a:r>
              <a:rPr lang="en-US" dirty="0" smtClean="0">
                <a:latin typeface="Times New Roman" pitchFamily="18" charset="0"/>
                <a:cs typeface="Times New Roman" pitchFamily="18" charset="0"/>
              </a:rPr>
              <a:t>the time rate of temperature change at x = 0, 0.25, and 0.5 m.</a:t>
            </a:r>
          </a:p>
          <a:p>
            <a:pPr marL="514350" indent="-514350">
              <a:buNone/>
            </a:pPr>
            <a:r>
              <a:rPr lang="en-US" b="1" u="sng" dirty="0" smtClean="0">
                <a:latin typeface="Times New Roman" pitchFamily="18" charset="0"/>
                <a:cs typeface="Times New Roman" pitchFamily="18" charset="0"/>
              </a:rPr>
              <a:t>SOLUTION</a:t>
            </a:r>
          </a:p>
          <a:p>
            <a:pPr marL="514350" indent="-514350">
              <a:buNone/>
            </a:pPr>
            <a:r>
              <a:rPr lang="en-US" dirty="0" smtClean="0">
                <a:latin typeface="Times New Roman" pitchFamily="18" charset="0"/>
                <a:cs typeface="Times New Roman" pitchFamily="18" charset="0"/>
              </a:rPr>
              <a:t>1.  Incoming and outgoing heat transfer rate</a:t>
            </a: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b="1"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228600" y="2716212"/>
          <a:ext cx="8283575" cy="4141788"/>
        </p:xfrm>
        <a:graphic>
          <a:graphicData uri="http://schemas.openxmlformats.org/presentationml/2006/ole">
            <p:oleObj spid="_x0000_s30722" name="Equation" r:id="rId3" imgW="3098520" imgH="1549080" progId="Equation.3">
              <p:embed/>
            </p:oleObj>
          </a:graphicData>
        </a:graphic>
      </p:graphicFrame>
      <p:sp>
        <p:nvSpPr>
          <p:cNvPr id="5" name="Slide Number Placeholder 4"/>
          <p:cNvSpPr>
            <a:spLocks noGrp="1"/>
          </p:cNvSpPr>
          <p:nvPr>
            <p:ph type="sldNum" sz="quarter" idx="12"/>
          </p:nvPr>
        </p:nvSpPr>
        <p:spPr/>
        <p:txBody>
          <a:bodyPr/>
          <a:lstStyle/>
          <a:p>
            <a:fld id="{B5883308-A9EB-4280-B090-980867F74D4C}"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marL="514350" indent="-514350">
              <a:buAutoNum type="arabicPeriod" startAt="2"/>
            </a:pPr>
            <a:r>
              <a:rPr lang="en-US" dirty="0" smtClean="0">
                <a:latin typeface="Times New Roman" pitchFamily="18" charset="0"/>
                <a:cs typeface="Times New Roman" pitchFamily="18" charset="0"/>
              </a:rPr>
              <a:t>Rate of change of energy storage can be determined from</a:t>
            </a:r>
          </a:p>
          <a:p>
            <a:pPr marL="514350" indent="-514350">
              <a:buAutoNum type="arabicPeriod" startAt="2"/>
            </a:pPr>
            <a:endParaRPr lang="en-US" dirty="0" smtClean="0">
              <a:latin typeface="Times New Roman" pitchFamily="18" charset="0"/>
              <a:cs typeface="Times New Roman" pitchFamily="18" charset="0"/>
            </a:endParaRPr>
          </a:p>
          <a:p>
            <a:pPr marL="514350" indent="-514350">
              <a:buAutoNum type="arabicPeriod" startAt="2"/>
            </a:pPr>
            <a:endParaRPr lang="en-US" dirty="0" smtClean="0">
              <a:latin typeface="Times New Roman" pitchFamily="18" charset="0"/>
              <a:cs typeface="Times New Roman" pitchFamily="18" charset="0"/>
            </a:endParaRPr>
          </a:p>
          <a:p>
            <a:pPr marL="514350" indent="-514350">
              <a:buAutoNum type="arabicPeriod" startAt="2"/>
            </a:pPr>
            <a:endParaRPr lang="en-US" dirty="0" smtClean="0">
              <a:latin typeface="Times New Roman" pitchFamily="18" charset="0"/>
              <a:cs typeface="Times New Roman" pitchFamily="18" charset="0"/>
            </a:endParaRPr>
          </a:p>
          <a:p>
            <a:pPr marL="514350" indent="-514350">
              <a:buAutoNum type="arabicPeriod" startAt="2"/>
            </a:pPr>
            <a:endParaRPr lang="en-US" dirty="0" smtClean="0">
              <a:latin typeface="Times New Roman" pitchFamily="18" charset="0"/>
              <a:cs typeface="Times New Roman" pitchFamily="18" charset="0"/>
            </a:endParaRPr>
          </a:p>
          <a:p>
            <a:pPr marL="514350" indent="-514350">
              <a:buAutoNum type="arabicPeriod" startAt="2"/>
            </a:pPr>
            <a:r>
              <a:rPr lang="en-US" dirty="0" smtClean="0">
                <a:latin typeface="Times New Roman" pitchFamily="18" charset="0"/>
                <a:cs typeface="Times New Roman" pitchFamily="18" charset="0"/>
              </a:rPr>
              <a:t>Rate of temperature change at any location</a:t>
            </a:r>
          </a:p>
          <a:p>
            <a:pPr marL="514350" indent="-514350">
              <a:buNone/>
            </a:pPr>
            <a:endParaRPr lang="en-US" dirty="0" smtClean="0">
              <a:latin typeface="Times New Roman" pitchFamily="18" charset="0"/>
              <a:cs typeface="Times New Roman" pitchFamily="18" charset="0"/>
            </a:endParaRPr>
          </a:p>
          <a:p>
            <a:pPr marL="514350" indent="-514350">
              <a:buNone/>
            </a:pPr>
            <a:r>
              <a:rPr lang="en-US" dirty="0" smtClean="0">
                <a:latin typeface="Times New Roman" pitchFamily="18" charset="0"/>
                <a:cs typeface="Times New Roman" pitchFamily="18" charset="0"/>
              </a:rPr>
              <a:t>	</a:t>
            </a: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b="1"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381000" y="1066801"/>
          <a:ext cx="7010400" cy="2349708"/>
        </p:xfrm>
        <a:graphic>
          <a:graphicData uri="http://schemas.openxmlformats.org/presentationml/2006/ole">
            <p:oleObj spid="_x0000_s33794" name="Equation" r:id="rId3" imgW="2234880" imgH="749160" progId="Equation.3">
              <p:embed/>
            </p:oleObj>
          </a:graphicData>
        </a:graphic>
      </p:graphicFrame>
      <p:graphicFrame>
        <p:nvGraphicFramePr>
          <p:cNvPr id="5" name="Object 4"/>
          <p:cNvGraphicFramePr>
            <a:graphicFrameLocks noChangeAspect="1"/>
          </p:cNvGraphicFramePr>
          <p:nvPr/>
        </p:nvGraphicFramePr>
        <p:xfrm>
          <a:off x="609599" y="4114800"/>
          <a:ext cx="4842933" cy="1676400"/>
        </p:xfrm>
        <a:graphic>
          <a:graphicData uri="http://schemas.openxmlformats.org/presentationml/2006/ole">
            <p:oleObj spid="_x0000_s33795" name="Equation" r:id="rId4" imgW="1320480" imgH="457200" progId="Equation.3">
              <p:embed/>
            </p:oleObj>
          </a:graphicData>
        </a:graphic>
      </p:graphicFrame>
      <p:sp>
        <p:nvSpPr>
          <p:cNvPr id="6" name="Slide Number Placeholder 5"/>
          <p:cNvSpPr>
            <a:spLocks noGrp="1"/>
          </p:cNvSpPr>
          <p:nvPr>
            <p:ph type="sldNum" sz="quarter" idx="12"/>
          </p:nvPr>
        </p:nvSpPr>
        <p:spPr/>
        <p:txBody>
          <a:bodyPr/>
          <a:lstStyle/>
          <a:p>
            <a:fld id="{B5883308-A9EB-4280-B090-980867F74D4C}"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From the given temperature distribution</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which is a constant (independent of location).</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This temperature decrease rate is the same at any location.</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b="1"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304799" y="609600"/>
          <a:ext cx="8236131" cy="990600"/>
        </p:xfrm>
        <a:graphic>
          <a:graphicData uri="http://schemas.openxmlformats.org/presentationml/2006/ole">
            <p:oleObj spid="_x0000_s34818" name="Equation" r:id="rId3" imgW="3695400" imgH="444240" progId="Equation.3">
              <p:embed/>
            </p:oleObj>
          </a:graphicData>
        </a:graphic>
      </p:graphicFrame>
      <p:graphicFrame>
        <p:nvGraphicFramePr>
          <p:cNvPr id="5" name="Object 4"/>
          <p:cNvGraphicFramePr>
            <a:graphicFrameLocks noChangeAspect="1"/>
          </p:cNvGraphicFramePr>
          <p:nvPr/>
        </p:nvGraphicFramePr>
        <p:xfrm>
          <a:off x="293688" y="2743200"/>
          <a:ext cx="8850312" cy="1597025"/>
        </p:xfrm>
        <a:graphic>
          <a:graphicData uri="http://schemas.openxmlformats.org/presentationml/2006/ole">
            <p:oleObj spid="_x0000_s34819" name="Equation" r:id="rId4" imgW="3517560" imgH="634680" progId="Equation.3">
              <p:embed/>
            </p:oleObj>
          </a:graphicData>
        </a:graphic>
      </p:graphicFrame>
      <p:sp>
        <p:nvSpPr>
          <p:cNvPr id="6" name="Slide Number Placeholder 5"/>
          <p:cNvSpPr>
            <a:spLocks noGrp="1"/>
          </p:cNvSpPr>
          <p:nvPr>
            <p:ph type="sldNum" sz="quarter" idx="12"/>
          </p:nvPr>
        </p:nvSpPr>
        <p:spPr/>
        <p:txBody>
          <a:bodyPr/>
          <a:lstStyle/>
          <a:p>
            <a:fld id="{B5883308-A9EB-4280-B090-980867F74D4C}"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2.3.2  Cylindrical Coordinates</a:t>
            </a:r>
          </a:p>
          <a:p>
            <a:pPr>
              <a:buNone/>
            </a:pPr>
            <a:r>
              <a:rPr lang="en-US" dirty="0" smtClean="0">
                <a:latin typeface="Times New Roman" pitchFamily="18" charset="0"/>
                <a:cs typeface="Times New Roman" pitchFamily="18" charset="0"/>
              </a:rPr>
              <a:t>When the heat transfer problem involves cylindrical objects such as pipes, the equation in cylindrical coordinates will be more convenient for analysis.</a:t>
            </a:r>
          </a:p>
          <a:p>
            <a:pPr>
              <a:buNone/>
            </a:pPr>
            <a:r>
              <a:rPr lang="en-US" dirty="0" smtClean="0">
                <a:latin typeface="Times New Roman" pitchFamily="18" charset="0"/>
                <a:cs typeface="Times New Roman" pitchFamily="18" charset="0"/>
              </a:rPr>
              <a:t>Referring to </a:t>
            </a:r>
            <a:r>
              <a:rPr lang="en-US" b="1" dirty="0" smtClean="0">
                <a:latin typeface="Times New Roman" pitchFamily="18" charset="0"/>
                <a:cs typeface="Times New Roman" pitchFamily="18" charset="0"/>
                <a:hlinkClick r:id="rId3" action="ppaction://hlinkpres?slideindex=1&amp;slidetitle="/>
              </a:rPr>
              <a:t>fig-chp2\fig2.9.pptx</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a:t>
            </a:r>
          </a:p>
          <a:p>
            <a:pPr>
              <a:buNone/>
            </a:pPr>
            <a:endParaRPr lang="en-US"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b="1"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146050" y="3048000"/>
          <a:ext cx="8623300" cy="2374900"/>
        </p:xfrm>
        <a:graphic>
          <a:graphicData uri="http://schemas.openxmlformats.org/presentationml/2006/ole">
            <p:oleObj spid="_x0000_s36866" name="Equation" r:id="rId4" imgW="3365280" imgH="927000" progId="Equation.3">
              <p:embed/>
            </p:oleObj>
          </a:graphicData>
        </a:graphic>
      </p:graphicFrame>
      <p:sp>
        <p:nvSpPr>
          <p:cNvPr id="5" name="Slide Number Placeholder 4"/>
          <p:cNvSpPr>
            <a:spLocks noGrp="1"/>
          </p:cNvSpPr>
          <p:nvPr>
            <p:ph type="sldNum" sz="quarter" idx="12"/>
          </p:nvPr>
        </p:nvSpPr>
        <p:spPr/>
        <p:txBody>
          <a:bodyPr/>
          <a:lstStyle/>
          <a:p>
            <a:fld id="{B5883308-A9EB-4280-B090-980867F74D4C}"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endParaRPr lang="en-US" sz="4000" dirty="0" smtClean="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r>
              <a:rPr lang="en-US" sz="4000" dirty="0" smtClean="0">
                <a:latin typeface="Times New Roman" pitchFamily="18" charset="0"/>
                <a:cs typeface="Times New Roman" pitchFamily="18" charset="0"/>
              </a:rPr>
              <a:t>Using the energy balance equation</a:t>
            </a: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b="1" dirty="0">
              <a:latin typeface="Times New Roman" pitchFamily="18" charset="0"/>
              <a:cs typeface="Times New Roman" pitchFamily="18" charset="0"/>
            </a:endParaRPr>
          </a:p>
        </p:txBody>
      </p:sp>
      <p:graphicFrame>
        <p:nvGraphicFramePr>
          <p:cNvPr id="37890" name="Object 2"/>
          <p:cNvGraphicFramePr>
            <a:graphicFrameLocks noChangeAspect="1"/>
          </p:cNvGraphicFramePr>
          <p:nvPr/>
        </p:nvGraphicFramePr>
        <p:xfrm>
          <a:off x="228600" y="381000"/>
          <a:ext cx="7712075" cy="1651000"/>
        </p:xfrm>
        <a:graphic>
          <a:graphicData uri="http://schemas.openxmlformats.org/presentationml/2006/ole">
            <p:oleObj spid="_x0000_s37890" name="Equation" r:id="rId3" imgW="2730240" imgH="583920" progId="Equation.3">
              <p:embed/>
            </p:oleObj>
          </a:graphicData>
        </a:graphic>
      </p:graphicFrame>
      <p:sp>
        <p:nvSpPr>
          <p:cNvPr id="5" name="Slide Number Placeholder 4"/>
          <p:cNvSpPr>
            <a:spLocks noGrp="1"/>
          </p:cNvSpPr>
          <p:nvPr>
            <p:ph type="sldNum" sz="quarter" idx="12"/>
          </p:nvPr>
        </p:nvSpPr>
        <p:spPr/>
        <p:txBody>
          <a:bodyPr/>
          <a:lstStyle/>
          <a:p>
            <a:fld id="{B5883308-A9EB-4280-B090-980867F74D4C}" type="slidenum">
              <a:rPr lang="en-US" smtClean="0"/>
              <a:pPr/>
              <a:t>28</a:t>
            </a:fld>
            <a:endParaRPr lang="en-US"/>
          </a:p>
        </p:txBody>
      </p:sp>
      <p:graphicFrame>
        <p:nvGraphicFramePr>
          <p:cNvPr id="37891" name="Object 3"/>
          <p:cNvGraphicFramePr>
            <a:graphicFrameLocks noChangeAspect="1"/>
          </p:cNvGraphicFramePr>
          <p:nvPr/>
        </p:nvGraphicFramePr>
        <p:xfrm>
          <a:off x="152400" y="3200400"/>
          <a:ext cx="8648700" cy="2667000"/>
        </p:xfrm>
        <a:graphic>
          <a:graphicData uri="http://schemas.openxmlformats.org/presentationml/2006/ole">
            <p:oleObj spid="_x0000_s37891" name="Equation" r:id="rId4" imgW="3009600" imgH="927000" progId="Equation.3">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Substitution of Fourier’s law</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After substitution and division by                       will give</a:t>
            </a:r>
          </a:p>
          <a:p>
            <a:pPr>
              <a:buNone/>
            </a:pPr>
            <a:r>
              <a:rPr lang="en-US" dirty="0" smtClean="0">
                <a:latin typeface="Times New Roman" pitchFamily="18" charset="0"/>
                <a:cs typeface="Times New Roman" pitchFamily="18" charset="0"/>
              </a:rPr>
              <a:t> </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b="1" dirty="0">
              <a:latin typeface="Times New Roman" pitchFamily="18" charset="0"/>
              <a:cs typeface="Times New Roman" pitchFamily="18" charset="0"/>
            </a:endParaRPr>
          </a:p>
        </p:txBody>
      </p:sp>
      <p:graphicFrame>
        <p:nvGraphicFramePr>
          <p:cNvPr id="5" name="Object 4"/>
          <p:cNvGraphicFramePr>
            <a:graphicFrameLocks noChangeAspect="1"/>
          </p:cNvGraphicFramePr>
          <p:nvPr/>
        </p:nvGraphicFramePr>
        <p:xfrm>
          <a:off x="5714999" y="3657600"/>
          <a:ext cx="2085975" cy="457200"/>
        </p:xfrm>
        <a:graphic>
          <a:graphicData uri="http://schemas.openxmlformats.org/presentationml/2006/ole">
            <p:oleObj spid="_x0000_s38915" name="Equation" r:id="rId3" imgW="927000" imgH="203040" progId="Equation.3">
              <p:embed/>
            </p:oleObj>
          </a:graphicData>
        </a:graphic>
      </p:graphicFrame>
      <p:graphicFrame>
        <p:nvGraphicFramePr>
          <p:cNvPr id="6" name="Object 5"/>
          <p:cNvGraphicFramePr>
            <a:graphicFrameLocks noChangeAspect="1"/>
          </p:cNvGraphicFramePr>
          <p:nvPr/>
        </p:nvGraphicFramePr>
        <p:xfrm>
          <a:off x="49213" y="4502150"/>
          <a:ext cx="9045575" cy="1789113"/>
        </p:xfrm>
        <a:graphic>
          <a:graphicData uri="http://schemas.openxmlformats.org/presentationml/2006/ole">
            <p:oleObj spid="_x0000_s38916" name="Equation" r:id="rId4" imgW="3466800" imgH="685800" progId="Equation.3">
              <p:embed/>
            </p:oleObj>
          </a:graphicData>
        </a:graphic>
      </p:graphicFrame>
      <p:sp>
        <p:nvSpPr>
          <p:cNvPr id="7" name="Slide Number Placeholder 6"/>
          <p:cNvSpPr>
            <a:spLocks noGrp="1"/>
          </p:cNvSpPr>
          <p:nvPr>
            <p:ph type="sldNum" sz="quarter" idx="12"/>
          </p:nvPr>
        </p:nvSpPr>
        <p:spPr/>
        <p:txBody>
          <a:bodyPr/>
          <a:lstStyle/>
          <a:p>
            <a:fld id="{B5883308-A9EB-4280-B090-980867F74D4C}" type="slidenum">
              <a:rPr lang="en-US" smtClean="0"/>
              <a:pPr/>
              <a:t>29</a:t>
            </a:fld>
            <a:endParaRPr lang="en-US"/>
          </a:p>
        </p:txBody>
      </p:sp>
      <p:graphicFrame>
        <p:nvGraphicFramePr>
          <p:cNvPr id="38917" name="Object 5"/>
          <p:cNvGraphicFramePr>
            <a:graphicFrameLocks noChangeAspect="1"/>
          </p:cNvGraphicFramePr>
          <p:nvPr/>
        </p:nvGraphicFramePr>
        <p:xfrm>
          <a:off x="-71438" y="228600"/>
          <a:ext cx="9253538" cy="1077913"/>
        </p:xfrm>
        <a:graphic>
          <a:graphicData uri="http://schemas.openxmlformats.org/presentationml/2006/ole">
            <p:oleObj spid="_x0000_s38917" name="Equation" r:id="rId5" imgW="3276360" imgH="380880" progId="Equation.3">
              <p:embed/>
            </p:oleObj>
          </a:graphicData>
        </a:graphic>
      </p:graphicFrame>
      <p:graphicFrame>
        <p:nvGraphicFramePr>
          <p:cNvPr id="9" name="Object 8"/>
          <p:cNvGraphicFramePr>
            <a:graphicFrameLocks noChangeAspect="1"/>
          </p:cNvGraphicFramePr>
          <p:nvPr/>
        </p:nvGraphicFramePr>
        <p:xfrm>
          <a:off x="296863" y="1676400"/>
          <a:ext cx="8401050" cy="1966913"/>
        </p:xfrm>
        <a:graphic>
          <a:graphicData uri="http://schemas.openxmlformats.org/presentationml/2006/ole">
            <p:oleObj spid="_x0000_s38918" name="Equation" r:id="rId6" imgW="3200400" imgH="749160" progId="Equation.3">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limit </a:t>
            </a:r>
            <a:r>
              <a:rPr lang="el-GR" dirty="0" smtClean="0">
                <a:latin typeface="Times New Roman" pitchFamily="18" charset="0"/>
                <a:cs typeface="Times New Roman" pitchFamily="18" charset="0"/>
              </a:rPr>
              <a:t>Δ</a:t>
            </a:r>
            <a:r>
              <a:rPr lang="en-US" dirty="0" smtClean="0">
                <a:latin typeface="Times New Roman" pitchFamily="18" charset="0"/>
                <a:cs typeface="Times New Roman" pitchFamily="18" charset="0"/>
              </a:rPr>
              <a:t>x→0 which gives</a:t>
            </a:r>
          </a:p>
          <a:p>
            <a:pPr>
              <a:buNone/>
            </a:pPr>
            <a:endParaRPr lang="en-US" dirty="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 negative sign is necessary as the slope </a:t>
            </a:r>
            <a:r>
              <a:rPr lang="en-US" dirty="0" err="1" smtClean="0">
                <a:latin typeface="Times New Roman" pitchFamily="18" charset="0"/>
                <a:cs typeface="Times New Roman" pitchFamily="18" charset="0"/>
              </a:rPr>
              <a:t>dT</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dx</a:t>
            </a:r>
            <a:r>
              <a:rPr lang="en-US" dirty="0" smtClean="0">
                <a:latin typeface="Times New Roman" pitchFamily="18" charset="0"/>
                <a:cs typeface="Times New Roman" pitchFamily="18" charset="0"/>
              </a:rPr>
              <a:t> is negative since heat is always transferred in the direction of decreasing temperature.</a:t>
            </a:r>
          </a:p>
          <a:p>
            <a:pPr>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is directional and normal to the isothermal surface having a positive value.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b="1"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228600" y="685800"/>
          <a:ext cx="8915400" cy="2438400"/>
        </p:xfrm>
        <a:graphic>
          <a:graphicData uri="http://schemas.openxmlformats.org/presentationml/2006/ole">
            <p:oleObj spid="_x0000_s2050" name="Equation" r:id="rId3" imgW="2971800" imgH="812520" progId="Equation.3">
              <p:embed/>
            </p:oleObj>
          </a:graphicData>
        </a:graphic>
      </p:graphicFrame>
      <p:graphicFrame>
        <p:nvGraphicFramePr>
          <p:cNvPr id="5" name="Object 4"/>
          <p:cNvGraphicFramePr>
            <a:graphicFrameLocks noChangeAspect="1"/>
          </p:cNvGraphicFramePr>
          <p:nvPr/>
        </p:nvGraphicFramePr>
        <p:xfrm>
          <a:off x="228600" y="4876800"/>
          <a:ext cx="685800" cy="762000"/>
        </p:xfrm>
        <a:graphic>
          <a:graphicData uri="http://schemas.openxmlformats.org/presentationml/2006/ole">
            <p:oleObj spid="_x0000_s2051" name="Equation" r:id="rId4" imgW="177480" imgH="241200" progId="Equation.3">
              <p:embed/>
            </p:oleObj>
          </a:graphicData>
        </a:graphic>
      </p:graphicFrame>
      <p:sp>
        <p:nvSpPr>
          <p:cNvPr id="6" name="Slide Number Placeholder 5"/>
          <p:cNvSpPr>
            <a:spLocks noGrp="1"/>
          </p:cNvSpPr>
          <p:nvPr>
            <p:ph type="sldNum" sz="quarter" idx="12"/>
          </p:nvPr>
        </p:nvSpPr>
        <p:spPr/>
        <p:txBody>
          <a:bodyPr/>
          <a:lstStyle/>
          <a:p>
            <a:fld id="{B5883308-A9EB-4280-B090-980867F74D4C}"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For constant k, the equation becomes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 same result would have been achieved if the del operator expressed in cylindrical coordinates had been used</a:t>
            </a:r>
          </a:p>
          <a:p>
            <a:pPr>
              <a:buNone/>
            </a:pPr>
            <a:r>
              <a:rPr lang="en-US" dirty="0" smtClean="0">
                <a:latin typeface="Times New Roman" pitchFamily="18" charset="0"/>
                <a:cs typeface="Times New Roman" pitchFamily="18" charset="0"/>
              </a:rPr>
              <a:t> </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b="1" dirty="0">
              <a:latin typeface="Times New Roman" pitchFamily="18" charset="0"/>
              <a:cs typeface="Times New Roman" pitchFamily="18" charset="0"/>
            </a:endParaRPr>
          </a:p>
        </p:txBody>
      </p:sp>
      <p:graphicFrame>
        <p:nvGraphicFramePr>
          <p:cNvPr id="39938" name="Object 2"/>
          <p:cNvGraphicFramePr>
            <a:graphicFrameLocks noChangeAspect="1"/>
          </p:cNvGraphicFramePr>
          <p:nvPr/>
        </p:nvGraphicFramePr>
        <p:xfrm>
          <a:off x="1122363" y="762000"/>
          <a:ext cx="7280275" cy="1584325"/>
        </p:xfrm>
        <a:graphic>
          <a:graphicData uri="http://schemas.openxmlformats.org/presentationml/2006/ole">
            <p:oleObj spid="_x0000_s39938" name="Equation" r:id="rId3" imgW="3149280" imgH="685800" progId="Equation.3">
              <p:embed/>
            </p:oleObj>
          </a:graphicData>
        </a:graphic>
      </p:graphicFrame>
      <p:graphicFrame>
        <p:nvGraphicFramePr>
          <p:cNvPr id="5" name="Object 4"/>
          <p:cNvGraphicFramePr>
            <a:graphicFrameLocks noChangeAspect="1"/>
          </p:cNvGraphicFramePr>
          <p:nvPr/>
        </p:nvGraphicFramePr>
        <p:xfrm>
          <a:off x="228600" y="4419600"/>
          <a:ext cx="8334188" cy="1176184"/>
        </p:xfrm>
        <a:graphic>
          <a:graphicData uri="http://schemas.openxmlformats.org/presentationml/2006/ole">
            <p:oleObj spid="_x0000_s39939" name="Equation" r:id="rId4" imgW="3149280" imgH="444240" progId="Equation.3">
              <p:embed/>
            </p:oleObj>
          </a:graphicData>
        </a:graphic>
      </p:graphicFrame>
      <p:sp>
        <p:nvSpPr>
          <p:cNvPr id="6" name="Slide Number Placeholder 5"/>
          <p:cNvSpPr>
            <a:spLocks noGrp="1"/>
          </p:cNvSpPr>
          <p:nvPr>
            <p:ph type="sldNum" sz="quarter" idx="12"/>
          </p:nvPr>
        </p:nvSpPr>
        <p:spPr/>
        <p:txBody>
          <a:bodyPr/>
          <a:lstStyle/>
          <a:p>
            <a:fld id="{B5883308-A9EB-4280-B090-980867F74D4C}"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2.3.3   Spherical Coordinates</a:t>
            </a:r>
          </a:p>
          <a:p>
            <a:pPr>
              <a:buNone/>
            </a:pPr>
            <a:r>
              <a:rPr lang="en-US" dirty="0" smtClean="0">
                <a:latin typeface="Times New Roman" pitchFamily="18" charset="0"/>
                <a:cs typeface="Times New Roman" pitchFamily="18" charset="0"/>
              </a:rPr>
              <a:t>If heat transfer involves spherical shapes then the conduction heat transfer equations in spherical coordinates will be convenient for analysis.  </a:t>
            </a:r>
          </a:p>
          <a:p>
            <a:pPr>
              <a:buNone/>
            </a:pPr>
            <a:r>
              <a:rPr lang="en-US" dirty="0" smtClean="0">
                <a:latin typeface="Times New Roman" pitchFamily="18" charset="0"/>
                <a:cs typeface="Times New Roman" pitchFamily="18" charset="0"/>
              </a:rPr>
              <a:t>The spherical differential control volume is shown in  </a:t>
            </a:r>
            <a:r>
              <a:rPr lang="en-US" b="1" dirty="0" smtClean="0">
                <a:latin typeface="Times New Roman" pitchFamily="18" charset="0"/>
                <a:cs typeface="Times New Roman" pitchFamily="18" charset="0"/>
                <a:hlinkClick r:id="rId3" action="ppaction://hlinkpres?slideindex=1&amp;slidetitle="/>
              </a:rPr>
              <a:t>fig-chp2\fig2.10.pptx</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If we directly use the </a:t>
            </a:r>
            <a:r>
              <a:rPr lang="en-US" dirty="0" err="1" smtClean="0">
                <a:latin typeface="Times New Roman" pitchFamily="18" charset="0"/>
                <a:cs typeface="Times New Roman" pitchFamily="18" charset="0"/>
              </a:rPr>
              <a:t>Laplacian</a:t>
            </a:r>
            <a:r>
              <a:rPr lang="en-US" dirty="0" smtClean="0">
                <a:latin typeface="Times New Roman" pitchFamily="18" charset="0"/>
                <a:cs typeface="Times New Roman" pitchFamily="18" charset="0"/>
              </a:rPr>
              <a:t> in spherical coordinates as</a:t>
            </a:r>
          </a:p>
          <a:p>
            <a:pPr>
              <a:buNone/>
            </a:pPr>
            <a:endParaRPr lang="en-US"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b="1"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103188" y="4457700"/>
          <a:ext cx="9215438" cy="1600200"/>
        </p:xfrm>
        <a:graphic>
          <a:graphicData uri="http://schemas.openxmlformats.org/presentationml/2006/ole">
            <p:oleObj spid="_x0000_s40962" name="Equation" r:id="rId4" imgW="3949560" imgH="685800" progId="Equation.3">
              <p:embed/>
            </p:oleObj>
          </a:graphicData>
        </a:graphic>
      </p:graphicFrame>
      <p:sp>
        <p:nvSpPr>
          <p:cNvPr id="5" name="Slide Number Placeholder 4"/>
          <p:cNvSpPr>
            <a:spLocks noGrp="1"/>
          </p:cNvSpPr>
          <p:nvPr>
            <p:ph type="sldNum" sz="quarter" idx="12"/>
          </p:nvPr>
        </p:nvSpPr>
        <p:spPr/>
        <p:txBody>
          <a:bodyPr/>
          <a:lstStyle/>
          <a:p>
            <a:fld id="{B5883308-A9EB-4280-B090-980867F74D4C}"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For constant k, the conduction equation in spherical coordinates becomes</a:t>
            </a: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b="1" dirty="0">
              <a:latin typeface="Times New Roman" pitchFamily="18" charset="0"/>
              <a:cs typeface="Times New Roman" pitchFamily="18" charset="0"/>
            </a:endParaRPr>
          </a:p>
        </p:txBody>
      </p:sp>
      <p:graphicFrame>
        <p:nvGraphicFramePr>
          <p:cNvPr id="41986" name="Object 2"/>
          <p:cNvGraphicFramePr>
            <a:graphicFrameLocks noChangeAspect="1"/>
          </p:cNvGraphicFramePr>
          <p:nvPr/>
        </p:nvGraphicFramePr>
        <p:xfrm>
          <a:off x="139700" y="1371600"/>
          <a:ext cx="8504238" cy="2074863"/>
        </p:xfrm>
        <a:graphic>
          <a:graphicData uri="http://schemas.openxmlformats.org/presentationml/2006/ole">
            <p:oleObj spid="_x0000_s41986" name="Equation" r:id="rId3" imgW="3644640" imgH="888840" progId="Equation.3">
              <p:embed/>
            </p:oleObj>
          </a:graphicData>
        </a:graphic>
      </p:graphicFrame>
      <p:sp>
        <p:nvSpPr>
          <p:cNvPr id="5" name="Slide Number Placeholder 4"/>
          <p:cNvSpPr>
            <a:spLocks noGrp="1"/>
          </p:cNvSpPr>
          <p:nvPr>
            <p:ph type="sldNum" sz="quarter" idx="12"/>
          </p:nvPr>
        </p:nvSpPr>
        <p:spPr/>
        <p:txBody>
          <a:bodyPr/>
          <a:lstStyle/>
          <a:p>
            <a:fld id="{B5883308-A9EB-4280-B090-980867F74D4C}"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Example 2.2</a:t>
            </a:r>
          </a:p>
          <a:p>
            <a:pPr>
              <a:buNone/>
            </a:pPr>
            <a:r>
              <a:rPr lang="en-US" dirty="0" smtClean="0">
                <a:latin typeface="Times New Roman" pitchFamily="18" charset="0"/>
                <a:cs typeface="Times New Roman" pitchFamily="18" charset="0"/>
              </a:rPr>
              <a:t>Passage of an electric current through a long conducting rod of radius </a:t>
            </a: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and thermal conductivity </a:t>
            </a:r>
            <a:r>
              <a:rPr lang="en-US" dirty="0" err="1" smtClean="0">
                <a:latin typeface="Times New Roman" pitchFamily="18" charset="0"/>
                <a:cs typeface="Times New Roman" pitchFamily="18" charset="0"/>
              </a:rPr>
              <a:t>k</a:t>
            </a:r>
            <a:r>
              <a:rPr lang="en-US" baseline="-25000" dirty="0" err="1" smtClean="0">
                <a:latin typeface="Times New Roman" pitchFamily="18" charset="0"/>
                <a:cs typeface="Times New Roman" pitchFamily="18" charset="0"/>
              </a:rPr>
              <a:t>r</a:t>
            </a:r>
            <a:r>
              <a:rPr lang="en-US" dirty="0" smtClean="0">
                <a:latin typeface="Times New Roman" pitchFamily="18" charset="0"/>
                <a:cs typeface="Times New Roman" pitchFamily="18" charset="0"/>
              </a:rPr>
              <a:t> results in uniform volumetric heating at a rate of </a:t>
            </a:r>
          </a:p>
          <a:p>
            <a:pPr>
              <a:buNone/>
            </a:pPr>
            <a:r>
              <a:rPr lang="en-US" sz="4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The conducting rod is wrapped in an electrically </a:t>
            </a:r>
            <a:r>
              <a:rPr lang="en-US" dirty="0" err="1" smtClean="0">
                <a:latin typeface="Times New Roman" pitchFamily="18" charset="0"/>
                <a:cs typeface="Times New Roman" pitchFamily="18" charset="0"/>
              </a:rPr>
              <a:t>nonconducting</a:t>
            </a:r>
            <a:r>
              <a:rPr lang="en-US" dirty="0" smtClean="0">
                <a:latin typeface="Times New Roman" pitchFamily="18" charset="0"/>
                <a:cs typeface="Times New Roman" pitchFamily="18" charset="0"/>
              </a:rPr>
              <a:t> cladding material of outer radius </a:t>
            </a: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o</a:t>
            </a:r>
            <a:r>
              <a:rPr lang="en-US" dirty="0" smtClean="0">
                <a:latin typeface="Times New Roman" pitchFamily="18" charset="0"/>
                <a:cs typeface="Times New Roman" pitchFamily="18" charset="0"/>
              </a:rPr>
              <a:t> and thermal conductivity </a:t>
            </a:r>
            <a:r>
              <a:rPr lang="en-US" dirty="0" err="1" smtClean="0">
                <a:latin typeface="Times New Roman" pitchFamily="18" charset="0"/>
                <a:cs typeface="Times New Roman" pitchFamily="18" charset="0"/>
              </a:rPr>
              <a:t>k</a:t>
            </a:r>
            <a:r>
              <a:rPr lang="en-US" baseline="-25000" dirty="0" err="1" smtClean="0">
                <a:latin typeface="Times New Roman" pitchFamily="18" charset="0"/>
                <a:cs typeface="Times New Roman" pitchFamily="18" charset="0"/>
              </a:rPr>
              <a:t>c</a:t>
            </a:r>
            <a:r>
              <a:rPr lang="en-US" dirty="0" smtClean="0">
                <a:latin typeface="Times New Roman" pitchFamily="18" charset="0"/>
                <a:cs typeface="Times New Roman" pitchFamily="18" charset="0"/>
              </a:rPr>
              <a:t>, and convection cooling provided by an adjoining fluid.  For steady state conditions, write appropriate forms of the heat equations for the rod and cladding.  Express appropriate boundary conditions for the solution of these equations. </a:t>
            </a:r>
            <a:endParaRPr lang="en-US"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b="1"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503238" y="2255838"/>
          <a:ext cx="485775" cy="547687"/>
        </p:xfrm>
        <a:graphic>
          <a:graphicData uri="http://schemas.openxmlformats.org/presentationml/2006/ole">
            <p:oleObj spid="_x0000_s49154" name="Equation" r:id="rId3" imgW="203040" imgH="228600" progId="Equation.3">
              <p:embed/>
            </p:oleObj>
          </a:graphicData>
        </a:graphic>
      </p:graphicFrame>
      <p:sp>
        <p:nvSpPr>
          <p:cNvPr id="5" name="Slide Number Placeholder 4"/>
          <p:cNvSpPr>
            <a:spLocks noGrp="1"/>
          </p:cNvSpPr>
          <p:nvPr>
            <p:ph type="sldNum" sz="quarter" idx="12"/>
          </p:nvPr>
        </p:nvSpPr>
        <p:spPr/>
        <p:txBody>
          <a:bodyPr/>
          <a:lstStyle/>
          <a:p>
            <a:fld id="{B5883308-A9EB-4280-B090-980867F74D4C}"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Figure for example 2.2</a:t>
            </a: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b="1" dirty="0">
              <a:latin typeface="Times New Roman" pitchFamily="18" charset="0"/>
              <a:cs typeface="Times New Roman" pitchFamily="18" charset="0"/>
            </a:endParaRPr>
          </a:p>
        </p:txBody>
      </p:sp>
      <p:pic>
        <p:nvPicPr>
          <p:cNvPr id="83969" name="Picture 1" descr="C:\Documents and Settings\Administrator\Desktop\1.1b 004.bmp"/>
          <p:cNvPicPr>
            <a:picLocks noChangeAspect="1" noChangeArrowheads="1"/>
          </p:cNvPicPr>
          <p:nvPr/>
        </p:nvPicPr>
        <p:blipFill>
          <a:blip r:embed="rId2"/>
          <a:srcRect/>
          <a:stretch>
            <a:fillRect/>
          </a:stretch>
        </p:blipFill>
        <p:spPr bwMode="auto">
          <a:xfrm>
            <a:off x="381000" y="304800"/>
            <a:ext cx="8654744" cy="5420208"/>
          </a:xfrm>
          <a:prstGeom prst="rect">
            <a:avLst/>
          </a:prstGeom>
          <a:noFill/>
        </p:spPr>
      </p:pic>
      <p:sp>
        <p:nvSpPr>
          <p:cNvPr id="5" name="Slide Number Placeholder 4"/>
          <p:cNvSpPr>
            <a:spLocks noGrp="1"/>
          </p:cNvSpPr>
          <p:nvPr>
            <p:ph type="sldNum" sz="quarter" idx="12"/>
          </p:nvPr>
        </p:nvSpPr>
        <p:spPr/>
        <p:txBody>
          <a:bodyPr/>
          <a:lstStyle/>
          <a:p>
            <a:fld id="{B5883308-A9EB-4280-B090-980867F74D4C}"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None/>
            </a:pPr>
            <a:r>
              <a:rPr lang="en-US" b="1" u="sng" dirty="0" smtClean="0">
                <a:latin typeface="Times New Roman" pitchFamily="18" charset="0"/>
                <a:cs typeface="Times New Roman" pitchFamily="18" charset="0"/>
              </a:rPr>
              <a:t>Solution</a:t>
            </a:r>
          </a:p>
          <a:p>
            <a:pPr>
              <a:buNone/>
            </a:pPr>
            <a:r>
              <a:rPr lang="en-US" dirty="0" smtClean="0">
                <a:latin typeface="Times New Roman" pitchFamily="18" charset="0"/>
                <a:cs typeface="Times New Roman" pitchFamily="18" charset="0"/>
              </a:rPr>
              <a:t>Appropriate equation for the rod in cylindrical coordinates is given by</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For the cladding</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b="1"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228600" y="2209800"/>
          <a:ext cx="3367087" cy="987425"/>
        </p:xfrm>
        <a:graphic>
          <a:graphicData uri="http://schemas.openxmlformats.org/presentationml/2006/ole">
            <p:oleObj spid="_x0000_s50178" name="Equation" r:id="rId3" imgW="1473120" imgH="431640" progId="Equation.3">
              <p:embed/>
            </p:oleObj>
          </a:graphicData>
        </a:graphic>
      </p:graphicFrame>
      <p:graphicFrame>
        <p:nvGraphicFramePr>
          <p:cNvPr id="50180" name="Object 4"/>
          <p:cNvGraphicFramePr>
            <a:graphicFrameLocks noChangeAspect="1"/>
          </p:cNvGraphicFramePr>
          <p:nvPr/>
        </p:nvGraphicFramePr>
        <p:xfrm>
          <a:off x="623888" y="4953000"/>
          <a:ext cx="2727325" cy="987425"/>
        </p:xfrm>
        <a:graphic>
          <a:graphicData uri="http://schemas.openxmlformats.org/presentationml/2006/ole">
            <p:oleObj spid="_x0000_s50180" name="Equation" r:id="rId4" imgW="1193760" imgH="431640" progId="Equation.3">
              <p:embed/>
            </p:oleObj>
          </a:graphicData>
        </a:graphic>
      </p:graphicFrame>
      <p:sp>
        <p:nvSpPr>
          <p:cNvPr id="6" name="Slide Number Placeholder 5"/>
          <p:cNvSpPr>
            <a:spLocks noGrp="1"/>
          </p:cNvSpPr>
          <p:nvPr>
            <p:ph type="sldNum" sz="quarter" idx="12"/>
          </p:nvPr>
        </p:nvSpPr>
        <p:spPr/>
        <p:txBody>
          <a:bodyPr/>
          <a:lstStyle/>
          <a:p>
            <a:fld id="{B5883308-A9EB-4280-B090-980867F74D4C}"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marL="514350" indent="-514350">
              <a:buNone/>
            </a:pPr>
            <a:r>
              <a:rPr lang="en-US" dirty="0" smtClean="0">
                <a:latin typeface="Times New Roman" pitchFamily="18" charset="0"/>
                <a:cs typeface="Times New Roman" pitchFamily="18" charset="0"/>
              </a:rPr>
              <a:t>Boundary conditions</a:t>
            </a:r>
          </a:p>
          <a:p>
            <a:pPr marL="514350" indent="-514350">
              <a:buAutoNum type="arabicPeriod"/>
            </a:pPr>
            <a:endParaRPr lang="en-US" dirty="0" smtClean="0">
              <a:latin typeface="Times New Roman" pitchFamily="18" charset="0"/>
              <a:cs typeface="Times New Roman" pitchFamily="18" charset="0"/>
            </a:endParaRPr>
          </a:p>
          <a:p>
            <a:pPr marL="514350" indent="-514350">
              <a:buAutoNum type="arabicPeriod"/>
            </a:pPr>
            <a:r>
              <a:rPr lang="en-US" dirty="0" smtClean="0">
                <a:latin typeface="Times New Roman" pitchFamily="18" charset="0"/>
                <a:cs typeface="Times New Roman" pitchFamily="18" charset="0"/>
              </a:rPr>
              <a:t>By simple observation, the temperature distribution is symmetric in the rod.</a:t>
            </a:r>
          </a:p>
          <a:p>
            <a:pPr marL="514350" indent="-514350">
              <a:buAutoNum type="arabicPeriod"/>
            </a:pPr>
            <a:r>
              <a:rPr lang="en-US" dirty="0" err="1" smtClean="0">
                <a:latin typeface="Times New Roman" pitchFamily="18" charset="0"/>
                <a:cs typeface="Times New Roman" pitchFamily="18" charset="0"/>
              </a:rPr>
              <a:t>T</a:t>
            </a:r>
            <a:r>
              <a:rPr lang="en-US" baseline="-25000" dirty="0" err="1" smtClean="0">
                <a:latin typeface="Times New Roman" pitchFamily="18" charset="0"/>
                <a:cs typeface="Times New Roman" pitchFamily="18" charset="0"/>
              </a:rPr>
              <a:t>r</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T</a:t>
            </a:r>
            <a:r>
              <a:rPr lang="en-US" baseline="-25000" dirty="0" err="1" smtClean="0">
                <a:latin typeface="Times New Roman" pitchFamily="18" charset="0"/>
                <a:cs typeface="Times New Roman" pitchFamily="18" charset="0"/>
              </a:rPr>
              <a:t>c</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(intermediate temperature)</a:t>
            </a:r>
          </a:p>
          <a:p>
            <a:pPr marL="514350" indent="-514350">
              <a:buNone/>
            </a:pPr>
            <a:r>
              <a:rPr lang="en-US" dirty="0" smtClean="0">
                <a:latin typeface="Times New Roman" pitchFamily="18" charset="0"/>
                <a:cs typeface="Times New Roman" pitchFamily="18" charset="0"/>
              </a:rPr>
              <a:t>3.</a:t>
            </a:r>
          </a:p>
          <a:p>
            <a:pPr marL="514350" indent="-514350">
              <a:buNone/>
            </a:pPr>
            <a:endParaRPr lang="en-US" dirty="0" smtClean="0">
              <a:latin typeface="Times New Roman" pitchFamily="18" charset="0"/>
              <a:cs typeface="Times New Roman" pitchFamily="18" charset="0"/>
            </a:endParaRPr>
          </a:p>
          <a:p>
            <a:pPr marL="514350" indent="-514350">
              <a:buNone/>
            </a:pPr>
            <a:endParaRPr lang="en-US" dirty="0" smtClean="0">
              <a:latin typeface="Times New Roman" pitchFamily="18" charset="0"/>
              <a:cs typeface="Times New Roman" pitchFamily="18" charset="0"/>
            </a:endParaRPr>
          </a:p>
          <a:p>
            <a:pPr marL="514350" indent="-514350">
              <a:buNone/>
            </a:pPr>
            <a:r>
              <a:rPr lang="en-US" dirty="0" smtClean="0">
                <a:latin typeface="Times New Roman" pitchFamily="18" charset="0"/>
                <a:cs typeface="Times New Roman" pitchFamily="18" charset="0"/>
              </a:rPr>
              <a:t>4.</a:t>
            </a:r>
          </a:p>
          <a:p>
            <a:pPr marL="514350" indent="-514350">
              <a:buAutoNum type="arabicPeriod"/>
            </a:pPr>
            <a:endParaRPr lang="en-US" dirty="0" smtClean="0">
              <a:latin typeface="Times New Roman" pitchFamily="18" charset="0"/>
              <a:cs typeface="Times New Roman" pitchFamily="18" charset="0"/>
            </a:endParaRPr>
          </a:p>
          <a:p>
            <a:pPr marL="514350" indent="-514350">
              <a:buAutoNum type="arabicPeriod"/>
            </a:pPr>
            <a:endParaRPr lang="en-US" dirty="0" smtClean="0">
              <a:latin typeface="Times New Roman" pitchFamily="18" charset="0"/>
              <a:cs typeface="Times New Roman" pitchFamily="18" charset="0"/>
            </a:endParaRPr>
          </a:p>
          <a:p>
            <a:pPr marL="514350" indent="-514350">
              <a:buAutoNum type="arabicPeriod"/>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b="1" dirty="0">
              <a:latin typeface="Times New Roman" pitchFamily="18" charset="0"/>
              <a:cs typeface="Times New Roman" pitchFamily="18" charset="0"/>
            </a:endParaRPr>
          </a:p>
        </p:txBody>
      </p:sp>
      <p:graphicFrame>
        <p:nvGraphicFramePr>
          <p:cNvPr id="5" name="Object 4"/>
          <p:cNvGraphicFramePr>
            <a:graphicFrameLocks noChangeAspect="1"/>
          </p:cNvGraphicFramePr>
          <p:nvPr/>
        </p:nvGraphicFramePr>
        <p:xfrm>
          <a:off x="762000" y="3124200"/>
          <a:ext cx="3749963" cy="1066800"/>
        </p:xfrm>
        <a:graphic>
          <a:graphicData uri="http://schemas.openxmlformats.org/presentationml/2006/ole">
            <p:oleObj spid="_x0000_s51203" name="Equation" r:id="rId3" imgW="1473120" imgH="419040" progId="Equation.3">
              <p:embed/>
            </p:oleObj>
          </a:graphicData>
        </a:graphic>
      </p:graphicFrame>
      <p:graphicFrame>
        <p:nvGraphicFramePr>
          <p:cNvPr id="51204" name="Object 4"/>
          <p:cNvGraphicFramePr>
            <a:graphicFrameLocks noChangeAspect="1"/>
          </p:cNvGraphicFramePr>
          <p:nvPr/>
        </p:nvGraphicFramePr>
        <p:xfrm>
          <a:off x="885825" y="4543425"/>
          <a:ext cx="4140200" cy="969963"/>
        </p:xfrm>
        <a:graphic>
          <a:graphicData uri="http://schemas.openxmlformats.org/presentationml/2006/ole">
            <p:oleObj spid="_x0000_s51204" name="Equation" r:id="rId4" imgW="1625400" imgH="380880" progId="Equation.3">
              <p:embed/>
            </p:oleObj>
          </a:graphicData>
        </a:graphic>
      </p:graphicFrame>
      <p:sp>
        <p:nvSpPr>
          <p:cNvPr id="6" name="Slide Number Placeholder 5"/>
          <p:cNvSpPr>
            <a:spLocks noGrp="1"/>
          </p:cNvSpPr>
          <p:nvPr>
            <p:ph type="sldNum" sz="quarter" idx="12"/>
          </p:nvPr>
        </p:nvSpPr>
        <p:spPr/>
        <p:txBody>
          <a:bodyPr/>
          <a:lstStyle/>
          <a:p>
            <a:fld id="{B5883308-A9EB-4280-B090-980867F74D4C}"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2.4  BOUNDARY AND INITIAL CONDITIONS</a:t>
            </a:r>
          </a:p>
          <a:p>
            <a:pPr>
              <a:buNone/>
            </a:pPr>
            <a:r>
              <a:rPr lang="en-US" dirty="0" smtClean="0">
                <a:latin typeface="Times New Roman" pitchFamily="18" charset="0"/>
                <a:cs typeface="Times New Roman" pitchFamily="18" charset="0"/>
              </a:rPr>
              <a:t>The complete solution of the heat equation requires the state at the boundaries and if the situation is time dependent, initial condition will be required.</a:t>
            </a:r>
          </a:p>
          <a:p>
            <a:pPr>
              <a:buNone/>
            </a:pPr>
            <a:r>
              <a:rPr lang="en-US" dirty="0" smtClean="0">
                <a:latin typeface="Times New Roman" pitchFamily="18" charset="0"/>
                <a:cs typeface="Times New Roman" pitchFamily="18" charset="0"/>
              </a:rPr>
              <a:t>Since the heat equation is a second order in spatial coordinates, two boundary conditions must be expressed for each coordinate needed to describe the system.  As the equation is also first order in time, one initial condition must be satisfied.</a:t>
            </a:r>
          </a:p>
          <a:p>
            <a:pPr>
              <a:buNone/>
            </a:pPr>
            <a:r>
              <a:rPr lang="en-US" dirty="0" smtClean="0">
                <a:latin typeface="Times New Roman" pitchFamily="18" charset="0"/>
                <a:cs typeface="Times New Roman" pitchFamily="18" charset="0"/>
              </a:rPr>
              <a:t>Three kinds of boundary conditions commonly encountered in heat transfer are:</a:t>
            </a: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5883308-A9EB-4280-B090-980867F74D4C}"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1.  </a:t>
            </a:r>
            <a:r>
              <a:rPr lang="en-US" b="1" dirty="0" smtClean="0">
                <a:latin typeface="Times New Roman" pitchFamily="18" charset="0"/>
                <a:cs typeface="Times New Roman" pitchFamily="18" charset="0"/>
              </a:rPr>
              <a:t>Constant Surface Temperature</a:t>
            </a:r>
            <a:r>
              <a:rPr lang="en-US" dirty="0" smtClean="0">
                <a:latin typeface="Times New Roman" pitchFamily="18" charset="0"/>
                <a:cs typeface="Times New Roman" pitchFamily="18" charset="0"/>
              </a:rPr>
              <a:t>:-  The surface  is maintained at a fixed temperature at any time.</a:t>
            </a:r>
          </a:p>
          <a:p>
            <a:pPr>
              <a:buNone/>
            </a:pPr>
            <a:r>
              <a:rPr lang="en-US" dirty="0" smtClean="0">
                <a:latin typeface="Times New Roman" pitchFamily="18" charset="0"/>
                <a:cs typeface="Times New Roman" pitchFamily="18" charset="0"/>
              </a:rPr>
              <a:t>	T(0,t) = T</a:t>
            </a:r>
            <a:r>
              <a:rPr lang="en-US" baseline="-25000"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 </a:t>
            </a:r>
            <a:r>
              <a:rPr lang="en-US" b="1" dirty="0" smtClean="0">
                <a:latin typeface="Times New Roman" pitchFamily="18" charset="0"/>
                <a:cs typeface="Times New Roman" pitchFamily="18" charset="0"/>
                <a:hlinkClick r:id="rId3" action="ppaction://hlinkpres?slideindex=1&amp;slidetitle="/>
              </a:rPr>
              <a:t>fig-chp2\fig2.11.pptx</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This is termed as </a:t>
            </a:r>
            <a:r>
              <a:rPr lang="en-US" b="1" i="1" dirty="0" err="1" smtClean="0">
                <a:latin typeface="Times New Roman" pitchFamily="18" charset="0"/>
                <a:cs typeface="Times New Roman" pitchFamily="18" charset="0"/>
              </a:rPr>
              <a:t>Dirichlet</a:t>
            </a:r>
            <a:r>
              <a:rPr lang="en-US" b="1" i="1" dirty="0" smtClean="0">
                <a:latin typeface="Times New Roman" pitchFamily="18" charset="0"/>
                <a:cs typeface="Times New Roman" pitchFamily="18" charset="0"/>
              </a:rPr>
              <a:t> condition</a:t>
            </a:r>
            <a:r>
              <a:rPr lang="en-US" dirty="0" smtClean="0">
                <a:latin typeface="Times New Roman" pitchFamily="18" charset="0"/>
                <a:cs typeface="Times New Roman" pitchFamily="18" charset="0"/>
              </a:rPr>
              <a:t> or boundary condition of the </a:t>
            </a:r>
            <a:r>
              <a:rPr lang="en-US" b="1" i="1" dirty="0" smtClean="0">
                <a:latin typeface="Times New Roman" pitchFamily="18" charset="0"/>
                <a:cs typeface="Times New Roman" pitchFamily="18" charset="0"/>
              </a:rPr>
              <a:t>first kind</a:t>
            </a:r>
            <a:r>
              <a:rPr lang="en-US" dirty="0" smtClean="0">
                <a:latin typeface="Times New Roman" pitchFamily="18" charset="0"/>
                <a:cs typeface="Times New Roman" pitchFamily="18" charset="0"/>
              </a:rPr>
              <a:t>.  This is closely approximated by surfaces in contact with phase changing fluids.</a:t>
            </a:r>
          </a:p>
          <a:p>
            <a:pPr marL="514350" indent="-514350">
              <a:buAutoNum type="arabicPeriod" startAt="2"/>
            </a:pPr>
            <a:r>
              <a:rPr lang="en-US" b="1" dirty="0" smtClean="0">
                <a:latin typeface="Times New Roman" pitchFamily="18" charset="0"/>
                <a:cs typeface="Times New Roman" pitchFamily="18" charset="0"/>
              </a:rPr>
              <a:t>Constant Surface Heat Flux</a:t>
            </a:r>
            <a:r>
              <a:rPr lang="en-US" dirty="0" smtClean="0">
                <a:latin typeface="Times New Roman" pitchFamily="18" charset="0"/>
                <a:cs typeface="Times New Roman" pitchFamily="18" charset="0"/>
              </a:rPr>
              <a:t>:-  This heat flux related to the temperature gradient at the surface is expressed as</a:t>
            </a:r>
          </a:p>
          <a:p>
            <a:pPr marL="514350" indent="-514350">
              <a:buNone/>
            </a:pPr>
            <a:endParaRPr lang="en-US"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b="1"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685799" y="5334000"/>
          <a:ext cx="3422073" cy="990600"/>
        </p:xfrm>
        <a:graphic>
          <a:graphicData uri="http://schemas.openxmlformats.org/presentationml/2006/ole">
            <p:oleObj spid="_x0000_s47106" name="Equation" r:id="rId4" imgW="1447560" imgH="419040" progId="Equation.3">
              <p:embed/>
            </p:oleObj>
          </a:graphicData>
        </a:graphic>
      </p:graphicFrame>
      <p:sp>
        <p:nvSpPr>
          <p:cNvPr id="5" name="Slide Number Placeholder 4"/>
          <p:cNvSpPr>
            <a:spLocks noGrp="1"/>
          </p:cNvSpPr>
          <p:nvPr>
            <p:ph type="sldNum" sz="quarter" idx="12"/>
          </p:nvPr>
        </p:nvSpPr>
        <p:spPr/>
        <p:txBody>
          <a:bodyPr/>
          <a:lstStyle/>
          <a:p>
            <a:fld id="{B5883308-A9EB-4280-B090-980867F74D4C}"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This is termed as </a:t>
            </a:r>
            <a:r>
              <a:rPr lang="en-US" b="1" i="1" dirty="0" smtClean="0">
                <a:latin typeface="Times New Roman" pitchFamily="18" charset="0"/>
                <a:cs typeface="Times New Roman" pitchFamily="18" charset="0"/>
              </a:rPr>
              <a:t>Neumann condition</a:t>
            </a:r>
            <a:r>
              <a:rPr lang="en-US" dirty="0" smtClean="0">
                <a:latin typeface="Times New Roman" pitchFamily="18" charset="0"/>
                <a:cs typeface="Times New Roman" pitchFamily="18" charset="0"/>
              </a:rPr>
              <a:t> or boundary condition of the </a:t>
            </a:r>
            <a:r>
              <a:rPr lang="en-US" b="1" i="1" dirty="0" smtClean="0">
                <a:latin typeface="Times New Roman" pitchFamily="18" charset="0"/>
                <a:cs typeface="Times New Roman" pitchFamily="18" charset="0"/>
              </a:rPr>
              <a:t>second kind</a:t>
            </a:r>
            <a:r>
              <a:rPr lang="en-US" dirty="0" smtClean="0">
                <a:latin typeface="Times New Roman" pitchFamily="18" charset="0"/>
                <a:cs typeface="Times New Roman" pitchFamily="18" charset="0"/>
              </a:rPr>
              <a:t>. This may be realized by bonding a thin film electric heater to the surface or allowing solar radiation on the surface.</a:t>
            </a:r>
          </a:p>
          <a:p>
            <a:pPr>
              <a:buNone/>
            </a:pPr>
            <a:r>
              <a:rPr lang="en-US" dirty="0" smtClean="0">
                <a:latin typeface="Times New Roman" pitchFamily="18" charset="0"/>
                <a:cs typeface="Times New Roman" pitchFamily="18" charset="0"/>
              </a:rPr>
              <a:t>A special case is a perfectly insulated surface, or adiabatic surface where (∂T/∂x)</a:t>
            </a:r>
            <a:r>
              <a:rPr lang="en-US" baseline="-25000" dirty="0" smtClean="0">
                <a:latin typeface="Times New Roman" pitchFamily="18" charset="0"/>
                <a:cs typeface="Times New Roman" pitchFamily="18" charset="0"/>
              </a:rPr>
              <a:t>x=0  </a:t>
            </a:r>
            <a:r>
              <a:rPr lang="en-US" dirty="0" smtClean="0">
                <a:latin typeface="Times New Roman" pitchFamily="18" charset="0"/>
                <a:cs typeface="Times New Roman" pitchFamily="18" charset="0"/>
              </a:rPr>
              <a:t>= 0.</a:t>
            </a:r>
          </a:p>
          <a:p>
            <a:pPr marL="514350" indent="-514350">
              <a:buAutoNum type="arabicPeriod" startAt="3"/>
            </a:pPr>
            <a:r>
              <a:rPr lang="en-US" dirty="0" smtClean="0">
                <a:latin typeface="Times New Roman" pitchFamily="18" charset="0"/>
                <a:cs typeface="Times New Roman" pitchFamily="18" charset="0"/>
              </a:rPr>
              <a:t>Boundary condition of the </a:t>
            </a:r>
            <a:r>
              <a:rPr lang="en-US" b="1" i="1" dirty="0" smtClean="0">
                <a:latin typeface="Times New Roman" pitchFamily="18" charset="0"/>
                <a:cs typeface="Times New Roman" pitchFamily="18" charset="0"/>
              </a:rPr>
              <a:t>third kind</a:t>
            </a:r>
            <a:r>
              <a:rPr lang="en-US" dirty="0" smtClean="0">
                <a:latin typeface="Times New Roman" pitchFamily="18" charset="0"/>
                <a:cs typeface="Times New Roman" pitchFamily="18" charset="0"/>
              </a:rPr>
              <a:t> involves convective heat transfer at the surface (cooling or heating) expressed as</a:t>
            </a:r>
          </a:p>
          <a:p>
            <a:pPr marL="514350" indent="-514350">
              <a:buNone/>
            </a:pPr>
            <a:endParaRPr lang="en-US"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b="1"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685800" y="4724400"/>
          <a:ext cx="5694218" cy="1371600"/>
        </p:xfrm>
        <a:graphic>
          <a:graphicData uri="http://schemas.openxmlformats.org/presentationml/2006/ole">
            <p:oleObj spid="_x0000_s48130" name="Equation" r:id="rId3" imgW="1739880" imgH="419040" progId="Equation.3">
              <p:embed/>
            </p:oleObj>
          </a:graphicData>
        </a:graphic>
      </p:graphicFrame>
      <p:sp>
        <p:nvSpPr>
          <p:cNvPr id="5" name="Slide Number Placeholder 4"/>
          <p:cNvSpPr>
            <a:spLocks noGrp="1"/>
          </p:cNvSpPr>
          <p:nvPr>
            <p:ph type="sldNum" sz="quarter" idx="12"/>
          </p:nvPr>
        </p:nvSpPr>
        <p:spPr/>
        <p:txBody>
          <a:bodyPr/>
          <a:lstStyle/>
          <a:p>
            <a:fld id="{B5883308-A9EB-4280-B090-980867F74D4C}"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Fourier’s law can be generalized in three dimensional representation as</a:t>
            </a:r>
          </a:p>
          <a:p>
            <a:pPr>
              <a:buNone/>
            </a:pPr>
            <a:endParaRPr lang="en-US" dirty="0" smtClean="0">
              <a:latin typeface="Times New Roman" pitchFamily="18" charset="0"/>
              <a:cs typeface="Times New Roman" pitchFamily="18" charset="0"/>
            </a:endParaRPr>
          </a:p>
          <a:p>
            <a:pPr>
              <a:buNone/>
            </a:pPr>
            <a:r>
              <a:rPr lang="en-US" sz="4000"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Where</a:t>
            </a:r>
            <a:r>
              <a:rPr lang="en-US" sz="4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is del operator</a:t>
            </a:r>
          </a:p>
          <a:p>
            <a:pPr>
              <a:buNone/>
            </a:pPr>
            <a:r>
              <a:rPr lang="en-US" dirty="0" smtClean="0">
                <a:latin typeface="Times New Roman" pitchFamily="18" charset="0"/>
                <a:cs typeface="Times New Roman" pitchFamily="18" charset="0"/>
              </a:rPr>
              <a:t>The heat flux vector is in a direction normal to the isothermal  </a:t>
            </a:r>
            <a:r>
              <a:rPr lang="en-US" b="1" dirty="0" smtClean="0">
                <a:latin typeface="Times New Roman" pitchFamily="18" charset="0"/>
                <a:cs typeface="Times New Roman" pitchFamily="18" charset="0"/>
                <a:hlinkClick r:id="rId3" action="ppaction://hlinkpres?slideindex=1&amp;slidetitle="/>
              </a:rPr>
              <a:t>fig-chp2\fig2.2.pptx</a:t>
            </a:r>
            <a:r>
              <a:rPr lang="en-US" dirty="0" smtClean="0">
                <a:latin typeface="Times New Roman" pitchFamily="18" charset="0"/>
                <a:cs typeface="Times New Roman" pitchFamily="18" charset="0"/>
              </a:rPr>
              <a:t> .  </a:t>
            </a:r>
          </a:p>
          <a:p>
            <a:pPr>
              <a:buNone/>
            </a:pPr>
            <a:r>
              <a:rPr lang="en-US" dirty="0" smtClean="0">
                <a:latin typeface="Times New Roman" pitchFamily="18" charset="0"/>
                <a:cs typeface="Times New Roman" pitchFamily="18" charset="0"/>
              </a:rPr>
              <a:t>As an alternative </a:t>
            </a:r>
            <a:r>
              <a:rPr lang="en-US" b="1" dirty="0" smtClean="0">
                <a:latin typeface="Times New Roman" pitchFamily="18" charset="0"/>
                <a:cs typeface="Times New Roman" pitchFamily="18" charset="0"/>
                <a:hlinkClick r:id="rId4" action="ppaction://hlinkpres?slideindex=1&amp;slidetitle="/>
              </a:rPr>
              <a:t>fig-chp2\fig2.3.pptx</a:t>
            </a:r>
            <a:r>
              <a:rPr lang="en-US" dirty="0" smtClean="0">
                <a:latin typeface="Times New Roman" pitchFamily="18" charset="0"/>
                <a:cs typeface="Times New Roman" pitchFamily="18" charset="0"/>
              </a:rPr>
              <a:t> </a:t>
            </a:r>
          </a:p>
          <a:p>
            <a:pPr>
              <a:buNone/>
            </a:pPr>
            <a:r>
              <a:rPr lang="en-US" sz="4000" dirty="0" smtClean="0">
                <a:latin typeface="Times New Roman" pitchFamily="18" charset="0"/>
                <a:cs typeface="Times New Roman" pitchFamily="18" charset="0"/>
              </a:rPr>
              <a:t> </a:t>
            </a: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b="1"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450850" y="1076325"/>
          <a:ext cx="8134350" cy="1100138"/>
        </p:xfrm>
        <a:graphic>
          <a:graphicData uri="http://schemas.openxmlformats.org/presentationml/2006/ole">
            <p:oleObj spid="_x0000_s3074" name="Equation" r:id="rId5" imgW="3098520" imgH="419040" progId="Equation.3">
              <p:embed/>
            </p:oleObj>
          </a:graphicData>
        </a:graphic>
      </p:graphicFrame>
      <p:graphicFrame>
        <p:nvGraphicFramePr>
          <p:cNvPr id="5" name="Object 4"/>
          <p:cNvGraphicFramePr>
            <a:graphicFrameLocks noChangeAspect="1"/>
          </p:cNvGraphicFramePr>
          <p:nvPr/>
        </p:nvGraphicFramePr>
        <p:xfrm>
          <a:off x="381000" y="5105400"/>
          <a:ext cx="7915275" cy="1066800"/>
        </p:xfrm>
        <a:graphic>
          <a:graphicData uri="http://schemas.openxmlformats.org/presentationml/2006/ole">
            <p:oleObj spid="_x0000_s3075" name="Equation" r:id="rId6" imgW="2920680" imgH="393480" progId="Equation.3">
              <p:embed/>
            </p:oleObj>
          </a:graphicData>
        </a:graphic>
      </p:graphicFrame>
      <p:sp>
        <p:nvSpPr>
          <p:cNvPr id="6" name="Slide Number Placeholder 5"/>
          <p:cNvSpPr>
            <a:spLocks noGrp="1"/>
          </p:cNvSpPr>
          <p:nvPr>
            <p:ph type="sldNum" sz="quarter" idx="12"/>
          </p:nvPr>
        </p:nvSpPr>
        <p:spPr/>
        <p:txBody>
          <a:bodyPr/>
          <a:lstStyle/>
          <a:p>
            <a:fld id="{B5883308-A9EB-4280-B090-980867F74D4C}" type="slidenum">
              <a:rPr lang="en-US" smtClean="0"/>
              <a:pPr/>
              <a:t>4</a:t>
            </a:fld>
            <a:endParaRPr lang="en-US"/>
          </a:p>
        </p:txBody>
      </p:sp>
      <p:graphicFrame>
        <p:nvGraphicFramePr>
          <p:cNvPr id="7" name="Object 6"/>
          <p:cNvGraphicFramePr>
            <a:graphicFrameLocks noChangeAspect="1"/>
          </p:cNvGraphicFramePr>
          <p:nvPr/>
        </p:nvGraphicFramePr>
        <p:xfrm>
          <a:off x="1355725" y="2635250"/>
          <a:ext cx="381000" cy="444500"/>
        </p:xfrm>
        <a:graphic>
          <a:graphicData uri="http://schemas.openxmlformats.org/presentationml/2006/ole">
            <p:oleObj spid="_x0000_s3076" name="Equation" r:id="rId7" imgW="152280" imgH="177480" progId="Equation.3">
              <p:embed/>
            </p:oleObj>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pPr>
              <a:buNone/>
            </a:pPr>
            <a:r>
              <a:rPr lang="en-US" b="1" u="sng" dirty="0" smtClean="0">
                <a:latin typeface="Times New Roman" pitchFamily="18" charset="0"/>
                <a:cs typeface="Times New Roman" pitchFamily="18" charset="0"/>
              </a:rPr>
              <a:t>Example 2.3</a:t>
            </a:r>
            <a:r>
              <a:rPr lang="en-US" u="sng"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A long copper bar of rectangular cross-section, whose width w is much greater than its thickness L, is maintained in contact with a heat sink at its lower surface, and the temperature throughout the bar is approximately equal to that of the sink, T</a:t>
            </a:r>
            <a:r>
              <a:rPr lang="en-US" baseline="-25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  Suddenly, an electric current is passed through the bar and an airstream of temperature T</a:t>
            </a:r>
            <a:r>
              <a:rPr lang="en-US" baseline="-25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is passed over the top surface, while the bottom surface continues to be maintained at T</a:t>
            </a:r>
            <a:r>
              <a:rPr lang="en-US" baseline="-25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  Obtain the differential equation and the boundary and initial conditions that could be solved to determine the temperature as a function of position and time in the bar.</a:t>
            </a: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5883308-A9EB-4280-B090-980867F74D4C}"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Figure for example 2.3</a:t>
            </a: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b="1" dirty="0">
              <a:latin typeface="Times New Roman" pitchFamily="18" charset="0"/>
              <a:cs typeface="Times New Roman" pitchFamily="18" charset="0"/>
            </a:endParaRPr>
          </a:p>
        </p:txBody>
      </p:sp>
      <p:pic>
        <p:nvPicPr>
          <p:cNvPr id="87041" name="Picture 1" descr="C:\Documents and Settings\Administrator\Desktop\2.9 001.bmp"/>
          <p:cNvPicPr>
            <a:picLocks noChangeAspect="1" noChangeArrowheads="1"/>
          </p:cNvPicPr>
          <p:nvPr/>
        </p:nvPicPr>
        <p:blipFill>
          <a:blip r:embed="rId2"/>
          <a:srcRect/>
          <a:stretch>
            <a:fillRect/>
          </a:stretch>
        </p:blipFill>
        <p:spPr bwMode="auto">
          <a:xfrm>
            <a:off x="-149642" y="609600"/>
            <a:ext cx="9588678" cy="4953000"/>
          </a:xfrm>
          <a:prstGeom prst="rect">
            <a:avLst/>
          </a:prstGeom>
          <a:noFill/>
        </p:spPr>
      </p:pic>
      <p:sp>
        <p:nvSpPr>
          <p:cNvPr id="5" name="Slide Number Placeholder 4"/>
          <p:cNvSpPr>
            <a:spLocks noGrp="1"/>
          </p:cNvSpPr>
          <p:nvPr>
            <p:ph type="sldNum" sz="quarter" idx="12"/>
          </p:nvPr>
        </p:nvSpPr>
        <p:spPr/>
        <p:txBody>
          <a:bodyPr/>
          <a:lstStyle/>
          <a:p>
            <a:fld id="{B5883308-A9EB-4280-B090-980867F74D4C}"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u="sng" dirty="0" smtClean="0">
                <a:latin typeface="Times New Roman" pitchFamily="18" charset="0"/>
                <a:cs typeface="Times New Roman" pitchFamily="18" charset="0"/>
              </a:rPr>
              <a:t>Solution</a:t>
            </a:r>
          </a:p>
          <a:p>
            <a:pPr>
              <a:buNone/>
            </a:pPr>
            <a:r>
              <a:rPr lang="en-US" dirty="0" smtClean="0">
                <a:latin typeface="Times New Roman" pitchFamily="18" charset="0"/>
                <a:cs typeface="Times New Roman" pitchFamily="18" charset="0"/>
              </a:rPr>
              <a:t>The appropriate equation is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One initial condition and two boundary conditions are required to solve this PDE.</a:t>
            </a:r>
          </a:p>
          <a:p>
            <a:pPr>
              <a:buNone/>
            </a:pPr>
            <a:r>
              <a:rPr lang="en-US" dirty="0" smtClean="0">
                <a:latin typeface="Times New Roman" pitchFamily="18" charset="0"/>
                <a:cs typeface="Times New Roman" pitchFamily="18" charset="0"/>
              </a:rPr>
              <a:t>IC:  T(x,0) = T</a:t>
            </a:r>
            <a:r>
              <a:rPr lang="en-US" baseline="-25000" dirty="0" smtClean="0">
                <a:latin typeface="Times New Roman" pitchFamily="18" charset="0"/>
                <a:cs typeface="Times New Roman" pitchFamily="18" charset="0"/>
              </a:rPr>
              <a:t>o</a:t>
            </a:r>
          </a:p>
          <a:p>
            <a:pPr>
              <a:buNone/>
            </a:pPr>
            <a:r>
              <a:rPr lang="en-US" dirty="0" smtClean="0">
                <a:latin typeface="Times New Roman" pitchFamily="18" charset="0"/>
                <a:cs typeface="Times New Roman" pitchFamily="18" charset="0"/>
              </a:rPr>
              <a:t>BC:  1)  T(0,t) = T</a:t>
            </a:r>
            <a:r>
              <a:rPr lang="en-US" baseline="-25000" dirty="0" smtClean="0">
                <a:latin typeface="Times New Roman" pitchFamily="18" charset="0"/>
                <a:cs typeface="Times New Roman" pitchFamily="18" charset="0"/>
              </a:rPr>
              <a:t>o</a:t>
            </a:r>
          </a:p>
          <a:p>
            <a:pPr>
              <a:buNone/>
            </a:pPr>
            <a:r>
              <a:rPr lang="en-US" dirty="0" smtClean="0">
                <a:latin typeface="Times New Roman" pitchFamily="18" charset="0"/>
                <a:cs typeface="Times New Roman" pitchFamily="18" charset="0"/>
              </a:rPr>
              <a:t>		2)  </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b="1"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381000" y="1219200"/>
          <a:ext cx="3200400" cy="1200150"/>
        </p:xfrm>
        <a:graphic>
          <a:graphicData uri="http://schemas.openxmlformats.org/presentationml/2006/ole">
            <p:oleObj spid="_x0000_s74754" name="Equation" r:id="rId3" imgW="1117440" imgH="419040" progId="Equation.3">
              <p:embed/>
            </p:oleObj>
          </a:graphicData>
        </a:graphic>
      </p:graphicFrame>
      <p:graphicFrame>
        <p:nvGraphicFramePr>
          <p:cNvPr id="5" name="Object 4"/>
          <p:cNvGraphicFramePr>
            <a:graphicFrameLocks noChangeAspect="1"/>
          </p:cNvGraphicFramePr>
          <p:nvPr/>
        </p:nvGraphicFramePr>
        <p:xfrm>
          <a:off x="1600199" y="5257800"/>
          <a:ext cx="4142510" cy="990600"/>
        </p:xfrm>
        <a:graphic>
          <a:graphicData uri="http://schemas.openxmlformats.org/presentationml/2006/ole">
            <p:oleObj spid="_x0000_s74755" name="Equation" r:id="rId4" imgW="1752480" imgH="419040" progId="Equation.3">
              <p:embed/>
            </p:oleObj>
          </a:graphicData>
        </a:graphic>
      </p:graphicFrame>
      <p:sp>
        <p:nvSpPr>
          <p:cNvPr id="6" name="Slide Number Placeholder 5"/>
          <p:cNvSpPr>
            <a:spLocks noGrp="1"/>
          </p:cNvSpPr>
          <p:nvPr>
            <p:ph type="sldNum" sz="quarter" idx="12"/>
          </p:nvPr>
        </p:nvSpPr>
        <p:spPr/>
        <p:txBody>
          <a:bodyPr/>
          <a:lstStyle/>
          <a:p>
            <a:fld id="{B5883308-A9EB-4280-B090-980867F74D4C}"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endParaRPr lang="en-US" dirty="0">
              <a:latin typeface="Times New Roman" pitchFamily="18" charset="0"/>
              <a:cs typeface="Times New Roman" pitchFamily="18" charset="0"/>
            </a:endParaRPr>
          </a:p>
        </p:txBody>
      </p:sp>
      <p:pic>
        <p:nvPicPr>
          <p:cNvPr id="90114" name="Picture 2" descr="C:\Documents and Settings\Administrator\Desktop\1.1b 002.bmp"/>
          <p:cNvPicPr>
            <a:picLocks noChangeAspect="1" noChangeArrowheads="1"/>
          </p:cNvPicPr>
          <p:nvPr/>
        </p:nvPicPr>
        <p:blipFill>
          <a:blip r:embed="rId2"/>
          <a:srcRect/>
          <a:stretch>
            <a:fillRect/>
          </a:stretch>
        </p:blipFill>
        <p:spPr bwMode="auto">
          <a:xfrm>
            <a:off x="10405" y="1219200"/>
            <a:ext cx="9123190" cy="4419600"/>
          </a:xfrm>
          <a:prstGeom prst="rect">
            <a:avLst/>
          </a:prstGeom>
          <a:noFill/>
        </p:spPr>
      </p:pic>
      <p:sp>
        <p:nvSpPr>
          <p:cNvPr id="5" name="Slide Number Placeholder 4"/>
          <p:cNvSpPr>
            <a:spLocks noGrp="1"/>
          </p:cNvSpPr>
          <p:nvPr>
            <p:ph type="sldNum" sz="quarter" idx="12"/>
          </p:nvPr>
        </p:nvSpPr>
        <p:spPr/>
        <p:txBody>
          <a:bodyPr/>
          <a:lstStyle/>
          <a:p>
            <a:fld id="{B5883308-A9EB-4280-B090-980867F74D4C}"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endParaRPr lang="en-US" dirty="0">
              <a:latin typeface="Times New Roman" pitchFamily="18" charset="0"/>
              <a:cs typeface="Times New Roman" pitchFamily="18" charset="0"/>
            </a:endParaRPr>
          </a:p>
        </p:txBody>
      </p:sp>
      <p:pic>
        <p:nvPicPr>
          <p:cNvPr id="91139" name="Picture 3" descr="C:\Documents and Settings\Administrator\Desktop\1.1b 003.bmp"/>
          <p:cNvPicPr>
            <a:picLocks noChangeAspect="1" noChangeArrowheads="1"/>
          </p:cNvPicPr>
          <p:nvPr/>
        </p:nvPicPr>
        <p:blipFill>
          <a:blip r:embed="rId2"/>
          <a:srcRect/>
          <a:stretch>
            <a:fillRect/>
          </a:stretch>
        </p:blipFill>
        <p:spPr bwMode="auto">
          <a:xfrm>
            <a:off x="419821" y="685800"/>
            <a:ext cx="7349759" cy="5562600"/>
          </a:xfrm>
          <a:prstGeom prst="rect">
            <a:avLst/>
          </a:prstGeom>
          <a:noFill/>
        </p:spPr>
      </p:pic>
      <p:sp>
        <p:nvSpPr>
          <p:cNvPr id="5" name="Slide Number Placeholder 4"/>
          <p:cNvSpPr>
            <a:spLocks noGrp="1"/>
          </p:cNvSpPr>
          <p:nvPr>
            <p:ph type="sldNum" sz="quarter" idx="12"/>
          </p:nvPr>
        </p:nvSpPr>
        <p:spPr/>
        <p:txBody>
          <a:bodyPr/>
          <a:lstStyle/>
          <a:p>
            <a:fld id="{B5883308-A9EB-4280-B090-980867F74D4C}" type="slidenum">
              <a:rPr lang="en-US" smtClean="0"/>
              <a:pPr/>
              <a:t>44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None/>
            </a:pPr>
            <a:r>
              <a:rPr lang="en-US" dirty="0" smtClean="0">
                <a:latin typeface="Times New Roman" pitchFamily="18" charset="0"/>
                <a:cs typeface="Times New Roman" pitchFamily="18" charset="0"/>
              </a:rPr>
              <a:t>The heat flux vector can be resolved as</a:t>
            </a:r>
          </a:p>
          <a:p>
            <a:pPr>
              <a:buNone/>
            </a:pPr>
            <a:endParaRPr lang="en-US" dirty="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All the above require the assumption that the thermal conductivity k does not vary with x, y, or z.  Such substances are called </a:t>
            </a:r>
            <a:r>
              <a:rPr lang="en-US" b="1" i="1" dirty="0" smtClean="0">
                <a:latin typeface="Times New Roman" pitchFamily="18" charset="0"/>
                <a:cs typeface="Times New Roman" pitchFamily="18" charset="0"/>
              </a:rPr>
              <a:t>isotropic</a:t>
            </a:r>
            <a:r>
              <a:rPr lang="en-US" dirty="0" smtClean="0">
                <a:latin typeface="Times New Roman" pitchFamily="18" charset="0"/>
                <a:cs typeface="Times New Roman" pitchFamily="18" charset="0"/>
              </a:rPr>
              <a:t>.</a:t>
            </a: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pPr>
              <a:buNone/>
            </a:pPr>
            <a:endParaRPr lang="en-US" b="1"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838200" y="685800"/>
          <a:ext cx="7620000" cy="754384"/>
        </p:xfrm>
        <a:graphic>
          <a:graphicData uri="http://schemas.openxmlformats.org/presentationml/2006/ole">
            <p:oleObj spid="_x0000_s4098" name="Equation" r:id="rId3" imgW="2565360" imgH="253800" progId="Equation.3">
              <p:embed/>
            </p:oleObj>
          </a:graphicData>
        </a:graphic>
      </p:graphicFrame>
      <p:graphicFrame>
        <p:nvGraphicFramePr>
          <p:cNvPr id="5" name="Object 4"/>
          <p:cNvGraphicFramePr>
            <a:graphicFrameLocks noChangeAspect="1"/>
          </p:cNvGraphicFramePr>
          <p:nvPr/>
        </p:nvGraphicFramePr>
        <p:xfrm>
          <a:off x="277813" y="1676400"/>
          <a:ext cx="8139112" cy="1143000"/>
        </p:xfrm>
        <a:graphic>
          <a:graphicData uri="http://schemas.openxmlformats.org/presentationml/2006/ole">
            <p:oleObj spid="_x0000_s4099" name="Equation" r:id="rId4" imgW="2984400" imgH="419040" progId="Equation.3">
              <p:embed/>
            </p:oleObj>
          </a:graphicData>
        </a:graphic>
      </p:graphicFrame>
      <p:sp>
        <p:nvSpPr>
          <p:cNvPr id="6" name="Slide Number Placeholder 5"/>
          <p:cNvSpPr>
            <a:spLocks noGrp="1"/>
          </p:cNvSpPr>
          <p:nvPr>
            <p:ph type="sldNum" sz="quarter" idx="12"/>
          </p:nvPr>
        </p:nvSpPr>
        <p:spPr/>
        <p:txBody>
          <a:bodyPr/>
          <a:lstStyle/>
          <a:p>
            <a:fld id="{B5883308-A9EB-4280-B090-980867F74D4C}"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2.2  THERMAL PROPERTIES OF MATTER</a:t>
            </a:r>
          </a:p>
          <a:p>
            <a:pPr>
              <a:buNone/>
            </a:pPr>
            <a:r>
              <a:rPr lang="en-US" dirty="0" smtClean="0">
                <a:latin typeface="Times New Roman" pitchFamily="18" charset="0"/>
                <a:cs typeface="Times New Roman" pitchFamily="18" charset="0"/>
              </a:rPr>
              <a:t>Thermal conductivity is a transport property on which energy transfer by diffusion depends on.</a:t>
            </a:r>
          </a:p>
          <a:p>
            <a:pPr>
              <a:buNone/>
            </a:pPr>
            <a:r>
              <a:rPr lang="en-US" dirty="0" smtClean="0">
                <a:latin typeface="Times New Roman" pitchFamily="18" charset="0"/>
                <a:cs typeface="Times New Roman" pitchFamily="18" charset="0"/>
              </a:rPr>
              <a:t>From Fourier’s law</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Similar definitions follow for </a:t>
            </a:r>
            <a:r>
              <a:rPr lang="en-US" dirty="0" err="1" smtClean="0">
                <a:latin typeface="Times New Roman" pitchFamily="18" charset="0"/>
                <a:cs typeface="Times New Roman" pitchFamily="18" charset="0"/>
              </a:rPr>
              <a:t>k</a:t>
            </a:r>
            <a:r>
              <a:rPr lang="en-US" baseline="-25000" dirty="0" err="1" smtClean="0">
                <a:latin typeface="Times New Roman" pitchFamily="18" charset="0"/>
                <a:cs typeface="Times New Roman" pitchFamily="18" charset="0"/>
              </a:rPr>
              <a:t>y</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k</a:t>
            </a:r>
            <a:r>
              <a:rPr lang="en-US" baseline="-25000" dirty="0" err="1" smtClean="0">
                <a:latin typeface="Times New Roman" pitchFamily="18" charset="0"/>
                <a:cs typeface="Times New Roman" pitchFamily="18" charset="0"/>
              </a:rPr>
              <a:t>z</a:t>
            </a:r>
            <a:r>
              <a:rPr lang="en-US" dirty="0" smtClean="0">
                <a:latin typeface="Times New Roman" pitchFamily="18" charset="0"/>
                <a:cs typeface="Times New Roman" pitchFamily="18" charset="0"/>
              </a:rPr>
              <a:t>.  For isotropic materials </a:t>
            </a:r>
            <a:r>
              <a:rPr lang="en-US" dirty="0" err="1" smtClean="0">
                <a:latin typeface="Times New Roman" pitchFamily="18" charset="0"/>
                <a:cs typeface="Times New Roman" pitchFamily="18" charset="0"/>
              </a:rPr>
              <a:t>k</a:t>
            </a:r>
            <a:r>
              <a:rPr lang="en-US" baseline="-25000" dirty="0" err="1" smtClean="0">
                <a:latin typeface="Times New Roman" pitchFamily="18" charset="0"/>
                <a:cs typeface="Times New Roman" pitchFamily="18" charset="0"/>
              </a:rPr>
              <a:t>x</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k</a:t>
            </a:r>
            <a:r>
              <a:rPr lang="en-US" baseline="-25000" dirty="0" err="1" smtClean="0">
                <a:latin typeface="Times New Roman" pitchFamily="18" charset="0"/>
                <a:cs typeface="Times New Roman" pitchFamily="18" charset="0"/>
              </a:rPr>
              <a:t>y</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k</a:t>
            </a:r>
            <a:r>
              <a:rPr lang="en-US" baseline="-25000" dirty="0" err="1" smtClean="0">
                <a:latin typeface="Times New Roman" pitchFamily="18" charset="0"/>
                <a:cs typeface="Times New Roman" pitchFamily="18" charset="0"/>
              </a:rPr>
              <a:t>z</a:t>
            </a:r>
            <a:r>
              <a:rPr lang="en-US" dirty="0" smtClean="0">
                <a:latin typeface="Times New Roman" pitchFamily="18" charset="0"/>
                <a:cs typeface="Times New Roman" pitchFamily="18" charset="0"/>
              </a:rPr>
              <a:t> = k. </a:t>
            </a:r>
            <a:r>
              <a:rPr lang="en-US" b="1" dirty="0" smtClean="0">
                <a:latin typeface="Times New Roman" pitchFamily="18" charset="0"/>
                <a:cs typeface="Times New Roman" pitchFamily="18" charset="0"/>
                <a:hlinkClick r:id="rId3" action="ppaction://hlinkpres?slideindex=1&amp;slidetitle="/>
              </a:rPr>
              <a:t>fig-chp2\fig2.4.pptx</a:t>
            </a:r>
            <a:r>
              <a:rPr lang="en-US" dirty="0" smtClean="0">
                <a:latin typeface="Times New Roman" pitchFamily="18" charset="0"/>
                <a:cs typeface="Times New Roman" pitchFamily="18" charset="0"/>
              </a:rPr>
              <a:t> gives the ranges of k values.  In general, the thermal conductivity of a solid is larger than that of a liquid, which is larger than that of a gas. </a:t>
            </a: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457199" y="2209800"/>
          <a:ext cx="2607733" cy="1066800"/>
        </p:xfrm>
        <a:graphic>
          <a:graphicData uri="http://schemas.openxmlformats.org/presentationml/2006/ole">
            <p:oleObj spid="_x0000_s56322" name="Equation" r:id="rId4" imgW="1117440" imgH="457200" progId="Equation.3">
              <p:embed/>
            </p:oleObj>
          </a:graphicData>
        </a:graphic>
      </p:graphicFrame>
      <p:sp>
        <p:nvSpPr>
          <p:cNvPr id="5" name="Slide Number Placeholder 4"/>
          <p:cNvSpPr>
            <a:spLocks noGrp="1"/>
          </p:cNvSpPr>
          <p:nvPr>
            <p:ph type="sldNum" sz="quarter" idx="12"/>
          </p:nvPr>
        </p:nvSpPr>
        <p:spPr/>
        <p:txBody>
          <a:bodyPr/>
          <a:lstStyle/>
          <a:p>
            <a:fld id="{B5883308-A9EB-4280-B090-980867F74D4C}"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2.2.1  The Solid State</a:t>
            </a:r>
          </a:p>
          <a:p>
            <a:pPr>
              <a:buNone/>
            </a:pPr>
            <a:r>
              <a:rPr lang="en-US" dirty="0" smtClean="0">
                <a:latin typeface="Times New Roman" pitchFamily="18" charset="0"/>
                <a:cs typeface="Times New Roman" pitchFamily="18" charset="0"/>
              </a:rPr>
              <a:t>Solids-comprised of electrons and atoms bound in a lattice.  Transport of thermal energy due to a) migration of free electrons  2)  lattice </a:t>
            </a:r>
            <a:r>
              <a:rPr lang="en-US" dirty="0" err="1" smtClean="0">
                <a:latin typeface="Times New Roman" pitchFamily="18" charset="0"/>
                <a:cs typeface="Times New Roman" pitchFamily="18" charset="0"/>
              </a:rPr>
              <a:t>vibrational</a:t>
            </a:r>
            <a:r>
              <a:rPr lang="en-US" dirty="0" smtClean="0">
                <a:latin typeface="Times New Roman" pitchFamily="18" charset="0"/>
                <a:cs typeface="Times New Roman" pitchFamily="18" charset="0"/>
              </a:rPr>
              <a:t> waves when quantized are termed as </a:t>
            </a:r>
            <a:r>
              <a:rPr lang="en-US" b="1" i="1" dirty="0" smtClean="0">
                <a:latin typeface="Times New Roman" pitchFamily="18" charset="0"/>
                <a:cs typeface="Times New Roman" pitchFamily="18" charset="0"/>
              </a:rPr>
              <a:t>phonons</a:t>
            </a:r>
            <a:r>
              <a:rPr lang="en-US" dirty="0" smtClean="0">
                <a:latin typeface="Times New Roman" pitchFamily="18" charset="0"/>
                <a:cs typeface="Times New Roman" pitchFamily="18" charset="0"/>
              </a:rPr>
              <a:t> analogous to </a:t>
            </a:r>
            <a:r>
              <a:rPr lang="en-US" b="1" i="1" dirty="0" smtClean="0">
                <a:latin typeface="Times New Roman" pitchFamily="18" charset="0"/>
                <a:cs typeface="Times New Roman" pitchFamily="18" charset="0"/>
              </a:rPr>
              <a:t>photons</a:t>
            </a:r>
            <a:r>
              <a:rPr lang="en-US" dirty="0" smtClean="0">
                <a:latin typeface="Times New Roman" pitchFamily="18" charset="0"/>
                <a:cs typeface="Times New Roman" pitchFamily="18" charset="0"/>
              </a:rPr>
              <a:t> of electromagnetic waves.</a:t>
            </a:r>
          </a:p>
          <a:p>
            <a:pPr>
              <a:buNone/>
            </a:pPr>
            <a:r>
              <a:rPr lang="en-US" dirty="0" smtClean="0">
                <a:latin typeface="Times New Roman" pitchFamily="18" charset="0"/>
                <a:cs typeface="Times New Roman" pitchFamily="18" charset="0"/>
              </a:rPr>
              <a:t>Pure metals-electron contribution to conduction heat transfer dominates.</a:t>
            </a:r>
          </a:p>
          <a:p>
            <a:pPr>
              <a:buNone/>
            </a:pPr>
            <a:r>
              <a:rPr lang="en-US" dirty="0" smtClean="0">
                <a:latin typeface="Times New Roman" pitchFamily="18" charset="0"/>
                <a:cs typeface="Times New Roman" pitchFamily="18" charset="0"/>
              </a:rPr>
              <a:t>Non-conductors-the phonon contribution is dominant.</a:t>
            </a:r>
          </a:p>
          <a:p>
            <a:pPr>
              <a:buNone/>
            </a:pPr>
            <a:r>
              <a:rPr lang="en-US" dirty="0" smtClean="0">
                <a:latin typeface="Times New Roman" pitchFamily="18" charset="0"/>
                <a:cs typeface="Times New Roman" pitchFamily="18" charset="0"/>
              </a:rPr>
              <a:t>According to kinetic theory</a:t>
            </a: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685800" y="5562600"/>
          <a:ext cx="7539038" cy="990600"/>
        </p:xfrm>
        <a:graphic>
          <a:graphicData uri="http://schemas.openxmlformats.org/presentationml/2006/ole">
            <p:oleObj spid="_x0000_s57346" name="Equation" r:id="rId3" imgW="2997000" imgH="393480" progId="Equation.3">
              <p:embed/>
            </p:oleObj>
          </a:graphicData>
        </a:graphic>
      </p:graphicFrame>
      <p:sp>
        <p:nvSpPr>
          <p:cNvPr id="5" name="Slide Number Placeholder 4"/>
          <p:cNvSpPr>
            <a:spLocks noGrp="1"/>
          </p:cNvSpPr>
          <p:nvPr>
            <p:ph type="sldNum" sz="quarter" idx="12"/>
          </p:nvPr>
        </p:nvSpPr>
        <p:spPr/>
        <p:txBody>
          <a:bodyPr/>
          <a:lstStyle/>
          <a:p>
            <a:fld id="{B5883308-A9EB-4280-B090-980867F74D4C}"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For conducting materials </a:t>
            </a:r>
            <a:r>
              <a:rPr lang="en-US" dirty="0" err="1" smtClean="0">
                <a:latin typeface="Times New Roman" pitchFamily="18" charset="0"/>
                <a:cs typeface="Times New Roman" pitchFamily="18" charset="0"/>
              </a:rPr>
              <a:t>C≡C</a:t>
            </a:r>
            <a:r>
              <a:rPr lang="en-US" baseline="-25000" dirty="0" err="1" smtClean="0">
                <a:latin typeface="Times New Roman" pitchFamily="18" charset="0"/>
                <a:cs typeface="Times New Roman" pitchFamily="18" charset="0"/>
              </a:rPr>
              <a:t>e</a:t>
            </a:r>
            <a:r>
              <a:rPr lang="en-US" dirty="0" smtClean="0">
                <a:latin typeface="Times New Roman" pitchFamily="18" charset="0"/>
                <a:cs typeface="Times New Roman" pitchFamily="18" charset="0"/>
              </a:rPr>
              <a:t>, electron specific heat per unit volume,     , mean electron velocity, </a:t>
            </a:r>
            <a:r>
              <a:rPr lang="el-GR" dirty="0" smtClean="0">
                <a:latin typeface="Times New Roman" pitchFamily="18" charset="0"/>
                <a:cs typeface="Times New Roman" pitchFamily="18" charset="0"/>
              </a:rPr>
              <a:t>λ</a:t>
            </a:r>
            <a:r>
              <a:rPr lang="en-US" baseline="-25000" dirty="0" err="1" smtClean="0">
                <a:latin typeface="Times New Roman" pitchFamily="18" charset="0"/>
                <a:cs typeface="Times New Roman" pitchFamily="18" charset="0"/>
              </a:rPr>
              <a:t>mfp</a:t>
            </a: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λ</a:t>
            </a:r>
            <a:r>
              <a:rPr lang="en-US" baseline="-25000" dirty="0" smtClean="0">
                <a:latin typeface="Times New Roman" pitchFamily="18" charset="0"/>
                <a:cs typeface="Times New Roman" pitchFamily="18" charset="0"/>
              </a:rPr>
              <a:t>e</a:t>
            </a:r>
            <a:r>
              <a:rPr lang="en-US" dirty="0" smtClean="0">
                <a:latin typeface="Times New Roman" pitchFamily="18" charset="0"/>
                <a:cs typeface="Times New Roman" pitchFamily="18" charset="0"/>
              </a:rPr>
              <a:t>, electron mean free path. Collision is either  with an imperfection or with a phonon.  In non-conducting solids </a:t>
            </a:r>
            <a:r>
              <a:rPr lang="en-US" dirty="0" err="1" smtClean="0">
                <a:latin typeface="Times New Roman" pitchFamily="18" charset="0"/>
                <a:cs typeface="Times New Roman" pitchFamily="18" charset="0"/>
              </a:rPr>
              <a:t>C≡C</a:t>
            </a:r>
            <a:r>
              <a:rPr lang="en-US" baseline="-25000" dirty="0" err="1" smtClean="0">
                <a:latin typeface="Times New Roman" pitchFamily="18" charset="0"/>
                <a:cs typeface="Times New Roman" pitchFamily="18" charset="0"/>
              </a:rPr>
              <a:t>ph</a:t>
            </a:r>
            <a:r>
              <a:rPr lang="en-US" dirty="0" smtClean="0">
                <a:latin typeface="Times New Roman" pitchFamily="18" charset="0"/>
                <a:cs typeface="Times New Roman" pitchFamily="18" charset="0"/>
              </a:rPr>
              <a:t>, phonon specific heat,      -average speed of sound and  </a:t>
            </a:r>
            <a:r>
              <a:rPr lang="el-GR" dirty="0" smtClean="0">
                <a:latin typeface="Times New Roman" pitchFamily="18" charset="0"/>
                <a:cs typeface="Times New Roman" pitchFamily="18" charset="0"/>
              </a:rPr>
              <a:t>λ</a:t>
            </a:r>
            <a:r>
              <a:rPr lang="en-US" baseline="-25000" dirty="0" err="1" smtClean="0">
                <a:latin typeface="Times New Roman" pitchFamily="18" charset="0"/>
                <a:cs typeface="Times New Roman" pitchFamily="18" charset="0"/>
              </a:rPr>
              <a:t>mfp</a:t>
            </a: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 λ</a:t>
            </a:r>
            <a:r>
              <a:rPr lang="en-US" baseline="-25000" dirty="0" smtClean="0">
                <a:latin typeface="Times New Roman" pitchFamily="18" charset="0"/>
                <a:cs typeface="Times New Roman" pitchFamily="18" charset="0"/>
              </a:rPr>
              <a:t>ph</a:t>
            </a:r>
            <a:r>
              <a:rPr lang="en-US" dirty="0" smtClean="0">
                <a:latin typeface="Times New Roman" pitchFamily="18" charset="0"/>
                <a:cs typeface="Times New Roman" pitchFamily="18" charset="0"/>
              </a:rPr>
              <a:t> , phonon mean free path.  Thermal conductivity increases as the mean free path of the energy carriers (electrons and phonons) is increased.</a:t>
            </a:r>
          </a:p>
          <a:p>
            <a:pPr>
              <a:buNone/>
            </a:pPr>
            <a:r>
              <a:rPr lang="en-US" dirty="0" smtClean="0">
                <a:latin typeface="Times New Roman" pitchFamily="18" charset="0"/>
                <a:cs typeface="Times New Roman" pitchFamily="18" charset="0"/>
              </a:rPr>
              <a:t>When both (electrons and phonons) are considered</a:t>
            </a:r>
          </a:p>
          <a:p>
            <a:pPr>
              <a:buNone/>
            </a:pPr>
            <a:r>
              <a:rPr lang="en-US" dirty="0" smtClean="0">
                <a:latin typeface="Times New Roman" pitchFamily="18" charset="0"/>
                <a:cs typeface="Times New Roman" pitchFamily="18" charset="0"/>
              </a:rPr>
              <a:t>	k=</a:t>
            </a:r>
            <a:r>
              <a:rPr lang="en-US" dirty="0" err="1" smtClean="0">
                <a:latin typeface="Times New Roman" pitchFamily="18" charset="0"/>
                <a:cs typeface="Times New Roman" pitchFamily="18" charset="0"/>
              </a:rPr>
              <a:t>k</a:t>
            </a:r>
            <a:r>
              <a:rPr lang="en-US" baseline="-25000" dirty="0" err="1" smtClean="0">
                <a:latin typeface="Times New Roman" pitchFamily="18" charset="0"/>
                <a:cs typeface="Times New Roman" pitchFamily="18" charset="0"/>
              </a:rPr>
              <a:t>e</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k</a:t>
            </a:r>
            <a:r>
              <a:rPr lang="en-US" baseline="-25000" dirty="0" err="1" smtClean="0">
                <a:latin typeface="Times New Roman" pitchFamily="18" charset="0"/>
                <a:cs typeface="Times New Roman" pitchFamily="18" charset="0"/>
              </a:rPr>
              <a:t>ph</a:t>
            </a:r>
            <a:r>
              <a:rPr lang="en-US" baseline="-25000" dirty="0" smtClean="0">
                <a:latin typeface="Times New Roman" pitchFamily="18" charset="0"/>
                <a:cs typeface="Times New Roman" pitchFamily="18" charset="0"/>
              </a:rPr>
              <a:t>   </a:t>
            </a:r>
            <a:r>
              <a:rPr lang="en-US" b="1" baseline="-25000"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(2.8)</a:t>
            </a:r>
            <a:endParaRPr lang="en-US" b="1" baseline="-25000"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Pure metals-low </a:t>
            </a:r>
            <a:r>
              <a:rPr lang="el-GR" dirty="0" smtClean="0">
                <a:latin typeface="Times New Roman" pitchFamily="18" charset="0"/>
                <a:cs typeface="Times New Roman" pitchFamily="18" charset="0"/>
              </a:rPr>
              <a:t>ρ</a:t>
            </a:r>
            <a:r>
              <a:rPr lang="en-US" baseline="-25000" dirty="0" smtClean="0">
                <a:latin typeface="Times New Roman" pitchFamily="18" charset="0"/>
                <a:cs typeface="Times New Roman" pitchFamily="18" charset="0"/>
              </a:rPr>
              <a:t>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a:t>
            </a:r>
            <a:r>
              <a:rPr lang="en-US" baseline="-25000" dirty="0" err="1" smtClean="0">
                <a:latin typeface="Times New Roman" pitchFamily="18" charset="0"/>
                <a:cs typeface="Times New Roman" pitchFamily="18" charset="0"/>
              </a:rPr>
              <a:t>e</a:t>
            </a:r>
            <a:r>
              <a:rPr lang="en-US" dirty="0" smtClean="0">
                <a:latin typeface="Times New Roman" pitchFamily="18" charset="0"/>
                <a:cs typeface="Times New Roman" pitchFamily="18" charset="0"/>
              </a:rPr>
              <a:t> is much larger than </a:t>
            </a:r>
            <a:r>
              <a:rPr lang="en-US" dirty="0" err="1" smtClean="0">
                <a:latin typeface="Times New Roman" pitchFamily="18" charset="0"/>
                <a:cs typeface="Times New Roman" pitchFamily="18" charset="0"/>
              </a:rPr>
              <a:t>k</a:t>
            </a:r>
            <a:r>
              <a:rPr lang="en-US" baseline="-25000" dirty="0" err="1" smtClean="0">
                <a:latin typeface="Times New Roman" pitchFamily="18" charset="0"/>
                <a:cs typeface="Times New Roman" pitchFamily="18" charset="0"/>
              </a:rPr>
              <a:t>ph</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3124200" y="457200"/>
          <a:ext cx="527050" cy="685800"/>
        </p:xfrm>
        <a:graphic>
          <a:graphicData uri="http://schemas.openxmlformats.org/presentationml/2006/ole">
            <p:oleObj spid="_x0000_s58370" name="Equation" r:id="rId3" imgW="126720" imgH="164880" progId="Equation.3">
              <p:embed/>
            </p:oleObj>
          </a:graphicData>
        </a:graphic>
      </p:graphicFrame>
      <p:graphicFrame>
        <p:nvGraphicFramePr>
          <p:cNvPr id="58371" name="Object 3"/>
          <p:cNvGraphicFramePr>
            <a:graphicFrameLocks noChangeAspect="1"/>
          </p:cNvGraphicFramePr>
          <p:nvPr/>
        </p:nvGraphicFramePr>
        <p:xfrm>
          <a:off x="8153400" y="1905000"/>
          <a:ext cx="527050" cy="685800"/>
        </p:xfrm>
        <a:graphic>
          <a:graphicData uri="http://schemas.openxmlformats.org/presentationml/2006/ole">
            <p:oleObj spid="_x0000_s58371" name="Equation" r:id="rId4" imgW="126720" imgH="164880" progId="Equation.3">
              <p:embed/>
            </p:oleObj>
          </a:graphicData>
        </a:graphic>
      </p:graphicFrame>
      <p:graphicFrame>
        <p:nvGraphicFramePr>
          <p:cNvPr id="6" name="Object 5"/>
          <p:cNvGraphicFramePr>
            <a:graphicFrameLocks noChangeAspect="1"/>
          </p:cNvGraphicFramePr>
          <p:nvPr/>
        </p:nvGraphicFramePr>
        <p:xfrm>
          <a:off x="3059206" y="5334000"/>
          <a:ext cx="6084794" cy="1143000"/>
        </p:xfrm>
        <a:graphic>
          <a:graphicData uri="http://schemas.openxmlformats.org/presentationml/2006/ole">
            <p:oleObj spid="_x0000_s58372" name="Equation" r:id="rId5" imgW="2298600" imgH="431640" progId="Equation.3">
              <p:embed/>
            </p:oleObj>
          </a:graphicData>
        </a:graphic>
      </p:graphicFrame>
      <p:sp>
        <p:nvSpPr>
          <p:cNvPr id="7" name="Slide Number Placeholder 6"/>
          <p:cNvSpPr>
            <a:spLocks noGrp="1"/>
          </p:cNvSpPr>
          <p:nvPr>
            <p:ph type="sldNum" sz="quarter" idx="12"/>
          </p:nvPr>
        </p:nvSpPr>
        <p:spPr/>
        <p:txBody>
          <a:bodyPr/>
          <a:lstStyle/>
          <a:p>
            <a:fld id="{B5883308-A9EB-4280-B090-980867F74D4C}"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Non-metallic solids-k is determined primarily by </a:t>
            </a:r>
            <a:r>
              <a:rPr lang="en-US" dirty="0" err="1" smtClean="0">
                <a:latin typeface="Times New Roman" pitchFamily="18" charset="0"/>
                <a:cs typeface="Times New Roman" pitchFamily="18" charset="0"/>
              </a:rPr>
              <a:t>k</a:t>
            </a:r>
            <a:r>
              <a:rPr lang="en-US" baseline="-25000" dirty="0" err="1" smtClean="0">
                <a:latin typeface="Times New Roman" pitchFamily="18" charset="0"/>
                <a:cs typeface="Times New Roman" pitchFamily="18" charset="0"/>
              </a:rPr>
              <a:t>ph</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Crystalline (well ordered) materials like quartz have high </a:t>
            </a:r>
            <a:r>
              <a:rPr lang="en-US" dirty="0" err="1" smtClean="0">
                <a:latin typeface="Times New Roman" pitchFamily="18" charset="0"/>
                <a:cs typeface="Times New Roman" pitchFamily="18" charset="0"/>
              </a:rPr>
              <a:t>k</a:t>
            </a:r>
            <a:r>
              <a:rPr lang="en-US" baseline="-25000" dirty="0" err="1" smtClean="0">
                <a:latin typeface="Times New Roman" pitchFamily="18" charset="0"/>
                <a:cs typeface="Times New Roman" pitchFamily="18" charset="0"/>
              </a:rPr>
              <a:t>ph</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Temperature dependence of k for some selected solids is shown in </a:t>
            </a:r>
            <a:r>
              <a:rPr lang="en-US" b="1" dirty="0" smtClean="0">
                <a:latin typeface="Times New Roman" pitchFamily="18" charset="0"/>
                <a:cs typeface="Times New Roman" pitchFamily="18" charset="0"/>
                <a:hlinkClick r:id="rId2" action="ppaction://hlinkpres?slideindex=1&amp;slidetitle="/>
              </a:rPr>
              <a:t>fig-chp2\fig2.5.pptx</a:t>
            </a:r>
            <a:r>
              <a:rPr lang="en-US" dirty="0" smtClean="0">
                <a:latin typeface="Times New Roman" pitchFamily="18" charset="0"/>
                <a:cs typeface="Times New Roman" pitchFamily="18" charset="0"/>
              </a:rPr>
              <a:t> . The analysis becomes more complex when the material’s characteristic dimensions are of the order of </a:t>
            </a:r>
            <a:r>
              <a:rPr lang="en-US" dirty="0" err="1" smtClean="0">
                <a:latin typeface="Times New Roman" pitchFamily="18" charset="0"/>
                <a:cs typeface="Times New Roman" pitchFamily="18" charset="0"/>
              </a:rPr>
              <a:t>microscale</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nanoscale</a:t>
            </a:r>
            <a:r>
              <a:rPr lang="en-US" dirty="0" smtClean="0">
                <a:latin typeface="Times New Roman" pitchFamily="18" charset="0"/>
                <a:cs typeface="Times New Roman" pitchFamily="18" charset="0"/>
              </a:rPr>
              <a:t>.</a:t>
            </a:r>
          </a:p>
          <a:p>
            <a:pPr>
              <a:buNone/>
            </a:pPr>
            <a:r>
              <a:rPr lang="en-US" b="1" dirty="0" smtClean="0">
                <a:latin typeface="Times New Roman" pitchFamily="18" charset="0"/>
                <a:cs typeface="Times New Roman" pitchFamily="18" charset="0"/>
              </a:rPr>
              <a:t>2.2.2  The Fluid State</a:t>
            </a:r>
          </a:p>
          <a:p>
            <a:pPr>
              <a:buNone/>
            </a:pPr>
            <a:r>
              <a:rPr lang="en-US" dirty="0" smtClean="0">
                <a:latin typeface="Times New Roman" pitchFamily="18" charset="0"/>
                <a:cs typeface="Times New Roman" pitchFamily="18" charset="0"/>
              </a:rPr>
              <a:t>Includes both liquids and gases.</a:t>
            </a:r>
          </a:p>
          <a:p>
            <a:r>
              <a:rPr lang="en-US" dirty="0" smtClean="0">
                <a:latin typeface="Times New Roman" pitchFamily="18" charset="0"/>
                <a:cs typeface="Times New Roman" pitchFamily="18" charset="0"/>
              </a:rPr>
              <a:t>Intermolecular spacing is much larger</a:t>
            </a:r>
          </a:p>
          <a:p>
            <a:r>
              <a:rPr lang="en-US" dirty="0" smtClean="0">
                <a:latin typeface="Times New Roman" pitchFamily="18" charset="0"/>
                <a:cs typeface="Times New Roman" pitchFamily="18" charset="0"/>
              </a:rPr>
              <a:t>Motion of molecules is more random</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5883308-A9EB-4280-B090-980867F74D4C}"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1739</TotalTime>
  <Words>1875</Words>
  <Application>Microsoft Office PowerPoint</Application>
  <PresentationFormat>On-screen Show (4:3)</PresentationFormat>
  <Paragraphs>546</Paragraphs>
  <Slides>44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Office Theme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hp</dc:creator>
  <cp:lastModifiedBy>user</cp:lastModifiedBy>
  <cp:revision>57</cp:revision>
  <dcterms:created xsi:type="dcterms:W3CDTF">2009-02-09T06:03:50Z</dcterms:created>
  <dcterms:modified xsi:type="dcterms:W3CDTF">2015-03-31T16:05:51Z</dcterms:modified>
</cp:coreProperties>
</file>