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4" r:id="rId4"/>
    <p:sldId id="261" r:id="rId5"/>
    <p:sldId id="257" r:id="rId6"/>
    <p:sldId id="258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C3FFA-0D70-4E60-825B-961CCD0BAD4B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391C-3816-4F06-A2B1-3643BE51C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9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6A0B-74AA-44AD-94C0-A0FC82BBB32C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849-E97F-481F-82CE-367B862254A2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9BB-ADDA-4CC3-A293-41CDD6902E95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5834-9122-4621-96FD-1833DD448048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EDCB-E162-4727-A679-079DAD160FA7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9AF-08FE-4436-A37A-F2236F55873E}" type="datetime1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673C-FFA1-4AC7-BCDC-44EC6EA6F8F8}" type="datetime1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2D0-863B-4DAB-899C-B81B5019CA05}" type="datetime1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1072-DD30-4C27-8D54-59887E43BFB6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BA17-F824-4C8D-B88B-D308A56382E2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018F-9DB5-4706-BFF9-884C1953BFD8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6576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Times"/>
              </a:rPr>
              <a:t>Examples</a:t>
            </a:r>
            <a:br>
              <a:rPr lang="en-US" dirty="0" smtClean="0">
                <a:latin typeface="Times"/>
              </a:rPr>
            </a:br>
            <a:r>
              <a:rPr lang="en-US" sz="2800" dirty="0" smtClean="0">
                <a:latin typeface="Times"/>
              </a:rPr>
              <a:t>(Part II)</a:t>
            </a:r>
            <a:endParaRPr lang="en-US" sz="2800" dirty="0">
              <a:latin typeface="Time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400800" cy="914400"/>
          </a:xfrm>
        </p:spPr>
        <p:txBody>
          <a:bodyPr>
            <a:normAutofit fontScale="775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"/>
              </a:rPr>
              <a:t>Chapter Three – One Dimensional Steady State Conduction</a:t>
            </a:r>
            <a:endParaRPr lang="en-US" sz="40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31797" y="6018508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By Dawit M.</a:t>
            </a:r>
            <a:endParaRPr lang="en-US" sz="18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7B95-552B-497A-A9C6-1A2CBACD68F7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Revision</a:t>
            </a:r>
            <a:endParaRPr lang="en-US" sz="2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Examples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Example 1: Cylindrical Wall Heat Loss (with Conv. + Rad.)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Example 2: Cylindrical Heat Loss (With Internal Heat Generation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Example 3: Oil Tank Heat Loss (Cylindrical + Spherical)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57" y="1524000"/>
            <a:ext cx="7696200" cy="4804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Revision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99155" y="1961535"/>
            <a:ext cx="762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229600" y="1983205"/>
            <a:ext cx="76200" cy="3864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375355" y="1961535"/>
            <a:ext cx="389234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337255" y="5800294"/>
            <a:ext cx="389234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4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901" y="3048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1: Cylindrical Wall Heat Loss (with Conv. + Rad.)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Steam at T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∞,1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320 °C flows in a cast iron pipe [k = 80 W/ m. °C] whose inner and outer diameter are D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 cm and D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5.5 cm, respectively. The pipe is covered with a 3‐cm thick glass wool insulation [k = 0.05 W/ m. °C]. Heat is lost to the surroundings at T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∞, 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5°C by natural convection and radiation, with a combined heat transfer coefficient of h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18 W/m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°C. Taking the heat transfer coefficient inside the pipe to be h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60 W/m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°C, determine the rate of heat loss from the steam per unit length of the pipe. Also determine the temperature drop across the pipe shell and the insulation.</a:t>
            </a:r>
          </a:p>
          <a:p>
            <a:pPr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7DF3-8DB6-4C86-8F53-E9DBE46CB06B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Example 2: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Heat Loss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from Cylindrical Wall (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Internal Heat Generation)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electrical current of 700 A flows through a stainless steel cable having a diameter of 5 mm and an electrical resistance of 6 (10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Ω/m (i.e., per meter of cable length). The cable is in an environment having a temperature of 30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and the total coefficient associated with convection and radiation between the cable and the environment is approximately 25 W/m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 K.</a:t>
            </a:r>
          </a:p>
          <a:p>
            <a:pPr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>
              <a:buNone/>
            </a:pP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If the cable is bare, what is its surface temperature?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If a coating of electrical insulation is applied to the cable, with a contact resistance of 0.02 m</a:t>
            </a:r>
            <a:r>
              <a:rPr lang="en-US" sz="2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 K/W, what is the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cable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temperature?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849D-5F8A-4E26-A900-35418D1409B7}" type="datetime1">
              <a:rPr lang="en-US" smtClean="0"/>
              <a:t>10/31/2019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3: Oil Tank Heat Loss (Cylindrical + Spherical)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storage tank consists of a cylindrical section that has a length and inner diameter of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 m and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1m, respectively, and two hemispherical end sections. The tank is constructed from 20-mm-thick glass (Pyrex) and is exposed to ambient air for which the temperature is 300 K and the convection coefficient is 10 W/m</a:t>
            </a:r>
            <a:r>
              <a:rPr lang="en-US" sz="2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 K. The tank is used to store heated oil, which maintains the inner surface at a temperature of 400 K. Determine the electrical power that must be supplied to a heater submerged in the oil if the prescribed conditions are to be maintained. Radiation effects may be neglected, and the Pyrex may be assumed to have a thermal conductivity of 1.4 W/m_ K.</a:t>
            </a:r>
          </a:p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buFont typeface="+mj-lt"/>
              <a:buAutoNum type="alphaUcPeriod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2DE69-8A20-40DE-9065-85D019AA32FD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95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You.</a:t>
            </a:r>
            <a:br>
              <a:rPr lang="en-US" dirty="0" smtClean="0"/>
            </a:br>
            <a:r>
              <a:rPr lang="en-US" dirty="0" smtClean="0"/>
              <a:t>Any Question?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10/31/2019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434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Examples (Part II)</vt:lpstr>
      <vt:lpstr>Outline</vt:lpstr>
      <vt:lpstr>Revision</vt:lpstr>
      <vt:lpstr>Example 1: Cylindrical Wall Heat Loss (with Conv. + Rad.)  </vt:lpstr>
      <vt:lpstr> Example 2: Heat Loss from Cylindrical Wall (With Internal Heat Generation)</vt:lpstr>
      <vt:lpstr>Example 3: Oil Tank Heat Loss (Cylindrical + Spherical)</vt:lpstr>
      <vt:lpstr>Thank You. Any Question?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Guest</dc:creator>
  <cp:lastModifiedBy>Dawit M</cp:lastModifiedBy>
  <cp:revision>27</cp:revision>
  <dcterms:created xsi:type="dcterms:W3CDTF">2016-10-26T19:52:28Z</dcterms:created>
  <dcterms:modified xsi:type="dcterms:W3CDTF">2019-10-31T14:19:56Z</dcterms:modified>
</cp:coreProperties>
</file>