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sldx" ContentType="application/vnd.openxmlformats-officedocument.presentationml.slide"/>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77"/>
  </p:notesMasterIdLst>
  <p:handoutMasterIdLst>
    <p:handoutMasterId r:id="rId78"/>
  </p:handoutMasterIdLst>
  <p:sldIdLst>
    <p:sldId id="275" r:id="rId3"/>
    <p:sldId id="277" r:id="rId4"/>
    <p:sldId id="278" r:id="rId5"/>
    <p:sldId id="279" r:id="rId6"/>
    <p:sldId id="276" r:id="rId7"/>
    <p:sldId id="258" r:id="rId8"/>
    <p:sldId id="259" r:id="rId9"/>
    <p:sldId id="260" r:id="rId10"/>
    <p:sldId id="261" r:id="rId11"/>
    <p:sldId id="290" r:id="rId12"/>
    <p:sldId id="264" r:id="rId13"/>
    <p:sldId id="262" r:id="rId14"/>
    <p:sldId id="274" r:id="rId15"/>
    <p:sldId id="285" r:id="rId16"/>
    <p:sldId id="286" r:id="rId17"/>
    <p:sldId id="287" r:id="rId18"/>
    <p:sldId id="289" r:id="rId19"/>
    <p:sldId id="294" r:id="rId20"/>
    <p:sldId id="340" r:id="rId21"/>
    <p:sldId id="341" r:id="rId22"/>
    <p:sldId id="342" r:id="rId23"/>
    <p:sldId id="343" r:id="rId24"/>
    <p:sldId id="295" r:id="rId25"/>
    <p:sldId id="344" r:id="rId26"/>
    <p:sldId id="345" r:id="rId27"/>
    <p:sldId id="346" r:id="rId28"/>
    <p:sldId id="313" r:id="rId29"/>
    <p:sldId id="296" r:id="rId30"/>
    <p:sldId id="297" r:id="rId31"/>
    <p:sldId id="298" r:id="rId32"/>
    <p:sldId id="299" r:id="rId33"/>
    <p:sldId id="300" r:id="rId34"/>
    <p:sldId id="302" r:id="rId35"/>
    <p:sldId id="303" r:id="rId36"/>
    <p:sldId id="309" r:id="rId37"/>
    <p:sldId id="312" r:id="rId38"/>
    <p:sldId id="304" r:id="rId39"/>
    <p:sldId id="305" r:id="rId40"/>
    <p:sldId id="347" r:id="rId41"/>
    <p:sldId id="307" r:id="rId42"/>
    <p:sldId id="310" r:id="rId43"/>
    <p:sldId id="273" r:id="rId44"/>
    <p:sldId id="348" r:id="rId45"/>
    <p:sldId id="350" r:id="rId46"/>
    <p:sldId id="351" r:id="rId47"/>
    <p:sldId id="352" r:id="rId48"/>
    <p:sldId id="353" r:id="rId49"/>
    <p:sldId id="354" r:id="rId50"/>
    <p:sldId id="314" r:id="rId51"/>
    <p:sldId id="315" r:id="rId52"/>
    <p:sldId id="316" r:id="rId53"/>
    <p:sldId id="317" r:id="rId54"/>
    <p:sldId id="318" r:id="rId55"/>
    <p:sldId id="319" r:id="rId56"/>
    <p:sldId id="320" r:id="rId57"/>
    <p:sldId id="321" r:id="rId58"/>
    <p:sldId id="322" r:id="rId59"/>
    <p:sldId id="323" r:id="rId60"/>
    <p:sldId id="324" r:id="rId61"/>
    <p:sldId id="325" r:id="rId62"/>
    <p:sldId id="326" r:id="rId63"/>
    <p:sldId id="327" r:id="rId64"/>
    <p:sldId id="328" r:id="rId65"/>
    <p:sldId id="329" r:id="rId66"/>
    <p:sldId id="330" r:id="rId67"/>
    <p:sldId id="331" r:id="rId68"/>
    <p:sldId id="332" r:id="rId69"/>
    <p:sldId id="333" r:id="rId70"/>
    <p:sldId id="334" r:id="rId71"/>
    <p:sldId id="335" r:id="rId72"/>
    <p:sldId id="336" r:id="rId73"/>
    <p:sldId id="337" r:id="rId74"/>
    <p:sldId id="338" r:id="rId75"/>
    <p:sldId id="339" r:id="rId76"/>
  </p:sldIdLst>
  <p:sldSz cx="9144000" cy="6858000" type="letter"/>
  <p:notesSz cx="6881813"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8">
          <p15:clr>
            <a:srgbClr val="A4A3A4"/>
          </p15:clr>
        </p15:guide>
        <p15:guide id="2" pos="216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AEA"/>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882" autoAdjust="0"/>
    <p:restoredTop sz="94660"/>
  </p:normalViewPr>
  <p:slideViewPr>
    <p:cSldViewPr>
      <p:cViewPr varScale="1">
        <p:scale>
          <a:sx n="74" d="100"/>
          <a:sy n="74" d="100"/>
        </p:scale>
        <p:origin x="-1488" y="-90"/>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00" d="100"/>
        <a:sy n="100" d="100"/>
      </p:scale>
      <p:origin x="0" y="0"/>
    </p:cViewPr>
  </p:notesTextViewPr>
  <p:sorterViewPr>
    <p:cViewPr>
      <p:scale>
        <a:sx n="66" d="100"/>
        <a:sy n="66" d="100"/>
      </p:scale>
      <p:origin x="0" y="0"/>
    </p:cViewPr>
  </p:sorterViewPr>
  <p:notesViewPr>
    <p:cSldViewPr>
      <p:cViewPr>
        <p:scale>
          <a:sx n="75" d="100"/>
          <a:sy n="75" d="100"/>
        </p:scale>
        <p:origin x="-2166" y="-198"/>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_rels/viewProps.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slide" Target="slides/slide7.xml"/><Relationship Id="rId1" Type="http://schemas.openxmlformats.org/officeDocument/2006/relationships/slide" Target="slides/slide6.xml"/><Relationship Id="rId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 Id="rId4" Type="http://schemas.openxmlformats.org/officeDocument/2006/relationships/image" Target="../media/image39.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2.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image" Target="../media/image66.wmf"/><Relationship Id="rId1" Type="http://schemas.openxmlformats.org/officeDocument/2006/relationships/image" Target="../media/image65.wmf"/><Relationship Id="rId4" Type="http://schemas.openxmlformats.org/officeDocument/2006/relationships/image" Target="../media/image68.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image" Target="../media/image72.wmf"/><Relationship Id="rId1" Type="http://schemas.openxmlformats.org/officeDocument/2006/relationships/image" Target="../media/image71.wmf"/><Relationship Id="rId5" Type="http://schemas.openxmlformats.org/officeDocument/2006/relationships/image" Target="../media/image74.wmf"/><Relationship Id="rId4" Type="http://schemas.openxmlformats.org/officeDocument/2006/relationships/image" Target="../media/image73.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62.wmf"/><Relationship Id="rId1" Type="http://schemas.openxmlformats.org/officeDocument/2006/relationships/image" Target="../media/image75.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81.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9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1026"/>
          <p:cNvSpPr>
            <a:spLocks noGrp="1" noChangeArrowheads="1"/>
          </p:cNvSpPr>
          <p:nvPr>
            <p:ph type="hdr" sz="quarter"/>
          </p:nvPr>
        </p:nvSpPr>
        <p:spPr bwMode="auto">
          <a:xfrm>
            <a:off x="0" y="0"/>
            <a:ext cx="2982119" cy="46482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a:lvl1pPr>
          </a:lstStyle>
          <a:p>
            <a:endParaRPr lang="en-US"/>
          </a:p>
        </p:txBody>
      </p:sp>
      <p:sp>
        <p:nvSpPr>
          <p:cNvPr id="12291" name="Rectangle 1027"/>
          <p:cNvSpPr>
            <a:spLocks noGrp="1" noChangeArrowheads="1"/>
          </p:cNvSpPr>
          <p:nvPr>
            <p:ph type="dt" sz="quarter" idx="1"/>
          </p:nvPr>
        </p:nvSpPr>
        <p:spPr bwMode="auto">
          <a:xfrm>
            <a:off x="3899695" y="0"/>
            <a:ext cx="2982119" cy="46482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a:lvl1pPr>
          </a:lstStyle>
          <a:p>
            <a:endParaRPr lang="en-US"/>
          </a:p>
        </p:txBody>
      </p:sp>
      <p:sp>
        <p:nvSpPr>
          <p:cNvPr id="12292" name="Rectangle 1028"/>
          <p:cNvSpPr>
            <a:spLocks noGrp="1" noChangeArrowheads="1"/>
          </p:cNvSpPr>
          <p:nvPr>
            <p:ph type="ftr" sz="quarter" idx="2"/>
          </p:nvPr>
        </p:nvSpPr>
        <p:spPr bwMode="auto">
          <a:xfrm>
            <a:off x="0" y="8831581"/>
            <a:ext cx="2982119" cy="46482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a:lvl1pPr>
          </a:lstStyle>
          <a:p>
            <a:endParaRPr lang="en-US"/>
          </a:p>
        </p:txBody>
      </p:sp>
      <p:sp>
        <p:nvSpPr>
          <p:cNvPr id="12293" name="Rectangle 1029"/>
          <p:cNvSpPr>
            <a:spLocks noGrp="1" noChangeArrowheads="1"/>
          </p:cNvSpPr>
          <p:nvPr>
            <p:ph type="sldNum" sz="quarter" idx="3"/>
          </p:nvPr>
        </p:nvSpPr>
        <p:spPr bwMode="auto">
          <a:xfrm>
            <a:off x="3899695" y="8831581"/>
            <a:ext cx="2982119" cy="46482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lvl1pPr>
          </a:lstStyle>
          <a:p>
            <a:fld id="{2F147E30-A970-4DC4-AB8B-684BD45AE0D1}" type="slidenum">
              <a:rPr lang="en-US"/>
              <a:pPr/>
              <a:t>‹#›</a:t>
            </a:fld>
            <a:endParaRPr lang="en-US"/>
          </a:p>
        </p:txBody>
      </p:sp>
    </p:spTree>
    <p:extLst>
      <p:ext uri="{BB962C8B-B14F-4D97-AF65-F5344CB8AC3E}">
        <p14:creationId xmlns:p14="http://schemas.microsoft.com/office/powerpoint/2010/main" val="29617828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82119" cy="46482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a:lvl1pPr>
          </a:lstStyle>
          <a:p>
            <a:endParaRPr lang="en-US"/>
          </a:p>
        </p:txBody>
      </p:sp>
      <p:sp>
        <p:nvSpPr>
          <p:cNvPr id="3075" name="Rectangle 3"/>
          <p:cNvSpPr>
            <a:spLocks noGrp="1" noChangeArrowheads="1"/>
          </p:cNvSpPr>
          <p:nvPr>
            <p:ph type="dt" idx="1"/>
          </p:nvPr>
        </p:nvSpPr>
        <p:spPr bwMode="auto">
          <a:xfrm>
            <a:off x="3899695" y="0"/>
            <a:ext cx="2982119" cy="46482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a:lvl1pPr>
          </a:lstStyle>
          <a:p>
            <a:endParaRPr lang="en-US"/>
          </a:p>
        </p:txBody>
      </p:sp>
      <p:sp>
        <p:nvSpPr>
          <p:cNvPr id="3076" name="Rectangle 4"/>
          <p:cNvSpPr>
            <a:spLocks noGrp="1" noRot="1" noChangeAspect="1" noChangeArrowheads="1" noTextEdit="1"/>
          </p:cNvSpPr>
          <p:nvPr>
            <p:ph type="sldImg" idx="2"/>
          </p:nvPr>
        </p:nvSpPr>
        <p:spPr bwMode="auto">
          <a:xfrm>
            <a:off x="1116013" y="696913"/>
            <a:ext cx="4649787" cy="3487737"/>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917576" y="4415790"/>
            <a:ext cx="5046663" cy="418338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8831581"/>
            <a:ext cx="2982119" cy="46482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a:lvl1pPr>
          </a:lstStyle>
          <a:p>
            <a:endParaRPr lang="en-US"/>
          </a:p>
        </p:txBody>
      </p:sp>
      <p:sp>
        <p:nvSpPr>
          <p:cNvPr id="3079" name="Rectangle 7"/>
          <p:cNvSpPr>
            <a:spLocks noGrp="1" noChangeArrowheads="1"/>
          </p:cNvSpPr>
          <p:nvPr>
            <p:ph type="sldNum" sz="quarter" idx="5"/>
          </p:nvPr>
        </p:nvSpPr>
        <p:spPr bwMode="auto">
          <a:xfrm>
            <a:off x="3899695" y="8831581"/>
            <a:ext cx="2982119" cy="46482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lvl1pPr>
          </a:lstStyle>
          <a:p>
            <a:fld id="{DF9EEF2D-C609-4816-A6F5-5961F4D8492C}" type="slidenum">
              <a:rPr lang="en-US"/>
              <a:pPr/>
              <a:t>‹#›</a:t>
            </a:fld>
            <a:endParaRPr lang="en-US"/>
          </a:p>
        </p:txBody>
      </p:sp>
    </p:spTree>
    <p:extLst>
      <p:ext uri="{BB962C8B-B14F-4D97-AF65-F5344CB8AC3E}">
        <p14:creationId xmlns:p14="http://schemas.microsoft.com/office/powerpoint/2010/main" val="83138845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473DBA-9103-4151-BFF3-2B9BB409D021}" type="slidenum">
              <a:rPr lang="en-US"/>
              <a:pPr/>
              <a:t>1</a:t>
            </a:fld>
            <a:endParaRPr lang="en-US"/>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1320899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F9EEF2D-C609-4816-A6F5-5961F4D8492C}" type="slidenum">
              <a:rPr lang="en-US" smtClean="0"/>
              <a:pPr/>
              <a:t>10</a:t>
            </a:fld>
            <a:endParaRPr lang="en-US"/>
          </a:p>
        </p:txBody>
      </p:sp>
    </p:spTree>
    <p:extLst>
      <p:ext uri="{BB962C8B-B14F-4D97-AF65-F5344CB8AC3E}">
        <p14:creationId xmlns:p14="http://schemas.microsoft.com/office/powerpoint/2010/main" val="1105485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849698-832C-47F7-ACDF-8FAD0AF6C95B}" type="slidenum">
              <a:rPr lang="en-US"/>
              <a:pPr/>
              <a:t>11</a:t>
            </a:fld>
            <a:endParaRPr 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9624047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EA9D64-9869-4D78-92DE-AE898C99B927}" type="slidenum">
              <a:rPr lang="en-US"/>
              <a:pPr/>
              <a:t>12</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291350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EBA763-65D3-4EC7-B47B-8FFA92C44D5F}" type="slidenum">
              <a:rPr lang="en-US"/>
              <a:pPr/>
              <a:t>13</a:t>
            </a:fld>
            <a:endParaRPr lang="en-US"/>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258905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F9EEF2D-C609-4816-A6F5-5961F4D8492C}" type="slidenum">
              <a:rPr lang="en-US" smtClean="0"/>
              <a:pPr/>
              <a:t>14</a:t>
            </a:fld>
            <a:endParaRPr lang="en-US"/>
          </a:p>
        </p:txBody>
      </p:sp>
    </p:spTree>
    <p:extLst>
      <p:ext uri="{BB962C8B-B14F-4D97-AF65-F5344CB8AC3E}">
        <p14:creationId xmlns:p14="http://schemas.microsoft.com/office/powerpoint/2010/main" val="4059905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F9EEF2D-C609-4816-A6F5-5961F4D8492C}" type="slidenum">
              <a:rPr lang="en-US" smtClean="0"/>
              <a:pPr/>
              <a:t>15</a:t>
            </a:fld>
            <a:endParaRPr lang="en-US"/>
          </a:p>
        </p:txBody>
      </p:sp>
    </p:spTree>
    <p:extLst>
      <p:ext uri="{BB962C8B-B14F-4D97-AF65-F5344CB8AC3E}">
        <p14:creationId xmlns:p14="http://schemas.microsoft.com/office/powerpoint/2010/main" val="8475624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F9EEF2D-C609-4816-A6F5-5961F4D8492C}" type="slidenum">
              <a:rPr lang="en-US" smtClean="0"/>
              <a:pPr/>
              <a:t>16</a:t>
            </a:fld>
            <a:endParaRPr lang="en-US"/>
          </a:p>
        </p:txBody>
      </p:sp>
    </p:spTree>
    <p:extLst>
      <p:ext uri="{BB962C8B-B14F-4D97-AF65-F5344CB8AC3E}">
        <p14:creationId xmlns:p14="http://schemas.microsoft.com/office/powerpoint/2010/main" val="29591476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F9EEF2D-C609-4816-A6F5-5961F4D8492C}" type="slidenum">
              <a:rPr lang="en-US" smtClean="0"/>
              <a:pPr/>
              <a:t>17</a:t>
            </a:fld>
            <a:endParaRPr lang="en-US"/>
          </a:p>
        </p:txBody>
      </p:sp>
    </p:spTree>
    <p:extLst>
      <p:ext uri="{BB962C8B-B14F-4D97-AF65-F5344CB8AC3E}">
        <p14:creationId xmlns:p14="http://schemas.microsoft.com/office/powerpoint/2010/main" val="22969743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F9EEF2D-C609-4816-A6F5-5961F4D8492C}" type="slidenum">
              <a:rPr lang="en-US" smtClean="0"/>
              <a:pPr/>
              <a:t>36</a:t>
            </a:fld>
            <a:endParaRPr lang="en-US"/>
          </a:p>
        </p:txBody>
      </p:sp>
    </p:spTree>
    <p:extLst>
      <p:ext uri="{BB962C8B-B14F-4D97-AF65-F5344CB8AC3E}">
        <p14:creationId xmlns:p14="http://schemas.microsoft.com/office/powerpoint/2010/main" val="37662542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AFFD82-26A2-4794-98B8-20EDCED2D57B}" type="slidenum">
              <a:rPr lang="en-US"/>
              <a:pPr/>
              <a:t>42</a:t>
            </a:fld>
            <a:endParaRPr lang="en-US"/>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36532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E18613-AFCE-4C0E-81DC-FF49C3E53E13}" type="slidenum">
              <a:rPr lang="en-US"/>
              <a:pPr/>
              <a:t>2</a:t>
            </a:fld>
            <a:endParaRPr lang="en-US"/>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29722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7085C1-E80F-4B0A-A0B9-6FD115E48090}" type="slidenum">
              <a:rPr lang="en-US"/>
              <a:pPr/>
              <a:t>3</a:t>
            </a:fld>
            <a:endParaRPr lang="en-US"/>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28156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539B30-0C7E-4407-BD24-5EA34614C8B7}" type="slidenum">
              <a:rPr lang="en-US"/>
              <a:pPr/>
              <a:t>4</a:t>
            </a:fld>
            <a:endParaRPr lang="en-US"/>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11428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5CC7DB-C931-4345-8C7C-4D985CA9D563}" type="slidenum">
              <a:rPr lang="en-US"/>
              <a:pPr/>
              <a:t>5</a:t>
            </a:fld>
            <a:endParaRPr lang="en-US"/>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91132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C1364F-CD64-4E15-9AB9-DC71BF631933}" type="slidenum">
              <a:rPr lang="en-US"/>
              <a:pPr/>
              <a:t>6</a:t>
            </a:fld>
            <a:endParaRPr lang="en-US"/>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73958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9AE42A-7A09-4B53-960F-A74687DCE936}" type="slidenum">
              <a:rPr lang="en-US"/>
              <a:pPr/>
              <a:t>7</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24341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55189F-987F-4902-9150-B9A34C060F30}" type="slidenum">
              <a:rPr lang="en-US"/>
              <a:pPr/>
              <a:t>8</a:t>
            </a:fld>
            <a:endParaRPr lang="en-US"/>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08182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A60D47-6B0A-43EE-8233-488B2B78EC8E}" type="slidenum">
              <a:rPr lang="en-US"/>
              <a:pPr/>
              <a:t>9</a:t>
            </a:fld>
            <a:endParaRPr lang="en-US"/>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22467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BB50B48A-DEEF-4374-A77B-BA9E7EB24E57}" type="datetime1">
              <a:rPr lang="en-US" smtClean="0"/>
              <a:pPr/>
              <a:t>2/15/2019</a:t>
            </a:fld>
            <a:endParaRPr lang="en-US"/>
          </a:p>
        </p:txBody>
      </p:sp>
      <p:sp>
        <p:nvSpPr>
          <p:cNvPr id="5" name="Footer Placeholder 4"/>
          <p:cNvSpPr>
            <a:spLocks noGrp="1"/>
          </p:cNvSpPr>
          <p:nvPr>
            <p:ph type="ftr" sz="quarter" idx="11"/>
          </p:nvPr>
        </p:nvSpPr>
        <p:spPr/>
        <p:txBody>
          <a:bodyPr/>
          <a:lstStyle>
            <a:lvl1pPr>
              <a:defRPr/>
            </a:lvl1pPr>
          </a:lstStyle>
          <a:p>
            <a:r>
              <a:rPr lang="en-US" smtClean="0"/>
              <a:t>10</a:t>
            </a:r>
            <a:endParaRPr lang="en-US"/>
          </a:p>
        </p:txBody>
      </p:sp>
      <p:sp>
        <p:nvSpPr>
          <p:cNvPr id="6" name="Slide Number Placeholder 5"/>
          <p:cNvSpPr>
            <a:spLocks noGrp="1"/>
          </p:cNvSpPr>
          <p:nvPr>
            <p:ph type="sldNum" sz="quarter" idx="12"/>
          </p:nvPr>
        </p:nvSpPr>
        <p:spPr/>
        <p:txBody>
          <a:bodyPr/>
          <a:lstStyle>
            <a:lvl1pPr>
              <a:defRPr/>
            </a:lvl1pPr>
          </a:lstStyle>
          <a:p>
            <a:r>
              <a:rPr lang="en-US"/>
              <a:t>6-</a:t>
            </a:r>
            <a:fld id="{E8B3D067-C491-42B8-985D-256CF890FE7D}"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57596A0-4C24-4070-AE51-A78A83854E52}" type="datetime1">
              <a:rPr lang="en-US" smtClean="0"/>
              <a:pPr/>
              <a:t>2/15/2019</a:t>
            </a:fld>
            <a:endParaRPr lang="en-US"/>
          </a:p>
        </p:txBody>
      </p:sp>
      <p:sp>
        <p:nvSpPr>
          <p:cNvPr id="5" name="Footer Placeholder 4"/>
          <p:cNvSpPr>
            <a:spLocks noGrp="1"/>
          </p:cNvSpPr>
          <p:nvPr>
            <p:ph type="ftr" sz="quarter" idx="11"/>
          </p:nvPr>
        </p:nvSpPr>
        <p:spPr/>
        <p:txBody>
          <a:bodyPr/>
          <a:lstStyle>
            <a:lvl1pPr>
              <a:defRPr/>
            </a:lvl1pPr>
          </a:lstStyle>
          <a:p>
            <a:r>
              <a:rPr lang="en-US" smtClean="0"/>
              <a:t>10</a:t>
            </a:r>
            <a:endParaRPr lang="en-US"/>
          </a:p>
        </p:txBody>
      </p:sp>
      <p:sp>
        <p:nvSpPr>
          <p:cNvPr id="6" name="Slide Number Placeholder 5"/>
          <p:cNvSpPr>
            <a:spLocks noGrp="1"/>
          </p:cNvSpPr>
          <p:nvPr>
            <p:ph type="sldNum" sz="quarter" idx="12"/>
          </p:nvPr>
        </p:nvSpPr>
        <p:spPr/>
        <p:txBody>
          <a:bodyPr/>
          <a:lstStyle>
            <a:lvl1pPr>
              <a:defRPr/>
            </a:lvl1pPr>
          </a:lstStyle>
          <a:p>
            <a:r>
              <a:rPr lang="en-US"/>
              <a:t>6-</a:t>
            </a:r>
            <a:fld id="{A66871E7-438B-4C49-B792-E58577A0990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152400"/>
            <a:ext cx="211455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19125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436A2EE-D5E8-44A5-AD8A-40D5F608838F}" type="datetime1">
              <a:rPr lang="en-US" smtClean="0"/>
              <a:pPr/>
              <a:t>2/15/2019</a:t>
            </a:fld>
            <a:endParaRPr lang="en-US"/>
          </a:p>
        </p:txBody>
      </p:sp>
      <p:sp>
        <p:nvSpPr>
          <p:cNvPr id="5" name="Footer Placeholder 4"/>
          <p:cNvSpPr>
            <a:spLocks noGrp="1"/>
          </p:cNvSpPr>
          <p:nvPr>
            <p:ph type="ftr" sz="quarter" idx="11"/>
          </p:nvPr>
        </p:nvSpPr>
        <p:spPr/>
        <p:txBody>
          <a:bodyPr/>
          <a:lstStyle>
            <a:lvl1pPr>
              <a:defRPr/>
            </a:lvl1pPr>
          </a:lstStyle>
          <a:p>
            <a:r>
              <a:rPr lang="en-US" smtClean="0"/>
              <a:t>10</a:t>
            </a:r>
            <a:endParaRPr lang="en-US"/>
          </a:p>
        </p:txBody>
      </p:sp>
      <p:sp>
        <p:nvSpPr>
          <p:cNvPr id="6" name="Slide Number Placeholder 5"/>
          <p:cNvSpPr>
            <a:spLocks noGrp="1"/>
          </p:cNvSpPr>
          <p:nvPr>
            <p:ph type="sldNum" sz="quarter" idx="12"/>
          </p:nvPr>
        </p:nvSpPr>
        <p:spPr/>
        <p:txBody>
          <a:bodyPr/>
          <a:lstStyle>
            <a:lvl1pPr>
              <a:defRPr/>
            </a:lvl1pPr>
          </a:lstStyle>
          <a:p>
            <a:r>
              <a:rPr lang="en-US"/>
              <a:t>6-</a:t>
            </a:r>
            <a:fld id="{4F5229C9-A854-46CD-BE38-DF478916498E}"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295400"/>
            <a:ext cx="41529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95400"/>
            <a:ext cx="41529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81000" y="6400800"/>
            <a:ext cx="2590800" cy="457200"/>
          </a:xfrm>
        </p:spPr>
        <p:txBody>
          <a:bodyPr/>
          <a:lstStyle>
            <a:lvl1pPr>
              <a:defRPr/>
            </a:lvl1pPr>
          </a:lstStyle>
          <a:p>
            <a:fld id="{315AD8A6-9E77-41B9-9E19-0F79DE78DE83}" type="datetime1">
              <a:rPr lang="en-US" smtClean="0"/>
              <a:pPr/>
              <a:t>2/15/2019</a:t>
            </a:fld>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r>
              <a:rPr lang="en-US" smtClean="0"/>
              <a:t>10</a:t>
            </a:r>
            <a:endParaRPr lang="en-US"/>
          </a:p>
        </p:txBody>
      </p:sp>
      <p:sp>
        <p:nvSpPr>
          <p:cNvPr id="7" name="Slide Number Placeholder 6"/>
          <p:cNvSpPr>
            <a:spLocks noGrp="1"/>
          </p:cNvSpPr>
          <p:nvPr>
            <p:ph type="sldNum" sz="quarter" idx="12"/>
          </p:nvPr>
        </p:nvSpPr>
        <p:spPr>
          <a:xfrm>
            <a:off x="6553200" y="6400800"/>
            <a:ext cx="1905000" cy="457200"/>
          </a:xfrm>
        </p:spPr>
        <p:txBody>
          <a:bodyPr/>
          <a:lstStyle>
            <a:lvl1pPr>
              <a:defRPr/>
            </a:lvl1pPr>
          </a:lstStyle>
          <a:p>
            <a:r>
              <a:rPr lang="en-US"/>
              <a:t>6-</a:t>
            </a:r>
            <a:fld id="{7DDEA73B-AA39-463D-A416-EF559CC4B450}"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295400"/>
            <a:ext cx="41529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0100" y="1295400"/>
            <a:ext cx="4152900" cy="232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10100" y="3771900"/>
            <a:ext cx="4152900" cy="232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381000" y="6400800"/>
            <a:ext cx="2590800" cy="457200"/>
          </a:xfrm>
        </p:spPr>
        <p:txBody>
          <a:bodyPr/>
          <a:lstStyle>
            <a:lvl1pPr>
              <a:defRPr/>
            </a:lvl1pPr>
          </a:lstStyle>
          <a:p>
            <a:fld id="{3D1B7D6E-565F-4AFA-8B1D-2B2ECA583F86}" type="datetime1">
              <a:rPr lang="en-US" smtClean="0"/>
              <a:pPr/>
              <a:t>2/15/2019</a:t>
            </a:fld>
            <a:endParaRPr lang="en-US"/>
          </a:p>
        </p:txBody>
      </p:sp>
      <p:sp>
        <p:nvSpPr>
          <p:cNvPr id="7" name="Footer Placeholder 6"/>
          <p:cNvSpPr>
            <a:spLocks noGrp="1"/>
          </p:cNvSpPr>
          <p:nvPr>
            <p:ph type="ftr" sz="quarter" idx="11"/>
          </p:nvPr>
        </p:nvSpPr>
        <p:spPr>
          <a:xfrm>
            <a:off x="3124200" y="6400800"/>
            <a:ext cx="2895600" cy="457200"/>
          </a:xfrm>
        </p:spPr>
        <p:txBody>
          <a:bodyPr/>
          <a:lstStyle>
            <a:lvl1pPr>
              <a:defRPr/>
            </a:lvl1pPr>
          </a:lstStyle>
          <a:p>
            <a:r>
              <a:rPr lang="en-US" smtClean="0"/>
              <a:t>10</a:t>
            </a:r>
            <a:endParaRPr lang="en-US"/>
          </a:p>
        </p:txBody>
      </p:sp>
      <p:sp>
        <p:nvSpPr>
          <p:cNvPr id="8" name="Slide Number Placeholder 7"/>
          <p:cNvSpPr>
            <a:spLocks noGrp="1"/>
          </p:cNvSpPr>
          <p:nvPr>
            <p:ph type="sldNum" sz="quarter" idx="12"/>
          </p:nvPr>
        </p:nvSpPr>
        <p:spPr>
          <a:xfrm>
            <a:off x="6553200" y="6400800"/>
            <a:ext cx="1905000" cy="457200"/>
          </a:xfrm>
        </p:spPr>
        <p:txBody>
          <a:bodyPr/>
          <a:lstStyle>
            <a:lvl1pPr>
              <a:defRPr/>
            </a:lvl1pPr>
          </a:lstStyle>
          <a:p>
            <a:r>
              <a:rPr lang="en-US"/>
              <a:t>6-</a:t>
            </a:r>
            <a:fld id="{5129E364-4AE2-44E5-B844-D28B4C9BFA10}"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AD4301D-8532-4726-B1E1-2B58AE863576}" type="datetime1">
              <a:rPr lang="en-US" smtClean="0">
                <a:solidFill>
                  <a:prstClr val="black">
                    <a:tint val="75000"/>
                  </a:prstClr>
                </a:solidFill>
              </a:rPr>
              <a:pPr/>
              <a:t>2/15/2019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24E74-D006-425D-84E3-F5FC5C7695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22487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682319-F383-4546-A2BE-ADBDE3720775}" type="datetime1">
              <a:rPr lang="en-US" smtClean="0">
                <a:solidFill>
                  <a:prstClr val="black">
                    <a:tint val="75000"/>
                  </a:prstClr>
                </a:solidFill>
              </a:rPr>
              <a:pPr/>
              <a:t>2/15/2019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24E74-D006-425D-84E3-F5FC5C7695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18964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0B6E67-13F9-4963-802E-EC4BD2E1632F}" type="datetime1">
              <a:rPr lang="en-US" smtClean="0">
                <a:solidFill>
                  <a:prstClr val="black">
                    <a:tint val="75000"/>
                  </a:prstClr>
                </a:solidFill>
              </a:rPr>
              <a:pPr/>
              <a:t>2/15/2019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24E74-D006-425D-84E3-F5FC5C7695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21199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E38564-AF27-4813-B92B-8E9F351DC53C}" type="datetime1">
              <a:rPr lang="en-US" smtClean="0">
                <a:solidFill>
                  <a:prstClr val="black">
                    <a:tint val="75000"/>
                  </a:prstClr>
                </a:solidFill>
              </a:rPr>
              <a:pPr/>
              <a:t>2/15/2019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F24E74-D006-425D-84E3-F5FC5C7695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78100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1C6487F-F424-4435-8359-7CB724568519}" type="datetime1">
              <a:rPr lang="en-US" smtClean="0">
                <a:solidFill>
                  <a:prstClr val="black">
                    <a:tint val="75000"/>
                  </a:prstClr>
                </a:solidFill>
              </a:rPr>
              <a:pPr/>
              <a:t>2/15/2019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AF24E74-D006-425D-84E3-F5FC5C7695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76254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29BC15-E06E-4229-B8FA-A2868FB612C9}" type="datetime1">
              <a:rPr lang="en-US" smtClean="0">
                <a:solidFill>
                  <a:prstClr val="black">
                    <a:tint val="75000"/>
                  </a:prstClr>
                </a:solidFill>
              </a:rPr>
              <a:pPr/>
              <a:t>2/15/2019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AF24E74-D006-425D-84E3-F5FC5C7695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4127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5817AC3-3711-405B-BA2C-659E0FCF4E00}" type="datetime1">
              <a:rPr lang="en-US" smtClean="0"/>
              <a:pPr/>
              <a:t>2/15/2019</a:t>
            </a:fld>
            <a:endParaRPr lang="en-US"/>
          </a:p>
        </p:txBody>
      </p:sp>
      <p:sp>
        <p:nvSpPr>
          <p:cNvPr id="5" name="Footer Placeholder 4"/>
          <p:cNvSpPr>
            <a:spLocks noGrp="1"/>
          </p:cNvSpPr>
          <p:nvPr>
            <p:ph type="ftr" sz="quarter" idx="11"/>
          </p:nvPr>
        </p:nvSpPr>
        <p:spPr/>
        <p:txBody>
          <a:bodyPr/>
          <a:lstStyle>
            <a:lvl1pPr>
              <a:defRPr/>
            </a:lvl1pPr>
          </a:lstStyle>
          <a:p>
            <a:r>
              <a:rPr lang="en-US" smtClean="0"/>
              <a:t>10</a:t>
            </a:r>
            <a:endParaRPr lang="en-US"/>
          </a:p>
        </p:txBody>
      </p:sp>
      <p:sp>
        <p:nvSpPr>
          <p:cNvPr id="6" name="Slide Number Placeholder 5"/>
          <p:cNvSpPr>
            <a:spLocks noGrp="1"/>
          </p:cNvSpPr>
          <p:nvPr>
            <p:ph type="sldNum" sz="quarter" idx="12"/>
          </p:nvPr>
        </p:nvSpPr>
        <p:spPr/>
        <p:txBody>
          <a:bodyPr/>
          <a:lstStyle>
            <a:lvl1pPr>
              <a:defRPr/>
            </a:lvl1pPr>
          </a:lstStyle>
          <a:p>
            <a:r>
              <a:rPr lang="en-US"/>
              <a:t>6-</a:t>
            </a:r>
            <a:fld id="{44137CE7-71FD-4311-BAD5-26084854ACF6}"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42F073-068A-4247-91CE-7531D3E246E6}" type="datetime1">
              <a:rPr lang="en-US" smtClean="0">
                <a:solidFill>
                  <a:prstClr val="black">
                    <a:tint val="75000"/>
                  </a:prstClr>
                </a:solidFill>
              </a:rPr>
              <a:pPr/>
              <a:t>2/15/2019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AF24E74-D006-425D-84E3-F5FC5C7695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3949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E379FE-10D1-491E-A8A4-36BB1729F88F}" type="datetime1">
              <a:rPr lang="en-US" smtClean="0">
                <a:solidFill>
                  <a:prstClr val="black">
                    <a:tint val="75000"/>
                  </a:prstClr>
                </a:solidFill>
              </a:rPr>
              <a:pPr/>
              <a:t>2/15/2019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F24E74-D006-425D-84E3-F5FC5C7695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31942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91C2FA-01C8-420E-A422-445181A9465F}" type="datetime1">
              <a:rPr lang="en-US" smtClean="0">
                <a:solidFill>
                  <a:prstClr val="black">
                    <a:tint val="75000"/>
                  </a:prstClr>
                </a:solidFill>
              </a:rPr>
              <a:pPr/>
              <a:t>2/15/2019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F24E74-D006-425D-84E3-F5FC5C7695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12875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7C0D6C-9F77-4561-AE91-9EA287E589F7}" type="datetime1">
              <a:rPr lang="en-US" smtClean="0">
                <a:solidFill>
                  <a:prstClr val="black">
                    <a:tint val="75000"/>
                  </a:prstClr>
                </a:solidFill>
              </a:rPr>
              <a:pPr/>
              <a:t>2/15/2019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24E74-D006-425D-84E3-F5FC5C7695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92280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3A207E-B3CA-4847-93BB-2A8FB4CF3A51}" type="datetime1">
              <a:rPr lang="en-US" smtClean="0">
                <a:solidFill>
                  <a:prstClr val="black">
                    <a:tint val="75000"/>
                  </a:prstClr>
                </a:solidFill>
              </a:rPr>
              <a:pPr/>
              <a:t>2/15/2019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24E74-D006-425D-84E3-F5FC5C7695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6809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EDF64AE5-9975-4F41-815D-F529BE168DDC}" type="datetime1">
              <a:rPr lang="en-US" smtClean="0"/>
              <a:pPr/>
              <a:t>2/15/2019</a:t>
            </a:fld>
            <a:endParaRPr lang="en-US"/>
          </a:p>
        </p:txBody>
      </p:sp>
      <p:sp>
        <p:nvSpPr>
          <p:cNvPr id="5" name="Footer Placeholder 4"/>
          <p:cNvSpPr>
            <a:spLocks noGrp="1"/>
          </p:cNvSpPr>
          <p:nvPr>
            <p:ph type="ftr" sz="quarter" idx="11"/>
          </p:nvPr>
        </p:nvSpPr>
        <p:spPr/>
        <p:txBody>
          <a:bodyPr/>
          <a:lstStyle>
            <a:lvl1pPr>
              <a:defRPr/>
            </a:lvl1pPr>
          </a:lstStyle>
          <a:p>
            <a:r>
              <a:rPr lang="en-US" smtClean="0"/>
              <a:t>10</a:t>
            </a:r>
            <a:endParaRPr lang="en-US"/>
          </a:p>
        </p:txBody>
      </p:sp>
      <p:sp>
        <p:nvSpPr>
          <p:cNvPr id="6" name="Slide Number Placeholder 5"/>
          <p:cNvSpPr>
            <a:spLocks noGrp="1"/>
          </p:cNvSpPr>
          <p:nvPr>
            <p:ph type="sldNum" sz="quarter" idx="12"/>
          </p:nvPr>
        </p:nvSpPr>
        <p:spPr/>
        <p:txBody>
          <a:bodyPr/>
          <a:lstStyle>
            <a:lvl1pPr>
              <a:defRPr/>
            </a:lvl1pPr>
          </a:lstStyle>
          <a:p>
            <a:r>
              <a:rPr lang="en-US"/>
              <a:t>6-</a:t>
            </a:r>
            <a:fld id="{94BB4D42-CA69-40B5-9A88-0BA14BB3FC54}"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95400"/>
            <a:ext cx="41529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95400"/>
            <a:ext cx="41529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1734B95F-E685-423B-B371-C98BB9E6FAA8}" type="datetime1">
              <a:rPr lang="en-US" smtClean="0"/>
              <a:pPr/>
              <a:t>2/15/2019</a:t>
            </a:fld>
            <a:endParaRPr lang="en-US"/>
          </a:p>
        </p:txBody>
      </p:sp>
      <p:sp>
        <p:nvSpPr>
          <p:cNvPr id="6" name="Footer Placeholder 5"/>
          <p:cNvSpPr>
            <a:spLocks noGrp="1"/>
          </p:cNvSpPr>
          <p:nvPr>
            <p:ph type="ftr" sz="quarter" idx="11"/>
          </p:nvPr>
        </p:nvSpPr>
        <p:spPr/>
        <p:txBody>
          <a:bodyPr/>
          <a:lstStyle>
            <a:lvl1pPr>
              <a:defRPr/>
            </a:lvl1pPr>
          </a:lstStyle>
          <a:p>
            <a:r>
              <a:rPr lang="en-US" smtClean="0"/>
              <a:t>10</a:t>
            </a:r>
            <a:endParaRPr lang="en-US"/>
          </a:p>
        </p:txBody>
      </p:sp>
      <p:sp>
        <p:nvSpPr>
          <p:cNvPr id="7" name="Slide Number Placeholder 6"/>
          <p:cNvSpPr>
            <a:spLocks noGrp="1"/>
          </p:cNvSpPr>
          <p:nvPr>
            <p:ph type="sldNum" sz="quarter" idx="12"/>
          </p:nvPr>
        </p:nvSpPr>
        <p:spPr/>
        <p:txBody>
          <a:bodyPr/>
          <a:lstStyle>
            <a:lvl1pPr>
              <a:defRPr/>
            </a:lvl1pPr>
          </a:lstStyle>
          <a:p>
            <a:r>
              <a:rPr lang="en-US"/>
              <a:t>6-</a:t>
            </a:r>
            <a:fld id="{2F551C97-FA2C-4729-8179-472CA8BB9A86}"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3FE0FE18-2C81-42F9-AC45-A6307D8E4031}" type="datetime1">
              <a:rPr lang="en-US" smtClean="0"/>
              <a:pPr/>
              <a:t>2/15/2019</a:t>
            </a:fld>
            <a:endParaRPr lang="en-US"/>
          </a:p>
        </p:txBody>
      </p:sp>
      <p:sp>
        <p:nvSpPr>
          <p:cNvPr id="8" name="Footer Placeholder 7"/>
          <p:cNvSpPr>
            <a:spLocks noGrp="1"/>
          </p:cNvSpPr>
          <p:nvPr>
            <p:ph type="ftr" sz="quarter" idx="11"/>
          </p:nvPr>
        </p:nvSpPr>
        <p:spPr/>
        <p:txBody>
          <a:bodyPr/>
          <a:lstStyle>
            <a:lvl1pPr>
              <a:defRPr/>
            </a:lvl1pPr>
          </a:lstStyle>
          <a:p>
            <a:r>
              <a:rPr lang="en-US" smtClean="0"/>
              <a:t>10</a:t>
            </a:r>
            <a:endParaRPr lang="en-US"/>
          </a:p>
        </p:txBody>
      </p:sp>
      <p:sp>
        <p:nvSpPr>
          <p:cNvPr id="9" name="Slide Number Placeholder 8"/>
          <p:cNvSpPr>
            <a:spLocks noGrp="1"/>
          </p:cNvSpPr>
          <p:nvPr>
            <p:ph type="sldNum" sz="quarter" idx="12"/>
          </p:nvPr>
        </p:nvSpPr>
        <p:spPr/>
        <p:txBody>
          <a:bodyPr/>
          <a:lstStyle>
            <a:lvl1pPr>
              <a:defRPr/>
            </a:lvl1pPr>
          </a:lstStyle>
          <a:p>
            <a:r>
              <a:rPr lang="en-US"/>
              <a:t>6-</a:t>
            </a:r>
            <a:fld id="{7478DFEF-1ADC-425B-A8DD-889208FCD608}"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5EEDBE7F-9AF0-4862-9F51-F450D6DA5567}" type="datetime1">
              <a:rPr lang="en-US" smtClean="0"/>
              <a:pPr/>
              <a:t>2/15/2019</a:t>
            </a:fld>
            <a:endParaRPr lang="en-US"/>
          </a:p>
        </p:txBody>
      </p:sp>
      <p:sp>
        <p:nvSpPr>
          <p:cNvPr id="4" name="Footer Placeholder 3"/>
          <p:cNvSpPr>
            <a:spLocks noGrp="1"/>
          </p:cNvSpPr>
          <p:nvPr>
            <p:ph type="ftr" sz="quarter" idx="11"/>
          </p:nvPr>
        </p:nvSpPr>
        <p:spPr/>
        <p:txBody>
          <a:bodyPr/>
          <a:lstStyle>
            <a:lvl1pPr>
              <a:defRPr/>
            </a:lvl1pPr>
          </a:lstStyle>
          <a:p>
            <a:r>
              <a:rPr lang="en-US" smtClean="0"/>
              <a:t>10</a:t>
            </a:r>
            <a:endParaRPr lang="en-US"/>
          </a:p>
        </p:txBody>
      </p:sp>
      <p:sp>
        <p:nvSpPr>
          <p:cNvPr id="5" name="Slide Number Placeholder 4"/>
          <p:cNvSpPr>
            <a:spLocks noGrp="1"/>
          </p:cNvSpPr>
          <p:nvPr>
            <p:ph type="sldNum" sz="quarter" idx="12"/>
          </p:nvPr>
        </p:nvSpPr>
        <p:spPr/>
        <p:txBody>
          <a:bodyPr/>
          <a:lstStyle>
            <a:lvl1pPr>
              <a:defRPr/>
            </a:lvl1pPr>
          </a:lstStyle>
          <a:p>
            <a:r>
              <a:rPr lang="en-US"/>
              <a:t>6-</a:t>
            </a:r>
            <a:fld id="{A9C5CDB5-15C0-4B92-B10A-350D77AE2B96}"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9ABC8E7C-0B50-48B5-859D-70A3985E5DDE}" type="datetime1">
              <a:rPr lang="en-US" smtClean="0"/>
              <a:pPr/>
              <a:t>2/15/2019</a:t>
            </a:fld>
            <a:endParaRPr lang="en-US"/>
          </a:p>
        </p:txBody>
      </p:sp>
      <p:sp>
        <p:nvSpPr>
          <p:cNvPr id="3" name="Footer Placeholder 2"/>
          <p:cNvSpPr>
            <a:spLocks noGrp="1"/>
          </p:cNvSpPr>
          <p:nvPr>
            <p:ph type="ftr" sz="quarter" idx="11"/>
          </p:nvPr>
        </p:nvSpPr>
        <p:spPr/>
        <p:txBody>
          <a:bodyPr/>
          <a:lstStyle>
            <a:lvl1pPr>
              <a:defRPr/>
            </a:lvl1pPr>
          </a:lstStyle>
          <a:p>
            <a:r>
              <a:rPr lang="en-US" smtClean="0"/>
              <a:t>10</a:t>
            </a:r>
            <a:endParaRPr lang="en-US"/>
          </a:p>
        </p:txBody>
      </p:sp>
      <p:sp>
        <p:nvSpPr>
          <p:cNvPr id="4" name="Slide Number Placeholder 3"/>
          <p:cNvSpPr>
            <a:spLocks noGrp="1"/>
          </p:cNvSpPr>
          <p:nvPr>
            <p:ph type="sldNum" sz="quarter" idx="12"/>
          </p:nvPr>
        </p:nvSpPr>
        <p:spPr/>
        <p:txBody>
          <a:bodyPr/>
          <a:lstStyle>
            <a:lvl1pPr>
              <a:defRPr/>
            </a:lvl1pPr>
          </a:lstStyle>
          <a:p>
            <a:r>
              <a:rPr lang="en-US"/>
              <a:t>6-</a:t>
            </a:r>
            <a:fld id="{C6FAE9DB-D834-444C-B75E-B48F6C560134}"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5B0AABB-6D15-4CA2-955D-1CE77ECB49A0}" type="datetime1">
              <a:rPr lang="en-US" smtClean="0"/>
              <a:pPr/>
              <a:t>2/15/2019</a:t>
            </a:fld>
            <a:endParaRPr lang="en-US"/>
          </a:p>
        </p:txBody>
      </p:sp>
      <p:sp>
        <p:nvSpPr>
          <p:cNvPr id="6" name="Footer Placeholder 5"/>
          <p:cNvSpPr>
            <a:spLocks noGrp="1"/>
          </p:cNvSpPr>
          <p:nvPr>
            <p:ph type="ftr" sz="quarter" idx="11"/>
          </p:nvPr>
        </p:nvSpPr>
        <p:spPr/>
        <p:txBody>
          <a:bodyPr/>
          <a:lstStyle>
            <a:lvl1pPr>
              <a:defRPr/>
            </a:lvl1pPr>
          </a:lstStyle>
          <a:p>
            <a:r>
              <a:rPr lang="en-US" smtClean="0"/>
              <a:t>10</a:t>
            </a:r>
            <a:endParaRPr lang="en-US"/>
          </a:p>
        </p:txBody>
      </p:sp>
      <p:sp>
        <p:nvSpPr>
          <p:cNvPr id="7" name="Slide Number Placeholder 6"/>
          <p:cNvSpPr>
            <a:spLocks noGrp="1"/>
          </p:cNvSpPr>
          <p:nvPr>
            <p:ph type="sldNum" sz="quarter" idx="12"/>
          </p:nvPr>
        </p:nvSpPr>
        <p:spPr/>
        <p:txBody>
          <a:bodyPr/>
          <a:lstStyle>
            <a:lvl1pPr>
              <a:defRPr/>
            </a:lvl1pPr>
          </a:lstStyle>
          <a:p>
            <a:r>
              <a:rPr lang="en-US"/>
              <a:t>6-</a:t>
            </a:r>
            <a:fld id="{3ABD8B2D-93AB-45FF-ACB4-1ADEEB41EFDF}"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5036FF4C-838B-4ED7-BAF3-D2AA764A6EC7}" type="datetime1">
              <a:rPr lang="en-US" smtClean="0"/>
              <a:pPr/>
              <a:t>2/15/2019</a:t>
            </a:fld>
            <a:endParaRPr lang="en-US"/>
          </a:p>
        </p:txBody>
      </p:sp>
      <p:sp>
        <p:nvSpPr>
          <p:cNvPr id="6" name="Footer Placeholder 5"/>
          <p:cNvSpPr>
            <a:spLocks noGrp="1"/>
          </p:cNvSpPr>
          <p:nvPr>
            <p:ph type="ftr" sz="quarter" idx="11"/>
          </p:nvPr>
        </p:nvSpPr>
        <p:spPr/>
        <p:txBody>
          <a:bodyPr/>
          <a:lstStyle>
            <a:lvl1pPr>
              <a:defRPr/>
            </a:lvl1pPr>
          </a:lstStyle>
          <a:p>
            <a:r>
              <a:rPr lang="en-US" smtClean="0"/>
              <a:t>10</a:t>
            </a:r>
            <a:endParaRPr lang="en-US"/>
          </a:p>
        </p:txBody>
      </p:sp>
      <p:sp>
        <p:nvSpPr>
          <p:cNvPr id="7" name="Slide Number Placeholder 6"/>
          <p:cNvSpPr>
            <a:spLocks noGrp="1"/>
          </p:cNvSpPr>
          <p:nvPr>
            <p:ph type="sldNum" sz="quarter" idx="12"/>
          </p:nvPr>
        </p:nvSpPr>
        <p:spPr/>
        <p:txBody>
          <a:bodyPr/>
          <a:lstStyle>
            <a:lvl1pPr>
              <a:defRPr/>
            </a:lvl1pPr>
          </a:lstStyle>
          <a:p>
            <a:r>
              <a:rPr lang="en-US"/>
              <a:t>6-</a:t>
            </a:r>
            <a:fld id="{6E53C738-8E16-4C43-861A-962A528C067C}"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52400"/>
            <a:ext cx="8229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04800" y="1295400"/>
            <a:ext cx="8458200" cy="480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381000" y="6400800"/>
            <a:ext cx="259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AB3FDF47-A3A4-44BE-8073-5FFF6E5A9E9B}" type="datetime1">
              <a:rPr lang="en-US" smtClean="0"/>
              <a:pPr/>
              <a:t>2/15/2019</a:t>
            </a:fld>
            <a:endParaRPr lang="en-US"/>
          </a:p>
        </p:txBody>
      </p:sp>
      <p:sp>
        <p:nvSpPr>
          <p:cNvPr id="1029" name="Rectangle 5"/>
          <p:cNvSpPr>
            <a:spLocks noGrp="1" noChangeArrowheads="1"/>
          </p:cNvSpPr>
          <p:nvPr>
            <p:ph type="ftr" sz="quarter" idx="3"/>
          </p:nvPr>
        </p:nvSpPr>
        <p:spPr bwMode="auto">
          <a:xfrm>
            <a:off x="3124200" y="64008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r>
              <a:rPr lang="en-US" smtClean="0"/>
              <a:t>10</a:t>
            </a:r>
            <a:endParaRPr lang="en-US"/>
          </a:p>
        </p:txBody>
      </p:sp>
      <p:sp>
        <p:nvSpPr>
          <p:cNvPr id="1030" name="Rectangle 6"/>
          <p:cNvSpPr>
            <a:spLocks noGrp="1" noChangeArrowheads="1"/>
          </p:cNvSpPr>
          <p:nvPr>
            <p:ph type="sldNum" sz="quarter" idx="4"/>
          </p:nvPr>
        </p:nvSpPr>
        <p:spPr bwMode="auto">
          <a:xfrm>
            <a:off x="6553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r>
              <a:rPr lang="en-US"/>
              <a:t>6-</a:t>
            </a:r>
            <a:fld id="{4C740EEB-2642-4BB7-8845-569195B726DC}" type="slidenum">
              <a:rPr lang="en-US"/>
              <a:pPr/>
              <a:t>‹#›</a:t>
            </a:fld>
            <a:endParaRPr lang="en-US"/>
          </a:p>
        </p:txBody>
      </p:sp>
      <p:sp>
        <p:nvSpPr>
          <p:cNvPr id="1031" name="Line 7"/>
          <p:cNvSpPr>
            <a:spLocks noChangeShapeType="1"/>
          </p:cNvSpPr>
          <p:nvPr/>
        </p:nvSpPr>
        <p:spPr bwMode="auto">
          <a:xfrm>
            <a:off x="609600" y="914400"/>
            <a:ext cx="5638800" cy="0"/>
          </a:xfrm>
          <a:prstGeom prst="line">
            <a:avLst/>
          </a:prstGeom>
          <a:noFill/>
          <a:ln w="57150" cmpd="thinThick">
            <a:solidFill>
              <a:schemeClr val="tx1"/>
            </a:solidFill>
            <a:miter lim="800000"/>
            <a:headEnd/>
            <a:tailEnd/>
          </a:ln>
          <a:effectLst/>
        </p:spPr>
        <p:txBody>
          <a:bodyPr wrap="none"/>
          <a:lstStyle/>
          <a:p>
            <a:endParaRPr lang="en-US"/>
          </a:p>
        </p:txBody>
      </p:sp>
      <p:sp>
        <p:nvSpPr>
          <p:cNvPr id="1033" name="Line 9"/>
          <p:cNvSpPr>
            <a:spLocks noChangeShapeType="1"/>
          </p:cNvSpPr>
          <p:nvPr/>
        </p:nvSpPr>
        <p:spPr bwMode="auto">
          <a:xfrm>
            <a:off x="304800" y="6400800"/>
            <a:ext cx="8534400" cy="0"/>
          </a:xfrm>
          <a:prstGeom prst="line">
            <a:avLst/>
          </a:prstGeom>
          <a:noFill/>
          <a:ln w="19050">
            <a:solidFill>
              <a:schemeClr val="tx1"/>
            </a:solidFill>
            <a:miter lim="800000"/>
            <a:headEnd/>
            <a:tailEnd/>
          </a:ln>
          <a:effectLst/>
        </p:spPr>
        <p:txBody>
          <a:bodyPr wrap="none"/>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hf hdr="0" ftr="0"/>
  <p:txStyles>
    <p:titleStyle>
      <a:lvl1pPr algn="ctr" rtl="0" fontAlgn="base">
        <a:spcBef>
          <a:spcPct val="0"/>
        </a:spcBef>
        <a:spcAft>
          <a:spcPct val="0"/>
        </a:spcAft>
        <a:defRPr sz="3600" b="1">
          <a:solidFill>
            <a:schemeClr val="tx2"/>
          </a:solidFill>
          <a:latin typeface="+mj-lt"/>
          <a:ea typeface="+mj-ea"/>
          <a:cs typeface="+mj-cs"/>
        </a:defRPr>
      </a:lvl1pPr>
      <a:lvl2pPr algn="ctr" rtl="0" fontAlgn="base">
        <a:spcBef>
          <a:spcPct val="0"/>
        </a:spcBef>
        <a:spcAft>
          <a:spcPct val="0"/>
        </a:spcAft>
        <a:defRPr sz="3600" b="1">
          <a:solidFill>
            <a:schemeClr val="tx2"/>
          </a:solidFill>
          <a:latin typeface="Arial" charset="0"/>
        </a:defRPr>
      </a:lvl2pPr>
      <a:lvl3pPr algn="ctr" rtl="0" fontAlgn="base">
        <a:spcBef>
          <a:spcPct val="0"/>
        </a:spcBef>
        <a:spcAft>
          <a:spcPct val="0"/>
        </a:spcAft>
        <a:defRPr sz="3600" b="1">
          <a:solidFill>
            <a:schemeClr val="tx2"/>
          </a:solidFill>
          <a:latin typeface="Arial" charset="0"/>
        </a:defRPr>
      </a:lvl3pPr>
      <a:lvl4pPr algn="ctr" rtl="0" fontAlgn="base">
        <a:spcBef>
          <a:spcPct val="0"/>
        </a:spcBef>
        <a:spcAft>
          <a:spcPct val="0"/>
        </a:spcAft>
        <a:defRPr sz="3600" b="1">
          <a:solidFill>
            <a:schemeClr val="tx2"/>
          </a:solidFill>
          <a:latin typeface="Arial" charset="0"/>
        </a:defRPr>
      </a:lvl4pPr>
      <a:lvl5pPr algn="ctr" rtl="0" fontAlgn="base">
        <a:spcBef>
          <a:spcPct val="0"/>
        </a:spcBef>
        <a:spcAft>
          <a:spcPct val="0"/>
        </a:spcAft>
        <a:defRPr sz="3600" b="1">
          <a:solidFill>
            <a:schemeClr val="tx2"/>
          </a:solidFill>
          <a:latin typeface="Arial" charset="0"/>
        </a:defRPr>
      </a:lvl5pPr>
      <a:lvl6pPr marL="457200" algn="ctr" rtl="0" fontAlgn="base">
        <a:spcBef>
          <a:spcPct val="0"/>
        </a:spcBef>
        <a:spcAft>
          <a:spcPct val="0"/>
        </a:spcAft>
        <a:defRPr sz="3600" b="1">
          <a:solidFill>
            <a:schemeClr val="tx2"/>
          </a:solidFill>
          <a:latin typeface="Arial" charset="0"/>
        </a:defRPr>
      </a:lvl6pPr>
      <a:lvl7pPr marL="914400" algn="ctr" rtl="0" fontAlgn="base">
        <a:spcBef>
          <a:spcPct val="0"/>
        </a:spcBef>
        <a:spcAft>
          <a:spcPct val="0"/>
        </a:spcAft>
        <a:defRPr sz="3600" b="1">
          <a:solidFill>
            <a:schemeClr val="tx2"/>
          </a:solidFill>
          <a:latin typeface="Arial" charset="0"/>
        </a:defRPr>
      </a:lvl7pPr>
      <a:lvl8pPr marL="1371600" algn="ctr" rtl="0" fontAlgn="base">
        <a:spcBef>
          <a:spcPct val="0"/>
        </a:spcBef>
        <a:spcAft>
          <a:spcPct val="0"/>
        </a:spcAft>
        <a:defRPr sz="3600" b="1">
          <a:solidFill>
            <a:schemeClr val="tx2"/>
          </a:solidFill>
          <a:latin typeface="Arial" charset="0"/>
        </a:defRPr>
      </a:lvl8pPr>
      <a:lvl9pPr marL="1828800" algn="ctr" rtl="0" fontAlgn="base">
        <a:spcBef>
          <a:spcPct val="0"/>
        </a:spcBef>
        <a:spcAft>
          <a:spcPct val="0"/>
        </a:spcAft>
        <a:defRPr sz="3600" b="1">
          <a:solidFill>
            <a:schemeClr val="tx2"/>
          </a:solidFill>
          <a:latin typeface="Arial" charset="0"/>
        </a:defRPr>
      </a:lvl9pPr>
    </p:titleStyle>
    <p:bodyStyle>
      <a:lvl1pPr marL="342900" indent="-342900" algn="l" rtl="0" fontAlgn="base">
        <a:spcBef>
          <a:spcPct val="20000"/>
        </a:spcBef>
        <a:spcAft>
          <a:spcPct val="0"/>
        </a:spcAft>
        <a:buChar char="•"/>
        <a:defRPr sz="2000">
          <a:solidFill>
            <a:schemeClr val="tx1"/>
          </a:solidFill>
          <a:latin typeface="+mn-lt"/>
          <a:ea typeface="+mn-ea"/>
          <a:cs typeface="+mn-cs"/>
        </a:defRPr>
      </a:lvl1pPr>
      <a:lvl2pPr marL="742950" indent="-285750" algn="l" rtl="0" fontAlgn="base">
        <a:spcBef>
          <a:spcPct val="20000"/>
        </a:spcBef>
        <a:spcAft>
          <a:spcPct val="0"/>
        </a:spcAft>
        <a:buChar char="–"/>
        <a:defRPr>
          <a:solidFill>
            <a:schemeClr val="tx1"/>
          </a:solidFill>
          <a:latin typeface="+mn-lt"/>
        </a:defRPr>
      </a:lvl2pPr>
      <a:lvl3pPr marL="1143000" indent="-228600" algn="l" rtl="0" fontAlgn="base">
        <a:spcBef>
          <a:spcPct val="20000"/>
        </a:spcBef>
        <a:spcAft>
          <a:spcPct val="0"/>
        </a:spcAft>
        <a:buChar char="•"/>
        <a:defRPr>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4F6D0951-EE74-4EB8-A395-E2C4201EB8D9}" type="datetime1">
              <a:rPr lang="en-US" smtClean="0">
                <a:solidFill>
                  <a:prstClr val="black">
                    <a:tint val="75000"/>
                  </a:prstClr>
                </a:solidFill>
                <a:latin typeface="Calibri"/>
              </a:rPr>
              <a:pPr fontAlgn="auto">
                <a:spcBef>
                  <a:spcPts val="0"/>
                </a:spcBef>
                <a:spcAft>
                  <a:spcPts val="0"/>
                </a:spcAft>
              </a:pPr>
              <a:t>2/15/2019</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2AF24E74-D006-425D-84E3-F5FC5C7695EE}"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0628704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notesSlide" Target="../notesSlides/notesSlide11.xml"/><Relationship Id="rId7" Type="http://schemas.openxmlformats.org/officeDocument/2006/relationships/image" Target="../media/image19.wmf"/><Relationship Id="rId2" Type="http://schemas.openxmlformats.org/officeDocument/2006/relationships/slideLayout" Target="../slideLayouts/slideLayout12.xml"/><Relationship Id="rId1" Type="http://schemas.openxmlformats.org/officeDocument/2006/relationships/vmlDrawing" Target="../drawings/vmlDrawing7.vml"/><Relationship Id="rId6" Type="http://schemas.openxmlformats.org/officeDocument/2006/relationships/oleObject" Target="../embeddings/oleObject14.bin"/><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0.w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vmlDrawing" Target="../drawings/vmlDrawing8.vml"/><Relationship Id="rId5" Type="http://schemas.openxmlformats.org/officeDocument/2006/relationships/image" Target="../media/image16.wmf"/><Relationship Id="rId4" Type="http://schemas.openxmlformats.org/officeDocument/2006/relationships/oleObject" Target="../embeddings/oleObject16.bin"/></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notesSlide" Target="../notesSlides/notesSlide16.xml"/><Relationship Id="rId7" Type="http://schemas.openxmlformats.org/officeDocument/2006/relationships/image" Target="../media/image25.e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package" Target="../embeddings/Microsoft_PowerPoint_Slide1.sldx"/><Relationship Id="rId5" Type="http://schemas.openxmlformats.org/officeDocument/2006/relationships/oleObject" Target="../embeddings/oleObject17.bin"/><Relationship Id="rId4" Type="http://schemas.openxmlformats.org/officeDocument/2006/relationships/image" Target="../media/image26.png"/><Relationship Id="rId9"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5.xml"/><Relationship Id="rId1" Type="http://schemas.openxmlformats.org/officeDocument/2006/relationships/vmlDrawing" Target="../drawings/vmlDrawing10.vml"/><Relationship Id="rId4" Type="http://schemas.openxmlformats.org/officeDocument/2006/relationships/image" Target="../media/image31.w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2.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w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oleObject" Target="../embeddings/oleObject19.bin"/><Relationship Id="rId7" Type="http://schemas.openxmlformats.org/officeDocument/2006/relationships/oleObject" Target="../embeddings/oleObject21.bin"/><Relationship Id="rId2" Type="http://schemas.openxmlformats.org/officeDocument/2006/relationships/slideLayout" Target="../slideLayouts/slideLayout15.xml"/><Relationship Id="rId1" Type="http://schemas.openxmlformats.org/officeDocument/2006/relationships/vmlDrawing" Target="../drawings/vmlDrawing11.vml"/><Relationship Id="rId6" Type="http://schemas.openxmlformats.org/officeDocument/2006/relationships/image" Target="../media/image33.wmf"/><Relationship Id="rId5" Type="http://schemas.openxmlformats.org/officeDocument/2006/relationships/oleObject" Target="../embeddings/oleObject20.bin"/><Relationship Id="rId4" Type="http://schemas.openxmlformats.org/officeDocument/2006/relationships/image" Target="../media/image32.wmf"/><Relationship Id="rId9" Type="http://schemas.openxmlformats.org/officeDocument/2006/relationships/image" Target="../media/image35.png"/></Relationships>
</file>

<file path=ppt/slides/_rels/slide21.x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oleObject" Target="../embeddings/oleObject22.bin"/><Relationship Id="rId7" Type="http://schemas.openxmlformats.org/officeDocument/2006/relationships/oleObject" Target="../embeddings/oleObject24.bin"/><Relationship Id="rId2" Type="http://schemas.openxmlformats.org/officeDocument/2006/relationships/slideLayout" Target="../slideLayouts/slideLayout15.xml"/><Relationship Id="rId1" Type="http://schemas.openxmlformats.org/officeDocument/2006/relationships/vmlDrawing" Target="../drawings/vmlDrawing12.vml"/><Relationship Id="rId6" Type="http://schemas.openxmlformats.org/officeDocument/2006/relationships/image" Target="../media/image37.wmf"/><Relationship Id="rId5" Type="http://schemas.openxmlformats.org/officeDocument/2006/relationships/oleObject" Target="../embeddings/oleObject23.bin"/><Relationship Id="rId10" Type="http://schemas.openxmlformats.org/officeDocument/2006/relationships/image" Target="../media/image39.wmf"/><Relationship Id="rId4" Type="http://schemas.openxmlformats.org/officeDocument/2006/relationships/image" Target="../media/image36.wmf"/><Relationship Id="rId9" Type="http://schemas.openxmlformats.org/officeDocument/2006/relationships/oleObject" Target="../embeddings/oleObject25.bin"/></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15.xml"/><Relationship Id="rId1" Type="http://schemas.openxmlformats.org/officeDocument/2006/relationships/vmlDrawing" Target="../drawings/vmlDrawing13.vml"/><Relationship Id="rId5" Type="http://schemas.openxmlformats.org/officeDocument/2006/relationships/image" Target="../media/image40.wmf"/><Relationship Id="rId4" Type="http://schemas.openxmlformats.org/officeDocument/2006/relationships/oleObject" Target="../embeddings/oleObject26.bin"/></Relationships>
</file>

<file path=ppt/slides/_rels/slide2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3.wmf"/><Relationship Id="rId4" Type="http://schemas.openxmlformats.org/officeDocument/2006/relationships/oleObject" Target="../embeddings/oleObject3.bin"/></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3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3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62.wmf"/><Relationship Id="rId5" Type="http://schemas.openxmlformats.org/officeDocument/2006/relationships/oleObject" Target="../embeddings/oleObject27.bin"/><Relationship Id="rId4" Type="http://schemas.openxmlformats.org/officeDocument/2006/relationships/image" Target="../media/image64.png"/></Relationships>
</file>

<file path=ppt/slides/_rels/slide35.xml.rels><?xml version="1.0" encoding="UTF-8" standalone="yes"?>
<Relationships xmlns="http://schemas.openxmlformats.org/package/2006/relationships"><Relationship Id="rId8" Type="http://schemas.openxmlformats.org/officeDocument/2006/relationships/image" Target="../media/image67.wmf"/><Relationship Id="rId3" Type="http://schemas.openxmlformats.org/officeDocument/2006/relationships/oleObject" Target="../embeddings/oleObject28.bin"/><Relationship Id="rId7"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66.wmf"/><Relationship Id="rId5" Type="http://schemas.openxmlformats.org/officeDocument/2006/relationships/oleObject" Target="../embeddings/oleObject29.bin"/><Relationship Id="rId10" Type="http://schemas.openxmlformats.org/officeDocument/2006/relationships/image" Target="../media/image68.wmf"/><Relationship Id="rId4" Type="http://schemas.openxmlformats.org/officeDocument/2006/relationships/image" Target="../media/image65.wmf"/><Relationship Id="rId9" Type="http://schemas.openxmlformats.org/officeDocument/2006/relationships/oleObject" Target="../embeddings/oleObject31.bin"/></Relationships>
</file>

<file path=ppt/slides/_rels/slide3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37.xml.rels><?xml version="1.0" encoding="UTF-8" standalone="yes"?>
<Relationships xmlns="http://schemas.openxmlformats.org/package/2006/relationships"><Relationship Id="rId8" Type="http://schemas.openxmlformats.org/officeDocument/2006/relationships/image" Target="../media/image66.wmf"/><Relationship Id="rId3" Type="http://schemas.openxmlformats.org/officeDocument/2006/relationships/oleObject" Target="../embeddings/oleObject32.bin"/><Relationship Id="rId7" Type="http://schemas.openxmlformats.org/officeDocument/2006/relationships/oleObject" Target="../embeddings/oleObject34.bin"/><Relationship Id="rId12" Type="http://schemas.openxmlformats.org/officeDocument/2006/relationships/image" Target="../media/image74.wmf"/><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72.wmf"/><Relationship Id="rId11" Type="http://schemas.openxmlformats.org/officeDocument/2006/relationships/oleObject" Target="../embeddings/oleObject36.bin"/><Relationship Id="rId5" Type="http://schemas.openxmlformats.org/officeDocument/2006/relationships/oleObject" Target="../embeddings/oleObject33.bin"/><Relationship Id="rId10" Type="http://schemas.openxmlformats.org/officeDocument/2006/relationships/image" Target="../media/image73.wmf"/><Relationship Id="rId4" Type="http://schemas.openxmlformats.org/officeDocument/2006/relationships/image" Target="../media/image71.wmf"/><Relationship Id="rId9" Type="http://schemas.openxmlformats.org/officeDocument/2006/relationships/oleObject" Target="../embeddings/oleObject35.bin"/></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62.wmf"/><Relationship Id="rId5" Type="http://schemas.openxmlformats.org/officeDocument/2006/relationships/oleObject" Target="../embeddings/oleObject38.bin"/><Relationship Id="rId4" Type="http://schemas.openxmlformats.org/officeDocument/2006/relationships/image" Target="../media/image75.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81.wmf"/></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Layout" Target="../slideLayouts/slideLayout12.xml"/><Relationship Id="rId1" Type="http://schemas.openxmlformats.org/officeDocument/2006/relationships/vmlDrawing" Target="../drawings/vmlDrawing19.vml"/><Relationship Id="rId6" Type="http://schemas.openxmlformats.org/officeDocument/2006/relationships/image" Target="../media/image90.emf"/><Relationship Id="rId5" Type="http://schemas.openxmlformats.org/officeDocument/2006/relationships/oleObject" Target="../embeddings/oleObject40.bin"/><Relationship Id="rId4" Type="http://schemas.openxmlformats.org/officeDocument/2006/relationships/hyperlink" Target="../w0522-524.pdf" TargetMode="External"/></Relationships>
</file>

<file path=ppt/slides/_rels/slide52.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2.xml"/><Relationship Id="rId4" Type="http://schemas.openxmlformats.org/officeDocument/2006/relationships/image" Target="../media/image94.png"/></Relationships>
</file>

<file path=ppt/slides/_rels/slide54.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slide" Target="slide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03.png"/><Relationship Id="rId7" Type="http://schemas.openxmlformats.org/officeDocument/2006/relationships/image" Target="../media/image107.png"/><Relationship Id="rId2" Type="http://schemas.openxmlformats.org/officeDocument/2006/relationships/image" Target="../media/image102.png"/><Relationship Id="rId1" Type="http://schemas.openxmlformats.org/officeDocument/2006/relationships/slideLayout" Target="../slideLayouts/slideLayout2.xml"/><Relationship Id="rId6" Type="http://schemas.openxmlformats.org/officeDocument/2006/relationships/image" Target="../media/image106.png"/><Relationship Id="rId5" Type="http://schemas.openxmlformats.org/officeDocument/2006/relationships/image" Target="../media/image105.png"/><Relationship Id="rId4" Type="http://schemas.openxmlformats.org/officeDocument/2006/relationships/image" Target="../media/image104.png"/></Relationships>
</file>

<file path=ppt/slides/_rels/slide6.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notesSlide" Target="../notesSlides/notesSlide6.xml"/><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7.png"/><Relationship Id="rId5" Type="http://schemas.openxmlformats.org/officeDocument/2006/relationships/image" Target="../media/image4.wmf"/><Relationship Id="rId10" Type="http://schemas.openxmlformats.org/officeDocument/2006/relationships/image" Target="../media/image6.wmf"/><Relationship Id="rId4" Type="http://schemas.openxmlformats.org/officeDocument/2006/relationships/oleObject" Target="../embeddings/oleObject4.bin"/><Relationship Id="rId9" Type="http://schemas.openxmlformats.org/officeDocument/2006/relationships/oleObject" Target="../embeddings/oleObject6.bin"/></Relationships>
</file>

<file path=ppt/slides/_rels/slide60.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png"/><Relationship Id="rId1" Type="http://schemas.openxmlformats.org/officeDocument/2006/relationships/slideLayout" Target="../slideLayouts/slideLayout2.xml"/><Relationship Id="rId5" Type="http://schemas.openxmlformats.org/officeDocument/2006/relationships/image" Target="../media/image116.png"/><Relationship Id="rId4" Type="http://schemas.openxmlformats.org/officeDocument/2006/relationships/image" Target="../media/image115.png"/></Relationships>
</file>

<file path=ppt/slides/_rels/slide64.xml.rels><?xml version="1.0" encoding="UTF-8" standalone="yes"?>
<Relationships xmlns="http://schemas.openxmlformats.org/package/2006/relationships"><Relationship Id="rId8" Type="http://schemas.openxmlformats.org/officeDocument/2006/relationships/image" Target="../media/image123.png"/><Relationship Id="rId3" Type="http://schemas.openxmlformats.org/officeDocument/2006/relationships/image" Target="../media/image118.png"/><Relationship Id="rId7" Type="http://schemas.openxmlformats.org/officeDocument/2006/relationships/image" Target="../media/image122.png"/><Relationship Id="rId2" Type="http://schemas.openxmlformats.org/officeDocument/2006/relationships/image" Target="../media/image117.png"/><Relationship Id="rId1" Type="http://schemas.openxmlformats.org/officeDocument/2006/relationships/slideLayout" Target="../slideLayouts/slideLayout2.xml"/><Relationship Id="rId6" Type="http://schemas.openxmlformats.org/officeDocument/2006/relationships/image" Target="../media/image121.png"/><Relationship Id="rId5" Type="http://schemas.openxmlformats.org/officeDocument/2006/relationships/image" Target="../media/image120.png"/><Relationship Id="rId4" Type="http://schemas.openxmlformats.org/officeDocument/2006/relationships/image" Target="../media/image119.png"/><Relationship Id="rId9" Type="http://schemas.openxmlformats.org/officeDocument/2006/relationships/image" Target="../media/image124.png"/></Relationships>
</file>

<file path=ppt/slides/_rels/slide65.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125.png"/><Relationship Id="rId1" Type="http://schemas.openxmlformats.org/officeDocument/2006/relationships/slideLayout" Target="../slideLayouts/slideLayout2.xml"/><Relationship Id="rId5" Type="http://schemas.openxmlformats.org/officeDocument/2006/relationships/image" Target="../media/image128.png"/><Relationship Id="rId4" Type="http://schemas.openxmlformats.org/officeDocument/2006/relationships/image" Target="../media/image127.png"/></Relationships>
</file>

<file path=ppt/slides/_rels/slide66.xml.rels><?xml version="1.0" encoding="UTF-8" standalone="yes"?>
<Relationships xmlns="http://schemas.openxmlformats.org/package/2006/relationships"><Relationship Id="rId2" Type="http://schemas.openxmlformats.org/officeDocument/2006/relationships/image" Target="../media/image12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3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8.wmf"/><Relationship Id="rId5" Type="http://schemas.openxmlformats.org/officeDocument/2006/relationships/oleObject" Target="../embeddings/oleObject7.bin"/><Relationship Id="rId4" Type="http://schemas.openxmlformats.org/officeDocument/2006/relationships/image" Target="../media/image9.png"/></Relationships>
</file>

<file path=ppt/slides/_rels/slide70.xml.rels><?xml version="1.0" encoding="UTF-8" standalone="yes"?>
<Relationships xmlns="http://schemas.openxmlformats.org/package/2006/relationships"><Relationship Id="rId2" Type="http://schemas.openxmlformats.org/officeDocument/2006/relationships/image" Target="../media/image13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image" Target="../media/image134.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3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image" Target="../media/image137.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13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notesSlide" Target="../notesSlides/notesSlide8.xml"/><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0.wmf"/><Relationship Id="rId5" Type="http://schemas.openxmlformats.org/officeDocument/2006/relationships/oleObject" Target="../embeddings/oleObject8.bin"/><Relationship Id="rId10" Type="http://schemas.openxmlformats.org/officeDocument/2006/relationships/image" Target="../media/image12.wmf"/><Relationship Id="rId4" Type="http://schemas.openxmlformats.org/officeDocument/2006/relationships/image" Target="../media/image13.png"/><Relationship Id="rId9" Type="http://schemas.openxmlformats.org/officeDocument/2006/relationships/oleObject" Target="../embeddings/oleObject10.bin"/></Relationships>
</file>

<file path=ppt/slides/_rels/slide9.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notesSlide" Target="../notesSlides/notesSlide9.xml"/><Relationship Id="rId7"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4.wmf"/><Relationship Id="rId5" Type="http://schemas.openxmlformats.org/officeDocument/2006/relationships/oleObject" Target="../embeddings/oleObject11.bin"/><Relationship Id="rId10" Type="http://schemas.openxmlformats.org/officeDocument/2006/relationships/image" Target="../media/image16.wmf"/><Relationship Id="rId4" Type="http://schemas.openxmlformats.org/officeDocument/2006/relationships/image" Target="../media/image17.png"/><Relationship Id="rId9" Type="http://schemas.openxmlformats.org/officeDocument/2006/relationships/oleObject" Target="../embeddings/oleObject1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87CCBBE-8750-4D08-ABAC-9AF87091C010}" type="datetime1">
              <a:rPr lang="en-US" smtClean="0"/>
              <a:pPr/>
              <a:t>2/15/2019</a:t>
            </a:fld>
            <a:endParaRPr lang="en-US"/>
          </a:p>
        </p:txBody>
      </p:sp>
      <p:sp>
        <p:nvSpPr>
          <p:cNvPr id="84994" name="Rectangle 2"/>
          <p:cNvSpPr>
            <a:spLocks noGrp="1" noChangeArrowheads="1"/>
          </p:cNvSpPr>
          <p:nvPr>
            <p:ph type="ctrTitle"/>
          </p:nvPr>
        </p:nvSpPr>
        <p:spPr>
          <a:xfrm>
            <a:off x="685800" y="2286000"/>
            <a:ext cx="7772400" cy="1143000"/>
          </a:xfrm>
        </p:spPr>
        <p:txBody>
          <a:bodyPr/>
          <a:lstStyle/>
          <a:p>
            <a:r>
              <a:rPr lang="en-US" sz="4000" dirty="0"/>
              <a:t>Chapter </a:t>
            </a:r>
            <a:r>
              <a:rPr lang="en-US" sz="4000" dirty="0" smtClean="0"/>
              <a:t>6</a:t>
            </a:r>
            <a:endParaRPr lang="en-US" sz="3200" dirty="0"/>
          </a:p>
        </p:txBody>
      </p:sp>
      <p:sp>
        <p:nvSpPr>
          <p:cNvPr id="84995" name="Rectangle 3"/>
          <p:cNvSpPr>
            <a:spLocks noGrp="1" noChangeArrowheads="1"/>
          </p:cNvSpPr>
          <p:nvPr>
            <p:ph type="subTitle" idx="1"/>
          </p:nvPr>
        </p:nvSpPr>
        <p:spPr/>
        <p:txBody>
          <a:bodyPr/>
          <a:lstStyle/>
          <a:p>
            <a:pPr>
              <a:lnSpc>
                <a:spcPct val="120000"/>
              </a:lnSpc>
            </a:pPr>
            <a:r>
              <a:rPr lang="en-US" sz="2800" dirty="0"/>
              <a:t>Introduction to Convection/Heat transfer coefficients</a:t>
            </a:r>
          </a:p>
          <a:p>
            <a:pPr lvl="1"/>
            <a:endParaRPr lang="en-US" sz="2000" dirty="0"/>
          </a:p>
        </p:txBody>
      </p:sp>
      <p:sp>
        <p:nvSpPr>
          <p:cNvPr id="7" name="Slide Number Placeholder 6"/>
          <p:cNvSpPr>
            <a:spLocks noGrp="1"/>
          </p:cNvSpPr>
          <p:nvPr>
            <p:ph type="sldNum" sz="quarter" idx="12"/>
          </p:nvPr>
        </p:nvSpPr>
        <p:spPr/>
        <p:txBody>
          <a:bodyPr/>
          <a:lstStyle/>
          <a:p>
            <a:r>
              <a:rPr lang="en-US" smtClean="0"/>
              <a:t>6-</a:t>
            </a:r>
            <a:fld id="{E8B3D067-C491-42B8-985D-256CF890FE7D}"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Thermal Boundary Layer</a:t>
            </a:r>
            <a:endParaRPr lang="en-GB" dirty="0"/>
          </a:p>
        </p:txBody>
      </p:sp>
      <p:sp>
        <p:nvSpPr>
          <p:cNvPr id="4" name="Date Placeholder 3"/>
          <p:cNvSpPr>
            <a:spLocks noGrp="1"/>
          </p:cNvSpPr>
          <p:nvPr>
            <p:ph type="dt" sz="half" idx="10"/>
          </p:nvPr>
        </p:nvSpPr>
        <p:spPr/>
        <p:txBody>
          <a:bodyPr/>
          <a:lstStyle/>
          <a:p>
            <a:fld id="{EDA69CCB-4DB8-4265-928C-98FC8AFF4E26}" type="datetime1">
              <a:rPr lang="en-US" smtClean="0"/>
              <a:pPr/>
              <a:t>2/15/2019</a:t>
            </a:fld>
            <a:endParaRPr lang="en-US"/>
          </a:p>
        </p:txBody>
      </p:sp>
      <p:pic>
        <p:nvPicPr>
          <p:cNvPr id="140290" name="Picture 2"/>
          <p:cNvPicPr>
            <a:picLocks noGrp="1" noChangeAspect="1" noChangeArrowheads="1"/>
          </p:cNvPicPr>
          <p:nvPr>
            <p:ph idx="1"/>
          </p:nvPr>
        </p:nvPicPr>
        <p:blipFill>
          <a:blip r:embed="rId3"/>
          <a:srcRect/>
          <a:stretch>
            <a:fillRect/>
          </a:stretch>
        </p:blipFill>
        <p:spPr bwMode="auto">
          <a:xfrm>
            <a:off x="2286000" y="1447800"/>
            <a:ext cx="4444597" cy="4038600"/>
          </a:xfrm>
          <a:prstGeom prst="rect">
            <a:avLst/>
          </a:prstGeom>
          <a:noFill/>
          <a:ln w="9525">
            <a:noFill/>
            <a:miter lim="800000"/>
            <a:headEnd/>
            <a:tailEnd/>
          </a:ln>
          <a:effectLst/>
        </p:spPr>
      </p:pic>
      <p:sp>
        <p:nvSpPr>
          <p:cNvPr id="7" name="Slide Number Placeholder 6"/>
          <p:cNvSpPr>
            <a:spLocks noGrp="1"/>
          </p:cNvSpPr>
          <p:nvPr>
            <p:ph type="sldNum" sz="quarter" idx="12"/>
          </p:nvPr>
        </p:nvSpPr>
        <p:spPr/>
        <p:txBody>
          <a:bodyPr/>
          <a:lstStyle/>
          <a:p>
            <a:r>
              <a:rPr lang="en-US" smtClean="0"/>
              <a:t>6-</a:t>
            </a:r>
            <a:fld id="{44137CE7-71FD-4311-BAD5-26084854ACF6}"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4"/>
          <p:cNvSpPr>
            <a:spLocks noGrp="1"/>
          </p:cNvSpPr>
          <p:nvPr>
            <p:ph type="dt" sz="half" idx="10"/>
          </p:nvPr>
        </p:nvSpPr>
        <p:spPr/>
        <p:txBody>
          <a:bodyPr/>
          <a:lstStyle/>
          <a:p>
            <a:fld id="{E0976FD2-CE06-4620-8EF0-57321A5D6FCC}" type="datetime1">
              <a:rPr lang="en-US" smtClean="0"/>
              <a:pPr/>
              <a:t>2/15/2019</a:t>
            </a:fld>
            <a:endParaRPr lang="en-US"/>
          </a:p>
        </p:txBody>
      </p:sp>
      <p:sp>
        <p:nvSpPr>
          <p:cNvPr id="35842" name="Rectangle 2"/>
          <p:cNvSpPr>
            <a:spLocks noGrp="1" noChangeArrowheads="1"/>
          </p:cNvSpPr>
          <p:nvPr>
            <p:ph type="title"/>
          </p:nvPr>
        </p:nvSpPr>
        <p:spPr/>
        <p:txBody>
          <a:bodyPr/>
          <a:lstStyle/>
          <a:p>
            <a:r>
              <a:rPr lang="en-US"/>
              <a:t>Laminar and Turbulent Flow</a:t>
            </a:r>
          </a:p>
        </p:txBody>
      </p:sp>
      <p:sp>
        <p:nvSpPr>
          <p:cNvPr id="35843" name="Rectangle 3"/>
          <p:cNvSpPr>
            <a:spLocks noGrp="1" noChangeArrowheads="1"/>
          </p:cNvSpPr>
          <p:nvPr>
            <p:ph type="body" sz="half" idx="1"/>
          </p:nvPr>
        </p:nvSpPr>
        <p:spPr/>
        <p:txBody>
          <a:bodyPr/>
          <a:lstStyle/>
          <a:p>
            <a:pPr>
              <a:buFontTx/>
              <a:buNone/>
            </a:pPr>
            <a:r>
              <a:rPr lang="en-US" sz="1800"/>
              <a:t>Transition criterion at Re</a:t>
            </a:r>
            <a:r>
              <a:rPr lang="en-US" sz="1800" baseline="-25000"/>
              <a:t>critical</a:t>
            </a:r>
            <a:r>
              <a:rPr lang="en-US" sz="1800"/>
              <a:t>:</a:t>
            </a:r>
          </a:p>
        </p:txBody>
      </p:sp>
      <p:pic>
        <p:nvPicPr>
          <p:cNvPr id="35845" name="Picture 5"/>
          <p:cNvPicPr>
            <a:picLocks noChangeAspect="1" noChangeArrowheads="1"/>
          </p:cNvPicPr>
          <p:nvPr/>
        </p:nvPicPr>
        <p:blipFill>
          <a:blip r:embed="rId4" cstate="print"/>
          <a:srcRect/>
          <a:stretch>
            <a:fillRect/>
          </a:stretch>
        </p:blipFill>
        <p:spPr bwMode="auto">
          <a:xfrm>
            <a:off x="152400" y="990600"/>
            <a:ext cx="6400800" cy="3173413"/>
          </a:xfrm>
          <a:prstGeom prst="rect">
            <a:avLst/>
          </a:prstGeom>
          <a:noFill/>
          <a:ln w="9525">
            <a:noFill/>
            <a:miter lim="800000"/>
            <a:headEnd/>
            <a:tailEnd/>
          </a:ln>
          <a:effectLst/>
        </p:spPr>
      </p:pic>
      <p:pic>
        <p:nvPicPr>
          <p:cNvPr id="35846" name="Picture 6"/>
          <p:cNvPicPr>
            <a:picLocks noChangeAspect="1" noChangeArrowheads="1"/>
          </p:cNvPicPr>
          <p:nvPr/>
        </p:nvPicPr>
        <p:blipFill>
          <a:blip r:embed="rId5" cstate="print"/>
          <a:srcRect/>
          <a:stretch>
            <a:fillRect/>
          </a:stretch>
        </p:blipFill>
        <p:spPr bwMode="auto">
          <a:xfrm>
            <a:off x="6019800" y="3657600"/>
            <a:ext cx="2743200" cy="2701925"/>
          </a:xfrm>
          <a:prstGeom prst="rect">
            <a:avLst/>
          </a:prstGeom>
          <a:noFill/>
          <a:ln w="9525">
            <a:noFill/>
            <a:miter lim="800000"/>
            <a:headEnd/>
            <a:tailEnd/>
          </a:ln>
          <a:effectLst/>
        </p:spPr>
      </p:pic>
      <p:graphicFrame>
        <p:nvGraphicFramePr>
          <p:cNvPr id="35847" name="Object 7"/>
          <p:cNvGraphicFramePr>
            <a:graphicFrameLocks noChangeAspect="1"/>
          </p:cNvGraphicFramePr>
          <p:nvPr/>
        </p:nvGraphicFramePr>
        <p:xfrm>
          <a:off x="1381125" y="4957763"/>
          <a:ext cx="3411538" cy="946150"/>
        </p:xfrm>
        <a:graphic>
          <a:graphicData uri="http://schemas.openxmlformats.org/presentationml/2006/ole">
            <mc:AlternateContent xmlns:mc="http://schemas.openxmlformats.org/markup-compatibility/2006">
              <mc:Choice xmlns:v="urn:schemas-microsoft-com:vml" Requires="v">
                <p:oleObj spid="_x0000_s35892" name="Equation" r:id="rId6" imgW="1511280" imgH="419040" progId="Equation.3">
                  <p:embed/>
                </p:oleObj>
              </mc:Choice>
              <mc:Fallback>
                <p:oleObj name="Equation" r:id="rId6" imgW="1511280" imgH="419040" progId="Equation.3">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1125" y="4957763"/>
                        <a:ext cx="3411538" cy="946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51" name="Object 11"/>
          <p:cNvGraphicFramePr>
            <a:graphicFrameLocks noGrp="1" noChangeAspect="1"/>
          </p:cNvGraphicFramePr>
          <p:nvPr>
            <p:ph sz="half" idx="2"/>
          </p:nvPr>
        </p:nvGraphicFramePr>
        <p:xfrm>
          <a:off x="6705600" y="1828800"/>
          <a:ext cx="1828800" cy="969963"/>
        </p:xfrm>
        <a:graphic>
          <a:graphicData uri="http://schemas.openxmlformats.org/presentationml/2006/ole">
            <mc:AlternateContent xmlns:mc="http://schemas.openxmlformats.org/markup-compatibility/2006">
              <mc:Choice xmlns:v="urn:schemas-microsoft-com:vml" Requires="v">
                <p:oleObj spid="_x0000_s35893" name="Equation" r:id="rId8" imgW="838080" imgH="444240" progId="Equation.3">
                  <p:embed/>
                </p:oleObj>
              </mc:Choice>
              <mc:Fallback>
                <p:oleObj name="Equation" r:id="rId8" imgW="838080" imgH="444240" progId="Equation.3">
                  <p:embed/>
                  <p:pic>
                    <p:nvPicPr>
                      <p:cNvPr id="0"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05600" y="1828800"/>
                        <a:ext cx="1828800" cy="969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53" name="Rectangle 13"/>
          <p:cNvSpPr>
            <a:spLocks noChangeArrowheads="1"/>
          </p:cNvSpPr>
          <p:nvPr/>
        </p:nvSpPr>
        <p:spPr bwMode="auto">
          <a:xfrm>
            <a:off x="304800" y="4343400"/>
            <a:ext cx="4191000" cy="609600"/>
          </a:xfrm>
          <a:prstGeom prst="rect">
            <a:avLst/>
          </a:prstGeom>
          <a:noFill/>
          <a:ln w="9525">
            <a:noFill/>
            <a:miter lim="800000"/>
            <a:headEnd/>
            <a:tailEnd/>
          </a:ln>
          <a:effectLst/>
        </p:spPr>
        <p:txBody>
          <a:bodyPr/>
          <a:lstStyle/>
          <a:p>
            <a:pPr marL="342900" indent="-342900">
              <a:spcBef>
                <a:spcPct val="20000"/>
              </a:spcBef>
            </a:pPr>
            <a:r>
              <a:rPr lang="en-US" sz="2000">
                <a:latin typeface="Arial" charset="0"/>
              </a:rPr>
              <a:t>Transition criterion at Re</a:t>
            </a:r>
            <a:r>
              <a:rPr lang="en-US" sz="2000" baseline="-25000">
                <a:latin typeface="Arial" charset="0"/>
              </a:rPr>
              <a:t>critical</a:t>
            </a:r>
            <a:r>
              <a:rPr lang="en-US" sz="2000">
                <a:latin typeface="Arial" charset="0"/>
              </a:rPr>
              <a:t>:</a:t>
            </a:r>
          </a:p>
        </p:txBody>
      </p:sp>
      <p:sp>
        <p:nvSpPr>
          <p:cNvPr id="12" name="Slide Number Placeholder 11"/>
          <p:cNvSpPr>
            <a:spLocks noGrp="1"/>
          </p:cNvSpPr>
          <p:nvPr>
            <p:ph type="sldNum" sz="quarter" idx="12"/>
          </p:nvPr>
        </p:nvSpPr>
        <p:spPr/>
        <p:txBody>
          <a:bodyPr/>
          <a:lstStyle/>
          <a:p>
            <a:r>
              <a:rPr lang="en-US" smtClean="0"/>
              <a:t>6-</a:t>
            </a:r>
            <a:fld id="{7DDEA73B-AA39-463D-A416-EF559CC4B450}"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7869F5E-351E-427E-BD11-2D40A5579FF3}" type="datetime1">
              <a:rPr lang="en-US" smtClean="0"/>
              <a:pPr/>
              <a:t>2/15/2019</a:t>
            </a:fld>
            <a:endParaRPr lang="en-US"/>
          </a:p>
        </p:txBody>
      </p:sp>
      <p:sp>
        <p:nvSpPr>
          <p:cNvPr id="31746" name="Rectangle 2"/>
          <p:cNvSpPr>
            <a:spLocks noGrp="1" noChangeArrowheads="1"/>
          </p:cNvSpPr>
          <p:nvPr>
            <p:ph type="title"/>
          </p:nvPr>
        </p:nvSpPr>
        <p:spPr/>
        <p:txBody>
          <a:bodyPr/>
          <a:lstStyle/>
          <a:p>
            <a:r>
              <a:rPr lang="en-US" dirty="0"/>
              <a:t>Boundary Layers - Summary</a:t>
            </a:r>
          </a:p>
        </p:txBody>
      </p:sp>
      <p:sp>
        <p:nvSpPr>
          <p:cNvPr id="31747" name="Rectangle 3"/>
          <p:cNvSpPr>
            <a:spLocks noGrp="1" noChangeArrowheads="1"/>
          </p:cNvSpPr>
          <p:nvPr>
            <p:ph type="body" idx="1"/>
          </p:nvPr>
        </p:nvSpPr>
        <p:spPr>
          <a:xfrm>
            <a:off x="304800" y="1295400"/>
            <a:ext cx="8458200" cy="3276600"/>
          </a:xfrm>
        </p:spPr>
        <p:txBody>
          <a:bodyPr/>
          <a:lstStyle/>
          <a:p>
            <a:pPr>
              <a:lnSpc>
                <a:spcPct val="130000"/>
              </a:lnSpc>
            </a:pPr>
            <a:r>
              <a:rPr lang="en-US" dirty="0"/>
              <a:t>Velocity boundary layer (thickness </a:t>
            </a:r>
            <a:r>
              <a:rPr lang="en-US" dirty="0">
                <a:latin typeface="Symbol" pitchFamily="18" charset="2"/>
              </a:rPr>
              <a:t>d</a:t>
            </a:r>
            <a:r>
              <a:rPr lang="en-US" dirty="0"/>
              <a:t>(x)) characterized by the presence of velocity gradients and shear stresses - </a:t>
            </a:r>
            <a:r>
              <a:rPr lang="en-US" i="1" dirty="0">
                <a:solidFill>
                  <a:srgbClr val="FF3300"/>
                </a:solidFill>
              </a:rPr>
              <a:t>Surface friction, </a:t>
            </a:r>
            <a:r>
              <a:rPr lang="en-US" i="1" dirty="0" err="1">
                <a:solidFill>
                  <a:srgbClr val="FF3300"/>
                </a:solidFill>
              </a:rPr>
              <a:t>C</a:t>
            </a:r>
            <a:r>
              <a:rPr lang="en-US" i="1" baseline="-25000" dirty="0" err="1">
                <a:solidFill>
                  <a:srgbClr val="FF3300"/>
                </a:solidFill>
              </a:rPr>
              <a:t>f</a:t>
            </a:r>
            <a:endParaRPr lang="en-US" i="1" baseline="-25000" dirty="0">
              <a:solidFill>
                <a:srgbClr val="FF3300"/>
              </a:solidFill>
            </a:endParaRPr>
          </a:p>
          <a:p>
            <a:pPr>
              <a:lnSpc>
                <a:spcPct val="130000"/>
              </a:lnSpc>
            </a:pPr>
            <a:r>
              <a:rPr lang="en-US" dirty="0"/>
              <a:t>Thermal boundary layer (thickness </a:t>
            </a:r>
            <a:r>
              <a:rPr lang="en-US" dirty="0" err="1">
                <a:latin typeface="Symbol" pitchFamily="18" charset="2"/>
              </a:rPr>
              <a:t>d</a:t>
            </a:r>
            <a:r>
              <a:rPr lang="en-US" baseline="-25000" dirty="0" err="1"/>
              <a:t>t</a:t>
            </a:r>
            <a:r>
              <a:rPr lang="en-US" dirty="0"/>
              <a:t>(x))  characterized by temperature gradients – </a:t>
            </a:r>
            <a:r>
              <a:rPr lang="en-US" i="1" dirty="0">
                <a:solidFill>
                  <a:srgbClr val="FF3300"/>
                </a:solidFill>
              </a:rPr>
              <a:t>Convection heat transfer coefficient, </a:t>
            </a:r>
            <a:r>
              <a:rPr lang="en-US" i="1" dirty="0" smtClean="0">
                <a:solidFill>
                  <a:srgbClr val="FF3300"/>
                </a:solidFill>
              </a:rPr>
              <a:t>h</a:t>
            </a:r>
            <a:endParaRPr lang="en-US" i="1" dirty="0">
              <a:solidFill>
                <a:srgbClr val="FF3300"/>
              </a:solidFill>
            </a:endParaRPr>
          </a:p>
        </p:txBody>
      </p:sp>
      <p:sp>
        <p:nvSpPr>
          <p:cNvPr id="7" name="Slide Number Placeholder 6"/>
          <p:cNvSpPr>
            <a:spLocks noGrp="1"/>
          </p:cNvSpPr>
          <p:nvPr>
            <p:ph type="sldNum" sz="quarter" idx="12"/>
          </p:nvPr>
        </p:nvSpPr>
        <p:spPr/>
        <p:txBody>
          <a:bodyPr/>
          <a:lstStyle/>
          <a:p>
            <a:r>
              <a:rPr lang="en-US" smtClean="0"/>
              <a:t>6-</a:t>
            </a:r>
            <a:fld id="{44137CE7-71FD-4311-BAD5-26084854ACF6}"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4"/>
          <p:cNvSpPr>
            <a:spLocks noGrp="1"/>
          </p:cNvSpPr>
          <p:nvPr>
            <p:ph type="dt" sz="half" idx="10"/>
          </p:nvPr>
        </p:nvSpPr>
        <p:spPr/>
        <p:txBody>
          <a:bodyPr/>
          <a:lstStyle/>
          <a:p>
            <a:fld id="{0300EC08-7FBE-4C26-9C8A-E6AE53556C2E}" type="datetime1">
              <a:rPr lang="en-US" smtClean="0"/>
              <a:pPr/>
              <a:t>2/15/2019</a:t>
            </a:fld>
            <a:endParaRPr lang="en-US"/>
          </a:p>
        </p:txBody>
      </p:sp>
      <p:sp>
        <p:nvSpPr>
          <p:cNvPr id="82946" name="Rectangle 2"/>
          <p:cNvSpPr>
            <a:spLocks noGrp="1" noChangeArrowheads="1"/>
          </p:cNvSpPr>
          <p:nvPr>
            <p:ph type="title"/>
          </p:nvPr>
        </p:nvSpPr>
        <p:spPr/>
        <p:txBody>
          <a:bodyPr/>
          <a:lstStyle/>
          <a:p>
            <a:r>
              <a:rPr lang="en-US"/>
              <a:t> </a:t>
            </a:r>
            <a:endParaRPr lang="en-CA"/>
          </a:p>
        </p:txBody>
      </p:sp>
      <p:sp>
        <p:nvSpPr>
          <p:cNvPr id="82948" name="Rectangle 4"/>
          <p:cNvSpPr>
            <a:spLocks noChangeArrowheads="1"/>
          </p:cNvSpPr>
          <p:nvPr/>
        </p:nvSpPr>
        <p:spPr bwMode="auto">
          <a:xfrm>
            <a:off x="304800" y="1447800"/>
            <a:ext cx="8458200" cy="533400"/>
          </a:xfrm>
          <a:prstGeom prst="rect">
            <a:avLst/>
          </a:prstGeom>
          <a:noFill/>
          <a:ln w="9525">
            <a:noFill/>
            <a:miter lim="800000"/>
            <a:headEnd/>
            <a:tailEnd/>
          </a:ln>
          <a:effectLst/>
        </p:spPr>
        <p:txBody>
          <a:bodyPr/>
          <a:lstStyle/>
          <a:p>
            <a:pPr marL="342900" indent="-342900">
              <a:spcBef>
                <a:spcPct val="20000"/>
              </a:spcBef>
              <a:buFont typeface="Wingdings" pitchFamily="2" charset="2"/>
              <a:buChar char="Ø"/>
            </a:pPr>
            <a:r>
              <a:rPr lang="en-US" sz="2000">
                <a:solidFill>
                  <a:srgbClr val="FF3300"/>
                </a:solidFill>
                <a:latin typeface="Arial" charset="0"/>
              </a:rPr>
              <a:t>Need to determine the heat transfer coefficient, h</a:t>
            </a:r>
          </a:p>
          <a:p>
            <a:pPr marL="342900" indent="-342900">
              <a:spcBef>
                <a:spcPct val="20000"/>
              </a:spcBef>
            </a:pPr>
            <a:endParaRPr lang="en-CA" sz="2000">
              <a:solidFill>
                <a:srgbClr val="FF3300"/>
              </a:solidFill>
              <a:latin typeface="Arial" charset="0"/>
            </a:endParaRPr>
          </a:p>
        </p:txBody>
      </p:sp>
      <p:graphicFrame>
        <p:nvGraphicFramePr>
          <p:cNvPr id="82949" name="Object 5"/>
          <p:cNvGraphicFramePr>
            <a:graphicFrameLocks noGrp="1" noChangeAspect="1"/>
          </p:cNvGraphicFramePr>
          <p:nvPr>
            <p:ph sz="half" idx="2"/>
          </p:nvPr>
        </p:nvGraphicFramePr>
        <p:xfrm>
          <a:off x="2667000" y="2438400"/>
          <a:ext cx="2197100" cy="900113"/>
        </p:xfrm>
        <a:graphic>
          <a:graphicData uri="http://schemas.openxmlformats.org/presentationml/2006/ole">
            <mc:AlternateContent xmlns:mc="http://schemas.openxmlformats.org/markup-compatibility/2006">
              <mc:Choice xmlns:v="urn:schemas-microsoft-com:vml" Requires="v">
                <p:oleObj spid="_x0000_s82970" name="Equation" r:id="rId4" imgW="1054080" imgH="431640" progId="Equation.3">
                  <p:embed/>
                </p:oleObj>
              </mc:Choice>
              <mc:Fallback>
                <p:oleObj name="Equation" r:id="rId4" imgW="1054080" imgH="431640" progId="Equation.3">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2438400"/>
                        <a:ext cx="2197100" cy="900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950" name="Rectangle 6"/>
          <p:cNvSpPr>
            <a:spLocks noChangeArrowheads="1"/>
          </p:cNvSpPr>
          <p:nvPr/>
        </p:nvSpPr>
        <p:spPr bwMode="auto">
          <a:xfrm>
            <a:off x="228600" y="3657600"/>
            <a:ext cx="8458200" cy="533400"/>
          </a:xfrm>
          <a:prstGeom prst="rect">
            <a:avLst/>
          </a:prstGeom>
          <a:noFill/>
          <a:ln w="9525">
            <a:noFill/>
            <a:miter lim="800000"/>
            <a:headEnd/>
            <a:tailEnd/>
          </a:ln>
          <a:effectLst/>
        </p:spPr>
        <p:txBody>
          <a:bodyPr/>
          <a:lstStyle/>
          <a:p>
            <a:pPr marL="342900" indent="-342900">
              <a:spcBef>
                <a:spcPct val="20000"/>
              </a:spcBef>
              <a:buFont typeface="Wingdings" pitchFamily="2" charset="2"/>
              <a:buChar char="Ø"/>
            </a:pPr>
            <a:r>
              <a:rPr lang="en-US" sz="2000">
                <a:latin typeface="Arial" charset="0"/>
              </a:rPr>
              <a:t>Must know T(x,y), which depends on velocity field</a:t>
            </a:r>
            <a:endParaRPr lang="en-CA" sz="2000">
              <a:latin typeface="Arial" charset="0"/>
            </a:endParaRPr>
          </a:p>
        </p:txBody>
      </p:sp>
      <p:sp>
        <p:nvSpPr>
          <p:cNvPr id="10" name="Slide Number Placeholder 9"/>
          <p:cNvSpPr>
            <a:spLocks noGrp="1"/>
          </p:cNvSpPr>
          <p:nvPr>
            <p:ph type="sldNum" sz="quarter" idx="12"/>
          </p:nvPr>
        </p:nvSpPr>
        <p:spPr/>
        <p:txBody>
          <a:bodyPr/>
          <a:lstStyle/>
          <a:p>
            <a:r>
              <a:rPr lang="en-US" smtClean="0"/>
              <a:t>6-</a:t>
            </a:r>
            <a:fld id="{7DDEA73B-AA39-463D-A416-EF559CC4B450}"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Nusselt</a:t>
            </a:r>
            <a:r>
              <a:rPr lang="en-GB" dirty="0" smtClean="0"/>
              <a:t> Number</a:t>
            </a:r>
            <a:endParaRPr lang="en-GB" dirty="0"/>
          </a:p>
        </p:txBody>
      </p:sp>
      <p:sp>
        <p:nvSpPr>
          <p:cNvPr id="4" name="Date Placeholder 3"/>
          <p:cNvSpPr>
            <a:spLocks noGrp="1"/>
          </p:cNvSpPr>
          <p:nvPr>
            <p:ph type="dt" sz="half" idx="10"/>
          </p:nvPr>
        </p:nvSpPr>
        <p:spPr/>
        <p:txBody>
          <a:bodyPr/>
          <a:lstStyle/>
          <a:p>
            <a:fld id="{6EE720C4-580D-487C-8366-C66886270ED3}" type="datetime1">
              <a:rPr lang="en-US" smtClean="0"/>
              <a:pPr/>
              <a:t>2/15/2019</a:t>
            </a:fld>
            <a:endParaRPr lang="en-US"/>
          </a:p>
        </p:txBody>
      </p:sp>
      <p:pic>
        <p:nvPicPr>
          <p:cNvPr id="131075" name="Picture 3"/>
          <p:cNvPicPr>
            <a:picLocks noGrp="1" noChangeAspect="1" noChangeArrowheads="1"/>
          </p:cNvPicPr>
          <p:nvPr>
            <p:ph idx="1"/>
          </p:nvPr>
        </p:nvPicPr>
        <p:blipFill>
          <a:blip r:embed="rId3"/>
          <a:srcRect l="9543" t="4188" r="11723" b="-524"/>
          <a:stretch>
            <a:fillRect/>
          </a:stretch>
        </p:blipFill>
        <p:spPr bwMode="auto">
          <a:xfrm>
            <a:off x="2518090" y="1127155"/>
            <a:ext cx="3352800" cy="2336800"/>
          </a:xfrm>
          <a:prstGeom prst="rect">
            <a:avLst/>
          </a:prstGeom>
          <a:noFill/>
          <a:ln w="9525">
            <a:noFill/>
            <a:miter lim="800000"/>
            <a:headEnd/>
            <a:tailEnd/>
          </a:ln>
          <a:effectLst/>
        </p:spPr>
      </p:pic>
      <p:sp>
        <p:nvSpPr>
          <p:cNvPr id="9" name="TextBox 8"/>
          <p:cNvSpPr txBox="1"/>
          <p:nvPr/>
        </p:nvSpPr>
        <p:spPr>
          <a:xfrm>
            <a:off x="1143000" y="1219200"/>
            <a:ext cx="2709396" cy="400110"/>
          </a:xfrm>
          <a:prstGeom prst="rect">
            <a:avLst/>
          </a:prstGeom>
          <a:noFill/>
        </p:spPr>
        <p:txBody>
          <a:bodyPr wrap="none" rtlCol="0">
            <a:spAutoFit/>
          </a:bodyPr>
          <a:lstStyle/>
          <a:p>
            <a:r>
              <a:rPr lang="en-GB" sz="2000" dirty="0" smtClean="0">
                <a:latin typeface="+mn-lt"/>
              </a:rPr>
              <a:t>Consider the following</a:t>
            </a:r>
            <a:endParaRPr lang="en-GB" sz="2000" dirty="0">
              <a:latin typeface="+mn-lt"/>
            </a:endParaRPr>
          </a:p>
        </p:txBody>
      </p:sp>
      <p:sp>
        <p:nvSpPr>
          <p:cNvPr id="10" name="TextBox 9"/>
          <p:cNvSpPr txBox="1"/>
          <p:nvPr/>
        </p:nvSpPr>
        <p:spPr>
          <a:xfrm>
            <a:off x="609600" y="2971800"/>
            <a:ext cx="8001000" cy="3016210"/>
          </a:xfrm>
          <a:prstGeom prst="rect">
            <a:avLst/>
          </a:prstGeom>
          <a:noFill/>
        </p:spPr>
        <p:txBody>
          <a:bodyPr wrap="square" rtlCol="0">
            <a:spAutoFit/>
          </a:bodyPr>
          <a:lstStyle/>
          <a:p>
            <a:endParaRPr lang="en-GB" sz="1800" dirty="0" smtClean="0"/>
          </a:p>
          <a:p>
            <a:endParaRPr lang="en-GB" sz="1800" dirty="0" smtClean="0"/>
          </a:p>
          <a:p>
            <a:r>
              <a:rPr lang="en-GB" sz="2000" dirty="0" smtClean="0">
                <a:latin typeface="+mn-lt"/>
              </a:rPr>
              <a:t>Heat transfer through the fluid layer will be by convection, when the fluid involves some motion, and by conduction when the fluid layer is motionless</a:t>
            </a:r>
          </a:p>
          <a:p>
            <a:r>
              <a:rPr lang="en-GB" sz="2000" dirty="0" smtClean="0">
                <a:latin typeface="+mn-lt"/>
              </a:rPr>
              <a:t>Taking the ratio of  convection to conduction heat transfer  through the fluid  layer</a:t>
            </a:r>
          </a:p>
          <a:p>
            <a:endParaRPr lang="en-GB" sz="1800" dirty="0" smtClean="0"/>
          </a:p>
          <a:p>
            <a:endParaRPr lang="en-GB" sz="1800" dirty="0" smtClean="0"/>
          </a:p>
          <a:p>
            <a:endParaRPr lang="en-GB" sz="1800" dirty="0"/>
          </a:p>
        </p:txBody>
      </p:sp>
      <p:pic>
        <p:nvPicPr>
          <p:cNvPr id="131077" name="Picture 5"/>
          <p:cNvPicPr>
            <a:picLocks noChangeAspect="1" noChangeArrowheads="1"/>
          </p:cNvPicPr>
          <p:nvPr/>
        </p:nvPicPr>
        <p:blipFill>
          <a:blip r:embed="rId4"/>
          <a:srcRect/>
          <a:stretch>
            <a:fillRect/>
          </a:stretch>
        </p:blipFill>
        <p:spPr bwMode="auto">
          <a:xfrm>
            <a:off x="2519163" y="5105400"/>
            <a:ext cx="4669276" cy="1167319"/>
          </a:xfrm>
          <a:prstGeom prst="rect">
            <a:avLst/>
          </a:prstGeom>
          <a:noFill/>
          <a:ln w="9525">
            <a:noFill/>
            <a:miter lim="800000"/>
            <a:headEnd/>
            <a:tailEnd/>
          </a:ln>
          <a:effectLst/>
        </p:spPr>
      </p:pic>
      <p:sp>
        <p:nvSpPr>
          <p:cNvPr id="15" name="Rectangle 14"/>
          <p:cNvSpPr/>
          <p:nvPr/>
        </p:nvSpPr>
        <p:spPr>
          <a:xfrm>
            <a:off x="1981200" y="5105400"/>
            <a:ext cx="5486400" cy="1138773"/>
          </a:xfrm>
          <a:prstGeom prst="rect">
            <a:avLst/>
          </a:prstGeom>
        </p:spPr>
        <p:txBody>
          <a:bodyPr wrap="square">
            <a:spAutoFit/>
          </a:bodyPr>
          <a:lstStyle/>
          <a:p>
            <a:endParaRPr lang="en-GB" dirty="0" smtClean="0"/>
          </a:p>
          <a:p>
            <a:endParaRPr lang="en-GB" dirty="0" smtClean="0"/>
          </a:p>
          <a:p>
            <a:endParaRPr lang="en-GB" sz="2000" dirty="0" smtClean="0"/>
          </a:p>
        </p:txBody>
      </p:sp>
      <p:sp>
        <p:nvSpPr>
          <p:cNvPr id="11" name="Slide Number Placeholder 10"/>
          <p:cNvSpPr>
            <a:spLocks noGrp="1"/>
          </p:cNvSpPr>
          <p:nvPr>
            <p:ph type="sldNum" sz="quarter" idx="12"/>
          </p:nvPr>
        </p:nvSpPr>
        <p:spPr/>
        <p:txBody>
          <a:bodyPr/>
          <a:lstStyle/>
          <a:p>
            <a:r>
              <a:rPr lang="en-US" smtClean="0"/>
              <a:t>6-</a:t>
            </a:r>
            <a:fld id="{44137CE7-71FD-4311-BAD5-26084854ACF6}"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Nusselt</a:t>
            </a:r>
            <a:r>
              <a:rPr lang="en-GB" dirty="0" smtClean="0"/>
              <a:t> Number</a:t>
            </a:r>
            <a:endParaRPr lang="en-GB" dirty="0"/>
          </a:p>
        </p:txBody>
      </p:sp>
      <p:sp>
        <p:nvSpPr>
          <p:cNvPr id="3" name="Content Placeholder 2"/>
          <p:cNvSpPr>
            <a:spLocks noGrp="1"/>
          </p:cNvSpPr>
          <p:nvPr>
            <p:ph idx="1"/>
          </p:nvPr>
        </p:nvSpPr>
        <p:spPr/>
        <p:txBody>
          <a:bodyPr/>
          <a:lstStyle/>
          <a:p>
            <a:pPr>
              <a:buNone/>
            </a:pPr>
            <a:r>
              <a:rPr lang="en-GB" dirty="0" smtClean="0"/>
              <a:t>So the </a:t>
            </a:r>
            <a:r>
              <a:rPr lang="en-GB" dirty="0" err="1" smtClean="0"/>
              <a:t>nusselt</a:t>
            </a:r>
            <a:r>
              <a:rPr lang="en-GB" dirty="0" smtClean="0"/>
              <a:t> number represents the enhancement of the heat transfer through a fluid layer as a result of convection relative to conduction across the same fluid layer</a:t>
            </a:r>
          </a:p>
          <a:p>
            <a:pPr>
              <a:buNone/>
            </a:pPr>
            <a:r>
              <a:rPr lang="en-GB" dirty="0" smtClean="0"/>
              <a:t>If Nu=1, heat transfer through the layer is by pure conduction</a:t>
            </a:r>
          </a:p>
          <a:p>
            <a:pPr>
              <a:buNone/>
            </a:pPr>
            <a:endParaRPr lang="en-GB" dirty="0" smtClean="0"/>
          </a:p>
          <a:p>
            <a:pPr>
              <a:buNone/>
            </a:pPr>
            <a:endParaRPr lang="en-GB" dirty="0" smtClean="0"/>
          </a:p>
          <a:p>
            <a:pPr>
              <a:buNone/>
            </a:pPr>
            <a:endParaRPr lang="en-GB" dirty="0" smtClean="0"/>
          </a:p>
          <a:p>
            <a:pPr>
              <a:buNone/>
            </a:pPr>
            <a:endParaRPr lang="en-GB" dirty="0" smtClean="0"/>
          </a:p>
          <a:p>
            <a:pPr>
              <a:buNone/>
            </a:pPr>
            <a:endParaRPr lang="en-GB" dirty="0"/>
          </a:p>
        </p:txBody>
      </p:sp>
      <p:sp>
        <p:nvSpPr>
          <p:cNvPr id="4" name="Date Placeholder 3"/>
          <p:cNvSpPr>
            <a:spLocks noGrp="1"/>
          </p:cNvSpPr>
          <p:nvPr>
            <p:ph type="dt" sz="half" idx="10"/>
          </p:nvPr>
        </p:nvSpPr>
        <p:spPr/>
        <p:txBody>
          <a:bodyPr/>
          <a:lstStyle/>
          <a:p>
            <a:fld id="{CCFFA8F3-B1D4-4088-8CED-958AB8609C4E}" type="datetime1">
              <a:rPr lang="en-US" smtClean="0"/>
              <a:pPr/>
              <a:t>2/15/2019</a:t>
            </a:fld>
            <a:endParaRPr lang="en-US"/>
          </a:p>
        </p:txBody>
      </p:sp>
      <p:sp>
        <p:nvSpPr>
          <p:cNvPr id="7" name="Slide Number Placeholder 6"/>
          <p:cNvSpPr>
            <a:spLocks noGrp="1"/>
          </p:cNvSpPr>
          <p:nvPr>
            <p:ph type="sldNum" sz="quarter" idx="12"/>
          </p:nvPr>
        </p:nvSpPr>
        <p:spPr/>
        <p:txBody>
          <a:bodyPr/>
          <a:lstStyle/>
          <a:p>
            <a:r>
              <a:rPr lang="en-US" smtClean="0"/>
              <a:t>6-</a:t>
            </a:r>
            <a:fld id="{44137CE7-71FD-4311-BAD5-26084854ACF6}"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838200"/>
          </a:xfrm>
        </p:spPr>
        <p:txBody>
          <a:bodyPr/>
          <a:lstStyle/>
          <a:p>
            <a:r>
              <a:rPr lang="en-GB" dirty="0" err="1" smtClean="0"/>
              <a:t>Prandtl</a:t>
            </a:r>
            <a:r>
              <a:rPr lang="en-GB" dirty="0" smtClean="0"/>
              <a:t> number</a:t>
            </a:r>
            <a:endParaRPr lang="en-GB" dirty="0"/>
          </a:p>
        </p:txBody>
      </p:sp>
      <p:sp>
        <p:nvSpPr>
          <p:cNvPr id="3" name="Content Placeholder 2"/>
          <p:cNvSpPr>
            <a:spLocks noGrp="1"/>
          </p:cNvSpPr>
          <p:nvPr>
            <p:ph idx="1"/>
          </p:nvPr>
        </p:nvSpPr>
        <p:spPr>
          <a:xfrm>
            <a:off x="381000" y="914400"/>
            <a:ext cx="8382000" cy="5791200"/>
          </a:xfrm>
        </p:spPr>
        <p:txBody>
          <a:bodyPr/>
          <a:lstStyle/>
          <a:p>
            <a:r>
              <a:rPr lang="en-GB" dirty="0" smtClean="0"/>
              <a:t>The relative thickness of the velocity and thermal boundary layer,</a:t>
            </a:r>
          </a:p>
          <a:p>
            <a:endParaRPr lang="en-GB" dirty="0"/>
          </a:p>
        </p:txBody>
      </p:sp>
      <p:sp>
        <p:nvSpPr>
          <p:cNvPr id="4" name="Date Placeholder 3"/>
          <p:cNvSpPr>
            <a:spLocks noGrp="1"/>
          </p:cNvSpPr>
          <p:nvPr>
            <p:ph type="dt" sz="half" idx="10"/>
          </p:nvPr>
        </p:nvSpPr>
        <p:spPr/>
        <p:txBody>
          <a:bodyPr/>
          <a:lstStyle/>
          <a:p>
            <a:fld id="{A84C32CB-7521-47C9-AFBA-0891FCAA0B93}" type="datetime1">
              <a:rPr lang="en-US" smtClean="0"/>
              <a:pPr/>
              <a:t>2/15/2019</a:t>
            </a:fld>
            <a:endParaRPr lang="en-US"/>
          </a:p>
        </p:txBody>
      </p:sp>
      <p:pic>
        <p:nvPicPr>
          <p:cNvPr id="132099" name="Picture 3"/>
          <p:cNvPicPr>
            <a:picLocks noChangeAspect="1" noChangeArrowheads="1"/>
          </p:cNvPicPr>
          <p:nvPr/>
        </p:nvPicPr>
        <p:blipFill>
          <a:blip r:embed="rId4"/>
          <a:srcRect/>
          <a:stretch>
            <a:fillRect/>
          </a:stretch>
        </p:blipFill>
        <p:spPr bwMode="auto">
          <a:xfrm>
            <a:off x="1606974" y="1752600"/>
            <a:ext cx="5432214" cy="1219200"/>
          </a:xfrm>
          <a:prstGeom prst="rect">
            <a:avLst/>
          </a:prstGeom>
          <a:noFill/>
          <a:ln w="9525">
            <a:noFill/>
            <a:miter lim="800000"/>
            <a:headEnd/>
            <a:tailEnd/>
          </a:ln>
          <a:effectLst/>
        </p:spPr>
      </p:pic>
      <p:sp>
        <p:nvSpPr>
          <p:cNvPr id="10" name="TextBox 9"/>
          <p:cNvSpPr txBox="1"/>
          <p:nvPr/>
        </p:nvSpPr>
        <p:spPr>
          <a:xfrm>
            <a:off x="1143000" y="2590800"/>
            <a:ext cx="7696200" cy="2246769"/>
          </a:xfrm>
          <a:prstGeom prst="rect">
            <a:avLst/>
          </a:prstGeom>
          <a:noFill/>
        </p:spPr>
        <p:txBody>
          <a:bodyPr wrap="square" rtlCol="0">
            <a:spAutoFit/>
          </a:bodyPr>
          <a:lstStyle/>
          <a:p>
            <a:r>
              <a:rPr lang="en-GB" sz="2000" dirty="0" smtClean="0">
                <a:latin typeface="+mn-lt"/>
              </a:rPr>
              <a:t>The </a:t>
            </a:r>
            <a:r>
              <a:rPr lang="en-GB" sz="2000" dirty="0" err="1" smtClean="0">
                <a:latin typeface="+mn-lt"/>
              </a:rPr>
              <a:t>prandtl</a:t>
            </a:r>
            <a:r>
              <a:rPr lang="en-GB" sz="2000" dirty="0" smtClean="0">
                <a:latin typeface="+mn-lt"/>
              </a:rPr>
              <a:t> number of gases are about 1, which indicates that both momentum and heat dissipate through the fluid at about the same rate.</a:t>
            </a:r>
          </a:p>
          <a:p>
            <a:endParaRPr lang="en-GB" sz="2000" dirty="0" smtClean="0">
              <a:latin typeface="+mn-lt"/>
            </a:endParaRPr>
          </a:p>
          <a:p>
            <a:r>
              <a:rPr lang="en-GB" sz="2000" dirty="0" smtClean="0">
                <a:latin typeface="+mn-lt"/>
              </a:rPr>
              <a:t>For laminar flow the boundary layer thickness is given by. n=1/3</a:t>
            </a:r>
          </a:p>
          <a:p>
            <a:endParaRPr lang="en-GB" sz="2000" dirty="0" smtClean="0">
              <a:latin typeface="+mn-lt"/>
            </a:endParaRPr>
          </a:p>
          <a:p>
            <a:endParaRPr lang="en-GB" sz="2000" dirty="0" smtClean="0">
              <a:latin typeface="+mn-lt"/>
            </a:endParaRPr>
          </a:p>
        </p:txBody>
      </p:sp>
      <p:graphicFrame>
        <p:nvGraphicFramePr>
          <p:cNvPr id="11" name="Object 10"/>
          <p:cNvGraphicFramePr>
            <a:graphicFrameLocks noChangeAspect="1"/>
          </p:cNvGraphicFramePr>
          <p:nvPr/>
        </p:nvGraphicFramePr>
        <p:xfrm>
          <a:off x="5105400" y="4191000"/>
          <a:ext cx="3440113" cy="2438400"/>
        </p:xfrm>
        <a:graphic>
          <a:graphicData uri="http://schemas.openxmlformats.org/presentationml/2006/ole">
            <mc:AlternateContent xmlns:mc="http://schemas.openxmlformats.org/markup-compatibility/2006">
              <mc:Choice xmlns:v="urn:schemas-microsoft-com:vml" Requires="v">
                <p:oleObj spid="_x0000_s132121" name="Slide" r:id="rId6" imgW="4125489" imgH="3093589" progId="PowerPoint.Slide.12">
                  <p:embed/>
                </p:oleObj>
              </mc:Choice>
              <mc:Fallback>
                <p:oleObj name="Slide" r:id="rId6" imgW="4125489" imgH="3093589" progId="PowerPoint.Slide.12">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05400" y="4191000"/>
                        <a:ext cx="3440113" cy="2438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32101" name="Picture 5"/>
          <p:cNvPicPr>
            <a:picLocks noChangeAspect="1" noChangeArrowheads="1"/>
          </p:cNvPicPr>
          <p:nvPr/>
        </p:nvPicPr>
        <p:blipFill>
          <a:blip r:embed="rId8"/>
          <a:srcRect/>
          <a:stretch>
            <a:fillRect/>
          </a:stretch>
        </p:blipFill>
        <p:spPr bwMode="auto">
          <a:xfrm>
            <a:off x="381000" y="4343400"/>
            <a:ext cx="3276600" cy="2047875"/>
          </a:xfrm>
          <a:prstGeom prst="rect">
            <a:avLst/>
          </a:prstGeom>
          <a:noFill/>
          <a:ln w="9525">
            <a:noFill/>
            <a:miter lim="800000"/>
            <a:headEnd/>
            <a:tailEnd/>
          </a:ln>
          <a:effectLst/>
        </p:spPr>
      </p:pic>
      <p:sp>
        <p:nvSpPr>
          <p:cNvPr id="12" name="Slide Number Placeholder 11"/>
          <p:cNvSpPr>
            <a:spLocks noGrp="1"/>
          </p:cNvSpPr>
          <p:nvPr>
            <p:ph type="sldNum" sz="quarter" idx="12"/>
          </p:nvPr>
        </p:nvSpPr>
        <p:spPr/>
        <p:txBody>
          <a:bodyPr/>
          <a:lstStyle/>
          <a:p>
            <a:r>
              <a:rPr lang="en-US" smtClean="0"/>
              <a:t>6-</a:t>
            </a:r>
            <a:fld id="{44137CE7-71FD-4311-BAD5-26084854ACF6}" type="slidenum">
              <a:rPr lang="en-US" smtClean="0"/>
              <a:pPr/>
              <a:t>16</a:t>
            </a:fld>
            <a:endParaRPr lang="en-US"/>
          </a:p>
        </p:txBody>
      </p:sp>
      <p:pic>
        <p:nvPicPr>
          <p:cNvPr id="5" name="Picture 5"/>
          <p:cNvPicPr>
            <a:picLocks noChangeAspect="1" noChangeArrowheads="1"/>
          </p:cNvPicPr>
          <p:nvPr/>
        </p:nvPicPr>
        <p:blipFill>
          <a:blip r:embed="rId9"/>
          <a:srcRect/>
          <a:stretch>
            <a:fillRect/>
          </a:stretch>
        </p:blipFill>
        <p:spPr bwMode="auto">
          <a:xfrm>
            <a:off x="4038600" y="4191000"/>
            <a:ext cx="828675" cy="600075"/>
          </a:xfrm>
          <a:prstGeom prst="rect">
            <a:avLst/>
          </a:prstGeom>
          <a:noFill/>
          <a:ln w="9525">
            <a:noFill/>
            <a:miter lim="800000"/>
            <a:headEnd/>
            <a:tailEnd/>
          </a:ln>
          <a:effectLst/>
        </p:spPr>
      </p:pic>
      <p:sp>
        <p:nvSpPr>
          <p:cNvPr id="13" name="Rectangle 12"/>
          <p:cNvSpPr/>
          <p:nvPr/>
        </p:nvSpPr>
        <p:spPr>
          <a:xfrm>
            <a:off x="3886200" y="4800600"/>
            <a:ext cx="4876800" cy="1323439"/>
          </a:xfrm>
          <a:prstGeom prst="rect">
            <a:avLst/>
          </a:prstGeom>
        </p:spPr>
        <p:txBody>
          <a:bodyPr wrap="square">
            <a:spAutoFit/>
          </a:bodyPr>
          <a:lstStyle/>
          <a:p>
            <a:r>
              <a:rPr lang="en-GB" sz="2000" dirty="0" smtClean="0">
                <a:latin typeface="+mn-lt"/>
              </a:rPr>
              <a:t>Consequently the thermal boundary layer is much thicker for liquid metals and much thinner for oil relative to the velocity boundary layer</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Reynolds number</a:t>
            </a:r>
            <a:endParaRPr lang="en-GB" dirty="0"/>
          </a:p>
        </p:txBody>
      </p:sp>
      <p:sp>
        <p:nvSpPr>
          <p:cNvPr id="4" name="Date Placeholder 3"/>
          <p:cNvSpPr>
            <a:spLocks noGrp="1"/>
          </p:cNvSpPr>
          <p:nvPr>
            <p:ph type="dt" sz="half" idx="10"/>
          </p:nvPr>
        </p:nvSpPr>
        <p:spPr/>
        <p:txBody>
          <a:bodyPr/>
          <a:lstStyle/>
          <a:p>
            <a:fld id="{6F99F484-E073-4752-9387-3003D35976FD}" type="datetime1">
              <a:rPr lang="en-US" smtClean="0"/>
              <a:pPr/>
              <a:t>2/15/2019</a:t>
            </a:fld>
            <a:endParaRPr lang="en-US"/>
          </a:p>
        </p:txBody>
      </p:sp>
      <p:pic>
        <p:nvPicPr>
          <p:cNvPr id="133122" name="Picture 2"/>
          <p:cNvPicPr>
            <a:picLocks noGrp="1" noChangeAspect="1" noChangeArrowheads="1"/>
          </p:cNvPicPr>
          <p:nvPr>
            <p:ph idx="1"/>
          </p:nvPr>
        </p:nvPicPr>
        <p:blipFill>
          <a:blip r:embed="rId3"/>
          <a:srcRect r="13695" b="27273"/>
          <a:stretch>
            <a:fillRect/>
          </a:stretch>
        </p:blipFill>
        <p:spPr bwMode="auto">
          <a:xfrm>
            <a:off x="2209800" y="2286000"/>
            <a:ext cx="3276600" cy="609600"/>
          </a:xfrm>
          <a:prstGeom prst="rect">
            <a:avLst/>
          </a:prstGeom>
          <a:noFill/>
          <a:ln w="9525">
            <a:noFill/>
            <a:miter lim="800000"/>
            <a:headEnd/>
            <a:tailEnd/>
          </a:ln>
          <a:effectLst/>
        </p:spPr>
      </p:pic>
      <p:sp>
        <p:nvSpPr>
          <p:cNvPr id="8" name="TextBox 7"/>
          <p:cNvSpPr txBox="1"/>
          <p:nvPr/>
        </p:nvSpPr>
        <p:spPr>
          <a:xfrm>
            <a:off x="838200" y="2971800"/>
            <a:ext cx="7162800" cy="707886"/>
          </a:xfrm>
          <a:prstGeom prst="rect">
            <a:avLst/>
          </a:prstGeom>
          <a:noFill/>
        </p:spPr>
        <p:txBody>
          <a:bodyPr wrap="square" rtlCol="0">
            <a:spAutoFit/>
          </a:bodyPr>
          <a:lstStyle/>
          <a:p>
            <a:pPr marL="342900" indent="-342900">
              <a:spcBef>
                <a:spcPct val="20000"/>
              </a:spcBef>
            </a:pPr>
            <a:r>
              <a:rPr lang="en-GB" sz="2000" dirty="0" smtClean="0">
                <a:latin typeface="+mn-lt"/>
              </a:rPr>
              <a:t> The flow regimes depends mainly on the ratio of the inertia forces to viscous forces in the fluid, dimensionless quantity</a:t>
            </a:r>
          </a:p>
        </p:txBody>
      </p:sp>
      <p:sp>
        <p:nvSpPr>
          <p:cNvPr id="9" name="TextBox 8"/>
          <p:cNvSpPr txBox="1"/>
          <p:nvPr/>
        </p:nvSpPr>
        <p:spPr>
          <a:xfrm>
            <a:off x="762000" y="3733800"/>
            <a:ext cx="7924800" cy="1015663"/>
          </a:xfrm>
          <a:prstGeom prst="rect">
            <a:avLst/>
          </a:prstGeom>
          <a:noFill/>
        </p:spPr>
        <p:txBody>
          <a:bodyPr wrap="square" rtlCol="0">
            <a:spAutoFit/>
          </a:bodyPr>
          <a:lstStyle/>
          <a:p>
            <a:r>
              <a:rPr lang="en-GB" sz="2000" dirty="0" smtClean="0">
                <a:latin typeface="+mn-lt"/>
              </a:rPr>
              <a:t>At large </a:t>
            </a:r>
            <a:r>
              <a:rPr lang="en-GB" sz="2000" dirty="0" err="1" smtClean="0">
                <a:latin typeface="+mn-lt"/>
              </a:rPr>
              <a:t>reynold</a:t>
            </a:r>
            <a:r>
              <a:rPr lang="en-GB" sz="2000" dirty="0" smtClean="0">
                <a:latin typeface="+mn-lt"/>
              </a:rPr>
              <a:t> numbers, the inertia forces are large relative to the viscous forces and thus the viscous forces cannot prevent the random and rapid fluctuation of the fluid</a:t>
            </a:r>
          </a:p>
        </p:txBody>
      </p:sp>
      <p:sp>
        <p:nvSpPr>
          <p:cNvPr id="10" name="TextBox 9"/>
          <p:cNvSpPr txBox="1"/>
          <p:nvPr/>
        </p:nvSpPr>
        <p:spPr>
          <a:xfrm>
            <a:off x="838200" y="4800600"/>
            <a:ext cx="7848600" cy="707886"/>
          </a:xfrm>
          <a:prstGeom prst="rect">
            <a:avLst/>
          </a:prstGeom>
          <a:noFill/>
        </p:spPr>
        <p:txBody>
          <a:bodyPr wrap="square" rtlCol="0">
            <a:spAutoFit/>
          </a:bodyPr>
          <a:lstStyle/>
          <a:p>
            <a:r>
              <a:rPr lang="en-GB" sz="2000" dirty="0" smtClean="0">
                <a:latin typeface="+mn-lt"/>
              </a:rPr>
              <a:t>At small </a:t>
            </a:r>
            <a:r>
              <a:rPr lang="en-GB" sz="2000" dirty="0" err="1" smtClean="0">
                <a:latin typeface="+mn-lt"/>
              </a:rPr>
              <a:t>reynolds</a:t>
            </a:r>
            <a:r>
              <a:rPr lang="en-GB" sz="2000" dirty="0" smtClean="0">
                <a:latin typeface="+mn-lt"/>
              </a:rPr>
              <a:t> number the </a:t>
            </a:r>
            <a:r>
              <a:rPr lang="en-GB" sz="2000" dirty="0" err="1" smtClean="0">
                <a:latin typeface="+mn-lt"/>
              </a:rPr>
              <a:t>visous</a:t>
            </a:r>
            <a:r>
              <a:rPr lang="en-GB" sz="2000" dirty="0" smtClean="0">
                <a:latin typeface="+mn-lt"/>
              </a:rPr>
              <a:t> forces are large enough to overcome the inertia forces and to keep the fluid line</a:t>
            </a:r>
          </a:p>
        </p:txBody>
      </p:sp>
      <p:sp>
        <p:nvSpPr>
          <p:cNvPr id="11" name="TextBox 10"/>
          <p:cNvSpPr txBox="1"/>
          <p:nvPr/>
        </p:nvSpPr>
        <p:spPr>
          <a:xfrm>
            <a:off x="1066800" y="1295400"/>
            <a:ext cx="6858000" cy="1015663"/>
          </a:xfrm>
          <a:prstGeom prst="rect">
            <a:avLst/>
          </a:prstGeom>
          <a:noFill/>
        </p:spPr>
        <p:txBody>
          <a:bodyPr wrap="square" rtlCol="0">
            <a:spAutoFit/>
          </a:bodyPr>
          <a:lstStyle/>
          <a:p>
            <a:r>
              <a:rPr lang="en-GB" sz="2000" dirty="0" smtClean="0">
                <a:latin typeface="+mn-lt"/>
              </a:rPr>
              <a:t>The transition from laminar to turbulent flow depends on surface geometry, surface roughness, free stream velocity, surface temperature and type of fluid</a:t>
            </a:r>
          </a:p>
        </p:txBody>
      </p:sp>
      <p:sp>
        <p:nvSpPr>
          <p:cNvPr id="12" name="Slide Number Placeholder 11"/>
          <p:cNvSpPr>
            <a:spLocks noGrp="1"/>
          </p:cNvSpPr>
          <p:nvPr>
            <p:ph type="sldNum" sz="quarter" idx="12"/>
          </p:nvPr>
        </p:nvSpPr>
        <p:spPr/>
        <p:txBody>
          <a:bodyPr/>
          <a:lstStyle/>
          <a:p>
            <a:r>
              <a:rPr lang="en-US" smtClean="0"/>
              <a:t>6-</a:t>
            </a:r>
            <a:fld id="{44137CE7-71FD-4311-BAD5-26084854ACF6}"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4" name="Date Placeholder 3"/>
          <p:cNvSpPr>
            <a:spLocks noGrp="1"/>
          </p:cNvSpPr>
          <p:nvPr>
            <p:ph type="dt" sz="half" idx="10"/>
          </p:nvPr>
        </p:nvSpPr>
        <p:spPr/>
        <p:txBody>
          <a:bodyPr/>
          <a:lstStyle/>
          <a:p>
            <a:fld id="{2095FC1C-A278-48BC-A77B-988E55F9820F}" type="datetime1">
              <a:rPr lang="en-US" smtClean="0"/>
              <a:pPr/>
              <a:t>2/15/2019</a:t>
            </a:fld>
            <a:endParaRPr lang="en-US"/>
          </a:p>
        </p:txBody>
      </p:sp>
      <p:sp>
        <p:nvSpPr>
          <p:cNvPr id="5" name="Slide Number Placeholder 4"/>
          <p:cNvSpPr>
            <a:spLocks noGrp="1"/>
          </p:cNvSpPr>
          <p:nvPr>
            <p:ph type="sldNum" sz="quarter" idx="12"/>
          </p:nvPr>
        </p:nvSpPr>
        <p:spPr/>
        <p:txBody>
          <a:bodyPr/>
          <a:lstStyle/>
          <a:p>
            <a:r>
              <a:rPr lang="en-US" smtClean="0"/>
              <a:t>6-</a:t>
            </a:r>
            <a:fld id="{44137CE7-71FD-4311-BAD5-26084854ACF6}" type="slidenum">
              <a:rPr lang="en-US" smtClean="0"/>
              <a:pPr/>
              <a:t>18</a:t>
            </a:fld>
            <a:endParaRPr lang="en-US"/>
          </a:p>
        </p:txBody>
      </p:sp>
      <p:pic>
        <p:nvPicPr>
          <p:cNvPr id="149506" name="Picture 2"/>
          <p:cNvPicPr>
            <a:picLocks noGrp="1" noChangeAspect="1" noChangeArrowheads="1"/>
          </p:cNvPicPr>
          <p:nvPr>
            <p:ph idx="1"/>
          </p:nvPr>
        </p:nvPicPr>
        <p:blipFill>
          <a:blip r:embed="rId2"/>
          <a:srcRect/>
          <a:stretch>
            <a:fillRect/>
          </a:stretch>
        </p:blipFill>
        <p:spPr bwMode="auto">
          <a:xfrm>
            <a:off x="0" y="1066800"/>
            <a:ext cx="8978181" cy="225790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b="1" u="sng" dirty="0" smtClean="0">
                <a:latin typeface="Times New Roman" pitchFamily="18" charset="0"/>
                <a:cs typeface="Times New Roman" pitchFamily="18" charset="0"/>
              </a:rPr>
              <a:t>Example 6.1</a:t>
            </a:r>
            <a:r>
              <a:rPr lang="en-US" dirty="0" smtClean="0">
                <a:latin typeface="Times New Roman" pitchFamily="18" charset="0"/>
                <a:cs typeface="Times New Roman" pitchFamily="18" charset="0"/>
              </a:rPr>
              <a:t>  </a:t>
            </a:r>
          </a:p>
          <a:p>
            <a:pPr>
              <a:buNone/>
            </a:pPr>
            <a:r>
              <a:rPr lang="en-US" dirty="0" smtClean="0">
                <a:latin typeface="Times New Roman" pitchFamily="18" charset="0"/>
                <a:cs typeface="Times New Roman" pitchFamily="18" charset="0"/>
              </a:rPr>
              <a:t>Experimental results for the local heat transfer coefficient </a:t>
            </a:r>
            <a:r>
              <a:rPr lang="en-US" dirty="0" err="1" smtClean="0">
                <a:latin typeface="Times New Roman" pitchFamily="18" charset="0"/>
                <a:cs typeface="Times New Roman" pitchFamily="18" charset="0"/>
              </a:rPr>
              <a:t>h</a:t>
            </a:r>
            <a:r>
              <a:rPr lang="en-US" baseline="-25000" dirty="0" err="1" smtClean="0">
                <a:latin typeface="Times New Roman" pitchFamily="18" charset="0"/>
                <a:cs typeface="Times New Roman" pitchFamily="18" charset="0"/>
              </a:rPr>
              <a:t>x</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for flow over a flat plate with an extremely rough surface were found to fit the relation</a:t>
            </a:r>
          </a:p>
          <a:p>
            <a:pPr>
              <a:buNone/>
            </a:pP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h</a:t>
            </a:r>
            <a:r>
              <a:rPr lang="en-US" baseline="-25000" dirty="0" err="1" smtClean="0">
                <a:latin typeface="Times New Roman" pitchFamily="18" charset="0"/>
                <a:cs typeface="Times New Roman" pitchFamily="18" charset="0"/>
              </a:rPr>
              <a:t>x</a:t>
            </a:r>
            <a:r>
              <a:rPr lang="en-US" dirty="0" smtClean="0">
                <a:latin typeface="Times New Roman" pitchFamily="18" charset="0"/>
                <a:cs typeface="Times New Roman" pitchFamily="18" charset="0"/>
              </a:rPr>
              <a:t>(x) = ax</a:t>
            </a:r>
            <a:r>
              <a:rPr lang="en-US" baseline="30000" dirty="0" smtClean="0">
                <a:latin typeface="Times New Roman" pitchFamily="18" charset="0"/>
                <a:cs typeface="Times New Roman" pitchFamily="18" charset="0"/>
              </a:rPr>
              <a:t>-0.1</a:t>
            </a:r>
          </a:p>
          <a:p>
            <a:pPr>
              <a:buNone/>
            </a:pPr>
            <a:r>
              <a:rPr lang="en-US" dirty="0" smtClean="0">
                <a:latin typeface="Times New Roman" pitchFamily="18" charset="0"/>
                <a:cs typeface="Times New Roman" pitchFamily="18" charset="0"/>
              </a:rPr>
              <a:t>where a is a coefficient (W/m</a:t>
            </a:r>
            <a:r>
              <a:rPr lang="en-US" baseline="30000" dirty="0" smtClean="0">
                <a:latin typeface="Times New Roman" pitchFamily="18" charset="0"/>
                <a:cs typeface="Times New Roman" pitchFamily="18" charset="0"/>
              </a:rPr>
              <a:t>1.9</a:t>
            </a:r>
            <a:r>
              <a:rPr lang="en-US" dirty="0" smtClean="0">
                <a:latin typeface="Times New Roman" pitchFamily="18" charset="0"/>
                <a:cs typeface="Times New Roman" pitchFamily="18" charset="0"/>
              </a:rPr>
              <a:t>.K) and x(m) is the distance from the leading edge of the plate.</a:t>
            </a:r>
          </a:p>
          <a:p>
            <a:pPr>
              <a:buNone/>
            </a:pP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355295561"/>
              </p:ext>
            </p:extLst>
          </p:nvPr>
        </p:nvGraphicFramePr>
        <p:xfrm>
          <a:off x="2286000" y="4572000"/>
          <a:ext cx="1981200" cy="1074549"/>
        </p:xfrm>
        <a:graphic>
          <a:graphicData uri="http://schemas.openxmlformats.org/presentationml/2006/ole">
            <mc:AlternateContent xmlns:mc="http://schemas.openxmlformats.org/markup-compatibility/2006">
              <mc:Choice xmlns:v="urn:schemas-microsoft-com:vml" Requires="v">
                <p:oleObj spid="_x0000_s145424" name="Equation" r:id="rId3" imgW="749160" imgH="406080" progId="Equation.3">
                  <p:embed/>
                </p:oleObj>
              </mc:Choice>
              <mc:Fallback>
                <p:oleObj name="Equation" r:id="rId3" imgW="749160" imgH="4060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4572000"/>
                        <a:ext cx="1981200" cy="1074549"/>
                      </a:xfrm>
                      <a:prstGeom prst="rect">
                        <a:avLst/>
                      </a:prstGeom>
                      <a:noFill/>
                    </p:spPr>
                  </p:pic>
                </p:oleObj>
              </mc:Fallback>
            </mc:AlternateContent>
          </a:graphicData>
        </a:graphic>
      </p:graphicFrame>
      <p:sp>
        <p:nvSpPr>
          <p:cNvPr id="5" name="Slide Number Placeholder 4"/>
          <p:cNvSpPr>
            <a:spLocks noGrp="1"/>
          </p:cNvSpPr>
          <p:nvPr>
            <p:ph type="sldNum" sz="quarter" idx="12"/>
          </p:nvPr>
        </p:nvSpPr>
        <p:spPr/>
        <p:txBody>
          <a:bodyPr/>
          <a:lstStyle/>
          <a:p>
            <a:fld id="{2AF24E74-D006-425D-84E3-F5FC5C7695EE}" type="slidenum">
              <a:rPr lang="en-US" smtClean="0">
                <a:solidFill>
                  <a:prstClr val="black">
                    <a:tint val="75000"/>
                  </a:prstClr>
                </a:solidFill>
              </a:rPr>
              <a:pPr/>
              <a:t>19</a:t>
            </a:fld>
            <a:endParaRPr lang="en-US">
              <a:solidFill>
                <a:prstClr val="black">
                  <a:tint val="75000"/>
                </a:prstClr>
              </a:solidFill>
            </a:endParaRPr>
          </a:p>
        </p:txBody>
      </p:sp>
    </p:spTree>
    <p:extLst>
      <p:ext uri="{BB962C8B-B14F-4D97-AF65-F5344CB8AC3E}">
        <p14:creationId xmlns:p14="http://schemas.microsoft.com/office/powerpoint/2010/main" val="41494336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e Placeholder 1"/>
          <p:cNvSpPr>
            <a:spLocks noGrp="1"/>
          </p:cNvSpPr>
          <p:nvPr>
            <p:ph type="dt" sz="half" idx="10"/>
          </p:nvPr>
        </p:nvSpPr>
        <p:spPr/>
        <p:txBody>
          <a:bodyPr/>
          <a:lstStyle/>
          <a:p>
            <a:fld id="{F7E2437D-5447-4E44-A2E1-8A1D1F67D8F0}" type="datetime1">
              <a:rPr lang="en-US" smtClean="0"/>
              <a:pPr/>
              <a:t>2/15/2019</a:t>
            </a:fld>
            <a:endParaRPr lang="en-US"/>
          </a:p>
        </p:txBody>
      </p:sp>
      <p:graphicFrame>
        <p:nvGraphicFramePr>
          <p:cNvPr id="89090" name="Object 2"/>
          <p:cNvGraphicFramePr>
            <a:graphicFrameLocks noChangeAspect="1"/>
          </p:cNvGraphicFramePr>
          <p:nvPr/>
        </p:nvGraphicFramePr>
        <p:xfrm>
          <a:off x="2590800" y="152400"/>
          <a:ext cx="3505200" cy="731838"/>
        </p:xfrm>
        <a:graphic>
          <a:graphicData uri="http://schemas.openxmlformats.org/presentationml/2006/ole">
            <mc:AlternateContent xmlns:mc="http://schemas.openxmlformats.org/markup-compatibility/2006">
              <mc:Choice xmlns:v="urn:schemas-microsoft-com:vml" Requires="v">
                <p:oleObj spid="_x0000_s89134" name="Equation" r:id="rId4" imgW="1091880" imgH="228600" progId="Equation.3">
                  <p:embed/>
                </p:oleObj>
              </mc:Choice>
              <mc:Fallback>
                <p:oleObj name="Equation" r:id="rId4" imgW="1091880" imgH="2286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152400"/>
                        <a:ext cx="3505200" cy="7318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89091" name="Group 3"/>
          <p:cNvGrpSpPr>
            <a:grpSpLocks/>
          </p:cNvGrpSpPr>
          <p:nvPr/>
        </p:nvGrpSpPr>
        <p:grpSpPr bwMode="auto">
          <a:xfrm>
            <a:off x="0" y="914400"/>
            <a:ext cx="5181600" cy="2032000"/>
            <a:chOff x="0" y="576"/>
            <a:chExt cx="3264" cy="1280"/>
          </a:xfrm>
        </p:grpSpPr>
        <p:sp>
          <p:nvSpPr>
            <p:cNvPr id="89092" name="Line 4"/>
            <p:cNvSpPr>
              <a:spLocks noChangeShapeType="1"/>
            </p:cNvSpPr>
            <p:nvPr/>
          </p:nvSpPr>
          <p:spPr bwMode="auto">
            <a:xfrm flipH="1">
              <a:off x="1392" y="576"/>
              <a:ext cx="1152" cy="768"/>
            </a:xfrm>
            <a:prstGeom prst="line">
              <a:avLst/>
            </a:prstGeom>
            <a:noFill/>
            <a:ln w="9525">
              <a:solidFill>
                <a:schemeClr val="tx1"/>
              </a:solidFill>
              <a:miter lim="800000"/>
              <a:headEnd/>
              <a:tailEnd type="triangle" w="med" len="med"/>
            </a:ln>
            <a:effectLst/>
          </p:spPr>
          <p:txBody>
            <a:bodyPr wrap="none"/>
            <a:lstStyle/>
            <a:p>
              <a:endParaRPr lang="en-US"/>
            </a:p>
          </p:txBody>
        </p:sp>
        <p:graphicFrame>
          <p:nvGraphicFramePr>
            <p:cNvPr id="89093" name="Object 5"/>
            <p:cNvGraphicFramePr>
              <a:graphicFrameLocks noChangeAspect="1"/>
            </p:cNvGraphicFramePr>
            <p:nvPr/>
          </p:nvGraphicFramePr>
          <p:xfrm>
            <a:off x="144" y="1382"/>
            <a:ext cx="3120" cy="474"/>
          </p:xfrm>
          <a:graphic>
            <a:graphicData uri="http://schemas.openxmlformats.org/presentationml/2006/ole">
              <mc:AlternateContent xmlns:mc="http://schemas.openxmlformats.org/markup-compatibility/2006">
                <mc:Choice xmlns:v="urn:schemas-microsoft-com:vml" Requires="v">
                  <p:oleObj spid="_x0000_s89135" name="Equation" r:id="rId6" imgW="2590560" imgH="393480" progId="Equation.3">
                    <p:embed/>
                  </p:oleObj>
                </mc:Choice>
                <mc:Fallback>
                  <p:oleObj name="Equation" r:id="rId6" imgW="2590560" imgH="393480" progId="Equation.3">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 y="1382"/>
                          <a:ext cx="3120" cy="47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9094" name="Text Box 6"/>
            <p:cNvSpPr txBox="1">
              <a:spLocks noChangeArrowheads="1"/>
            </p:cNvSpPr>
            <p:nvPr/>
          </p:nvSpPr>
          <p:spPr bwMode="auto">
            <a:xfrm>
              <a:off x="0" y="672"/>
              <a:ext cx="2100" cy="404"/>
            </a:xfrm>
            <a:prstGeom prst="rect">
              <a:avLst/>
            </a:prstGeom>
            <a:noFill/>
            <a:ln w="9525">
              <a:noFill/>
              <a:miter lim="800000"/>
              <a:headEnd/>
              <a:tailEnd/>
            </a:ln>
            <a:effectLst/>
          </p:spPr>
          <p:txBody>
            <a:bodyPr wrap="none">
              <a:spAutoFit/>
            </a:bodyPr>
            <a:lstStyle/>
            <a:p>
              <a:r>
                <a:rPr lang="en-US" sz="1800">
                  <a:solidFill>
                    <a:schemeClr val="accent2"/>
                  </a:solidFill>
                  <a:latin typeface="Arial" charset="0"/>
                </a:rPr>
                <a:t>Problems involving conduction:</a:t>
              </a:r>
            </a:p>
            <a:p>
              <a:r>
                <a:rPr lang="en-US" sz="1800">
                  <a:solidFill>
                    <a:schemeClr val="accent2"/>
                  </a:solidFill>
                  <a:latin typeface="Arial" charset="0"/>
                </a:rPr>
                <a:t>Chapters 2-3</a:t>
              </a:r>
            </a:p>
          </p:txBody>
        </p:sp>
      </p:grpSp>
      <p:sp>
        <p:nvSpPr>
          <p:cNvPr id="89095" name="Line 7"/>
          <p:cNvSpPr>
            <a:spLocks noChangeShapeType="1"/>
          </p:cNvSpPr>
          <p:nvPr/>
        </p:nvSpPr>
        <p:spPr bwMode="auto">
          <a:xfrm>
            <a:off x="838200" y="3048000"/>
            <a:ext cx="0" cy="457200"/>
          </a:xfrm>
          <a:prstGeom prst="line">
            <a:avLst/>
          </a:prstGeom>
          <a:noFill/>
          <a:ln w="9525">
            <a:solidFill>
              <a:schemeClr val="tx1"/>
            </a:solidFill>
            <a:miter lim="800000"/>
            <a:headEnd/>
            <a:tailEnd type="triangle" w="med" len="med"/>
          </a:ln>
          <a:effectLst/>
        </p:spPr>
        <p:txBody>
          <a:bodyPr wrap="none"/>
          <a:lstStyle/>
          <a:p>
            <a:endParaRPr lang="en-US"/>
          </a:p>
        </p:txBody>
      </p:sp>
      <p:sp>
        <p:nvSpPr>
          <p:cNvPr id="89096" name="Text Box 8"/>
          <p:cNvSpPr txBox="1">
            <a:spLocks noChangeArrowheads="1"/>
          </p:cNvSpPr>
          <p:nvPr/>
        </p:nvSpPr>
        <p:spPr bwMode="auto">
          <a:xfrm>
            <a:off x="152400" y="3657600"/>
            <a:ext cx="4724400" cy="2289175"/>
          </a:xfrm>
          <a:prstGeom prst="rect">
            <a:avLst/>
          </a:prstGeom>
          <a:noFill/>
          <a:ln w="9525">
            <a:noFill/>
            <a:miter lim="800000"/>
            <a:headEnd/>
            <a:tailEnd/>
          </a:ln>
          <a:effectLst/>
        </p:spPr>
        <p:txBody>
          <a:bodyPr>
            <a:spAutoFit/>
          </a:bodyPr>
          <a:lstStyle/>
          <a:p>
            <a:r>
              <a:rPr lang="en-US" sz="1800" u="sng">
                <a:solidFill>
                  <a:schemeClr val="accent2"/>
                </a:solidFill>
                <a:latin typeface="Arial" charset="0"/>
              </a:rPr>
              <a:t>Chapter 3:</a:t>
            </a:r>
            <a:r>
              <a:rPr lang="en-US" sz="1800">
                <a:latin typeface="Arial" charset="0"/>
              </a:rPr>
              <a:t> </a:t>
            </a:r>
          </a:p>
          <a:p>
            <a:pPr>
              <a:buFontTx/>
              <a:buChar char="•"/>
            </a:pPr>
            <a:r>
              <a:rPr lang="en-US" sz="1800">
                <a:latin typeface="Arial" charset="0"/>
              </a:rPr>
              <a:t>Obtained temperature profiles for 1-D, SS conduction, with and without generation</a:t>
            </a:r>
          </a:p>
          <a:p>
            <a:pPr>
              <a:buFontTx/>
              <a:buChar char="•"/>
            </a:pPr>
            <a:r>
              <a:rPr lang="en-US" sz="1800">
                <a:latin typeface="Arial" charset="0"/>
              </a:rPr>
              <a:t>We wrote the 1-D, SS problems in terms of resistances in series</a:t>
            </a:r>
          </a:p>
          <a:p>
            <a:pPr>
              <a:buFontTx/>
              <a:buChar char="•"/>
            </a:pPr>
            <a:r>
              <a:rPr lang="en-US" sz="1800">
                <a:latin typeface="Arial" charset="0"/>
              </a:rPr>
              <a:t>We defined an overall heat transfer coefficient, as the inverse of the total resistance</a:t>
            </a:r>
          </a:p>
        </p:txBody>
      </p:sp>
      <p:grpSp>
        <p:nvGrpSpPr>
          <p:cNvPr id="89097" name="Group 9"/>
          <p:cNvGrpSpPr>
            <a:grpSpLocks/>
          </p:cNvGrpSpPr>
          <p:nvPr/>
        </p:nvGrpSpPr>
        <p:grpSpPr bwMode="auto">
          <a:xfrm>
            <a:off x="4572000" y="914400"/>
            <a:ext cx="4419600" cy="1595438"/>
            <a:chOff x="2880" y="576"/>
            <a:chExt cx="2784" cy="1005"/>
          </a:xfrm>
        </p:grpSpPr>
        <p:sp>
          <p:nvSpPr>
            <p:cNvPr id="89098" name="Line 10"/>
            <p:cNvSpPr>
              <a:spLocks noChangeShapeType="1"/>
            </p:cNvSpPr>
            <p:nvPr/>
          </p:nvSpPr>
          <p:spPr bwMode="auto">
            <a:xfrm>
              <a:off x="2880" y="576"/>
              <a:ext cx="864" cy="720"/>
            </a:xfrm>
            <a:prstGeom prst="line">
              <a:avLst/>
            </a:prstGeom>
            <a:noFill/>
            <a:ln w="9525">
              <a:solidFill>
                <a:schemeClr val="tx1"/>
              </a:solidFill>
              <a:miter lim="800000"/>
              <a:headEnd/>
              <a:tailEnd type="triangle" w="med" len="med"/>
            </a:ln>
            <a:effectLst/>
          </p:spPr>
          <p:txBody>
            <a:bodyPr wrap="none"/>
            <a:lstStyle/>
            <a:p>
              <a:endParaRPr lang="en-US"/>
            </a:p>
          </p:txBody>
        </p:sp>
        <p:sp>
          <p:nvSpPr>
            <p:cNvPr id="89099" name="Text Box 11"/>
            <p:cNvSpPr txBox="1">
              <a:spLocks noChangeArrowheads="1"/>
            </p:cNvSpPr>
            <p:nvPr/>
          </p:nvSpPr>
          <p:spPr bwMode="auto">
            <a:xfrm>
              <a:off x="3504" y="1344"/>
              <a:ext cx="2160" cy="237"/>
            </a:xfrm>
            <a:prstGeom prst="rect">
              <a:avLst/>
            </a:prstGeom>
            <a:noFill/>
            <a:ln w="9525">
              <a:solidFill>
                <a:schemeClr val="tx1"/>
              </a:solidFill>
              <a:miter lim="800000"/>
              <a:headEnd/>
              <a:tailEnd/>
            </a:ln>
            <a:effectLst/>
          </p:spPr>
          <p:txBody>
            <a:bodyPr>
              <a:spAutoFit/>
            </a:bodyPr>
            <a:lstStyle/>
            <a:p>
              <a:r>
                <a:rPr lang="en-US" sz="1800">
                  <a:latin typeface="Arial" charset="0"/>
                </a:rPr>
                <a:t>Transient problems: </a:t>
              </a:r>
              <a:r>
                <a:rPr lang="en-US" sz="1800">
                  <a:solidFill>
                    <a:schemeClr val="accent2"/>
                  </a:solidFill>
                  <a:latin typeface="Arial" charset="0"/>
                </a:rPr>
                <a:t>Chapter 5</a:t>
              </a:r>
            </a:p>
          </p:txBody>
        </p:sp>
      </p:grpSp>
      <p:sp>
        <p:nvSpPr>
          <p:cNvPr id="89100" name="Rectangle 12"/>
          <p:cNvSpPr>
            <a:spLocks noChangeArrowheads="1"/>
          </p:cNvSpPr>
          <p:nvPr/>
        </p:nvSpPr>
        <p:spPr bwMode="auto">
          <a:xfrm>
            <a:off x="6400800" y="152400"/>
            <a:ext cx="2438400" cy="838200"/>
          </a:xfrm>
          <a:prstGeom prst="rect">
            <a:avLst/>
          </a:prstGeom>
          <a:noFill/>
          <a:ln w="9525">
            <a:noFill/>
            <a:miter lim="800000"/>
            <a:headEnd/>
            <a:tailEnd/>
          </a:ln>
          <a:effectLst/>
        </p:spPr>
        <p:txBody>
          <a:bodyPr/>
          <a:lstStyle/>
          <a:p>
            <a:pPr marL="342900" indent="-342900">
              <a:lnSpc>
                <a:spcPct val="80000"/>
              </a:lnSpc>
              <a:spcBef>
                <a:spcPct val="20000"/>
              </a:spcBef>
            </a:pPr>
            <a:r>
              <a:rPr lang="en-US">
                <a:solidFill>
                  <a:srgbClr val="FF0000"/>
                </a:solidFill>
                <a:latin typeface="Arial" charset="0"/>
              </a:rPr>
              <a:t>Energy</a:t>
            </a:r>
          </a:p>
          <a:p>
            <a:pPr marL="342900" indent="-342900">
              <a:lnSpc>
                <a:spcPct val="80000"/>
              </a:lnSpc>
              <a:spcBef>
                <a:spcPct val="20000"/>
              </a:spcBef>
            </a:pPr>
            <a:r>
              <a:rPr lang="en-US">
                <a:solidFill>
                  <a:srgbClr val="FF0000"/>
                </a:solidFill>
                <a:latin typeface="Arial" charset="0"/>
              </a:rPr>
              <a:t>Conservation</a:t>
            </a:r>
            <a:endParaRPr lang="en-US">
              <a:latin typeface="Arial" charset="0"/>
            </a:endParaRPr>
          </a:p>
        </p:txBody>
      </p:sp>
      <p:grpSp>
        <p:nvGrpSpPr>
          <p:cNvPr id="89101" name="Group 13"/>
          <p:cNvGrpSpPr>
            <a:grpSpLocks/>
          </p:cNvGrpSpPr>
          <p:nvPr/>
        </p:nvGrpSpPr>
        <p:grpSpPr bwMode="auto">
          <a:xfrm>
            <a:off x="4860925" y="2667000"/>
            <a:ext cx="4283075" cy="1449388"/>
            <a:chOff x="3168" y="1920"/>
            <a:chExt cx="2698" cy="913"/>
          </a:xfrm>
        </p:grpSpPr>
        <p:sp>
          <p:nvSpPr>
            <p:cNvPr id="89102" name="Line 14"/>
            <p:cNvSpPr>
              <a:spLocks noChangeShapeType="1"/>
            </p:cNvSpPr>
            <p:nvPr/>
          </p:nvSpPr>
          <p:spPr bwMode="auto">
            <a:xfrm>
              <a:off x="4512" y="1920"/>
              <a:ext cx="0" cy="288"/>
            </a:xfrm>
            <a:prstGeom prst="line">
              <a:avLst/>
            </a:prstGeom>
            <a:noFill/>
            <a:ln w="9525">
              <a:solidFill>
                <a:schemeClr val="tx1"/>
              </a:solidFill>
              <a:miter lim="800000"/>
              <a:headEnd/>
              <a:tailEnd type="triangle" w="med" len="med"/>
            </a:ln>
            <a:effectLst/>
          </p:spPr>
          <p:txBody>
            <a:bodyPr wrap="none"/>
            <a:lstStyle/>
            <a:p>
              <a:endParaRPr lang="en-US"/>
            </a:p>
          </p:txBody>
        </p:sp>
        <p:sp>
          <p:nvSpPr>
            <p:cNvPr id="89103" name="Text Box 15"/>
            <p:cNvSpPr txBox="1">
              <a:spLocks noChangeArrowheads="1"/>
            </p:cNvSpPr>
            <p:nvPr/>
          </p:nvSpPr>
          <p:spPr bwMode="auto">
            <a:xfrm>
              <a:off x="3168" y="2256"/>
              <a:ext cx="2698" cy="577"/>
            </a:xfrm>
            <a:prstGeom prst="rect">
              <a:avLst/>
            </a:prstGeom>
            <a:noFill/>
            <a:ln w="9525">
              <a:noFill/>
              <a:miter lim="800000"/>
              <a:headEnd/>
              <a:tailEnd/>
            </a:ln>
            <a:effectLst/>
          </p:spPr>
          <p:txBody>
            <a:bodyPr>
              <a:spAutoFit/>
            </a:bodyPr>
            <a:lstStyle/>
            <a:p>
              <a:r>
                <a:rPr lang="en-US" sz="1800">
                  <a:latin typeface="Arial" charset="0"/>
                </a:rPr>
                <a:t>Obtained temperature as a function of time for cases where resistance to conduction was negligible</a:t>
              </a:r>
              <a:endParaRPr lang="en-US">
                <a:latin typeface="Arial" charset="0"/>
              </a:endParaRPr>
            </a:p>
          </p:txBody>
        </p:sp>
      </p:grpSp>
      <p:sp>
        <p:nvSpPr>
          <p:cNvPr id="19" name="Slide Number Placeholder 18"/>
          <p:cNvSpPr>
            <a:spLocks noGrp="1"/>
          </p:cNvSpPr>
          <p:nvPr>
            <p:ph type="sldNum" sz="quarter" idx="12"/>
          </p:nvPr>
        </p:nvSpPr>
        <p:spPr/>
        <p:txBody>
          <a:bodyPr/>
          <a:lstStyle/>
          <a:p>
            <a:r>
              <a:rPr lang="en-US" smtClean="0"/>
              <a:t>6-</a:t>
            </a:r>
            <a:fld id="{C6FAE9DB-D834-444C-B75E-B48F6C560134}"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marL="514350" indent="-514350">
              <a:buAutoNum type="arabicPeriod"/>
            </a:pPr>
            <a:r>
              <a:rPr lang="en-US" dirty="0" smtClean="0">
                <a:latin typeface="Times New Roman" pitchFamily="18" charset="0"/>
                <a:cs typeface="Times New Roman" pitchFamily="18" charset="0"/>
              </a:rPr>
              <a:t>Develop an expression for the ratio of the average heat transfer coefficient       for a plate of length x to the local heat transfer coefficient</a:t>
            </a:r>
          </a:p>
          <a:p>
            <a:pPr marL="514350" indent="-514350">
              <a:buAutoNum type="arabicPeriod"/>
            </a:pPr>
            <a:r>
              <a:rPr lang="en-US" dirty="0" smtClean="0">
                <a:latin typeface="Times New Roman" pitchFamily="18" charset="0"/>
                <a:cs typeface="Times New Roman" pitchFamily="18" charset="0"/>
              </a:rPr>
              <a:t>Sketch the variation of </a:t>
            </a:r>
            <a:r>
              <a:rPr lang="en-US" dirty="0" err="1" smtClean="0">
                <a:latin typeface="Times New Roman" pitchFamily="18" charset="0"/>
                <a:cs typeface="Times New Roman" pitchFamily="18" charset="0"/>
              </a:rPr>
              <a:t>h</a:t>
            </a:r>
            <a:r>
              <a:rPr lang="en-US" baseline="-25000" dirty="0" err="1" smtClean="0">
                <a:latin typeface="Times New Roman" pitchFamily="18" charset="0"/>
                <a:cs typeface="Times New Roman" pitchFamily="18" charset="0"/>
              </a:rPr>
              <a:t>x</a:t>
            </a:r>
            <a:r>
              <a:rPr lang="en-US" dirty="0" smtClean="0">
                <a:latin typeface="Times New Roman" pitchFamily="18" charset="0"/>
                <a:cs typeface="Times New Roman" pitchFamily="18" charset="0"/>
              </a:rPr>
              <a:t> and</a:t>
            </a:r>
          </a:p>
          <a:p>
            <a:pPr marL="514350" indent="-514350">
              <a:buNone/>
            </a:pPr>
            <a:endParaRPr lang="en-US" dirty="0" smtClean="0">
              <a:latin typeface="Times New Roman" pitchFamily="18" charset="0"/>
              <a:cs typeface="Times New Roman" pitchFamily="18" charset="0"/>
            </a:endParaRPr>
          </a:p>
          <a:p>
            <a:pPr marL="514350" indent="-514350">
              <a:buNone/>
            </a:pPr>
            <a:r>
              <a:rPr lang="en-US" b="1" u="sng" dirty="0" smtClean="0">
                <a:latin typeface="Times New Roman" pitchFamily="18" charset="0"/>
                <a:cs typeface="Times New Roman" pitchFamily="18" charset="0"/>
              </a:rPr>
              <a:t> </a:t>
            </a:r>
          </a:p>
          <a:p>
            <a:pPr marL="514350" indent="-514350">
              <a:buNone/>
            </a:pPr>
            <a:r>
              <a:rPr lang="en-US" dirty="0" smtClean="0">
                <a:latin typeface="Times New Roman" pitchFamily="18" charset="0"/>
                <a:cs typeface="Times New Roman" pitchFamily="18" charset="0"/>
              </a:rPr>
              <a:t>  </a:t>
            </a:r>
          </a:p>
          <a:p>
            <a:pPr marL="514350" indent="-514350">
              <a:buNone/>
            </a:pPr>
            <a:endParaRPr lang="en-US" dirty="0" smtClean="0">
              <a:latin typeface="Times New Roman" pitchFamily="18" charset="0"/>
              <a:cs typeface="Times New Roman" pitchFamily="18" charset="0"/>
            </a:endParaRPr>
          </a:p>
          <a:p>
            <a:pPr marL="514350" indent="-514350">
              <a:buNone/>
            </a:pPr>
            <a:endParaRPr lang="en-US" dirty="0" smtClean="0">
              <a:latin typeface="Times New Roman" pitchFamily="18" charset="0"/>
              <a:cs typeface="Times New Roman" pitchFamily="18" charset="0"/>
            </a:endParaRPr>
          </a:p>
          <a:p>
            <a:pPr marL="514350" indent="-514350">
              <a:buNone/>
            </a:pPr>
            <a:endParaRPr lang="en-US" dirty="0" smtClean="0">
              <a:latin typeface="Times New Roman" pitchFamily="18" charset="0"/>
              <a:cs typeface="Times New Roman" pitchFamily="18" charset="0"/>
            </a:endParaRPr>
          </a:p>
          <a:p>
            <a:pPr marL="514350" indent="-514350">
              <a:buNone/>
            </a:pPr>
            <a:r>
              <a:rPr lang="en-US" dirty="0" smtClean="0">
                <a:latin typeface="Times New Roman" pitchFamily="18" charset="0"/>
                <a:cs typeface="Times New Roman" pitchFamily="18" charset="0"/>
              </a:rPr>
              <a:t>Figure for example 6.1</a:t>
            </a: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4486275" y="457200"/>
          <a:ext cx="474663" cy="695325"/>
        </p:xfrm>
        <a:graphic>
          <a:graphicData uri="http://schemas.openxmlformats.org/presentationml/2006/ole">
            <mc:AlternateContent xmlns:mc="http://schemas.openxmlformats.org/markup-compatibility/2006">
              <mc:Choice xmlns:v="urn:schemas-microsoft-com:vml" Requires="v">
                <p:oleObj spid="_x0000_s146476" name="Equation" r:id="rId3" imgW="164880" imgH="241200" progId="Equation.3">
                  <p:embed/>
                </p:oleObj>
              </mc:Choice>
              <mc:Fallback>
                <p:oleObj name="Equation" r:id="rId3" imgW="164880" imgH="241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6275" y="457200"/>
                        <a:ext cx="474663" cy="695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1" name="Object 3"/>
          <p:cNvGraphicFramePr>
            <a:graphicFrameLocks noChangeAspect="1"/>
          </p:cNvGraphicFramePr>
          <p:nvPr/>
        </p:nvGraphicFramePr>
        <p:xfrm>
          <a:off x="6477000" y="990600"/>
          <a:ext cx="1168400" cy="658812"/>
        </p:xfrm>
        <a:graphic>
          <a:graphicData uri="http://schemas.openxmlformats.org/presentationml/2006/ole">
            <mc:AlternateContent xmlns:mc="http://schemas.openxmlformats.org/markup-compatibility/2006">
              <mc:Choice xmlns:v="urn:schemas-microsoft-com:vml" Requires="v">
                <p:oleObj spid="_x0000_s146477" name="Equation" r:id="rId5" imgW="406080" imgH="228600" progId="Equation.3">
                  <p:embed/>
                </p:oleObj>
              </mc:Choice>
              <mc:Fallback>
                <p:oleObj name="Equation" r:id="rId5" imgW="40608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7000" y="990600"/>
                        <a:ext cx="1168400" cy="658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2" name="Object 4"/>
          <p:cNvGraphicFramePr>
            <a:graphicFrameLocks noChangeAspect="1"/>
          </p:cNvGraphicFramePr>
          <p:nvPr/>
        </p:nvGraphicFramePr>
        <p:xfrm>
          <a:off x="5715000" y="1600200"/>
          <a:ext cx="2446338" cy="695325"/>
        </p:xfrm>
        <a:graphic>
          <a:graphicData uri="http://schemas.openxmlformats.org/presentationml/2006/ole">
            <mc:AlternateContent xmlns:mc="http://schemas.openxmlformats.org/markup-compatibility/2006">
              <mc:Choice xmlns:v="urn:schemas-microsoft-com:vml" Requires="v">
                <p:oleObj spid="_x0000_s146478" name="Equation" r:id="rId7" imgW="850680" imgH="241200" progId="Equation.3">
                  <p:embed/>
                </p:oleObj>
              </mc:Choice>
              <mc:Fallback>
                <p:oleObj name="Equation" r:id="rId7" imgW="850680" imgH="241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15000" y="1600200"/>
                        <a:ext cx="2446338" cy="695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6"/>
          <p:cNvSpPr>
            <a:spLocks noGrp="1"/>
          </p:cNvSpPr>
          <p:nvPr>
            <p:ph type="sldNum" sz="quarter" idx="12"/>
          </p:nvPr>
        </p:nvSpPr>
        <p:spPr/>
        <p:txBody>
          <a:bodyPr/>
          <a:lstStyle/>
          <a:p>
            <a:fld id="{2AF24E74-D006-425D-84E3-F5FC5C7695EE}" type="slidenum">
              <a:rPr lang="en-US" smtClean="0">
                <a:solidFill>
                  <a:prstClr val="black">
                    <a:tint val="75000"/>
                  </a:prstClr>
                </a:solidFill>
              </a:rPr>
              <a:pPr/>
              <a:t>20</a:t>
            </a:fld>
            <a:endParaRPr lang="en-US">
              <a:solidFill>
                <a:prstClr val="black">
                  <a:tint val="75000"/>
                </a:prstClr>
              </a:solidFill>
            </a:endParaRPr>
          </a:p>
        </p:txBody>
      </p:sp>
      <p:pic>
        <p:nvPicPr>
          <p:cNvPr id="9" name="Picture 5" descr="C:\Documents and Settings\Administrator\Desktop\6.1 022.bmp"/>
          <p:cNvPicPr>
            <a:picLocks noChangeAspect="1" noChangeArrowheads="1"/>
          </p:cNvPicPr>
          <p:nvPr/>
        </p:nvPicPr>
        <p:blipFill>
          <a:blip r:embed="rId9"/>
          <a:srcRect/>
          <a:stretch>
            <a:fillRect/>
          </a:stretch>
        </p:blipFill>
        <p:spPr bwMode="auto">
          <a:xfrm>
            <a:off x="838200" y="2286000"/>
            <a:ext cx="6934200" cy="3444391"/>
          </a:xfrm>
          <a:prstGeom prst="rect">
            <a:avLst/>
          </a:prstGeom>
          <a:noFill/>
        </p:spPr>
      </p:pic>
    </p:spTree>
    <p:extLst>
      <p:ext uri="{BB962C8B-B14F-4D97-AF65-F5344CB8AC3E}">
        <p14:creationId xmlns:p14="http://schemas.microsoft.com/office/powerpoint/2010/main" val="31262123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b="1" u="sng" dirty="0" smtClean="0">
                <a:latin typeface="Times New Roman" pitchFamily="18" charset="0"/>
                <a:cs typeface="Times New Roman" pitchFamily="18" charset="0"/>
              </a:rPr>
              <a:t>Solution</a:t>
            </a:r>
          </a:p>
          <a:p>
            <a:pPr marL="514350" indent="-514350">
              <a:buAutoNum type="arabicPeriod"/>
            </a:pPr>
            <a:r>
              <a:rPr lang="en-US" dirty="0" smtClean="0">
                <a:latin typeface="Times New Roman" pitchFamily="18" charset="0"/>
                <a:cs typeface="Times New Roman" pitchFamily="18" charset="0"/>
              </a:rPr>
              <a:t>The average value of the convection heat transfer coefficient over the region from 0 to x is</a:t>
            </a:r>
          </a:p>
          <a:p>
            <a:pPr marL="514350" indent="-514350">
              <a:buAutoNum type="arabicPeriod"/>
            </a:pPr>
            <a:endParaRPr lang="en-US" dirty="0" smtClean="0">
              <a:latin typeface="Times New Roman" pitchFamily="18" charset="0"/>
              <a:cs typeface="Times New Roman" pitchFamily="18" charset="0"/>
            </a:endParaRPr>
          </a:p>
          <a:p>
            <a:pPr marL="514350" indent="-514350">
              <a:buNone/>
            </a:pPr>
            <a:r>
              <a:rPr lang="en-US" dirty="0" smtClean="0">
                <a:latin typeface="Times New Roman" pitchFamily="18" charset="0"/>
                <a:cs typeface="Times New Roman" pitchFamily="18" charset="0"/>
              </a:rPr>
              <a:t>Substituting the given value for the local heat transfer coefficient gives</a:t>
            </a:r>
          </a:p>
          <a:p>
            <a:pPr marL="514350" indent="-514350">
              <a:buNone/>
            </a:pPr>
            <a:endParaRPr lang="en-US" dirty="0" smtClean="0">
              <a:latin typeface="Times New Roman" pitchFamily="18" charset="0"/>
              <a:cs typeface="Times New Roman" pitchFamily="18" charset="0"/>
            </a:endParaRPr>
          </a:p>
          <a:p>
            <a:pPr marL="514350" indent="-514350">
              <a:buNone/>
            </a:pPr>
            <a:endParaRPr lang="en-US" dirty="0" smtClean="0">
              <a:latin typeface="Times New Roman" pitchFamily="18" charset="0"/>
              <a:cs typeface="Times New Roman" pitchFamily="18" charset="0"/>
            </a:endParaRPr>
          </a:p>
          <a:p>
            <a:pPr marL="514350" indent="-514350">
              <a:buNone/>
            </a:pPr>
            <a:r>
              <a:rPr lang="en-US" dirty="0" smtClean="0">
                <a:latin typeface="Times New Roman" pitchFamily="18" charset="0"/>
                <a:cs typeface="Times New Roman" pitchFamily="18" charset="0"/>
              </a:rPr>
              <a:t>or  </a:t>
            </a:r>
          </a:p>
          <a:p>
            <a:pPr marL="514350" indent="-514350">
              <a:buNone/>
            </a:pPr>
            <a:r>
              <a:rPr lang="en-US" dirty="0" smtClean="0">
                <a:latin typeface="Times New Roman" pitchFamily="18" charset="0"/>
                <a:cs typeface="Times New Roman" pitchFamily="18" charset="0"/>
              </a:rPr>
              <a:t>2.  The variation of </a:t>
            </a:r>
            <a:r>
              <a:rPr lang="en-US" dirty="0" err="1" smtClean="0">
                <a:latin typeface="Times New Roman" pitchFamily="18" charset="0"/>
                <a:cs typeface="Times New Roman" pitchFamily="18" charset="0"/>
              </a:rPr>
              <a:t>h</a:t>
            </a:r>
            <a:r>
              <a:rPr lang="en-US" baseline="-25000" dirty="0" err="1" smtClean="0">
                <a:latin typeface="Times New Roman" pitchFamily="18" charset="0"/>
                <a:cs typeface="Times New Roman" pitchFamily="18" charset="0"/>
              </a:rPr>
              <a:t>x</a:t>
            </a:r>
            <a:r>
              <a:rPr lang="en-US" dirty="0" smtClean="0">
                <a:latin typeface="Times New Roman" pitchFamily="18" charset="0"/>
                <a:cs typeface="Times New Roman" pitchFamily="18" charset="0"/>
              </a:rPr>
              <a:t> and       with x is as follows. </a:t>
            </a:r>
          </a:p>
          <a:p>
            <a:pPr marL="514350" indent="-514350">
              <a:buNone/>
            </a:pPr>
            <a:endParaRPr lang="en-US" dirty="0" smtClean="0">
              <a:latin typeface="Times New Roman" pitchFamily="18" charset="0"/>
              <a:cs typeface="Times New Roman" pitchFamily="18" charset="0"/>
            </a:endParaRPr>
          </a:p>
          <a:p>
            <a:pPr marL="514350" indent="-514350">
              <a:buAutoNum type="arabicPeriod"/>
            </a:pPr>
            <a:endParaRPr lang="en-US" dirty="0" smtClean="0">
              <a:latin typeface="Times New Roman" pitchFamily="18" charset="0"/>
              <a:cs typeface="Times New Roman" pitchFamily="18" charset="0"/>
            </a:endParaRPr>
          </a:p>
          <a:p>
            <a:pPr marL="514350" indent="-514350">
              <a:buNone/>
            </a:pP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2AF24E74-D006-425D-84E3-F5FC5C7695EE}" type="slidenum">
              <a:rPr lang="en-US" smtClean="0">
                <a:solidFill>
                  <a:prstClr val="black">
                    <a:tint val="75000"/>
                  </a:prstClr>
                </a:solidFill>
              </a:rPr>
              <a:pPr/>
              <a:t>21</a:t>
            </a:fld>
            <a:endParaRPr lang="en-US">
              <a:solidFill>
                <a:prstClr val="black">
                  <a:tint val="75000"/>
                </a:prstClr>
              </a:solidFill>
            </a:endParaRPr>
          </a:p>
        </p:txBody>
      </p:sp>
      <p:graphicFrame>
        <p:nvGraphicFramePr>
          <p:cNvPr id="7" name="Object 6"/>
          <p:cNvGraphicFramePr>
            <a:graphicFrameLocks noChangeAspect="1"/>
          </p:cNvGraphicFramePr>
          <p:nvPr/>
        </p:nvGraphicFramePr>
        <p:xfrm>
          <a:off x="762000" y="1524000"/>
          <a:ext cx="3028950" cy="914400"/>
        </p:xfrm>
        <a:graphic>
          <a:graphicData uri="http://schemas.openxmlformats.org/presentationml/2006/ole">
            <mc:AlternateContent xmlns:mc="http://schemas.openxmlformats.org/markup-compatibility/2006">
              <mc:Choice xmlns:v="urn:schemas-microsoft-com:vml" Requires="v">
                <p:oleObj spid="_x0000_s147514" name="Equation" r:id="rId3" imgW="1346040" imgH="406080" progId="Equation.3">
                  <p:embed/>
                </p:oleObj>
              </mc:Choice>
              <mc:Fallback>
                <p:oleObj name="Equation" r:id="rId3" imgW="1346040" imgH="4060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524000"/>
                        <a:ext cx="3028950"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nvGraphicFramePr>
        <p:xfrm>
          <a:off x="449263" y="3429000"/>
          <a:ext cx="7242175" cy="1066800"/>
        </p:xfrm>
        <a:graphic>
          <a:graphicData uri="http://schemas.openxmlformats.org/presentationml/2006/ole">
            <mc:AlternateContent xmlns:mc="http://schemas.openxmlformats.org/markup-compatibility/2006">
              <mc:Choice xmlns:v="urn:schemas-microsoft-com:vml" Requires="v">
                <p:oleObj spid="_x0000_s147515" name="Equation" r:id="rId5" imgW="3276360" imgH="482400" progId="Equation.3">
                  <p:embed/>
                </p:oleObj>
              </mc:Choice>
              <mc:Fallback>
                <p:oleObj name="Equation" r:id="rId5" imgW="3276360" imgH="482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263" y="3429000"/>
                        <a:ext cx="7242175"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nvGraphicFramePr>
        <p:xfrm>
          <a:off x="1447800" y="4572000"/>
          <a:ext cx="1572126" cy="609600"/>
        </p:xfrm>
        <a:graphic>
          <a:graphicData uri="http://schemas.openxmlformats.org/presentationml/2006/ole">
            <mc:AlternateContent xmlns:mc="http://schemas.openxmlformats.org/markup-compatibility/2006">
              <mc:Choice xmlns:v="urn:schemas-microsoft-com:vml" Requires="v">
                <p:oleObj spid="_x0000_s147516" name="Equation" r:id="rId7" imgW="622080" imgH="241200" progId="Equation.3">
                  <p:embed/>
                </p:oleObj>
              </mc:Choice>
              <mc:Fallback>
                <p:oleObj name="Equation" r:id="rId7" imgW="622080" imgH="241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47800" y="4572000"/>
                        <a:ext cx="1572126"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nvGraphicFramePr>
        <p:xfrm>
          <a:off x="4495800" y="5029200"/>
          <a:ext cx="417512" cy="609600"/>
        </p:xfrm>
        <a:graphic>
          <a:graphicData uri="http://schemas.openxmlformats.org/presentationml/2006/ole">
            <mc:AlternateContent xmlns:mc="http://schemas.openxmlformats.org/markup-compatibility/2006">
              <mc:Choice xmlns:v="urn:schemas-microsoft-com:vml" Requires="v">
                <p:oleObj spid="_x0000_s147517" name="Equation" r:id="rId9" imgW="164880" imgH="241200" progId="Equation.3">
                  <p:embed/>
                </p:oleObj>
              </mc:Choice>
              <mc:Fallback>
                <p:oleObj name="Equation" r:id="rId9" imgW="164880" imgH="2412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95800" y="5029200"/>
                        <a:ext cx="417512"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485095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Variation of </a:t>
            </a:r>
            <a:r>
              <a:rPr lang="en-US" dirty="0" err="1" smtClean="0">
                <a:latin typeface="Times New Roman" pitchFamily="18" charset="0"/>
                <a:cs typeface="Times New Roman" pitchFamily="18" charset="0"/>
              </a:rPr>
              <a:t>h</a:t>
            </a:r>
            <a:r>
              <a:rPr lang="en-US" baseline="-25000" dirty="0" err="1" smtClean="0">
                <a:latin typeface="Times New Roman" pitchFamily="18" charset="0"/>
                <a:cs typeface="Times New Roman" pitchFamily="18" charset="0"/>
              </a:rPr>
              <a:t>x</a:t>
            </a:r>
            <a:r>
              <a:rPr lang="en-US" dirty="0" smtClean="0">
                <a:latin typeface="Times New Roman" pitchFamily="18" charset="0"/>
                <a:cs typeface="Times New Roman" pitchFamily="18" charset="0"/>
              </a:rPr>
              <a:t> and        with x. </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2AF24E74-D006-425D-84E3-F5FC5C7695EE}" type="slidenum">
              <a:rPr lang="en-US" smtClean="0">
                <a:solidFill>
                  <a:prstClr val="black">
                    <a:tint val="75000"/>
                  </a:prstClr>
                </a:solidFill>
              </a:rPr>
              <a:pPr/>
              <a:t>22</a:t>
            </a:fld>
            <a:endParaRPr lang="en-US">
              <a:solidFill>
                <a:prstClr val="black">
                  <a:tint val="75000"/>
                </a:prstClr>
              </a:solidFill>
            </a:endParaRPr>
          </a:p>
        </p:txBody>
      </p:sp>
      <p:pic>
        <p:nvPicPr>
          <p:cNvPr id="101378" name="Picture 2" descr="C:\Documents and Settings\Administrator\Desktop\6.1 023.bmp"/>
          <p:cNvPicPr>
            <a:picLocks noChangeAspect="1" noChangeArrowheads="1"/>
          </p:cNvPicPr>
          <p:nvPr/>
        </p:nvPicPr>
        <p:blipFill>
          <a:blip r:embed="rId3"/>
          <a:srcRect/>
          <a:stretch>
            <a:fillRect/>
          </a:stretch>
        </p:blipFill>
        <p:spPr bwMode="auto">
          <a:xfrm>
            <a:off x="762000" y="609600"/>
            <a:ext cx="7343336" cy="5132438"/>
          </a:xfrm>
          <a:prstGeom prst="rect">
            <a:avLst/>
          </a:prstGeom>
          <a:noFill/>
        </p:spPr>
      </p:pic>
      <p:graphicFrame>
        <p:nvGraphicFramePr>
          <p:cNvPr id="6" name="Object 5"/>
          <p:cNvGraphicFramePr>
            <a:graphicFrameLocks noChangeAspect="1"/>
          </p:cNvGraphicFramePr>
          <p:nvPr/>
        </p:nvGraphicFramePr>
        <p:xfrm>
          <a:off x="3352800" y="5867400"/>
          <a:ext cx="417512" cy="609600"/>
        </p:xfrm>
        <a:graphic>
          <a:graphicData uri="http://schemas.openxmlformats.org/presentationml/2006/ole">
            <mc:AlternateContent xmlns:mc="http://schemas.openxmlformats.org/markup-compatibility/2006">
              <mc:Choice xmlns:v="urn:schemas-microsoft-com:vml" Requires="v">
                <p:oleObj spid="_x0000_s148496" name="Equation" r:id="rId4" imgW="164880" imgH="241200" progId="Equation.3">
                  <p:embed/>
                </p:oleObj>
              </mc:Choice>
              <mc:Fallback>
                <p:oleObj name="Equation" r:id="rId4" imgW="164880" imgH="241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5867400"/>
                        <a:ext cx="417512"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9531914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lstStyle/>
          <a:p>
            <a:r>
              <a:rPr lang="en-US" sz="2400" dirty="0" smtClean="0"/>
              <a:t>Empirical Correlation</a:t>
            </a:r>
            <a:endParaRPr lang="en-US" sz="2400" dirty="0"/>
          </a:p>
        </p:txBody>
      </p:sp>
      <p:sp>
        <p:nvSpPr>
          <p:cNvPr id="3" name="Content Placeholder 2"/>
          <p:cNvSpPr>
            <a:spLocks noGrp="1"/>
          </p:cNvSpPr>
          <p:nvPr>
            <p:ph idx="1"/>
          </p:nvPr>
        </p:nvSpPr>
        <p:spPr/>
        <p:txBody>
          <a:bodyPr/>
          <a:lstStyle/>
          <a:p>
            <a:r>
              <a:rPr lang="en-US" dirty="0" smtClean="0"/>
              <a:t>Empirical correlations are needed based on surface </a:t>
            </a:r>
            <a:r>
              <a:rPr lang="en-US" dirty="0" err="1" smtClean="0"/>
              <a:t>geomentry</a:t>
            </a:r>
            <a:r>
              <a:rPr lang="en-US" dirty="0" smtClean="0"/>
              <a:t> and flow conditions. The most general correlation for forced convection.</a:t>
            </a:r>
          </a:p>
          <a:p>
            <a:endParaRPr lang="en-US" dirty="0" smtClean="0"/>
          </a:p>
          <a:p>
            <a:endParaRPr lang="en-US" dirty="0" smtClean="0"/>
          </a:p>
          <a:p>
            <a:r>
              <a:rPr lang="en-US" dirty="0" smtClean="0"/>
              <a:t>Where C, </a:t>
            </a:r>
            <a:r>
              <a:rPr lang="en-US" dirty="0" err="1" smtClean="0"/>
              <a:t>m,n</a:t>
            </a:r>
            <a:r>
              <a:rPr lang="en-US" dirty="0" smtClean="0"/>
              <a:t> are independent of the fluid, but dependent on the surface geometry and flow conditions (laminar Vs Turbulent)</a:t>
            </a:r>
            <a:endParaRPr lang="en-US" dirty="0"/>
          </a:p>
        </p:txBody>
      </p:sp>
      <p:sp>
        <p:nvSpPr>
          <p:cNvPr id="4" name="Date Placeholder 3"/>
          <p:cNvSpPr>
            <a:spLocks noGrp="1"/>
          </p:cNvSpPr>
          <p:nvPr>
            <p:ph type="dt" sz="half" idx="10"/>
          </p:nvPr>
        </p:nvSpPr>
        <p:spPr/>
        <p:txBody>
          <a:bodyPr/>
          <a:lstStyle/>
          <a:p>
            <a:fld id="{25858DEC-549B-47C2-AD41-8F1F4B02E91F}" type="datetime1">
              <a:rPr lang="en-US" smtClean="0"/>
              <a:pPr/>
              <a:t>2/15/2019</a:t>
            </a:fld>
            <a:endParaRPr lang="en-US"/>
          </a:p>
        </p:txBody>
      </p:sp>
      <p:sp>
        <p:nvSpPr>
          <p:cNvPr id="5" name="Slide Number Placeholder 4"/>
          <p:cNvSpPr>
            <a:spLocks noGrp="1"/>
          </p:cNvSpPr>
          <p:nvPr>
            <p:ph type="sldNum" sz="quarter" idx="12"/>
          </p:nvPr>
        </p:nvSpPr>
        <p:spPr/>
        <p:txBody>
          <a:bodyPr/>
          <a:lstStyle/>
          <a:p>
            <a:r>
              <a:rPr lang="en-US" smtClean="0"/>
              <a:t>6-</a:t>
            </a:r>
            <a:fld id="{44137CE7-71FD-4311-BAD5-26084854ACF6}" type="slidenum">
              <a:rPr lang="en-US" smtClean="0"/>
              <a:pPr/>
              <a:t>23</a:t>
            </a:fld>
            <a:endParaRPr lang="en-US"/>
          </a:p>
        </p:txBody>
      </p:sp>
      <p:pic>
        <p:nvPicPr>
          <p:cNvPr id="150531" name="Picture 3"/>
          <p:cNvPicPr>
            <a:picLocks noChangeAspect="1" noChangeArrowheads="1"/>
          </p:cNvPicPr>
          <p:nvPr/>
        </p:nvPicPr>
        <p:blipFill>
          <a:blip r:embed="rId2"/>
          <a:srcRect/>
          <a:stretch>
            <a:fillRect/>
          </a:stretch>
        </p:blipFill>
        <p:spPr bwMode="auto">
          <a:xfrm>
            <a:off x="3200400" y="2133600"/>
            <a:ext cx="2019300" cy="47825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Tutorial Q1</a:t>
            </a:r>
            <a:endParaRPr lang="en-US" dirty="0"/>
          </a:p>
        </p:txBody>
      </p:sp>
      <p:sp>
        <p:nvSpPr>
          <p:cNvPr id="4" name="Date Placeholder 3"/>
          <p:cNvSpPr>
            <a:spLocks noGrp="1"/>
          </p:cNvSpPr>
          <p:nvPr>
            <p:ph type="dt" sz="half" idx="10"/>
          </p:nvPr>
        </p:nvSpPr>
        <p:spPr/>
        <p:txBody>
          <a:bodyPr/>
          <a:lstStyle/>
          <a:p>
            <a:fld id="{E5817AC3-3711-405B-BA2C-659E0FCF4E00}" type="datetime1">
              <a:rPr lang="en-US" smtClean="0">
                <a:solidFill>
                  <a:srgbClr val="000000"/>
                </a:solidFill>
              </a:rPr>
              <a:pPr/>
              <a:t>2/15/2019</a:t>
            </a:fld>
            <a:endParaRPr lang="en-US">
              <a:solidFill>
                <a:srgbClr val="000000"/>
              </a:solidFill>
            </a:endParaRPr>
          </a:p>
        </p:txBody>
      </p:sp>
      <p:sp>
        <p:nvSpPr>
          <p:cNvPr id="5" name="Slide Number Placeholder 4"/>
          <p:cNvSpPr>
            <a:spLocks noGrp="1"/>
          </p:cNvSpPr>
          <p:nvPr>
            <p:ph type="sldNum" sz="quarter" idx="12"/>
          </p:nvPr>
        </p:nvSpPr>
        <p:spPr/>
        <p:txBody>
          <a:bodyPr/>
          <a:lstStyle/>
          <a:p>
            <a:r>
              <a:rPr lang="en-US" smtClean="0">
                <a:solidFill>
                  <a:srgbClr val="000000"/>
                </a:solidFill>
              </a:rPr>
              <a:t>6-</a:t>
            </a:r>
            <a:fld id="{44137CE7-71FD-4311-BAD5-26084854ACF6}" type="slidenum">
              <a:rPr lang="en-US" smtClean="0">
                <a:solidFill>
                  <a:srgbClr val="000000"/>
                </a:solidFill>
              </a:rPr>
              <a:pPr/>
              <a:t>24</a:t>
            </a:fld>
            <a:endParaRPr lang="en-US">
              <a:solidFill>
                <a:srgbClr val="000000"/>
              </a:solidFill>
            </a:endParaRPr>
          </a:p>
        </p:txBody>
      </p:sp>
      <p:pic>
        <p:nvPicPr>
          <p:cNvPr id="7" name="Picture 6"/>
          <p:cNvPicPr>
            <a:picLocks noChangeAspect="1"/>
          </p:cNvPicPr>
          <p:nvPr/>
        </p:nvPicPr>
        <p:blipFill>
          <a:blip r:embed="rId2"/>
          <a:stretch>
            <a:fillRect/>
          </a:stretch>
        </p:blipFill>
        <p:spPr>
          <a:xfrm>
            <a:off x="1447800" y="1371600"/>
            <a:ext cx="6322896" cy="2724150"/>
          </a:xfrm>
          <a:prstGeom prst="rect">
            <a:avLst/>
          </a:prstGeom>
        </p:spPr>
      </p:pic>
    </p:spTree>
    <p:extLst>
      <p:ext uri="{BB962C8B-B14F-4D97-AF65-F5344CB8AC3E}">
        <p14:creationId xmlns:p14="http://schemas.microsoft.com/office/powerpoint/2010/main" val="40652616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a:t>
            </a:r>
            <a:endParaRPr lang="en-US" dirty="0"/>
          </a:p>
        </p:txBody>
      </p:sp>
      <p:sp>
        <p:nvSpPr>
          <p:cNvPr id="4" name="Date Placeholder 3"/>
          <p:cNvSpPr>
            <a:spLocks noGrp="1"/>
          </p:cNvSpPr>
          <p:nvPr>
            <p:ph type="dt" sz="half" idx="10"/>
          </p:nvPr>
        </p:nvSpPr>
        <p:spPr/>
        <p:txBody>
          <a:bodyPr/>
          <a:lstStyle/>
          <a:p>
            <a:fld id="{E5817AC3-3711-405B-BA2C-659E0FCF4E00}" type="datetime1">
              <a:rPr lang="en-US" smtClean="0">
                <a:solidFill>
                  <a:srgbClr val="000000"/>
                </a:solidFill>
              </a:rPr>
              <a:pPr/>
              <a:t>2/15/2019</a:t>
            </a:fld>
            <a:endParaRPr lang="en-US">
              <a:solidFill>
                <a:srgbClr val="000000"/>
              </a:solidFill>
            </a:endParaRPr>
          </a:p>
        </p:txBody>
      </p:sp>
      <p:sp>
        <p:nvSpPr>
          <p:cNvPr id="5" name="Slide Number Placeholder 4"/>
          <p:cNvSpPr>
            <a:spLocks noGrp="1"/>
          </p:cNvSpPr>
          <p:nvPr>
            <p:ph type="sldNum" sz="quarter" idx="12"/>
          </p:nvPr>
        </p:nvSpPr>
        <p:spPr/>
        <p:txBody>
          <a:bodyPr/>
          <a:lstStyle/>
          <a:p>
            <a:r>
              <a:rPr lang="en-US" smtClean="0">
                <a:solidFill>
                  <a:srgbClr val="000000"/>
                </a:solidFill>
              </a:rPr>
              <a:t>6-</a:t>
            </a:r>
            <a:fld id="{44137CE7-71FD-4311-BAD5-26084854ACF6}" type="slidenum">
              <a:rPr lang="en-US" smtClean="0">
                <a:solidFill>
                  <a:srgbClr val="000000"/>
                </a:solidFill>
              </a:rPr>
              <a:pPr/>
              <a:t>25</a:t>
            </a:fld>
            <a:endParaRPr lang="en-US">
              <a:solidFill>
                <a:srgbClr val="000000"/>
              </a:solidFill>
            </a:endParaRPr>
          </a:p>
        </p:txBody>
      </p:sp>
      <p:pic>
        <p:nvPicPr>
          <p:cNvPr id="6" name="Picture 5"/>
          <p:cNvPicPr>
            <a:picLocks noChangeAspect="1"/>
          </p:cNvPicPr>
          <p:nvPr/>
        </p:nvPicPr>
        <p:blipFill>
          <a:blip r:embed="rId2"/>
          <a:stretch>
            <a:fillRect/>
          </a:stretch>
        </p:blipFill>
        <p:spPr>
          <a:xfrm>
            <a:off x="204606" y="1447800"/>
            <a:ext cx="8914606" cy="4191000"/>
          </a:xfrm>
          <a:prstGeom prst="rect">
            <a:avLst/>
          </a:prstGeom>
        </p:spPr>
      </p:pic>
    </p:spTree>
    <p:extLst>
      <p:ext uri="{BB962C8B-B14F-4D97-AF65-F5344CB8AC3E}">
        <p14:creationId xmlns:p14="http://schemas.microsoft.com/office/powerpoint/2010/main" val="31248575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a:t>
            </a:r>
            <a:endParaRPr lang="en-US" dirty="0"/>
          </a:p>
        </p:txBody>
      </p:sp>
      <p:sp>
        <p:nvSpPr>
          <p:cNvPr id="4" name="Date Placeholder 3"/>
          <p:cNvSpPr>
            <a:spLocks noGrp="1"/>
          </p:cNvSpPr>
          <p:nvPr>
            <p:ph type="dt" sz="half" idx="10"/>
          </p:nvPr>
        </p:nvSpPr>
        <p:spPr/>
        <p:txBody>
          <a:bodyPr/>
          <a:lstStyle/>
          <a:p>
            <a:fld id="{E5817AC3-3711-405B-BA2C-659E0FCF4E00}" type="datetime1">
              <a:rPr lang="en-US" smtClean="0">
                <a:solidFill>
                  <a:srgbClr val="000000"/>
                </a:solidFill>
              </a:rPr>
              <a:pPr/>
              <a:t>2/15/2019</a:t>
            </a:fld>
            <a:endParaRPr lang="en-US">
              <a:solidFill>
                <a:srgbClr val="000000"/>
              </a:solidFill>
            </a:endParaRPr>
          </a:p>
        </p:txBody>
      </p:sp>
      <p:sp>
        <p:nvSpPr>
          <p:cNvPr id="5" name="Slide Number Placeholder 4"/>
          <p:cNvSpPr>
            <a:spLocks noGrp="1"/>
          </p:cNvSpPr>
          <p:nvPr>
            <p:ph type="sldNum" sz="quarter" idx="12"/>
          </p:nvPr>
        </p:nvSpPr>
        <p:spPr/>
        <p:txBody>
          <a:bodyPr/>
          <a:lstStyle/>
          <a:p>
            <a:r>
              <a:rPr lang="en-US" smtClean="0">
                <a:solidFill>
                  <a:srgbClr val="000000"/>
                </a:solidFill>
              </a:rPr>
              <a:t>6-</a:t>
            </a:r>
            <a:fld id="{44137CE7-71FD-4311-BAD5-26084854ACF6}" type="slidenum">
              <a:rPr lang="en-US" smtClean="0">
                <a:solidFill>
                  <a:srgbClr val="000000"/>
                </a:solidFill>
              </a:rPr>
              <a:pPr/>
              <a:t>26</a:t>
            </a:fld>
            <a:endParaRPr lang="en-US">
              <a:solidFill>
                <a:srgbClr val="000000"/>
              </a:solidFill>
            </a:endParaRPr>
          </a:p>
        </p:txBody>
      </p:sp>
      <p:pic>
        <p:nvPicPr>
          <p:cNvPr id="6" name="Picture 5"/>
          <p:cNvPicPr>
            <a:picLocks noChangeAspect="1"/>
          </p:cNvPicPr>
          <p:nvPr/>
        </p:nvPicPr>
        <p:blipFill>
          <a:blip r:embed="rId2"/>
          <a:stretch>
            <a:fillRect/>
          </a:stretch>
        </p:blipFill>
        <p:spPr>
          <a:xfrm>
            <a:off x="4762" y="1462087"/>
            <a:ext cx="9134475" cy="3933825"/>
          </a:xfrm>
          <a:prstGeom prst="rect">
            <a:avLst/>
          </a:prstGeom>
        </p:spPr>
      </p:pic>
    </p:spTree>
    <p:extLst>
      <p:ext uri="{BB962C8B-B14F-4D97-AF65-F5344CB8AC3E}">
        <p14:creationId xmlns:p14="http://schemas.microsoft.com/office/powerpoint/2010/main" val="41985654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7</a:t>
            </a:r>
            <a:endParaRPr lang="en-US" dirty="0"/>
          </a:p>
        </p:txBody>
      </p:sp>
      <p:sp>
        <p:nvSpPr>
          <p:cNvPr id="3" name="Subtitle 2"/>
          <p:cNvSpPr>
            <a:spLocks noGrp="1"/>
          </p:cNvSpPr>
          <p:nvPr>
            <p:ph type="subTitle" idx="1"/>
          </p:nvPr>
        </p:nvSpPr>
        <p:spPr/>
        <p:txBody>
          <a:bodyPr/>
          <a:lstStyle/>
          <a:p>
            <a:r>
              <a:rPr lang="en-US" sz="2400" b="1" dirty="0" smtClean="0"/>
              <a:t>Forced Convection </a:t>
            </a:r>
          </a:p>
          <a:p>
            <a:r>
              <a:rPr lang="en-US" sz="2400" b="1" dirty="0" smtClean="0"/>
              <a:t>External Flow</a:t>
            </a:r>
            <a:endParaRPr lang="en-US" sz="2400" b="1" dirty="0"/>
          </a:p>
        </p:txBody>
      </p:sp>
      <p:sp>
        <p:nvSpPr>
          <p:cNvPr id="4" name="Date Placeholder 3"/>
          <p:cNvSpPr>
            <a:spLocks noGrp="1"/>
          </p:cNvSpPr>
          <p:nvPr>
            <p:ph type="dt" sz="half" idx="10"/>
          </p:nvPr>
        </p:nvSpPr>
        <p:spPr/>
        <p:txBody>
          <a:bodyPr/>
          <a:lstStyle/>
          <a:p>
            <a:fld id="{BB50B48A-DEEF-4374-A77B-BA9E7EB24E57}" type="datetime1">
              <a:rPr lang="en-US" smtClean="0"/>
              <a:pPr/>
              <a:t>2/15/2019</a:t>
            </a:fld>
            <a:endParaRPr lang="en-US"/>
          </a:p>
        </p:txBody>
      </p:sp>
      <p:sp>
        <p:nvSpPr>
          <p:cNvPr id="5" name="Slide Number Placeholder 4"/>
          <p:cNvSpPr>
            <a:spLocks noGrp="1"/>
          </p:cNvSpPr>
          <p:nvPr>
            <p:ph type="sldNum" sz="quarter" idx="12"/>
          </p:nvPr>
        </p:nvSpPr>
        <p:spPr/>
        <p:txBody>
          <a:bodyPr/>
          <a:lstStyle/>
          <a:p>
            <a:r>
              <a:rPr lang="en-US" smtClean="0"/>
              <a:t>6-</a:t>
            </a:r>
            <a:fld id="{E8B3D067-C491-42B8-985D-256CF890FE7D}"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Forced Convection (External flow)</a:t>
            </a:r>
            <a:endParaRPr lang="en-US" dirty="0"/>
          </a:p>
        </p:txBody>
      </p:sp>
      <p:sp>
        <p:nvSpPr>
          <p:cNvPr id="3" name="Content Placeholder 2"/>
          <p:cNvSpPr>
            <a:spLocks noGrp="1"/>
          </p:cNvSpPr>
          <p:nvPr>
            <p:ph idx="1"/>
          </p:nvPr>
        </p:nvSpPr>
        <p:spPr>
          <a:xfrm>
            <a:off x="304800" y="1295400"/>
            <a:ext cx="8458200" cy="5181600"/>
          </a:xfrm>
        </p:spPr>
        <p:txBody>
          <a:bodyPr/>
          <a:lstStyle/>
          <a:p>
            <a:r>
              <a:rPr lang="en-US" dirty="0" smtClean="0"/>
              <a:t>In this section, we will introduce correlations useful for estimating coefficients over a flat plate and curved surfaces of a cylinder and illustrated to compute convection heat rate.</a:t>
            </a:r>
          </a:p>
          <a:p>
            <a:r>
              <a:rPr lang="en-US" b="1" u="sng" dirty="0" smtClean="0"/>
              <a:t>Flat plate Laminar flow</a:t>
            </a:r>
          </a:p>
          <a:p>
            <a:r>
              <a:rPr lang="en-US" dirty="0" smtClean="0"/>
              <a:t>In the absence of upstream disturbances, laminar boundary layer development begins at the leading edge (x=0), </a:t>
            </a:r>
          </a:p>
          <a:p>
            <a:r>
              <a:rPr lang="en-US" dirty="0" smtClean="0"/>
              <a:t>Transition to turbulence may occur at a </a:t>
            </a:r>
          </a:p>
          <a:p>
            <a:r>
              <a:rPr lang="en-US" dirty="0" smtClean="0"/>
              <a:t>downstream location (</a:t>
            </a:r>
            <a:r>
              <a:rPr lang="en-US" dirty="0" err="1" smtClean="0"/>
              <a:t>xc</a:t>
            </a:r>
            <a:r>
              <a:rPr lang="en-US" dirty="0" smtClean="0"/>
              <a:t>) for which the critical</a:t>
            </a:r>
          </a:p>
          <a:p>
            <a:r>
              <a:rPr lang="en-US" dirty="0" err="1" smtClean="0"/>
              <a:t>Reynold</a:t>
            </a:r>
            <a:r>
              <a:rPr lang="en-US" dirty="0" smtClean="0"/>
              <a:t> number is </a:t>
            </a:r>
            <a:r>
              <a:rPr lang="en-US" dirty="0" err="1" smtClean="0"/>
              <a:t>Rexc</a:t>
            </a:r>
            <a:r>
              <a:rPr lang="en-US" dirty="0" smtClean="0"/>
              <a:t>=500000</a:t>
            </a:r>
          </a:p>
          <a:p>
            <a:endParaRPr lang="en-US" u="sng" dirty="0" smtClean="0"/>
          </a:p>
          <a:p>
            <a:r>
              <a:rPr lang="en-US" dirty="0" smtClean="0"/>
              <a:t>for laminar flow,</a:t>
            </a:r>
          </a:p>
          <a:p>
            <a:endParaRPr lang="en-US" dirty="0" smtClean="0"/>
          </a:p>
          <a:p>
            <a:r>
              <a:rPr lang="en-US" dirty="0" smtClean="0"/>
              <a:t>Where the </a:t>
            </a:r>
            <a:r>
              <a:rPr lang="en-US" dirty="0" err="1" smtClean="0"/>
              <a:t>charactersitc</a:t>
            </a:r>
            <a:r>
              <a:rPr lang="en-US" dirty="0" smtClean="0"/>
              <a:t> length in the </a:t>
            </a:r>
            <a:r>
              <a:rPr lang="en-US" dirty="0" err="1" smtClean="0"/>
              <a:t>reynolds</a:t>
            </a:r>
            <a:r>
              <a:rPr lang="en-US" dirty="0" smtClean="0"/>
              <a:t> number is x, the distance from the leading edge</a:t>
            </a:r>
            <a:endParaRPr lang="en-US" dirty="0"/>
          </a:p>
        </p:txBody>
      </p:sp>
      <p:sp>
        <p:nvSpPr>
          <p:cNvPr id="4" name="Date Placeholder 3"/>
          <p:cNvSpPr>
            <a:spLocks noGrp="1"/>
          </p:cNvSpPr>
          <p:nvPr>
            <p:ph type="dt" sz="half" idx="10"/>
          </p:nvPr>
        </p:nvSpPr>
        <p:spPr/>
        <p:txBody>
          <a:bodyPr/>
          <a:lstStyle/>
          <a:p>
            <a:fld id="{C1AB6D98-3A54-4D51-AADC-ED35158012BA}" type="datetime1">
              <a:rPr lang="en-US" smtClean="0"/>
              <a:pPr/>
              <a:t>2/15/2019</a:t>
            </a:fld>
            <a:endParaRPr lang="en-US" dirty="0"/>
          </a:p>
        </p:txBody>
      </p:sp>
      <p:sp>
        <p:nvSpPr>
          <p:cNvPr id="5" name="Slide Number Placeholder 4"/>
          <p:cNvSpPr>
            <a:spLocks noGrp="1"/>
          </p:cNvSpPr>
          <p:nvPr>
            <p:ph type="sldNum" sz="quarter" idx="12"/>
          </p:nvPr>
        </p:nvSpPr>
        <p:spPr/>
        <p:txBody>
          <a:bodyPr/>
          <a:lstStyle/>
          <a:p>
            <a:r>
              <a:rPr lang="en-US" smtClean="0"/>
              <a:t>6-</a:t>
            </a:r>
            <a:fld id="{44137CE7-71FD-4311-BAD5-26084854ACF6}" type="slidenum">
              <a:rPr lang="en-US" smtClean="0"/>
              <a:pPr/>
              <a:t>28</a:t>
            </a:fld>
            <a:endParaRPr lang="en-US"/>
          </a:p>
        </p:txBody>
      </p:sp>
      <p:pic>
        <p:nvPicPr>
          <p:cNvPr id="151555" name="Picture 3"/>
          <p:cNvPicPr>
            <a:picLocks noChangeAspect="1" noChangeArrowheads="1"/>
          </p:cNvPicPr>
          <p:nvPr/>
        </p:nvPicPr>
        <p:blipFill>
          <a:blip r:embed="rId2"/>
          <a:srcRect/>
          <a:stretch>
            <a:fillRect/>
          </a:stretch>
        </p:blipFill>
        <p:spPr bwMode="auto">
          <a:xfrm>
            <a:off x="6172200" y="3124200"/>
            <a:ext cx="2667000" cy="2338917"/>
          </a:xfrm>
          <a:prstGeom prst="rect">
            <a:avLst/>
          </a:prstGeom>
          <a:noFill/>
          <a:ln w="9525">
            <a:noFill/>
            <a:miter lim="800000"/>
            <a:headEnd/>
            <a:tailEnd/>
          </a:ln>
          <a:effectLst/>
        </p:spPr>
      </p:pic>
      <p:pic>
        <p:nvPicPr>
          <p:cNvPr id="151556" name="Picture 4"/>
          <p:cNvPicPr>
            <a:picLocks noChangeAspect="1" noChangeArrowheads="1"/>
          </p:cNvPicPr>
          <p:nvPr/>
        </p:nvPicPr>
        <p:blipFill>
          <a:blip r:embed="rId3"/>
          <a:srcRect/>
          <a:stretch>
            <a:fillRect/>
          </a:stretch>
        </p:blipFill>
        <p:spPr bwMode="auto">
          <a:xfrm>
            <a:off x="2743200" y="4953000"/>
            <a:ext cx="1752600" cy="533400"/>
          </a:xfrm>
          <a:prstGeom prst="rect">
            <a:avLst/>
          </a:prstGeom>
          <a:noFill/>
          <a:ln w="9525">
            <a:noFill/>
            <a:miter lim="800000"/>
            <a:headEnd/>
            <a:tailEnd/>
          </a:ln>
          <a:effectLst/>
        </p:spPr>
      </p:pic>
      <p:pic>
        <p:nvPicPr>
          <p:cNvPr id="151558" name="Picture 6"/>
          <p:cNvPicPr>
            <a:picLocks noChangeAspect="1" noChangeArrowheads="1"/>
          </p:cNvPicPr>
          <p:nvPr/>
        </p:nvPicPr>
        <p:blipFill>
          <a:blip r:embed="rId4"/>
          <a:srcRect/>
          <a:stretch>
            <a:fillRect/>
          </a:stretch>
        </p:blipFill>
        <p:spPr bwMode="auto">
          <a:xfrm>
            <a:off x="4419600" y="5943600"/>
            <a:ext cx="1524000" cy="5172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1143000"/>
            <a:ext cx="8458200" cy="4800600"/>
          </a:xfrm>
        </p:spPr>
        <p:txBody>
          <a:bodyPr/>
          <a:lstStyle/>
          <a:p>
            <a:r>
              <a:rPr lang="en-US" dirty="0" smtClean="0"/>
              <a:t>The  local </a:t>
            </a:r>
            <a:r>
              <a:rPr lang="en-US" dirty="0" err="1" smtClean="0"/>
              <a:t>Nusselt</a:t>
            </a:r>
            <a:r>
              <a:rPr lang="en-US" dirty="0" smtClean="0"/>
              <a:t> number is</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r>
              <a:rPr lang="en-US" dirty="0" smtClean="0"/>
              <a:t>The expression for the average convection coefficient for any surface shorter than </a:t>
            </a:r>
            <a:r>
              <a:rPr lang="en-US" dirty="0" err="1" smtClean="0"/>
              <a:t>xc</a:t>
            </a:r>
            <a:endParaRPr lang="en-US" dirty="0" smtClean="0"/>
          </a:p>
          <a:p>
            <a:r>
              <a:rPr lang="en-US" dirty="0" smtClean="0"/>
              <a:t> </a:t>
            </a:r>
          </a:p>
          <a:p>
            <a:endParaRPr lang="en-US" dirty="0"/>
          </a:p>
        </p:txBody>
      </p:sp>
      <p:sp>
        <p:nvSpPr>
          <p:cNvPr id="4" name="Date Placeholder 3"/>
          <p:cNvSpPr>
            <a:spLocks noGrp="1"/>
          </p:cNvSpPr>
          <p:nvPr>
            <p:ph type="dt" sz="half" idx="10"/>
          </p:nvPr>
        </p:nvSpPr>
        <p:spPr/>
        <p:txBody>
          <a:bodyPr/>
          <a:lstStyle/>
          <a:p>
            <a:fld id="{EF7A873F-9F51-484D-A4F9-6C1FCE14AA06}" type="datetime1">
              <a:rPr lang="en-US" smtClean="0"/>
              <a:pPr/>
              <a:t>2/15/2019</a:t>
            </a:fld>
            <a:endParaRPr lang="en-US"/>
          </a:p>
        </p:txBody>
      </p:sp>
      <p:sp>
        <p:nvSpPr>
          <p:cNvPr id="5" name="Slide Number Placeholder 4"/>
          <p:cNvSpPr>
            <a:spLocks noGrp="1"/>
          </p:cNvSpPr>
          <p:nvPr>
            <p:ph type="sldNum" sz="quarter" idx="12"/>
          </p:nvPr>
        </p:nvSpPr>
        <p:spPr/>
        <p:txBody>
          <a:bodyPr/>
          <a:lstStyle/>
          <a:p>
            <a:r>
              <a:rPr lang="en-US" smtClean="0"/>
              <a:t>6-</a:t>
            </a:r>
            <a:fld id="{44137CE7-71FD-4311-BAD5-26084854ACF6}" type="slidenum">
              <a:rPr lang="en-US" smtClean="0"/>
              <a:pPr/>
              <a:t>29</a:t>
            </a:fld>
            <a:endParaRPr lang="en-US"/>
          </a:p>
        </p:txBody>
      </p:sp>
      <p:pic>
        <p:nvPicPr>
          <p:cNvPr id="152578" name="Picture 2"/>
          <p:cNvPicPr>
            <a:picLocks noChangeAspect="1" noChangeArrowheads="1"/>
          </p:cNvPicPr>
          <p:nvPr/>
        </p:nvPicPr>
        <p:blipFill>
          <a:blip r:embed="rId2"/>
          <a:srcRect/>
          <a:stretch>
            <a:fillRect/>
          </a:stretch>
        </p:blipFill>
        <p:spPr bwMode="auto">
          <a:xfrm>
            <a:off x="1524000" y="1676400"/>
            <a:ext cx="5334000" cy="628805"/>
          </a:xfrm>
          <a:prstGeom prst="rect">
            <a:avLst/>
          </a:prstGeom>
          <a:noFill/>
          <a:ln w="9525">
            <a:noFill/>
            <a:miter lim="800000"/>
            <a:headEnd/>
            <a:tailEnd/>
          </a:ln>
          <a:effectLst/>
        </p:spPr>
      </p:pic>
      <p:pic>
        <p:nvPicPr>
          <p:cNvPr id="152579" name="Picture 3"/>
          <p:cNvPicPr>
            <a:picLocks noChangeAspect="1" noChangeArrowheads="1"/>
          </p:cNvPicPr>
          <p:nvPr/>
        </p:nvPicPr>
        <p:blipFill>
          <a:blip r:embed="rId3"/>
          <a:srcRect/>
          <a:stretch>
            <a:fillRect/>
          </a:stretch>
        </p:blipFill>
        <p:spPr bwMode="auto">
          <a:xfrm>
            <a:off x="2940843" y="2133600"/>
            <a:ext cx="2881313" cy="2420303"/>
          </a:xfrm>
          <a:prstGeom prst="rect">
            <a:avLst/>
          </a:prstGeom>
          <a:noFill/>
          <a:ln w="9525">
            <a:noFill/>
            <a:miter lim="800000"/>
            <a:headEnd/>
            <a:tailEnd/>
          </a:ln>
          <a:effectLst/>
        </p:spPr>
      </p:pic>
      <p:pic>
        <p:nvPicPr>
          <p:cNvPr id="152580" name="Picture 4"/>
          <p:cNvPicPr>
            <a:picLocks noChangeAspect="1" noChangeArrowheads="1"/>
          </p:cNvPicPr>
          <p:nvPr/>
        </p:nvPicPr>
        <p:blipFill>
          <a:blip r:embed="rId4"/>
          <a:srcRect/>
          <a:stretch>
            <a:fillRect/>
          </a:stretch>
        </p:blipFill>
        <p:spPr bwMode="auto">
          <a:xfrm>
            <a:off x="2286000" y="5181600"/>
            <a:ext cx="4191000" cy="704850"/>
          </a:xfrm>
          <a:prstGeom prst="rect">
            <a:avLst/>
          </a:prstGeom>
          <a:noFill/>
          <a:ln w="9525">
            <a:noFill/>
            <a:miter lim="800000"/>
            <a:headEnd/>
            <a:tailEnd/>
          </a:ln>
          <a:effectLst/>
        </p:spPr>
      </p:pic>
      <p:pic>
        <p:nvPicPr>
          <p:cNvPr id="9" name="Picture 2"/>
          <p:cNvPicPr>
            <a:picLocks noChangeAspect="1" noChangeArrowheads="1"/>
          </p:cNvPicPr>
          <p:nvPr/>
        </p:nvPicPr>
        <p:blipFill>
          <a:blip r:embed="rId5"/>
          <a:srcRect/>
          <a:stretch>
            <a:fillRect/>
          </a:stretch>
        </p:blipFill>
        <p:spPr bwMode="auto">
          <a:xfrm>
            <a:off x="1905000" y="5867400"/>
            <a:ext cx="5019675" cy="5905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4"/>
          <p:cNvSpPr>
            <a:spLocks noGrp="1"/>
          </p:cNvSpPr>
          <p:nvPr>
            <p:ph type="dt" sz="half" idx="10"/>
          </p:nvPr>
        </p:nvSpPr>
        <p:spPr/>
        <p:txBody>
          <a:bodyPr/>
          <a:lstStyle/>
          <a:p>
            <a:fld id="{94465D87-9DD9-4D52-975D-2094BC41C52A}" type="datetime1">
              <a:rPr lang="en-US" smtClean="0"/>
              <a:pPr/>
              <a:t>2/15/2019</a:t>
            </a:fld>
            <a:endParaRPr lang="en-US"/>
          </a:p>
        </p:txBody>
      </p:sp>
      <p:sp>
        <p:nvSpPr>
          <p:cNvPr id="91138" name="Rectangle 2"/>
          <p:cNvSpPr>
            <a:spLocks noGrp="1" noChangeArrowheads="1"/>
          </p:cNvSpPr>
          <p:nvPr>
            <p:ph type="title"/>
          </p:nvPr>
        </p:nvSpPr>
        <p:spPr/>
        <p:txBody>
          <a:bodyPr/>
          <a:lstStyle/>
          <a:p>
            <a:r>
              <a:rPr lang="en-US"/>
              <a:t> </a:t>
            </a:r>
          </a:p>
        </p:txBody>
      </p:sp>
      <p:sp>
        <p:nvSpPr>
          <p:cNvPr id="91139" name="Rectangle 3"/>
          <p:cNvSpPr>
            <a:spLocks noGrp="1" noChangeArrowheads="1"/>
          </p:cNvSpPr>
          <p:nvPr>
            <p:ph type="body" sz="half" idx="1"/>
          </p:nvPr>
        </p:nvSpPr>
        <p:spPr>
          <a:xfrm>
            <a:off x="304800" y="1295400"/>
            <a:ext cx="8305800" cy="533400"/>
          </a:xfrm>
        </p:spPr>
        <p:txBody>
          <a:bodyPr/>
          <a:lstStyle/>
          <a:p>
            <a:r>
              <a:rPr lang="en-US" sz="2400"/>
              <a:t>In Chapters 1-5 we used Newton’s law of convection:</a:t>
            </a:r>
          </a:p>
        </p:txBody>
      </p:sp>
      <p:graphicFrame>
        <p:nvGraphicFramePr>
          <p:cNvPr id="91140" name="Object 4"/>
          <p:cNvGraphicFramePr>
            <a:graphicFrameLocks noGrp="1" noChangeAspect="1"/>
          </p:cNvGraphicFramePr>
          <p:nvPr>
            <p:ph sz="half" idx="2"/>
          </p:nvPr>
        </p:nvGraphicFramePr>
        <p:xfrm>
          <a:off x="2057400" y="2133600"/>
          <a:ext cx="3886200" cy="984250"/>
        </p:xfrm>
        <a:graphic>
          <a:graphicData uri="http://schemas.openxmlformats.org/presentationml/2006/ole">
            <mc:AlternateContent xmlns:mc="http://schemas.openxmlformats.org/markup-compatibility/2006">
              <mc:Choice xmlns:v="urn:schemas-microsoft-com:vml" Requires="v">
                <p:oleObj spid="_x0000_s91161" name="Equation" r:id="rId4" imgW="901440" imgH="228600" progId="Equation.3">
                  <p:embed/>
                </p:oleObj>
              </mc:Choice>
              <mc:Fallback>
                <p:oleObj name="Equation" r:id="rId4" imgW="901440" imgH="228600" progId="Equation.3">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2133600"/>
                        <a:ext cx="3886200" cy="984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1141" name="Rectangle 5"/>
          <p:cNvSpPr>
            <a:spLocks noChangeArrowheads="1"/>
          </p:cNvSpPr>
          <p:nvPr/>
        </p:nvSpPr>
        <p:spPr bwMode="auto">
          <a:xfrm>
            <a:off x="457200" y="3505200"/>
            <a:ext cx="8305800" cy="914400"/>
          </a:xfrm>
          <a:prstGeom prst="rect">
            <a:avLst/>
          </a:prstGeom>
          <a:noFill/>
          <a:ln w="9525">
            <a:noFill/>
            <a:miter lim="800000"/>
            <a:headEnd/>
            <a:tailEnd/>
          </a:ln>
          <a:effectLst/>
        </p:spPr>
        <p:txBody>
          <a:bodyPr/>
          <a:lstStyle/>
          <a:p>
            <a:pPr marL="342900" indent="-342900">
              <a:spcBef>
                <a:spcPct val="20000"/>
              </a:spcBef>
              <a:buFont typeface="Wingdings" pitchFamily="2" charset="2"/>
              <a:buChar char="Ø"/>
            </a:pPr>
            <a:r>
              <a:rPr lang="en-US" sz="2000">
                <a:latin typeface="Arial" charset="0"/>
              </a:rPr>
              <a:t>h was provided</a:t>
            </a:r>
          </a:p>
          <a:p>
            <a:pPr marL="342900" indent="-342900">
              <a:spcBef>
                <a:spcPct val="20000"/>
              </a:spcBef>
              <a:buFont typeface="Wingdings" pitchFamily="2" charset="2"/>
              <a:buChar char="Ø"/>
            </a:pPr>
            <a:r>
              <a:rPr lang="en-US" sz="2000">
                <a:latin typeface="Arial" charset="0"/>
              </a:rPr>
              <a:t>we did not consider any temperature variations within the fluid</a:t>
            </a:r>
          </a:p>
        </p:txBody>
      </p:sp>
      <p:sp>
        <p:nvSpPr>
          <p:cNvPr id="9" name="Slide Number Placeholder 8"/>
          <p:cNvSpPr>
            <a:spLocks noGrp="1"/>
          </p:cNvSpPr>
          <p:nvPr>
            <p:ph type="sldNum" sz="quarter" idx="12"/>
          </p:nvPr>
        </p:nvSpPr>
        <p:spPr/>
        <p:txBody>
          <a:bodyPr/>
          <a:lstStyle/>
          <a:p>
            <a:r>
              <a:rPr lang="en-US" smtClean="0"/>
              <a:t>6-</a:t>
            </a:r>
            <a:fld id="{7DDEA73B-AA39-463D-A416-EF559CC4B450}"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229600" cy="838200"/>
          </a:xfrm>
        </p:spPr>
        <p:txBody>
          <a:bodyPr/>
          <a:lstStyle/>
          <a:p>
            <a:r>
              <a:rPr lang="en-US" dirty="0" smtClean="0"/>
              <a:t>Turbulent flow</a:t>
            </a:r>
            <a:endParaRPr lang="en-US" dirty="0"/>
          </a:p>
        </p:txBody>
      </p:sp>
      <p:sp>
        <p:nvSpPr>
          <p:cNvPr id="3" name="Content Placeholder 2"/>
          <p:cNvSpPr>
            <a:spLocks noGrp="1"/>
          </p:cNvSpPr>
          <p:nvPr>
            <p:ph idx="1"/>
          </p:nvPr>
        </p:nvSpPr>
        <p:spPr>
          <a:xfrm>
            <a:off x="0" y="1143000"/>
            <a:ext cx="8458200" cy="4800600"/>
          </a:xfrm>
        </p:spPr>
        <p:txBody>
          <a:bodyPr/>
          <a:lstStyle/>
          <a:p>
            <a:r>
              <a:rPr lang="en-US" dirty="0" smtClean="0"/>
              <a:t>For turbulent flows, the hydrodynamic boundary layer thickness will be</a:t>
            </a:r>
          </a:p>
          <a:p>
            <a:endParaRPr lang="en-US" dirty="0" smtClean="0"/>
          </a:p>
          <a:p>
            <a:endParaRPr lang="en-US" dirty="0" smtClean="0"/>
          </a:p>
          <a:p>
            <a:r>
              <a:rPr lang="en-US" dirty="0" smtClean="0"/>
              <a:t>The local </a:t>
            </a:r>
            <a:r>
              <a:rPr lang="en-US" dirty="0" err="1" smtClean="0"/>
              <a:t>nusselt</a:t>
            </a:r>
            <a:r>
              <a:rPr lang="en-US" dirty="0" smtClean="0"/>
              <a:t> number is</a:t>
            </a:r>
            <a:endParaRPr lang="en-US" dirty="0"/>
          </a:p>
        </p:txBody>
      </p:sp>
      <p:sp>
        <p:nvSpPr>
          <p:cNvPr id="4" name="Date Placeholder 3"/>
          <p:cNvSpPr>
            <a:spLocks noGrp="1"/>
          </p:cNvSpPr>
          <p:nvPr>
            <p:ph type="dt" sz="half" idx="10"/>
          </p:nvPr>
        </p:nvSpPr>
        <p:spPr/>
        <p:txBody>
          <a:bodyPr/>
          <a:lstStyle/>
          <a:p>
            <a:fld id="{D337FA2F-14C9-46EE-A569-887CAE4F6D50}" type="datetime1">
              <a:rPr lang="en-US" smtClean="0"/>
              <a:pPr/>
              <a:t>2/15/2019</a:t>
            </a:fld>
            <a:endParaRPr lang="en-US"/>
          </a:p>
        </p:txBody>
      </p:sp>
      <p:sp>
        <p:nvSpPr>
          <p:cNvPr id="5" name="Slide Number Placeholder 4"/>
          <p:cNvSpPr>
            <a:spLocks noGrp="1"/>
          </p:cNvSpPr>
          <p:nvPr>
            <p:ph type="sldNum" sz="quarter" idx="12"/>
          </p:nvPr>
        </p:nvSpPr>
        <p:spPr/>
        <p:txBody>
          <a:bodyPr/>
          <a:lstStyle/>
          <a:p>
            <a:r>
              <a:rPr lang="en-US" smtClean="0"/>
              <a:t>6-</a:t>
            </a:r>
            <a:fld id="{44137CE7-71FD-4311-BAD5-26084854ACF6}" type="slidenum">
              <a:rPr lang="en-US" smtClean="0"/>
              <a:pPr/>
              <a:t>30</a:t>
            </a:fld>
            <a:endParaRPr lang="en-US"/>
          </a:p>
        </p:txBody>
      </p:sp>
      <p:pic>
        <p:nvPicPr>
          <p:cNvPr id="153603" name="Picture 3"/>
          <p:cNvPicPr>
            <a:picLocks noChangeAspect="1" noChangeArrowheads="1"/>
          </p:cNvPicPr>
          <p:nvPr/>
        </p:nvPicPr>
        <p:blipFill>
          <a:blip r:embed="rId2"/>
          <a:srcRect/>
          <a:stretch>
            <a:fillRect/>
          </a:stretch>
        </p:blipFill>
        <p:spPr bwMode="auto">
          <a:xfrm>
            <a:off x="1828801" y="1600200"/>
            <a:ext cx="3581399" cy="436196"/>
          </a:xfrm>
          <a:prstGeom prst="rect">
            <a:avLst/>
          </a:prstGeom>
          <a:noFill/>
          <a:ln w="9525">
            <a:noFill/>
            <a:miter lim="800000"/>
            <a:headEnd/>
            <a:tailEnd/>
          </a:ln>
          <a:effectLst/>
        </p:spPr>
      </p:pic>
      <p:pic>
        <p:nvPicPr>
          <p:cNvPr id="153604" name="Picture 4"/>
          <p:cNvPicPr>
            <a:picLocks noChangeAspect="1" noChangeArrowheads="1"/>
          </p:cNvPicPr>
          <p:nvPr/>
        </p:nvPicPr>
        <p:blipFill>
          <a:blip r:embed="rId3"/>
          <a:srcRect/>
          <a:stretch>
            <a:fillRect/>
          </a:stretch>
        </p:blipFill>
        <p:spPr bwMode="auto">
          <a:xfrm>
            <a:off x="1600200" y="2590800"/>
            <a:ext cx="5055519" cy="790575"/>
          </a:xfrm>
          <a:prstGeom prst="rect">
            <a:avLst/>
          </a:prstGeom>
          <a:noFill/>
          <a:ln w="9525">
            <a:noFill/>
            <a:miter lim="800000"/>
            <a:headEnd/>
            <a:tailEnd/>
          </a:ln>
          <a:effectLst/>
        </p:spPr>
      </p:pic>
      <p:pic>
        <p:nvPicPr>
          <p:cNvPr id="153605" name="Picture 5"/>
          <p:cNvPicPr>
            <a:picLocks noChangeAspect="1" noChangeArrowheads="1"/>
          </p:cNvPicPr>
          <p:nvPr/>
        </p:nvPicPr>
        <p:blipFill>
          <a:blip r:embed="rId4"/>
          <a:srcRect t="3175" r="4097"/>
          <a:stretch>
            <a:fillRect/>
          </a:stretch>
        </p:blipFill>
        <p:spPr bwMode="auto">
          <a:xfrm>
            <a:off x="5486400" y="3429000"/>
            <a:ext cx="2667000" cy="232348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Mixed boundary Layer conditions</a:t>
            </a:r>
            <a:endParaRPr lang="en-US" dirty="0"/>
          </a:p>
        </p:txBody>
      </p:sp>
      <p:sp>
        <p:nvSpPr>
          <p:cNvPr id="3" name="Content Placeholder 2"/>
          <p:cNvSpPr>
            <a:spLocks noGrp="1"/>
          </p:cNvSpPr>
          <p:nvPr>
            <p:ph idx="1"/>
          </p:nvPr>
        </p:nvSpPr>
        <p:spPr/>
        <p:txBody>
          <a:bodyPr/>
          <a:lstStyle/>
          <a:p>
            <a:r>
              <a:rPr lang="en-US" dirty="0" smtClean="0"/>
              <a:t>If transition occurs towards the trailing edge of the plate, within the range 0.95&lt;=(</a:t>
            </a:r>
            <a:r>
              <a:rPr lang="en-US" dirty="0" err="1" smtClean="0"/>
              <a:t>Xc</a:t>
            </a:r>
            <a:r>
              <a:rPr lang="en-US" dirty="0" smtClean="0"/>
              <a:t>/L)&lt;=1, this equation will provide the reasonable approximation which will be influenced by conditions in both laminar and turbulent boundary layers</a:t>
            </a:r>
          </a:p>
          <a:p>
            <a:endParaRPr lang="en-US" dirty="0" smtClean="0"/>
          </a:p>
          <a:p>
            <a:endParaRPr lang="en-US" dirty="0" smtClean="0"/>
          </a:p>
          <a:p>
            <a:endParaRPr lang="en-US" dirty="0" smtClean="0"/>
          </a:p>
          <a:p>
            <a:endParaRPr lang="en-US" dirty="0" smtClean="0"/>
          </a:p>
          <a:p>
            <a:endParaRPr lang="en-US" dirty="0" smtClean="0"/>
          </a:p>
          <a:p>
            <a:r>
              <a:rPr lang="en-US" dirty="0" smtClean="0"/>
              <a:t>If representative </a:t>
            </a:r>
            <a:r>
              <a:rPr lang="en-US" dirty="0" err="1" smtClean="0"/>
              <a:t>transtion</a:t>
            </a:r>
            <a:r>
              <a:rPr lang="en-US" dirty="0" smtClean="0"/>
              <a:t> </a:t>
            </a:r>
            <a:r>
              <a:rPr lang="en-US" dirty="0" err="1" smtClean="0"/>
              <a:t>reynold</a:t>
            </a:r>
            <a:r>
              <a:rPr lang="en-US" dirty="0" smtClean="0"/>
              <a:t> number of </a:t>
            </a:r>
            <a:r>
              <a:rPr lang="en-US" dirty="0" err="1" smtClean="0"/>
              <a:t>Rex,c</a:t>
            </a:r>
            <a:r>
              <a:rPr lang="en-US" dirty="0" smtClean="0"/>
              <a:t>=500000 is assumed , the equation will reduce to</a:t>
            </a:r>
          </a:p>
          <a:p>
            <a:endParaRPr lang="en-US" dirty="0"/>
          </a:p>
        </p:txBody>
      </p:sp>
      <p:sp>
        <p:nvSpPr>
          <p:cNvPr id="4" name="Date Placeholder 3"/>
          <p:cNvSpPr>
            <a:spLocks noGrp="1"/>
          </p:cNvSpPr>
          <p:nvPr>
            <p:ph type="dt" sz="half" idx="10"/>
          </p:nvPr>
        </p:nvSpPr>
        <p:spPr/>
        <p:txBody>
          <a:bodyPr/>
          <a:lstStyle/>
          <a:p>
            <a:fld id="{EBD5001C-8276-4713-AD25-43D4530FD536}" type="datetime1">
              <a:rPr lang="en-US" smtClean="0"/>
              <a:pPr/>
              <a:t>2/15/2019</a:t>
            </a:fld>
            <a:endParaRPr lang="en-US"/>
          </a:p>
        </p:txBody>
      </p:sp>
      <p:sp>
        <p:nvSpPr>
          <p:cNvPr id="5" name="Slide Number Placeholder 4"/>
          <p:cNvSpPr>
            <a:spLocks noGrp="1"/>
          </p:cNvSpPr>
          <p:nvPr>
            <p:ph type="sldNum" sz="quarter" idx="12"/>
          </p:nvPr>
        </p:nvSpPr>
        <p:spPr/>
        <p:txBody>
          <a:bodyPr/>
          <a:lstStyle/>
          <a:p>
            <a:r>
              <a:rPr lang="en-US" smtClean="0"/>
              <a:t>6-</a:t>
            </a:r>
            <a:fld id="{44137CE7-71FD-4311-BAD5-26084854ACF6}" type="slidenum">
              <a:rPr lang="en-US" smtClean="0"/>
              <a:pPr/>
              <a:t>31</a:t>
            </a:fld>
            <a:endParaRPr lang="en-US"/>
          </a:p>
        </p:txBody>
      </p:sp>
      <p:pic>
        <p:nvPicPr>
          <p:cNvPr id="154626" name="Picture 2"/>
          <p:cNvPicPr>
            <a:picLocks noChangeAspect="1" noChangeArrowheads="1"/>
          </p:cNvPicPr>
          <p:nvPr/>
        </p:nvPicPr>
        <p:blipFill>
          <a:blip r:embed="rId2"/>
          <a:srcRect/>
          <a:stretch>
            <a:fillRect/>
          </a:stretch>
        </p:blipFill>
        <p:spPr bwMode="auto">
          <a:xfrm>
            <a:off x="3276600" y="2743200"/>
            <a:ext cx="3099487" cy="785487"/>
          </a:xfrm>
          <a:prstGeom prst="rect">
            <a:avLst/>
          </a:prstGeom>
          <a:noFill/>
          <a:ln w="9525">
            <a:noFill/>
            <a:miter lim="800000"/>
            <a:headEnd/>
            <a:tailEnd/>
          </a:ln>
          <a:effectLst/>
        </p:spPr>
      </p:pic>
      <p:pic>
        <p:nvPicPr>
          <p:cNvPr id="154627" name="Picture 3"/>
          <p:cNvPicPr>
            <a:picLocks noChangeAspect="1" noChangeArrowheads="1"/>
          </p:cNvPicPr>
          <p:nvPr/>
        </p:nvPicPr>
        <p:blipFill>
          <a:blip r:embed="rId3"/>
          <a:srcRect/>
          <a:stretch>
            <a:fillRect/>
          </a:stretch>
        </p:blipFill>
        <p:spPr bwMode="auto">
          <a:xfrm>
            <a:off x="1905000" y="3657600"/>
            <a:ext cx="4558242" cy="561975"/>
          </a:xfrm>
          <a:prstGeom prst="rect">
            <a:avLst/>
          </a:prstGeom>
          <a:noFill/>
          <a:ln w="9525">
            <a:noFill/>
            <a:miter lim="800000"/>
            <a:headEnd/>
            <a:tailEnd/>
          </a:ln>
          <a:effectLst/>
        </p:spPr>
      </p:pic>
      <p:pic>
        <p:nvPicPr>
          <p:cNvPr id="154629" name="Picture 5"/>
          <p:cNvPicPr>
            <a:picLocks noChangeAspect="1" noChangeArrowheads="1"/>
          </p:cNvPicPr>
          <p:nvPr/>
        </p:nvPicPr>
        <p:blipFill>
          <a:blip r:embed="rId4"/>
          <a:srcRect/>
          <a:stretch>
            <a:fillRect/>
          </a:stretch>
        </p:blipFill>
        <p:spPr bwMode="auto">
          <a:xfrm>
            <a:off x="1524000" y="5029200"/>
            <a:ext cx="5799138" cy="990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Sometimes, there are many practical applications where it is desirable to use turbulence promoters to trip the boundary layer at the leading edge, </a:t>
            </a:r>
            <a:r>
              <a:rPr lang="en-US" dirty="0" err="1" smtClean="0"/>
              <a:t>Rex,c</a:t>
            </a:r>
            <a:r>
              <a:rPr lang="en-US" dirty="0" smtClean="0"/>
              <a:t>=0.</a:t>
            </a:r>
          </a:p>
          <a:p>
            <a:endParaRPr lang="en-US" dirty="0" smtClean="0"/>
          </a:p>
          <a:p>
            <a:endParaRPr lang="en-US" dirty="0" smtClean="0"/>
          </a:p>
          <a:p>
            <a:r>
              <a:rPr lang="en-US" dirty="0" smtClean="0"/>
              <a:t>Where the boundary layer is assumed to be fully turbulent</a:t>
            </a:r>
            <a:endParaRPr lang="en-US" dirty="0"/>
          </a:p>
        </p:txBody>
      </p:sp>
      <p:sp>
        <p:nvSpPr>
          <p:cNvPr id="4" name="Date Placeholder 3"/>
          <p:cNvSpPr>
            <a:spLocks noGrp="1"/>
          </p:cNvSpPr>
          <p:nvPr>
            <p:ph type="dt" sz="half" idx="10"/>
          </p:nvPr>
        </p:nvSpPr>
        <p:spPr/>
        <p:txBody>
          <a:bodyPr/>
          <a:lstStyle/>
          <a:p>
            <a:fld id="{CA16D2A4-3427-4FF9-87A1-0ED02D1E37D6}" type="datetime1">
              <a:rPr lang="en-US" smtClean="0"/>
              <a:pPr/>
              <a:t>2/15/2019</a:t>
            </a:fld>
            <a:endParaRPr lang="en-US"/>
          </a:p>
        </p:txBody>
      </p:sp>
      <p:sp>
        <p:nvSpPr>
          <p:cNvPr id="5" name="Slide Number Placeholder 4"/>
          <p:cNvSpPr>
            <a:spLocks noGrp="1"/>
          </p:cNvSpPr>
          <p:nvPr>
            <p:ph type="sldNum" sz="quarter" idx="12"/>
          </p:nvPr>
        </p:nvSpPr>
        <p:spPr/>
        <p:txBody>
          <a:bodyPr/>
          <a:lstStyle/>
          <a:p>
            <a:r>
              <a:rPr lang="en-US" smtClean="0"/>
              <a:t>6-</a:t>
            </a:r>
            <a:fld id="{44137CE7-71FD-4311-BAD5-26084854ACF6}" type="slidenum">
              <a:rPr lang="en-US" smtClean="0"/>
              <a:pPr/>
              <a:t>32</a:t>
            </a:fld>
            <a:endParaRPr lang="en-US"/>
          </a:p>
        </p:txBody>
      </p:sp>
      <p:pic>
        <p:nvPicPr>
          <p:cNvPr id="155650" name="Picture 2"/>
          <p:cNvPicPr>
            <a:picLocks noChangeAspect="1" noChangeArrowheads="1"/>
          </p:cNvPicPr>
          <p:nvPr/>
        </p:nvPicPr>
        <p:blipFill>
          <a:blip r:embed="rId2"/>
          <a:srcRect/>
          <a:stretch>
            <a:fillRect/>
          </a:stretch>
        </p:blipFill>
        <p:spPr bwMode="auto">
          <a:xfrm>
            <a:off x="1905000" y="2286000"/>
            <a:ext cx="4693519" cy="7667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cylinder in a cross flow</a:t>
            </a:r>
            <a:endParaRPr lang="en-US" dirty="0"/>
          </a:p>
        </p:txBody>
      </p:sp>
      <p:sp>
        <p:nvSpPr>
          <p:cNvPr id="3" name="Content Placeholder 2"/>
          <p:cNvSpPr>
            <a:spLocks noGrp="1"/>
          </p:cNvSpPr>
          <p:nvPr>
            <p:ph idx="1"/>
          </p:nvPr>
        </p:nvSpPr>
        <p:spPr/>
        <p:txBody>
          <a:bodyPr/>
          <a:lstStyle/>
          <a:p>
            <a:r>
              <a:rPr lang="en-US" dirty="0" smtClean="0"/>
              <a:t>Free stream fluid is brought to rest at the forward stagnation point, and the thin hydrodynamic boundary layer begins to grow as the fluid moves toward the rear of the cylinder </a:t>
            </a:r>
          </a:p>
          <a:p>
            <a:r>
              <a:rPr lang="en-US" dirty="0" smtClean="0"/>
              <a:t>Depending upon the </a:t>
            </a:r>
            <a:r>
              <a:rPr lang="en-US" dirty="0" err="1" smtClean="0"/>
              <a:t>reynolds</a:t>
            </a:r>
            <a:r>
              <a:rPr lang="en-US" dirty="0" smtClean="0"/>
              <a:t> no , a transition from laminar to turbulent condition can occur</a:t>
            </a:r>
          </a:p>
          <a:p>
            <a:endParaRPr lang="en-US" dirty="0" smtClean="0"/>
          </a:p>
          <a:p>
            <a:endParaRPr lang="en-US" dirty="0" smtClean="0"/>
          </a:p>
          <a:p>
            <a:endParaRPr lang="en-US" dirty="0" smtClean="0"/>
          </a:p>
          <a:p>
            <a:r>
              <a:rPr lang="en-US" dirty="0" smtClean="0"/>
              <a:t>Correlations are available for average </a:t>
            </a:r>
            <a:r>
              <a:rPr lang="en-US" dirty="0" err="1" smtClean="0"/>
              <a:t>nusselt</a:t>
            </a:r>
            <a:r>
              <a:rPr lang="en-US" dirty="0" smtClean="0"/>
              <a:t> number. The </a:t>
            </a:r>
            <a:r>
              <a:rPr lang="en-US" dirty="0" err="1" smtClean="0"/>
              <a:t>Hilpers</a:t>
            </a:r>
            <a:r>
              <a:rPr lang="en-US" dirty="0" smtClean="0"/>
              <a:t> correlation is one of the most widely used</a:t>
            </a:r>
          </a:p>
          <a:p>
            <a:endParaRPr lang="en-US" dirty="0" smtClean="0"/>
          </a:p>
          <a:p>
            <a:endParaRPr lang="en-US" dirty="0" smtClean="0"/>
          </a:p>
          <a:p>
            <a:r>
              <a:rPr lang="en-US" dirty="0" smtClean="0"/>
              <a:t>The </a:t>
            </a:r>
            <a:r>
              <a:rPr lang="en-US" dirty="0" err="1" smtClean="0"/>
              <a:t>churchill</a:t>
            </a:r>
            <a:r>
              <a:rPr lang="en-US" dirty="0" smtClean="0"/>
              <a:t>-Bernstein correlation is a single comprehensive equation with  a wide range of </a:t>
            </a:r>
            <a:r>
              <a:rPr lang="en-US" dirty="0" err="1" smtClean="0"/>
              <a:t>reynolds</a:t>
            </a:r>
            <a:r>
              <a:rPr lang="en-US" dirty="0" smtClean="0"/>
              <a:t> and </a:t>
            </a:r>
            <a:r>
              <a:rPr lang="en-US" dirty="0" err="1" smtClean="0"/>
              <a:t>prandtl</a:t>
            </a:r>
            <a:r>
              <a:rPr lang="en-US" dirty="0" smtClean="0"/>
              <a:t> no</a:t>
            </a:r>
            <a:endParaRPr lang="en-US" dirty="0"/>
          </a:p>
        </p:txBody>
      </p:sp>
      <p:sp>
        <p:nvSpPr>
          <p:cNvPr id="4" name="Date Placeholder 3"/>
          <p:cNvSpPr>
            <a:spLocks noGrp="1"/>
          </p:cNvSpPr>
          <p:nvPr>
            <p:ph type="dt" sz="half" idx="10"/>
          </p:nvPr>
        </p:nvSpPr>
        <p:spPr/>
        <p:txBody>
          <a:bodyPr/>
          <a:lstStyle/>
          <a:p>
            <a:fld id="{A3000AB8-0CE5-4170-925F-C6F86AC3334B}" type="datetime1">
              <a:rPr lang="en-US" smtClean="0"/>
              <a:pPr/>
              <a:t>2/15/2019</a:t>
            </a:fld>
            <a:endParaRPr lang="en-US"/>
          </a:p>
        </p:txBody>
      </p:sp>
      <p:sp>
        <p:nvSpPr>
          <p:cNvPr id="5" name="Slide Number Placeholder 4"/>
          <p:cNvSpPr>
            <a:spLocks noGrp="1"/>
          </p:cNvSpPr>
          <p:nvPr>
            <p:ph type="sldNum" sz="quarter" idx="12"/>
          </p:nvPr>
        </p:nvSpPr>
        <p:spPr/>
        <p:txBody>
          <a:bodyPr/>
          <a:lstStyle/>
          <a:p>
            <a:r>
              <a:rPr lang="en-US" smtClean="0"/>
              <a:t>6-</a:t>
            </a:r>
            <a:fld id="{44137CE7-71FD-4311-BAD5-26084854ACF6}" type="slidenum">
              <a:rPr lang="en-US" smtClean="0"/>
              <a:pPr/>
              <a:t>33</a:t>
            </a:fld>
            <a:endParaRPr lang="en-US"/>
          </a:p>
        </p:txBody>
      </p:sp>
      <p:pic>
        <p:nvPicPr>
          <p:cNvPr id="157698" name="Picture 2"/>
          <p:cNvPicPr>
            <a:picLocks noChangeAspect="1" noChangeArrowheads="1"/>
          </p:cNvPicPr>
          <p:nvPr/>
        </p:nvPicPr>
        <p:blipFill>
          <a:blip r:embed="rId2"/>
          <a:srcRect/>
          <a:stretch>
            <a:fillRect/>
          </a:stretch>
        </p:blipFill>
        <p:spPr bwMode="auto">
          <a:xfrm>
            <a:off x="3124200" y="3124200"/>
            <a:ext cx="2231708" cy="676275"/>
          </a:xfrm>
          <a:prstGeom prst="rect">
            <a:avLst/>
          </a:prstGeom>
          <a:noFill/>
          <a:ln w="9525">
            <a:noFill/>
            <a:miter lim="800000"/>
            <a:headEnd/>
            <a:tailEnd/>
          </a:ln>
          <a:effectLst/>
        </p:spPr>
      </p:pic>
      <p:pic>
        <p:nvPicPr>
          <p:cNvPr id="157700" name="Picture 4"/>
          <p:cNvPicPr>
            <a:picLocks noChangeAspect="1" noChangeArrowheads="1"/>
          </p:cNvPicPr>
          <p:nvPr/>
        </p:nvPicPr>
        <p:blipFill>
          <a:blip r:embed="rId3"/>
          <a:srcRect/>
          <a:stretch>
            <a:fillRect/>
          </a:stretch>
        </p:blipFill>
        <p:spPr bwMode="auto">
          <a:xfrm>
            <a:off x="2895600" y="4724400"/>
            <a:ext cx="4158343" cy="609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Cylinder in cross flow</a:t>
            </a:r>
            <a:endParaRPr lang="en-US" dirty="0"/>
          </a:p>
        </p:txBody>
      </p:sp>
      <p:sp>
        <p:nvSpPr>
          <p:cNvPr id="4" name="Date Placeholder 3"/>
          <p:cNvSpPr>
            <a:spLocks noGrp="1"/>
          </p:cNvSpPr>
          <p:nvPr>
            <p:ph type="dt" sz="half" idx="10"/>
          </p:nvPr>
        </p:nvSpPr>
        <p:spPr/>
        <p:txBody>
          <a:bodyPr/>
          <a:lstStyle/>
          <a:p>
            <a:fld id="{ECE4E072-3F32-422A-8F8E-04AE26EAACB0}" type="datetime1">
              <a:rPr lang="en-US" smtClean="0"/>
              <a:pPr/>
              <a:t>2/15/2019</a:t>
            </a:fld>
            <a:endParaRPr lang="en-US"/>
          </a:p>
        </p:txBody>
      </p:sp>
      <p:sp>
        <p:nvSpPr>
          <p:cNvPr id="5" name="Slide Number Placeholder 4"/>
          <p:cNvSpPr>
            <a:spLocks noGrp="1"/>
          </p:cNvSpPr>
          <p:nvPr>
            <p:ph type="sldNum" sz="quarter" idx="12"/>
          </p:nvPr>
        </p:nvSpPr>
        <p:spPr/>
        <p:txBody>
          <a:bodyPr/>
          <a:lstStyle/>
          <a:p>
            <a:r>
              <a:rPr lang="en-US" smtClean="0"/>
              <a:t>6-</a:t>
            </a:r>
            <a:fld id="{44137CE7-71FD-4311-BAD5-26084854ACF6}" type="slidenum">
              <a:rPr lang="en-US" smtClean="0"/>
              <a:pPr/>
              <a:t>34</a:t>
            </a:fld>
            <a:endParaRPr lang="en-US"/>
          </a:p>
        </p:txBody>
      </p:sp>
      <p:pic>
        <p:nvPicPr>
          <p:cNvPr id="158722" name="Picture 2"/>
          <p:cNvPicPr>
            <a:picLocks noChangeAspect="1" noChangeArrowheads="1"/>
          </p:cNvPicPr>
          <p:nvPr/>
        </p:nvPicPr>
        <p:blipFill>
          <a:blip r:embed="rId3"/>
          <a:srcRect/>
          <a:stretch>
            <a:fillRect/>
          </a:stretch>
        </p:blipFill>
        <p:spPr bwMode="auto">
          <a:xfrm>
            <a:off x="609600" y="1752600"/>
            <a:ext cx="6927934" cy="790575"/>
          </a:xfrm>
          <a:prstGeom prst="rect">
            <a:avLst/>
          </a:prstGeom>
          <a:noFill/>
          <a:ln w="9525">
            <a:noFill/>
            <a:miter lim="800000"/>
            <a:headEnd/>
            <a:tailEnd/>
          </a:ln>
          <a:effectLst/>
        </p:spPr>
      </p:pic>
      <p:pic>
        <p:nvPicPr>
          <p:cNvPr id="7" name="Picture 4"/>
          <p:cNvPicPr>
            <a:picLocks noGrp="1" noChangeAspect="1" noChangeArrowheads="1"/>
          </p:cNvPicPr>
          <p:nvPr>
            <p:ph idx="1"/>
          </p:nvPr>
        </p:nvPicPr>
        <p:blipFill>
          <a:blip r:embed="rId4" cstate="print"/>
          <a:srcRect/>
          <a:stretch>
            <a:fillRect/>
          </a:stretch>
        </p:blipFill>
        <p:spPr bwMode="auto">
          <a:xfrm>
            <a:off x="2209800" y="3048000"/>
            <a:ext cx="4076529" cy="1859076"/>
          </a:xfrm>
          <a:prstGeom prst="rect">
            <a:avLst/>
          </a:prstGeom>
          <a:noFill/>
          <a:ln w="9525">
            <a:noFill/>
            <a:miter lim="800000"/>
            <a:headEnd/>
            <a:tailEnd/>
          </a:ln>
          <a:effectLst/>
        </p:spPr>
      </p:pic>
      <p:sp>
        <p:nvSpPr>
          <p:cNvPr id="8" name="Rectangle 6"/>
          <p:cNvSpPr>
            <a:spLocks noChangeArrowheads="1"/>
          </p:cNvSpPr>
          <p:nvPr/>
        </p:nvSpPr>
        <p:spPr bwMode="auto">
          <a:xfrm>
            <a:off x="381000" y="5638800"/>
            <a:ext cx="3733800" cy="457200"/>
          </a:xfrm>
          <a:prstGeom prst="rect">
            <a:avLst/>
          </a:prstGeom>
          <a:noFill/>
          <a:ln w="9525">
            <a:noFill/>
            <a:miter lim="800000"/>
            <a:headEnd/>
            <a:tailEnd/>
          </a:ln>
          <a:effectLst/>
        </p:spPr>
        <p:txBody>
          <a:bodyPr/>
          <a:lstStyle/>
          <a:p>
            <a:pPr marL="342900" indent="-342900">
              <a:spcBef>
                <a:spcPct val="20000"/>
              </a:spcBef>
              <a:buFont typeface="Wingdings" pitchFamily="2" charset="2"/>
              <a:buChar char="Ø"/>
            </a:pPr>
            <a:r>
              <a:rPr lang="en-US" sz="2000" dirty="0">
                <a:latin typeface="Arial" charset="0"/>
              </a:rPr>
              <a:t>Laminar boundary layer for</a:t>
            </a:r>
            <a:endParaRPr lang="en-CA" sz="2000" dirty="0">
              <a:latin typeface="Arial" charset="0"/>
            </a:endParaRPr>
          </a:p>
        </p:txBody>
      </p:sp>
      <p:graphicFrame>
        <p:nvGraphicFramePr>
          <p:cNvPr id="9" name="Object 7"/>
          <p:cNvGraphicFramePr>
            <a:graphicFrameLocks noChangeAspect="1"/>
          </p:cNvGraphicFramePr>
          <p:nvPr/>
        </p:nvGraphicFramePr>
        <p:xfrm>
          <a:off x="4114800" y="5486400"/>
          <a:ext cx="2438400" cy="795338"/>
        </p:xfrm>
        <a:graphic>
          <a:graphicData uri="http://schemas.openxmlformats.org/presentationml/2006/ole">
            <mc:AlternateContent xmlns:mc="http://schemas.openxmlformats.org/markup-compatibility/2006">
              <mc:Choice xmlns:v="urn:schemas-microsoft-com:vml" Requires="v">
                <p:oleObj spid="_x0000_s138263" name="Equation" r:id="rId5" imgW="1130040" imgH="368280" progId="Equation.3">
                  <p:embed/>
                </p:oleObj>
              </mc:Choice>
              <mc:Fallback>
                <p:oleObj name="Equation" r:id="rId5" imgW="1130040" imgH="36828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4800" y="5486400"/>
                        <a:ext cx="2438400" cy="795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Correlations </a:t>
            </a:r>
            <a:r>
              <a:rPr lang="en-US" dirty="0" err="1" smtClean="0"/>
              <a:t>ccf</a:t>
            </a:r>
            <a:endParaRPr lang="en-US" dirty="0"/>
          </a:p>
        </p:txBody>
      </p:sp>
      <p:sp>
        <p:nvSpPr>
          <p:cNvPr id="4" name="Date Placeholder 3"/>
          <p:cNvSpPr>
            <a:spLocks noGrp="1"/>
          </p:cNvSpPr>
          <p:nvPr>
            <p:ph type="dt" sz="half" idx="10"/>
          </p:nvPr>
        </p:nvSpPr>
        <p:spPr/>
        <p:txBody>
          <a:bodyPr/>
          <a:lstStyle/>
          <a:p>
            <a:fld id="{E5817AC3-3711-405B-BA2C-659E0FCF4E00}" type="datetime1">
              <a:rPr lang="en-US" smtClean="0"/>
              <a:pPr/>
              <a:t>2/15/2019</a:t>
            </a:fld>
            <a:endParaRPr lang="en-US"/>
          </a:p>
        </p:txBody>
      </p:sp>
      <p:sp>
        <p:nvSpPr>
          <p:cNvPr id="5" name="Slide Number Placeholder 4"/>
          <p:cNvSpPr>
            <a:spLocks noGrp="1"/>
          </p:cNvSpPr>
          <p:nvPr>
            <p:ph type="sldNum" sz="quarter" idx="12"/>
          </p:nvPr>
        </p:nvSpPr>
        <p:spPr/>
        <p:txBody>
          <a:bodyPr/>
          <a:lstStyle/>
          <a:p>
            <a:r>
              <a:rPr lang="en-US" dirty="0" smtClean="0"/>
              <a:t>6-</a:t>
            </a:r>
            <a:fld id="{44137CE7-71FD-4311-BAD5-26084854ACF6}" type="slidenum">
              <a:rPr lang="en-US" smtClean="0"/>
              <a:pPr/>
              <a:t>35</a:t>
            </a:fld>
            <a:endParaRPr lang="en-US" dirty="0"/>
          </a:p>
        </p:txBody>
      </p:sp>
      <p:sp>
        <p:nvSpPr>
          <p:cNvPr id="27" name="Rectangle 1027"/>
          <p:cNvSpPr txBox="1">
            <a:spLocks noChangeArrowheads="1"/>
          </p:cNvSpPr>
          <p:nvPr/>
        </p:nvSpPr>
        <p:spPr bwMode="auto">
          <a:xfrm>
            <a:off x="228600" y="1143000"/>
            <a:ext cx="84582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AutoNum type="arabicPeriod"/>
              <a:tabLst/>
              <a:defRPr/>
            </a:pPr>
            <a:r>
              <a:rPr kumimoji="0" lang="en-US" sz="2000" b="0" i="0" u="none" strike="noStrike" kern="0" cap="none" spc="0" normalizeH="0" baseline="0" noProof="0" smtClean="0">
                <a:ln>
                  <a:noFill/>
                </a:ln>
                <a:solidFill>
                  <a:schemeClr val="tx1"/>
                </a:solidFill>
                <a:effectLst/>
                <a:uLnTx/>
                <a:uFillTx/>
                <a:latin typeface="+mn-lt"/>
                <a:ea typeface="+mn-ea"/>
                <a:cs typeface="+mn-cs"/>
              </a:rPr>
              <a:t>Zhukauskas correlation:</a:t>
            </a:r>
            <a:endParaRPr kumimoji="0" lang="en-CA" sz="2000" b="0" i="0" u="none" strike="noStrike" kern="0" cap="none" spc="0" normalizeH="0" baseline="0" noProof="0" dirty="0">
              <a:ln>
                <a:noFill/>
              </a:ln>
              <a:solidFill>
                <a:schemeClr val="tx1"/>
              </a:solidFill>
              <a:effectLst/>
              <a:uLnTx/>
              <a:uFillTx/>
              <a:latin typeface="+mn-lt"/>
              <a:ea typeface="+mn-ea"/>
              <a:cs typeface="+mn-cs"/>
            </a:endParaRPr>
          </a:p>
        </p:txBody>
      </p:sp>
      <p:graphicFrame>
        <p:nvGraphicFramePr>
          <p:cNvPr id="28" name="Object 1028"/>
          <p:cNvGraphicFramePr>
            <a:graphicFrameLocks noChangeAspect="1"/>
          </p:cNvGraphicFramePr>
          <p:nvPr/>
        </p:nvGraphicFramePr>
        <p:xfrm>
          <a:off x="533400" y="1676400"/>
          <a:ext cx="6196013" cy="835025"/>
        </p:xfrm>
        <a:graphic>
          <a:graphicData uri="http://schemas.openxmlformats.org/presentationml/2006/ole">
            <mc:AlternateContent xmlns:mc="http://schemas.openxmlformats.org/markup-compatibility/2006">
              <mc:Choice xmlns:v="urn:schemas-microsoft-com:vml" Requires="v">
                <p:oleObj spid="_x0000_s139359" name="Equation" r:id="rId3" imgW="3390840" imgH="457200" progId="Equation.3">
                  <p:embed/>
                </p:oleObj>
              </mc:Choice>
              <mc:Fallback>
                <p:oleObj name="Equation" r:id="rId3" imgW="3390840" imgH="457200" progId="Equation.3">
                  <p:embed/>
                  <p:pic>
                    <p:nvPicPr>
                      <p:cNvPr id="0"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676400"/>
                        <a:ext cx="6196013" cy="835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 name="Rectangle 1029"/>
          <p:cNvSpPr>
            <a:spLocks noChangeArrowheads="1"/>
          </p:cNvSpPr>
          <p:nvPr/>
        </p:nvSpPr>
        <p:spPr bwMode="auto">
          <a:xfrm>
            <a:off x="152400" y="2514600"/>
            <a:ext cx="8763000" cy="914400"/>
          </a:xfrm>
          <a:prstGeom prst="rect">
            <a:avLst/>
          </a:prstGeom>
          <a:noFill/>
          <a:ln w="9525">
            <a:noFill/>
            <a:miter lim="800000"/>
            <a:headEnd/>
            <a:tailEnd/>
          </a:ln>
          <a:effectLst/>
        </p:spPr>
        <p:txBody>
          <a:bodyPr/>
          <a:lstStyle/>
          <a:p>
            <a:pPr marL="342900" indent="-342900">
              <a:spcBef>
                <a:spcPct val="20000"/>
              </a:spcBef>
            </a:pPr>
            <a:r>
              <a:rPr lang="en-US" sz="2000">
                <a:latin typeface="Arial" charset="0"/>
              </a:rPr>
              <a:t>	where C and m are listed in Table 7.4, (n=0.37 for 10</a:t>
            </a:r>
            <a:r>
              <a:rPr lang="en-US" sz="2000">
                <a:latin typeface="Arial" charset="0"/>
                <a:sym typeface="Symbol" pitchFamily="18" charset="2"/>
              </a:rPr>
              <a:t></a:t>
            </a:r>
            <a:r>
              <a:rPr lang="en-US" sz="2000">
                <a:latin typeface="Arial" charset="0"/>
              </a:rPr>
              <a:t>Pr) and (n=0.36 for 10&lt;Pr). Properties evaluated at      , except Pr</a:t>
            </a:r>
            <a:r>
              <a:rPr lang="en-US" sz="2000" baseline="-25000">
                <a:latin typeface="Arial" charset="0"/>
              </a:rPr>
              <a:t>s</a:t>
            </a:r>
            <a:r>
              <a:rPr lang="en-US" sz="2000">
                <a:latin typeface="Arial" charset="0"/>
              </a:rPr>
              <a:t> which is evaluated at T</a:t>
            </a:r>
            <a:r>
              <a:rPr lang="en-US" sz="2000" baseline="-25000">
                <a:latin typeface="Arial" charset="0"/>
              </a:rPr>
              <a:t>s</a:t>
            </a:r>
            <a:r>
              <a:rPr lang="en-US" sz="2000">
                <a:latin typeface="Arial" charset="0"/>
              </a:rPr>
              <a:t>.</a:t>
            </a:r>
            <a:endParaRPr lang="en-CA" sz="2000">
              <a:latin typeface="Arial" charset="0"/>
            </a:endParaRPr>
          </a:p>
        </p:txBody>
      </p:sp>
      <p:graphicFrame>
        <p:nvGraphicFramePr>
          <p:cNvPr id="30" name="Object 1030"/>
          <p:cNvGraphicFramePr>
            <a:graphicFrameLocks noChangeAspect="1"/>
          </p:cNvGraphicFramePr>
          <p:nvPr/>
        </p:nvGraphicFramePr>
        <p:xfrm>
          <a:off x="4191000" y="2819400"/>
          <a:ext cx="355600" cy="381000"/>
        </p:xfrm>
        <a:graphic>
          <a:graphicData uri="http://schemas.openxmlformats.org/presentationml/2006/ole">
            <mc:AlternateContent xmlns:mc="http://schemas.openxmlformats.org/markup-compatibility/2006">
              <mc:Choice xmlns:v="urn:schemas-microsoft-com:vml" Requires="v">
                <p:oleObj spid="_x0000_s139360" name="Equation" r:id="rId5" imgW="177480" imgH="190440" progId="Equation.3">
                  <p:embed/>
                </p:oleObj>
              </mc:Choice>
              <mc:Fallback>
                <p:oleObj name="Equation" r:id="rId5" imgW="177480" imgH="190440" progId="Equation.3">
                  <p:embed/>
                  <p:pic>
                    <p:nvPicPr>
                      <p:cNvPr id="0"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1000" y="2819400"/>
                        <a:ext cx="3556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 name="Text Box 1031"/>
          <p:cNvSpPr txBox="1">
            <a:spLocks noChangeArrowheads="1"/>
          </p:cNvSpPr>
          <p:nvPr/>
        </p:nvSpPr>
        <p:spPr bwMode="auto">
          <a:xfrm>
            <a:off x="7391400" y="1905000"/>
            <a:ext cx="669925" cy="396875"/>
          </a:xfrm>
          <a:prstGeom prst="rect">
            <a:avLst/>
          </a:prstGeom>
          <a:noFill/>
          <a:ln w="9525">
            <a:noFill/>
            <a:miter lim="800000"/>
            <a:headEnd/>
            <a:tailEnd/>
          </a:ln>
          <a:effectLst/>
        </p:spPr>
        <p:txBody>
          <a:bodyPr wrap="none">
            <a:spAutoFit/>
          </a:bodyPr>
          <a:lstStyle/>
          <a:p>
            <a:r>
              <a:rPr lang="en-US" sz="2000"/>
              <a:t>(7.9)</a:t>
            </a:r>
            <a:endParaRPr lang="en-CA" sz="2000"/>
          </a:p>
        </p:txBody>
      </p:sp>
      <p:sp>
        <p:nvSpPr>
          <p:cNvPr id="32" name="Rectangle 1032"/>
          <p:cNvSpPr>
            <a:spLocks noChangeArrowheads="1"/>
          </p:cNvSpPr>
          <p:nvPr/>
        </p:nvSpPr>
        <p:spPr bwMode="auto">
          <a:xfrm>
            <a:off x="228600" y="3276600"/>
            <a:ext cx="8458200" cy="609600"/>
          </a:xfrm>
          <a:prstGeom prst="rect">
            <a:avLst/>
          </a:prstGeom>
          <a:noFill/>
          <a:ln w="9525">
            <a:noFill/>
            <a:miter lim="800000"/>
            <a:headEnd/>
            <a:tailEnd/>
          </a:ln>
          <a:effectLst/>
        </p:spPr>
        <p:txBody>
          <a:bodyPr/>
          <a:lstStyle/>
          <a:p>
            <a:pPr marL="457200" indent="-457200">
              <a:lnSpc>
                <a:spcPct val="90000"/>
              </a:lnSpc>
              <a:spcBef>
                <a:spcPct val="20000"/>
              </a:spcBef>
              <a:buFontTx/>
              <a:buAutoNum type="arabicPeriod" startAt="2"/>
            </a:pPr>
            <a:r>
              <a:rPr lang="en-US" sz="2000">
                <a:latin typeface="Arial" charset="0"/>
              </a:rPr>
              <a:t>Churchill and Bernstein correlation, for all Re</a:t>
            </a:r>
            <a:r>
              <a:rPr lang="en-US" sz="2000" baseline="-25000">
                <a:latin typeface="Arial" charset="0"/>
              </a:rPr>
              <a:t>D</a:t>
            </a:r>
            <a:r>
              <a:rPr lang="en-US" sz="2000">
                <a:latin typeface="Arial" charset="0"/>
              </a:rPr>
              <a:t> and Pr&gt;0.2</a:t>
            </a:r>
            <a:endParaRPr lang="en-CA" sz="2000">
              <a:latin typeface="Arial" charset="0"/>
            </a:endParaRPr>
          </a:p>
        </p:txBody>
      </p:sp>
      <p:graphicFrame>
        <p:nvGraphicFramePr>
          <p:cNvPr id="33" name="Object 1033"/>
          <p:cNvGraphicFramePr>
            <a:graphicFrameLocks noChangeAspect="1"/>
          </p:cNvGraphicFramePr>
          <p:nvPr/>
        </p:nvGraphicFramePr>
        <p:xfrm>
          <a:off x="762000" y="3776663"/>
          <a:ext cx="5341938" cy="1000125"/>
        </p:xfrm>
        <a:graphic>
          <a:graphicData uri="http://schemas.openxmlformats.org/presentationml/2006/ole">
            <mc:AlternateContent xmlns:mc="http://schemas.openxmlformats.org/markup-compatibility/2006">
              <mc:Choice xmlns:v="urn:schemas-microsoft-com:vml" Requires="v">
                <p:oleObj spid="_x0000_s139361" name="Equation" r:id="rId7" imgW="2781000" imgH="520560" progId="Equation.3">
                  <p:embed/>
                </p:oleObj>
              </mc:Choice>
              <mc:Fallback>
                <p:oleObj name="Equation" r:id="rId7" imgW="2781000" imgH="520560" progId="Equation.3">
                  <p:embed/>
                  <p:pic>
                    <p:nvPicPr>
                      <p:cNvPr id="0"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0" y="3776663"/>
                        <a:ext cx="5341938" cy="1000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 name="Text Box 1035"/>
          <p:cNvSpPr txBox="1">
            <a:spLocks noChangeArrowheads="1"/>
          </p:cNvSpPr>
          <p:nvPr/>
        </p:nvSpPr>
        <p:spPr bwMode="auto">
          <a:xfrm>
            <a:off x="7391400" y="3962400"/>
            <a:ext cx="796925" cy="396875"/>
          </a:xfrm>
          <a:prstGeom prst="rect">
            <a:avLst/>
          </a:prstGeom>
          <a:noFill/>
          <a:ln w="9525">
            <a:noFill/>
            <a:miter lim="800000"/>
            <a:headEnd/>
            <a:tailEnd/>
          </a:ln>
          <a:effectLst/>
        </p:spPr>
        <p:txBody>
          <a:bodyPr wrap="none">
            <a:spAutoFit/>
          </a:bodyPr>
          <a:lstStyle/>
          <a:p>
            <a:r>
              <a:rPr lang="en-US" sz="2000"/>
              <a:t>(7.10)</a:t>
            </a:r>
            <a:endParaRPr lang="en-CA" sz="2000"/>
          </a:p>
        </p:txBody>
      </p:sp>
      <p:sp>
        <p:nvSpPr>
          <p:cNvPr id="35" name="Rectangle 1036"/>
          <p:cNvSpPr>
            <a:spLocks noChangeArrowheads="1"/>
          </p:cNvSpPr>
          <p:nvPr/>
        </p:nvSpPr>
        <p:spPr bwMode="auto">
          <a:xfrm>
            <a:off x="304800" y="4953000"/>
            <a:ext cx="8458200" cy="609600"/>
          </a:xfrm>
          <a:prstGeom prst="rect">
            <a:avLst/>
          </a:prstGeom>
          <a:noFill/>
          <a:ln w="9525">
            <a:noFill/>
            <a:miter lim="800000"/>
            <a:headEnd/>
            <a:tailEnd/>
          </a:ln>
          <a:effectLst/>
        </p:spPr>
        <p:txBody>
          <a:bodyPr/>
          <a:lstStyle/>
          <a:p>
            <a:pPr marL="457200" indent="-457200">
              <a:lnSpc>
                <a:spcPct val="90000"/>
              </a:lnSpc>
              <a:spcBef>
                <a:spcPct val="20000"/>
              </a:spcBef>
              <a:buFontTx/>
              <a:buAutoNum type="arabicPeriod" startAt="3"/>
            </a:pPr>
            <a:r>
              <a:rPr lang="en-US" sz="2000" dirty="0" err="1">
                <a:latin typeface="Arial" charset="0"/>
              </a:rPr>
              <a:t>Hilpert</a:t>
            </a:r>
            <a:r>
              <a:rPr lang="en-US" sz="2000" dirty="0">
                <a:latin typeface="Arial" charset="0"/>
              </a:rPr>
              <a:t> correlation, can be used for cross flow around other non-circular shapes – see Table </a:t>
            </a:r>
            <a:r>
              <a:rPr lang="en-US" sz="2000" dirty="0" smtClean="0">
                <a:latin typeface="Arial" charset="0"/>
              </a:rPr>
              <a:t>7.2 </a:t>
            </a:r>
            <a:r>
              <a:rPr lang="en-US" sz="2000" dirty="0">
                <a:latin typeface="Arial" charset="0"/>
              </a:rPr>
              <a:t>for values of C and m</a:t>
            </a:r>
            <a:endParaRPr lang="en-CA" sz="2000" dirty="0">
              <a:latin typeface="Arial" charset="0"/>
            </a:endParaRPr>
          </a:p>
        </p:txBody>
      </p:sp>
      <p:graphicFrame>
        <p:nvGraphicFramePr>
          <p:cNvPr id="36" name="Object 1037"/>
          <p:cNvGraphicFramePr>
            <a:graphicFrameLocks noChangeAspect="1"/>
          </p:cNvGraphicFramePr>
          <p:nvPr/>
        </p:nvGraphicFramePr>
        <p:xfrm>
          <a:off x="2286000" y="5715000"/>
          <a:ext cx="2514600" cy="527050"/>
        </p:xfrm>
        <a:graphic>
          <a:graphicData uri="http://schemas.openxmlformats.org/presentationml/2006/ole">
            <mc:AlternateContent xmlns:mc="http://schemas.openxmlformats.org/markup-compatibility/2006">
              <mc:Choice xmlns:v="urn:schemas-microsoft-com:vml" Requires="v">
                <p:oleObj spid="_x0000_s139362" name="Equation" r:id="rId9" imgW="1028520" imgH="215640" progId="Equation.3">
                  <p:embed/>
                </p:oleObj>
              </mc:Choice>
              <mc:Fallback>
                <p:oleObj name="Equation" r:id="rId9" imgW="1028520" imgH="215640" progId="Equation.3">
                  <p:embed/>
                  <p:pic>
                    <p:nvPicPr>
                      <p:cNvPr id="0" name="Picture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86000" y="5715000"/>
                        <a:ext cx="2514600" cy="527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 name="Text Box 1039"/>
          <p:cNvSpPr txBox="1">
            <a:spLocks noChangeArrowheads="1"/>
          </p:cNvSpPr>
          <p:nvPr/>
        </p:nvSpPr>
        <p:spPr bwMode="auto">
          <a:xfrm>
            <a:off x="5943600" y="4343400"/>
            <a:ext cx="2819400" cy="641350"/>
          </a:xfrm>
          <a:prstGeom prst="rect">
            <a:avLst/>
          </a:prstGeom>
          <a:noFill/>
          <a:ln w="9525">
            <a:noFill/>
            <a:miter lim="800000"/>
            <a:headEnd/>
            <a:tailEnd/>
          </a:ln>
          <a:effectLst/>
        </p:spPr>
        <p:txBody>
          <a:bodyPr>
            <a:spAutoFit/>
          </a:bodyPr>
          <a:lstStyle/>
          <a:p>
            <a:r>
              <a:rPr lang="en-US" sz="1800">
                <a:solidFill>
                  <a:srgbClr val="FF3300"/>
                </a:solidFill>
              </a:rPr>
              <a:t>Properties evaluated at film temperature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5817AC3-3711-405B-BA2C-659E0FCF4E00}" type="datetime1">
              <a:rPr lang="en-US" smtClean="0"/>
              <a:pPr/>
              <a:t>2/15/2019</a:t>
            </a:fld>
            <a:endParaRPr lang="en-US"/>
          </a:p>
        </p:txBody>
      </p:sp>
      <p:sp>
        <p:nvSpPr>
          <p:cNvPr id="5" name="Slide Number Placeholder 4"/>
          <p:cNvSpPr>
            <a:spLocks noGrp="1"/>
          </p:cNvSpPr>
          <p:nvPr>
            <p:ph type="sldNum" sz="quarter" idx="12"/>
          </p:nvPr>
        </p:nvSpPr>
        <p:spPr/>
        <p:txBody>
          <a:bodyPr/>
          <a:lstStyle/>
          <a:p>
            <a:r>
              <a:rPr lang="en-US" smtClean="0"/>
              <a:t>6-</a:t>
            </a:r>
            <a:fld id="{44137CE7-71FD-4311-BAD5-26084854ACF6}" type="slidenum">
              <a:rPr lang="en-US" smtClean="0"/>
              <a:pPr/>
              <a:t>36</a:t>
            </a:fld>
            <a:endParaRPr lang="en-US"/>
          </a:p>
        </p:txBody>
      </p:sp>
      <p:pic>
        <p:nvPicPr>
          <p:cNvPr id="6" name="Picture 2"/>
          <p:cNvPicPr>
            <a:picLocks noGrp="1" noChangeAspect="1" noChangeArrowheads="1"/>
          </p:cNvPicPr>
          <p:nvPr>
            <p:ph idx="1"/>
          </p:nvPr>
        </p:nvPicPr>
        <p:blipFill>
          <a:blip r:embed="rId3"/>
          <a:srcRect/>
          <a:stretch>
            <a:fillRect/>
          </a:stretch>
        </p:blipFill>
        <p:spPr bwMode="auto">
          <a:xfrm>
            <a:off x="304800" y="1295400"/>
            <a:ext cx="4458984" cy="3200400"/>
          </a:xfrm>
          <a:prstGeom prst="rect">
            <a:avLst/>
          </a:prstGeom>
          <a:noFill/>
          <a:ln w="9525">
            <a:noFill/>
            <a:miter lim="800000"/>
            <a:headEnd/>
            <a:tailEnd/>
          </a:ln>
          <a:effectLst/>
        </p:spPr>
      </p:pic>
      <p:pic>
        <p:nvPicPr>
          <p:cNvPr id="8" name="Picture 2"/>
          <p:cNvPicPr>
            <a:picLocks noChangeAspect="1" noChangeArrowheads="1"/>
          </p:cNvPicPr>
          <p:nvPr/>
        </p:nvPicPr>
        <p:blipFill>
          <a:blip r:embed="rId4"/>
          <a:srcRect/>
          <a:stretch>
            <a:fillRect/>
          </a:stretch>
        </p:blipFill>
        <p:spPr bwMode="auto">
          <a:xfrm>
            <a:off x="4643846" y="1524000"/>
            <a:ext cx="4500154" cy="2971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sphere</a:t>
            </a:r>
            <a:endParaRPr lang="en-US" dirty="0"/>
          </a:p>
        </p:txBody>
      </p:sp>
      <p:sp>
        <p:nvSpPr>
          <p:cNvPr id="4" name="Date Placeholder 3"/>
          <p:cNvSpPr>
            <a:spLocks noGrp="1"/>
          </p:cNvSpPr>
          <p:nvPr>
            <p:ph type="dt" sz="half" idx="10"/>
          </p:nvPr>
        </p:nvSpPr>
        <p:spPr/>
        <p:txBody>
          <a:bodyPr/>
          <a:lstStyle/>
          <a:p>
            <a:fld id="{E5817AC3-3711-405B-BA2C-659E0FCF4E00}" type="datetime1">
              <a:rPr lang="en-US" smtClean="0"/>
              <a:pPr/>
              <a:t>2/15/2019</a:t>
            </a:fld>
            <a:endParaRPr lang="en-US"/>
          </a:p>
        </p:txBody>
      </p:sp>
      <p:sp>
        <p:nvSpPr>
          <p:cNvPr id="5" name="Slide Number Placeholder 4"/>
          <p:cNvSpPr>
            <a:spLocks noGrp="1"/>
          </p:cNvSpPr>
          <p:nvPr>
            <p:ph type="sldNum" sz="quarter" idx="12"/>
          </p:nvPr>
        </p:nvSpPr>
        <p:spPr/>
        <p:txBody>
          <a:bodyPr/>
          <a:lstStyle/>
          <a:p>
            <a:r>
              <a:rPr lang="en-US" smtClean="0"/>
              <a:t>6-</a:t>
            </a:r>
            <a:fld id="{44137CE7-71FD-4311-BAD5-26084854ACF6}" type="slidenum">
              <a:rPr lang="en-US" smtClean="0"/>
              <a:pPr/>
              <a:t>37</a:t>
            </a:fld>
            <a:endParaRPr lang="en-US"/>
          </a:p>
        </p:txBody>
      </p:sp>
      <p:sp>
        <p:nvSpPr>
          <p:cNvPr id="6" name="Rectangle 3"/>
          <p:cNvSpPr txBox="1">
            <a:spLocks noChangeArrowheads="1"/>
          </p:cNvSpPr>
          <p:nvPr/>
        </p:nvSpPr>
        <p:spPr bwMode="auto">
          <a:xfrm>
            <a:off x="304800" y="1295400"/>
            <a:ext cx="8458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smtClean="0">
                <a:ln>
                  <a:noFill/>
                </a:ln>
                <a:solidFill>
                  <a:schemeClr val="tx1"/>
                </a:solidFill>
                <a:effectLst/>
                <a:uLnTx/>
                <a:uFillTx/>
                <a:latin typeface="+mn-lt"/>
                <a:ea typeface="+mn-ea"/>
                <a:cs typeface="+mn-cs"/>
              </a:rPr>
              <a:t>Whitaker correlation:</a:t>
            </a:r>
            <a:endParaRPr kumimoji="0" lang="en-CA" sz="2000" b="0" i="0" u="none" strike="noStrike" kern="0" cap="none" spc="0" normalizeH="0" baseline="0" noProof="0" dirty="0">
              <a:ln>
                <a:noFill/>
              </a:ln>
              <a:solidFill>
                <a:schemeClr val="tx1"/>
              </a:solidFill>
              <a:effectLst/>
              <a:uLnTx/>
              <a:uFillTx/>
              <a:latin typeface="+mn-lt"/>
              <a:ea typeface="+mn-ea"/>
              <a:cs typeface="+mn-cs"/>
            </a:endParaRPr>
          </a:p>
        </p:txBody>
      </p:sp>
      <p:graphicFrame>
        <p:nvGraphicFramePr>
          <p:cNvPr id="7" name="Object 4"/>
          <p:cNvGraphicFramePr>
            <a:graphicFrameLocks noChangeAspect="1"/>
          </p:cNvGraphicFramePr>
          <p:nvPr/>
        </p:nvGraphicFramePr>
        <p:xfrm>
          <a:off x="152400" y="1752600"/>
          <a:ext cx="4813300" cy="893763"/>
        </p:xfrm>
        <a:graphic>
          <a:graphicData uri="http://schemas.openxmlformats.org/presentationml/2006/ole">
            <mc:AlternateContent xmlns:mc="http://schemas.openxmlformats.org/markup-compatibility/2006">
              <mc:Choice xmlns:v="urn:schemas-microsoft-com:vml" Requires="v">
                <p:oleObj spid="_x0000_s140395" name="Equation" r:id="rId3" imgW="2463480" imgH="457200" progId="Equation.3">
                  <p:embed/>
                </p:oleObj>
              </mc:Choice>
              <mc:Fallback>
                <p:oleObj name="Equation" r:id="rId3" imgW="2463480" imgH="457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752600"/>
                        <a:ext cx="4813300" cy="893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5"/>
          <p:cNvGraphicFramePr>
            <a:graphicFrameLocks noChangeAspect="1"/>
          </p:cNvGraphicFramePr>
          <p:nvPr/>
        </p:nvGraphicFramePr>
        <p:xfrm>
          <a:off x="5257800" y="1828800"/>
          <a:ext cx="2057400" cy="725488"/>
        </p:xfrm>
        <a:graphic>
          <a:graphicData uri="http://schemas.openxmlformats.org/presentationml/2006/ole">
            <mc:AlternateContent xmlns:mc="http://schemas.openxmlformats.org/markup-compatibility/2006">
              <mc:Choice xmlns:v="urn:schemas-microsoft-com:vml" Requires="v">
                <p:oleObj spid="_x0000_s140396" name="Equation" r:id="rId5" imgW="1117440" imgH="393480" progId="Equation.3">
                  <p:embed/>
                </p:oleObj>
              </mc:Choice>
              <mc:Fallback>
                <p:oleObj name="Equation" r:id="rId5" imgW="1117440" imgH="39348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1828800"/>
                        <a:ext cx="2057400"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3300"/>
                            </a:solidFill>
                            <a:miter lim="800000"/>
                            <a:headEnd/>
                            <a:tailEnd/>
                          </a14:hiddenLine>
                        </a:ext>
                      </a:extLst>
                    </p:spPr>
                  </p:pic>
                </p:oleObj>
              </mc:Fallback>
            </mc:AlternateContent>
          </a:graphicData>
        </a:graphic>
      </p:graphicFrame>
      <p:sp>
        <p:nvSpPr>
          <p:cNvPr id="9" name="Rectangle 6"/>
          <p:cNvSpPr>
            <a:spLocks noChangeArrowheads="1"/>
          </p:cNvSpPr>
          <p:nvPr/>
        </p:nvSpPr>
        <p:spPr bwMode="auto">
          <a:xfrm>
            <a:off x="0" y="2667000"/>
            <a:ext cx="8763000" cy="609600"/>
          </a:xfrm>
          <a:prstGeom prst="rect">
            <a:avLst/>
          </a:prstGeom>
          <a:noFill/>
          <a:ln w="9525">
            <a:noFill/>
            <a:miter lim="800000"/>
            <a:headEnd/>
            <a:tailEnd/>
          </a:ln>
          <a:effectLst/>
        </p:spPr>
        <p:txBody>
          <a:bodyPr/>
          <a:lstStyle/>
          <a:p>
            <a:pPr marL="342900" indent="-342900">
              <a:spcBef>
                <a:spcPct val="20000"/>
              </a:spcBef>
            </a:pPr>
            <a:r>
              <a:rPr lang="en-US" sz="2000">
                <a:latin typeface="Arial" charset="0"/>
              </a:rPr>
              <a:t>	where properties are evaluated at      , except </a:t>
            </a:r>
            <a:r>
              <a:rPr lang="en-US" sz="2000">
                <a:latin typeface="Symbol" pitchFamily="18" charset="2"/>
              </a:rPr>
              <a:t>m</a:t>
            </a:r>
            <a:r>
              <a:rPr lang="en-US" sz="2000" baseline="-25000">
                <a:latin typeface="Arial" charset="0"/>
              </a:rPr>
              <a:t>s</a:t>
            </a:r>
            <a:r>
              <a:rPr lang="en-US" sz="2000">
                <a:latin typeface="Arial" charset="0"/>
              </a:rPr>
              <a:t> which is evaluated at T</a:t>
            </a:r>
            <a:r>
              <a:rPr lang="en-US" sz="2000" baseline="-25000">
                <a:latin typeface="Arial" charset="0"/>
              </a:rPr>
              <a:t>s</a:t>
            </a:r>
            <a:endParaRPr lang="en-CA" sz="2000">
              <a:latin typeface="Arial" charset="0"/>
            </a:endParaRPr>
          </a:p>
        </p:txBody>
      </p:sp>
      <p:graphicFrame>
        <p:nvGraphicFramePr>
          <p:cNvPr id="10" name="Object 7"/>
          <p:cNvGraphicFramePr>
            <a:graphicFrameLocks noChangeAspect="1"/>
          </p:cNvGraphicFramePr>
          <p:nvPr/>
        </p:nvGraphicFramePr>
        <p:xfrm>
          <a:off x="4267200" y="2667000"/>
          <a:ext cx="355600" cy="381000"/>
        </p:xfrm>
        <a:graphic>
          <a:graphicData uri="http://schemas.openxmlformats.org/presentationml/2006/ole">
            <mc:AlternateContent xmlns:mc="http://schemas.openxmlformats.org/markup-compatibility/2006">
              <mc:Choice xmlns:v="urn:schemas-microsoft-com:vml" Requires="v">
                <p:oleObj spid="_x0000_s140397" name="Equation" r:id="rId7" imgW="177480" imgH="190440" progId="Equation.3">
                  <p:embed/>
                </p:oleObj>
              </mc:Choice>
              <mc:Fallback>
                <p:oleObj name="Equation" r:id="rId7" imgW="177480" imgH="19044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67200" y="2667000"/>
                        <a:ext cx="3556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 Box 8"/>
          <p:cNvSpPr txBox="1">
            <a:spLocks noChangeArrowheads="1"/>
          </p:cNvSpPr>
          <p:nvPr/>
        </p:nvSpPr>
        <p:spPr bwMode="auto">
          <a:xfrm>
            <a:off x="7848600" y="1981200"/>
            <a:ext cx="796925" cy="396875"/>
          </a:xfrm>
          <a:prstGeom prst="rect">
            <a:avLst/>
          </a:prstGeom>
          <a:noFill/>
          <a:ln w="9525">
            <a:noFill/>
            <a:miter lim="800000"/>
            <a:headEnd/>
            <a:tailEnd/>
          </a:ln>
          <a:effectLst/>
        </p:spPr>
        <p:txBody>
          <a:bodyPr wrap="none">
            <a:spAutoFit/>
          </a:bodyPr>
          <a:lstStyle/>
          <a:p>
            <a:r>
              <a:rPr lang="en-US" sz="2000"/>
              <a:t>(7.12)</a:t>
            </a:r>
            <a:endParaRPr lang="en-CA" sz="2000"/>
          </a:p>
        </p:txBody>
      </p:sp>
      <p:sp>
        <p:nvSpPr>
          <p:cNvPr id="12" name="Rectangle 9"/>
          <p:cNvSpPr>
            <a:spLocks noChangeArrowheads="1"/>
          </p:cNvSpPr>
          <p:nvPr/>
        </p:nvSpPr>
        <p:spPr bwMode="auto">
          <a:xfrm>
            <a:off x="304800" y="3276600"/>
            <a:ext cx="8458200" cy="762000"/>
          </a:xfrm>
          <a:prstGeom prst="rect">
            <a:avLst/>
          </a:prstGeom>
          <a:noFill/>
          <a:ln w="9525">
            <a:noFill/>
            <a:miter lim="800000"/>
            <a:headEnd/>
            <a:tailEnd/>
          </a:ln>
          <a:effectLst/>
        </p:spPr>
        <p:txBody>
          <a:bodyPr/>
          <a:lstStyle/>
          <a:p>
            <a:pPr marL="342900" indent="-342900">
              <a:spcBef>
                <a:spcPct val="20000"/>
              </a:spcBef>
              <a:buFontTx/>
              <a:buChar char="•"/>
            </a:pPr>
            <a:r>
              <a:rPr lang="en-US" sz="2000">
                <a:latin typeface="Arial" charset="0"/>
              </a:rPr>
              <a:t>Correlation by Ranz and Marshall for heat transfer from freely falling liquid drops:</a:t>
            </a:r>
            <a:endParaRPr lang="en-CA" sz="2000">
              <a:latin typeface="Arial" charset="0"/>
            </a:endParaRPr>
          </a:p>
        </p:txBody>
      </p:sp>
      <p:graphicFrame>
        <p:nvGraphicFramePr>
          <p:cNvPr id="13" name="Object 10"/>
          <p:cNvGraphicFramePr>
            <a:graphicFrameLocks noChangeAspect="1"/>
          </p:cNvGraphicFramePr>
          <p:nvPr/>
        </p:nvGraphicFramePr>
        <p:xfrm>
          <a:off x="1752600" y="4191000"/>
          <a:ext cx="2971800" cy="481013"/>
        </p:xfrm>
        <a:graphic>
          <a:graphicData uri="http://schemas.openxmlformats.org/presentationml/2006/ole">
            <mc:AlternateContent xmlns:mc="http://schemas.openxmlformats.org/markup-compatibility/2006">
              <mc:Choice xmlns:v="urn:schemas-microsoft-com:vml" Requires="v">
                <p:oleObj spid="_x0000_s140398" name="Equation" r:id="rId9" imgW="1333440" imgH="215640" progId="Equation.3">
                  <p:embed/>
                </p:oleObj>
              </mc:Choice>
              <mc:Fallback>
                <p:oleObj name="Equation" r:id="rId9" imgW="1333440" imgH="21564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52600" y="4191000"/>
                        <a:ext cx="2971800" cy="481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 Box 11"/>
          <p:cNvSpPr txBox="1">
            <a:spLocks noChangeArrowheads="1"/>
          </p:cNvSpPr>
          <p:nvPr/>
        </p:nvSpPr>
        <p:spPr bwMode="auto">
          <a:xfrm>
            <a:off x="7848600" y="4114800"/>
            <a:ext cx="796925" cy="396875"/>
          </a:xfrm>
          <a:prstGeom prst="rect">
            <a:avLst/>
          </a:prstGeom>
          <a:noFill/>
          <a:ln w="9525">
            <a:noFill/>
            <a:miter lim="800000"/>
            <a:headEnd/>
            <a:tailEnd/>
          </a:ln>
          <a:effectLst/>
        </p:spPr>
        <p:txBody>
          <a:bodyPr wrap="none">
            <a:spAutoFit/>
          </a:bodyPr>
          <a:lstStyle/>
          <a:p>
            <a:r>
              <a:rPr lang="en-US" sz="2000"/>
              <a:t>(7.13)</a:t>
            </a:r>
            <a:endParaRPr lang="en-CA" sz="2000"/>
          </a:p>
        </p:txBody>
      </p:sp>
      <p:sp>
        <p:nvSpPr>
          <p:cNvPr id="15" name="Rectangle 12"/>
          <p:cNvSpPr>
            <a:spLocks noChangeArrowheads="1"/>
          </p:cNvSpPr>
          <p:nvPr/>
        </p:nvSpPr>
        <p:spPr bwMode="auto">
          <a:xfrm>
            <a:off x="381000" y="4876800"/>
            <a:ext cx="8458200" cy="762000"/>
          </a:xfrm>
          <a:prstGeom prst="rect">
            <a:avLst/>
          </a:prstGeom>
          <a:noFill/>
          <a:ln w="9525">
            <a:noFill/>
            <a:miter lim="800000"/>
            <a:headEnd/>
            <a:tailEnd/>
          </a:ln>
          <a:effectLst/>
        </p:spPr>
        <p:txBody>
          <a:bodyPr/>
          <a:lstStyle/>
          <a:p>
            <a:pPr marL="342900" indent="-342900">
              <a:spcBef>
                <a:spcPct val="20000"/>
              </a:spcBef>
              <a:buFont typeface="Wingdings" pitchFamily="2" charset="2"/>
              <a:buChar char="Ø"/>
            </a:pPr>
            <a:r>
              <a:rPr lang="en-US" sz="2000">
                <a:latin typeface="Arial" charset="0"/>
              </a:rPr>
              <a:t>At Re</a:t>
            </a:r>
            <a:r>
              <a:rPr lang="en-US" sz="2000" baseline="-25000">
                <a:latin typeface="Arial" charset="0"/>
              </a:rPr>
              <a:t>D</a:t>
            </a:r>
            <a:r>
              <a:rPr lang="en-US" sz="2000">
                <a:latin typeface="Arial" charset="0"/>
              </a:rPr>
              <a:t>=0, equations (7.12) and (7.13) reduce to:</a:t>
            </a:r>
            <a:endParaRPr lang="en-CA" sz="2000">
              <a:latin typeface="Arial" charset="0"/>
            </a:endParaRPr>
          </a:p>
        </p:txBody>
      </p:sp>
      <p:graphicFrame>
        <p:nvGraphicFramePr>
          <p:cNvPr id="16" name="Object 13"/>
          <p:cNvGraphicFramePr>
            <a:graphicFrameLocks noChangeAspect="1"/>
          </p:cNvGraphicFramePr>
          <p:nvPr/>
        </p:nvGraphicFramePr>
        <p:xfrm>
          <a:off x="2457450" y="5591175"/>
          <a:ext cx="1103313" cy="423863"/>
        </p:xfrm>
        <a:graphic>
          <a:graphicData uri="http://schemas.openxmlformats.org/presentationml/2006/ole">
            <mc:AlternateContent xmlns:mc="http://schemas.openxmlformats.org/markup-compatibility/2006">
              <mc:Choice xmlns:v="urn:schemas-microsoft-com:vml" Requires="v">
                <p:oleObj spid="_x0000_s140399" name="Equation" r:id="rId11" imgW="495000" imgH="190440" progId="Equation.3">
                  <p:embed/>
                </p:oleObj>
              </mc:Choice>
              <mc:Fallback>
                <p:oleObj name="Equation" r:id="rId11" imgW="495000" imgH="190440" progId="Equation.3">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57450" y="5591175"/>
                        <a:ext cx="1103313" cy="423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Rectangle 14"/>
          <p:cNvSpPr>
            <a:spLocks noChangeArrowheads="1"/>
          </p:cNvSpPr>
          <p:nvPr/>
        </p:nvSpPr>
        <p:spPr bwMode="auto">
          <a:xfrm>
            <a:off x="4191000" y="5334000"/>
            <a:ext cx="4343400" cy="762000"/>
          </a:xfrm>
          <a:prstGeom prst="rect">
            <a:avLst/>
          </a:prstGeom>
          <a:noFill/>
          <a:ln w="9525">
            <a:noFill/>
            <a:miter lim="800000"/>
            <a:headEnd/>
            <a:tailEnd/>
          </a:ln>
          <a:effectLst/>
        </p:spPr>
        <p:txBody>
          <a:bodyPr/>
          <a:lstStyle/>
          <a:p>
            <a:pPr marL="342900" indent="-342900">
              <a:spcBef>
                <a:spcPct val="20000"/>
              </a:spcBef>
              <a:buFont typeface="Wingdings" pitchFamily="2" charset="2"/>
              <a:buChar char="v"/>
            </a:pPr>
            <a:r>
              <a:rPr lang="en-US" sz="2000">
                <a:solidFill>
                  <a:schemeClr val="accent2"/>
                </a:solidFill>
                <a:latin typeface="Arial" charset="0"/>
              </a:rPr>
              <a:t>Applicable for heat transfer to a stationary infinite medium around the surface</a:t>
            </a:r>
            <a:endParaRPr lang="en-CA" sz="2000">
              <a:solidFill>
                <a:schemeClr val="accent2"/>
              </a:solidFill>
              <a:latin typeface="Arial"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Procedures for calculation</a:t>
            </a:r>
            <a:endParaRPr lang="en-US" dirty="0"/>
          </a:p>
        </p:txBody>
      </p:sp>
      <p:sp>
        <p:nvSpPr>
          <p:cNvPr id="4" name="Date Placeholder 3"/>
          <p:cNvSpPr>
            <a:spLocks noGrp="1"/>
          </p:cNvSpPr>
          <p:nvPr>
            <p:ph type="dt" sz="half" idx="10"/>
          </p:nvPr>
        </p:nvSpPr>
        <p:spPr/>
        <p:txBody>
          <a:bodyPr/>
          <a:lstStyle/>
          <a:p>
            <a:fld id="{E5817AC3-3711-405B-BA2C-659E0FCF4E00}" type="datetime1">
              <a:rPr lang="en-US" smtClean="0"/>
              <a:pPr/>
              <a:t>2/15/2019</a:t>
            </a:fld>
            <a:endParaRPr lang="en-US"/>
          </a:p>
        </p:txBody>
      </p:sp>
      <p:sp>
        <p:nvSpPr>
          <p:cNvPr id="5" name="Slide Number Placeholder 4"/>
          <p:cNvSpPr>
            <a:spLocks noGrp="1"/>
          </p:cNvSpPr>
          <p:nvPr>
            <p:ph type="sldNum" sz="quarter" idx="12"/>
          </p:nvPr>
        </p:nvSpPr>
        <p:spPr/>
        <p:txBody>
          <a:bodyPr/>
          <a:lstStyle/>
          <a:p>
            <a:r>
              <a:rPr lang="en-US" smtClean="0"/>
              <a:t>6-</a:t>
            </a:r>
            <a:fld id="{44137CE7-71FD-4311-BAD5-26084854ACF6}" type="slidenum">
              <a:rPr lang="en-US" smtClean="0"/>
              <a:pPr/>
              <a:t>38</a:t>
            </a:fld>
            <a:endParaRPr lang="en-US"/>
          </a:p>
        </p:txBody>
      </p:sp>
      <p:sp>
        <p:nvSpPr>
          <p:cNvPr id="6" name="Rectangle 3"/>
          <p:cNvSpPr txBox="1">
            <a:spLocks noChangeArrowheads="1"/>
          </p:cNvSpPr>
          <p:nvPr/>
        </p:nvSpPr>
        <p:spPr bwMode="auto">
          <a:xfrm>
            <a:off x="304800" y="1295400"/>
            <a:ext cx="8458200" cy="2514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Begin by recognizing the flow geometry (i.e. flat plate, sphere, cylinder etc.)</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Specify appropriate reference temperature for evaluation of fluid properties (usually film temperature, equation 7.2)</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Calculate Reynolds number – determine whether flow is laminar or turbulent</a:t>
            </a:r>
          </a:p>
          <a:p>
            <a:pPr marL="742950" marR="0" lvl="1" indent="-285750" algn="l" defTabSz="914400" rtl="0" eaLnBrk="1" fontAlgn="base" latinLnBrk="0" hangingPunct="1">
              <a:lnSpc>
                <a:spcPct val="100000"/>
              </a:lnSpc>
              <a:spcBef>
                <a:spcPct val="20000"/>
              </a:spcBef>
              <a:spcAft>
                <a:spcPct val="0"/>
              </a:spcAft>
              <a:buClrTx/>
              <a:buSzTx/>
              <a:buFont typeface="Wingdings" pitchFamily="2" charset="2"/>
              <a:buChar char="Ø"/>
              <a:tabLst/>
              <a:defRPr/>
            </a:pPr>
            <a:r>
              <a:rPr kumimoji="0" lang="en-US" sz="2000" b="0" i="0" u="none" strike="noStrike" kern="0" cap="none" spc="0" normalizeH="0" baseline="0" noProof="0" dirty="0" smtClean="0">
                <a:ln>
                  <a:noFill/>
                </a:ln>
                <a:solidFill>
                  <a:schemeClr val="tx1"/>
                </a:solidFill>
                <a:effectLst/>
                <a:uLnTx/>
                <a:uFillTx/>
                <a:latin typeface="+mn-lt"/>
              </a:rPr>
              <a:t>Reminder: Transition criteria:</a:t>
            </a:r>
            <a:endParaRPr kumimoji="0" lang="en-CA" sz="2000" b="0" i="0" u="none" strike="noStrike" kern="0" cap="none" spc="0" normalizeH="0" baseline="0" noProof="0" dirty="0">
              <a:ln>
                <a:noFill/>
              </a:ln>
              <a:solidFill>
                <a:schemeClr val="tx1"/>
              </a:solidFill>
              <a:effectLst/>
              <a:uLnTx/>
              <a:uFillTx/>
              <a:latin typeface="+mn-lt"/>
            </a:endParaRPr>
          </a:p>
        </p:txBody>
      </p:sp>
      <p:graphicFrame>
        <p:nvGraphicFramePr>
          <p:cNvPr id="7" name="Object 0"/>
          <p:cNvGraphicFramePr>
            <a:graphicFrameLocks noChangeAspect="1"/>
          </p:cNvGraphicFramePr>
          <p:nvPr/>
        </p:nvGraphicFramePr>
        <p:xfrm>
          <a:off x="533400" y="3810000"/>
          <a:ext cx="2576513" cy="787400"/>
        </p:xfrm>
        <a:graphic>
          <a:graphicData uri="http://schemas.openxmlformats.org/presentationml/2006/ole">
            <mc:AlternateContent xmlns:mc="http://schemas.openxmlformats.org/markup-compatibility/2006">
              <mc:Choice xmlns:v="urn:schemas-microsoft-com:vml" Requires="v">
                <p:oleObj spid="_x0000_s141356" name="Equation" r:id="rId3" imgW="1371600" imgH="419040" progId="Equation.3">
                  <p:embed/>
                </p:oleObj>
              </mc:Choice>
              <mc:Fallback>
                <p:oleObj name="Equation" r:id="rId3" imgW="1371600" imgH="4190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810000"/>
                        <a:ext cx="2576513" cy="78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5"/>
          <p:cNvSpPr>
            <a:spLocks noChangeArrowheads="1"/>
          </p:cNvSpPr>
          <p:nvPr/>
        </p:nvSpPr>
        <p:spPr bwMode="auto">
          <a:xfrm>
            <a:off x="228600" y="4648200"/>
            <a:ext cx="8458200" cy="1219200"/>
          </a:xfrm>
          <a:prstGeom prst="rect">
            <a:avLst/>
          </a:prstGeom>
          <a:noFill/>
          <a:ln w="9525">
            <a:noFill/>
            <a:miter lim="800000"/>
            <a:headEnd/>
            <a:tailEnd/>
          </a:ln>
          <a:effectLst/>
        </p:spPr>
        <p:txBody>
          <a:bodyPr/>
          <a:lstStyle/>
          <a:p>
            <a:pPr marL="342900" indent="-342900">
              <a:spcBef>
                <a:spcPct val="20000"/>
              </a:spcBef>
              <a:buFontTx/>
              <a:buChar char="•"/>
            </a:pPr>
            <a:r>
              <a:rPr lang="en-US" sz="2000">
                <a:latin typeface="Arial" charset="0"/>
              </a:rPr>
              <a:t>Decide whether a local or average heat transfer coefficient is required</a:t>
            </a:r>
          </a:p>
          <a:p>
            <a:pPr marL="342900" indent="-342900">
              <a:spcBef>
                <a:spcPct val="20000"/>
              </a:spcBef>
              <a:buFontTx/>
              <a:buChar char="•"/>
            </a:pPr>
            <a:r>
              <a:rPr lang="en-US" sz="2000">
                <a:latin typeface="Arial" charset="0"/>
              </a:rPr>
              <a:t>Use appropriate correlation to determine heat transfer coefficient</a:t>
            </a:r>
          </a:p>
          <a:p>
            <a:pPr marL="342900" indent="-342900">
              <a:spcBef>
                <a:spcPct val="20000"/>
              </a:spcBef>
              <a:buFontTx/>
              <a:buChar char="•"/>
            </a:pPr>
            <a:r>
              <a:rPr lang="en-US" sz="2000">
                <a:latin typeface="Arial" charset="0"/>
              </a:rPr>
              <a:t>Proceed with other calculations, such as determination of heating or cooling rate</a:t>
            </a:r>
            <a:endParaRPr lang="en-CA" sz="1800">
              <a:latin typeface="Arial" charset="0"/>
            </a:endParaRPr>
          </a:p>
        </p:txBody>
      </p:sp>
      <p:graphicFrame>
        <p:nvGraphicFramePr>
          <p:cNvPr id="9" name="Object 1"/>
          <p:cNvGraphicFramePr>
            <a:graphicFrameLocks noChangeAspect="1"/>
          </p:cNvGraphicFramePr>
          <p:nvPr/>
        </p:nvGraphicFramePr>
        <p:xfrm>
          <a:off x="4572000" y="3810000"/>
          <a:ext cx="2438400" cy="795338"/>
        </p:xfrm>
        <a:graphic>
          <a:graphicData uri="http://schemas.openxmlformats.org/presentationml/2006/ole">
            <mc:AlternateContent xmlns:mc="http://schemas.openxmlformats.org/markup-compatibility/2006">
              <mc:Choice xmlns:v="urn:schemas-microsoft-com:vml" Requires="v">
                <p:oleObj spid="_x0000_s141357" name="Equation" r:id="rId5" imgW="1130040" imgH="368280" progId="Equation.3">
                  <p:embed/>
                </p:oleObj>
              </mc:Choice>
              <mc:Fallback>
                <p:oleObj name="Equation" r:id="rId5" imgW="1130040" imgH="36828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3810000"/>
                        <a:ext cx="2438400" cy="795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 Box 7"/>
          <p:cNvSpPr txBox="1">
            <a:spLocks noChangeArrowheads="1"/>
          </p:cNvSpPr>
          <p:nvPr/>
        </p:nvSpPr>
        <p:spPr bwMode="auto">
          <a:xfrm>
            <a:off x="3124200" y="3987800"/>
            <a:ext cx="1238250" cy="366713"/>
          </a:xfrm>
          <a:prstGeom prst="rect">
            <a:avLst/>
          </a:prstGeom>
          <a:noFill/>
          <a:ln w="9525">
            <a:noFill/>
            <a:miter lim="800000"/>
            <a:headEnd/>
            <a:tailEnd/>
          </a:ln>
          <a:effectLst/>
        </p:spPr>
        <p:txBody>
          <a:bodyPr wrap="none">
            <a:spAutoFit/>
          </a:bodyPr>
          <a:lstStyle/>
          <a:p>
            <a:r>
              <a:rPr lang="en-US" sz="1800" i="1">
                <a:latin typeface="Arial" charset="0"/>
              </a:rPr>
              <a:t>Flat plates</a:t>
            </a:r>
            <a:endParaRPr lang="en-CA" sz="1800" i="1">
              <a:latin typeface="Arial"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a:xfrm>
            <a:off x="304800" y="1371600"/>
            <a:ext cx="8458200" cy="4800600"/>
          </a:xfrm>
        </p:spPr>
        <p:txBody>
          <a:bodyPr/>
          <a:lstStyle/>
          <a:p>
            <a:endParaRPr lang="en-US"/>
          </a:p>
        </p:txBody>
      </p:sp>
      <p:sp>
        <p:nvSpPr>
          <p:cNvPr id="4" name="Date Placeholder 3"/>
          <p:cNvSpPr>
            <a:spLocks noGrp="1"/>
          </p:cNvSpPr>
          <p:nvPr>
            <p:ph type="dt" sz="half" idx="10"/>
          </p:nvPr>
        </p:nvSpPr>
        <p:spPr/>
        <p:txBody>
          <a:bodyPr/>
          <a:lstStyle/>
          <a:p>
            <a:fld id="{E5817AC3-3711-405B-BA2C-659E0FCF4E00}" type="datetime1">
              <a:rPr lang="en-US" smtClean="0"/>
              <a:pPr/>
              <a:t>2/15/2019</a:t>
            </a:fld>
            <a:endParaRPr lang="en-US"/>
          </a:p>
        </p:txBody>
      </p:sp>
      <p:sp>
        <p:nvSpPr>
          <p:cNvPr id="5" name="Slide Number Placeholder 4"/>
          <p:cNvSpPr>
            <a:spLocks noGrp="1"/>
          </p:cNvSpPr>
          <p:nvPr>
            <p:ph type="sldNum" sz="quarter" idx="12"/>
          </p:nvPr>
        </p:nvSpPr>
        <p:spPr/>
        <p:txBody>
          <a:bodyPr/>
          <a:lstStyle/>
          <a:p>
            <a:r>
              <a:rPr lang="en-US" smtClean="0"/>
              <a:t>6-</a:t>
            </a:r>
            <a:fld id="{44137CE7-71FD-4311-BAD5-26084854ACF6}" type="slidenum">
              <a:rPr lang="en-US" smtClean="0"/>
              <a:pPr/>
              <a:t>39</a:t>
            </a:fld>
            <a:endParaRPr lang="en-US"/>
          </a:p>
        </p:txBody>
      </p:sp>
    </p:spTree>
    <p:extLst>
      <p:ext uri="{BB962C8B-B14F-4D97-AF65-F5344CB8AC3E}">
        <p14:creationId xmlns:p14="http://schemas.microsoft.com/office/powerpoint/2010/main" val="7243640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fld id="{228998D5-8C97-4FA4-A71C-330B964C43CF}" type="datetime1">
              <a:rPr lang="en-US" smtClean="0"/>
              <a:pPr/>
              <a:t>2/15/2019</a:t>
            </a:fld>
            <a:endParaRPr lang="en-US"/>
          </a:p>
        </p:txBody>
      </p:sp>
      <p:sp>
        <p:nvSpPr>
          <p:cNvPr id="93186" name="Text Box 2"/>
          <p:cNvSpPr txBox="1">
            <a:spLocks noChangeArrowheads="1"/>
          </p:cNvSpPr>
          <p:nvPr/>
        </p:nvSpPr>
        <p:spPr bwMode="auto">
          <a:xfrm>
            <a:off x="304800" y="1371600"/>
            <a:ext cx="8458200" cy="1465263"/>
          </a:xfrm>
          <a:prstGeom prst="rect">
            <a:avLst/>
          </a:prstGeom>
          <a:noFill/>
          <a:ln w="9525">
            <a:noFill/>
            <a:miter lim="800000"/>
            <a:headEnd/>
            <a:tailEnd/>
          </a:ln>
          <a:effectLst/>
        </p:spPr>
        <p:txBody>
          <a:bodyPr>
            <a:spAutoFit/>
          </a:bodyPr>
          <a:lstStyle/>
          <a:p>
            <a:r>
              <a:rPr lang="en-US" sz="1800" u="sng" dirty="0">
                <a:solidFill>
                  <a:schemeClr val="accent2"/>
                </a:solidFill>
                <a:latin typeface="Arial" charset="0"/>
              </a:rPr>
              <a:t>Chapter 6:</a:t>
            </a:r>
            <a:r>
              <a:rPr lang="en-US" sz="1800" dirty="0">
                <a:latin typeface="Arial" charset="0"/>
              </a:rPr>
              <a:t> </a:t>
            </a:r>
          </a:p>
          <a:p>
            <a:pPr>
              <a:buFontTx/>
              <a:buChar char="•"/>
            </a:pPr>
            <a:r>
              <a:rPr lang="en-US" sz="1800" dirty="0">
                <a:latin typeface="Arial" charset="0"/>
              </a:rPr>
              <a:t>We will </a:t>
            </a:r>
            <a:r>
              <a:rPr lang="en-US" sz="1800" dirty="0" smtClean="0">
                <a:latin typeface="Arial" charset="0"/>
              </a:rPr>
              <a:t>use </a:t>
            </a:r>
            <a:r>
              <a:rPr lang="en-US" sz="1800" dirty="0">
                <a:latin typeface="Arial" charset="0"/>
              </a:rPr>
              <a:t>dimensional </a:t>
            </a:r>
            <a:r>
              <a:rPr lang="en-US" sz="1800" dirty="0" smtClean="0">
                <a:latin typeface="Arial" charset="0"/>
              </a:rPr>
              <a:t>parameters </a:t>
            </a:r>
            <a:r>
              <a:rPr lang="en-US" sz="1800" dirty="0">
                <a:latin typeface="Arial" charset="0"/>
              </a:rPr>
              <a:t>to the boundary layer to find a functional dependence of h</a:t>
            </a:r>
          </a:p>
          <a:p>
            <a:pPr>
              <a:buFontTx/>
              <a:buChar char="•"/>
            </a:pPr>
            <a:r>
              <a:rPr lang="en-US" sz="1800" dirty="0">
                <a:latin typeface="Arial" charset="0"/>
              </a:rPr>
              <a:t>In subsequent chapters we will use this information to obtain temperature distributions within the fluid.</a:t>
            </a:r>
          </a:p>
        </p:txBody>
      </p:sp>
      <p:sp>
        <p:nvSpPr>
          <p:cNvPr id="6" name="Slide Number Placeholder 5"/>
          <p:cNvSpPr>
            <a:spLocks noGrp="1"/>
          </p:cNvSpPr>
          <p:nvPr>
            <p:ph type="sldNum" sz="quarter" idx="12"/>
          </p:nvPr>
        </p:nvSpPr>
        <p:spPr/>
        <p:txBody>
          <a:bodyPr/>
          <a:lstStyle/>
          <a:p>
            <a:r>
              <a:rPr lang="en-US" smtClean="0"/>
              <a:t>6-</a:t>
            </a:r>
            <a:fld id="{C6FAE9DB-D834-444C-B75E-B48F6C560134}"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Applications</a:t>
            </a:r>
            <a:endParaRPr lang="en-US" dirty="0"/>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fld id="{E5817AC3-3711-405B-BA2C-659E0FCF4E00}" type="datetime1">
              <a:rPr lang="en-US" smtClean="0"/>
              <a:pPr/>
              <a:t>2/15/2019</a:t>
            </a:fld>
            <a:endParaRPr lang="en-US"/>
          </a:p>
        </p:txBody>
      </p:sp>
      <p:sp>
        <p:nvSpPr>
          <p:cNvPr id="5" name="Slide Number Placeholder 4"/>
          <p:cNvSpPr>
            <a:spLocks noGrp="1"/>
          </p:cNvSpPr>
          <p:nvPr>
            <p:ph type="sldNum" sz="quarter" idx="12"/>
          </p:nvPr>
        </p:nvSpPr>
        <p:spPr/>
        <p:txBody>
          <a:bodyPr/>
          <a:lstStyle/>
          <a:p>
            <a:r>
              <a:rPr lang="en-US" smtClean="0"/>
              <a:t>6-</a:t>
            </a:r>
            <a:fld id="{44137CE7-71FD-4311-BAD5-26084854ACF6}" type="slidenum">
              <a:rPr lang="en-US" smtClean="0"/>
              <a:pPr/>
              <a:t>40</a:t>
            </a:fld>
            <a:endParaRPr lang="en-US"/>
          </a:p>
        </p:txBody>
      </p:sp>
      <p:grpSp>
        <p:nvGrpSpPr>
          <p:cNvPr id="15" name="Group 14"/>
          <p:cNvGrpSpPr>
            <a:grpSpLocks/>
          </p:cNvGrpSpPr>
          <p:nvPr/>
        </p:nvGrpSpPr>
        <p:grpSpPr bwMode="auto">
          <a:xfrm>
            <a:off x="304800" y="990600"/>
            <a:ext cx="8458200" cy="3090863"/>
            <a:chOff x="192" y="624"/>
            <a:chExt cx="5328" cy="1947"/>
          </a:xfrm>
        </p:grpSpPr>
        <p:pic>
          <p:nvPicPr>
            <p:cNvPr id="16" name="Picture 7"/>
            <p:cNvPicPr>
              <a:picLocks noChangeAspect="1" noChangeArrowheads="1"/>
            </p:cNvPicPr>
            <p:nvPr/>
          </p:nvPicPr>
          <p:blipFill>
            <a:blip r:embed="rId2" cstate="print"/>
            <a:srcRect/>
            <a:stretch>
              <a:fillRect/>
            </a:stretch>
          </p:blipFill>
          <p:spPr bwMode="auto">
            <a:xfrm>
              <a:off x="4032" y="624"/>
              <a:ext cx="1488" cy="1139"/>
            </a:xfrm>
            <a:prstGeom prst="rect">
              <a:avLst/>
            </a:prstGeom>
            <a:noFill/>
            <a:ln w="9525">
              <a:noFill/>
              <a:miter lim="800000"/>
              <a:headEnd/>
              <a:tailEnd/>
            </a:ln>
            <a:effectLst/>
          </p:spPr>
        </p:pic>
        <p:grpSp>
          <p:nvGrpSpPr>
            <p:cNvPr id="17" name="Group 11"/>
            <p:cNvGrpSpPr>
              <a:grpSpLocks/>
            </p:cNvGrpSpPr>
            <p:nvPr/>
          </p:nvGrpSpPr>
          <p:grpSpPr bwMode="auto">
            <a:xfrm>
              <a:off x="192" y="672"/>
              <a:ext cx="4223" cy="1899"/>
              <a:chOff x="192" y="672"/>
              <a:chExt cx="4223" cy="1899"/>
            </a:xfrm>
          </p:grpSpPr>
          <p:pic>
            <p:nvPicPr>
              <p:cNvPr id="18" name="Picture 3"/>
              <p:cNvPicPr>
                <a:picLocks noChangeAspect="1" noChangeArrowheads="1"/>
              </p:cNvPicPr>
              <p:nvPr/>
            </p:nvPicPr>
            <p:blipFill>
              <a:blip r:embed="rId3" cstate="print"/>
              <a:srcRect/>
              <a:stretch>
                <a:fillRect/>
              </a:stretch>
            </p:blipFill>
            <p:spPr bwMode="auto">
              <a:xfrm>
                <a:off x="192" y="672"/>
                <a:ext cx="2112" cy="1899"/>
              </a:xfrm>
              <a:prstGeom prst="rect">
                <a:avLst/>
              </a:prstGeom>
              <a:noFill/>
              <a:ln w="9525">
                <a:noFill/>
                <a:miter lim="800000"/>
                <a:headEnd/>
                <a:tailEnd/>
              </a:ln>
              <a:effectLst/>
            </p:spPr>
          </p:pic>
          <p:pic>
            <p:nvPicPr>
              <p:cNvPr id="19" name="Picture 6"/>
              <p:cNvPicPr>
                <a:picLocks noChangeAspect="1" noChangeArrowheads="1"/>
              </p:cNvPicPr>
              <p:nvPr/>
            </p:nvPicPr>
            <p:blipFill>
              <a:blip r:embed="rId4" cstate="print"/>
              <a:srcRect r="17241"/>
              <a:stretch>
                <a:fillRect/>
              </a:stretch>
            </p:blipFill>
            <p:spPr bwMode="auto">
              <a:xfrm>
                <a:off x="2400" y="672"/>
                <a:ext cx="1584" cy="1037"/>
              </a:xfrm>
              <a:prstGeom prst="rect">
                <a:avLst/>
              </a:prstGeom>
              <a:noFill/>
              <a:ln w="9525">
                <a:noFill/>
                <a:miter lim="800000"/>
                <a:headEnd/>
                <a:tailEnd/>
              </a:ln>
              <a:effectLst/>
            </p:spPr>
          </p:pic>
          <p:sp>
            <p:nvSpPr>
              <p:cNvPr id="20" name="Text Box 8"/>
              <p:cNvSpPr txBox="1">
                <a:spLocks noChangeArrowheads="1"/>
              </p:cNvSpPr>
              <p:nvPr/>
            </p:nvSpPr>
            <p:spPr bwMode="auto">
              <a:xfrm>
                <a:off x="2544" y="1824"/>
                <a:ext cx="1871" cy="288"/>
              </a:xfrm>
              <a:prstGeom prst="rect">
                <a:avLst/>
              </a:prstGeom>
              <a:noFill/>
              <a:ln w="9525">
                <a:noFill/>
                <a:miter lim="800000"/>
                <a:headEnd/>
                <a:tailEnd/>
              </a:ln>
              <a:effectLst/>
            </p:spPr>
            <p:txBody>
              <a:bodyPr wrap="none">
                <a:spAutoFit/>
              </a:bodyPr>
              <a:lstStyle/>
              <a:p>
                <a:r>
                  <a:rPr lang="en-US" sz="2000">
                    <a:latin typeface="Arial" charset="0"/>
                  </a:rPr>
                  <a:t>Flow around tube banks</a:t>
                </a:r>
                <a:r>
                  <a:rPr lang="en-US"/>
                  <a:t> </a:t>
                </a:r>
              </a:p>
            </p:txBody>
          </p:sp>
        </p:grpSp>
      </p:grpSp>
      <p:grpSp>
        <p:nvGrpSpPr>
          <p:cNvPr id="21" name="Group 12"/>
          <p:cNvGrpSpPr>
            <a:grpSpLocks/>
          </p:cNvGrpSpPr>
          <p:nvPr/>
        </p:nvGrpSpPr>
        <p:grpSpPr bwMode="auto">
          <a:xfrm>
            <a:off x="365125" y="4049713"/>
            <a:ext cx="2009775" cy="2008187"/>
            <a:chOff x="230" y="2551"/>
            <a:chExt cx="1266" cy="1265"/>
          </a:xfrm>
        </p:grpSpPr>
        <p:pic>
          <p:nvPicPr>
            <p:cNvPr id="22" name="Picture 4"/>
            <p:cNvPicPr>
              <a:picLocks noChangeAspect="1" noChangeArrowheads="1"/>
            </p:cNvPicPr>
            <p:nvPr/>
          </p:nvPicPr>
          <p:blipFill>
            <a:blip r:embed="rId5" cstate="print"/>
            <a:srcRect/>
            <a:stretch>
              <a:fillRect/>
            </a:stretch>
          </p:blipFill>
          <p:spPr bwMode="auto">
            <a:xfrm>
              <a:off x="240" y="2880"/>
              <a:ext cx="1256" cy="936"/>
            </a:xfrm>
            <a:prstGeom prst="rect">
              <a:avLst/>
            </a:prstGeom>
            <a:noFill/>
            <a:ln w="9525">
              <a:noFill/>
              <a:miter lim="800000"/>
              <a:headEnd/>
              <a:tailEnd/>
            </a:ln>
            <a:effectLst/>
          </p:spPr>
        </p:pic>
        <p:sp>
          <p:nvSpPr>
            <p:cNvPr id="23" name="Text Box 9"/>
            <p:cNvSpPr txBox="1">
              <a:spLocks noChangeArrowheads="1"/>
            </p:cNvSpPr>
            <p:nvPr/>
          </p:nvSpPr>
          <p:spPr bwMode="auto">
            <a:xfrm>
              <a:off x="230" y="2551"/>
              <a:ext cx="1041" cy="250"/>
            </a:xfrm>
            <a:prstGeom prst="rect">
              <a:avLst/>
            </a:prstGeom>
            <a:noFill/>
            <a:ln w="9525">
              <a:noFill/>
              <a:miter lim="800000"/>
              <a:headEnd/>
              <a:tailEnd/>
            </a:ln>
            <a:effectLst/>
          </p:spPr>
          <p:txBody>
            <a:bodyPr wrap="none">
              <a:spAutoFit/>
            </a:bodyPr>
            <a:lstStyle/>
            <a:p>
              <a:r>
                <a:rPr lang="en-US" sz="2000">
                  <a:latin typeface="Arial" charset="0"/>
                </a:rPr>
                <a:t>Packed beds</a:t>
              </a:r>
            </a:p>
          </p:txBody>
        </p:sp>
      </p:grpSp>
      <p:grpSp>
        <p:nvGrpSpPr>
          <p:cNvPr id="24" name="Group 13"/>
          <p:cNvGrpSpPr>
            <a:grpSpLocks/>
          </p:cNvGrpSpPr>
          <p:nvPr/>
        </p:nvGrpSpPr>
        <p:grpSpPr bwMode="auto">
          <a:xfrm>
            <a:off x="2895600" y="3657600"/>
            <a:ext cx="5791200" cy="2806700"/>
            <a:chOff x="1824" y="2304"/>
            <a:chExt cx="3648" cy="1768"/>
          </a:xfrm>
        </p:grpSpPr>
        <p:pic>
          <p:nvPicPr>
            <p:cNvPr id="25" name="Picture 5"/>
            <p:cNvPicPr>
              <a:picLocks noChangeAspect="1" noChangeArrowheads="1"/>
            </p:cNvPicPr>
            <p:nvPr/>
          </p:nvPicPr>
          <p:blipFill>
            <a:blip r:embed="rId6" cstate="print"/>
            <a:srcRect l="1852"/>
            <a:stretch>
              <a:fillRect/>
            </a:stretch>
          </p:blipFill>
          <p:spPr bwMode="auto">
            <a:xfrm>
              <a:off x="2928" y="2304"/>
              <a:ext cx="2544" cy="1768"/>
            </a:xfrm>
            <a:prstGeom prst="rect">
              <a:avLst/>
            </a:prstGeom>
            <a:noFill/>
            <a:ln w="9525">
              <a:noFill/>
              <a:miter lim="800000"/>
              <a:headEnd/>
              <a:tailEnd/>
            </a:ln>
            <a:effectLst/>
          </p:spPr>
        </p:pic>
        <p:sp>
          <p:nvSpPr>
            <p:cNvPr id="26" name="Text Box 10"/>
            <p:cNvSpPr txBox="1">
              <a:spLocks noChangeArrowheads="1"/>
            </p:cNvSpPr>
            <p:nvPr/>
          </p:nvSpPr>
          <p:spPr bwMode="auto">
            <a:xfrm>
              <a:off x="1824" y="3168"/>
              <a:ext cx="1103" cy="250"/>
            </a:xfrm>
            <a:prstGeom prst="rect">
              <a:avLst/>
            </a:prstGeom>
            <a:noFill/>
            <a:ln w="9525">
              <a:noFill/>
              <a:miter lim="800000"/>
              <a:headEnd/>
              <a:tailEnd/>
            </a:ln>
            <a:effectLst/>
          </p:spPr>
          <p:txBody>
            <a:bodyPr wrap="none">
              <a:spAutoFit/>
            </a:bodyPr>
            <a:lstStyle/>
            <a:p>
              <a:r>
                <a:rPr lang="en-US" sz="2000">
                  <a:latin typeface="Arial" charset="0"/>
                </a:rPr>
                <a:t>Impinging jets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0-#ppt_w/2"/>
                                          </p:val>
                                        </p:tav>
                                        <p:tav tm="100000">
                                          <p:val>
                                            <p:strVal val="#ppt_x"/>
                                          </p:val>
                                        </p:tav>
                                      </p:tavLst>
                                    </p:anim>
                                    <p:anim calcmode="lin" valueType="num">
                                      <p:cBhvr additive="base">
                                        <p:cTn id="14"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0-#ppt_w/2"/>
                                          </p:val>
                                        </p:tav>
                                        <p:tav tm="100000">
                                          <p:val>
                                            <p:strVal val="#ppt_x"/>
                                          </p:val>
                                        </p:tav>
                                      </p:tavLst>
                                    </p:anim>
                                    <p:anim calcmode="lin" valueType="num">
                                      <p:cBhvr additive="base">
                                        <p:cTn id="20"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 across Banks of Tubes</a:t>
            </a:r>
            <a:endParaRPr lang="en-US" dirty="0"/>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fld id="{E5817AC3-3711-405B-BA2C-659E0FCF4E00}" type="datetime1">
              <a:rPr lang="en-US" smtClean="0"/>
              <a:pPr/>
              <a:t>2/15/2019</a:t>
            </a:fld>
            <a:endParaRPr lang="en-US"/>
          </a:p>
        </p:txBody>
      </p:sp>
      <p:sp>
        <p:nvSpPr>
          <p:cNvPr id="5" name="Slide Number Placeholder 4"/>
          <p:cNvSpPr>
            <a:spLocks noGrp="1"/>
          </p:cNvSpPr>
          <p:nvPr>
            <p:ph type="sldNum" sz="quarter" idx="12"/>
          </p:nvPr>
        </p:nvSpPr>
        <p:spPr/>
        <p:txBody>
          <a:bodyPr/>
          <a:lstStyle/>
          <a:p>
            <a:r>
              <a:rPr lang="en-US" smtClean="0"/>
              <a:t>6-</a:t>
            </a:r>
            <a:fld id="{44137CE7-71FD-4311-BAD5-26084854ACF6}" type="slidenum">
              <a:rPr lang="en-US" smtClean="0"/>
              <a:pPr/>
              <a:t>41</a:t>
            </a:fld>
            <a:endParaRPr lang="en-US"/>
          </a:p>
        </p:txBody>
      </p:sp>
      <p:sp>
        <p:nvSpPr>
          <p:cNvPr id="6" name="Rectangle 3"/>
          <p:cNvSpPr txBox="1">
            <a:spLocks noChangeArrowheads="1"/>
          </p:cNvSpPr>
          <p:nvPr/>
        </p:nvSpPr>
        <p:spPr bwMode="auto">
          <a:xfrm>
            <a:off x="228600" y="1905000"/>
            <a:ext cx="7924800" cy="99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1800" b="0" i="0" u="none" strike="noStrike" kern="0" cap="none" spc="0" normalizeH="0" baseline="0" noProof="0" smtClean="0">
                <a:ln>
                  <a:noFill/>
                </a:ln>
                <a:solidFill>
                  <a:schemeClr val="tx1"/>
                </a:solidFill>
                <a:effectLst/>
                <a:uLnTx/>
                <a:uFillTx/>
                <a:latin typeface="+mn-lt"/>
                <a:ea typeface="+mn-ea"/>
                <a:cs typeface="+mn-cs"/>
              </a:rPr>
              <a:t>Several correlations exist (textbook section 7.6)</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1800" b="0" i="0" u="none" strike="noStrike" kern="0" cap="none" spc="0" normalizeH="0" baseline="0" noProof="0" smtClean="0">
                <a:ln>
                  <a:noFill/>
                </a:ln>
                <a:solidFill>
                  <a:schemeClr val="tx1"/>
                </a:solidFill>
                <a:effectLst/>
                <a:uLnTx/>
                <a:uFillTx/>
                <a:latin typeface="+mn-lt"/>
                <a:ea typeface="+mn-ea"/>
                <a:cs typeface="+mn-cs"/>
              </a:rPr>
              <a:t>Usually of the form</a:t>
            </a:r>
            <a:endParaRPr kumimoji="0" lang="en-US" sz="1800" b="0" i="0" u="none" strike="noStrike" kern="0" cap="none" spc="0" normalizeH="0" baseline="0" noProof="0">
              <a:ln>
                <a:noFill/>
              </a:ln>
              <a:solidFill>
                <a:schemeClr val="tx1"/>
              </a:solidFill>
              <a:effectLst/>
              <a:uLnTx/>
              <a:uFillTx/>
              <a:latin typeface="+mn-lt"/>
              <a:ea typeface="+mn-ea"/>
              <a:cs typeface="+mn-cs"/>
            </a:endParaRPr>
          </a:p>
        </p:txBody>
      </p:sp>
      <p:graphicFrame>
        <p:nvGraphicFramePr>
          <p:cNvPr id="7" name="Object 4"/>
          <p:cNvGraphicFramePr>
            <a:graphicFrameLocks noChangeAspect="1"/>
          </p:cNvGraphicFramePr>
          <p:nvPr/>
        </p:nvGraphicFramePr>
        <p:xfrm>
          <a:off x="1828800" y="3124200"/>
          <a:ext cx="3124200" cy="600075"/>
        </p:xfrm>
        <a:graphic>
          <a:graphicData uri="http://schemas.openxmlformats.org/presentationml/2006/ole">
            <mc:AlternateContent xmlns:mc="http://schemas.openxmlformats.org/markup-compatibility/2006">
              <mc:Choice xmlns:v="urn:schemas-microsoft-com:vml" Requires="v">
                <p:oleObj spid="_x0000_s143383" name="Equation" r:id="rId3" imgW="1320480" imgH="253800" progId="Equation.3">
                  <p:embed/>
                </p:oleObj>
              </mc:Choice>
              <mc:Fallback>
                <p:oleObj name="Equation" r:id="rId3" imgW="1320480" imgH="2538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3124200"/>
                        <a:ext cx="3124200" cy="600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5"/>
          <p:cNvSpPr>
            <a:spLocks noChangeArrowheads="1"/>
          </p:cNvSpPr>
          <p:nvPr/>
        </p:nvSpPr>
        <p:spPr bwMode="auto">
          <a:xfrm>
            <a:off x="609600" y="4038600"/>
            <a:ext cx="4499950" cy="400110"/>
          </a:xfrm>
          <a:prstGeom prst="rect">
            <a:avLst/>
          </a:prstGeom>
          <a:noFill/>
          <a:ln w="9525">
            <a:noFill/>
            <a:miter lim="800000"/>
            <a:headEnd/>
            <a:tailEnd/>
          </a:ln>
          <a:effectLst/>
        </p:spPr>
        <p:txBody>
          <a:bodyPr wrap="none">
            <a:spAutoFit/>
          </a:bodyPr>
          <a:lstStyle/>
          <a:p>
            <a:r>
              <a:rPr lang="en-US" sz="2000" dirty="0">
                <a:latin typeface="Arial" charset="0"/>
              </a:rPr>
              <a:t>where C and m can be found in </a:t>
            </a:r>
            <a:r>
              <a:rPr lang="en-US" sz="2000" dirty="0" smtClean="0">
                <a:latin typeface="Arial" charset="0"/>
              </a:rPr>
              <a:t>tables</a:t>
            </a:r>
            <a:endParaRPr lang="en-US" sz="2000" dirty="0">
              <a:latin typeface="Arial"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D18BC2D-4E83-4488-9F0D-E9D4D84EAEAE}" type="datetime1">
              <a:rPr lang="en-US" smtClean="0"/>
              <a:pPr/>
              <a:t>2/15/2019</a:t>
            </a:fld>
            <a:endParaRPr lang="en-US"/>
          </a:p>
        </p:txBody>
      </p:sp>
      <p:sp>
        <p:nvSpPr>
          <p:cNvPr id="80898" name="Rectangle 2"/>
          <p:cNvSpPr>
            <a:spLocks noGrp="1" noChangeArrowheads="1"/>
          </p:cNvSpPr>
          <p:nvPr>
            <p:ph type="title"/>
          </p:nvPr>
        </p:nvSpPr>
        <p:spPr/>
        <p:txBody>
          <a:bodyPr/>
          <a:lstStyle/>
          <a:p>
            <a:r>
              <a:rPr lang="en-US"/>
              <a:t>Summary</a:t>
            </a:r>
            <a:endParaRPr lang="en-CA"/>
          </a:p>
        </p:txBody>
      </p:sp>
      <p:sp>
        <p:nvSpPr>
          <p:cNvPr id="80899" name="Rectangle 3"/>
          <p:cNvSpPr>
            <a:spLocks noGrp="1" noChangeArrowheads="1"/>
          </p:cNvSpPr>
          <p:nvPr>
            <p:ph type="body" idx="1"/>
          </p:nvPr>
        </p:nvSpPr>
        <p:spPr/>
        <p:txBody>
          <a:bodyPr/>
          <a:lstStyle/>
          <a:p>
            <a:r>
              <a:rPr lang="en-US" dirty="0"/>
              <a:t>In addition to heat transfer due to conduction, we considered for the first time heat transfer due to bulk motion of the fluid</a:t>
            </a:r>
          </a:p>
          <a:p>
            <a:r>
              <a:rPr lang="en-US" dirty="0"/>
              <a:t>We discussed the concept of the boundary layer</a:t>
            </a:r>
          </a:p>
          <a:p>
            <a:r>
              <a:rPr lang="en-US" dirty="0"/>
              <a:t>We defined the local and average heat transfer coefficients and obtained a general expression, in the form of dimensionless groups to describe them.</a:t>
            </a:r>
          </a:p>
          <a:p>
            <a:r>
              <a:rPr lang="en-US" dirty="0" smtClean="0"/>
              <a:t> </a:t>
            </a:r>
            <a:r>
              <a:rPr lang="en-US" dirty="0"/>
              <a:t>we </a:t>
            </a:r>
            <a:r>
              <a:rPr lang="en-US" dirty="0" smtClean="0"/>
              <a:t> </a:t>
            </a:r>
            <a:r>
              <a:rPr lang="en-US" dirty="0"/>
              <a:t>obtain expressions to determine the heat transfer coefficient for specific geometries</a:t>
            </a:r>
            <a:endParaRPr lang="en-CA" dirty="0"/>
          </a:p>
        </p:txBody>
      </p:sp>
      <p:sp>
        <p:nvSpPr>
          <p:cNvPr id="7" name="Slide Number Placeholder 6"/>
          <p:cNvSpPr>
            <a:spLocks noGrp="1"/>
          </p:cNvSpPr>
          <p:nvPr>
            <p:ph type="sldNum" sz="quarter" idx="12"/>
          </p:nvPr>
        </p:nvSpPr>
        <p:spPr/>
        <p:txBody>
          <a:bodyPr/>
          <a:lstStyle/>
          <a:p>
            <a:r>
              <a:rPr lang="en-US" smtClean="0"/>
              <a:t>6-</a:t>
            </a:r>
            <a:fld id="{44137CE7-71FD-4311-BAD5-26084854ACF6}" type="slidenum">
              <a:rPr lang="en-US" smtClean="0"/>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Tutorial Q</a:t>
            </a:r>
            <a:endParaRPr lang="en-US" dirty="0"/>
          </a:p>
        </p:txBody>
      </p:sp>
      <p:sp>
        <p:nvSpPr>
          <p:cNvPr id="4" name="Date Placeholder 3"/>
          <p:cNvSpPr>
            <a:spLocks noGrp="1"/>
          </p:cNvSpPr>
          <p:nvPr>
            <p:ph type="dt" sz="half" idx="10"/>
          </p:nvPr>
        </p:nvSpPr>
        <p:spPr/>
        <p:txBody>
          <a:bodyPr/>
          <a:lstStyle/>
          <a:p>
            <a:fld id="{E5817AC3-3711-405B-BA2C-659E0FCF4E00}" type="datetime1">
              <a:rPr lang="en-US" smtClean="0"/>
              <a:pPr/>
              <a:t>2/15/2019</a:t>
            </a:fld>
            <a:endParaRPr lang="en-US"/>
          </a:p>
        </p:txBody>
      </p:sp>
      <p:sp>
        <p:nvSpPr>
          <p:cNvPr id="5" name="Slide Number Placeholder 4"/>
          <p:cNvSpPr>
            <a:spLocks noGrp="1"/>
          </p:cNvSpPr>
          <p:nvPr>
            <p:ph type="sldNum" sz="quarter" idx="12"/>
          </p:nvPr>
        </p:nvSpPr>
        <p:spPr/>
        <p:txBody>
          <a:bodyPr/>
          <a:lstStyle/>
          <a:p>
            <a:r>
              <a:rPr lang="en-US" smtClean="0"/>
              <a:t>6-</a:t>
            </a:r>
            <a:fld id="{44137CE7-71FD-4311-BAD5-26084854ACF6}" type="slidenum">
              <a:rPr lang="en-US" smtClean="0"/>
              <a:pPr/>
              <a:t>43</a:t>
            </a:fld>
            <a:endParaRPr lang="en-US"/>
          </a:p>
        </p:txBody>
      </p:sp>
      <p:pic>
        <p:nvPicPr>
          <p:cNvPr id="6" name="Picture 5"/>
          <p:cNvPicPr>
            <a:picLocks noChangeAspect="1"/>
          </p:cNvPicPr>
          <p:nvPr/>
        </p:nvPicPr>
        <p:blipFill>
          <a:blip r:embed="rId2"/>
          <a:stretch>
            <a:fillRect/>
          </a:stretch>
        </p:blipFill>
        <p:spPr>
          <a:xfrm>
            <a:off x="457200" y="906643"/>
            <a:ext cx="5366477" cy="5722757"/>
          </a:xfrm>
          <a:prstGeom prst="rect">
            <a:avLst/>
          </a:prstGeom>
        </p:spPr>
      </p:pic>
      <p:pic>
        <p:nvPicPr>
          <p:cNvPr id="7" name="Content Placeholder 5"/>
          <p:cNvPicPr>
            <a:picLocks noGrp="1" noChangeAspect="1"/>
          </p:cNvPicPr>
          <p:nvPr>
            <p:ph idx="1"/>
          </p:nvPr>
        </p:nvPicPr>
        <p:blipFill>
          <a:blip r:embed="rId3"/>
          <a:stretch>
            <a:fillRect/>
          </a:stretch>
        </p:blipFill>
        <p:spPr>
          <a:xfrm>
            <a:off x="6324600" y="2133600"/>
            <a:ext cx="2495550" cy="2200275"/>
          </a:xfrm>
          <a:prstGeom prst="rect">
            <a:avLst/>
          </a:prstGeom>
        </p:spPr>
      </p:pic>
    </p:spTree>
    <p:extLst>
      <p:ext uri="{BB962C8B-B14F-4D97-AF65-F5344CB8AC3E}">
        <p14:creationId xmlns:p14="http://schemas.microsoft.com/office/powerpoint/2010/main" val="33134746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fld id="{E5817AC3-3711-405B-BA2C-659E0FCF4E00}" type="datetime1">
              <a:rPr lang="en-US" smtClean="0"/>
              <a:pPr/>
              <a:t>2/15/2019</a:t>
            </a:fld>
            <a:endParaRPr lang="en-US"/>
          </a:p>
        </p:txBody>
      </p:sp>
      <p:sp>
        <p:nvSpPr>
          <p:cNvPr id="5" name="Slide Number Placeholder 4"/>
          <p:cNvSpPr>
            <a:spLocks noGrp="1"/>
          </p:cNvSpPr>
          <p:nvPr>
            <p:ph type="sldNum" sz="quarter" idx="12"/>
          </p:nvPr>
        </p:nvSpPr>
        <p:spPr/>
        <p:txBody>
          <a:bodyPr/>
          <a:lstStyle/>
          <a:p>
            <a:r>
              <a:rPr lang="en-US" smtClean="0"/>
              <a:t>6-</a:t>
            </a:r>
            <a:fld id="{44137CE7-71FD-4311-BAD5-26084854ACF6}" type="slidenum">
              <a:rPr lang="en-US" smtClean="0"/>
              <a:pPr/>
              <a:t>44</a:t>
            </a:fld>
            <a:endParaRPr lang="en-US"/>
          </a:p>
        </p:txBody>
      </p:sp>
      <p:pic>
        <p:nvPicPr>
          <p:cNvPr id="7" name="Picture 6"/>
          <p:cNvPicPr>
            <a:picLocks noChangeAspect="1"/>
          </p:cNvPicPr>
          <p:nvPr/>
        </p:nvPicPr>
        <p:blipFill>
          <a:blip r:embed="rId2"/>
          <a:stretch>
            <a:fillRect/>
          </a:stretch>
        </p:blipFill>
        <p:spPr>
          <a:xfrm>
            <a:off x="1219200" y="761378"/>
            <a:ext cx="6154046" cy="5334622"/>
          </a:xfrm>
          <a:prstGeom prst="rect">
            <a:avLst/>
          </a:prstGeom>
        </p:spPr>
      </p:pic>
    </p:spTree>
    <p:extLst>
      <p:ext uri="{BB962C8B-B14F-4D97-AF65-F5344CB8AC3E}">
        <p14:creationId xmlns:p14="http://schemas.microsoft.com/office/powerpoint/2010/main" val="324396285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E5817AC3-3711-405B-BA2C-659E0FCF4E00}" type="datetime1">
              <a:rPr lang="en-US" smtClean="0"/>
              <a:pPr/>
              <a:t>2/15/2019</a:t>
            </a:fld>
            <a:endParaRPr lang="en-US"/>
          </a:p>
        </p:txBody>
      </p:sp>
      <p:sp>
        <p:nvSpPr>
          <p:cNvPr id="5" name="Slide Number Placeholder 4"/>
          <p:cNvSpPr>
            <a:spLocks noGrp="1"/>
          </p:cNvSpPr>
          <p:nvPr>
            <p:ph type="sldNum" sz="quarter" idx="12"/>
          </p:nvPr>
        </p:nvSpPr>
        <p:spPr/>
        <p:txBody>
          <a:bodyPr/>
          <a:lstStyle/>
          <a:p>
            <a:r>
              <a:rPr lang="en-US" smtClean="0"/>
              <a:t>6-</a:t>
            </a:r>
            <a:fld id="{44137CE7-71FD-4311-BAD5-26084854ACF6}" type="slidenum">
              <a:rPr lang="en-US" smtClean="0"/>
              <a:pPr/>
              <a:t>45</a:t>
            </a:fld>
            <a:endParaRPr lang="en-US"/>
          </a:p>
        </p:txBody>
      </p:sp>
      <p:pic>
        <p:nvPicPr>
          <p:cNvPr id="6" name="Picture 5"/>
          <p:cNvPicPr>
            <a:picLocks noChangeAspect="1"/>
          </p:cNvPicPr>
          <p:nvPr/>
        </p:nvPicPr>
        <p:blipFill>
          <a:blip r:embed="rId2"/>
          <a:stretch>
            <a:fillRect/>
          </a:stretch>
        </p:blipFill>
        <p:spPr>
          <a:xfrm>
            <a:off x="613124" y="990600"/>
            <a:ext cx="7841551" cy="4876800"/>
          </a:xfrm>
          <a:prstGeom prst="rect">
            <a:avLst/>
          </a:prstGeom>
        </p:spPr>
      </p:pic>
    </p:spTree>
    <p:extLst>
      <p:ext uri="{BB962C8B-B14F-4D97-AF65-F5344CB8AC3E}">
        <p14:creationId xmlns:p14="http://schemas.microsoft.com/office/powerpoint/2010/main" val="12482655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fld id="{E5817AC3-3711-405B-BA2C-659E0FCF4E00}" type="datetime1">
              <a:rPr lang="en-US" smtClean="0"/>
              <a:pPr/>
              <a:t>2/15/2019</a:t>
            </a:fld>
            <a:endParaRPr lang="en-US"/>
          </a:p>
        </p:txBody>
      </p:sp>
      <p:sp>
        <p:nvSpPr>
          <p:cNvPr id="5" name="Slide Number Placeholder 4"/>
          <p:cNvSpPr>
            <a:spLocks noGrp="1"/>
          </p:cNvSpPr>
          <p:nvPr>
            <p:ph type="sldNum" sz="quarter" idx="12"/>
          </p:nvPr>
        </p:nvSpPr>
        <p:spPr/>
        <p:txBody>
          <a:bodyPr/>
          <a:lstStyle/>
          <a:p>
            <a:r>
              <a:rPr lang="en-US" smtClean="0"/>
              <a:t>6-</a:t>
            </a:r>
            <a:fld id="{44137CE7-71FD-4311-BAD5-26084854ACF6}" type="slidenum">
              <a:rPr lang="en-US" smtClean="0"/>
              <a:pPr/>
              <a:t>46</a:t>
            </a:fld>
            <a:endParaRPr lang="en-US"/>
          </a:p>
        </p:txBody>
      </p:sp>
      <p:pic>
        <p:nvPicPr>
          <p:cNvPr id="6" name="Picture 5"/>
          <p:cNvPicPr>
            <a:picLocks noChangeAspect="1"/>
          </p:cNvPicPr>
          <p:nvPr/>
        </p:nvPicPr>
        <p:blipFill>
          <a:blip r:embed="rId2"/>
          <a:stretch>
            <a:fillRect/>
          </a:stretch>
        </p:blipFill>
        <p:spPr>
          <a:xfrm>
            <a:off x="152401" y="1905000"/>
            <a:ext cx="8991600" cy="1682241"/>
          </a:xfrm>
          <a:prstGeom prst="rect">
            <a:avLst/>
          </a:prstGeom>
        </p:spPr>
      </p:pic>
    </p:spTree>
    <p:extLst>
      <p:ext uri="{BB962C8B-B14F-4D97-AF65-F5344CB8AC3E}">
        <p14:creationId xmlns:p14="http://schemas.microsoft.com/office/powerpoint/2010/main" val="291766335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5817AC3-3711-405B-BA2C-659E0FCF4E00}" type="datetime1">
              <a:rPr lang="en-US" smtClean="0"/>
              <a:pPr/>
              <a:t>2/15/2019</a:t>
            </a:fld>
            <a:endParaRPr lang="en-US"/>
          </a:p>
        </p:txBody>
      </p:sp>
      <p:sp>
        <p:nvSpPr>
          <p:cNvPr id="5" name="Slide Number Placeholder 4"/>
          <p:cNvSpPr>
            <a:spLocks noGrp="1"/>
          </p:cNvSpPr>
          <p:nvPr>
            <p:ph type="sldNum" sz="quarter" idx="12"/>
          </p:nvPr>
        </p:nvSpPr>
        <p:spPr/>
        <p:txBody>
          <a:bodyPr/>
          <a:lstStyle/>
          <a:p>
            <a:r>
              <a:rPr lang="en-US" smtClean="0"/>
              <a:t>6-</a:t>
            </a:r>
            <a:fld id="{44137CE7-71FD-4311-BAD5-26084854ACF6}" type="slidenum">
              <a:rPr lang="en-US" smtClean="0"/>
              <a:pPr/>
              <a:t>47</a:t>
            </a:fld>
            <a:endParaRPr lang="en-US"/>
          </a:p>
        </p:txBody>
      </p:sp>
      <p:pic>
        <p:nvPicPr>
          <p:cNvPr id="6" name="Picture 5"/>
          <p:cNvPicPr>
            <a:picLocks noChangeAspect="1"/>
          </p:cNvPicPr>
          <p:nvPr/>
        </p:nvPicPr>
        <p:blipFill>
          <a:blip r:embed="rId2"/>
          <a:stretch>
            <a:fillRect/>
          </a:stretch>
        </p:blipFill>
        <p:spPr>
          <a:xfrm>
            <a:off x="1371600" y="0"/>
            <a:ext cx="6019800" cy="6461470"/>
          </a:xfrm>
          <a:prstGeom prst="rect">
            <a:avLst/>
          </a:prstGeom>
        </p:spPr>
      </p:pic>
    </p:spTree>
    <p:extLst>
      <p:ext uri="{BB962C8B-B14F-4D97-AF65-F5344CB8AC3E}">
        <p14:creationId xmlns:p14="http://schemas.microsoft.com/office/powerpoint/2010/main" val="120914690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fld id="{E5817AC3-3711-405B-BA2C-659E0FCF4E00}" type="datetime1">
              <a:rPr lang="en-US" smtClean="0"/>
              <a:pPr/>
              <a:t>2/15/2019</a:t>
            </a:fld>
            <a:endParaRPr lang="en-US"/>
          </a:p>
        </p:txBody>
      </p:sp>
      <p:sp>
        <p:nvSpPr>
          <p:cNvPr id="5" name="Slide Number Placeholder 4"/>
          <p:cNvSpPr>
            <a:spLocks noGrp="1"/>
          </p:cNvSpPr>
          <p:nvPr>
            <p:ph type="sldNum" sz="quarter" idx="12"/>
          </p:nvPr>
        </p:nvSpPr>
        <p:spPr/>
        <p:txBody>
          <a:bodyPr/>
          <a:lstStyle/>
          <a:p>
            <a:r>
              <a:rPr lang="en-US" smtClean="0"/>
              <a:t>6-</a:t>
            </a:r>
            <a:fld id="{44137CE7-71FD-4311-BAD5-26084854ACF6}" type="slidenum">
              <a:rPr lang="en-US" smtClean="0"/>
              <a:pPr/>
              <a:t>48</a:t>
            </a:fld>
            <a:endParaRPr lang="en-US"/>
          </a:p>
        </p:txBody>
      </p:sp>
      <p:pic>
        <p:nvPicPr>
          <p:cNvPr id="6" name="Picture 5"/>
          <p:cNvPicPr>
            <a:picLocks noChangeAspect="1"/>
          </p:cNvPicPr>
          <p:nvPr/>
        </p:nvPicPr>
        <p:blipFill>
          <a:blip r:embed="rId2"/>
          <a:stretch>
            <a:fillRect/>
          </a:stretch>
        </p:blipFill>
        <p:spPr>
          <a:xfrm>
            <a:off x="1676400" y="130648"/>
            <a:ext cx="5458479" cy="4147225"/>
          </a:xfrm>
          <a:prstGeom prst="rect">
            <a:avLst/>
          </a:prstGeom>
        </p:spPr>
      </p:pic>
      <p:pic>
        <p:nvPicPr>
          <p:cNvPr id="7" name="Picture 6"/>
          <p:cNvPicPr>
            <a:picLocks noChangeAspect="1"/>
          </p:cNvPicPr>
          <p:nvPr/>
        </p:nvPicPr>
        <p:blipFill>
          <a:blip r:embed="rId3"/>
          <a:stretch>
            <a:fillRect/>
          </a:stretch>
        </p:blipFill>
        <p:spPr>
          <a:xfrm>
            <a:off x="1676400" y="4268692"/>
            <a:ext cx="5543182" cy="1979708"/>
          </a:xfrm>
          <a:prstGeom prst="rect">
            <a:avLst/>
          </a:prstGeom>
        </p:spPr>
      </p:pic>
    </p:spTree>
    <p:extLst>
      <p:ext uri="{BB962C8B-B14F-4D97-AF65-F5344CB8AC3E}">
        <p14:creationId xmlns:p14="http://schemas.microsoft.com/office/powerpoint/2010/main" val="240061215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13F1D53-531F-476F-A718-6D95E72A5DBF}" type="slidenum">
              <a:rPr lang="en-US"/>
              <a:pPr/>
              <a:t>49</a:t>
            </a:fld>
            <a:endParaRPr lang="en-US"/>
          </a:p>
        </p:txBody>
      </p:sp>
      <p:sp>
        <p:nvSpPr>
          <p:cNvPr id="2050" name="Rectangle 2"/>
          <p:cNvSpPr>
            <a:spLocks noGrp="1" noChangeArrowheads="1"/>
          </p:cNvSpPr>
          <p:nvPr>
            <p:ph type="ctrTitle"/>
          </p:nvPr>
        </p:nvSpPr>
        <p:spPr>
          <a:solidFill>
            <a:srgbClr val="FFFF00">
              <a:alpha val="42000"/>
            </a:srgbClr>
          </a:solidFill>
        </p:spPr>
        <p:txBody>
          <a:bodyPr/>
          <a:lstStyle/>
          <a:p>
            <a:r>
              <a:rPr lang="en-US" b="1" dirty="0"/>
              <a:t>Chapter </a:t>
            </a:r>
            <a:r>
              <a:rPr lang="en-US" b="1" dirty="0" smtClean="0"/>
              <a:t>7</a:t>
            </a:r>
            <a:r>
              <a:rPr lang="en-US" b="1" dirty="0"/>
              <a:t/>
            </a:r>
            <a:br>
              <a:rPr lang="en-US" b="1" dirty="0"/>
            </a:br>
            <a:r>
              <a:rPr lang="en-US" b="1" dirty="0" smtClean="0"/>
              <a:t>Forced Convection</a:t>
            </a:r>
            <a:endParaRPr lang="en-US" b="1" dirty="0"/>
          </a:p>
        </p:txBody>
      </p:sp>
      <p:sp>
        <p:nvSpPr>
          <p:cNvPr id="2051" name="Rectangle 3"/>
          <p:cNvSpPr>
            <a:spLocks noGrp="1" noChangeArrowheads="1"/>
          </p:cNvSpPr>
          <p:nvPr>
            <p:ph type="subTitle" idx="1"/>
          </p:nvPr>
        </p:nvSpPr>
        <p:spPr/>
        <p:txBody>
          <a:bodyPr/>
          <a:lstStyle/>
          <a:p>
            <a:r>
              <a:rPr lang="en-US" b="1"/>
              <a:t>Internal Flow</a:t>
            </a:r>
          </a:p>
        </p:txBody>
      </p:sp>
    </p:spTree>
    <p:extLst>
      <p:ext uri="{BB962C8B-B14F-4D97-AF65-F5344CB8AC3E}">
        <p14:creationId xmlns:p14="http://schemas.microsoft.com/office/powerpoint/2010/main" val="105021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D27D5FB-D441-471F-90F3-66F7A865A22D}" type="datetime1">
              <a:rPr lang="en-US" smtClean="0"/>
              <a:pPr/>
              <a:t>2/15/2019</a:t>
            </a:fld>
            <a:endParaRPr lang="en-US"/>
          </a:p>
        </p:txBody>
      </p:sp>
      <p:sp>
        <p:nvSpPr>
          <p:cNvPr id="87042" name="Rectangle 2"/>
          <p:cNvSpPr>
            <a:spLocks noGrp="1" noChangeArrowheads="1"/>
          </p:cNvSpPr>
          <p:nvPr>
            <p:ph type="title"/>
          </p:nvPr>
        </p:nvSpPr>
        <p:spPr/>
        <p:txBody>
          <a:bodyPr/>
          <a:lstStyle/>
          <a:p>
            <a:r>
              <a:rPr lang="en-US"/>
              <a:t>Introduction to Convection</a:t>
            </a:r>
          </a:p>
        </p:txBody>
      </p:sp>
      <p:sp>
        <p:nvSpPr>
          <p:cNvPr id="87043" name="Rectangle 3"/>
          <p:cNvSpPr>
            <a:spLocks noGrp="1" noChangeArrowheads="1"/>
          </p:cNvSpPr>
          <p:nvPr>
            <p:ph type="body" idx="1"/>
          </p:nvPr>
        </p:nvSpPr>
        <p:spPr/>
        <p:txBody>
          <a:bodyPr/>
          <a:lstStyle/>
          <a:p>
            <a:r>
              <a:rPr lang="en-US" dirty="0"/>
              <a:t>Convection denotes energy transfer between a surface and a fluid moving over the surface.</a:t>
            </a:r>
          </a:p>
          <a:p>
            <a:r>
              <a:rPr lang="en-US" dirty="0"/>
              <a:t>The dominant contribution is due to the bulk (or gross) motion of fluid particles.</a:t>
            </a:r>
          </a:p>
          <a:p>
            <a:endParaRPr lang="en-US" dirty="0"/>
          </a:p>
          <a:p>
            <a:r>
              <a:rPr lang="en-US" dirty="0"/>
              <a:t>In this chapter we will</a:t>
            </a:r>
          </a:p>
          <a:p>
            <a:pPr lvl="1"/>
            <a:r>
              <a:rPr lang="en-US" sz="2000" dirty="0"/>
              <a:t>Discuss the physical mechanisms underlying convection</a:t>
            </a:r>
          </a:p>
          <a:p>
            <a:pPr lvl="1"/>
            <a:r>
              <a:rPr lang="en-US" sz="2000" dirty="0"/>
              <a:t>Discuss physical origins and introduce relevant dimensionless parameters that can help us to perform convection transfer </a:t>
            </a:r>
            <a:r>
              <a:rPr lang="en-US" sz="2000" dirty="0" smtClean="0"/>
              <a:t>calculations</a:t>
            </a:r>
            <a:endParaRPr lang="en-US" dirty="0"/>
          </a:p>
        </p:txBody>
      </p:sp>
      <p:sp>
        <p:nvSpPr>
          <p:cNvPr id="7" name="Slide Number Placeholder 6"/>
          <p:cNvSpPr>
            <a:spLocks noGrp="1"/>
          </p:cNvSpPr>
          <p:nvPr>
            <p:ph type="sldNum" sz="quarter" idx="12"/>
          </p:nvPr>
        </p:nvSpPr>
        <p:spPr/>
        <p:txBody>
          <a:bodyPr/>
          <a:lstStyle/>
          <a:p>
            <a:r>
              <a:rPr lang="en-US" smtClean="0"/>
              <a:t>6-</a:t>
            </a:r>
            <a:fld id="{44137CE7-71FD-4311-BAD5-26084854ACF6}" type="slidenum">
              <a:rPr lang="en-US" smtClean="0"/>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4F4AC8C-C616-4BE1-ABB5-C4D480403CF8}" type="slidenum">
              <a:rPr lang="en-US"/>
              <a:pPr/>
              <a:t>50</a:t>
            </a:fld>
            <a:endParaRPr lang="en-US"/>
          </a:p>
        </p:txBody>
      </p:sp>
      <p:sp>
        <p:nvSpPr>
          <p:cNvPr id="3074" name="Rectangle 2"/>
          <p:cNvSpPr>
            <a:spLocks noGrp="1" noChangeArrowheads="1"/>
          </p:cNvSpPr>
          <p:nvPr>
            <p:ph type="title"/>
          </p:nvPr>
        </p:nvSpPr>
        <p:spPr>
          <a:xfrm>
            <a:off x="457200" y="274638"/>
            <a:ext cx="8229600" cy="563562"/>
          </a:xfrm>
          <a:solidFill>
            <a:srgbClr val="FFFF00"/>
          </a:solidFill>
        </p:spPr>
        <p:txBody>
          <a:bodyPr/>
          <a:lstStyle/>
          <a:p>
            <a:r>
              <a:rPr lang="en-US" sz="4000"/>
              <a:t>Introduction</a:t>
            </a:r>
          </a:p>
        </p:txBody>
      </p:sp>
      <p:sp>
        <p:nvSpPr>
          <p:cNvPr id="3075" name="Rectangle 3"/>
          <p:cNvSpPr>
            <a:spLocks noGrp="1" noChangeArrowheads="1"/>
          </p:cNvSpPr>
          <p:nvPr>
            <p:ph type="body" idx="1"/>
          </p:nvPr>
        </p:nvSpPr>
        <p:spPr>
          <a:xfrm>
            <a:off x="457200" y="914400"/>
            <a:ext cx="8229600" cy="5638800"/>
          </a:xfrm>
        </p:spPr>
        <p:txBody>
          <a:bodyPr/>
          <a:lstStyle/>
          <a:p>
            <a:pPr algn="just">
              <a:lnSpc>
                <a:spcPct val="90000"/>
              </a:lnSpc>
              <a:buClr>
                <a:srgbClr val="FF3399"/>
              </a:buClr>
              <a:buFont typeface="Wingdings" pitchFamily="2" charset="2"/>
              <a:buChar char="q"/>
            </a:pPr>
            <a:r>
              <a:rPr lang="en-US" sz="2400"/>
              <a:t>When flow enters a tube, a hydrodynamic boundary layer forms in the </a:t>
            </a:r>
            <a:r>
              <a:rPr lang="en-US" sz="2400" i="1"/>
              <a:t>entrance region, </a:t>
            </a:r>
            <a:r>
              <a:rPr lang="en-US" sz="2400"/>
              <a:t>growing in thickness to eventually fill the tube.</a:t>
            </a:r>
          </a:p>
          <a:p>
            <a:pPr algn="just">
              <a:lnSpc>
                <a:spcPct val="90000"/>
              </a:lnSpc>
              <a:buClr>
                <a:srgbClr val="FF3399"/>
              </a:buClr>
              <a:buFont typeface="Wingdings" pitchFamily="2" charset="2"/>
              <a:buChar char="q"/>
            </a:pPr>
            <a:r>
              <a:rPr lang="en-US" sz="2400"/>
              <a:t> Beyond this location, referred to as the </a:t>
            </a:r>
            <a:r>
              <a:rPr lang="en-US" sz="2400" i="1"/>
              <a:t>fully developed region, </a:t>
            </a:r>
            <a:r>
              <a:rPr lang="en-US" sz="2400"/>
              <a:t>the velocity profile no longer changes in the flow direction.</a:t>
            </a:r>
          </a:p>
          <a:p>
            <a:pPr algn="just">
              <a:lnSpc>
                <a:spcPct val="90000"/>
              </a:lnSpc>
              <a:buClr>
                <a:srgbClr val="FF3399"/>
              </a:buClr>
              <a:buFont typeface="Wingdings" pitchFamily="2" charset="2"/>
              <a:buChar char="q"/>
            </a:pPr>
            <a:r>
              <a:rPr lang="en-US" sz="2400"/>
              <a:t>We begin by considering thermal boundary layer formation in the entrance and fully developed regions, and how the convection coefficient is determined from the resulting temperature profile.</a:t>
            </a:r>
          </a:p>
          <a:p>
            <a:pPr algn="just">
              <a:lnSpc>
                <a:spcPct val="90000"/>
              </a:lnSpc>
              <a:buClr>
                <a:srgbClr val="FF3399"/>
              </a:buClr>
              <a:buFont typeface="Wingdings" pitchFamily="2" charset="2"/>
              <a:buChar char="q"/>
            </a:pPr>
            <a:r>
              <a:rPr lang="en-US" sz="2400"/>
              <a:t> We will introduce empirical correlations to estimate convection coefficients for laminar and turbulent flows in the fully developed region, deferring consideration of correlations for the entrance region.</a:t>
            </a:r>
          </a:p>
        </p:txBody>
      </p:sp>
    </p:spTree>
    <p:extLst>
      <p:ext uri="{BB962C8B-B14F-4D97-AF65-F5344CB8AC3E}">
        <p14:creationId xmlns:p14="http://schemas.microsoft.com/office/powerpoint/2010/main" val="330603681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1AEFAD7E-91FF-48BA-9F02-F9CBF2F2C8C3}" type="slidenum">
              <a:rPr lang="en-US"/>
              <a:pPr/>
              <a:t>51</a:t>
            </a:fld>
            <a:endParaRPr lang="en-US"/>
          </a:p>
        </p:txBody>
      </p:sp>
      <p:sp>
        <p:nvSpPr>
          <p:cNvPr id="4098" name="Rectangle 2"/>
          <p:cNvSpPr>
            <a:spLocks noGrp="1" noChangeArrowheads="1"/>
          </p:cNvSpPr>
          <p:nvPr>
            <p:ph type="title"/>
          </p:nvPr>
        </p:nvSpPr>
        <p:spPr/>
        <p:txBody>
          <a:bodyPr/>
          <a:lstStyle/>
          <a:p>
            <a:r>
              <a:rPr lang="en-US" sz="4000" b="1"/>
              <a:t>Hydrodynamic and </a:t>
            </a:r>
            <a:r>
              <a:rPr lang="en-US" sz="4000" b="1">
                <a:hlinkClick r:id="rId3" action="ppaction://hlinksldjump"/>
              </a:rPr>
              <a:t>Thermal</a:t>
            </a:r>
            <a:r>
              <a:rPr lang="en-US" sz="4000" b="1"/>
              <a:t> Considerations</a:t>
            </a:r>
          </a:p>
        </p:txBody>
      </p:sp>
      <p:sp>
        <p:nvSpPr>
          <p:cNvPr id="4099" name="Rectangle 3"/>
          <p:cNvSpPr>
            <a:spLocks noGrp="1" noChangeArrowheads="1"/>
          </p:cNvSpPr>
          <p:nvPr>
            <p:ph type="body" sz="half" idx="1"/>
          </p:nvPr>
        </p:nvSpPr>
        <p:spPr>
          <a:xfrm>
            <a:off x="457200" y="1600200"/>
            <a:ext cx="3581400" cy="5029200"/>
          </a:xfrm>
        </p:spPr>
        <p:txBody>
          <a:bodyPr/>
          <a:lstStyle/>
          <a:p>
            <a:pPr algn="just">
              <a:lnSpc>
                <a:spcPct val="90000"/>
              </a:lnSpc>
              <a:buClr>
                <a:srgbClr val="FF3399"/>
              </a:buClr>
              <a:buFont typeface="Wingdings" pitchFamily="2" charset="2"/>
              <a:buChar char="q"/>
            </a:pPr>
            <a:r>
              <a:rPr lang="en-US" sz="2400"/>
              <a:t>The development of the boundary layer for </a:t>
            </a:r>
            <a:r>
              <a:rPr lang="en-US" sz="2400" i="1"/>
              <a:t>laminar </a:t>
            </a:r>
            <a:r>
              <a:rPr lang="en-US" sz="2400"/>
              <a:t>flow in a circular tube is represented in </a:t>
            </a:r>
            <a:r>
              <a:rPr lang="en-US" sz="2400">
                <a:hlinkClick r:id="rId4" action="ppaction://hlinkfile"/>
              </a:rPr>
              <a:t>Fig 1</a:t>
            </a:r>
            <a:endParaRPr lang="en-US" sz="2400"/>
          </a:p>
          <a:p>
            <a:pPr algn="just">
              <a:lnSpc>
                <a:spcPct val="90000"/>
              </a:lnSpc>
              <a:buClr>
                <a:srgbClr val="FF3399"/>
              </a:buClr>
              <a:buFont typeface="Wingdings" pitchFamily="2" charset="2"/>
              <a:buChar char="q"/>
            </a:pPr>
            <a:r>
              <a:rPr lang="en-US" sz="2400"/>
              <a:t>Because of viscous effects, the uniform velocity profile at the entrance will gradually change to a parabolic distribution as the boundary layer  begins to fill the tube in the entrance region.</a:t>
            </a:r>
          </a:p>
        </p:txBody>
      </p:sp>
      <p:graphicFrame>
        <p:nvGraphicFramePr>
          <p:cNvPr id="4100" name="Object 4"/>
          <p:cNvGraphicFramePr>
            <a:graphicFrameLocks noGrp="1" noChangeAspect="1"/>
          </p:cNvGraphicFramePr>
          <p:nvPr>
            <p:ph sz="half" idx="2"/>
          </p:nvPr>
        </p:nvGraphicFramePr>
        <p:xfrm>
          <a:off x="4435475" y="1447800"/>
          <a:ext cx="4708525" cy="5410200"/>
        </p:xfrm>
        <a:graphic>
          <a:graphicData uri="http://schemas.openxmlformats.org/presentationml/2006/ole">
            <mc:AlternateContent xmlns:mc="http://schemas.openxmlformats.org/markup-compatibility/2006">
              <mc:Choice xmlns:v="urn:schemas-microsoft-com:vml" Requires="v">
                <p:oleObj spid="_x0000_s144405" name="Acrobat Document" r:id="rId5" imgW="5343480" imgH="4680000" progId="AcroExch.Document.7">
                  <p:embed/>
                </p:oleObj>
              </mc:Choice>
              <mc:Fallback>
                <p:oleObj name="Acrobat Document" r:id="rId5" imgW="5343480" imgH="4680000" progId="AcroExch.Document.7">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35475" y="1447800"/>
                        <a:ext cx="4708525"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814546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100"/>
                                        </p:tgtEl>
                                      </p:cBhvr>
                                      <p:by x="150000" y="150000"/>
                                    </p:animScale>
                                  </p:childTnLst>
                                </p:cTn>
                              </p:par>
                            </p:childTnLst>
                          </p:cTn>
                        </p:par>
                        <p:par>
                          <p:cTn id="7" fill="hold">
                            <p:stCondLst>
                              <p:cond delay="2000"/>
                            </p:stCondLst>
                            <p:childTnLst>
                              <p:par>
                                <p:cTn id="8" presetID="35" presetClass="path" presetSubtype="0" accel="50000" decel="50000" fill="hold" nodeType="afterEffect">
                                  <p:stCondLst>
                                    <p:cond delay="0"/>
                                  </p:stCondLst>
                                  <p:childTnLst>
                                    <p:animMotion origin="layout" path="M 0 0  L -0.25 0  E" pathEditMode="relative" ptsTypes="">
                                      <p:cBhvr>
                                        <p:cTn id="9" dur="2000" fill="hold"/>
                                        <p:tgtEl>
                                          <p:spTgt spid="410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FE18383-8B3A-490D-B792-B72F838112AE}" type="slidenum">
              <a:rPr lang="en-US"/>
              <a:pPr/>
              <a:t>52</a:t>
            </a:fld>
            <a:endParaRPr lang="en-US"/>
          </a:p>
        </p:txBody>
      </p:sp>
      <p:sp>
        <p:nvSpPr>
          <p:cNvPr id="6147" name="Rectangle 3"/>
          <p:cNvSpPr>
            <a:spLocks noGrp="1" noChangeArrowheads="1"/>
          </p:cNvSpPr>
          <p:nvPr>
            <p:ph type="body" idx="1"/>
          </p:nvPr>
        </p:nvSpPr>
        <p:spPr>
          <a:xfrm>
            <a:off x="457200" y="609600"/>
            <a:ext cx="8229600" cy="5516563"/>
          </a:xfrm>
        </p:spPr>
        <p:txBody>
          <a:bodyPr/>
          <a:lstStyle/>
          <a:p>
            <a:pPr algn="just">
              <a:buClr>
                <a:srgbClr val="FF3399"/>
              </a:buClr>
              <a:buFont typeface="Wingdings" pitchFamily="2" charset="2"/>
              <a:buChar char="q"/>
            </a:pPr>
            <a:r>
              <a:rPr lang="en-US"/>
              <a:t>Beyond the </a:t>
            </a:r>
            <a:r>
              <a:rPr lang="en-US" i="1"/>
              <a:t>hydrodynamic entrance length, Xfd</a:t>
            </a:r>
            <a:r>
              <a:rPr lang="en-US"/>
              <a:t>,</a:t>
            </a:r>
            <a:r>
              <a:rPr lang="en-US" i="1"/>
              <a:t>h</a:t>
            </a:r>
            <a:r>
              <a:rPr lang="en-US"/>
              <a:t>, the velocity profile no longer changes, and we speak of the flow as </a:t>
            </a:r>
            <a:r>
              <a:rPr lang="en-US" b="1" i="1" u="sng">
                <a:solidFill>
                  <a:schemeClr val="folHlink"/>
                </a:solidFill>
              </a:rPr>
              <a:t>hydrodynamically fully developed</a:t>
            </a:r>
            <a:r>
              <a:rPr lang="en-US"/>
              <a:t>. </a:t>
            </a:r>
          </a:p>
          <a:p>
            <a:pPr algn="just">
              <a:buClr>
                <a:srgbClr val="FF3399"/>
              </a:buClr>
              <a:buFont typeface="Wingdings" pitchFamily="2" charset="2"/>
              <a:buChar char="q"/>
            </a:pPr>
            <a:r>
              <a:rPr lang="en-US"/>
              <a:t>The extent of the entrance region, as well as the shape of the velocity profile, depends upon Reynolds number, which for internal flow has the form</a:t>
            </a:r>
          </a:p>
        </p:txBody>
      </p:sp>
      <p:pic>
        <p:nvPicPr>
          <p:cNvPr id="6148" name="Picture 4"/>
          <p:cNvPicPr>
            <a:picLocks noChangeAspect="1" noChangeArrowheads="1"/>
          </p:cNvPicPr>
          <p:nvPr/>
        </p:nvPicPr>
        <p:blipFill>
          <a:blip r:embed="rId2"/>
          <a:srcRect/>
          <a:stretch>
            <a:fillRect/>
          </a:stretch>
        </p:blipFill>
        <p:spPr bwMode="auto">
          <a:xfrm>
            <a:off x="2971800" y="4876800"/>
            <a:ext cx="2895600" cy="1066800"/>
          </a:xfrm>
          <a:prstGeom prst="rect">
            <a:avLst/>
          </a:prstGeom>
          <a:noFill/>
        </p:spPr>
      </p:pic>
    </p:spTree>
    <p:extLst>
      <p:ext uri="{BB962C8B-B14F-4D97-AF65-F5344CB8AC3E}">
        <p14:creationId xmlns:p14="http://schemas.microsoft.com/office/powerpoint/2010/main" val="41098518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506EF683-5397-4662-9FC4-EA604874E19D}" type="slidenum">
              <a:rPr lang="en-US"/>
              <a:pPr/>
              <a:t>53</a:t>
            </a:fld>
            <a:endParaRPr lang="en-US"/>
          </a:p>
        </p:txBody>
      </p:sp>
      <p:sp>
        <p:nvSpPr>
          <p:cNvPr id="7171" name="Rectangle 3"/>
          <p:cNvSpPr>
            <a:spLocks noGrp="1" noChangeArrowheads="1"/>
          </p:cNvSpPr>
          <p:nvPr>
            <p:ph type="body" idx="1"/>
          </p:nvPr>
        </p:nvSpPr>
        <p:spPr>
          <a:xfrm>
            <a:off x="457200" y="381000"/>
            <a:ext cx="8229600" cy="5745163"/>
          </a:xfrm>
        </p:spPr>
        <p:txBody>
          <a:bodyPr/>
          <a:lstStyle/>
          <a:p>
            <a:pPr algn="just">
              <a:buClr>
                <a:srgbClr val="FF3399"/>
              </a:buClr>
              <a:buFont typeface="Wingdings" pitchFamily="2" charset="2"/>
              <a:buChar char="q"/>
            </a:pPr>
            <a:endParaRPr lang="en-US" dirty="0" smtClean="0"/>
          </a:p>
          <a:p>
            <a:pPr algn="just">
              <a:buClr>
                <a:srgbClr val="FF3399"/>
              </a:buClr>
              <a:buFont typeface="Wingdings" pitchFamily="2" charset="2"/>
              <a:buChar char="q"/>
            </a:pPr>
            <a:endParaRPr lang="en-US" dirty="0"/>
          </a:p>
          <a:p>
            <a:pPr algn="just">
              <a:buClr>
                <a:srgbClr val="FF3399"/>
              </a:buClr>
              <a:buFont typeface="Wingdings" pitchFamily="2" charset="2"/>
              <a:buChar char="q"/>
            </a:pPr>
            <a:r>
              <a:rPr lang="en-US" dirty="0" smtClean="0"/>
              <a:t>In </a:t>
            </a:r>
            <a:r>
              <a:rPr lang="en-US" dirty="0"/>
              <a:t>a fully developed flow, the </a:t>
            </a:r>
            <a:r>
              <a:rPr lang="en-US" i="1" dirty="0"/>
              <a:t>critical Reynolds number </a:t>
            </a:r>
            <a:r>
              <a:rPr lang="en-US" dirty="0"/>
              <a:t>corresponding to the onset of turbulence is</a:t>
            </a:r>
          </a:p>
          <a:p>
            <a:pPr algn="just">
              <a:buClr>
                <a:srgbClr val="FF3399"/>
              </a:buClr>
              <a:buFont typeface="Wingdings" pitchFamily="2" charset="2"/>
              <a:buChar char="q"/>
            </a:pPr>
            <a:r>
              <a:rPr lang="en-US" dirty="0"/>
              <a:t>For </a:t>
            </a:r>
            <a:r>
              <a:rPr lang="en-US" i="1" dirty="0"/>
              <a:t>laminar flow </a:t>
            </a:r>
            <a:r>
              <a:rPr lang="en-US" dirty="0"/>
              <a:t>(Re</a:t>
            </a:r>
            <a:r>
              <a:rPr lang="en-US" i="1" dirty="0"/>
              <a:t>D</a:t>
            </a:r>
            <a:r>
              <a:rPr lang="en-US" i="1" dirty="0">
                <a:sym typeface="Symbol" pitchFamily="18" charset="2"/>
              </a:rPr>
              <a:t></a:t>
            </a:r>
            <a:r>
              <a:rPr lang="en-US" dirty="0"/>
              <a:t>2300), the </a:t>
            </a:r>
            <a:r>
              <a:rPr lang="en-US" i="1" dirty="0"/>
              <a:t>hydrodynamic entry length </a:t>
            </a:r>
            <a:r>
              <a:rPr lang="en-US" dirty="0"/>
              <a:t>has the form</a:t>
            </a:r>
          </a:p>
          <a:p>
            <a:pPr algn="just"/>
            <a:endParaRPr lang="en-US" dirty="0"/>
          </a:p>
          <a:p>
            <a:pPr algn="just">
              <a:buClr>
                <a:srgbClr val="FF3399"/>
              </a:buClr>
              <a:buFont typeface="Wingdings" pitchFamily="2" charset="2"/>
              <a:buChar char="q"/>
            </a:pPr>
            <a:r>
              <a:rPr lang="en-US" dirty="0"/>
              <a:t>While for </a:t>
            </a:r>
            <a:r>
              <a:rPr lang="en-US" i="1" dirty="0"/>
              <a:t>turbulent flow, </a:t>
            </a:r>
            <a:r>
              <a:rPr lang="en-US" dirty="0"/>
              <a:t>the entry length is approximately independent of Reynolds number and that, as a first approximation</a:t>
            </a:r>
          </a:p>
        </p:txBody>
      </p:sp>
      <p:pic>
        <p:nvPicPr>
          <p:cNvPr id="7172" name="Picture 4"/>
          <p:cNvPicPr>
            <a:picLocks noChangeAspect="1" noChangeArrowheads="1"/>
          </p:cNvPicPr>
          <p:nvPr/>
        </p:nvPicPr>
        <p:blipFill>
          <a:blip r:embed="rId2"/>
          <a:srcRect/>
          <a:stretch>
            <a:fillRect/>
          </a:stretch>
        </p:blipFill>
        <p:spPr bwMode="auto">
          <a:xfrm>
            <a:off x="5029200" y="1533525"/>
            <a:ext cx="1219200" cy="352425"/>
          </a:xfrm>
          <a:prstGeom prst="rect">
            <a:avLst/>
          </a:prstGeom>
          <a:noFill/>
        </p:spPr>
      </p:pic>
      <p:pic>
        <p:nvPicPr>
          <p:cNvPr id="7173" name="Picture 5"/>
          <p:cNvPicPr>
            <a:picLocks noChangeAspect="1" noChangeArrowheads="1"/>
          </p:cNvPicPr>
          <p:nvPr/>
        </p:nvPicPr>
        <p:blipFill>
          <a:blip r:embed="rId3"/>
          <a:srcRect/>
          <a:stretch>
            <a:fillRect/>
          </a:stretch>
        </p:blipFill>
        <p:spPr bwMode="auto">
          <a:xfrm>
            <a:off x="3543300" y="3886200"/>
            <a:ext cx="1981200" cy="674687"/>
          </a:xfrm>
          <a:prstGeom prst="rect">
            <a:avLst/>
          </a:prstGeom>
          <a:noFill/>
        </p:spPr>
      </p:pic>
      <p:pic>
        <p:nvPicPr>
          <p:cNvPr id="7174" name="Picture 6"/>
          <p:cNvPicPr>
            <a:picLocks noChangeAspect="1" noChangeArrowheads="1"/>
          </p:cNvPicPr>
          <p:nvPr/>
        </p:nvPicPr>
        <p:blipFill>
          <a:blip r:embed="rId4"/>
          <a:srcRect/>
          <a:stretch>
            <a:fillRect/>
          </a:stretch>
        </p:blipFill>
        <p:spPr bwMode="auto">
          <a:xfrm>
            <a:off x="3200400" y="5200650"/>
            <a:ext cx="2667000" cy="792163"/>
          </a:xfrm>
          <a:prstGeom prst="rect">
            <a:avLst/>
          </a:prstGeom>
          <a:noFill/>
        </p:spPr>
      </p:pic>
    </p:spTree>
    <p:extLst>
      <p:ext uri="{BB962C8B-B14F-4D97-AF65-F5344CB8AC3E}">
        <p14:creationId xmlns:p14="http://schemas.microsoft.com/office/powerpoint/2010/main" val="211575924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CBC4D77C-7A2E-4E5C-885B-E306CE3DE73B}" type="slidenum">
              <a:rPr lang="en-US"/>
              <a:pPr/>
              <a:t>54</a:t>
            </a:fld>
            <a:endParaRPr lang="en-US"/>
          </a:p>
        </p:txBody>
      </p:sp>
      <p:sp>
        <p:nvSpPr>
          <p:cNvPr id="8195" name="Rectangle 3"/>
          <p:cNvSpPr>
            <a:spLocks noGrp="1" noChangeArrowheads="1"/>
          </p:cNvSpPr>
          <p:nvPr>
            <p:ph type="body" idx="1"/>
          </p:nvPr>
        </p:nvSpPr>
        <p:spPr>
          <a:xfrm>
            <a:off x="457200" y="381000"/>
            <a:ext cx="8229600" cy="5745163"/>
          </a:xfrm>
        </p:spPr>
        <p:txBody>
          <a:bodyPr/>
          <a:lstStyle/>
          <a:p>
            <a:pPr algn="just">
              <a:buClr>
                <a:srgbClr val="FF3399"/>
              </a:buClr>
              <a:buFont typeface="Wingdings" pitchFamily="2" charset="2"/>
              <a:buChar char="q"/>
            </a:pPr>
            <a:r>
              <a:rPr lang="en-US"/>
              <a:t>For </a:t>
            </a:r>
            <a:r>
              <a:rPr lang="en-US" i="1"/>
              <a:t>laminar flow, </a:t>
            </a:r>
            <a:r>
              <a:rPr lang="en-US"/>
              <a:t>the thermal entry length may be expressed as:-</a:t>
            </a:r>
          </a:p>
          <a:p>
            <a:pPr algn="just"/>
            <a:endParaRPr lang="en-US"/>
          </a:p>
          <a:p>
            <a:pPr algn="just">
              <a:buClr>
                <a:srgbClr val="FF3399"/>
              </a:buClr>
              <a:buFont typeface="Wingdings" pitchFamily="2" charset="2"/>
              <a:buChar char="q"/>
            </a:pPr>
            <a:r>
              <a:rPr lang="en-US"/>
              <a:t>For </a:t>
            </a:r>
            <a:r>
              <a:rPr lang="en-US" i="1"/>
              <a:t>turbulent flow, </a:t>
            </a:r>
            <a:r>
              <a:rPr lang="en-US"/>
              <a:t>conditions are nearly independent of Prandtl number, and to a first approximation the </a:t>
            </a:r>
            <a:r>
              <a:rPr lang="en-US" i="1"/>
              <a:t>thermal entrance length </a:t>
            </a:r>
            <a:r>
              <a:rPr lang="en-US"/>
              <a:t>is:-</a:t>
            </a:r>
          </a:p>
        </p:txBody>
      </p:sp>
      <p:pic>
        <p:nvPicPr>
          <p:cNvPr id="8196" name="Picture 4"/>
          <p:cNvPicPr>
            <a:picLocks noChangeAspect="1" noChangeArrowheads="1"/>
          </p:cNvPicPr>
          <p:nvPr/>
        </p:nvPicPr>
        <p:blipFill>
          <a:blip r:embed="rId2"/>
          <a:srcRect/>
          <a:stretch>
            <a:fillRect/>
          </a:stretch>
        </p:blipFill>
        <p:spPr bwMode="auto">
          <a:xfrm>
            <a:off x="2937456" y="1958181"/>
            <a:ext cx="2971800" cy="725488"/>
          </a:xfrm>
          <a:prstGeom prst="rect">
            <a:avLst/>
          </a:prstGeom>
          <a:noFill/>
        </p:spPr>
      </p:pic>
      <p:pic>
        <p:nvPicPr>
          <p:cNvPr id="8197" name="Picture 5"/>
          <p:cNvPicPr>
            <a:picLocks noChangeAspect="1" noChangeArrowheads="1"/>
          </p:cNvPicPr>
          <p:nvPr/>
        </p:nvPicPr>
        <p:blipFill>
          <a:blip r:embed="rId3"/>
          <a:srcRect/>
          <a:stretch>
            <a:fillRect/>
          </a:stretch>
        </p:blipFill>
        <p:spPr bwMode="auto">
          <a:xfrm>
            <a:off x="2642315" y="3253581"/>
            <a:ext cx="3276600" cy="849312"/>
          </a:xfrm>
          <a:prstGeom prst="rect">
            <a:avLst/>
          </a:prstGeom>
          <a:noFill/>
        </p:spPr>
      </p:pic>
    </p:spTree>
    <p:extLst>
      <p:ext uri="{BB962C8B-B14F-4D97-AF65-F5344CB8AC3E}">
        <p14:creationId xmlns:p14="http://schemas.microsoft.com/office/powerpoint/2010/main" val="104029049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2E62BDBD-4B83-48D5-8BCF-7D160199C317}" type="slidenum">
              <a:rPr lang="en-US"/>
              <a:pPr/>
              <a:t>55</a:t>
            </a:fld>
            <a:endParaRPr lang="en-US"/>
          </a:p>
        </p:txBody>
      </p:sp>
      <p:sp>
        <p:nvSpPr>
          <p:cNvPr id="9218" name="Rectangle 2"/>
          <p:cNvSpPr>
            <a:spLocks noGrp="1" noChangeArrowheads="1"/>
          </p:cNvSpPr>
          <p:nvPr>
            <p:ph type="title"/>
          </p:nvPr>
        </p:nvSpPr>
        <p:spPr>
          <a:xfrm>
            <a:off x="457200" y="274638"/>
            <a:ext cx="8229600" cy="639762"/>
          </a:xfrm>
          <a:solidFill>
            <a:srgbClr val="FFFF00">
              <a:alpha val="53999"/>
            </a:srgbClr>
          </a:solidFill>
        </p:spPr>
        <p:txBody>
          <a:bodyPr/>
          <a:lstStyle/>
          <a:p>
            <a:r>
              <a:rPr lang="en-US" sz="4000" b="1" i="1" dirty="0">
                <a:solidFill>
                  <a:schemeClr val="tx1"/>
                </a:solidFill>
              </a:rPr>
              <a:t>The Mean </a:t>
            </a:r>
            <a:r>
              <a:rPr lang="en-US" sz="4000" i="1" dirty="0">
                <a:solidFill>
                  <a:schemeClr val="tx1"/>
                </a:solidFill>
                <a:hlinkClick r:id="rId2" action="ppaction://hlinksldjump"/>
              </a:rPr>
              <a:t>Temperature</a:t>
            </a:r>
            <a:endParaRPr lang="en-US" sz="4000" i="1" dirty="0">
              <a:solidFill>
                <a:schemeClr val="tx1"/>
              </a:solidFill>
            </a:endParaRPr>
          </a:p>
        </p:txBody>
      </p:sp>
      <p:sp>
        <p:nvSpPr>
          <p:cNvPr id="9219" name="Rectangle 3"/>
          <p:cNvSpPr>
            <a:spLocks noGrp="1" noChangeArrowheads="1"/>
          </p:cNvSpPr>
          <p:nvPr>
            <p:ph type="body" idx="1"/>
          </p:nvPr>
        </p:nvSpPr>
        <p:spPr>
          <a:xfrm>
            <a:off x="457200" y="1066800"/>
            <a:ext cx="8229600" cy="5791200"/>
          </a:xfrm>
        </p:spPr>
        <p:txBody>
          <a:bodyPr/>
          <a:lstStyle/>
          <a:p>
            <a:pPr algn="just"/>
            <a:r>
              <a:rPr lang="en-US" sz="2800" dirty="0"/>
              <a:t>As shown in </a:t>
            </a:r>
            <a:r>
              <a:rPr lang="en-US" sz="2800" dirty="0" err="1"/>
              <a:t>Fig.</a:t>
            </a:r>
            <a:r>
              <a:rPr lang="en-US" sz="2800" i="1" dirty="0" err="1"/>
              <a:t>c</a:t>
            </a:r>
            <a:r>
              <a:rPr lang="en-US" sz="2800" dirty="0"/>
              <a:t>, the temperature and velocity profiles at a </a:t>
            </a:r>
            <a:r>
              <a:rPr lang="en-US" sz="2800" i="1" dirty="0"/>
              <a:t>particular </a:t>
            </a:r>
            <a:r>
              <a:rPr lang="en-US" sz="2800" dirty="0"/>
              <a:t>location in the flow direction </a:t>
            </a:r>
            <a:r>
              <a:rPr lang="en-US" sz="2800" i="1" dirty="0"/>
              <a:t>x </a:t>
            </a:r>
            <a:r>
              <a:rPr lang="en-US" sz="2800" dirty="0"/>
              <a:t>each depend on radius, </a:t>
            </a:r>
            <a:r>
              <a:rPr lang="en-US" sz="2800" i="1" dirty="0"/>
              <a:t>r</a:t>
            </a:r>
            <a:r>
              <a:rPr lang="en-US" sz="2800" dirty="0"/>
              <a:t>.</a:t>
            </a:r>
          </a:p>
          <a:p>
            <a:pPr algn="just"/>
            <a:r>
              <a:rPr lang="en-US" sz="2800" dirty="0"/>
              <a:t> The </a:t>
            </a:r>
            <a:r>
              <a:rPr lang="en-US" sz="2800" i="1" dirty="0"/>
              <a:t>mean </a:t>
            </a:r>
            <a:r>
              <a:rPr lang="en-US" sz="2800" dirty="0"/>
              <a:t>temperature of the fluid, also referred to as the average or bulk temperature, shown on the figure as </a:t>
            </a:r>
            <a:r>
              <a:rPr lang="en-US" sz="2800" i="1" dirty="0"/>
              <a:t>Tm</a:t>
            </a:r>
            <a:r>
              <a:rPr lang="en-US" sz="2800" dirty="0"/>
              <a:t>(</a:t>
            </a:r>
            <a:r>
              <a:rPr lang="en-US" sz="2800" i="1" dirty="0"/>
              <a:t>x</a:t>
            </a:r>
            <a:r>
              <a:rPr lang="en-US" sz="2800" dirty="0"/>
              <a:t>), is defined in terms of the energy transported by the fluid as it moves past location </a:t>
            </a:r>
            <a:r>
              <a:rPr lang="en-US" sz="2800" i="1" dirty="0"/>
              <a:t>x</a:t>
            </a:r>
            <a:r>
              <a:rPr lang="en-US" sz="2800" dirty="0"/>
              <a:t>.</a:t>
            </a:r>
          </a:p>
          <a:p>
            <a:pPr algn="just"/>
            <a:r>
              <a:rPr lang="en-US" sz="2800" dirty="0"/>
              <a:t> For incompressible flow, with constant specific heat </a:t>
            </a:r>
            <a:r>
              <a:rPr lang="en-US" sz="2800" dirty="0" err="1"/>
              <a:t>C</a:t>
            </a:r>
            <a:r>
              <a:rPr lang="en-US" sz="2800" i="1" dirty="0" err="1"/>
              <a:t>p</a:t>
            </a:r>
            <a:r>
              <a:rPr lang="en-US" sz="2800" dirty="0"/>
              <a:t>, the </a:t>
            </a:r>
            <a:r>
              <a:rPr lang="en-US" sz="2800" i="1" dirty="0"/>
              <a:t>mean temperature </a:t>
            </a:r>
            <a:r>
              <a:rPr lang="en-US" sz="2800" dirty="0"/>
              <a:t>is found from</a:t>
            </a:r>
          </a:p>
        </p:txBody>
      </p:sp>
      <p:pic>
        <p:nvPicPr>
          <p:cNvPr id="9220" name="Picture 4"/>
          <p:cNvPicPr>
            <a:picLocks noChangeAspect="1" noChangeArrowheads="1"/>
          </p:cNvPicPr>
          <p:nvPr/>
        </p:nvPicPr>
        <p:blipFill>
          <a:blip r:embed="rId3"/>
          <a:srcRect/>
          <a:stretch>
            <a:fillRect/>
          </a:stretch>
        </p:blipFill>
        <p:spPr bwMode="auto">
          <a:xfrm>
            <a:off x="3657600" y="5678488"/>
            <a:ext cx="1981200" cy="1131887"/>
          </a:xfrm>
          <a:prstGeom prst="rect">
            <a:avLst/>
          </a:prstGeom>
          <a:noFill/>
        </p:spPr>
      </p:pic>
    </p:spTree>
    <p:extLst>
      <p:ext uri="{BB962C8B-B14F-4D97-AF65-F5344CB8AC3E}">
        <p14:creationId xmlns:p14="http://schemas.microsoft.com/office/powerpoint/2010/main" val="390522439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81A52D31-CA9A-4AFF-9C75-0F43006B06C0}" type="slidenum">
              <a:rPr lang="en-US"/>
              <a:pPr/>
              <a:t>56</a:t>
            </a:fld>
            <a:endParaRPr lang="en-US"/>
          </a:p>
        </p:txBody>
      </p:sp>
      <p:sp>
        <p:nvSpPr>
          <p:cNvPr id="10243" name="Rectangle 3"/>
          <p:cNvSpPr>
            <a:spLocks noGrp="1" noChangeArrowheads="1"/>
          </p:cNvSpPr>
          <p:nvPr>
            <p:ph type="body" idx="1"/>
          </p:nvPr>
        </p:nvSpPr>
        <p:spPr>
          <a:xfrm>
            <a:off x="457200" y="533400"/>
            <a:ext cx="8458200" cy="6049963"/>
          </a:xfrm>
        </p:spPr>
        <p:txBody>
          <a:bodyPr/>
          <a:lstStyle/>
          <a:p>
            <a:endParaRPr lang="en-US"/>
          </a:p>
          <a:p>
            <a:endParaRPr lang="en-US"/>
          </a:p>
          <a:p>
            <a:pPr algn="just"/>
            <a:r>
              <a:rPr lang="en-US"/>
              <a:t>The </a:t>
            </a:r>
            <a:r>
              <a:rPr lang="en-US" b="1" i="1"/>
              <a:t>mean temperature </a:t>
            </a:r>
            <a:r>
              <a:rPr lang="en-US"/>
              <a:t>is the fluid reference temperature used for determining the convection heat rate with Newton’s law of cooling and the overall energy balance.</a:t>
            </a:r>
          </a:p>
          <a:p>
            <a:pPr algn="just"/>
            <a:r>
              <a:rPr lang="en-US"/>
              <a:t>Newton’s law of cooling, also referred to as the </a:t>
            </a:r>
            <a:r>
              <a:rPr lang="en-US" b="1" i="1"/>
              <a:t>convection rate equation, </a:t>
            </a:r>
            <a:r>
              <a:rPr lang="en-US"/>
              <a:t>is expressed as</a:t>
            </a:r>
          </a:p>
        </p:txBody>
      </p:sp>
      <p:pic>
        <p:nvPicPr>
          <p:cNvPr id="10244" name="Picture 4"/>
          <p:cNvPicPr>
            <a:picLocks noChangeAspect="1" noChangeArrowheads="1"/>
          </p:cNvPicPr>
          <p:nvPr/>
        </p:nvPicPr>
        <p:blipFill>
          <a:blip r:embed="rId2"/>
          <a:srcRect/>
          <a:stretch>
            <a:fillRect/>
          </a:stretch>
        </p:blipFill>
        <p:spPr bwMode="auto">
          <a:xfrm>
            <a:off x="228600" y="304800"/>
            <a:ext cx="8458200" cy="1362075"/>
          </a:xfrm>
          <a:prstGeom prst="rect">
            <a:avLst/>
          </a:prstGeom>
          <a:noFill/>
        </p:spPr>
      </p:pic>
      <p:pic>
        <p:nvPicPr>
          <p:cNvPr id="10245" name="Picture 5"/>
          <p:cNvPicPr>
            <a:picLocks noChangeAspect="1" noChangeArrowheads="1"/>
          </p:cNvPicPr>
          <p:nvPr/>
        </p:nvPicPr>
        <p:blipFill>
          <a:blip r:embed="rId3"/>
          <a:srcRect/>
          <a:stretch>
            <a:fillRect/>
          </a:stretch>
        </p:blipFill>
        <p:spPr bwMode="auto">
          <a:xfrm>
            <a:off x="3276600" y="4114800"/>
            <a:ext cx="3048000" cy="820738"/>
          </a:xfrm>
          <a:prstGeom prst="rect">
            <a:avLst/>
          </a:prstGeom>
          <a:noFill/>
        </p:spPr>
      </p:pic>
    </p:spTree>
    <p:extLst>
      <p:ext uri="{BB962C8B-B14F-4D97-AF65-F5344CB8AC3E}">
        <p14:creationId xmlns:p14="http://schemas.microsoft.com/office/powerpoint/2010/main" val="169552105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5F0B7BC7-5D43-4269-B7E6-BD9C63486852}" type="slidenum">
              <a:rPr lang="en-US"/>
              <a:pPr/>
              <a:t>57</a:t>
            </a:fld>
            <a:endParaRPr lang="en-US"/>
          </a:p>
        </p:txBody>
      </p:sp>
      <p:sp>
        <p:nvSpPr>
          <p:cNvPr id="11266" name="Rectangle 2"/>
          <p:cNvSpPr>
            <a:spLocks noGrp="1" noChangeArrowheads="1"/>
          </p:cNvSpPr>
          <p:nvPr>
            <p:ph type="title"/>
          </p:nvPr>
        </p:nvSpPr>
        <p:spPr>
          <a:xfrm>
            <a:off x="457200" y="274638"/>
            <a:ext cx="8229600" cy="487362"/>
          </a:xfrm>
          <a:solidFill>
            <a:srgbClr val="FFFF00"/>
          </a:solidFill>
        </p:spPr>
        <p:txBody>
          <a:bodyPr/>
          <a:lstStyle/>
          <a:p>
            <a:r>
              <a:rPr lang="en-US" sz="4000" b="1" i="1"/>
              <a:t>Fully Developed Conditions.</a:t>
            </a:r>
          </a:p>
        </p:txBody>
      </p:sp>
      <p:sp>
        <p:nvSpPr>
          <p:cNvPr id="11267" name="Rectangle 3"/>
          <p:cNvSpPr>
            <a:spLocks noGrp="1" noChangeArrowheads="1"/>
          </p:cNvSpPr>
          <p:nvPr>
            <p:ph type="body" idx="1"/>
          </p:nvPr>
        </p:nvSpPr>
        <p:spPr>
          <a:xfrm>
            <a:off x="304800" y="990600"/>
            <a:ext cx="8839200" cy="5562600"/>
          </a:xfrm>
        </p:spPr>
        <p:txBody>
          <a:bodyPr/>
          <a:lstStyle/>
          <a:p>
            <a:pPr algn="just"/>
            <a:r>
              <a:rPr lang="en-US" dirty="0"/>
              <a:t>The temperature profile can be conveniently represented as the dimensionless ratio</a:t>
            </a:r>
          </a:p>
          <a:p>
            <a:pPr algn="just">
              <a:buFontTx/>
              <a:buNone/>
            </a:pPr>
            <a:r>
              <a:rPr lang="en-US" dirty="0"/>
              <a:t>        (</a:t>
            </a:r>
            <a:r>
              <a:rPr lang="en-US" i="1" dirty="0"/>
              <a:t>Ts-T </a:t>
            </a:r>
            <a:r>
              <a:rPr lang="en-US" dirty="0"/>
              <a:t>)/(</a:t>
            </a:r>
            <a:r>
              <a:rPr lang="en-US" i="1" dirty="0"/>
              <a:t>Ts -Tm</a:t>
            </a:r>
            <a:r>
              <a:rPr lang="en-US" dirty="0"/>
              <a:t>). </a:t>
            </a:r>
          </a:p>
          <a:p>
            <a:pPr algn="just"/>
            <a:r>
              <a:rPr lang="en-US" dirty="0" smtClean="0"/>
              <a:t>Literatures indicate that although </a:t>
            </a:r>
            <a:r>
              <a:rPr lang="en-US" dirty="0"/>
              <a:t>the temperature profile </a:t>
            </a:r>
            <a:r>
              <a:rPr lang="en-US" i="1" dirty="0"/>
              <a:t>T</a:t>
            </a:r>
            <a:r>
              <a:rPr lang="en-US" dirty="0"/>
              <a:t>(</a:t>
            </a:r>
            <a:r>
              <a:rPr lang="en-US" i="1" dirty="0"/>
              <a:t>r</a:t>
            </a:r>
            <a:r>
              <a:rPr lang="en-US" dirty="0"/>
              <a:t>) continues to change with </a:t>
            </a:r>
            <a:r>
              <a:rPr lang="en-US" i="1" dirty="0"/>
              <a:t>x</a:t>
            </a:r>
            <a:r>
              <a:rPr lang="en-US" dirty="0"/>
              <a:t>, the </a:t>
            </a:r>
            <a:r>
              <a:rPr lang="en-US" i="1" dirty="0"/>
              <a:t>relative shape </a:t>
            </a:r>
            <a:r>
              <a:rPr lang="en-US" dirty="0"/>
              <a:t>of the profile given by this </a:t>
            </a:r>
            <a:r>
              <a:rPr lang="en-US" i="1" dirty="0"/>
              <a:t>temperature ratio </a:t>
            </a:r>
            <a:r>
              <a:rPr lang="en-US" dirty="0"/>
              <a:t>is independent of </a:t>
            </a:r>
            <a:r>
              <a:rPr lang="en-US" i="1" dirty="0"/>
              <a:t>x </a:t>
            </a:r>
            <a:r>
              <a:rPr lang="en-US" dirty="0"/>
              <a:t>for fully developed conditions. </a:t>
            </a:r>
          </a:p>
          <a:p>
            <a:pPr algn="just"/>
            <a:r>
              <a:rPr lang="en-US" dirty="0"/>
              <a:t>The requirement for such a condition is mathematically stated as:-</a:t>
            </a:r>
          </a:p>
        </p:txBody>
      </p:sp>
      <p:pic>
        <p:nvPicPr>
          <p:cNvPr id="11268" name="Picture 4"/>
          <p:cNvPicPr>
            <a:picLocks noChangeAspect="1" noChangeArrowheads="1"/>
          </p:cNvPicPr>
          <p:nvPr/>
        </p:nvPicPr>
        <p:blipFill>
          <a:blip r:embed="rId2"/>
          <a:srcRect/>
          <a:stretch>
            <a:fillRect/>
          </a:stretch>
        </p:blipFill>
        <p:spPr bwMode="auto">
          <a:xfrm>
            <a:off x="2895600" y="4267200"/>
            <a:ext cx="2971800" cy="811213"/>
          </a:xfrm>
          <a:prstGeom prst="rect">
            <a:avLst/>
          </a:prstGeom>
          <a:noFill/>
        </p:spPr>
      </p:pic>
    </p:spTree>
    <p:extLst>
      <p:ext uri="{BB962C8B-B14F-4D97-AF65-F5344CB8AC3E}">
        <p14:creationId xmlns:p14="http://schemas.microsoft.com/office/powerpoint/2010/main" val="350459384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A6C0195-89EA-46C1-A9E7-5E09F303288F}" type="slidenum">
              <a:rPr lang="en-US"/>
              <a:pPr/>
              <a:t>58</a:t>
            </a:fld>
            <a:endParaRPr lang="en-US"/>
          </a:p>
        </p:txBody>
      </p:sp>
      <p:sp>
        <p:nvSpPr>
          <p:cNvPr id="13315" name="Rectangle 3"/>
          <p:cNvSpPr>
            <a:spLocks noGrp="1" noChangeArrowheads="1"/>
          </p:cNvSpPr>
          <p:nvPr>
            <p:ph type="body" idx="1"/>
          </p:nvPr>
        </p:nvSpPr>
        <p:spPr>
          <a:xfrm>
            <a:off x="0" y="228600"/>
            <a:ext cx="8686800" cy="5897563"/>
          </a:xfrm>
        </p:spPr>
        <p:txBody>
          <a:bodyPr/>
          <a:lstStyle/>
          <a:p>
            <a:pPr algn="just"/>
            <a:r>
              <a:rPr lang="en-US"/>
              <a:t>Where </a:t>
            </a:r>
            <a:r>
              <a:rPr lang="en-US" i="1"/>
              <a:t>Ts </a:t>
            </a:r>
            <a:r>
              <a:rPr lang="en-US"/>
              <a:t>is the tube surface temperature, </a:t>
            </a:r>
            <a:r>
              <a:rPr lang="en-US" i="1"/>
              <a:t>T </a:t>
            </a:r>
            <a:r>
              <a:rPr lang="en-US"/>
              <a:t>is the local fluid temperature, and </a:t>
            </a:r>
            <a:r>
              <a:rPr lang="en-US" i="1"/>
              <a:t>Tm </a:t>
            </a:r>
            <a:r>
              <a:rPr lang="en-US"/>
              <a:t>is the mean temperature as shown in Fig. 2</a:t>
            </a:r>
            <a:r>
              <a:rPr lang="en-US" i="1"/>
              <a:t>a</a:t>
            </a:r>
            <a:r>
              <a:rPr lang="en-US"/>
              <a:t>. </a:t>
            </a:r>
          </a:p>
        </p:txBody>
      </p:sp>
      <p:pic>
        <p:nvPicPr>
          <p:cNvPr id="13316" name="Picture 4"/>
          <p:cNvPicPr>
            <a:picLocks noChangeAspect="1" noChangeArrowheads="1"/>
          </p:cNvPicPr>
          <p:nvPr/>
        </p:nvPicPr>
        <p:blipFill>
          <a:blip r:embed="rId2"/>
          <a:srcRect/>
          <a:stretch>
            <a:fillRect/>
          </a:stretch>
        </p:blipFill>
        <p:spPr bwMode="auto">
          <a:xfrm>
            <a:off x="1219200" y="1600200"/>
            <a:ext cx="6410325" cy="4400550"/>
          </a:xfrm>
          <a:prstGeom prst="rect">
            <a:avLst/>
          </a:prstGeom>
          <a:noFill/>
        </p:spPr>
      </p:pic>
    </p:spTree>
    <p:extLst>
      <p:ext uri="{BB962C8B-B14F-4D97-AF65-F5344CB8AC3E}">
        <p14:creationId xmlns:p14="http://schemas.microsoft.com/office/powerpoint/2010/main" val="296445597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p:txBody>
          <a:bodyPr/>
          <a:lstStyle/>
          <a:p>
            <a:fld id="{7A05FBD3-F3DD-451B-8051-F59B0EE37A21}" type="slidenum">
              <a:rPr lang="en-US"/>
              <a:pPr/>
              <a:t>59</a:t>
            </a:fld>
            <a:endParaRPr lang="en-US"/>
          </a:p>
        </p:txBody>
      </p:sp>
      <p:sp>
        <p:nvSpPr>
          <p:cNvPr id="14339" name="Rectangle 3"/>
          <p:cNvSpPr>
            <a:spLocks noGrp="1" noChangeArrowheads="1"/>
          </p:cNvSpPr>
          <p:nvPr>
            <p:ph type="body" idx="1"/>
          </p:nvPr>
        </p:nvSpPr>
        <p:spPr>
          <a:xfrm>
            <a:off x="457200" y="304800"/>
            <a:ext cx="8229600" cy="5821363"/>
          </a:xfrm>
        </p:spPr>
        <p:txBody>
          <a:bodyPr/>
          <a:lstStyle/>
          <a:p>
            <a:pPr algn="just"/>
            <a:r>
              <a:rPr lang="en-US"/>
              <a:t>Since the temperature ratio is independent of </a:t>
            </a:r>
            <a:r>
              <a:rPr lang="en-US" i="1"/>
              <a:t>x</a:t>
            </a:r>
            <a:r>
              <a:rPr lang="en-US"/>
              <a:t>, the derivative of this ratio with respect to </a:t>
            </a:r>
            <a:r>
              <a:rPr lang="en-US" i="1"/>
              <a:t>r </a:t>
            </a:r>
            <a:r>
              <a:rPr lang="en-US"/>
              <a:t>must also be independent of </a:t>
            </a:r>
            <a:r>
              <a:rPr lang="en-US" i="1"/>
              <a:t>x</a:t>
            </a:r>
            <a:r>
              <a:rPr lang="en-US"/>
              <a:t>.</a:t>
            </a:r>
          </a:p>
          <a:p>
            <a:pPr algn="just"/>
            <a:r>
              <a:rPr lang="en-US"/>
              <a:t>Evaluating this derivative at the tube surface (note that </a:t>
            </a:r>
            <a:r>
              <a:rPr lang="en-US" i="1"/>
              <a:t>Ts </a:t>
            </a:r>
            <a:r>
              <a:rPr lang="en-US"/>
              <a:t>and </a:t>
            </a:r>
            <a:r>
              <a:rPr lang="en-US" i="1"/>
              <a:t>Tm </a:t>
            </a:r>
            <a:r>
              <a:rPr lang="en-US"/>
              <a:t>are constants in sofar as differentiation with respect to </a:t>
            </a:r>
            <a:r>
              <a:rPr lang="en-US" i="1"/>
              <a:t>r </a:t>
            </a:r>
            <a:r>
              <a:rPr lang="en-US"/>
              <a:t>is concerned), we obtain</a:t>
            </a:r>
          </a:p>
        </p:txBody>
      </p:sp>
      <p:pic>
        <p:nvPicPr>
          <p:cNvPr id="14340" name="Picture 4"/>
          <p:cNvPicPr>
            <a:picLocks noChangeAspect="1" noChangeArrowheads="1"/>
          </p:cNvPicPr>
          <p:nvPr/>
        </p:nvPicPr>
        <p:blipFill>
          <a:blip r:embed="rId2"/>
          <a:srcRect/>
          <a:stretch>
            <a:fillRect/>
          </a:stretch>
        </p:blipFill>
        <p:spPr bwMode="auto">
          <a:xfrm>
            <a:off x="1106201" y="2825749"/>
            <a:ext cx="4495800" cy="779463"/>
          </a:xfrm>
          <a:prstGeom prst="rect">
            <a:avLst/>
          </a:prstGeom>
          <a:noFill/>
        </p:spPr>
      </p:pic>
      <p:sp>
        <p:nvSpPr>
          <p:cNvPr id="14341" name="Rectangle 5"/>
          <p:cNvSpPr>
            <a:spLocks noChangeArrowheads="1"/>
          </p:cNvSpPr>
          <p:nvPr/>
        </p:nvSpPr>
        <p:spPr bwMode="auto">
          <a:xfrm>
            <a:off x="396148" y="4524899"/>
            <a:ext cx="6096000" cy="366713"/>
          </a:xfrm>
          <a:prstGeom prst="rect">
            <a:avLst/>
          </a:prstGeom>
          <a:noFill/>
          <a:ln w="9525">
            <a:noFill/>
            <a:miter lim="800000"/>
            <a:headEnd/>
            <a:tailEnd/>
          </a:ln>
          <a:effectLst/>
        </p:spPr>
        <p:txBody>
          <a:bodyPr>
            <a:spAutoFit/>
          </a:bodyPr>
          <a:lstStyle/>
          <a:p>
            <a:r>
              <a:rPr lang="en-US" dirty="0"/>
              <a:t>Substituting for                     from Fourier’s law,</a:t>
            </a:r>
          </a:p>
        </p:txBody>
      </p:sp>
      <p:pic>
        <p:nvPicPr>
          <p:cNvPr id="14342" name="Picture 6"/>
          <p:cNvPicPr>
            <a:picLocks noChangeAspect="1" noChangeArrowheads="1"/>
          </p:cNvPicPr>
          <p:nvPr/>
        </p:nvPicPr>
        <p:blipFill>
          <a:blip r:embed="rId3"/>
          <a:srcRect/>
          <a:stretch>
            <a:fillRect/>
          </a:stretch>
        </p:blipFill>
        <p:spPr bwMode="auto">
          <a:xfrm>
            <a:off x="2908453" y="4418805"/>
            <a:ext cx="838200" cy="523875"/>
          </a:xfrm>
          <a:prstGeom prst="rect">
            <a:avLst/>
          </a:prstGeom>
          <a:noFill/>
        </p:spPr>
      </p:pic>
      <p:pic>
        <p:nvPicPr>
          <p:cNvPr id="14343" name="Picture 7"/>
          <p:cNvPicPr>
            <a:picLocks noChangeAspect="1" noChangeArrowheads="1"/>
          </p:cNvPicPr>
          <p:nvPr/>
        </p:nvPicPr>
        <p:blipFill>
          <a:blip r:embed="rId4"/>
          <a:srcRect/>
          <a:stretch>
            <a:fillRect/>
          </a:stretch>
        </p:blipFill>
        <p:spPr bwMode="auto">
          <a:xfrm>
            <a:off x="6645695" y="4418805"/>
            <a:ext cx="1219200" cy="692150"/>
          </a:xfrm>
          <a:prstGeom prst="rect">
            <a:avLst/>
          </a:prstGeom>
          <a:noFill/>
        </p:spPr>
      </p:pic>
      <p:sp>
        <p:nvSpPr>
          <p:cNvPr id="14344" name="Rectangle 8"/>
          <p:cNvSpPr>
            <a:spLocks noChangeArrowheads="1"/>
          </p:cNvSpPr>
          <p:nvPr/>
        </p:nvSpPr>
        <p:spPr bwMode="auto">
          <a:xfrm>
            <a:off x="362179" y="5257006"/>
            <a:ext cx="5416550" cy="366713"/>
          </a:xfrm>
          <a:prstGeom prst="rect">
            <a:avLst/>
          </a:prstGeom>
          <a:noFill/>
          <a:ln w="9525">
            <a:noFill/>
            <a:miter lim="800000"/>
            <a:headEnd/>
            <a:tailEnd/>
          </a:ln>
          <a:effectLst/>
        </p:spPr>
        <p:txBody>
          <a:bodyPr wrap="none">
            <a:spAutoFit/>
          </a:bodyPr>
          <a:lstStyle/>
          <a:p>
            <a:r>
              <a:rPr lang="en-US" dirty="0"/>
              <a:t>and for </a:t>
            </a:r>
            <a:r>
              <a:rPr lang="en-US" i="1" dirty="0"/>
              <a:t>       </a:t>
            </a:r>
            <a:r>
              <a:rPr lang="en-US" dirty="0"/>
              <a:t>from Newton’s law of cooling, we obtain</a:t>
            </a:r>
          </a:p>
        </p:txBody>
      </p:sp>
      <p:pic>
        <p:nvPicPr>
          <p:cNvPr id="14345" name="Picture 9"/>
          <p:cNvPicPr>
            <a:picLocks noChangeAspect="1" noChangeArrowheads="1"/>
          </p:cNvPicPr>
          <p:nvPr/>
        </p:nvPicPr>
        <p:blipFill>
          <a:blip r:embed="rId5"/>
          <a:srcRect/>
          <a:stretch>
            <a:fillRect/>
          </a:stretch>
        </p:blipFill>
        <p:spPr bwMode="auto">
          <a:xfrm>
            <a:off x="1524000" y="5322977"/>
            <a:ext cx="304800" cy="381000"/>
          </a:xfrm>
          <a:prstGeom prst="rect">
            <a:avLst/>
          </a:prstGeom>
          <a:noFill/>
        </p:spPr>
      </p:pic>
      <p:pic>
        <p:nvPicPr>
          <p:cNvPr id="14346" name="Picture 10"/>
          <p:cNvPicPr>
            <a:picLocks noChangeAspect="1" noChangeArrowheads="1"/>
          </p:cNvPicPr>
          <p:nvPr/>
        </p:nvPicPr>
        <p:blipFill>
          <a:blip r:embed="rId6"/>
          <a:srcRect/>
          <a:stretch>
            <a:fillRect/>
          </a:stretch>
        </p:blipFill>
        <p:spPr bwMode="auto">
          <a:xfrm>
            <a:off x="3070454" y="5749444"/>
            <a:ext cx="1905000" cy="638175"/>
          </a:xfrm>
          <a:prstGeom prst="rect">
            <a:avLst/>
          </a:prstGeom>
          <a:noFill/>
        </p:spPr>
      </p:pic>
      <p:pic>
        <p:nvPicPr>
          <p:cNvPr id="14347" name="Picture 11"/>
          <p:cNvPicPr>
            <a:picLocks noChangeAspect="1" noChangeArrowheads="1"/>
          </p:cNvPicPr>
          <p:nvPr/>
        </p:nvPicPr>
        <p:blipFill>
          <a:blip r:embed="rId7"/>
          <a:srcRect/>
          <a:stretch>
            <a:fillRect/>
          </a:stretch>
        </p:blipFill>
        <p:spPr bwMode="auto">
          <a:xfrm>
            <a:off x="6157052" y="1994424"/>
            <a:ext cx="2590800" cy="2255838"/>
          </a:xfrm>
          <a:prstGeom prst="rect">
            <a:avLst/>
          </a:prstGeom>
          <a:noFill/>
        </p:spPr>
      </p:pic>
    </p:spTree>
    <p:extLst>
      <p:ext uri="{BB962C8B-B14F-4D97-AF65-F5344CB8AC3E}">
        <p14:creationId xmlns:p14="http://schemas.microsoft.com/office/powerpoint/2010/main" val="30019879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3"/>
          <p:cNvSpPr>
            <a:spLocks noGrp="1"/>
          </p:cNvSpPr>
          <p:nvPr>
            <p:ph type="dt" sz="half" idx="10"/>
          </p:nvPr>
        </p:nvSpPr>
        <p:spPr/>
        <p:txBody>
          <a:bodyPr/>
          <a:lstStyle/>
          <a:p>
            <a:fld id="{8228B127-FBDD-4BF0-9770-78230581FEF2}" type="datetime1">
              <a:rPr lang="en-US" smtClean="0"/>
              <a:pPr/>
              <a:t>2/15/2019</a:t>
            </a:fld>
            <a:endParaRPr lang="en-US"/>
          </a:p>
        </p:txBody>
      </p:sp>
      <p:sp>
        <p:nvSpPr>
          <p:cNvPr id="24578" name="Rectangle 2"/>
          <p:cNvSpPr>
            <a:spLocks noGrp="1" noChangeArrowheads="1"/>
          </p:cNvSpPr>
          <p:nvPr>
            <p:ph type="title"/>
          </p:nvPr>
        </p:nvSpPr>
        <p:spPr/>
        <p:txBody>
          <a:bodyPr/>
          <a:lstStyle/>
          <a:p>
            <a:r>
              <a:rPr lang="en-US"/>
              <a:t>Heat Transfer Coefficient</a:t>
            </a:r>
          </a:p>
        </p:txBody>
      </p:sp>
      <p:sp>
        <p:nvSpPr>
          <p:cNvPr id="24579" name="Rectangle 3"/>
          <p:cNvSpPr>
            <a:spLocks noGrp="1" noChangeArrowheads="1"/>
          </p:cNvSpPr>
          <p:nvPr>
            <p:ph type="body" idx="1"/>
          </p:nvPr>
        </p:nvSpPr>
        <p:spPr>
          <a:xfrm>
            <a:off x="381000" y="1066800"/>
            <a:ext cx="8458200" cy="762000"/>
          </a:xfrm>
        </p:spPr>
        <p:txBody>
          <a:bodyPr/>
          <a:lstStyle/>
          <a:p>
            <a:pPr>
              <a:buFontTx/>
              <a:buNone/>
            </a:pPr>
            <a:r>
              <a:rPr lang="en-US"/>
              <a:t>	Recall Newton’s law of cooling for heat transfer between a surface of arbitrary shape, area A</a:t>
            </a:r>
            <a:r>
              <a:rPr lang="en-US" baseline="-25000"/>
              <a:t>s</a:t>
            </a:r>
            <a:r>
              <a:rPr lang="en-US"/>
              <a:t> and temperature T</a:t>
            </a:r>
            <a:r>
              <a:rPr lang="en-US" baseline="-25000"/>
              <a:t>s</a:t>
            </a:r>
            <a:r>
              <a:rPr lang="en-US"/>
              <a:t> and a fluid:</a:t>
            </a:r>
          </a:p>
        </p:txBody>
      </p:sp>
      <p:graphicFrame>
        <p:nvGraphicFramePr>
          <p:cNvPr id="24580" name="Object 4"/>
          <p:cNvGraphicFramePr>
            <a:graphicFrameLocks noChangeAspect="1"/>
          </p:cNvGraphicFramePr>
          <p:nvPr/>
        </p:nvGraphicFramePr>
        <p:xfrm>
          <a:off x="1295400" y="1981200"/>
          <a:ext cx="2241550" cy="517525"/>
        </p:xfrm>
        <a:graphic>
          <a:graphicData uri="http://schemas.openxmlformats.org/presentationml/2006/ole">
            <mc:AlternateContent xmlns:mc="http://schemas.openxmlformats.org/markup-compatibility/2006">
              <mc:Choice xmlns:v="urn:schemas-microsoft-com:vml" Requires="v">
                <p:oleObj spid="_x0000_s24648" name="Equation" r:id="rId4" imgW="825480" imgH="190440" progId="Equation.3">
                  <p:embed/>
                </p:oleObj>
              </mc:Choice>
              <mc:Fallback>
                <p:oleObj name="Equation" r:id="rId4" imgW="825480" imgH="190440" progId="Equation.3">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1981200"/>
                        <a:ext cx="2241550" cy="517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4582" name="Picture 6"/>
          <p:cNvPicPr>
            <a:picLocks noChangeAspect="1" noChangeArrowheads="1"/>
          </p:cNvPicPr>
          <p:nvPr/>
        </p:nvPicPr>
        <p:blipFill>
          <a:blip r:embed="rId6" cstate="print"/>
          <a:srcRect/>
          <a:stretch>
            <a:fillRect/>
          </a:stretch>
        </p:blipFill>
        <p:spPr bwMode="auto">
          <a:xfrm>
            <a:off x="5638800" y="1995488"/>
            <a:ext cx="2895600" cy="2351087"/>
          </a:xfrm>
          <a:prstGeom prst="rect">
            <a:avLst/>
          </a:prstGeom>
          <a:noFill/>
          <a:ln w="9525">
            <a:noFill/>
            <a:miter lim="800000"/>
            <a:headEnd/>
            <a:tailEnd/>
          </a:ln>
        </p:spPr>
      </p:pic>
      <p:sp>
        <p:nvSpPr>
          <p:cNvPr id="24583" name="Rectangle 7"/>
          <p:cNvSpPr>
            <a:spLocks noChangeArrowheads="1"/>
          </p:cNvSpPr>
          <p:nvPr/>
        </p:nvSpPr>
        <p:spPr bwMode="auto">
          <a:xfrm>
            <a:off x="304800" y="2590800"/>
            <a:ext cx="4724400" cy="1447800"/>
          </a:xfrm>
          <a:prstGeom prst="rect">
            <a:avLst/>
          </a:prstGeom>
          <a:noFill/>
          <a:ln w="9525">
            <a:noFill/>
            <a:miter lim="800000"/>
            <a:headEnd/>
            <a:tailEnd/>
          </a:ln>
          <a:effectLst/>
        </p:spPr>
        <p:txBody>
          <a:bodyPr/>
          <a:lstStyle/>
          <a:p>
            <a:pPr marL="342900" indent="-342900">
              <a:spcBef>
                <a:spcPct val="20000"/>
              </a:spcBef>
              <a:buFont typeface="Wingdings" pitchFamily="2" charset="2"/>
              <a:buChar char="Ø"/>
            </a:pPr>
            <a:r>
              <a:rPr lang="en-US" sz="2000">
                <a:latin typeface="Arial" charset="0"/>
              </a:rPr>
              <a:t>Generally flow conditions will vary along the surface, so q</a:t>
            </a:r>
            <a:r>
              <a:rPr lang="en-US" sz="2000">
                <a:latin typeface="Courier New" pitchFamily="49" charset="0"/>
              </a:rPr>
              <a:t>”</a:t>
            </a:r>
            <a:r>
              <a:rPr lang="en-US" sz="2000">
                <a:latin typeface="Arial" charset="0"/>
              </a:rPr>
              <a:t> is a </a:t>
            </a:r>
            <a:r>
              <a:rPr lang="en-US" sz="2000" i="1" u="sng">
                <a:latin typeface="Arial" charset="0"/>
              </a:rPr>
              <a:t>local</a:t>
            </a:r>
            <a:r>
              <a:rPr lang="en-US" sz="2000">
                <a:latin typeface="Arial" charset="0"/>
              </a:rPr>
              <a:t> heat flux and h a </a:t>
            </a:r>
            <a:r>
              <a:rPr lang="en-US" sz="2000" i="1" u="sng">
                <a:latin typeface="Arial" charset="0"/>
              </a:rPr>
              <a:t>local </a:t>
            </a:r>
            <a:r>
              <a:rPr lang="en-US" sz="2000">
                <a:latin typeface="Arial" charset="0"/>
              </a:rPr>
              <a:t>convection coefficient.</a:t>
            </a:r>
          </a:p>
        </p:txBody>
      </p:sp>
      <p:sp>
        <p:nvSpPr>
          <p:cNvPr id="24584" name="Rectangle 8"/>
          <p:cNvSpPr>
            <a:spLocks noChangeArrowheads="1"/>
          </p:cNvSpPr>
          <p:nvPr/>
        </p:nvSpPr>
        <p:spPr bwMode="auto">
          <a:xfrm>
            <a:off x="228600" y="3962400"/>
            <a:ext cx="4724400" cy="533400"/>
          </a:xfrm>
          <a:prstGeom prst="rect">
            <a:avLst/>
          </a:prstGeom>
          <a:noFill/>
          <a:ln w="9525">
            <a:noFill/>
            <a:miter lim="800000"/>
            <a:headEnd/>
            <a:tailEnd/>
          </a:ln>
          <a:effectLst/>
        </p:spPr>
        <p:txBody>
          <a:bodyPr/>
          <a:lstStyle/>
          <a:p>
            <a:pPr marL="342900" indent="-342900">
              <a:spcBef>
                <a:spcPct val="20000"/>
              </a:spcBef>
              <a:buFont typeface="Wingdings" pitchFamily="2" charset="2"/>
              <a:buChar char="Ø"/>
            </a:pPr>
            <a:r>
              <a:rPr lang="en-US" sz="2000">
                <a:latin typeface="Arial" charset="0"/>
              </a:rPr>
              <a:t>The total heat transfer rate is</a:t>
            </a:r>
          </a:p>
        </p:txBody>
      </p:sp>
      <p:graphicFrame>
        <p:nvGraphicFramePr>
          <p:cNvPr id="24585" name="Object 9"/>
          <p:cNvGraphicFramePr>
            <a:graphicFrameLocks noChangeAspect="1"/>
          </p:cNvGraphicFramePr>
          <p:nvPr/>
        </p:nvGraphicFramePr>
        <p:xfrm>
          <a:off x="457200" y="4419600"/>
          <a:ext cx="6477000" cy="820738"/>
        </p:xfrm>
        <a:graphic>
          <a:graphicData uri="http://schemas.openxmlformats.org/presentationml/2006/ole">
            <mc:AlternateContent xmlns:mc="http://schemas.openxmlformats.org/markup-compatibility/2006">
              <mc:Choice xmlns:v="urn:schemas-microsoft-com:vml" Requires="v">
                <p:oleObj spid="_x0000_s24649" name="Equation" r:id="rId7" imgW="2603160" imgH="330120" progId="Equation.3">
                  <p:embed/>
                </p:oleObj>
              </mc:Choice>
              <mc:Fallback>
                <p:oleObj name="Equation" r:id="rId7" imgW="2603160" imgH="330120" progId="Equation.3">
                  <p:embed/>
                  <p:pic>
                    <p:nvPicPr>
                      <p:cNvPr id="0"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4419600"/>
                        <a:ext cx="6477000" cy="820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586" name="Rectangle 10"/>
          <p:cNvSpPr>
            <a:spLocks noChangeArrowheads="1"/>
          </p:cNvSpPr>
          <p:nvPr/>
        </p:nvSpPr>
        <p:spPr bwMode="auto">
          <a:xfrm>
            <a:off x="304800" y="5486400"/>
            <a:ext cx="1066800" cy="533400"/>
          </a:xfrm>
          <a:prstGeom prst="rect">
            <a:avLst/>
          </a:prstGeom>
          <a:noFill/>
          <a:ln w="9525">
            <a:noFill/>
            <a:miter lim="800000"/>
            <a:headEnd/>
            <a:tailEnd/>
          </a:ln>
          <a:effectLst/>
        </p:spPr>
        <p:txBody>
          <a:bodyPr/>
          <a:lstStyle/>
          <a:p>
            <a:pPr marL="342900" indent="-342900">
              <a:spcBef>
                <a:spcPct val="20000"/>
              </a:spcBef>
              <a:buFont typeface="Wingdings" pitchFamily="2" charset="2"/>
              <a:buNone/>
            </a:pPr>
            <a:r>
              <a:rPr lang="en-US" sz="2000">
                <a:latin typeface="Arial" charset="0"/>
              </a:rPr>
              <a:t>where</a:t>
            </a:r>
          </a:p>
        </p:txBody>
      </p:sp>
      <p:graphicFrame>
        <p:nvGraphicFramePr>
          <p:cNvPr id="24587" name="Object 11"/>
          <p:cNvGraphicFramePr>
            <a:graphicFrameLocks noChangeAspect="1"/>
          </p:cNvGraphicFramePr>
          <p:nvPr/>
        </p:nvGraphicFramePr>
        <p:xfrm>
          <a:off x="1371600" y="5334000"/>
          <a:ext cx="2286000" cy="908050"/>
        </p:xfrm>
        <a:graphic>
          <a:graphicData uri="http://schemas.openxmlformats.org/presentationml/2006/ole">
            <mc:AlternateContent xmlns:mc="http://schemas.openxmlformats.org/markup-compatibility/2006">
              <mc:Choice xmlns:v="urn:schemas-microsoft-com:vml" Requires="v">
                <p:oleObj spid="_x0000_s24650" name="Equation" r:id="rId9" imgW="927000" imgH="368280" progId="Equation.3">
                  <p:embed/>
                </p:oleObj>
              </mc:Choice>
              <mc:Fallback>
                <p:oleObj name="Equation" r:id="rId9" imgW="927000" imgH="368280" progId="Equation.3">
                  <p:embed/>
                  <p:pic>
                    <p:nvPicPr>
                      <p:cNvPr id="0"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71600" y="5334000"/>
                        <a:ext cx="2286000" cy="908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588" name="Rectangle 12"/>
          <p:cNvSpPr>
            <a:spLocks noChangeArrowheads="1"/>
          </p:cNvSpPr>
          <p:nvPr/>
        </p:nvSpPr>
        <p:spPr bwMode="auto">
          <a:xfrm>
            <a:off x="4572000" y="5562600"/>
            <a:ext cx="4495800" cy="533400"/>
          </a:xfrm>
          <a:prstGeom prst="rect">
            <a:avLst/>
          </a:prstGeom>
          <a:noFill/>
          <a:ln w="9525">
            <a:noFill/>
            <a:miter lim="800000"/>
            <a:headEnd/>
            <a:tailEnd/>
          </a:ln>
          <a:effectLst/>
        </p:spPr>
        <p:txBody>
          <a:bodyPr/>
          <a:lstStyle/>
          <a:p>
            <a:pPr marL="342900" indent="-342900">
              <a:spcBef>
                <a:spcPct val="20000"/>
              </a:spcBef>
              <a:buFont typeface="Wingdings" pitchFamily="2" charset="2"/>
              <a:buNone/>
            </a:pPr>
            <a:r>
              <a:rPr lang="en-US" sz="2000" i="1">
                <a:latin typeface="Arial" charset="0"/>
              </a:rPr>
              <a:t>average heat transfer coefficient</a:t>
            </a:r>
          </a:p>
        </p:txBody>
      </p:sp>
      <p:sp>
        <p:nvSpPr>
          <p:cNvPr id="24590" name="Text Box 14"/>
          <p:cNvSpPr txBox="1">
            <a:spLocks noChangeArrowheads="1"/>
          </p:cNvSpPr>
          <p:nvPr/>
        </p:nvSpPr>
        <p:spPr bwMode="auto">
          <a:xfrm>
            <a:off x="3946525" y="2017713"/>
            <a:ext cx="654050" cy="366712"/>
          </a:xfrm>
          <a:prstGeom prst="rect">
            <a:avLst/>
          </a:prstGeom>
          <a:noFill/>
          <a:ln w="9525">
            <a:noFill/>
            <a:miter lim="800000"/>
            <a:headEnd/>
            <a:tailEnd/>
          </a:ln>
          <a:effectLst/>
        </p:spPr>
        <p:txBody>
          <a:bodyPr wrap="none">
            <a:spAutoFit/>
          </a:bodyPr>
          <a:lstStyle/>
          <a:p>
            <a:r>
              <a:rPr lang="en-US" sz="1800">
                <a:latin typeface="Arial" charset="0"/>
              </a:rPr>
              <a:t>(6.1)</a:t>
            </a:r>
          </a:p>
        </p:txBody>
      </p:sp>
      <p:sp>
        <p:nvSpPr>
          <p:cNvPr id="24592" name="Text Box 16"/>
          <p:cNvSpPr txBox="1">
            <a:spLocks noChangeArrowheads="1"/>
          </p:cNvSpPr>
          <p:nvPr/>
        </p:nvSpPr>
        <p:spPr bwMode="auto">
          <a:xfrm>
            <a:off x="3733800" y="5562600"/>
            <a:ext cx="654050" cy="366713"/>
          </a:xfrm>
          <a:prstGeom prst="rect">
            <a:avLst/>
          </a:prstGeom>
          <a:noFill/>
          <a:ln w="9525">
            <a:noFill/>
            <a:miter lim="800000"/>
            <a:headEnd/>
            <a:tailEnd/>
          </a:ln>
          <a:effectLst/>
        </p:spPr>
        <p:txBody>
          <a:bodyPr wrap="none">
            <a:spAutoFit/>
          </a:bodyPr>
          <a:lstStyle/>
          <a:p>
            <a:r>
              <a:rPr lang="en-US" sz="1800">
                <a:latin typeface="Arial" charset="0"/>
              </a:rPr>
              <a:t>(6.2)</a:t>
            </a:r>
          </a:p>
        </p:txBody>
      </p:sp>
      <p:sp>
        <p:nvSpPr>
          <p:cNvPr id="17" name="Slide Number Placeholder 16"/>
          <p:cNvSpPr>
            <a:spLocks noGrp="1"/>
          </p:cNvSpPr>
          <p:nvPr>
            <p:ph type="sldNum" sz="quarter" idx="12"/>
          </p:nvPr>
        </p:nvSpPr>
        <p:spPr/>
        <p:txBody>
          <a:bodyPr/>
          <a:lstStyle/>
          <a:p>
            <a:r>
              <a:rPr lang="en-US" smtClean="0"/>
              <a:t>6-</a:t>
            </a:r>
            <a:fld id="{44137CE7-71FD-4311-BAD5-26084854ACF6}" type="slidenum">
              <a:rPr lang="en-US" smtClean="0"/>
              <a:pPr/>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A208E56-6D7E-4975-A313-B67938CCDDF3}" type="slidenum">
              <a:rPr lang="en-US"/>
              <a:pPr/>
              <a:t>60</a:t>
            </a:fld>
            <a:endParaRPr lang="en-US"/>
          </a:p>
        </p:txBody>
      </p:sp>
      <p:sp>
        <p:nvSpPr>
          <p:cNvPr id="15363" name="Rectangle 3"/>
          <p:cNvSpPr>
            <a:spLocks noGrp="1" noChangeArrowheads="1"/>
          </p:cNvSpPr>
          <p:nvPr>
            <p:ph type="body" idx="1"/>
          </p:nvPr>
        </p:nvSpPr>
        <p:spPr>
          <a:xfrm>
            <a:off x="228600" y="304800"/>
            <a:ext cx="8686800" cy="5821363"/>
          </a:xfrm>
        </p:spPr>
        <p:txBody>
          <a:bodyPr/>
          <a:lstStyle/>
          <a:p>
            <a:pPr algn="just"/>
            <a:r>
              <a:rPr lang="en-US"/>
              <a:t>Hence, </a:t>
            </a:r>
            <a:r>
              <a:rPr lang="en-US" i="1"/>
              <a:t>in the thermally fully developed flow of a fluid with constant properties, the local convection coefficient is a constant, independent of x</a:t>
            </a:r>
            <a:r>
              <a:rPr lang="en-US"/>
              <a:t>.</a:t>
            </a:r>
          </a:p>
        </p:txBody>
      </p:sp>
      <p:pic>
        <p:nvPicPr>
          <p:cNvPr id="15365" name="Picture 5"/>
          <p:cNvPicPr>
            <a:picLocks noChangeAspect="1" noChangeArrowheads="1"/>
          </p:cNvPicPr>
          <p:nvPr/>
        </p:nvPicPr>
        <p:blipFill>
          <a:blip r:embed="rId2"/>
          <a:srcRect/>
          <a:stretch>
            <a:fillRect/>
          </a:stretch>
        </p:blipFill>
        <p:spPr bwMode="auto">
          <a:xfrm>
            <a:off x="2209800" y="2057400"/>
            <a:ext cx="3757613" cy="3810000"/>
          </a:xfrm>
          <a:prstGeom prst="rect">
            <a:avLst/>
          </a:prstGeom>
          <a:noFill/>
        </p:spPr>
      </p:pic>
    </p:spTree>
    <p:extLst>
      <p:ext uri="{BB962C8B-B14F-4D97-AF65-F5344CB8AC3E}">
        <p14:creationId xmlns:p14="http://schemas.microsoft.com/office/powerpoint/2010/main" val="233315785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8E7D7B24-11BC-43EB-9409-BA64F7A11B85}" type="slidenum">
              <a:rPr lang="en-US"/>
              <a:pPr/>
              <a:t>61</a:t>
            </a:fld>
            <a:endParaRPr lang="en-US"/>
          </a:p>
        </p:txBody>
      </p:sp>
      <p:sp>
        <p:nvSpPr>
          <p:cNvPr id="16386" name="Rectangle 2"/>
          <p:cNvSpPr>
            <a:spLocks noGrp="1" noChangeArrowheads="1"/>
          </p:cNvSpPr>
          <p:nvPr>
            <p:ph type="title"/>
          </p:nvPr>
        </p:nvSpPr>
        <p:spPr>
          <a:xfrm>
            <a:off x="329588" y="381000"/>
            <a:ext cx="9144000" cy="715962"/>
          </a:xfrm>
          <a:solidFill>
            <a:srgbClr val="FFFF00"/>
          </a:solidFill>
        </p:spPr>
        <p:txBody>
          <a:bodyPr/>
          <a:lstStyle/>
          <a:p>
            <a:pPr algn="just"/>
            <a:r>
              <a:rPr lang="en-US" sz="3200" b="1" dirty="0"/>
              <a:t>Energy Balances and Methods of Heating</a:t>
            </a:r>
          </a:p>
        </p:txBody>
      </p:sp>
      <p:sp>
        <p:nvSpPr>
          <p:cNvPr id="16387" name="Rectangle 3"/>
          <p:cNvSpPr>
            <a:spLocks noGrp="1" noChangeArrowheads="1"/>
          </p:cNvSpPr>
          <p:nvPr>
            <p:ph type="body" idx="1"/>
          </p:nvPr>
        </p:nvSpPr>
        <p:spPr>
          <a:xfrm>
            <a:off x="359884" y="1096962"/>
            <a:ext cx="8229600" cy="5562600"/>
          </a:xfrm>
        </p:spPr>
        <p:txBody>
          <a:bodyPr/>
          <a:lstStyle/>
          <a:p>
            <a:pPr algn="just"/>
            <a:r>
              <a:rPr lang="en-US" sz="2800" b="1" i="1" dirty="0"/>
              <a:t>Overall Tube Energy Balance:-</a:t>
            </a:r>
            <a:r>
              <a:rPr lang="en-US" sz="2800" dirty="0"/>
              <a:t>Consider the tube flow of Fig.4</a:t>
            </a:r>
            <a:r>
              <a:rPr lang="en-US" sz="2800" i="1" dirty="0"/>
              <a:t>a</a:t>
            </a:r>
            <a:r>
              <a:rPr lang="en-US" sz="2800" dirty="0"/>
              <a:t>. Fluid moves at a constant flow rate and convection heat transfer occurs along the wall surface. Assuming that fluid kinetic and potential energy changes are negligible, there is no shaft work, and regarding </a:t>
            </a:r>
            <a:r>
              <a:rPr lang="en-US" sz="2800" i="1" dirty="0" err="1"/>
              <a:t>cp</a:t>
            </a:r>
            <a:r>
              <a:rPr lang="en-US" sz="2800" i="1" dirty="0"/>
              <a:t> </a:t>
            </a:r>
            <a:r>
              <a:rPr lang="en-US" sz="2800" dirty="0"/>
              <a:t>as constant, the energy rate balance yields:-</a:t>
            </a:r>
          </a:p>
        </p:txBody>
      </p:sp>
      <p:pic>
        <p:nvPicPr>
          <p:cNvPr id="16388" name="Picture 4"/>
          <p:cNvPicPr>
            <a:picLocks noChangeAspect="1" noChangeArrowheads="1"/>
          </p:cNvPicPr>
          <p:nvPr/>
        </p:nvPicPr>
        <p:blipFill>
          <a:blip r:embed="rId2"/>
          <a:srcRect/>
          <a:stretch>
            <a:fillRect/>
          </a:stretch>
        </p:blipFill>
        <p:spPr bwMode="auto">
          <a:xfrm>
            <a:off x="5486400" y="4876800"/>
            <a:ext cx="2743200" cy="671513"/>
          </a:xfrm>
          <a:prstGeom prst="rect">
            <a:avLst/>
          </a:prstGeom>
          <a:noFill/>
        </p:spPr>
      </p:pic>
      <p:pic>
        <p:nvPicPr>
          <p:cNvPr id="16389" name="Picture 5"/>
          <p:cNvPicPr>
            <a:picLocks noChangeAspect="1" noChangeArrowheads="1"/>
          </p:cNvPicPr>
          <p:nvPr/>
        </p:nvPicPr>
        <p:blipFill>
          <a:blip r:embed="rId3"/>
          <a:srcRect/>
          <a:stretch>
            <a:fillRect/>
          </a:stretch>
        </p:blipFill>
        <p:spPr bwMode="auto">
          <a:xfrm>
            <a:off x="838199" y="4268252"/>
            <a:ext cx="3736095" cy="2241070"/>
          </a:xfrm>
          <a:prstGeom prst="rect">
            <a:avLst/>
          </a:prstGeom>
          <a:noFill/>
        </p:spPr>
      </p:pic>
    </p:spTree>
    <p:extLst>
      <p:ext uri="{BB962C8B-B14F-4D97-AF65-F5344CB8AC3E}">
        <p14:creationId xmlns:p14="http://schemas.microsoft.com/office/powerpoint/2010/main" val="6441339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9872882A-AA9C-4D78-B238-F95B96C11AE0}" type="slidenum">
              <a:rPr lang="en-US"/>
              <a:pPr/>
              <a:t>62</a:t>
            </a:fld>
            <a:endParaRPr lang="en-US"/>
          </a:p>
        </p:txBody>
      </p:sp>
      <p:sp>
        <p:nvSpPr>
          <p:cNvPr id="17410" name="Rectangle 2"/>
          <p:cNvSpPr>
            <a:spLocks noGrp="1" noChangeArrowheads="1"/>
          </p:cNvSpPr>
          <p:nvPr>
            <p:ph type="title"/>
          </p:nvPr>
        </p:nvSpPr>
        <p:spPr>
          <a:xfrm>
            <a:off x="0" y="274638"/>
            <a:ext cx="9144000" cy="715962"/>
          </a:xfrm>
          <a:solidFill>
            <a:srgbClr val="FFFF00"/>
          </a:solidFill>
        </p:spPr>
        <p:txBody>
          <a:bodyPr/>
          <a:lstStyle/>
          <a:p>
            <a:r>
              <a:rPr lang="en-US" sz="3200" b="1" i="1" dirty="0"/>
              <a:t>Energy Balance on a Differential Control Volume.</a:t>
            </a:r>
          </a:p>
        </p:txBody>
      </p:sp>
      <p:sp>
        <p:nvSpPr>
          <p:cNvPr id="17411" name="Rectangle 3"/>
          <p:cNvSpPr>
            <a:spLocks noGrp="1" noChangeArrowheads="1"/>
          </p:cNvSpPr>
          <p:nvPr>
            <p:ph type="body" idx="1"/>
          </p:nvPr>
        </p:nvSpPr>
        <p:spPr>
          <a:xfrm>
            <a:off x="228600" y="1219200"/>
            <a:ext cx="8763000" cy="5334000"/>
          </a:xfrm>
        </p:spPr>
        <p:txBody>
          <a:bodyPr/>
          <a:lstStyle/>
          <a:p>
            <a:pPr>
              <a:lnSpc>
                <a:spcPct val="80000"/>
              </a:lnSpc>
            </a:pPr>
            <a:endParaRPr lang="en-US" sz="2400" dirty="0"/>
          </a:p>
          <a:p>
            <a:pPr>
              <a:lnSpc>
                <a:spcPct val="80000"/>
              </a:lnSpc>
            </a:pPr>
            <a:endParaRPr lang="en-US" sz="2400" dirty="0"/>
          </a:p>
          <a:p>
            <a:pPr>
              <a:lnSpc>
                <a:spcPct val="80000"/>
              </a:lnSpc>
            </a:pPr>
            <a:endParaRPr lang="en-US" sz="2400" dirty="0"/>
          </a:p>
          <a:p>
            <a:pPr>
              <a:lnSpc>
                <a:spcPct val="80000"/>
              </a:lnSpc>
            </a:pPr>
            <a:endParaRPr lang="en-US" sz="2400" dirty="0"/>
          </a:p>
          <a:p>
            <a:pPr>
              <a:lnSpc>
                <a:spcPct val="80000"/>
              </a:lnSpc>
            </a:pPr>
            <a:endParaRPr lang="en-US" sz="2400" dirty="0"/>
          </a:p>
          <a:p>
            <a:pPr>
              <a:lnSpc>
                <a:spcPct val="80000"/>
              </a:lnSpc>
            </a:pPr>
            <a:endParaRPr lang="en-US" sz="2400" dirty="0"/>
          </a:p>
          <a:p>
            <a:pPr algn="just">
              <a:lnSpc>
                <a:spcPct val="80000"/>
              </a:lnSpc>
            </a:pPr>
            <a:endParaRPr lang="en-US" sz="2400" dirty="0"/>
          </a:p>
          <a:p>
            <a:pPr algn="just">
              <a:lnSpc>
                <a:spcPct val="80000"/>
              </a:lnSpc>
            </a:pPr>
            <a:endParaRPr lang="en-US" sz="2400" dirty="0"/>
          </a:p>
          <a:p>
            <a:pPr algn="just">
              <a:lnSpc>
                <a:spcPct val="80000"/>
              </a:lnSpc>
            </a:pPr>
            <a:endParaRPr lang="en-US" sz="2400" dirty="0"/>
          </a:p>
          <a:p>
            <a:pPr algn="just">
              <a:lnSpc>
                <a:spcPct val="80000"/>
              </a:lnSpc>
            </a:pPr>
            <a:r>
              <a:rPr lang="en-US" sz="2400" dirty="0"/>
              <a:t>The solutions to the last eqn. for </a:t>
            </a:r>
            <a:r>
              <a:rPr lang="en-US" sz="2400" i="1" dirty="0"/>
              <a:t>Tm</a:t>
            </a:r>
            <a:r>
              <a:rPr lang="en-US" sz="2400" dirty="0"/>
              <a:t>(</a:t>
            </a:r>
            <a:r>
              <a:rPr lang="en-US" sz="2400" i="1" dirty="0"/>
              <a:t>x</a:t>
            </a:r>
            <a:r>
              <a:rPr lang="en-US" sz="2400" dirty="0"/>
              <a:t>) depend upon the </a:t>
            </a:r>
            <a:r>
              <a:rPr lang="en-US" sz="2400" b="1" i="1" dirty="0"/>
              <a:t>surface thermal condition.</a:t>
            </a:r>
          </a:p>
          <a:p>
            <a:pPr algn="just">
              <a:lnSpc>
                <a:spcPct val="80000"/>
              </a:lnSpc>
            </a:pPr>
            <a:r>
              <a:rPr lang="en-US" sz="2400" dirty="0"/>
              <a:t>We will now consider two special cases of interest: </a:t>
            </a:r>
            <a:r>
              <a:rPr lang="en-US" sz="2400" i="1" dirty="0">
                <a:solidFill>
                  <a:srgbClr val="FF3399"/>
                </a:solidFill>
              </a:rPr>
              <a:t>constant surface heat flux </a:t>
            </a:r>
            <a:r>
              <a:rPr lang="en-US" sz="2400" dirty="0">
                <a:solidFill>
                  <a:srgbClr val="FF3399"/>
                </a:solidFill>
              </a:rPr>
              <a:t>(</a:t>
            </a:r>
            <a:r>
              <a:rPr lang="en-US" sz="2400" i="1" dirty="0" err="1">
                <a:solidFill>
                  <a:srgbClr val="FF3399"/>
                </a:solidFill>
              </a:rPr>
              <a:t>qs</a:t>
            </a:r>
            <a:r>
              <a:rPr lang="en-US" sz="2400" dirty="0">
                <a:solidFill>
                  <a:srgbClr val="FF3399"/>
                </a:solidFill>
              </a:rPr>
              <a:t>) and </a:t>
            </a:r>
            <a:r>
              <a:rPr lang="en-US" sz="2400" i="1" dirty="0">
                <a:solidFill>
                  <a:srgbClr val="FF3399"/>
                </a:solidFill>
              </a:rPr>
              <a:t>constant surface temperature </a:t>
            </a:r>
            <a:r>
              <a:rPr lang="en-US" sz="2400" dirty="0">
                <a:solidFill>
                  <a:srgbClr val="FF3399"/>
                </a:solidFill>
              </a:rPr>
              <a:t>(</a:t>
            </a:r>
            <a:r>
              <a:rPr lang="en-US" sz="2400" i="1" dirty="0" err="1">
                <a:solidFill>
                  <a:srgbClr val="FF3399"/>
                </a:solidFill>
              </a:rPr>
              <a:t>Ts</a:t>
            </a:r>
            <a:r>
              <a:rPr lang="en-US" sz="2400" dirty="0">
                <a:solidFill>
                  <a:srgbClr val="FF3399"/>
                </a:solidFill>
              </a:rPr>
              <a:t>)</a:t>
            </a:r>
            <a:r>
              <a:rPr lang="en-US" sz="2400" dirty="0"/>
              <a:t>. It is common to find one of these conditions existing in practical applications to a reasonable approximation.</a:t>
            </a:r>
          </a:p>
        </p:txBody>
      </p:sp>
      <p:pic>
        <p:nvPicPr>
          <p:cNvPr id="17412" name="Picture 4"/>
          <p:cNvPicPr>
            <a:picLocks noChangeAspect="1" noChangeArrowheads="1"/>
          </p:cNvPicPr>
          <p:nvPr/>
        </p:nvPicPr>
        <p:blipFill>
          <a:blip r:embed="rId2"/>
          <a:srcRect/>
          <a:stretch>
            <a:fillRect/>
          </a:stretch>
        </p:blipFill>
        <p:spPr bwMode="auto">
          <a:xfrm>
            <a:off x="304800" y="1371600"/>
            <a:ext cx="4057650" cy="3200400"/>
          </a:xfrm>
          <a:prstGeom prst="rect">
            <a:avLst/>
          </a:prstGeom>
          <a:noFill/>
        </p:spPr>
      </p:pic>
      <p:pic>
        <p:nvPicPr>
          <p:cNvPr id="17413" name="Picture 5"/>
          <p:cNvPicPr>
            <a:picLocks noChangeAspect="1" noChangeArrowheads="1"/>
          </p:cNvPicPr>
          <p:nvPr/>
        </p:nvPicPr>
        <p:blipFill>
          <a:blip r:embed="rId3"/>
          <a:srcRect/>
          <a:stretch>
            <a:fillRect/>
          </a:stretch>
        </p:blipFill>
        <p:spPr bwMode="auto">
          <a:xfrm>
            <a:off x="4267200" y="1219200"/>
            <a:ext cx="4638675" cy="2800350"/>
          </a:xfrm>
          <a:prstGeom prst="rect">
            <a:avLst/>
          </a:prstGeom>
          <a:noFill/>
        </p:spPr>
      </p:pic>
    </p:spTree>
    <p:extLst>
      <p:ext uri="{BB962C8B-B14F-4D97-AF65-F5344CB8AC3E}">
        <p14:creationId xmlns:p14="http://schemas.microsoft.com/office/powerpoint/2010/main" val="303089465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DDCDFBDC-87FB-44B0-9CAC-CDCEBC0CC716}" type="slidenum">
              <a:rPr lang="en-US"/>
              <a:pPr/>
              <a:t>63</a:t>
            </a:fld>
            <a:endParaRPr lang="en-US"/>
          </a:p>
        </p:txBody>
      </p:sp>
      <p:sp>
        <p:nvSpPr>
          <p:cNvPr id="18434" name="Rectangle 2"/>
          <p:cNvSpPr>
            <a:spLocks noGrp="1" noChangeArrowheads="1"/>
          </p:cNvSpPr>
          <p:nvPr>
            <p:ph type="title"/>
          </p:nvPr>
        </p:nvSpPr>
        <p:spPr>
          <a:xfrm>
            <a:off x="0" y="0"/>
            <a:ext cx="8686800" cy="990600"/>
          </a:xfrm>
          <a:solidFill>
            <a:srgbClr val="FFFF00"/>
          </a:solidFill>
        </p:spPr>
        <p:txBody>
          <a:bodyPr/>
          <a:lstStyle/>
          <a:p>
            <a:pPr algn="just"/>
            <a:r>
              <a:rPr lang="en-US" sz="2800" b="1" dirty="0"/>
              <a:t>Thermal Condition: Constant Surface Heat Flux</a:t>
            </a:r>
            <a:endParaRPr lang="en-US" sz="2800" b="1" i="1" dirty="0"/>
          </a:p>
        </p:txBody>
      </p:sp>
      <p:sp>
        <p:nvSpPr>
          <p:cNvPr id="18435" name="Rectangle 3"/>
          <p:cNvSpPr>
            <a:spLocks noGrp="1" noChangeArrowheads="1"/>
          </p:cNvSpPr>
          <p:nvPr>
            <p:ph type="body" idx="1"/>
          </p:nvPr>
        </p:nvSpPr>
        <p:spPr>
          <a:xfrm>
            <a:off x="5334000" y="1219200"/>
            <a:ext cx="3810000" cy="4906963"/>
          </a:xfrm>
        </p:spPr>
        <p:txBody>
          <a:bodyPr/>
          <a:lstStyle/>
          <a:p>
            <a:endParaRPr lang="en-US" dirty="0"/>
          </a:p>
          <a:p>
            <a:endParaRPr lang="en-US" dirty="0"/>
          </a:p>
          <a:p>
            <a:pPr algn="just"/>
            <a:r>
              <a:rPr lang="en-US" dirty="0"/>
              <a:t>Integrating from </a:t>
            </a:r>
            <a:r>
              <a:rPr lang="en-US" i="1" dirty="0"/>
              <a:t>x=</a:t>
            </a:r>
            <a:r>
              <a:rPr lang="en-US" dirty="0"/>
              <a:t> 0 to some axial position-</a:t>
            </a:r>
            <a:r>
              <a:rPr lang="en-US" i="1" dirty="0"/>
              <a:t>x</a:t>
            </a:r>
            <a:r>
              <a:rPr lang="en-US" dirty="0"/>
              <a:t>, we obtain the </a:t>
            </a:r>
            <a:r>
              <a:rPr lang="en-US" i="1" dirty="0"/>
              <a:t>mean temperature distribution, Tm</a:t>
            </a:r>
            <a:r>
              <a:rPr lang="en-US" dirty="0"/>
              <a:t>(</a:t>
            </a:r>
            <a:r>
              <a:rPr lang="en-US" i="1" dirty="0"/>
              <a:t>x</a:t>
            </a:r>
            <a:r>
              <a:rPr lang="en-US" dirty="0"/>
              <a:t>)</a:t>
            </a:r>
          </a:p>
        </p:txBody>
      </p:sp>
      <p:pic>
        <p:nvPicPr>
          <p:cNvPr id="18436" name="Picture 4"/>
          <p:cNvPicPr>
            <a:picLocks noChangeAspect="1" noChangeArrowheads="1"/>
          </p:cNvPicPr>
          <p:nvPr/>
        </p:nvPicPr>
        <p:blipFill>
          <a:blip r:embed="rId2"/>
          <a:srcRect r="1724" b="3941"/>
          <a:stretch>
            <a:fillRect/>
          </a:stretch>
        </p:blipFill>
        <p:spPr bwMode="auto">
          <a:xfrm>
            <a:off x="1295400" y="1143000"/>
            <a:ext cx="3657600" cy="2502568"/>
          </a:xfrm>
          <a:prstGeom prst="rect">
            <a:avLst/>
          </a:prstGeom>
          <a:noFill/>
        </p:spPr>
      </p:pic>
      <p:pic>
        <p:nvPicPr>
          <p:cNvPr id="18437" name="Picture 5"/>
          <p:cNvPicPr>
            <a:picLocks noChangeAspect="1" noChangeArrowheads="1"/>
          </p:cNvPicPr>
          <p:nvPr/>
        </p:nvPicPr>
        <p:blipFill>
          <a:blip r:embed="rId3"/>
          <a:srcRect/>
          <a:stretch>
            <a:fillRect/>
          </a:stretch>
        </p:blipFill>
        <p:spPr bwMode="auto">
          <a:xfrm>
            <a:off x="5410200" y="1219200"/>
            <a:ext cx="3505200" cy="915988"/>
          </a:xfrm>
          <a:prstGeom prst="rect">
            <a:avLst/>
          </a:prstGeom>
          <a:noFill/>
        </p:spPr>
      </p:pic>
      <p:pic>
        <p:nvPicPr>
          <p:cNvPr id="18438" name="Picture 6"/>
          <p:cNvPicPr>
            <a:picLocks noChangeAspect="1" noChangeArrowheads="1"/>
          </p:cNvPicPr>
          <p:nvPr/>
        </p:nvPicPr>
        <p:blipFill>
          <a:blip r:embed="rId4"/>
          <a:srcRect/>
          <a:stretch>
            <a:fillRect/>
          </a:stretch>
        </p:blipFill>
        <p:spPr bwMode="auto">
          <a:xfrm>
            <a:off x="2895600" y="4710780"/>
            <a:ext cx="5181600" cy="930275"/>
          </a:xfrm>
          <a:prstGeom prst="rect">
            <a:avLst/>
          </a:prstGeom>
          <a:noFill/>
        </p:spPr>
      </p:pic>
      <p:pic>
        <p:nvPicPr>
          <p:cNvPr id="18439" name="Picture 7"/>
          <p:cNvPicPr>
            <a:picLocks noChangeAspect="1" noChangeArrowheads="1"/>
          </p:cNvPicPr>
          <p:nvPr/>
        </p:nvPicPr>
        <p:blipFill>
          <a:blip r:embed="rId5"/>
          <a:srcRect t="5316" r="4274" b="1661"/>
          <a:stretch>
            <a:fillRect/>
          </a:stretch>
        </p:blipFill>
        <p:spPr bwMode="auto">
          <a:xfrm>
            <a:off x="228600" y="3681688"/>
            <a:ext cx="2286000" cy="2857500"/>
          </a:xfrm>
          <a:prstGeom prst="rect">
            <a:avLst/>
          </a:prstGeom>
          <a:noFill/>
          <a:ln w="9525">
            <a:noFill/>
            <a:miter lim="800000"/>
            <a:headEnd/>
            <a:tailEnd/>
          </a:ln>
          <a:effectLst/>
        </p:spPr>
      </p:pic>
    </p:spTree>
    <p:extLst>
      <p:ext uri="{BB962C8B-B14F-4D97-AF65-F5344CB8AC3E}">
        <p14:creationId xmlns:p14="http://schemas.microsoft.com/office/powerpoint/2010/main" val="332386254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5"/>
          <p:cNvSpPr>
            <a:spLocks noGrp="1"/>
          </p:cNvSpPr>
          <p:nvPr>
            <p:ph type="sldNum" sz="quarter" idx="12"/>
          </p:nvPr>
        </p:nvSpPr>
        <p:spPr/>
        <p:txBody>
          <a:bodyPr/>
          <a:lstStyle/>
          <a:p>
            <a:fld id="{648BE497-02F7-4894-B71E-E33DC3D7E8D0}" type="slidenum">
              <a:rPr lang="en-US"/>
              <a:pPr/>
              <a:t>64</a:t>
            </a:fld>
            <a:endParaRPr lang="en-US"/>
          </a:p>
        </p:txBody>
      </p:sp>
      <p:sp>
        <p:nvSpPr>
          <p:cNvPr id="19458" name="Rectangle 2"/>
          <p:cNvSpPr>
            <a:spLocks noGrp="1" noChangeArrowheads="1"/>
          </p:cNvSpPr>
          <p:nvPr>
            <p:ph type="title"/>
          </p:nvPr>
        </p:nvSpPr>
        <p:spPr>
          <a:xfrm>
            <a:off x="304800" y="152400"/>
            <a:ext cx="8610600" cy="838200"/>
          </a:xfrm>
          <a:solidFill>
            <a:srgbClr val="FFFF00"/>
          </a:solidFill>
        </p:spPr>
        <p:txBody>
          <a:bodyPr/>
          <a:lstStyle/>
          <a:p>
            <a:r>
              <a:rPr lang="en-US" sz="2800" b="1" dirty="0"/>
              <a:t>Thermal Condition: Constant Surface Temperature, </a:t>
            </a:r>
            <a:r>
              <a:rPr lang="en-US" sz="2800" b="1" i="1" dirty="0" err="1"/>
              <a:t>Ts</a:t>
            </a:r>
            <a:endParaRPr lang="en-US" sz="2800" b="1" i="1" dirty="0"/>
          </a:p>
        </p:txBody>
      </p:sp>
      <p:sp>
        <p:nvSpPr>
          <p:cNvPr id="19459" name="Rectangle 3"/>
          <p:cNvSpPr>
            <a:spLocks noGrp="1" noChangeArrowheads="1"/>
          </p:cNvSpPr>
          <p:nvPr>
            <p:ph type="body" idx="1"/>
          </p:nvPr>
        </p:nvSpPr>
        <p:spPr>
          <a:xfrm>
            <a:off x="4495800" y="1295400"/>
            <a:ext cx="4419600" cy="5257800"/>
          </a:xfrm>
          <a:solidFill>
            <a:srgbClr val="00FFFF">
              <a:alpha val="42999"/>
            </a:srgbClr>
          </a:solidFill>
        </p:spPr>
        <p:txBody>
          <a:bodyPr/>
          <a:lstStyle/>
          <a:p>
            <a:pPr algn="just"/>
            <a:r>
              <a:rPr lang="en-US" sz="2000"/>
              <a:t>Defining </a:t>
            </a:r>
            <a:r>
              <a:rPr lang="en-US" sz="2000">
                <a:sym typeface="Symbol" pitchFamily="18" charset="2"/>
              </a:rPr>
              <a:t></a:t>
            </a:r>
            <a:r>
              <a:rPr lang="en-US" sz="2000" i="1"/>
              <a:t>T </a:t>
            </a:r>
            <a:r>
              <a:rPr lang="en-US" sz="2000"/>
              <a:t>as (</a:t>
            </a:r>
            <a:r>
              <a:rPr lang="en-US" sz="2000" i="1"/>
              <a:t>Ts -</a:t>
            </a:r>
            <a:r>
              <a:rPr lang="en-US" sz="2000"/>
              <a:t> </a:t>
            </a:r>
            <a:r>
              <a:rPr lang="en-US" sz="2000" i="1"/>
              <a:t>Tm</a:t>
            </a:r>
            <a:r>
              <a:rPr lang="en-US" sz="2000"/>
              <a:t>), </a:t>
            </a:r>
          </a:p>
          <a:p>
            <a:pPr algn="just"/>
            <a:endParaRPr lang="en-US" sz="2000"/>
          </a:p>
          <a:p>
            <a:pPr algn="just"/>
            <a:endParaRPr lang="en-US" sz="2000"/>
          </a:p>
          <a:p>
            <a:pPr algn="just"/>
            <a:endParaRPr lang="en-US" sz="2000"/>
          </a:p>
          <a:p>
            <a:pPr algn="just"/>
            <a:endParaRPr lang="en-US" sz="2000"/>
          </a:p>
          <a:p>
            <a:pPr algn="just"/>
            <a:endParaRPr lang="en-US" sz="2000"/>
          </a:p>
          <a:p>
            <a:pPr algn="just"/>
            <a:endParaRPr lang="en-US" sz="2000"/>
          </a:p>
          <a:p>
            <a:pPr algn="just"/>
            <a:endParaRPr lang="en-US" sz="2000"/>
          </a:p>
          <a:p>
            <a:pPr algn="just"/>
            <a:endParaRPr lang="en-US" sz="2000"/>
          </a:p>
          <a:p>
            <a:pPr algn="just"/>
            <a:endParaRPr lang="en-US" sz="2000"/>
          </a:p>
          <a:p>
            <a:pPr algn="just"/>
            <a:endParaRPr lang="en-US" sz="2000"/>
          </a:p>
          <a:p>
            <a:pPr algn="just"/>
            <a:endParaRPr lang="en-US" sz="2000"/>
          </a:p>
          <a:p>
            <a:pPr algn="just">
              <a:buFontTx/>
              <a:buNone/>
            </a:pPr>
            <a:r>
              <a:rPr lang="en-US" sz="2000"/>
              <a:t>Where   is now the average value of </a:t>
            </a:r>
            <a:r>
              <a:rPr lang="en-US" sz="2000" i="1"/>
              <a:t>h </a:t>
            </a:r>
            <a:r>
              <a:rPr lang="en-US" sz="2000"/>
              <a:t>from the tube inlet to </a:t>
            </a:r>
            <a:r>
              <a:rPr lang="en-US" sz="2000" i="1"/>
              <a:t>x</a:t>
            </a:r>
            <a:r>
              <a:rPr lang="en-US" sz="2000"/>
              <a:t>.</a:t>
            </a:r>
          </a:p>
        </p:txBody>
      </p:sp>
      <p:pic>
        <p:nvPicPr>
          <p:cNvPr id="19460" name="Picture 4"/>
          <p:cNvPicPr>
            <a:picLocks noChangeAspect="1" noChangeArrowheads="1"/>
          </p:cNvPicPr>
          <p:nvPr/>
        </p:nvPicPr>
        <p:blipFill>
          <a:blip r:embed="rId2"/>
          <a:srcRect/>
          <a:stretch>
            <a:fillRect/>
          </a:stretch>
        </p:blipFill>
        <p:spPr bwMode="auto">
          <a:xfrm>
            <a:off x="0" y="1295400"/>
            <a:ext cx="4191000" cy="2743200"/>
          </a:xfrm>
          <a:prstGeom prst="rect">
            <a:avLst/>
          </a:prstGeom>
          <a:noFill/>
        </p:spPr>
      </p:pic>
      <p:pic>
        <p:nvPicPr>
          <p:cNvPr id="19461" name="Picture 5"/>
          <p:cNvPicPr>
            <a:picLocks noChangeAspect="1" noChangeArrowheads="1"/>
          </p:cNvPicPr>
          <p:nvPr/>
        </p:nvPicPr>
        <p:blipFill>
          <a:blip r:embed="rId3"/>
          <a:srcRect/>
          <a:stretch>
            <a:fillRect/>
          </a:stretch>
        </p:blipFill>
        <p:spPr bwMode="auto">
          <a:xfrm>
            <a:off x="5638800" y="1792288"/>
            <a:ext cx="2362200" cy="558800"/>
          </a:xfrm>
          <a:prstGeom prst="rect">
            <a:avLst/>
          </a:prstGeom>
          <a:noFill/>
        </p:spPr>
      </p:pic>
      <p:pic>
        <p:nvPicPr>
          <p:cNvPr id="19462" name="Picture 6"/>
          <p:cNvPicPr>
            <a:picLocks noChangeAspect="1" noChangeArrowheads="1"/>
          </p:cNvPicPr>
          <p:nvPr/>
        </p:nvPicPr>
        <p:blipFill>
          <a:blip r:embed="rId4"/>
          <a:srcRect/>
          <a:stretch>
            <a:fillRect/>
          </a:stretch>
        </p:blipFill>
        <p:spPr bwMode="auto">
          <a:xfrm>
            <a:off x="5562600" y="2513013"/>
            <a:ext cx="2419350" cy="620712"/>
          </a:xfrm>
          <a:prstGeom prst="rect">
            <a:avLst/>
          </a:prstGeom>
          <a:noFill/>
        </p:spPr>
      </p:pic>
      <p:pic>
        <p:nvPicPr>
          <p:cNvPr id="19463" name="Picture 7"/>
          <p:cNvPicPr>
            <a:picLocks noChangeAspect="1" noChangeArrowheads="1"/>
          </p:cNvPicPr>
          <p:nvPr/>
        </p:nvPicPr>
        <p:blipFill>
          <a:blip r:embed="rId5"/>
          <a:srcRect/>
          <a:stretch>
            <a:fillRect/>
          </a:stretch>
        </p:blipFill>
        <p:spPr bwMode="auto">
          <a:xfrm>
            <a:off x="5562600" y="3317875"/>
            <a:ext cx="2438400" cy="557213"/>
          </a:xfrm>
          <a:prstGeom prst="rect">
            <a:avLst/>
          </a:prstGeom>
          <a:noFill/>
        </p:spPr>
      </p:pic>
      <p:pic>
        <p:nvPicPr>
          <p:cNvPr id="19464" name="Picture 8"/>
          <p:cNvPicPr>
            <a:picLocks noChangeAspect="1" noChangeArrowheads="1"/>
          </p:cNvPicPr>
          <p:nvPr/>
        </p:nvPicPr>
        <p:blipFill>
          <a:blip r:embed="rId6"/>
          <a:srcRect/>
          <a:stretch>
            <a:fillRect/>
          </a:stretch>
        </p:blipFill>
        <p:spPr bwMode="auto">
          <a:xfrm>
            <a:off x="5257800" y="4038600"/>
            <a:ext cx="3457575" cy="693738"/>
          </a:xfrm>
          <a:prstGeom prst="rect">
            <a:avLst/>
          </a:prstGeom>
          <a:noFill/>
        </p:spPr>
      </p:pic>
      <p:pic>
        <p:nvPicPr>
          <p:cNvPr id="19465" name="Picture 9"/>
          <p:cNvPicPr>
            <a:picLocks noChangeAspect="1" noChangeArrowheads="1"/>
          </p:cNvPicPr>
          <p:nvPr/>
        </p:nvPicPr>
        <p:blipFill>
          <a:blip r:embed="rId7"/>
          <a:srcRect/>
          <a:stretch>
            <a:fillRect/>
          </a:stretch>
        </p:blipFill>
        <p:spPr bwMode="auto">
          <a:xfrm>
            <a:off x="5305425" y="4800600"/>
            <a:ext cx="3838575" cy="609600"/>
          </a:xfrm>
          <a:prstGeom prst="rect">
            <a:avLst/>
          </a:prstGeom>
          <a:noFill/>
        </p:spPr>
      </p:pic>
      <p:sp>
        <p:nvSpPr>
          <p:cNvPr id="19466" name="Rectangle 10"/>
          <p:cNvSpPr>
            <a:spLocks noChangeArrowheads="1"/>
          </p:cNvSpPr>
          <p:nvPr/>
        </p:nvSpPr>
        <p:spPr bwMode="auto">
          <a:xfrm>
            <a:off x="228600" y="4191000"/>
            <a:ext cx="4267200" cy="1311275"/>
          </a:xfrm>
          <a:prstGeom prst="rect">
            <a:avLst/>
          </a:prstGeom>
          <a:noFill/>
          <a:ln w="9525">
            <a:noFill/>
            <a:miter lim="800000"/>
            <a:headEnd/>
            <a:tailEnd/>
          </a:ln>
          <a:effectLst/>
        </p:spPr>
        <p:txBody>
          <a:bodyPr>
            <a:spAutoFit/>
          </a:bodyPr>
          <a:lstStyle/>
          <a:p>
            <a:pPr algn="just"/>
            <a:r>
              <a:rPr lang="en-US" sz="2000"/>
              <a:t>If we had integrated from </a:t>
            </a:r>
            <a:r>
              <a:rPr lang="en-US" sz="2000" i="1"/>
              <a:t>x =</a:t>
            </a:r>
            <a:r>
              <a:rPr lang="en-US" sz="2000"/>
              <a:t> 0 to some axial position, we obtain the </a:t>
            </a:r>
            <a:r>
              <a:rPr lang="en-US" sz="2000" i="1"/>
              <a:t>mean temperature distribution,</a:t>
            </a:r>
          </a:p>
          <a:p>
            <a:pPr algn="just"/>
            <a:r>
              <a:rPr lang="en-US" sz="2000" i="1"/>
              <a:t>Tm</a:t>
            </a:r>
            <a:r>
              <a:rPr lang="en-US" sz="2000"/>
              <a:t>(</a:t>
            </a:r>
            <a:r>
              <a:rPr lang="en-US" sz="2000" i="1"/>
              <a:t>x</a:t>
            </a:r>
            <a:r>
              <a:rPr lang="en-US" sz="2000"/>
              <a:t>)</a:t>
            </a:r>
          </a:p>
        </p:txBody>
      </p:sp>
      <p:pic>
        <p:nvPicPr>
          <p:cNvPr id="19467" name="Picture 11"/>
          <p:cNvPicPr>
            <a:picLocks noChangeAspect="1" noChangeArrowheads="1"/>
          </p:cNvPicPr>
          <p:nvPr/>
        </p:nvPicPr>
        <p:blipFill>
          <a:blip r:embed="rId8"/>
          <a:srcRect/>
          <a:stretch>
            <a:fillRect/>
          </a:stretch>
        </p:blipFill>
        <p:spPr bwMode="auto">
          <a:xfrm>
            <a:off x="0" y="5562600"/>
            <a:ext cx="4419600" cy="849313"/>
          </a:xfrm>
          <a:prstGeom prst="rect">
            <a:avLst/>
          </a:prstGeom>
          <a:noFill/>
        </p:spPr>
      </p:pic>
      <p:pic>
        <p:nvPicPr>
          <p:cNvPr id="19468" name="Picture 12"/>
          <p:cNvPicPr>
            <a:picLocks noChangeAspect="1" noChangeArrowheads="1"/>
          </p:cNvPicPr>
          <p:nvPr/>
        </p:nvPicPr>
        <p:blipFill>
          <a:blip r:embed="rId9"/>
          <a:srcRect/>
          <a:stretch>
            <a:fillRect/>
          </a:stretch>
        </p:blipFill>
        <p:spPr bwMode="auto">
          <a:xfrm>
            <a:off x="5410200" y="5791200"/>
            <a:ext cx="142875" cy="190500"/>
          </a:xfrm>
          <a:prstGeom prst="rect">
            <a:avLst/>
          </a:prstGeom>
          <a:noFill/>
        </p:spPr>
      </p:pic>
    </p:spTree>
    <p:extLst>
      <p:ext uri="{BB962C8B-B14F-4D97-AF65-F5344CB8AC3E}">
        <p14:creationId xmlns:p14="http://schemas.microsoft.com/office/powerpoint/2010/main" val="3509472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E86F5DCE-EFEB-425F-8EEC-CCDF95D56C3B}" type="slidenum">
              <a:rPr lang="en-US"/>
              <a:pPr/>
              <a:t>65</a:t>
            </a:fld>
            <a:endParaRPr lang="en-US"/>
          </a:p>
        </p:txBody>
      </p:sp>
      <p:sp>
        <p:nvSpPr>
          <p:cNvPr id="20483" name="Rectangle 3"/>
          <p:cNvSpPr>
            <a:spLocks noGrp="1" noChangeArrowheads="1"/>
          </p:cNvSpPr>
          <p:nvPr>
            <p:ph type="body" idx="1"/>
          </p:nvPr>
        </p:nvSpPr>
        <p:spPr>
          <a:xfrm>
            <a:off x="457200" y="304800"/>
            <a:ext cx="8229600" cy="6248400"/>
          </a:xfrm>
        </p:spPr>
        <p:txBody>
          <a:bodyPr/>
          <a:lstStyle/>
          <a:p>
            <a:pPr algn="just"/>
            <a:r>
              <a:rPr lang="en-US" dirty="0"/>
              <a:t>Determination of an expression for the total heat transfer rate </a:t>
            </a:r>
            <a:r>
              <a:rPr lang="en-US" i="1" dirty="0" err="1"/>
              <a:t>q</a:t>
            </a:r>
            <a:r>
              <a:rPr lang="en-US" dirty="0" err="1"/>
              <a:t>conv</a:t>
            </a:r>
            <a:r>
              <a:rPr lang="en-US" dirty="0"/>
              <a:t>. is complicated by the exponential nature of the temperature decrease</a:t>
            </a:r>
            <a:r>
              <a:rPr lang="en-US" dirty="0" smtClean="0"/>
              <a:t>.</a:t>
            </a:r>
          </a:p>
          <a:p>
            <a:pPr algn="just"/>
            <a:endParaRPr lang="en-US" dirty="0"/>
          </a:p>
          <a:p>
            <a:pPr algn="just"/>
            <a:r>
              <a:rPr lang="en-US" dirty="0" smtClean="0"/>
              <a:t>Inserting </a:t>
            </a:r>
            <a:r>
              <a:rPr lang="en-US" dirty="0" err="1" smtClean="0"/>
              <a:t>mcp</a:t>
            </a:r>
            <a:r>
              <a:rPr lang="en-US" dirty="0" smtClean="0"/>
              <a:t> in the above equation we will obtain</a:t>
            </a:r>
            <a:endParaRPr lang="en-US" dirty="0"/>
          </a:p>
        </p:txBody>
      </p:sp>
      <p:pic>
        <p:nvPicPr>
          <p:cNvPr id="20484" name="Picture 4"/>
          <p:cNvPicPr>
            <a:picLocks noChangeAspect="1" noChangeArrowheads="1"/>
          </p:cNvPicPr>
          <p:nvPr/>
        </p:nvPicPr>
        <p:blipFill>
          <a:blip r:embed="rId2"/>
          <a:srcRect/>
          <a:stretch>
            <a:fillRect/>
          </a:stretch>
        </p:blipFill>
        <p:spPr bwMode="auto">
          <a:xfrm>
            <a:off x="1905000" y="2438400"/>
            <a:ext cx="5791200" cy="685800"/>
          </a:xfrm>
          <a:prstGeom prst="rect">
            <a:avLst/>
          </a:prstGeom>
          <a:noFill/>
        </p:spPr>
      </p:pic>
      <p:pic>
        <p:nvPicPr>
          <p:cNvPr id="20485" name="Picture 5"/>
          <p:cNvPicPr>
            <a:picLocks noChangeAspect="1" noChangeArrowheads="1"/>
          </p:cNvPicPr>
          <p:nvPr/>
        </p:nvPicPr>
        <p:blipFill>
          <a:blip r:embed="rId3"/>
          <a:srcRect/>
          <a:stretch>
            <a:fillRect/>
          </a:stretch>
        </p:blipFill>
        <p:spPr bwMode="auto">
          <a:xfrm>
            <a:off x="1904082" y="3581400"/>
            <a:ext cx="4343400" cy="500062"/>
          </a:xfrm>
          <a:prstGeom prst="rect">
            <a:avLst/>
          </a:prstGeom>
          <a:noFill/>
        </p:spPr>
      </p:pic>
      <p:pic>
        <p:nvPicPr>
          <p:cNvPr id="20486" name="Picture 6"/>
          <p:cNvPicPr>
            <a:picLocks noChangeAspect="1" noChangeArrowheads="1"/>
          </p:cNvPicPr>
          <p:nvPr/>
        </p:nvPicPr>
        <p:blipFill>
          <a:blip r:embed="rId4"/>
          <a:srcRect/>
          <a:stretch>
            <a:fillRect/>
          </a:stretch>
        </p:blipFill>
        <p:spPr bwMode="auto">
          <a:xfrm>
            <a:off x="6062662" y="4349827"/>
            <a:ext cx="2886075" cy="1981200"/>
          </a:xfrm>
          <a:prstGeom prst="rect">
            <a:avLst/>
          </a:prstGeom>
          <a:noFill/>
        </p:spPr>
      </p:pic>
      <p:pic>
        <p:nvPicPr>
          <p:cNvPr id="20487" name="Picture 7"/>
          <p:cNvPicPr>
            <a:picLocks noChangeAspect="1" noChangeArrowheads="1"/>
          </p:cNvPicPr>
          <p:nvPr/>
        </p:nvPicPr>
        <p:blipFill>
          <a:blip r:embed="rId5"/>
          <a:srcRect/>
          <a:stretch>
            <a:fillRect/>
          </a:stretch>
        </p:blipFill>
        <p:spPr bwMode="auto">
          <a:xfrm>
            <a:off x="457200" y="4349827"/>
            <a:ext cx="5562600" cy="1524000"/>
          </a:xfrm>
          <a:prstGeom prst="rect">
            <a:avLst/>
          </a:prstGeom>
          <a:noFill/>
        </p:spPr>
      </p:pic>
    </p:spTree>
    <p:extLst>
      <p:ext uri="{BB962C8B-B14F-4D97-AF65-F5344CB8AC3E}">
        <p14:creationId xmlns:p14="http://schemas.microsoft.com/office/powerpoint/2010/main" val="278975199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4F40CC92-8D84-4166-AB21-F8E95244426C}" type="slidenum">
              <a:rPr lang="en-US"/>
              <a:pPr/>
              <a:t>66</a:t>
            </a:fld>
            <a:endParaRPr lang="en-US"/>
          </a:p>
        </p:txBody>
      </p:sp>
      <p:sp>
        <p:nvSpPr>
          <p:cNvPr id="21506" name="Rectangle 2"/>
          <p:cNvSpPr>
            <a:spLocks noGrp="1" noChangeArrowheads="1"/>
          </p:cNvSpPr>
          <p:nvPr>
            <p:ph type="title"/>
          </p:nvPr>
        </p:nvSpPr>
        <p:spPr>
          <a:xfrm>
            <a:off x="0" y="274638"/>
            <a:ext cx="9144000" cy="563562"/>
          </a:xfrm>
          <a:solidFill>
            <a:srgbClr val="FFFF00">
              <a:alpha val="52000"/>
            </a:srgbClr>
          </a:solidFill>
        </p:spPr>
        <p:txBody>
          <a:bodyPr/>
          <a:lstStyle/>
          <a:p>
            <a:r>
              <a:rPr lang="en-US" sz="2800" b="1"/>
              <a:t>Convection Correlations for Tubes: </a:t>
            </a:r>
            <a:br>
              <a:rPr lang="en-US" sz="2800" b="1"/>
            </a:br>
            <a:r>
              <a:rPr lang="en-US" sz="2800" b="1"/>
              <a:t>Fully Developed Region</a:t>
            </a:r>
          </a:p>
        </p:txBody>
      </p:sp>
      <p:sp>
        <p:nvSpPr>
          <p:cNvPr id="21507" name="Rectangle 3"/>
          <p:cNvSpPr>
            <a:spLocks noGrp="1" noChangeArrowheads="1"/>
          </p:cNvSpPr>
          <p:nvPr>
            <p:ph type="body" idx="1"/>
          </p:nvPr>
        </p:nvSpPr>
        <p:spPr>
          <a:xfrm>
            <a:off x="0" y="990600"/>
            <a:ext cx="9144000" cy="5562600"/>
          </a:xfrm>
        </p:spPr>
        <p:txBody>
          <a:bodyPr/>
          <a:lstStyle/>
          <a:p>
            <a:pPr algn="just"/>
            <a:r>
              <a:rPr lang="en-US" sz="2400" dirty="0"/>
              <a:t>In this section we present correlations for estimating the coefficients for </a:t>
            </a:r>
            <a:r>
              <a:rPr lang="en-US" sz="2400" i="1" dirty="0"/>
              <a:t>fully developed laminar </a:t>
            </a:r>
            <a:r>
              <a:rPr lang="en-US" sz="2400" dirty="0"/>
              <a:t>and </a:t>
            </a:r>
            <a:r>
              <a:rPr lang="en-US" sz="2400" i="1" dirty="0"/>
              <a:t>turbulent </a:t>
            </a:r>
            <a:r>
              <a:rPr lang="en-US" sz="2400" dirty="0"/>
              <a:t>flows in </a:t>
            </a:r>
            <a:r>
              <a:rPr lang="en-US" sz="2400" i="1" dirty="0"/>
              <a:t>circular </a:t>
            </a:r>
            <a:r>
              <a:rPr lang="en-US" sz="2400" dirty="0"/>
              <a:t>and </a:t>
            </a:r>
            <a:r>
              <a:rPr lang="en-US" sz="2400" i="1" dirty="0"/>
              <a:t>noncircular tubes.</a:t>
            </a:r>
          </a:p>
          <a:p>
            <a:pPr algn="just">
              <a:buFontTx/>
              <a:buNone/>
            </a:pPr>
            <a:r>
              <a:rPr lang="en-US" sz="2400" b="1" i="1" u="sng" dirty="0">
                <a:solidFill>
                  <a:srgbClr val="FF3399"/>
                </a:solidFill>
                <a:effectLst>
                  <a:outerShdw blurRad="38100" dist="38100" dir="2700000" algn="tl">
                    <a:srgbClr val="C0C0C0"/>
                  </a:outerShdw>
                </a:effectLst>
              </a:rPr>
              <a:t>Laminar Flow</a:t>
            </a:r>
            <a:endParaRPr lang="en-US" sz="2400" i="1" u="sng" dirty="0">
              <a:solidFill>
                <a:srgbClr val="FF3399"/>
              </a:solidFill>
              <a:effectLst>
                <a:outerShdw blurRad="38100" dist="38100" dir="2700000" algn="tl">
                  <a:srgbClr val="C0C0C0"/>
                </a:outerShdw>
              </a:effectLst>
            </a:endParaRPr>
          </a:p>
          <a:p>
            <a:pPr algn="just"/>
            <a:r>
              <a:rPr lang="en-US" sz="2400" dirty="0"/>
              <a:t>The problem of laminar flow (</a:t>
            </a:r>
            <a:r>
              <a:rPr lang="en-US" sz="2400" dirty="0" err="1"/>
              <a:t>Re</a:t>
            </a:r>
            <a:r>
              <a:rPr lang="en-US" sz="2400" i="1" dirty="0" err="1"/>
              <a:t>D</a:t>
            </a:r>
            <a:r>
              <a:rPr lang="en-US" sz="2400" i="1" dirty="0"/>
              <a:t> &lt;</a:t>
            </a:r>
            <a:r>
              <a:rPr lang="en-US" sz="2400" dirty="0"/>
              <a:t>2300) in tubes has been treated theoretically, and the results can be used to determine the convection coefficients.</a:t>
            </a:r>
          </a:p>
          <a:p>
            <a:pPr algn="just"/>
            <a:r>
              <a:rPr lang="en-US" sz="2400" dirty="0"/>
              <a:t>For flow in a </a:t>
            </a:r>
            <a:r>
              <a:rPr lang="en-US" sz="2400" i="1" dirty="0"/>
              <a:t>circular </a:t>
            </a:r>
            <a:r>
              <a:rPr lang="en-US" sz="2400" dirty="0"/>
              <a:t>tube characterized by </a:t>
            </a:r>
            <a:r>
              <a:rPr lang="en-US" sz="2400" i="1" dirty="0"/>
              <a:t>uniform surface heat flux </a:t>
            </a:r>
            <a:r>
              <a:rPr lang="en-US" sz="2400" dirty="0"/>
              <a:t>and </a:t>
            </a:r>
            <a:r>
              <a:rPr lang="en-US" sz="2400" i="1" dirty="0"/>
              <a:t>laminar, fully developed conditions, </a:t>
            </a:r>
            <a:r>
              <a:rPr lang="en-US" sz="2400" dirty="0"/>
              <a:t>the </a:t>
            </a:r>
            <a:r>
              <a:rPr lang="en-US" sz="2400" i="1" dirty="0" err="1"/>
              <a:t>Nusselt</a:t>
            </a:r>
            <a:r>
              <a:rPr lang="en-US" sz="2400" i="1" dirty="0"/>
              <a:t> number is a constant, </a:t>
            </a:r>
            <a:r>
              <a:rPr lang="en-US" sz="2400" dirty="0"/>
              <a:t>independent of </a:t>
            </a:r>
            <a:r>
              <a:rPr lang="en-US" sz="2400" dirty="0" err="1"/>
              <a:t>Re</a:t>
            </a:r>
            <a:r>
              <a:rPr lang="en-US" sz="2400" i="1" dirty="0" err="1"/>
              <a:t>D</a:t>
            </a:r>
            <a:r>
              <a:rPr lang="en-US" sz="2400" dirty="0"/>
              <a:t>, </a:t>
            </a:r>
            <a:r>
              <a:rPr lang="en-US" sz="2400" dirty="0" err="1"/>
              <a:t>Pr</a:t>
            </a:r>
            <a:r>
              <a:rPr lang="en-US" sz="2400" dirty="0"/>
              <a:t>, and axial location.</a:t>
            </a:r>
          </a:p>
        </p:txBody>
      </p:sp>
      <p:pic>
        <p:nvPicPr>
          <p:cNvPr id="21508" name="Picture 4"/>
          <p:cNvPicPr>
            <a:picLocks noChangeAspect="1" noChangeArrowheads="1"/>
          </p:cNvPicPr>
          <p:nvPr/>
        </p:nvPicPr>
        <p:blipFill>
          <a:blip r:embed="rId2"/>
          <a:srcRect/>
          <a:stretch>
            <a:fillRect/>
          </a:stretch>
        </p:blipFill>
        <p:spPr bwMode="auto">
          <a:xfrm>
            <a:off x="3429000" y="5334000"/>
            <a:ext cx="3352800" cy="762000"/>
          </a:xfrm>
          <a:prstGeom prst="rect">
            <a:avLst/>
          </a:prstGeom>
          <a:noFill/>
        </p:spPr>
      </p:pic>
    </p:spTree>
    <p:extLst>
      <p:ext uri="{BB962C8B-B14F-4D97-AF65-F5344CB8AC3E}">
        <p14:creationId xmlns:p14="http://schemas.microsoft.com/office/powerpoint/2010/main" val="701977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additive="base">
                                        <p:cTn id="7" dur="500" fill="hold"/>
                                        <p:tgtEl>
                                          <p:spTgt spid="21506"/>
                                        </p:tgtEl>
                                        <p:attrNameLst>
                                          <p:attrName>ppt_x</p:attrName>
                                        </p:attrNameLst>
                                      </p:cBhvr>
                                      <p:tavLst>
                                        <p:tav tm="0">
                                          <p:val>
                                            <p:strVal val="#ppt_x"/>
                                          </p:val>
                                        </p:tav>
                                        <p:tav tm="100000">
                                          <p:val>
                                            <p:strVal val="#ppt_x"/>
                                          </p:val>
                                        </p:tav>
                                      </p:tavLst>
                                    </p:anim>
                                    <p:anim calcmode="lin" valueType="num">
                                      <p:cBhvr additive="base">
                                        <p:cTn id="8" dur="500" fill="hold"/>
                                        <p:tgtEl>
                                          <p:spTgt spid="215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DC366D5-FEF4-42D5-907D-1C5311AF4BDE}" type="slidenum">
              <a:rPr lang="en-US"/>
              <a:pPr/>
              <a:t>67</a:t>
            </a:fld>
            <a:endParaRPr lang="en-US"/>
          </a:p>
        </p:txBody>
      </p:sp>
      <p:sp>
        <p:nvSpPr>
          <p:cNvPr id="22531" name="Rectangle 3"/>
          <p:cNvSpPr>
            <a:spLocks noGrp="1" noChangeArrowheads="1"/>
          </p:cNvSpPr>
          <p:nvPr>
            <p:ph type="body" idx="1"/>
          </p:nvPr>
        </p:nvSpPr>
        <p:spPr>
          <a:xfrm>
            <a:off x="457200" y="304800"/>
            <a:ext cx="8229600" cy="5821363"/>
          </a:xfrm>
        </p:spPr>
        <p:txBody>
          <a:bodyPr/>
          <a:lstStyle/>
          <a:p>
            <a:pPr algn="just"/>
            <a:r>
              <a:rPr lang="en-US"/>
              <a:t>When the thermal surface condition is characterized by a </a:t>
            </a:r>
            <a:r>
              <a:rPr lang="en-US" i="1"/>
              <a:t>constant surface temperature, </a:t>
            </a:r>
            <a:r>
              <a:rPr lang="en-US"/>
              <a:t>the results are of similar form, but with a smaller value for the Nusselt number</a:t>
            </a:r>
          </a:p>
          <a:p>
            <a:pPr algn="just"/>
            <a:endParaRPr lang="en-US"/>
          </a:p>
          <a:p>
            <a:pPr algn="just"/>
            <a:r>
              <a:rPr lang="en-US"/>
              <a:t>In using these equations to determine </a:t>
            </a:r>
            <a:r>
              <a:rPr lang="en-US" i="1"/>
              <a:t>h</a:t>
            </a:r>
            <a:r>
              <a:rPr lang="en-US"/>
              <a:t>, the thermal conductivity should be evaluated at </a:t>
            </a:r>
            <a:r>
              <a:rPr lang="en-US" i="1"/>
              <a:t>Tm</a:t>
            </a:r>
            <a:r>
              <a:rPr lang="en-US"/>
              <a:t>.</a:t>
            </a:r>
          </a:p>
        </p:txBody>
      </p:sp>
      <p:pic>
        <p:nvPicPr>
          <p:cNvPr id="22532" name="Picture 4"/>
          <p:cNvPicPr>
            <a:picLocks noChangeAspect="1" noChangeArrowheads="1"/>
          </p:cNvPicPr>
          <p:nvPr/>
        </p:nvPicPr>
        <p:blipFill>
          <a:blip r:embed="rId2"/>
          <a:srcRect/>
          <a:stretch>
            <a:fillRect/>
          </a:stretch>
        </p:blipFill>
        <p:spPr bwMode="auto">
          <a:xfrm>
            <a:off x="3429000" y="3429000"/>
            <a:ext cx="2819400" cy="655638"/>
          </a:xfrm>
          <a:prstGeom prst="rect">
            <a:avLst/>
          </a:prstGeom>
          <a:noFill/>
        </p:spPr>
      </p:pic>
    </p:spTree>
    <p:extLst>
      <p:ext uri="{BB962C8B-B14F-4D97-AF65-F5344CB8AC3E}">
        <p14:creationId xmlns:p14="http://schemas.microsoft.com/office/powerpoint/2010/main" val="64319670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38CF18CB-B730-4C51-A23A-38C866AFD657}" type="slidenum">
              <a:rPr lang="en-US"/>
              <a:pPr/>
              <a:t>68</a:t>
            </a:fld>
            <a:endParaRPr lang="en-US"/>
          </a:p>
        </p:txBody>
      </p:sp>
      <p:sp>
        <p:nvSpPr>
          <p:cNvPr id="23554" name="Rectangle 2"/>
          <p:cNvSpPr>
            <a:spLocks noGrp="1" noChangeArrowheads="1"/>
          </p:cNvSpPr>
          <p:nvPr>
            <p:ph type="title"/>
          </p:nvPr>
        </p:nvSpPr>
        <p:spPr/>
        <p:txBody>
          <a:bodyPr/>
          <a:lstStyle/>
          <a:p>
            <a:endParaRPr lang="en-US"/>
          </a:p>
        </p:txBody>
      </p:sp>
      <p:sp>
        <p:nvSpPr>
          <p:cNvPr id="23555" name="Rectangle 3"/>
          <p:cNvSpPr>
            <a:spLocks noGrp="1" noChangeArrowheads="1"/>
          </p:cNvSpPr>
          <p:nvPr>
            <p:ph type="body" idx="1"/>
          </p:nvPr>
        </p:nvSpPr>
        <p:spPr/>
        <p:txBody>
          <a:bodyPr/>
          <a:lstStyle/>
          <a:p>
            <a:endParaRPr lang="en-US"/>
          </a:p>
        </p:txBody>
      </p:sp>
      <p:pic>
        <p:nvPicPr>
          <p:cNvPr id="23556" name="Picture 4"/>
          <p:cNvPicPr>
            <a:picLocks noChangeAspect="1" noChangeArrowheads="1"/>
          </p:cNvPicPr>
          <p:nvPr/>
        </p:nvPicPr>
        <p:blipFill>
          <a:blip r:embed="rId2"/>
          <a:srcRect/>
          <a:stretch>
            <a:fillRect/>
          </a:stretch>
        </p:blipFill>
        <p:spPr bwMode="auto">
          <a:xfrm>
            <a:off x="457200" y="211138"/>
            <a:ext cx="7772400" cy="6245225"/>
          </a:xfrm>
          <a:prstGeom prst="rect">
            <a:avLst/>
          </a:prstGeom>
          <a:noFill/>
        </p:spPr>
      </p:pic>
    </p:spTree>
    <p:extLst>
      <p:ext uri="{BB962C8B-B14F-4D97-AF65-F5344CB8AC3E}">
        <p14:creationId xmlns:p14="http://schemas.microsoft.com/office/powerpoint/2010/main" val="302298913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BDC0565-D091-4D42-BCF0-E12DFC9396B8}" type="slidenum">
              <a:rPr lang="en-US"/>
              <a:pPr/>
              <a:t>69</a:t>
            </a:fld>
            <a:endParaRPr lang="en-US"/>
          </a:p>
        </p:txBody>
      </p:sp>
      <p:sp>
        <p:nvSpPr>
          <p:cNvPr id="24579" name="Rectangle 3"/>
          <p:cNvSpPr>
            <a:spLocks noGrp="1" noChangeArrowheads="1"/>
          </p:cNvSpPr>
          <p:nvPr>
            <p:ph type="body" idx="1"/>
          </p:nvPr>
        </p:nvSpPr>
        <p:spPr>
          <a:xfrm>
            <a:off x="228600" y="228600"/>
            <a:ext cx="8763000" cy="5897563"/>
          </a:xfrm>
        </p:spPr>
        <p:txBody>
          <a:bodyPr/>
          <a:lstStyle/>
          <a:p>
            <a:pPr algn="just">
              <a:lnSpc>
                <a:spcPct val="90000"/>
              </a:lnSpc>
            </a:pPr>
            <a:r>
              <a:rPr lang="en-US" dirty="0"/>
              <a:t>For applications involving convection transport in </a:t>
            </a:r>
            <a:r>
              <a:rPr lang="en-US" i="1" dirty="0"/>
              <a:t>noncircular tubes, </a:t>
            </a:r>
            <a:r>
              <a:rPr lang="en-US" dirty="0"/>
              <a:t>to at least a first approximation, the foregoing correlations can be applied by using the </a:t>
            </a:r>
            <a:r>
              <a:rPr lang="en-US" b="1" i="1" dirty="0"/>
              <a:t>hydraulic diameter </a:t>
            </a:r>
            <a:r>
              <a:rPr lang="en-US" dirty="0"/>
              <a:t>as the characteristic length</a:t>
            </a:r>
          </a:p>
          <a:p>
            <a:pPr algn="just">
              <a:lnSpc>
                <a:spcPct val="90000"/>
              </a:lnSpc>
            </a:pPr>
            <a:endParaRPr lang="en-US" dirty="0"/>
          </a:p>
          <a:p>
            <a:pPr algn="just">
              <a:lnSpc>
                <a:spcPct val="90000"/>
              </a:lnSpc>
            </a:pPr>
            <a:endParaRPr lang="en-US" dirty="0"/>
          </a:p>
          <a:p>
            <a:pPr algn="just">
              <a:lnSpc>
                <a:spcPct val="90000"/>
              </a:lnSpc>
            </a:pPr>
            <a:r>
              <a:rPr lang="en-US" dirty="0"/>
              <a:t>Where </a:t>
            </a:r>
            <a:r>
              <a:rPr lang="en-US" i="1" dirty="0"/>
              <a:t>Ac </a:t>
            </a:r>
            <a:r>
              <a:rPr lang="en-US" dirty="0"/>
              <a:t>and </a:t>
            </a:r>
            <a:r>
              <a:rPr lang="en-US" i="1" dirty="0"/>
              <a:t>P </a:t>
            </a:r>
            <a:r>
              <a:rPr lang="en-US" dirty="0"/>
              <a:t>are the flow cross-sectional area and the </a:t>
            </a:r>
            <a:r>
              <a:rPr lang="en-US" i="1" dirty="0"/>
              <a:t>wetted perimeter, </a:t>
            </a:r>
            <a:r>
              <a:rPr lang="en-US" dirty="0"/>
              <a:t>respectively. It is this diameter that should be used in calculating the Reynolds and </a:t>
            </a:r>
            <a:r>
              <a:rPr lang="en-US" dirty="0" err="1"/>
              <a:t>Nusselt</a:t>
            </a:r>
            <a:r>
              <a:rPr lang="en-US" dirty="0"/>
              <a:t> numbers.</a:t>
            </a:r>
          </a:p>
        </p:txBody>
      </p:sp>
      <p:pic>
        <p:nvPicPr>
          <p:cNvPr id="24580" name="Picture 4"/>
          <p:cNvPicPr>
            <a:picLocks noChangeAspect="1" noChangeArrowheads="1"/>
          </p:cNvPicPr>
          <p:nvPr/>
        </p:nvPicPr>
        <p:blipFill>
          <a:blip r:embed="rId2"/>
          <a:srcRect/>
          <a:stretch>
            <a:fillRect/>
          </a:stretch>
        </p:blipFill>
        <p:spPr bwMode="auto">
          <a:xfrm>
            <a:off x="3962400" y="2782888"/>
            <a:ext cx="2252004" cy="1255712"/>
          </a:xfrm>
          <a:prstGeom prst="rect">
            <a:avLst/>
          </a:prstGeom>
          <a:noFill/>
        </p:spPr>
      </p:pic>
    </p:spTree>
    <p:extLst>
      <p:ext uri="{BB962C8B-B14F-4D97-AF65-F5344CB8AC3E}">
        <p14:creationId xmlns:p14="http://schemas.microsoft.com/office/powerpoint/2010/main" val="33348427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fld id="{C8F1B507-B128-48A2-A2C1-0C648944333D}" type="datetime1">
              <a:rPr lang="en-US" smtClean="0"/>
              <a:pPr/>
              <a:t>2/15/2019</a:t>
            </a:fld>
            <a:endParaRPr lang="en-US"/>
          </a:p>
        </p:txBody>
      </p:sp>
      <p:sp>
        <p:nvSpPr>
          <p:cNvPr id="25602" name="Rectangle 2"/>
          <p:cNvSpPr>
            <a:spLocks noGrp="1" noChangeArrowheads="1"/>
          </p:cNvSpPr>
          <p:nvPr>
            <p:ph type="title"/>
          </p:nvPr>
        </p:nvSpPr>
        <p:spPr/>
        <p:txBody>
          <a:bodyPr/>
          <a:lstStyle/>
          <a:p>
            <a:r>
              <a:rPr lang="en-US"/>
              <a:t>Heat Transfer Coefficient</a:t>
            </a:r>
          </a:p>
        </p:txBody>
      </p:sp>
      <p:sp>
        <p:nvSpPr>
          <p:cNvPr id="25603" name="Rectangle 3"/>
          <p:cNvSpPr>
            <a:spLocks noGrp="1" noChangeArrowheads="1"/>
          </p:cNvSpPr>
          <p:nvPr>
            <p:ph type="body" idx="1"/>
          </p:nvPr>
        </p:nvSpPr>
        <p:spPr>
          <a:xfrm>
            <a:off x="304800" y="1295400"/>
            <a:ext cx="3733800" cy="685800"/>
          </a:xfrm>
        </p:spPr>
        <p:txBody>
          <a:bodyPr/>
          <a:lstStyle/>
          <a:p>
            <a:r>
              <a:rPr lang="en-US"/>
              <a:t>For flow over a flat plate:</a:t>
            </a:r>
          </a:p>
        </p:txBody>
      </p:sp>
      <p:pic>
        <p:nvPicPr>
          <p:cNvPr id="25605" name="Picture 5"/>
          <p:cNvPicPr>
            <a:picLocks noChangeAspect="1" noChangeArrowheads="1"/>
          </p:cNvPicPr>
          <p:nvPr/>
        </p:nvPicPr>
        <p:blipFill>
          <a:blip r:embed="rId4" cstate="print"/>
          <a:srcRect/>
          <a:stretch>
            <a:fillRect/>
          </a:stretch>
        </p:blipFill>
        <p:spPr bwMode="auto">
          <a:xfrm>
            <a:off x="1981200" y="2209800"/>
            <a:ext cx="4419600" cy="3122613"/>
          </a:xfrm>
          <a:prstGeom prst="rect">
            <a:avLst/>
          </a:prstGeom>
          <a:noFill/>
          <a:ln w="9525">
            <a:noFill/>
            <a:miter lim="800000"/>
            <a:headEnd/>
            <a:tailEnd/>
          </a:ln>
        </p:spPr>
      </p:pic>
      <p:graphicFrame>
        <p:nvGraphicFramePr>
          <p:cNvPr id="25607" name="Object 7"/>
          <p:cNvGraphicFramePr>
            <a:graphicFrameLocks noChangeAspect="1"/>
          </p:cNvGraphicFramePr>
          <p:nvPr/>
        </p:nvGraphicFramePr>
        <p:xfrm>
          <a:off x="3886200" y="1447800"/>
          <a:ext cx="1690688" cy="846138"/>
        </p:xfrm>
        <a:graphic>
          <a:graphicData uri="http://schemas.openxmlformats.org/presentationml/2006/ole">
            <mc:AlternateContent xmlns:mc="http://schemas.openxmlformats.org/markup-compatibility/2006">
              <mc:Choice xmlns:v="urn:schemas-microsoft-com:vml" Requires="v">
                <p:oleObj spid="_x0000_s25628" name="Equation" r:id="rId5" imgW="685800" imgH="342720" progId="Equation.3">
                  <p:embed/>
                </p:oleObj>
              </mc:Choice>
              <mc:Fallback>
                <p:oleObj name="Equation" r:id="rId5" imgW="685800" imgH="342720" progId="Equation.3">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6200" y="1447800"/>
                        <a:ext cx="1690688" cy="846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608" name="Rectangle 8"/>
          <p:cNvSpPr>
            <a:spLocks noChangeArrowheads="1"/>
          </p:cNvSpPr>
          <p:nvPr/>
        </p:nvSpPr>
        <p:spPr bwMode="auto">
          <a:xfrm>
            <a:off x="457200" y="5867400"/>
            <a:ext cx="7696200" cy="533400"/>
          </a:xfrm>
          <a:prstGeom prst="rect">
            <a:avLst/>
          </a:prstGeom>
          <a:noFill/>
          <a:ln w="9525">
            <a:noFill/>
            <a:miter lim="800000"/>
            <a:headEnd/>
            <a:tailEnd/>
          </a:ln>
          <a:effectLst/>
        </p:spPr>
        <p:txBody>
          <a:bodyPr/>
          <a:lstStyle/>
          <a:p>
            <a:pPr marL="342900" indent="-342900">
              <a:spcBef>
                <a:spcPct val="20000"/>
              </a:spcBef>
              <a:buFont typeface="Wingdings" pitchFamily="2" charset="2"/>
              <a:buChar char="Ø"/>
            </a:pPr>
            <a:r>
              <a:rPr lang="en-US">
                <a:solidFill>
                  <a:srgbClr val="FF3300"/>
                </a:solidFill>
                <a:latin typeface="Arial" charset="0"/>
              </a:rPr>
              <a:t>How can we estimate the heat transfer coefficient?</a:t>
            </a:r>
          </a:p>
        </p:txBody>
      </p:sp>
      <p:sp>
        <p:nvSpPr>
          <p:cNvPr id="25610" name="Text Box 10"/>
          <p:cNvSpPr txBox="1">
            <a:spLocks noChangeArrowheads="1"/>
          </p:cNvSpPr>
          <p:nvPr/>
        </p:nvSpPr>
        <p:spPr bwMode="auto">
          <a:xfrm>
            <a:off x="6172200" y="1676400"/>
            <a:ext cx="654050" cy="366713"/>
          </a:xfrm>
          <a:prstGeom prst="rect">
            <a:avLst/>
          </a:prstGeom>
          <a:noFill/>
          <a:ln w="9525">
            <a:noFill/>
            <a:miter lim="800000"/>
            <a:headEnd/>
            <a:tailEnd/>
          </a:ln>
          <a:effectLst/>
        </p:spPr>
        <p:txBody>
          <a:bodyPr wrap="none">
            <a:spAutoFit/>
          </a:bodyPr>
          <a:lstStyle/>
          <a:p>
            <a:r>
              <a:rPr lang="en-US" sz="1800">
                <a:latin typeface="Arial" charset="0"/>
              </a:rPr>
              <a:t>(6.3)</a:t>
            </a:r>
          </a:p>
        </p:txBody>
      </p:sp>
      <p:sp>
        <p:nvSpPr>
          <p:cNvPr id="11" name="Slide Number Placeholder 10"/>
          <p:cNvSpPr>
            <a:spLocks noGrp="1"/>
          </p:cNvSpPr>
          <p:nvPr>
            <p:ph type="sldNum" sz="quarter" idx="12"/>
          </p:nvPr>
        </p:nvSpPr>
        <p:spPr/>
        <p:txBody>
          <a:bodyPr/>
          <a:lstStyle/>
          <a:p>
            <a:r>
              <a:rPr lang="en-US" smtClean="0"/>
              <a:t>6-</a:t>
            </a:r>
            <a:fld id="{44137CE7-71FD-4311-BAD5-26084854ACF6}" type="slidenum">
              <a:rPr lang="en-US" smtClean="0"/>
              <a:pPr/>
              <a:t>7</a:t>
            </a:fld>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7C91FE07-4EBF-4825-AB66-B7045DD86574}" type="slidenum">
              <a:rPr lang="en-US"/>
              <a:pPr/>
              <a:t>70</a:t>
            </a:fld>
            <a:endParaRPr lang="en-US"/>
          </a:p>
        </p:txBody>
      </p:sp>
      <p:sp>
        <p:nvSpPr>
          <p:cNvPr id="25602" name="Rectangle 2"/>
          <p:cNvSpPr>
            <a:spLocks noGrp="1" noChangeArrowheads="1"/>
          </p:cNvSpPr>
          <p:nvPr>
            <p:ph type="title"/>
          </p:nvPr>
        </p:nvSpPr>
        <p:spPr>
          <a:xfrm>
            <a:off x="457200" y="274638"/>
            <a:ext cx="8229600" cy="334962"/>
          </a:xfrm>
          <a:solidFill>
            <a:srgbClr val="FFFF00"/>
          </a:solidFill>
        </p:spPr>
        <p:txBody>
          <a:bodyPr/>
          <a:lstStyle/>
          <a:p>
            <a:r>
              <a:rPr lang="en-US" sz="4000" b="1"/>
              <a:t>Turbulent Flow</a:t>
            </a:r>
          </a:p>
        </p:txBody>
      </p:sp>
      <p:sp>
        <p:nvSpPr>
          <p:cNvPr id="25603" name="Rectangle 3"/>
          <p:cNvSpPr>
            <a:spLocks noGrp="1" noChangeArrowheads="1"/>
          </p:cNvSpPr>
          <p:nvPr>
            <p:ph type="body" idx="1"/>
          </p:nvPr>
        </p:nvSpPr>
        <p:spPr>
          <a:xfrm>
            <a:off x="457200" y="838200"/>
            <a:ext cx="8229600" cy="5638800"/>
          </a:xfrm>
        </p:spPr>
        <p:txBody>
          <a:bodyPr/>
          <a:lstStyle/>
          <a:p>
            <a:pPr algn="just">
              <a:lnSpc>
                <a:spcPct val="80000"/>
              </a:lnSpc>
            </a:pPr>
            <a:r>
              <a:rPr lang="en-US" sz="2800" dirty="0"/>
              <a:t>A commonly used expression for computing the </a:t>
            </a:r>
            <a:r>
              <a:rPr lang="en-US" sz="2800" i="1" dirty="0"/>
              <a:t>local </a:t>
            </a:r>
            <a:r>
              <a:rPr lang="en-US" sz="2800" dirty="0" err="1"/>
              <a:t>Nusselt</a:t>
            </a:r>
            <a:r>
              <a:rPr lang="en-US" sz="2800" dirty="0"/>
              <a:t> number for </a:t>
            </a:r>
            <a:r>
              <a:rPr lang="en-US" sz="2800" i="1" dirty="0"/>
              <a:t>fully developed </a:t>
            </a:r>
            <a:r>
              <a:rPr lang="en-US" sz="2800" dirty="0"/>
              <a:t>(</a:t>
            </a:r>
            <a:r>
              <a:rPr lang="en-US" sz="2800" dirty="0" err="1"/>
              <a:t>hydrodynamically</a:t>
            </a:r>
            <a:r>
              <a:rPr lang="en-US" sz="2800" dirty="0"/>
              <a:t> and thermally) </a:t>
            </a:r>
            <a:r>
              <a:rPr lang="en-US" sz="2800" i="1" dirty="0"/>
              <a:t>turbulent </a:t>
            </a:r>
            <a:r>
              <a:rPr lang="en-US" sz="2800" dirty="0"/>
              <a:t>flow in a smooth </a:t>
            </a:r>
            <a:r>
              <a:rPr lang="en-US" sz="2800" i="1" dirty="0"/>
              <a:t>circular tube </a:t>
            </a:r>
            <a:r>
              <a:rPr lang="en-US" sz="2800" dirty="0"/>
              <a:t>is the </a:t>
            </a:r>
            <a:r>
              <a:rPr lang="en-US" sz="2800" i="1" dirty="0" err="1"/>
              <a:t>Dittus-Boelter</a:t>
            </a:r>
            <a:r>
              <a:rPr lang="en-US" sz="2800" i="1" dirty="0"/>
              <a:t> correlation </a:t>
            </a:r>
            <a:r>
              <a:rPr lang="en-US" sz="2800" dirty="0"/>
              <a:t>of the form</a:t>
            </a:r>
          </a:p>
          <a:p>
            <a:pPr algn="just">
              <a:lnSpc>
                <a:spcPct val="80000"/>
              </a:lnSpc>
            </a:pPr>
            <a:endParaRPr lang="en-US" sz="2800" dirty="0"/>
          </a:p>
          <a:p>
            <a:pPr algn="just">
              <a:lnSpc>
                <a:spcPct val="80000"/>
              </a:lnSpc>
            </a:pPr>
            <a:endParaRPr lang="en-US" sz="2800" dirty="0"/>
          </a:p>
          <a:p>
            <a:pPr algn="just">
              <a:lnSpc>
                <a:spcPct val="80000"/>
              </a:lnSpc>
            </a:pPr>
            <a:endParaRPr lang="en-US" sz="2800" dirty="0"/>
          </a:p>
          <a:p>
            <a:pPr algn="just">
              <a:lnSpc>
                <a:spcPct val="80000"/>
              </a:lnSpc>
            </a:pPr>
            <a:r>
              <a:rPr lang="en-US" sz="2800" dirty="0"/>
              <a:t>where </a:t>
            </a:r>
            <a:r>
              <a:rPr lang="en-US" sz="2800" i="1" dirty="0"/>
              <a:t>n=</a:t>
            </a:r>
            <a:r>
              <a:rPr lang="en-US" sz="2800" dirty="0"/>
              <a:t>0.4 for heating (</a:t>
            </a:r>
            <a:r>
              <a:rPr lang="en-US" sz="2800" i="1" dirty="0" err="1"/>
              <a:t>Ts</a:t>
            </a:r>
            <a:r>
              <a:rPr lang="en-US" sz="2800" i="1" dirty="0"/>
              <a:t>&gt;Tm</a:t>
            </a:r>
            <a:r>
              <a:rPr lang="en-US" sz="2800" dirty="0"/>
              <a:t>) and 0.3 for cooling (</a:t>
            </a:r>
            <a:r>
              <a:rPr lang="en-US" sz="2800" i="1" dirty="0" err="1"/>
              <a:t>Ts</a:t>
            </a:r>
            <a:r>
              <a:rPr lang="en-US" sz="2800" dirty="0"/>
              <a:t>&lt;</a:t>
            </a:r>
            <a:r>
              <a:rPr lang="en-US" sz="2800" i="1" dirty="0"/>
              <a:t>Tm</a:t>
            </a:r>
            <a:r>
              <a:rPr lang="en-US" sz="2800" dirty="0"/>
              <a:t>). These correlations have been confirmed experimentally for the range of conditions shown in the brackets. The correlations can be used for small to moderate temperature differences, (</a:t>
            </a:r>
            <a:r>
              <a:rPr lang="en-US" sz="2800" i="1" dirty="0" err="1"/>
              <a:t>Ts</a:t>
            </a:r>
            <a:r>
              <a:rPr lang="en-US" sz="2800" i="1" dirty="0"/>
              <a:t>-Tm</a:t>
            </a:r>
            <a:r>
              <a:rPr lang="en-US" sz="2800" dirty="0"/>
              <a:t>) with all properties evaluated at Tm.</a:t>
            </a:r>
          </a:p>
        </p:txBody>
      </p:sp>
      <p:pic>
        <p:nvPicPr>
          <p:cNvPr id="25604" name="Picture 4"/>
          <p:cNvPicPr>
            <a:picLocks noChangeAspect="1" noChangeArrowheads="1"/>
          </p:cNvPicPr>
          <p:nvPr/>
        </p:nvPicPr>
        <p:blipFill>
          <a:blip r:embed="rId2"/>
          <a:srcRect/>
          <a:stretch>
            <a:fillRect/>
          </a:stretch>
        </p:blipFill>
        <p:spPr bwMode="auto">
          <a:xfrm>
            <a:off x="3429000" y="2590800"/>
            <a:ext cx="3505200" cy="1233488"/>
          </a:xfrm>
          <a:prstGeom prst="rect">
            <a:avLst/>
          </a:prstGeom>
          <a:noFill/>
        </p:spPr>
      </p:pic>
    </p:spTree>
    <p:extLst>
      <p:ext uri="{BB962C8B-B14F-4D97-AF65-F5344CB8AC3E}">
        <p14:creationId xmlns:p14="http://schemas.microsoft.com/office/powerpoint/2010/main" val="400504356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5D9E734D-1FED-4A37-90C7-6061380EBB25}" type="slidenum">
              <a:rPr lang="en-US"/>
              <a:pPr/>
              <a:t>71</a:t>
            </a:fld>
            <a:endParaRPr lang="en-US"/>
          </a:p>
        </p:txBody>
      </p:sp>
      <p:sp>
        <p:nvSpPr>
          <p:cNvPr id="26627" name="Rectangle 3"/>
          <p:cNvSpPr>
            <a:spLocks noGrp="1" noChangeArrowheads="1"/>
          </p:cNvSpPr>
          <p:nvPr>
            <p:ph type="body" idx="1"/>
          </p:nvPr>
        </p:nvSpPr>
        <p:spPr>
          <a:xfrm>
            <a:off x="228600" y="228600"/>
            <a:ext cx="8686800" cy="5897563"/>
          </a:xfrm>
        </p:spPr>
        <p:txBody>
          <a:bodyPr/>
          <a:lstStyle/>
          <a:p>
            <a:pPr algn="just"/>
            <a:r>
              <a:rPr lang="en-US"/>
              <a:t>For flows characterized by large property variations, the </a:t>
            </a:r>
            <a:r>
              <a:rPr lang="en-US" i="1"/>
              <a:t>Sieder-Tate correlation </a:t>
            </a:r>
            <a:r>
              <a:rPr lang="en-US"/>
              <a:t>is recommended</a:t>
            </a:r>
          </a:p>
        </p:txBody>
      </p:sp>
      <p:pic>
        <p:nvPicPr>
          <p:cNvPr id="26628" name="Picture 4"/>
          <p:cNvPicPr>
            <a:picLocks noChangeAspect="1" noChangeArrowheads="1"/>
          </p:cNvPicPr>
          <p:nvPr/>
        </p:nvPicPr>
        <p:blipFill>
          <a:blip r:embed="rId2"/>
          <a:srcRect/>
          <a:stretch>
            <a:fillRect/>
          </a:stretch>
        </p:blipFill>
        <p:spPr bwMode="auto">
          <a:xfrm>
            <a:off x="2819400" y="1863725"/>
            <a:ext cx="4267200" cy="1152525"/>
          </a:xfrm>
          <a:prstGeom prst="rect">
            <a:avLst/>
          </a:prstGeom>
          <a:noFill/>
        </p:spPr>
      </p:pic>
      <p:sp>
        <p:nvSpPr>
          <p:cNvPr id="26629" name="Rectangle 5"/>
          <p:cNvSpPr>
            <a:spLocks noChangeArrowheads="1"/>
          </p:cNvSpPr>
          <p:nvPr/>
        </p:nvSpPr>
        <p:spPr bwMode="auto">
          <a:xfrm>
            <a:off x="0" y="3246438"/>
            <a:ext cx="6969125" cy="457200"/>
          </a:xfrm>
          <a:prstGeom prst="rect">
            <a:avLst/>
          </a:prstGeom>
          <a:noFill/>
          <a:ln w="9525">
            <a:noFill/>
            <a:miter lim="800000"/>
            <a:headEnd/>
            <a:tailEnd/>
          </a:ln>
          <a:effectLst/>
        </p:spPr>
        <p:txBody>
          <a:bodyPr>
            <a:spAutoFit/>
          </a:bodyPr>
          <a:lstStyle/>
          <a:p>
            <a:r>
              <a:rPr lang="en-US" sz="2400"/>
              <a:t>where all properties except </a:t>
            </a:r>
            <a:r>
              <a:rPr lang="en-US" sz="2400" i="1"/>
              <a:t>s </a:t>
            </a:r>
            <a:r>
              <a:rPr lang="en-US" sz="2400"/>
              <a:t>are evaluated at</a:t>
            </a:r>
          </a:p>
        </p:txBody>
      </p:sp>
      <p:pic>
        <p:nvPicPr>
          <p:cNvPr id="26630" name="Picture 6"/>
          <p:cNvPicPr>
            <a:picLocks noChangeAspect="1" noChangeArrowheads="1"/>
          </p:cNvPicPr>
          <p:nvPr/>
        </p:nvPicPr>
        <p:blipFill>
          <a:blip r:embed="rId3"/>
          <a:srcRect/>
          <a:stretch>
            <a:fillRect/>
          </a:stretch>
        </p:blipFill>
        <p:spPr bwMode="auto">
          <a:xfrm>
            <a:off x="6400800" y="3124200"/>
            <a:ext cx="542925" cy="685800"/>
          </a:xfrm>
          <a:prstGeom prst="rect">
            <a:avLst/>
          </a:prstGeom>
          <a:noFill/>
        </p:spPr>
      </p:pic>
    </p:spTree>
    <p:extLst>
      <p:ext uri="{BB962C8B-B14F-4D97-AF65-F5344CB8AC3E}">
        <p14:creationId xmlns:p14="http://schemas.microsoft.com/office/powerpoint/2010/main" val="139919804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B2780EAD-ED6F-4BAE-A2DC-19877ADED77E}" type="slidenum">
              <a:rPr lang="en-US"/>
              <a:pPr/>
              <a:t>72</a:t>
            </a:fld>
            <a:endParaRPr lang="en-US"/>
          </a:p>
        </p:txBody>
      </p:sp>
      <p:sp>
        <p:nvSpPr>
          <p:cNvPr id="27650" name="Rectangle 2"/>
          <p:cNvSpPr>
            <a:spLocks noGrp="1" noChangeArrowheads="1"/>
          </p:cNvSpPr>
          <p:nvPr>
            <p:ph type="title"/>
          </p:nvPr>
        </p:nvSpPr>
        <p:spPr/>
        <p:txBody>
          <a:bodyPr/>
          <a:lstStyle/>
          <a:p>
            <a:endParaRPr lang="en-US"/>
          </a:p>
        </p:txBody>
      </p:sp>
      <p:sp>
        <p:nvSpPr>
          <p:cNvPr id="27651" name="Rectangle 3"/>
          <p:cNvSpPr>
            <a:spLocks noGrp="1" noChangeArrowheads="1"/>
          </p:cNvSpPr>
          <p:nvPr>
            <p:ph type="body" idx="1"/>
          </p:nvPr>
        </p:nvSpPr>
        <p:spPr/>
        <p:txBody>
          <a:bodyPr/>
          <a:lstStyle/>
          <a:p>
            <a:endParaRPr lang="en-US"/>
          </a:p>
        </p:txBody>
      </p:sp>
      <p:pic>
        <p:nvPicPr>
          <p:cNvPr id="27652" name="Picture 4"/>
          <p:cNvPicPr>
            <a:picLocks noChangeAspect="1" noChangeArrowheads="1"/>
          </p:cNvPicPr>
          <p:nvPr/>
        </p:nvPicPr>
        <p:blipFill>
          <a:blip r:embed="rId2"/>
          <a:srcRect b="8861"/>
          <a:stretch>
            <a:fillRect/>
          </a:stretch>
        </p:blipFill>
        <p:spPr bwMode="auto">
          <a:xfrm>
            <a:off x="320675" y="304800"/>
            <a:ext cx="8504238" cy="5943600"/>
          </a:xfrm>
          <a:prstGeom prst="rect">
            <a:avLst/>
          </a:prstGeom>
          <a:noFill/>
        </p:spPr>
      </p:pic>
    </p:spTree>
    <p:extLst>
      <p:ext uri="{BB962C8B-B14F-4D97-AF65-F5344CB8AC3E}">
        <p14:creationId xmlns:p14="http://schemas.microsoft.com/office/powerpoint/2010/main" val="239855035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E32B161-9A0C-4189-9ABF-D2B0F983A4FB}" type="slidenum">
              <a:rPr lang="en-US" smtClean="0"/>
              <a:pPr/>
              <a:t>73</a:t>
            </a:fld>
            <a:endParaRPr lang="en-US"/>
          </a:p>
        </p:txBody>
      </p:sp>
      <p:pic>
        <p:nvPicPr>
          <p:cNvPr id="28674" name="Picture 2"/>
          <p:cNvPicPr>
            <a:picLocks noChangeAspect="1" noChangeArrowheads="1"/>
          </p:cNvPicPr>
          <p:nvPr/>
        </p:nvPicPr>
        <p:blipFill>
          <a:blip r:embed="rId2"/>
          <a:srcRect b="45476"/>
          <a:stretch>
            <a:fillRect/>
          </a:stretch>
        </p:blipFill>
        <p:spPr bwMode="auto">
          <a:xfrm>
            <a:off x="228600" y="0"/>
            <a:ext cx="8915400" cy="2209800"/>
          </a:xfrm>
          <a:prstGeom prst="rect">
            <a:avLst/>
          </a:prstGeom>
          <a:noFill/>
          <a:ln w="9525">
            <a:noFill/>
            <a:miter lim="800000"/>
            <a:headEnd/>
            <a:tailEnd/>
          </a:ln>
          <a:effectLst/>
        </p:spPr>
      </p:pic>
      <p:pic>
        <p:nvPicPr>
          <p:cNvPr id="28675" name="Picture 3"/>
          <p:cNvPicPr>
            <a:picLocks noChangeAspect="1" noChangeArrowheads="1"/>
          </p:cNvPicPr>
          <p:nvPr/>
        </p:nvPicPr>
        <p:blipFill>
          <a:blip r:embed="rId3"/>
          <a:srcRect/>
          <a:stretch>
            <a:fillRect/>
          </a:stretch>
        </p:blipFill>
        <p:spPr bwMode="auto">
          <a:xfrm>
            <a:off x="228600" y="2514600"/>
            <a:ext cx="8319160" cy="3276600"/>
          </a:xfrm>
          <a:prstGeom prst="rect">
            <a:avLst/>
          </a:prstGeom>
          <a:noFill/>
          <a:ln w="9525">
            <a:noFill/>
            <a:miter lim="800000"/>
            <a:headEnd/>
            <a:tailEnd/>
          </a:ln>
          <a:effectLst/>
        </p:spPr>
      </p:pic>
    </p:spTree>
    <p:extLst>
      <p:ext uri="{BB962C8B-B14F-4D97-AF65-F5344CB8AC3E}">
        <p14:creationId xmlns:p14="http://schemas.microsoft.com/office/powerpoint/2010/main" val="279481217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E32B161-9A0C-4189-9ABF-D2B0F983A4FB}" type="slidenum">
              <a:rPr lang="en-US" smtClean="0"/>
              <a:pPr/>
              <a:t>74</a:t>
            </a:fld>
            <a:endParaRPr lang="en-US"/>
          </a:p>
        </p:txBody>
      </p:sp>
      <p:pic>
        <p:nvPicPr>
          <p:cNvPr id="29698" name="Picture 2"/>
          <p:cNvPicPr>
            <a:picLocks noChangeAspect="1" noChangeArrowheads="1"/>
          </p:cNvPicPr>
          <p:nvPr/>
        </p:nvPicPr>
        <p:blipFill>
          <a:blip r:embed="rId2"/>
          <a:srcRect/>
          <a:stretch>
            <a:fillRect/>
          </a:stretch>
        </p:blipFill>
        <p:spPr bwMode="auto">
          <a:xfrm>
            <a:off x="0" y="228600"/>
            <a:ext cx="8915400" cy="1309688"/>
          </a:xfrm>
          <a:prstGeom prst="rect">
            <a:avLst/>
          </a:prstGeom>
          <a:noFill/>
          <a:ln w="9525">
            <a:noFill/>
            <a:miter lim="800000"/>
            <a:headEnd/>
            <a:tailEnd/>
          </a:ln>
          <a:effectLst/>
        </p:spPr>
      </p:pic>
      <p:pic>
        <p:nvPicPr>
          <p:cNvPr id="29699" name="Picture 3"/>
          <p:cNvPicPr>
            <a:picLocks noChangeAspect="1" noChangeArrowheads="1"/>
          </p:cNvPicPr>
          <p:nvPr/>
        </p:nvPicPr>
        <p:blipFill>
          <a:blip r:embed="rId3"/>
          <a:srcRect/>
          <a:stretch>
            <a:fillRect/>
          </a:stretch>
        </p:blipFill>
        <p:spPr bwMode="auto">
          <a:xfrm>
            <a:off x="381000" y="1600200"/>
            <a:ext cx="8145116" cy="2581275"/>
          </a:xfrm>
          <a:prstGeom prst="rect">
            <a:avLst/>
          </a:prstGeom>
          <a:noFill/>
          <a:ln w="9525">
            <a:noFill/>
            <a:miter lim="800000"/>
            <a:headEnd/>
            <a:tailEnd/>
          </a:ln>
          <a:effectLst/>
        </p:spPr>
      </p:pic>
    </p:spTree>
    <p:extLst>
      <p:ext uri="{BB962C8B-B14F-4D97-AF65-F5344CB8AC3E}">
        <p14:creationId xmlns:p14="http://schemas.microsoft.com/office/powerpoint/2010/main" val="24356903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fld id="{D1500245-1F6E-4AFF-B050-071AB734DF71}" type="datetime1">
              <a:rPr lang="en-US" smtClean="0"/>
              <a:pPr/>
              <a:t>2/15/2019</a:t>
            </a:fld>
            <a:endParaRPr lang="en-US"/>
          </a:p>
        </p:txBody>
      </p:sp>
      <p:sp>
        <p:nvSpPr>
          <p:cNvPr id="27650" name="Rectangle 2"/>
          <p:cNvSpPr>
            <a:spLocks noGrp="1" noChangeArrowheads="1"/>
          </p:cNvSpPr>
          <p:nvPr>
            <p:ph type="title"/>
          </p:nvPr>
        </p:nvSpPr>
        <p:spPr/>
        <p:txBody>
          <a:bodyPr/>
          <a:lstStyle/>
          <a:p>
            <a:r>
              <a:rPr lang="en-US"/>
              <a:t>The Velocity Boundary Layer</a:t>
            </a:r>
          </a:p>
        </p:txBody>
      </p:sp>
      <p:sp>
        <p:nvSpPr>
          <p:cNvPr id="27651" name="Rectangle 3"/>
          <p:cNvSpPr>
            <a:spLocks noGrp="1" noChangeArrowheads="1"/>
          </p:cNvSpPr>
          <p:nvPr>
            <p:ph type="body" idx="1"/>
          </p:nvPr>
        </p:nvSpPr>
        <p:spPr>
          <a:xfrm>
            <a:off x="304800" y="3429000"/>
            <a:ext cx="8458200" cy="1905000"/>
          </a:xfrm>
        </p:spPr>
        <p:txBody>
          <a:bodyPr/>
          <a:lstStyle/>
          <a:p>
            <a:pPr>
              <a:lnSpc>
                <a:spcPct val="90000"/>
              </a:lnSpc>
              <a:buFontTx/>
              <a:buNone/>
            </a:pPr>
            <a:r>
              <a:rPr lang="en-US"/>
              <a:t>The flow is characterized by two regions:</a:t>
            </a:r>
          </a:p>
          <a:p>
            <a:pPr lvl="1">
              <a:lnSpc>
                <a:spcPct val="90000"/>
              </a:lnSpc>
            </a:pPr>
            <a:r>
              <a:rPr lang="en-US" sz="2000"/>
              <a:t>A thin fluid layer (boundary layer) in which velocity gradients and shear stresses are large. Its thickness </a:t>
            </a:r>
            <a:r>
              <a:rPr lang="en-US" sz="2000">
                <a:latin typeface="Symbol" pitchFamily="18" charset="2"/>
              </a:rPr>
              <a:t>d</a:t>
            </a:r>
            <a:r>
              <a:rPr lang="en-US" sz="2000"/>
              <a:t> is defined as the value of y for which u = 0.99 </a:t>
            </a:r>
          </a:p>
          <a:p>
            <a:pPr lvl="1">
              <a:lnSpc>
                <a:spcPct val="90000"/>
              </a:lnSpc>
            </a:pPr>
            <a:r>
              <a:rPr lang="en-US" sz="2000"/>
              <a:t>An outer region in which velocity gradients and shear stresses are negligible</a:t>
            </a:r>
          </a:p>
        </p:txBody>
      </p:sp>
      <p:pic>
        <p:nvPicPr>
          <p:cNvPr id="27652" name="Picture 4"/>
          <p:cNvPicPr>
            <a:picLocks noChangeAspect="1" noChangeArrowheads="1"/>
          </p:cNvPicPr>
          <p:nvPr/>
        </p:nvPicPr>
        <p:blipFill>
          <a:blip r:embed="rId4" cstate="print"/>
          <a:srcRect/>
          <a:stretch>
            <a:fillRect/>
          </a:stretch>
        </p:blipFill>
        <p:spPr bwMode="auto">
          <a:xfrm>
            <a:off x="2590800" y="1066800"/>
            <a:ext cx="6096000" cy="2308225"/>
          </a:xfrm>
          <a:prstGeom prst="rect">
            <a:avLst/>
          </a:prstGeom>
          <a:noFill/>
          <a:ln w="9525">
            <a:noFill/>
            <a:miter lim="800000"/>
            <a:headEnd/>
            <a:tailEnd/>
          </a:ln>
          <a:effectLst/>
        </p:spPr>
      </p:pic>
      <p:sp>
        <p:nvSpPr>
          <p:cNvPr id="27653" name="Rectangle 5"/>
          <p:cNvSpPr>
            <a:spLocks noChangeArrowheads="1"/>
          </p:cNvSpPr>
          <p:nvPr/>
        </p:nvSpPr>
        <p:spPr bwMode="auto">
          <a:xfrm>
            <a:off x="228600" y="1524000"/>
            <a:ext cx="2209800" cy="1295400"/>
          </a:xfrm>
          <a:prstGeom prst="rect">
            <a:avLst/>
          </a:prstGeom>
          <a:noFill/>
          <a:ln w="9525">
            <a:noFill/>
            <a:miter lim="800000"/>
            <a:headEnd/>
            <a:tailEnd/>
          </a:ln>
          <a:effectLst/>
        </p:spPr>
        <p:txBody>
          <a:bodyPr/>
          <a:lstStyle/>
          <a:p>
            <a:pPr marL="342900" indent="-342900">
              <a:spcBef>
                <a:spcPct val="20000"/>
              </a:spcBef>
            </a:pPr>
            <a:r>
              <a:rPr lang="en-US" sz="2000">
                <a:latin typeface="Arial" charset="0"/>
              </a:rPr>
              <a:t>	Consider flow of a fluid over a flat plate:</a:t>
            </a:r>
          </a:p>
        </p:txBody>
      </p:sp>
      <p:graphicFrame>
        <p:nvGraphicFramePr>
          <p:cNvPr id="27654" name="Object 6"/>
          <p:cNvGraphicFramePr>
            <a:graphicFrameLocks noChangeAspect="1"/>
          </p:cNvGraphicFramePr>
          <p:nvPr/>
        </p:nvGraphicFramePr>
        <p:xfrm>
          <a:off x="3200400" y="4267200"/>
          <a:ext cx="444500" cy="476250"/>
        </p:xfrm>
        <a:graphic>
          <a:graphicData uri="http://schemas.openxmlformats.org/presentationml/2006/ole">
            <mc:AlternateContent xmlns:mc="http://schemas.openxmlformats.org/markup-compatibility/2006">
              <mc:Choice xmlns:v="urn:schemas-microsoft-com:vml" Requires="v">
                <p:oleObj spid="_x0000_s27718" name="Equation" r:id="rId5" imgW="177480" imgH="190440" progId="Equation.3">
                  <p:embed/>
                </p:oleObj>
              </mc:Choice>
              <mc:Fallback>
                <p:oleObj name="Equation" r:id="rId5" imgW="177480" imgH="190440" progId="Equation.3">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0400" y="4267200"/>
                        <a:ext cx="444500" cy="47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655" name="Rectangle 7"/>
          <p:cNvSpPr>
            <a:spLocks noChangeArrowheads="1"/>
          </p:cNvSpPr>
          <p:nvPr/>
        </p:nvSpPr>
        <p:spPr bwMode="auto">
          <a:xfrm>
            <a:off x="0" y="5486400"/>
            <a:ext cx="2819400" cy="762000"/>
          </a:xfrm>
          <a:prstGeom prst="rect">
            <a:avLst/>
          </a:prstGeom>
          <a:noFill/>
          <a:ln w="9525">
            <a:noFill/>
            <a:miter lim="800000"/>
            <a:headEnd/>
            <a:tailEnd/>
          </a:ln>
          <a:effectLst/>
        </p:spPr>
        <p:txBody>
          <a:bodyPr/>
          <a:lstStyle/>
          <a:p>
            <a:pPr marL="342900" indent="-342900">
              <a:spcBef>
                <a:spcPct val="20000"/>
              </a:spcBef>
            </a:pPr>
            <a:r>
              <a:rPr lang="en-US" sz="2000">
                <a:latin typeface="Arial" charset="0"/>
              </a:rPr>
              <a:t>	For Newtonian fluids:</a:t>
            </a:r>
          </a:p>
        </p:txBody>
      </p:sp>
      <p:graphicFrame>
        <p:nvGraphicFramePr>
          <p:cNvPr id="27656" name="Object 8"/>
          <p:cNvGraphicFramePr>
            <a:graphicFrameLocks noChangeAspect="1"/>
          </p:cNvGraphicFramePr>
          <p:nvPr/>
        </p:nvGraphicFramePr>
        <p:xfrm>
          <a:off x="2438400" y="5410200"/>
          <a:ext cx="1676400" cy="1019175"/>
        </p:xfrm>
        <a:graphic>
          <a:graphicData uri="http://schemas.openxmlformats.org/presentationml/2006/ole">
            <mc:AlternateContent xmlns:mc="http://schemas.openxmlformats.org/markup-compatibility/2006">
              <mc:Choice xmlns:v="urn:schemas-microsoft-com:vml" Requires="v">
                <p:oleObj spid="_x0000_s27719" name="Equation" r:id="rId7" imgW="711000" imgH="431640" progId="Equation.3">
                  <p:embed/>
                </p:oleObj>
              </mc:Choice>
              <mc:Fallback>
                <p:oleObj name="Equation" r:id="rId7" imgW="711000" imgH="431640" progId="Equation.3">
                  <p:embed/>
                  <p:pic>
                    <p:nvPicPr>
                      <p:cNvPr id="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38400" y="5410200"/>
                        <a:ext cx="1676400" cy="1019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657" name="Object 9"/>
          <p:cNvGraphicFramePr>
            <a:graphicFrameLocks noChangeAspect="1"/>
          </p:cNvGraphicFramePr>
          <p:nvPr/>
        </p:nvGraphicFramePr>
        <p:xfrm>
          <a:off x="5029200" y="5486400"/>
          <a:ext cx="1600200" cy="857250"/>
        </p:xfrm>
        <a:graphic>
          <a:graphicData uri="http://schemas.openxmlformats.org/presentationml/2006/ole">
            <mc:AlternateContent xmlns:mc="http://schemas.openxmlformats.org/markup-compatibility/2006">
              <mc:Choice xmlns:v="urn:schemas-microsoft-com:vml" Requires="v">
                <p:oleObj spid="_x0000_s27720" name="Equation" r:id="rId9" imgW="711000" imgH="380880" progId="Equation.3">
                  <p:embed/>
                </p:oleObj>
              </mc:Choice>
              <mc:Fallback>
                <p:oleObj name="Equation" r:id="rId9" imgW="711000" imgH="380880" progId="Equation.3">
                  <p:embed/>
                  <p:pic>
                    <p:nvPicPr>
                      <p:cNvPr id="0"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29200" y="5486400"/>
                        <a:ext cx="1600200" cy="857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658" name="Rectangle 10"/>
          <p:cNvSpPr>
            <a:spLocks noChangeArrowheads="1"/>
          </p:cNvSpPr>
          <p:nvPr/>
        </p:nvSpPr>
        <p:spPr bwMode="auto">
          <a:xfrm>
            <a:off x="3810000" y="5638800"/>
            <a:ext cx="1219200" cy="381000"/>
          </a:xfrm>
          <a:prstGeom prst="rect">
            <a:avLst/>
          </a:prstGeom>
          <a:noFill/>
          <a:ln w="9525">
            <a:noFill/>
            <a:miter lim="800000"/>
            <a:headEnd/>
            <a:tailEnd/>
          </a:ln>
          <a:effectLst/>
        </p:spPr>
        <p:txBody>
          <a:bodyPr/>
          <a:lstStyle/>
          <a:p>
            <a:pPr marL="342900" indent="-342900">
              <a:spcBef>
                <a:spcPct val="20000"/>
              </a:spcBef>
            </a:pPr>
            <a:r>
              <a:rPr lang="en-US" sz="2000">
                <a:latin typeface="Arial" charset="0"/>
              </a:rPr>
              <a:t>	and</a:t>
            </a:r>
          </a:p>
        </p:txBody>
      </p:sp>
      <p:sp>
        <p:nvSpPr>
          <p:cNvPr id="27659" name="Rectangle 11"/>
          <p:cNvSpPr>
            <a:spLocks noChangeArrowheads="1"/>
          </p:cNvSpPr>
          <p:nvPr/>
        </p:nvSpPr>
        <p:spPr bwMode="auto">
          <a:xfrm>
            <a:off x="6324600" y="5486400"/>
            <a:ext cx="2819400" cy="762000"/>
          </a:xfrm>
          <a:prstGeom prst="rect">
            <a:avLst/>
          </a:prstGeom>
          <a:noFill/>
          <a:ln w="9525">
            <a:noFill/>
            <a:miter lim="800000"/>
            <a:headEnd/>
            <a:tailEnd/>
          </a:ln>
          <a:effectLst/>
        </p:spPr>
        <p:txBody>
          <a:bodyPr/>
          <a:lstStyle/>
          <a:p>
            <a:pPr marL="342900" indent="-342900">
              <a:spcBef>
                <a:spcPct val="20000"/>
              </a:spcBef>
            </a:pPr>
            <a:r>
              <a:rPr lang="en-US" sz="2000">
                <a:latin typeface="Arial" charset="0"/>
              </a:rPr>
              <a:t>	where C</a:t>
            </a:r>
            <a:r>
              <a:rPr lang="en-US" sz="2000" baseline="-25000">
                <a:latin typeface="Arial" charset="0"/>
              </a:rPr>
              <a:t>f</a:t>
            </a:r>
            <a:r>
              <a:rPr lang="en-US" sz="2000">
                <a:latin typeface="Arial" charset="0"/>
              </a:rPr>
              <a:t> is the local friction coefficient</a:t>
            </a:r>
          </a:p>
        </p:txBody>
      </p:sp>
      <p:sp>
        <p:nvSpPr>
          <p:cNvPr id="15" name="Slide Number Placeholder 14"/>
          <p:cNvSpPr>
            <a:spLocks noGrp="1"/>
          </p:cNvSpPr>
          <p:nvPr>
            <p:ph type="sldNum" sz="quarter" idx="12"/>
          </p:nvPr>
        </p:nvSpPr>
        <p:spPr/>
        <p:txBody>
          <a:bodyPr/>
          <a:lstStyle/>
          <a:p>
            <a:r>
              <a:rPr lang="en-US" smtClean="0"/>
              <a:t>6-</a:t>
            </a:r>
            <a:fld id="{44137CE7-71FD-4311-BAD5-26084854ACF6}"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3"/>
          <p:cNvSpPr>
            <a:spLocks noGrp="1"/>
          </p:cNvSpPr>
          <p:nvPr>
            <p:ph type="dt" sz="half" idx="10"/>
          </p:nvPr>
        </p:nvSpPr>
        <p:spPr/>
        <p:txBody>
          <a:bodyPr/>
          <a:lstStyle/>
          <a:p>
            <a:fld id="{0F0EC997-F483-479D-8B03-88B73FADBF0D}" type="datetime1">
              <a:rPr lang="en-US" smtClean="0"/>
              <a:pPr/>
              <a:t>2/15/2019</a:t>
            </a:fld>
            <a:endParaRPr lang="en-US"/>
          </a:p>
        </p:txBody>
      </p:sp>
      <p:sp>
        <p:nvSpPr>
          <p:cNvPr id="29698" name="Rectangle 2"/>
          <p:cNvSpPr>
            <a:spLocks noGrp="1" noChangeArrowheads="1"/>
          </p:cNvSpPr>
          <p:nvPr>
            <p:ph type="title"/>
          </p:nvPr>
        </p:nvSpPr>
        <p:spPr/>
        <p:txBody>
          <a:bodyPr/>
          <a:lstStyle/>
          <a:p>
            <a:r>
              <a:rPr lang="en-US" dirty="0"/>
              <a:t>The Thermal Boundary Layer</a:t>
            </a:r>
          </a:p>
        </p:txBody>
      </p:sp>
      <p:sp>
        <p:nvSpPr>
          <p:cNvPr id="29699" name="Rectangle 3"/>
          <p:cNvSpPr>
            <a:spLocks noGrp="1" noChangeArrowheads="1"/>
          </p:cNvSpPr>
          <p:nvPr>
            <p:ph type="body" idx="1"/>
          </p:nvPr>
        </p:nvSpPr>
        <p:spPr>
          <a:xfrm>
            <a:off x="228600" y="3429000"/>
            <a:ext cx="8458200" cy="1371600"/>
          </a:xfrm>
        </p:spPr>
        <p:txBody>
          <a:bodyPr/>
          <a:lstStyle/>
          <a:p>
            <a:r>
              <a:rPr lang="en-US"/>
              <a:t>The thermal boundary layer is the region of the fluid in which temperature gradients exist</a:t>
            </a:r>
          </a:p>
          <a:p>
            <a:r>
              <a:rPr lang="en-US"/>
              <a:t>Its thickness is defined as the value of y for which the ratio:</a:t>
            </a:r>
          </a:p>
        </p:txBody>
      </p:sp>
      <p:pic>
        <p:nvPicPr>
          <p:cNvPr id="29700" name="Picture 4"/>
          <p:cNvPicPr>
            <a:picLocks noChangeAspect="1" noChangeArrowheads="1"/>
          </p:cNvPicPr>
          <p:nvPr/>
        </p:nvPicPr>
        <p:blipFill>
          <a:blip r:embed="rId4" cstate="print"/>
          <a:srcRect/>
          <a:stretch>
            <a:fillRect/>
          </a:stretch>
        </p:blipFill>
        <p:spPr bwMode="auto">
          <a:xfrm>
            <a:off x="2590800" y="990600"/>
            <a:ext cx="6248400" cy="2460625"/>
          </a:xfrm>
          <a:prstGeom prst="rect">
            <a:avLst/>
          </a:prstGeom>
          <a:noFill/>
          <a:ln w="9525">
            <a:noFill/>
            <a:miter lim="800000"/>
            <a:headEnd/>
            <a:tailEnd/>
          </a:ln>
          <a:effectLst/>
        </p:spPr>
      </p:pic>
      <p:sp>
        <p:nvSpPr>
          <p:cNvPr id="29701" name="Rectangle 5"/>
          <p:cNvSpPr>
            <a:spLocks noChangeArrowheads="1"/>
          </p:cNvSpPr>
          <p:nvPr/>
        </p:nvSpPr>
        <p:spPr bwMode="auto">
          <a:xfrm>
            <a:off x="0" y="1066800"/>
            <a:ext cx="2743200" cy="1295400"/>
          </a:xfrm>
          <a:prstGeom prst="rect">
            <a:avLst/>
          </a:prstGeom>
          <a:noFill/>
          <a:ln w="9525">
            <a:noFill/>
            <a:miter lim="800000"/>
            <a:headEnd/>
            <a:tailEnd/>
          </a:ln>
          <a:effectLst/>
        </p:spPr>
        <p:txBody>
          <a:bodyPr/>
          <a:lstStyle/>
          <a:p>
            <a:pPr marL="342900" indent="-342900">
              <a:spcBef>
                <a:spcPct val="20000"/>
              </a:spcBef>
            </a:pPr>
            <a:r>
              <a:rPr lang="en-US" sz="2000">
                <a:latin typeface="Arial" charset="0"/>
              </a:rPr>
              <a:t>	Consider flow of a fluid over an isothermal flat plate:</a:t>
            </a:r>
          </a:p>
        </p:txBody>
      </p:sp>
      <p:graphicFrame>
        <p:nvGraphicFramePr>
          <p:cNvPr id="29702" name="Object 6"/>
          <p:cNvGraphicFramePr>
            <a:graphicFrameLocks noChangeAspect="1"/>
          </p:cNvGraphicFramePr>
          <p:nvPr/>
        </p:nvGraphicFramePr>
        <p:xfrm>
          <a:off x="7315200" y="4038600"/>
          <a:ext cx="1447800" cy="666750"/>
        </p:xfrm>
        <a:graphic>
          <a:graphicData uri="http://schemas.openxmlformats.org/presentationml/2006/ole">
            <mc:AlternateContent xmlns:mc="http://schemas.openxmlformats.org/markup-compatibility/2006">
              <mc:Choice xmlns:v="urn:schemas-microsoft-com:vml" Requires="v">
                <p:oleObj spid="_x0000_s29767" name="Equation" r:id="rId5" imgW="799920" imgH="368280" progId="Equation.3">
                  <p:embed/>
                </p:oleObj>
              </mc:Choice>
              <mc:Fallback>
                <p:oleObj name="Equation" r:id="rId5" imgW="799920" imgH="368280" progId="Equation.3">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15200" y="4038600"/>
                        <a:ext cx="1447800" cy="666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703" name="Rectangle 7"/>
          <p:cNvSpPr>
            <a:spLocks noChangeArrowheads="1"/>
          </p:cNvSpPr>
          <p:nvPr/>
        </p:nvSpPr>
        <p:spPr bwMode="auto">
          <a:xfrm>
            <a:off x="0" y="4572000"/>
            <a:ext cx="4800600" cy="762000"/>
          </a:xfrm>
          <a:prstGeom prst="rect">
            <a:avLst/>
          </a:prstGeom>
          <a:noFill/>
          <a:ln w="9525">
            <a:noFill/>
            <a:miter lim="800000"/>
            <a:headEnd/>
            <a:tailEnd/>
          </a:ln>
          <a:effectLst/>
        </p:spPr>
        <p:txBody>
          <a:bodyPr/>
          <a:lstStyle/>
          <a:p>
            <a:pPr marL="342900" indent="-342900">
              <a:spcBef>
                <a:spcPct val="20000"/>
              </a:spcBef>
            </a:pPr>
            <a:r>
              <a:rPr lang="en-US" sz="2000">
                <a:latin typeface="Arial" charset="0"/>
              </a:rPr>
              <a:t>	At the plate surface (y=0) there is no fluid motion – The local heat flux is:</a:t>
            </a:r>
          </a:p>
        </p:txBody>
      </p:sp>
      <p:graphicFrame>
        <p:nvGraphicFramePr>
          <p:cNvPr id="29704" name="Object 8"/>
          <p:cNvGraphicFramePr>
            <a:graphicFrameLocks noChangeAspect="1"/>
          </p:cNvGraphicFramePr>
          <p:nvPr/>
        </p:nvGraphicFramePr>
        <p:xfrm>
          <a:off x="304800" y="5334000"/>
          <a:ext cx="1905000" cy="923925"/>
        </p:xfrm>
        <a:graphic>
          <a:graphicData uri="http://schemas.openxmlformats.org/presentationml/2006/ole">
            <mc:AlternateContent xmlns:mc="http://schemas.openxmlformats.org/markup-compatibility/2006">
              <mc:Choice xmlns:v="urn:schemas-microsoft-com:vml" Requires="v">
                <p:oleObj spid="_x0000_s29768" name="Equation" r:id="rId7" imgW="888840" imgH="431640" progId="Equation.3">
                  <p:embed/>
                </p:oleObj>
              </mc:Choice>
              <mc:Fallback>
                <p:oleObj name="Equation" r:id="rId7" imgW="888840" imgH="431640" progId="Equation.3">
                  <p:embed/>
                  <p:pic>
                    <p:nvPicPr>
                      <p:cNvPr id="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 y="5334000"/>
                        <a:ext cx="1905000" cy="923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705" name="Rectangle 9"/>
          <p:cNvSpPr>
            <a:spLocks noChangeArrowheads="1"/>
          </p:cNvSpPr>
          <p:nvPr/>
        </p:nvSpPr>
        <p:spPr bwMode="auto">
          <a:xfrm>
            <a:off x="3657600" y="5638800"/>
            <a:ext cx="1752600" cy="381000"/>
          </a:xfrm>
          <a:prstGeom prst="rect">
            <a:avLst/>
          </a:prstGeom>
          <a:noFill/>
          <a:ln w="9525">
            <a:noFill/>
            <a:miter lim="800000"/>
            <a:headEnd/>
            <a:tailEnd/>
          </a:ln>
          <a:effectLst/>
        </p:spPr>
        <p:txBody>
          <a:bodyPr/>
          <a:lstStyle/>
          <a:p>
            <a:pPr marL="342900" indent="-342900">
              <a:spcBef>
                <a:spcPct val="20000"/>
              </a:spcBef>
            </a:pPr>
            <a:r>
              <a:rPr lang="en-US" sz="2000">
                <a:latin typeface="Arial" charset="0"/>
              </a:rPr>
              <a:t>	and</a:t>
            </a:r>
          </a:p>
        </p:txBody>
      </p:sp>
      <p:graphicFrame>
        <p:nvGraphicFramePr>
          <p:cNvPr id="29706" name="Object 10"/>
          <p:cNvGraphicFramePr>
            <a:graphicFrameLocks noChangeAspect="1"/>
          </p:cNvGraphicFramePr>
          <p:nvPr/>
        </p:nvGraphicFramePr>
        <p:xfrm>
          <a:off x="4876800" y="5257800"/>
          <a:ext cx="2514600" cy="1030288"/>
        </p:xfrm>
        <a:graphic>
          <a:graphicData uri="http://schemas.openxmlformats.org/presentationml/2006/ole">
            <mc:AlternateContent xmlns:mc="http://schemas.openxmlformats.org/markup-compatibility/2006">
              <mc:Choice xmlns:v="urn:schemas-microsoft-com:vml" Requires="v">
                <p:oleObj spid="_x0000_s29769" name="Equation" r:id="rId9" imgW="1054080" imgH="431640" progId="Equation.3">
                  <p:embed/>
                </p:oleObj>
              </mc:Choice>
              <mc:Fallback>
                <p:oleObj name="Equation" r:id="rId9" imgW="1054080" imgH="431640" progId="Equation.3">
                  <p:embed/>
                  <p:pic>
                    <p:nvPicPr>
                      <p:cNvPr id="0"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76800" y="5257800"/>
                        <a:ext cx="2514600" cy="1030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708" name="Text Box 12"/>
          <p:cNvSpPr txBox="1">
            <a:spLocks noChangeArrowheads="1"/>
          </p:cNvSpPr>
          <p:nvPr/>
        </p:nvSpPr>
        <p:spPr bwMode="auto">
          <a:xfrm>
            <a:off x="7620000" y="5562600"/>
            <a:ext cx="654050" cy="366713"/>
          </a:xfrm>
          <a:prstGeom prst="rect">
            <a:avLst/>
          </a:prstGeom>
          <a:noFill/>
          <a:ln w="9525">
            <a:noFill/>
            <a:miter lim="800000"/>
            <a:headEnd/>
            <a:tailEnd/>
          </a:ln>
          <a:effectLst/>
        </p:spPr>
        <p:txBody>
          <a:bodyPr wrap="none">
            <a:spAutoFit/>
          </a:bodyPr>
          <a:lstStyle/>
          <a:p>
            <a:r>
              <a:rPr lang="en-US" sz="1800">
                <a:latin typeface="Arial" charset="0"/>
              </a:rPr>
              <a:t>(6.5)</a:t>
            </a:r>
          </a:p>
        </p:txBody>
      </p:sp>
      <p:sp>
        <p:nvSpPr>
          <p:cNvPr id="29709" name="Text Box 13"/>
          <p:cNvSpPr txBox="1">
            <a:spLocks noChangeArrowheads="1"/>
          </p:cNvSpPr>
          <p:nvPr/>
        </p:nvSpPr>
        <p:spPr bwMode="auto">
          <a:xfrm>
            <a:off x="2438400" y="5562600"/>
            <a:ext cx="654050" cy="366713"/>
          </a:xfrm>
          <a:prstGeom prst="rect">
            <a:avLst/>
          </a:prstGeom>
          <a:noFill/>
          <a:ln w="9525">
            <a:noFill/>
            <a:miter lim="800000"/>
            <a:headEnd/>
            <a:tailEnd/>
          </a:ln>
          <a:effectLst/>
        </p:spPr>
        <p:txBody>
          <a:bodyPr wrap="none">
            <a:spAutoFit/>
          </a:bodyPr>
          <a:lstStyle/>
          <a:p>
            <a:r>
              <a:rPr lang="en-US" sz="1800">
                <a:latin typeface="Arial" charset="0"/>
              </a:rPr>
              <a:t>(6.4)</a:t>
            </a:r>
          </a:p>
        </p:txBody>
      </p:sp>
      <p:sp>
        <p:nvSpPr>
          <p:cNvPr id="16" name="Slide Number Placeholder 15"/>
          <p:cNvSpPr>
            <a:spLocks noGrp="1"/>
          </p:cNvSpPr>
          <p:nvPr>
            <p:ph type="sldNum" sz="quarter" idx="12"/>
          </p:nvPr>
        </p:nvSpPr>
        <p:spPr/>
        <p:txBody>
          <a:bodyPr/>
          <a:lstStyle/>
          <a:p>
            <a:r>
              <a:rPr lang="en-US" smtClean="0"/>
              <a:t>6-</a:t>
            </a:r>
            <a:fld id="{44137CE7-71FD-4311-BAD5-26084854ACF6}"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ectureNotes">
  <a:themeElements>
    <a:clrScheme name="LectureNote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ectureNot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LectureNotes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ectureNote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ectureNotes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ectureNotes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ectureNote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ectureNote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ectureNote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C:\WINDOWS\Application Data\Microsoft\Templates\LectureNotes.pot</Template>
  <TotalTime>7899</TotalTime>
  <Words>2831</Words>
  <Application>Microsoft Office PowerPoint</Application>
  <PresentationFormat>Letter Paper (8.5x11 in)</PresentationFormat>
  <Paragraphs>459</Paragraphs>
  <Slides>74</Slides>
  <Notes>19</Notes>
  <HiddenSlides>0</HiddenSlides>
  <MMClips>0</MMClips>
  <ScaleCrop>false</ScaleCrop>
  <HeadingPairs>
    <vt:vector size="6" baseType="variant">
      <vt:variant>
        <vt:lpstr>Theme</vt:lpstr>
      </vt:variant>
      <vt:variant>
        <vt:i4>2</vt:i4>
      </vt:variant>
      <vt:variant>
        <vt:lpstr>Embedded OLE Servers</vt:lpstr>
      </vt:variant>
      <vt:variant>
        <vt:i4>3</vt:i4>
      </vt:variant>
      <vt:variant>
        <vt:lpstr>Slide Titles</vt:lpstr>
      </vt:variant>
      <vt:variant>
        <vt:i4>74</vt:i4>
      </vt:variant>
    </vt:vector>
  </HeadingPairs>
  <TitlesOfParts>
    <vt:vector size="79" baseType="lpstr">
      <vt:lpstr>LectureNotes</vt:lpstr>
      <vt:lpstr>Office Theme</vt:lpstr>
      <vt:lpstr>Equation</vt:lpstr>
      <vt:lpstr>Slide</vt:lpstr>
      <vt:lpstr>Acrobat Document</vt:lpstr>
      <vt:lpstr>Chapter 6</vt:lpstr>
      <vt:lpstr>PowerPoint Presentation</vt:lpstr>
      <vt:lpstr> </vt:lpstr>
      <vt:lpstr>PowerPoint Presentation</vt:lpstr>
      <vt:lpstr>Introduction to Convection</vt:lpstr>
      <vt:lpstr>Heat Transfer Coefficient</vt:lpstr>
      <vt:lpstr>Heat Transfer Coefficient</vt:lpstr>
      <vt:lpstr>The Velocity Boundary Layer</vt:lpstr>
      <vt:lpstr>The Thermal Boundary Layer</vt:lpstr>
      <vt:lpstr>The Thermal Boundary Layer</vt:lpstr>
      <vt:lpstr>Laminar and Turbulent Flow</vt:lpstr>
      <vt:lpstr>Boundary Layers - Summary</vt:lpstr>
      <vt:lpstr> </vt:lpstr>
      <vt:lpstr>Nusselt Number</vt:lpstr>
      <vt:lpstr>Nusselt Number</vt:lpstr>
      <vt:lpstr>Prandtl number</vt:lpstr>
      <vt:lpstr>Reynolds number</vt:lpstr>
      <vt:lpstr>Example</vt:lpstr>
      <vt:lpstr>PowerPoint Presentation</vt:lpstr>
      <vt:lpstr>PowerPoint Presentation</vt:lpstr>
      <vt:lpstr>PowerPoint Presentation</vt:lpstr>
      <vt:lpstr>PowerPoint Presentation</vt:lpstr>
      <vt:lpstr>Empirical Correlation</vt:lpstr>
      <vt:lpstr>Tutorial Q1</vt:lpstr>
      <vt:lpstr>solution</vt:lpstr>
      <vt:lpstr>solution</vt:lpstr>
      <vt:lpstr>Chapter 7</vt:lpstr>
      <vt:lpstr>Forced Convection (External flow)</vt:lpstr>
      <vt:lpstr>PowerPoint Presentation</vt:lpstr>
      <vt:lpstr>Turbulent flow</vt:lpstr>
      <vt:lpstr>Mixed boundary Layer conditions</vt:lpstr>
      <vt:lpstr>PowerPoint Presentation</vt:lpstr>
      <vt:lpstr>The cylinder in a cross flow</vt:lpstr>
      <vt:lpstr>Cylinder in cross flow</vt:lpstr>
      <vt:lpstr>Summary of Correlations ccf</vt:lpstr>
      <vt:lpstr>PowerPoint Presentation</vt:lpstr>
      <vt:lpstr>The sphere</vt:lpstr>
      <vt:lpstr>Procedures for calculation</vt:lpstr>
      <vt:lpstr>Examples</vt:lpstr>
      <vt:lpstr>Other Applications</vt:lpstr>
      <vt:lpstr>Flow across Banks of Tubes</vt:lpstr>
      <vt:lpstr>Summary</vt:lpstr>
      <vt:lpstr>Tutorial Q</vt:lpstr>
      <vt:lpstr>PowerPoint Presentation</vt:lpstr>
      <vt:lpstr>PowerPoint Presentation</vt:lpstr>
      <vt:lpstr>PowerPoint Presentation</vt:lpstr>
      <vt:lpstr>PowerPoint Presentation</vt:lpstr>
      <vt:lpstr>PowerPoint Presentation</vt:lpstr>
      <vt:lpstr>Chapter 7 Forced Convection</vt:lpstr>
      <vt:lpstr>Introduction</vt:lpstr>
      <vt:lpstr>Hydrodynamic and Thermal Considerations</vt:lpstr>
      <vt:lpstr>PowerPoint Presentation</vt:lpstr>
      <vt:lpstr>PowerPoint Presentation</vt:lpstr>
      <vt:lpstr>PowerPoint Presentation</vt:lpstr>
      <vt:lpstr>The Mean Temperature</vt:lpstr>
      <vt:lpstr>PowerPoint Presentation</vt:lpstr>
      <vt:lpstr>Fully Developed Conditions.</vt:lpstr>
      <vt:lpstr>PowerPoint Presentation</vt:lpstr>
      <vt:lpstr>PowerPoint Presentation</vt:lpstr>
      <vt:lpstr>PowerPoint Presentation</vt:lpstr>
      <vt:lpstr>Energy Balances and Methods of Heating</vt:lpstr>
      <vt:lpstr>Energy Balance on a Differential Control Volume.</vt:lpstr>
      <vt:lpstr>Thermal Condition: Constant Surface Heat Flux</vt:lpstr>
      <vt:lpstr>Thermal Condition: Constant Surface Temperature, Ts</vt:lpstr>
      <vt:lpstr>PowerPoint Presentation</vt:lpstr>
      <vt:lpstr>Convection Correlations for Tubes:  Fully Developed Region</vt:lpstr>
      <vt:lpstr>PowerPoint Presentation</vt:lpstr>
      <vt:lpstr>PowerPoint Presentation</vt:lpstr>
      <vt:lpstr>PowerPoint Presentation</vt:lpstr>
      <vt:lpstr>Turbulent Flow</vt:lpstr>
      <vt:lpstr>PowerPoint Presentation</vt:lpstr>
      <vt:lpstr>PowerPoint Presentation</vt:lpstr>
      <vt:lpstr>PowerPoint Presentation</vt:lpstr>
      <vt:lpstr>PowerPoint Presentation</vt:lpstr>
    </vt:vector>
  </TitlesOfParts>
  <Company>Queen's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6</dc:title>
  <dc:creator>Marianna Kontopoulou</dc:creator>
  <cp:lastModifiedBy>Dawit M</cp:lastModifiedBy>
  <cp:revision>191</cp:revision>
  <dcterms:created xsi:type="dcterms:W3CDTF">2004-09-28T19:07:29Z</dcterms:created>
  <dcterms:modified xsi:type="dcterms:W3CDTF">2019-02-15T10:32:40Z</dcterms:modified>
</cp:coreProperties>
</file>