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98" r:id="rId2"/>
    <p:sldMasterId id="2147483686" r:id="rId3"/>
    <p:sldMasterId id="2147483674" r:id="rId4"/>
  </p:sldMasterIdLst>
  <p:notesMasterIdLst>
    <p:notesMasterId r:id="rId34"/>
  </p:notesMasterIdLst>
  <p:sldIdLst>
    <p:sldId id="469" r:id="rId5"/>
    <p:sldId id="429" r:id="rId6"/>
    <p:sldId id="441" r:id="rId7"/>
    <p:sldId id="442" r:id="rId8"/>
    <p:sldId id="444" r:id="rId9"/>
    <p:sldId id="463" r:id="rId10"/>
    <p:sldId id="445" r:id="rId11"/>
    <p:sldId id="446" r:id="rId12"/>
    <p:sldId id="447" r:id="rId13"/>
    <p:sldId id="448" r:id="rId14"/>
    <p:sldId id="449" r:id="rId15"/>
    <p:sldId id="450" r:id="rId16"/>
    <p:sldId id="430" r:id="rId17"/>
    <p:sldId id="451" r:id="rId18"/>
    <p:sldId id="452" r:id="rId19"/>
    <p:sldId id="453" r:id="rId20"/>
    <p:sldId id="454" r:id="rId21"/>
    <p:sldId id="461" r:id="rId22"/>
    <p:sldId id="462" r:id="rId23"/>
    <p:sldId id="431" r:id="rId24"/>
    <p:sldId id="432" r:id="rId25"/>
    <p:sldId id="433" r:id="rId26"/>
    <p:sldId id="434" r:id="rId27"/>
    <p:sldId id="435" r:id="rId28"/>
    <p:sldId id="436" r:id="rId29"/>
    <p:sldId id="437" r:id="rId30"/>
    <p:sldId id="439" r:id="rId31"/>
    <p:sldId id="440" r:id="rId32"/>
    <p:sldId id="468" r:id="rId33"/>
  </p:sldIdLst>
  <p:sldSz cx="9144000" cy="6858000" type="screen4x3"/>
  <p:notesSz cx="6858000" cy="9144000"/>
  <p:defaultTex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p:defaultTextStyle>
  <p:extLst>
    <p:ext uri="{521415D9-36F7-43E2-AB2F-B90AF26B5E84}">
      <p14:sectionLst xmlns:p14="http://schemas.microsoft.com/office/powerpoint/2010/main">
        <p14:section name="Untitled Section" id="{6FD65848-A8AB-49CC-8896-7EFD4C35BFE6}">
          <p14:sldIdLst>
            <p14:sldId id="469"/>
            <p14:sldId id="429"/>
            <p14:sldId id="441"/>
            <p14:sldId id="442"/>
            <p14:sldId id="444"/>
            <p14:sldId id="463"/>
            <p14:sldId id="445"/>
            <p14:sldId id="446"/>
            <p14:sldId id="447"/>
            <p14:sldId id="448"/>
            <p14:sldId id="449"/>
            <p14:sldId id="450"/>
            <p14:sldId id="430"/>
            <p14:sldId id="451"/>
            <p14:sldId id="452"/>
            <p14:sldId id="453"/>
            <p14:sldId id="454"/>
            <p14:sldId id="461"/>
            <p14:sldId id="462"/>
            <p14:sldId id="431"/>
            <p14:sldId id="432"/>
            <p14:sldId id="433"/>
            <p14:sldId id="434"/>
            <p14:sldId id="435"/>
            <p14:sldId id="436"/>
            <p14:sldId id="437"/>
            <p14:sldId id="439"/>
            <p14:sldId id="440"/>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FF9933"/>
    <a:srgbClr val="FF5050"/>
    <a:srgbClr val="CCFFFF"/>
    <a:srgbClr val="FF9966"/>
    <a:srgbClr val="FF99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9314" autoAdjust="0"/>
  </p:normalViewPr>
  <p:slideViewPr>
    <p:cSldViewPr snapToGrid="0">
      <p:cViewPr varScale="1">
        <p:scale>
          <a:sx n="74" d="100"/>
          <a:sy n="74" d="100"/>
        </p:scale>
        <p:origin x="-1434" y="-90"/>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28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h-TH"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h-TH" alt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h-TH" alt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EB0BFF-A33B-4D60-872F-34E314DA0096}" type="slidenum">
              <a:rPr lang="en-US" altLang="en-US"/>
              <a:pPr/>
              <a:t>‹#›</a:t>
            </a:fld>
            <a:endParaRPr lang="th-TH" altLang="en-US"/>
          </a:p>
        </p:txBody>
      </p:sp>
    </p:spTree>
    <p:extLst>
      <p:ext uri="{BB962C8B-B14F-4D97-AF65-F5344CB8AC3E}">
        <p14:creationId xmlns:p14="http://schemas.microsoft.com/office/powerpoint/2010/main" val="2465997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imes New Roman" pitchFamily="18" charset="0"/>
        <a:ea typeface="+mn-ea"/>
        <a:cs typeface="Angsana New" pitchFamily="18" charset="-34"/>
      </a:defRPr>
    </a:lvl1pPr>
    <a:lvl2pPr marL="457200" algn="l" rtl="0" fontAlgn="base">
      <a:spcBef>
        <a:spcPct val="30000"/>
      </a:spcBef>
      <a:spcAft>
        <a:spcPct val="0"/>
      </a:spcAft>
      <a:defRPr kern="1200">
        <a:solidFill>
          <a:schemeClr val="tx1"/>
        </a:solidFill>
        <a:latin typeface="Times New Roman" pitchFamily="18" charset="0"/>
        <a:ea typeface="+mn-ea"/>
        <a:cs typeface="Angsana New" pitchFamily="18" charset="-34"/>
      </a:defRPr>
    </a:lvl2pPr>
    <a:lvl3pPr marL="914400" algn="l" rtl="0" fontAlgn="base">
      <a:spcBef>
        <a:spcPct val="30000"/>
      </a:spcBef>
      <a:spcAft>
        <a:spcPct val="0"/>
      </a:spcAft>
      <a:defRPr kern="1200">
        <a:solidFill>
          <a:schemeClr val="tx1"/>
        </a:solidFill>
        <a:latin typeface="Times New Roman" pitchFamily="18" charset="0"/>
        <a:ea typeface="+mn-ea"/>
        <a:cs typeface="Angsana New" pitchFamily="18" charset="-34"/>
      </a:defRPr>
    </a:lvl3pPr>
    <a:lvl4pPr marL="1371600" algn="l" rtl="0" fontAlgn="base">
      <a:spcBef>
        <a:spcPct val="30000"/>
      </a:spcBef>
      <a:spcAft>
        <a:spcPct val="0"/>
      </a:spcAft>
      <a:defRPr kern="1200">
        <a:solidFill>
          <a:schemeClr val="tx1"/>
        </a:solidFill>
        <a:latin typeface="Times New Roman" pitchFamily="18" charset="0"/>
        <a:ea typeface="+mn-ea"/>
        <a:cs typeface="Angsana New" pitchFamily="18" charset="-34"/>
      </a:defRPr>
    </a:lvl4pPr>
    <a:lvl5pPr marL="1828800" algn="l" rtl="0" fontAlgn="base">
      <a:spcBef>
        <a:spcPct val="30000"/>
      </a:spcBef>
      <a:spcAft>
        <a:spcPct val="0"/>
      </a:spcAft>
      <a:defRPr kern="1200">
        <a:solidFill>
          <a:schemeClr val="tx1"/>
        </a:solidFill>
        <a:latin typeface="Times New Roman" pitchFamily="18" charset="0"/>
        <a:ea typeface="+mn-ea"/>
        <a:cs typeface="Angsana New" pitchFamily="18"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27</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28</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13</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20</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21</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23</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24</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25</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26</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5C6DEC-507D-4E51-8F97-8858D5B28A9F}"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0658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589734-6D47-4524-8A22-481E6ECBBA33}"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902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79EF9D-EC5F-43B6-9ADF-9E71FD8A28D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227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E45F90F-9DDF-48C6-AE1B-5F3FF3CC920B}" type="slidenum">
              <a:rPr lang="en-US" altLang="zh-CN">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106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93FB2-9543-4777-AA96-D6EFEE4678ED}"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103423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93FB2-9543-4777-AA96-D6EFEE4678ED}"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164959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93FB2-9543-4777-AA96-D6EFEE4678ED}"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2614166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93FB2-9543-4777-AA96-D6EFEE4678ED}"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3555607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93FB2-9543-4777-AA96-D6EFEE4678ED}"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419214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93FB2-9543-4777-AA96-D6EFEE4678ED}"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117990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93FB2-9543-4777-AA96-D6EFEE4678ED}"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24307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8EF661-27C2-4A3B-AAF8-9A0577751DF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85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93FB2-9543-4777-AA96-D6EFEE4678ED}"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4103498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93FB2-9543-4777-AA96-D6EFEE4678ED}"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98362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93FB2-9543-4777-AA96-D6EFEE4678ED}"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2456758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93FB2-9543-4777-AA96-D6EFEE4678ED}"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5497A3-CC13-4810-8AA7-330BFF237D53}" type="slidenum">
              <a:rPr lang="en-US" smtClean="0"/>
              <a:t>‹#›</a:t>
            </a:fld>
            <a:endParaRPr lang="en-US"/>
          </a:p>
        </p:txBody>
      </p:sp>
    </p:spTree>
    <p:extLst>
      <p:ext uri="{BB962C8B-B14F-4D97-AF65-F5344CB8AC3E}">
        <p14:creationId xmlns:p14="http://schemas.microsoft.com/office/powerpoint/2010/main" val="421895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5C8C46-0595-424C-A13F-399C0CEF18A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721872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C8C46-0595-424C-A13F-399C0CEF18A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1328171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5C8C46-0595-424C-A13F-399C0CEF18A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3526233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5C8C46-0595-424C-A13F-399C0CEF18A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2798883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5C8C46-0595-424C-A13F-399C0CEF18A9}"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490189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5C8C46-0595-424C-A13F-399C0CEF18A9}"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82960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A4103D-DD47-4A0C-A409-F72FDFF6F62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2678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C8C46-0595-424C-A13F-399C0CEF18A9}"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1161625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C8C46-0595-424C-A13F-399C0CEF18A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2491728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C8C46-0595-424C-A13F-399C0CEF18A9}"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472667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C8C46-0595-424C-A13F-399C0CEF18A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3537060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5C8C46-0595-424C-A13F-399C0CEF18A9}"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7B8E7-7E55-40CE-922E-666663CE1B62}" type="slidenum">
              <a:rPr lang="en-US" smtClean="0"/>
              <a:t>‹#›</a:t>
            </a:fld>
            <a:endParaRPr lang="en-US"/>
          </a:p>
        </p:txBody>
      </p:sp>
    </p:spTree>
    <p:extLst>
      <p:ext uri="{BB962C8B-B14F-4D97-AF65-F5344CB8AC3E}">
        <p14:creationId xmlns:p14="http://schemas.microsoft.com/office/powerpoint/2010/main" val="67169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566067-2170-483E-9F08-53530AB83CA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4147542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66067-2170-483E-9F08-53530AB83CA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2620258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66067-2170-483E-9F08-53530AB83CA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2952460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566067-2170-483E-9F08-53530AB83CA6}"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3544577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566067-2170-483E-9F08-53530AB83CA6}"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56857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014071-D3B2-41A0-BCDA-20BC7542FA4A}"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0479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566067-2170-483E-9F08-53530AB83CA6}"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2519254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66067-2170-483E-9F08-53530AB83CA6}"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93052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66067-2170-483E-9F08-53530AB83CA6}"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468549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66067-2170-483E-9F08-53530AB83CA6}"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3067277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66067-2170-483E-9F08-53530AB83CA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1034071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66067-2170-483E-9F08-53530AB83CA6}"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8F0F-7F43-4145-8889-0452D40A0B7E}" type="slidenum">
              <a:rPr lang="en-US" smtClean="0"/>
              <a:t>‹#›</a:t>
            </a:fld>
            <a:endParaRPr lang="en-US"/>
          </a:p>
        </p:txBody>
      </p:sp>
    </p:spTree>
    <p:extLst>
      <p:ext uri="{BB962C8B-B14F-4D97-AF65-F5344CB8AC3E}">
        <p14:creationId xmlns:p14="http://schemas.microsoft.com/office/powerpoint/2010/main" val="363510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7BB079-8571-4EFA-8CEE-D3314C9C5EA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244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B53991-ADF8-4153-BED7-3270CB57DDF4}"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2373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44F8F-3960-4A49-941C-30BB72B72DA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8071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1D64EC-0608-4AC2-A207-4D428C3241C0}"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66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0CF3A-B69C-4488-92FB-7BDE73CA3FBB}"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4741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solidFill>
                  <a:prstClr val="black">
                    <a:tint val="75000"/>
                  </a:prstClr>
                </a:solidFill>
                <a:latin typeface="Arial" charset="0"/>
                <a:cs typeface="+mn-cs"/>
              </a:rPr>
              <a:t>AAiT - Department of mechanical engineering</a:t>
            </a:r>
            <a:endParaRPr lang="en-US" altLang="zh-CN" dirty="0">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32C4-8BAB-4844-B1C8-06A7B73DB5DE}" type="slidenum">
              <a:rPr lang="en-US" altLang="zh-CN" smtClean="0">
                <a:solidFill>
                  <a:prstClr val="black">
                    <a:tint val="75000"/>
                  </a:prstClr>
                </a:solidFill>
                <a:latin typeface="Arial" charset="0"/>
                <a:cs typeface="+mn-cs"/>
              </a:rPr>
              <a:pPr/>
              <a:t>‹#›</a:t>
            </a:fld>
            <a:endParaRPr lang="en-US" altLang="zh-CN">
              <a:solidFill>
                <a:prstClr val="black">
                  <a:tint val="75000"/>
                </a:prstClr>
              </a:solidFill>
              <a:latin typeface="Arial" charset="0"/>
              <a:cs typeface="+mn-cs"/>
            </a:endParaRPr>
          </a:p>
        </p:txBody>
      </p:sp>
    </p:spTree>
    <p:extLst>
      <p:ext uri="{BB962C8B-B14F-4D97-AF65-F5344CB8AC3E}">
        <p14:creationId xmlns:p14="http://schemas.microsoft.com/office/powerpoint/2010/main" val="1051403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93FB2-9543-4777-AA96-D6EFEE4678ED}" type="datetimeFigureOut">
              <a:rPr lang="en-US" smtClean="0"/>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497A3-CC13-4810-8AA7-330BFF237D53}" type="slidenum">
              <a:rPr lang="en-US" smtClean="0"/>
              <a:t>‹#›</a:t>
            </a:fld>
            <a:endParaRPr lang="en-US"/>
          </a:p>
        </p:txBody>
      </p:sp>
    </p:spTree>
    <p:extLst>
      <p:ext uri="{BB962C8B-B14F-4D97-AF65-F5344CB8AC3E}">
        <p14:creationId xmlns:p14="http://schemas.microsoft.com/office/powerpoint/2010/main" val="21858889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C8C46-0595-424C-A13F-399C0CEF18A9}" type="datetimeFigureOut">
              <a:rPr lang="en-US" smtClean="0"/>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7B8E7-7E55-40CE-922E-666663CE1B62}" type="slidenum">
              <a:rPr lang="en-US" smtClean="0"/>
              <a:t>‹#›</a:t>
            </a:fld>
            <a:endParaRPr lang="en-US"/>
          </a:p>
        </p:txBody>
      </p:sp>
    </p:spTree>
    <p:extLst>
      <p:ext uri="{BB962C8B-B14F-4D97-AF65-F5344CB8AC3E}">
        <p14:creationId xmlns:p14="http://schemas.microsoft.com/office/powerpoint/2010/main" val="9642166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66067-2170-483E-9F08-53530AB83CA6}" type="datetimeFigureOut">
              <a:rPr lang="en-US" smtClean="0"/>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78F0F-7F43-4145-8889-0452D40A0B7E}" type="slidenum">
              <a:rPr lang="en-US" smtClean="0"/>
              <a:t>‹#›</a:t>
            </a:fld>
            <a:endParaRPr lang="en-US"/>
          </a:p>
        </p:txBody>
      </p:sp>
    </p:spTree>
    <p:extLst>
      <p:ext uri="{BB962C8B-B14F-4D97-AF65-F5344CB8AC3E}">
        <p14:creationId xmlns:p14="http://schemas.microsoft.com/office/powerpoint/2010/main" val="38622208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wtmus@gmail.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txBox="1">
            <a:spLocks/>
          </p:cNvSpPr>
          <p:nvPr/>
        </p:nvSpPr>
        <p:spPr bwMode="auto">
          <a:xfrm>
            <a:off x="3015856" y="5587529"/>
            <a:ext cx="60486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200" kern="1200">
                <a:solidFill>
                  <a:schemeClr val="tx1"/>
                </a:solidFill>
                <a:latin typeface="+mj-lt"/>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Prepared</a:t>
            </a:r>
            <a:r>
              <a:rPr lang="en-US" altLang="zh-CN" sz="1600" b="1" dirty="0" smtClean="0">
                <a:solidFill>
                  <a:srgbClr val="002060"/>
                </a:solidFill>
                <a:latin typeface="Lao UI" pitchFamily="34" charset="0"/>
                <a:cs typeface="Lao UI" pitchFamily="34" charset="0"/>
              </a:rPr>
              <a:t> </a:t>
            </a:r>
            <a:r>
              <a:rPr lang="en-US" altLang="zh-CN" sz="1600" b="1" dirty="0">
                <a:solidFill>
                  <a:srgbClr val="C0504D"/>
                </a:solidFill>
                <a:latin typeface="Lao UI" pitchFamily="34" charset="0"/>
                <a:cs typeface="Lao UI" pitchFamily="34" charset="0"/>
              </a:rPr>
              <a:t>by: </a:t>
            </a:r>
            <a:r>
              <a:rPr lang="en-US" altLang="zh-CN" sz="1600" b="1" dirty="0" smtClean="0">
                <a:solidFill>
                  <a:srgbClr val="002060"/>
                </a:solidFill>
                <a:latin typeface="Lao UI" pitchFamily="34" charset="0"/>
                <a:cs typeface="Lao UI" pitchFamily="34" charset="0"/>
              </a:rPr>
              <a:t> Dawit M. (M.Sc.)</a:t>
            </a:r>
            <a:endParaRPr lang="en-US" altLang="zh-CN" sz="1600" b="1" dirty="0">
              <a:solidFill>
                <a:srgbClr val="002060"/>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           Office:  </a:t>
            </a:r>
            <a:r>
              <a:rPr lang="en-US" altLang="zh-CN" sz="1600" b="1" dirty="0" smtClean="0">
                <a:solidFill>
                  <a:srgbClr val="002060"/>
                </a:solidFill>
                <a:latin typeface="Lao UI" pitchFamily="34" charset="0"/>
                <a:cs typeface="Lao UI" pitchFamily="34" charset="0"/>
              </a:rPr>
              <a:t>314 - C</a:t>
            </a:r>
            <a:endParaRPr lang="en-US" altLang="zh-CN" sz="1600" b="1" dirty="0">
              <a:solidFill>
                <a:srgbClr val="002060"/>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          E-mail:   </a:t>
            </a:r>
            <a:r>
              <a:rPr lang="en-US" altLang="zh-CN" sz="1600" b="1" dirty="0" smtClean="0">
                <a:solidFill>
                  <a:srgbClr val="002060"/>
                </a:solidFill>
                <a:latin typeface="Lao UI" pitchFamily="34" charset="0"/>
                <a:cs typeface="Lao UI" pitchFamily="34" charset="0"/>
                <a:hlinkClick r:id="rId2"/>
              </a:rPr>
              <a:t>dwtmus@gmail.com</a:t>
            </a:r>
            <a:endParaRPr lang="en-US" altLang="zh-CN" sz="1600" b="1" dirty="0" smtClean="0">
              <a:solidFill>
                <a:srgbClr val="002060"/>
              </a:solidFill>
              <a:latin typeface="Lao UI" pitchFamily="34" charset="0"/>
              <a:cs typeface="Lao UI" pitchFamily="34" charset="0"/>
            </a:endParaRPr>
          </a:p>
        </p:txBody>
      </p:sp>
      <p:sp>
        <p:nvSpPr>
          <p:cNvPr id="5" name="TextBox 7"/>
          <p:cNvSpPr txBox="1"/>
          <p:nvPr/>
        </p:nvSpPr>
        <p:spPr>
          <a:xfrm>
            <a:off x="152399" y="2021939"/>
            <a:ext cx="8812089" cy="1015663"/>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2000" b="1" dirty="0" smtClean="0">
                <a:solidFill>
                  <a:srgbClr val="002060"/>
                </a:solidFill>
                <a:latin typeface="Lao UI" panose="020B0502040204020203" pitchFamily="34" charset="0"/>
                <a:cs typeface="Lao UI" panose="020B0502040204020203" pitchFamily="34" charset="0"/>
              </a:rPr>
              <a:t>Addis Ababa University</a:t>
            </a:r>
          </a:p>
          <a:p>
            <a:pPr algn="ctr"/>
            <a:r>
              <a:rPr lang="en-US" sz="2000" b="1" dirty="0" smtClean="0">
                <a:solidFill>
                  <a:srgbClr val="002060"/>
                </a:solidFill>
                <a:latin typeface="Lao UI" panose="020B0502040204020203" pitchFamily="34" charset="0"/>
                <a:cs typeface="Lao UI" panose="020B0502040204020203" pitchFamily="34" charset="0"/>
              </a:rPr>
              <a:t>Addis Ababa Institute of Technology</a:t>
            </a:r>
          </a:p>
          <a:p>
            <a:pPr algn="ctr"/>
            <a:r>
              <a:rPr lang="en-US" sz="2000" b="1" dirty="0" smtClean="0">
                <a:solidFill>
                  <a:srgbClr val="002060"/>
                </a:solidFill>
                <a:latin typeface="Lao UI" panose="020B0502040204020203" pitchFamily="34" charset="0"/>
                <a:cs typeface="Lao UI" panose="020B0502040204020203" pitchFamily="34" charset="0"/>
              </a:rPr>
              <a:t>School of Mechanical &amp; Industrial Engineering</a:t>
            </a:r>
          </a:p>
        </p:txBody>
      </p:sp>
      <p:sp>
        <p:nvSpPr>
          <p:cNvPr id="6" name="TextBox 5"/>
          <p:cNvSpPr txBox="1"/>
          <p:nvPr/>
        </p:nvSpPr>
        <p:spPr>
          <a:xfrm>
            <a:off x="147796" y="3426769"/>
            <a:ext cx="8812089" cy="584775"/>
          </a:xfrm>
          <a:prstGeom prst="rect">
            <a:avLst/>
          </a:prstGeom>
          <a:solidFill>
            <a:schemeClr val="accent5">
              <a:lumMod val="50000"/>
            </a:schemeClr>
          </a:solidFill>
        </p:spPr>
        <p:txBody>
          <a:bodyPr wrap="square" rtlCol="0">
            <a:spAutoFit/>
          </a:bodyPr>
          <a:lstStyle/>
          <a:p>
            <a:pPr algn="ctr"/>
            <a:r>
              <a:rPr lang="en-US" sz="3200" dirty="0" smtClean="0">
                <a:solidFill>
                  <a:prstClr val="white"/>
                </a:solidFill>
                <a:latin typeface="Eras Bold ITC" panose="020B0907030504020204" pitchFamily="34" charset="0"/>
                <a:ea typeface="宋体" pitchFamily="2" charset="-122"/>
                <a:cs typeface="Lao UI" pitchFamily="34" charset="0"/>
              </a:rPr>
              <a:t>Forced Convection – Internal Flow</a:t>
            </a:r>
            <a:endParaRPr lang="en-US" sz="3200" dirty="0">
              <a:solidFill>
                <a:prstClr val="white"/>
              </a:solidFill>
              <a:latin typeface="Lao UI" pitchFamily="34" charset="0"/>
              <a:ea typeface="宋体" pitchFamily="2" charset="-122"/>
              <a:cs typeface="Lao UI" pitchFamily="34" charset="0"/>
            </a:endParaRPr>
          </a:p>
        </p:txBody>
      </p:sp>
      <p:pic>
        <p:nvPicPr>
          <p:cNvPr id="7" name="Picture 6" descr="Addis_Ababa_University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32656"/>
            <a:ext cx="1403842" cy="1656184"/>
          </a:xfrm>
          <a:prstGeom prst="rect">
            <a:avLst/>
          </a:prstGeom>
          <a:noFill/>
          <a:ln>
            <a:noFill/>
          </a:ln>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36" y="4011544"/>
            <a:ext cx="5559716" cy="14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18" y="5446566"/>
            <a:ext cx="5563674" cy="141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10</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Rectangle 9"/>
          <p:cNvSpPr/>
          <p:nvPr/>
        </p:nvSpPr>
        <p:spPr>
          <a:xfrm>
            <a:off x="476250" y="5754248"/>
            <a:ext cx="7874374" cy="369332"/>
          </a:xfrm>
          <a:prstGeom prst="rect">
            <a:avLst/>
          </a:prstGeom>
        </p:spPr>
        <p:txBody>
          <a:bodyPr wrap="square">
            <a:spAutoFit/>
          </a:bodyPr>
          <a:lstStyle/>
          <a:p>
            <a:pPr algn="ctr"/>
            <a:r>
              <a:rPr lang="en-US" sz="1800" i="1" dirty="0" smtClean="0">
                <a:solidFill>
                  <a:srgbClr val="002060"/>
                </a:solidFill>
                <a:latin typeface="Arial" panose="020B0604020202020204" pitchFamily="34" charset="0"/>
                <a:cs typeface="Arial" panose="020B0604020202020204" pitchFamily="34" charset="0"/>
              </a:rPr>
              <a:t>Moody Chart</a:t>
            </a:r>
            <a:endParaRPr lang="en-US" sz="1800" i="1" dirty="0">
              <a:solidFill>
                <a:srgbClr val="002060"/>
              </a:solidFill>
              <a:latin typeface="Arial" panose="020B0604020202020204" pitchFamily="34" charset="0"/>
              <a:cs typeface="Arial" panose="020B0604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585318" y="1056068"/>
            <a:ext cx="8049564" cy="4698180"/>
          </a:xfrm>
          <a:prstGeom prst="rect">
            <a:avLst/>
          </a:prstGeom>
        </p:spPr>
      </p:pic>
    </p:spTree>
    <p:extLst>
      <p:ext uri="{BB962C8B-B14F-4D97-AF65-F5344CB8AC3E}">
        <p14:creationId xmlns:p14="http://schemas.microsoft.com/office/powerpoint/2010/main" val="199569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63070" y="935180"/>
                <a:ext cx="8498541" cy="6555641"/>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The shape of the fully developed temperature profile T(</a:t>
                </a:r>
                <a:r>
                  <a:rPr lang="en-US" sz="2000" dirty="0" err="1">
                    <a:solidFill>
                      <a:schemeClr val="tx2">
                        <a:lumMod val="75000"/>
                      </a:schemeClr>
                    </a:solidFill>
                    <a:latin typeface="Arial" panose="020B0604020202020204" pitchFamily="34" charset="0"/>
                    <a:cs typeface="Arial" panose="020B0604020202020204" pitchFamily="34" charset="0"/>
                  </a:rPr>
                  <a:t>r,x</a:t>
                </a:r>
                <a:r>
                  <a:rPr lang="en-US" sz="2000" dirty="0">
                    <a:solidFill>
                      <a:schemeClr val="tx2">
                        <a:lumMod val="75000"/>
                      </a:schemeClr>
                    </a:solidFill>
                    <a:latin typeface="Arial" panose="020B0604020202020204" pitchFamily="34" charset="0"/>
                    <a:cs typeface="Arial" panose="020B0604020202020204" pitchFamily="34" charset="0"/>
                  </a:rPr>
                  <a:t>) differs according to whether a </a:t>
                </a:r>
                <a:r>
                  <a:rPr lang="en-US" sz="2000" dirty="0">
                    <a:solidFill>
                      <a:srgbClr val="FF0000"/>
                    </a:solidFill>
                    <a:latin typeface="Arial" panose="020B0604020202020204" pitchFamily="34" charset="0"/>
                    <a:cs typeface="Arial" panose="020B0604020202020204" pitchFamily="34" charset="0"/>
                  </a:rPr>
                  <a:t>uniform surface temperature </a:t>
                </a:r>
                <a:r>
                  <a:rPr lang="en-US" sz="2000" dirty="0">
                    <a:solidFill>
                      <a:schemeClr val="tx2">
                        <a:lumMod val="75000"/>
                      </a:schemeClr>
                    </a:solidFill>
                    <a:latin typeface="Arial" panose="020B0604020202020204" pitchFamily="34" charset="0"/>
                    <a:cs typeface="Arial" panose="020B0604020202020204" pitchFamily="34" charset="0"/>
                  </a:rPr>
                  <a:t>or </a:t>
                </a:r>
                <a:r>
                  <a:rPr lang="en-US" sz="2000" dirty="0">
                    <a:solidFill>
                      <a:srgbClr val="FF0000"/>
                    </a:solidFill>
                    <a:latin typeface="Arial" panose="020B0604020202020204" pitchFamily="34" charset="0"/>
                    <a:cs typeface="Arial" panose="020B0604020202020204" pitchFamily="34" charset="0"/>
                  </a:rPr>
                  <a:t>heat flux</a:t>
                </a:r>
                <a:r>
                  <a:rPr lang="en-US" sz="2000" dirty="0">
                    <a:solidFill>
                      <a:schemeClr val="tx2">
                        <a:lumMod val="75000"/>
                      </a:schemeClr>
                    </a:solidFill>
                    <a:latin typeface="Arial" panose="020B0604020202020204" pitchFamily="34" charset="0"/>
                    <a:cs typeface="Arial" panose="020B0604020202020204" pitchFamily="34" charset="0"/>
                  </a:rPr>
                  <a:t> is maintained. For both surface conditions, however, the amount by which fluid temperatures exceed the entrance temperature increases with increasing x</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r>
                  <a:rPr lang="en-US" sz="2000" b="1" dirty="0">
                    <a:solidFill>
                      <a:srgbClr val="FF0000"/>
                    </a:solidFill>
                    <a:latin typeface="Arial" panose="020B0604020202020204" pitchFamily="34" charset="0"/>
                    <a:cs typeface="Arial" panose="020B0604020202020204" pitchFamily="34" charset="0"/>
                  </a:rPr>
                  <a:t>For laminar flow</a:t>
                </a:r>
                <a:r>
                  <a:rPr lang="en-US" sz="2000" dirty="0">
                    <a:solidFill>
                      <a:srgbClr val="FF0000"/>
                    </a:solidFill>
                    <a:latin typeface="Arial" panose="020B0604020202020204" pitchFamily="34" charset="0"/>
                    <a:cs typeface="Arial" panose="020B0604020202020204" pitchFamily="34" charset="0"/>
                  </a:rPr>
                  <a:t> </a:t>
                </a:r>
                <a:r>
                  <a:rPr lang="en-US" sz="2000" dirty="0">
                    <a:solidFill>
                      <a:schemeClr val="tx2">
                        <a:lumMod val="75000"/>
                      </a:schemeClr>
                    </a:solidFill>
                    <a:latin typeface="Arial" panose="020B0604020202020204" pitchFamily="34" charset="0"/>
                    <a:cs typeface="Arial" panose="020B0604020202020204" pitchFamily="34" charset="0"/>
                  </a:rPr>
                  <a:t>the thermal entry length may be expressed as</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p>
              <a:p>
                <a:pPr algn="just"/>
                <a:endParaRPr lang="en-US" sz="2000" dirty="0" smtClean="0"/>
              </a:p>
              <a:p>
                <a:pPr algn="just"/>
                <a:r>
                  <a:rPr lang="en-US" sz="1600" b="1" dirty="0" smtClean="0">
                    <a:solidFill>
                      <a:srgbClr val="FF0000"/>
                    </a:solidFill>
                    <a:latin typeface="Arial" panose="020B0604020202020204" pitchFamily="34" charset="0"/>
                    <a:cs typeface="Arial" panose="020B0604020202020204" pitchFamily="34" charset="0"/>
                  </a:rPr>
                  <a:t>Note:</a:t>
                </a:r>
                <a:endParaRPr lang="en-US" sz="1600" dirty="0">
                  <a:solidFill>
                    <a:srgbClr val="FF0000"/>
                  </a:solidFill>
                  <a:latin typeface="Arial" panose="020B0604020202020204" pitchFamily="34" charset="0"/>
                  <a:cs typeface="Arial" panose="020B0604020202020204" pitchFamily="34" charset="0"/>
                </a:endParaRPr>
              </a:p>
              <a:p>
                <a:pPr algn="just"/>
                <a:r>
                  <a:rPr lang="en-US" sz="1600" dirty="0">
                    <a:solidFill>
                      <a:schemeClr val="tx2">
                        <a:lumMod val="75000"/>
                      </a:schemeClr>
                    </a:solidFill>
                    <a:latin typeface="Arial" panose="020B0604020202020204" pitchFamily="34" charset="0"/>
                    <a:cs typeface="Arial" panose="020B0604020202020204" pitchFamily="34" charset="0"/>
                  </a:rPr>
                  <a:t>if </a:t>
                </a:r>
                <a:r>
                  <a:rPr lang="en-US" sz="1600" dirty="0" err="1">
                    <a:solidFill>
                      <a:schemeClr val="tx2">
                        <a:lumMod val="75000"/>
                      </a:schemeClr>
                    </a:solidFill>
                    <a:latin typeface="Arial" panose="020B0604020202020204" pitchFamily="34" charset="0"/>
                    <a:cs typeface="Arial" panose="020B0604020202020204" pitchFamily="34" charset="0"/>
                  </a:rPr>
                  <a:t>Pr</a:t>
                </a:r>
                <a:r>
                  <a:rPr lang="en-US" sz="1600" dirty="0">
                    <a:solidFill>
                      <a:schemeClr val="tx2">
                        <a:lumMod val="75000"/>
                      </a:schemeClr>
                    </a:solidFill>
                    <a:latin typeface="Arial" panose="020B0604020202020204" pitchFamily="34" charset="0"/>
                    <a:cs typeface="Arial" panose="020B0604020202020204" pitchFamily="34" charset="0"/>
                  </a:rPr>
                  <a:t> </a:t>
                </a:r>
                <a14:m>
                  <m:oMath xmlns:m="http://schemas.openxmlformats.org/officeDocument/2006/math">
                    <m:r>
                      <a:rPr lang="en-US" sz="1600" i="1">
                        <a:solidFill>
                          <a:schemeClr val="tx2">
                            <a:lumMod val="75000"/>
                          </a:schemeClr>
                        </a:solidFill>
                        <a:latin typeface="Cambria Math"/>
                      </a:rPr>
                      <m:t>&gt;</m:t>
                    </m:r>
                  </m:oMath>
                </a14:m>
                <a:r>
                  <a:rPr lang="en-US" sz="1600" dirty="0">
                    <a:solidFill>
                      <a:schemeClr val="tx2">
                        <a:lumMod val="75000"/>
                      </a:schemeClr>
                    </a:solidFill>
                    <a:latin typeface="Arial" panose="020B0604020202020204" pitchFamily="34" charset="0"/>
                    <a:cs typeface="Arial" panose="020B0604020202020204" pitchFamily="34" charset="0"/>
                  </a:rPr>
                  <a:t>1, the hydrodynamic boundary layer develops more rapidly than the thermal boundary layer (</a:t>
                </a:r>
                <a:r>
                  <a:rPr lang="en-US" sz="1600" dirty="0" err="1">
                    <a:solidFill>
                      <a:schemeClr val="tx2">
                        <a:lumMod val="75000"/>
                      </a:schemeClr>
                    </a:solidFill>
                    <a:latin typeface="Arial" panose="020B0604020202020204" pitchFamily="34" charset="0"/>
                    <a:cs typeface="Arial" panose="020B0604020202020204" pitchFamily="34" charset="0"/>
                  </a:rPr>
                  <a:t>x</a:t>
                </a:r>
                <a:r>
                  <a:rPr lang="en-US" sz="1600" baseline="-25000" dirty="0" err="1">
                    <a:solidFill>
                      <a:schemeClr val="tx2">
                        <a:lumMod val="75000"/>
                      </a:schemeClr>
                    </a:solidFill>
                    <a:latin typeface="Arial" panose="020B0604020202020204" pitchFamily="34" charset="0"/>
                    <a:cs typeface="Arial" panose="020B0604020202020204" pitchFamily="34" charset="0"/>
                  </a:rPr>
                  <a:t>fd,h</a:t>
                </a:r>
                <a:r>
                  <a:rPr lang="en-US" sz="1600" baseline="-25000" dirty="0">
                    <a:solidFill>
                      <a:schemeClr val="tx2">
                        <a:lumMod val="75000"/>
                      </a:schemeClr>
                    </a:solidFill>
                    <a:latin typeface="Arial" panose="020B0604020202020204" pitchFamily="34" charset="0"/>
                    <a:cs typeface="Arial" panose="020B0604020202020204" pitchFamily="34" charset="0"/>
                  </a:rPr>
                  <a:t> </a:t>
                </a:r>
                <a14:m>
                  <m:oMath xmlns:m="http://schemas.openxmlformats.org/officeDocument/2006/math">
                    <m:r>
                      <a:rPr lang="en-US" sz="1600" i="1">
                        <a:solidFill>
                          <a:schemeClr val="tx2">
                            <a:lumMod val="75000"/>
                          </a:schemeClr>
                        </a:solidFill>
                        <a:latin typeface="Cambria Math"/>
                      </a:rPr>
                      <m:t>&lt; </m:t>
                    </m:r>
                  </m:oMath>
                </a14:m>
                <a:r>
                  <a:rPr lang="en-US" sz="1600" dirty="0" err="1">
                    <a:solidFill>
                      <a:schemeClr val="tx2">
                        <a:lumMod val="75000"/>
                      </a:schemeClr>
                    </a:solidFill>
                    <a:latin typeface="Arial" panose="020B0604020202020204" pitchFamily="34" charset="0"/>
                    <a:cs typeface="Arial" panose="020B0604020202020204" pitchFamily="34" charset="0"/>
                  </a:rPr>
                  <a:t>x</a:t>
                </a:r>
                <a:r>
                  <a:rPr lang="en-US" sz="1600" baseline="-25000" dirty="0" err="1">
                    <a:solidFill>
                      <a:schemeClr val="tx2">
                        <a:lumMod val="75000"/>
                      </a:schemeClr>
                    </a:solidFill>
                    <a:latin typeface="Arial" panose="020B0604020202020204" pitchFamily="34" charset="0"/>
                    <a:cs typeface="Arial" panose="020B0604020202020204" pitchFamily="34" charset="0"/>
                  </a:rPr>
                  <a:t>fd,t</a:t>
                </a:r>
                <a:r>
                  <a:rPr lang="en-US" sz="1600" dirty="0">
                    <a:solidFill>
                      <a:schemeClr val="tx2">
                        <a:lumMod val="75000"/>
                      </a:schemeClr>
                    </a:solidFill>
                    <a:latin typeface="Arial" panose="020B0604020202020204" pitchFamily="34" charset="0"/>
                    <a:cs typeface="Arial" panose="020B0604020202020204" pitchFamily="34" charset="0"/>
                  </a:rPr>
                  <a:t>), while the inverse is true for </a:t>
                </a:r>
                <a:r>
                  <a:rPr lang="en-US" sz="1600" dirty="0" err="1">
                    <a:solidFill>
                      <a:schemeClr val="tx2">
                        <a:lumMod val="75000"/>
                      </a:schemeClr>
                    </a:solidFill>
                    <a:latin typeface="Arial" panose="020B0604020202020204" pitchFamily="34" charset="0"/>
                    <a:cs typeface="Arial" panose="020B0604020202020204" pitchFamily="34" charset="0"/>
                  </a:rPr>
                  <a:t>Pr</a:t>
                </a:r>
                <a14:m>
                  <m:oMath xmlns:m="http://schemas.openxmlformats.org/officeDocument/2006/math">
                    <m:r>
                      <a:rPr lang="en-US" sz="1600" i="1">
                        <a:solidFill>
                          <a:schemeClr val="tx2">
                            <a:lumMod val="75000"/>
                          </a:schemeClr>
                        </a:solidFill>
                        <a:latin typeface="Cambria Math"/>
                      </a:rPr>
                      <m:t> &lt; </m:t>
                    </m:r>
                  </m:oMath>
                </a14:m>
                <a:r>
                  <a:rPr lang="en-US" sz="1600" dirty="0">
                    <a:solidFill>
                      <a:schemeClr val="tx2">
                        <a:lumMod val="75000"/>
                      </a:schemeClr>
                    </a:solidFill>
                    <a:latin typeface="Arial" panose="020B0604020202020204" pitchFamily="34" charset="0"/>
                    <a:cs typeface="Arial" panose="020B0604020202020204" pitchFamily="34" charset="0"/>
                  </a:rPr>
                  <a:t>1. For extremely large </a:t>
                </a:r>
                <a:r>
                  <a:rPr lang="en-US" sz="1600" dirty="0" err="1">
                    <a:solidFill>
                      <a:schemeClr val="tx2">
                        <a:lumMod val="75000"/>
                      </a:schemeClr>
                    </a:solidFill>
                    <a:latin typeface="Arial" panose="020B0604020202020204" pitchFamily="34" charset="0"/>
                    <a:cs typeface="Arial" panose="020B0604020202020204" pitchFamily="34" charset="0"/>
                  </a:rPr>
                  <a:t>Prandtl</a:t>
                </a:r>
                <a:r>
                  <a:rPr lang="en-US" sz="1600" dirty="0">
                    <a:solidFill>
                      <a:schemeClr val="tx2">
                        <a:lumMod val="75000"/>
                      </a:schemeClr>
                    </a:solidFill>
                    <a:latin typeface="Arial" panose="020B0604020202020204" pitchFamily="34" charset="0"/>
                    <a:cs typeface="Arial" panose="020B0604020202020204" pitchFamily="34" charset="0"/>
                  </a:rPr>
                  <a:t> number fluids, such as oils (</a:t>
                </a:r>
                <a:r>
                  <a:rPr lang="en-US" sz="1600" dirty="0" err="1">
                    <a:solidFill>
                      <a:schemeClr val="tx2">
                        <a:lumMod val="75000"/>
                      </a:schemeClr>
                    </a:solidFill>
                    <a:latin typeface="Arial" panose="020B0604020202020204" pitchFamily="34" charset="0"/>
                    <a:cs typeface="Arial" panose="020B0604020202020204" pitchFamily="34" charset="0"/>
                  </a:rPr>
                  <a:t>Pr</a:t>
                </a:r>
                <a:r>
                  <a:rPr lang="en-US" sz="1600" dirty="0">
                    <a:solidFill>
                      <a:schemeClr val="tx2">
                        <a:lumMod val="75000"/>
                      </a:schemeClr>
                    </a:solidFill>
                    <a:latin typeface="Arial" panose="020B0604020202020204" pitchFamily="34" charset="0"/>
                    <a:cs typeface="Arial" panose="020B0604020202020204" pitchFamily="34" charset="0"/>
                  </a:rPr>
                  <a:t> </a:t>
                </a:r>
                <a14:m>
                  <m:oMath xmlns:m="http://schemas.openxmlformats.org/officeDocument/2006/math">
                    <m:r>
                      <a:rPr lang="en-US" sz="1600" i="1">
                        <a:solidFill>
                          <a:schemeClr val="tx2">
                            <a:lumMod val="75000"/>
                          </a:schemeClr>
                        </a:solidFill>
                        <a:latin typeface="Cambria Math"/>
                      </a:rPr>
                      <m:t>&gt; </m:t>
                    </m:r>
                  </m:oMath>
                </a14:m>
                <a:r>
                  <a:rPr lang="en-US" sz="1600" dirty="0">
                    <a:solidFill>
                      <a:schemeClr val="tx2">
                        <a:lumMod val="75000"/>
                      </a:schemeClr>
                    </a:solidFill>
                    <a:latin typeface="Arial" panose="020B0604020202020204" pitchFamily="34" charset="0"/>
                    <a:cs typeface="Arial" panose="020B0604020202020204" pitchFamily="34" charset="0"/>
                  </a:rPr>
                  <a:t>100), </a:t>
                </a:r>
                <a:r>
                  <a:rPr lang="en-US" sz="1600" dirty="0" err="1">
                    <a:solidFill>
                      <a:schemeClr val="tx2">
                        <a:lumMod val="75000"/>
                      </a:schemeClr>
                    </a:solidFill>
                    <a:latin typeface="Arial" panose="020B0604020202020204" pitchFamily="34" charset="0"/>
                    <a:cs typeface="Arial" panose="020B0604020202020204" pitchFamily="34" charset="0"/>
                  </a:rPr>
                  <a:t>x</a:t>
                </a:r>
                <a:r>
                  <a:rPr lang="en-US" sz="1600" baseline="-25000" dirty="0" err="1">
                    <a:solidFill>
                      <a:schemeClr val="tx2">
                        <a:lumMod val="75000"/>
                      </a:schemeClr>
                    </a:solidFill>
                    <a:latin typeface="Arial" panose="020B0604020202020204" pitchFamily="34" charset="0"/>
                    <a:cs typeface="Arial" panose="020B0604020202020204" pitchFamily="34" charset="0"/>
                  </a:rPr>
                  <a:t>fd,h</a:t>
                </a:r>
                <a:r>
                  <a:rPr lang="en-US" sz="1600" baseline="-250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is very much smaller than </a:t>
                </a:r>
                <a:r>
                  <a:rPr lang="en-US" sz="1600" dirty="0" err="1">
                    <a:solidFill>
                      <a:schemeClr val="tx2">
                        <a:lumMod val="75000"/>
                      </a:schemeClr>
                    </a:solidFill>
                    <a:latin typeface="Arial" panose="020B0604020202020204" pitchFamily="34" charset="0"/>
                    <a:cs typeface="Arial" panose="020B0604020202020204" pitchFamily="34" charset="0"/>
                  </a:rPr>
                  <a:t>x</a:t>
                </a:r>
                <a:r>
                  <a:rPr lang="en-US" sz="1600" baseline="-25000" dirty="0" err="1">
                    <a:solidFill>
                      <a:schemeClr val="tx2">
                        <a:lumMod val="75000"/>
                      </a:schemeClr>
                    </a:solidFill>
                    <a:latin typeface="Arial" panose="020B0604020202020204" pitchFamily="34" charset="0"/>
                    <a:cs typeface="Arial" panose="020B0604020202020204" pitchFamily="34" charset="0"/>
                  </a:rPr>
                  <a:t>fd,t</a:t>
                </a:r>
                <a:r>
                  <a:rPr lang="en-US" sz="1600" baseline="-25000" dirty="0">
                    <a:solidFill>
                      <a:schemeClr val="tx2">
                        <a:lumMod val="75000"/>
                      </a:schemeClr>
                    </a:solidFill>
                    <a:latin typeface="Arial" panose="020B0604020202020204" pitchFamily="34" charset="0"/>
                    <a:cs typeface="Arial" panose="020B0604020202020204" pitchFamily="34" charset="0"/>
                  </a:rPr>
                  <a:t> </a:t>
                </a:r>
                <a:r>
                  <a:rPr lang="en-US" sz="1600" dirty="0">
                    <a:solidFill>
                      <a:schemeClr val="tx2">
                        <a:lumMod val="75000"/>
                      </a:schemeClr>
                    </a:solidFill>
                    <a:latin typeface="Arial" panose="020B0604020202020204" pitchFamily="34" charset="0"/>
                    <a:cs typeface="Arial" panose="020B0604020202020204" pitchFamily="34" charset="0"/>
                  </a:rPr>
                  <a:t>and it is reasonable to assume a fully developed velocity profile throughout the thermal entry region.</a:t>
                </a:r>
              </a:p>
              <a:p>
                <a:pPr algn="just"/>
                <a:endParaRPr lang="en-US" sz="2000" dirty="0"/>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r>
                  <a:rPr lang="en-US" sz="2000" dirty="0" smtClean="0">
                    <a:solidFill>
                      <a:srgbClr val="00B050"/>
                    </a:solidFill>
                    <a:latin typeface="Arial" panose="020B0604020202020204" pitchFamily="34" charset="0"/>
                    <a:ea typeface="Batang" pitchFamily="18" charset="-127"/>
                    <a:cs typeface="Arial" panose="020B0604020202020204" pitchFamily="34" charset="0"/>
                  </a:rPr>
                  <a:t>.</a:t>
                </a:r>
                <a:endParaRPr lang="en-US" sz="2000" dirty="0">
                  <a:solidFill>
                    <a:srgbClr val="00B050"/>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3070" y="935180"/>
                <a:ext cx="8498541" cy="6555641"/>
              </a:xfrm>
              <a:prstGeom prst="rect">
                <a:avLst/>
              </a:prstGeom>
              <a:blipFill rotWithShape="1">
                <a:blip r:embed="rId2"/>
                <a:stretch>
                  <a:fillRect l="-789" t="-372" r="-717" b="-743"/>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Thermal Considerations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23729" y="6096000"/>
            <a:ext cx="74407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759" y="2494459"/>
            <a:ext cx="6743161" cy="183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3800810" y="4738063"/>
            <a:ext cx="1865894" cy="606937"/>
          </a:xfrm>
          <a:prstGeom prst="rect">
            <a:avLst/>
          </a:prstGeom>
        </p:spPr>
      </p:pic>
    </p:spTree>
    <p:extLst>
      <p:ext uri="{BB962C8B-B14F-4D97-AF65-F5344CB8AC3E}">
        <p14:creationId xmlns:p14="http://schemas.microsoft.com/office/powerpoint/2010/main" val="149485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58200" y="6096000"/>
            <a:ext cx="6096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12</a:t>
            </a:fld>
            <a:endParaRPr lang="en-US" altLang="zh-CN" sz="2800" b="1" dirty="0">
              <a:solidFill>
                <a:prstClr val="black"/>
              </a:solidFill>
              <a:latin typeface="Lao UI" panose="020B0502040204020203" pitchFamily="34" charset="0"/>
              <a:cs typeface="Lao UI" panose="020B0502040204020203"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52400" y="966910"/>
                <a:ext cx="8884094" cy="7355860"/>
              </a:xfrm>
              <a:prstGeom prst="rect">
                <a:avLst/>
              </a:prstGeom>
            </p:spPr>
            <p:txBody>
              <a:bodyPr wrap="square">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In contrast, </a:t>
                </a:r>
                <a:r>
                  <a:rPr lang="en-US" sz="2000" b="1" dirty="0">
                    <a:solidFill>
                      <a:srgbClr val="FF0000"/>
                    </a:solidFill>
                    <a:latin typeface="Arial" panose="020B0604020202020204" pitchFamily="34" charset="0"/>
                    <a:cs typeface="Arial" panose="020B0604020202020204" pitchFamily="34" charset="0"/>
                  </a:rPr>
                  <a:t>for turbulent flow</a:t>
                </a:r>
                <a:r>
                  <a:rPr lang="en-US" sz="2000" dirty="0">
                    <a:solidFill>
                      <a:schemeClr val="tx2">
                        <a:lumMod val="75000"/>
                      </a:schemeClr>
                    </a:solidFill>
                    <a:latin typeface="Arial" panose="020B0604020202020204" pitchFamily="34" charset="0"/>
                    <a:cs typeface="Arial" panose="020B0604020202020204" pitchFamily="34" charset="0"/>
                  </a:rPr>
                  <a:t>, conditions are nearly independent of </a:t>
                </a:r>
                <a:r>
                  <a:rPr lang="en-US" sz="2000" dirty="0" err="1">
                    <a:solidFill>
                      <a:schemeClr val="tx2">
                        <a:lumMod val="75000"/>
                      </a:schemeClr>
                    </a:solidFill>
                    <a:latin typeface="Arial" panose="020B0604020202020204" pitchFamily="34" charset="0"/>
                    <a:cs typeface="Arial" panose="020B0604020202020204" pitchFamily="34" charset="0"/>
                  </a:rPr>
                  <a:t>Prandtl</a:t>
                </a:r>
                <a:r>
                  <a:rPr lang="en-US" sz="2000" dirty="0">
                    <a:solidFill>
                      <a:schemeClr val="tx2">
                        <a:lumMod val="75000"/>
                      </a:schemeClr>
                    </a:solidFill>
                    <a:latin typeface="Arial" panose="020B0604020202020204" pitchFamily="34" charset="0"/>
                    <a:cs typeface="Arial" panose="020B0604020202020204" pitchFamily="34" charset="0"/>
                  </a:rPr>
                  <a:t> number, and to a first approximation, we shall </a:t>
                </a:r>
                <a:r>
                  <a:rPr lang="en-US" sz="2000" dirty="0" smtClean="0">
                    <a:solidFill>
                      <a:schemeClr val="tx2">
                        <a:lumMod val="75000"/>
                      </a:schemeClr>
                    </a:solidFill>
                    <a:latin typeface="Arial" panose="020B0604020202020204" pitchFamily="34" charset="0"/>
                    <a:cs typeface="Arial" panose="020B0604020202020204" pitchFamily="34" charset="0"/>
                  </a:rPr>
                  <a:t>assume:</a:t>
                </a:r>
              </a:p>
              <a:p>
                <a:pPr algn="ctr"/>
                <a:r>
                  <a:rPr lang="en-US" sz="2000" dirty="0" smtClean="0">
                    <a:solidFill>
                      <a:schemeClr val="tx2">
                        <a:lumMod val="75000"/>
                      </a:schemeClr>
                    </a:solidFill>
                    <a:latin typeface="Arial" panose="020B0604020202020204" pitchFamily="34" charset="0"/>
                    <a:cs typeface="Arial" panose="020B0604020202020204" pitchFamily="34" charset="0"/>
                  </a:rPr>
                  <a:t> </a:t>
                </a:r>
                <a:r>
                  <a:rPr lang="en-US" sz="2000" b="1" dirty="0">
                    <a:solidFill>
                      <a:schemeClr val="tx2">
                        <a:lumMod val="75000"/>
                      </a:schemeClr>
                    </a:solidFill>
                    <a:latin typeface="Arial" panose="020B0604020202020204" pitchFamily="34" charset="0"/>
                    <a:cs typeface="Arial" panose="020B0604020202020204" pitchFamily="34" charset="0"/>
                  </a:rPr>
                  <a:t>(</a:t>
                </a:r>
                <a:r>
                  <a:rPr lang="en-US" sz="2000" b="1" dirty="0" err="1">
                    <a:solidFill>
                      <a:schemeClr val="tx2">
                        <a:lumMod val="75000"/>
                      </a:schemeClr>
                    </a:solidFill>
                    <a:latin typeface="Arial" panose="020B0604020202020204" pitchFamily="34" charset="0"/>
                    <a:cs typeface="Arial" panose="020B0604020202020204" pitchFamily="34" charset="0"/>
                  </a:rPr>
                  <a:t>x</a:t>
                </a:r>
                <a:r>
                  <a:rPr lang="en-US" sz="2000" b="1" baseline="-25000" dirty="0" err="1">
                    <a:solidFill>
                      <a:schemeClr val="tx2">
                        <a:lumMod val="75000"/>
                      </a:schemeClr>
                    </a:solidFill>
                    <a:latin typeface="Arial" panose="020B0604020202020204" pitchFamily="34" charset="0"/>
                    <a:cs typeface="Arial" panose="020B0604020202020204" pitchFamily="34" charset="0"/>
                  </a:rPr>
                  <a:t>fd,t</a:t>
                </a:r>
                <a:r>
                  <a:rPr lang="en-US" sz="2000" b="1" dirty="0">
                    <a:solidFill>
                      <a:schemeClr val="tx2">
                        <a:lumMod val="75000"/>
                      </a:schemeClr>
                    </a:solidFill>
                    <a:latin typeface="Arial" panose="020B0604020202020204" pitchFamily="34" charset="0"/>
                    <a:cs typeface="Arial" panose="020B0604020202020204" pitchFamily="34" charset="0"/>
                  </a:rPr>
                  <a:t>/D) = </a:t>
                </a:r>
                <a:r>
                  <a:rPr lang="en-US" sz="2000" b="1" dirty="0" smtClean="0">
                    <a:solidFill>
                      <a:schemeClr val="tx2">
                        <a:lumMod val="75000"/>
                      </a:schemeClr>
                    </a:solidFill>
                    <a:latin typeface="Arial" panose="020B0604020202020204" pitchFamily="34" charset="0"/>
                    <a:cs typeface="Arial" panose="020B0604020202020204" pitchFamily="34" charset="0"/>
                  </a:rPr>
                  <a:t>10</a:t>
                </a:r>
              </a:p>
              <a:p>
                <a:pPr algn="just"/>
                <a:endParaRPr lang="en-US" sz="2000" b="1" dirty="0" smtClean="0">
                  <a:solidFill>
                    <a:srgbClr val="FF0000"/>
                  </a:solidFill>
                  <a:latin typeface="Arial" panose="020B0604020202020204" pitchFamily="34" charset="0"/>
                  <a:cs typeface="Arial" panose="020B0604020202020204" pitchFamily="34" charset="0"/>
                </a:endParaRPr>
              </a:p>
              <a:p>
                <a:pPr algn="just"/>
                <a:r>
                  <a:rPr lang="en-US" sz="2000" b="1" dirty="0" smtClean="0">
                    <a:solidFill>
                      <a:srgbClr val="FF0000"/>
                    </a:solidFill>
                    <a:latin typeface="Arial" panose="020B0604020202020204" pitchFamily="34" charset="0"/>
                    <a:cs typeface="Arial" panose="020B0604020202020204" pitchFamily="34" charset="0"/>
                  </a:rPr>
                  <a:t>The </a:t>
                </a:r>
                <a:r>
                  <a:rPr lang="en-US" sz="2000" b="1" dirty="0">
                    <a:solidFill>
                      <a:srgbClr val="FF0000"/>
                    </a:solidFill>
                    <a:latin typeface="Arial" panose="020B0604020202020204" pitchFamily="34" charset="0"/>
                    <a:cs typeface="Arial" panose="020B0604020202020204" pitchFamily="34" charset="0"/>
                  </a:rPr>
                  <a:t>Mean Temperature</a:t>
                </a:r>
                <a:endParaRPr lang="en-US" sz="2000" dirty="0">
                  <a:solidFill>
                    <a:srgbClr val="FF0000"/>
                  </a:solidFill>
                  <a:latin typeface="Arial" panose="020B0604020202020204" pitchFamily="34" charset="0"/>
                  <a:cs typeface="Arial" panose="020B0604020202020204" pitchFamily="34" charset="0"/>
                </a:endParaRPr>
              </a:p>
              <a:p>
                <a:pPr algn="just"/>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smtClean="0">
                    <a:solidFill>
                      <a:schemeClr val="tx2">
                        <a:lumMod val="75000"/>
                      </a:schemeClr>
                    </a:solidFill>
                    <a:latin typeface="Arial" panose="020B0604020202020204" pitchFamily="34" charset="0"/>
                    <a:cs typeface="Arial" panose="020B0604020202020204" pitchFamily="34" charset="0"/>
                  </a:rPr>
                  <a:t>Just </a:t>
                </a:r>
                <a:r>
                  <a:rPr lang="en-US" sz="2000" dirty="0">
                    <a:solidFill>
                      <a:schemeClr val="tx2">
                        <a:lumMod val="75000"/>
                      </a:schemeClr>
                    </a:solidFill>
                    <a:latin typeface="Arial" panose="020B0604020202020204" pitchFamily="34" charset="0"/>
                    <a:cs typeface="Arial" panose="020B0604020202020204" pitchFamily="34" charset="0"/>
                  </a:rPr>
                  <a:t>as the absence of a free stream velocity requires use of a mean velocity to describe an internal flow, the absence of a fixed free stream temperature necessitates using a mean (or bulk) temperature</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r>
                  <a:rPr lang="en-US" sz="2000" b="1" dirty="0" smtClean="0">
                    <a:solidFill>
                      <a:srgbClr val="FF0000"/>
                    </a:solidFill>
                    <a:latin typeface="Arial" panose="020B0604020202020204" pitchFamily="34" charset="0"/>
                    <a:cs typeface="Arial" panose="020B0604020202020204" pitchFamily="34" charset="0"/>
                  </a:rPr>
                  <a:t>Newton’s Law of Cooling</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r>
                  <a:rPr lang="en-US" sz="1800" dirty="0">
                    <a:solidFill>
                      <a:schemeClr val="tx2">
                        <a:lumMod val="75000"/>
                      </a:schemeClr>
                    </a:solidFill>
                    <a:latin typeface="Arial" panose="020B0604020202020204" pitchFamily="34" charset="0"/>
                    <a:cs typeface="Arial" panose="020B0604020202020204" pitchFamily="34" charset="0"/>
                  </a:rPr>
                  <a:t>Where h is the local convection heat transfer coefficient. However, there is an essential difference between 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 and T.  Whereas T͚ is constant in the flow direction, 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 must vary in this direction. That is, </a:t>
                </a:r>
                <a:r>
                  <a:rPr lang="en-US" sz="1800" dirty="0" err="1">
                    <a:solidFill>
                      <a:schemeClr val="tx2">
                        <a:lumMod val="75000"/>
                      </a:schemeClr>
                    </a:solidFill>
                    <a:latin typeface="Arial" panose="020B0604020202020204" pitchFamily="34" charset="0"/>
                    <a:cs typeface="Arial" panose="020B0604020202020204" pitchFamily="34" charset="0"/>
                  </a:rPr>
                  <a:t>dT</a:t>
                </a:r>
                <a:r>
                  <a:rPr lang="en-US" sz="1800" baseline="-25000" dirty="0" err="1">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/dx is never zero if heat transfer is occurring. The value of 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 increases with x if heat transfer is from the surface to the fluid (</a:t>
                </a:r>
                <a:r>
                  <a:rPr lang="en-US" sz="1800" dirty="0" err="1">
                    <a:solidFill>
                      <a:schemeClr val="tx2">
                        <a:lumMod val="75000"/>
                      </a:schemeClr>
                    </a:solidFill>
                    <a:latin typeface="Arial" panose="020B0604020202020204" pitchFamily="34" charset="0"/>
                    <a:cs typeface="Arial" panose="020B0604020202020204" pitchFamily="34" charset="0"/>
                  </a:rPr>
                  <a:t>T</a:t>
                </a:r>
                <a:r>
                  <a:rPr lang="en-US" sz="1800" baseline="-25000" dirty="0" err="1">
                    <a:solidFill>
                      <a:schemeClr val="tx2">
                        <a:lumMod val="75000"/>
                      </a:schemeClr>
                    </a:solidFill>
                    <a:latin typeface="Arial" panose="020B0604020202020204" pitchFamily="34" charset="0"/>
                    <a:cs typeface="Arial" panose="020B0604020202020204" pitchFamily="34" charset="0"/>
                  </a:rPr>
                  <a:t>s</a:t>
                </a:r>
                <a:r>
                  <a:rPr lang="en-US" sz="1800" dirty="0">
                    <a:solidFill>
                      <a:schemeClr val="tx2">
                        <a:lumMod val="75000"/>
                      </a:schemeClr>
                    </a:solidFill>
                    <a:latin typeface="Arial" panose="020B0604020202020204" pitchFamily="34" charset="0"/>
                    <a:cs typeface="Arial" panose="020B0604020202020204" pitchFamily="34" charset="0"/>
                  </a:rPr>
                  <a:t> </a:t>
                </a:r>
                <a14:m>
                  <m:oMath xmlns:m="http://schemas.openxmlformats.org/officeDocument/2006/math">
                    <m:r>
                      <a:rPr lang="en-US" sz="1800" i="1">
                        <a:solidFill>
                          <a:schemeClr val="tx2">
                            <a:lumMod val="75000"/>
                          </a:schemeClr>
                        </a:solidFill>
                        <a:latin typeface="Cambria Math"/>
                      </a:rPr>
                      <m:t>&gt;</m:t>
                    </m:r>
                  </m:oMath>
                </a14:m>
                <a:r>
                  <a:rPr lang="en-US" sz="1800" dirty="0">
                    <a:solidFill>
                      <a:schemeClr val="tx2">
                        <a:lumMod val="75000"/>
                      </a:schemeClr>
                    </a:solidFill>
                    <a:latin typeface="Arial" panose="020B0604020202020204" pitchFamily="34" charset="0"/>
                    <a:cs typeface="Arial" panose="020B0604020202020204" pitchFamily="34" charset="0"/>
                  </a:rPr>
                  <a:t> 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 it decreases with x if the opposite is true (</a:t>
                </a:r>
                <a:r>
                  <a:rPr lang="en-US" sz="1800" dirty="0" err="1">
                    <a:solidFill>
                      <a:schemeClr val="tx2">
                        <a:lumMod val="75000"/>
                      </a:schemeClr>
                    </a:solidFill>
                    <a:latin typeface="Arial" panose="020B0604020202020204" pitchFamily="34" charset="0"/>
                    <a:cs typeface="Arial" panose="020B0604020202020204" pitchFamily="34" charset="0"/>
                  </a:rPr>
                  <a:t>T</a:t>
                </a:r>
                <a:r>
                  <a:rPr lang="en-US" sz="1800" baseline="-25000" dirty="0" err="1">
                    <a:solidFill>
                      <a:schemeClr val="tx2">
                        <a:lumMod val="75000"/>
                      </a:schemeClr>
                    </a:solidFill>
                    <a:latin typeface="Arial" panose="020B0604020202020204" pitchFamily="34" charset="0"/>
                    <a:cs typeface="Arial" panose="020B0604020202020204" pitchFamily="34" charset="0"/>
                  </a:rPr>
                  <a:t>s</a:t>
                </a:r>
                <a:r>
                  <a:rPr lang="en-US" sz="2000" dirty="0">
                    <a:solidFill>
                      <a:schemeClr val="tx2">
                        <a:lumMod val="75000"/>
                      </a:schemeClr>
                    </a:solidFill>
                    <a:latin typeface="Arial" panose="020B0604020202020204" pitchFamily="34" charset="0"/>
                    <a:cs typeface="Arial" panose="020B0604020202020204" pitchFamily="34" charset="0"/>
                  </a:rPr>
                  <a:t> </a:t>
                </a:r>
                <a14:m>
                  <m:oMath xmlns:m="http://schemas.openxmlformats.org/officeDocument/2006/math">
                    <m:r>
                      <a:rPr lang="en-US" sz="1800" i="1">
                        <a:solidFill>
                          <a:schemeClr val="tx2">
                            <a:lumMod val="75000"/>
                          </a:schemeClr>
                        </a:solidFill>
                        <a:latin typeface="Cambria Math"/>
                      </a:rPr>
                      <m:t>&lt; </m:t>
                    </m:r>
                  </m:oMath>
                </a14:m>
                <a:r>
                  <a:rPr lang="en-US" sz="1800" dirty="0">
                    <a:solidFill>
                      <a:schemeClr val="tx2">
                        <a:lumMod val="75000"/>
                      </a:schemeClr>
                    </a:solidFill>
                    <a:latin typeface="Arial" panose="020B0604020202020204" pitchFamily="34" charset="0"/>
                    <a:cs typeface="Arial" panose="020B0604020202020204" pitchFamily="34" charset="0"/>
                  </a:rPr>
                  <a:t>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a:t>
                </a: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b="1" dirty="0">
                  <a:solidFill>
                    <a:schemeClr val="tx2">
                      <a:lumMod val="75000"/>
                    </a:schemeClr>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966910"/>
                <a:ext cx="8884094" cy="7355860"/>
              </a:xfrm>
              <a:prstGeom prst="rect">
                <a:avLst/>
              </a:prstGeom>
              <a:blipFill rotWithShape="1">
                <a:blip r:embed="rId2"/>
                <a:stretch>
                  <a:fillRect l="-686" t="-332" r="-686"/>
                </a:stretch>
              </a:blipFill>
            </p:spPr>
            <p:txBody>
              <a:bodyPr/>
              <a:lstStyle/>
              <a:p>
                <a:r>
                  <a:rPr lang="en-US">
                    <a:noFill/>
                  </a:rPr>
                  <a:t> </a:t>
                </a:r>
              </a:p>
            </p:txBody>
          </p:sp>
        </mc:Fallback>
      </mc:AlternateContent>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523085" y="3475062"/>
            <a:ext cx="1990323" cy="723452"/>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3875308" y="4576012"/>
            <a:ext cx="1285875" cy="367030"/>
          </a:xfrm>
          <a:prstGeom prst="rect">
            <a:avLst/>
          </a:prstGeom>
        </p:spPr>
      </p:pic>
    </p:spTree>
    <p:extLst>
      <p:ext uri="{BB962C8B-B14F-4D97-AF65-F5344CB8AC3E}">
        <p14:creationId xmlns:p14="http://schemas.microsoft.com/office/powerpoint/2010/main" val="11563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2276" y="865929"/>
            <a:ext cx="8559336" cy="2923877"/>
          </a:xfrm>
          <a:prstGeom prst="rect">
            <a:avLst/>
          </a:prstGeom>
          <a:noFill/>
        </p:spPr>
        <p:txBody>
          <a:bodyPr wrap="square" rtlCol="0">
            <a:spAutoFit/>
          </a:bodyPr>
          <a:lstStyle/>
          <a:p>
            <a:pPr algn="just"/>
            <a:r>
              <a:rPr lang="en-US" sz="2000" dirty="0">
                <a:solidFill>
                  <a:srgbClr val="FF0000"/>
                </a:solidFill>
                <a:latin typeface="Arial" panose="020B0604020202020204" pitchFamily="34" charset="0"/>
                <a:cs typeface="Arial" panose="020B0604020202020204" pitchFamily="34" charset="0"/>
              </a:rPr>
              <a:t>Note:</a:t>
            </a:r>
          </a:p>
          <a:p>
            <a:pPr marL="342900" lvl="0" indent="-342900" algn="just">
              <a:buFont typeface="Wingdings" panose="05000000000000000000" pitchFamily="2" charset="2"/>
              <a:buChar char="§"/>
            </a:pPr>
            <a:r>
              <a:rPr lang="en-US" sz="1800" dirty="0">
                <a:solidFill>
                  <a:srgbClr val="FF0000"/>
                </a:solidFill>
                <a:latin typeface="Arial" panose="020B0604020202020204" pitchFamily="34" charset="0"/>
                <a:cs typeface="Arial" panose="020B0604020202020204" pitchFamily="34" charset="0"/>
              </a:rPr>
              <a:t>Hence in the thermally fully developed flow of a fluid with constant properties, the local convection coefficient is a constant, independent of x</a:t>
            </a:r>
            <a:r>
              <a:rPr lang="en-US" sz="1800" dirty="0" smtClean="0">
                <a:solidFill>
                  <a:srgbClr val="FF0000"/>
                </a:solidFill>
                <a:latin typeface="Arial" panose="020B0604020202020204" pitchFamily="34" charset="0"/>
                <a:cs typeface="Arial" panose="020B0604020202020204" pitchFamily="34" charset="0"/>
              </a:rPr>
              <a:t>.</a:t>
            </a:r>
          </a:p>
          <a:p>
            <a:pPr marL="342900" lvl="0" indent="-342900" algn="just">
              <a:buFont typeface="Wingdings" panose="05000000000000000000" pitchFamily="2" charset="2"/>
              <a:buChar char="§"/>
            </a:pPr>
            <a:endParaRPr lang="en-US" sz="1800" dirty="0">
              <a:solidFill>
                <a:srgbClr val="FF0000"/>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
            </a:pPr>
            <a:r>
              <a:rPr lang="en-US" sz="1800" dirty="0">
                <a:solidFill>
                  <a:srgbClr val="FF0000"/>
                </a:solidFill>
                <a:latin typeface="Arial" panose="020B0604020202020204" pitchFamily="34" charset="0"/>
                <a:cs typeface="Arial" panose="020B0604020202020204" pitchFamily="34" charset="0"/>
              </a:rPr>
              <a:t>In the entrance region, where h varies with x, as shown in Figure. Because the thermal boundary layer thickness is zero at the tube entrance, the convection coefficient is extremely large at x = 0. However, h decays rapidly as the thermal boundary layer develops, until the constant value associated with fully developed conditions is reached</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685565" y="3789805"/>
            <a:ext cx="5665363" cy="2168207"/>
          </a:xfrm>
          <a:prstGeom prst="rect">
            <a:avLst/>
          </a:prstGeom>
        </p:spPr>
      </p:pic>
      <p:sp>
        <p:nvSpPr>
          <p:cNvPr id="9" name="TextBox 8"/>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 </a:t>
            </a:r>
          </a:p>
        </p:txBody>
      </p:sp>
    </p:spTree>
    <p:extLst>
      <p:ext uri="{BB962C8B-B14F-4D97-AF65-F5344CB8AC3E}">
        <p14:creationId xmlns:p14="http://schemas.microsoft.com/office/powerpoint/2010/main" val="12468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2277" y="852482"/>
                <a:ext cx="8492099" cy="4401205"/>
              </a:xfrm>
              <a:prstGeom prst="rect">
                <a:avLst/>
              </a:prstGeom>
              <a:noFill/>
            </p:spPr>
            <p:txBody>
              <a:bodyPr wrap="square" rtlCol="0">
                <a:spAutoFit/>
              </a:bodyPr>
              <a:lstStyle/>
              <a:p>
                <a:pPr algn="just"/>
                <a:r>
                  <a:rPr lang="en-US" sz="2000" b="1" dirty="0" smtClean="0">
                    <a:solidFill>
                      <a:srgbClr val="FF0000"/>
                    </a:solidFill>
                    <a:latin typeface="Arial" panose="020B0604020202020204" pitchFamily="34" charset="0"/>
                    <a:cs typeface="Arial" panose="020B0604020202020204" pitchFamily="34" charset="0"/>
                  </a:rPr>
                  <a:t>Fully Developed Conditions</a:t>
                </a:r>
                <a:endParaRPr lang="en-US" sz="2000" dirty="0">
                  <a:solidFill>
                    <a:srgbClr val="FF0000"/>
                  </a:solidFill>
                  <a:latin typeface="Arial" panose="020B0604020202020204" pitchFamily="34" charset="0"/>
                  <a:cs typeface="Arial" panose="020B0604020202020204" pitchFamily="34" charset="0"/>
                </a:endParaRPr>
              </a:p>
              <a:p>
                <a:pPr algn="just"/>
                <a:r>
                  <a:rPr lang="en-US" sz="2000" dirty="0" smtClean="0">
                    <a:solidFill>
                      <a:schemeClr val="tx2">
                        <a:lumMod val="75000"/>
                      </a:schemeClr>
                    </a:solidFill>
                    <a:latin typeface="Arial" panose="020B0604020202020204" pitchFamily="34" charset="0"/>
                    <a:cs typeface="Arial" panose="020B0604020202020204" pitchFamily="34" charset="0"/>
                  </a:rPr>
                  <a:t>One </a:t>
                </a:r>
                <a:r>
                  <a:rPr lang="en-US" sz="2000" dirty="0">
                    <a:solidFill>
                      <a:schemeClr val="tx2">
                        <a:lumMod val="75000"/>
                      </a:schemeClr>
                    </a:solidFill>
                    <a:latin typeface="Arial" panose="020B0604020202020204" pitchFamily="34" charset="0"/>
                    <a:cs typeface="Arial" panose="020B0604020202020204" pitchFamily="34" charset="0"/>
                  </a:rPr>
                  <a:t>might legitimately question whether fully developed thermal conditions can ever be </a:t>
                </a:r>
                <a:r>
                  <a:rPr lang="en-US" sz="2000" dirty="0" smtClean="0">
                    <a:solidFill>
                      <a:schemeClr val="tx2">
                        <a:lumMod val="75000"/>
                      </a:schemeClr>
                    </a:solidFill>
                    <a:latin typeface="Arial" panose="020B0604020202020204" pitchFamily="34" charset="0"/>
                    <a:cs typeface="Arial" panose="020B0604020202020204" pitchFamily="34" charset="0"/>
                  </a:rPr>
                  <a:t>reached. The </a:t>
                </a:r>
                <a:r>
                  <a:rPr lang="en-US" sz="2000" dirty="0">
                    <a:solidFill>
                      <a:schemeClr val="tx2">
                        <a:lumMod val="75000"/>
                      </a:schemeClr>
                    </a:solidFill>
                    <a:latin typeface="Arial" panose="020B0604020202020204" pitchFamily="34" charset="0"/>
                    <a:cs typeface="Arial" panose="020B0604020202020204" pitchFamily="34" charset="0"/>
                  </a:rPr>
                  <a:t>situation is certainly different from the hydrodynamic case, for which (</a:t>
                </a:r>
                <a14:m>
                  <m:oMath xmlns:m="http://schemas.openxmlformats.org/officeDocument/2006/math">
                    <m:r>
                      <a:rPr lang="en-US" sz="2000" i="1">
                        <a:solidFill>
                          <a:schemeClr val="tx2">
                            <a:lumMod val="75000"/>
                          </a:schemeClr>
                        </a:solidFill>
                        <a:latin typeface="Cambria Math"/>
                      </a:rPr>
                      <m:t>𝛿</m:t>
                    </m:r>
                  </m:oMath>
                </a14:m>
                <a:r>
                  <a:rPr lang="en-US" sz="2000" dirty="0">
                    <a:solidFill>
                      <a:schemeClr val="tx2">
                        <a:lumMod val="75000"/>
                      </a:schemeClr>
                    </a:solidFill>
                    <a:latin typeface="Arial" panose="020B0604020202020204" pitchFamily="34" charset="0"/>
                    <a:cs typeface="Arial" panose="020B0604020202020204" pitchFamily="34" charset="0"/>
                  </a:rPr>
                  <a:t>u/</a:t>
                </a:r>
                <a14:m>
                  <m:oMath xmlns:m="http://schemas.openxmlformats.org/officeDocument/2006/math">
                    <m:r>
                      <a:rPr lang="en-US" sz="2000" i="1">
                        <a:solidFill>
                          <a:schemeClr val="tx2">
                            <a:lumMod val="75000"/>
                          </a:schemeClr>
                        </a:solidFill>
                        <a:latin typeface="Cambria Math"/>
                      </a:rPr>
                      <m:t>𝛿</m:t>
                    </m:r>
                  </m:oMath>
                </a14:m>
                <a:r>
                  <a:rPr lang="en-US" sz="2000" dirty="0">
                    <a:solidFill>
                      <a:schemeClr val="tx2">
                        <a:lumMod val="75000"/>
                      </a:schemeClr>
                    </a:solidFill>
                    <a:latin typeface="Arial" panose="020B0604020202020204" pitchFamily="34" charset="0"/>
                    <a:cs typeface="Arial" panose="020B0604020202020204" pitchFamily="34" charset="0"/>
                  </a:rPr>
                  <a:t>x) = 0 in the fully developed region. In contrast, if there is heat transfer, (</a:t>
                </a:r>
                <a:r>
                  <a:rPr lang="en-US" sz="2000" dirty="0" err="1">
                    <a:solidFill>
                      <a:schemeClr val="tx2">
                        <a:lumMod val="75000"/>
                      </a:schemeClr>
                    </a:solidFill>
                    <a:latin typeface="Arial" panose="020B0604020202020204" pitchFamily="34" charset="0"/>
                    <a:cs typeface="Arial" panose="020B0604020202020204" pitchFamily="34" charset="0"/>
                  </a:rPr>
                  <a:t>dT</a:t>
                </a:r>
                <a:r>
                  <a:rPr lang="en-US" sz="2000" baseline="-25000" dirty="0" err="1">
                    <a:solidFill>
                      <a:schemeClr val="tx2">
                        <a:lumMod val="75000"/>
                      </a:schemeClr>
                    </a:solidFill>
                    <a:latin typeface="Arial" panose="020B0604020202020204" pitchFamily="34" charset="0"/>
                    <a:cs typeface="Arial" panose="020B0604020202020204" pitchFamily="34" charset="0"/>
                  </a:rPr>
                  <a:t>m</a:t>
                </a:r>
                <a:r>
                  <a:rPr lang="en-US" sz="2000" dirty="0">
                    <a:solidFill>
                      <a:schemeClr val="tx2">
                        <a:lumMod val="75000"/>
                      </a:schemeClr>
                    </a:solidFill>
                    <a:latin typeface="Arial" panose="020B0604020202020204" pitchFamily="34" charset="0"/>
                    <a:cs typeface="Arial" panose="020B0604020202020204" pitchFamily="34" charset="0"/>
                  </a:rPr>
                  <a:t>/dx), as well as (</a:t>
                </a:r>
                <a14:m>
                  <m:oMath xmlns:m="http://schemas.openxmlformats.org/officeDocument/2006/math">
                    <m:r>
                      <a:rPr lang="en-US" sz="2000" i="1">
                        <a:solidFill>
                          <a:schemeClr val="tx2">
                            <a:lumMod val="75000"/>
                          </a:schemeClr>
                        </a:solidFill>
                        <a:latin typeface="Cambria Math"/>
                      </a:rPr>
                      <m:t>𝛿</m:t>
                    </m:r>
                  </m:oMath>
                </a14:m>
                <a:r>
                  <a:rPr lang="en-US" sz="2000" dirty="0">
                    <a:solidFill>
                      <a:schemeClr val="tx2">
                        <a:lumMod val="75000"/>
                      </a:schemeClr>
                    </a:solidFill>
                    <a:latin typeface="Arial" panose="020B0604020202020204" pitchFamily="34" charset="0"/>
                    <a:cs typeface="Arial" panose="020B0604020202020204" pitchFamily="34" charset="0"/>
                  </a:rPr>
                  <a:t>T/</a:t>
                </a:r>
                <a14:m>
                  <m:oMath xmlns:m="http://schemas.openxmlformats.org/officeDocument/2006/math">
                    <m:r>
                      <a:rPr lang="en-US" sz="2000" i="1">
                        <a:solidFill>
                          <a:schemeClr val="tx2">
                            <a:lumMod val="75000"/>
                          </a:schemeClr>
                        </a:solidFill>
                        <a:latin typeface="Cambria Math"/>
                      </a:rPr>
                      <m:t>𝛿</m:t>
                    </m:r>
                  </m:oMath>
                </a14:m>
                <a:r>
                  <a:rPr lang="en-US" sz="2000" dirty="0">
                    <a:solidFill>
                      <a:schemeClr val="tx2">
                        <a:lumMod val="75000"/>
                      </a:schemeClr>
                    </a:solidFill>
                    <a:latin typeface="Arial" panose="020B0604020202020204" pitchFamily="34" charset="0"/>
                    <a:cs typeface="Arial" panose="020B0604020202020204" pitchFamily="34" charset="0"/>
                  </a:rPr>
                  <a:t>x) at any radius r, is not zero. Accordingly, the temperature profile T(r) is continuously changing with x, and it would seem that </a:t>
                </a:r>
                <a:r>
                  <a:rPr lang="en-US" sz="2000" b="1" dirty="0">
                    <a:solidFill>
                      <a:schemeClr val="tx2">
                        <a:lumMod val="75000"/>
                      </a:schemeClr>
                    </a:solidFill>
                    <a:latin typeface="Arial" panose="020B0604020202020204" pitchFamily="34" charset="0"/>
                    <a:cs typeface="Arial" panose="020B0604020202020204" pitchFamily="34" charset="0"/>
                  </a:rPr>
                  <a:t>a fully developed condition could never be reached</a:t>
                </a:r>
                <a:r>
                  <a:rPr lang="en-US" sz="2000" dirty="0">
                    <a:solidFill>
                      <a:schemeClr val="tx2">
                        <a:lumMod val="75000"/>
                      </a:schemeClr>
                    </a:solidFill>
                    <a:latin typeface="Arial" panose="020B0604020202020204" pitchFamily="34" charset="0"/>
                    <a:cs typeface="Arial" panose="020B0604020202020204" pitchFamily="34" charset="0"/>
                  </a:rPr>
                  <a:t>. This apparent contradiction may be reconciled by working with a dimensionless form of the temperature</a:t>
                </a:r>
                <a:r>
                  <a:rPr lang="en-US" sz="2000" dirty="0" smtClean="0">
                    <a:solidFill>
                      <a:schemeClr val="tx2">
                        <a:lumMod val="75000"/>
                      </a:schemeClr>
                    </a:solidFill>
                    <a:latin typeface="Arial" panose="020B0604020202020204" pitchFamily="34" charset="0"/>
                    <a:cs typeface="Arial" panose="020B0604020202020204" pitchFamily="34" charset="0"/>
                  </a:rPr>
                  <a:t>.</a:t>
                </a:r>
              </a:p>
              <a:p>
                <a:endParaRPr lang="en-US" sz="2000" b="1" dirty="0" smtClean="0"/>
              </a:p>
              <a:p>
                <a:pPr algn="just"/>
                <a:r>
                  <a:rPr lang="en-US" sz="2000" b="1" dirty="0" smtClean="0">
                    <a:solidFill>
                      <a:srgbClr val="FF0000"/>
                    </a:solidFill>
                    <a:latin typeface="Arial" panose="020B0604020202020204" pitchFamily="34" charset="0"/>
                    <a:cs typeface="Arial" panose="020B0604020202020204" pitchFamily="34" charset="0"/>
                  </a:rPr>
                  <a:t>Requirement</a:t>
                </a:r>
                <a:r>
                  <a:rPr lang="en-US" sz="2000" b="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solidFill>
                      <a:schemeClr val="tx2">
                        <a:lumMod val="75000"/>
                      </a:schemeClr>
                    </a:solidFill>
                    <a:latin typeface="Arial" panose="020B0604020202020204" pitchFamily="34" charset="0"/>
                    <a:cs typeface="Arial" panose="020B0604020202020204" pitchFamily="34" charset="0"/>
                  </a:rPr>
                  <a:t>Although </a:t>
                </a:r>
                <a:r>
                  <a:rPr lang="en-US" sz="2000" dirty="0">
                    <a:solidFill>
                      <a:schemeClr val="tx2">
                        <a:lumMod val="75000"/>
                      </a:schemeClr>
                    </a:solidFill>
                    <a:latin typeface="Arial" panose="020B0604020202020204" pitchFamily="34" charset="0"/>
                    <a:cs typeface="Arial" panose="020B0604020202020204" pitchFamily="34" charset="0"/>
                  </a:rPr>
                  <a:t>the temperature profile T(r) continues to change with x, the relative shape of the profile no longer changes and the flow </a:t>
                </a:r>
                <a:r>
                  <a:rPr lang="en-US" sz="2000" dirty="0" smtClean="0">
                    <a:solidFill>
                      <a:schemeClr val="tx2">
                        <a:lumMod val="75000"/>
                      </a:schemeClr>
                    </a:solidFill>
                    <a:latin typeface="Arial" panose="020B0604020202020204" pitchFamily="34" charset="0"/>
                    <a:cs typeface="Arial" panose="020B0604020202020204" pitchFamily="34" charset="0"/>
                  </a:rPr>
                  <a:t>is:</a:t>
                </a:r>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2277" y="852482"/>
                <a:ext cx="8492099" cy="4401205"/>
              </a:xfrm>
              <a:prstGeom prst="rect">
                <a:avLst/>
              </a:prstGeom>
              <a:blipFill rotWithShape="1">
                <a:blip r:embed="rId2"/>
                <a:stretch>
                  <a:fillRect l="-790" t="-554" r="-718"/>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552963" y="5003666"/>
            <a:ext cx="2448592" cy="727433"/>
          </a:xfrm>
          <a:prstGeom prst="rect">
            <a:avLst/>
          </a:prstGeom>
        </p:spPr>
      </p:pic>
    </p:spTree>
    <p:extLst>
      <p:ext uri="{BB962C8B-B14F-4D97-AF65-F5344CB8AC3E}">
        <p14:creationId xmlns:p14="http://schemas.microsoft.com/office/powerpoint/2010/main" val="15883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06" y="852482"/>
            <a:ext cx="8635253" cy="5324535"/>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The condition given by the equation above is eventually reached in a tube for which there is either a </a:t>
            </a:r>
            <a:r>
              <a:rPr lang="en-US" sz="2000" b="1" dirty="0">
                <a:solidFill>
                  <a:srgbClr val="FF0000"/>
                </a:solidFill>
                <a:latin typeface="Arial" panose="020B0604020202020204" pitchFamily="34" charset="0"/>
                <a:cs typeface="Arial" panose="020B0604020202020204" pitchFamily="34" charset="0"/>
              </a:rPr>
              <a:t>uniform surface heat flux (q’’ is constant)</a:t>
            </a:r>
            <a:r>
              <a:rPr lang="en-US" sz="2000" dirty="0">
                <a:solidFill>
                  <a:srgbClr val="FF0000"/>
                </a:solidFill>
                <a:latin typeface="Arial" panose="020B0604020202020204" pitchFamily="34" charset="0"/>
                <a:cs typeface="Arial" panose="020B0604020202020204" pitchFamily="34" charset="0"/>
              </a:rPr>
              <a:t> or a </a:t>
            </a:r>
            <a:r>
              <a:rPr lang="en-US" sz="2000" b="1" dirty="0">
                <a:solidFill>
                  <a:srgbClr val="FF0000"/>
                </a:solidFill>
                <a:latin typeface="Arial" panose="020B0604020202020204" pitchFamily="34" charset="0"/>
                <a:cs typeface="Arial" panose="020B0604020202020204" pitchFamily="34" charset="0"/>
              </a:rPr>
              <a:t>uniform surface temperature (</a:t>
            </a:r>
            <a:r>
              <a:rPr lang="en-US" sz="2000" b="1" dirty="0" err="1">
                <a:solidFill>
                  <a:srgbClr val="FF0000"/>
                </a:solidFill>
                <a:latin typeface="Arial" panose="020B0604020202020204" pitchFamily="34" charset="0"/>
                <a:cs typeface="Arial" panose="020B0604020202020204" pitchFamily="34" charset="0"/>
              </a:rPr>
              <a:t>T</a:t>
            </a:r>
            <a:r>
              <a:rPr lang="en-US" sz="2000" b="1" baseline="-25000" dirty="0" err="1">
                <a:solidFill>
                  <a:srgbClr val="FF0000"/>
                </a:solidFill>
                <a:latin typeface="Arial" panose="020B0604020202020204" pitchFamily="34" charset="0"/>
                <a:cs typeface="Arial" panose="020B0604020202020204" pitchFamily="34" charset="0"/>
              </a:rPr>
              <a:t>s</a:t>
            </a:r>
            <a:r>
              <a:rPr lang="en-US" sz="2000" b="1" dirty="0">
                <a:solidFill>
                  <a:srgbClr val="FF0000"/>
                </a:solidFill>
                <a:latin typeface="Arial" panose="020B0604020202020204" pitchFamily="34" charset="0"/>
                <a:cs typeface="Arial" panose="020B0604020202020204" pitchFamily="34" charset="0"/>
              </a:rPr>
              <a:t> is constant</a:t>
            </a:r>
            <a:r>
              <a:rPr lang="en-US" sz="2000" b="1" dirty="0" smtClean="0">
                <a:solidFill>
                  <a:srgbClr val="FF0000"/>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r>
              <a:rPr lang="en-US" sz="2000" b="1" dirty="0">
                <a:solidFill>
                  <a:srgbClr val="FF0000"/>
                </a:solidFill>
                <a:latin typeface="Arial" panose="020B0604020202020204" pitchFamily="34" charset="0"/>
                <a:cs typeface="Arial" panose="020B0604020202020204" pitchFamily="34" charset="0"/>
              </a:rPr>
              <a:t>Note that</a:t>
            </a:r>
            <a:r>
              <a:rPr lang="en-US" sz="2000" dirty="0">
                <a:solidFill>
                  <a:srgbClr val="FF0000"/>
                </a:solidFill>
                <a:latin typeface="Arial" panose="020B0604020202020204" pitchFamily="34" charset="0"/>
                <a:cs typeface="Arial" panose="020B0604020202020204" pitchFamily="34" charset="0"/>
              </a:rPr>
              <a:t> </a:t>
            </a:r>
            <a:r>
              <a:rPr lang="en-US" sz="2000" dirty="0">
                <a:solidFill>
                  <a:schemeClr val="tx2">
                    <a:lumMod val="75000"/>
                  </a:schemeClr>
                </a:solidFill>
                <a:latin typeface="Arial" panose="020B0604020202020204" pitchFamily="34" charset="0"/>
                <a:cs typeface="Arial" panose="020B0604020202020204" pitchFamily="34" charset="0"/>
              </a:rPr>
              <a:t>it is impossible to simultaneously impose the conditions of constant surface heat flux and constant surface temperature. If q’’ is constant, </a:t>
            </a:r>
            <a:r>
              <a:rPr lang="en-US" sz="2000" dirty="0" err="1">
                <a:solidFill>
                  <a:schemeClr val="tx2">
                    <a:lumMod val="75000"/>
                  </a:schemeClr>
                </a:solidFill>
                <a:latin typeface="Arial" panose="020B0604020202020204" pitchFamily="34" charset="0"/>
                <a:cs typeface="Arial" panose="020B0604020202020204" pitchFamily="34" charset="0"/>
              </a:rPr>
              <a:t>T</a:t>
            </a:r>
            <a:r>
              <a:rPr lang="en-US" sz="2000" baseline="-25000" dirty="0" err="1">
                <a:solidFill>
                  <a:schemeClr val="tx2">
                    <a:lumMod val="75000"/>
                  </a:schemeClr>
                </a:solidFill>
                <a:latin typeface="Arial" panose="020B0604020202020204" pitchFamily="34" charset="0"/>
                <a:cs typeface="Arial" panose="020B0604020202020204" pitchFamily="34" charset="0"/>
              </a:rPr>
              <a:t>s</a:t>
            </a:r>
            <a:r>
              <a:rPr lang="en-US" sz="2000" dirty="0">
                <a:solidFill>
                  <a:schemeClr val="tx2">
                    <a:lumMod val="75000"/>
                  </a:schemeClr>
                </a:solidFill>
                <a:latin typeface="Arial" panose="020B0604020202020204" pitchFamily="34" charset="0"/>
                <a:cs typeface="Arial" panose="020B0604020202020204" pitchFamily="34" charset="0"/>
              </a:rPr>
              <a:t> must vary with x; conversely, if </a:t>
            </a:r>
            <a:r>
              <a:rPr lang="en-US" sz="2000" dirty="0" err="1">
                <a:solidFill>
                  <a:schemeClr val="tx2">
                    <a:lumMod val="75000"/>
                  </a:schemeClr>
                </a:solidFill>
                <a:latin typeface="Arial" panose="020B0604020202020204" pitchFamily="34" charset="0"/>
                <a:cs typeface="Arial" panose="020B0604020202020204" pitchFamily="34" charset="0"/>
              </a:rPr>
              <a:t>T</a:t>
            </a:r>
            <a:r>
              <a:rPr lang="en-US" sz="2000" baseline="-25000" dirty="0" err="1">
                <a:solidFill>
                  <a:schemeClr val="tx2">
                    <a:lumMod val="75000"/>
                  </a:schemeClr>
                </a:solidFill>
                <a:latin typeface="Arial" panose="020B0604020202020204" pitchFamily="34" charset="0"/>
                <a:cs typeface="Arial" panose="020B0604020202020204" pitchFamily="34" charset="0"/>
              </a:rPr>
              <a:t>s</a:t>
            </a:r>
            <a:r>
              <a:rPr lang="en-US" sz="2000" dirty="0">
                <a:solidFill>
                  <a:schemeClr val="tx2">
                    <a:lumMod val="75000"/>
                  </a:schemeClr>
                </a:solidFill>
                <a:latin typeface="Arial" panose="020B0604020202020204" pitchFamily="34" charset="0"/>
                <a:cs typeface="Arial" panose="020B0604020202020204" pitchFamily="34" charset="0"/>
              </a:rPr>
              <a:t> is constant, q’’ must vary with x.</a:t>
            </a:r>
          </a:p>
          <a:p>
            <a:pPr algn="ctr"/>
            <a:r>
              <a:rPr lang="en-US" sz="2000" b="1" u="sng" dirty="0">
                <a:solidFill>
                  <a:srgbClr val="FF0000"/>
                </a:solidFill>
                <a:latin typeface="Arial" panose="020B0604020202020204" pitchFamily="34" charset="0"/>
                <a:cs typeface="Arial" panose="020B0604020202020204" pitchFamily="34" charset="0"/>
              </a:rPr>
              <a:t>The Energy Balance</a:t>
            </a:r>
            <a:endParaRPr lang="en-US" sz="2000" u="sng" dirty="0">
              <a:solidFill>
                <a:srgbClr val="FF0000"/>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r>
              <a:rPr lang="en-US" sz="2000" dirty="0" smtClean="0">
                <a:solidFill>
                  <a:schemeClr val="tx2">
                    <a:lumMod val="75000"/>
                  </a:schemeClr>
                </a:solidFill>
                <a:latin typeface="Arial" panose="020B0604020202020204" pitchFamily="34" charset="0"/>
                <a:cs typeface="Arial" panose="020B0604020202020204" pitchFamily="34" charset="0"/>
              </a:rPr>
              <a:t>Because </a:t>
            </a:r>
            <a:r>
              <a:rPr lang="en-US" sz="2000" dirty="0">
                <a:solidFill>
                  <a:schemeClr val="tx2">
                    <a:lumMod val="75000"/>
                  </a:schemeClr>
                </a:solidFill>
                <a:latin typeface="Arial" panose="020B0604020202020204" pitchFamily="34" charset="0"/>
                <a:cs typeface="Arial" panose="020B0604020202020204" pitchFamily="34" charset="0"/>
              </a:rPr>
              <a:t>the flow in a tube is completely enclosed, an energy balance may be applied to determine how the mean temperature T</a:t>
            </a:r>
            <a:r>
              <a:rPr lang="en-US" sz="2000" baseline="-25000" dirty="0">
                <a:solidFill>
                  <a:schemeClr val="tx2">
                    <a:lumMod val="75000"/>
                  </a:schemeClr>
                </a:solidFill>
                <a:latin typeface="Arial" panose="020B0604020202020204" pitchFamily="34" charset="0"/>
                <a:cs typeface="Arial" panose="020B0604020202020204" pitchFamily="34" charset="0"/>
              </a:rPr>
              <a:t>m</a:t>
            </a:r>
            <a:r>
              <a:rPr lang="en-US" sz="2000" dirty="0">
                <a:solidFill>
                  <a:schemeClr val="tx2">
                    <a:lumMod val="75000"/>
                  </a:schemeClr>
                </a:solidFill>
                <a:latin typeface="Arial" panose="020B0604020202020204" pitchFamily="34" charset="0"/>
                <a:cs typeface="Arial" panose="020B0604020202020204" pitchFamily="34" charset="0"/>
              </a:rPr>
              <a:t>(x) varies with position along the tube and how the total convection heat transfer </a:t>
            </a:r>
            <a:r>
              <a:rPr lang="en-US" sz="2000" dirty="0" err="1">
                <a:solidFill>
                  <a:schemeClr val="tx2">
                    <a:lumMod val="75000"/>
                  </a:schemeClr>
                </a:solidFill>
                <a:latin typeface="Arial" panose="020B0604020202020204" pitchFamily="34" charset="0"/>
                <a:cs typeface="Arial" panose="020B0604020202020204" pitchFamily="34" charset="0"/>
              </a:rPr>
              <a:t>q</a:t>
            </a:r>
            <a:r>
              <a:rPr lang="en-US" sz="2000" baseline="-25000" dirty="0" err="1">
                <a:solidFill>
                  <a:schemeClr val="tx2">
                    <a:lumMod val="75000"/>
                  </a:schemeClr>
                </a:solidFill>
                <a:latin typeface="Arial" panose="020B0604020202020204" pitchFamily="34" charset="0"/>
                <a:cs typeface="Arial" panose="020B0604020202020204" pitchFamily="34" charset="0"/>
              </a:rPr>
              <a:t>conv</a:t>
            </a:r>
            <a:r>
              <a:rPr lang="en-US" sz="2000" dirty="0">
                <a:solidFill>
                  <a:schemeClr val="tx2">
                    <a:lumMod val="75000"/>
                  </a:schemeClr>
                </a:solidFill>
                <a:latin typeface="Arial" panose="020B0604020202020204" pitchFamily="34" charset="0"/>
                <a:cs typeface="Arial" panose="020B0604020202020204" pitchFamily="34" charset="0"/>
              </a:rPr>
              <a:t> is related to the difference in temperatures at the tube inlet and outlet.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3372731" y="5325698"/>
            <a:ext cx="2291031" cy="659452"/>
          </a:xfrm>
          <a:prstGeom prst="rect">
            <a:avLst/>
          </a:prstGeom>
        </p:spPr>
      </p:pic>
    </p:spTree>
    <p:extLst>
      <p:ext uri="{BB962C8B-B14F-4D97-AF65-F5344CB8AC3E}">
        <p14:creationId xmlns:p14="http://schemas.microsoft.com/office/powerpoint/2010/main" val="19269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647950" y="935923"/>
            <a:ext cx="3848100" cy="2461895"/>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062938" y="3797557"/>
            <a:ext cx="2730314" cy="732794"/>
          </a:xfrm>
          <a:prstGeom prst="rect">
            <a:avLst/>
          </a:prstGeom>
        </p:spPr>
      </p:pic>
      <p:sp>
        <p:nvSpPr>
          <p:cNvPr id="2" name="Rectangle 1"/>
          <p:cNvSpPr/>
          <p:nvPr/>
        </p:nvSpPr>
        <p:spPr>
          <a:xfrm>
            <a:off x="257578" y="4163954"/>
            <a:ext cx="8778916" cy="1754326"/>
          </a:xfrm>
          <a:prstGeom prst="rect">
            <a:avLst/>
          </a:prstGeom>
        </p:spPr>
        <p:txBody>
          <a:bodyPr wrap="square">
            <a:spAutoFit/>
          </a:bodyPr>
          <a:lstStyle/>
          <a:p>
            <a:pPr algn="just"/>
            <a:endParaRPr lang="en-US" sz="18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1800" dirty="0">
              <a:solidFill>
                <a:schemeClr val="tx2">
                  <a:lumMod val="75000"/>
                </a:schemeClr>
              </a:solidFill>
              <a:latin typeface="Arial" panose="020B0604020202020204" pitchFamily="34" charset="0"/>
              <a:cs typeface="Arial" panose="020B0604020202020204" pitchFamily="34" charset="0"/>
            </a:endParaRPr>
          </a:p>
          <a:p>
            <a:pPr algn="just"/>
            <a:endParaRPr lang="en-US" sz="1800" dirty="0" smtClean="0">
              <a:solidFill>
                <a:schemeClr val="tx2">
                  <a:lumMod val="75000"/>
                </a:schemeClr>
              </a:solidFill>
              <a:latin typeface="Arial" panose="020B0604020202020204" pitchFamily="34" charset="0"/>
              <a:cs typeface="Arial" panose="020B0604020202020204" pitchFamily="34" charset="0"/>
            </a:endParaRPr>
          </a:p>
          <a:p>
            <a:pPr algn="just"/>
            <a:r>
              <a:rPr lang="en-US" sz="1800" dirty="0" smtClean="0">
                <a:solidFill>
                  <a:schemeClr val="tx2">
                    <a:lumMod val="75000"/>
                  </a:schemeClr>
                </a:solidFill>
                <a:latin typeface="Arial" panose="020B0604020202020204" pitchFamily="34" charset="0"/>
                <a:cs typeface="Arial" panose="020B0604020202020204" pitchFamily="34" charset="0"/>
              </a:rPr>
              <a:t>The </a:t>
            </a:r>
            <a:r>
              <a:rPr lang="en-US" sz="1800" dirty="0">
                <a:solidFill>
                  <a:schemeClr val="tx2">
                    <a:lumMod val="75000"/>
                  </a:schemeClr>
                </a:solidFill>
                <a:latin typeface="Arial" panose="020B0604020202020204" pitchFamily="34" charset="0"/>
                <a:cs typeface="Arial" panose="020B0604020202020204" pitchFamily="34" charset="0"/>
              </a:rPr>
              <a:t>solution to </a:t>
            </a:r>
            <a:r>
              <a:rPr lang="en-US" sz="1800" dirty="0" smtClean="0">
                <a:solidFill>
                  <a:schemeClr val="tx2">
                    <a:lumMod val="75000"/>
                  </a:schemeClr>
                </a:solidFill>
                <a:latin typeface="Arial" panose="020B0604020202020204" pitchFamily="34" charset="0"/>
                <a:cs typeface="Arial" panose="020B0604020202020204" pitchFamily="34" charset="0"/>
              </a:rPr>
              <a:t>the above equation for </a:t>
            </a:r>
            <a:r>
              <a:rPr lang="en-US" sz="1800" dirty="0">
                <a:solidFill>
                  <a:schemeClr val="tx2">
                    <a:lumMod val="75000"/>
                  </a:schemeClr>
                </a:solidFill>
                <a:latin typeface="Arial" panose="020B0604020202020204" pitchFamily="34" charset="0"/>
                <a:cs typeface="Arial" panose="020B0604020202020204" pitchFamily="34" charset="0"/>
              </a:rPr>
              <a:t>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(x) depends on the surface thermal condition. Recall that the two special cases of interest are constant surface heat flux and constant surface temperature.</a:t>
            </a:r>
          </a:p>
        </p:txBody>
      </p:sp>
    </p:spTree>
    <p:extLst>
      <p:ext uri="{BB962C8B-B14F-4D97-AF65-F5344CB8AC3E}">
        <p14:creationId xmlns:p14="http://schemas.microsoft.com/office/powerpoint/2010/main" val="428533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2862322"/>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Case – Constant Surface Heat </a:t>
            </a:r>
            <a:r>
              <a:rPr lang="en-US" sz="2000" b="1" dirty="0" smtClean="0">
                <a:solidFill>
                  <a:srgbClr val="FF0000"/>
                </a:solidFill>
                <a:latin typeface="Arial" panose="020B0604020202020204" pitchFamily="34" charset="0"/>
                <a:cs typeface="Arial" panose="020B0604020202020204" pitchFamily="34" charset="0"/>
              </a:rPr>
              <a:t>Flux</a:t>
            </a: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smtClean="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smtClean="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smtClean="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3894538" y="1313645"/>
            <a:ext cx="1591862" cy="489397"/>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213321" y="1967407"/>
            <a:ext cx="3058690" cy="814430"/>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2615660" y="2949260"/>
            <a:ext cx="4343669" cy="3322749"/>
          </a:xfrm>
          <a:prstGeom prst="rect">
            <a:avLst/>
          </a:prstGeom>
        </p:spPr>
      </p:pic>
    </p:spTree>
    <p:extLst>
      <p:ext uri="{BB962C8B-B14F-4D97-AF65-F5344CB8AC3E}">
        <p14:creationId xmlns:p14="http://schemas.microsoft.com/office/powerpoint/2010/main" val="28814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88" y="906270"/>
            <a:ext cx="8666912" cy="1015663"/>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Case – Constant Surface Temperature</a:t>
            </a:r>
            <a:endParaRPr lang="en-US" sz="2000" dirty="0">
              <a:solidFill>
                <a:srgbClr val="FF0000"/>
              </a:solidFill>
              <a:latin typeface="Arial" panose="020B0604020202020204" pitchFamily="34" charset="0"/>
              <a:cs typeface="Arial" panose="020B0604020202020204" pitchFamily="34" charset="0"/>
            </a:endParaRPr>
          </a:p>
          <a:p>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smtClean="0">
                <a:solidFill>
                  <a:schemeClr val="tx2">
                    <a:lumMod val="75000"/>
                  </a:schemeClr>
                </a:solidFill>
                <a:latin typeface="Arial" panose="020B0604020202020204" pitchFamily="34" charset="0"/>
                <a:cs typeface="Arial" panose="020B0604020202020204" pitchFamily="34" charset="0"/>
              </a:rPr>
              <a:t>Let </a:t>
            </a:r>
            <a:r>
              <a:rPr lang="en-US" sz="2000" dirty="0">
                <a:solidFill>
                  <a:schemeClr val="tx2">
                    <a:lumMod val="75000"/>
                  </a:schemeClr>
                </a:solidFill>
                <a:latin typeface="Arial" panose="020B0604020202020204" pitchFamily="34" charset="0"/>
                <a:cs typeface="Arial" panose="020B0604020202020204" pitchFamily="34" charset="0"/>
              </a:rPr>
              <a:t>ΔT = </a:t>
            </a:r>
            <a:r>
              <a:rPr lang="en-US" sz="2000" dirty="0" err="1">
                <a:solidFill>
                  <a:schemeClr val="tx2">
                    <a:lumMod val="75000"/>
                  </a:schemeClr>
                </a:solidFill>
                <a:latin typeface="Arial" panose="020B0604020202020204" pitchFamily="34" charset="0"/>
                <a:cs typeface="Arial" panose="020B0604020202020204" pitchFamily="34" charset="0"/>
              </a:rPr>
              <a:t>T</a:t>
            </a:r>
            <a:r>
              <a:rPr lang="en-US" sz="2000" baseline="-25000" dirty="0" err="1">
                <a:solidFill>
                  <a:schemeClr val="tx2">
                    <a:lumMod val="75000"/>
                  </a:schemeClr>
                </a:solidFill>
                <a:latin typeface="Arial" panose="020B0604020202020204" pitchFamily="34" charset="0"/>
                <a:cs typeface="Arial" panose="020B0604020202020204" pitchFamily="34" charset="0"/>
              </a:rPr>
              <a:t>s</a:t>
            </a:r>
            <a:r>
              <a:rPr lang="en-US" sz="2000" dirty="0">
                <a:solidFill>
                  <a:schemeClr val="tx2">
                    <a:lumMod val="75000"/>
                  </a:schemeClr>
                </a:solidFill>
                <a:latin typeface="Arial" panose="020B0604020202020204" pitchFamily="34" charset="0"/>
                <a:cs typeface="Arial" panose="020B0604020202020204" pitchFamily="34" charset="0"/>
              </a:rPr>
              <a:t> - T</a:t>
            </a:r>
            <a:r>
              <a:rPr lang="en-US" sz="2000" baseline="-25000" dirty="0">
                <a:solidFill>
                  <a:schemeClr val="tx2">
                    <a:lumMod val="75000"/>
                  </a:schemeClr>
                </a:solidFill>
                <a:latin typeface="Arial" panose="020B0604020202020204" pitchFamily="34" charset="0"/>
                <a:cs typeface="Arial" panose="020B0604020202020204" pitchFamily="34" charset="0"/>
              </a:rPr>
              <a:t>m</a:t>
            </a:r>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rgbClr val="002060"/>
              </a:solidFill>
              <a:latin typeface="Lao UI" panose="020B0502040204020203" pitchFamily="34" charset="0"/>
              <a:ea typeface="Batang" pitchFamily="18" charset="-127"/>
              <a:cs typeface="Lao UI" panose="020B0502040204020203"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3341917" y="1591637"/>
            <a:ext cx="2412576" cy="660592"/>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52400" y="2600749"/>
            <a:ext cx="5506707" cy="2026008"/>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841809" y="1414101"/>
            <a:ext cx="3194685" cy="3371850"/>
          </a:xfrm>
          <a:prstGeom prst="rect">
            <a:avLst/>
          </a:prstGeom>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1964277" y="4785950"/>
            <a:ext cx="5312286" cy="1550455"/>
          </a:xfrm>
          <a:prstGeom prst="rect">
            <a:avLst/>
          </a:prstGeom>
        </p:spPr>
      </p:pic>
      <p:sp>
        <p:nvSpPr>
          <p:cNvPr id="14" name="TextBox 13"/>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 </a:t>
            </a:r>
          </a:p>
        </p:txBody>
      </p:sp>
    </p:spTree>
    <p:extLst>
      <p:ext uri="{BB962C8B-B14F-4D97-AF65-F5344CB8AC3E}">
        <p14:creationId xmlns:p14="http://schemas.microsoft.com/office/powerpoint/2010/main" val="7159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489" y="894839"/>
            <a:ext cx="8666911" cy="5324535"/>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It is readily shown that the results of this section may still be used if </a:t>
            </a:r>
            <a:r>
              <a:rPr lang="en-US" sz="2000" dirty="0" err="1">
                <a:solidFill>
                  <a:schemeClr val="tx2">
                    <a:lumMod val="75000"/>
                  </a:schemeClr>
                </a:solidFill>
                <a:latin typeface="Arial" panose="020B0604020202020204" pitchFamily="34" charset="0"/>
                <a:cs typeface="Arial" panose="020B0604020202020204" pitchFamily="34" charset="0"/>
              </a:rPr>
              <a:t>T</a:t>
            </a:r>
            <a:r>
              <a:rPr lang="en-US" sz="2000" baseline="-25000" dirty="0" err="1">
                <a:solidFill>
                  <a:schemeClr val="tx2">
                    <a:lumMod val="75000"/>
                  </a:schemeClr>
                </a:solidFill>
                <a:latin typeface="Arial" panose="020B0604020202020204" pitchFamily="34" charset="0"/>
                <a:cs typeface="Arial" panose="020B0604020202020204" pitchFamily="34" charset="0"/>
              </a:rPr>
              <a:t>s</a:t>
            </a:r>
            <a:r>
              <a:rPr lang="en-US" sz="2000" dirty="0">
                <a:solidFill>
                  <a:schemeClr val="tx2">
                    <a:lumMod val="75000"/>
                  </a:schemeClr>
                </a:solidFill>
                <a:latin typeface="Arial" panose="020B0604020202020204" pitchFamily="34" charset="0"/>
                <a:cs typeface="Arial" panose="020B0604020202020204" pitchFamily="34" charset="0"/>
              </a:rPr>
              <a:t> is replaced by T͚ (the free stream temperature of the external fluid) and h (avg.) is replaced by (the average overall heat transfer coefficient). For such cases, it follows that: </a:t>
            </a:r>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r>
              <a:rPr lang="en-US" sz="2000" dirty="0"/>
              <a:t> </a:t>
            </a: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2062621" y="2505646"/>
            <a:ext cx="4673030" cy="1808776"/>
          </a:xfrm>
          <a:prstGeom prst="rect">
            <a:avLst/>
          </a:prstGeom>
        </p:spPr>
      </p:pic>
    </p:spTree>
    <p:extLst>
      <p:ext uri="{BB962C8B-B14F-4D97-AF65-F5344CB8AC3E}">
        <p14:creationId xmlns:p14="http://schemas.microsoft.com/office/powerpoint/2010/main" val="18070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9" y="870065"/>
            <a:ext cx="8256938" cy="3600986"/>
          </a:xfrm>
          <a:prstGeom prst="rect">
            <a:avLst/>
          </a:prstGeom>
          <a:noFill/>
        </p:spPr>
        <p:txBody>
          <a:bodyPr wrap="square" rtlCol="0">
            <a:spAutoFit/>
          </a:bodyPr>
          <a:lstStyle/>
          <a:p>
            <a:pPr marL="742950" lvl="1" indent="-285750">
              <a:buFont typeface="Courier New" panose="02070309020205020404" pitchFamily="49" charset="0"/>
              <a:buChar char="o"/>
            </a:pPr>
            <a:endPar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endParaRPr>
          </a:p>
          <a:p>
            <a:pPr marL="742950" lvl="1" indent="-285750">
              <a:buFont typeface="Courier New" panose="02070309020205020404" pitchFamily="49" charset="0"/>
              <a:buChar char="o"/>
            </a:pPr>
            <a:r>
              <a:rPr lang="en-US" sz="22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Introduction</a:t>
            </a:r>
            <a:endParaRPr lang="en-US" sz="22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2200" dirty="0" smtClean="0">
                <a:solidFill>
                  <a:srgbClr val="002060"/>
                </a:solidFill>
                <a:latin typeface="Maiandra GD" panose="020E0502030308020204" pitchFamily="34" charset="0"/>
                <a:ea typeface="Batang" pitchFamily="18" charset="-127"/>
                <a:cs typeface="Arial" panose="020B0604020202020204" pitchFamily="34" charset="0"/>
                <a:hlinkClick r:id="rId4" action="ppaction://hlinksldjump"/>
              </a:rPr>
              <a:t>Objectives </a:t>
            </a:r>
            <a:endParaRPr lang="en-US" sz="22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2200" dirty="0" smtClean="0">
                <a:solidFill>
                  <a:srgbClr val="002060"/>
                </a:solidFill>
                <a:latin typeface="Maiandra GD" panose="020E0502030308020204" pitchFamily="34" charset="0"/>
                <a:ea typeface="Batang" pitchFamily="18" charset="-127"/>
                <a:cs typeface="Arial" panose="020B0604020202020204" pitchFamily="34" charset="0"/>
                <a:hlinkClick r:id="rId5" action="ppaction://hlinksldjump"/>
              </a:rPr>
              <a:t>Hydrodynamic Considerations</a:t>
            </a:r>
            <a:endParaRPr lang="en-US" sz="22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2200" dirty="0" smtClean="0">
                <a:solidFill>
                  <a:srgbClr val="002060"/>
                </a:solidFill>
                <a:latin typeface="Maiandra GD" panose="020E0502030308020204" pitchFamily="34" charset="0"/>
                <a:ea typeface="Batang" pitchFamily="18" charset="-127"/>
                <a:cs typeface="Arial" panose="020B0604020202020204" pitchFamily="34" charset="0"/>
                <a:hlinkClick r:id="rId6" action="ppaction://hlinksldjump"/>
              </a:rPr>
              <a:t>Thermal Considerations</a:t>
            </a:r>
            <a:endParaRPr lang="en-US" sz="22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2200" dirty="0" smtClean="0">
                <a:solidFill>
                  <a:srgbClr val="002060"/>
                </a:solidFill>
                <a:latin typeface="Maiandra GD" panose="020E0502030308020204" pitchFamily="34" charset="0"/>
                <a:ea typeface="Batang" pitchFamily="18" charset="-127"/>
                <a:cs typeface="Arial" panose="020B0604020202020204" pitchFamily="34" charset="0"/>
                <a:hlinkClick r:id="rId7" action="ppaction://hlinksldjump"/>
              </a:rPr>
              <a:t>Empirical Convection Correlations – Internal Flow</a:t>
            </a:r>
            <a:endParaRPr lang="en-US" sz="22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2200" dirty="0" smtClean="0">
                <a:solidFill>
                  <a:srgbClr val="002060"/>
                </a:solidFill>
                <a:latin typeface="Maiandra GD" panose="020E0502030308020204" pitchFamily="34" charset="0"/>
                <a:ea typeface="Batang" pitchFamily="18" charset="-127"/>
                <a:cs typeface="Arial" panose="020B0604020202020204" pitchFamily="34" charset="0"/>
                <a:hlinkClick r:id="rId8" action="ppaction://hlinksldjump"/>
              </a:rPr>
              <a:t>Examples</a:t>
            </a:r>
            <a:endParaRPr lang="en-US" sz="22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a:solidFill>
                <a:prstClr val="black"/>
              </a:solidFill>
              <a:latin typeface="Maiandra GD" panose="020E0502030308020204" pitchFamily="34" charset="0"/>
              <a:ea typeface="Batang" pitchFamily="18" charset="-127"/>
              <a:cs typeface="Lao UI" panose="020B0502040204020203" pitchFamily="34" charset="0"/>
            </a:endParaRPr>
          </a:p>
        </p:txBody>
      </p:sp>
      <p:sp>
        <p:nvSpPr>
          <p:cNvPr id="4" name="TextBox 3"/>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Outline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8840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8490" y="852482"/>
            <a:ext cx="8788005" cy="4616648"/>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Laminar Flow in Circular Tubes</a:t>
            </a:r>
            <a:r>
              <a:rPr lang="en-US" sz="2000" b="1" dirty="0" smtClean="0">
                <a:solidFill>
                  <a:srgbClr val="FF000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Convection </a:t>
            </a:r>
            <a:r>
              <a:rPr lang="en-US" sz="2000" b="1" dirty="0" smtClean="0">
                <a:solidFill>
                  <a:srgbClr val="FF0000"/>
                </a:solidFill>
                <a:latin typeface="Arial" panose="020B0604020202020204" pitchFamily="34" charset="0"/>
                <a:cs typeface="Arial" panose="020B0604020202020204" pitchFamily="34" charset="0"/>
              </a:rPr>
              <a:t>Correlations</a:t>
            </a:r>
          </a:p>
          <a:p>
            <a:r>
              <a:rPr lang="en-US" sz="2000" b="1" dirty="0">
                <a:solidFill>
                  <a:schemeClr val="tx2">
                    <a:lumMod val="75000"/>
                  </a:schemeClr>
                </a:solidFill>
                <a:latin typeface="Arial" panose="020B0604020202020204" pitchFamily="34" charset="0"/>
                <a:cs typeface="Arial" panose="020B0604020202020204" pitchFamily="34" charset="0"/>
              </a:rPr>
              <a:t>The Fully Developed Region</a:t>
            </a:r>
            <a:r>
              <a:rPr lang="en-US" sz="2000" b="1" dirty="0" smtClean="0">
                <a:solidFill>
                  <a:schemeClr val="tx2">
                    <a:lumMod val="75000"/>
                  </a:schemeClr>
                </a:solidFill>
                <a:latin typeface="Arial" panose="020B0604020202020204" pitchFamily="34" charset="0"/>
                <a:cs typeface="Arial" panose="020B0604020202020204" pitchFamily="34" charset="0"/>
              </a:rPr>
              <a:t>:</a:t>
            </a:r>
          </a:p>
          <a:p>
            <a:endParaRPr lang="en-US" sz="2000" b="1" dirty="0">
              <a:solidFill>
                <a:schemeClr val="tx2">
                  <a:lumMod val="75000"/>
                </a:schemeClr>
              </a:solidFill>
              <a:latin typeface="Arial" panose="020B0604020202020204" pitchFamily="34" charset="0"/>
              <a:cs typeface="Arial" panose="020B0604020202020204" pitchFamily="34" charset="0"/>
            </a:endParaRPr>
          </a:p>
          <a:p>
            <a:endParaRPr lang="en-US" sz="2000" b="1" dirty="0" smtClean="0">
              <a:solidFill>
                <a:schemeClr val="tx2">
                  <a:lumMod val="75000"/>
                </a:schemeClr>
              </a:solidFill>
              <a:latin typeface="Arial" panose="020B0604020202020204" pitchFamily="34" charset="0"/>
              <a:cs typeface="Arial" panose="020B0604020202020204" pitchFamily="34" charset="0"/>
            </a:endParaRPr>
          </a:p>
          <a:p>
            <a:pPr algn="just"/>
            <a:r>
              <a:rPr lang="en-US" sz="1800" dirty="0" smtClean="0">
                <a:solidFill>
                  <a:schemeClr val="tx2">
                    <a:lumMod val="75000"/>
                  </a:schemeClr>
                </a:solidFill>
                <a:latin typeface="Arial" panose="020B0604020202020204" pitchFamily="34" charset="0"/>
                <a:cs typeface="Arial" panose="020B0604020202020204" pitchFamily="34" charset="0"/>
              </a:rPr>
              <a:t>Hence </a:t>
            </a:r>
            <a:r>
              <a:rPr lang="en-US" sz="1800" dirty="0">
                <a:solidFill>
                  <a:schemeClr val="tx2">
                    <a:lumMod val="75000"/>
                  </a:schemeClr>
                </a:solidFill>
                <a:latin typeface="Arial" panose="020B0604020202020204" pitchFamily="34" charset="0"/>
                <a:cs typeface="Arial" panose="020B0604020202020204" pitchFamily="34" charset="0"/>
              </a:rPr>
              <a:t>in a circular tube characterized by uniform surface heat flux and laminar, fully developed conditions, the </a:t>
            </a:r>
            <a:r>
              <a:rPr lang="en-US" sz="1800" dirty="0" err="1">
                <a:solidFill>
                  <a:schemeClr val="tx2">
                    <a:lumMod val="75000"/>
                  </a:schemeClr>
                </a:solidFill>
                <a:latin typeface="Arial" panose="020B0604020202020204" pitchFamily="34" charset="0"/>
                <a:cs typeface="Arial" panose="020B0604020202020204" pitchFamily="34" charset="0"/>
              </a:rPr>
              <a:t>Nusselt</a:t>
            </a:r>
            <a:r>
              <a:rPr lang="en-US" sz="1800" dirty="0">
                <a:solidFill>
                  <a:schemeClr val="tx2">
                    <a:lumMod val="75000"/>
                  </a:schemeClr>
                </a:solidFill>
                <a:latin typeface="Arial" panose="020B0604020202020204" pitchFamily="34" charset="0"/>
                <a:cs typeface="Arial" panose="020B0604020202020204" pitchFamily="34" charset="0"/>
              </a:rPr>
              <a:t> number is a constant, independent of </a:t>
            </a:r>
            <a:r>
              <a:rPr lang="en-US" sz="1800" dirty="0" err="1">
                <a:solidFill>
                  <a:schemeClr val="tx2">
                    <a:lumMod val="75000"/>
                  </a:schemeClr>
                </a:solidFill>
                <a:latin typeface="Arial" panose="020B0604020202020204" pitchFamily="34" charset="0"/>
                <a:cs typeface="Arial" panose="020B0604020202020204" pitchFamily="34" charset="0"/>
              </a:rPr>
              <a:t>Re</a:t>
            </a:r>
            <a:r>
              <a:rPr lang="en-US" sz="1800" baseline="-25000" dirty="0" err="1">
                <a:solidFill>
                  <a:schemeClr val="tx2">
                    <a:lumMod val="75000"/>
                  </a:schemeClr>
                </a:solidFill>
                <a:latin typeface="Arial" panose="020B0604020202020204" pitchFamily="34" charset="0"/>
                <a:cs typeface="Arial" panose="020B0604020202020204" pitchFamily="34" charset="0"/>
              </a:rPr>
              <a:t>D</a:t>
            </a:r>
            <a:r>
              <a:rPr lang="en-US" sz="1800" dirty="0">
                <a:solidFill>
                  <a:schemeClr val="tx2">
                    <a:lumMod val="75000"/>
                  </a:schemeClr>
                </a:solidFill>
                <a:latin typeface="Arial" panose="020B0604020202020204" pitchFamily="34" charset="0"/>
                <a:cs typeface="Arial" panose="020B0604020202020204" pitchFamily="34" charset="0"/>
              </a:rPr>
              <a:t>, </a:t>
            </a:r>
            <a:r>
              <a:rPr lang="en-US" sz="1800" dirty="0" err="1">
                <a:solidFill>
                  <a:schemeClr val="tx2">
                    <a:lumMod val="75000"/>
                  </a:schemeClr>
                </a:solidFill>
                <a:latin typeface="Arial" panose="020B0604020202020204" pitchFamily="34" charset="0"/>
                <a:cs typeface="Arial" panose="020B0604020202020204" pitchFamily="34" charset="0"/>
              </a:rPr>
              <a:t>Pr</a:t>
            </a:r>
            <a:r>
              <a:rPr lang="en-US" sz="1800" dirty="0">
                <a:solidFill>
                  <a:schemeClr val="tx2">
                    <a:lumMod val="75000"/>
                  </a:schemeClr>
                </a:solidFill>
                <a:latin typeface="Arial" panose="020B0604020202020204" pitchFamily="34" charset="0"/>
                <a:cs typeface="Arial" panose="020B0604020202020204" pitchFamily="34" charset="0"/>
              </a:rPr>
              <a:t>, and axial </a:t>
            </a:r>
            <a:r>
              <a:rPr lang="en-US" sz="1800" dirty="0" smtClean="0">
                <a:solidFill>
                  <a:schemeClr val="tx2">
                    <a:lumMod val="75000"/>
                  </a:schemeClr>
                </a:solidFill>
                <a:latin typeface="Arial" panose="020B0604020202020204" pitchFamily="34" charset="0"/>
                <a:cs typeface="Arial" panose="020B0604020202020204" pitchFamily="34" charset="0"/>
              </a:rPr>
              <a:t>location. The </a:t>
            </a:r>
            <a:r>
              <a:rPr lang="en-US" sz="1800" dirty="0">
                <a:solidFill>
                  <a:schemeClr val="tx2">
                    <a:lumMod val="75000"/>
                  </a:schemeClr>
                </a:solidFill>
                <a:latin typeface="Arial" panose="020B0604020202020204" pitchFamily="34" charset="0"/>
                <a:cs typeface="Arial" panose="020B0604020202020204" pitchFamily="34" charset="0"/>
              </a:rPr>
              <a:t>thermal conductivity should be evaluated at T</a:t>
            </a:r>
            <a:r>
              <a:rPr lang="en-US" sz="1800" baseline="-25000" dirty="0">
                <a:solidFill>
                  <a:schemeClr val="tx2">
                    <a:lumMod val="75000"/>
                  </a:schemeClr>
                </a:solidFill>
                <a:latin typeface="Arial" panose="020B0604020202020204" pitchFamily="34" charset="0"/>
                <a:cs typeface="Arial" panose="020B0604020202020204" pitchFamily="34" charset="0"/>
              </a:rPr>
              <a:t>m</a:t>
            </a:r>
            <a:r>
              <a:rPr lang="en-US" sz="1800" dirty="0">
                <a:solidFill>
                  <a:schemeClr val="tx2">
                    <a:lumMod val="75000"/>
                  </a:schemeClr>
                </a:solidFill>
                <a:latin typeface="Arial" panose="020B0604020202020204" pitchFamily="34" charset="0"/>
                <a:cs typeface="Arial" panose="020B0604020202020204" pitchFamily="34" charset="0"/>
              </a:rPr>
              <a:t>.</a:t>
            </a: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r>
              <a:rPr lang="en-US" sz="1800" b="1" dirty="0">
                <a:solidFill>
                  <a:schemeClr val="tx2">
                    <a:lumMod val="75000"/>
                  </a:schemeClr>
                </a:solidFill>
                <a:latin typeface="Arial" panose="020B0604020202020204" pitchFamily="34" charset="0"/>
                <a:cs typeface="Arial" panose="020B0604020202020204" pitchFamily="34" charset="0"/>
              </a:rPr>
              <a:t>The Entry </a:t>
            </a:r>
            <a:endParaRPr lang="en-US" sz="1800" b="1" dirty="0" smtClean="0">
              <a:solidFill>
                <a:schemeClr val="tx2">
                  <a:lumMod val="75000"/>
                </a:schemeClr>
              </a:solidFill>
              <a:latin typeface="Arial" panose="020B0604020202020204" pitchFamily="34" charset="0"/>
              <a:cs typeface="Arial" panose="020B0604020202020204" pitchFamily="34" charset="0"/>
            </a:endParaRPr>
          </a:p>
          <a:p>
            <a:r>
              <a:rPr lang="en-US" sz="1800" b="1" dirty="0" smtClean="0">
                <a:solidFill>
                  <a:schemeClr val="tx2">
                    <a:lumMod val="75000"/>
                  </a:schemeClr>
                </a:solidFill>
                <a:latin typeface="Arial" panose="020B0604020202020204" pitchFamily="34" charset="0"/>
                <a:cs typeface="Arial" panose="020B0604020202020204" pitchFamily="34" charset="0"/>
              </a:rPr>
              <a:t>Region</a:t>
            </a:r>
            <a:r>
              <a:rPr lang="en-US" sz="1800" b="1" dirty="0">
                <a:solidFill>
                  <a:schemeClr val="tx2">
                    <a:lumMod val="75000"/>
                  </a:schemeClr>
                </a:solidFill>
                <a:latin typeface="Arial" panose="020B0604020202020204" pitchFamily="34" charset="0"/>
                <a:cs typeface="Arial" panose="020B0604020202020204" pitchFamily="34" charset="0"/>
              </a:rPr>
              <a:t>:</a:t>
            </a:r>
            <a:endParaRPr lang="en-US" sz="18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Empirical Convection Correlations – Internal Flow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4121238" y="1339404"/>
            <a:ext cx="2525345" cy="677790"/>
          </a:xfrm>
          <a:prstGeom prst="rect">
            <a:avLst/>
          </a:prstGeom>
        </p:spPr>
      </p:pic>
      <p:pic>
        <p:nvPicPr>
          <p:cNvPr id="18" name="Picture 17"/>
          <p:cNvPicPr/>
          <p:nvPr/>
        </p:nvPicPr>
        <p:blipFill>
          <a:blip r:embed="rId4">
            <a:extLst>
              <a:ext uri="{28A0092B-C50C-407E-A947-70E740481C1C}">
                <a14:useLocalDpi xmlns:a14="http://schemas.microsoft.com/office/drawing/2010/main" val="0"/>
              </a:ext>
            </a:extLst>
          </a:blip>
          <a:stretch>
            <a:fillRect/>
          </a:stretch>
        </p:blipFill>
        <p:spPr>
          <a:xfrm>
            <a:off x="4112356" y="3054004"/>
            <a:ext cx="2543108" cy="436742"/>
          </a:xfrm>
          <a:prstGeom prst="rect">
            <a:avLst/>
          </a:prstGeom>
        </p:spPr>
      </p:pic>
      <p:pic>
        <p:nvPicPr>
          <p:cNvPr id="19" name="Picture 18"/>
          <p:cNvPicPr/>
          <p:nvPr/>
        </p:nvPicPr>
        <p:blipFill>
          <a:blip r:embed="rId5">
            <a:extLst>
              <a:ext uri="{28A0092B-C50C-407E-A947-70E740481C1C}">
                <a14:useLocalDpi xmlns:a14="http://schemas.microsoft.com/office/drawing/2010/main" val="0"/>
              </a:ext>
            </a:extLst>
          </a:blip>
          <a:stretch>
            <a:fillRect/>
          </a:stretch>
        </p:blipFill>
        <p:spPr>
          <a:xfrm>
            <a:off x="1699538" y="3594747"/>
            <a:ext cx="5770208" cy="2910054"/>
          </a:xfrm>
          <a:prstGeom prst="rect">
            <a:avLst/>
          </a:prstGeom>
        </p:spPr>
      </p:pic>
    </p:spTree>
    <p:extLst>
      <p:ext uri="{BB962C8B-B14F-4D97-AF65-F5344CB8AC3E}">
        <p14:creationId xmlns:p14="http://schemas.microsoft.com/office/powerpoint/2010/main" val="23339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1935" y="906270"/>
            <a:ext cx="8599677" cy="9202519"/>
          </a:xfrm>
          <a:prstGeom prst="rect">
            <a:avLst/>
          </a:prstGeom>
          <a:noFill/>
        </p:spPr>
        <p:txBody>
          <a:bodyPr wrap="square" rtlCol="0">
            <a:spAutoFit/>
          </a:bodyPr>
          <a:lstStyle/>
          <a:p>
            <a:pPr algn="just"/>
            <a:r>
              <a:rPr lang="en-US" sz="2000" b="1" dirty="0">
                <a:solidFill>
                  <a:srgbClr val="FF0000"/>
                </a:solidFill>
                <a:latin typeface="Arial" panose="020B0604020202020204" pitchFamily="34" charset="0"/>
                <a:cs typeface="Arial" panose="020B0604020202020204" pitchFamily="34" charset="0"/>
              </a:rPr>
              <a:t>For the constant surface temperature condition,</a:t>
            </a:r>
            <a:r>
              <a:rPr lang="en-US" sz="2000" dirty="0">
                <a:solidFill>
                  <a:srgbClr val="FF0000"/>
                </a:solidFill>
                <a:latin typeface="Arial" panose="020B0604020202020204" pitchFamily="34" charset="0"/>
                <a:cs typeface="Arial" panose="020B0604020202020204" pitchFamily="34" charset="0"/>
              </a:rPr>
              <a:t> </a:t>
            </a:r>
            <a:r>
              <a:rPr lang="en-US" sz="2000" dirty="0">
                <a:solidFill>
                  <a:schemeClr val="tx2">
                    <a:lumMod val="75000"/>
                  </a:schemeClr>
                </a:solidFill>
                <a:latin typeface="Arial" panose="020B0604020202020204" pitchFamily="34" charset="0"/>
                <a:cs typeface="Arial" panose="020B0604020202020204" pitchFamily="34" charset="0"/>
              </a:rPr>
              <a:t>it is desirable to know the average convection coefficient, presents a correlation attributed to </a:t>
            </a:r>
            <a:r>
              <a:rPr lang="en-US" sz="2000" dirty="0" err="1">
                <a:solidFill>
                  <a:schemeClr val="tx2">
                    <a:lumMod val="75000"/>
                  </a:schemeClr>
                </a:solidFill>
                <a:latin typeface="Arial" panose="020B0604020202020204" pitchFamily="34" charset="0"/>
                <a:cs typeface="Arial" panose="020B0604020202020204" pitchFamily="34" charset="0"/>
              </a:rPr>
              <a:t>Hausen</a:t>
            </a:r>
            <a:r>
              <a:rPr lang="en-US" sz="2000" dirty="0">
                <a:solidFill>
                  <a:schemeClr val="tx2">
                    <a:lumMod val="75000"/>
                  </a:schemeClr>
                </a:solidFill>
                <a:latin typeface="Arial" panose="020B0604020202020204" pitchFamily="34" charset="0"/>
                <a:cs typeface="Arial" panose="020B0604020202020204" pitchFamily="34" charset="0"/>
              </a:rPr>
              <a:t>, which is of the form</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solidFill>
                  <a:schemeClr val="tx2">
                    <a:lumMod val="75000"/>
                  </a:schemeClr>
                </a:solidFill>
                <a:latin typeface="Arial" panose="020B0604020202020204" pitchFamily="34" charset="0"/>
                <a:cs typeface="Arial" panose="020B0604020202020204" pitchFamily="34" charset="0"/>
              </a:rPr>
              <a:t>Because this result is for the thermal entry length problem, it is applicable to all situations where the velocity profile is already fully developed.</a:t>
            </a:r>
          </a:p>
          <a:p>
            <a:pPr algn="just"/>
            <a:r>
              <a:rPr lang="en-US" sz="2000" dirty="0" smtClean="0">
                <a:solidFill>
                  <a:schemeClr val="tx2">
                    <a:lumMod val="75000"/>
                  </a:schemeClr>
                </a:solidFill>
                <a:latin typeface="Arial" panose="020B0604020202020204" pitchFamily="34" charset="0"/>
                <a:cs typeface="Arial" panose="020B0604020202020204" pitchFamily="34" charset="0"/>
              </a:rPr>
              <a:t>For </a:t>
            </a:r>
            <a:r>
              <a:rPr lang="en-US" sz="2000" dirty="0">
                <a:solidFill>
                  <a:schemeClr val="tx2">
                    <a:lumMod val="75000"/>
                  </a:schemeClr>
                </a:solidFill>
                <a:latin typeface="Arial" panose="020B0604020202020204" pitchFamily="34" charset="0"/>
                <a:cs typeface="Arial" panose="020B0604020202020204" pitchFamily="34" charset="0"/>
              </a:rPr>
              <a:t>the combined entry length, a suitable correlation for use at moderate </a:t>
            </a:r>
            <a:r>
              <a:rPr lang="en-US" sz="2000" dirty="0" err="1">
                <a:solidFill>
                  <a:schemeClr val="tx2">
                    <a:lumMod val="75000"/>
                  </a:schemeClr>
                </a:solidFill>
                <a:latin typeface="Arial" panose="020B0604020202020204" pitchFamily="34" charset="0"/>
                <a:cs typeface="Arial" panose="020B0604020202020204" pitchFamily="34" charset="0"/>
              </a:rPr>
              <a:t>Prandtl</a:t>
            </a:r>
            <a:r>
              <a:rPr lang="en-US" sz="2000" dirty="0">
                <a:solidFill>
                  <a:schemeClr val="tx2">
                    <a:lumMod val="75000"/>
                  </a:schemeClr>
                </a:solidFill>
                <a:latin typeface="Arial" panose="020B0604020202020204" pitchFamily="34" charset="0"/>
                <a:cs typeface="Arial" panose="020B0604020202020204" pitchFamily="34" charset="0"/>
              </a:rPr>
              <a:t> numbers, due to </a:t>
            </a:r>
            <a:r>
              <a:rPr lang="en-US" sz="2000" dirty="0" err="1">
                <a:solidFill>
                  <a:schemeClr val="tx2">
                    <a:lumMod val="75000"/>
                  </a:schemeClr>
                </a:solidFill>
                <a:latin typeface="Arial" panose="020B0604020202020204" pitchFamily="34" charset="0"/>
                <a:cs typeface="Arial" panose="020B0604020202020204" pitchFamily="34" charset="0"/>
              </a:rPr>
              <a:t>Sieder</a:t>
            </a:r>
            <a:r>
              <a:rPr lang="en-US" sz="2000" dirty="0">
                <a:solidFill>
                  <a:schemeClr val="tx2">
                    <a:lumMod val="75000"/>
                  </a:schemeClr>
                </a:solidFill>
                <a:latin typeface="Arial" panose="020B0604020202020204" pitchFamily="34" charset="0"/>
                <a:cs typeface="Arial" panose="020B0604020202020204" pitchFamily="34" charset="0"/>
              </a:rPr>
              <a:t> and Tate</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r>
              <a:rPr lang="en-US" sz="2000" dirty="0" smtClean="0">
                <a:solidFill>
                  <a:prstClr val="black"/>
                </a:solidFill>
                <a:latin typeface="Lao UI" panose="020B0502040204020203" pitchFamily="34" charset="0"/>
                <a:ea typeface="Batang" pitchFamily="18" charset="-127"/>
                <a:cs typeface="Lao UI" panose="020B0502040204020203" pitchFamily="34" charset="0"/>
              </a:rPr>
              <a:t>							  … *</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2979790" y="1935860"/>
            <a:ext cx="3076911" cy="1592952"/>
          </a:xfrm>
          <a:prstGeom prst="rect">
            <a:avLst/>
          </a:prstGeom>
        </p:spPr>
      </p:pic>
      <p:pic>
        <p:nvPicPr>
          <p:cNvPr id="18" name="Picture 17"/>
          <p:cNvPicPr/>
          <p:nvPr/>
        </p:nvPicPr>
        <p:blipFill>
          <a:blip r:embed="rId4">
            <a:extLst>
              <a:ext uri="{28A0092B-C50C-407E-A947-70E740481C1C}">
                <a14:useLocalDpi xmlns:a14="http://schemas.microsoft.com/office/drawing/2010/main" val="0"/>
              </a:ext>
            </a:extLst>
          </a:blip>
          <a:stretch>
            <a:fillRect/>
          </a:stretch>
        </p:blipFill>
        <p:spPr>
          <a:xfrm>
            <a:off x="3322703" y="4958364"/>
            <a:ext cx="2574794" cy="1403797"/>
          </a:xfrm>
          <a:prstGeom prst="rect">
            <a:avLst/>
          </a:prstGeom>
        </p:spPr>
      </p:pic>
      <p:sp>
        <p:nvSpPr>
          <p:cNvPr id="19" name="TextBox 18"/>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1807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465" y="951220"/>
            <a:ext cx="8619564" cy="5016758"/>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Convection Correlations: Turbulent Flow in Circular </a:t>
            </a:r>
            <a:r>
              <a:rPr lang="en-US" sz="2000" b="1" dirty="0" smtClean="0">
                <a:solidFill>
                  <a:srgbClr val="FF0000"/>
                </a:solidFill>
                <a:latin typeface="Arial" panose="020B0604020202020204" pitchFamily="34" charset="0"/>
                <a:cs typeface="Arial" panose="020B0604020202020204" pitchFamily="34" charset="0"/>
              </a:rPr>
              <a:t>Tubes</a:t>
            </a:r>
          </a:p>
          <a:p>
            <a:r>
              <a:rPr lang="en-US" sz="2000" dirty="0">
                <a:solidFill>
                  <a:schemeClr val="tx2">
                    <a:lumMod val="75000"/>
                  </a:schemeClr>
                </a:solidFill>
                <a:latin typeface="Arial" panose="020B0604020202020204" pitchFamily="34" charset="0"/>
                <a:cs typeface="Arial" panose="020B0604020202020204" pitchFamily="34" charset="0"/>
              </a:rPr>
              <a:t>From the Chilton–Colburn</a:t>
            </a:r>
            <a:r>
              <a:rPr lang="en-US" sz="2000" dirty="0" smtClean="0">
                <a:solidFill>
                  <a:schemeClr val="tx2">
                    <a:lumMod val="75000"/>
                  </a:schemeClr>
                </a:solidFill>
                <a:latin typeface="Arial" panose="020B0604020202020204" pitchFamily="34" charset="0"/>
                <a:cs typeface="Arial" panose="020B0604020202020204" pitchFamily="34" charset="0"/>
              </a:rPr>
              <a:t>:</a:t>
            </a: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r>
              <a:rPr lang="en-US" sz="2000" dirty="0">
                <a:solidFill>
                  <a:schemeClr val="tx2">
                    <a:lumMod val="75000"/>
                  </a:schemeClr>
                </a:solidFill>
                <a:latin typeface="Arial" panose="020B0604020202020204" pitchFamily="34" charset="0"/>
                <a:cs typeface="Arial" panose="020B0604020202020204" pitchFamily="34" charset="0"/>
              </a:rPr>
              <a:t>The </a:t>
            </a:r>
            <a:r>
              <a:rPr lang="en-US" sz="2000" dirty="0" err="1">
                <a:solidFill>
                  <a:schemeClr val="tx2">
                    <a:lumMod val="75000"/>
                  </a:schemeClr>
                </a:solidFill>
                <a:latin typeface="Arial" panose="020B0604020202020204" pitchFamily="34" charset="0"/>
                <a:cs typeface="Arial" panose="020B0604020202020204" pitchFamily="34" charset="0"/>
              </a:rPr>
              <a:t>Dittus</a:t>
            </a:r>
            <a:r>
              <a:rPr lang="en-US" sz="2000" dirty="0">
                <a:solidFill>
                  <a:schemeClr val="tx2">
                    <a:lumMod val="75000"/>
                  </a:schemeClr>
                </a:solidFill>
                <a:latin typeface="Arial" panose="020B0604020202020204" pitchFamily="34" charset="0"/>
                <a:cs typeface="Arial" panose="020B0604020202020204" pitchFamily="34" charset="0"/>
              </a:rPr>
              <a:t>–</a:t>
            </a:r>
            <a:r>
              <a:rPr lang="en-US" sz="2000" dirty="0" err="1">
                <a:solidFill>
                  <a:schemeClr val="tx2">
                    <a:lumMod val="75000"/>
                  </a:schemeClr>
                </a:solidFill>
                <a:latin typeface="Arial" panose="020B0604020202020204" pitchFamily="34" charset="0"/>
                <a:cs typeface="Arial" panose="020B0604020202020204" pitchFamily="34" charset="0"/>
              </a:rPr>
              <a:t>Boelter</a:t>
            </a:r>
            <a:r>
              <a:rPr lang="en-US" sz="2000" dirty="0">
                <a:solidFill>
                  <a:schemeClr val="tx2">
                    <a:lumMod val="75000"/>
                  </a:schemeClr>
                </a:solidFill>
                <a:latin typeface="Arial" panose="020B0604020202020204" pitchFamily="34" charset="0"/>
                <a:cs typeface="Arial" panose="020B0604020202020204" pitchFamily="34" charset="0"/>
              </a:rPr>
              <a:t> equation</a:t>
            </a:r>
            <a:r>
              <a:rPr lang="en-US" sz="2000" dirty="0" smtClean="0">
                <a:solidFill>
                  <a:schemeClr val="tx2">
                    <a:lumMod val="75000"/>
                  </a:schemeClr>
                </a:solidFill>
                <a:latin typeface="Arial" panose="020B0604020202020204" pitchFamily="34" charset="0"/>
                <a:cs typeface="Arial" panose="020B0604020202020204" pitchFamily="34" charset="0"/>
              </a:rPr>
              <a:t>:</a:t>
            </a: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3252787" y="1603279"/>
            <a:ext cx="2838920" cy="671379"/>
          </a:xfrm>
          <a:prstGeom prst="rect">
            <a:avLst/>
          </a:prstGeom>
        </p:spPr>
      </p:pic>
      <p:pic>
        <p:nvPicPr>
          <p:cNvPr id="19" name="Picture 18"/>
          <p:cNvPicPr/>
          <p:nvPr/>
        </p:nvPicPr>
        <p:blipFill>
          <a:blip r:embed="rId4">
            <a:extLst>
              <a:ext uri="{28A0092B-C50C-407E-A947-70E740481C1C}">
                <a14:useLocalDpi xmlns:a14="http://schemas.microsoft.com/office/drawing/2010/main" val="0"/>
              </a:ext>
            </a:extLst>
          </a:blip>
          <a:stretch>
            <a:fillRect/>
          </a:stretch>
        </p:blipFill>
        <p:spPr>
          <a:xfrm>
            <a:off x="2251614" y="2555373"/>
            <a:ext cx="4934797" cy="3806790"/>
          </a:xfrm>
          <a:prstGeom prst="rect">
            <a:avLst/>
          </a:prstGeom>
        </p:spPr>
      </p:pic>
    </p:spTree>
    <p:extLst>
      <p:ext uri="{BB962C8B-B14F-4D97-AF65-F5344CB8AC3E}">
        <p14:creationId xmlns:p14="http://schemas.microsoft.com/office/powerpoint/2010/main" val="11840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4893647"/>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The above correlations are used to a good approximation for both the uniform surface temperature and heat flux conditions.</a:t>
            </a:r>
          </a:p>
          <a:p>
            <a:pPr algn="just"/>
            <a:r>
              <a:rPr lang="en-US" sz="2000" dirty="0">
                <a:solidFill>
                  <a:schemeClr val="tx2">
                    <a:lumMod val="75000"/>
                  </a:schemeClr>
                </a:solidFill>
                <a:latin typeface="Arial" panose="020B0604020202020204" pitchFamily="34" charset="0"/>
                <a:cs typeface="Arial" panose="020B0604020202020204" pitchFamily="34" charset="0"/>
              </a:rPr>
              <a:t> </a:t>
            </a:r>
          </a:p>
          <a:p>
            <a:pPr algn="just"/>
            <a:r>
              <a:rPr lang="en-US" sz="2000" dirty="0">
                <a:solidFill>
                  <a:schemeClr val="tx2">
                    <a:lumMod val="75000"/>
                  </a:schemeClr>
                </a:solidFill>
                <a:latin typeface="Arial" panose="020B0604020202020204" pitchFamily="34" charset="0"/>
                <a:cs typeface="Arial" panose="020B0604020202020204" pitchFamily="34" charset="0"/>
              </a:rPr>
              <a:t>For fully developed turbulent flow in smooth circular tubes with constant surface heat flux, </a:t>
            </a:r>
            <a:r>
              <a:rPr lang="en-US" sz="2000" b="1" dirty="0" err="1">
                <a:solidFill>
                  <a:schemeClr val="tx2">
                    <a:lumMod val="75000"/>
                  </a:schemeClr>
                </a:solidFill>
                <a:latin typeface="Arial" panose="020B0604020202020204" pitchFamily="34" charset="0"/>
                <a:cs typeface="Arial" panose="020B0604020202020204" pitchFamily="34" charset="0"/>
              </a:rPr>
              <a:t>Skupinski</a:t>
            </a:r>
            <a:r>
              <a:rPr lang="en-US" sz="2000" dirty="0">
                <a:solidFill>
                  <a:schemeClr val="tx2">
                    <a:lumMod val="75000"/>
                  </a:schemeClr>
                </a:solidFill>
                <a:latin typeface="Arial" panose="020B0604020202020204" pitchFamily="34" charset="0"/>
                <a:cs typeface="Arial" panose="020B0604020202020204" pitchFamily="34" charset="0"/>
              </a:rPr>
              <a:t> et al.  recommend a correlation of the form</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r>
              <a:rPr lang="en-US" sz="2000" b="1" dirty="0"/>
              <a:t> </a:t>
            </a:r>
            <a:endParaRPr lang="en-US" sz="2000" dirty="0"/>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1600" dirty="0">
              <a:solidFill>
                <a:prstClr val="black"/>
              </a:solidFill>
              <a:latin typeface="Lao UI" panose="020B0502040204020203" pitchFamily="34" charset="0"/>
              <a:ea typeface="Batang" pitchFamily="18" charset="-127"/>
              <a:cs typeface="Lao UI" panose="020B0502040204020203" pitchFamily="34" charset="0"/>
            </a:endParaRPr>
          </a:p>
          <a:p>
            <a:pPr algn="just"/>
            <a:endParaRPr lang="en-US" sz="16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619358" y="2907349"/>
            <a:ext cx="5932179" cy="2347229"/>
          </a:xfrm>
          <a:prstGeom prst="rect">
            <a:avLst/>
          </a:prstGeom>
        </p:spPr>
      </p:pic>
    </p:spTree>
    <p:extLst>
      <p:ext uri="{BB962C8B-B14F-4D97-AF65-F5344CB8AC3E}">
        <p14:creationId xmlns:p14="http://schemas.microsoft.com/office/powerpoint/2010/main" val="99870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Convection Correlations: Noncircular Tubes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477654" y="1292932"/>
            <a:ext cx="4522470" cy="5121275"/>
          </a:xfrm>
          <a:prstGeom prst="rect">
            <a:avLst/>
          </a:prstGeom>
        </p:spPr>
      </p:pic>
    </p:spTree>
    <p:extLst>
      <p:ext uri="{BB962C8B-B14F-4D97-AF65-F5344CB8AC3E}">
        <p14:creationId xmlns:p14="http://schemas.microsoft.com/office/powerpoint/2010/main" val="17189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25</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8" name="TextBox 7"/>
          <p:cNvSpPr txBox="1"/>
          <p:nvPr/>
        </p:nvSpPr>
        <p:spPr>
          <a:xfrm>
            <a:off x="268942" y="892823"/>
            <a:ext cx="8633012" cy="400110"/>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Convection Correlations: </a:t>
            </a:r>
            <a:r>
              <a:rPr lang="en-US" sz="2000" b="1" dirty="0" smtClean="0">
                <a:solidFill>
                  <a:srgbClr val="FF0000"/>
                </a:solidFill>
                <a:latin typeface="Arial" panose="020B0604020202020204" pitchFamily="34" charset="0"/>
                <a:cs typeface="Arial" panose="020B0604020202020204" pitchFamily="34" charset="0"/>
              </a:rPr>
              <a:t>Concentric Tube Annulus</a:t>
            </a:r>
            <a:endParaRPr lang="en-US" sz="2000" dirty="0">
              <a:solidFill>
                <a:srgbClr val="FF0000"/>
              </a:solidFill>
              <a:latin typeface="Arial" panose="020B0604020202020204" pitchFamily="34" charset="0"/>
              <a:cs typeface="Arial" panose="020B0604020202020204"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224086" y="1292933"/>
            <a:ext cx="4695825" cy="2686050"/>
          </a:xfrm>
          <a:prstGeom prst="rect">
            <a:avLst/>
          </a:prstGeom>
        </p:spPr>
      </p:pic>
      <p:pic>
        <p:nvPicPr>
          <p:cNvPr id="174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859" y="4320862"/>
            <a:ext cx="1672862" cy="701900"/>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740" y="5207893"/>
            <a:ext cx="1159099" cy="10895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1028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p:cNvPicPr/>
          <p:nvPr/>
        </p:nvPicPr>
        <p:blipFill>
          <a:blip r:embed="rId6"/>
          <a:stretch>
            <a:fillRect/>
          </a:stretch>
        </p:blipFill>
        <p:spPr>
          <a:xfrm>
            <a:off x="5406890" y="1668033"/>
            <a:ext cx="2838073" cy="1070956"/>
          </a:xfrm>
          <a:prstGeom prst="rect">
            <a:avLst/>
          </a:prstGeom>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4937346" y="4603055"/>
            <a:ext cx="3609975" cy="1209675"/>
          </a:xfrm>
          <a:prstGeom prst="rect">
            <a:avLst/>
          </a:prstGeom>
        </p:spPr>
      </p:pic>
      <p:pic>
        <p:nvPicPr>
          <p:cNvPr id="19" name="Picture 18"/>
          <p:cNvPicPr/>
          <p:nvPr/>
        </p:nvPicPr>
        <p:blipFill>
          <a:blip r:embed="rId8"/>
          <a:stretch>
            <a:fillRect/>
          </a:stretch>
        </p:blipFill>
        <p:spPr>
          <a:xfrm>
            <a:off x="514886" y="2203511"/>
            <a:ext cx="1495425" cy="1085850"/>
          </a:xfrm>
          <a:prstGeom prst="rect">
            <a:avLst/>
          </a:prstGeom>
        </p:spPr>
      </p:pic>
    </p:spTree>
    <p:extLst>
      <p:ext uri="{BB962C8B-B14F-4D97-AF65-F5344CB8AC3E}">
        <p14:creationId xmlns:p14="http://schemas.microsoft.com/office/powerpoint/2010/main" val="14495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105068" y="838200"/>
            <a:ext cx="4800600" cy="3076575"/>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020570" y="4065766"/>
            <a:ext cx="5102860" cy="2439035"/>
          </a:xfrm>
          <a:prstGeom prst="rect">
            <a:avLst/>
          </a:prstGeom>
        </p:spPr>
      </p:pic>
    </p:spTree>
    <p:extLst>
      <p:ext uri="{BB962C8B-B14F-4D97-AF65-F5344CB8AC3E}">
        <p14:creationId xmlns:p14="http://schemas.microsoft.com/office/powerpoint/2010/main" val="392587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1" y="892823"/>
            <a:ext cx="8633012" cy="2862322"/>
          </a:xfrm>
          <a:prstGeom prst="rect">
            <a:avLst/>
          </a:prstGeom>
          <a:noFill/>
        </p:spPr>
        <p:txBody>
          <a:bodyPr wrap="square" rtlCol="0">
            <a:spAutoFit/>
          </a:bodyPr>
          <a:lstStyle/>
          <a:p>
            <a:pPr lvl="0" algn="just"/>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1. </a:t>
            </a:r>
            <a:r>
              <a:rPr lang="en-US" sz="2000" dirty="0">
                <a:solidFill>
                  <a:schemeClr val="tx2">
                    <a:lumMod val="75000"/>
                  </a:schemeClr>
                </a:solidFill>
                <a:latin typeface="Arial" panose="020B0604020202020204" pitchFamily="34" charset="0"/>
                <a:cs typeface="Arial" panose="020B0604020202020204" pitchFamily="34" charset="0"/>
              </a:rPr>
              <a:t>Water is to be heated from 15°C to 65°C as it flows through a 3-cm-internal-diameter 5-m-long tube. The tube is equipped with an electric resistance heater that provides uniform heating throughout the surface of the tube. The outer surface of the heater is well insulated, so that in steady operation all the heat generated in the heater is transferred to the water in the tube. If the system is to provide hot water at a rate of 10 L/min, determine the power rating of the resistance heater. Also, estimate the inner surface temperature of the pipe at the exit.</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Example 1</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862115" y="3755145"/>
            <a:ext cx="3744747" cy="2246410"/>
          </a:xfrm>
          <a:prstGeom prst="rect">
            <a:avLst/>
          </a:prstGeom>
        </p:spPr>
      </p:pic>
    </p:spTree>
    <p:extLst>
      <p:ext uri="{BB962C8B-B14F-4D97-AF65-F5344CB8AC3E}">
        <p14:creationId xmlns:p14="http://schemas.microsoft.com/office/powerpoint/2010/main" val="22381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8941" y="892823"/>
            <a:ext cx="8633012" cy="1938992"/>
          </a:xfrm>
          <a:prstGeom prst="rect">
            <a:avLst/>
          </a:prstGeom>
          <a:noFill/>
        </p:spPr>
        <p:txBody>
          <a:bodyPr wrap="square" rtlCol="0">
            <a:spAutoFit/>
          </a:bodyPr>
          <a:lstStyle/>
          <a:p>
            <a:pPr lvl="0" algn="just"/>
            <a:r>
              <a:rPr lang="en-US" sz="2000" dirty="0" smtClean="0">
                <a:solidFill>
                  <a:schemeClr val="tx2">
                    <a:lumMod val="75000"/>
                  </a:schemeClr>
                </a:solidFill>
                <a:latin typeface="Arial" panose="020B0604020202020204" pitchFamily="34" charset="0"/>
                <a:ea typeface="Batang" pitchFamily="18" charset="-127"/>
                <a:cs typeface="Arial" panose="020B0604020202020204" pitchFamily="34" charset="0"/>
              </a:rPr>
              <a:t>2. </a:t>
            </a:r>
            <a:r>
              <a:rPr lang="en-US" sz="2000" dirty="0" smtClean="0">
                <a:solidFill>
                  <a:schemeClr val="tx2">
                    <a:lumMod val="75000"/>
                  </a:schemeClr>
                </a:solidFill>
                <a:latin typeface="Arial" panose="020B0604020202020204" pitchFamily="34" charset="0"/>
                <a:cs typeface="Arial" panose="020B0604020202020204" pitchFamily="34" charset="0"/>
              </a:rPr>
              <a:t>Hot </a:t>
            </a:r>
            <a:r>
              <a:rPr lang="en-US" sz="2000" dirty="0">
                <a:solidFill>
                  <a:schemeClr val="tx2">
                    <a:lumMod val="75000"/>
                  </a:schemeClr>
                </a:solidFill>
                <a:latin typeface="Arial" panose="020B0604020202020204" pitchFamily="34" charset="0"/>
                <a:cs typeface="Arial" panose="020B0604020202020204" pitchFamily="34" charset="0"/>
              </a:rPr>
              <a:t>air at atmospheric pressure and 80°C enters an 8–m-long uninsulated square duct of cross section 0.2 m x 0.2 m that passes through the attic of a house at a rate of 0.15 m3/s. The duct is observed to be nearly isothermal at 60°C. Determine the exit temperature of the air and the rate of heat loss from the duct to the attic space.</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9" name="TextBox 8"/>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Example 2</a:t>
            </a:r>
            <a:endParaRPr lang="en-US" sz="2800" b="1" dirty="0">
              <a:solidFill>
                <a:srgbClr val="C00000"/>
              </a:solidFill>
              <a:latin typeface="Lao UI" pitchFamily="34" charset="0"/>
              <a:ea typeface="宋体" pitchFamily="2" charset="-122"/>
              <a:cs typeface="Lao UI" pitchFamily="34" charset="0"/>
            </a:endParaRPr>
          </a:p>
        </p:txBody>
      </p:sp>
      <p:sp>
        <p:nvSpPr>
          <p:cNvPr id="10" name="TextBox 9"/>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1" name="TextBox 10"/>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7" name="TextBox 16"/>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8"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 name="Picture 19"/>
          <p:cNvPicPr/>
          <p:nvPr/>
        </p:nvPicPr>
        <p:blipFill>
          <a:blip r:embed="rId3">
            <a:extLst>
              <a:ext uri="{28A0092B-C50C-407E-A947-70E740481C1C}">
                <a14:useLocalDpi xmlns:a14="http://schemas.microsoft.com/office/drawing/2010/main" val="0"/>
              </a:ext>
            </a:extLst>
          </a:blip>
          <a:stretch>
            <a:fillRect/>
          </a:stretch>
        </p:blipFill>
        <p:spPr>
          <a:xfrm>
            <a:off x="2717509" y="2705099"/>
            <a:ext cx="4172688" cy="2755543"/>
          </a:xfrm>
          <a:prstGeom prst="rect">
            <a:avLst/>
          </a:prstGeom>
        </p:spPr>
      </p:pic>
    </p:spTree>
    <p:extLst>
      <p:ext uri="{BB962C8B-B14F-4D97-AF65-F5344CB8AC3E}">
        <p14:creationId xmlns:p14="http://schemas.microsoft.com/office/powerpoint/2010/main" val="38897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399" y="3203738"/>
            <a:ext cx="8884095" cy="1384995"/>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Thank You</a:t>
            </a:r>
          </a:p>
          <a:p>
            <a:pPr algn="ctr"/>
            <a:endParaRPr lang="en-US" sz="2800" b="1" dirty="0">
              <a:solidFill>
                <a:srgbClr val="C00000"/>
              </a:solidFill>
              <a:latin typeface="Lao UI" pitchFamily="34" charset="0"/>
              <a:ea typeface="宋体" pitchFamily="2" charset="-122"/>
              <a:cs typeface="Lao UI" pitchFamily="34" charset="0"/>
            </a:endParaRPr>
          </a:p>
          <a:p>
            <a:pPr algn="ctr"/>
            <a:r>
              <a:rPr lang="en-US" sz="2800" b="1" dirty="0" smtClean="0">
                <a:solidFill>
                  <a:srgbClr val="C00000"/>
                </a:solidFill>
                <a:latin typeface="Lao UI" pitchFamily="34" charset="0"/>
                <a:ea typeface="宋体" pitchFamily="2" charset="-122"/>
                <a:cs typeface="Lao UI" pitchFamily="34" charset="0"/>
              </a:rPr>
              <a:t>Questions are Welcomed!</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4184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012665"/>
            <a:ext cx="8411417" cy="4493538"/>
          </a:xfrm>
          <a:prstGeom prst="rect">
            <a:avLst/>
          </a:prstGeom>
          <a:noFill/>
        </p:spPr>
        <p:txBody>
          <a:bodyPr wrap="square" rtlCol="0">
            <a:spAutoFit/>
          </a:bodyPr>
          <a:lstStyle/>
          <a:p>
            <a:pPr algn="just"/>
            <a:r>
              <a:rPr lang="en-US" sz="2200" dirty="0">
                <a:solidFill>
                  <a:schemeClr val="tx2">
                    <a:lumMod val="75000"/>
                  </a:schemeClr>
                </a:solidFill>
                <a:latin typeface="Arial" panose="020B0604020202020204" pitchFamily="34" charset="0"/>
                <a:cs typeface="Arial" panose="020B0604020202020204" pitchFamily="34" charset="0"/>
              </a:rPr>
              <a:t>Recall </a:t>
            </a:r>
            <a:r>
              <a:rPr lang="en-US" sz="2200" dirty="0" smtClean="0">
                <a:solidFill>
                  <a:schemeClr val="tx2">
                    <a:lumMod val="75000"/>
                  </a:schemeClr>
                </a:solidFill>
                <a:latin typeface="Arial" panose="020B0604020202020204" pitchFamily="34" charset="0"/>
                <a:cs typeface="Arial" panose="020B0604020202020204" pitchFamily="34" charset="0"/>
              </a:rPr>
              <a:t>that an </a:t>
            </a:r>
            <a:r>
              <a:rPr lang="en-US" sz="2200" dirty="0">
                <a:solidFill>
                  <a:schemeClr val="tx2">
                    <a:lumMod val="75000"/>
                  </a:schemeClr>
                </a:solidFill>
                <a:latin typeface="Arial" panose="020B0604020202020204" pitchFamily="34" charset="0"/>
                <a:cs typeface="Arial" panose="020B0604020202020204" pitchFamily="34" charset="0"/>
              </a:rPr>
              <a:t>external flow is one for which boundary layer development on a surface </a:t>
            </a:r>
            <a:r>
              <a:rPr lang="en-US" sz="2200" dirty="0" smtClean="0">
                <a:solidFill>
                  <a:schemeClr val="tx2">
                    <a:lumMod val="75000"/>
                  </a:schemeClr>
                </a:solidFill>
                <a:latin typeface="Arial" panose="020B0604020202020204" pitchFamily="34" charset="0"/>
                <a:cs typeface="Arial" panose="020B0604020202020204" pitchFamily="34" charset="0"/>
              </a:rPr>
              <a:t>is allowed </a:t>
            </a:r>
            <a:r>
              <a:rPr lang="en-US" sz="2200" dirty="0">
                <a:solidFill>
                  <a:schemeClr val="tx2">
                    <a:lumMod val="75000"/>
                  </a:schemeClr>
                </a:solidFill>
                <a:latin typeface="Arial" panose="020B0604020202020204" pitchFamily="34" charset="0"/>
                <a:cs typeface="Arial" panose="020B0604020202020204" pitchFamily="34" charset="0"/>
              </a:rPr>
              <a:t>to continue without external constraints, as for the flat </a:t>
            </a:r>
            <a:r>
              <a:rPr lang="en-US" sz="2200" dirty="0" smtClean="0">
                <a:solidFill>
                  <a:schemeClr val="tx2">
                    <a:lumMod val="75000"/>
                  </a:schemeClr>
                </a:solidFill>
                <a:latin typeface="Arial" panose="020B0604020202020204" pitchFamily="34" charset="0"/>
                <a:cs typeface="Arial" panose="020B0604020202020204" pitchFamily="34" charset="0"/>
              </a:rPr>
              <a:t>plate.</a:t>
            </a:r>
          </a:p>
          <a:p>
            <a:pPr algn="just"/>
            <a:endParaRPr lang="en-US" sz="2200" dirty="0" smtClean="0">
              <a:solidFill>
                <a:schemeClr val="tx2">
                  <a:lumMod val="75000"/>
                </a:schemeClr>
              </a:solidFill>
              <a:latin typeface="Arial" panose="020B0604020202020204" pitchFamily="34" charset="0"/>
              <a:ea typeface="Batang" pitchFamily="18" charset="-127"/>
              <a:cs typeface="Arial" panose="020B0604020202020204" pitchFamily="34" charset="0"/>
            </a:endParaRPr>
          </a:p>
          <a:p>
            <a:pPr algn="just"/>
            <a:r>
              <a:rPr lang="en-US" sz="2200" dirty="0">
                <a:solidFill>
                  <a:schemeClr val="tx2">
                    <a:lumMod val="75000"/>
                  </a:schemeClr>
                </a:solidFill>
                <a:latin typeface="Arial" panose="020B0604020202020204" pitchFamily="34" charset="0"/>
                <a:cs typeface="Arial" panose="020B0604020202020204" pitchFamily="34" charset="0"/>
              </a:rPr>
              <a:t>In contrast, an internal flow, such as flow in a pipe, is one for which the fluid is </a:t>
            </a:r>
            <a:r>
              <a:rPr lang="en-US" sz="2200" i="1" dirty="0" smtClean="0">
                <a:solidFill>
                  <a:srgbClr val="FF0000"/>
                </a:solidFill>
                <a:latin typeface="Arial" panose="020B0604020202020204" pitchFamily="34" charset="0"/>
                <a:cs typeface="Arial" panose="020B0604020202020204" pitchFamily="34" charset="0"/>
              </a:rPr>
              <a:t>confined</a:t>
            </a:r>
            <a:r>
              <a:rPr lang="en-US" sz="2200" i="1" dirty="0" smtClean="0">
                <a:solidFill>
                  <a:schemeClr val="tx2">
                    <a:lumMod val="75000"/>
                  </a:schemeClr>
                </a:solidFill>
                <a:latin typeface="Arial" panose="020B0604020202020204" pitchFamily="34" charset="0"/>
                <a:cs typeface="Arial" panose="020B0604020202020204" pitchFamily="34" charset="0"/>
              </a:rPr>
              <a:t> </a:t>
            </a:r>
            <a:r>
              <a:rPr lang="en-US" sz="2200" dirty="0" smtClean="0">
                <a:solidFill>
                  <a:schemeClr val="tx2">
                    <a:lumMod val="75000"/>
                  </a:schemeClr>
                </a:solidFill>
                <a:latin typeface="Arial" panose="020B0604020202020204" pitchFamily="34" charset="0"/>
                <a:cs typeface="Arial" panose="020B0604020202020204" pitchFamily="34" charset="0"/>
              </a:rPr>
              <a:t>by </a:t>
            </a:r>
            <a:r>
              <a:rPr lang="en-US" sz="2200" dirty="0">
                <a:solidFill>
                  <a:schemeClr val="tx2">
                    <a:lumMod val="75000"/>
                  </a:schemeClr>
                </a:solidFill>
                <a:latin typeface="Arial" panose="020B0604020202020204" pitchFamily="34" charset="0"/>
                <a:cs typeface="Arial" panose="020B0604020202020204" pitchFamily="34" charset="0"/>
              </a:rPr>
              <a:t>a surface</a:t>
            </a:r>
            <a:r>
              <a:rPr lang="en-US" sz="2200" dirty="0" smtClean="0">
                <a:solidFill>
                  <a:schemeClr val="tx2">
                    <a:lumMod val="75000"/>
                  </a:schemeClr>
                </a:solidFill>
                <a:latin typeface="Arial" panose="020B0604020202020204" pitchFamily="34" charset="0"/>
                <a:cs typeface="Arial" panose="020B0604020202020204" pitchFamily="34" charset="0"/>
              </a:rPr>
              <a:t>. </a:t>
            </a:r>
            <a:r>
              <a:rPr lang="en-US" sz="2200" dirty="0">
                <a:solidFill>
                  <a:schemeClr val="tx2">
                    <a:lumMod val="75000"/>
                  </a:schemeClr>
                </a:solidFill>
                <a:latin typeface="Arial" panose="020B0604020202020204" pitchFamily="34" charset="0"/>
                <a:cs typeface="Arial" panose="020B0604020202020204" pitchFamily="34" charset="0"/>
              </a:rPr>
              <a:t>Hence the boundary layer is unable to develop without </a:t>
            </a:r>
            <a:r>
              <a:rPr lang="en-US" sz="2200" dirty="0" smtClean="0">
                <a:solidFill>
                  <a:schemeClr val="tx2">
                    <a:lumMod val="75000"/>
                  </a:schemeClr>
                </a:solidFill>
                <a:latin typeface="Arial" panose="020B0604020202020204" pitchFamily="34" charset="0"/>
                <a:cs typeface="Arial" panose="020B0604020202020204" pitchFamily="34" charset="0"/>
              </a:rPr>
              <a:t>eventually being </a:t>
            </a:r>
            <a:r>
              <a:rPr lang="en-US" sz="2200" dirty="0">
                <a:solidFill>
                  <a:schemeClr val="tx2">
                    <a:lumMod val="75000"/>
                  </a:schemeClr>
                </a:solidFill>
                <a:latin typeface="Arial" panose="020B0604020202020204" pitchFamily="34" charset="0"/>
                <a:cs typeface="Arial" panose="020B0604020202020204" pitchFamily="34" charset="0"/>
              </a:rPr>
              <a:t>constrained</a:t>
            </a:r>
            <a:r>
              <a:rPr lang="en-US" sz="22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200" dirty="0">
              <a:solidFill>
                <a:schemeClr val="tx2">
                  <a:lumMod val="75000"/>
                </a:schemeClr>
              </a:solidFill>
              <a:latin typeface="Arial" panose="020B0604020202020204" pitchFamily="34" charset="0"/>
              <a:cs typeface="Arial" panose="020B0604020202020204" pitchFamily="34" charset="0"/>
            </a:endParaRPr>
          </a:p>
          <a:p>
            <a:pPr algn="just"/>
            <a:r>
              <a:rPr lang="en-US" sz="2200" dirty="0">
                <a:solidFill>
                  <a:schemeClr val="tx2">
                    <a:lumMod val="75000"/>
                  </a:schemeClr>
                </a:solidFill>
                <a:latin typeface="Arial" panose="020B0604020202020204" pitchFamily="34" charset="0"/>
                <a:cs typeface="Arial" panose="020B0604020202020204" pitchFamily="34" charset="0"/>
              </a:rPr>
              <a:t>The internal flow configuration represents a </a:t>
            </a:r>
            <a:r>
              <a:rPr lang="en-US" sz="2200" dirty="0" smtClean="0">
                <a:solidFill>
                  <a:schemeClr val="tx2">
                    <a:lumMod val="75000"/>
                  </a:schemeClr>
                </a:solidFill>
                <a:latin typeface="Arial" panose="020B0604020202020204" pitchFamily="34" charset="0"/>
                <a:cs typeface="Arial" panose="020B0604020202020204" pitchFamily="34" charset="0"/>
              </a:rPr>
              <a:t>convenient geometry </a:t>
            </a:r>
            <a:r>
              <a:rPr lang="en-US" sz="2200" dirty="0">
                <a:solidFill>
                  <a:schemeClr val="tx2">
                    <a:lumMod val="75000"/>
                  </a:schemeClr>
                </a:solidFill>
                <a:latin typeface="Arial" panose="020B0604020202020204" pitchFamily="34" charset="0"/>
                <a:cs typeface="Arial" panose="020B0604020202020204" pitchFamily="34" charset="0"/>
              </a:rPr>
              <a:t>for heating and cooling fluids used in </a:t>
            </a:r>
            <a:r>
              <a:rPr lang="en-US" sz="2200" dirty="0" smtClean="0">
                <a:solidFill>
                  <a:schemeClr val="tx2">
                    <a:lumMod val="75000"/>
                  </a:schemeClr>
                </a:solidFill>
                <a:latin typeface="Arial" panose="020B0604020202020204" pitchFamily="34" charset="0"/>
                <a:cs typeface="Arial" panose="020B0604020202020204" pitchFamily="34" charset="0"/>
              </a:rPr>
              <a:t>chemical processing</a:t>
            </a:r>
            <a:r>
              <a:rPr lang="en-US" sz="2200" dirty="0">
                <a:solidFill>
                  <a:schemeClr val="tx2">
                    <a:lumMod val="75000"/>
                  </a:schemeClr>
                </a:solidFill>
                <a:latin typeface="Arial" panose="020B0604020202020204" pitchFamily="34" charset="0"/>
                <a:cs typeface="Arial" panose="020B0604020202020204" pitchFamily="34" charset="0"/>
              </a:rPr>
              <a:t>, </a:t>
            </a:r>
            <a:r>
              <a:rPr lang="en-US" sz="2200" dirty="0" smtClean="0">
                <a:solidFill>
                  <a:schemeClr val="tx2">
                    <a:lumMod val="75000"/>
                  </a:schemeClr>
                </a:solidFill>
                <a:latin typeface="Arial" panose="020B0604020202020204" pitchFamily="34" charset="0"/>
                <a:cs typeface="Arial" panose="020B0604020202020204" pitchFamily="34" charset="0"/>
              </a:rPr>
              <a:t>environmental control</a:t>
            </a:r>
            <a:r>
              <a:rPr lang="en-US" sz="2200" dirty="0">
                <a:solidFill>
                  <a:schemeClr val="tx2">
                    <a:lumMod val="75000"/>
                  </a:schemeClr>
                </a:solidFill>
                <a:latin typeface="Arial" panose="020B0604020202020204" pitchFamily="34" charset="0"/>
                <a:cs typeface="Arial" panose="020B0604020202020204" pitchFamily="34" charset="0"/>
              </a:rPr>
              <a:t>, and energy conversion technologies.</a:t>
            </a:r>
            <a:endParaRPr lang="en-US" sz="2200" dirty="0" smtClean="0">
              <a:solidFill>
                <a:schemeClr val="tx2">
                  <a:lumMod val="75000"/>
                </a:schemeClr>
              </a:solidFill>
              <a:latin typeface="Arial" panose="020B0604020202020204" pitchFamily="34" charset="0"/>
              <a:cs typeface="Arial" panose="020B0604020202020204" pitchFamily="34" charset="0"/>
            </a:endParaRPr>
          </a:p>
          <a:p>
            <a:endParaRPr lang="en-US" sz="22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endParaRPr lang="en-US" sz="2200" dirty="0">
              <a:solidFill>
                <a:schemeClr val="tx2">
                  <a:lumMod val="75000"/>
                </a:schemeClr>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Introduction</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90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156" y="986607"/>
            <a:ext cx="8545888" cy="5447645"/>
          </a:xfrm>
          <a:prstGeom prst="rect">
            <a:avLst/>
          </a:prstGeom>
          <a:noFill/>
        </p:spPr>
        <p:txBody>
          <a:bodyPr wrap="square" rtlCol="0">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After completion of this lecture and tutorial on internal flow – forced convection students will be able to:</a:t>
            </a:r>
          </a:p>
          <a:p>
            <a:endParaRPr lang="en-US" sz="2400" dirty="0" smtClean="0"/>
          </a:p>
          <a:p>
            <a:pPr marL="342900" indent="-342900" algn="just">
              <a:buFont typeface="Wingdings" panose="05000000000000000000" pitchFamily="2" charset="2"/>
              <a:buChar char="ü"/>
            </a:pPr>
            <a:r>
              <a:rPr lang="en-US" sz="2200" dirty="0">
                <a:solidFill>
                  <a:schemeClr val="tx2">
                    <a:lumMod val="75000"/>
                  </a:schemeClr>
                </a:solidFill>
                <a:latin typeface="Arial" panose="020B0604020202020204" pitchFamily="34" charset="0"/>
                <a:cs typeface="Arial" panose="020B0604020202020204" pitchFamily="34" charset="0"/>
              </a:rPr>
              <a:t>C</a:t>
            </a:r>
            <a:r>
              <a:rPr lang="en-US" sz="2200" dirty="0" smtClean="0">
                <a:solidFill>
                  <a:schemeClr val="tx2">
                    <a:lumMod val="75000"/>
                  </a:schemeClr>
                </a:solidFill>
                <a:latin typeface="Arial" panose="020B0604020202020204" pitchFamily="34" charset="0"/>
                <a:cs typeface="Arial" panose="020B0604020202020204" pitchFamily="34" charset="0"/>
              </a:rPr>
              <a:t>onsider </a:t>
            </a:r>
            <a:r>
              <a:rPr lang="en-US" sz="2200" dirty="0">
                <a:solidFill>
                  <a:schemeClr val="tx2">
                    <a:lumMod val="75000"/>
                  </a:schemeClr>
                </a:solidFill>
                <a:latin typeface="Arial" panose="020B0604020202020204" pitchFamily="34" charset="0"/>
                <a:cs typeface="Arial" panose="020B0604020202020204" pitchFamily="34" charset="0"/>
              </a:rPr>
              <a:t>velocity (hydrodynamic) </a:t>
            </a:r>
            <a:r>
              <a:rPr lang="en-US" sz="2200" dirty="0" smtClean="0">
                <a:solidFill>
                  <a:schemeClr val="tx2">
                    <a:lumMod val="75000"/>
                  </a:schemeClr>
                </a:solidFill>
                <a:latin typeface="Arial" panose="020B0604020202020204" pitchFamily="34" charset="0"/>
                <a:cs typeface="Arial" panose="020B0604020202020204" pitchFamily="34" charset="0"/>
              </a:rPr>
              <a:t>and Thermal effects pertinent to </a:t>
            </a:r>
            <a:r>
              <a:rPr lang="en-US" sz="2200" dirty="0">
                <a:solidFill>
                  <a:schemeClr val="tx2">
                    <a:lumMod val="75000"/>
                  </a:schemeClr>
                </a:solidFill>
                <a:latin typeface="Arial" panose="020B0604020202020204" pitchFamily="34" charset="0"/>
                <a:cs typeface="Arial" panose="020B0604020202020204" pitchFamily="34" charset="0"/>
              </a:rPr>
              <a:t>internal flows, focusing on certain unique features of boundary layer development</a:t>
            </a:r>
            <a:r>
              <a:rPr lang="en-US" sz="2200" dirty="0" smtClean="0">
                <a:solidFill>
                  <a:schemeClr val="tx2">
                    <a:lumMod val="75000"/>
                  </a:schemeClr>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endParaRPr lang="en-US" sz="22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200" dirty="0" smtClean="0">
                <a:solidFill>
                  <a:schemeClr val="tx2">
                    <a:lumMod val="75000"/>
                  </a:schemeClr>
                </a:solidFill>
                <a:latin typeface="Arial" panose="020B0604020202020204" pitchFamily="34" charset="0"/>
                <a:cs typeface="Arial" panose="020B0604020202020204" pitchFamily="34" charset="0"/>
              </a:rPr>
              <a:t>Apply overall energy balance to determine </a:t>
            </a:r>
            <a:r>
              <a:rPr lang="en-US" sz="2200" dirty="0">
                <a:solidFill>
                  <a:schemeClr val="tx2">
                    <a:lumMod val="75000"/>
                  </a:schemeClr>
                </a:solidFill>
                <a:latin typeface="Arial" panose="020B0604020202020204" pitchFamily="34" charset="0"/>
                <a:cs typeface="Arial" panose="020B0604020202020204" pitchFamily="34" charset="0"/>
              </a:rPr>
              <a:t>fluid temperature variations in the flow direction</a:t>
            </a:r>
            <a:r>
              <a:rPr lang="en-US" sz="2200" dirty="0" smtClean="0">
                <a:solidFill>
                  <a:schemeClr val="tx2">
                    <a:lumMod val="75000"/>
                  </a:schemeClr>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ü"/>
            </a:pPr>
            <a:endParaRPr lang="en-US" sz="2200" dirty="0">
              <a:solidFill>
                <a:schemeClr val="tx2">
                  <a:lumMod val="75000"/>
                </a:schemeClr>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200" dirty="0" smtClean="0">
                <a:solidFill>
                  <a:schemeClr val="tx2">
                    <a:lumMod val="75000"/>
                  </a:schemeClr>
                </a:solidFill>
                <a:latin typeface="Arial" panose="020B0604020202020204" pitchFamily="34" charset="0"/>
                <a:cs typeface="Arial" panose="020B0604020202020204" pitchFamily="34" charset="0"/>
              </a:rPr>
              <a:t>Develop </a:t>
            </a:r>
            <a:r>
              <a:rPr lang="en-US" sz="2200" dirty="0">
                <a:solidFill>
                  <a:schemeClr val="tx2">
                    <a:lumMod val="75000"/>
                  </a:schemeClr>
                </a:solidFill>
                <a:latin typeface="Arial" panose="020B0604020202020204" pitchFamily="34" charset="0"/>
                <a:cs typeface="Arial" panose="020B0604020202020204" pitchFamily="34" charset="0"/>
              </a:rPr>
              <a:t>an appreciation for the physical phenomena </a:t>
            </a:r>
            <a:r>
              <a:rPr lang="en-US" sz="2200" dirty="0" smtClean="0">
                <a:solidFill>
                  <a:schemeClr val="tx2">
                    <a:lumMod val="75000"/>
                  </a:schemeClr>
                </a:solidFill>
                <a:latin typeface="Arial" panose="020B0604020202020204" pitchFamily="34" charset="0"/>
                <a:cs typeface="Arial" panose="020B0604020202020204" pitchFamily="34" charset="0"/>
              </a:rPr>
              <a:t>associated with </a:t>
            </a:r>
            <a:r>
              <a:rPr lang="en-US" sz="2200" dirty="0">
                <a:solidFill>
                  <a:schemeClr val="tx2">
                    <a:lumMod val="75000"/>
                  </a:schemeClr>
                </a:solidFill>
                <a:latin typeface="Arial" panose="020B0604020202020204" pitchFamily="34" charset="0"/>
                <a:cs typeface="Arial" panose="020B0604020202020204" pitchFamily="34" charset="0"/>
              </a:rPr>
              <a:t>internal flow and to obtain convection coefficients for </a:t>
            </a:r>
            <a:r>
              <a:rPr lang="en-US" sz="2200" dirty="0" smtClean="0">
                <a:solidFill>
                  <a:schemeClr val="tx2">
                    <a:lumMod val="75000"/>
                  </a:schemeClr>
                </a:solidFill>
                <a:latin typeface="Arial" panose="020B0604020202020204" pitchFamily="34" charset="0"/>
                <a:cs typeface="Arial" panose="020B0604020202020204" pitchFamily="34" charset="0"/>
              </a:rPr>
              <a:t>flow conditions of practical </a:t>
            </a:r>
            <a:r>
              <a:rPr lang="en-US" sz="2200" dirty="0">
                <a:solidFill>
                  <a:schemeClr val="tx2">
                    <a:lumMod val="75000"/>
                  </a:schemeClr>
                </a:solidFill>
                <a:latin typeface="Arial" panose="020B0604020202020204" pitchFamily="34" charset="0"/>
                <a:cs typeface="Arial" panose="020B0604020202020204" pitchFamily="34" charset="0"/>
              </a:rPr>
              <a:t>importance</a:t>
            </a:r>
            <a:r>
              <a:rPr lang="en-US" sz="2200" dirty="0" smtClean="0">
                <a:solidFill>
                  <a:schemeClr val="tx2">
                    <a:lumMod val="75000"/>
                  </a:schemeClr>
                </a:solidFill>
                <a:latin typeface="Arial" panose="020B0604020202020204" pitchFamily="34" charset="0"/>
                <a:cs typeface="Arial" panose="020B0604020202020204" pitchFamily="34" charset="0"/>
              </a:rPr>
              <a:t>.</a:t>
            </a:r>
          </a:p>
          <a:p>
            <a:pPr algn="ctr"/>
            <a:endParaRPr lang="en-US" sz="2000" dirty="0" smtClean="0">
              <a:solidFill>
                <a:srgbClr val="FF0000"/>
              </a:solidFill>
            </a:endParaRPr>
          </a:p>
          <a:p>
            <a:pPr algn="ctr"/>
            <a:r>
              <a:rPr lang="en-US" sz="2000" dirty="0" smtClean="0">
                <a:solidFill>
                  <a:srgbClr val="FF0000"/>
                </a:solidFill>
              </a:rPr>
              <a:t>(</a:t>
            </a:r>
            <a:r>
              <a:rPr lang="en-US" sz="2000" dirty="0">
                <a:solidFill>
                  <a:srgbClr val="FF0000"/>
                </a:solidFill>
              </a:rPr>
              <a:t>C</a:t>
            </a:r>
            <a:r>
              <a:rPr lang="en-US" sz="2000" dirty="0" smtClean="0">
                <a:solidFill>
                  <a:srgbClr val="FF0000"/>
                </a:solidFill>
              </a:rPr>
              <a:t>orrelations for estimating the convection heat transfer coefficient are presented for a variety of internal flow conditions.)</a:t>
            </a:r>
            <a:endParaRPr lang="en-US" sz="2000" dirty="0" smtClean="0">
              <a:solidFill>
                <a:srgbClr val="FF000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Objectives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951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26" y="879376"/>
            <a:ext cx="8418980" cy="5940088"/>
          </a:xfrm>
          <a:prstGeom prst="rect">
            <a:avLst/>
          </a:prstGeom>
          <a:noFill/>
        </p:spPr>
        <p:txBody>
          <a:bodyPr wrap="square" rtlCol="0">
            <a:spAutoFit/>
          </a:bodyPr>
          <a:lstStyle/>
          <a:p>
            <a:pPr algn="just"/>
            <a:r>
              <a:rPr lang="en-US" sz="2000" dirty="0">
                <a:solidFill>
                  <a:schemeClr val="tx2">
                    <a:lumMod val="75000"/>
                  </a:schemeClr>
                </a:solidFill>
                <a:latin typeface="Arial" panose="020B0604020202020204" pitchFamily="34" charset="0"/>
                <a:cs typeface="Arial" panose="020B0604020202020204" pitchFamily="34" charset="0"/>
              </a:rPr>
              <a:t>When considering external flow, it is necessary to ask only whether the flow is laminar or turbulent. However, for an internal flow we must also be concerned with the existence of </a:t>
            </a:r>
            <a:r>
              <a:rPr lang="en-US" sz="2000" dirty="0">
                <a:solidFill>
                  <a:srgbClr val="FF0000"/>
                </a:solidFill>
                <a:latin typeface="Arial" panose="020B0604020202020204" pitchFamily="34" charset="0"/>
                <a:cs typeface="Arial" panose="020B0604020202020204" pitchFamily="34" charset="0"/>
              </a:rPr>
              <a:t>entrance</a:t>
            </a:r>
            <a:r>
              <a:rPr lang="en-US" sz="2000" dirty="0">
                <a:solidFill>
                  <a:schemeClr val="tx2">
                    <a:lumMod val="75000"/>
                  </a:schemeClr>
                </a:solidFill>
                <a:latin typeface="Arial" panose="020B0604020202020204" pitchFamily="34" charset="0"/>
                <a:cs typeface="Arial" panose="020B0604020202020204" pitchFamily="34" charset="0"/>
              </a:rPr>
              <a:t> and fully</a:t>
            </a:r>
            <a:r>
              <a:rPr lang="en-US" sz="2000" dirty="0">
                <a:solidFill>
                  <a:srgbClr val="FF0000"/>
                </a:solidFill>
                <a:latin typeface="Arial" panose="020B0604020202020204" pitchFamily="34" charset="0"/>
                <a:cs typeface="Arial" panose="020B0604020202020204" pitchFamily="34" charset="0"/>
              </a:rPr>
              <a:t> developed </a:t>
            </a:r>
            <a:r>
              <a:rPr lang="en-US" sz="2000" dirty="0">
                <a:solidFill>
                  <a:schemeClr val="tx2">
                    <a:lumMod val="75000"/>
                  </a:schemeClr>
                </a:solidFill>
                <a:latin typeface="Arial" panose="020B0604020202020204" pitchFamily="34" charset="0"/>
                <a:cs typeface="Arial" panose="020B0604020202020204" pitchFamily="34" charset="0"/>
              </a:rPr>
              <a:t>regions</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r>
              <a:rPr lang="en-US" sz="2000" dirty="0">
                <a:solidFill>
                  <a:schemeClr val="tx2">
                    <a:lumMod val="75000"/>
                  </a:schemeClr>
                </a:solidFill>
                <a:latin typeface="Arial" panose="020B0604020202020204" pitchFamily="34" charset="0"/>
                <a:cs typeface="Arial" panose="020B0604020202020204" pitchFamily="34" charset="0"/>
              </a:rPr>
              <a:t>Flow Conditions</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r>
              <a:rPr lang="en-US" sz="2000" dirty="0">
                <a:solidFill>
                  <a:schemeClr val="tx2">
                    <a:lumMod val="75000"/>
                  </a:schemeClr>
                </a:solidFill>
                <a:latin typeface="Arial" panose="020B0604020202020204" pitchFamily="34" charset="0"/>
                <a:cs typeface="Arial" panose="020B0604020202020204" pitchFamily="34" charset="0"/>
              </a:rPr>
              <a:t>Where U</a:t>
            </a:r>
            <a:r>
              <a:rPr lang="en-US" sz="2000" baseline="-25000" dirty="0">
                <a:solidFill>
                  <a:schemeClr val="tx2">
                    <a:lumMod val="75000"/>
                  </a:schemeClr>
                </a:solidFill>
                <a:latin typeface="Arial" panose="020B0604020202020204" pitchFamily="34" charset="0"/>
                <a:cs typeface="Arial" panose="020B0604020202020204" pitchFamily="34" charset="0"/>
              </a:rPr>
              <a:t>m</a:t>
            </a:r>
            <a:r>
              <a:rPr lang="en-US" sz="2000" dirty="0">
                <a:solidFill>
                  <a:schemeClr val="tx2">
                    <a:lumMod val="75000"/>
                  </a:schemeClr>
                </a:solidFill>
                <a:latin typeface="Arial" panose="020B0604020202020204" pitchFamily="34" charset="0"/>
                <a:cs typeface="Arial" panose="020B0604020202020204" pitchFamily="34" charset="0"/>
              </a:rPr>
              <a:t> is the mean fluid velocity over the cross section and  D is </a:t>
            </a:r>
            <a:r>
              <a:rPr lang="en-US" sz="2000" dirty="0" smtClean="0">
                <a:solidFill>
                  <a:schemeClr val="tx2">
                    <a:lumMod val="75000"/>
                  </a:schemeClr>
                </a:solidFill>
                <a:latin typeface="Arial" panose="020B0604020202020204" pitchFamily="34" charset="0"/>
                <a:cs typeface="Arial" panose="020B0604020202020204" pitchFamily="34" charset="0"/>
              </a:rPr>
              <a:t>the diameter</a:t>
            </a:r>
            <a:r>
              <a:rPr lang="en-US" sz="2000" dirty="0">
                <a:solidFill>
                  <a:schemeClr val="tx2">
                    <a:lumMod val="75000"/>
                  </a:schemeClr>
                </a:solidFill>
                <a:latin typeface="Arial" panose="020B0604020202020204" pitchFamily="34" charset="0"/>
                <a:cs typeface="Arial" panose="020B0604020202020204" pitchFamily="34" charset="0"/>
              </a:rPr>
              <a:t>.</a:t>
            </a:r>
          </a:p>
          <a:p>
            <a:r>
              <a:rPr lang="en-US" sz="2000" dirty="0">
                <a:solidFill>
                  <a:schemeClr val="tx2">
                    <a:lumMod val="75000"/>
                  </a:schemeClr>
                </a:solidFill>
                <a:latin typeface="Arial" panose="020B0604020202020204" pitchFamily="34" charset="0"/>
                <a:cs typeface="Arial" panose="020B0604020202020204" pitchFamily="34" charset="0"/>
              </a:rPr>
              <a:t> </a:t>
            </a:r>
          </a:p>
          <a:p>
            <a:r>
              <a:rPr lang="en-US" sz="2000" dirty="0">
                <a:solidFill>
                  <a:schemeClr val="tx2">
                    <a:lumMod val="75000"/>
                  </a:schemeClr>
                </a:solidFill>
                <a:latin typeface="Arial" panose="020B0604020202020204" pitchFamily="34" charset="0"/>
                <a:cs typeface="Arial" panose="020B0604020202020204" pitchFamily="34" charset="0"/>
              </a:rPr>
              <a:t>Critical </a:t>
            </a:r>
            <a:r>
              <a:rPr lang="en-US" sz="2000" dirty="0" err="1">
                <a:solidFill>
                  <a:schemeClr val="tx2">
                    <a:lumMod val="75000"/>
                  </a:schemeClr>
                </a:solidFill>
                <a:latin typeface="Arial" panose="020B0604020202020204" pitchFamily="34" charset="0"/>
                <a:cs typeface="Arial" panose="020B0604020202020204" pitchFamily="34" charset="0"/>
              </a:rPr>
              <a:t>Reynod’s</a:t>
            </a:r>
            <a:r>
              <a:rPr lang="en-US" sz="2000" dirty="0">
                <a:solidFill>
                  <a:schemeClr val="tx2">
                    <a:lumMod val="75000"/>
                  </a:schemeClr>
                </a:solidFill>
                <a:latin typeface="Arial" panose="020B0604020202020204" pitchFamily="34" charset="0"/>
                <a:cs typeface="Arial" panose="020B0604020202020204" pitchFamily="34" charset="0"/>
              </a:rPr>
              <a:t> number to the onset of turbulence is:</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Hydrodynamic Considerations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779599" y="1873972"/>
            <a:ext cx="5615188" cy="2698884"/>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838199" y="3485044"/>
            <a:ext cx="1555294" cy="752103"/>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4216557" y="5834129"/>
            <a:ext cx="1441577" cy="541883"/>
          </a:xfrm>
          <a:prstGeom prst="rect">
            <a:avLst/>
          </a:prstGeom>
        </p:spPr>
      </p:pic>
    </p:spTree>
    <p:extLst>
      <p:ext uri="{BB962C8B-B14F-4D97-AF65-F5344CB8AC3E}">
        <p14:creationId xmlns:p14="http://schemas.microsoft.com/office/powerpoint/2010/main" val="649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6</a:t>
            </a:fld>
            <a:endParaRPr lang="en-US" altLang="zh-CN" sz="2800" b="1" dirty="0">
              <a:solidFill>
                <a:prstClr val="black"/>
              </a:solidFill>
              <a:latin typeface="Lao UI" panose="020B0502040204020203" pitchFamily="34" charset="0"/>
              <a:cs typeface="Lao UI" panose="020B0502040204020203"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7893" y="878860"/>
                <a:ext cx="8680708" cy="5170646"/>
              </a:xfrm>
              <a:prstGeom prst="rect">
                <a:avLst/>
              </a:prstGeom>
            </p:spPr>
            <p:txBody>
              <a:bodyPr wrap="square">
                <a:spAutoFit/>
              </a:bodyPr>
              <a:lstStyle/>
              <a:p>
                <a:pPr algn="just"/>
                <a:r>
                  <a:rPr lang="en-US" sz="2000" b="1" dirty="0">
                    <a:solidFill>
                      <a:srgbClr val="FF0000"/>
                    </a:solidFill>
                    <a:latin typeface="Arial" panose="020B0604020202020204" pitchFamily="34" charset="0"/>
                    <a:cs typeface="Arial" panose="020B0604020202020204" pitchFamily="34" charset="0"/>
                  </a:rPr>
                  <a:t>Laminar </a:t>
                </a:r>
                <a:r>
                  <a:rPr lang="en-US" sz="2000" b="1" dirty="0" smtClean="0">
                    <a:solidFill>
                      <a:srgbClr val="FF0000"/>
                    </a:solidFill>
                    <a:latin typeface="Arial" panose="020B0604020202020204" pitchFamily="34" charset="0"/>
                    <a:cs typeface="Arial" panose="020B0604020202020204" pitchFamily="34" charset="0"/>
                  </a:rPr>
                  <a:t>Flow</a:t>
                </a:r>
                <a:endParaRPr lang="en-US" sz="2000" dirty="0">
                  <a:solidFill>
                    <a:srgbClr val="FF0000"/>
                  </a:solidFill>
                  <a:latin typeface="Arial" panose="020B0604020202020204" pitchFamily="34" charset="0"/>
                  <a:cs typeface="Arial" panose="020B0604020202020204" pitchFamily="34" charset="0"/>
                </a:endParaRPr>
              </a:p>
              <a:p>
                <a:pPr algn="just"/>
                <a:r>
                  <a:rPr lang="en-US" sz="2000" dirty="0" smtClean="0">
                    <a:solidFill>
                      <a:schemeClr val="tx2">
                        <a:lumMod val="75000"/>
                      </a:schemeClr>
                    </a:solidFill>
                    <a:latin typeface="Arial" panose="020B0604020202020204" pitchFamily="34" charset="0"/>
                    <a:cs typeface="Arial" panose="020B0604020202020204" pitchFamily="34" charset="0"/>
                  </a:rPr>
                  <a:t>For laminar flow (</a:t>
                </a:r>
                <a:r>
                  <a:rPr lang="en-US" sz="2000" dirty="0" err="1">
                    <a:solidFill>
                      <a:schemeClr val="tx2">
                        <a:lumMod val="75000"/>
                      </a:schemeClr>
                    </a:solidFill>
                    <a:latin typeface="Arial" panose="020B0604020202020204" pitchFamily="34" charset="0"/>
                    <a:cs typeface="Arial" panose="020B0604020202020204" pitchFamily="34" charset="0"/>
                  </a:rPr>
                  <a:t>Re</a:t>
                </a:r>
                <a:r>
                  <a:rPr lang="en-US" sz="2000" baseline="-25000" dirty="0" err="1">
                    <a:solidFill>
                      <a:schemeClr val="tx2">
                        <a:lumMod val="75000"/>
                      </a:schemeClr>
                    </a:solidFill>
                    <a:latin typeface="Arial" panose="020B0604020202020204" pitchFamily="34" charset="0"/>
                    <a:cs typeface="Arial" panose="020B0604020202020204" pitchFamily="34" charset="0"/>
                  </a:rPr>
                  <a:t>D</a:t>
                </a:r>
                <a:r>
                  <a:rPr lang="en-US" sz="2000" dirty="0">
                    <a:solidFill>
                      <a:schemeClr val="tx2">
                        <a:lumMod val="75000"/>
                      </a:schemeClr>
                    </a:solidFill>
                    <a:latin typeface="Arial" panose="020B0604020202020204" pitchFamily="34" charset="0"/>
                    <a:cs typeface="Arial" panose="020B0604020202020204" pitchFamily="34" charset="0"/>
                  </a:rPr>
                  <a:t> </a:t>
                </a:r>
                <a14:m>
                  <m:oMath xmlns:m="http://schemas.openxmlformats.org/officeDocument/2006/math">
                    <m:r>
                      <a:rPr lang="en-US" sz="2000" i="1">
                        <a:solidFill>
                          <a:schemeClr val="tx2">
                            <a:lumMod val="75000"/>
                          </a:schemeClr>
                        </a:solidFill>
                        <a:latin typeface="Cambria Math"/>
                      </a:rPr>
                      <m:t>≤ </m:t>
                    </m:r>
                  </m:oMath>
                </a14:m>
                <a:r>
                  <a:rPr lang="en-US" sz="2000" dirty="0">
                    <a:solidFill>
                      <a:schemeClr val="tx2">
                        <a:lumMod val="75000"/>
                      </a:schemeClr>
                    </a:solidFill>
                    <a:latin typeface="Arial" panose="020B0604020202020204" pitchFamily="34" charset="0"/>
                    <a:cs typeface="Arial" panose="020B0604020202020204" pitchFamily="34" charset="0"/>
                  </a:rPr>
                  <a:t>2300), the hydrodynamic entry </a:t>
                </a:r>
                <a:r>
                  <a:rPr lang="en-US" sz="2000" dirty="0" smtClean="0">
                    <a:solidFill>
                      <a:schemeClr val="tx2">
                        <a:lumMod val="75000"/>
                      </a:schemeClr>
                    </a:solidFill>
                    <a:latin typeface="Arial" panose="020B0604020202020204" pitchFamily="34" charset="0"/>
                    <a:cs typeface="Arial" panose="020B0604020202020204" pitchFamily="34" charset="0"/>
                  </a:rPr>
                  <a:t>length may </a:t>
                </a:r>
                <a:r>
                  <a:rPr lang="en-US" sz="2000" dirty="0">
                    <a:solidFill>
                      <a:schemeClr val="tx2">
                        <a:lumMod val="75000"/>
                      </a:schemeClr>
                    </a:solidFill>
                    <a:latin typeface="Arial" panose="020B0604020202020204" pitchFamily="34" charset="0"/>
                    <a:cs typeface="Arial" panose="020B0604020202020204" pitchFamily="34" charset="0"/>
                  </a:rPr>
                  <a:t>be obtained from an expression of the </a:t>
                </a:r>
                <a:r>
                  <a:rPr lang="en-US" sz="2000" dirty="0" smtClean="0">
                    <a:solidFill>
                      <a:schemeClr val="tx2">
                        <a:lumMod val="75000"/>
                      </a:schemeClr>
                    </a:solidFill>
                    <a:latin typeface="Arial" panose="020B0604020202020204" pitchFamily="34" charset="0"/>
                    <a:cs typeface="Arial" panose="020B0604020202020204" pitchFamily="34" charset="0"/>
                  </a:rPr>
                  <a:t>form:</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r>
                  <a:rPr lang="en-US" sz="2000" dirty="0">
                    <a:solidFill>
                      <a:schemeClr val="tx2">
                        <a:lumMod val="75000"/>
                      </a:schemeClr>
                    </a:solidFill>
                    <a:latin typeface="Arial" panose="020B0604020202020204" pitchFamily="34" charset="0"/>
                    <a:cs typeface="Arial" panose="020B0604020202020204" pitchFamily="34" charset="0"/>
                  </a:rPr>
                  <a:t>This expression is based on the presumption that fluid enters the tube from a rounded converging nozzle and is hence characterized by a nearly uniform velocity profile at the </a:t>
                </a:r>
                <a:r>
                  <a:rPr lang="en-US" sz="2000" dirty="0" smtClean="0">
                    <a:solidFill>
                      <a:schemeClr val="tx2">
                        <a:lumMod val="75000"/>
                      </a:schemeClr>
                    </a:solidFill>
                    <a:latin typeface="Arial" panose="020B0604020202020204" pitchFamily="34" charset="0"/>
                    <a:cs typeface="Arial" panose="020B0604020202020204" pitchFamily="34" charset="0"/>
                  </a:rPr>
                  <a:t>entrance. </a:t>
                </a:r>
                <a:endParaRPr lang="en-US" sz="2000" dirty="0">
                  <a:solidFill>
                    <a:schemeClr val="tx2">
                      <a:lumMod val="75000"/>
                    </a:schemeClr>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Turbulent Flow</a:t>
                </a:r>
                <a:endParaRPr lang="en-US" sz="2000" dirty="0">
                  <a:solidFill>
                    <a:srgbClr val="FF0000"/>
                  </a:solidFill>
                  <a:latin typeface="Arial" panose="020B0604020202020204" pitchFamily="34" charset="0"/>
                  <a:cs typeface="Arial" panose="020B0604020202020204" pitchFamily="34" charset="0"/>
                </a:endParaRPr>
              </a:p>
              <a:p>
                <a:pPr algn="just"/>
                <a:r>
                  <a:rPr lang="en-US" sz="2000" dirty="0">
                    <a:solidFill>
                      <a:schemeClr val="tx2">
                        <a:lumMod val="75000"/>
                      </a:schemeClr>
                    </a:solidFill>
                    <a:latin typeface="Arial" panose="020B0604020202020204" pitchFamily="34" charset="0"/>
                    <a:cs typeface="Arial" panose="020B0604020202020204" pitchFamily="34" charset="0"/>
                  </a:rPr>
                  <a:t> </a:t>
                </a:r>
                <a:r>
                  <a:rPr lang="en-US" sz="2000" dirty="0" smtClean="0">
                    <a:solidFill>
                      <a:schemeClr val="tx2">
                        <a:lumMod val="75000"/>
                      </a:schemeClr>
                    </a:solidFill>
                    <a:latin typeface="Arial" panose="020B0604020202020204" pitchFamily="34" charset="0"/>
                    <a:cs typeface="Arial" panose="020B0604020202020204" pitchFamily="34" charset="0"/>
                  </a:rPr>
                  <a:t>Although </a:t>
                </a:r>
                <a:r>
                  <a:rPr lang="en-US" sz="2000" dirty="0">
                    <a:solidFill>
                      <a:schemeClr val="tx2">
                        <a:lumMod val="75000"/>
                      </a:schemeClr>
                    </a:solidFill>
                    <a:latin typeface="Arial" panose="020B0604020202020204" pitchFamily="34" charset="0"/>
                    <a:cs typeface="Arial" panose="020B0604020202020204" pitchFamily="34" charset="0"/>
                  </a:rPr>
                  <a:t>there is no satisfactory general expression for the entry length in turbulent flow, we know that it is approximately independent of Reynolds number and that, as a first approximation:</a:t>
                </a:r>
              </a:p>
              <a:p>
                <a:pPr algn="ctr"/>
                <a:endParaRPr lang="en-US" sz="1800" i="1" dirty="0" smtClean="0">
                  <a:solidFill>
                    <a:srgbClr val="002060"/>
                  </a:solidFill>
                  <a:latin typeface="Arial" panose="020B0604020202020204" pitchFamily="34" charset="0"/>
                  <a:cs typeface="Arial" panose="020B0604020202020204" pitchFamily="34" charset="0"/>
                </a:endParaRPr>
              </a:p>
              <a:p>
                <a:endParaRPr lang="en-US" sz="1800" i="1" dirty="0">
                  <a:solidFill>
                    <a:srgbClr val="002060"/>
                  </a:solidFill>
                  <a:latin typeface="Arial" panose="020B0604020202020204" pitchFamily="34" charset="0"/>
                  <a:cs typeface="Arial" panose="020B0604020202020204" pitchFamily="34" charset="0"/>
                </a:endParaRPr>
              </a:p>
              <a:p>
                <a:pPr algn="just"/>
                <a:r>
                  <a:rPr lang="en-US" sz="1800" dirty="0" smtClean="0">
                    <a:solidFill>
                      <a:srgbClr val="FF0000"/>
                    </a:solidFill>
                    <a:latin typeface="Arial" panose="020B0604020202020204" pitchFamily="34" charset="0"/>
                    <a:cs typeface="Arial" panose="020B0604020202020204" pitchFamily="34" charset="0"/>
                  </a:rPr>
                  <a:t>For </a:t>
                </a:r>
                <a:r>
                  <a:rPr lang="en-US" sz="1800" dirty="0">
                    <a:solidFill>
                      <a:srgbClr val="FF0000"/>
                    </a:solidFill>
                    <a:latin typeface="Arial" panose="020B0604020202020204" pitchFamily="34" charset="0"/>
                    <a:cs typeface="Arial" panose="020B0604020202020204" pitchFamily="34" charset="0"/>
                  </a:rPr>
                  <a:t>the purposes of this text, we shall assume fully developed turbulent flow for: </a:t>
                </a:r>
                <a:endParaRPr lang="en-US" sz="1800" dirty="0" smtClean="0">
                  <a:solidFill>
                    <a:srgbClr val="FF0000"/>
                  </a:solidFill>
                  <a:latin typeface="Arial" panose="020B0604020202020204" pitchFamily="34" charset="0"/>
                  <a:cs typeface="Arial" panose="020B0604020202020204" pitchFamily="34" charset="0"/>
                </a:endParaRPr>
              </a:p>
              <a:p>
                <a:pPr algn="ctr"/>
                <a:r>
                  <a:rPr lang="en-US" sz="1800" dirty="0" smtClean="0">
                    <a:solidFill>
                      <a:srgbClr val="FF0000"/>
                    </a:solidFill>
                    <a:latin typeface="Arial" panose="020B0604020202020204" pitchFamily="34" charset="0"/>
                    <a:cs typeface="Arial" panose="020B0604020202020204" pitchFamily="34" charset="0"/>
                  </a:rPr>
                  <a:t>(</a:t>
                </a:r>
                <a:r>
                  <a:rPr lang="en-US" sz="1800" dirty="0">
                    <a:solidFill>
                      <a:srgbClr val="FF0000"/>
                    </a:solidFill>
                    <a:latin typeface="Arial" panose="020B0604020202020204" pitchFamily="34" charset="0"/>
                    <a:cs typeface="Arial" panose="020B0604020202020204" pitchFamily="34" charset="0"/>
                  </a:rPr>
                  <a:t>x/D) </a:t>
                </a:r>
                <a14:m>
                  <m:oMath xmlns:m="http://schemas.openxmlformats.org/officeDocument/2006/math">
                    <m:r>
                      <a:rPr lang="en-US" sz="1800" i="1">
                        <a:solidFill>
                          <a:srgbClr val="FF0000"/>
                        </a:solidFill>
                        <a:latin typeface="Cambria Math"/>
                      </a:rPr>
                      <m:t>&gt; </m:t>
                    </m:r>
                  </m:oMath>
                </a14:m>
                <a:r>
                  <a:rPr lang="en-US" sz="1800" dirty="0" smtClean="0">
                    <a:solidFill>
                      <a:srgbClr val="FF0000"/>
                    </a:solidFill>
                    <a:latin typeface="Arial" panose="020B0604020202020204" pitchFamily="34" charset="0"/>
                    <a:cs typeface="Arial" panose="020B0604020202020204" pitchFamily="34" charset="0"/>
                  </a:rPr>
                  <a:t>10</a:t>
                </a:r>
                <a:endParaRPr lang="en-US" sz="1800" dirty="0">
                  <a:solidFill>
                    <a:srgbClr val="FF0000"/>
                  </a:solidFill>
                  <a:latin typeface="Arial" panose="020B0604020202020204" pitchFamily="34" charset="0"/>
                  <a:cs typeface="Arial" panose="020B0604020202020204" pitchFamily="34" charset="0"/>
                </a:endParaRPr>
              </a:p>
              <a:p>
                <a:pPr algn="ctr"/>
                <a:endParaRPr lang="en-US" sz="1800" i="1" dirty="0">
                  <a:solidFill>
                    <a:srgbClr val="002060"/>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7893" y="878860"/>
                <a:ext cx="8680708" cy="5170646"/>
              </a:xfrm>
              <a:prstGeom prst="rect">
                <a:avLst/>
              </a:prstGeom>
              <a:blipFill rotWithShape="1">
                <a:blip r:embed="rId2"/>
                <a:stretch>
                  <a:fillRect l="-702" t="-472" r="-772"/>
                </a:stretch>
              </a:blipFill>
            </p:spPr>
            <p:txBody>
              <a:bodyPr/>
              <a:lstStyle/>
              <a:p>
                <a:r>
                  <a:rPr lang="en-US">
                    <a:noFill/>
                  </a:rPr>
                  <a:t> </a:t>
                </a:r>
              </a:p>
            </p:txBody>
          </p:sp>
        </mc:Fallback>
      </mc:AlternateContent>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160683" y="1643078"/>
            <a:ext cx="1639708" cy="686986"/>
          </a:xfrm>
          <a:prstGeom prst="rect">
            <a:avLst/>
          </a:prstGeom>
        </p:spPr>
      </p:pic>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5083686" y="4397679"/>
            <a:ext cx="1716705" cy="637960"/>
          </a:xfrm>
          <a:prstGeom prst="rect">
            <a:avLst/>
          </a:prstGeom>
        </p:spPr>
      </p:pic>
    </p:spTree>
    <p:extLst>
      <p:ext uri="{BB962C8B-B14F-4D97-AF65-F5344CB8AC3E}">
        <p14:creationId xmlns:p14="http://schemas.microsoft.com/office/powerpoint/2010/main" val="1351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04" y="871738"/>
            <a:ext cx="8464167" cy="4708981"/>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The Mean Velocity</a:t>
            </a:r>
            <a:endParaRPr lang="en-US" sz="2000" dirty="0">
              <a:solidFill>
                <a:srgbClr val="FF0000"/>
              </a:solidFill>
              <a:latin typeface="Arial" panose="020B0604020202020204" pitchFamily="34" charset="0"/>
              <a:cs typeface="Arial" panose="020B0604020202020204" pitchFamily="34" charset="0"/>
            </a:endParaRPr>
          </a:p>
          <a:p>
            <a:r>
              <a:rPr lang="en-US" sz="2000" dirty="0">
                <a:solidFill>
                  <a:schemeClr val="tx2">
                    <a:lumMod val="75000"/>
                  </a:schemeClr>
                </a:solidFill>
                <a:latin typeface="Arial" panose="020B0604020202020204" pitchFamily="34" charset="0"/>
                <a:cs typeface="Arial" panose="020B0604020202020204" pitchFamily="34" charset="0"/>
              </a:rPr>
              <a:t>For steady, incompressible flow in a tube of uniform cross-sectional area</a:t>
            </a:r>
            <a:r>
              <a:rPr lang="en-US" sz="2000" dirty="0" smtClean="0">
                <a:solidFill>
                  <a:schemeClr val="tx2">
                    <a:lumMod val="75000"/>
                  </a:schemeClr>
                </a:solidFill>
                <a:latin typeface="Arial" panose="020B0604020202020204" pitchFamily="34" charset="0"/>
                <a:cs typeface="Arial" panose="020B0604020202020204" pitchFamily="34" charset="0"/>
              </a:rPr>
              <a:t>,</a:t>
            </a: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b="1" u="sng" dirty="0" smtClean="0"/>
          </a:p>
          <a:p>
            <a:pPr algn="just"/>
            <a:r>
              <a:rPr lang="en-US" sz="2000" b="1" dirty="0" smtClean="0">
                <a:solidFill>
                  <a:srgbClr val="FF0000"/>
                </a:solidFill>
                <a:latin typeface="Arial" panose="020B0604020202020204" pitchFamily="34" charset="0"/>
                <a:cs typeface="Arial" panose="020B0604020202020204" pitchFamily="34" charset="0"/>
              </a:rPr>
              <a:t>The </a:t>
            </a:r>
            <a:r>
              <a:rPr lang="en-US" sz="2000" b="1" dirty="0">
                <a:solidFill>
                  <a:srgbClr val="FF0000"/>
                </a:solidFill>
                <a:latin typeface="Arial" panose="020B0604020202020204" pitchFamily="34" charset="0"/>
                <a:cs typeface="Arial" panose="020B0604020202020204" pitchFamily="34" charset="0"/>
              </a:rPr>
              <a:t>Velocity Profile in the Fully Developed Region</a:t>
            </a:r>
            <a:endParaRPr lang="en-US" sz="2000" dirty="0">
              <a:solidFill>
                <a:srgbClr val="FF0000"/>
              </a:solidFill>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 </a:t>
            </a:r>
            <a:r>
              <a:rPr lang="en-US" sz="2000" dirty="0" smtClean="0">
                <a:solidFill>
                  <a:schemeClr val="tx2">
                    <a:lumMod val="75000"/>
                  </a:schemeClr>
                </a:solidFill>
                <a:latin typeface="Arial" panose="020B0604020202020204" pitchFamily="34" charset="0"/>
                <a:cs typeface="Arial" panose="020B0604020202020204" pitchFamily="34" charset="0"/>
              </a:rPr>
              <a:t>The </a:t>
            </a:r>
            <a:r>
              <a:rPr lang="en-US" sz="2000" dirty="0">
                <a:solidFill>
                  <a:schemeClr val="tx2">
                    <a:lumMod val="75000"/>
                  </a:schemeClr>
                </a:solidFill>
                <a:latin typeface="Arial" panose="020B0604020202020204" pitchFamily="34" charset="0"/>
                <a:cs typeface="Arial" panose="020B0604020202020204" pitchFamily="34" charset="0"/>
              </a:rPr>
              <a:t>form of the velocity profile may readily be determined for the laminar flow of an incompressible, constant property fluid in the fully developed region of a circular tube.</a:t>
            </a: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1897753" y="1659920"/>
            <a:ext cx="5240988" cy="954489"/>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2979798" y="4131557"/>
            <a:ext cx="3086152" cy="736658"/>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3776730" y="5035639"/>
            <a:ext cx="1492287" cy="704462"/>
          </a:xfrm>
          <a:prstGeom prst="rect">
            <a:avLst/>
          </a:prstGeom>
        </p:spPr>
      </p:pic>
      <p:sp>
        <p:nvSpPr>
          <p:cNvPr id="14" name="TextBox 13"/>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34798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936" y="893657"/>
            <a:ext cx="8640017" cy="5324535"/>
          </a:xfrm>
          <a:prstGeom prst="rect">
            <a:avLst/>
          </a:prstGeom>
          <a:noFill/>
        </p:spPr>
        <p:txBody>
          <a:bodyPr wrap="square" rtlCol="0">
            <a:spAutoFit/>
          </a:bodyPr>
          <a:lstStyle/>
          <a:p>
            <a:pPr algn="just"/>
            <a:r>
              <a:rPr lang="en-US" sz="2000" b="1" dirty="0">
                <a:solidFill>
                  <a:srgbClr val="FF0000"/>
                </a:solidFill>
                <a:latin typeface="Arial" panose="020B0604020202020204" pitchFamily="34" charset="0"/>
                <a:cs typeface="Arial" panose="020B0604020202020204" pitchFamily="34" charset="0"/>
              </a:rPr>
              <a:t>The Pressure </a:t>
            </a:r>
            <a:r>
              <a:rPr lang="en-US" sz="2000" b="1" dirty="0" smtClean="0">
                <a:solidFill>
                  <a:srgbClr val="FF0000"/>
                </a:solidFill>
                <a:latin typeface="Arial" panose="020B0604020202020204" pitchFamily="34" charset="0"/>
                <a:cs typeface="Arial" panose="020B0604020202020204" pitchFamily="34" charset="0"/>
              </a:rPr>
              <a:t>Drop</a:t>
            </a:r>
            <a:endParaRPr lang="en-US" sz="2000" dirty="0">
              <a:solidFill>
                <a:srgbClr val="FF0000"/>
              </a:solidFill>
              <a:latin typeface="Arial" panose="020B0604020202020204" pitchFamily="34" charset="0"/>
              <a:cs typeface="Arial" panose="020B0604020202020204" pitchFamily="34" charset="0"/>
            </a:endParaRPr>
          </a:p>
          <a:p>
            <a:pPr algn="just"/>
            <a:r>
              <a:rPr lang="en-US" sz="2000" dirty="0" smtClean="0">
                <a:solidFill>
                  <a:schemeClr val="tx2">
                    <a:lumMod val="75000"/>
                  </a:schemeClr>
                </a:solidFill>
                <a:latin typeface="Arial" panose="020B0604020202020204" pitchFamily="34" charset="0"/>
                <a:cs typeface="Arial" panose="020B0604020202020204" pitchFamily="34" charset="0"/>
              </a:rPr>
              <a:t>The </a:t>
            </a:r>
            <a:r>
              <a:rPr lang="en-US" sz="2000" dirty="0">
                <a:solidFill>
                  <a:schemeClr val="tx2">
                    <a:lumMod val="75000"/>
                  </a:schemeClr>
                </a:solidFill>
                <a:latin typeface="Arial" panose="020B0604020202020204" pitchFamily="34" charset="0"/>
                <a:cs typeface="Arial" panose="020B0604020202020204" pitchFamily="34" charset="0"/>
              </a:rPr>
              <a:t>engineer is frequently interested in the pressure drop needed to sustain an internal flow because this parameter determines pump or fan power requirements.</a:t>
            </a:r>
          </a:p>
          <a:p>
            <a:pPr algn="just"/>
            <a:endParaRPr lang="en-US" sz="2000" b="1" dirty="0" smtClean="0"/>
          </a:p>
          <a:p>
            <a:pPr algn="just"/>
            <a:r>
              <a:rPr lang="en-US" sz="2000" dirty="0" smtClean="0">
                <a:solidFill>
                  <a:srgbClr val="00B050"/>
                </a:solidFill>
                <a:latin typeface="Arial" panose="020B0604020202020204" pitchFamily="34" charset="0"/>
                <a:cs typeface="Arial" panose="020B0604020202020204" pitchFamily="34" charset="0"/>
              </a:rPr>
              <a:t>Friction </a:t>
            </a:r>
            <a:r>
              <a:rPr lang="en-US" sz="2000" dirty="0">
                <a:solidFill>
                  <a:srgbClr val="00B050"/>
                </a:solidFill>
                <a:latin typeface="Arial" panose="020B0604020202020204" pitchFamily="34" charset="0"/>
                <a:cs typeface="Arial" panose="020B0604020202020204" pitchFamily="34" charset="0"/>
              </a:rPr>
              <a:t>factor (f) for Fully Developed Laminar Flow</a:t>
            </a:r>
            <a:r>
              <a:rPr lang="en-US" sz="2000" dirty="0" smtClean="0">
                <a:solidFill>
                  <a:srgbClr val="00B050"/>
                </a:solidFill>
                <a:latin typeface="Arial" panose="020B0604020202020204" pitchFamily="34" charset="0"/>
                <a:cs typeface="Arial" panose="020B0604020202020204" pitchFamily="34" charset="0"/>
              </a:rPr>
              <a:t>:</a:t>
            </a:r>
          </a:p>
          <a:p>
            <a:pPr algn="just"/>
            <a:endParaRPr lang="en-US" sz="2000" dirty="0">
              <a:solidFill>
                <a:srgbClr val="00B050"/>
              </a:solidFill>
              <a:latin typeface="Arial" panose="020B0604020202020204" pitchFamily="34" charset="0"/>
              <a:cs typeface="Arial" panose="020B0604020202020204" pitchFamily="34" charset="0"/>
            </a:endParaRPr>
          </a:p>
          <a:p>
            <a:pPr algn="just"/>
            <a:endParaRPr lang="en-US" sz="2000" dirty="0" smtClean="0">
              <a:solidFill>
                <a:srgbClr val="00B050"/>
              </a:solidFill>
              <a:latin typeface="Arial" panose="020B0604020202020204" pitchFamily="34" charset="0"/>
              <a:cs typeface="Arial" panose="020B0604020202020204" pitchFamily="34" charset="0"/>
            </a:endParaRPr>
          </a:p>
          <a:p>
            <a:pPr algn="just"/>
            <a:endParaRPr lang="en-US" sz="2000" dirty="0">
              <a:solidFill>
                <a:srgbClr val="00B050"/>
              </a:solidFill>
              <a:latin typeface="Arial" panose="020B0604020202020204" pitchFamily="34" charset="0"/>
              <a:cs typeface="Arial" panose="020B0604020202020204" pitchFamily="34" charset="0"/>
            </a:endParaRPr>
          </a:p>
          <a:p>
            <a:pPr algn="just"/>
            <a:r>
              <a:rPr lang="en-US" sz="2000" dirty="0">
                <a:solidFill>
                  <a:srgbClr val="00B050"/>
                </a:solidFill>
                <a:latin typeface="Arial" panose="020B0604020202020204" pitchFamily="34" charset="0"/>
                <a:cs typeface="Arial" panose="020B0604020202020204" pitchFamily="34" charset="0"/>
              </a:rPr>
              <a:t>Friction factor (f) for Fully Developed Turbulent Flow:</a:t>
            </a:r>
          </a:p>
          <a:p>
            <a:pPr algn="just"/>
            <a:r>
              <a:rPr lang="en-US" sz="2000" dirty="0" smtClean="0">
                <a:solidFill>
                  <a:schemeClr val="tx2">
                    <a:lumMod val="75000"/>
                  </a:schemeClr>
                </a:solidFill>
                <a:latin typeface="Arial" panose="020B0604020202020204" pitchFamily="34" charset="0"/>
                <a:cs typeface="Arial" panose="020B0604020202020204" pitchFamily="34" charset="0"/>
              </a:rPr>
              <a:t>For </a:t>
            </a:r>
            <a:r>
              <a:rPr lang="en-US" sz="2000" dirty="0">
                <a:solidFill>
                  <a:schemeClr val="tx2">
                    <a:lumMod val="75000"/>
                  </a:schemeClr>
                </a:solidFill>
                <a:latin typeface="Arial" panose="020B0604020202020204" pitchFamily="34" charset="0"/>
                <a:cs typeface="Arial" panose="020B0604020202020204" pitchFamily="34" charset="0"/>
              </a:rPr>
              <a:t>fully developed turbulent flow, the analysis is much more complicated; and we must ultimately rely on experimental results</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r>
              <a:rPr lang="en-US" sz="2000" dirty="0">
                <a:solidFill>
                  <a:schemeClr val="tx2">
                    <a:lumMod val="75000"/>
                  </a:schemeClr>
                </a:solidFill>
                <a:latin typeface="Arial" panose="020B0604020202020204" pitchFamily="34" charset="0"/>
                <a:cs typeface="Arial" panose="020B0604020202020204" pitchFamily="34" charset="0"/>
              </a:rPr>
              <a:t>Friction factors for a wide Reynolds number range are presented in the Moody </a:t>
            </a:r>
            <a:r>
              <a:rPr lang="en-US" sz="2000" dirty="0" smtClean="0">
                <a:solidFill>
                  <a:schemeClr val="tx2">
                    <a:lumMod val="75000"/>
                  </a:schemeClr>
                </a:solidFill>
                <a:latin typeface="Arial" panose="020B0604020202020204" pitchFamily="34" charset="0"/>
                <a:cs typeface="Arial" panose="020B0604020202020204" pitchFamily="34" charset="0"/>
              </a:rPr>
              <a:t>diagram. </a:t>
            </a:r>
            <a:r>
              <a:rPr lang="en-US" sz="2000" dirty="0">
                <a:solidFill>
                  <a:schemeClr val="tx2">
                    <a:lumMod val="75000"/>
                  </a:schemeClr>
                </a:solidFill>
                <a:latin typeface="Arial" panose="020B0604020202020204" pitchFamily="34" charset="0"/>
                <a:cs typeface="Arial" panose="020B0604020202020204" pitchFamily="34" charset="0"/>
              </a:rPr>
              <a:t>In addition to depending on the Reynolds number, the friction factor is a function of the tube surface </a:t>
            </a:r>
            <a:r>
              <a:rPr lang="en-US" sz="2000" dirty="0" smtClean="0">
                <a:solidFill>
                  <a:schemeClr val="tx2">
                    <a:lumMod val="75000"/>
                  </a:schemeClr>
                </a:solidFill>
                <a:latin typeface="Arial" panose="020B0604020202020204" pitchFamily="34" charset="0"/>
                <a:cs typeface="Arial" panose="020B0604020202020204" pitchFamily="34" charset="0"/>
              </a:rPr>
              <a:t>condition, e. </a:t>
            </a:r>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3952582" y="2821639"/>
            <a:ext cx="1131329" cy="677509"/>
          </a:xfrm>
          <a:prstGeom prst="rect">
            <a:avLst/>
          </a:prstGeom>
        </p:spPr>
      </p:pic>
    </p:spTree>
    <p:extLst>
      <p:ext uri="{BB962C8B-B14F-4D97-AF65-F5344CB8AC3E}">
        <p14:creationId xmlns:p14="http://schemas.microsoft.com/office/powerpoint/2010/main" val="39174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82" y="865929"/>
            <a:ext cx="8613124" cy="7786747"/>
          </a:xfrm>
          <a:prstGeom prst="rect">
            <a:avLst/>
          </a:prstGeom>
          <a:noFill/>
        </p:spPr>
        <p:txBody>
          <a:bodyPr wrap="square" rtlCol="0">
            <a:spAutoFit/>
          </a:bodyPr>
          <a:lstStyle/>
          <a:p>
            <a:r>
              <a:rPr lang="en-US" sz="2000" dirty="0">
                <a:solidFill>
                  <a:schemeClr val="tx2">
                    <a:lumMod val="75000"/>
                  </a:schemeClr>
                </a:solidFill>
                <a:latin typeface="Arial" panose="020B0604020202020204" pitchFamily="34" charset="0"/>
                <a:cs typeface="Arial" panose="020B0604020202020204" pitchFamily="34" charset="0"/>
              </a:rPr>
              <a:t>Correlations that reasonably approximate the smooth surface condition are of the form</a:t>
            </a:r>
            <a:r>
              <a:rPr lang="en-US" sz="2000" dirty="0" smtClean="0">
                <a:solidFill>
                  <a:schemeClr val="tx2">
                    <a:lumMod val="75000"/>
                  </a:schemeClr>
                </a:solidFill>
                <a:latin typeface="Arial" panose="020B0604020202020204" pitchFamily="34" charset="0"/>
                <a:cs typeface="Arial" panose="020B0604020202020204" pitchFamily="34" charset="0"/>
              </a:rPr>
              <a:t>:</a:t>
            </a:r>
          </a:p>
          <a:p>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smtClean="0">
              <a:solidFill>
                <a:schemeClr val="tx2">
                  <a:lumMod val="75000"/>
                </a:schemeClr>
              </a:solidFill>
              <a:latin typeface="Arial" panose="020B0604020202020204" pitchFamily="34" charset="0"/>
              <a:cs typeface="Arial" panose="020B0604020202020204" pitchFamily="34" charset="0"/>
            </a:endParaRPr>
          </a:p>
          <a:p>
            <a:endParaRPr lang="en-US" sz="2000" dirty="0"/>
          </a:p>
          <a:p>
            <a:pPr algn="just"/>
            <a:r>
              <a:rPr lang="en-US" sz="2000" dirty="0">
                <a:solidFill>
                  <a:schemeClr val="tx2">
                    <a:lumMod val="75000"/>
                  </a:schemeClr>
                </a:solidFill>
                <a:latin typeface="Arial" panose="020B0604020202020204" pitchFamily="34" charset="0"/>
                <a:cs typeface="Arial" panose="020B0604020202020204" pitchFamily="34" charset="0"/>
              </a:rPr>
              <a:t>Alternatively, a single correlation that encompasses a large Reynolds number range has been developed by </a:t>
            </a:r>
            <a:r>
              <a:rPr lang="en-US" sz="2000" dirty="0" err="1">
                <a:solidFill>
                  <a:schemeClr val="tx2">
                    <a:lumMod val="75000"/>
                  </a:schemeClr>
                </a:solidFill>
                <a:latin typeface="Arial" panose="020B0604020202020204" pitchFamily="34" charset="0"/>
                <a:cs typeface="Arial" panose="020B0604020202020204" pitchFamily="34" charset="0"/>
              </a:rPr>
              <a:t>Petukhov</a:t>
            </a:r>
            <a:r>
              <a:rPr lang="en-US" sz="2000" dirty="0">
                <a:solidFill>
                  <a:schemeClr val="tx2">
                    <a:lumMod val="75000"/>
                  </a:schemeClr>
                </a:solidFill>
                <a:latin typeface="Arial" panose="020B0604020202020204" pitchFamily="34" charset="0"/>
                <a:cs typeface="Arial" panose="020B0604020202020204" pitchFamily="34" charset="0"/>
              </a:rPr>
              <a:t> and is of the form</a:t>
            </a:r>
            <a:r>
              <a:rPr lang="en-US" sz="2000" dirty="0" smtClean="0">
                <a:solidFill>
                  <a:schemeClr val="tx2">
                    <a:lumMod val="75000"/>
                  </a:schemeClr>
                </a:solidFill>
                <a:latin typeface="Arial" panose="020B0604020202020204" pitchFamily="34" charset="0"/>
                <a:cs typeface="Arial" panose="020B0604020202020204" pitchFamily="34" charset="0"/>
              </a:rPr>
              <a:t>:</a:t>
            </a: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a:p>
          <a:p>
            <a:r>
              <a:rPr lang="en-US" sz="2000" b="1" dirty="0">
                <a:solidFill>
                  <a:srgbClr val="FF0000"/>
                </a:solidFill>
                <a:latin typeface="Arial" panose="020B0604020202020204" pitchFamily="34" charset="0"/>
                <a:cs typeface="Arial" panose="020B0604020202020204" pitchFamily="34" charset="0"/>
              </a:rPr>
              <a:t>The Pressure Drop (ΔP</a:t>
            </a:r>
            <a:r>
              <a:rPr lang="en-US" sz="2000" b="1" dirty="0" smtClean="0">
                <a:solidFill>
                  <a:srgbClr val="FF0000"/>
                </a:solidFill>
                <a:latin typeface="Arial" panose="020B0604020202020204" pitchFamily="34" charset="0"/>
                <a:cs typeface="Arial" panose="020B0604020202020204" pitchFamily="34" charset="0"/>
              </a:rPr>
              <a:t>):</a:t>
            </a: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The Pump or Fan Power </a:t>
            </a:r>
            <a:r>
              <a:rPr lang="en-US" sz="2000" b="1" dirty="0" smtClean="0">
                <a:solidFill>
                  <a:srgbClr val="FF0000"/>
                </a:solidFill>
                <a:latin typeface="Arial" panose="020B0604020202020204" pitchFamily="34" charset="0"/>
                <a:cs typeface="Arial" panose="020B0604020202020204" pitchFamily="34" charset="0"/>
              </a:rPr>
              <a:t>Requirement:</a:t>
            </a:r>
          </a:p>
          <a:p>
            <a:endParaRPr lang="en-US" sz="2000" b="1" dirty="0">
              <a:solidFill>
                <a:srgbClr val="FF0000"/>
              </a:solidFill>
              <a:latin typeface="Arial" panose="020B0604020202020204" pitchFamily="34" charset="0"/>
              <a:cs typeface="Arial" panose="020B0604020202020204" pitchFamily="34" charset="0"/>
            </a:endParaRPr>
          </a:p>
          <a:p>
            <a:endParaRPr lang="en-US" sz="2000" b="1" dirty="0" smtClean="0">
              <a:solidFill>
                <a:srgbClr val="FF0000"/>
              </a:solidFill>
              <a:latin typeface="Arial" panose="020B0604020202020204" pitchFamily="34" charset="0"/>
              <a:cs typeface="Arial" panose="020B0604020202020204" pitchFamily="34" charset="0"/>
            </a:endParaRPr>
          </a:p>
          <a:p>
            <a:pPr algn="just"/>
            <a:r>
              <a:rPr lang="en-US" sz="2000" dirty="0">
                <a:solidFill>
                  <a:schemeClr val="tx2">
                    <a:lumMod val="75000"/>
                  </a:schemeClr>
                </a:solidFill>
                <a:latin typeface="Arial" panose="020B0604020202020204" pitchFamily="34" charset="0"/>
                <a:cs typeface="Arial" panose="020B0604020202020204" pitchFamily="34" charset="0"/>
              </a:rPr>
              <a:t>Where the volumetric flow rate </a:t>
            </a:r>
            <a:r>
              <a:rPr lang="en-US" sz="2000" dirty="0" smtClean="0">
                <a:solidFill>
                  <a:schemeClr val="tx2">
                    <a:lumMod val="75000"/>
                  </a:schemeClr>
                </a:solidFill>
                <a:latin typeface="Arial" panose="020B0604020202020204" pitchFamily="34" charset="0"/>
                <a:cs typeface="Arial" panose="020B0604020202020204" pitchFamily="34" charset="0"/>
              </a:rPr>
              <a:t>   may</a:t>
            </a:r>
            <a:r>
              <a:rPr lang="en-US" sz="2000" dirty="0">
                <a:solidFill>
                  <a:schemeClr val="tx2">
                    <a:lumMod val="75000"/>
                  </a:schemeClr>
                </a:solidFill>
                <a:latin typeface="Arial" panose="020B0604020202020204" pitchFamily="34" charset="0"/>
                <a:cs typeface="Arial" panose="020B0604020202020204" pitchFamily="34" charset="0"/>
              </a:rPr>
              <a:t>, in turn, be </a:t>
            </a:r>
            <a:r>
              <a:rPr lang="en-US" sz="2000" dirty="0" smtClean="0">
                <a:solidFill>
                  <a:schemeClr val="tx2">
                    <a:lumMod val="75000"/>
                  </a:schemeClr>
                </a:solidFill>
                <a:latin typeface="Arial" panose="020B0604020202020204" pitchFamily="34" charset="0"/>
                <a:cs typeface="Arial" panose="020B0604020202020204" pitchFamily="34" charset="0"/>
              </a:rPr>
              <a:t>expressed as           for </a:t>
            </a:r>
            <a:r>
              <a:rPr lang="en-US" sz="2000" dirty="0">
                <a:solidFill>
                  <a:schemeClr val="tx2">
                    <a:lumMod val="75000"/>
                  </a:schemeClr>
                </a:solidFill>
                <a:latin typeface="Arial" panose="020B0604020202020204" pitchFamily="34" charset="0"/>
                <a:cs typeface="Arial" panose="020B0604020202020204" pitchFamily="34" charset="0"/>
              </a:rPr>
              <a:t>an incompressible fluid.</a:t>
            </a:r>
          </a:p>
          <a:p>
            <a:endParaRPr lang="en-US" sz="2000" dirty="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pPr algn="just"/>
            <a:endParaRPr lang="en-US" sz="2000" dirty="0" smtClean="0">
              <a:solidFill>
                <a:schemeClr val="tx2">
                  <a:lumMod val="75000"/>
                </a:schemeClr>
              </a:solidFill>
              <a:latin typeface="Arial" panose="020B0604020202020204" pitchFamily="34" charset="0"/>
              <a:cs typeface="Arial" panose="020B0604020202020204" pitchFamily="34" charset="0"/>
            </a:endParaRPr>
          </a:p>
          <a:p>
            <a:pPr algn="just"/>
            <a:endParaRPr lang="en-US" sz="2000" dirty="0">
              <a:solidFill>
                <a:schemeClr val="tx2">
                  <a:lumMod val="75000"/>
                </a:schemeClr>
              </a:solidFill>
              <a:latin typeface="Arial" panose="020B0604020202020204" pitchFamily="34" charset="0"/>
              <a:cs typeface="Arial" panose="020B0604020202020204" pitchFamily="34" charset="0"/>
            </a:endParaRPr>
          </a:p>
          <a:p>
            <a:endParaRPr lang="en-US" sz="2000" dirty="0">
              <a:solidFill>
                <a:schemeClr val="tx2">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2609716" y="1573814"/>
            <a:ext cx="3108504" cy="700321"/>
          </a:xfrm>
          <a:prstGeom prst="rect">
            <a:avLst/>
          </a:prstGeom>
        </p:spPr>
      </p:pic>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116562" y="3221133"/>
            <a:ext cx="4297117" cy="307678"/>
          </a:xfrm>
          <a:prstGeom prst="rect">
            <a:avLst/>
          </a:prstGeom>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2609715" y="3989861"/>
            <a:ext cx="3919874" cy="669701"/>
          </a:xfrm>
          <a:prstGeom prst="rect">
            <a:avLst/>
          </a:prstGeom>
        </p:spPr>
      </p:pic>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4265120" y="5257128"/>
            <a:ext cx="1182643" cy="396697"/>
          </a:xfrm>
          <a:prstGeom prst="rect">
            <a:avLst/>
          </a:prstGeom>
        </p:spPr>
      </p:pic>
      <p:pic>
        <p:nvPicPr>
          <p:cNvPr id="17" name="Picture 16"/>
          <p:cNvPicPr/>
          <p:nvPr/>
        </p:nvPicPr>
        <p:blipFill>
          <a:blip r:embed="rId6">
            <a:extLst>
              <a:ext uri="{28A0092B-C50C-407E-A947-70E740481C1C}">
                <a14:useLocalDpi xmlns:a14="http://schemas.microsoft.com/office/drawing/2010/main" val="0"/>
              </a:ext>
            </a:extLst>
          </a:blip>
          <a:stretch>
            <a:fillRect/>
          </a:stretch>
        </p:blipFill>
        <p:spPr>
          <a:xfrm>
            <a:off x="3844468" y="5854052"/>
            <a:ext cx="176482" cy="220210"/>
          </a:xfrm>
          <a:prstGeom prst="rect">
            <a:avLst/>
          </a:prstGeom>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7437133" y="5840431"/>
            <a:ext cx="709167" cy="275688"/>
          </a:xfrm>
          <a:prstGeom prst="rect">
            <a:avLst/>
          </a:prstGeom>
        </p:spPr>
      </p:pic>
      <p:sp>
        <p:nvSpPr>
          <p:cNvPr id="19" name="TextBox 18"/>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21202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13937</TotalTime>
  <Words>1848</Words>
  <Application>Microsoft Office PowerPoint</Application>
  <PresentationFormat>On-screen Show (4:3)</PresentationFormat>
  <Paragraphs>367</Paragraphs>
  <Slides>29</Slides>
  <Notes>11</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Tawit</dc:creator>
  <cp:lastModifiedBy>Dawit M</cp:lastModifiedBy>
  <cp:revision>581</cp:revision>
  <dcterms:created xsi:type="dcterms:W3CDTF">2004-10-27T01:02:05Z</dcterms:created>
  <dcterms:modified xsi:type="dcterms:W3CDTF">2019-02-03T09:40:15Z</dcterms:modified>
</cp:coreProperties>
</file>