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7" r:id="rId2"/>
    <p:sldId id="258" r:id="rId3"/>
    <p:sldId id="260" r:id="rId4"/>
    <p:sldId id="261" r:id="rId5"/>
    <p:sldId id="262" r:id="rId6"/>
    <p:sldId id="263" r:id="rId7"/>
    <p:sldId id="264" r:id="rId8"/>
    <p:sldId id="265" r:id="rId9"/>
    <p:sldId id="266" r:id="rId10"/>
    <p:sldId id="267" r:id="rId11"/>
    <p:sldId id="269" r:id="rId12"/>
    <p:sldId id="270" r:id="rId13"/>
    <p:sldId id="271" r:id="rId14"/>
    <p:sldId id="272" r:id="rId15"/>
    <p:sldId id="273" r:id="rId16"/>
    <p:sldId id="274" r:id="rId17"/>
    <p:sldId id="276" r:id="rId18"/>
    <p:sldId id="277" r:id="rId19"/>
    <p:sldId id="278" r:id="rId20"/>
    <p:sldId id="279" r:id="rId21"/>
    <p:sldId id="280" r:id="rId22"/>
    <p:sldId id="281" r:id="rId23"/>
    <p:sldId id="282" r:id="rId24"/>
    <p:sldId id="283" r:id="rId25"/>
    <p:sldId id="284" r:id="rId26"/>
    <p:sldId id="285" r:id="rId27"/>
    <p:sldId id="286" r:id="rId28"/>
    <p:sldId id="347" r:id="rId29"/>
    <p:sldId id="348" r:id="rId30"/>
    <p:sldId id="288" r:id="rId31"/>
    <p:sldId id="289" r:id="rId32"/>
    <p:sldId id="290" r:id="rId33"/>
    <p:sldId id="344" r:id="rId34"/>
    <p:sldId id="345" r:id="rId35"/>
    <p:sldId id="346" r:id="rId36"/>
    <p:sldId id="287"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6" r:id="rId50"/>
    <p:sldId id="307" r:id="rId51"/>
    <p:sldId id="303" r:id="rId52"/>
    <p:sldId id="304" r:id="rId53"/>
    <p:sldId id="305" r:id="rId54"/>
    <p:sldId id="308" r:id="rId55"/>
    <p:sldId id="309" r:id="rId56"/>
    <p:sldId id="310" r:id="rId57"/>
    <p:sldId id="311" r:id="rId58"/>
    <p:sldId id="312"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419DC6-B0F7-43F2-97AE-40C340B597B9}" type="datetimeFigureOut">
              <a:rPr lang="en-US" smtClean="0"/>
              <a:pPr/>
              <a:t>5/25/2012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0A4132-BAFF-43F7-9E18-0E6DFF914DB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3AE77E-AE26-4EE4-B97A-48D64B66F395}" type="datetime1">
              <a:rPr lang="en-US" smtClean="0"/>
              <a:pPr/>
              <a:t>5/25/2012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FC10B3-C4CA-49E1-96B9-659129D81BBB}" type="datetime1">
              <a:rPr lang="en-US" smtClean="0"/>
              <a:pPr/>
              <a:t>5/25/2012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CE7B-28B1-4112-BE17-936B062A1CC3}" type="datetime1">
              <a:rPr lang="en-US" smtClean="0"/>
              <a:pPr/>
              <a:t>5/25/2012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61109-2D28-4A46-82A9-44FFD23BA24A}" type="datetime1">
              <a:rPr lang="en-US" smtClean="0"/>
              <a:pPr/>
              <a:t>5/25/2012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130704-8E85-4C3B-93ED-2644EF357099}" type="datetime1">
              <a:rPr lang="en-US" smtClean="0"/>
              <a:pPr/>
              <a:t>5/25/2012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CCDDA4-D970-42BB-95CA-BDE9F8D63A1F}" type="datetime1">
              <a:rPr lang="en-US" smtClean="0"/>
              <a:pPr/>
              <a:t>5/25/2012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678B0D-D874-46EE-AB38-8DB5562B58F8}" type="datetime1">
              <a:rPr lang="en-US" smtClean="0"/>
              <a:pPr/>
              <a:t>5/25/2012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A9190F-A7C5-4FFD-BE9F-6ACA09448354}" type="datetime1">
              <a:rPr lang="en-US" smtClean="0"/>
              <a:pPr/>
              <a:t>5/25/2012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8FAF4-DF20-43E1-ADB1-89FE5FD773BB}" type="datetime1">
              <a:rPr lang="en-US" smtClean="0"/>
              <a:pPr/>
              <a:t>5/25/2012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65BFB2-E7FB-4D6C-8E23-0A262FBC4DFD}" type="datetime1">
              <a:rPr lang="en-US" smtClean="0"/>
              <a:pPr/>
              <a:t>5/25/2012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54ACC5-3D5F-48DD-A268-213F9F7F7145}" type="datetime1">
              <a:rPr lang="en-US" smtClean="0"/>
              <a:pPr/>
              <a:t>5/25/2012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E37AC-040C-40B0-811B-976A68145F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B2F62-9871-4353-A742-3108E8738821}" type="datetime1">
              <a:rPr lang="en-US" smtClean="0"/>
              <a:pPr/>
              <a:t>5/25/2012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E37AC-040C-40B0-811B-976A68145F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1.xml.rels><?xml version="1.0" encoding="UTF-8" standalone="yes"?>
<Relationships xmlns="http://schemas.openxmlformats.org/package/2006/relationships"><Relationship Id="rId2" Type="http://schemas.openxmlformats.org/officeDocument/2006/relationships/hyperlink" Target="figchp11/fig11.5.ppt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figchp11/fig11.6.pptx" TargetMode="Externa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8.bin"/><Relationship Id="rId4" Type="http://schemas.openxmlformats.org/officeDocument/2006/relationships/hyperlink" Target="figchp11/fig11.7.ppt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figchp11/fig11.8.pptx" TargetMode="Externa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8.xml.rels><?xml version="1.0" encoding="UTF-8" standalone="yes"?>
<Relationships xmlns="http://schemas.openxmlformats.org/package/2006/relationships"><Relationship Id="rId2" Type="http://schemas.openxmlformats.org/officeDocument/2006/relationships/hyperlink" Target="figchp11/fig11.9.ppt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figchp11/fig11.1.pptx"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figchp11/fig11.10.ppt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figchp11/fig11.11.ppt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figchp11/fig11.12.pptx" TargetMode="External"/><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13.bin"/></Relationships>
</file>

<file path=ppt/slides/_rels/slide23.xml.rels><?xml version="1.0" encoding="UTF-8" standalone="yes"?>
<Relationships xmlns="http://schemas.openxmlformats.org/package/2006/relationships"><Relationship Id="rId3" Type="http://schemas.openxmlformats.org/officeDocument/2006/relationships/hyperlink" Target="figchp11/fig11.13.pptx" TargetMode="Externa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14.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16.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18.bin"/></Relationships>
</file>

<file path=ppt/slides/_rels/slide26.xml.rels><?xml version="1.0" encoding="UTF-8" standalone="yes"?>
<Relationships xmlns="http://schemas.openxmlformats.org/package/2006/relationships"><Relationship Id="rId2" Type="http://schemas.openxmlformats.org/officeDocument/2006/relationships/hyperlink" Target="figchp11/fig11.15.ppt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figchp11/fig11.14.pptx" TargetMode="External"/><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figchp11/fig11.16.pptx"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25.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4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0.v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oleObject" Target="../embeddings/oleObject29.bin"/></Relationships>
</file>

<file path=ppt/slides/_rels/slide44.xml.rels><?xml version="1.0" encoding="UTF-8" standalone="yes"?>
<Relationships xmlns="http://schemas.openxmlformats.org/package/2006/relationships"><Relationship Id="rId2" Type="http://schemas.openxmlformats.org/officeDocument/2006/relationships/hyperlink" Target="figchp11/fig11.17.pptx"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22.v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47.xml.rels><?xml version="1.0" encoding="UTF-8" standalone="yes"?>
<Relationships xmlns="http://schemas.openxmlformats.org/package/2006/relationships"><Relationship Id="rId3" Type="http://schemas.openxmlformats.org/officeDocument/2006/relationships/hyperlink" Target="figchp11/fig11.18.pptx" TargetMode="External"/><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oleObject" Target="../embeddings/oleObject32.bin"/></Relationships>
</file>

<file path=ppt/slides/_rels/slide48.xml.rels><?xml version="1.0" encoding="UTF-8" standalone="yes"?>
<Relationships xmlns="http://schemas.openxmlformats.org/package/2006/relationships"><Relationship Id="rId3" Type="http://schemas.openxmlformats.org/officeDocument/2006/relationships/hyperlink" Target="figchp11/fig11.19.pptx" TargetMode="External"/><Relationship Id="rId2" Type="http://schemas.openxmlformats.org/officeDocument/2006/relationships/slideLayout" Target="../slideLayouts/slideLayout2.xml"/><Relationship Id="rId1" Type="http://schemas.openxmlformats.org/officeDocument/2006/relationships/vmlDrawing" Target="../drawings/vmlDrawing25.vml"/><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49.xml.rels><?xml version="1.0" encoding="UTF-8" standalone="yes"?>
<Relationships xmlns="http://schemas.openxmlformats.org/package/2006/relationships"><Relationship Id="rId3" Type="http://schemas.openxmlformats.org/officeDocument/2006/relationships/hyperlink" Target="figchp11/fig11.20.pptx" TargetMode="External"/><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oleObject" Target="../embeddings/oleObject35.bin"/></Relationships>
</file>

<file path=ppt/slides/_rels/slide5.xml.rels><?xml version="1.0" encoding="UTF-8" standalone="yes"?>
<Relationships xmlns="http://schemas.openxmlformats.org/package/2006/relationships"><Relationship Id="rId2" Type="http://schemas.openxmlformats.org/officeDocument/2006/relationships/hyperlink" Target="figchp11/fig11.2.pptx"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figchp11/fig11.22.pptx" TargetMode="External"/><Relationship Id="rId2" Type="http://schemas.openxmlformats.org/officeDocument/2006/relationships/hyperlink" Target="figchp11/fig11.21.pptx"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7.vml"/><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3.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oleObject" Target="../embeddings/oleObject40.bin"/></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29.v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30.v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figchp11/fig11.4.pptx" TargetMode="External"/><Relationship Id="rId2" Type="http://schemas.openxmlformats.org/officeDocument/2006/relationships/hyperlink" Target="figchp11/fig11.3.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p>
          <a:p>
            <a:pPr>
              <a:buNone/>
            </a:pPr>
            <a:endParaRPr lang="en-US" dirty="0"/>
          </a:p>
          <a:p>
            <a:pPr>
              <a:buNone/>
            </a:pPr>
            <a:endParaRPr lang="en-US" dirty="0" smtClean="0"/>
          </a:p>
          <a:p>
            <a:pPr>
              <a:buNone/>
            </a:pPr>
            <a:endParaRPr lang="en-US" dirty="0"/>
          </a:p>
          <a:p>
            <a:pPr algn="ctr">
              <a:buNone/>
            </a:pPr>
            <a:r>
              <a:rPr lang="en-US" dirty="0" smtClean="0">
                <a:latin typeface="Times New Roman" pitchFamily="18" charset="0"/>
                <a:cs typeface="Times New Roman" pitchFamily="18" charset="0"/>
              </a:rPr>
              <a:t>RADIATION</a:t>
            </a:r>
          </a:p>
          <a:p>
            <a:pPr algn="ctr">
              <a:buNone/>
            </a:pPr>
            <a:r>
              <a:rPr lang="en-US" dirty="0" smtClean="0">
                <a:latin typeface="Times New Roman" pitchFamily="18" charset="0"/>
                <a:cs typeface="Times New Roman" pitchFamily="18" charset="0"/>
              </a:rPr>
              <a:t>HEAT TRANSFER</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61E37AC-040C-40B0-811B-976A68145F7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It has to be noted that the </a:t>
            </a:r>
            <a:r>
              <a:rPr lang="en-US" dirty="0" err="1" smtClean="0">
                <a:latin typeface="Times New Roman" pitchFamily="18" charset="0"/>
                <a:cs typeface="Times New Roman" pitchFamily="18" charset="0"/>
              </a:rPr>
              <a:t>emissivities</a:t>
            </a:r>
            <a:r>
              <a:rPr lang="en-US" dirty="0" smtClean="0">
                <a:latin typeface="Times New Roman" pitchFamily="18" charset="0"/>
                <a:cs typeface="Times New Roman" pitchFamily="18" charset="0"/>
              </a:rPr>
              <a:t> of various substances vary widely with wavelength, temperature, and surface condition.</a:t>
            </a:r>
          </a:p>
          <a:p>
            <a:pPr>
              <a:buNone/>
            </a:pPr>
            <a:r>
              <a:rPr lang="en-US" dirty="0" smtClean="0">
                <a:latin typeface="Times New Roman" pitchFamily="18" charset="0"/>
                <a:cs typeface="Times New Roman" pitchFamily="18" charset="0"/>
              </a:rPr>
              <a:t>For a blackbody, according to Planck,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l-GR" baseline="-25000"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 (spectral emissive power) is given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λ=wavelength,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a:t>
            </a:r>
          </a:p>
          <a:p>
            <a:pPr>
              <a:buNone/>
            </a:pPr>
            <a:r>
              <a:rPr lang="en-US" dirty="0" smtClean="0">
                <a:latin typeface="Times New Roman" pitchFamily="18" charset="0"/>
                <a:cs typeface="Times New Roman" pitchFamily="18" charset="0"/>
              </a:rPr>
              <a:t>	T=temperature, K</a:t>
            </a:r>
          </a:p>
          <a:p>
            <a:pPr>
              <a:buNone/>
            </a:pPr>
            <a:r>
              <a:rPr lang="en-US" dirty="0" smtClean="0">
                <a:latin typeface="Times New Roman" pitchFamily="18" charset="0"/>
                <a:cs typeface="Times New Roman" pitchFamily="18" charset="0"/>
              </a:rPr>
              <a:t>	C</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3.743 x 10</a:t>
            </a:r>
            <a:r>
              <a:rPr lang="en-US" baseline="30000"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 W.</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/m</a:t>
            </a:r>
            <a:r>
              <a:rPr lang="en-US" baseline="30000" dirty="0" smtClean="0">
                <a:latin typeface="Times New Roman" pitchFamily="18" charset="0"/>
                <a:cs typeface="Times New Roman" pitchFamily="18" charset="0"/>
              </a:rPr>
              <a:t>2</a:t>
            </a:r>
          </a:p>
          <a:p>
            <a:pPr>
              <a:buNone/>
            </a:pPr>
            <a:r>
              <a:rPr lang="en-US" dirty="0" smtClean="0">
                <a:latin typeface="Times New Roman" pitchFamily="18" charset="0"/>
                <a:cs typeface="Times New Roman" pitchFamily="18" charset="0"/>
              </a:rPr>
              <a:t>	C</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1.4387 x 10</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 K</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533400" y="2895600"/>
          <a:ext cx="3706091" cy="1143000"/>
        </p:xfrm>
        <a:graphic>
          <a:graphicData uri="http://schemas.openxmlformats.org/presentationml/2006/ole">
            <p:oleObj spid="_x0000_s20482" name="Equation" r:id="rId3" imgW="1358640" imgH="4190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This emissive power is plotted in </a:t>
            </a:r>
            <a:r>
              <a:rPr lang="en-US" b="1" dirty="0" smtClean="0">
                <a:latin typeface="Times New Roman" pitchFamily="18" charset="0"/>
                <a:cs typeface="Times New Roman" pitchFamily="18" charset="0"/>
                <a:hlinkClick r:id="rId2" action="ppaction://hlinkpres?slideindex=1&amp;slidetitle="/>
              </a:rPr>
              <a:t>figchp11\fig11.5.pptx</a:t>
            </a:r>
            <a:r>
              <a:rPr lang="en-US" dirty="0" smtClean="0">
                <a:latin typeface="Times New Roman" pitchFamily="18" charset="0"/>
                <a:cs typeface="Times New Roman" pitchFamily="18" charset="0"/>
              </a:rPr>
              <a:t> . Close observation of the curves shows a shift of the peak points to the shorter wavelengths for higher temperatures.  This shift is defined by Wien’s displacement law given by </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λ</a:t>
            </a:r>
            <a:r>
              <a:rPr lang="en-US" baseline="-25000" dirty="0" smtClean="0">
                <a:latin typeface="Times New Roman" pitchFamily="18" charset="0"/>
                <a:cs typeface="Times New Roman" pitchFamily="18" charset="0"/>
              </a:rPr>
              <a:t>max</a:t>
            </a:r>
            <a:r>
              <a:rPr lang="en-US" dirty="0" smtClean="0">
                <a:latin typeface="Times New Roman" pitchFamily="18" charset="0"/>
                <a:cs typeface="Times New Roman" pitchFamily="18" charset="0"/>
              </a:rPr>
              <a:t> T = 2897.6 </a:t>
            </a:r>
            <a:r>
              <a:rPr lang="el-GR" dirty="0" smtClean="0">
                <a:latin typeface="Times New Roman" pitchFamily="18" charset="0"/>
                <a:cs typeface="Times New Roman" pitchFamily="18" charset="0"/>
              </a:rPr>
              <a:t>μ</a:t>
            </a:r>
            <a:r>
              <a:rPr lang="en-US" dirty="0" err="1" smtClean="0">
                <a:latin typeface="Times New Roman" pitchFamily="18" charset="0"/>
                <a:cs typeface="Times New Roman" pitchFamily="18" charset="0"/>
              </a:rPr>
              <a:t>m.K</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sun at 5800 K is considered as a black body. The maximum emission is in the visible range and this appears as white.  For a black body at 1000K, peak emission occurs at 2.90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(not visible),  with some of the emitted radiation appearing visible as red light.</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3" action="ppaction://hlinkpres?slideindex=1&amp;slidetitle="/>
              </a:rPr>
              <a:t>figchp11\fig11.6.pptx</a:t>
            </a:r>
            <a:r>
              <a:rPr lang="en-US" dirty="0" smtClean="0">
                <a:latin typeface="Times New Roman" pitchFamily="18" charset="0"/>
                <a:cs typeface="Times New Roman" pitchFamily="18" charset="0"/>
              </a:rPr>
              <a:t>   shows the spectral energy density of a black body at 1922 K, a corresponding gray body with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 = 0.6 and approximate behavior of a real surface. </a:t>
            </a:r>
          </a:p>
          <a:p>
            <a:pPr>
              <a:buNone/>
            </a:pPr>
            <a:r>
              <a:rPr lang="en-US" b="1" dirty="0" smtClean="0">
                <a:latin typeface="Times New Roman" pitchFamily="18" charset="0"/>
                <a:cs typeface="Times New Roman" pitchFamily="18" charset="0"/>
              </a:rPr>
              <a:t>Band Emissions</a:t>
            </a:r>
          </a:p>
          <a:p>
            <a:pPr>
              <a:buNone/>
            </a:pPr>
            <a:r>
              <a:rPr lang="en-US" dirty="0" smtClean="0">
                <a:latin typeface="Times New Roman" pitchFamily="18" charset="0"/>
                <a:cs typeface="Times New Roman" pitchFamily="18" charset="0"/>
              </a:rPr>
              <a:t>Frequently it will be of interest to get the amount of energy radiated from a black body in a certain specified wavelength range, </a:t>
            </a:r>
            <a:r>
              <a:rPr lang="en-US" b="1" dirty="0" smtClean="0">
                <a:latin typeface="Times New Roman" pitchFamily="18" charset="0"/>
                <a:cs typeface="Times New Roman" pitchFamily="18" charset="0"/>
                <a:hlinkClick r:id="rId4" action="ppaction://hlinkpres?slideindex=1&amp;slidetitle="/>
              </a:rPr>
              <a:t>figchp11\fig11.7.pptx</a:t>
            </a:r>
            <a:r>
              <a:rPr lang="en-US" dirty="0" smtClean="0">
                <a:latin typeface="Times New Roman" pitchFamily="18" charset="0"/>
                <a:cs typeface="Times New Roman" pitchFamily="18" charset="0"/>
              </a:rPr>
              <a:t>.  This is expressed as a fraction given by</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1585913" y="4953000"/>
          <a:ext cx="2560637" cy="1524000"/>
        </p:xfrm>
        <a:graphic>
          <a:graphicData uri="http://schemas.openxmlformats.org/presentationml/2006/ole">
            <p:oleObj spid="_x0000_s21506" name="Equation" r:id="rId5" imgW="1066680" imgH="63468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Rearranging the spectral emission equation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results of the above have been tabulated (Table 1) and graphically in </a:t>
            </a:r>
            <a:r>
              <a:rPr lang="en-US" b="1" dirty="0" smtClean="0">
                <a:latin typeface="Times New Roman" pitchFamily="18" charset="0"/>
                <a:cs typeface="Times New Roman" pitchFamily="18" charset="0"/>
                <a:hlinkClick r:id="rId3" action="ppaction://hlinkpres?slideindex=1&amp;slidetitle="/>
              </a:rPr>
              <a:t>figchp11\fig11.8.pptx</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For radiant energy emitted between wavelengths </a:t>
            </a:r>
            <a:r>
              <a:rPr lang="el-GR" dirty="0" smtClean="0">
                <a:latin typeface="Times New Roman" pitchFamily="18" charset="0"/>
                <a:cs typeface="Times New Roman" pitchFamily="18" charset="0"/>
              </a:rPr>
              <a:t>λ</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λ</a:t>
            </a:r>
            <a:r>
              <a:rPr lang="en-US" baseline="-25000" dirty="0" smtClean="0">
                <a:latin typeface="Times New Roman" pitchFamily="18" charset="0"/>
                <a:cs typeface="Times New Roman" pitchFamily="18" charset="0"/>
              </a:rPr>
              <a:t>2</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From practical observations, ordinary glass  is transparent to solar radiation while not transmitting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671513" y="685800"/>
          <a:ext cx="4949825" cy="1027113"/>
        </p:xfrm>
        <a:graphic>
          <a:graphicData uri="http://schemas.openxmlformats.org/presentationml/2006/ole">
            <p:oleObj spid="_x0000_s22530" name="Equation" r:id="rId4" imgW="2019240" imgH="419040" progId="Equation.3">
              <p:embed/>
            </p:oleObj>
          </a:graphicData>
        </a:graphic>
      </p:graphicFrame>
      <p:graphicFrame>
        <p:nvGraphicFramePr>
          <p:cNvPr id="5" name="Object 4"/>
          <p:cNvGraphicFramePr>
            <a:graphicFrameLocks noChangeAspect="1"/>
          </p:cNvGraphicFramePr>
          <p:nvPr/>
        </p:nvGraphicFramePr>
        <p:xfrm>
          <a:off x="457200" y="3962400"/>
          <a:ext cx="6096000" cy="1219200"/>
        </p:xfrm>
        <a:graphic>
          <a:graphicData uri="http://schemas.openxmlformats.org/presentationml/2006/ole">
            <p:oleObj spid="_x0000_s22531" name="Equation" r:id="rId5" imgW="2666880" imgH="53316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earthly radiations.  This is what is called the greenhouse effect.</a:t>
            </a:r>
          </a:p>
          <a:p>
            <a:pPr>
              <a:buNone/>
            </a:pPr>
            <a:r>
              <a:rPr lang="en-US" dirty="0" smtClean="0">
                <a:latin typeface="Times New Roman" pitchFamily="18" charset="0"/>
                <a:cs typeface="Times New Roman" pitchFamily="18" charset="0"/>
              </a:rPr>
              <a:t>Solar radiation approximates that of a black body at 5800K.  Ordinary window glass transmits radiation up to about 2.5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This gives </a:t>
            </a:r>
            <a:r>
              <a:rPr lang="el-GR"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T= 2.5 x 5800 = 14500 </a:t>
            </a:r>
            <a:r>
              <a:rPr lang="el-GR" dirty="0" smtClean="0">
                <a:latin typeface="Times New Roman" pitchFamily="18" charset="0"/>
                <a:cs typeface="Times New Roman" pitchFamily="18" charset="0"/>
              </a:rPr>
              <a:t>μ</a:t>
            </a:r>
            <a:r>
              <a:rPr lang="en-US" dirty="0" err="1" smtClean="0">
                <a:latin typeface="Times New Roman" pitchFamily="18" charset="0"/>
                <a:cs typeface="Times New Roman" pitchFamily="18" charset="0"/>
              </a:rPr>
              <a:t>m.K</a:t>
            </a:r>
            <a:r>
              <a:rPr lang="en-US" dirty="0" smtClean="0">
                <a:latin typeface="Times New Roman" pitchFamily="18" charset="0"/>
                <a:cs typeface="Times New Roman" pitchFamily="18" charset="0"/>
              </a:rPr>
              <a:t>.  Referring to the table, about 97 % of the radiation emitted is transmitted through the glass. Glass is transparent for solar radiation. Whereas earthly radiations at about 300 K </a:t>
            </a:r>
            <a:r>
              <a:rPr lang="el-GR"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T=2.5 x 300 = 750 </a:t>
            </a:r>
            <a:r>
              <a:rPr lang="el-GR" dirty="0" smtClean="0">
                <a:latin typeface="Times New Roman" pitchFamily="18" charset="0"/>
                <a:cs typeface="Times New Roman" pitchFamily="18" charset="0"/>
              </a:rPr>
              <a:t>μ</a:t>
            </a:r>
            <a:r>
              <a:rPr lang="en-US" dirty="0" err="1" smtClean="0">
                <a:latin typeface="Times New Roman" pitchFamily="18" charset="0"/>
                <a:cs typeface="Times New Roman" pitchFamily="18" charset="0"/>
              </a:rPr>
              <a:t>m.K</a:t>
            </a:r>
            <a:r>
              <a:rPr lang="en-US" dirty="0" smtClean="0">
                <a:latin typeface="Times New Roman" pitchFamily="18" charset="0"/>
                <a:cs typeface="Times New Roman" pitchFamily="18" charset="0"/>
              </a:rPr>
              <a:t>.  The table shows only a minute fraction (less than 0.001 percent) of this radiation is transmitted. Glass is opaque for earthly radiations.  There comes the greenhouse effect!</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11.1</a:t>
            </a:r>
          </a:p>
          <a:p>
            <a:pPr>
              <a:buNone/>
            </a:pPr>
            <a:r>
              <a:rPr lang="en-US" dirty="0" smtClean="0">
                <a:latin typeface="Times New Roman" pitchFamily="18" charset="0"/>
                <a:cs typeface="Times New Roman" pitchFamily="18" charset="0"/>
              </a:rPr>
              <a:t>A glass plate 30 cm square is used to view radiation from a furnace.  The </a:t>
            </a:r>
            <a:r>
              <a:rPr lang="en-US" dirty="0" err="1" smtClean="0">
                <a:latin typeface="Times New Roman" pitchFamily="18" charset="0"/>
                <a:cs typeface="Times New Roman" pitchFamily="18" charset="0"/>
              </a:rPr>
              <a:t>transmissivity</a:t>
            </a:r>
            <a:r>
              <a:rPr lang="en-US" dirty="0" smtClean="0">
                <a:latin typeface="Times New Roman" pitchFamily="18" charset="0"/>
                <a:cs typeface="Times New Roman" pitchFamily="18" charset="0"/>
              </a:rPr>
              <a:t> of the glass is 0.5 from 0.2 to 3.5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The emissivity may be assumed to be 0.3 up to 3.5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and 0.9 above that.  The </a:t>
            </a:r>
            <a:r>
              <a:rPr lang="en-US" dirty="0" err="1" smtClean="0">
                <a:latin typeface="Times New Roman" pitchFamily="18" charset="0"/>
                <a:cs typeface="Times New Roman" pitchFamily="18" charset="0"/>
              </a:rPr>
              <a:t>transmissivity</a:t>
            </a:r>
            <a:r>
              <a:rPr lang="en-US" dirty="0" smtClean="0">
                <a:latin typeface="Times New Roman" pitchFamily="18" charset="0"/>
                <a:cs typeface="Times New Roman" pitchFamily="18" charset="0"/>
              </a:rPr>
              <a:t> of the glass is zero, except in the range from 0.2 to 3.5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Assuming that the furnace is a blackbody at 2000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calculate the energy absorbed in the glass and the energy transmitted.</a:t>
            </a:r>
          </a:p>
          <a:p>
            <a:pPr>
              <a:buNone/>
            </a:pPr>
            <a:r>
              <a:rPr lang="en-US" b="1" u="sng" dirty="0" smtClean="0">
                <a:latin typeface="Times New Roman" pitchFamily="18" charset="0"/>
                <a:cs typeface="Times New Roman" pitchFamily="18" charset="0"/>
              </a:rPr>
              <a:t>Solution</a:t>
            </a:r>
          </a:p>
          <a:p>
            <a:pPr>
              <a:buNone/>
            </a:pPr>
            <a:r>
              <a:rPr lang="en-US" dirty="0" smtClean="0">
                <a:latin typeface="Times New Roman" pitchFamily="18" charset="0"/>
                <a:cs typeface="Times New Roman" pitchFamily="18" charset="0"/>
              </a:rPr>
              <a:t>		T = 2000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 2273 K</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λ</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T = (0.2)(2273) = 454.6 </a:t>
            </a:r>
            <a:r>
              <a:rPr lang="el-GR" dirty="0" smtClean="0">
                <a:latin typeface="Times New Roman" pitchFamily="18" charset="0"/>
                <a:cs typeface="Times New Roman" pitchFamily="18" charset="0"/>
              </a:rPr>
              <a:t>μ</a:t>
            </a:r>
            <a:r>
              <a:rPr lang="en-US" dirty="0" err="1" smtClean="0">
                <a:latin typeface="Times New Roman" pitchFamily="18" charset="0"/>
                <a:cs typeface="Times New Roman" pitchFamily="18" charset="0"/>
              </a:rPr>
              <a:t>m.K</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λ</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T = (3.5)(2273) = 7955.5 </a:t>
            </a:r>
            <a:r>
              <a:rPr lang="el-GR" dirty="0" smtClean="0">
                <a:latin typeface="Times New Roman" pitchFamily="18" charset="0"/>
                <a:cs typeface="Times New Roman" pitchFamily="18" charset="0"/>
              </a:rPr>
              <a:t>μ</a:t>
            </a:r>
            <a:r>
              <a:rPr lang="en-US" dirty="0" err="1" smtClean="0">
                <a:latin typeface="Times New Roman" pitchFamily="18" charset="0"/>
                <a:cs typeface="Times New Roman" pitchFamily="18" charset="0"/>
              </a:rPr>
              <a:t>m.K</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 = (0.3)</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0.09 m</a:t>
            </a:r>
            <a:r>
              <a:rPr lang="en-US" baseline="30000" dirty="0" smtClean="0">
                <a:latin typeface="Times New Roman" pitchFamily="18" charset="0"/>
                <a:cs typeface="Times New Roman" pitchFamily="18" charset="0"/>
              </a:rPr>
              <a:t>2</a:t>
            </a:r>
          </a:p>
          <a:p>
            <a:pPr>
              <a:buNone/>
            </a:pPr>
            <a:r>
              <a:rPr lang="en-US" dirty="0" smtClean="0">
                <a:latin typeface="Times New Roman" pitchFamily="18" charset="0"/>
                <a:cs typeface="Times New Roman" pitchFamily="18" charset="0"/>
              </a:rPr>
              <a:t>From table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σT</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 (5.669 x 10</a:t>
            </a:r>
            <a:r>
              <a:rPr lang="en-US" baseline="30000"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)(2273)</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 1.5133 x10</a:t>
            </a:r>
            <a:r>
              <a:rPr lang="en-US" baseline="30000" dirty="0" smtClean="0">
                <a:latin typeface="Times New Roman" pitchFamily="18" charset="0"/>
                <a:cs typeface="Times New Roman" pitchFamily="18" charset="0"/>
              </a:rPr>
              <a:t>6</a:t>
            </a:r>
            <a:r>
              <a:rPr lang="en-US" dirty="0" smtClean="0">
                <a:latin typeface="Times New Roman" pitchFamily="18" charset="0"/>
                <a:cs typeface="Times New Roman" pitchFamily="18" charset="0"/>
              </a:rPr>
              <a:t> 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Total incident radiation is </a:t>
            </a:r>
          </a:p>
          <a:p>
            <a:pPr>
              <a:buNone/>
            </a:pPr>
            <a:r>
              <a:rPr lang="en-US" dirty="0" smtClean="0">
                <a:latin typeface="Times New Roman" pitchFamily="18" charset="0"/>
                <a:cs typeface="Times New Roman" pitchFamily="18" charset="0"/>
              </a:rPr>
              <a:t>	0.2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&lt; </a:t>
            </a:r>
            <a:r>
              <a:rPr lang="el-GR" dirty="0" smtClean="0">
                <a:latin typeface="Times New Roman" pitchFamily="18" charset="0"/>
                <a:cs typeface="Times New Roman" pitchFamily="18" charset="0"/>
              </a:rPr>
              <a:t> λ</a:t>
            </a:r>
            <a:r>
              <a:rPr lang="en-US" dirty="0" smtClean="0">
                <a:latin typeface="Times New Roman" pitchFamily="18" charset="0"/>
                <a:cs typeface="Times New Roman" pitchFamily="18" charset="0"/>
              </a:rPr>
              <a:t> &lt;3.5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a:t>
            </a:r>
          </a:p>
          <a:p>
            <a:pPr>
              <a:buNone/>
            </a:pPr>
            <a:r>
              <a:rPr lang="en-US" dirty="0" smtClean="0">
                <a:latin typeface="Times New Roman" pitchFamily="18" charset="0"/>
                <a:cs typeface="Times New Roman" pitchFamily="18" charset="0"/>
              </a:rPr>
              <a:t>		= (1513.3)(0.85443 - 0)0.09= 116.4 kW</a:t>
            </a:r>
          </a:p>
          <a:p>
            <a:pPr>
              <a:buNone/>
            </a:pPr>
            <a:r>
              <a:rPr lang="en-US" dirty="0" smtClean="0">
                <a:latin typeface="Times New Roman" pitchFamily="18" charset="0"/>
                <a:cs typeface="Times New Roman" pitchFamily="18" charset="0"/>
              </a:rPr>
              <a:t>Total radiation transmitted = (0.5) (116.4) = 58.2 kW</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587375" y="2438400"/>
          <a:ext cx="5268913" cy="1066800"/>
        </p:xfrm>
        <a:graphic>
          <a:graphicData uri="http://schemas.openxmlformats.org/presentationml/2006/ole">
            <p:oleObj spid="_x0000_s26626" name="Equation" r:id="rId3" imgW="2070000" imgH="4190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Total radiation absorbed = 34.92 +17.84 = 52.76 kW</a:t>
            </a:r>
          </a:p>
          <a:p>
            <a:pPr>
              <a:buNone/>
            </a:pPr>
            <a:endParaRPr lang="en-US" dirty="0"/>
          </a:p>
          <a:p>
            <a:pPr>
              <a:buNone/>
            </a:pPr>
            <a:endParaRPr lang="en-US" dirty="0" smtClean="0"/>
          </a:p>
          <a:p>
            <a:pPr>
              <a:buNone/>
            </a:pPr>
            <a:endParaRPr lang="en-US" dirty="0"/>
          </a:p>
        </p:txBody>
      </p:sp>
      <p:graphicFrame>
        <p:nvGraphicFramePr>
          <p:cNvPr id="28674" name="Object 2"/>
          <p:cNvGraphicFramePr>
            <a:graphicFrameLocks noChangeAspect="1"/>
          </p:cNvGraphicFramePr>
          <p:nvPr/>
        </p:nvGraphicFramePr>
        <p:xfrm>
          <a:off x="990600" y="381000"/>
          <a:ext cx="7513320" cy="2209800"/>
        </p:xfrm>
        <a:graphic>
          <a:graphicData uri="http://schemas.openxmlformats.org/presentationml/2006/ole">
            <p:oleObj spid="_x0000_s28674" name="Equation" r:id="rId3" imgW="3022560" imgH="8888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b="1" dirty="0" smtClean="0">
                <a:latin typeface="Times New Roman" pitchFamily="18" charset="0"/>
                <a:cs typeface="Times New Roman" pitchFamily="18" charset="0"/>
              </a:rPr>
              <a:t>Radiation Shape Factor</a:t>
            </a:r>
          </a:p>
          <a:p>
            <a:pPr>
              <a:buNone/>
            </a:pPr>
            <a:r>
              <a:rPr lang="en-US" dirty="0" smtClean="0">
                <a:latin typeface="Times New Roman" pitchFamily="18" charset="0"/>
                <a:cs typeface="Times New Roman" pitchFamily="18" charset="0"/>
              </a:rPr>
              <a:t>Given two black surfaces which see each other, as shown in </a:t>
            </a:r>
            <a:r>
              <a:rPr lang="en-US" b="1" dirty="0" smtClean="0">
                <a:latin typeface="Times New Roman" pitchFamily="18" charset="0"/>
                <a:cs typeface="Times New Roman" pitchFamily="18" charset="0"/>
                <a:hlinkClick r:id="rId2" action="ppaction://hlinkpres?slideindex=1&amp;slidetitle="/>
              </a:rPr>
              <a:t>figchp11\fig11.9.pptx</a:t>
            </a:r>
            <a:r>
              <a:rPr lang="en-US" dirty="0" smtClean="0">
                <a:latin typeface="Times New Roman" pitchFamily="18" charset="0"/>
                <a:cs typeface="Times New Roman" pitchFamily="18" charset="0"/>
              </a:rPr>
              <a:t> , a general expression for energy exchange between such surfaces at different temperatures will be required.  This will require the concept of radiation shape factors or view factors.  These are defined as follows.</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fraction of energy leaving surface 1 which 	      reaches surface 2  </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fraction of energy leaving surface 2 which 	      reaches surface 1</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m-n</a:t>
            </a:r>
            <a:r>
              <a:rPr lang="en-US" dirty="0" smtClean="0">
                <a:latin typeface="Times New Roman" pitchFamily="18" charset="0"/>
                <a:cs typeface="Times New Roman" pitchFamily="18" charset="0"/>
              </a:rPr>
              <a:t> = fraction of energy leaving surface m which 	      reaches surface n</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energy leaving surface 1 and arriving at surface 2 is       E</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p>
          <a:p>
            <a:pPr>
              <a:buNone/>
            </a:pPr>
            <a:r>
              <a:rPr lang="en-US" dirty="0" smtClean="0">
                <a:latin typeface="Times New Roman" pitchFamily="18" charset="0"/>
                <a:cs typeface="Times New Roman" pitchFamily="18" charset="0"/>
              </a:rPr>
              <a:t>and the energy leaving surface 2 and arriving at surface 1 is       E</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All radiations falling on black surfaces will be completely absorbed.</a:t>
            </a:r>
          </a:p>
          <a:p>
            <a:pPr>
              <a:buNone/>
            </a:pPr>
            <a:r>
              <a:rPr lang="en-US" dirty="0" smtClean="0">
                <a:latin typeface="Times New Roman" pitchFamily="18" charset="0"/>
                <a:cs typeface="Times New Roman" pitchFamily="18" charset="0"/>
              </a:rPr>
              <a:t>The net energy exchange is given by</a:t>
            </a:r>
          </a:p>
          <a:p>
            <a:pPr>
              <a:buNone/>
            </a:pP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E</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 </a:t>
            </a:r>
            <a:r>
              <a:rPr lang="en-US" dirty="0" smtClean="0">
                <a:latin typeface="Times New Roman" pitchFamily="18" charset="0"/>
                <a:cs typeface="Times New Roman" pitchFamily="18" charset="0"/>
              </a:rPr>
              <a:t>- E</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=0</a:t>
            </a:r>
            <a:r>
              <a:rPr lang="en-US" dirty="0" smtClean="0"/>
              <a:t>       </a:t>
            </a:r>
          </a:p>
          <a:p>
            <a:pPr>
              <a:buNone/>
            </a:pPr>
            <a:r>
              <a:rPr lang="en-US" dirty="0" smtClean="0">
                <a:latin typeface="Times New Roman" pitchFamily="18" charset="0"/>
                <a:cs typeface="Times New Roman" pitchFamily="18" charset="0"/>
              </a:rPr>
              <a:t>This will give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This reciprocity relation will hold true for all situations. </a:t>
            </a:r>
            <a:endParaRPr lang="en-US" dirty="0">
              <a:latin typeface="Times New Roman" pitchFamily="18" charset="0"/>
              <a:cs typeface="Times New Roman" pitchFamily="18" charset="0"/>
            </a:endParaRP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Thermal radiation is that electromagnetic radiation emitted by a body as a result of its temperature.  Unlike conduction and convection, it requires no matter for the transfer.  All electromagnetic radiations are propagated at the speed of light, given as the product of wavelength and frequency.</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c = </a:t>
            </a:r>
            <a:r>
              <a:rPr lang="el-GR" dirty="0" smtClean="0">
                <a:latin typeface="Times New Roman" pitchFamily="18" charset="0"/>
                <a:cs typeface="Times New Roman" pitchFamily="18" charset="0"/>
              </a:rPr>
              <a:t>λν</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1Å (angstrom) = 10</a:t>
            </a:r>
            <a:r>
              <a:rPr lang="en-US" baseline="30000"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 cm.</a:t>
            </a:r>
          </a:p>
          <a:p>
            <a:pPr>
              <a:buNone/>
            </a:pPr>
            <a:r>
              <a:rPr lang="en-US" dirty="0" smtClean="0">
                <a:latin typeface="Times New Roman" pitchFamily="18" charset="0"/>
                <a:cs typeface="Times New Roman" pitchFamily="18" charset="0"/>
              </a:rPr>
              <a:t>A portion of the electromagnetic spectrum is shown in  </a:t>
            </a: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hlinkClick r:id="rId2" action="ppaction://hlinkpres?slideindex=1&amp;slidetitle="/>
              </a:rPr>
              <a:t>figchp11\fig11.1.pptx</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Thermal radiation lies in the range about 0.1 to 100</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  The visible light is between 0.35 to 0.75 </a:t>
            </a:r>
            <a:r>
              <a:rPr lang="el-GR" dirty="0" smtClean="0">
                <a:latin typeface="Times New Roman" pitchFamily="18" charset="0"/>
                <a:cs typeface="Times New Roman" pitchFamily="18" charset="0"/>
              </a:rPr>
              <a:t>μ</a:t>
            </a:r>
            <a:r>
              <a:rPr lang="en-US" dirty="0" smtClean="0">
                <a:latin typeface="Times New Roman" pitchFamily="18" charset="0"/>
                <a:cs typeface="Times New Roman" pitchFamily="18" charset="0"/>
              </a:rPr>
              <a:t>m.</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The net heat exchange will therefore be</a:t>
            </a:r>
          </a:p>
          <a:p>
            <a:pPr>
              <a:buNone/>
            </a:pP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(E</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 – E</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(E</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 – E</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The general reciprocity relation for any two surfaces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and j will be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ij</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j</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ji</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direction of emission from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is given with reference to the zenith and </a:t>
            </a:r>
            <a:r>
              <a:rPr lang="en-US" dirty="0" err="1" smtClean="0">
                <a:latin typeface="Times New Roman" pitchFamily="18" charset="0"/>
                <a:cs typeface="Times New Roman" pitchFamily="18" charset="0"/>
              </a:rPr>
              <a:t>azimuthal</a:t>
            </a:r>
            <a:r>
              <a:rPr lang="en-US" dirty="0" smtClean="0">
                <a:latin typeface="Times New Roman" pitchFamily="18" charset="0"/>
                <a:cs typeface="Times New Roman" pitchFamily="18" charset="0"/>
              </a:rPr>
              <a:t> angles as shown in </a:t>
            </a:r>
            <a:r>
              <a:rPr lang="en-US" b="1" dirty="0" smtClean="0">
                <a:latin typeface="Times New Roman" pitchFamily="18" charset="0"/>
                <a:cs typeface="Times New Roman" pitchFamily="18" charset="0"/>
                <a:hlinkClick r:id="rId2" action="ppaction://hlinkpres?slideindex=1&amp;slidetitle="/>
              </a:rPr>
              <a:t>figchp11\fig11.10.pptx</a:t>
            </a:r>
            <a:r>
              <a:rPr lang="en-US" dirty="0" smtClean="0">
                <a:latin typeface="Times New Roman" pitchFamily="18" charset="0"/>
                <a:cs typeface="Times New Roman" pitchFamily="18" charset="0"/>
              </a:rPr>
              <a:t>  .  This radiation passes through a differential area </a:t>
            </a:r>
            <a:r>
              <a:rPr lang="en-US" dirty="0" err="1" smtClean="0">
                <a:latin typeface="Times New Roman" pitchFamily="18" charset="0"/>
                <a:cs typeface="Times New Roman" pitchFamily="18" charset="0"/>
              </a:rPr>
              <a:t>dA</a:t>
            </a:r>
            <a:r>
              <a:rPr lang="en-US"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 which is normal to the path of the radiation.  This area subtends a solid angle d</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when viewed from a point on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The similarity of the angle subtended by an arc and </a:t>
            </a:r>
            <a:endParaRPr lang="en-US" dirty="0">
              <a:latin typeface="Times New Roman" pitchFamily="18" charset="0"/>
              <a:cs typeface="Times New Roman" pitchFamily="18" charset="0"/>
            </a:endParaRP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solid angle subtended by an area is shown in </a:t>
            </a:r>
            <a:r>
              <a:rPr lang="en-US" b="1" dirty="0" smtClean="0">
                <a:latin typeface="Times New Roman" pitchFamily="18" charset="0"/>
                <a:cs typeface="Times New Roman" pitchFamily="18" charset="0"/>
                <a:hlinkClick r:id="rId2" action="ppaction://hlinkpres?slideindex=1&amp;slidetitle="/>
              </a:rPr>
              <a:t>figchp11\fig11.11.pptx</a:t>
            </a:r>
            <a:r>
              <a:rPr lang="en-US" dirty="0" smtClean="0">
                <a:latin typeface="Times New Roman" pitchFamily="18" charset="0"/>
                <a:cs typeface="Times New Roman" pitchFamily="18" charset="0"/>
              </a:rPr>
              <a:t> .  The plane angle d</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has a unit of radians while that  of d</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is the </a:t>
            </a:r>
            <a:r>
              <a:rPr lang="en-US" dirty="0" err="1" smtClean="0">
                <a:latin typeface="Times New Roman" pitchFamily="18" charset="0"/>
                <a:cs typeface="Times New Roman" pitchFamily="18" charset="0"/>
              </a:rPr>
              <a:t>steradian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sr</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To determine a general relation for shape factors, consider the angles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the angles with reference to the </a:t>
            </a:r>
            <a:r>
              <a:rPr lang="en-US" dirty="0" err="1" smtClean="0">
                <a:latin typeface="Times New Roman" pitchFamily="18" charset="0"/>
                <a:cs typeface="Times New Roman" pitchFamily="18" charset="0"/>
              </a:rPr>
              <a:t>normals</a:t>
            </a:r>
            <a:r>
              <a:rPr lang="en-US" dirty="0" smtClean="0">
                <a:latin typeface="Times New Roman" pitchFamily="18" charset="0"/>
                <a:cs typeface="Times New Roman" pitchFamily="18" charset="0"/>
              </a:rPr>
              <a:t> of the surfaces.  The projection of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on the line between centers is</a:t>
            </a:r>
          </a:p>
          <a:p>
            <a:pPr>
              <a:buNone/>
            </a:pPr>
            <a:r>
              <a:rPr lang="en-US" dirty="0" smtClean="0">
                <a:latin typeface="Times New Roman" pitchFamily="18" charset="0"/>
                <a:cs typeface="Times New Roman" pitchFamily="18" charset="0"/>
              </a:rPr>
              <a:t>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1</a:t>
            </a:r>
          </a:p>
          <a:p>
            <a:pPr>
              <a:buNone/>
            </a:pPr>
            <a:r>
              <a:rPr lang="en-US" dirty="0" smtClean="0">
                <a:latin typeface="Times New Roman" pitchFamily="18" charset="0"/>
                <a:cs typeface="Times New Roman" pitchFamily="18" charset="0"/>
              </a:rPr>
              <a:t>The radiation intensity is that emitted per unit area and per unit of solid angle in a certain specified direction.  This is given by </a:t>
            </a:r>
            <a:r>
              <a:rPr lang="en-US" dirty="0" err="1" smtClean="0">
                <a:latin typeface="Times New Roman" pitchFamily="18" charset="0"/>
                <a:cs typeface="Times New Roman" pitchFamily="18" charset="0"/>
              </a:rPr>
              <a:t>I</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considering a black surface. </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a:bodyPr>
          <a:lstStyle/>
          <a:p>
            <a:pPr>
              <a:buNone/>
            </a:pPr>
            <a:r>
              <a:rPr lang="en-US" dirty="0" smtClean="0">
                <a:latin typeface="Times New Roman" pitchFamily="18" charset="0"/>
                <a:cs typeface="Times New Roman" pitchFamily="18" charset="0"/>
              </a:rPr>
              <a:t>The differential solid angle can easily be determined as shown in </a:t>
            </a:r>
            <a:r>
              <a:rPr lang="en-US" b="1" dirty="0" smtClean="0">
                <a:latin typeface="Times New Roman" pitchFamily="18" charset="0"/>
                <a:cs typeface="Times New Roman" pitchFamily="18" charset="0"/>
                <a:hlinkClick r:id="rId3" action="ppaction://hlinkpres?slideindex=1&amp;slidetitle="/>
              </a:rPr>
              <a:t>figchp11\fig11.12.pptx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This is given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Thus the energy leaving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in the direction of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is</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1</a:t>
            </a:r>
          </a:p>
          <a:p>
            <a:pPr>
              <a:buNone/>
            </a:pPr>
            <a:r>
              <a:rPr lang="en-US" dirty="0" smtClean="0">
                <a:latin typeface="Times New Roman" pitchFamily="18" charset="0"/>
                <a:cs typeface="Times New Roman" pitchFamily="18" charset="0"/>
              </a:rPr>
              <a:t>The radiation arriving at some areal element </a:t>
            </a:r>
            <a:r>
              <a:rPr lang="en-US" dirty="0" err="1" smtClean="0">
                <a:latin typeface="Times New Roman" pitchFamily="18" charset="0"/>
                <a:cs typeface="Times New Roman" pitchFamily="18" charset="0"/>
              </a:rPr>
              <a:t>dA</a:t>
            </a:r>
            <a:r>
              <a:rPr lang="en-US"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 at a distance r from A</a:t>
            </a:r>
            <a:r>
              <a:rPr lang="en-US" baseline="-25000" dirty="0" smtClean="0">
                <a:latin typeface="Times New Roman" pitchFamily="18" charset="0"/>
                <a:cs typeface="Times New Roman" pitchFamily="18" charset="0"/>
              </a:rPr>
              <a:t>1 </a:t>
            </a:r>
            <a:r>
              <a:rPr lang="en-US" dirty="0" smtClean="0">
                <a:latin typeface="Times New Roman" pitchFamily="18" charset="0"/>
                <a:cs typeface="Times New Roman" pitchFamily="18" charset="0"/>
              </a:rPr>
              <a:t>would be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1</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a:t>
            </a:r>
            <a:r>
              <a:rPr lang="el-GR" dirty="0" smtClean="0">
                <a:latin typeface="Times New Roman" pitchFamily="18" charset="0"/>
                <a:cs typeface="Times New Roman" pitchFamily="18" charset="0"/>
              </a:rPr>
              <a:t>ω</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The intensity from the differential area can be determined in terms of the emissive power by </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454025" y="1066800"/>
          <a:ext cx="3944938" cy="1143000"/>
        </p:xfrm>
        <a:graphic>
          <a:graphicData uri="http://schemas.openxmlformats.org/presentationml/2006/ole">
            <p:oleObj spid="_x0000_s30722" name="Equation" r:id="rId4" imgW="1358640" imgH="39348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integrating over a hemisphere enclosing the elemental area dA</a:t>
            </a:r>
            <a:r>
              <a:rPr lang="en-US" baseline="-25000" dirty="0" smtClean="0">
                <a:latin typeface="Times New Roman" pitchFamily="18" charset="0"/>
                <a:cs typeface="Times New Roman" pitchFamily="18" charset="0"/>
              </a:rPr>
              <a:t>1 </a:t>
            </a:r>
            <a:r>
              <a:rPr lang="en-US" dirty="0" smtClean="0">
                <a:latin typeface="Times New Roman" pitchFamily="18" charset="0"/>
                <a:cs typeface="Times New Roman" pitchFamily="18" charset="0"/>
              </a:rPr>
              <a:t>as shown in </a:t>
            </a:r>
            <a:r>
              <a:rPr lang="en-US" b="1" dirty="0" smtClean="0">
                <a:latin typeface="Times New Roman" pitchFamily="18" charset="0"/>
                <a:cs typeface="Times New Roman" pitchFamily="18" charset="0"/>
                <a:hlinkClick r:id="rId3" action="ppaction://hlinkpres?slideindex=1&amp;slidetitle="/>
              </a:rPr>
              <a:t>figchp11\fig11.13.pptx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endParaRPr lang="en-US" baseline="-25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With respect to the line, r,  connecting the two differential areas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dA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the area </a:t>
            </a:r>
            <a:r>
              <a:rPr lang="en-US" dirty="0" err="1" smtClean="0">
                <a:latin typeface="Times New Roman" pitchFamily="18" charset="0"/>
                <a:cs typeface="Times New Roman" pitchFamily="18" charset="0"/>
              </a:rPr>
              <a:t>dA</a:t>
            </a:r>
            <a:r>
              <a:rPr lang="en-US"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 is given by</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dA</a:t>
            </a:r>
            <a:r>
              <a:rPr lang="en-US" baseline="-25000" dirty="0" smtClean="0">
                <a:latin typeface="Times New Roman" pitchFamily="18" charset="0"/>
                <a:cs typeface="Times New Roman" pitchFamily="18" charset="0"/>
              </a:rPr>
              <a:t>2</a:t>
            </a:r>
          </a:p>
          <a:p>
            <a:pPr>
              <a:buNone/>
            </a:pPr>
            <a:r>
              <a:rPr lang="en-US" dirty="0" smtClean="0">
                <a:latin typeface="Times New Roman" pitchFamily="18" charset="0"/>
                <a:cs typeface="Times New Roman" pitchFamily="18" charset="0"/>
              </a:rPr>
              <a:t>This will give the energy leaving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arriving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457200" y="1066800"/>
          <a:ext cx="6629400" cy="2373312"/>
        </p:xfrm>
        <a:graphic>
          <a:graphicData uri="http://schemas.openxmlformats.org/presentationml/2006/ole">
            <p:oleObj spid="_x0000_s31746" name="Equation" r:id="rId4" imgW="2234880" imgH="79992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dirty="0" smtClean="0">
                <a:latin typeface="Times New Roman" pitchFamily="18" charset="0"/>
                <a:cs typeface="Times New Roman" pitchFamily="18" charset="0"/>
              </a:rPr>
              <a:t>at dA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the energy leaving dA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and arriving at dA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will be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As the integrals are exactly the same, the above equations give the reciprocity relation</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ij</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j</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ji</a:t>
            </a:r>
            <a:endParaRPr lang="en-US" baseline="-25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1649413" y="0"/>
          <a:ext cx="7494587" cy="2093913"/>
        </p:xfrm>
        <a:graphic>
          <a:graphicData uri="http://schemas.openxmlformats.org/presentationml/2006/ole">
            <p:oleObj spid="_x0000_s32770" name="Equation" r:id="rId3" imgW="2908080" imgH="812520" progId="Equation.3">
              <p:embed/>
            </p:oleObj>
          </a:graphicData>
        </a:graphic>
      </p:graphicFrame>
      <p:graphicFrame>
        <p:nvGraphicFramePr>
          <p:cNvPr id="32772" name="Object 4"/>
          <p:cNvGraphicFramePr>
            <a:graphicFrameLocks noChangeAspect="1"/>
          </p:cNvGraphicFramePr>
          <p:nvPr/>
        </p:nvGraphicFramePr>
        <p:xfrm>
          <a:off x="685800" y="2667000"/>
          <a:ext cx="7264401" cy="2093913"/>
        </p:xfrm>
        <a:graphic>
          <a:graphicData uri="http://schemas.openxmlformats.org/presentationml/2006/ole">
            <p:oleObj spid="_x0000_s32772" name="Equation" r:id="rId4" imgW="2819160" imgH="81252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view factor for an enclosure with N surfaces with temperatures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is given by</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term </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ii</a:t>
            </a:r>
            <a:r>
              <a:rPr lang="en-US" dirty="0" smtClean="0">
                <a:latin typeface="Times New Roman" pitchFamily="18" charset="0"/>
                <a:cs typeface="Times New Roman" pitchFamily="18" charset="0"/>
              </a:rPr>
              <a:t> is non zero if it sees itself.</a:t>
            </a:r>
          </a:p>
          <a:p>
            <a:pPr>
              <a:buNone/>
            </a:pPr>
            <a:r>
              <a:rPr lang="en-US" dirty="0" smtClean="0">
                <a:latin typeface="Times New Roman" pitchFamily="18" charset="0"/>
                <a:cs typeface="Times New Roman" pitchFamily="18" charset="0"/>
              </a:rPr>
              <a:t>For radiation exchange in an enclosure of N surfaces, a total of N</a:t>
            </a:r>
            <a:r>
              <a:rPr lang="en-US" baseline="30000" dirty="0" smtClean="0">
                <a:latin typeface="Times New Roman" pitchFamily="18" charset="0"/>
                <a:cs typeface="Times New Roman" pitchFamily="18" charset="0"/>
              </a:rPr>
              <a:t>2 </a:t>
            </a:r>
            <a:r>
              <a:rPr lang="en-US" dirty="0" smtClean="0">
                <a:latin typeface="Times New Roman" pitchFamily="18" charset="0"/>
                <a:cs typeface="Times New Roman" pitchFamily="18" charset="0"/>
              </a:rPr>
              <a:t>view factors is needed as arranged  in the matrix form</a:t>
            </a:r>
          </a:p>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914399" y="1143000"/>
          <a:ext cx="1447801" cy="1101588"/>
        </p:xfrm>
        <a:graphic>
          <a:graphicData uri="http://schemas.openxmlformats.org/presentationml/2006/ole">
            <p:oleObj spid="_x0000_s33794" name="Equation" r:id="rId3" imgW="583920" imgH="444240" progId="Equation.3">
              <p:embed/>
            </p:oleObj>
          </a:graphicData>
        </a:graphic>
      </p:graphicFrame>
      <p:graphicFrame>
        <p:nvGraphicFramePr>
          <p:cNvPr id="5" name="Object 4"/>
          <p:cNvGraphicFramePr>
            <a:graphicFrameLocks noChangeAspect="1"/>
          </p:cNvGraphicFramePr>
          <p:nvPr/>
        </p:nvGraphicFramePr>
        <p:xfrm>
          <a:off x="3733800" y="3962399"/>
          <a:ext cx="2667000" cy="2722563"/>
        </p:xfrm>
        <a:graphic>
          <a:graphicData uri="http://schemas.openxmlformats.org/presentationml/2006/ole">
            <p:oleObj spid="_x0000_s33795" name="Equation" r:id="rId4" imgW="1218960" imgH="124452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Out of this N</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view factors, which require N</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equations, there are N equations formed by the summation rule and N(N-1)/2 equations formed by the reciprocity relations. This will then require only (N</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-N(N-1)/2)=N(N-1)/2 view factors to be determined.  For a three surface enclosure we need to determine three view factors only to completely determine the view factors.</a:t>
            </a:r>
          </a:p>
          <a:p>
            <a:pPr>
              <a:buNone/>
            </a:pPr>
            <a:r>
              <a:rPr lang="en-US" dirty="0" smtClean="0">
                <a:latin typeface="Times New Roman" pitchFamily="18" charset="0"/>
                <a:cs typeface="Times New Roman" pitchFamily="18" charset="0"/>
              </a:rPr>
              <a:t>As an example consider a two surface enclosure involving two spheres as shown in </a:t>
            </a:r>
            <a:r>
              <a:rPr lang="en-US" b="1" dirty="0" smtClean="0">
                <a:latin typeface="Times New Roman" pitchFamily="18" charset="0"/>
                <a:cs typeface="Times New Roman" pitchFamily="18" charset="0"/>
                <a:hlinkClick r:id="rId2" action="ppaction://hlinkpres?slideindex=1&amp;slidetitle="/>
              </a:rPr>
              <a:t>figchp11\fig11.15.pptx</a:t>
            </a:r>
            <a:r>
              <a:rPr lang="en-US" dirty="0" smtClean="0">
                <a:latin typeface="Times New Roman" pitchFamily="18" charset="0"/>
                <a:cs typeface="Times New Roman" pitchFamily="18" charset="0"/>
              </a:rPr>
              <a:t> .  For this we will need to determine four view factors (F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Only N(N-1)/2 view factors need to be determined to completely get the values of the view factors. One view factor is to be determined directly.  By inspection 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 0 .  For the rest use the equations formed by summation given by</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=1		 F</a:t>
            </a:r>
            <a:r>
              <a:rPr lang="en-US" baseline="-25000" dirty="0" smtClean="0">
                <a:latin typeface="Times New Roman" pitchFamily="18" charset="0"/>
                <a:cs typeface="Times New Roman" pitchFamily="18" charset="0"/>
              </a:rPr>
              <a:t>12 </a:t>
            </a:r>
            <a:r>
              <a:rPr lang="en-US" dirty="0" smtClean="0">
                <a:latin typeface="Times New Roman" pitchFamily="18" charset="0"/>
                <a:cs typeface="Times New Roman" pitchFamily="18" charset="0"/>
              </a:rPr>
              <a:t>=1</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=1</a:t>
            </a:r>
          </a:p>
          <a:p>
            <a:pPr>
              <a:buNone/>
            </a:pPr>
            <a:r>
              <a:rPr lang="en-US" dirty="0" smtClean="0">
                <a:latin typeface="Times New Roman" pitchFamily="18" charset="0"/>
                <a:cs typeface="Times New Roman" pitchFamily="18" charset="0"/>
              </a:rPr>
              <a:t>And the reciprocity relation </a:t>
            </a:r>
          </a:p>
          <a:p>
            <a:pPr>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t>
            </a:r>
            <a:endParaRPr lang="en-US"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(three equations and three unknowns) </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1 -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other complicated geometries, the double integral equations have been solved and the results given in tables and graphs.(tables 2&amp;3, and graphs 1, 2, and 3)</a:t>
            </a:r>
          </a:p>
          <a:p>
            <a:pPr>
              <a:buNone/>
            </a:pPr>
            <a:r>
              <a:rPr lang="en-US" dirty="0" smtClean="0">
                <a:latin typeface="Times New Roman" pitchFamily="18" charset="0"/>
                <a:cs typeface="Times New Roman" pitchFamily="18" charset="0"/>
              </a:rPr>
              <a:t>For view factors to a subdivided surface shown in  </a:t>
            </a:r>
            <a:r>
              <a:rPr lang="en-US" b="1" dirty="0" smtClean="0">
                <a:latin typeface="Times New Roman" pitchFamily="18" charset="0"/>
                <a:cs typeface="Times New Roman" pitchFamily="18" charset="0"/>
                <a:hlinkClick r:id="rId3" action="ppaction://hlinkpres?slideindex=1&amp;slidetitle="/>
              </a:rPr>
              <a:t>figchp11\fig11.14.pptx</a:t>
            </a:r>
            <a:r>
              <a:rPr lang="en-US" dirty="0" smtClean="0">
                <a:latin typeface="Times New Roman" pitchFamily="18" charset="0"/>
                <a:cs typeface="Times New Roman" pitchFamily="18" charset="0"/>
              </a:rPr>
              <a:t>, consider the radiation from surface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to surface j, which is divided into n components, the view factor is given as a summation</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762000" y="4724400"/>
          <a:ext cx="7404100" cy="1066800"/>
        </p:xfrm>
        <a:graphic>
          <a:graphicData uri="http://schemas.openxmlformats.org/presentationml/2006/ole">
            <p:oleObj spid="_x0000_s41986" name="Equation" r:id="rId4" imgW="2997000" imgH="4316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view factor when radiation originates from a subdivided surface can be determined as follows:</a:t>
            </a:r>
          </a:p>
          <a:p>
            <a:pPr>
              <a:buNone/>
            </a:pPr>
            <a:r>
              <a:rPr lang="en-US" dirty="0" smtClean="0">
                <a:latin typeface="Times New Roman" pitchFamily="18" charset="0"/>
                <a:cs typeface="Times New Roman" pitchFamily="18" charset="0"/>
              </a:rPr>
              <a:t>Multiplying the above equation by A</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and applying the reciprocity relation gives </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685800" y="2285999"/>
          <a:ext cx="4267200" cy="3224107"/>
        </p:xfrm>
        <a:graphic>
          <a:graphicData uri="http://schemas.openxmlformats.org/presentationml/2006/ole">
            <p:oleObj spid="_x0000_s43010" name="Equation" r:id="rId3" imgW="1714320" imgH="129528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modern theory views thermal radiation as the propagation of a collection of particles called photons or quanta with quantum of energy given by</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E = h</a:t>
            </a:r>
            <a:r>
              <a:rPr lang="el-GR" dirty="0" smtClean="0">
                <a:latin typeface="Times New Roman" pitchFamily="18" charset="0"/>
                <a:cs typeface="Times New Roman" pitchFamily="18" charset="0"/>
              </a:rPr>
              <a:t>ν</a:t>
            </a:r>
            <a:r>
              <a:rPr lang="en-US" dirty="0" smtClean="0">
                <a:latin typeface="Times New Roman" pitchFamily="18" charset="0"/>
                <a:cs typeface="Times New Roman" pitchFamily="18" charset="0"/>
              </a:rPr>
              <a:t>       h=6.625x10</a:t>
            </a:r>
            <a:r>
              <a:rPr lang="en-US" baseline="30000" dirty="0" smtClean="0">
                <a:latin typeface="Times New Roman" pitchFamily="18" charset="0"/>
                <a:cs typeface="Times New Roman" pitchFamily="18" charset="0"/>
              </a:rPr>
              <a:t>-34</a:t>
            </a:r>
            <a:r>
              <a:rPr lang="en-US" dirty="0" smtClean="0">
                <a:latin typeface="Times New Roman" pitchFamily="18" charset="0"/>
                <a:cs typeface="Times New Roman" pitchFamily="18" charset="0"/>
              </a:rPr>
              <a:t> J.s  (Planck’s constant)</a:t>
            </a:r>
          </a:p>
          <a:p>
            <a:pPr>
              <a:buNone/>
            </a:pPr>
            <a:r>
              <a:rPr lang="en-US" dirty="0" smtClean="0">
                <a:latin typeface="Times New Roman" pitchFamily="18" charset="0"/>
                <a:cs typeface="Times New Roman" pitchFamily="18" charset="0"/>
              </a:rPr>
              <a:t>Using  E = mc</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h</a:t>
            </a:r>
            <a:r>
              <a:rPr lang="el-GR" dirty="0" smtClean="0">
                <a:latin typeface="Times New Roman" pitchFamily="18" charset="0"/>
                <a:cs typeface="Times New Roman" pitchFamily="18" charset="0"/>
              </a:rPr>
              <a:t>ν</a:t>
            </a:r>
            <a:r>
              <a:rPr lang="en-US" dirty="0" smtClean="0">
                <a:latin typeface="Times New Roman" pitchFamily="18" charset="0"/>
                <a:cs typeface="Times New Roman" pitchFamily="18" charset="0"/>
              </a:rPr>
              <a:t>  one can find the momentum of a photon as </a:t>
            </a:r>
          </a:p>
          <a:p>
            <a:pPr>
              <a:buNone/>
            </a:pPr>
            <a:r>
              <a:rPr lang="en-US" dirty="0" smtClean="0">
                <a:latin typeface="Times New Roman" pitchFamily="18" charset="0"/>
                <a:cs typeface="Times New Roman" pitchFamily="18" charset="0"/>
              </a:rPr>
              <a:t>Momentum  = mc = h</a:t>
            </a:r>
            <a:r>
              <a:rPr lang="el-GR" dirty="0" smtClean="0">
                <a:latin typeface="Times New Roman" pitchFamily="18" charset="0"/>
                <a:cs typeface="Times New Roman" pitchFamily="18" charset="0"/>
              </a:rPr>
              <a:t>ν</a:t>
            </a:r>
            <a:r>
              <a:rPr lang="en-US" dirty="0" smtClean="0">
                <a:latin typeface="Times New Roman" pitchFamily="18" charset="0"/>
                <a:cs typeface="Times New Roman" pitchFamily="18" charset="0"/>
              </a:rPr>
              <a:t>/c</a:t>
            </a:r>
            <a:r>
              <a:rPr lang="el-GR"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Quantum – statistical thermodynamics gives the energy density of radiation per unit volume and per unit wave length as</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457200" y="5176838"/>
          <a:ext cx="7854950" cy="1681162"/>
        </p:xfrm>
        <a:graphic>
          <a:graphicData uri="http://schemas.openxmlformats.org/presentationml/2006/ole">
            <p:oleObj spid="_x0000_s1026" name="Equation" r:id="rId3" imgW="3085920" imgH="6602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11.2</a:t>
            </a:r>
          </a:p>
          <a:p>
            <a:pPr>
              <a:buNone/>
            </a:pPr>
            <a:r>
              <a:rPr lang="en-US" dirty="0" smtClean="0">
                <a:latin typeface="Times New Roman" pitchFamily="18" charset="0"/>
                <a:cs typeface="Times New Roman" pitchFamily="18" charset="0"/>
              </a:rPr>
              <a:t>Consider a diffuse circular disk of diameter D and area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 and a plane diffuse surface of area A</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&lt;&lt;</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  The surfaces are parallel, and A</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is located at a distance L from the centre of </a:t>
            </a:r>
            <a:r>
              <a:rPr lang="en-US" dirty="0" err="1" smtClean="0">
                <a:latin typeface="Times New Roman" pitchFamily="18" charset="0"/>
                <a:cs typeface="Times New Roman" pitchFamily="18" charset="0"/>
              </a:rPr>
              <a:t>A</a:t>
            </a:r>
            <a:r>
              <a:rPr lang="en-US"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  Obtain an expression for the view factor </a:t>
            </a:r>
            <a:r>
              <a:rPr lang="en-US" dirty="0" err="1" smtClean="0">
                <a:latin typeface="Times New Roman" pitchFamily="18" charset="0"/>
                <a:cs typeface="Times New Roman" pitchFamily="18" charset="0"/>
              </a:rPr>
              <a:t>F</a:t>
            </a:r>
            <a:r>
              <a:rPr lang="en-US" baseline="-25000" dirty="0" err="1" smtClean="0">
                <a:latin typeface="Times New Roman" pitchFamily="18" charset="0"/>
                <a:cs typeface="Times New Roman" pitchFamily="18" charset="0"/>
              </a:rPr>
              <a:t>ij</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pic>
        <p:nvPicPr>
          <p:cNvPr id="37889" name="Picture 1" descr="C:\Documents and Settings\Preferred Customer\Desktop\cond3 002.jpg"/>
          <p:cNvPicPr>
            <a:picLocks noChangeAspect="1" noChangeArrowheads="1"/>
          </p:cNvPicPr>
          <p:nvPr/>
        </p:nvPicPr>
        <p:blipFill>
          <a:blip r:embed="rId2"/>
          <a:srcRect/>
          <a:stretch>
            <a:fillRect/>
          </a:stretch>
        </p:blipFill>
        <p:spPr bwMode="auto">
          <a:xfrm>
            <a:off x="3124200" y="2895600"/>
            <a:ext cx="5150940" cy="3657600"/>
          </a:xfrm>
          <a:prstGeom prst="rect">
            <a:avLst/>
          </a:prstGeom>
          <a:noFill/>
        </p:spPr>
      </p:pic>
      <p:sp>
        <p:nvSpPr>
          <p:cNvPr id="5" name="Slide Number Placeholder 4"/>
          <p:cNvSpPr>
            <a:spLocks noGrp="1"/>
          </p:cNvSpPr>
          <p:nvPr>
            <p:ph type="sldNum" sz="quarter" idx="12"/>
          </p:nvPr>
        </p:nvSpPr>
        <p:spPr/>
        <p:txBody>
          <a:bodyPr/>
          <a:lstStyle/>
          <a:p>
            <a:fld id="{561E37AC-040C-40B0-811B-976A68145F7C}"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Solution</a:t>
            </a:r>
          </a:p>
          <a:p>
            <a:pPr>
              <a:buNone/>
            </a:pPr>
            <a:r>
              <a:rPr lang="en-US" dirty="0" smtClean="0">
                <a:latin typeface="Times New Roman" pitchFamily="18" charset="0"/>
                <a:cs typeface="Times New Roman" pitchFamily="18" charset="0"/>
              </a:rPr>
              <a:t>We will use</a:t>
            </a:r>
          </a:p>
          <a:p>
            <a:pPr>
              <a:buNone/>
            </a:pPr>
            <a:endParaRPr lang="en-US" dirty="0" smtClean="0">
              <a:latin typeface="Times New Roman" pitchFamily="18" charset="0"/>
              <a:cs typeface="Times New Roman" pitchFamily="18" charset="0"/>
            </a:endParaRPr>
          </a:p>
          <a:p>
            <a:pPr>
              <a:buNone/>
            </a:pPr>
            <a:r>
              <a:rPr lang="el-GR" dirty="0" smtClean="0">
                <a:latin typeface="Times New Roman" pitchFamily="18" charset="0"/>
                <a:cs typeface="Times New Roman" pitchFamily="18" charset="0"/>
              </a:rPr>
              <a:t>θ</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baseline="-25000" dirty="0" smtClean="0">
                <a:latin typeface="Times New Roman" pitchFamily="18" charset="0"/>
                <a:cs typeface="Times New Roman" pitchFamily="18" charset="0"/>
              </a:rPr>
              <a:t>j</a:t>
            </a:r>
            <a:r>
              <a:rPr lang="en-US" dirty="0" smtClean="0">
                <a:latin typeface="Times New Roman" pitchFamily="18" charset="0"/>
                <a:cs typeface="Times New Roman" pitchFamily="18" charset="0"/>
              </a:rPr>
              <a:t>, and R are approximately independent of position on A</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the above reduces to</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Using R</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=r</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+L</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cos</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θ</a:t>
            </a:r>
            <a:r>
              <a:rPr lang="en-US" dirty="0" smtClean="0">
                <a:latin typeface="Times New Roman" pitchFamily="18" charset="0"/>
                <a:cs typeface="Times New Roman" pitchFamily="18" charset="0"/>
              </a:rPr>
              <a:t> = (L/R) and </a:t>
            </a:r>
            <a:r>
              <a:rPr lang="en-US" dirty="0" err="1" smtClean="0">
                <a:latin typeface="Times New Roman" pitchFamily="18" charset="0"/>
                <a:cs typeface="Times New Roman" pitchFamily="18" charset="0"/>
              </a:rPr>
              <a:t>dA</a:t>
            </a:r>
            <a:r>
              <a:rPr lang="en-US"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 = 2</a:t>
            </a:r>
            <a:r>
              <a:rPr lang="el-GR" dirty="0" smtClean="0">
                <a:latin typeface="Times New Roman" pitchFamily="18" charset="0"/>
                <a:cs typeface="Times New Roman" pitchFamily="18" charset="0"/>
              </a:rPr>
              <a:t>π</a:t>
            </a:r>
            <a:r>
              <a:rPr lang="en-US" dirty="0" err="1" smtClean="0">
                <a:latin typeface="Times New Roman" pitchFamily="18" charset="0"/>
                <a:cs typeface="Times New Roman" pitchFamily="18" charset="0"/>
              </a:rPr>
              <a:t>rdr</a:t>
            </a:r>
            <a:r>
              <a:rPr lang="en-US" dirty="0" smtClean="0">
                <a:latin typeface="Times New Roman" pitchFamily="18" charset="0"/>
                <a:cs typeface="Times New Roman" pitchFamily="18" charset="0"/>
              </a:rPr>
              <a:t> , the integration will give</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39939" name="Object 3"/>
          <p:cNvGraphicFramePr>
            <a:graphicFrameLocks noChangeAspect="1"/>
          </p:cNvGraphicFramePr>
          <p:nvPr/>
        </p:nvGraphicFramePr>
        <p:xfrm>
          <a:off x="2895600" y="533400"/>
          <a:ext cx="5235575" cy="1177925"/>
        </p:xfrm>
        <a:graphic>
          <a:graphicData uri="http://schemas.openxmlformats.org/presentationml/2006/ole">
            <p:oleObj spid="_x0000_s39939" name="Equation" r:id="rId3" imgW="2031840" imgH="457200" progId="Equation.3">
              <p:embed/>
            </p:oleObj>
          </a:graphicData>
        </a:graphic>
      </p:graphicFrame>
      <p:graphicFrame>
        <p:nvGraphicFramePr>
          <p:cNvPr id="39940" name="Object 4"/>
          <p:cNvGraphicFramePr>
            <a:graphicFrameLocks noChangeAspect="1"/>
          </p:cNvGraphicFramePr>
          <p:nvPr/>
        </p:nvGraphicFramePr>
        <p:xfrm>
          <a:off x="533400" y="2743200"/>
          <a:ext cx="8247063" cy="1079500"/>
        </p:xfrm>
        <a:graphic>
          <a:graphicData uri="http://schemas.openxmlformats.org/presentationml/2006/ole">
            <p:oleObj spid="_x0000_s39940" name="Equation" r:id="rId4" imgW="3200400" imgH="419040" progId="Equation.3">
              <p:embed/>
            </p:oleObj>
          </a:graphicData>
        </a:graphic>
      </p:graphicFrame>
      <p:graphicFrame>
        <p:nvGraphicFramePr>
          <p:cNvPr id="7" name="Object 6"/>
          <p:cNvGraphicFramePr>
            <a:graphicFrameLocks noChangeAspect="1"/>
          </p:cNvGraphicFramePr>
          <p:nvPr/>
        </p:nvGraphicFramePr>
        <p:xfrm>
          <a:off x="457199" y="5105400"/>
          <a:ext cx="6291943" cy="1295400"/>
        </p:xfrm>
        <a:graphic>
          <a:graphicData uri="http://schemas.openxmlformats.org/presentationml/2006/ole">
            <p:oleObj spid="_x0000_s39941" name="Equation" r:id="rId5" imgW="2158920" imgH="444240" progId="Equation.3">
              <p:embed/>
            </p:oleObj>
          </a:graphicData>
        </a:graphic>
      </p:graphicFrame>
      <p:sp>
        <p:nvSpPr>
          <p:cNvPr id="8" name="Slide Number Placeholder 7"/>
          <p:cNvSpPr>
            <a:spLocks noGrp="1"/>
          </p:cNvSpPr>
          <p:nvPr>
            <p:ph type="sldNum" sz="quarter" idx="12"/>
          </p:nvPr>
        </p:nvSpPr>
        <p:spPr/>
        <p:txBody>
          <a:bodyPr/>
          <a:lstStyle/>
          <a:p>
            <a:fld id="{561E37AC-040C-40B0-811B-976A68145F7C}"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11.3</a:t>
            </a:r>
          </a:p>
          <a:p>
            <a:pPr>
              <a:buNone/>
            </a:pPr>
            <a:r>
              <a:rPr lang="en-US" dirty="0" smtClean="0">
                <a:latin typeface="Times New Roman" pitchFamily="18" charset="0"/>
                <a:cs typeface="Times New Roman" pitchFamily="18" charset="0"/>
              </a:rPr>
              <a:t>Determine all the view factors for the following geometries.</a:t>
            </a:r>
          </a:p>
          <a:p>
            <a:pPr marL="514350" indent="-514350">
              <a:buAutoNum type="arabicPeriod"/>
            </a:pPr>
            <a:r>
              <a:rPr lang="en-US" dirty="0" smtClean="0">
                <a:latin typeface="Times New Roman" pitchFamily="18" charset="0"/>
                <a:cs typeface="Times New Roman" pitchFamily="18" charset="0"/>
              </a:rPr>
              <a:t>Sphere of diameter D inside a cubical box of length L=D.</a:t>
            </a:r>
          </a:p>
          <a:p>
            <a:pPr marL="514350" indent="-514350">
              <a:buAutoNum type="arabicPeriod"/>
            </a:pPr>
            <a:r>
              <a:rPr lang="en-US" dirty="0" smtClean="0">
                <a:latin typeface="Times New Roman" pitchFamily="18" charset="0"/>
                <a:cs typeface="Times New Roman" pitchFamily="18" charset="0"/>
              </a:rPr>
              <a:t>Diagonal partition within a long square duct.</a:t>
            </a:r>
          </a:p>
          <a:p>
            <a:pPr marL="514350" indent="-514350">
              <a:buAutoNum type="arabicPeriod"/>
            </a:pPr>
            <a:r>
              <a:rPr lang="en-US" dirty="0" smtClean="0">
                <a:latin typeface="Times New Roman" pitchFamily="18" charset="0"/>
                <a:cs typeface="Times New Roman" pitchFamily="18" charset="0"/>
              </a:rPr>
              <a:t>End and side of a circular tube of equal length and diameter.</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Solution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1.  Sphere within a cube:</a:t>
            </a:r>
          </a:p>
          <a:p>
            <a:pPr>
              <a:buNone/>
            </a:pPr>
            <a:r>
              <a:rPr lang="en-US" dirty="0" smtClean="0"/>
              <a:t>	</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=1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D</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/(6L</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)x1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/6</a:t>
            </a:r>
          </a:p>
          <a:p>
            <a:pPr>
              <a:buNone/>
            </a:pPr>
            <a:r>
              <a:rPr lang="en-US" dirty="0" smtClean="0">
                <a:latin typeface="Times New Roman" pitchFamily="18" charset="0"/>
                <a:cs typeface="Times New Roman" pitchFamily="18" charset="0"/>
              </a:rPr>
              <a:t>From summation relation</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 0</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 (1-</a:t>
            </a:r>
            <a:r>
              <a:rPr lang="el-GR" dirty="0" smtClean="0">
                <a:latin typeface="Times New Roman" pitchFamily="18" charset="0"/>
                <a:cs typeface="Times New Roman" pitchFamily="18" charset="0"/>
              </a:rPr>
              <a:t> π</a:t>
            </a:r>
            <a:r>
              <a:rPr lang="en-US" dirty="0" smtClean="0">
                <a:latin typeface="Times New Roman" pitchFamily="18" charset="0"/>
                <a:cs typeface="Times New Roman" pitchFamily="18" charset="0"/>
              </a:rPr>
              <a:t>/6)</a:t>
            </a:r>
            <a:endParaRPr lang="en-US" dirty="0">
              <a:latin typeface="Times New Roman" pitchFamily="18" charset="0"/>
              <a:cs typeface="Times New Roman" pitchFamily="18" charset="0"/>
            </a:endParaRPr>
          </a:p>
          <a:p>
            <a:pPr>
              <a:buNone/>
            </a:pPr>
            <a:endParaRPr lang="en-US" dirty="0" smtClean="0"/>
          </a:p>
          <a:p>
            <a:pPr>
              <a:buNone/>
            </a:pPr>
            <a:endParaRPr lang="en-US" dirty="0"/>
          </a:p>
        </p:txBody>
      </p:sp>
      <p:pic>
        <p:nvPicPr>
          <p:cNvPr id="40962" name="Picture 2" descr="C:\Documents and Settings\Preferred Customer\Desktop\cond3 003.jpg"/>
          <p:cNvPicPr>
            <a:picLocks noChangeAspect="1" noChangeArrowheads="1"/>
          </p:cNvPicPr>
          <p:nvPr/>
        </p:nvPicPr>
        <p:blipFill>
          <a:blip r:embed="rId2"/>
          <a:srcRect/>
          <a:stretch>
            <a:fillRect/>
          </a:stretch>
        </p:blipFill>
        <p:spPr bwMode="auto">
          <a:xfrm>
            <a:off x="304800" y="533400"/>
            <a:ext cx="8004221" cy="2667000"/>
          </a:xfrm>
          <a:prstGeom prst="rect">
            <a:avLst/>
          </a:prstGeom>
          <a:noFill/>
        </p:spPr>
      </p:pic>
      <p:sp>
        <p:nvSpPr>
          <p:cNvPr id="5" name="Slide Number Placeholder 4"/>
          <p:cNvSpPr>
            <a:spLocks noGrp="1"/>
          </p:cNvSpPr>
          <p:nvPr>
            <p:ph type="sldNum" sz="quarter" idx="12"/>
          </p:nvPr>
        </p:nvSpPr>
        <p:spPr/>
        <p:txBody>
          <a:bodyPr/>
          <a:lstStyle/>
          <a:p>
            <a:fld id="{561E37AC-040C-40B0-811B-976A68145F7C}"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10000"/>
          </a:bodyPr>
          <a:lstStyle/>
          <a:p>
            <a:pPr marL="514350" indent="-514350">
              <a:buAutoNum type="arabicPeriod" startAt="2"/>
            </a:pPr>
            <a:r>
              <a:rPr lang="en-US" dirty="0" smtClean="0">
                <a:latin typeface="Times New Roman" pitchFamily="18" charset="0"/>
                <a:cs typeface="Times New Roman" pitchFamily="18" charset="0"/>
              </a:rPr>
              <a:t>Partition within a square duct</a:t>
            </a:r>
          </a:p>
          <a:p>
            <a:pPr marL="514350" indent="-514350">
              <a:buNone/>
            </a:pPr>
            <a:r>
              <a:rPr lang="en-US" dirty="0" smtClean="0">
                <a:latin typeface="Times New Roman" pitchFamily="18" charset="0"/>
                <a:cs typeface="Times New Roman" pitchFamily="18" charset="0"/>
              </a:rPr>
              <a:t>By inspection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11</a:t>
            </a:r>
            <a:r>
              <a:rPr lang="en-US" dirty="0" smtClean="0">
                <a:latin typeface="Times New Roman" pitchFamily="18" charset="0"/>
                <a:cs typeface="Times New Roman" pitchFamily="18" charset="0"/>
              </a:rPr>
              <a:t> =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22</a:t>
            </a:r>
            <a:r>
              <a:rPr lang="en-US" dirty="0" smtClean="0">
                <a:latin typeface="Times New Roman" pitchFamily="18" charset="0"/>
                <a:cs typeface="Times New Roman" pitchFamily="18" charset="0"/>
              </a:rPr>
              <a:t> =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33</a:t>
            </a:r>
            <a:r>
              <a:rPr lang="en-US" dirty="0" smtClean="0">
                <a:latin typeface="Times New Roman" pitchFamily="18" charset="0"/>
                <a:cs typeface="Times New Roman" pitchFamily="18" charset="0"/>
              </a:rPr>
              <a:t> = 0</a:t>
            </a:r>
          </a:p>
          <a:p>
            <a:pPr marL="514350" indent="-514350">
              <a:buNone/>
            </a:pPr>
            <a:r>
              <a:rPr lang="en-US" dirty="0" smtClean="0">
                <a:latin typeface="Times New Roman" pitchFamily="18" charset="0"/>
                <a:cs typeface="Times New Roman" pitchFamily="18" charset="0"/>
              </a:rPr>
              <a:t>Summation equations</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 1  (symmetry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12</a:t>
            </a:r>
            <a:r>
              <a:rPr lang="en-US"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13</a:t>
            </a:r>
            <a:r>
              <a:rPr lang="en-US" dirty="0" smtClean="0">
                <a:latin typeface="Times New Roman" pitchFamily="18" charset="0"/>
                <a:cs typeface="Times New Roman" pitchFamily="18" charset="0"/>
              </a:rPr>
              <a:t> =0.5)</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1</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 1</a:t>
            </a:r>
          </a:p>
          <a:p>
            <a:pPr marL="514350" indent="-514350">
              <a:buNone/>
            </a:pP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 L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(√2)L</a:t>
            </a:r>
          </a:p>
          <a:p>
            <a:pPr marL="514350" indent="-514350">
              <a:buNone/>
            </a:pPr>
            <a:r>
              <a:rPr lang="en-US" dirty="0" smtClean="0">
                <a:latin typeface="Times New Roman" pitchFamily="18" charset="0"/>
                <a:cs typeface="Times New Roman" pitchFamily="18" charset="0"/>
              </a:rPr>
              <a:t>Reciprocity</a:t>
            </a:r>
          </a:p>
          <a:p>
            <a:pPr marL="514350" indent="-514350">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31</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(√2)F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=0.71</a:t>
            </a:r>
            <a:endParaRPr lang="en-US" baseline="-25000"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21</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=(√2)F</a:t>
            </a:r>
            <a:r>
              <a:rPr lang="en-US" baseline="-25000" dirty="0" smtClean="0">
                <a:latin typeface="Times New Roman" pitchFamily="18" charset="0"/>
                <a:cs typeface="Times New Roman" pitchFamily="18" charset="0"/>
              </a:rPr>
              <a:t>12 </a:t>
            </a:r>
            <a:r>
              <a:rPr lang="en-US" dirty="0" smtClean="0">
                <a:latin typeface="Times New Roman" pitchFamily="18" charset="0"/>
                <a:cs typeface="Times New Roman" pitchFamily="18" charset="0"/>
              </a:rPr>
              <a:t>=0.71</a:t>
            </a:r>
            <a:endParaRPr lang="en-US" baseline="-25000"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23</a:t>
            </a:r>
          </a:p>
          <a:p>
            <a:pPr marL="514350" indent="-514350">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23</a:t>
            </a:r>
            <a:r>
              <a:rPr lang="en-US" dirty="0" smtClean="0">
                <a:latin typeface="Times New Roman" pitchFamily="18" charset="0"/>
                <a:cs typeface="Times New Roman" pitchFamily="18" charset="0"/>
              </a:rPr>
              <a:t> = 1-F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=1-0.71=0.29</a:t>
            </a:r>
          </a:p>
          <a:p>
            <a:pPr marL="514350" indent="-514350">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32</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0.29</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85000" lnSpcReduction="10000"/>
          </a:bodyPr>
          <a:lstStyle/>
          <a:p>
            <a:pPr>
              <a:buNone/>
            </a:pPr>
            <a:r>
              <a:rPr lang="en-US" dirty="0" smtClean="0">
                <a:latin typeface="Times New Roman" pitchFamily="18" charset="0"/>
                <a:cs typeface="Times New Roman" pitchFamily="18" charset="0"/>
              </a:rPr>
              <a:t>3. Circular tube:</a:t>
            </a:r>
          </a:p>
          <a:p>
            <a:pPr>
              <a:buNone/>
            </a:pPr>
            <a:r>
              <a:rPr lang="en-US" dirty="0" smtClean="0">
                <a:latin typeface="Times New Roman" pitchFamily="18" charset="0"/>
                <a:cs typeface="Times New Roman" pitchFamily="18" charset="0"/>
              </a:rPr>
              <a:t>	Using Graph 2  with r</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/L = 0.5 and L/r</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2  will give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31</a:t>
            </a:r>
            <a:r>
              <a:rPr lang="en-US" dirty="0" smtClean="0">
                <a:latin typeface="Times New Roman" pitchFamily="18" charset="0"/>
                <a:cs typeface="Times New Roman" pitchFamily="18" charset="0"/>
              </a:rPr>
              <a:t>≈0.17</a:t>
            </a:r>
          </a:p>
          <a:p>
            <a:pPr>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11</a:t>
            </a:r>
            <a:r>
              <a:rPr lang="en-US" dirty="0" smtClean="0">
                <a:latin typeface="Times New Roman" pitchFamily="18" charset="0"/>
                <a:cs typeface="Times New Roman" pitchFamily="18" charset="0"/>
              </a:rPr>
              <a:t> = 0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33</a:t>
            </a:r>
            <a:r>
              <a:rPr lang="en-US" dirty="0" smtClean="0">
                <a:latin typeface="Times New Roman" pitchFamily="18" charset="0"/>
                <a:cs typeface="Times New Roman" pitchFamily="18" charset="0"/>
              </a:rPr>
              <a:t> = 0  </a:t>
            </a:r>
          </a:p>
          <a:p>
            <a:pPr>
              <a:buNone/>
            </a:pP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D</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/4)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π</a:t>
            </a:r>
            <a:r>
              <a:rPr lang="en-US" dirty="0" smtClean="0">
                <a:latin typeface="Times New Roman" pitchFamily="18" charset="0"/>
                <a:cs typeface="Times New Roman" pitchFamily="18" charset="0"/>
              </a:rPr>
              <a:t>D</a:t>
            </a:r>
            <a:r>
              <a:rPr lang="en-US" baseline="30000" dirty="0" smtClean="0">
                <a:latin typeface="Times New Roman" pitchFamily="18" charset="0"/>
                <a:cs typeface="Times New Roman" pitchFamily="18" charset="0"/>
              </a:rPr>
              <a:t>2</a:t>
            </a:r>
          </a:p>
          <a:p>
            <a:pPr marL="514350" indent="-514350">
              <a:buNone/>
            </a:pPr>
            <a:r>
              <a:rPr lang="en-US" dirty="0" smtClean="0">
                <a:latin typeface="Times New Roman" pitchFamily="18" charset="0"/>
                <a:cs typeface="Times New Roman" pitchFamily="18" charset="0"/>
              </a:rPr>
              <a:t>Summation equations</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 1		</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1  (symmetry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a:t>
            </a:r>
          </a:p>
          <a:p>
            <a:pPr marL="514350" indent="-514350">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 1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32</a:t>
            </a:r>
            <a:r>
              <a:rPr lang="en-US" dirty="0" smtClean="0">
                <a:latin typeface="Times New Roman" pitchFamily="18" charset="0"/>
                <a:cs typeface="Times New Roman" pitchFamily="18" charset="0"/>
              </a:rPr>
              <a:t> = 1-F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 0.83)</a:t>
            </a:r>
          </a:p>
          <a:p>
            <a:pPr marL="514350" indent="-514350">
              <a:buNone/>
            </a:pPr>
            <a:r>
              <a:rPr lang="en-US" dirty="0" smtClean="0">
                <a:latin typeface="Times New Roman" pitchFamily="18" charset="0"/>
                <a:cs typeface="Times New Roman" pitchFamily="18" charset="0"/>
              </a:rPr>
              <a:t>Reciprocity</a:t>
            </a:r>
          </a:p>
          <a:p>
            <a:pPr marL="514350" indent="-514350">
              <a:buNone/>
            </a:pP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 (1/4)F</a:t>
            </a:r>
            <a:r>
              <a:rPr lang="en-US" baseline="-25000" dirty="0" smtClean="0">
                <a:latin typeface="Times New Roman" pitchFamily="18" charset="0"/>
                <a:cs typeface="Times New Roman" pitchFamily="18" charset="0"/>
              </a:rPr>
              <a:t>32</a:t>
            </a:r>
            <a:r>
              <a:rPr lang="en-US" dirty="0" smtClean="0">
                <a:latin typeface="Times New Roman" pitchFamily="18" charset="0"/>
                <a:cs typeface="Times New Roman" pitchFamily="18" charset="0"/>
              </a:rPr>
              <a:t>=0.208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21</a:t>
            </a:r>
            <a:r>
              <a:rPr lang="en-US" dirty="0" smtClean="0">
                <a:latin typeface="Times New Roman" pitchFamily="18" charset="0"/>
                <a:cs typeface="Times New Roman" pitchFamily="18" charset="0"/>
              </a:rPr>
              <a:t>=0.208</a:t>
            </a:r>
            <a:endParaRPr lang="en-US" baseline="-25000" dirty="0" smtClean="0">
              <a:latin typeface="Times New Roman" pitchFamily="18" charset="0"/>
              <a:cs typeface="Times New Roman" pitchFamily="18" charset="0"/>
            </a:endParaRPr>
          </a:p>
          <a:p>
            <a:pPr marL="514350" indent="-514350">
              <a:buNone/>
            </a:pP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13</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31</a:t>
            </a:r>
            <a:r>
              <a:rPr lang="en-US" dirty="0" smtClean="0">
                <a:latin typeface="Times New Roman" pitchFamily="18" charset="0"/>
                <a:cs typeface="Times New Roman" pitchFamily="18" charset="0"/>
              </a:rPr>
              <a:t>=0.17</a:t>
            </a:r>
            <a:endParaRPr lang="en-US" baseline="-25000"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22</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0.58</a:t>
            </a:r>
          </a:p>
          <a:p>
            <a:pPr marL="514350" indent="-514350">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F</a:t>
            </a:r>
            <a:r>
              <a:rPr lang="en-US" baseline="-25000" dirty="0" smtClean="0">
                <a:solidFill>
                  <a:srgbClr val="FF0000"/>
                </a:solidFill>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=(4)F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=0.83		</a:t>
            </a:r>
          </a:p>
          <a:p>
            <a:pPr marL="514350" indent="-514350">
              <a:buNone/>
            </a:pPr>
            <a:r>
              <a:rPr lang="en-US"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514350" indent="-514350">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lnSpcReduction="10000"/>
          </a:bodyPr>
          <a:lstStyle/>
          <a:p>
            <a:pPr>
              <a:buNone/>
            </a:pPr>
            <a:r>
              <a:rPr lang="en-US" b="1" dirty="0" smtClean="0">
                <a:latin typeface="Times New Roman" pitchFamily="18" charset="0"/>
                <a:cs typeface="Times New Roman" pitchFamily="18" charset="0"/>
              </a:rPr>
              <a:t>Radiation Exchange Between Surfaces</a:t>
            </a:r>
          </a:p>
          <a:p>
            <a:pPr>
              <a:buNone/>
            </a:pPr>
            <a:r>
              <a:rPr lang="en-US" dirty="0" smtClean="0">
                <a:latin typeface="Times New Roman" pitchFamily="18" charset="0"/>
                <a:cs typeface="Times New Roman" pitchFamily="18" charset="0"/>
              </a:rPr>
              <a:t>When radiation falls on an opaque surface there will be a possibility of absorption and reflection.  In an enclosure there will be multiple reflections with partial absorptions. </a:t>
            </a:r>
          </a:p>
          <a:p>
            <a:pPr>
              <a:buNone/>
            </a:pPr>
            <a:r>
              <a:rPr lang="en-US" b="1" dirty="0" smtClean="0">
                <a:latin typeface="Times New Roman" pitchFamily="18" charset="0"/>
                <a:cs typeface="Times New Roman" pitchFamily="18" charset="0"/>
              </a:rPr>
              <a:t>Blackbody Radiation Exchange </a:t>
            </a:r>
          </a:p>
          <a:p>
            <a:pPr>
              <a:buNone/>
            </a:pPr>
            <a:r>
              <a:rPr lang="en-US" dirty="0" smtClean="0">
                <a:latin typeface="Times New Roman" pitchFamily="18" charset="0"/>
                <a:cs typeface="Times New Roman" pitchFamily="18" charset="0"/>
              </a:rPr>
              <a:t>The simplest radiation exchange will be between black surfaces where there will be no possibility of reflection.</a:t>
            </a:r>
          </a:p>
          <a:p>
            <a:pPr>
              <a:buNone/>
            </a:pPr>
            <a:r>
              <a:rPr lang="en-US" dirty="0" smtClean="0">
                <a:latin typeface="Times New Roman" pitchFamily="18" charset="0"/>
                <a:cs typeface="Times New Roman" pitchFamily="18" charset="0"/>
              </a:rPr>
              <a:t>The following terms will need to be defined.</a:t>
            </a:r>
          </a:p>
          <a:p>
            <a:pPr>
              <a:buNone/>
            </a:pPr>
            <a:r>
              <a:rPr lang="en-US" dirty="0" smtClean="0">
                <a:latin typeface="Times New Roman" pitchFamily="18" charset="0"/>
                <a:cs typeface="Times New Roman" pitchFamily="18" charset="0"/>
              </a:rPr>
              <a:t>G = irradiation </a:t>
            </a:r>
          </a:p>
          <a:p>
            <a:pPr>
              <a:buNone/>
            </a:pPr>
            <a:r>
              <a:rPr lang="en-US" dirty="0" smtClean="0">
                <a:latin typeface="Times New Roman" pitchFamily="18" charset="0"/>
                <a:cs typeface="Times New Roman" pitchFamily="18" charset="0"/>
              </a:rPr>
              <a:t>	= total radiation incident upon a surface per unit  time per unit area</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J = </a:t>
            </a:r>
            <a:r>
              <a:rPr lang="en-US" dirty="0" err="1" smtClean="0">
                <a:latin typeface="Times New Roman" pitchFamily="18" charset="0"/>
                <a:cs typeface="Times New Roman" pitchFamily="18" charset="0"/>
              </a:rPr>
              <a:t>radiosity</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 total radiation which leaves a surface per unit time per unit area</a:t>
            </a:r>
          </a:p>
          <a:p>
            <a:pPr>
              <a:buNone/>
            </a:pPr>
            <a:r>
              <a:rPr lang="en-US" dirty="0" smtClean="0">
                <a:latin typeface="Times New Roman" pitchFamily="18" charset="0"/>
                <a:cs typeface="Times New Roman" pitchFamily="18" charset="0"/>
              </a:rPr>
              <a:t>For a black surface </a:t>
            </a:r>
            <a:r>
              <a:rPr lang="en-US" dirty="0" err="1" smtClean="0">
                <a:latin typeface="Times New Roman" pitchFamily="18" charset="0"/>
                <a:cs typeface="Times New Roman" pitchFamily="18" charset="0"/>
              </a:rPr>
              <a:t>radiosity</a:t>
            </a:r>
            <a:r>
              <a:rPr lang="en-US" dirty="0" smtClean="0">
                <a:latin typeface="Times New Roman" pitchFamily="18" charset="0"/>
                <a:cs typeface="Times New Roman" pitchFamily="18" charset="0"/>
              </a:rPr>
              <a:t> is the same as the emission.</a:t>
            </a:r>
          </a:p>
          <a:p>
            <a:pPr>
              <a:buNone/>
            </a:pPr>
            <a:r>
              <a:rPr lang="en-US" dirty="0" smtClean="0">
                <a:latin typeface="Times New Roman" pitchFamily="18" charset="0"/>
                <a:cs typeface="Times New Roman" pitchFamily="18" charset="0"/>
              </a:rPr>
              <a:t>For the analysis of </a:t>
            </a:r>
            <a:r>
              <a:rPr lang="en-US" dirty="0" err="1" smtClean="0">
                <a:latin typeface="Times New Roman" pitchFamily="18" charset="0"/>
                <a:cs typeface="Times New Roman" pitchFamily="18" charset="0"/>
              </a:rPr>
              <a:t>radiative</a:t>
            </a:r>
            <a:r>
              <a:rPr lang="en-US" dirty="0" smtClean="0">
                <a:latin typeface="Times New Roman" pitchFamily="18" charset="0"/>
                <a:cs typeface="Times New Roman" pitchFamily="18" charset="0"/>
              </a:rPr>
              <a:t> heat transfer between black surfaces, we will use </a:t>
            </a:r>
            <a:r>
              <a:rPr lang="en-US" b="1" dirty="0" smtClean="0">
                <a:latin typeface="Times New Roman" pitchFamily="18" charset="0"/>
                <a:cs typeface="Times New Roman" pitchFamily="18" charset="0"/>
                <a:hlinkClick r:id="rId2" action="ppaction://hlinkpres?slideindex=1&amp;slidetitle="/>
              </a:rPr>
              <a:t>figchp11\fig11.16.pptx</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Define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i→j</a:t>
            </a:r>
            <a:r>
              <a:rPr lang="en-US" dirty="0" smtClean="0">
                <a:latin typeface="Times New Roman" pitchFamily="18" charset="0"/>
                <a:cs typeface="Times New Roman" pitchFamily="18" charset="0"/>
              </a:rPr>
              <a:t> as the rate at which radiation leaves surface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and is intercepted by surface j.  This can be expressed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This will allow the construction of a thermal network that satisfies</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50178" name="Object 2"/>
          <p:cNvGraphicFramePr>
            <a:graphicFrameLocks noChangeAspect="1"/>
          </p:cNvGraphicFramePr>
          <p:nvPr/>
        </p:nvGraphicFramePr>
        <p:xfrm>
          <a:off x="304800" y="609600"/>
          <a:ext cx="8538983" cy="4114800"/>
        </p:xfrm>
        <a:graphic>
          <a:graphicData uri="http://schemas.openxmlformats.org/presentationml/2006/ole">
            <p:oleObj spid="_x0000_s50178" name="Equation" r:id="rId3" imgW="3504960" imgH="1688760" progId="Equation.3">
              <p:embed/>
            </p:oleObj>
          </a:graphicData>
        </a:graphic>
      </p:graphicFrame>
      <p:graphicFrame>
        <p:nvGraphicFramePr>
          <p:cNvPr id="5" name="Object 4"/>
          <p:cNvGraphicFramePr>
            <a:graphicFrameLocks noChangeAspect="1"/>
          </p:cNvGraphicFramePr>
          <p:nvPr/>
        </p:nvGraphicFramePr>
        <p:xfrm>
          <a:off x="533399" y="5715000"/>
          <a:ext cx="4201297" cy="1143000"/>
        </p:xfrm>
        <a:graphic>
          <a:graphicData uri="http://schemas.openxmlformats.org/presentationml/2006/ole">
            <p:oleObj spid="_x0000_s50179" name="Equation" r:id="rId4" imgW="1726920" imgH="46980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surface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being in an enclosure and interacting with N surfaces at different temperatures, the above equation can extended to</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u="sng" dirty="0" smtClean="0">
                <a:latin typeface="Times New Roman" pitchFamily="18" charset="0"/>
                <a:cs typeface="Times New Roman" pitchFamily="18" charset="0"/>
              </a:rPr>
              <a:t>Example 11.4</a:t>
            </a:r>
          </a:p>
          <a:p>
            <a:pPr>
              <a:buNone/>
            </a:pPr>
            <a:r>
              <a:rPr lang="en-US" dirty="0" smtClean="0">
                <a:latin typeface="Times New Roman" pitchFamily="18" charset="0"/>
                <a:cs typeface="Times New Roman" pitchFamily="18" charset="0"/>
              </a:rPr>
              <a:t>A furnace cavity, which is in the form of a cylinder of 75 mm diameter and 150 mm length, is open at one end to large surroundings that are at 27</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The sides and bottom, which may be approximated as black bodies, are heated electrically, well insulated,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304799" y="1676400"/>
          <a:ext cx="4219303" cy="1295400"/>
        </p:xfrm>
        <a:graphic>
          <a:graphicData uri="http://schemas.openxmlformats.org/presentationml/2006/ole">
            <p:oleObj spid="_x0000_s51202" name="Equation" r:id="rId3" imgW="1447560" imgH="4442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When the above is integrated over all wavelengths it gives</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is called the Stefan-Boltzmann law,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is the energy(W) radiated per unit time and per unit area by the ideal radiator, and </a:t>
            </a:r>
            <a:r>
              <a:rPr lang="el-GR" dirty="0" smtClean="0">
                <a:latin typeface="Times New Roman" pitchFamily="18" charset="0"/>
                <a:cs typeface="Times New Roman" pitchFamily="18" charset="0"/>
              </a:rPr>
              <a:t>σ</a:t>
            </a:r>
            <a:r>
              <a:rPr lang="en-US" dirty="0" smtClean="0">
                <a:latin typeface="Times New Roman" pitchFamily="18" charset="0"/>
                <a:cs typeface="Times New Roman" pitchFamily="18" charset="0"/>
              </a:rPr>
              <a:t> is the Stefan-Boltzmann constant given by</a:t>
            </a:r>
          </a:p>
          <a:p>
            <a:pPr>
              <a:buNone/>
            </a:pPr>
            <a:r>
              <a:rPr lang="en-US" dirty="0">
                <a:latin typeface="Times New Roman" pitchFamily="18" charset="0"/>
                <a:cs typeface="Times New Roman" pitchFamily="18" charset="0"/>
              </a:rPr>
              <a:t>	</a:t>
            </a:r>
            <a:r>
              <a:rPr lang="el-GR" dirty="0" smtClean="0">
                <a:latin typeface="Times New Roman" pitchFamily="18" charset="0"/>
                <a:cs typeface="Times New Roman" pitchFamily="18" charset="0"/>
              </a:rPr>
              <a:t>σ</a:t>
            </a:r>
            <a:r>
              <a:rPr lang="en-US" dirty="0" smtClean="0">
                <a:latin typeface="Times New Roman" pitchFamily="18" charset="0"/>
                <a:cs typeface="Times New Roman" pitchFamily="18" charset="0"/>
              </a:rPr>
              <a:t> = 5.669x10</a:t>
            </a:r>
            <a:r>
              <a:rPr lang="en-US" baseline="30000"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 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.K</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914400" y="1600200"/>
          <a:ext cx="1665767" cy="762000"/>
        </p:xfrm>
        <a:graphic>
          <a:graphicData uri="http://schemas.openxmlformats.org/presentationml/2006/ole">
            <p:oleObj spid="_x0000_s2050" name="Equation" r:id="rId3" imgW="596880" imgH="24120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and maintained at temperatures of 1350 and 1650</a:t>
            </a:r>
            <a:r>
              <a:rPr lang="en-US" baseline="30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C, respectively.  How much power is required to maintain the furnace conditions.</a:t>
            </a:r>
          </a:p>
          <a:p>
            <a:pPr>
              <a:buNone/>
            </a:pPr>
            <a:endParaRPr lang="en-US" dirty="0"/>
          </a:p>
          <a:p>
            <a:pPr>
              <a:buNone/>
            </a:pPr>
            <a:endParaRPr lang="en-US" dirty="0" smtClean="0"/>
          </a:p>
          <a:p>
            <a:pPr>
              <a:buNone/>
            </a:pPr>
            <a:endParaRPr lang="en-US" dirty="0"/>
          </a:p>
        </p:txBody>
      </p:sp>
      <p:pic>
        <p:nvPicPr>
          <p:cNvPr id="52227" name="Picture 3" descr="C:\Documents and Settings\Preferred Customer\Desktop\cond3 004.jpg"/>
          <p:cNvPicPr>
            <a:picLocks noChangeAspect="1" noChangeArrowheads="1"/>
          </p:cNvPicPr>
          <p:nvPr/>
        </p:nvPicPr>
        <p:blipFill>
          <a:blip r:embed="rId2"/>
          <a:srcRect/>
          <a:stretch>
            <a:fillRect/>
          </a:stretch>
        </p:blipFill>
        <p:spPr bwMode="auto">
          <a:xfrm>
            <a:off x="1905000" y="1917164"/>
            <a:ext cx="5358268" cy="3035836"/>
          </a:xfrm>
          <a:prstGeom prst="rect">
            <a:avLst/>
          </a:prstGeom>
          <a:noFill/>
        </p:spPr>
      </p:pic>
      <p:sp>
        <p:nvSpPr>
          <p:cNvPr id="5" name="Slide Number Placeholder 4"/>
          <p:cNvSpPr>
            <a:spLocks noGrp="1"/>
          </p:cNvSpPr>
          <p:nvPr>
            <p:ph type="sldNum" sz="quarter" idx="12"/>
          </p:nvPr>
        </p:nvSpPr>
        <p:spPr/>
        <p:txBody>
          <a:bodyPr/>
          <a:lstStyle/>
          <a:p>
            <a:fld id="{561E37AC-040C-40B0-811B-976A68145F7C}"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Solution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the surrounding is large it may be treated as a black body. Here the heat transfer by convection will be assumed to be negligible compared to the </a:t>
            </a:r>
            <a:r>
              <a:rPr lang="en-US" dirty="0" err="1" smtClean="0">
                <a:latin typeface="Times New Roman" pitchFamily="18" charset="0"/>
                <a:cs typeface="Times New Roman" pitchFamily="18" charset="0"/>
              </a:rPr>
              <a:t>radiative</a:t>
            </a:r>
            <a:r>
              <a:rPr lang="en-US" dirty="0" smtClean="0">
                <a:latin typeface="Times New Roman" pitchFamily="18" charset="0"/>
                <a:cs typeface="Times New Roman" pitchFamily="18" charset="0"/>
              </a:rPr>
              <a:t> heat transfer.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pic>
        <p:nvPicPr>
          <p:cNvPr id="53251" name="Picture 3" descr="C:\Documents and Settings\Preferred Customer\Desktop\cond3 005.jpg"/>
          <p:cNvPicPr>
            <a:picLocks noChangeAspect="1" noChangeArrowheads="1"/>
          </p:cNvPicPr>
          <p:nvPr/>
        </p:nvPicPr>
        <p:blipFill>
          <a:blip r:embed="rId2"/>
          <a:srcRect/>
          <a:stretch>
            <a:fillRect/>
          </a:stretch>
        </p:blipFill>
        <p:spPr bwMode="auto">
          <a:xfrm>
            <a:off x="914400" y="609600"/>
            <a:ext cx="4804152" cy="3505200"/>
          </a:xfrm>
          <a:prstGeom prst="rect">
            <a:avLst/>
          </a:prstGeom>
          <a:noFill/>
        </p:spPr>
      </p:pic>
      <p:sp>
        <p:nvSpPr>
          <p:cNvPr id="5" name="Slide Number Placeholder 4"/>
          <p:cNvSpPr>
            <a:spLocks noGrp="1"/>
          </p:cNvSpPr>
          <p:nvPr>
            <p:ph type="sldNum" sz="quarter" idx="12"/>
          </p:nvPr>
        </p:nvSpPr>
        <p:spPr/>
        <p:txBody>
          <a:bodyPr/>
          <a:lstStyle/>
          <a:p>
            <a:fld id="{561E37AC-040C-40B0-811B-976A68145F7C}"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With T</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T</a:t>
            </a:r>
            <a:r>
              <a:rPr lang="en-US" baseline="-25000" dirty="0" err="1" smtClean="0">
                <a:latin typeface="Times New Roman" pitchFamily="18" charset="0"/>
                <a:cs typeface="Times New Roman" pitchFamily="18" charset="0"/>
              </a:rPr>
              <a:t>sur</a:t>
            </a:r>
            <a:r>
              <a:rPr lang="en-US" dirty="0" smtClean="0">
                <a:latin typeface="Times New Roman" pitchFamily="18" charset="0"/>
                <a:cs typeface="Times New Roman" pitchFamily="18" charset="0"/>
              </a:rPr>
              <a:t>, the heat loss can be expressed as</a:t>
            </a:r>
          </a:p>
          <a:p>
            <a:pPr>
              <a:buNone/>
            </a:pPr>
            <a:r>
              <a:rPr lang="en-US" dirty="0" smtClean="0">
                <a:latin typeface="Times New Roman" pitchFamily="18" charset="0"/>
                <a:cs typeface="Times New Roman" pitchFamily="18" charset="0"/>
              </a:rPr>
              <a:t>	q = q</a:t>
            </a:r>
            <a:r>
              <a:rPr lang="en-US" baseline="-25000" dirty="0" smtClean="0">
                <a:latin typeface="Times New Roman" pitchFamily="18" charset="0"/>
                <a:cs typeface="Times New Roman" pitchFamily="18" charset="0"/>
              </a:rPr>
              <a:t>13 </a:t>
            </a:r>
            <a:r>
              <a:rPr lang="en-US" dirty="0" smtClean="0">
                <a:latin typeface="Times New Roman" pitchFamily="18" charset="0"/>
                <a:cs typeface="Times New Roman" pitchFamily="18" charset="0"/>
              </a:rPr>
              <a:t>+ q </a:t>
            </a:r>
            <a:r>
              <a:rPr lang="en-US" baseline="-25000" dirty="0" smtClean="0">
                <a:latin typeface="Times New Roman" pitchFamily="18" charset="0"/>
                <a:cs typeface="Times New Roman" pitchFamily="18" charset="0"/>
              </a:rPr>
              <a:t>23</a:t>
            </a:r>
          </a:p>
          <a:p>
            <a:pPr>
              <a:buNone/>
            </a:pPr>
            <a:r>
              <a:rPr lang="en-US" dirty="0" smtClean="0">
                <a:latin typeface="Times New Roman" pitchFamily="18" charset="0"/>
                <a:cs typeface="Times New Roman" pitchFamily="18" charset="0"/>
              </a:rPr>
              <a:t>Using appropriate equations for radiation between black surfaces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the two opposing surfaces (top and bottom), using (</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j</a:t>
            </a:r>
            <a:r>
              <a:rPr lang="en-US" dirty="0" smtClean="0">
                <a:latin typeface="Times New Roman" pitchFamily="18" charset="0"/>
                <a:cs typeface="Times New Roman" pitchFamily="18" charset="0"/>
              </a:rPr>
              <a:t>/L) = (0.0375/0.15) = 0.25 and </a:t>
            </a:r>
          </a:p>
          <a:p>
            <a:pPr>
              <a:buNone/>
            </a:pPr>
            <a:r>
              <a:rPr lang="en-US" dirty="0" smtClean="0">
                <a:latin typeface="Times New Roman" pitchFamily="18" charset="0"/>
                <a:cs typeface="Times New Roman" pitchFamily="18" charset="0"/>
              </a:rPr>
              <a:t>   (L/</a:t>
            </a:r>
            <a:r>
              <a:rPr lang="en-US" dirty="0" err="1" smtClean="0">
                <a:latin typeface="Times New Roman" pitchFamily="18" charset="0"/>
                <a:cs typeface="Times New Roman" pitchFamily="18" charset="0"/>
              </a:rPr>
              <a:t>r</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 (0.15/0.375) = =4 </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 0.06   (From view factor graphs)</a:t>
            </a:r>
          </a:p>
          <a:p>
            <a:pPr>
              <a:buNone/>
            </a:pPr>
            <a:r>
              <a:rPr lang="en-US" dirty="0" smtClean="0">
                <a:latin typeface="Times New Roman" pitchFamily="18" charset="0"/>
                <a:cs typeface="Times New Roman" pitchFamily="18" charset="0"/>
              </a:rPr>
              <a:t>Use summation rule </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23</a:t>
            </a:r>
            <a:r>
              <a:rPr lang="en-US" dirty="0" smtClean="0">
                <a:latin typeface="Times New Roman" pitchFamily="18" charset="0"/>
                <a:cs typeface="Times New Roman" pitchFamily="18" charset="0"/>
              </a:rPr>
              <a:t> =1        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 1-0.006 = 0.94</a:t>
            </a:r>
          </a:p>
          <a:p>
            <a:pPr>
              <a:buNone/>
            </a:pPr>
            <a:endParaRPr lang="en-US" dirty="0" smtClean="0">
              <a:latin typeface="Times New Roman" pitchFamily="18" charset="0"/>
              <a:cs typeface="Times New Roman" pitchFamily="18" charset="0"/>
            </a:endParaRPr>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380999" y="2286000"/>
          <a:ext cx="6096001" cy="616085"/>
        </p:xfrm>
        <a:graphic>
          <a:graphicData uri="http://schemas.openxmlformats.org/presentationml/2006/ole">
            <p:oleObj spid="_x0000_s54274" name="Equation" r:id="rId3" imgW="2387520" imgH="24120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Use reciprocity relation </a:t>
            </a:r>
          </a:p>
          <a:p>
            <a:pPr>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r>
              <a:rPr lang="en-US" dirty="0" smtClean="0">
                <a:latin typeface="Times New Roman" pitchFamily="18" charset="0"/>
                <a:cs typeface="Times New Roman" pitchFamily="18" charset="0"/>
              </a:rPr>
              <a:t>        to get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From symmetry F</a:t>
            </a:r>
            <a:r>
              <a:rPr lang="en-US" baseline="-25000" dirty="0" smtClean="0">
                <a:latin typeface="Times New Roman" pitchFamily="18" charset="0"/>
                <a:cs typeface="Times New Roman" pitchFamily="18" charset="0"/>
              </a:rPr>
              <a:t>13</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Substitution in q gives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609599" y="1219200"/>
          <a:ext cx="7239001" cy="1217776"/>
        </p:xfrm>
        <a:graphic>
          <a:graphicData uri="http://schemas.openxmlformats.org/presentationml/2006/ole">
            <p:oleObj spid="_x0000_s59394" name="Equation" r:id="rId3" imgW="2717640" imgH="457200" progId="Equation.3">
              <p:embed/>
            </p:oleObj>
          </a:graphicData>
        </a:graphic>
      </p:graphicFrame>
      <p:graphicFrame>
        <p:nvGraphicFramePr>
          <p:cNvPr id="5" name="Object 4"/>
          <p:cNvGraphicFramePr>
            <a:graphicFrameLocks noChangeAspect="1"/>
          </p:cNvGraphicFramePr>
          <p:nvPr/>
        </p:nvGraphicFramePr>
        <p:xfrm>
          <a:off x="685800" y="3581400"/>
          <a:ext cx="7086600" cy="2674937"/>
        </p:xfrm>
        <a:graphic>
          <a:graphicData uri="http://schemas.openxmlformats.org/presentationml/2006/ole">
            <p:oleObj spid="_x0000_s59395" name="Equation" r:id="rId4" imgW="2489040" imgH="93960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q = 1639 +205 = 1844 W</a:t>
            </a:r>
          </a:p>
          <a:p>
            <a:pPr>
              <a:buNone/>
            </a:pPr>
            <a:endParaRPr lang="en-US" dirty="0" smtClean="0">
              <a:latin typeface="Times New Roman" pitchFamily="18" charset="0"/>
              <a:cs typeface="Times New Roman" pitchFamily="18" charset="0"/>
            </a:endParaRPr>
          </a:p>
          <a:p>
            <a:pPr>
              <a:buNone/>
            </a:pPr>
            <a:r>
              <a:rPr lang="en-US" b="1" dirty="0" err="1" smtClean="0">
                <a:latin typeface="Times New Roman" pitchFamily="18" charset="0"/>
                <a:cs typeface="Times New Roman" pitchFamily="18" charset="0"/>
              </a:rPr>
              <a:t>Radiative</a:t>
            </a:r>
            <a:r>
              <a:rPr lang="en-US" b="1" dirty="0" smtClean="0">
                <a:latin typeface="Times New Roman" pitchFamily="18" charset="0"/>
                <a:cs typeface="Times New Roman" pitchFamily="18" charset="0"/>
              </a:rPr>
              <a:t> exchange between </a:t>
            </a:r>
            <a:r>
              <a:rPr lang="en-US" b="1" dirty="0" err="1" smtClean="0">
                <a:latin typeface="Times New Roman" pitchFamily="18" charset="0"/>
                <a:cs typeface="Times New Roman" pitchFamily="18" charset="0"/>
              </a:rPr>
              <a:t>nonblackbodies</a:t>
            </a:r>
            <a:endParaRPr lang="en-US" b="1"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Here for an opaque body, the </a:t>
            </a:r>
            <a:r>
              <a:rPr lang="en-US" dirty="0" err="1" smtClean="0">
                <a:latin typeface="Times New Roman" pitchFamily="18" charset="0"/>
                <a:cs typeface="Times New Roman" pitchFamily="18" charset="0"/>
              </a:rPr>
              <a:t>radiosity</a:t>
            </a:r>
            <a:r>
              <a:rPr lang="en-US" dirty="0" smtClean="0">
                <a:latin typeface="Times New Roman" pitchFamily="18" charset="0"/>
                <a:cs typeface="Times New Roman" pitchFamily="18" charset="0"/>
              </a:rPr>
              <a:t> will also involve the reflected part from the irradiation as shown in </a:t>
            </a:r>
            <a:r>
              <a:rPr lang="en-US" b="1" dirty="0" smtClean="0">
                <a:latin typeface="Times New Roman" pitchFamily="18" charset="0"/>
                <a:cs typeface="Times New Roman" pitchFamily="18" charset="0"/>
                <a:hlinkClick r:id="rId2" action="ppaction://hlinkpres?slideindex=1&amp;slidetitle="/>
              </a:rPr>
              <a:t>figchp11\fig11.17.pptx</a:t>
            </a:r>
            <a:r>
              <a:rPr lang="en-US" dirty="0" smtClean="0">
                <a:latin typeface="Times New Roman" pitchFamily="18" charset="0"/>
                <a:cs typeface="Times New Roman" pitchFamily="18" charset="0"/>
              </a:rPr>
              <a:t> .  More complication is when the reflection is back and forth between the heat transfer surfaces several times.</a:t>
            </a:r>
          </a:p>
          <a:p>
            <a:pPr>
              <a:buNone/>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radiosity</a:t>
            </a:r>
            <a:r>
              <a:rPr lang="en-US" dirty="0" smtClean="0">
                <a:latin typeface="Times New Roman" pitchFamily="18" charset="0"/>
                <a:cs typeface="Times New Roman" pitchFamily="18" charset="0"/>
              </a:rPr>
              <a:t> is given by</a:t>
            </a:r>
          </a:p>
          <a:p>
            <a:pPr>
              <a:buNone/>
            </a:pPr>
            <a:r>
              <a:rPr lang="en-US" dirty="0" smtClean="0">
                <a:latin typeface="Times New Roman" pitchFamily="18" charset="0"/>
                <a:cs typeface="Times New Roman" pitchFamily="18" charset="0"/>
              </a:rPr>
              <a:t>	J = </a:t>
            </a:r>
            <a:r>
              <a:rPr lang="el-GR" dirty="0" smtClean="0">
                <a:latin typeface="Times New Roman" pitchFamily="18" charset="0"/>
                <a:cs typeface="Times New Roman" pitchFamily="18" charset="0"/>
              </a:rPr>
              <a:t>ε</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G</a:t>
            </a:r>
          </a:p>
          <a:p>
            <a:pPr>
              <a:buNone/>
            </a:pPr>
            <a:r>
              <a:rPr lang="en-US" dirty="0" smtClean="0">
                <a:latin typeface="Times New Roman" pitchFamily="18" charset="0"/>
                <a:cs typeface="Times New Roman" pitchFamily="18" charset="0"/>
              </a:rPr>
              <a:t>Using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 = 1 – </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 1- </a:t>
            </a:r>
            <a:r>
              <a:rPr lang="el-GR" dirty="0" smtClean="0">
                <a:latin typeface="Times New Roman" pitchFamily="18" charset="0"/>
                <a:cs typeface="Times New Roman" pitchFamily="18" charset="0"/>
              </a:rPr>
              <a:t>ε</a:t>
            </a: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radiosity</a:t>
            </a:r>
            <a:r>
              <a:rPr lang="en-US" dirty="0" smtClean="0">
                <a:latin typeface="Times New Roman" pitchFamily="18" charset="0"/>
                <a:cs typeface="Times New Roman" pitchFamily="18" charset="0"/>
              </a:rPr>
              <a:t> expression becomes</a:t>
            </a:r>
          </a:p>
          <a:p>
            <a:pPr>
              <a:buNone/>
            </a:pPr>
            <a:r>
              <a:rPr lang="en-US" dirty="0" smtClean="0">
                <a:latin typeface="Times New Roman" pitchFamily="18" charset="0"/>
                <a:cs typeface="Times New Roman" pitchFamily="18" charset="0"/>
              </a:rPr>
              <a:t>	J = </a:t>
            </a:r>
            <a:r>
              <a:rPr lang="el-GR" dirty="0" smtClean="0">
                <a:latin typeface="Times New Roman" pitchFamily="18" charset="0"/>
                <a:cs typeface="Times New Roman" pitchFamily="18" charset="0"/>
              </a:rPr>
              <a:t>ε</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 (1 –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)G    </a:t>
            </a:r>
            <a:r>
              <a:rPr lang="en-US" dirty="0" err="1" smtClean="0">
                <a:latin typeface="Times New Roman" pitchFamily="18" charset="0"/>
                <a:cs typeface="Times New Roman" pitchFamily="18" charset="0"/>
              </a:rPr>
              <a:t>G</a:t>
            </a:r>
            <a:r>
              <a:rPr lang="en-US" dirty="0" smtClean="0">
                <a:latin typeface="Times New Roman" pitchFamily="18" charset="0"/>
                <a:cs typeface="Times New Roman" pitchFamily="18" charset="0"/>
              </a:rPr>
              <a:t> = (J - </a:t>
            </a:r>
            <a:r>
              <a:rPr lang="el-GR" dirty="0" smtClean="0">
                <a:latin typeface="Times New Roman" pitchFamily="18" charset="0"/>
                <a:cs typeface="Times New Roman" pitchFamily="18" charset="0"/>
              </a:rPr>
              <a:t>ε</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)/(1 –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The difference between the </a:t>
            </a:r>
            <a:r>
              <a:rPr lang="en-US" dirty="0" err="1" smtClean="0">
                <a:latin typeface="Times New Roman" pitchFamily="18" charset="0"/>
                <a:cs typeface="Times New Roman" pitchFamily="18" charset="0"/>
              </a:rPr>
              <a:t>radiosity</a:t>
            </a:r>
            <a:r>
              <a:rPr lang="en-US" dirty="0" smtClean="0">
                <a:latin typeface="Times New Roman" pitchFamily="18" charset="0"/>
                <a:cs typeface="Times New Roman" pitchFamily="18" charset="0"/>
              </a:rPr>
              <a:t> and the irradiation gives net energy leaving the surface as</a:t>
            </a:r>
          </a:p>
          <a:p>
            <a:pPr>
              <a:buNone/>
            </a:pPr>
            <a:r>
              <a:rPr lang="en-US" dirty="0" smtClean="0">
                <a:latin typeface="Times New Roman" pitchFamily="18" charset="0"/>
                <a:cs typeface="Times New Roman" pitchFamily="18" charset="0"/>
              </a:rPr>
              <a:t>(q/A) = J – G </a:t>
            </a:r>
            <a:r>
              <a:rPr lang="en-US" dirty="0" smtClean="0">
                <a:latin typeface="Times New Roman" pitchFamily="18" charset="0"/>
                <a:cs typeface="Times New Roman" pitchFamily="18" charset="0"/>
              </a:rPr>
              <a:t>=J </a:t>
            </a:r>
            <a:r>
              <a:rPr lang="en-US" dirty="0" smtClean="0">
                <a:latin typeface="Times New Roman" pitchFamily="18" charset="0"/>
                <a:cs typeface="Times New Roman" pitchFamily="18" charset="0"/>
              </a:rPr>
              <a:t>- (J - </a:t>
            </a:r>
            <a:r>
              <a:rPr lang="el-GR" dirty="0" smtClean="0">
                <a:latin typeface="Times New Roman" pitchFamily="18" charset="0"/>
                <a:cs typeface="Times New Roman" pitchFamily="18" charset="0"/>
              </a:rPr>
              <a:t>ε</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)/(1 –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After substitution of G and simplification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above allows the construction of a network with the surface resistance as indicated.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304799" y="3429000"/>
          <a:ext cx="5493327" cy="990600"/>
        </p:xfrm>
        <a:graphic>
          <a:graphicData uri="http://schemas.openxmlformats.org/presentationml/2006/ole">
            <p:oleObj spid="_x0000_s60418" name="Equation" r:id="rId3" imgW="2323800" imgH="4190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If we consider the radiant energy exchange between two surfaces,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the net heat transfer from surface 1 to surface 2 can easily be determined as</a:t>
            </a:r>
          </a:p>
          <a:p>
            <a:pPr>
              <a:buNone/>
            </a:pP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J</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p>
          <a:p>
            <a:pPr>
              <a:buNone/>
            </a:pPr>
            <a:r>
              <a:rPr lang="en-US" dirty="0" smtClean="0">
                <a:latin typeface="Times New Roman" pitchFamily="18" charset="0"/>
                <a:cs typeface="Times New Roman" pitchFamily="18" charset="0"/>
              </a:rPr>
              <a:t>Using the reciprocity relation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p>
          <a:p>
            <a:pPr>
              <a:buNone/>
            </a:pP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(J</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(J</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21</a:t>
            </a:r>
          </a:p>
          <a:p>
            <a:pPr>
              <a:buNone/>
            </a:pPr>
            <a:r>
              <a:rPr lang="en-US" dirty="0" smtClean="0">
                <a:latin typeface="Times New Roman" pitchFamily="18" charset="0"/>
                <a:cs typeface="Times New Roman" pitchFamily="18" charset="0"/>
              </a:rPr>
              <a:t>For network construction the above can be written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where the resistance is indicated as space resistance.</a:t>
            </a:r>
          </a:p>
          <a:p>
            <a:pPr>
              <a:buNone/>
            </a:pPr>
            <a:endParaRPr lang="en-US" dirty="0">
              <a:latin typeface="Times New Roman" pitchFamily="18" charset="0"/>
              <a:cs typeface="Times New Roman" pitchFamily="18" charset="0"/>
            </a:endParaRPr>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609599" y="3886200"/>
          <a:ext cx="2386853" cy="1143000"/>
        </p:xfrm>
        <a:graphic>
          <a:graphicData uri="http://schemas.openxmlformats.org/presentationml/2006/ole">
            <p:oleObj spid="_x0000_s61442" name="Equation" r:id="rId3" imgW="901440" imgH="4316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20000"/>
          </a:bodyPr>
          <a:lstStyle/>
          <a:p>
            <a:pPr>
              <a:buNone/>
            </a:pPr>
            <a:r>
              <a:rPr lang="en-US" dirty="0" smtClean="0">
                <a:latin typeface="Times New Roman" pitchFamily="18" charset="0"/>
                <a:cs typeface="Times New Roman" pitchFamily="18" charset="0"/>
              </a:rPr>
              <a:t>The radiation exchange between two surfaces which exchange heat with each other and nothing else can be represented as a network given by </a:t>
            </a:r>
            <a:r>
              <a:rPr lang="en-US" b="1" dirty="0" smtClean="0">
                <a:latin typeface="Times New Roman" pitchFamily="18" charset="0"/>
                <a:cs typeface="Times New Roman" pitchFamily="18" charset="0"/>
                <a:hlinkClick r:id="rId3" action="ppaction://hlinkpres?slideindex=1&amp;slidetitle="/>
              </a:rPr>
              <a:t>figchp11\fig11.18.pptx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smtClean="0">
                <a:latin typeface="Times New Roman" pitchFamily="18" charset="0"/>
                <a:cs typeface="Times New Roman" pitchFamily="18" charset="0"/>
              </a:rPr>
              <a:t>From </a:t>
            </a:r>
            <a:r>
              <a:rPr lang="en-US" dirty="0" smtClean="0">
                <a:latin typeface="Times New Roman" pitchFamily="18" charset="0"/>
                <a:cs typeface="Times New Roman" pitchFamily="18" charset="0"/>
              </a:rPr>
              <a:t>this network the net heat transfer from surface 1 to surface 2 can easily be determined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For other two surface enclosures, Table 4  gives the necessary information.</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1143000" y="2057400"/>
          <a:ext cx="4419600" cy="3089934"/>
        </p:xfrm>
        <a:graphic>
          <a:graphicData uri="http://schemas.openxmlformats.org/presentationml/2006/ole">
            <p:oleObj spid="_x0000_s62466" name="Equation" r:id="rId4" imgW="1815840" imgH="126972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For a three body problem, the network is given in  </a:t>
            </a:r>
            <a:r>
              <a:rPr lang="en-US" b="1" dirty="0" smtClean="0">
                <a:latin typeface="Times New Roman" pitchFamily="18" charset="0"/>
                <a:cs typeface="Times New Roman" pitchFamily="18" charset="0"/>
                <a:hlinkClick r:id="rId3" action="ppaction://hlinkpres?slideindex=1&amp;slidetitle="/>
              </a:rPr>
              <a:t>figchp11\fig11.19.pptx</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err="1" smtClean="0">
                <a:latin typeface="Times New Roman" pitchFamily="18" charset="0"/>
                <a:cs typeface="Times New Roman" pitchFamily="18" charset="0"/>
              </a:rPr>
              <a:t>Kirchoff’s</a:t>
            </a:r>
            <a:r>
              <a:rPr lang="en-US" dirty="0" smtClean="0">
                <a:latin typeface="Times New Roman" pitchFamily="18" charset="0"/>
                <a:cs typeface="Times New Roman" pitchFamily="18" charset="0"/>
              </a:rPr>
              <a:t> current law can be used to determine the </a:t>
            </a:r>
            <a:r>
              <a:rPr lang="en-US" dirty="0" err="1" smtClean="0">
                <a:latin typeface="Times New Roman" pitchFamily="18" charset="0"/>
                <a:cs typeface="Times New Roman" pitchFamily="18" charset="0"/>
              </a:rPr>
              <a:t>radiosities</a:t>
            </a:r>
            <a:r>
              <a:rPr lang="en-US" dirty="0" smtClean="0">
                <a:latin typeface="Times New Roman" pitchFamily="18" charset="0"/>
                <a:cs typeface="Times New Roman" pitchFamily="18" charset="0"/>
              </a:rPr>
              <a:t>.  Sum of heat transfers to a node is zero.</a:t>
            </a:r>
          </a:p>
          <a:p>
            <a:pPr>
              <a:buNone/>
            </a:pPr>
            <a:r>
              <a:rPr lang="en-US" dirty="0" smtClean="0">
                <a:latin typeface="Times New Roman" pitchFamily="18" charset="0"/>
                <a:cs typeface="Times New Roman" pitchFamily="18" charset="0"/>
              </a:rPr>
              <a:t>This can be extended for a </a:t>
            </a:r>
            <a:r>
              <a:rPr lang="en-US" dirty="0" err="1" smtClean="0">
                <a:latin typeface="Times New Roman" pitchFamily="18" charset="0"/>
                <a:cs typeface="Times New Roman" pitchFamily="18" charset="0"/>
              </a:rPr>
              <a:t>radiative</a:t>
            </a:r>
            <a:r>
              <a:rPr lang="en-US" dirty="0" smtClean="0">
                <a:latin typeface="Times New Roman" pitchFamily="18" charset="0"/>
                <a:cs typeface="Times New Roman" pitchFamily="18" charset="0"/>
              </a:rPr>
              <a:t> interaction of a surface with other surfaces that form an enclosure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any number N of surfaces forming the enclosure there will be N equations with J</a:t>
            </a:r>
            <a:r>
              <a:rPr lang="en-US" baseline="-25000"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unknowns.</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380999" y="1143000"/>
          <a:ext cx="5020235" cy="1066800"/>
        </p:xfrm>
        <a:graphic>
          <a:graphicData uri="http://schemas.openxmlformats.org/presentationml/2006/ole">
            <p:oleObj spid="_x0000_s63490" name="Equation" r:id="rId4" imgW="2031840" imgH="431640" progId="Equation.3">
              <p:embed/>
            </p:oleObj>
          </a:graphicData>
        </a:graphic>
      </p:graphicFrame>
      <p:graphicFrame>
        <p:nvGraphicFramePr>
          <p:cNvPr id="5" name="Object 4"/>
          <p:cNvGraphicFramePr>
            <a:graphicFrameLocks noChangeAspect="1"/>
          </p:cNvGraphicFramePr>
          <p:nvPr/>
        </p:nvGraphicFramePr>
        <p:xfrm>
          <a:off x="685800" y="4495800"/>
          <a:ext cx="4449762" cy="1076325"/>
        </p:xfrm>
        <a:graphic>
          <a:graphicData uri="http://schemas.openxmlformats.org/presentationml/2006/ole">
            <p:oleObj spid="_x0000_s63491" name="Equation" r:id="rId5" imgW="1942920" imgH="46980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Radiation Shields</a:t>
            </a:r>
          </a:p>
          <a:p>
            <a:pPr>
              <a:buNone/>
            </a:pPr>
            <a:r>
              <a:rPr lang="en-US" dirty="0" smtClean="0">
                <a:latin typeface="Times New Roman" pitchFamily="18" charset="0"/>
                <a:cs typeface="Times New Roman" pitchFamily="18" charset="0"/>
              </a:rPr>
              <a:t>Radiation shields use low emissivity materials (high reflectivity) placed between radiating surfaces as shown in </a:t>
            </a:r>
            <a:r>
              <a:rPr lang="en-US" b="1" dirty="0" smtClean="0">
                <a:latin typeface="Times New Roman" pitchFamily="18" charset="0"/>
                <a:cs typeface="Times New Roman" pitchFamily="18" charset="0"/>
                <a:hlinkClick r:id="rId3" action="ppaction://hlinkpres?slideindex=1&amp;slidetitle="/>
              </a:rPr>
              <a:t>figchp11\fig11.20.pptx</a:t>
            </a:r>
            <a:r>
              <a:rPr lang="en-US" dirty="0" smtClean="0">
                <a:latin typeface="Times New Roman" pitchFamily="18" charset="0"/>
                <a:cs typeface="Times New Roman" pitchFamily="18" charset="0"/>
              </a:rPr>
              <a:t>  (a).</a:t>
            </a:r>
          </a:p>
          <a:p>
            <a:pPr>
              <a:buNone/>
            </a:pPr>
            <a:r>
              <a:rPr lang="en-US" dirty="0" smtClean="0">
                <a:latin typeface="Times New Roman" pitchFamily="18" charset="0"/>
                <a:cs typeface="Times New Roman" pitchFamily="18" charset="0"/>
              </a:rPr>
              <a:t>If such a surface is placed additional surface and space resistances will be created, thus reducing the heat transfer.  The network is shown in (b).  The heat transfer rate can easily be determined from the series resistance network as</a:t>
            </a:r>
          </a:p>
          <a:p>
            <a:pPr>
              <a:buNone/>
            </a:pPr>
            <a:r>
              <a:rPr lang="en-US" dirty="0" smtClean="0">
                <a:latin typeface="Times New Roman" pitchFamily="18" charset="0"/>
                <a:cs typeface="Times New Roman" pitchFamily="18" charset="0"/>
              </a:rPr>
              <a:t>  </a:t>
            </a: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609599" y="4724400"/>
          <a:ext cx="5026325" cy="1752600"/>
        </p:xfrm>
        <a:graphic>
          <a:graphicData uri="http://schemas.openxmlformats.org/presentationml/2006/ole">
            <p:oleObj spid="_x0000_s66562" name="Equation" r:id="rId4" imgW="1930320" imgH="6728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Radiation Properties</a:t>
            </a:r>
          </a:p>
          <a:p>
            <a:pPr>
              <a:buNone/>
            </a:pPr>
            <a:r>
              <a:rPr lang="en-US" dirty="0" smtClean="0">
                <a:latin typeface="Times New Roman" pitchFamily="18" charset="0"/>
                <a:cs typeface="Times New Roman" pitchFamily="18" charset="0"/>
              </a:rPr>
              <a:t>When radiant energy is incident on a surface (called irradiation), part of the radiation is reflected, part is absorbed, and part is transmitted as shown in </a:t>
            </a:r>
            <a:r>
              <a:rPr lang="en-US" b="1" dirty="0" smtClean="0">
                <a:latin typeface="Times New Roman" pitchFamily="18" charset="0"/>
                <a:cs typeface="Times New Roman" pitchFamily="18" charset="0"/>
                <a:hlinkClick r:id="rId2" action="ppaction://hlinkpres?slideindex=1&amp;slidetitle="/>
              </a:rPr>
              <a:t>figchp11\fig11.2.pptx</a:t>
            </a:r>
            <a:r>
              <a:rPr lang="en-US" dirty="0" smtClean="0">
                <a:latin typeface="Times New Roman" pitchFamily="18" charset="0"/>
                <a:cs typeface="Times New Roman" pitchFamily="18" charset="0"/>
              </a:rPr>
              <a:t> .  </a:t>
            </a:r>
          </a:p>
          <a:p>
            <a:pPr>
              <a:buNone/>
            </a:pPr>
            <a:r>
              <a:rPr lang="en-US" dirty="0" smtClean="0">
                <a:latin typeface="Times New Roman" pitchFamily="18" charset="0"/>
                <a:cs typeface="Times New Roman" pitchFamily="18" charset="0"/>
              </a:rPr>
              <a:t>For irradiation given by G</a:t>
            </a:r>
          </a:p>
          <a:p>
            <a:pPr>
              <a:buNone/>
            </a:pPr>
            <a:r>
              <a:rPr lang="en-US" dirty="0" smtClean="0">
                <a:latin typeface="Times New Roman" pitchFamily="18" charset="0"/>
                <a:cs typeface="Times New Roman" pitchFamily="18" charset="0"/>
              </a:rPr>
              <a:t>G = </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G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G + </a:t>
            </a:r>
            <a:r>
              <a:rPr lang="el-GR" dirty="0" smtClean="0">
                <a:latin typeface="Times New Roman" pitchFamily="18" charset="0"/>
                <a:cs typeface="Times New Roman" pitchFamily="18" charset="0"/>
              </a:rPr>
              <a:t>τ</a:t>
            </a:r>
            <a:r>
              <a:rPr lang="en-US" dirty="0" smtClean="0">
                <a:latin typeface="Times New Roman" pitchFamily="18" charset="0"/>
                <a:cs typeface="Times New Roman" pitchFamily="18" charset="0"/>
              </a:rPr>
              <a:t>G   or </a:t>
            </a:r>
            <a:r>
              <a:rPr lang="el-GR" dirty="0" smtClean="0">
                <a:latin typeface="Times New Roman" pitchFamily="18" charset="0"/>
                <a:cs typeface="Times New Roman" pitchFamily="18" charset="0"/>
              </a:rPr>
              <a:t>α </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τ</a:t>
            </a:r>
            <a:r>
              <a:rPr lang="en-US" dirty="0" smtClean="0">
                <a:latin typeface="Times New Roman" pitchFamily="18" charset="0"/>
                <a:cs typeface="Times New Roman" pitchFamily="18" charset="0"/>
              </a:rPr>
              <a:t> =1</a:t>
            </a:r>
            <a:endParaRPr lang="en-US" dirty="0"/>
          </a:p>
          <a:p>
            <a:pPr>
              <a:buNone/>
            </a:pP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Absorptivity</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 = Reflectivity </a:t>
            </a:r>
            <a:r>
              <a:rPr lang="el-GR" dirty="0" smtClean="0">
                <a:latin typeface="Times New Roman" pitchFamily="18" charset="0"/>
                <a:cs typeface="Times New Roman" pitchFamily="18" charset="0"/>
              </a:rPr>
              <a:t>τ</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Transmissivity</a:t>
            </a:r>
            <a:endParaRPr lang="en-US" dirty="0" smtClean="0"/>
          </a:p>
          <a:p>
            <a:pPr>
              <a:buNone/>
            </a:pPr>
            <a:r>
              <a:rPr lang="en-US" dirty="0" smtClean="0">
                <a:latin typeface="Times New Roman" pitchFamily="18" charset="0"/>
                <a:cs typeface="Times New Roman" pitchFamily="18" charset="0"/>
              </a:rPr>
              <a:t>For solid bodies that do not transmit</a:t>
            </a:r>
          </a:p>
          <a:p>
            <a:pPr>
              <a:buNone/>
            </a:pPr>
            <a:r>
              <a:rPr lang="en-US" dirty="0">
                <a:latin typeface="Times New Roman" pitchFamily="18" charset="0"/>
                <a:cs typeface="Times New Roman" pitchFamily="18" charset="0"/>
              </a:rPr>
              <a:t>	</a:t>
            </a:r>
            <a:r>
              <a:rPr lang="el-GR" dirty="0" smtClean="0">
                <a:latin typeface="Times New Roman" pitchFamily="18" charset="0"/>
                <a:cs typeface="Times New Roman" pitchFamily="18" charset="0"/>
              </a:rPr>
              <a:t> α </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ρ</a:t>
            </a:r>
            <a:r>
              <a:rPr lang="en-US" dirty="0" smtClean="0">
                <a:latin typeface="Times New Roman" pitchFamily="18" charset="0"/>
                <a:cs typeface="Times New Roman" pitchFamily="18" charset="0"/>
              </a:rPr>
              <a:t> =1</a:t>
            </a:r>
          </a:p>
          <a:p>
            <a:pPr>
              <a:buNone/>
            </a:pPr>
            <a:r>
              <a:rPr lang="en-US" dirty="0" smtClean="0">
                <a:latin typeface="Times New Roman" pitchFamily="18" charset="0"/>
                <a:cs typeface="Times New Roman" pitchFamily="18" charset="0"/>
              </a:rPr>
              <a:t>Two types of reflections:</a:t>
            </a:r>
          </a:p>
          <a:p>
            <a:pPr>
              <a:buNone/>
            </a:pPr>
            <a:r>
              <a:rPr lang="en-US" dirty="0" err="1" smtClean="0">
                <a:latin typeface="Times New Roman" pitchFamily="18" charset="0"/>
                <a:cs typeface="Times New Roman" pitchFamily="18" charset="0"/>
              </a:rPr>
              <a:t>Specular</a:t>
            </a:r>
            <a:r>
              <a:rPr lang="en-US" dirty="0" smtClean="0">
                <a:latin typeface="Times New Roman" pitchFamily="18" charset="0"/>
                <a:cs typeface="Times New Roman" pitchFamily="18" charset="0"/>
              </a:rPr>
              <a:t>- incidence and reflection angles are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61E37AC-040C-40B0-811B-976A68145F7C}"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Insulated surfaces and Surfaces with large areas</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For a perfectly insulated surface or that reradiates all the energy incident upon it, the heat flow from such a surface is zero.  This makes the potential difference across the surface resistance to be zero, resulting in J=</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The insulated surface does not have zero resistance.</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Large surface area (A→∞) has a surface resistance approaching zero.  This behaves as a black body as it tends to absorb all the radiant energy falling on it.  For this the surface resistance is zero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=1) and this gives J =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Thus the two cases – insulated surface and surface with a large area – both have J =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If two flat or convex surfaces are connected by or enclosed in a reradiating surface as shown in the combustion furnace (</a:t>
            </a:r>
            <a:r>
              <a:rPr lang="en-US" b="1" dirty="0" smtClean="0">
                <a:latin typeface="Times New Roman" pitchFamily="18" charset="0"/>
                <a:cs typeface="Times New Roman" pitchFamily="18" charset="0"/>
                <a:hlinkClick r:id="rId2" action="ppaction://hlinkpres?slideindex=1&amp;slidetitle="/>
              </a:rPr>
              <a:t>figchp11\fig11.21.pptx</a:t>
            </a:r>
            <a:r>
              <a:rPr lang="en-US" dirty="0" smtClean="0">
                <a:latin typeface="Times New Roman" pitchFamily="18" charset="0"/>
                <a:cs typeface="Times New Roman" pitchFamily="18" charset="0"/>
              </a:rPr>
              <a:t> for the schematic </a:t>
            </a:r>
            <a:r>
              <a:rPr lang="en-US" b="1" dirty="0" smtClean="0">
                <a:latin typeface="Times New Roman" pitchFamily="18" charset="0"/>
                <a:cs typeface="Times New Roman" pitchFamily="18" charset="0"/>
                <a:hlinkClick r:id="rId3" action="ppaction://hlinkpres?slideindex=1&amp;slidetitle="/>
              </a:rPr>
              <a:t>figchp11\fig11.22.pptx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as no net heat is exchanged with this body, J</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bR</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F</a:t>
            </a:r>
            <a:r>
              <a:rPr lang="en-US" baseline="-25000" dirty="0" smtClean="0">
                <a:latin typeface="Times New Roman" pitchFamily="18" charset="0"/>
                <a:cs typeface="Times New Roman" pitchFamily="18" charset="0"/>
              </a:rPr>
              <a:t>1R</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12           </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11</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22</a:t>
            </a:r>
            <a:r>
              <a:rPr lang="en-US" dirty="0" smtClean="0">
                <a:latin typeface="Times New Roman" pitchFamily="18" charset="0"/>
                <a:cs typeface="Times New Roman" pitchFamily="18" charset="0"/>
              </a:rPr>
              <a:t> = 0</a:t>
            </a:r>
            <a:endParaRPr lang="en-US" baseline="-25000" dirty="0" smtClean="0">
              <a:latin typeface="Times New Roman" pitchFamily="18" charset="0"/>
              <a:cs typeface="Times New Roman" pitchFamily="18" charset="0"/>
            </a:endParaRPr>
          </a:p>
          <a:p>
            <a:pPr>
              <a:buNone/>
            </a:pPr>
            <a:r>
              <a:rPr lang="en-US" dirty="0" smtClean="0"/>
              <a:t>	</a:t>
            </a:r>
            <a:r>
              <a:rPr lang="en-US" dirty="0" smtClean="0">
                <a:latin typeface="Times New Roman" pitchFamily="18" charset="0"/>
                <a:cs typeface="Times New Roman" pitchFamily="18" charset="0"/>
              </a:rPr>
              <a:t>F</a:t>
            </a:r>
            <a:r>
              <a:rPr lang="en-US" baseline="-25000" dirty="0" smtClean="0">
                <a:latin typeface="Times New Roman" pitchFamily="18" charset="0"/>
                <a:cs typeface="Times New Roman" pitchFamily="18" charset="0"/>
              </a:rPr>
              <a:t>2R</a:t>
            </a:r>
            <a:r>
              <a:rPr lang="en-US" dirty="0" smtClean="0">
                <a:latin typeface="Times New Roman" pitchFamily="18" charset="0"/>
                <a:cs typeface="Times New Roman" pitchFamily="18" charset="0"/>
              </a:rPr>
              <a:t> = 1 – F</a:t>
            </a:r>
            <a:r>
              <a:rPr lang="en-US" baseline="-25000" dirty="0" smtClean="0">
                <a:latin typeface="Times New Roman" pitchFamily="18" charset="0"/>
                <a:cs typeface="Times New Roman" pitchFamily="18" charset="0"/>
              </a:rPr>
              <a:t>21</a:t>
            </a:r>
            <a:endParaRPr lang="en-US" baseline="-25000" dirty="0">
              <a:latin typeface="Times New Roman" pitchFamily="18" charset="0"/>
              <a:cs typeface="Times New Roman" pitchFamily="18" charset="0"/>
            </a:endParaRP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network is a simple series parallel arrangement which can be shown to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After determining  J</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then J</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can be determined from</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Since              the temperature of the </a:t>
            </a:r>
            <a:r>
              <a:rPr lang="en-US" dirty="0" err="1" smtClean="0">
                <a:latin typeface="Times New Roman" pitchFamily="18" charset="0"/>
                <a:cs typeface="Times New Roman" pitchFamily="18" charset="0"/>
              </a:rPr>
              <a:t>reradating</a:t>
            </a:r>
            <a:r>
              <a:rPr lang="en-US" dirty="0" smtClean="0">
                <a:latin typeface="Times New Roman" pitchFamily="18" charset="0"/>
                <a:cs typeface="Times New Roman" pitchFamily="18" charset="0"/>
              </a:rPr>
              <a:t> surface can be determined</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0" y="1219200"/>
          <a:ext cx="8926286" cy="1524000"/>
        </p:xfrm>
        <a:graphic>
          <a:graphicData uri="http://schemas.openxmlformats.org/presentationml/2006/ole">
            <p:oleObj spid="_x0000_s65538" name="Equation" r:id="rId3" imgW="3644640" imgH="622080" progId="Equation.3">
              <p:embed/>
            </p:oleObj>
          </a:graphicData>
        </a:graphic>
      </p:graphicFrame>
      <p:graphicFrame>
        <p:nvGraphicFramePr>
          <p:cNvPr id="5" name="Object 4"/>
          <p:cNvGraphicFramePr>
            <a:graphicFrameLocks noChangeAspect="1"/>
          </p:cNvGraphicFramePr>
          <p:nvPr/>
        </p:nvGraphicFramePr>
        <p:xfrm>
          <a:off x="457199" y="3886200"/>
          <a:ext cx="4047565" cy="1066800"/>
        </p:xfrm>
        <a:graphic>
          <a:graphicData uri="http://schemas.openxmlformats.org/presentationml/2006/ole">
            <p:oleObj spid="_x0000_s65539" name="Equation" r:id="rId4" imgW="1638000" imgH="431640" progId="Equation.3">
              <p:embed/>
            </p:oleObj>
          </a:graphicData>
        </a:graphic>
      </p:graphicFrame>
      <p:graphicFrame>
        <p:nvGraphicFramePr>
          <p:cNvPr id="6" name="Object 5"/>
          <p:cNvGraphicFramePr>
            <a:graphicFrameLocks noChangeAspect="1"/>
          </p:cNvGraphicFramePr>
          <p:nvPr/>
        </p:nvGraphicFramePr>
        <p:xfrm>
          <a:off x="1143000" y="5181600"/>
          <a:ext cx="1193800" cy="457200"/>
        </p:xfrm>
        <a:graphic>
          <a:graphicData uri="http://schemas.openxmlformats.org/presentationml/2006/ole">
            <p:oleObj spid="_x0000_s65540" name="Equation" r:id="rId5" imgW="596880" imgH="228600" progId="Equation.3">
              <p:embed/>
            </p:oleObj>
          </a:graphicData>
        </a:graphic>
      </p:graphicFrame>
      <p:sp>
        <p:nvSpPr>
          <p:cNvPr id="7" name="Slide Number Placeholder 6"/>
          <p:cNvSpPr>
            <a:spLocks noGrp="1"/>
          </p:cNvSpPr>
          <p:nvPr>
            <p:ph type="sldNum" sz="quarter" idx="12"/>
          </p:nvPr>
        </p:nvSpPr>
        <p:spPr/>
        <p:txBody>
          <a:bodyPr/>
          <a:lstStyle/>
          <a:p>
            <a:fld id="{561E37AC-040C-40B0-811B-976A68145F7C}"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Example 11.5</a:t>
            </a:r>
          </a:p>
          <a:p>
            <a:pPr>
              <a:buNone/>
            </a:pPr>
            <a:r>
              <a:rPr lang="en-US" dirty="0" smtClean="0">
                <a:latin typeface="Times New Roman" pitchFamily="18" charset="0"/>
                <a:cs typeface="Times New Roman" pitchFamily="18" charset="0"/>
              </a:rPr>
              <a:t>A paint baking oven consists of a long, triangular duct in which a heated surface is maintained at 1200 K and another surface is insulated.  Painted panels, which are maintained at 500 K, occupy the third surface.  The triangle is of width W = 1 m on a side, and the heated insulated surfaces have an emissivity of 0.8.  The emissivity of the panels  is 0.4.  During the steady-state operation, at what rate must energy be supplied to the heated side per </a:t>
            </a:r>
            <a:r>
              <a:rPr lang="en-US" smtClean="0">
                <a:latin typeface="Times New Roman" pitchFamily="18" charset="0"/>
                <a:cs typeface="Times New Roman" pitchFamily="18" charset="0"/>
              </a:rPr>
              <a:t>unit length </a:t>
            </a:r>
            <a:r>
              <a:rPr lang="en-US" dirty="0" smtClean="0">
                <a:latin typeface="Times New Roman" pitchFamily="18" charset="0"/>
                <a:cs typeface="Times New Roman" pitchFamily="18" charset="0"/>
              </a:rPr>
              <a:t>of the duct to maintain its temperature at 1200 K?  What is the temperature of the insulation surface?  </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b="1" u="sng" dirty="0" smtClean="0">
                <a:latin typeface="Times New Roman" pitchFamily="18" charset="0"/>
                <a:cs typeface="Times New Roman" pitchFamily="18" charset="0"/>
              </a:rPr>
              <a:t>Solution</a:t>
            </a:r>
          </a:p>
          <a:p>
            <a:pPr>
              <a:buNone/>
            </a:pPr>
            <a:r>
              <a:rPr lang="en-US" dirty="0" smtClean="0">
                <a:latin typeface="Times New Roman" pitchFamily="18" charset="0"/>
                <a:cs typeface="Times New Roman" pitchFamily="18" charset="0"/>
              </a:rPr>
              <a:t>The system will be modeled as a three surface enclosure as shown in the figure below</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54</a:t>
            </a:fld>
            <a:endParaRPr lang="en-US"/>
          </a:p>
        </p:txBody>
      </p:sp>
      <p:pic>
        <p:nvPicPr>
          <p:cNvPr id="69634" name="Picture 2" descr="C:\Documents and Settings\Preferred Customer\Desktop\radiation 022.jpg"/>
          <p:cNvPicPr>
            <a:picLocks noChangeAspect="1" noChangeArrowheads="1"/>
          </p:cNvPicPr>
          <p:nvPr/>
        </p:nvPicPr>
        <p:blipFill>
          <a:blip r:embed="rId2"/>
          <a:srcRect/>
          <a:stretch>
            <a:fillRect/>
          </a:stretch>
        </p:blipFill>
        <p:spPr bwMode="auto">
          <a:xfrm>
            <a:off x="-304800" y="1676400"/>
            <a:ext cx="8265652" cy="4546856"/>
          </a:xfrm>
          <a:prstGeom prst="rect">
            <a:avLst/>
          </a:prstGeom>
          <a:noFill/>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1.  The heat transfer rate to be supplied is determined from</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Symmetry:  F</a:t>
            </a:r>
            <a:r>
              <a:rPr lang="en-US" baseline="-25000" dirty="0" smtClean="0">
                <a:latin typeface="Times New Roman" pitchFamily="18" charset="0"/>
                <a:cs typeface="Times New Roman" pitchFamily="18" charset="0"/>
              </a:rPr>
              <a:t>12</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1R</a:t>
            </a:r>
            <a:r>
              <a:rPr lang="en-US" dirty="0" smtClean="0">
                <a:latin typeface="Times New Roman" pitchFamily="18" charset="0"/>
                <a:cs typeface="Times New Roman" pitchFamily="18" charset="0"/>
              </a:rPr>
              <a:t> = F</a:t>
            </a:r>
            <a:r>
              <a:rPr lang="en-US" baseline="-25000" dirty="0" smtClean="0">
                <a:latin typeface="Times New Roman" pitchFamily="18" charset="0"/>
                <a:cs typeface="Times New Roman" pitchFamily="18" charset="0"/>
              </a:rPr>
              <a:t>2R</a:t>
            </a:r>
          </a:p>
          <a:p>
            <a:pPr>
              <a:buNone/>
            </a:pPr>
            <a:r>
              <a:rPr lang="en-US" dirty="0" smtClean="0">
                <a:latin typeface="Times New Roman" pitchFamily="18" charset="0"/>
                <a:cs typeface="Times New Roman" pitchFamily="18" charset="0"/>
              </a:rPr>
              <a:t>	A</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A</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WL           L is length of duct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55</a:t>
            </a:fld>
            <a:endParaRPr lang="en-US"/>
          </a:p>
        </p:txBody>
      </p:sp>
      <p:graphicFrame>
        <p:nvGraphicFramePr>
          <p:cNvPr id="5" name="Object 4"/>
          <p:cNvGraphicFramePr>
            <a:graphicFrameLocks noChangeAspect="1"/>
          </p:cNvGraphicFramePr>
          <p:nvPr/>
        </p:nvGraphicFramePr>
        <p:xfrm>
          <a:off x="838200" y="1219200"/>
          <a:ext cx="7993224" cy="1524000"/>
        </p:xfrm>
        <a:graphic>
          <a:graphicData uri="http://schemas.openxmlformats.org/presentationml/2006/ole">
            <p:oleObj spid="_x0000_s70658" name="Equation" r:id="rId3" imgW="3263760" imgH="622080" progId="Equation.3">
              <p:embed/>
            </p:oleObj>
          </a:graphicData>
        </a:graphic>
      </p:graphicFrame>
      <p:graphicFrame>
        <p:nvGraphicFramePr>
          <p:cNvPr id="70659" name="Object 3"/>
          <p:cNvGraphicFramePr>
            <a:graphicFrameLocks noChangeAspect="1"/>
          </p:cNvGraphicFramePr>
          <p:nvPr/>
        </p:nvGraphicFramePr>
        <p:xfrm>
          <a:off x="914400" y="4419600"/>
          <a:ext cx="6530975" cy="2178050"/>
        </p:xfrm>
        <a:graphic>
          <a:graphicData uri="http://schemas.openxmlformats.org/presentationml/2006/ole">
            <p:oleObj spid="_x0000_s70659" name="Equation" r:id="rId4" imgW="2666880" imgH="888840" progId="Equation.3">
              <p:embed/>
            </p:oleObj>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2.  For the temperature of the insulated surface use will be made of the equality of J</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bR</a:t>
            </a:r>
            <a:r>
              <a:rPr lang="en-US" dirty="0" smtClean="0">
                <a:latin typeface="Times New Roman" pitchFamily="18" charset="0"/>
                <a:cs typeface="Times New Roman" pitchFamily="18" charset="0"/>
              </a:rPr>
              <a:t>.  To get J</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use</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56</a:t>
            </a:fld>
            <a:endParaRPr lang="en-US"/>
          </a:p>
        </p:txBody>
      </p:sp>
      <p:graphicFrame>
        <p:nvGraphicFramePr>
          <p:cNvPr id="71682" name="Object 2"/>
          <p:cNvGraphicFramePr>
            <a:graphicFrameLocks noChangeAspect="1"/>
          </p:cNvGraphicFramePr>
          <p:nvPr/>
        </p:nvGraphicFramePr>
        <p:xfrm>
          <a:off x="136525" y="1752600"/>
          <a:ext cx="8786813" cy="4491038"/>
        </p:xfrm>
        <a:graphic>
          <a:graphicData uri="http://schemas.openxmlformats.org/presentationml/2006/ole">
            <p:oleObj spid="_x0000_s71682" name="Equation" r:id="rId3" imgW="3555720" imgH="1815840" progId="Equation.3">
              <p:embed/>
            </p:oleObj>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57</a:t>
            </a:fld>
            <a:endParaRPr lang="en-US"/>
          </a:p>
        </p:txBody>
      </p:sp>
      <p:graphicFrame>
        <p:nvGraphicFramePr>
          <p:cNvPr id="5" name="Object 4"/>
          <p:cNvGraphicFramePr>
            <a:graphicFrameLocks noChangeAspect="1"/>
          </p:cNvGraphicFramePr>
          <p:nvPr/>
        </p:nvGraphicFramePr>
        <p:xfrm>
          <a:off x="1089025" y="877888"/>
          <a:ext cx="5595938" cy="4651375"/>
        </p:xfrm>
        <a:graphic>
          <a:graphicData uri="http://schemas.openxmlformats.org/presentationml/2006/ole">
            <p:oleObj spid="_x0000_s72706" name="Equation" r:id="rId3" imgW="1955520" imgH="1625400" progId="Equation.3">
              <p:embed/>
            </p:oleObj>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M</a:t>
            </a: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58</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equal.</a:t>
            </a:r>
          </a:p>
          <a:p>
            <a:pPr>
              <a:buNone/>
            </a:pPr>
            <a:r>
              <a:rPr lang="en-US" dirty="0" smtClean="0">
                <a:latin typeface="Times New Roman" pitchFamily="18" charset="0"/>
                <a:cs typeface="Times New Roman" pitchFamily="18" charset="0"/>
              </a:rPr>
              <a:t>Diffuse – incident beam is distributed uniformly in all directions after reflection </a:t>
            </a:r>
            <a:r>
              <a:rPr lang="en-US" b="1" dirty="0" smtClean="0">
                <a:latin typeface="Times New Roman" pitchFamily="18" charset="0"/>
                <a:cs typeface="Times New Roman" pitchFamily="18" charset="0"/>
                <a:hlinkClick r:id="rId2" action="ppaction://hlinkpres?slideindex=1&amp;slidetitle="/>
              </a:rPr>
              <a:t>figchp11\fig11.3.pptx</a:t>
            </a:r>
            <a:endParaRPr lang="en-US" b="1"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emissive power of a body E is defined as the energy emitted by the body per unit area per unit time. Shown in </a:t>
            </a:r>
            <a:r>
              <a:rPr lang="en-US" b="1" dirty="0" smtClean="0">
                <a:latin typeface="Times New Roman" pitchFamily="18" charset="0"/>
                <a:cs typeface="Times New Roman" pitchFamily="18" charset="0"/>
                <a:hlinkClick r:id="rId3" action="ppaction://hlinkpres?slideindex=1&amp;slidetitle="/>
              </a:rPr>
              <a:t>figchp11\fig11.4.pptx</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the black enclosure will absorb all the incident radiation falling upon it.  It will also emit radiation according to the T</a:t>
            </a:r>
            <a:r>
              <a:rPr lang="en-US" baseline="30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law.  Let the radiant flux arriving at some area in the enclosure be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W/m</a:t>
            </a:r>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If a body is placed inside the enclosure and allowed to come to equilibrium, the energy absorbed and emitted by the body are equal.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561E37AC-040C-40B0-811B-976A68145F7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At equilibrium</a:t>
            </a:r>
          </a:p>
          <a:p>
            <a:pPr>
              <a:buNone/>
            </a:pPr>
            <a:r>
              <a:rPr lang="en-US" dirty="0" smtClean="0">
                <a:latin typeface="Times New Roman" pitchFamily="18" charset="0"/>
                <a:cs typeface="Times New Roman" pitchFamily="18" charset="0"/>
              </a:rPr>
              <a:t>		EA =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A</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If the body had been a black body, then</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a:t>
            </a:r>
            <a:r>
              <a:rPr lang="en-US" baseline="-25000" dirty="0" err="1" smtClean="0">
                <a:latin typeface="Times New Roman" pitchFamily="18" charset="0"/>
                <a:cs typeface="Times New Roman" pitchFamily="18" charset="0"/>
              </a:rPr>
              <a:t>b</a:t>
            </a:r>
            <a:r>
              <a:rPr lang="en-US" dirty="0" err="1" smtClean="0">
                <a:latin typeface="Times New Roman" pitchFamily="18" charset="0"/>
                <a:cs typeface="Times New Roman" pitchFamily="18" charset="0"/>
              </a:rPr>
              <a:t>A</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i</a:t>
            </a:r>
            <a:r>
              <a:rPr lang="en-US" dirty="0" err="1" smtClean="0">
                <a:latin typeface="Times New Roman" pitchFamily="18" charset="0"/>
                <a:cs typeface="Times New Roman" pitchFamily="18" charset="0"/>
              </a:rPr>
              <a:t>A</a:t>
            </a:r>
            <a:r>
              <a:rPr lang="en-US" dirty="0" smtClean="0">
                <a:latin typeface="Times New Roman" pitchFamily="18" charset="0"/>
                <a:cs typeface="Times New Roman" pitchFamily="18" charset="0"/>
              </a:rPr>
              <a:t>(1)</a:t>
            </a:r>
          </a:p>
          <a:p>
            <a:pPr>
              <a:buNone/>
            </a:pPr>
            <a:r>
              <a:rPr lang="en-US" dirty="0" smtClean="0">
                <a:latin typeface="Times New Roman" pitchFamily="18" charset="0"/>
                <a:cs typeface="Times New Roman" pitchFamily="18" charset="0"/>
              </a:rPr>
              <a:t>The above will give the ratio of the emissive power of a body to the emissive power of a blackbody at the same temperature as the </a:t>
            </a:r>
            <a:r>
              <a:rPr lang="en-US" dirty="0" err="1" smtClean="0">
                <a:latin typeface="Times New Roman" pitchFamily="18" charset="0"/>
                <a:cs typeface="Times New Roman" pitchFamily="18" charset="0"/>
              </a:rPr>
              <a:t>absorptivity</a:t>
            </a:r>
            <a:r>
              <a:rPr lang="en-US" dirty="0" smtClean="0">
                <a:latin typeface="Times New Roman" pitchFamily="18" charset="0"/>
                <a:cs typeface="Times New Roman" pitchFamily="18" charset="0"/>
              </a:rPr>
              <a:t>.  This  ratio is also defined as the emissivity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 of the body, given as </a:t>
            </a: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1295400" y="4724400"/>
          <a:ext cx="1916206" cy="1143000"/>
        </p:xfrm>
        <a:graphic>
          <a:graphicData uri="http://schemas.openxmlformats.org/presentationml/2006/ole">
            <p:oleObj spid="_x0000_s17410" name="Equation" r:id="rId3" imgW="723600" imgH="4316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equality of </a:t>
            </a:r>
            <a:r>
              <a:rPr lang="el-GR" dirty="0" smtClean="0">
                <a:latin typeface="Times New Roman" pitchFamily="18" charset="0"/>
                <a:cs typeface="Times New Roman" pitchFamily="18" charset="0"/>
              </a:rPr>
              <a:t>α</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ε</a:t>
            </a:r>
            <a:r>
              <a:rPr lang="en-US" dirty="0" smtClean="0">
                <a:latin typeface="Times New Roman" pitchFamily="18" charset="0"/>
                <a:cs typeface="Times New Roman" pitchFamily="18" charset="0"/>
              </a:rPr>
              <a:t> is called </a:t>
            </a:r>
            <a:r>
              <a:rPr lang="en-US" dirty="0" err="1" smtClean="0">
                <a:latin typeface="Times New Roman" pitchFamily="18" charset="0"/>
                <a:cs typeface="Times New Roman" pitchFamily="18" charset="0"/>
              </a:rPr>
              <a:t>Kirchoff’s</a:t>
            </a:r>
            <a:r>
              <a:rPr lang="en-US" dirty="0" smtClean="0">
                <a:latin typeface="Times New Roman" pitchFamily="18" charset="0"/>
                <a:cs typeface="Times New Roman" pitchFamily="18" charset="0"/>
              </a:rPr>
              <a:t> identity.</a:t>
            </a:r>
          </a:p>
          <a:p>
            <a:pPr>
              <a:buNone/>
            </a:pPr>
            <a:r>
              <a:rPr lang="en-US" b="1" dirty="0" smtClean="0">
                <a:latin typeface="Times New Roman" pitchFamily="18" charset="0"/>
                <a:cs typeface="Times New Roman" pitchFamily="18" charset="0"/>
              </a:rPr>
              <a:t>The Gray Body </a:t>
            </a:r>
          </a:p>
          <a:p>
            <a:pPr>
              <a:buNone/>
            </a:pPr>
            <a:r>
              <a:rPr lang="en-US" dirty="0" smtClean="0">
                <a:latin typeface="Times New Roman" pitchFamily="18" charset="0"/>
                <a:cs typeface="Times New Roman" pitchFamily="18" charset="0"/>
              </a:rPr>
              <a:t>A gray body has its monochromatic emissivity </a:t>
            </a:r>
            <a:r>
              <a:rPr lang="el-GR" dirty="0" smtClean="0">
                <a:latin typeface="Times New Roman" pitchFamily="18" charset="0"/>
                <a:cs typeface="Times New Roman" pitchFamily="18" charset="0"/>
              </a:rPr>
              <a:t>ε</a:t>
            </a:r>
            <a:r>
              <a:rPr lang="el-GR" baseline="-25000"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 independent of the wavelength.  Monochromatic emissivity is defined as the ratio of the monochromatic emissive power of the body to the monochromatic emissive power of a black body at the same wavelength and temperature. </a:t>
            </a:r>
          </a:p>
          <a:p>
            <a:pPr>
              <a:buNone/>
            </a:pPr>
            <a:endParaRPr lang="en-US" dirty="0">
              <a:latin typeface="Times New Roman" pitchFamily="18" charset="0"/>
              <a:cs typeface="Times New Roman" pitchFamily="18" charset="0"/>
            </a:endParaRPr>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1219200" y="4343399"/>
          <a:ext cx="1447800" cy="1070113"/>
        </p:xfrm>
        <a:graphic>
          <a:graphicData uri="http://schemas.openxmlformats.org/presentationml/2006/ole">
            <p:oleObj spid="_x0000_s18434" name="Equation" r:id="rId3" imgW="583920" imgH="431640" progId="Equation.3">
              <p:embed/>
            </p:oleObj>
          </a:graphicData>
        </a:graphic>
      </p:graphicFrame>
      <p:sp>
        <p:nvSpPr>
          <p:cNvPr id="5" name="Slide Number Placeholder 4"/>
          <p:cNvSpPr>
            <a:spLocks noGrp="1"/>
          </p:cNvSpPr>
          <p:nvPr>
            <p:ph type="sldNum" sz="quarter" idx="12"/>
          </p:nvPr>
        </p:nvSpPr>
        <p:spPr/>
        <p:txBody>
          <a:bodyPr/>
          <a:lstStyle/>
          <a:p>
            <a:fld id="{561E37AC-040C-40B0-811B-976A68145F7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The total emissivity of the body and that of a blackbody can be determined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From the above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If the gray body condition is imposed, </a:t>
            </a:r>
            <a:r>
              <a:rPr lang="el-GR" dirty="0" smtClean="0">
                <a:latin typeface="Times New Roman" pitchFamily="18" charset="0"/>
                <a:cs typeface="Times New Roman" pitchFamily="18" charset="0"/>
              </a:rPr>
              <a:t>ε</a:t>
            </a:r>
            <a:r>
              <a:rPr lang="el-GR" baseline="-25000"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 = constant, the above equation reduces to</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 ε</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ε</a:t>
            </a:r>
            <a:r>
              <a:rPr lang="el-GR" baseline="-25000"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a:p>
            <a:pPr>
              <a:buNone/>
            </a:pPr>
            <a:endParaRPr lang="en-US" dirty="0" smtClean="0"/>
          </a:p>
          <a:p>
            <a:pPr>
              <a:buNone/>
            </a:pPr>
            <a:endParaRPr lang="en-US" dirty="0"/>
          </a:p>
        </p:txBody>
      </p:sp>
      <p:graphicFrame>
        <p:nvGraphicFramePr>
          <p:cNvPr id="4" name="Object 3"/>
          <p:cNvGraphicFramePr>
            <a:graphicFrameLocks noChangeAspect="1"/>
          </p:cNvGraphicFramePr>
          <p:nvPr/>
        </p:nvGraphicFramePr>
        <p:xfrm>
          <a:off x="228600" y="1219200"/>
          <a:ext cx="8768862" cy="838200"/>
        </p:xfrm>
        <a:graphic>
          <a:graphicData uri="http://schemas.openxmlformats.org/presentationml/2006/ole">
            <p:oleObj spid="_x0000_s19458" name="Equation" r:id="rId3" imgW="3454200" imgH="330120" progId="Equation.3">
              <p:embed/>
            </p:oleObj>
          </a:graphicData>
        </a:graphic>
      </p:graphicFrame>
      <p:graphicFrame>
        <p:nvGraphicFramePr>
          <p:cNvPr id="5" name="Object 4"/>
          <p:cNvGraphicFramePr>
            <a:graphicFrameLocks noChangeAspect="1"/>
          </p:cNvGraphicFramePr>
          <p:nvPr/>
        </p:nvGraphicFramePr>
        <p:xfrm>
          <a:off x="533399" y="2971800"/>
          <a:ext cx="3102935" cy="1295400"/>
        </p:xfrm>
        <a:graphic>
          <a:graphicData uri="http://schemas.openxmlformats.org/presentationml/2006/ole">
            <p:oleObj spid="_x0000_s19459" name="Equation" r:id="rId4" imgW="1307880" imgH="545760" progId="Equation.3">
              <p:embed/>
            </p:oleObj>
          </a:graphicData>
        </a:graphic>
      </p:graphicFrame>
      <p:sp>
        <p:nvSpPr>
          <p:cNvPr id="6" name="Slide Number Placeholder 5"/>
          <p:cNvSpPr>
            <a:spLocks noGrp="1"/>
          </p:cNvSpPr>
          <p:nvPr>
            <p:ph type="sldNum" sz="quarter" idx="12"/>
          </p:nvPr>
        </p:nvSpPr>
        <p:spPr/>
        <p:txBody>
          <a:bodyPr/>
          <a:lstStyle/>
          <a:p>
            <a:fld id="{561E37AC-040C-40B0-811B-976A68145F7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3179</TotalTime>
  <Words>2497</Words>
  <Application>Microsoft Office PowerPoint</Application>
  <PresentationFormat>On-screen Show (4:3)</PresentationFormat>
  <Paragraphs>490</Paragraphs>
  <Slides>58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0"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preferred customer</dc:creator>
  <cp:lastModifiedBy>preferred customer</cp:lastModifiedBy>
  <cp:revision>195</cp:revision>
  <dcterms:created xsi:type="dcterms:W3CDTF">2012-03-09T06:38:06Z</dcterms:created>
  <dcterms:modified xsi:type="dcterms:W3CDTF">2012-05-25T05:34:53Z</dcterms:modified>
</cp:coreProperties>
</file>