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7"/>
  </p:notesMasterIdLst>
  <p:handoutMasterIdLst>
    <p:handoutMasterId r:id="rId38"/>
  </p:handoutMasterIdLst>
  <p:sldIdLst>
    <p:sldId id="256" r:id="rId2"/>
    <p:sldId id="264" r:id="rId3"/>
    <p:sldId id="278" r:id="rId4"/>
    <p:sldId id="265" r:id="rId5"/>
    <p:sldId id="266" r:id="rId6"/>
    <p:sldId id="267" r:id="rId7"/>
    <p:sldId id="268" r:id="rId8"/>
    <p:sldId id="279" r:id="rId9"/>
    <p:sldId id="269" r:id="rId10"/>
    <p:sldId id="270" r:id="rId11"/>
    <p:sldId id="277" r:id="rId12"/>
    <p:sldId id="282" r:id="rId13"/>
    <p:sldId id="288" r:id="rId14"/>
    <p:sldId id="289" r:id="rId15"/>
    <p:sldId id="285" r:id="rId16"/>
    <p:sldId id="287" r:id="rId17"/>
    <p:sldId id="290" r:id="rId18"/>
    <p:sldId id="291" r:id="rId19"/>
    <p:sldId id="294" r:id="rId20"/>
    <p:sldId id="284" r:id="rId21"/>
    <p:sldId id="286" r:id="rId22"/>
    <p:sldId id="292" r:id="rId23"/>
    <p:sldId id="293" r:id="rId24"/>
    <p:sldId id="295" r:id="rId25"/>
    <p:sldId id="296" r:id="rId26"/>
    <p:sldId id="297" r:id="rId27"/>
    <p:sldId id="298" r:id="rId28"/>
    <p:sldId id="300" r:id="rId29"/>
    <p:sldId id="301" r:id="rId30"/>
    <p:sldId id="273" r:id="rId31"/>
    <p:sldId id="281" r:id="rId32"/>
    <p:sldId id="299" r:id="rId33"/>
    <p:sldId id="274" r:id="rId34"/>
    <p:sldId id="275" r:id="rId35"/>
    <p:sldId id="276"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TCP" initials="E" lastIdx="12" clrIdx="0">
    <p:extLst>
      <p:ext uri="{19B8F6BF-5375-455C-9EA6-DF929625EA0E}">
        <p15:presenceInfo xmlns:p15="http://schemas.microsoft.com/office/powerpoint/2012/main" userId="ETC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4" y="53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3-02T11:31:06.726" idx="1">
    <p:pos x="1634" y="1352"/>
    <p:text>In 1881, two electricians built the world's first power system at Godalming in England. It was powered by two waterwheels and produced an alternating current that in turn supplied seven Siemens arc lamps at 250 volts and 34 incandescent lamps at 40 volts.</p:text>
    <p:extLst>
      <p:ext uri="{C676402C-5697-4E1C-873F-D02D1690AC5C}">
        <p15:threadingInfo xmlns:p15="http://schemas.microsoft.com/office/powerpoint/2012/main" timeZoneBias="-180"/>
      </p:ext>
    </p:extLst>
  </p:cm>
  <p:cm authorId="1" dt="2018-03-02T11:32:23.516" idx="2">
    <p:pos x="1634" y="1448"/>
    <p:text>The power station generated direct current and operated at a single voltage. Direct current power could not be transformed easily or efficiently to the higher voltages necessary to minimise power loss during long-distance transmission, so the maximum economic distance between the generators and load was limited to around half a mile (800 m</p:text>
    <p:extLst>
      <p:ext uri="{C676402C-5697-4E1C-873F-D02D1690AC5C}">
        <p15:threadingInfo xmlns:p15="http://schemas.microsoft.com/office/powerpoint/2012/main" timeZoneBias="-180">
          <p15:parentCm authorId="1" idx="1"/>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03-02T12:06:45.533" idx="3">
    <p:pos x="10" y="10"/>
    <p:text>The primary difference between 50 Hz (Hertz) and 60 Hz (Hertz) is, well, 60Hz is 20% higher in frequency. For a generator or induction motor pump (in simple terms) it means 1500/3000 RPM or 1800/3600 RPM (for 60Hz). Lower the frequency will be the iron losses and eddy current losses</p:text>
    <p:extLst>
      <p:ext uri="{C676402C-5697-4E1C-873F-D02D1690AC5C}">
        <p15:threadingInfo xmlns:p15="http://schemas.microsoft.com/office/powerpoint/2012/main" timeZoneBias="-180"/>
      </p:ext>
    </p:extLst>
  </p:cm>
  <p:cm authorId="1" dt="2018-03-02T12:14:24.681" idx="4">
    <p:pos x="10" y="106"/>
    <p:text>The more significant difference is that 60Hz systems usually use 110V (120V) or thereabouts for the domestic power supply, while 50Hz systems tend to use 220V, 230V etc. for different countries.</p:text>
    <p:extLst>
      <p:ext uri="{C676402C-5697-4E1C-873F-D02D1690AC5C}">
        <p15:threadingInfo xmlns:p15="http://schemas.microsoft.com/office/powerpoint/2012/main" timeZoneBias="-180">
          <p15:parentCm authorId="1" idx="3"/>
        </p15:threadingInfo>
      </p:ext>
    </p:extLst>
  </p:cm>
  <p:cm authorId="1" dt="2018-03-02T12:14:39.281" idx="5">
    <p:pos x="10" y="202"/>
    <p:text>It is no big difference between 50 Hz and 60 Hz, nothing is bad or good basically</p:text>
    <p:extLst>
      <p:ext uri="{C676402C-5697-4E1C-873F-D02D1690AC5C}">
        <p15:threadingInfo xmlns:p15="http://schemas.microsoft.com/office/powerpoint/2012/main" timeZoneBias="-180">
          <p15:parentCm authorId="1" idx="3"/>
        </p15:threadingInfo>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8-03-02T12:32:38.128" idx="6">
    <p:pos x="5760" y="1044"/>
    <p:text>The standards are 115, 138, 161, and 230 kV for the high voltage (HV) class, and 345, 500 and 765 kV for the extra-high voltage (EHV) class.</p:text>
    <p:extLst>
      <p:ext uri="{C676402C-5697-4E1C-873F-D02D1690AC5C}">
        <p15:threadingInfo xmlns:p15="http://schemas.microsoft.com/office/powerpoint/2012/main" timeZoneBias="-180"/>
      </p:ext>
    </p:extLst>
  </p:cm>
  <p:cm authorId="1" dt="2018-03-02T12:37:43.506" idx="7">
    <p:pos x="5760" y="1140"/>
    <p:text>The roughly 1,000 kilometers-long direct current transmission line, known as the Ethiopia-Kenya Power Systems Interconnection Project,</p:text>
    <p:extLst>
      <p:ext uri="{C676402C-5697-4E1C-873F-D02D1690AC5C}">
        <p15:threadingInfo xmlns:p15="http://schemas.microsoft.com/office/powerpoint/2012/main" timeZoneBias="-180">
          <p15:parentCm authorId="1" idx="6"/>
        </p15:threadingInfo>
      </p:ext>
    </p:extLst>
  </p:cm>
  <p:cm authorId="1" dt="2018-03-02T12:38:02.084" idx="8">
    <p:pos x="5760" y="1236"/>
    <p:text>with a direct current +/-500-kilovolt overhead line</p:text>
    <p:extLst>
      <p:ext uri="{C676402C-5697-4E1C-873F-D02D1690AC5C}">
        <p15:threadingInfo xmlns:p15="http://schemas.microsoft.com/office/powerpoint/2012/main" timeZoneBias="-180">
          <p15:parentCm authorId="1" idx="6"/>
        </p15:threadingInfo>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8-03-02T12:52:38.081" idx="9">
    <p:pos x="10" y="10"/>
    <p:text>A nuclear power plant or nuclear power station is a thermal power station in which the heat source is a nuclear reactor. As is typical in all conventional thermal power stations the heat is used to generate steam which drives a steam turbine connected to an electric generator which produces electricity</p:text>
    <p:extLst>
      <p:ext uri="{C676402C-5697-4E1C-873F-D02D1690AC5C}">
        <p15:threadingInfo xmlns:p15="http://schemas.microsoft.com/office/powerpoint/2012/main" timeZoneBias="-18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8-03-02T12:59:51.666" idx="10">
    <p:pos x="10" y="10"/>
    <p:text>Geothermal power is power generated by geothermal energy. Technologies in use include dry steam power stations, flash steam power stations and binary cycle power stations. Geothermal electricity generation is currently used in 24 countries,[1] while geothermal heating is in use in 70 countries</p:text>
    <p:extLst>
      <p:ext uri="{C676402C-5697-4E1C-873F-D02D1690AC5C}">
        <p15:threadingInfo xmlns:p15="http://schemas.microsoft.com/office/powerpoint/2012/main" timeZoneBias="-18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8-03-02T13:04:29.987" idx="11">
    <p:pos x="10" y="10"/>
    <p:text>Tidal power or tidal energy is a form of hydropower that converts the energy obtained from tides into useful forms of power, mainly electricity.</p:text>
    <p:extLst>
      <p:ext uri="{C676402C-5697-4E1C-873F-D02D1690AC5C}">
        <p15:threadingInfo xmlns:p15="http://schemas.microsoft.com/office/powerpoint/2012/main" timeZoneBias="-180"/>
      </p:ext>
    </p:extLst>
  </p:cm>
  <p:cm authorId="1" dt="2018-03-02T13:05:19.277" idx="12">
    <p:pos x="10" y="106"/>
    <p:text>Although not yet widely used, tidal energy has potential for future electricity generation</p:text>
    <p:extLst>
      <p:ext uri="{C676402C-5697-4E1C-873F-D02D1690AC5C}">
        <p15:threadingInfo xmlns:p15="http://schemas.microsoft.com/office/powerpoint/2012/main" timeZoneBias="-180">
          <p15:parentCm authorId="1" idx="11"/>
        </p15:threadingInfo>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Power System Planning and Operation</a:t>
            </a: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2B1E0A0-E4C1-404A-8919-E5E1B6A6BAA9}" type="datetimeFigureOut">
              <a:rPr lang="en-US" smtClean="0"/>
              <a:pPr/>
              <a:t>3/2/2018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993E8B9-BB1E-442D-94B1-C50A47F0F511}" type="slidenum">
              <a:rPr lang="en-US" smtClean="0"/>
              <a:pPr/>
              <a:t>‹#›</a:t>
            </a:fld>
            <a:endParaRPr lang="en-US"/>
          </a:p>
        </p:txBody>
      </p:sp>
    </p:spTree>
    <p:extLst>
      <p:ext uri="{BB962C8B-B14F-4D97-AF65-F5344CB8AC3E}">
        <p14:creationId xmlns:p14="http://schemas.microsoft.com/office/powerpoint/2010/main" val="203649697"/>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Power System Planning and Operation</a:t>
            </a: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BA3106-97A7-4CDA-86DB-B265486DB78B}" type="datetimeFigureOut">
              <a:rPr lang="en-US" smtClean="0"/>
              <a:pPr/>
              <a:t>3/2/2018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790522-7AD3-47A6-ADBD-4C18BC7F92A5}" type="slidenum">
              <a:rPr lang="en-US" smtClean="0"/>
              <a:pPr/>
              <a:t>‹#›</a:t>
            </a:fld>
            <a:endParaRPr lang="en-US"/>
          </a:p>
        </p:txBody>
      </p:sp>
    </p:spTree>
    <p:extLst>
      <p:ext uri="{BB962C8B-B14F-4D97-AF65-F5344CB8AC3E}">
        <p14:creationId xmlns:p14="http://schemas.microsoft.com/office/powerpoint/2010/main" val="1155665460"/>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790522-7AD3-47A6-ADBD-4C18BC7F92A5}" type="slidenum">
              <a:rPr lang="en-US" smtClean="0"/>
              <a:pPr/>
              <a:t>1</a:t>
            </a:fld>
            <a:endParaRPr lang="en-US"/>
          </a:p>
        </p:txBody>
      </p:sp>
      <p:sp>
        <p:nvSpPr>
          <p:cNvPr id="5" name="Header Placeholder 4"/>
          <p:cNvSpPr>
            <a:spLocks noGrp="1"/>
          </p:cNvSpPr>
          <p:nvPr>
            <p:ph type="hdr" sz="quarter" idx="11"/>
          </p:nvPr>
        </p:nvSpPr>
        <p:spPr/>
        <p:txBody>
          <a:bodyPr/>
          <a:lstStyle/>
          <a:p>
            <a:r>
              <a:rPr lang="en-US" smtClean="0"/>
              <a:t>Power System Planning and Operation</a:t>
            </a:r>
            <a:endParaRPr lang="en-US"/>
          </a:p>
        </p:txBody>
      </p:sp>
    </p:spTree>
    <p:extLst>
      <p:ext uri="{BB962C8B-B14F-4D97-AF65-F5344CB8AC3E}">
        <p14:creationId xmlns:p14="http://schemas.microsoft.com/office/powerpoint/2010/main" val="3816376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790522-7AD3-47A6-ADBD-4C18BC7F92A5}" type="slidenum">
              <a:rPr lang="en-US" smtClean="0"/>
              <a:pPr/>
              <a:t>2</a:t>
            </a:fld>
            <a:endParaRPr lang="en-US"/>
          </a:p>
        </p:txBody>
      </p:sp>
      <p:sp>
        <p:nvSpPr>
          <p:cNvPr id="5" name="Header Placeholder 4"/>
          <p:cNvSpPr>
            <a:spLocks noGrp="1"/>
          </p:cNvSpPr>
          <p:nvPr>
            <p:ph type="hdr" sz="quarter" idx="11"/>
          </p:nvPr>
        </p:nvSpPr>
        <p:spPr/>
        <p:txBody>
          <a:bodyPr/>
          <a:lstStyle/>
          <a:p>
            <a:r>
              <a:rPr lang="en-US" smtClean="0"/>
              <a:t>Power System Planning and Operation</a:t>
            </a:r>
            <a:endParaRPr lang="en-US"/>
          </a:p>
        </p:txBody>
      </p:sp>
    </p:spTree>
    <p:extLst>
      <p:ext uri="{BB962C8B-B14F-4D97-AF65-F5344CB8AC3E}">
        <p14:creationId xmlns:p14="http://schemas.microsoft.com/office/powerpoint/2010/main" val="4234450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Power System Planning and Operation</a:t>
            </a:r>
            <a:endParaRPr lang="en-US"/>
          </a:p>
        </p:txBody>
      </p:sp>
      <p:sp>
        <p:nvSpPr>
          <p:cNvPr id="5" name="Slide Number Placeholder 4"/>
          <p:cNvSpPr>
            <a:spLocks noGrp="1"/>
          </p:cNvSpPr>
          <p:nvPr>
            <p:ph type="sldNum" sz="quarter" idx="11"/>
          </p:nvPr>
        </p:nvSpPr>
        <p:spPr/>
        <p:txBody>
          <a:bodyPr/>
          <a:lstStyle/>
          <a:p>
            <a:fld id="{7697A3AA-6848-4C98-BCBE-56CB6A4163FB}" type="slidenum">
              <a:rPr lang="en-US" smtClean="0"/>
              <a:pPr/>
              <a:t>30</a:t>
            </a:fld>
            <a:endParaRPr lang="en-US"/>
          </a:p>
        </p:txBody>
      </p:sp>
    </p:spTree>
    <p:extLst>
      <p:ext uri="{BB962C8B-B14F-4D97-AF65-F5344CB8AC3E}">
        <p14:creationId xmlns:p14="http://schemas.microsoft.com/office/powerpoint/2010/main" val="2282662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Power System Planning and Operation</a:t>
            </a:r>
            <a:endParaRPr lang="en-US"/>
          </a:p>
        </p:txBody>
      </p:sp>
      <p:sp>
        <p:nvSpPr>
          <p:cNvPr id="5" name="Slide Number Placeholder 4"/>
          <p:cNvSpPr>
            <a:spLocks noGrp="1"/>
          </p:cNvSpPr>
          <p:nvPr>
            <p:ph type="sldNum" sz="quarter" idx="11"/>
          </p:nvPr>
        </p:nvSpPr>
        <p:spPr/>
        <p:txBody>
          <a:bodyPr/>
          <a:lstStyle/>
          <a:p>
            <a:fld id="{7697A3AA-6848-4C98-BCBE-56CB6A4163FB}" type="slidenum">
              <a:rPr lang="en-US" smtClean="0"/>
              <a:pPr/>
              <a:t>33</a:t>
            </a:fld>
            <a:endParaRPr lang="en-US"/>
          </a:p>
        </p:txBody>
      </p:sp>
    </p:spTree>
    <p:extLst>
      <p:ext uri="{BB962C8B-B14F-4D97-AF65-F5344CB8AC3E}">
        <p14:creationId xmlns:p14="http://schemas.microsoft.com/office/powerpoint/2010/main" val="2676475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8BB5B625-57FC-455D-9516-AC971570A1A6}" type="datetime1">
              <a:rPr lang="en-US" smtClean="0"/>
              <a:pPr/>
              <a:t>3/2/2018</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DF9E12B9-8A6C-462F-B791-06E51FC0580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C5E4C74-2F43-4F5A-B6EB-2B8A1D2F5F84}" type="datetime1">
              <a:rPr lang="en-US" smtClean="0"/>
              <a:pPr/>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9E12B9-8A6C-462F-B791-06E51FC0580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6361D60-502F-4B4F-AA1E-FDC47A9F721D}" type="datetime1">
              <a:rPr lang="en-US" smtClean="0"/>
              <a:pPr/>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9E12B9-8A6C-462F-B791-06E51FC0580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666B2BC-AE92-4C60-9548-B0D23E55CE5C}" type="datetime1">
              <a:rPr lang="en-US" smtClean="0"/>
              <a:pPr/>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9E12B9-8A6C-462F-B791-06E51FC0580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61DC545-7F84-4306-A808-76162DE9ED0E}" type="datetime1">
              <a:rPr lang="en-US" smtClean="0"/>
              <a:pPr/>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9E12B9-8A6C-462F-B791-06E51FC0580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8102253-B769-498B-8B64-CB683DA3701E}" type="datetime1">
              <a:rPr lang="en-US" smtClean="0"/>
              <a:pPr/>
              <a:t>3/2/2018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9E12B9-8A6C-462F-B791-06E51FC0580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3970927-4D9D-41A0-B7BD-402E4EAE7001}" type="datetime1">
              <a:rPr lang="en-US" smtClean="0"/>
              <a:pPr/>
              <a:t>3/2/2018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9E12B9-8A6C-462F-B791-06E51FC0580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1340447-4B5A-4ED9-946C-526F841486C0}" type="datetime1">
              <a:rPr lang="en-US" smtClean="0"/>
              <a:pPr/>
              <a:t>3/2/2018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9E12B9-8A6C-462F-B791-06E51FC0580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931F08-A2F3-47B7-832D-6C9A7C403643}" type="datetime1">
              <a:rPr lang="en-US" smtClean="0"/>
              <a:pPr/>
              <a:t>3/2/2018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9E12B9-8A6C-462F-B791-06E51FC0580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23E7795-63B5-4F07-BC0D-3ABDCA5A0383}" type="datetime1">
              <a:rPr lang="en-US" smtClean="0"/>
              <a:pPr/>
              <a:t>3/2/2018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9E12B9-8A6C-462F-B791-06E51FC0580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A4E935F-9007-4B7B-A7E9-E1BF411A3B28}" type="datetime1">
              <a:rPr lang="en-US" smtClean="0"/>
              <a:pPr/>
              <a:t>3/2/2018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DF9E12B9-8A6C-462F-B791-06E51FC05805}"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A4230F1-ED5C-494E-8F8E-9AD5C3C30EF3}" type="datetime1">
              <a:rPr lang="en-US" smtClean="0"/>
              <a:pPr/>
              <a:t>3/2/2018</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F9E12B9-8A6C-462F-B791-06E51FC05805}"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s://www.google.com.et/url?sa=i&amp;rct=j&amp;q=&amp;esrc=s&amp;source=images&amp;cd=&amp;cad=rja&amp;uact=8&amp;ved=2ahUKEwjH0o_crM3ZAhVKr6QKHec2A8kQjhx6BAgAEAQ&amp;url=https%3A%2F%2Fejatlas.org%2Fconflict%2Fgibe-iii-dam-ethiopia&amp;psig=AOvVaw0_1l7sOZIBnaKI66DTlqbD&amp;ust=1520070033531689"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comments" Target="../comments/comment5.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dirty="0" smtClean="0"/>
              <a:t>Introduction to </a:t>
            </a:r>
            <a:r>
              <a:rPr lang="en-US" dirty="0" smtClean="0"/>
              <a:t>Power Systems(ECEG-3176)</a:t>
            </a:r>
            <a:endParaRPr lang="en-US" dirty="0"/>
          </a:p>
        </p:txBody>
      </p:sp>
      <p:sp>
        <p:nvSpPr>
          <p:cNvPr id="3" name="Subtitle 2"/>
          <p:cNvSpPr>
            <a:spLocks noGrp="1"/>
          </p:cNvSpPr>
          <p:nvPr>
            <p:ph type="subTitle" idx="1"/>
          </p:nvPr>
        </p:nvSpPr>
        <p:spPr>
          <a:xfrm>
            <a:off x="-1371600" y="3581400"/>
            <a:ext cx="7854696" cy="1752600"/>
          </a:xfrm>
        </p:spPr>
        <p:txBody>
          <a:bodyPr>
            <a:normAutofit/>
          </a:bodyPr>
          <a:lstStyle/>
          <a:p>
            <a:r>
              <a:rPr lang="en-US" sz="4800" b="1" dirty="0" smtClean="0"/>
              <a:t>Introduction</a:t>
            </a:r>
            <a:endParaRPr lang="en-US" sz="4800" b="1" dirty="0"/>
          </a:p>
        </p:txBody>
      </p:sp>
      <p:sp>
        <p:nvSpPr>
          <p:cNvPr id="8" name="Slide Number Placeholder 7"/>
          <p:cNvSpPr>
            <a:spLocks noGrp="1"/>
          </p:cNvSpPr>
          <p:nvPr>
            <p:ph type="sldNum" sz="quarter" idx="12"/>
          </p:nvPr>
        </p:nvSpPr>
        <p:spPr/>
        <p:txBody>
          <a:bodyPr/>
          <a:lstStyle/>
          <a:p>
            <a:fld id="{DF9E12B9-8A6C-462F-B791-06E51FC05805}" type="slidenum">
              <a:rPr lang="en-US" smtClean="0"/>
              <a:pPr/>
              <a:t>1</a:t>
            </a:fld>
            <a:endParaRPr lang="en-US"/>
          </a:p>
        </p:txBody>
      </p:sp>
    </p:spTree>
    <p:extLst>
      <p:ext uri="{BB962C8B-B14F-4D97-AF65-F5344CB8AC3E}">
        <p14:creationId xmlns:p14="http://schemas.microsoft.com/office/powerpoint/2010/main" val="6176127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Cont’d…</a:t>
            </a:r>
          </a:p>
        </p:txBody>
      </p:sp>
      <p:sp>
        <p:nvSpPr>
          <p:cNvPr id="3" name="Content Placeholder 2"/>
          <p:cNvSpPr>
            <a:spLocks noGrp="1"/>
          </p:cNvSpPr>
          <p:nvPr>
            <p:ph idx="1"/>
          </p:nvPr>
        </p:nvSpPr>
        <p:spPr/>
        <p:txBody>
          <a:bodyPr>
            <a:normAutofit/>
          </a:bodyPr>
          <a:lstStyle/>
          <a:p>
            <a:pPr algn="just">
              <a:buFont typeface="Wingdings" pitchFamily="2" charset="2"/>
              <a:buChar char="Ø"/>
            </a:pPr>
            <a:r>
              <a:rPr lang="en-US" dirty="0" smtClean="0"/>
              <a:t>With the advent of </a:t>
            </a:r>
            <a:r>
              <a:rPr lang="en-US" dirty="0" err="1" smtClean="0"/>
              <a:t>thyristor</a:t>
            </a:r>
            <a:r>
              <a:rPr lang="en-US" dirty="0" smtClean="0"/>
              <a:t> valve converters, HVDC transmission became even more attractive. </a:t>
            </a:r>
          </a:p>
          <a:p>
            <a:pPr algn="just">
              <a:buFont typeface="Wingdings" pitchFamily="2" charset="2"/>
              <a:buChar char="Ø"/>
            </a:pPr>
            <a:r>
              <a:rPr lang="en-US" dirty="0" smtClean="0"/>
              <a:t>The first application of an HVDC system using </a:t>
            </a:r>
            <a:r>
              <a:rPr lang="en-US" dirty="0" err="1" smtClean="0"/>
              <a:t>thyristor</a:t>
            </a:r>
            <a:r>
              <a:rPr lang="en-US" dirty="0" smtClean="0"/>
              <a:t> valves was at Eel River in 1972. </a:t>
            </a:r>
          </a:p>
          <a:p>
            <a:pPr algn="just">
              <a:buFont typeface="Wingdings" pitchFamily="2" charset="2"/>
              <a:buChar char="Ø"/>
            </a:pPr>
            <a:r>
              <a:rPr lang="en-US" dirty="0" smtClean="0"/>
              <a:t>With the cost and size of conversion equipment decreasing and its reliability increasing, there has been a steady increase in the use of HVDC transmission.</a:t>
            </a:r>
            <a:endParaRPr lang="en-US" dirty="0"/>
          </a:p>
        </p:txBody>
      </p:sp>
      <p:sp>
        <p:nvSpPr>
          <p:cNvPr id="5" name="Slide Number Placeholder 4"/>
          <p:cNvSpPr>
            <a:spLocks noGrp="1"/>
          </p:cNvSpPr>
          <p:nvPr>
            <p:ph type="sldNum" sz="quarter" idx="12"/>
          </p:nvPr>
        </p:nvSpPr>
        <p:spPr/>
        <p:txBody>
          <a:bodyPr/>
          <a:lstStyle/>
          <a:p>
            <a:fld id="{DD3C8573-740B-479D-BE8E-5CB4C10A1F51}" type="slidenum">
              <a:rPr lang="en-US" smtClean="0"/>
              <a:pPr/>
              <a:t>10</a:t>
            </a:fld>
            <a:endParaRPr lang="en-US"/>
          </a:p>
        </p:txBody>
      </p:sp>
    </p:spTree>
    <p:extLst>
      <p:ext uri="{BB962C8B-B14F-4D97-AF65-F5344CB8AC3E}">
        <p14:creationId xmlns:p14="http://schemas.microsoft.com/office/powerpoint/2010/main" val="28527247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Sources of Energy</a:t>
            </a:r>
            <a:endParaRPr lang="en-US" b="1" dirty="0"/>
          </a:p>
        </p:txBody>
      </p:sp>
      <p:sp>
        <p:nvSpPr>
          <p:cNvPr id="3" name="Content Placeholder 2"/>
          <p:cNvSpPr>
            <a:spLocks noGrp="1"/>
          </p:cNvSpPr>
          <p:nvPr>
            <p:ph idx="1"/>
          </p:nvPr>
        </p:nvSpPr>
        <p:spPr/>
        <p:txBody>
          <a:bodyPr/>
          <a:lstStyle/>
          <a:p>
            <a:pPr>
              <a:buFont typeface="Wingdings" pitchFamily="2" charset="2"/>
              <a:buChar char="Ø"/>
            </a:pPr>
            <a:r>
              <a:rPr lang="en-US" dirty="0" smtClean="0"/>
              <a:t>The major sources of primary energy are:</a:t>
            </a:r>
          </a:p>
          <a:p>
            <a:pPr lvl="1"/>
            <a:r>
              <a:rPr lang="en-US" sz="2600" dirty="0" smtClean="0"/>
              <a:t>Fossil fuels: coal, natural gas and oil</a:t>
            </a:r>
          </a:p>
          <a:p>
            <a:pPr lvl="1"/>
            <a:r>
              <a:rPr lang="en-US" sz="2600" dirty="0" smtClean="0"/>
              <a:t>Water power: Hydroelectric power</a:t>
            </a:r>
          </a:p>
          <a:p>
            <a:pPr lvl="1"/>
            <a:r>
              <a:rPr lang="en-US" sz="2600" dirty="0" smtClean="0"/>
              <a:t>Nuclear power: fission and fusion</a:t>
            </a:r>
          </a:p>
          <a:p>
            <a:pPr lvl="1"/>
            <a:r>
              <a:rPr lang="en-US" sz="2600" dirty="0" smtClean="0"/>
              <a:t>Solar energy: heat radiation from the sun</a:t>
            </a:r>
          </a:p>
          <a:p>
            <a:pPr lvl="1"/>
            <a:r>
              <a:rPr lang="en-US" sz="2600" dirty="0" smtClean="0"/>
              <a:t>Geothermal energy: thermal springs due to inner strata of earth at a very high temperature</a:t>
            </a:r>
          </a:p>
          <a:p>
            <a:pPr lvl="1"/>
            <a:r>
              <a:rPr lang="en-US" sz="2600" dirty="0" smtClean="0"/>
              <a:t>Wind power: wind turbines</a:t>
            </a:r>
          </a:p>
          <a:p>
            <a:pPr lvl="1"/>
            <a:r>
              <a:rPr lang="en-US" sz="2600" dirty="0" smtClean="0"/>
              <a:t>Tidal power: tides of ocean</a:t>
            </a:r>
          </a:p>
          <a:p>
            <a:pPr lvl="1"/>
            <a:endParaRPr lang="en-US" dirty="0"/>
          </a:p>
        </p:txBody>
      </p:sp>
      <p:sp>
        <p:nvSpPr>
          <p:cNvPr id="4" name="Slide Number Placeholder 3"/>
          <p:cNvSpPr>
            <a:spLocks noGrp="1"/>
          </p:cNvSpPr>
          <p:nvPr>
            <p:ph type="sldNum" sz="quarter" idx="12"/>
          </p:nvPr>
        </p:nvSpPr>
        <p:spPr/>
        <p:txBody>
          <a:bodyPr/>
          <a:lstStyle/>
          <a:p>
            <a:fld id="{DF9E12B9-8A6C-462F-B791-06E51FC05805}"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Cont’d…</a:t>
            </a:r>
          </a:p>
        </p:txBody>
      </p:sp>
      <p:sp>
        <p:nvSpPr>
          <p:cNvPr id="3" name="Content Placeholder 2"/>
          <p:cNvSpPr>
            <a:spLocks noGrp="1"/>
          </p:cNvSpPr>
          <p:nvPr>
            <p:ph idx="1"/>
          </p:nvPr>
        </p:nvSpPr>
        <p:spPr/>
        <p:txBody>
          <a:bodyPr/>
          <a:lstStyle/>
          <a:p>
            <a:r>
              <a:rPr lang="en-US" dirty="0" smtClean="0"/>
              <a:t>Share of global electricity</a:t>
            </a:r>
            <a:endParaRPr lang="en-US" dirty="0"/>
          </a:p>
        </p:txBody>
      </p:sp>
      <p:sp>
        <p:nvSpPr>
          <p:cNvPr id="4" name="Slide Number Placeholder 3"/>
          <p:cNvSpPr>
            <a:spLocks noGrp="1"/>
          </p:cNvSpPr>
          <p:nvPr>
            <p:ph type="sldNum" sz="quarter" idx="12"/>
          </p:nvPr>
        </p:nvSpPr>
        <p:spPr/>
        <p:txBody>
          <a:bodyPr/>
          <a:lstStyle/>
          <a:p>
            <a:fld id="{DF9E12B9-8A6C-462F-B791-06E51FC05805}" type="slidenum">
              <a:rPr lang="en-US" smtClean="0"/>
              <a:pPr/>
              <a:t>12</a:t>
            </a:fld>
            <a:endParaRPr lang="en-US"/>
          </a:p>
        </p:txBody>
      </p:sp>
      <p:pic>
        <p:nvPicPr>
          <p:cNvPr id="2050" name="Picture 2"/>
          <p:cNvPicPr>
            <a:picLocks noChangeAspect="1" noChangeArrowheads="1"/>
          </p:cNvPicPr>
          <p:nvPr/>
        </p:nvPicPr>
        <p:blipFill>
          <a:blip r:embed="rId2"/>
          <a:srcRect/>
          <a:stretch>
            <a:fillRect/>
          </a:stretch>
        </p:blipFill>
        <p:spPr bwMode="auto">
          <a:xfrm>
            <a:off x="2167965" y="2411333"/>
            <a:ext cx="5452035" cy="429426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Cont’d…</a:t>
            </a:r>
          </a:p>
        </p:txBody>
      </p:sp>
      <p:sp>
        <p:nvSpPr>
          <p:cNvPr id="3" name="Content Placeholder 2"/>
          <p:cNvSpPr>
            <a:spLocks noGrp="1"/>
          </p:cNvSpPr>
          <p:nvPr>
            <p:ph idx="1"/>
          </p:nvPr>
        </p:nvSpPr>
        <p:spPr/>
        <p:txBody>
          <a:bodyPr/>
          <a:lstStyle/>
          <a:p>
            <a:r>
              <a:rPr lang="en-US" dirty="0" smtClean="0"/>
              <a:t>Fossil fuel thermal power plant</a:t>
            </a:r>
            <a:endParaRPr lang="en-US" dirty="0"/>
          </a:p>
        </p:txBody>
      </p:sp>
      <p:sp>
        <p:nvSpPr>
          <p:cNvPr id="4" name="Slide Number Placeholder 3"/>
          <p:cNvSpPr>
            <a:spLocks noGrp="1"/>
          </p:cNvSpPr>
          <p:nvPr>
            <p:ph type="sldNum" sz="quarter" idx="12"/>
          </p:nvPr>
        </p:nvSpPr>
        <p:spPr/>
        <p:txBody>
          <a:bodyPr/>
          <a:lstStyle/>
          <a:p>
            <a:fld id="{DF9E12B9-8A6C-462F-B791-06E51FC05805}" type="slidenum">
              <a:rPr lang="en-US" smtClean="0"/>
              <a:pPr/>
              <a:t>13</a:t>
            </a:fld>
            <a:endParaRPr lang="en-US"/>
          </a:p>
        </p:txBody>
      </p:sp>
      <p:pic>
        <p:nvPicPr>
          <p:cNvPr id="8194" name="Picture 2"/>
          <p:cNvPicPr>
            <a:picLocks noChangeAspect="1" noChangeArrowheads="1"/>
          </p:cNvPicPr>
          <p:nvPr/>
        </p:nvPicPr>
        <p:blipFill>
          <a:blip r:embed="rId2"/>
          <a:srcRect/>
          <a:stretch>
            <a:fillRect/>
          </a:stretch>
        </p:blipFill>
        <p:spPr bwMode="auto">
          <a:xfrm>
            <a:off x="2057400" y="2457449"/>
            <a:ext cx="4772025" cy="408743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Cont’d…</a:t>
            </a:r>
          </a:p>
        </p:txBody>
      </p:sp>
      <p:sp>
        <p:nvSpPr>
          <p:cNvPr id="3" name="Content Placeholder 2"/>
          <p:cNvSpPr>
            <a:spLocks noGrp="1"/>
          </p:cNvSpPr>
          <p:nvPr>
            <p:ph idx="1"/>
          </p:nvPr>
        </p:nvSpPr>
        <p:spPr/>
        <p:txBody>
          <a:bodyPr/>
          <a:lstStyle/>
          <a:p>
            <a:r>
              <a:rPr lang="en-US" dirty="0" smtClean="0"/>
              <a:t>Cross-section of a fossil fuel-fired thermal power plant</a:t>
            </a:r>
            <a:endParaRPr lang="en-US" dirty="0"/>
          </a:p>
        </p:txBody>
      </p:sp>
      <p:sp>
        <p:nvSpPr>
          <p:cNvPr id="4" name="Slide Number Placeholder 3"/>
          <p:cNvSpPr>
            <a:spLocks noGrp="1"/>
          </p:cNvSpPr>
          <p:nvPr>
            <p:ph type="sldNum" sz="quarter" idx="12"/>
          </p:nvPr>
        </p:nvSpPr>
        <p:spPr/>
        <p:txBody>
          <a:bodyPr/>
          <a:lstStyle/>
          <a:p>
            <a:fld id="{DF9E12B9-8A6C-462F-B791-06E51FC05805}" type="slidenum">
              <a:rPr lang="en-US" smtClean="0"/>
              <a:pPr/>
              <a:t>14</a:t>
            </a:fld>
            <a:endParaRPr lang="en-US"/>
          </a:p>
        </p:txBody>
      </p:sp>
      <p:pic>
        <p:nvPicPr>
          <p:cNvPr id="9218" name="Picture 2"/>
          <p:cNvPicPr>
            <a:picLocks noChangeAspect="1" noChangeArrowheads="1"/>
          </p:cNvPicPr>
          <p:nvPr/>
        </p:nvPicPr>
        <p:blipFill>
          <a:blip r:embed="rId2"/>
          <a:srcRect/>
          <a:stretch>
            <a:fillRect/>
          </a:stretch>
        </p:blipFill>
        <p:spPr bwMode="auto">
          <a:xfrm>
            <a:off x="1833563" y="2505075"/>
            <a:ext cx="5476875" cy="37433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1143000"/>
          </a:xfrm>
        </p:spPr>
        <p:txBody>
          <a:bodyPr/>
          <a:lstStyle/>
          <a:p>
            <a:r>
              <a:rPr lang="en-US" dirty="0"/>
              <a:t>Cont’d…</a:t>
            </a:r>
          </a:p>
        </p:txBody>
      </p:sp>
      <p:sp>
        <p:nvSpPr>
          <p:cNvPr id="3" name="Content Placeholder 2"/>
          <p:cNvSpPr>
            <a:spLocks noGrp="1"/>
          </p:cNvSpPr>
          <p:nvPr>
            <p:ph idx="1"/>
          </p:nvPr>
        </p:nvSpPr>
        <p:spPr>
          <a:xfrm>
            <a:off x="112853" y="974203"/>
            <a:ext cx="8229600" cy="4389120"/>
          </a:xfrm>
        </p:spPr>
        <p:txBody>
          <a:bodyPr/>
          <a:lstStyle/>
          <a:p>
            <a:r>
              <a:rPr lang="en-US" dirty="0" smtClean="0"/>
              <a:t>Hydro-electric power plant</a:t>
            </a:r>
            <a:endParaRPr lang="en-US" dirty="0"/>
          </a:p>
        </p:txBody>
      </p:sp>
      <p:sp>
        <p:nvSpPr>
          <p:cNvPr id="4" name="Slide Number Placeholder 3"/>
          <p:cNvSpPr>
            <a:spLocks noGrp="1"/>
          </p:cNvSpPr>
          <p:nvPr>
            <p:ph type="sldNum" sz="quarter" idx="12"/>
          </p:nvPr>
        </p:nvSpPr>
        <p:spPr/>
        <p:txBody>
          <a:bodyPr/>
          <a:lstStyle/>
          <a:p>
            <a:fld id="{DF9E12B9-8A6C-462F-B791-06E51FC05805}" type="slidenum">
              <a:rPr lang="en-US" smtClean="0"/>
              <a:pPr/>
              <a:t>15</a:t>
            </a:fld>
            <a:endParaRPr lang="en-US"/>
          </a:p>
        </p:txBody>
      </p:sp>
      <p:pic>
        <p:nvPicPr>
          <p:cNvPr id="4100" name="Picture 4"/>
          <p:cNvPicPr>
            <a:picLocks noChangeAspect="1" noChangeArrowheads="1"/>
          </p:cNvPicPr>
          <p:nvPr/>
        </p:nvPicPr>
        <p:blipFill>
          <a:blip r:embed="rId2"/>
          <a:srcRect/>
          <a:stretch>
            <a:fillRect/>
          </a:stretch>
        </p:blipFill>
        <p:spPr bwMode="auto">
          <a:xfrm>
            <a:off x="4038600" y="2518955"/>
            <a:ext cx="5867400" cy="3876675"/>
          </a:xfrm>
          <a:prstGeom prst="rect">
            <a:avLst/>
          </a:prstGeom>
          <a:noFill/>
          <a:ln w="9525">
            <a:noFill/>
            <a:miter lim="800000"/>
            <a:headEnd/>
            <a:tailEnd/>
          </a:ln>
          <a:effectLst/>
        </p:spPr>
      </p:pic>
      <p:pic>
        <p:nvPicPr>
          <p:cNvPr id="5" name="Picture 4"/>
          <p:cNvPicPr>
            <a:picLocks noChangeAspect="1"/>
          </p:cNvPicPr>
          <p:nvPr/>
        </p:nvPicPr>
        <p:blipFill>
          <a:blip r:embed="rId3"/>
          <a:stretch>
            <a:fillRect/>
          </a:stretch>
        </p:blipFill>
        <p:spPr>
          <a:xfrm>
            <a:off x="-2894" y="1676575"/>
            <a:ext cx="3925747" cy="3686748"/>
          </a:xfrm>
          <a:prstGeom prst="rect">
            <a:avLst/>
          </a:prstGeom>
        </p:spPr>
      </p:pic>
      <p:sp>
        <p:nvSpPr>
          <p:cNvPr id="6" name="TextBox 5"/>
          <p:cNvSpPr txBox="1"/>
          <p:nvPr/>
        </p:nvSpPr>
        <p:spPr>
          <a:xfrm>
            <a:off x="142754" y="5387033"/>
            <a:ext cx="3352800" cy="492443"/>
          </a:xfrm>
          <a:prstGeom prst="rect">
            <a:avLst/>
          </a:prstGeom>
          <a:noFill/>
        </p:spPr>
        <p:txBody>
          <a:bodyPr wrap="square" rtlCol="0">
            <a:spAutoFit/>
          </a:bodyPr>
          <a:lstStyle/>
          <a:p>
            <a:r>
              <a:rPr lang="en-US" sz="2600" dirty="0">
                <a:hlinkClick r:id="rId4"/>
              </a:rPr>
              <a:t>Gilgel Gibe III Dam</a:t>
            </a:r>
            <a:endParaRPr lang="en-US" sz="26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Cont’d…</a:t>
            </a:r>
          </a:p>
        </p:txBody>
      </p:sp>
      <p:sp>
        <p:nvSpPr>
          <p:cNvPr id="3" name="Content Placeholder 2"/>
          <p:cNvSpPr>
            <a:spLocks noGrp="1"/>
          </p:cNvSpPr>
          <p:nvPr>
            <p:ph idx="1"/>
          </p:nvPr>
        </p:nvSpPr>
        <p:spPr/>
        <p:txBody>
          <a:bodyPr/>
          <a:lstStyle/>
          <a:p>
            <a:r>
              <a:rPr lang="en-US" dirty="0" smtClean="0"/>
              <a:t>Cross-section of a hydro-electric power plant</a:t>
            </a:r>
          </a:p>
          <a:p>
            <a:endParaRPr lang="en-US" dirty="0"/>
          </a:p>
        </p:txBody>
      </p:sp>
      <p:sp>
        <p:nvSpPr>
          <p:cNvPr id="4" name="Slide Number Placeholder 3"/>
          <p:cNvSpPr>
            <a:spLocks noGrp="1"/>
          </p:cNvSpPr>
          <p:nvPr>
            <p:ph type="sldNum" sz="quarter" idx="12"/>
          </p:nvPr>
        </p:nvSpPr>
        <p:spPr/>
        <p:txBody>
          <a:bodyPr/>
          <a:lstStyle/>
          <a:p>
            <a:fld id="{DF9E12B9-8A6C-462F-B791-06E51FC05805}" type="slidenum">
              <a:rPr lang="en-US" smtClean="0"/>
              <a:pPr/>
              <a:t>16</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1419" y="2524125"/>
            <a:ext cx="5787581" cy="380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Nuclear power plant </a:t>
            </a:r>
            <a:endParaRPr lang="en-US" dirty="0"/>
          </a:p>
        </p:txBody>
      </p:sp>
      <p:sp>
        <p:nvSpPr>
          <p:cNvPr id="4" name="Slide Number Placeholder 3"/>
          <p:cNvSpPr>
            <a:spLocks noGrp="1"/>
          </p:cNvSpPr>
          <p:nvPr>
            <p:ph type="sldNum" sz="quarter" idx="12"/>
          </p:nvPr>
        </p:nvSpPr>
        <p:spPr/>
        <p:txBody>
          <a:bodyPr/>
          <a:lstStyle/>
          <a:p>
            <a:fld id="{DF9E12B9-8A6C-462F-B791-06E51FC05805}" type="slidenum">
              <a:rPr lang="en-US" smtClean="0"/>
              <a:pPr/>
              <a:t>17</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438400"/>
            <a:ext cx="6172200" cy="3974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Cont’d…</a:t>
            </a:r>
          </a:p>
        </p:txBody>
      </p:sp>
      <p:sp>
        <p:nvSpPr>
          <p:cNvPr id="3" name="Content Placeholder 2"/>
          <p:cNvSpPr>
            <a:spLocks noGrp="1"/>
          </p:cNvSpPr>
          <p:nvPr>
            <p:ph idx="1"/>
          </p:nvPr>
        </p:nvSpPr>
        <p:spPr/>
        <p:txBody>
          <a:bodyPr/>
          <a:lstStyle/>
          <a:p>
            <a:r>
              <a:rPr lang="en-US" dirty="0" smtClean="0"/>
              <a:t>Cross-section of a nuclear power plant</a:t>
            </a:r>
          </a:p>
          <a:p>
            <a:endParaRPr lang="en-US" dirty="0"/>
          </a:p>
        </p:txBody>
      </p:sp>
      <p:sp>
        <p:nvSpPr>
          <p:cNvPr id="4" name="Slide Number Placeholder 3"/>
          <p:cNvSpPr>
            <a:spLocks noGrp="1"/>
          </p:cNvSpPr>
          <p:nvPr>
            <p:ph type="sldNum" sz="quarter" idx="12"/>
          </p:nvPr>
        </p:nvSpPr>
        <p:spPr/>
        <p:txBody>
          <a:bodyPr/>
          <a:lstStyle/>
          <a:p>
            <a:fld id="{DF9E12B9-8A6C-462F-B791-06E51FC05805}" type="slidenum">
              <a:rPr lang="en-US" smtClean="0"/>
              <a:pPr/>
              <a:t>18</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4450" y="2571749"/>
            <a:ext cx="615315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Cont’d…</a:t>
            </a:r>
          </a:p>
        </p:txBody>
      </p:sp>
      <p:sp>
        <p:nvSpPr>
          <p:cNvPr id="3" name="Content Placeholder 2"/>
          <p:cNvSpPr>
            <a:spLocks noGrp="1"/>
          </p:cNvSpPr>
          <p:nvPr>
            <p:ph idx="1"/>
          </p:nvPr>
        </p:nvSpPr>
        <p:spPr/>
        <p:txBody>
          <a:bodyPr/>
          <a:lstStyle/>
          <a:p>
            <a:r>
              <a:rPr lang="en-US" dirty="0" smtClean="0"/>
              <a:t>Wind power plant</a:t>
            </a:r>
            <a:endParaRPr lang="en-US" dirty="0"/>
          </a:p>
        </p:txBody>
      </p:sp>
      <p:sp>
        <p:nvSpPr>
          <p:cNvPr id="4" name="Slide Number Placeholder 3"/>
          <p:cNvSpPr>
            <a:spLocks noGrp="1"/>
          </p:cNvSpPr>
          <p:nvPr>
            <p:ph type="sldNum" sz="quarter" idx="12"/>
          </p:nvPr>
        </p:nvSpPr>
        <p:spPr/>
        <p:txBody>
          <a:bodyPr/>
          <a:lstStyle/>
          <a:p>
            <a:fld id="{DF9E12B9-8A6C-462F-B791-06E51FC05805}" type="slidenum">
              <a:rPr lang="en-US" smtClean="0"/>
              <a:pPr/>
              <a:t>19</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t="10030"/>
          <a:stretch>
            <a:fillRect/>
          </a:stretch>
        </p:blipFill>
        <p:spPr bwMode="auto">
          <a:xfrm>
            <a:off x="1447800" y="2514600"/>
            <a:ext cx="5486400" cy="3785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229600" cy="1143000"/>
          </a:xfrm>
        </p:spPr>
        <p:txBody>
          <a:bodyPr>
            <a:noAutofit/>
          </a:bodyPr>
          <a:lstStyle/>
          <a:p>
            <a:r>
              <a:rPr lang="en-US" sz="4400" b="1" dirty="0" smtClean="0"/>
              <a:t>Evolution of Electric Power Systems</a:t>
            </a:r>
          </a:p>
        </p:txBody>
      </p:sp>
      <p:sp>
        <p:nvSpPr>
          <p:cNvPr id="3" name="Content Placeholder 2"/>
          <p:cNvSpPr>
            <a:spLocks noGrp="1"/>
          </p:cNvSpPr>
          <p:nvPr>
            <p:ph idx="1"/>
          </p:nvPr>
        </p:nvSpPr>
        <p:spPr>
          <a:xfrm>
            <a:off x="304800" y="1447800"/>
            <a:ext cx="8229600" cy="4389120"/>
          </a:xfrm>
        </p:spPr>
        <p:txBody>
          <a:bodyPr>
            <a:normAutofit fontScale="92500" lnSpcReduction="10000"/>
          </a:bodyPr>
          <a:lstStyle/>
          <a:p>
            <a:pPr algn="just">
              <a:buFont typeface="Wingdings" pitchFamily="2" charset="2"/>
              <a:buChar char="Ø"/>
            </a:pPr>
            <a:r>
              <a:rPr lang="en-US" dirty="0"/>
              <a:t>An </a:t>
            </a:r>
            <a:r>
              <a:rPr lang="en-US" b="1" dirty="0"/>
              <a:t>electric power system</a:t>
            </a:r>
            <a:r>
              <a:rPr lang="en-US" dirty="0"/>
              <a:t> is a network of electrical components deployed to supply, transfer, store, and use electric power</a:t>
            </a:r>
            <a:endParaRPr lang="en-US" dirty="0" smtClean="0"/>
          </a:p>
          <a:p>
            <a:pPr algn="just">
              <a:buFont typeface="Wingdings" pitchFamily="2" charset="2"/>
              <a:buChar char="Ø"/>
            </a:pPr>
            <a:r>
              <a:rPr lang="en-US" dirty="0" smtClean="0"/>
              <a:t>The </a:t>
            </a:r>
            <a:r>
              <a:rPr lang="en-US" dirty="0" smtClean="0"/>
              <a:t>first complete electric power system was built by Thomas Edison- the historic Pearl Street Station in New York City which began operation in September 1882.</a:t>
            </a:r>
          </a:p>
          <a:p>
            <a:pPr lvl="1" algn="just">
              <a:buFont typeface="Arial" pitchFamily="34" charset="0"/>
              <a:buChar char="•"/>
            </a:pPr>
            <a:r>
              <a:rPr lang="en-US" sz="2600" dirty="0" smtClean="0"/>
              <a:t>Comprising a generator, cable, fuse, meter and loads.</a:t>
            </a:r>
          </a:p>
          <a:p>
            <a:pPr lvl="1" algn="just">
              <a:buFont typeface="Arial" pitchFamily="34" charset="0"/>
              <a:buChar char="•"/>
            </a:pPr>
            <a:r>
              <a:rPr lang="en-US" sz="2600" dirty="0" smtClean="0"/>
              <a:t>It was dc system:-steam engine driven dc generator</a:t>
            </a:r>
          </a:p>
          <a:p>
            <a:pPr lvl="1" algn="just">
              <a:buFont typeface="Arial" pitchFamily="34" charset="0"/>
              <a:buChar char="•"/>
            </a:pPr>
            <a:r>
              <a:rPr lang="en-US" sz="2600" dirty="0" smtClean="0"/>
              <a:t>59 customers in 1.5 km radius </a:t>
            </a:r>
          </a:p>
          <a:p>
            <a:pPr lvl="1" algn="just">
              <a:buFont typeface="Arial" pitchFamily="34" charset="0"/>
              <a:buChar char="•"/>
            </a:pPr>
            <a:r>
              <a:rPr lang="en-US" sz="2600" dirty="0" smtClean="0"/>
              <a:t>Load: incandescent lamps </a:t>
            </a:r>
          </a:p>
          <a:p>
            <a:pPr lvl="1" algn="just">
              <a:buFont typeface="Arial" pitchFamily="34" charset="0"/>
              <a:buChar char="•"/>
            </a:pPr>
            <a:r>
              <a:rPr lang="en-US" sz="2600" dirty="0" smtClean="0"/>
              <a:t>Underground cable system, 110 v.</a:t>
            </a:r>
          </a:p>
        </p:txBody>
      </p:sp>
      <p:sp>
        <p:nvSpPr>
          <p:cNvPr id="5" name="Slide Number Placeholder 4"/>
          <p:cNvSpPr>
            <a:spLocks noGrp="1"/>
          </p:cNvSpPr>
          <p:nvPr>
            <p:ph type="sldNum" sz="quarter" idx="12"/>
          </p:nvPr>
        </p:nvSpPr>
        <p:spPr/>
        <p:txBody>
          <a:bodyPr/>
          <a:lstStyle/>
          <a:p>
            <a:fld id="{DD3C8573-740B-479D-BE8E-5CB4C10A1F51}" type="slidenum">
              <a:rPr lang="en-US" smtClean="0"/>
              <a:pPr/>
              <a:t>2</a:t>
            </a:fld>
            <a:endParaRPr lang="en-US"/>
          </a:p>
        </p:txBody>
      </p:sp>
    </p:spTree>
    <p:extLst>
      <p:ext uri="{BB962C8B-B14F-4D97-AF65-F5344CB8AC3E}">
        <p14:creationId xmlns:p14="http://schemas.microsoft.com/office/powerpoint/2010/main" val="34212857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Cont’d…</a:t>
            </a:r>
          </a:p>
        </p:txBody>
      </p:sp>
      <p:sp>
        <p:nvSpPr>
          <p:cNvPr id="3" name="Content Placeholder 2"/>
          <p:cNvSpPr>
            <a:spLocks noGrp="1"/>
          </p:cNvSpPr>
          <p:nvPr>
            <p:ph idx="1"/>
          </p:nvPr>
        </p:nvSpPr>
        <p:spPr/>
        <p:txBody>
          <a:bodyPr/>
          <a:lstStyle/>
          <a:p>
            <a:r>
              <a:rPr lang="en-US" dirty="0" smtClean="0"/>
              <a:t>Solar</a:t>
            </a:r>
            <a:endParaRPr lang="en-US" dirty="0"/>
          </a:p>
        </p:txBody>
      </p:sp>
      <p:sp>
        <p:nvSpPr>
          <p:cNvPr id="4" name="Slide Number Placeholder 3"/>
          <p:cNvSpPr>
            <a:spLocks noGrp="1"/>
          </p:cNvSpPr>
          <p:nvPr>
            <p:ph type="sldNum" sz="quarter" idx="12"/>
          </p:nvPr>
        </p:nvSpPr>
        <p:spPr/>
        <p:txBody>
          <a:bodyPr/>
          <a:lstStyle/>
          <a:p>
            <a:fld id="{DF9E12B9-8A6C-462F-B791-06E51FC05805}" type="slidenum">
              <a:rPr lang="en-US" smtClean="0"/>
              <a:pPr/>
              <a:t>20</a:t>
            </a:fld>
            <a:endParaRPr lang="en-US"/>
          </a:p>
        </p:txBody>
      </p:sp>
      <p:pic>
        <p:nvPicPr>
          <p:cNvPr id="6146" name="Picture 2"/>
          <p:cNvPicPr>
            <a:picLocks noChangeAspect="1" noChangeArrowheads="1"/>
          </p:cNvPicPr>
          <p:nvPr/>
        </p:nvPicPr>
        <p:blipFill>
          <a:blip r:embed="rId2"/>
          <a:srcRect/>
          <a:stretch>
            <a:fillRect/>
          </a:stretch>
        </p:blipFill>
        <p:spPr bwMode="auto">
          <a:xfrm>
            <a:off x="1894541" y="2353866"/>
            <a:ext cx="4887259" cy="389453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Cont’d…</a:t>
            </a:r>
          </a:p>
        </p:txBody>
      </p:sp>
      <p:sp>
        <p:nvSpPr>
          <p:cNvPr id="3" name="Content Placeholder 2"/>
          <p:cNvSpPr>
            <a:spLocks noGrp="1"/>
          </p:cNvSpPr>
          <p:nvPr>
            <p:ph idx="1"/>
          </p:nvPr>
        </p:nvSpPr>
        <p:spPr/>
        <p:txBody>
          <a:bodyPr/>
          <a:lstStyle/>
          <a:p>
            <a:r>
              <a:rPr lang="en-US" dirty="0" smtClean="0"/>
              <a:t>Geothermal power plant</a:t>
            </a:r>
            <a:endParaRPr lang="en-US" dirty="0"/>
          </a:p>
        </p:txBody>
      </p:sp>
      <p:sp>
        <p:nvSpPr>
          <p:cNvPr id="4" name="Slide Number Placeholder 3"/>
          <p:cNvSpPr>
            <a:spLocks noGrp="1"/>
          </p:cNvSpPr>
          <p:nvPr>
            <p:ph type="sldNum" sz="quarter" idx="12"/>
          </p:nvPr>
        </p:nvSpPr>
        <p:spPr/>
        <p:txBody>
          <a:bodyPr/>
          <a:lstStyle/>
          <a:p>
            <a:fld id="{DF9E12B9-8A6C-462F-B791-06E51FC05805}" type="slidenum">
              <a:rPr lang="en-US" smtClean="0"/>
              <a:pPr/>
              <a:t>21</a:t>
            </a:fld>
            <a:endParaRPr lang="en-US"/>
          </a:p>
        </p:txBody>
      </p:sp>
      <p:pic>
        <p:nvPicPr>
          <p:cNvPr id="7170" name="Picture 2"/>
          <p:cNvPicPr>
            <a:picLocks noChangeAspect="1" noChangeArrowheads="1"/>
          </p:cNvPicPr>
          <p:nvPr/>
        </p:nvPicPr>
        <p:blipFill>
          <a:blip r:embed="rId2"/>
          <a:srcRect/>
          <a:stretch>
            <a:fillRect/>
          </a:stretch>
        </p:blipFill>
        <p:spPr bwMode="auto">
          <a:xfrm>
            <a:off x="152401" y="2505518"/>
            <a:ext cx="2819400" cy="3819082"/>
          </a:xfrm>
          <a:prstGeom prst="rect">
            <a:avLst/>
          </a:prstGeom>
          <a:noFill/>
          <a:ln w="9525">
            <a:noFill/>
            <a:miter lim="800000"/>
            <a:headEnd/>
            <a:tailEnd/>
          </a:ln>
          <a:effectLst/>
        </p:spPr>
      </p:pic>
      <p:pic>
        <p:nvPicPr>
          <p:cNvPr id="5" name="Picture 4"/>
          <p:cNvPicPr>
            <a:picLocks noChangeAspect="1"/>
          </p:cNvPicPr>
          <p:nvPr/>
        </p:nvPicPr>
        <p:blipFill>
          <a:blip r:embed="rId3"/>
          <a:stretch>
            <a:fillRect/>
          </a:stretch>
        </p:blipFill>
        <p:spPr>
          <a:xfrm>
            <a:off x="2971801" y="2667000"/>
            <a:ext cx="6019798" cy="3272059"/>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Cont’d…</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DF9E12B9-8A6C-462F-B791-06E51FC05805}" type="slidenum">
              <a:rPr lang="en-US" smtClean="0"/>
              <a:pPr/>
              <a:t>22</a:t>
            </a:fld>
            <a:endParaRPr lang="en-US"/>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7875" y="2484375"/>
            <a:ext cx="4352925" cy="384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Cont’d…</a:t>
            </a:r>
          </a:p>
        </p:txBody>
      </p:sp>
      <p:sp>
        <p:nvSpPr>
          <p:cNvPr id="3" name="Content Placeholder 2"/>
          <p:cNvSpPr>
            <a:spLocks noGrp="1"/>
          </p:cNvSpPr>
          <p:nvPr>
            <p:ph idx="1"/>
          </p:nvPr>
        </p:nvSpPr>
        <p:spPr/>
        <p:txBody>
          <a:bodyPr/>
          <a:lstStyle/>
          <a:p>
            <a:r>
              <a:rPr lang="en-US" dirty="0" smtClean="0"/>
              <a:t>Tidal power plant </a:t>
            </a:r>
          </a:p>
          <a:p>
            <a:endParaRPr lang="en-US" dirty="0"/>
          </a:p>
        </p:txBody>
      </p:sp>
      <p:sp>
        <p:nvSpPr>
          <p:cNvPr id="4" name="Slide Number Placeholder 3"/>
          <p:cNvSpPr>
            <a:spLocks noGrp="1"/>
          </p:cNvSpPr>
          <p:nvPr>
            <p:ph type="sldNum" sz="quarter" idx="12"/>
          </p:nvPr>
        </p:nvSpPr>
        <p:spPr/>
        <p:txBody>
          <a:bodyPr/>
          <a:lstStyle/>
          <a:p>
            <a:fld id="{DF9E12B9-8A6C-462F-B791-06E51FC05805}" type="slidenum">
              <a:rPr lang="en-US" smtClean="0"/>
              <a:pPr/>
              <a:t>23</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463706"/>
            <a:ext cx="5791200" cy="4241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229600" cy="780288"/>
          </a:xfrm>
        </p:spPr>
        <p:txBody>
          <a:bodyPr>
            <a:normAutofit fontScale="90000"/>
          </a:bodyPr>
          <a:lstStyle/>
          <a:p>
            <a:r>
              <a:rPr lang="en-US" b="1" dirty="0" smtClean="0"/>
              <a:t>AC and DC transmission</a:t>
            </a:r>
            <a:endParaRPr lang="en-US" dirty="0"/>
          </a:p>
        </p:txBody>
      </p:sp>
      <p:sp>
        <p:nvSpPr>
          <p:cNvPr id="3" name="Content Placeholder 2"/>
          <p:cNvSpPr>
            <a:spLocks noGrp="1"/>
          </p:cNvSpPr>
          <p:nvPr>
            <p:ph idx="1"/>
          </p:nvPr>
        </p:nvSpPr>
        <p:spPr>
          <a:xfrm>
            <a:off x="225706" y="1295399"/>
            <a:ext cx="8689694" cy="5426075"/>
          </a:xfrm>
        </p:spPr>
        <p:txBody>
          <a:bodyPr>
            <a:normAutofit fontScale="92500" lnSpcReduction="10000"/>
          </a:bodyPr>
          <a:lstStyle/>
          <a:p>
            <a:pPr marL="0" indent="0">
              <a:buNone/>
            </a:pPr>
            <a:r>
              <a:rPr lang="en-US" b="1" dirty="0"/>
              <a:t>Comparison of AC and DC Transmission </a:t>
            </a:r>
            <a:endParaRPr lang="en-US" b="1" dirty="0" smtClean="0"/>
          </a:p>
          <a:p>
            <a:pPr marL="0" indent="0">
              <a:buNone/>
            </a:pPr>
            <a:r>
              <a:rPr lang="en-US" sz="2000" dirty="0"/>
              <a:t>Electric Power can either be transmitted by means of AC or DC</a:t>
            </a:r>
            <a:endParaRPr lang="en-US" sz="2000" b="1" dirty="0" smtClean="0"/>
          </a:p>
          <a:p>
            <a:pPr marL="0" indent="0">
              <a:buNone/>
            </a:pPr>
            <a:r>
              <a:rPr lang="en-US" b="1" dirty="0"/>
              <a:t>Advantages of DC Transmission</a:t>
            </a:r>
            <a:r>
              <a:rPr lang="en-US" b="1" dirty="0" smtClean="0"/>
              <a:t>:</a:t>
            </a:r>
          </a:p>
          <a:p>
            <a:pPr>
              <a:buFont typeface="Arial" panose="020B0604020202020204" pitchFamily="34" charset="0"/>
              <a:buChar char="•"/>
            </a:pPr>
            <a:r>
              <a:rPr lang="en-US" dirty="0"/>
              <a:t>Power transmission by means of DC requires only two conductors as compared to three conductors required for AC</a:t>
            </a:r>
            <a:r>
              <a:rPr lang="en-US" dirty="0" smtClean="0"/>
              <a:t>.</a:t>
            </a:r>
          </a:p>
          <a:p>
            <a:pPr>
              <a:buFont typeface="Arial" panose="020B0604020202020204" pitchFamily="34" charset="0"/>
              <a:buChar char="•"/>
            </a:pPr>
            <a:r>
              <a:rPr lang="en-US" dirty="0"/>
              <a:t>There is no inductance, capacitance, phase displacement and surge problem in DC transmission</a:t>
            </a:r>
            <a:r>
              <a:rPr lang="en-US" dirty="0" smtClean="0"/>
              <a:t>.</a:t>
            </a:r>
          </a:p>
          <a:p>
            <a:pPr>
              <a:buFont typeface="Arial" panose="020B0604020202020204" pitchFamily="34" charset="0"/>
              <a:buChar char="•"/>
            </a:pPr>
            <a:r>
              <a:rPr lang="en-US" dirty="0"/>
              <a:t>Due to absence of inductance, the voltage drop in DC transmission is less than the AC transmission for same load and receiving end voltage. </a:t>
            </a:r>
            <a:endParaRPr lang="en-US" dirty="0" smtClean="0"/>
          </a:p>
          <a:p>
            <a:pPr>
              <a:buFont typeface="Arial" panose="020B0604020202020204" pitchFamily="34" charset="0"/>
              <a:buChar char="•"/>
            </a:pPr>
            <a:r>
              <a:rPr lang="en-US" dirty="0"/>
              <a:t>A DC transmission line has </a:t>
            </a:r>
            <a:r>
              <a:rPr lang="en-US" dirty="0" smtClean="0"/>
              <a:t>less Corona and </a:t>
            </a:r>
            <a:r>
              <a:rPr lang="en-US" dirty="0"/>
              <a:t>hence efficiency is improved</a:t>
            </a:r>
            <a:r>
              <a:rPr lang="en-US" dirty="0" smtClean="0"/>
              <a:t>.</a:t>
            </a:r>
          </a:p>
          <a:p>
            <a:pPr>
              <a:buFont typeface="Arial" panose="020B0604020202020204" pitchFamily="34" charset="0"/>
              <a:buChar char="•"/>
            </a:pPr>
            <a:r>
              <a:rPr lang="en-US" dirty="0"/>
              <a:t>In DC transmission, there is no stability and synchronization problem.</a:t>
            </a:r>
            <a:endParaRPr lang="en-US" b="1" dirty="0"/>
          </a:p>
          <a:p>
            <a:pPr marL="0" indent="0">
              <a:buNone/>
            </a:pPr>
            <a:endParaRPr lang="en-US" dirty="0"/>
          </a:p>
        </p:txBody>
      </p:sp>
      <p:sp>
        <p:nvSpPr>
          <p:cNvPr id="4" name="Slide Number Placeholder 3"/>
          <p:cNvSpPr>
            <a:spLocks noGrp="1"/>
          </p:cNvSpPr>
          <p:nvPr>
            <p:ph type="sldNum" sz="quarter" idx="12"/>
          </p:nvPr>
        </p:nvSpPr>
        <p:spPr/>
        <p:txBody>
          <a:bodyPr/>
          <a:lstStyle/>
          <a:p>
            <a:fld id="{DF9E12B9-8A6C-462F-B791-06E51FC05805}" type="slidenum">
              <a:rPr lang="en-US" smtClean="0"/>
              <a:pPr/>
              <a:t>24</a:t>
            </a:fld>
            <a:endParaRPr lang="en-US"/>
          </a:p>
        </p:txBody>
      </p:sp>
    </p:spTree>
    <p:extLst>
      <p:ext uri="{BB962C8B-B14F-4D97-AF65-F5344CB8AC3E}">
        <p14:creationId xmlns:p14="http://schemas.microsoft.com/office/powerpoint/2010/main" val="10595266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7618"/>
            <a:ext cx="8229600" cy="1143000"/>
          </a:xfrm>
        </p:spPr>
        <p:txBody>
          <a:bodyPr/>
          <a:lstStyle/>
          <a:p>
            <a:r>
              <a:rPr lang="en-US" dirty="0"/>
              <a:t>Cont’d…</a:t>
            </a:r>
          </a:p>
        </p:txBody>
      </p:sp>
      <p:sp>
        <p:nvSpPr>
          <p:cNvPr id="3" name="Content Placeholder 2"/>
          <p:cNvSpPr>
            <a:spLocks noGrp="1"/>
          </p:cNvSpPr>
          <p:nvPr>
            <p:ph idx="1"/>
          </p:nvPr>
        </p:nvSpPr>
        <p:spPr>
          <a:xfrm>
            <a:off x="304800" y="1105382"/>
            <a:ext cx="8229600" cy="4389120"/>
          </a:xfrm>
        </p:spPr>
        <p:txBody>
          <a:bodyPr/>
          <a:lstStyle/>
          <a:p>
            <a:pPr marL="0" indent="0">
              <a:buNone/>
            </a:pPr>
            <a:r>
              <a:rPr lang="en-US" b="1" dirty="0" smtClean="0"/>
              <a:t>Disadvantages </a:t>
            </a:r>
            <a:r>
              <a:rPr lang="en-US" b="1" dirty="0"/>
              <a:t>of DC Transmission</a:t>
            </a:r>
            <a:r>
              <a:rPr lang="en-US" b="1" dirty="0" smtClean="0"/>
              <a:t>:</a:t>
            </a:r>
          </a:p>
          <a:p>
            <a:r>
              <a:rPr lang="en-US" dirty="0"/>
              <a:t>DC Power generation is difficult due to commutation problem</a:t>
            </a:r>
            <a:r>
              <a:rPr lang="en-US" dirty="0" smtClean="0"/>
              <a:t>.</a:t>
            </a:r>
          </a:p>
          <a:p>
            <a:r>
              <a:rPr lang="en-US" u="sng" dirty="0" smtClean="0"/>
              <a:t> </a:t>
            </a:r>
            <a:r>
              <a:rPr lang="en-US" dirty="0" smtClean="0"/>
              <a:t>Transformer</a:t>
            </a:r>
            <a:r>
              <a:rPr lang="en-US" dirty="0"/>
              <a:t> does not work for DC and therefore voltage level of DC cannot be changed for power transmission</a:t>
            </a:r>
            <a:r>
              <a:rPr lang="en-US" dirty="0" smtClean="0"/>
              <a:t>.</a:t>
            </a:r>
          </a:p>
          <a:p>
            <a:r>
              <a:rPr lang="en-US" dirty="0"/>
              <a:t>DC Switches and Circuit Breakers have their own limitations</a:t>
            </a:r>
            <a:endParaRPr lang="en-US" dirty="0"/>
          </a:p>
        </p:txBody>
      </p:sp>
      <p:sp>
        <p:nvSpPr>
          <p:cNvPr id="4" name="Slide Number Placeholder 3"/>
          <p:cNvSpPr>
            <a:spLocks noGrp="1"/>
          </p:cNvSpPr>
          <p:nvPr>
            <p:ph type="sldNum" sz="quarter" idx="12"/>
          </p:nvPr>
        </p:nvSpPr>
        <p:spPr/>
        <p:txBody>
          <a:bodyPr/>
          <a:lstStyle/>
          <a:p>
            <a:fld id="{DF9E12B9-8A6C-462F-B791-06E51FC05805}" type="slidenum">
              <a:rPr lang="en-US" smtClean="0"/>
              <a:pPr/>
              <a:t>25</a:t>
            </a:fld>
            <a:endParaRPr lang="en-US"/>
          </a:p>
        </p:txBody>
      </p:sp>
      <p:pic>
        <p:nvPicPr>
          <p:cNvPr id="7" name="Picture 6"/>
          <p:cNvPicPr>
            <a:picLocks noChangeAspect="1"/>
          </p:cNvPicPr>
          <p:nvPr/>
        </p:nvPicPr>
        <p:blipFill>
          <a:blip r:embed="rId2"/>
          <a:stretch>
            <a:fillRect/>
          </a:stretch>
        </p:blipFill>
        <p:spPr>
          <a:xfrm>
            <a:off x="914400" y="4553075"/>
            <a:ext cx="7239000" cy="1882853"/>
          </a:xfrm>
          <a:prstGeom prst="rect">
            <a:avLst/>
          </a:prstGeom>
        </p:spPr>
      </p:pic>
    </p:spTree>
    <p:extLst>
      <p:ext uri="{BB962C8B-B14F-4D97-AF65-F5344CB8AC3E}">
        <p14:creationId xmlns:p14="http://schemas.microsoft.com/office/powerpoint/2010/main" val="25759843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4712"/>
            <a:ext cx="8229600" cy="1143000"/>
          </a:xfrm>
        </p:spPr>
        <p:txBody>
          <a:bodyPr/>
          <a:lstStyle/>
          <a:p>
            <a:r>
              <a:rPr lang="en-US" dirty="0"/>
              <a:t>Cont’d…</a:t>
            </a:r>
          </a:p>
        </p:txBody>
      </p:sp>
      <p:sp>
        <p:nvSpPr>
          <p:cNvPr id="3" name="Content Placeholder 2"/>
          <p:cNvSpPr>
            <a:spLocks noGrp="1"/>
          </p:cNvSpPr>
          <p:nvPr>
            <p:ph idx="1"/>
          </p:nvPr>
        </p:nvSpPr>
        <p:spPr>
          <a:xfrm>
            <a:off x="228600" y="1047225"/>
            <a:ext cx="8229600" cy="4389120"/>
          </a:xfrm>
        </p:spPr>
        <p:txBody>
          <a:bodyPr>
            <a:normAutofit fontScale="85000" lnSpcReduction="10000"/>
          </a:bodyPr>
          <a:lstStyle/>
          <a:p>
            <a:pPr marL="0" indent="0">
              <a:buNone/>
            </a:pPr>
            <a:r>
              <a:rPr lang="en-US" sz="3100" b="1" dirty="0"/>
              <a:t> Advantages of AC Transmission:</a:t>
            </a:r>
          </a:p>
          <a:p>
            <a:r>
              <a:rPr lang="en-US" dirty="0" smtClean="0"/>
              <a:t>AC </a:t>
            </a:r>
            <a:r>
              <a:rPr lang="en-US" dirty="0"/>
              <a:t>power can be generated at high voltage. The maximum voltage at which Electrical Power is generated in India is at 21 kV.</a:t>
            </a:r>
          </a:p>
          <a:p>
            <a:r>
              <a:rPr lang="en-US" dirty="0" smtClean="0"/>
              <a:t>AC </a:t>
            </a:r>
            <a:r>
              <a:rPr lang="en-US" dirty="0"/>
              <a:t>voltage can be stepped up for power transmission at high voltage</a:t>
            </a:r>
            <a:r>
              <a:rPr lang="en-US" dirty="0" smtClean="0"/>
              <a:t>. </a:t>
            </a:r>
          </a:p>
          <a:p>
            <a:pPr marL="0" indent="0">
              <a:buNone/>
            </a:pPr>
            <a:r>
              <a:rPr lang="en-US" sz="3100" b="1" dirty="0" smtClean="0"/>
              <a:t>Disadvantages </a:t>
            </a:r>
            <a:r>
              <a:rPr lang="en-US" sz="3100" b="1" dirty="0"/>
              <a:t>of DC Transmission:</a:t>
            </a:r>
          </a:p>
          <a:p>
            <a:r>
              <a:rPr lang="en-US" dirty="0" smtClean="0"/>
              <a:t>AC </a:t>
            </a:r>
            <a:r>
              <a:rPr lang="en-US" dirty="0"/>
              <a:t>transmission requires more conductor material as compared to DC transmission.</a:t>
            </a:r>
          </a:p>
          <a:p>
            <a:r>
              <a:rPr lang="en-US" dirty="0" smtClean="0"/>
              <a:t>The </a:t>
            </a:r>
            <a:r>
              <a:rPr lang="en-US" dirty="0"/>
              <a:t>construction of AC transmission line is more complicated as compared to DC transmission line.</a:t>
            </a:r>
          </a:p>
          <a:p>
            <a:r>
              <a:rPr lang="en-US" dirty="0" smtClean="0"/>
              <a:t>Due </a:t>
            </a:r>
            <a:r>
              <a:rPr lang="en-US" dirty="0"/>
              <a:t>to Skin Effect in AC transmission, the effective resistance of conductor increases.</a:t>
            </a:r>
          </a:p>
        </p:txBody>
      </p:sp>
      <p:sp>
        <p:nvSpPr>
          <p:cNvPr id="4" name="Slide Number Placeholder 3"/>
          <p:cNvSpPr>
            <a:spLocks noGrp="1"/>
          </p:cNvSpPr>
          <p:nvPr>
            <p:ph type="sldNum" sz="quarter" idx="12"/>
          </p:nvPr>
        </p:nvSpPr>
        <p:spPr/>
        <p:txBody>
          <a:bodyPr/>
          <a:lstStyle/>
          <a:p>
            <a:fld id="{DF9E12B9-8A6C-462F-B791-06E51FC05805}" type="slidenum">
              <a:rPr lang="en-US" smtClean="0"/>
              <a:pPr/>
              <a:t>26</a:t>
            </a:fld>
            <a:endParaRPr lang="en-US"/>
          </a:p>
        </p:txBody>
      </p:sp>
      <p:pic>
        <p:nvPicPr>
          <p:cNvPr id="5" name="Picture 4"/>
          <p:cNvPicPr>
            <a:picLocks noChangeAspect="1"/>
          </p:cNvPicPr>
          <p:nvPr/>
        </p:nvPicPr>
        <p:blipFill>
          <a:blip r:embed="rId2"/>
          <a:stretch>
            <a:fillRect/>
          </a:stretch>
        </p:blipFill>
        <p:spPr>
          <a:xfrm>
            <a:off x="3352800" y="5015285"/>
            <a:ext cx="3648075" cy="1762125"/>
          </a:xfrm>
          <a:prstGeom prst="rect">
            <a:avLst/>
          </a:prstGeom>
        </p:spPr>
      </p:pic>
    </p:spTree>
    <p:extLst>
      <p:ext uri="{BB962C8B-B14F-4D97-AF65-F5344CB8AC3E}">
        <p14:creationId xmlns:p14="http://schemas.microsoft.com/office/powerpoint/2010/main" val="32801961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1830"/>
            <a:ext cx="8229600" cy="1143000"/>
          </a:xfrm>
        </p:spPr>
        <p:txBody>
          <a:bodyPr/>
          <a:lstStyle/>
          <a:p>
            <a:r>
              <a:rPr lang="en-US" dirty="0"/>
              <a:t>Cont’d…</a:t>
            </a:r>
          </a:p>
        </p:txBody>
      </p:sp>
      <p:pic>
        <p:nvPicPr>
          <p:cNvPr id="5" name="Content Placeholder 4"/>
          <p:cNvPicPr>
            <a:picLocks noGrp="1" noChangeAspect="1"/>
          </p:cNvPicPr>
          <p:nvPr>
            <p:ph idx="1"/>
          </p:nvPr>
        </p:nvPicPr>
        <p:blipFill>
          <a:blip r:embed="rId2"/>
          <a:stretch>
            <a:fillRect/>
          </a:stretch>
        </p:blipFill>
        <p:spPr>
          <a:xfrm>
            <a:off x="1219200" y="1524000"/>
            <a:ext cx="4981575" cy="3752850"/>
          </a:xfrm>
          <a:prstGeom prst="rect">
            <a:avLst/>
          </a:prstGeom>
        </p:spPr>
      </p:pic>
      <p:sp>
        <p:nvSpPr>
          <p:cNvPr id="4" name="Slide Number Placeholder 3"/>
          <p:cNvSpPr>
            <a:spLocks noGrp="1"/>
          </p:cNvSpPr>
          <p:nvPr>
            <p:ph type="sldNum" sz="quarter" idx="12"/>
          </p:nvPr>
        </p:nvSpPr>
        <p:spPr/>
        <p:txBody>
          <a:bodyPr/>
          <a:lstStyle/>
          <a:p>
            <a:fld id="{DF9E12B9-8A6C-462F-B791-06E51FC05805}" type="slidenum">
              <a:rPr lang="en-US" smtClean="0"/>
              <a:pPr/>
              <a:t>27</a:t>
            </a:fld>
            <a:endParaRPr lang="en-US"/>
          </a:p>
        </p:txBody>
      </p:sp>
      <p:sp>
        <p:nvSpPr>
          <p:cNvPr id="6" name="TextBox 5"/>
          <p:cNvSpPr txBox="1"/>
          <p:nvPr/>
        </p:nvSpPr>
        <p:spPr>
          <a:xfrm>
            <a:off x="685800" y="5505014"/>
            <a:ext cx="6781800" cy="369332"/>
          </a:xfrm>
          <a:prstGeom prst="rect">
            <a:avLst/>
          </a:prstGeom>
          <a:noFill/>
        </p:spPr>
        <p:txBody>
          <a:bodyPr wrap="square" rtlCol="0">
            <a:spAutoFit/>
          </a:bodyPr>
          <a:lstStyle/>
          <a:p>
            <a:r>
              <a:rPr lang="en-US" dirty="0" smtClean="0"/>
              <a:t>Cost comparison of HVDC and HVAC overhead transmission lines</a:t>
            </a:r>
            <a:endParaRPr lang="en-US" dirty="0"/>
          </a:p>
        </p:txBody>
      </p:sp>
    </p:spTree>
    <p:extLst>
      <p:ext uri="{BB962C8B-B14F-4D97-AF65-F5344CB8AC3E}">
        <p14:creationId xmlns:p14="http://schemas.microsoft.com/office/powerpoint/2010/main" val="20680574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05105"/>
            <a:ext cx="8229600" cy="1143000"/>
          </a:xfrm>
        </p:spPr>
        <p:txBody>
          <a:bodyPr/>
          <a:lstStyle/>
          <a:p>
            <a:r>
              <a:rPr lang="en-US" dirty="0" smtClean="0"/>
              <a:t>3 phase vs Single phase systems</a:t>
            </a:r>
            <a:endParaRPr lang="en-US" dirty="0"/>
          </a:p>
        </p:txBody>
      </p:sp>
      <p:sp>
        <p:nvSpPr>
          <p:cNvPr id="3" name="Content Placeholder 2"/>
          <p:cNvSpPr>
            <a:spLocks noGrp="1"/>
          </p:cNvSpPr>
          <p:nvPr>
            <p:ph idx="1"/>
          </p:nvPr>
        </p:nvSpPr>
        <p:spPr>
          <a:xfrm>
            <a:off x="264289" y="1657666"/>
            <a:ext cx="8229600" cy="4698683"/>
          </a:xfrm>
        </p:spPr>
        <p:txBody>
          <a:bodyPr>
            <a:normAutofit fontScale="92500" lnSpcReduction="20000"/>
          </a:bodyPr>
          <a:lstStyle/>
          <a:p>
            <a:pPr marL="0" indent="0">
              <a:buNone/>
            </a:pPr>
            <a:r>
              <a:rPr lang="en-US" b="1" dirty="0" smtClean="0"/>
              <a:t>Advantages </a:t>
            </a:r>
            <a:r>
              <a:rPr lang="en-US" b="1" dirty="0"/>
              <a:t>of a three phase system over a single phase power </a:t>
            </a:r>
            <a:r>
              <a:rPr lang="en-US" b="1" dirty="0" smtClean="0"/>
              <a:t>system</a:t>
            </a:r>
            <a:endParaRPr lang="en-US" dirty="0" smtClean="0"/>
          </a:p>
          <a:p>
            <a:r>
              <a:rPr lang="en-US" dirty="0" smtClean="0"/>
              <a:t>The </a:t>
            </a:r>
            <a:r>
              <a:rPr lang="en-US" dirty="0"/>
              <a:t>rating, i.e. the output of a three-phase machine is nearly 1.5 times the rating (output) of a single phase machine of the same </a:t>
            </a:r>
            <a:r>
              <a:rPr lang="en-US" dirty="0" smtClean="0"/>
              <a:t>size</a:t>
            </a:r>
          </a:p>
          <a:p>
            <a:r>
              <a:rPr lang="en-US" dirty="0"/>
              <a:t>In single phase circuits, the power delivered is </a:t>
            </a:r>
            <a:r>
              <a:rPr lang="en-US" dirty="0" smtClean="0"/>
              <a:t>pulsating. </a:t>
            </a:r>
            <a:r>
              <a:rPr lang="en-US" dirty="0"/>
              <a:t>Whereas, in the </a:t>
            </a:r>
            <a:r>
              <a:rPr lang="en-US" dirty="0" smtClean="0"/>
              <a:t>polyphase </a:t>
            </a:r>
            <a:r>
              <a:rPr lang="en-US" dirty="0"/>
              <a:t>system, the power delivered is almost constant when the loads are in balanced </a:t>
            </a:r>
            <a:r>
              <a:rPr lang="en-US" dirty="0" smtClean="0"/>
              <a:t>condition</a:t>
            </a:r>
          </a:p>
          <a:p>
            <a:r>
              <a:rPr lang="en-US" dirty="0"/>
              <a:t>Single Phase induction motors are not self starting as it does not have starting </a:t>
            </a:r>
            <a:r>
              <a:rPr lang="en-US" dirty="0"/>
              <a:t>torque, where as </a:t>
            </a:r>
            <a:r>
              <a:rPr lang="en-US" dirty="0"/>
              <a:t>Three phase induction motors are self starting</a:t>
            </a:r>
            <a:r>
              <a:rPr lang="en-US" dirty="0" smtClean="0"/>
              <a:t>.</a:t>
            </a:r>
          </a:p>
          <a:p>
            <a:r>
              <a:rPr lang="en-US" dirty="0"/>
              <a:t>3 Phase system requires less copper and </a:t>
            </a:r>
            <a:r>
              <a:rPr lang="en-US" dirty="0" err="1"/>
              <a:t>aluminium</a:t>
            </a:r>
            <a:r>
              <a:rPr lang="en-US" dirty="0"/>
              <a:t> for the transmission system in comparison to a single phase transmission system.</a:t>
            </a:r>
          </a:p>
          <a:p>
            <a:endParaRPr lang="en-US" dirty="0" smtClean="0"/>
          </a:p>
          <a:p>
            <a:endParaRPr lang="en-US" dirty="0"/>
          </a:p>
          <a:p>
            <a:endParaRPr lang="en-US" dirty="0"/>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DF9E12B9-8A6C-462F-B791-06E51FC05805}" type="slidenum">
              <a:rPr lang="en-US" smtClean="0"/>
              <a:pPr/>
              <a:t>28</a:t>
            </a:fld>
            <a:endParaRPr lang="en-US"/>
          </a:p>
        </p:txBody>
      </p:sp>
    </p:spTree>
    <p:extLst>
      <p:ext uri="{BB962C8B-B14F-4D97-AF65-F5344CB8AC3E}">
        <p14:creationId xmlns:p14="http://schemas.microsoft.com/office/powerpoint/2010/main" val="40167643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0256"/>
            <a:ext cx="8229600" cy="1143000"/>
          </a:xfrm>
        </p:spPr>
        <p:txBody>
          <a:bodyPr/>
          <a:lstStyle/>
          <a:p>
            <a:r>
              <a:rPr lang="en-US" dirty="0"/>
              <a:t>Cont’d…</a:t>
            </a:r>
          </a:p>
        </p:txBody>
      </p:sp>
      <p:sp>
        <p:nvSpPr>
          <p:cNvPr id="3" name="Content Placeholder 2"/>
          <p:cNvSpPr>
            <a:spLocks noGrp="1"/>
          </p:cNvSpPr>
          <p:nvPr>
            <p:ph idx="1"/>
          </p:nvPr>
        </p:nvSpPr>
        <p:spPr>
          <a:xfrm>
            <a:off x="304800" y="1371600"/>
            <a:ext cx="8229600" cy="4389120"/>
          </a:xfrm>
        </p:spPr>
        <p:txBody>
          <a:bodyPr>
            <a:normAutofit fontScale="92500" lnSpcReduction="20000"/>
          </a:bodyPr>
          <a:lstStyle/>
          <a:p>
            <a:r>
              <a:rPr lang="en-US" dirty="0"/>
              <a:t>In 3 phase motor, the frequency of vibrations is less as compared to single phase motor because in single phase the power transferred is a function of current and varies </a:t>
            </a:r>
            <a:r>
              <a:rPr lang="en-US" dirty="0" smtClean="0"/>
              <a:t>constantly</a:t>
            </a:r>
          </a:p>
          <a:p>
            <a:r>
              <a:rPr lang="en-US" dirty="0"/>
              <a:t>3 Phase system requires less copper and </a:t>
            </a:r>
            <a:r>
              <a:rPr lang="en-US" dirty="0" err="1" smtClean="0"/>
              <a:t>aluminium</a:t>
            </a:r>
            <a:r>
              <a:rPr lang="en-US" dirty="0" smtClean="0"/>
              <a:t> </a:t>
            </a:r>
            <a:r>
              <a:rPr lang="en-US" dirty="0"/>
              <a:t>for the transmission system in comparison to a single phase transmission system</a:t>
            </a:r>
            <a:r>
              <a:rPr lang="en-US" dirty="0" smtClean="0"/>
              <a:t>.</a:t>
            </a:r>
          </a:p>
          <a:p>
            <a:pPr marL="0" indent="0">
              <a:buNone/>
            </a:pPr>
            <a:r>
              <a:rPr lang="en-US" b="1" dirty="0" smtClean="0"/>
              <a:t>Disadvantages </a:t>
            </a:r>
            <a:r>
              <a:rPr lang="en-US" b="1" dirty="0"/>
              <a:t>of 3 phase system over single </a:t>
            </a:r>
            <a:r>
              <a:rPr lang="en-US" b="1" dirty="0" smtClean="0"/>
              <a:t>phase</a:t>
            </a:r>
            <a:endParaRPr lang="en-US" dirty="0" smtClean="0"/>
          </a:p>
          <a:p>
            <a:r>
              <a:rPr lang="en-US" b="1" dirty="0"/>
              <a:t>Unbalanced loading</a:t>
            </a:r>
            <a:r>
              <a:rPr lang="en-US" dirty="0"/>
              <a:t> ( can cause voltage </a:t>
            </a:r>
            <a:r>
              <a:rPr lang="en-US" dirty="0" smtClean="0"/>
              <a:t>fluctuations )</a:t>
            </a:r>
            <a:endParaRPr lang="en-US" dirty="0"/>
          </a:p>
          <a:p>
            <a:r>
              <a:rPr lang="en-US" b="1" dirty="0"/>
              <a:t>Complex System (</a:t>
            </a:r>
            <a:r>
              <a:rPr lang="en-US" dirty="0"/>
              <a:t>requires symmetrical components for analysis and operation )</a:t>
            </a:r>
          </a:p>
          <a:p>
            <a:r>
              <a:rPr lang="en-US" b="1" dirty="0"/>
              <a:t>Phase Sequence </a:t>
            </a:r>
            <a:r>
              <a:rPr lang="en-US" dirty="0"/>
              <a:t>needed to be kept in mind while making connections</a:t>
            </a:r>
          </a:p>
          <a:p>
            <a:endParaRPr lang="en-US" dirty="0"/>
          </a:p>
        </p:txBody>
      </p:sp>
      <p:sp>
        <p:nvSpPr>
          <p:cNvPr id="4" name="Slide Number Placeholder 3"/>
          <p:cNvSpPr>
            <a:spLocks noGrp="1"/>
          </p:cNvSpPr>
          <p:nvPr>
            <p:ph type="sldNum" sz="quarter" idx="12"/>
          </p:nvPr>
        </p:nvSpPr>
        <p:spPr/>
        <p:txBody>
          <a:bodyPr/>
          <a:lstStyle/>
          <a:p>
            <a:fld id="{DF9E12B9-8A6C-462F-B791-06E51FC05805}" type="slidenum">
              <a:rPr lang="en-US" smtClean="0"/>
              <a:pPr/>
              <a:t>29</a:t>
            </a:fld>
            <a:endParaRPr lang="en-US"/>
          </a:p>
        </p:txBody>
      </p:sp>
    </p:spTree>
    <p:extLst>
      <p:ext uri="{BB962C8B-B14F-4D97-AF65-F5344CB8AC3E}">
        <p14:creationId xmlns:p14="http://schemas.microsoft.com/office/powerpoint/2010/main" val="11410504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Cont’d…</a:t>
            </a:r>
            <a:endParaRPr lang="en-US" dirty="0"/>
          </a:p>
        </p:txBody>
      </p:sp>
      <p:sp>
        <p:nvSpPr>
          <p:cNvPr id="3" name="Content Placeholder 2"/>
          <p:cNvSpPr>
            <a:spLocks noGrp="1"/>
          </p:cNvSpPr>
          <p:nvPr>
            <p:ph idx="1"/>
          </p:nvPr>
        </p:nvSpPr>
        <p:spPr/>
        <p:txBody>
          <a:bodyPr/>
          <a:lstStyle/>
          <a:p>
            <a:pPr algn="just">
              <a:buFont typeface="Wingdings" pitchFamily="2" charset="2"/>
              <a:buChar char="Ø"/>
            </a:pPr>
            <a:r>
              <a:rPr lang="en-US" dirty="0" smtClean="0"/>
              <a:t>Within   a few years similar systems were in operation in most large cities throughout the world.</a:t>
            </a:r>
          </a:p>
          <a:p>
            <a:pPr algn="just">
              <a:buFont typeface="Wingdings" pitchFamily="2" charset="2"/>
              <a:buChar char="Ø"/>
            </a:pPr>
            <a:r>
              <a:rPr lang="en-US" dirty="0" smtClean="0"/>
              <a:t>With the development of motors by Frank Sprague in 1884, motor loads were added to such systems.</a:t>
            </a:r>
          </a:p>
          <a:p>
            <a:pPr algn="just">
              <a:buFont typeface="Wingdings" pitchFamily="2" charset="2"/>
              <a:buChar char="Ø"/>
            </a:pPr>
            <a:r>
              <a:rPr lang="en-US" dirty="0" smtClean="0"/>
              <a:t>By 1886, the limitations of dc systems were becoming increasingly apparent. They could deliver power only a short distance from the generators.</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DF9E12B9-8A6C-462F-B791-06E51FC05805}"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Structure of the Power System</a:t>
            </a:r>
            <a:endParaRPr lang="en-US" b="1" dirty="0"/>
          </a:p>
        </p:txBody>
      </p:sp>
      <p:sp>
        <p:nvSpPr>
          <p:cNvPr id="3" name="Content Placeholder 2"/>
          <p:cNvSpPr>
            <a:spLocks noGrp="1"/>
          </p:cNvSpPr>
          <p:nvPr>
            <p:ph idx="1"/>
          </p:nvPr>
        </p:nvSpPr>
        <p:spPr/>
        <p:txBody>
          <a:bodyPr>
            <a:normAutofit/>
          </a:bodyPr>
          <a:lstStyle/>
          <a:p>
            <a:pPr algn="just">
              <a:buFont typeface="Wingdings" pitchFamily="2" charset="2"/>
              <a:buChar char="Ø"/>
            </a:pPr>
            <a:r>
              <a:rPr lang="en-US" sz="2800" dirty="0" smtClean="0"/>
              <a:t>Electrical systems vary in size and structural components. </a:t>
            </a:r>
          </a:p>
          <a:p>
            <a:pPr algn="just">
              <a:buFont typeface="Wingdings" pitchFamily="2" charset="2"/>
              <a:buChar char="Ø"/>
            </a:pPr>
            <a:r>
              <a:rPr lang="en-US" sz="2800" dirty="0" smtClean="0"/>
              <a:t>However, they all have the same basic characteristics.</a:t>
            </a:r>
          </a:p>
          <a:p>
            <a:pPr lvl="1" algn="just"/>
            <a:r>
              <a:rPr lang="en-US" sz="2800" dirty="0" smtClean="0"/>
              <a:t>Generation system </a:t>
            </a:r>
          </a:p>
          <a:p>
            <a:pPr lvl="1" algn="just"/>
            <a:r>
              <a:rPr lang="en-US" sz="2800" dirty="0" smtClean="0"/>
              <a:t>Transmission system </a:t>
            </a:r>
          </a:p>
          <a:p>
            <a:pPr lvl="1" algn="just"/>
            <a:r>
              <a:rPr lang="en-US" sz="2800" dirty="0" smtClean="0"/>
              <a:t>Sub-transmission system</a:t>
            </a:r>
          </a:p>
          <a:p>
            <a:pPr lvl="1" algn="just"/>
            <a:r>
              <a:rPr lang="en-US" sz="2800" dirty="0" smtClean="0"/>
              <a:t>Distribution system </a:t>
            </a:r>
            <a:endParaRPr lang="en-US" sz="2800" dirty="0"/>
          </a:p>
        </p:txBody>
      </p:sp>
      <p:sp>
        <p:nvSpPr>
          <p:cNvPr id="5" name="Slide Number Placeholder 4"/>
          <p:cNvSpPr>
            <a:spLocks noGrp="1"/>
          </p:cNvSpPr>
          <p:nvPr>
            <p:ph type="sldNum" sz="quarter" idx="12"/>
          </p:nvPr>
        </p:nvSpPr>
        <p:spPr/>
        <p:txBody>
          <a:bodyPr/>
          <a:lstStyle/>
          <a:p>
            <a:fld id="{DD3C8573-740B-479D-BE8E-5CB4C10A1F51}" type="slidenum">
              <a:rPr lang="en-US" smtClean="0"/>
              <a:pPr/>
              <a:t>30</a:t>
            </a:fld>
            <a:endParaRPr lang="en-US"/>
          </a:p>
        </p:txBody>
      </p:sp>
    </p:spTree>
    <p:extLst>
      <p:ext uri="{BB962C8B-B14F-4D97-AF65-F5344CB8AC3E}">
        <p14:creationId xmlns:p14="http://schemas.microsoft.com/office/powerpoint/2010/main" val="17140162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616" y="304800"/>
            <a:ext cx="8229600" cy="1143000"/>
          </a:xfrm>
        </p:spPr>
        <p:txBody>
          <a:bodyPr/>
          <a:lstStyle/>
          <a:p>
            <a:r>
              <a:rPr lang="en-US" dirty="0"/>
              <a:t>Cont’d…</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DF9E12B9-8A6C-462F-B791-06E51FC05805}" type="slidenum">
              <a:rPr lang="en-US" smtClean="0"/>
              <a:pPr/>
              <a:t>31</a:t>
            </a:fld>
            <a:endParaRPr lang="en-US"/>
          </a:p>
        </p:txBody>
      </p:sp>
      <p:pic>
        <p:nvPicPr>
          <p:cNvPr id="1026" name="Picture 2"/>
          <p:cNvPicPr>
            <a:picLocks noChangeAspect="1" noChangeArrowheads="1"/>
          </p:cNvPicPr>
          <p:nvPr/>
        </p:nvPicPr>
        <p:blipFill>
          <a:blip r:embed="rId2"/>
          <a:srcRect/>
          <a:stretch>
            <a:fillRect/>
          </a:stretch>
        </p:blipFill>
        <p:spPr bwMode="auto">
          <a:xfrm>
            <a:off x="512816" y="1791975"/>
            <a:ext cx="8118367" cy="45326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094" y="228600"/>
            <a:ext cx="8229600" cy="1143000"/>
          </a:xfrm>
        </p:spPr>
        <p:txBody>
          <a:bodyPr/>
          <a:lstStyle/>
          <a:p>
            <a:r>
              <a:rPr lang="en-US" dirty="0"/>
              <a:t>Cont’d…</a:t>
            </a:r>
          </a:p>
        </p:txBody>
      </p:sp>
      <p:pic>
        <p:nvPicPr>
          <p:cNvPr id="5" name="Content Placeholder 4"/>
          <p:cNvPicPr>
            <a:picLocks noGrp="1" noChangeAspect="1"/>
          </p:cNvPicPr>
          <p:nvPr>
            <p:ph idx="1"/>
          </p:nvPr>
        </p:nvPicPr>
        <p:blipFill>
          <a:blip r:embed="rId2"/>
          <a:stretch>
            <a:fillRect/>
          </a:stretch>
        </p:blipFill>
        <p:spPr>
          <a:xfrm>
            <a:off x="915365" y="1509622"/>
            <a:ext cx="7391400" cy="4770437"/>
          </a:xfrm>
          <a:prstGeom prst="rect">
            <a:avLst/>
          </a:prstGeom>
        </p:spPr>
      </p:pic>
      <p:sp>
        <p:nvSpPr>
          <p:cNvPr id="4" name="Slide Number Placeholder 3"/>
          <p:cNvSpPr>
            <a:spLocks noGrp="1"/>
          </p:cNvSpPr>
          <p:nvPr>
            <p:ph type="sldNum" sz="quarter" idx="12"/>
          </p:nvPr>
        </p:nvSpPr>
        <p:spPr/>
        <p:txBody>
          <a:bodyPr/>
          <a:lstStyle/>
          <a:p>
            <a:fld id="{DF9E12B9-8A6C-462F-B791-06E51FC05805}" type="slidenum">
              <a:rPr lang="en-US" smtClean="0"/>
              <a:pPr/>
              <a:t>32</a:t>
            </a:fld>
            <a:endParaRPr lang="en-US"/>
          </a:p>
        </p:txBody>
      </p:sp>
    </p:spTree>
    <p:extLst>
      <p:ext uri="{BB962C8B-B14F-4D97-AF65-F5344CB8AC3E}">
        <p14:creationId xmlns:p14="http://schemas.microsoft.com/office/powerpoint/2010/main" val="31367561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srcRect l="18460" t="6587" r="18637" b="34134"/>
          <a:stretch>
            <a:fillRect/>
          </a:stretch>
        </p:blipFill>
        <p:spPr bwMode="auto">
          <a:xfrm>
            <a:off x="1600200" y="685800"/>
            <a:ext cx="6103408" cy="6019800"/>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DD3C8573-740B-479D-BE8E-5CB4C10A1F51}" type="slidenum">
              <a:rPr lang="en-US" smtClean="0"/>
              <a:pPr/>
              <a:t>33</a:t>
            </a:fld>
            <a:endParaRPr lang="en-US"/>
          </a:p>
        </p:txBody>
      </p:sp>
    </p:spTree>
    <p:extLst>
      <p:ext uri="{BB962C8B-B14F-4D97-AF65-F5344CB8AC3E}">
        <p14:creationId xmlns:p14="http://schemas.microsoft.com/office/powerpoint/2010/main" val="28404010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8000" t="9919" r="6667" b="16832"/>
          <a:stretch>
            <a:fillRect/>
          </a:stretch>
        </p:blipFill>
        <p:spPr bwMode="auto">
          <a:xfrm>
            <a:off x="1295400" y="914400"/>
            <a:ext cx="6400800" cy="5767754"/>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DD3C8573-740B-479D-BE8E-5CB4C10A1F51}" type="slidenum">
              <a:rPr lang="en-US" smtClean="0"/>
              <a:pPr/>
              <a:t>34</a:t>
            </a:fld>
            <a:endParaRPr lang="en-US"/>
          </a:p>
        </p:txBody>
      </p:sp>
    </p:spTree>
    <p:extLst>
      <p:ext uri="{BB962C8B-B14F-4D97-AF65-F5344CB8AC3E}">
        <p14:creationId xmlns:p14="http://schemas.microsoft.com/office/powerpoint/2010/main" val="24225324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3693" t="2945" r="5201" b="2855"/>
          <a:stretch>
            <a:fillRect/>
          </a:stretch>
        </p:blipFill>
        <p:spPr bwMode="auto">
          <a:xfrm rot="16200000">
            <a:off x="1211503" y="-1074498"/>
            <a:ext cx="6720995" cy="8991599"/>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DD3C8573-740B-479D-BE8E-5CB4C10A1F51}" type="slidenum">
              <a:rPr lang="en-US" smtClean="0"/>
              <a:pPr/>
              <a:t>35</a:t>
            </a:fld>
            <a:endParaRPr lang="en-US"/>
          </a:p>
        </p:txBody>
      </p:sp>
    </p:spTree>
    <p:extLst>
      <p:ext uri="{BB962C8B-B14F-4D97-AF65-F5344CB8AC3E}">
        <p14:creationId xmlns:p14="http://schemas.microsoft.com/office/powerpoint/2010/main" val="37516314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Cont’d…</a:t>
            </a:r>
          </a:p>
        </p:txBody>
      </p:sp>
      <p:sp>
        <p:nvSpPr>
          <p:cNvPr id="3" name="Content Placeholder 2"/>
          <p:cNvSpPr>
            <a:spLocks noGrp="1"/>
          </p:cNvSpPr>
          <p:nvPr>
            <p:ph idx="1"/>
          </p:nvPr>
        </p:nvSpPr>
        <p:spPr/>
        <p:txBody>
          <a:bodyPr>
            <a:normAutofit/>
          </a:bodyPr>
          <a:lstStyle/>
          <a:p>
            <a:pPr algn="just">
              <a:buFont typeface="Wingdings" pitchFamily="2" charset="2"/>
              <a:buChar char="Ø"/>
            </a:pPr>
            <a:r>
              <a:rPr lang="en-US" dirty="0" smtClean="0"/>
              <a:t>L. </a:t>
            </a:r>
            <a:r>
              <a:rPr lang="en-US" dirty="0" err="1" smtClean="0"/>
              <a:t>Gaulard</a:t>
            </a:r>
            <a:r>
              <a:rPr lang="en-US" dirty="0" smtClean="0"/>
              <a:t> and  J.D. Gibbs of Paris, France developed transformer and ac transmission. </a:t>
            </a:r>
          </a:p>
          <a:p>
            <a:pPr algn="just">
              <a:buFont typeface="Wingdings" pitchFamily="2" charset="2"/>
              <a:buChar char="Ø"/>
            </a:pPr>
            <a:r>
              <a:rPr lang="en-US" dirty="0" smtClean="0"/>
              <a:t>In 1886, William Stanley developed and tested a commercially practical transformer and ac distribution system for 150 lamps at Great Barrington, Massachusetts.  </a:t>
            </a:r>
          </a:p>
          <a:p>
            <a:pPr algn="just">
              <a:buFont typeface="Wingdings" pitchFamily="2" charset="2"/>
              <a:buChar char="Ø"/>
            </a:pPr>
            <a:r>
              <a:rPr lang="en-US" dirty="0" smtClean="0"/>
              <a:t>In 1889, the first ac transmission line in North America was put in to operation. It was a single phase line transmitting power at 4,000 V over a distance of 21 km. </a:t>
            </a:r>
          </a:p>
          <a:p>
            <a:pPr algn="just">
              <a:buFont typeface="Wingdings" pitchFamily="2" charset="2"/>
              <a:buChar char="Ø"/>
            </a:pPr>
            <a:endParaRPr lang="en-US" dirty="0"/>
          </a:p>
        </p:txBody>
      </p:sp>
      <p:sp>
        <p:nvSpPr>
          <p:cNvPr id="5" name="Slide Number Placeholder 4"/>
          <p:cNvSpPr>
            <a:spLocks noGrp="1"/>
          </p:cNvSpPr>
          <p:nvPr>
            <p:ph type="sldNum" sz="quarter" idx="12"/>
          </p:nvPr>
        </p:nvSpPr>
        <p:spPr/>
        <p:txBody>
          <a:bodyPr/>
          <a:lstStyle/>
          <a:p>
            <a:fld id="{DD3C8573-740B-479D-BE8E-5CB4C10A1F51}" type="slidenum">
              <a:rPr lang="en-US" smtClean="0"/>
              <a:pPr/>
              <a:t>4</a:t>
            </a:fld>
            <a:endParaRPr lang="en-US"/>
          </a:p>
        </p:txBody>
      </p:sp>
    </p:spTree>
    <p:extLst>
      <p:ext uri="{BB962C8B-B14F-4D97-AF65-F5344CB8AC3E}">
        <p14:creationId xmlns:p14="http://schemas.microsoft.com/office/powerpoint/2010/main" val="14769353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539" y="205105"/>
            <a:ext cx="8229600" cy="1143000"/>
          </a:xfrm>
        </p:spPr>
        <p:txBody>
          <a:bodyPr/>
          <a:lstStyle/>
          <a:p>
            <a:r>
              <a:rPr lang="en-US" dirty="0"/>
              <a:t>Cont’d…</a:t>
            </a:r>
          </a:p>
        </p:txBody>
      </p:sp>
      <p:sp>
        <p:nvSpPr>
          <p:cNvPr id="3" name="Content Placeholder 2"/>
          <p:cNvSpPr>
            <a:spLocks noGrp="1"/>
          </p:cNvSpPr>
          <p:nvPr>
            <p:ph idx="1"/>
          </p:nvPr>
        </p:nvSpPr>
        <p:spPr>
          <a:xfrm>
            <a:off x="373283" y="1331708"/>
            <a:ext cx="8229600" cy="4389120"/>
          </a:xfrm>
        </p:spPr>
        <p:txBody>
          <a:bodyPr>
            <a:normAutofit/>
          </a:bodyPr>
          <a:lstStyle/>
          <a:p>
            <a:pPr algn="just">
              <a:buFont typeface="Wingdings" pitchFamily="2" charset="2"/>
              <a:buChar char="Ø"/>
            </a:pPr>
            <a:r>
              <a:rPr lang="en-US" dirty="0" smtClean="0"/>
              <a:t>With the development of poly phase systems by Nikola Tesla, the ac system became even more attractive.</a:t>
            </a:r>
          </a:p>
          <a:p>
            <a:pPr algn="just">
              <a:buFont typeface="Wingdings" pitchFamily="2" charset="2"/>
              <a:buChar char="Ø"/>
            </a:pPr>
            <a:r>
              <a:rPr lang="en-US" dirty="0" smtClean="0"/>
              <a:t>In the 1890s, there was considerable controversy over whether the electric utility industry should be standardized on dc or ac.   </a:t>
            </a:r>
          </a:p>
          <a:p>
            <a:pPr algn="just">
              <a:buFont typeface="Wingdings" pitchFamily="2" charset="2"/>
              <a:buChar char="Ø"/>
            </a:pPr>
            <a:r>
              <a:rPr lang="en-US" dirty="0" smtClean="0"/>
              <a:t>There were passionate arguments between Edison, who advocate dc,  and </a:t>
            </a:r>
            <a:r>
              <a:rPr lang="en-US" dirty="0" smtClean="0"/>
              <a:t>Nikola Tesla, </a:t>
            </a:r>
            <a:r>
              <a:rPr lang="en-US" dirty="0" smtClean="0"/>
              <a:t>who favored ac.</a:t>
            </a:r>
          </a:p>
          <a:p>
            <a:pPr algn="just">
              <a:buFont typeface="Wingdings" pitchFamily="2" charset="2"/>
              <a:buChar char="Ø"/>
            </a:pPr>
            <a:endParaRPr lang="en-US" dirty="0"/>
          </a:p>
        </p:txBody>
      </p:sp>
      <p:sp>
        <p:nvSpPr>
          <p:cNvPr id="5" name="Slide Number Placeholder 4"/>
          <p:cNvSpPr>
            <a:spLocks noGrp="1"/>
          </p:cNvSpPr>
          <p:nvPr>
            <p:ph type="sldNum" sz="quarter" idx="12"/>
          </p:nvPr>
        </p:nvSpPr>
        <p:spPr/>
        <p:txBody>
          <a:bodyPr/>
          <a:lstStyle/>
          <a:p>
            <a:fld id="{DD3C8573-740B-479D-BE8E-5CB4C10A1F51}" type="slidenum">
              <a:rPr lang="en-US" smtClean="0"/>
              <a:pPr/>
              <a:t>5</a:t>
            </a:fld>
            <a:endParaRPr lang="en-US"/>
          </a:p>
        </p:txBody>
      </p:sp>
      <p:pic>
        <p:nvPicPr>
          <p:cNvPr id="4" name="Picture 3"/>
          <p:cNvPicPr>
            <a:picLocks noChangeAspect="1"/>
          </p:cNvPicPr>
          <p:nvPr/>
        </p:nvPicPr>
        <p:blipFill>
          <a:blip r:embed="rId2"/>
          <a:stretch>
            <a:fillRect/>
          </a:stretch>
        </p:blipFill>
        <p:spPr>
          <a:xfrm>
            <a:off x="1524000" y="4419599"/>
            <a:ext cx="4648200" cy="2301875"/>
          </a:xfrm>
          <a:prstGeom prst="rect">
            <a:avLst/>
          </a:prstGeom>
        </p:spPr>
      </p:pic>
    </p:spTree>
    <p:extLst>
      <p:ext uri="{BB962C8B-B14F-4D97-AF65-F5344CB8AC3E}">
        <p14:creationId xmlns:p14="http://schemas.microsoft.com/office/powerpoint/2010/main" val="40692499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Cont’d…</a:t>
            </a:r>
          </a:p>
        </p:txBody>
      </p:sp>
      <p:sp>
        <p:nvSpPr>
          <p:cNvPr id="3" name="Content Placeholder 2"/>
          <p:cNvSpPr>
            <a:spLocks noGrp="1"/>
          </p:cNvSpPr>
          <p:nvPr>
            <p:ph idx="1"/>
          </p:nvPr>
        </p:nvSpPr>
        <p:spPr/>
        <p:txBody>
          <a:bodyPr>
            <a:noAutofit/>
          </a:bodyPr>
          <a:lstStyle/>
          <a:p>
            <a:pPr algn="just">
              <a:buFont typeface="Wingdings" pitchFamily="2" charset="2"/>
              <a:buChar char="Ø"/>
            </a:pPr>
            <a:r>
              <a:rPr lang="en-US" dirty="0" smtClean="0"/>
              <a:t>By the turn of the century, the ac system had won out over the dc system for the following reasons: </a:t>
            </a:r>
          </a:p>
          <a:p>
            <a:pPr lvl="1" algn="just">
              <a:buFont typeface="Arial" pitchFamily="34" charset="0"/>
              <a:buChar char="•"/>
            </a:pPr>
            <a:r>
              <a:rPr lang="en-US" sz="2600" dirty="0" smtClean="0"/>
              <a:t>Voltage levels can be easily transformed in ac systems, thus providing the flexibility for use of different voltages for generation, transmission and consumption.</a:t>
            </a:r>
          </a:p>
          <a:p>
            <a:pPr lvl="1" algn="just">
              <a:buFont typeface="Arial" pitchFamily="34" charset="0"/>
              <a:buChar char="•"/>
            </a:pPr>
            <a:r>
              <a:rPr lang="en-US" sz="2600" dirty="0" smtClean="0"/>
              <a:t>AC generators are much simpler than dc generators.</a:t>
            </a:r>
          </a:p>
          <a:p>
            <a:pPr lvl="1" algn="just">
              <a:buFont typeface="Arial" pitchFamily="34" charset="0"/>
              <a:buChar char="•"/>
            </a:pPr>
            <a:r>
              <a:rPr lang="en-US" sz="2600" dirty="0" smtClean="0"/>
              <a:t>AC motors are much simpler and cheaper than dc motors.</a:t>
            </a:r>
          </a:p>
          <a:p>
            <a:pPr lvl="1">
              <a:buFont typeface="Arial" pitchFamily="34" charset="0"/>
              <a:buChar char="•"/>
            </a:pPr>
            <a:endParaRPr lang="en-US" sz="2600" dirty="0"/>
          </a:p>
        </p:txBody>
      </p:sp>
      <p:sp>
        <p:nvSpPr>
          <p:cNvPr id="5" name="Slide Number Placeholder 4"/>
          <p:cNvSpPr>
            <a:spLocks noGrp="1"/>
          </p:cNvSpPr>
          <p:nvPr>
            <p:ph type="sldNum" sz="quarter" idx="12"/>
          </p:nvPr>
        </p:nvSpPr>
        <p:spPr/>
        <p:txBody>
          <a:bodyPr/>
          <a:lstStyle/>
          <a:p>
            <a:fld id="{DD3C8573-740B-479D-BE8E-5CB4C10A1F51}" type="slidenum">
              <a:rPr lang="en-US" smtClean="0"/>
              <a:pPr/>
              <a:t>6</a:t>
            </a:fld>
            <a:endParaRPr lang="en-US"/>
          </a:p>
        </p:txBody>
      </p:sp>
    </p:spTree>
    <p:extLst>
      <p:ext uri="{BB962C8B-B14F-4D97-AF65-F5344CB8AC3E}">
        <p14:creationId xmlns:p14="http://schemas.microsoft.com/office/powerpoint/2010/main" val="651012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Cont’d…</a:t>
            </a:r>
          </a:p>
        </p:txBody>
      </p:sp>
      <p:sp>
        <p:nvSpPr>
          <p:cNvPr id="3" name="Content Placeholder 2"/>
          <p:cNvSpPr>
            <a:spLocks noGrp="1"/>
          </p:cNvSpPr>
          <p:nvPr>
            <p:ph idx="1"/>
          </p:nvPr>
        </p:nvSpPr>
        <p:spPr/>
        <p:txBody>
          <a:bodyPr>
            <a:normAutofit/>
          </a:bodyPr>
          <a:lstStyle/>
          <a:p>
            <a:pPr algn="just">
              <a:buFont typeface="Wingdings" pitchFamily="2" charset="2"/>
              <a:buChar char="Ø"/>
            </a:pPr>
            <a:r>
              <a:rPr lang="en-US" dirty="0" smtClean="0"/>
              <a:t>The first three phase line in North America went in to operation in </a:t>
            </a:r>
            <a:r>
              <a:rPr lang="en-US" dirty="0"/>
              <a:t>1893 </a:t>
            </a:r>
            <a:r>
              <a:rPr lang="en-US" dirty="0" smtClean="0"/>
              <a:t>, </a:t>
            </a:r>
            <a:r>
              <a:rPr lang="en-US" dirty="0"/>
              <a:t>a 2300V, </a:t>
            </a:r>
            <a:r>
              <a:rPr lang="en-US" dirty="0" smtClean="0"/>
              <a:t>12km line</a:t>
            </a:r>
            <a:r>
              <a:rPr lang="en-US" dirty="0"/>
              <a:t>.</a:t>
            </a:r>
            <a:endParaRPr lang="en-US" dirty="0" smtClean="0"/>
          </a:p>
          <a:p>
            <a:pPr algn="just">
              <a:buFont typeface="Wingdings" pitchFamily="2" charset="2"/>
              <a:buChar char="Ø"/>
            </a:pPr>
            <a:r>
              <a:rPr lang="en-US" dirty="0" smtClean="0"/>
              <a:t>In the early period of ac power transmission, frequency was not standardized.</a:t>
            </a:r>
          </a:p>
          <a:p>
            <a:pPr algn="just">
              <a:buFont typeface="Wingdings" pitchFamily="2" charset="2"/>
              <a:buChar char="Ø"/>
            </a:pPr>
            <a:r>
              <a:rPr lang="en-US" dirty="0" smtClean="0"/>
              <a:t>Many different frequencies were in use: 25, 50, 60, 125 and 133 Hz. </a:t>
            </a:r>
          </a:p>
          <a:p>
            <a:pPr algn="just">
              <a:buFont typeface="Wingdings" pitchFamily="2" charset="2"/>
              <a:buChar char="Ø"/>
            </a:pPr>
            <a:r>
              <a:rPr lang="en-US" dirty="0" smtClean="0"/>
              <a:t>60 Hz was adopted as standard in North America and many other countries use 50 Hz. </a:t>
            </a:r>
          </a:p>
          <a:p>
            <a:pPr algn="just">
              <a:buFont typeface="Wingdings" pitchFamily="2" charset="2"/>
              <a:buChar char="Ø"/>
            </a:pPr>
            <a:endParaRPr lang="en-US" dirty="0" smtClean="0"/>
          </a:p>
        </p:txBody>
      </p:sp>
      <p:sp>
        <p:nvSpPr>
          <p:cNvPr id="5" name="Slide Number Placeholder 4"/>
          <p:cNvSpPr>
            <a:spLocks noGrp="1"/>
          </p:cNvSpPr>
          <p:nvPr>
            <p:ph type="sldNum" sz="quarter" idx="12"/>
          </p:nvPr>
        </p:nvSpPr>
        <p:spPr/>
        <p:txBody>
          <a:bodyPr/>
          <a:lstStyle/>
          <a:p>
            <a:fld id="{DD3C8573-740B-479D-BE8E-5CB4C10A1F51}" type="slidenum">
              <a:rPr lang="en-US" smtClean="0"/>
              <a:pPr/>
              <a:t>7</a:t>
            </a:fld>
            <a:endParaRPr lang="en-US"/>
          </a:p>
        </p:txBody>
      </p:sp>
    </p:spTree>
    <p:extLst>
      <p:ext uri="{BB962C8B-B14F-4D97-AF65-F5344CB8AC3E}">
        <p14:creationId xmlns:p14="http://schemas.microsoft.com/office/powerpoint/2010/main" val="15835694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05105"/>
            <a:ext cx="8229600" cy="1143000"/>
          </a:xfrm>
        </p:spPr>
        <p:txBody>
          <a:bodyPr/>
          <a:lstStyle/>
          <a:p>
            <a:r>
              <a:rPr lang="en-US" dirty="0"/>
              <a:t>Cont’d…</a:t>
            </a:r>
          </a:p>
        </p:txBody>
      </p:sp>
      <p:sp>
        <p:nvSpPr>
          <p:cNvPr id="3" name="Content Placeholder 2"/>
          <p:cNvSpPr>
            <a:spLocks noGrp="1"/>
          </p:cNvSpPr>
          <p:nvPr>
            <p:ph idx="1"/>
          </p:nvPr>
        </p:nvSpPr>
        <p:spPr>
          <a:xfrm>
            <a:off x="420546" y="1657667"/>
            <a:ext cx="8723453" cy="4389120"/>
          </a:xfrm>
        </p:spPr>
        <p:txBody>
          <a:bodyPr>
            <a:normAutofit fontScale="92500" lnSpcReduction="20000"/>
          </a:bodyPr>
          <a:lstStyle/>
          <a:p>
            <a:pPr algn="just">
              <a:buFont typeface="Wingdings" pitchFamily="2" charset="2"/>
              <a:buChar char="Ø"/>
            </a:pPr>
            <a:r>
              <a:rPr lang="en-US" sz="2800" dirty="0" smtClean="0"/>
              <a:t>The increasing need for transmitting </a:t>
            </a:r>
            <a:r>
              <a:rPr lang="en-US" sz="2800" dirty="0" smtClean="0">
                <a:solidFill>
                  <a:srgbClr val="FF0000"/>
                </a:solidFill>
              </a:rPr>
              <a:t>larger amounts of power</a:t>
            </a:r>
            <a:r>
              <a:rPr lang="en-US" sz="2800" dirty="0" smtClean="0"/>
              <a:t> over </a:t>
            </a:r>
            <a:r>
              <a:rPr lang="en-US" sz="2800" dirty="0" smtClean="0">
                <a:solidFill>
                  <a:srgbClr val="FF0000"/>
                </a:solidFill>
              </a:rPr>
              <a:t>longer distances </a:t>
            </a:r>
            <a:r>
              <a:rPr lang="en-US" sz="2800" dirty="0" smtClean="0"/>
              <a:t>created an incentive to use progressively higher  voltage levels</a:t>
            </a:r>
            <a:r>
              <a:rPr lang="en-US" sz="2800" dirty="0" smtClean="0"/>
              <a:t>.</a:t>
            </a:r>
          </a:p>
          <a:p>
            <a:pPr algn="just">
              <a:buFont typeface="Wingdings" pitchFamily="2" charset="2"/>
              <a:buChar char="Ø"/>
            </a:pPr>
            <a:r>
              <a:rPr lang="en-US" sz="2800" dirty="0"/>
              <a:t>To avoid the proliferation of an unlimited number of voltages, the industry has standardized voltage levels. </a:t>
            </a:r>
            <a:endParaRPr lang="en-US" sz="2800" dirty="0" smtClean="0"/>
          </a:p>
          <a:p>
            <a:pPr algn="just">
              <a:buFont typeface="Wingdings" pitchFamily="2" charset="2"/>
              <a:buChar char="Ø"/>
            </a:pPr>
            <a:r>
              <a:rPr lang="en-US" sz="2800" dirty="0" smtClean="0"/>
              <a:t>With the development of mercury arc valves in the early 1950s, high voltage dc (HVDC) transmission systems became economical in special situations. </a:t>
            </a:r>
          </a:p>
          <a:p>
            <a:pPr algn="just">
              <a:buFont typeface="Wingdings" pitchFamily="2" charset="2"/>
              <a:buChar char="Ø"/>
            </a:pPr>
            <a:r>
              <a:rPr lang="en-US" sz="2800" dirty="0" smtClean="0"/>
              <a:t>The cross over point beyond which dc transmission may become a competitive alternative to ac transmission is around </a:t>
            </a:r>
            <a:r>
              <a:rPr lang="en-US" sz="2800" dirty="0" smtClean="0">
                <a:solidFill>
                  <a:srgbClr val="FF0000"/>
                </a:solidFill>
              </a:rPr>
              <a:t>500 km </a:t>
            </a:r>
            <a:r>
              <a:rPr lang="en-US" sz="2800" dirty="0" smtClean="0"/>
              <a:t>for over head lines and </a:t>
            </a:r>
            <a:r>
              <a:rPr lang="en-US" sz="2800" dirty="0" smtClean="0">
                <a:solidFill>
                  <a:srgbClr val="FF0000"/>
                </a:solidFill>
              </a:rPr>
              <a:t>50 km </a:t>
            </a:r>
            <a:r>
              <a:rPr lang="en-US" sz="2800" dirty="0" smtClean="0"/>
              <a:t>for underground or submarine cables. </a:t>
            </a:r>
          </a:p>
          <a:p>
            <a:pPr algn="just">
              <a:buFont typeface="Wingdings" pitchFamily="2" charset="2"/>
              <a:buChar char="Ø"/>
            </a:pPr>
            <a:endParaRPr lang="en-US" dirty="0" smtClean="0"/>
          </a:p>
          <a:p>
            <a:endParaRPr lang="en-US" dirty="0"/>
          </a:p>
        </p:txBody>
      </p:sp>
      <p:sp>
        <p:nvSpPr>
          <p:cNvPr id="4" name="Slide Number Placeholder 3"/>
          <p:cNvSpPr>
            <a:spLocks noGrp="1"/>
          </p:cNvSpPr>
          <p:nvPr>
            <p:ph type="sldNum" sz="quarter" idx="12"/>
          </p:nvPr>
        </p:nvSpPr>
        <p:spPr/>
        <p:txBody>
          <a:bodyPr/>
          <a:lstStyle/>
          <a:p>
            <a:fld id="{DF9E12B9-8A6C-462F-B791-06E51FC05805}"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Cont’d…</a:t>
            </a:r>
          </a:p>
        </p:txBody>
      </p:sp>
      <p:sp>
        <p:nvSpPr>
          <p:cNvPr id="3" name="Content Placeholder 2"/>
          <p:cNvSpPr>
            <a:spLocks noGrp="1"/>
          </p:cNvSpPr>
          <p:nvPr>
            <p:ph idx="1"/>
          </p:nvPr>
        </p:nvSpPr>
        <p:spPr/>
        <p:txBody>
          <a:bodyPr>
            <a:normAutofit/>
          </a:bodyPr>
          <a:lstStyle/>
          <a:p>
            <a:pPr algn="just">
              <a:buFont typeface="Wingdings" pitchFamily="2" charset="2"/>
              <a:buChar char="Ø"/>
            </a:pPr>
            <a:r>
              <a:rPr lang="en-US" dirty="0" smtClean="0"/>
              <a:t>HVDC transmission also provides an asynchronous link between systems where ac interconnection would be impractical because of system stability considerations or because nominal frequencies of the systems are different.  </a:t>
            </a:r>
          </a:p>
          <a:p>
            <a:pPr algn="just">
              <a:buFont typeface="Wingdings" pitchFamily="2" charset="2"/>
              <a:buChar char="Ø"/>
            </a:pPr>
            <a:r>
              <a:rPr lang="en-US" dirty="0" smtClean="0"/>
              <a:t>The first modern commercial application of HVDC transmission occurred in 1954 when the Swedish mainland and the island of Gotland were interconnected by a 96 km submarine cable.</a:t>
            </a:r>
          </a:p>
          <a:p>
            <a:pPr algn="just">
              <a:buFont typeface="Wingdings" pitchFamily="2" charset="2"/>
              <a:buChar char="Ø"/>
            </a:pPr>
            <a:r>
              <a:rPr lang="en-US" dirty="0" smtClean="0"/>
              <a:t> </a:t>
            </a:r>
            <a:endParaRPr lang="en-US" dirty="0"/>
          </a:p>
        </p:txBody>
      </p:sp>
      <p:sp>
        <p:nvSpPr>
          <p:cNvPr id="5" name="Slide Number Placeholder 4"/>
          <p:cNvSpPr>
            <a:spLocks noGrp="1"/>
          </p:cNvSpPr>
          <p:nvPr>
            <p:ph type="sldNum" sz="quarter" idx="12"/>
          </p:nvPr>
        </p:nvSpPr>
        <p:spPr/>
        <p:txBody>
          <a:bodyPr/>
          <a:lstStyle/>
          <a:p>
            <a:fld id="{DD3C8573-740B-479D-BE8E-5CB4C10A1F51}" type="slidenum">
              <a:rPr lang="en-US" smtClean="0"/>
              <a:pPr/>
              <a:t>9</a:t>
            </a:fld>
            <a:endParaRPr lang="en-US"/>
          </a:p>
        </p:txBody>
      </p:sp>
    </p:spTree>
    <p:extLst>
      <p:ext uri="{BB962C8B-B14F-4D97-AF65-F5344CB8AC3E}">
        <p14:creationId xmlns:p14="http://schemas.microsoft.com/office/powerpoint/2010/main" val="364807680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Theme2</Template>
  <TotalTime>398</TotalTime>
  <Words>1297</Words>
  <Application>Microsoft Office PowerPoint</Application>
  <PresentationFormat>On-screen Show (4:3)</PresentationFormat>
  <Paragraphs>170</Paragraphs>
  <Slides>35</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Constantia</vt:lpstr>
      <vt:lpstr>Wingdings</vt:lpstr>
      <vt:lpstr>Wingdings 2</vt:lpstr>
      <vt:lpstr>Flow</vt:lpstr>
      <vt:lpstr>Introduction to Power Systems(ECEG-3176)</vt:lpstr>
      <vt:lpstr>Evolution of Electric Power Systems</vt:lpstr>
      <vt:lpstr>Cont’d…</vt:lpstr>
      <vt:lpstr>Cont’d…</vt:lpstr>
      <vt:lpstr>Cont’d…</vt:lpstr>
      <vt:lpstr>Cont’d…</vt:lpstr>
      <vt:lpstr>Cont’d…</vt:lpstr>
      <vt:lpstr>Cont’d…</vt:lpstr>
      <vt:lpstr>Cont’d…</vt:lpstr>
      <vt:lpstr>Cont’d…</vt:lpstr>
      <vt:lpstr>Sources of Energy</vt:lpstr>
      <vt:lpstr>Cont’d…</vt:lpstr>
      <vt:lpstr>Cont’d…</vt:lpstr>
      <vt:lpstr>Cont’d…</vt:lpstr>
      <vt:lpstr>Cont’d…</vt:lpstr>
      <vt:lpstr>Cont’d…</vt:lpstr>
      <vt:lpstr>PowerPoint Presentation</vt:lpstr>
      <vt:lpstr>Cont’d…</vt:lpstr>
      <vt:lpstr>Cont’d…</vt:lpstr>
      <vt:lpstr>Cont’d…</vt:lpstr>
      <vt:lpstr>Cont’d…</vt:lpstr>
      <vt:lpstr>Cont’d…</vt:lpstr>
      <vt:lpstr>Cont’d…</vt:lpstr>
      <vt:lpstr>AC and DC transmission</vt:lpstr>
      <vt:lpstr>Cont’d…</vt:lpstr>
      <vt:lpstr>Cont’d…</vt:lpstr>
      <vt:lpstr>Cont’d…</vt:lpstr>
      <vt:lpstr>3 phase vs Single phase systems</vt:lpstr>
      <vt:lpstr>Cont’d…</vt:lpstr>
      <vt:lpstr>Structure of the Power System</vt:lpstr>
      <vt:lpstr>Cont’d…</vt:lpstr>
      <vt:lpstr>Cont’d…</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 System Planning and Operation</dc:title>
  <dc:creator>Teddy</dc:creator>
  <cp:lastModifiedBy>ETCP</cp:lastModifiedBy>
  <cp:revision>48</cp:revision>
  <dcterms:created xsi:type="dcterms:W3CDTF">2014-03-20T11:37:14Z</dcterms:created>
  <dcterms:modified xsi:type="dcterms:W3CDTF">2018-03-02T11:49:39Z</dcterms:modified>
</cp:coreProperties>
</file>