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7" r:id="rId2"/>
    <p:sldId id="258" r:id="rId3"/>
    <p:sldId id="259" r:id="rId4"/>
    <p:sldId id="269" r:id="rId5"/>
    <p:sldId id="260" r:id="rId6"/>
    <p:sldId id="261" r:id="rId7"/>
    <p:sldId id="262" r:id="rId8"/>
    <p:sldId id="267" r:id="rId9"/>
    <p:sldId id="263" r:id="rId10"/>
    <p:sldId id="264" r:id="rId11"/>
    <p:sldId id="265" r:id="rId12"/>
    <p:sldId id="266" r:id="rId13"/>
    <p:sldId id="268" r:id="rId14"/>
    <p:sldId id="270" r:id="rId15"/>
    <p:sldId id="271" r:id="rId16"/>
    <p:sldId id="272" r:id="rId17"/>
    <p:sldId id="273" r:id="rId18"/>
    <p:sldId id="274" r:id="rId19"/>
    <p:sldId id="275" r:id="rId20"/>
    <p:sldId id="276" r:id="rId21"/>
    <p:sldId id="277" r:id="rId22"/>
    <p:sldId id="281" r:id="rId23"/>
    <p:sldId id="278" r:id="rId24"/>
    <p:sldId id="279" r:id="rId25"/>
    <p:sldId id="280" r:id="rId26"/>
    <p:sldId id="282" r:id="rId27"/>
    <p:sldId id="283" r:id="rId28"/>
    <p:sldId id="284" r:id="rId29"/>
    <p:sldId id="286" r:id="rId30"/>
    <p:sldId id="285"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6" r:id="rId53"/>
    <p:sldId id="317" r:id="rId54"/>
    <p:sldId id="309" r:id="rId55"/>
    <p:sldId id="310" r:id="rId56"/>
    <p:sldId id="311" r:id="rId57"/>
    <p:sldId id="312" r:id="rId58"/>
    <p:sldId id="313" r:id="rId59"/>
    <p:sldId id="314" r:id="rId60"/>
    <p:sldId id="315" r:id="rId61"/>
    <p:sldId id="318" r:id="rId62"/>
    <p:sldId id="319" r:id="rId63"/>
    <p:sldId id="323" r:id="rId64"/>
    <p:sldId id="320" r:id="rId65"/>
    <p:sldId id="321" r:id="rId66"/>
    <p:sldId id="322" r:id="rId67"/>
    <p:sldId id="324" r:id="rId68"/>
    <p:sldId id="325" r:id="rId69"/>
    <p:sldId id="326" r:id="rId70"/>
    <p:sldId id="327" r:id="rId71"/>
    <p:sldId id="328" r:id="rId72"/>
    <p:sldId id="329" r:id="rId73"/>
    <p:sldId id="330" r:id="rId74"/>
    <p:sldId id="331"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p:scale>
          <a:sx n="66" d="100"/>
          <a:sy n="66" d="100"/>
        </p:scale>
        <p:origin x="-1512"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6E281-B50B-46FD-8609-C5350BF25B8A}" type="datetimeFigureOut">
              <a:rPr lang="en-US" smtClean="0"/>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38172-9625-4B03-ADAA-4462C8907A7B}" type="slidenum">
              <a:rPr lang="en-US" smtClean="0"/>
              <a:pPr/>
              <a:t>‹#›</a:t>
            </a:fld>
            <a:endParaRPr lang="en-US"/>
          </a:p>
        </p:txBody>
      </p:sp>
    </p:spTree>
    <p:extLst>
      <p:ext uri="{BB962C8B-B14F-4D97-AF65-F5344CB8AC3E}">
        <p14:creationId xmlns:p14="http://schemas.microsoft.com/office/powerpoint/2010/main" val="246001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38172-9625-4B03-ADAA-4462C8907A7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38172-9625-4B03-ADAA-4462C8907A7B}"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0FAE05C-F46A-4021-A97E-CDDF5A95847F}" type="datetime1">
              <a:rPr lang="en-US" smtClean="0"/>
              <a:t>4/26/2017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D7D9436-E3B9-4BCF-8A52-8FC491A4DF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3C3ED-9931-4A4B-9C66-EB9AE634CB68}" type="datetime1">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9436-E3B9-4BCF-8A52-8FC491A4DF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36AADC-C458-4124-94E6-FA6DDCD18F41}" type="datetime1">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9436-E3B9-4BCF-8A52-8FC491A4DF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7975A8-296B-4960-8A5A-CDAB2926C2C4}" type="datetime1">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9436-E3B9-4BCF-8A52-8FC491A4DF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272F02-FB78-45CC-9B39-4F6F9106D8DC}" type="datetime1">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9436-E3B9-4BCF-8A52-8FC491A4DF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DFAA0E-C254-4F3D-BCFF-53A46C7F8F51}" type="datetime1">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D9436-E3B9-4BCF-8A52-8FC491A4DF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CB4366-9266-450C-B5C6-70EB7A95E9D6}" type="datetime1">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D9436-E3B9-4BCF-8A52-8FC491A4DF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DDA30F-76C9-413C-BED6-48BBA2C0CC55}" type="datetime1">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D9436-E3B9-4BCF-8A52-8FC491A4DF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37597-8B3B-4A54-BA1A-2EC02FFA27C1}" type="datetime1">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D9436-E3B9-4BCF-8A52-8FC491A4DF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216775-C8C9-4F19-84E2-C7DC77EAE242}" type="datetime1">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D9436-E3B9-4BCF-8A52-8FC491A4DF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E00201-B3BE-418B-99BD-923389B0F6B0}" type="datetime1">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D7D9436-E3B9-4BCF-8A52-8FC491A4DF9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B8C190-9D0D-43A0-8C15-65E3C0EB6C2E}" type="datetime1">
              <a:rPr lang="en-US" smtClean="0"/>
              <a:t>4/26/2017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7D9436-E3B9-4BCF-8A52-8FC491A4DF9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7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7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7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7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8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8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8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Power Systems</a:t>
            </a:r>
            <a:endParaRPr lang="en-US" dirty="0"/>
          </a:p>
        </p:txBody>
      </p:sp>
      <p:sp>
        <p:nvSpPr>
          <p:cNvPr id="3" name="Subtitle 2"/>
          <p:cNvSpPr>
            <a:spLocks noGrp="1"/>
          </p:cNvSpPr>
          <p:nvPr>
            <p:ph type="subTitle" idx="1"/>
          </p:nvPr>
        </p:nvSpPr>
        <p:spPr/>
        <p:txBody>
          <a:bodyPr>
            <a:normAutofit/>
          </a:bodyPr>
          <a:lstStyle/>
          <a:p>
            <a:pPr lvl="0">
              <a:buClr>
                <a:srgbClr val="0BD0D9"/>
              </a:buClr>
            </a:pPr>
            <a:r>
              <a:rPr lang="en-US" sz="4800" b="1" dirty="0" smtClean="0">
                <a:solidFill>
                  <a:prstClr val="white"/>
                </a:solidFill>
              </a:rPr>
              <a:t>Chapter 3: </a:t>
            </a:r>
            <a:r>
              <a:rPr lang="en-US" sz="4400" b="1" dirty="0" smtClean="0"/>
              <a:t>Transmission Line Parameters </a:t>
            </a:r>
            <a:endParaRPr lang="en-US" sz="4800" b="1" dirty="0" smtClean="0">
              <a:solidFill>
                <a:prstClr val="white"/>
              </a:solidFill>
            </a:endParaRPr>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854961" y="1905000"/>
            <a:ext cx="7450839" cy="4495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D7D9436-E3B9-4BCF-8A52-8FC491A4DF9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3" indent="-274320" algn="just">
              <a:buSzPct val="95000"/>
              <a:buFont typeface="Wingdings" pitchFamily="2" charset="2"/>
              <a:buChar char="v"/>
            </a:pPr>
            <a:r>
              <a:rPr lang="en-US" sz="2800" b="1" dirty="0" smtClean="0">
                <a:solidFill>
                  <a:srgbClr val="C00000"/>
                </a:solidFill>
              </a:rPr>
              <a:t>Support structures</a:t>
            </a:r>
          </a:p>
          <a:p>
            <a:pPr algn="just"/>
            <a:r>
              <a:rPr lang="en-US" dirty="0" smtClean="0"/>
              <a:t>Transmission lines employ a variety of support structures. </a:t>
            </a:r>
            <a:endParaRPr lang="en-US" dirty="0"/>
          </a:p>
        </p:txBody>
      </p:sp>
      <p:pic>
        <p:nvPicPr>
          <p:cNvPr id="2050" name="Picture 2" descr="http://www.hydroquebec.com/themes/electricite-et-vous/vegetation-securite/images/accueil-ligne-transport.jpg"/>
          <p:cNvPicPr>
            <a:picLocks noChangeAspect="1" noChangeArrowheads="1"/>
          </p:cNvPicPr>
          <p:nvPr/>
        </p:nvPicPr>
        <p:blipFill>
          <a:blip r:embed="rId2"/>
          <a:srcRect/>
          <a:stretch>
            <a:fillRect/>
          </a:stretch>
        </p:blipFill>
        <p:spPr bwMode="auto">
          <a:xfrm>
            <a:off x="2362200" y="2971800"/>
            <a:ext cx="5715000" cy="3581400"/>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3" indent="-274320" algn="just">
              <a:buSzPct val="95000"/>
              <a:buFont typeface="Wingdings" pitchFamily="2" charset="2"/>
              <a:buChar char="v"/>
            </a:pPr>
            <a:r>
              <a:rPr lang="en-US" sz="2800" b="1" dirty="0" smtClean="0">
                <a:solidFill>
                  <a:srgbClr val="C00000"/>
                </a:solidFill>
              </a:rPr>
              <a:t>Shield wires</a:t>
            </a:r>
          </a:p>
          <a:p>
            <a:pPr algn="just"/>
            <a:r>
              <a:rPr lang="en-US" dirty="0" smtClean="0"/>
              <a:t>Shield wire located above conductors protect the conductors from lightening.</a:t>
            </a:r>
          </a:p>
          <a:p>
            <a:pPr algn="just"/>
            <a:r>
              <a:rPr lang="en-US" dirty="0" smtClean="0"/>
              <a:t>These are usually high- or extra-high strength steel, </a:t>
            </a:r>
            <a:r>
              <a:rPr lang="en-US" dirty="0" err="1" smtClean="0"/>
              <a:t>Alumo</a:t>
            </a:r>
            <a:r>
              <a:rPr lang="en-US" dirty="0" smtClean="0"/>
              <a:t>-weld , or ACSR with much smaller cross section than the phase conductors. </a:t>
            </a:r>
          </a:p>
          <a:p>
            <a:pPr algn="just"/>
            <a:r>
              <a:rPr lang="en-US" dirty="0" smtClean="0"/>
              <a:t>Shield wires are grounded to the tower.</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8" name="Picture 4" descr="https://ewh.ieee.org/r6/oeb/ias/Images/transmission_tower.jpg"/>
          <p:cNvPicPr>
            <a:picLocks noChangeAspect="1" noChangeArrowheads="1"/>
          </p:cNvPicPr>
          <p:nvPr/>
        </p:nvPicPr>
        <p:blipFill>
          <a:blip r:embed="rId2"/>
          <a:srcRect/>
          <a:stretch>
            <a:fillRect/>
          </a:stretch>
        </p:blipFill>
        <p:spPr bwMode="auto">
          <a:xfrm>
            <a:off x="1219200" y="1932432"/>
            <a:ext cx="6705600" cy="4392168"/>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electricalstudy.sarutech.com/images02/shield-wire.jpg"/>
          <p:cNvPicPr>
            <a:picLocks noChangeAspect="1" noChangeArrowheads="1"/>
          </p:cNvPicPr>
          <p:nvPr/>
        </p:nvPicPr>
        <p:blipFill>
          <a:blip r:embed="rId2"/>
          <a:srcRect/>
          <a:stretch>
            <a:fillRect/>
          </a:stretch>
        </p:blipFill>
        <p:spPr bwMode="auto">
          <a:xfrm>
            <a:off x="1676400" y="1828800"/>
            <a:ext cx="5638800" cy="4693305"/>
          </a:xfrm>
          <a:prstGeom prst="rect">
            <a:avLst/>
          </a:prstGeom>
          <a:noFill/>
        </p:spPr>
      </p:pic>
      <p:sp>
        <p:nvSpPr>
          <p:cNvPr id="5" name="Slide Number Placeholder 4"/>
          <p:cNvSpPr>
            <a:spLocks noGrp="1"/>
          </p:cNvSpPr>
          <p:nvPr>
            <p:ph type="sldNum" sz="quarter" idx="12"/>
          </p:nvPr>
        </p:nvSpPr>
        <p:spPr/>
        <p:txBody>
          <a:bodyPr/>
          <a:lstStyle/>
          <a:p>
            <a:fld id="{4D7D9436-E3B9-4BCF-8A52-8FC491A4DF9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sz="2800" dirty="0" smtClean="0"/>
              <a:t>The decision to build new transmission is based on power system planning studies to meet future system requirements of load growth and new generation.</a:t>
            </a:r>
          </a:p>
          <a:p>
            <a:pPr algn="just"/>
            <a:r>
              <a:rPr lang="en-US" sz="2800" dirty="0" smtClean="0"/>
              <a:t>The points of interconnection of each new line to the system, as well as the power and voltage ratings of each, are selected based on these studies. </a:t>
            </a:r>
          </a:p>
          <a:p>
            <a:pPr algn="just"/>
            <a:r>
              <a:rPr lang="en-US" sz="2800" dirty="0" smtClean="0"/>
              <a:t>Thereafter, transmission line design is based on optimization of: </a:t>
            </a:r>
          </a:p>
          <a:p>
            <a:pPr lvl="5" algn="just"/>
            <a:r>
              <a:rPr lang="en-US" sz="2800" dirty="0" smtClean="0"/>
              <a:t>Electrical </a:t>
            </a:r>
          </a:p>
          <a:p>
            <a:pPr lvl="5" algn="just"/>
            <a:r>
              <a:rPr lang="en-US" sz="2800" dirty="0" smtClean="0"/>
              <a:t>Mechanical </a:t>
            </a:r>
          </a:p>
          <a:p>
            <a:pPr lvl="5" algn="just"/>
            <a:r>
              <a:rPr lang="en-US" sz="2800" dirty="0" smtClean="0"/>
              <a:t>Environmental</a:t>
            </a:r>
          </a:p>
          <a:p>
            <a:pPr lvl="5" algn="just"/>
            <a:r>
              <a:rPr lang="en-US" sz="2800" dirty="0" smtClean="0"/>
              <a:t>economic factors.</a:t>
            </a:r>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274320" lvl="3" indent="-274320" algn="just">
              <a:buSzPct val="95000"/>
              <a:buFont typeface="Wingdings" pitchFamily="2" charset="2"/>
              <a:buChar char="v"/>
            </a:pPr>
            <a:r>
              <a:rPr lang="en-US" sz="3000" b="1" dirty="0" smtClean="0">
                <a:solidFill>
                  <a:srgbClr val="C00000"/>
                </a:solidFill>
              </a:rPr>
              <a:t>Electrical factors</a:t>
            </a:r>
          </a:p>
          <a:p>
            <a:pPr marL="457200" lvl="6" indent="-274320" algn="just">
              <a:buClr>
                <a:schemeClr val="accent3"/>
              </a:buClr>
              <a:buSzPct val="95000"/>
            </a:pPr>
            <a:r>
              <a:rPr lang="en-US" sz="2800" dirty="0" smtClean="0"/>
              <a:t>Conductors: </a:t>
            </a:r>
          </a:p>
          <a:p>
            <a:pPr marL="731520" lvl="7" indent="-274320" algn="just">
              <a:buClr>
                <a:schemeClr val="accent3"/>
              </a:buClr>
              <a:buSzPct val="95000"/>
            </a:pPr>
            <a:r>
              <a:rPr lang="en-US" sz="2800" dirty="0" smtClean="0"/>
              <a:t>size, type, number of bundle per phase</a:t>
            </a:r>
          </a:p>
          <a:p>
            <a:pPr marL="731520" lvl="7" indent="-274320" algn="just">
              <a:buClr>
                <a:schemeClr val="accent3"/>
              </a:buClr>
              <a:buSzPct val="95000"/>
            </a:pPr>
            <a:r>
              <a:rPr lang="en-US" sz="2800" dirty="0" smtClean="0"/>
              <a:t>Thermal capacity: normal, emergency, overload, short circuit currents</a:t>
            </a:r>
          </a:p>
          <a:p>
            <a:pPr marL="457200" lvl="6" indent="-274320" algn="just">
              <a:buClr>
                <a:schemeClr val="accent3"/>
              </a:buClr>
              <a:buSzPct val="95000"/>
            </a:pPr>
            <a:r>
              <a:rPr lang="en-US" sz="2800" dirty="0" smtClean="0"/>
              <a:t>Insulators: </a:t>
            </a:r>
          </a:p>
          <a:p>
            <a:pPr marL="731520" lvl="7" indent="-274320" algn="just">
              <a:buClr>
                <a:schemeClr val="accent3"/>
              </a:buClr>
              <a:buSzPct val="95000"/>
            </a:pPr>
            <a:r>
              <a:rPr lang="en-US" sz="2800" dirty="0" smtClean="0"/>
              <a:t>No. of insulator discs</a:t>
            </a:r>
          </a:p>
          <a:p>
            <a:pPr marL="731520" lvl="7" indent="-274320" algn="just">
              <a:buClr>
                <a:schemeClr val="accent3"/>
              </a:buClr>
              <a:buSzPct val="95000"/>
            </a:pPr>
            <a:r>
              <a:rPr lang="en-US" sz="2800" dirty="0" smtClean="0"/>
              <a:t>Arrangement of strings: vertical or V-shaped</a:t>
            </a:r>
          </a:p>
          <a:p>
            <a:pPr marL="731520" lvl="7" indent="-274320" algn="just">
              <a:buClr>
                <a:schemeClr val="accent3"/>
              </a:buClr>
              <a:buSzPct val="95000"/>
            </a:pPr>
            <a:r>
              <a:rPr lang="en-US" sz="2800" dirty="0" smtClean="0"/>
              <a:t>Clearance: phase to phase, phase to tower.</a:t>
            </a:r>
          </a:p>
          <a:p>
            <a:pPr marL="457200" lvl="6" indent="-274320" algn="just">
              <a:buClr>
                <a:schemeClr val="accent3"/>
              </a:buClr>
              <a:buSzPct val="95000"/>
            </a:pPr>
            <a:r>
              <a:rPr lang="en-US" sz="2800" dirty="0" smtClean="0"/>
              <a:t>Shield wires: no., type and  location of shield wires, footing resistance of towers,…</a:t>
            </a:r>
          </a:p>
          <a:p>
            <a:pPr marL="457200" lvl="6" indent="-274320">
              <a:buClr>
                <a:schemeClr val="accent3"/>
              </a:buClr>
              <a:buSzPct val="95000"/>
            </a:pPr>
            <a:endParaRPr lang="en-US" sz="2600" dirty="0" smtClean="0"/>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274320" lvl="3" indent="-274320" algn="just">
              <a:lnSpc>
                <a:spcPct val="90000"/>
              </a:lnSpc>
              <a:buSzPct val="95000"/>
              <a:buFont typeface="Wingdings" pitchFamily="2" charset="2"/>
              <a:buChar char="v"/>
            </a:pPr>
            <a:r>
              <a:rPr lang="en-US" sz="2800" b="1" dirty="0" smtClean="0">
                <a:solidFill>
                  <a:srgbClr val="C00000"/>
                </a:solidFill>
              </a:rPr>
              <a:t>Mechanical Factors</a:t>
            </a:r>
          </a:p>
          <a:p>
            <a:pPr algn="just"/>
            <a:r>
              <a:rPr lang="en-US" dirty="0" smtClean="0"/>
              <a:t>Mechanical design focuses on strength of the conductors , insulator strings and support structures. </a:t>
            </a:r>
          </a:p>
          <a:p>
            <a:pPr algn="just"/>
            <a:r>
              <a:rPr lang="en-US" dirty="0" smtClean="0"/>
              <a:t>Conductors must be strong enough to support a specified thickness of ice and a specified wind in addition to their own weight. </a:t>
            </a:r>
          </a:p>
          <a:p>
            <a:pPr algn="just"/>
            <a:r>
              <a:rPr lang="en-US" dirty="0" smtClean="0"/>
              <a:t>Suspension insulator strings must be strong enough to support the phase conductors with ice and wind loadings from tower to tower (span length).</a:t>
            </a:r>
          </a:p>
          <a:p>
            <a:pPr algn="just"/>
            <a:r>
              <a:rPr lang="en-US" dirty="0" smtClean="0"/>
              <a:t>Towers  support phase conductors, shield wires with ice and wind loadings.</a:t>
            </a:r>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3" indent="-274320" algn="just">
              <a:lnSpc>
                <a:spcPct val="80000"/>
              </a:lnSpc>
              <a:buSzPct val="95000"/>
              <a:buFont typeface="Wingdings" pitchFamily="2" charset="2"/>
              <a:buChar char="v"/>
            </a:pPr>
            <a:r>
              <a:rPr lang="en-US" sz="2800" b="1" dirty="0" smtClean="0">
                <a:solidFill>
                  <a:srgbClr val="C00000"/>
                </a:solidFill>
              </a:rPr>
              <a:t>Environmental factors</a:t>
            </a:r>
          </a:p>
          <a:p>
            <a:pPr algn="just"/>
            <a:r>
              <a:rPr lang="en-US" dirty="0" smtClean="0"/>
              <a:t>Environmental factors includes land usage and visual impact.</a:t>
            </a:r>
          </a:p>
          <a:p>
            <a:pPr algn="just"/>
            <a:r>
              <a:rPr lang="en-US" dirty="0" smtClean="0"/>
              <a:t>When a line route is selected, the impact on local communities and population centers, land values,  access to property, wild life and use of public parks ,…, must  all be considered.</a:t>
            </a:r>
          </a:p>
          <a:p>
            <a:pPr algn="just"/>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4320" lvl="3" indent="-274320" algn="just">
              <a:lnSpc>
                <a:spcPct val="80000"/>
              </a:lnSpc>
              <a:buSzPct val="95000"/>
              <a:buFont typeface="Wingdings" pitchFamily="2" charset="2"/>
              <a:buChar char="v"/>
            </a:pPr>
            <a:r>
              <a:rPr lang="en-US" sz="2800" b="1" dirty="0" smtClean="0">
                <a:solidFill>
                  <a:srgbClr val="C00000"/>
                </a:solidFill>
              </a:rPr>
              <a:t>Economic Factors</a:t>
            </a:r>
          </a:p>
          <a:p>
            <a:pPr algn="just"/>
            <a:r>
              <a:rPr lang="en-US" dirty="0" smtClean="0"/>
              <a:t>The optimum line design meets all the technical design criteria at lowest possible overall cost, which includes the total installed cost of the line as well as the cost of line losses over the operating  life of the line.</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t>Transmission Line Design Considerations</a:t>
            </a:r>
            <a:endParaRPr lang="en-US" sz="3800" b="1" dirty="0"/>
          </a:p>
        </p:txBody>
      </p:sp>
      <p:sp>
        <p:nvSpPr>
          <p:cNvPr id="3" name="Content Placeholder 2"/>
          <p:cNvSpPr>
            <a:spLocks noGrp="1"/>
          </p:cNvSpPr>
          <p:nvPr>
            <p:ph idx="1"/>
          </p:nvPr>
        </p:nvSpPr>
        <p:spPr/>
        <p:txBody>
          <a:bodyPr/>
          <a:lstStyle/>
          <a:p>
            <a:r>
              <a:rPr lang="en-US" sz="2800" dirty="0" smtClean="0"/>
              <a:t>An overhead transmission line consists of :</a:t>
            </a:r>
          </a:p>
          <a:p>
            <a:pPr lvl="3"/>
            <a:r>
              <a:rPr lang="en-US" sz="2800" dirty="0" smtClean="0"/>
              <a:t>Conductors</a:t>
            </a:r>
          </a:p>
          <a:p>
            <a:pPr lvl="3"/>
            <a:r>
              <a:rPr lang="en-US" sz="2800" dirty="0" smtClean="0"/>
              <a:t>Insulators</a:t>
            </a:r>
          </a:p>
          <a:p>
            <a:pPr lvl="3"/>
            <a:r>
              <a:rPr lang="en-US" sz="2800" dirty="0" smtClean="0"/>
              <a:t>Support structures</a:t>
            </a:r>
          </a:p>
          <a:p>
            <a:pPr lvl="3"/>
            <a:r>
              <a:rPr lang="en-US" sz="2800" dirty="0" smtClean="0"/>
              <a:t>Shield wires</a:t>
            </a:r>
          </a:p>
          <a:p>
            <a:r>
              <a:rPr lang="en-US" dirty="0" smtClean="0"/>
              <a:t>The transmission towers are usually made of steel and are solidly erected with a concrete base. The three-phase conductors are supported by the towers through insulators.</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Transmission Line Parameters </a:t>
            </a:r>
            <a:endParaRPr lang="en-US" b="1" dirty="0"/>
          </a:p>
        </p:txBody>
      </p:sp>
      <p:sp>
        <p:nvSpPr>
          <p:cNvPr id="3" name="Content Placeholder 2"/>
          <p:cNvSpPr>
            <a:spLocks noGrp="1"/>
          </p:cNvSpPr>
          <p:nvPr>
            <p:ph idx="1"/>
          </p:nvPr>
        </p:nvSpPr>
        <p:spPr/>
        <p:txBody>
          <a:bodyPr>
            <a:normAutofit/>
          </a:bodyPr>
          <a:lstStyle/>
          <a:p>
            <a:r>
              <a:rPr lang="en-US" sz="2800" dirty="0" smtClean="0"/>
              <a:t>A transmission line has four parameters:</a:t>
            </a:r>
          </a:p>
          <a:p>
            <a:pPr lvl="3"/>
            <a:r>
              <a:rPr lang="en-US" sz="2800" dirty="0" smtClean="0"/>
              <a:t>Series Resistance</a:t>
            </a:r>
          </a:p>
          <a:p>
            <a:pPr lvl="3"/>
            <a:r>
              <a:rPr lang="en-US" sz="2800" dirty="0" smtClean="0"/>
              <a:t>Series Inductance</a:t>
            </a:r>
          </a:p>
          <a:p>
            <a:pPr lvl="3"/>
            <a:r>
              <a:rPr lang="en-US" sz="2800" dirty="0" smtClean="0"/>
              <a:t>Shunt Capacitance</a:t>
            </a:r>
          </a:p>
          <a:p>
            <a:pPr lvl="3"/>
            <a:r>
              <a:rPr lang="en-US" sz="2800" dirty="0" smtClean="0"/>
              <a:t>Shunt Conductance</a:t>
            </a:r>
          </a:p>
        </p:txBody>
      </p:sp>
      <p:sp>
        <p:nvSpPr>
          <p:cNvPr id="4" name="Slide Number Placeholder 3"/>
          <p:cNvSpPr>
            <a:spLocks noGrp="1"/>
          </p:cNvSpPr>
          <p:nvPr>
            <p:ph type="sldNum" sz="quarter" idx="12"/>
          </p:nvPr>
        </p:nvSpPr>
        <p:spPr/>
        <p:txBody>
          <a:bodyPr/>
          <a:lstStyle/>
          <a:p>
            <a:fld id="{4D7D9436-E3B9-4BCF-8A52-8FC491A4DF9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dirty="0" smtClean="0"/>
              <a:t>Conductance exists between  conductors or between conductors and the ground. It is due to:</a:t>
            </a:r>
          </a:p>
          <a:p>
            <a:pPr lvl="3"/>
            <a:r>
              <a:rPr lang="en-US" sz="2600" dirty="0" smtClean="0"/>
              <a:t>The leakage current at the insulators (dirt, salt,…)</a:t>
            </a:r>
          </a:p>
          <a:p>
            <a:pPr lvl="3"/>
            <a:r>
              <a:rPr lang="en-US" sz="2600" dirty="0" smtClean="0"/>
              <a:t>Corona discharge between lines</a:t>
            </a:r>
          </a:p>
          <a:p>
            <a:r>
              <a:rPr lang="en-US" dirty="0" smtClean="0"/>
              <a:t>It is neglected due to: </a:t>
            </a:r>
          </a:p>
          <a:p>
            <a:pPr lvl="3"/>
            <a:r>
              <a:rPr lang="en-US" sz="2600" dirty="0" smtClean="0"/>
              <a:t>Leakage currents at insulators and the power loss due to corona are negligible.</a:t>
            </a:r>
          </a:p>
          <a:p>
            <a:pPr lvl="3"/>
            <a:r>
              <a:rPr lang="en-US" sz="2600" dirty="0" smtClean="0"/>
              <a:t>It is quite variable. There is no good way of taking it into account. </a:t>
            </a:r>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Line Resistance </a:t>
            </a:r>
            <a:endParaRPr lang="en-US" dirty="0"/>
          </a:p>
        </p:txBody>
      </p:sp>
      <p:sp>
        <p:nvSpPr>
          <p:cNvPr id="3" name="Content Placeholder 2"/>
          <p:cNvSpPr>
            <a:spLocks noGrp="1"/>
          </p:cNvSpPr>
          <p:nvPr>
            <p:ph idx="1"/>
          </p:nvPr>
        </p:nvSpPr>
        <p:spPr/>
        <p:txBody>
          <a:bodyPr>
            <a:normAutofit/>
          </a:bodyPr>
          <a:lstStyle/>
          <a:p>
            <a:r>
              <a:rPr lang="en-US" dirty="0" smtClean="0"/>
              <a:t>It is very well known that the dc resistance of a wire is given by </a:t>
            </a:r>
          </a:p>
          <a:p>
            <a:endParaRPr lang="en-US" dirty="0" smtClean="0"/>
          </a:p>
          <a:p>
            <a:pPr>
              <a:buNone/>
            </a:pPr>
            <a:r>
              <a:rPr lang="en-US" dirty="0" smtClean="0"/>
              <a:t> </a:t>
            </a:r>
          </a:p>
          <a:p>
            <a:r>
              <a:rPr lang="en-US" dirty="0" smtClean="0"/>
              <a:t>where </a:t>
            </a:r>
            <a:r>
              <a:rPr lang="en-US" i="1" dirty="0" smtClean="0"/>
              <a:t>ρ</a:t>
            </a:r>
            <a:r>
              <a:rPr lang="en-US" dirty="0" smtClean="0"/>
              <a:t> is the resistivity of the wire in </a:t>
            </a:r>
            <a:r>
              <a:rPr lang="en-US" b="1" dirty="0" smtClean="0"/>
              <a:t>Ω</a:t>
            </a:r>
            <a:r>
              <a:rPr lang="en-US" dirty="0" smtClean="0"/>
              <a:t> - m, </a:t>
            </a:r>
            <a:r>
              <a:rPr lang="en-US" i="1" dirty="0" smtClean="0"/>
              <a:t>l</a:t>
            </a:r>
            <a:r>
              <a:rPr lang="en-US" dirty="0" smtClean="0"/>
              <a:t> is the length in meter and </a:t>
            </a:r>
            <a:r>
              <a:rPr lang="en-US" i="1" dirty="0" smtClean="0"/>
              <a:t>A </a:t>
            </a:r>
            <a:r>
              <a:rPr lang="en-US" dirty="0" smtClean="0"/>
              <a:t>is the cross sectional area in m</a:t>
            </a:r>
            <a:r>
              <a:rPr lang="en-US" baseline="30000" dirty="0" smtClean="0"/>
              <a:t>2</a:t>
            </a:r>
            <a:r>
              <a:rPr lang="en-US" dirty="0" smtClean="0"/>
              <a:t> . </a:t>
            </a:r>
          </a:p>
          <a:p>
            <a:r>
              <a:rPr lang="en-US" dirty="0" smtClean="0"/>
              <a:t>Unfortunately the resistance of an overhead conductor is not the same as that given by the above expression. </a:t>
            </a:r>
          </a:p>
          <a:p>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38424" y="2628900"/>
            <a:ext cx="1857375" cy="997992"/>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When alternating current flows through a conductor, the current density is not uniform over the entire cross section but is somewhat higher at the surface. </a:t>
            </a:r>
          </a:p>
          <a:p>
            <a:pPr algn="just"/>
            <a:r>
              <a:rPr lang="en-US" dirty="0" smtClean="0"/>
              <a:t>This is called the </a:t>
            </a:r>
            <a:r>
              <a:rPr lang="en-US" b="1" dirty="0" smtClean="0"/>
              <a:t>skin effect</a:t>
            </a:r>
            <a:r>
              <a:rPr lang="en-US" dirty="0" smtClean="0"/>
              <a:t> and this makes the ac resistance a little more than the dc resistance.</a:t>
            </a:r>
          </a:p>
          <a:p>
            <a:pPr algn="just"/>
            <a:r>
              <a:rPr lang="en-US" dirty="0" smtClean="0"/>
              <a:t>Moreover in a stranded conductor, the length of each strand is more than the length of the composite conductor. </a:t>
            </a:r>
          </a:p>
          <a:p>
            <a:pPr algn="just"/>
            <a:r>
              <a:rPr lang="en-US" dirty="0" smtClean="0"/>
              <a:t>This also increases the value of the dc resistance.</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8229600" cy="4922520"/>
          </a:xfrm>
        </p:spPr>
        <p:txBody>
          <a:bodyPr>
            <a:normAutofit/>
          </a:bodyPr>
          <a:lstStyle/>
          <a:p>
            <a:pPr algn="just"/>
            <a:r>
              <a:rPr lang="en-US" sz="2800" dirty="0" smtClean="0"/>
              <a:t>Finally the temperature also affects the resistivity of conductors. </a:t>
            </a:r>
          </a:p>
          <a:p>
            <a:pPr algn="just"/>
            <a:r>
              <a:rPr lang="en-US" sz="2800" dirty="0" smtClean="0"/>
              <a:t>However, the temperature rise in metallic conductors is almost linear in the practical range of operation and is given by </a:t>
            </a:r>
          </a:p>
          <a:p>
            <a:pPr algn="just"/>
            <a:r>
              <a:rPr lang="en-US" sz="2800" dirty="0" smtClean="0"/>
              <a:t> </a:t>
            </a:r>
          </a:p>
          <a:p>
            <a:pPr algn="just"/>
            <a:r>
              <a:rPr lang="en-US" sz="2800" dirty="0" smtClean="0"/>
              <a:t>where </a:t>
            </a:r>
            <a:r>
              <a:rPr lang="en-US" sz="2800" i="1" dirty="0" smtClean="0"/>
              <a:t>R</a:t>
            </a:r>
            <a:r>
              <a:rPr lang="en-US" sz="2800" i="1" baseline="-25000" dirty="0" smtClean="0"/>
              <a:t>1</a:t>
            </a:r>
            <a:r>
              <a:rPr lang="en-US" sz="2800" i="1" dirty="0" smtClean="0"/>
              <a:t> </a:t>
            </a:r>
            <a:r>
              <a:rPr lang="en-US" sz="2800" dirty="0" smtClean="0"/>
              <a:t>and </a:t>
            </a:r>
            <a:r>
              <a:rPr lang="en-US" sz="2800" i="1" dirty="0" smtClean="0"/>
              <a:t>R</a:t>
            </a:r>
            <a:r>
              <a:rPr lang="en-US" sz="2800" i="1" baseline="-25000" dirty="0" smtClean="0"/>
              <a:t>2</a:t>
            </a:r>
            <a:r>
              <a:rPr lang="en-US" sz="2800" i="1" dirty="0" smtClean="0"/>
              <a:t> </a:t>
            </a:r>
            <a:r>
              <a:rPr lang="en-US" sz="2800" dirty="0" smtClean="0"/>
              <a:t>are resistances at temperatures </a:t>
            </a:r>
            <a:r>
              <a:rPr lang="en-US" sz="2800" i="1" dirty="0" smtClean="0"/>
              <a:t>t</a:t>
            </a:r>
            <a:r>
              <a:rPr lang="en-US" sz="2800" i="1" baseline="-25000" dirty="0" smtClean="0"/>
              <a:t>1</a:t>
            </a:r>
            <a:r>
              <a:rPr lang="en-US" sz="2800" i="1" dirty="0" smtClean="0"/>
              <a:t> </a:t>
            </a:r>
            <a:r>
              <a:rPr lang="en-US" sz="2800" dirty="0" smtClean="0"/>
              <a:t>and </a:t>
            </a:r>
            <a:r>
              <a:rPr lang="en-US" sz="2800" i="1" dirty="0" smtClean="0"/>
              <a:t>t</a:t>
            </a:r>
            <a:r>
              <a:rPr lang="en-US" sz="2800" i="1" baseline="-25000" dirty="0" smtClean="0"/>
              <a:t>2</a:t>
            </a:r>
            <a:r>
              <a:rPr lang="en-US" sz="2800" i="1" dirty="0" smtClean="0"/>
              <a:t> </a:t>
            </a:r>
            <a:r>
              <a:rPr lang="en-US" sz="2800" dirty="0" smtClean="0"/>
              <a:t>respectively and </a:t>
            </a:r>
            <a:r>
              <a:rPr lang="en-US" sz="2800" i="1" dirty="0" smtClean="0"/>
              <a:t>T </a:t>
            </a:r>
            <a:r>
              <a:rPr lang="en-US" sz="2800" dirty="0" smtClean="0"/>
              <a:t>is a constant that depends on the conductor material and its conductivity. </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50543" y="3884295"/>
            <a:ext cx="1745343" cy="916305"/>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sz="2400" dirty="0" smtClean="0"/>
          </a:p>
          <a:p>
            <a:endParaRPr lang="en-US" sz="2400" dirty="0" smtClean="0"/>
          </a:p>
          <a:p>
            <a:endParaRPr lang="en-US" sz="2400" dirty="0" smtClean="0"/>
          </a:p>
          <a:p>
            <a:endParaRPr lang="en-US" sz="2400" dirty="0" smtClean="0"/>
          </a:p>
          <a:p>
            <a:r>
              <a:rPr lang="en-US" sz="2400" dirty="0" smtClean="0"/>
              <a:t>Since, the resistance of a conductor cannot be determined accurately, it is best to determine it from the data supplied by the manufacturer.</a:t>
            </a:r>
          </a:p>
          <a:p>
            <a:r>
              <a:rPr lang="en-US" dirty="0" smtClean="0"/>
              <a:t>The effective (ac) resistance of a conductor is:</a:t>
            </a:r>
          </a:p>
          <a:p>
            <a:endParaRPr lang="en-US" dirty="0"/>
          </a:p>
        </p:txBody>
      </p:sp>
      <p:pic>
        <p:nvPicPr>
          <p:cNvPr id="2049" name="Picture 1"/>
          <p:cNvPicPr>
            <a:picLocks noChangeAspect="1" noChangeArrowheads="1"/>
          </p:cNvPicPr>
          <p:nvPr/>
        </p:nvPicPr>
        <p:blipFill>
          <a:blip r:embed="rId2"/>
          <a:srcRect/>
          <a:stretch>
            <a:fillRect/>
          </a:stretch>
        </p:blipFill>
        <p:spPr bwMode="auto">
          <a:xfrm>
            <a:off x="2667000" y="838200"/>
            <a:ext cx="2590801" cy="2838238"/>
          </a:xfrm>
          <a:prstGeom prst="rect">
            <a:avLst/>
          </a:prstGeom>
          <a:noFill/>
          <a:ln w="9525">
            <a:noFill/>
            <a:miter lim="800000"/>
            <a:headEnd/>
            <a:tailEnd/>
          </a:ln>
          <a:effectLst/>
        </p:spPr>
      </p:pic>
      <p:sp>
        <p:nvSpPr>
          <p:cNvPr id="2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87036" y="5431531"/>
            <a:ext cx="4385164" cy="802917"/>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Inductance</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solidFill>
                  <a:srgbClr val="FF0000"/>
                </a:solidFill>
              </a:rPr>
              <a:t>Inductance of a Straight Conductor </a:t>
            </a:r>
            <a:endParaRPr lang="en-US" dirty="0" smtClean="0">
              <a:solidFill>
                <a:srgbClr val="FF0000"/>
              </a:solidFill>
            </a:endParaRPr>
          </a:p>
          <a:p>
            <a:pPr algn="just"/>
            <a:r>
              <a:rPr lang="en-US" dirty="0" smtClean="0"/>
              <a:t>From the knowledge of high school physics we know that a current carrying conductor produces a magnetic field around it. </a:t>
            </a:r>
          </a:p>
          <a:p>
            <a:pPr algn="just"/>
            <a:r>
              <a:rPr lang="en-US" dirty="0" smtClean="0"/>
              <a:t>The magnetic flux lines are concentric circles with their direction specified by</a:t>
            </a:r>
            <a:r>
              <a:rPr lang="en-US" b="1" dirty="0" smtClean="0"/>
              <a:t> Maxwell's right hand thumb rule</a:t>
            </a:r>
            <a:r>
              <a:rPr lang="en-US" dirty="0" smtClean="0"/>
              <a:t> ( i.e., if the thumb of the right hand points towards the flow of current then the fingers of the fisted hand point towards the flux lines ). </a:t>
            </a:r>
          </a:p>
          <a:p>
            <a:pPr algn="just"/>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sinusoidal variation in the current produces a sinusoidal variation in the flux. </a:t>
            </a:r>
          </a:p>
          <a:p>
            <a:pPr algn="just"/>
            <a:r>
              <a:rPr lang="en-US" dirty="0" smtClean="0"/>
              <a:t>The relation between the inductance, flux linkage and the </a:t>
            </a:r>
            <a:r>
              <a:rPr lang="en-US" dirty="0" err="1" smtClean="0"/>
              <a:t>phasor</a:t>
            </a:r>
            <a:r>
              <a:rPr lang="en-US" dirty="0" smtClean="0"/>
              <a:t> current is then expressed as </a:t>
            </a:r>
          </a:p>
          <a:p>
            <a:pPr algn="just"/>
            <a:endParaRPr lang="en-US" dirty="0" smtClean="0"/>
          </a:p>
          <a:p>
            <a:pPr algn="just"/>
            <a:r>
              <a:rPr lang="en-US" dirty="0" smtClean="0"/>
              <a:t>where </a:t>
            </a:r>
            <a:r>
              <a:rPr lang="en-US" i="1" dirty="0" smtClean="0"/>
              <a:t>L </a:t>
            </a:r>
            <a:r>
              <a:rPr lang="en-US" dirty="0" smtClean="0"/>
              <a:t>is the inductance in Henry, λ is the flux linkage in Weber-turns and </a:t>
            </a:r>
            <a:r>
              <a:rPr lang="en-US" i="1" dirty="0" smtClean="0"/>
              <a:t>I</a:t>
            </a:r>
            <a:r>
              <a:rPr lang="en-US" dirty="0" smtClean="0"/>
              <a:t> is the </a:t>
            </a:r>
            <a:r>
              <a:rPr lang="en-US" dirty="0" err="1" smtClean="0"/>
              <a:t>phasor</a:t>
            </a:r>
            <a:r>
              <a:rPr lang="en-US" dirty="0" smtClean="0"/>
              <a:t> current in Ampere.</a:t>
            </a:r>
          </a:p>
          <a:p>
            <a:endParaRPr lang="en-US"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29400" y="3276600"/>
            <a:ext cx="914400" cy="940526"/>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inductance of a magnetic circuit that has a constant permeability </a:t>
            </a:r>
            <a:r>
              <a:rPr lang="el-GR" i="1" dirty="0" smtClean="0"/>
              <a:t>μ</a:t>
            </a:r>
            <a:r>
              <a:rPr lang="en-US" i="1" dirty="0" smtClean="0"/>
              <a:t> </a:t>
            </a:r>
            <a:r>
              <a:rPr lang="en-US" dirty="0" smtClean="0"/>
              <a:t>can be obtained by determining the following: </a:t>
            </a:r>
          </a:p>
          <a:p>
            <a:pPr marL="514350" indent="-514350" algn="just">
              <a:buFont typeface="+mj-lt"/>
              <a:buAutoNum type="arabicPeriod"/>
            </a:pPr>
            <a:r>
              <a:rPr lang="en-US" i="1" dirty="0" smtClean="0"/>
              <a:t>Magnetic field intensity H, from Ampere’s law</a:t>
            </a:r>
          </a:p>
          <a:p>
            <a:pPr marL="514350" indent="-514350" algn="just">
              <a:buFont typeface="+mj-lt"/>
              <a:buAutoNum type="arabicPeriod"/>
            </a:pPr>
            <a:r>
              <a:rPr lang="en-US" i="1" dirty="0" smtClean="0"/>
              <a:t>Magnetic flux density B (B = </a:t>
            </a:r>
            <a:r>
              <a:rPr lang="el-GR" i="1" dirty="0" smtClean="0"/>
              <a:t>μ</a:t>
            </a:r>
            <a:r>
              <a:rPr lang="en-US" i="1" dirty="0" smtClean="0"/>
              <a:t>H)</a:t>
            </a:r>
          </a:p>
          <a:p>
            <a:pPr marL="514350" indent="-514350" algn="just">
              <a:buFont typeface="+mj-lt"/>
              <a:buAutoNum type="arabicPeriod"/>
            </a:pPr>
            <a:r>
              <a:rPr lang="en-US" i="1" dirty="0" smtClean="0"/>
              <a:t>Flux linkages </a:t>
            </a:r>
            <a:r>
              <a:rPr lang="el-GR" i="1" dirty="0" smtClean="0"/>
              <a:t>λ</a:t>
            </a:r>
            <a:endParaRPr lang="en-US" i="1" dirty="0" smtClean="0"/>
          </a:p>
          <a:p>
            <a:pPr marL="514350" indent="-514350" algn="just">
              <a:buFont typeface="+mj-lt"/>
              <a:buAutoNum type="arabicPeriod"/>
            </a:pPr>
            <a:r>
              <a:rPr lang="en-US" i="1" dirty="0" smtClean="0"/>
              <a:t>Inductance from flux linkages per ampere (L = </a:t>
            </a:r>
            <a:r>
              <a:rPr lang="el-GR" i="1" dirty="0" smtClean="0"/>
              <a:t>λ</a:t>
            </a:r>
            <a:r>
              <a:rPr lang="en-US" i="1" dirty="0" smtClean="0"/>
              <a:t>/I )</a:t>
            </a:r>
            <a:endParaRPr lang="en-US" i="1"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lphaUcPeriod"/>
            </a:pPr>
            <a:r>
              <a:rPr lang="en-US" b="1" dirty="0" smtClean="0">
                <a:solidFill>
                  <a:srgbClr val="FF0000"/>
                </a:solidFill>
              </a:rPr>
              <a:t>Internal Inductance </a:t>
            </a:r>
          </a:p>
          <a:p>
            <a:r>
              <a:rPr lang="en-US" dirty="0" smtClean="0"/>
              <a:t>Consider a straight round (cylindrical) conductor, the cross-section of which is shown below. </a:t>
            </a:r>
          </a:p>
          <a:p>
            <a:endParaRPr lang="en-US" dirty="0" smtClean="0"/>
          </a:p>
          <a:p>
            <a:endParaRPr lang="en-US" dirty="0" smtClean="0"/>
          </a:p>
          <a:p>
            <a:endParaRPr lang="en-US" dirty="0" smtClean="0"/>
          </a:p>
          <a:p>
            <a:endParaRPr lang="en-US" dirty="0" smtClean="0"/>
          </a:p>
          <a:p>
            <a:endParaRPr lang="en-US" dirty="0" smtClean="0"/>
          </a:p>
          <a:p>
            <a:r>
              <a:rPr lang="en-US" dirty="0" smtClean="0"/>
              <a:t>The conductor has a radius of </a:t>
            </a:r>
            <a:r>
              <a:rPr lang="en-US" i="1" dirty="0" smtClean="0"/>
              <a:t>r </a:t>
            </a:r>
            <a:r>
              <a:rPr lang="en-US" dirty="0" smtClean="0"/>
              <a:t>and carries a current </a:t>
            </a:r>
            <a:r>
              <a:rPr lang="en-US" i="1" dirty="0" smtClean="0"/>
              <a:t>I. </a:t>
            </a:r>
          </a:p>
          <a:p>
            <a:endParaRPr lang="en-US" dirty="0"/>
          </a:p>
        </p:txBody>
      </p:sp>
      <p:pic>
        <p:nvPicPr>
          <p:cNvPr id="41985" name="Picture 1"/>
          <p:cNvPicPr>
            <a:picLocks noChangeAspect="1" noChangeArrowheads="1"/>
          </p:cNvPicPr>
          <p:nvPr/>
        </p:nvPicPr>
        <p:blipFill>
          <a:blip r:embed="rId2"/>
          <a:srcRect/>
          <a:stretch>
            <a:fillRect/>
          </a:stretch>
        </p:blipFill>
        <p:spPr bwMode="auto">
          <a:xfrm>
            <a:off x="2133600" y="3396969"/>
            <a:ext cx="3948113" cy="224183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D7D9436-E3B9-4BCF-8A52-8FC491A4DF9C}"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Overbye Photo 1-9-15"/>
          <p:cNvPicPr>
            <a:picLocks noChangeAspect="1" noChangeArrowheads="1"/>
          </p:cNvPicPr>
          <p:nvPr/>
        </p:nvPicPr>
        <p:blipFill>
          <a:blip r:embed="rId2"/>
          <a:srcRect/>
          <a:stretch>
            <a:fillRect/>
          </a:stretch>
        </p:blipFill>
        <p:spPr bwMode="auto">
          <a:xfrm>
            <a:off x="914400" y="914400"/>
            <a:ext cx="6856413" cy="54403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D7D9436-E3B9-4BCF-8A52-8FC491A4DF9C}"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Ampere's law states that the magneto-motive force (</a:t>
            </a:r>
            <a:r>
              <a:rPr lang="en-US" dirty="0" err="1" smtClean="0"/>
              <a:t>mmf</a:t>
            </a:r>
            <a:r>
              <a:rPr lang="en-US" dirty="0" smtClean="0"/>
              <a:t>) in ampere-turns around a closed path is equal to the net current in amperes enclosed by the path. We then get the following expression: </a:t>
            </a:r>
          </a:p>
          <a:p>
            <a:pPr algn="just"/>
            <a:endParaRPr lang="en-US" dirty="0" smtClean="0"/>
          </a:p>
          <a:p>
            <a:pPr algn="just"/>
            <a:r>
              <a:rPr lang="en-US" dirty="0" smtClean="0"/>
              <a:t>where </a:t>
            </a:r>
            <a:r>
              <a:rPr lang="en-US" i="1" dirty="0" smtClean="0"/>
              <a:t>H </a:t>
            </a:r>
            <a:r>
              <a:rPr lang="en-US" dirty="0" smtClean="0"/>
              <a:t>is the magnetic field intensity in At/m, </a:t>
            </a:r>
            <a:r>
              <a:rPr lang="en-US" i="1" dirty="0" smtClean="0"/>
              <a:t>s </a:t>
            </a:r>
            <a:r>
              <a:rPr lang="en-US" dirty="0" smtClean="0"/>
              <a:t>is the distance along the path in meter and </a:t>
            </a:r>
            <a:r>
              <a:rPr lang="en-US" i="1" dirty="0" smtClean="0"/>
              <a:t>I</a:t>
            </a:r>
            <a:r>
              <a:rPr lang="en-US" dirty="0" smtClean="0"/>
              <a:t> is the current in ampere. </a:t>
            </a:r>
          </a:p>
          <a:p>
            <a:pPr algn="just"/>
            <a:r>
              <a:rPr lang="en-US" dirty="0" smtClean="0"/>
              <a:t>Let us denote the field intensity at a distance </a:t>
            </a:r>
            <a:r>
              <a:rPr lang="en-US" i="1" dirty="0" smtClean="0"/>
              <a:t>x </a:t>
            </a:r>
            <a:r>
              <a:rPr lang="en-US" dirty="0" smtClean="0"/>
              <a:t>from the center of the conductor by </a:t>
            </a:r>
            <a:r>
              <a:rPr lang="en-US" i="1" dirty="0" err="1" smtClean="0"/>
              <a:t>H</a:t>
            </a:r>
            <a:r>
              <a:rPr lang="en-US" i="1" baseline="-25000" dirty="0" err="1" smtClean="0"/>
              <a:t>x</a:t>
            </a:r>
            <a:r>
              <a:rPr lang="en-US" dirty="0" smtClean="0"/>
              <a:t>. </a:t>
            </a:r>
          </a:p>
          <a:p>
            <a:endParaRPr lang="en-US"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11780" y="3491552"/>
            <a:ext cx="2598420" cy="775648"/>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It is to be noted that </a:t>
            </a:r>
            <a:r>
              <a:rPr lang="en-US" i="1" dirty="0" err="1" smtClean="0"/>
              <a:t>H</a:t>
            </a:r>
            <a:r>
              <a:rPr lang="en-US" i="1" baseline="-25000" dirty="0" err="1" smtClean="0"/>
              <a:t>x</a:t>
            </a:r>
            <a:r>
              <a:rPr lang="en-US" dirty="0" err="1" smtClean="0"/>
              <a:t>is</a:t>
            </a:r>
            <a:r>
              <a:rPr lang="en-US" dirty="0" smtClean="0"/>
              <a:t> constant at all points that are at a distance </a:t>
            </a:r>
            <a:r>
              <a:rPr lang="en-US" i="1" dirty="0" smtClean="0"/>
              <a:t>x </a:t>
            </a:r>
            <a:r>
              <a:rPr lang="en-US" dirty="0" smtClean="0"/>
              <a:t>from the center of the conductor. </a:t>
            </a:r>
          </a:p>
          <a:p>
            <a:pPr algn="just"/>
            <a:r>
              <a:rPr lang="en-US" dirty="0" smtClean="0"/>
              <a:t>Therefore </a:t>
            </a:r>
            <a:r>
              <a:rPr lang="en-US" i="1" dirty="0" err="1" smtClean="0"/>
              <a:t>H</a:t>
            </a:r>
            <a:r>
              <a:rPr lang="en-US" i="1" baseline="-25000" dirty="0" err="1" smtClean="0"/>
              <a:t>x</a:t>
            </a:r>
            <a:r>
              <a:rPr lang="en-US" dirty="0" smtClean="0"/>
              <a:t> is constant over the concentric circular path with a radius of </a:t>
            </a:r>
            <a:r>
              <a:rPr lang="en-US" i="1" dirty="0" smtClean="0"/>
              <a:t>x </a:t>
            </a:r>
            <a:r>
              <a:rPr lang="en-US" dirty="0" smtClean="0"/>
              <a:t>and is tangent to it. </a:t>
            </a:r>
          </a:p>
          <a:p>
            <a:pPr algn="just"/>
            <a:r>
              <a:rPr lang="en-US" dirty="0" smtClean="0"/>
              <a:t>Denoting the current enclosed by </a:t>
            </a:r>
            <a:r>
              <a:rPr lang="en-US" i="1" dirty="0" smtClean="0"/>
              <a:t>I</a:t>
            </a:r>
            <a:r>
              <a:rPr lang="en-US" i="1" baseline="-25000" dirty="0" smtClean="0"/>
              <a:t>x</a:t>
            </a:r>
            <a:r>
              <a:rPr lang="en-US" i="1" dirty="0" smtClean="0"/>
              <a:t> </a:t>
            </a:r>
            <a:r>
              <a:rPr lang="en-US" dirty="0" smtClean="0"/>
              <a:t>we can then write</a:t>
            </a:r>
          </a:p>
          <a:p>
            <a:pPr algn="just"/>
            <a:endParaRPr lang="en-US" dirty="0" smtClean="0"/>
          </a:p>
          <a:p>
            <a:pPr algn="just"/>
            <a:r>
              <a:rPr lang="en-US" dirty="0" smtClean="0"/>
              <a:t>If we now assume that the current density is uniform over the entire conductor, we can write</a:t>
            </a:r>
            <a:endParaRPr lang="en-US" dirty="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81275" y="4114800"/>
            <a:ext cx="3094463" cy="685800"/>
          </a:xfrm>
          <a:prstGeom prst="rect">
            <a:avLst/>
          </a:prstGeom>
          <a:noFill/>
        </p:spPr>
      </p:pic>
      <p:sp>
        <p:nvSpPr>
          <p:cNvPr id="409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43200" y="5638800"/>
            <a:ext cx="2971800" cy="742950"/>
          </a:xfrm>
          <a:prstGeom prst="rect">
            <a:avLst/>
          </a:prstGeom>
          <a:noFill/>
        </p:spPr>
      </p:pic>
      <p:sp>
        <p:nvSpPr>
          <p:cNvPr id="40965" name="Rectangle 5"/>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D7D9436-E3B9-4BCF-8A52-8FC491A4DF9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algn="just"/>
            <a:endParaRPr lang="en-US" dirty="0" smtClean="0"/>
          </a:p>
          <a:p>
            <a:pPr algn="just"/>
            <a:r>
              <a:rPr lang="en-US" dirty="0" smtClean="0"/>
              <a:t>Assuming a relative permeability of 1, the flux density at a distance of </a:t>
            </a:r>
            <a:r>
              <a:rPr lang="en-US" i="1" dirty="0" smtClean="0"/>
              <a:t>x </a:t>
            </a:r>
            <a:r>
              <a:rPr lang="en-US" dirty="0" smtClean="0"/>
              <a:t>from the center of the conductor is given by</a:t>
            </a:r>
          </a:p>
          <a:p>
            <a:pPr algn="just"/>
            <a:endParaRPr lang="en-US" dirty="0" smtClean="0"/>
          </a:p>
          <a:p>
            <a:pPr algn="just"/>
            <a:r>
              <a:rPr lang="en-US" dirty="0" smtClean="0"/>
              <a:t>Where </a:t>
            </a:r>
          </a:p>
          <a:p>
            <a:pPr marL="365760" lvl="1" indent="0" algn="just">
              <a:buNone/>
            </a:pPr>
            <a:r>
              <a:rPr lang="en-US" sz="2600" i="1" dirty="0" smtClean="0"/>
              <a:t>µ</a:t>
            </a:r>
            <a:r>
              <a:rPr lang="en-US" sz="2600" i="1" baseline="-25000" dirty="0" smtClean="0"/>
              <a:t>0</a:t>
            </a:r>
            <a:r>
              <a:rPr lang="en-US" sz="2600" dirty="0" smtClean="0"/>
              <a:t> is the permeability of the free space and is given by 4π X 10</a:t>
            </a:r>
            <a:r>
              <a:rPr lang="en-US" sz="2600" baseline="30000" dirty="0" smtClean="0"/>
              <a:t>-7</a:t>
            </a:r>
            <a:r>
              <a:rPr lang="en-US" sz="2600" dirty="0" smtClean="0"/>
              <a:t> H/m.</a:t>
            </a:r>
          </a:p>
          <a:p>
            <a:pPr algn="just"/>
            <a:endParaRPr lang="en-US" dirty="0" smtClean="0"/>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28825" y="2031317"/>
            <a:ext cx="2162175" cy="788083"/>
          </a:xfrm>
          <a:prstGeom prst="rect">
            <a:avLst/>
          </a:prstGeom>
          <a:noFill/>
        </p:spPr>
      </p:pic>
      <p:sp>
        <p:nvSpPr>
          <p:cNvPr id="47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86353" y="4114800"/>
            <a:ext cx="3223847" cy="838200"/>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sz="2800" dirty="0" smtClean="0"/>
              <a:t>The flux inside (or outside) the conductor is in the </a:t>
            </a:r>
            <a:r>
              <a:rPr lang="en-US" sz="2800" b="1" dirty="0" smtClean="0"/>
              <a:t>circumferential direction </a:t>
            </a:r>
            <a:r>
              <a:rPr lang="en-US" sz="2800" dirty="0" smtClean="0"/>
              <a:t>. </a:t>
            </a:r>
          </a:p>
          <a:p>
            <a:pPr algn="just"/>
            <a:r>
              <a:rPr lang="en-US" sz="2800" dirty="0" smtClean="0"/>
              <a:t>The two directions that are perpendicular to the flux are radial and   axial . </a:t>
            </a:r>
          </a:p>
          <a:p>
            <a:pPr algn="just"/>
            <a:r>
              <a:rPr lang="en-US" sz="2800" dirty="0" smtClean="0"/>
              <a:t>Let us consider an elementary area that has a dimension of </a:t>
            </a:r>
            <a:r>
              <a:rPr lang="en-US" sz="2800" i="1" dirty="0" err="1" smtClean="0"/>
              <a:t>dx</a:t>
            </a:r>
            <a:r>
              <a:rPr lang="en-US" sz="2800" i="1" dirty="0" smtClean="0"/>
              <a:t> </a:t>
            </a:r>
            <a:r>
              <a:rPr lang="en-US" sz="2800" dirty="0" smtClean="0"/>
              <a:t>m along the radial direction and 1 m along the axial direction. </a:t>
            </a:r>
          </a:p>
          <a:p>
            <a:pPr algn="just"/>
            <a:r>
              <a:rPr lang="en-US" sz="2800" dirty="0" smtClean="0"/>
              <a:t>Therefore the area perpendicular to the flux at all angular positions is </a:t>
            </a:r>
            <a:r>
              <a:rPr lang="en-US" sz="2800" i="1" dirty="0" err="1" smtClean="0"/>
              <a:t>dx</a:t>
            </a:r>
            <a:r>
              <a:rPr lang="en-US" sz="2800" i="1" dirty="0" smtClean="0"/>
              <a:t> </a:t>
            </a:r>
            <a:r>
              <a:rPr lang="en-US" sz="2800" dirty="0" smtClean="0"/>
              <a:t>X 1 m</a:t>
            </a:r>
            <a:r>
              <a:rPr lang="en-US" sz="2800" baseline="30000" dirty="0" smtClean="0"/>
              <a:t>2</a:t>
            </a:r>
            <a:r>
              <a:rPr lang="en-US" sz="2800" dirty="0" smtClean="0"/>
              <a:t> . Let the flux along the circular strip be denoted by </a:t>
            </a:r>
            <a:r>
              <a:rPr lang="en-US" sz="2800" dirty="0" err="1" smtClean="0"/>
              <a:t>dφ</a:t>
            </a:r>
            <a:r>
              <a:rPr lang="en-US" sz="2800" dirty="0" smtClean="0"/>
              <a:t> </a:t>
            </a:r>
            <a:r>
              <a:rPr lang="en-US" sz="2800" i="1" baseline="-25000" dirty="0" smtClean="0"/>
              <a:t>x</a:t>
            </a:r>
            <a:r>
              <a:rPr lang="en-US" sz="2800" i="1" dirty="0" smtClean="0"/>
              <a:t> </a:t>
            </a:r>
            <a:r>
              <a:rPr lang="en-US" sz="2800" dirty="0" smtClean="0"/>
              <a:t>and this is given by .</a:t>
            </a:r>
            <a:br>
              <a:rPr lang="en-US" sz="2800" dirty="0" smtClean="0"/>
            </a:br>
            <a:endParaRPr lang="en-US" sz="2800" dirty="0" smtClean="0"/>
          </a:p>
          <a:p>
            <a:endParaRPr lang="en-US" dirty="0"/>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19400" y="5791200"/>
            <a:ext cx="3886200" cy="735737"/>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Note that the entire conductor cross section does not enclose the above flux. </a:t>
            </a:r>
          </a:p>
          <a:p>
            <a:pPr algn="just"/>
            <a:r>
              <a:rPr lang="en-US" dirty="0" smtClean="0"/>
              <a:t>The ratio of the cross sectional area inside the circle of radius </a:t>
            </a:r>
            <a:r>
              <a:rPr lang="en-US" i="1" dirty="0" smtClean="0"/>
              <a:t>x </a:t>
            </a:r>
            <a:r>
              <a:rPr lang="en-US" dirty="0" smtClean="0"/>
              <a:t>to the total cross section of the conductor can be thought about as fractional turn that links the flux </a:t>
            </a:r>
            <a:r>
              <a:rPr lang="en-US" dirty="0" err="1" smtClean="0"/>
              <a:t>dφ</a:t>
            </a:r>
            <a:r>
              <a:rPr lang="en-US" dirty="0" smtClean="0"/>
              <a:t> </a:t>
            </a:r>
            <a:r>
              <a:rPr lang="en-US" i="1" baseline="-25000" dirty="0" smtClean="0"/>
              <a:t>x</a:t>
            </a:r>
            <a:r>
              <a:rPr lang="en-US" dirty="0" smtClean="0"/>
              <a:t>. </a:t>
            </a:r>
          </a:p>
          <a:p>
            <a:pPr algn="just"/>
            <a:r>
              <a:rPr lang="en-US" dirty="0" smtClean="0"/>
              <a:t>Therefore the flux linkage is</a:t>
            </a:r>
            <a:endParaRPr lang="en-US" dirty="0"/>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95601" y="5340724"/>
            <a:ext cx="4038599" cy="831476"/>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Integrating over the range of </a:t>
            </a:r>
            <a:r>
              <a:rPr lang="en-US" i="1" dirty="0" smtClean="0"/>
              <a:t>x </a:t>
            </a:r>
            <a:r>
              <a:rPr lang="en-US" dirty="0" smtClean="0"/>
              <a:t>, i.e., from zero to </a:t>
            </a:r>
            <a:r>
              <a:rPr lang="en-US" i="1" dirty="0" smtClean="0"/>
              <a:t>r </a:t>
            </a:r>
            <a:r>
              <a:rPr lang="en-US" dirty="0" smtClean="0"/>
              <a:t>, we get the internal flux linkage as</a:t>
            </a:r>
          </a:p>
          <a:p>
            <a:pPr algn="just"/>
            <a:endParaRPr lang="en-US" dirty="0" smtClean="0"/>
          </a:p>
          <a:p>
            <a:pPr algn="just"/>
            <a:r>
              <a:rPr lang="en-US" dirty="0" smtClean="0"/>
              <a:t>Then, we get the internal inductance per unit length as</a:t>
            </a:r>
          </a:p>
          <a:p>
            <a:pPr algn="just"/>
            <a:endParaRPr lang="en-US" dirty="0" smtClean="0"/>
          </a:p>
          <a:p>
            <a:pPr algn="just"/>
            <a:endParaRPr lang="en-US" dirty="0" smtClean="0"/>
          </a:p>
          <a:p>
            <a:pPr algn="just"/>
            <a:endParaRPr lang="en-US" dirty="0" smtClean="0"/>
          </a:p>
          <a:p>
            <a:pPr algn="just"/>
            <a:r>
              <a:rPr lang="en-US" dirty="0" smtClean="0"/>
              <a:t>It is interesting to note that the internal inductance is independent of the conductor radius.</a:t>
            </a:r>
            <a:endParaRPr lang="en-US" dirty="0"/>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5" name="Rectangle 3"/>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8" name="Rectangle 6"/>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59"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24175" y="3733800"/>
            <a:ext cx="2714625" cy="710540"/>
          </a:xfrm>
          <a:prstGeom prst="rect">
            <a:avLst/>
          </a:prstGeom>
          <a:noFill/>
        </p:spPr>
      </p:pic>
      <p:sp>
        <p:nvSpPr>
          <p:cNvPr id="49161"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62"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05000" y="2743200"/>
            <a:ext cx="5486400" cy="735980"/>
          </a:xfrm>
          <a:prstGeom prst="rect">
            <a:avLst/>
          </a:prstGeom>
          <a:noFill/>
        </p:spPr>
      </p:pic>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64"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71600" y="4343401"/>
            <a:ext cx="4466493" cy="685800"/>
          </a:xfrm>
          <a:prstGeom prst="rect">
            <a:avLst/>
          </a:prstGeom>
          <a:noFill/>
        </p:spPr>
      </p:pic>
      <p:sp>
        <p:nvSpPr>
          <p:cNvPr id="49166" name="Rectangle 14"/>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D7D9436-E3B9-4BCF-8A52-8FC491A4DF9C}"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Font typeface="+mj-lt"/>
              <a:buAutoNum type="alphaUcPeriod" startAt="2"/>
            </a:pPr>
            <a:r>
              <a:rPr lang="en-US" b="1" dirty="0" smtClean="0">
                <a:solidFill>
                  <a:srgbClr val="FF0000"/>
                </a:solidFill>
              </a:rPr>
              <a:t>External Inductance</a:t>
            </a:r>
          </a:p>
          <a:p>
            <a:pPr algn="just"/>
            <a:r>
              <a:rPr lang="en-US" dirty="0" smtClean="0"/>
              <a:t>Let us consider an isolated straight conductor as shown below. </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The conductor carries a current </a:t>
            </a:r>
            <a:r>
              <a:rPr lang="en-US" i="1" dirty="0" smtClean="0"/>
              <a:t>I </a:t>
            </a:r>
            <a:r>
              <a:rPr lang="en-US" dirty="0" smtClean="0"/>
              <a:t>. </a:t>
            </a:r>
          </a:p>
        </p:txBody>
      </p:sp>
      <p:pic>
        <p:nvPicPr>
          <p:cNvPr id="52226" name="Picture 2" descr="D:\D\ozone\New folder\from cd\power system 1\NPTEL Online-IIT Kanpur6_files\1_4_files\image038.jpg"/>
          <p:cNvPicPr>
            <a:picLocks noChangeAspect="1" noChangeArrowheads="1"/>
          </p:cNvPicPr>
          <p:nvPr/>
        </p:nvPicPr>
        <p:blipFill>
          <a:blip r:embed="rId2"/>
          <a:srcRect/>
          <a:stretch>
            <a:fillRect/>
          </a:stretch>
        </p:blipFill>
        <p:spPr bwMode="auto">
          <a:xfrm>
            <a:off x="3124200" y="3048000"/>
            <a:ext cx="2590800" cy="2590800"/>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Assume that the tubular element at a distance </a:t>
            </a:r>
            <a:r>
              <a:rPr lang="en-US" i="1" dirty="0" smtClean="0"/>
              <a:t>x </a:t>
            </a:r>
            <a:r>
              <a:rPr lang="en-US" dirty="0" smtClean="0"/>
              <a:t>from the center of the conductor has a field intensity </a:t>
            </a:r>
            <a:r>
              <a:rPr lang="en-US" i="1" dirty="0" err="1" smtClean="0"/>
              <a:t>H</a:t>
            </a:r>
            <a:r>
              <a:rPr lang="en-US" i="1" baseline="-25000" dirty="0" err="1" smtClean="0"/>
              <a:t>x</a:t>
            </a:r>
            <a:r>
              <a:rPr lang="en-US" i="1" dirty="0" smtClean="0"/>
              <a:t> </a:t>
            </a:r>
            <a:r>
              <a:rPr lang="en-US" dirty="0" smtClean="0"/>
              <a:t>. </a:t>
            </a:r>
          </a:p>
          <a:p>
            <a:pPr algn="just"/>
            <a:r>
              <a:rPr lang="en-US" dirty="0" smtClean="0"/>
              <a:t>Since the circle with a radius of </a:t>
            </a:r>
            <a:r>
              <a:rPr lang="en-US" i="1" dirty="0" smtClean="0"/>
              <a:t>x </a:t>
            </a:r>
            <a:r>
              <a:rPr lang="en-US" dirty="0" smtClean="0"/>
              <a:t>encloses the entire current, the </a:t>
            </a:r>
            <a:r>
              <a:rPr lang="en-US" dirty="0" err="1" smtClean="0"/>
              <a:t>mmf</a:t>
            </a:r>
            <a:r>
              <a:rPr lang="en-US" dirty="0" smtClean="0"/>
              <a:t> around the element is given by</a:t>
            </a:r>
          </a:p>
          <a:p>
            <a:pPr algn="just"/>
            <a:endParaRPr lang="en-US" dirty="0" smtClean="0"/>
          </a:p>
          <a:p>
            <a:pPr algn="just"/>
            <a:endParaRPr lang="en-US" dirty="0" smtClean="0"/>
          </a:p>
          <a:p>
            <a:pPr algn="just"/>
            <a:r>
              <a:rPr lang="en-US" dirty="0" smtClean="0"/>
              <a:t>and hence the flux density at a radius </a:t>
            </a:r>
            <a:r>
              <a:rPr lang="en-US" i="1" dirty="0" smtClean="0"/>
              <a:t>x </a:t>
            </a:r>
            <a:r>
              <a:rPr lang="en-US" dirty="0" smtClean="0"/>
              <a:t>become </a:t>
            </a:r>
          </a:p>
          <a:p>
            <a:pPr algn="just"/>
            <a:endParaRPr lang="en-US" dirty="0" smtClean="0"/>
          </a:p>
          <a:p>
            <a:endParaRPr lang="en-US" dirty="0"/>
          </a:p>
        </p:txBody>
      </p:sp>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32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67000" y="3709851"/>
            <a:ext cx="2514600" cy="862149"/>
          </a:xfrm>
          <a:prstGeom prst="rect">
            <a:avLst/>
          </a:prstGeom>
          <a:noFill/>
        </p:spPr>
      </p:pic>
      <p:sp>
        <p:nvSpPr>
          <p:cNvPr id="5325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325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24200" y="5105400"/>
            <a:ext cx="1371600" cy="822960"/>
          </a:xfrm>
          <a:prstGeom prst="rect">
            <a:avLst/>
          </a:prstGeom>
          <a:noFill/>
        </p:spPr>
      </p:pic>
      <p:sp>
        <p:nvSpPr>
          <p:cNvPr id="53254"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D7D9436-E3B9-4BCF-8A52-8FC491A4DF9C}"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The entire current </a:t>
            </a:r>
            <a:r>
              <a:rPr lang="en-US" i="1" dirty="0" smtClean="0"/>
              <a:t>I </a:t>
            </a:r>
            <a:r>
              <a:rPr lang="en-US" dirty="0" smtClean="0"/>
              <a:t>is linked by the flux at any point outside the conductor. </a:t>
            </a:r>
          </a:p>
          <a:p>
            <a:pPr algn="just"/>
            <a:r>
              <a:rPr lang="en-US" dirty="0" smtClean="0"/>
              <a:t>Since, the distance </a:t>
            </a:r>
            <a:r>
              <a:rPr lang="en-US" i="1" dirty="0" smtClean="0"/>
              <a:t>x </a:t>
            </a:r>
            <a:r>
              <a:rPr lang="en-US" dirty="0" smtClean="0"/>
              <a:t>is greater than the radius of the conductor, the flux linkage </a:t>
            </a:r>
            <a:r>
              <a:rPr lang="en-US" i="1" dirty="0" err="1" smtClean="0"/>
              <a:t>dλ</a:t>
            </a:r>
            <a:r>
              <a:rPr lang="en-US" i="1" baseline="-25000" dirty="0" err="1" smtClean="0"/>
              <a:t>x</a:t>
            </a:r>
            <a:r>
              <a:rPr lang="en-US" i="1" dirty="0" smtClean="0"/>
              <a:t> </a:t>
            </a:r>
            <a:r>
              <a:rPr lang="en-US" dirty="0" smtClean="0"/>
              <a:t>is equal to the flux </a:t>
            </a:r>
            <a:r>
              <a:rPr lang="en-US" i="1" dirty="0" smtClean="0"/>
              <a:t>d</a:t>
            </a:r>
            <a:r>
              <a:rPr lang="el-GR" i="1" dirty="0" smtClean="0">
                <a:latin typeface="Times New Roman"/>
                <a:cs typeface="Times New Roman"/>
              </a:rPr>
              <a:t>ϕ</a:t>
            </a:r>
            <a:r>
              <a:rPr lang="en-US" baseline="-25000" dirty="0" smtClean="0"/>
              <a:t>x</a:t>
            </a:r>
            <a:r>
              <a:rPr lang="en-US" dirty="0" smtClean="0"/>
              <a:t>. </a:t>
            </a:r>
          </a:p>
          <a:p>
            <a:pPr algn="just"/>
            <a:r>
              <a:rPr lang="en-US" dirty="0" smtClean="0"/>
              <a:t>Therefore, for 1 m length of the conductor we get </a:t>
            </a:r>
          </a:p>
          <a:p>
            <a:pPr algn="just"/>
            <a:endParaRPr lang="en-US" dirty="0" smtClean="0"/>
          </a:p>
          <a:p>
            <a:pPr algn="just"/>
            <a:r>
              <a:rPr lang="en-US" dirty="0" smtClean="0"/>
              <a:t>The external flux linkage between any two points </a:t>
            </a:r>
            <a:r>
              <a:rPr lang="en-US" i="1" dirty="0" smtClean="0"/>
              <a:t>D</a:t>
            </a:r>
            <a:r>
              <a:rPr lang="en-US" baseline="-25000" dirty="0" smtClean="0"/>
              <a:t>1</a:t>
            </a:r>
            <a:r>
              <a:rPr lang="en-US" dirty="0" smtClean="0"/>
              <a:t> and </a:t>
            </a:r>
            <a:r>
              <a:rPr lang="en-US" i="1" dirty="0" smtClean="0"/>
              <a:t>D</a:t>
            </a:r>
            <a:r>
              <a:rPr lang="en-US" baseline="-25000" dirty="0" smtClean="0"/>
              <a:t>2</a:t>
            </a:r>
            <a:r>
              <a:rPr lang="en-US" dirty="0" smtClean="0"/>
              <a:t>, external to the conductor is</a:t>
            </a:r>
            <a:endParaRPr lang="en-US" dirty="0"/>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59429" y="4133850"/>
            <a:ext cx="3982956" cy="666750"/>
          </a:xfrm>
          <a:prstGeom prst="rect">
            <a:avLst/>
          </a:prstGeom>
          <a:noFill/>
        </p:spPr>
      </p:pic>
      <p:sp>
        <p:nvSpPr>
          <p:cNvPr id="54275"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05000" y="5562598"/>
            <a:ext cx="5535622" cy="838201"/>
          </a:xfrm>
          <a:prstGeom prst="rect">
            <a:avLst/>
          </a:prstGeom>
          <a:noFill/>
        </p:spPr>
      </p:pic>
      <p:sp>
        <p:nvSpPr>
          <p:cNvPr id="54278" name="Rectangle 6"/>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D7D9436-E3B9-4BCF-8A52-8FC491A4DF9C}"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We can then write the external inductance due to the flux linkage between any two points outside the conductor as</a:t>
            </a:r>
          </a:p>
          <a:p>
            <a:pPr algn="just"/>
            <a:endParaRPr lang="en-US" dirty="0" smtClean="0"/>
          </a:p>
          <a:p>
            <a:pPr algn="just"/>
            <a:r>
              <a:rPr lang="en-US" dirty="0" smtClean="0"/>
              <a:t>The total flux </a:t>
            </a:r>
            <a:r>
              <a:rPr lang="en-US" i="1" dirty="0" err="1" smtClean="0"/>
              <a:t>λ</a:t>
            </a:r>
            <a:r>
              <a:rPr lang="en-US" i="1" baseline="-25000" dirty="0" err="1" smtClean="0"/>
              <a:t>p</a:t>
            </a:r>
            <a:r>
              <a:rPr lang="en-US" dirty="0" smtClean="0"/>
              <a:t> linking the conductor out to external point P at a distance D is the sum of the internal flux linkage and the external flux linkage, from D</a:t>
            </a:r>
            <a:r>
              <a:rPr lang="en-US" baseline="-25000" dirty="0" smtClean="0"/>
              <a:t>1</a:t>
            </a:r>
            <a:r>
              <a:rPr lang="en-US" dirty="0" smtClean="0"/>
              <a:t> = r to D</a:t>
            </a:r>
            <a:r>
              <a:rPr lang="en-US" baseline="-25000" dirty="0" smtClean="0"/>
              <a:t>2</a:t>
            </a:r>
            <a:r>
              <a:rPr lang="en-US" dirty="0" smtClean="0"/>
              <a:t>=D.</a:t>
            </a:r>
            <a:endParaRPr lang="en-US" dirty="0"/>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2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19400" y="2895600"/>
            <a:ext cx="3882483" cy="884343"/>
          </a:xfrm>
          <a:prstGeom prst="rect">
            <a:avLst/>
          </a:prstGeom>
          <a:noFill/>
        </p:spPr>
      </p:pic>
      <p:sp>
        <p:nvSpPr>
          <p:cNvPr id="55299" name="Rectangle 3"/>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5300" name="Picture 4"/>
          <p:cNvPicPr>
            <a:picLocks noChangeAspect="1" noChangeArrowheads="1"/>
          </p:cNvPicPr>
          <p:nvPr/>
        </p:nvPicPr>
        <p:blipFill>
          <a:blip r:embed="rId3"/>
          <a:srcRect/>
          <a:stretch>
            <a:fillRect/>
          </a:stretch>
        </p:blipFill>
        <p:spPr bwMode="auto">
          <a:xfrm>
            <a:off x="2286000" y="5181600"/>
            <a:ext cx="4762500" cy="9525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D7D9436-E3B9-4BCF-8A52-8FC491A4DF9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s1.picofile.com/file/6209093558/01_transmission_line.jpg"/>
          <p:cNvPicPr>
            <a:picLocks noChangeAspect="1" noChangeArrowheads="1"/>
          </p:cNvPicPr>
          <p:nvPr/>
        </p:nvPicPr>
        <p:blipFill>
          <a:blip r:embed="rId2"/>
          <a:srcRect/>
          <a:stretch>
            <a:fillRect/>
          </a:stretch>
        </p:blipFill>
        <p:spPr bwMode="auto">
          <a:xfrm>
            <a:off x="1523999" y="1981200"/>
            <a:ext cx="5562601" cy="4215684"/>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Using the identity </a:t>
            </a:r>
          </a:p>
          <a:p>
            <a:endParaRPr lang="en-US" dirty="0" smtClean="0"/>
          </a:p>
          <a:p>
            <a:endParaRPr lang="en-US" dirty="0" smtClean="0"/>
          </a:p>
          <a:p>
            <a:endParaRPr lang="en-US" dirty="0" smtClean="0"/>
          </a:p>
          <a:p>
            <a:endParaRPr lang="en-US" dirty="0" smtClean="0"/>
          </a:p>
          <a:p>
            <a:r>
              <a:rPr lang="en-US" dirty="0" smtClean="0"/>
              <a:t>Where</a:t>
            </a:r>
          </a:p>
          <a:p>
            <a:endParaRPr lang="en-US" dirty="0" smtClean="0"/>
          </a:p>
          <a:p>
            <a:r>
              <a:rPr lang="en-US" dirty="0" smtClean="0"/>
              <a:t>The total inductance </a:t>
            </a:r>
            <a:r>
              <a:rPr lang="en-US" i="1" dirty="0" smtClean="0"/>
              <a:t>L</a:t>
            </a:r>
            <a:r>
              <a:rPr lang="en-US" baseline="-25000" dirty="0" smtClean="0"/>
              <a:t>p </a:t>
            </a:r>
            <a:r>
              <a:rPr lang="en-US" dirty="0" smtClean="0"/>
              <a:t>due to both internal and external flux linkages out to distance D is</a:t>
            </a:r>
            <a:endParaRPr lang="en-US" dirty="0"/>
          </a:p>
        </p:txBody>
      </p:sp>
      <p:pic>
        <p:nvPicPr>
          <p:cNvPr id="56322" name="Picture 2"/>
          <p:cNvPicPr>
            <a:picLocks noChangeAspect="1" noChangeArrowheads="1"/>
          </p:cNvPicPr>
          <p:nvPr/>
        </p:nvPicPr>
        <p:blipFill>
          <a:blip r:embed="rId3"/>
          <a:srcRect/>
          <a:stretch>
            <a:fillRect/>
          </a:stretch>
        </p:blipFill>
        <p:spPr bwMode="auto">
          <a:xfrm>
            <a:off x="3505200" y="1905000"/>
            <a:ext cx="1946787" cy="609600"/>
          </a:xfrm>
          <a:prstGeom prst="rect">
            <a:avLst/>
          </a:prstGeom>
          <a:noFill/>
          <a:ln w="9525">
            <a:noFill/>
            <a:miter lim="800000"/>
            <a:headEnd/>
            <a:tailEnd/>
          </a:ln>
          <a:effectLst/>
        </p:spPr>
      </p:pic>
      <p:pic>
        <p:nvPicPr>
          <p:cNvPr id="56323" name="Picture 3"/>
          <p:cNvPicPr>
            <a:picLocks noChangeAspect="1" noChangeArrowheads="1"/>
          </p:cNvPicPr>
          <p:nvPr/>
        </p:nvPicPr>
        <p:blipFill>
          <a:blip r:embed="rId4"/>
          <a:srcRect/>
          <a:stretch>
            <a:fillRect/>
          </a:stretch>
        </p:blipFill>
        <p:spPr bwMode="auto">
          <a:xfrm>
            <a:off x="2514600" y="2438400"/>
            <a:ext cx="3429000" cy="2129298"/>
          </a:xfrm>
          <a:prstGeom prst="rect">
            <a:avLst/>
          </a:prstGeom>
          <a:noFill/>
          <a:ln w="9525">
            <a:noFill/>
            <a:miter lim="800000"/>
            <a:headEnd/>
            <a:tailEnd/>
          </a:ln>
          <a:effectLst/>
        </p:spPr>
      </p:pic>
      <p:pic>
        <p:nvPicPr>
          <p:cNvPr id="56324" name="Picture 4"/>
          <p:cNvPicPr>
            <a:picLocks noChangeAspect="1" noChangeArrowheads="1"/>
          </p:cNvPicPr>
          <p:nvPr/>
        </p:nvPicPr>
        <p:blipFill>
          <a:blip r:embed="rId5"/>
          <a:srcRect/>
          <a:stretch>
            <a:fillRect/>
          </a:stretch>
        </p:blipFill>
        <p:spPr bwMode="auto">
          <a:xfrm>
            <a:off x="2057400" y="4638675"/>
            <a:ext cx="2262909" cy="466725"/>
          </a:xfrm>
          <a:prstGeom prst="rect">
            <a:avLst/>
          </a:prstGeom>
          <a:noFill/>
          <a:ln w="9525">
            <a:noFill/>
            <a:miter lim="800000"/>
            <a:headEnd/>
            <a:tailEnd/>
          </a:ln>
          <a:effectLst/>
        </p:spPr>
      </p:pic>
      <p:pic>
        <p:nvPicPr>
          <p:cNvPr id="56325" name="Picture 5"/>
          <p:cNvPicPr>
            <a:picLocks noChangeAspect="1" noChangeArrowheads="1"/>
          </p:cNvPicPr>
          <p:nvPr/>
        </p:nvPicPr>
        <p:blipFill>
          <a:blip r:embed="rId6"/>
          <a:srcRect/>
          <a:stretch>
            <a:fillRect/>
          </a:stretch>
        </p:blipFill>
        <p:spPr bwMode="auto">
          <a:xfrm>
            <a:off x="1833909" y="6105525"/>
            <a:ext cx="4200179" cy="7524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D7D9436-E3B9-4BCF-8A52-8FC491A4DF9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t>Inductance of a Single-Phase Two-Wire Line</a:t>
            </a:r>
            <a:endParaRPr lang="en-US" sz="3400"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4245661" cy="438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inductance of the circuit due to current in conductor 1 only</a:t>
            </a:r>
          </a:p>
          <a:p>
            <a:pPr algn="just"/>
            <a:endParaRPr lang="en-US" dirty="0"/>
          </a:p>
          <a:p>
            <a:pPr algn="just"/>
            <a:endParaRPr lang="en-US" dirty="0" smtClean="0"/>
          </a:p>
          <a:p>
            <a:pPr algn="just"/>
            <a:r>
              <a:rPr lang="en-US" dirty="0"/>
              <a:t>The inductance of the circuit due to current in conductor </a:t>
            </a:r>
            <a:r>
              <a:rPr lang="en-US" dirty="0" smtClean="0"/>
              <a:t>2 </a:t>
            </a:r>
            <a:r>
              <a:rPr lang="en-US" dirty="0"/>
              <a:t>only</a:t>
            </a:r>
          </a:p>
          <a:p>
            <a:pPr algn="just"/>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219200" y="2803300"/>
                <a:ext cx="4267200" cy="9591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𝐿</m:t>
                          </m:r>
                        </m:e>
                        <m:sub>
                          <m:r>
                            <a:rPr lang="en-US" sz="2600" b="0" i="1" smtClean="0">
                              <a:latin typeface="Cambria Math"/>
                            </a:rPr>
                            <m:t>1</m:t>
                          </m:r>
                        </m:sub>
                      </m:sSub>
                      <m:r>
                        <a:rPr lang="en-US" sz="2600" b="0" i="1" smtClean="0">
                          <a:latin typeface="Cambria Math"/>
                        </a:rPr>
                        <m:t>=2</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−7</m:t>
                          </m:r>
                        </m:sup>
                      </m:sSup>
                      <m:r>
                        <a:rPr lang="en-US" sz="2600" b="0" i="1" smtClean="0">
                          <a:latin typeface="Cambria Math"/>
                          <a:ea typeface="Cambria Math"/>
                        </a:rPr>
                        <m:t>𝑙𝑛</m:t>
                      </m:r>
                      <m:f>
                        <m:fPr>
                          <m:ctrlPr>
                            <a:rPr lang="en-US" sz="2600" b="0" i="1" smtClean="0">
                              <a:latin typeface="Cambria Math"/>
                              <a:ea typeface="Cambria Math"/>
                            </a:rPr>
                          </m:ctrlPr>
                        </m:fPr>
                        <m:num>
                          <m:r>
                            <a:rPr lang="en-US" sz="2600" b="0" i="1" smtClean="0">
                              <a:latin typeface="Cambria Math"/>
                              <a:ea typeface="Cambria Math"/>
                            </a:rPr>
                            <m:t>𝐷</m:t>
                          </m:r>
                        </m:num>
                        <m:den>
                          <m:sSubSup>
                            <m:sSubSupPr>
                              <m:ctrlPr>
                                <a:rPr lang="en-US" sz="2600" b="0" i="1" smtClean="0">
                                  <a:latin typeface="Cambria Math"/>
                                  <a:ea typeface="Cambria Math"/>
                                </a:rPr>
                              </m:ctrlPr>
                            </m:sSubSupPr>
                            <m:e>
                              <m:sSubSup>
                                <m:sSubSupPr>
                                  <m:ctrlPr>
                                    <a:rPr lang="en-US" sz="2600" b="0" i="1" smtClean="0">
                                      <a:latin typeface="Cambria Math"/>
                                      <a:ea typeface="Cambria Math"/>
                                    </a:rPr>
                                  </m:ctrlPr>
                                </m:sSubSupPr>
                                <m:e>
                                  <m:r>
                                    <a:rPr lang="en-US" sz="2600" b="0" i="1" smtClean="0">
                                      <a:latin typeface="Cambria Math"/>
                                      <a:ea typeface="Cambria Math"/>
                                    </a:rPr>
                                    <m:t>𝑟</m:t>
                                  </m:r>
                                </m:e>
                                <m:sub/>
                                <m:sup>
                                  <m:r>
                                    <a:rPr lang="en-US" sz="2600" b="0" i="1" smtClean="0">
                                      <a:latin typeface="Cambria Math"/>
                                      <a:ea typeface="Cambria Math"/>
                                    </a:rPr>
                                    <m:t>′</m:t>
                                  </m:r>
                                </m:sup>
                              </m:sSubSup>
                            </m:e>
                            <m:sub>
                              <m:r>
                                <a:rPr lang="en-US" sz="2600" b="0" i="1" smtClean="0">
                                  <a:latin typeface="Cambria Math"/>
                                  <a:ea typeface="Cambria Math"/>
                                </a:rPr>
                                <m:t>1</m:t>
                              </m:r>
                            </m:sub>
                            <m:sup/>
                          </m:sSubSup>
                        </m:den>
                      </m:f>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1219200" y="2803300"/>
                <a:ext cx="4267200" cy="95917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4603427"/>
                <a:ext cx="4267200" cy="9591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𝐿</m:t>
                          </m:r>
                        </m:e>
                        <m:sub>
                          <m:r>
                            <a:rPr lang="en-US" sz="2600" b="0" i="1" smtClean="0">
                              <a:latin typeface="Cambria Math"/>
                            </a:rPr>
                            <m:t>2</m:t>
                          </m:r>
                        </m:sub>
                      </m:sSub>
                      <m:r>
                        <a:rPr lang="en-US" sz="2600" b="0" i="1" smtClean="0">
                          <a:latin typeface="Cambria Math"/>
                        </a:rPr>
                        <m:t>=2</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−7</m:t>
                          </m:r>
                        </m:sup>
                      </m:sSup>
                      <m:r>
                        <a:rPr lang="en-US" sz="2600" b="0" i="1" smtClean="0">
                          <a:latin typeface="Cambria Math"/>
                          <a:ea typeface="Cambria Math"/>
                        </a:rPr>
                        <m:t>𝑙𝑛</m:t>
                      </m:r>
                      <m:f>
                        <m:fPr>
                          <m:ctrlPr>
                            <a:rPr lang="en-US" sz="2600" b="0" i="1" smtClean="0">
                              <a:latin typeface="Cambria Math"/>
                              <a:ea typeface="Cambria Math"/>
                            </a:rPr>
                          </m:ctrlPr>
                        </m:fPr>
                        <m:num>
                          <m:r>
                            <a:rPr lang="en-US" sz="2600" b="0" i="1" smtClean="0">
                              <a:latin typeface="Cambria Math"/>
                              <a:ea typeface="Cambria Math"/>
                            </a:rPr>
                            <m:t>𝐷</m:t>
                          </m:r>
                        </m:num>
                        <m:den>
                          <m:sSubSup>
                            <m:sSubSupPr>
                              <m:ctrlPr>
                                <a:rPr lang="en-US" sz="2600" b="0" i="1" smtClean="0">
                                  <a:latin typeface="Cambria Math"/>
                                  <a:ea typeface="Cambria Math"/>
                                </a:rPr>
                              </m:ctrlPr>
                            </m:sSubSupPr>
                            <m:e>
                              <m:sSubSup>
                                <m:sSubSupPr>
                                  <m:ctrlPr>
                                    <a:rPr lang="en-US" sz="2600" b="0" i="1" smtClean="0">
                                      <a:latin typeface="Cambria Math"/>
                                      <a:ea typeface="Cambria Math"/>
                                    </a:rPr>
                                  </m:ctrlPr>
                                </m:sSubSupPr>
                                <m:e>
                                  <m:r>
                                    <a:rPr lang="en-US" sz="2600" b="0" i="1" smtClean="0">
                                      <a:latin typeface="Cambria Math"/>
                                      <a:ea typeface="Cambria Math"/>
                                    </a:rPr>
                                    <m:t>𝑟</m:t>
                                  </m:r>
                                </m:e>
                                <m:sub/>
                                <m:sup>
                                  <m:r>
                                    <a:rPr lang="en-US" sz="2600" b="0" i="1" smtClean="0">
                                      <a:latin typeface="Cambria Math"/>
                                      <a:ea typeface="Cambria Math"/>
                                    </a:rPr>
                                    <m:t>′</m:t>
                                  </m:r>
                                </m:sup>
                              </m:sSubSup>
                            </m:e>
                            <m:sub>
                              <m:r>
                                <a:rPr lang="en-US" sz="2600" b="0" i="1" smtClean="0">
                                  <a:latin typeface="Cambria Math"/>
                                  <a:ea typeface="Cambria Math"/>
                                </a:rPr>
                                <m:t>2</m:t>
                              </m:r>
                            </m:sub>
                            <m:sup/>
                          </m:sSubSup>
                        </m:den>
                      </m:f>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4603427"/>
                <a:ext cx="4267200" cy="959173"/>
              </a:xfrm>
              <a:prstGeom prst="rect">
                <a:avLst/>
              </a:prstGeom>
              <a:blipFill rotWithShape="1">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4D7D9436-E3B9-4BCF-8A52-8FC491A4DF9C}" type="slidenum">
              <a:rPr lang="en-US" smtClean="0"/>
              <a:pPr/>
              <a:t>42</a:t>
            </a:fld>
            <a:endParaRPr lang="en-US"/>
          </a:p>
        </p:txBody>
      </p:sp>
    </p:spTree>
    <p:extLst>
      <p:ext uri="{BB962C8B-B14F-4D97-AF65-F5344CB8AC3E}">
        <p14:creationId xmlns:p14="http://schemas.microsoft.com/office/powerpoint/2010/main" val="270589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the complete circuit (Loop inductance of the circuit)</a:t>
                </a:r>
              </a:p>
              <a:p>
                <a:endParaRPr lang="en-US" dirty="0"/>
              </a:p>
              <a:p>
                <a:endParaRPr lang="en-US" dirty="0" smtClean="0"/>
              </a:p>
              <a:p>
                <a:r>
                  <a:rPr lang="en-US" dirty="0" smtClean="0"/>
                  <a:t>If  </a:t>
                </a:r>
                <a14:m>
                  <m:oMath xmlns:m="http://schemas.openxmlformats.org/officeDocument/2006/math">
                    <m:sSub>
                      <m:sSubPr>
                        <m:ctrlPr>
                          <a:rPr lang="en-US" i="1" smtClean="0">
                            <a:latin typeface="Cambria Math"/>
                          </a:rPr>
                        </m:ctrlPr>
                      </m:sSubPr>
                      <m:e>
                        <m:r>
                          <a:rPr lang="en-US" b="0" i="1" smtClean="0">
                            <a:latin typeface="Cambria Math"/>
                          </a:rPr>
                          <m:t>𝑟</m:t>
                        </m:r>
                        <m:r>
                          <a:rPr lang="en-US" b="0" i="1" smtClean="0">
                            <a:latin typeface="Cambria Math"/>
                          </a:rPr>
                          <m:t>′</m:t>
                        </m:r>
                      </m:e>
                      <m:sub>
                        <m:r>
                          <a:rPr lang="en-US" b="0" i="1" smtClean="0">
                            <a:latin typeface="Cambria Math"/>
                          </a:rPr>
                          <m:t>1 </m:t>
                        </m:r>
                      </m:sub>
                    </m:sSub>
                    <m:r>
                      <a:rPr lang="en-US" b="0" i="1" smtClean="0">
                        <a:latin typeface="Cambria Math"/>
                      </a:rPr>
                      <m:t>= </m:t>
                    </m:r>
                    <m:sSub>
                      <m:sSubPr>
                        <m:ctrlPr>
                          <a:rPr lang="en-US" b="0" i="1" smtClean="0">
                            <a:latin typeface="Cambria Math"/>
                          </a:rPr>
                        </m:ctrlPr>
                      </m:sSubPr>
                      <m:e>
                        <m:r>
                          <a:rPr lang="en-US" b="0" i="1" smtClean="0">
                            <a:latin typeface="Cambria Math"/>
                          </a:rPr>
                          <m:t>𝑟</m:t>
                        </m:r>
                        <m:r>
                          <a:rPr lang="en-US" b="0" i="1" smtClean="0">
                            <a:latin typeface="Cambria Math"/>
                          </a:rPr>
                          <m:t>′</m:t>
                        </m:r>
                      </m:e>
                      <m:sub>
                        <m:r>
                          <a:rPr lang="en-US" b="0" i="1" smtClean="0">
                            <a:latin typeface="Cambria Math"/>
                          </a:rPr>
                          <m:t>2</m:t>
                        </m:r>
                      </m:sub>
                    </m:sSub>
                    <m:r>
                      <a:rPr lang="en-US" b="0" i="1" smtClean="0">
                        <a:latin typeface="Cambria Math"/>
                      </a:rPr>
                      <m:t>=</m:t>
                    </m:r>
                    <m:r>
                      <a:rPr lang="en-US" b="0" i="1" smtClean="0">
                        <a:latin typeface="Cambria Math"/>
                      </a:rPr>
                      <m:t>𝑟</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2724356"/>
                <a:ext cx="5867400" cy="1009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𝐿</m:t>
                          </m:r>
                          <m:r>
                            <a:rPr lang="en-US" sz="2600" b="0" i="1" smtClean="0">
                              <a:latin typeface="Cambria Math"/>
                            </a:rPr>
                            <m:t>= </m:t>
                          </m:r>
                          <m:r>
                            <a:rPr lang="en-US" sz="2600" b="0" i="1" smtClean="0">
                              <a:latin typeface="Cambria Math"/>
                            </a:rPr>
                            <m:t>𝐿</m:t>
                          </m:r>
                        </m:e>
                        <m:sub>
                          <m:r>
                            <a:rPr lang="en-US" sz="2600" b="0" i="1" smtClean="0">
                              <a:latin typeface="Cambria Math"/>
                            </a:rPr>
                            <m:t>1</m:t>
                          </m:r>
                        </m:sub>
                      </m:sSub>
                      <m:r>
                        <a:rPr lang="en-US" sz="2600" b="0" i="1" smtClean="0">
                          <a:latin typeface="Cambria Math"/>
                        </a:rPr>
                        <m:t> </m:t>
                      </m:r>
                      <m:r>
                        <a:rPr lang="en-US" sz="2600" b="0" i="1" smtClean="0">
                          <a:latin typeface="Cambria Math"/>
                          <a:ea typeface="Cambria Math"/>
                        </a:rPr>
                        <m:t>+ </m:t>
                      </m:r>
                      <m:sSub>
                        <m:sSubPr>
                          <m:ctrlPr>
                            <a:rPr lang="en-US" sz="2600" b="0" i="1" smtClean="0">
                              <a:latin typeface="Cambria Math"/>
                              <a:ea typeface="Cambria Math"/>
                            </a:rPr>
                          </m:ctrlPr>
                        </m:sSubPr>
                        <m:e>
                          <m:r>
                            <a:rPr lang="en-US" sz="2600" b="0" i="1" smtClean="0">
                              <a:latin typeface="Cambria Math"/>
                              <a:ea typeface="Cambria Math"/>
                            </a:rPr>
                            <m:t>𝐿</m:t>
                          </m:r>
                        </m:e>
                        <m:sub>
                          <m:r>
                            <a:rPr lang="en-US" sz="2600" b="0" i="1" smtClean="0">
                              <a:latin typeface="Cambria Math"/>
                              <a:ea typeface="Cambria Math"/>
                            </a:rPr>
                            <m:t>2</m:t>
                          </m:r>
                        </m:sub>
                      </m:sSub>
                      <m:r>
                        <a:rPr lang="en-US" sz="2600" b="0" i="1" smtClean="0">
                          <a:latin typeface="Cambria Math"/>
                        </a:rPr>
                        <m:t>=4</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−7</m:t>
                          </m:r>
                        </m:sup>
                      </m:sSup>
                      <m:r>
                        <a:rPr lang="en-US" sz="2600" b="0" i="1" smtClean="0">
                          <a:latin typeface="Cambria Math"/>
                          <a:ea typeface="Cambria Math"/>
                        </a:rPr>
                        <m:t>𝑙𝑛</m:t>
                      </m:r>
                      <m:f>
                        <m:fPr>
                          <m:ctrlPr>
                            <a:rPr lang="en-US" sz="2600" b="0" i="1" smtClean="0">
                              <a:latin typeface="Cambria Math"/>
                              <a:ea typeface="Cambria Math"/>
                            </a:rPr>
                          </m:ctrlPr>
                        </m:fPr>
                        <m:num>
                          <m:r>
                            <a:rPr lang="en-US" sz="2600" b="0" i="1" smtClean="0">
                              <a:latin typeface="Cambria Math"/>
                              <a:ea typeface="Cambria Math"/>
                            </a:rPr>
                            <m:t>𝐷</m:t>
                          </m:r>
                        </m:num>
                        <m:den>
                          <m:rad>
                            <m:radPr>
                              <m:degHide m:val="on"/>
                              <m:ctrlPr>
                                <a:rPr lang="en-US" sz="2600" b="0" i="1" smtClean="0">
                                  <a:latin typeface="Cambria Math"/>
                                  <a:ea typeface="Cambria Math"/>
                                </a:rPr>
                              </m:ctrlPr>
                            </m:radPr>
                            <m:deg/>
                            <m:e>
                              <m:sSubSup>
                                <m:sSubSupPr>
                                  <m:ctrlPr>
                                    <a:rPr lang="en-US" sz="2600" i="1">
                                      <a:latin typeface="Cambria Math"/>
                                      <a:ea typeface="Cambria Math"/>
                                    </a:rPr>
                                  </m:ctrlPr>
                                </m:sSubSupPr>
                                <m:e>
                                  <m:sSubSup>
                                    <m:sSubSupPr>
                                      <m:ctrlPr>
                                        <a:rPr lang="en-US" sz="2600" i="1">
                                          <a:latin typeface="Cambria Math"/>
                                          <a:ea typeface="Cambria Math"/>
                                        </a:rPr>
                                      </m:ctrlPr>
                                    </m:sSubSupPr>
                                    <m:e>
                                      <m:r>
                                        <a:rPr lang="en-US" sz="2600" i="1">
                                          <a:latin typeface="Cambria Math"/>
                                          <a:ea typeface="Cambria Math"/>
                                        </a:rPr>
                                        <m:t>𝑟</m:t>
                                      </m:r>
                                      <m:r>
                                        <a:rPr lang="en-US" sz="2600" i="1">
                                          <a:latin typeface="Cambria Math"/>
                                          <a:ea typeface="Cambria Math"/>
                                        </a:rPr>
                                        <m:t>′</m:t>
                                      </m:r>
                                    </m:e>
                                    <m:sub>
                                      <m:r>
                                        <a:rPr lang="en-US" sz="2600" i="1">
                                          <a:latin typeface="Cambria Math"/>
                                          <a:ea typeface="Cambria Math"/>
                                        </a:rPr>
                                        <m:t>1</m:t>
                                      </m:r>
                                    </m:sub>
                                    <m:sup/>
                                  </m:sSubSup>
                                  <m:r>
                                    <a:rPr lang="en-US" sz="2600" i="1">
                                      <a:latin typeface="Cambria Math"/>
                                      <a:ea typeface="Cambria Math"/>
                                    </a:rPr>
                                    <m:t>𝑟</m:t>
                                  </m:r>
                                  <m:r>
                                    <a:rPr lang="en-US" sz="2600" i="1">
                                      <a:latin typeface="Cambria Math"/>
                                      <a:ea typeface="Cambria Math"/>
                                    </a:rPr>
                                    <m:t>′</m:t>
                                  </m:r>
                                </m:e>
                                <m:sub>
                                  <m:r>
                                    <a:rPr lang="en-US" sz="2600" b="0" i="1" smtClean="0">
                                      <a:latin typeface="Cambria Math"/>
                                      <a:ea typeface="Cambria Math"/>
                                    </a:rPr>
                                    <m:t>2</m:t>
                                  </m:r>
                                </m:sub>
                                <m:sup/>
                              </m:sSubSup>
                            </m:e>
                          </m:rad>
                        </m:den>
                      </m:f>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2724356"/>
                <a:ext cx="5867400" cy="100944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71600" y="4298627"/>
                <a:ext cx="4267200" cy="838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a:rPr>
                        <m:t>𝐿</m:t>
                      </m:r>
                      <m:r>
                        <a:rPr lang="en-US" sz="2600" b="0" i="1" smtClean="0">
                          <a:latin typeface="Cambria Math"/>
                        </a:rPr>
                        <m:t>=4</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−7</m:t>
                          </m:r>
                        </m:sup>
                      </m:sSup>
                      <m:r>
                        <a:rPr lang="en-US" sz="2600" b="0" i="1" smtClean="0">
                          <a:latin typeface="Cambria Math"/>
                          <a:ea typeface="Cambria Math"/>
                        </a:rPr>
                        <m:t>𝑙𝑛</m:t>
                      </m:r>
                      <m:f>
                        <m:fPr>
                          <m:ctrlPr>
                            <a:rPr lang="en-US" sz="2600" b="0" i="1" smtClean="0">
                              <a:latin typeface="Cambria Math"/>
                              <a:ea typeface="Cambria Math"/>
                            </a:rPr>
                          </m:ctrlPr>
                        </m:fPr>
                        <m:num>
                          <m:r>
                            <a:rPr lang="en-US" sz="2600" b="0" i="1" smtClean="0">
                              <a:latin typeface="Cambria Math"/>
                              <a:ea typeface="Cambria Math"/>
                            </a:rPr>
                            <m:t>𝐷</m:t>
                          </m:r>
                        </m:num>
                        <m:den>
                          <m:r>
                            <a:rPr lang="en-US" sz="2600" b="0" i="1" smtClean="0">
                              <a:latin typeface="Cambria Math"/>
                              <a:ea typeface="Cambria Math"/>
                            </a:rPr>
                            <m:t>𝑟</m:t>
                          </m:r>
                          <m:r>
                            <a:rPr lang="en-US" sz="2600" b="0" i="1" smtClean="0">
                              <a:latin typeface="Cambria Math"/>
                              <a:ea typeface="Cambria Math"/>
                            </a:rPr>
                            <m:t>′</m:t>
                          </m:r>
                        </m:den>
                      </m:f>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1371600" y="4298627"/>
                <a:ext cx="4267200" cy="838884"/>
              </a:xfrm>
              <a:prstGeom prst="rect">
                <a:avLst/>
              </a:prstGeom>
              <a:blipFill rotWithShape="1">
                <a:blip r:embed="rId4"/>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D7D9436-E3B9-4BCF-8A52-8FC491A4DF9C}" type="slidenum">
              <a:rPr lang="en-US" smtClean="0"/>
              <a:pPr/>
              <a:t>43</a:t>
            </a:fld>
            <a:endParaRPr lang="en-US"/>
          </a:p>
        </p:txBody>
      </p:sp>
    </p:spTree>
    <p:extLst>
      <p:ext uri="{BB962C8B-B14F-4D97-AF65-F5344CB8AC3E}">
        <p14:creationId xmlns:p14="http://schemas.microsoft.com/office/powerpoint/2010/main" val="1507037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Flux Linkage of One Conductor in a Group</a:t>
            </a:r>
            <a:endParaRPr lang="en-US" sz="3600" b="1"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6752104"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676400" y="5094776"/>
                <a:ext cx="4688463" cy="1229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𝐼</m:t>
                          </m:r>
                        </m:e>
                        <m:sub>
                          <m:r>
                            <a:rPr lang="en-US" sz="2600" b="0" i="1" smtClean="0">
                              <a:latin typeface="Cambria Math"/>
                            </a:rPr>
                            <m:t>1</m:t>
                          </m:r>
                        </m:sub>
                      </m:sSub>
                      <m:r>
                        <a:rPr lang="en-US" sz="2600" b="0" i="1" smtClean="0">
                          <a:latin typeface="Cambria Math"/>
                        </a:rPr>
                        <m:t> </m:t>
                      </m:r>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2 </m:t>
                          </m:r>
                        </m:sub>
                      </m:sSub>
                      <m:r>
                        <a:rPr lang="en-US" sz="2600" b="0" i="1" smtClean="0">
                          <a:latin typeface="Cambria Math"/>
                          <a:ea typeface="Cambria Math"/>
                        </a:rPr>
                        <m:t>+… +</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𝑛</m:t>
                          </m:r>
                          <m:r>
                            <a:rPr lang="en-US" sz="2600" b="0" i="1" smtClean="0">
                              <a:latin typeface="Cambria Math"/>
                              <a:ea typeface="Cambria Math"/>
                            </a:rPr>
                            <m:t> </m:t>
                          </m:r>
                        </m:sub>
                      </m:sSub>
                      <m:r>
                        <a:rPr lang="en-US" sz="2600" b="0" i="1" smtClean="0">
                          <a:latin typeface="Cambria Math"/>
                          <a:ea typeface="Cambria Math"/>
                        </a:rPr>
                        <m:t>= </m:t>
                      </m:r>
                      <m:nary>
                        <m:naryPr>
                          <m:chr m:val="∑"/>
                          <m:ctrlPr>
                            <a:rPr lang="en-US" sz="2600" b="0" i="1" smtClean="0">
                              <a:latin typeface="Cambria Math"/>
                              <a:ea typeface="Cambria Math"/>
                            </a:rPr>
                          </m:ctrlPr>
                        </m:naryPr>
                        <m:sub>
                          <m:r>
                            <m:rPr>
                              <m:brk m:alnAt="23"/>
                            </m:rPr>
                            <a:rPr lang="en-US" sz="2600" b="0" i="1" smtClean="0">
                              <a:latin typeface="Cambria Math"/>
                              <a:ea typeface="Cambria Math"/>
                            </a:rPr>
                            <m:t>𝑗</m:t>
                          </m:r>
                          <m:r>
                            <a:rPr lang="en-US" sz="2600" b="0" i="1" smtClean="0">
                              <a:latin typeface="Cambria Math"/>
                              <a:ea typeface="Cambria Math"/>
                            </a:rPr>
                            <m:t>=1</m:t>
                          </m:r>
                        </m:sub>
                        <m:sup>
                          <m:r>
                            <a:rPr lang="en-US" sz="2600" b="0" i="1" smtClean="0">
                              <a:latin typeface="Cambria Math"/>
                              <a:ea typeface="Cambria Math"/>
                            </a:rPr>
                            <m:t>𝑛</m:t>
                          </m:r>
                        </m:sup>
                        <m:e>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𝑗</m:t>
                              </m:r>
                            </m:sub>
                          </m:sSub>
                          <m:r>
                            <a:rPr lang="en-US" sz="2600" b="0" i="1" smtClean="0">
                              <a:latin typeface="Cambria Math"/>
                              <a:ea typeface="Cambria Math"/>
                            </a:rPr>
                            <m:t> </m:t>
                          </m:r>
                        </m:e>
                      </m:nary>
                      <m:r>
                        <a:rPr lang="en-US" sz="2600" b="0" i="1" smtClean="0">
                          <a:latin typeface="Cambria Math"/>
                          <a:ea typeface="Cambria Math"/>
                        </a:rPr>
                        <m:t>=0</m:t>
                      </m:r>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1676400" y="5094776"/>
                <a:ext cx="4688463" cy="1229824"/>
              </a:xfrm>
              <a:prstGeom prst="rect">
                <a:avLst/>
              </a:prstGeom>
              <a:blipFill rotWithShape="1">
                <a:blip r:embed="rId3"/>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D7D9436-E3B9-4BCF-8A52-8FC491A4DF9C}" type="slidenum">
              <a:rPr lang="en-US" smtClean="0"/>
              <a:pPr/>
              <a:t>44</a:t>
            </a:fld>
            <a:endParaRPr lang="en-US"/>
          </a:p>
        </p:txBody>
      </p:sp>
    </p:spTree>
    <p:extLst>
      <p:ext uri="{BB962C8B-B14F-4D97-AF65-F5344CB8AC3E}">
        <p14:creationId xmlns:p14="http://schemas.microsoft.com/office/powerpoint/2010/main" val="3605497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Flux linkage of conductor k due to current in conductor k:</a:t>
            </a:r>
          </a:p>
          <a:p>
            <a:pPr algn="just"/>
            <a:endParaRPr lang="en-US" dirty="0"/>
          </a:p>
          <a:p>
            <a:pPr algn="just"/>
            <a:endParaRPr lang="en-US" dirty="0" smtClean="0"/>
          </a:p>
          <a:p>
            <a:pPr algn="just"/>
            <a:r>
              <a:rPr lang="en-US" dirty="0"/>
              <a:t>Flux linkage of conductor k due to current in conductor k:</a:t>
            </a:r>
          </a:p>
          <a:p>
            <a:pPr algn="just"/>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295400" y="2738374"/>
                <a:ext cx="3926268" cy="919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i="1" smtClean="0">
                              <a:latin typeface="Cambria Math"/>
                              <a:ea typeface="Cambria Math"/>
                            </a:rPr>
                            <m:t>𝜆</m:t>
                          </m:r>
                        </m:e>
                        <m:sub>
                          <m:r>
                            <a:rPr lang="en-US" sz="2600" b="0" i="1" smtClean="0">
                              <a:latin typeface="Cambria Math"/>
                            </a:rPr>
                            <m:t>𝑘𝑝𝑘</m:t>
                          </m:r>
                        </m:sub>
                      </m:sSub>
                      <m:r>
                        <a:rPr lang="en-US" sz="2600" b="0" i="1" smtClean="0">
                          <a:latin typeface="Cambria Math"/>
                        </a:rPr>
                        <m:t>=2</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−7</m:t>
                          </m:r>
                        </m:sup>
                      </m:sSup>
                      <m:r>
                        <a:rPr lang="en-US" sz="2600" b="0" i="1" smtClean="0">
                          <a:latin typeface="Cambria Math"/>
                          <a:ea typeface="Cambria Math"/>
                        </a:rPr>
                        <m:t> </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𝑘</m:t>
                          </m:r>
                        </m:sub>
                      </m:sSub>
                      <m:r>
                        <a:rPr lang="en-US" sz="2600" b="0" i="1" smtClean="0">
                          <a:latin typeface="Cambria Math"/>
                          <a:ea typeface="Cambria Math"/>
                        </a:rPr>
                        <m:t> </m:t>
                      </m:r>
                      <m:r>
                        <a:rPr lang="en-US" sz="2600" b="0" i="1" smtClean="0">
                          <a:latin typeface="Cambria Math"/>
                          <a:ea typeface="Cambria Math"/>
                        </a:rPr>
                        <m:t>𝑙𝑛</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𝑘𝑝</m:t>
                              </m:r>
                            </m:sub>
                          </m:sSub>
                        </m:num>
                        <m:den>
                          <m:sSub>
                            <m:sSubPr>
                              <m:ctrlPr>
                                <a:rPr lang="en-US" sz="2600" b="0" i="1" smtClean="0">
                                  <a:latin typeface="Cambria Math"/>
                                  <a:ea typeface="Cambria Math"/>
                                </a:rPr>
                              </m:ctrlPr>
                            </m:sSubPr>
                            <m:e>
                              <m:r>
                                <a:rPr lang="en-US" sz="2600" b="0" i="1" smtClean="0">
                                  <a:latin typeface="Cambria Math"/>
                                  <a:ea typeface="Cambria Math"/>
                                </a:rPr>
                                <m:t>𝑟</m:t>
                              </m:r>
                              <m:r>
                                <a:rPr lang="en-US" sz="2600" b="0" i="1" smtClean="0">
                                  <a:latin typeface="Cambria Math"/>
                                  <a:ea typeface="Cambria Math"/>
                                </a:rPr>
                                <m:t>′</m:t>
                              </m:r>
                            </m:e>
                            <m:sub>
                              <m:r>
                                <a:rPr lang="en-US" sz="2600" b="0" i="1" smtClean="0">
                                  <a:latin typeface="Cambria Math"/>
                                  <a:ea typeface="Cambria Math"/>
                                </a:rPr>
                                <m:t>𝑘</m:t>
                              </m:r>
                            </m:sub>
                          </m:sSub>
                        </m:den>
                      </m:f>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2738374"/>
                <a:ext cx="3926268" cy="91922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47800" y="4673086"/>
                <a:ext cx="3768339" cy="965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i="1" smtClean="0">
                              <a:latin typeface="Cambria Math"/>
                              <a:ea typeface="Cambria Math"/>
                            </a:rPr>
                            <m:t>𝜆</m:t>
                          </m:r>
                        </m:e>
                        <m:sub>
                          <m:r>
                            <a:rPr lang="en-US" sz="2600" b="0" i="1" smtClean="0">
                              <a:latin typeface="Cambria Math"/>
                            </a:rPr>
                            <m:t>𝑘𝑝𝑗</m:t>
                          </m:r>
                        </m:sub>
                      </m:sSub>
                      <m:r>
                        <a:rPr lang="en-US" sz="2600" b="0" i="1" smtClean="0">
                          <a:latin typeface="Cambria Math"/>
                        </a:rPr>
                        <m:t>=2</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−7</m:t>
                          </m:r>
                        </m:sup>
                      </m:sSup>
                      <m:r>
                        <a:rPr lang="en-US" sz="2600" b="0" i="1" smtClean="0">
                          <a:latin typeface="Cambria Math"/>
                          <a:ea typeface="Cambria Math"/>
                        </a:rPr>
                        <m:t> </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𝑗</m:t>
                          </m:r>
                        </m:sub>
                      </m:sSub>
                      <m:r>
                        <a:rPr lang="en-US" sz="2600" b="0" i="1" smtClean="0">
                          <a:latin typeface="Cambria Math"/>
                          <a:ea typeface="Cambria Math"/>
                        </a:rPr>
                        <m:t> </m:t>
                      </m:r>
                      <m:r>
                        <a:rPr lang="en-US" sz="2600" b="0" i="1" smtClean="0">
                          <a:latin typeface="Cambria Math"/>
                          <a:ea typeface="Cambria Math"/>
                        </a:rPr>
                        <m:t>𝑙𝑛</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𝑗𝑝</m:t>
                              </m:r>
                            </m:sub>
                          </m:sSub>
                        </m:num>
                        <m:den>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𝑗𝑘</m:t>
                              </m:r>
                            </m:sub>
                          </m:sSub>
                        </m:den>
                      </m:f>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447800" y="4673086"/>
                <a:ext cx="3768339" cy="965714"/>
              </a:xfrm>
              <a:prstGeom prst="rect">
                <a:avLst/>
              </a:prstGeom>
              <a:blipFill rotWithShape="1">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4D7D9436-E3B9-4BCF-8A52-8FC491A4DF9C}" type="slidenum">
              <a:rPr lang="en-US" smtClean="0"/>
              <a:pPr/>
              <a:t>45</a:t>
            </a:fld>
            <a:endParaRPr lang="en-US"/>
          </a:p>
        </p:txBody>
      </p:sp>
    </p:spTree>
    <p:extLst>
      <p:ext uri="{BB962C8B-B14F-4D97-AF65-F5344CB8AC3E}">
        <p14:creationId xmlns:p14="http://schemas.microsoft.com/office/powerpoint/2010/main" val="88241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The flux linkages with conductor k due to the currents in all conductors of the group except the flux beyond point p: </a:t>
                </a:r>
              </a:p>
              <a:p>
                <a:pPr algn="just"/>
                <a:endParaRPr lang="en-US" dirty="0"/>
              </a:p>
              <a:p>
                <a:pPr algn="just"/>
                <a:endParaRPr lang="en-US" dirty="0" smtClean="0"/>
              </a:p>
              <a:p>
                <a:pPr algn="just"/>
                <a:endParaRPr lang="en-US" dirty="0"/>
              </a:p>
              <a:p>
                <a:pPr algn="just"/>
                <a:endParaRPr lang="en-US" dirty="0" smtClean="0"/>
              </a:p>
              <a:p>
                <a:pPr algn="just"/>
                <a:r>
                  <a:rPr lang="en-US" dirty="0" smtClean="0"/>
                  <a:t>If p</a:t>
                </a:r>
                <a14:m>
                  <m:oMath xmlns:m="http://schemas.openxmlformats.org/officeDocument/2006/math">
                    <m:r>
                      <a:rPr lang="en-US" b="0" i="1" smtClean="0">
                        <a:latin typeface="Cambria Math"/>
                        <a:ea typeface="Cambria Math"/>
                      </a:rPr>
                      <m:t>→∞</m:t>
                    </m:r>
                  </m:oMath>
                </a14:m>
                <a:endParaRPr lang="en-US" dirty="0" smtClean="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447800" y="3362852"/>
                <a:ext cx="5659755" cy="523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sSub>
                            <m:sSubPr>
                              <m:ctrlPr>
                                <a:rPr lang="en-US" sz="2600" i="1">
                                  <a:latin typeface="Cambria Math"/>
                                </a:rPr>
                              </m:ctrlPr>
                            </m:sSubPr>
                            <m:e>
                              <m:r>
                                <a:rPr lang="en-US" sz="2600" i="1">
                                  <a:latin typeface="Cambria Math"/>
                                  <a:ea typeface="Cambria Math"/>
                                </a:rPr>
                                <m:t>𝜆</m:t>
                              </m:r>
                            </m:e>
                            <m:sub>
                              <m:r>
                                <a:rPr lang="en-US" sz="2600" i="1">
                                  <a:latin typeface="Cambria Math"/>
                                </a:rPr>
                                <m:t>𝑘𝑝</m:t>
                              </m:r>
                            </m:sub>
                          </m:sSub>
                          <m:r>
                            <a:rPr lang="en-US" sz="2600" b="0" i="1" smtClean="0">
                              <a:latin typeface="Cambria Math"/>
                            </a:rPr>
                            <m:t>= </m:t>
                          </m:r>
                          <m:r>
                            <a:rPr lang="en-US" sz="2600" i="1">
                              <a:latin typeface="Cambria Math"/>
                              <a:ea typeface="Cambria Math"/>
                            </a:rPr>
                            <m:t>𝜆</m:t>
                          </m:r>
                        </m:e>
                        <m:sub>
                          <m:r>
                            <a:rPr lang="en-US" sz="2600" i="1">
                              <a:latin typeface="Cambria Math"/>
                            </a:rPr>
                            <m:t>𝑘𝑝</m:t>
                          </m:r>
                          <m:r>
                            <a:rPr lang="en-US" sz="2600" b="0" i="1" smtClean="0">
                              <a:latin typeface="Cambria Math"/>
                            </a:rPr>
                            <m:t>1</m:t>
                          </m:r>
                        </m:sub>
                      </m:sSub>
                      <m:r>
                        <a:rPr lang="en-US" sz="2600" b="0" i="1" smtClean="0">
                          <a:latin typeface="Cambria Math"/>
                          <a:ea typeface="Cambria Math"/>
                        </a:rPr>
                        <m:t>+</m:t>
                      </m:r>
                      <m:sSub>
                        <m:sSubPr>
                          <m:ctrlPr>
                            <a:rPr lang="en-US" sz="2600" i="1">
                              <a:latin typeface="Cambria Math"/>
                            </a:rPr>
                          </m:ctrlPr>
                        </m:sSubPr>
                        <m:e>
                          <m:r>
                            <a:rPr lang="en-US" sz="2600" i="1">
                              <a:latin typeface="Cambria Math"/>
                              <a:ea typeface="Cambria Math"/>
                            </a:rPr>
                            <m:t>𝜆</m:t>
                          </m:r>
                        </m:e>
                        <m:sub>
                          <m:r>
                            <a:rPr lang="en-US" sz="2600" i="1">
                              <a:latin typeface="Cambria Math"/>
                            </a:rPr>
                            <m:t>𝑘𝑝</m:t>
                          </m:r>
                          <m:r>
                            <a:rPr lang="en-US" sz="2600" b="0" i="1" smtClean="0">
                              <a:latin typeface="Cambria Math"/>
                            </a:rPr>
                            <m:t>2</m:t>
                          </m:r>
                        </m:sub>
                      </m:sSub>
                      <m:r>
                        <a:rPr lang="en-US" sz="2600" i="1" smtClean="0">
                          <a:latin typeface="Cambria Math"/>
                          <a:ea typeface="Cambria Math"/>
                        </a:rPr>
                        <m:t>+</m:t>
                      </m:r>
                      <m:sSub>
                        <m:sSubPr>
                          <m:ctrlPr>
                            <a:rPr lang="en-US" sz="2600" i="1">
                              <a:latin typeface="Cambria Math"/>
                            </a:rPr>
                          </m:ctrlPr>
                        </m:sSubPr>
                        <m:e>
                          <m:r>
                            <a:rPr lang="en-US" sz="2600" i="1">
                              <a:latin typeface="Cambria Math"/>
                              <a:ea typeface="Cambria Math"/>
                            </a:rPr>
                            <m:t>𝜆</m:t>
                          </m:r>
                        </m:e>
                        <m:sub>
                          <m:r>
                            <a:rPr lang="en-US" sz="2600" i="1">
                              <a:latin typeface="Cambria Math"/>
                            </a:rPr>
                            <m:t>𝑘𝑝</m:t>
                          </m:r>
                          <m:r>
                            <a:rPr lang="en-US" sz="2600" b="0" i="1" smtClean="0">
                              <a:latin typeface="Cambria Math"/>
                            </a:rPr>
                            <m:t>3</m:t>
                          </m:r>
                        </m:sub>
                      </m:sSub>
                      <m:r>
                        <a:rPr lang="en-US" sz="2600" i="1" smtClean="0">
                          <a:latin typeface="Cambria Math"/>
                          <a:ea typeface="Cambria Math"/>
                        </a:rPr>
                        <m:t>+</m:t>
                      </m:r>
                      <m:r>
                        <a:rPr lang="en-US" sz="2600" b="0" i="1" smtClean="0">
                          <a:latin typeface="Cambria Math"/>
                          <a:ea typeface="Cambria Math"/>
                        </a:rPr>
                        <m:t>…</m:t>
                      </m:r>
                      <m:r>
                        <a:rPr lang="en-US" sz="2600" i="1" smtClean="0">
                          <a:latin typeface="Cambria Math"/>
                          <a:ea typeface="Cambria Math"/>
                        </a:rPr>
                        <m:t>+</m:t>
                      </m:r>
                      <m:sSub>
                        <m:sSubPr>
                          <m:ctrlPr>
                            <a:rPr lang="en-US" sz="2600" i="1">
                              <a:latin typeface="Cambria Math"/>
                            </a:rPr>
                          </m:ctrlPr>
                        </m:sSubPr>
                        <m:e>
                          <m:r>
                            <a:rPr lang="en-US" sz="2600" i="1">
                              <a:latin typeface="Cambria Math"/>
                              <a:ea typeface="Cambria Math"/>
                            </a:rPr>
                            <m:t>𝜆</m:t>
                          </m:r>
                        </m:e>
                        <m:sub>
                          <m:r>
                            <a:rPr lang="en-US" sz="2600" i="1">
                              <a:latin typeface="Cambria Math"/>
                            </a:rPr>
                            <m:t>𝑘𝑝</m:t>
                          </m:r>
                          <m:r>
                            <a:rPr lang="en-US" sz="2600" b="0" i="1" smtClean="0">
                              <a:latin typeface="Cambria Math"/>
                            </a:rPr>
                            <m:t>𝑛</m:t>
                          </m:r>
                        </m:sub>
                      </m:sSub>
                    </m:oMath>
                  </m:oMathPara>
                </a14:m>
                <a:endParaRPr lang="en-US" sz="2600" dirty="0"/>
              </a:p>
            </p:txBody>
          </p:sp>
        </mc:Choice>
        <mc:Fallback xmlns="">
          <p:sp>
            <p:nvSpPr>
              <p:cNvPr id="4" name="Rectangle 3"/>
              <p:cNvSpPr>
                <a:spLocks noRot="1" noChangeAspect="1" noMove="1" noResize="1" noEditPoints="1" noAdjustHandles="1" noChangeArrowheads="1" noChangeShapeType="1" noTextEdit="1"/>
              </p:cNvSpPr>
              <p:nvPr/>
            </p:nvSpPr>
            <p:spPr>
              <a:xfrm>
                <a:off x="1447800" y="3362852"/>
                <a:ext cx="5659755" cy="52334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47800" y="4114800"/>
                <a:ext cx="4054893" cy="1229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i="1" smtClean="0">
                              <a:latin typeface="Cambria Math"/>
                              <a:ea typeface="Cambria Math"/>
                            </a:rPr>
                            <m:t>𝜆</m:t>
                          </m:r>
                        </m:e>
                        <m:sub>
                          <m:r>
                            <a:rPr lang="en-US" sz="2600" b="0" i="1" smtClean="0">
                              <a:latin typeface="Cambria Math"/>
                            </a:rPr>
                            <m:t>𝑘𝑝</m:t>
                          </m:r>
                        </m:sub>
                      </m:sSub>
                      <m:r>
                        <a:rPr lang="en-US" sz="2600" b="0" i="1" smtClean="0">
                          <a:latin typeface="Cambria Math"/>
                        </a:rPr>
                        <m:t>=2</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−7</m:t>
                          </m:r>
                        </m:sup>
                      </m:sSup>
                      <m:nary>
                        <m:naryPr>
                          <m:chr m:val="∑"/>
                          <m:ctrlPr>
                            <a:rPr lang="en-US" sz="2600" b="0" i="1" smtClean="0">
                              <a:latin typeface="Cambria Math"/>
                              <a:ea typeface="Cambria Math"/>
                            </a:rPr>
                          </m:ctrlPr>
                        </m:naryPr>
                        <m:sub>
                          <m:r>
                            <m:rPr>
                              <m:brk m:alnAt="23"/>
                            </m:rPr>
                            <a:rPr lang="en-US" sz="2600" b="0" i="1" smtClean="0">
                              <a:latin typeface="Cambria Math"/>
                              <a:ea typeface="Cambria Math"/>
                            </a:rPr>
                            <m:t>𝑗</m:t>
                          </m:r>
                          <m:r>
                            <a:rPr lang="en-US" sz="2600" b="0" i="1" smtClean="0">
                              <a:latin typeface="Cambria Math"/>
                              <a:ea typeface="Cambria Math"/>
                            </a:rPr>
                            <m:t>=1</m:t>
                          </m:r>
                        </m:sub>
                        <m:sup>
                          <m:r>
                            <a:rPr lang="en-US" sz="2600" b="0" i="1" smtClean="0">
                              <a:latin typeface="Cambria Math"/>
                              <a:ea typeface="Cambria Math"/>
                            </a:rPr>
                            <m:t>𝑛</m:t>
                          </m:r>
                        </m:sup>
                        <m:e>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𝑗</m:t>
                              </m:r>
                            </m:sub>
                          </m:sSub>
                          <m:r>
                            <a:rPr lang="en-US" sz="2600" b="0" i="1" smtClean="0">
                              <a:latin typeface="Cambria Math"/>
                              <a:ea typeface="Cambria Math"/>
                            </a:rPr>
                            <m:t>𝑙𝑛</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𝑗𝑝</m:t>
                                  </m:r>
                                </m:sub>
                              </m:sSub>
                            </m:num>
                            <m:den>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𝑗𝑘</m:t>
                                  </m:r>
                                </m:sub>
                              </m:sSub>
                            </m:den>
                          </m:f>
                        </m:e>
                      </m:nary>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447800" y="4114800"/>
                <a:ext cx="4054893" cy="122982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36307" y="5323376"/>
                <a:ext cx="4054893" cy="1229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i="1" smtClean="0">
                              <a:latin typeface="Cambria Math"/>
                              <a:ea typeface="Cambria Math"/>
                            </a:rPr>
                            <m:t>𝜆</m:t>
                          </m:r>
                        </m:e>
                        <m:sub>
                          <m:r>
                            <a:rPr lang="en-US" sz="2600" b="0" i="1" smtClean="0">
                              <a:latin typeface="Cambria Math"/>
                            </a:rPr>
                            <m:t>𝑘</m:t>
                          </m:r>
                        </m:sub>
                      </m:sSub>
                      <m:r>
                        <a:rPr lang="en-US" sz="2600" b="0" i="1" smtClean="0">
                          <a:latin typeface="Cambria Math"/>
                        </a:rPr>
                        <m:t>=2</m:t>
                      </m:r>
                      <m:r>
                        <a:rPr lang="en-US" sz="2600" b="0" i="1" smtClean="0">
                          <a:latin typeface="Cambria Math"/>
                          <a:ea typeface="Cambria Math"/>
                        </a:rPr>
                        <m:t>×</m:t>
                      </m:r>
                      <m:sSup>
                        <m:sSupPr>
                          <m:ctrlPr>
                            <a:rPr lang="en-US" sz="2600" b="0" i="1" smtClean="0">
                              <a:latin typeface="Cambria Math"/>
                              <a:ea typeface="Cambria Math"/>
                            </a:rPr>
                          </m:ctrlPr>
                        </m:sSupPr>
                        <m:e>
                          <m:r>
                            <a:rPr lang="en-US" sz="2600" b="0" i="1" smtClean="0">
                              <a:latin typeface="Cambria Math"/>
                              <a:ea typeface="Cambria Math"/>
                            </a:rPr>
                            <m:t>10</m:t>
                          </m:r>
                        </m:e>
                        <m:sup>
                          <m:r>
                            <a:rPr lang="en-US" sz="2600" b="0" i="1" smtClean="0">
                              <a:latin typeface="Cambria Math"/>
                              <a:ea typeface="Cambria Math"/>
                            </a:rPr>
                            <m:t>−7</m:t>
                          </m:r>
                        </m:sup>
                      </m:sSup>
                      <m:nary>
                        <m:naryPr>
                          <m:chr m:val="∑"/>
                          <m:ctrlPr>
                            <a:rPr lang="en-US" sz="2600" b="0" i="1" smtClean="0">
                              <a:latin typeface="Cambria Math"/>
                              <a:ea typeface="Cambria Math"/>
                            </a:rPr>
                          </m:ctrlPr>
                        </m:naryPr>
                        <m:sub>
                          <m:r>
                            <m:rPr>
                              <m:brk m:alnAt="23"/>
                            </m:rPr>
                            <a:rPr lang="en-US" sz="2600" b="0" i="1" smtClean="0">
                              <a:latin typeface="Cambria Math"/>
                              <a:ea typeface="Cambria Math"/>
                            </a:rPr>
                            <m:t>𝑗</m:t>
                          </m:r>
                          <m:r>
                            <a:rPr lang="en-US" sz="2600" b="0" i="1" smtClean="0">
                              <a:latin typeface="Cambria Math"/>
                              <a:ea typeface="Cambria Math"/>
                            </a:rPr>
                            <m:t>=1</m:t>
                          </m:r>
                        </m:sub>
                        <m:sup>
                          <m:r>
                            <a:rPr lang="en-US" sz="2600" b="0" i="1" smtClean="0">
                              <a:latin typeface="Cambria Math"/>
                              <a:ea typeface="Cambria Math"/>
                            </a:rPr>
                            <m:t>𝑛</m:t>
                          </m:r>
                        </m:sup>
                        <m:e>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𝑗</m:t>
                              </m:r>
                            </m:sub>
                          </m:sSub>
                          <m:r>
                            <a:rPr lang="en-US" sz="2600" b="0" i="1" smtClean="0">
                              <a:latin typeface="Cambria Math"/>
                              <a:ea typeface="Cambria Math"/>
                            </a:rPr>
                            <m:t>𝑙𝑛</m:t>
                          </m:r>
                          <m:f>
                            <m:fPr>
                              <m:ctrlPr>
                                <a:rPr lang="en-US" sz="2600" b="0" i="1" smtClean="0">
                                  <a:latin typeface="Cambria Math"/>
                                  <a:ea typeface="Cambria Math"/>
                                </a:rPr>
                              </m:ctrlPr>
                            </m:fPr>
                            <m:num>
                              <m:r>
                                <a:rPr lang="en-US" sz="2600" b="0" i="1" smtClean="0">
                                  <a:latin typeface="Cambria Math"/>
                                  <a:ea typeface="Cambria Math"/>
                                </a:rPr>
                                <m:t>1</m:t>
                              </m:r>
                            </m:num>
                            <m:den>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𝑗𝑘</m:t>
                                  </m:r>
                                </m:sub>
                              </m:sSub>
                            </m:den>
                          </m:f>
                        </m:e>
                      </m:nary>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1736307" y="5323376"/>
                <a:ext cx="4054893" cy="122982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943600" y="4495800"/>
                <a:ext cx="2858026"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ea typeface="Cambria Math"/>
                            </a:rPr>
                          </m:ctrlPr>
                        </m:sSubPr>
                        <m:e>
                          <m:r>
                            <a:rPr lang="en-US" sz="2600" b="0" i="1" smtClean="0">
                              <a:latin typeface="Cambria Math"/>
                              <a:ea typeface="Cambria Math"/>
                            </a:rPr>
                            <m:t>𝑊h𝑒𝑟𝑒</m:t>
                          </m:r>
                          <m:r>
                            <a:rPr lang="en-US" sz="2600" b="0" i="1" smtClean="0">
                              <a:latin typeface="Cambria Math"/>
                              <a:ea typeface="Cambria Math"/>
                            </a:rPr>
                            <m:t>: </m:t>
                          </m:r>
                          <m:r>
                            <a:rPr lang="en-US" sz="2600" b="0" i="1" smtClean="0">
                              <a:latin typeface="Cambria Math"/>
                              <a:ea typeface="Cambria Math"/>
                            </a:rPr>
                            <m:t>𝐷</m:t>
                          </m:r>
                        </m:e>
                        <m:sub>
                          <m:r>
                            <a:rPr lang="en-US" sz="2600" b="0" i="1" smtClean="0">
                              <a:latin typeface="Cambria Math"/>
                              <a:ea typeface="Cambria Math"/>
                            </a:rPr>
                            <m:t>𝑘𝑘</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𝑟</m:t>
                          </m:r>
                          <m:r>
                            <a:rPr lang="en-US" sz="2600" b="0" i="1" smtClean="0">
                              <a:latin typeface="Cambria Math"/>
                              <a:ea typeface="Cambria Math"/>
                            </a:rPr>
                            <m:t>′</m:t>
                          </m:r>
                        </m:e>
                        <m:sub>
                          <m:r>
                            <a:rPr lang="en-US" sz="2600" b="0" i="1" smtClean="0">
                              <a:latin typeface="Cambria Math"/>
                              <a:ea typeface="Cambria Math"/>
                            </a:rPr>
                            <m:t>𝑘</m:t>
                          </m:r>
                        </m:sub>
                      </m:sSub>
                    </m:oMath>
                  </m:oMathPara>
                </a14:m>
                <a:endParaRPr lang="en-US" sz="2600" dirty="0"/>
              </a:p>
            </p:txBody>
          </p:sp>
        </mc:Choice>
        <mc:Fallback xmlns="">
          <p:sp>
            <p:nvSpPr>
              <p:cNvPr id="7" name="Rectangle 6"/>
              <p:cNvSpPr>
                <a:spLocks noRot="1" noChangeAspect="1" noMove="1" noResize="1" noEditPoints="1" noAdjustHandles="1" noChangeArrowheads="1" noChangeShapeType="1" noTextEdit="1"/>
              </p:cNvSpPr>
              <p:nvPr/>
            </p:nvSpPr>
            <p:spPr>
              <a:xfrm>
                <a:off x="5943600" y="4495800"/>
                <a:ext cx="2858026" cy="492443"/>
              </a:xfrm>
              <a:prstGeom prst="rect">
                <a:avLst/>
              </a:prstGeom>
              <a:blipFill rotWithShape="1">
                <a:blip r:embed="rId6"/>
                <a:stretch>
                  <a:fillRect/>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4D7D9436-E3B9-4BCF-8A52-8FC491A4DF9C}" type="slidenum">
              <a:rPr lang="en-US" smtClean="0"/>
              <a:pPr/>
              <a:t>46</a:t>
            </a:fld>
            <a:endParaRPr lang="en-US"/>
          </a:p>
        </p:txBody>
      </p:sp>
    </p:spTree>
    <p:extLst>
      <p:ext uri="{BB962C8B-B14F-4D97-AF65-F5344CB8AC3E}">
        <p14:creationId xmlns:p14="http://schemas.microsoft.com/office/powerpoint/2010/main" val="26756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Inductance of Composite Conductor Lines </a:t>
            </a:r>
            <a:endParaRPr lang="en-US" sz="3600" dirty="0"/>
          </a:p>
        </p:txBody>
      </p:sp>
      <p:sp>
        <p:nvSpPr>
          <p:cNvPr id="3" name="Content Placeholder 2"/>
          <p:cNvSpPr>
            <a:spLocks noGrp="1"/>
          </p:cNvSpPr>
          <p:nvPr>
            <p:ph idx="1"/>
          </p:nvPr>
        </p:nvSpPr>
        <p:spPr/>
        <p:txBody>
          <a:bodyPr/>
          <a:lstStyle/>
          <a:p>
            <a:r>
              <a:rPr lang="en-US" dirty="0" smtClean="0"/>
              <a:t>All the strands are identical and share the current equally.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52750"/>
            <a:ext cx="6324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47</a:t>
            </a:fld>
            <a:endParaRPr lang="en-US"/>
          </a:p>
        </p:txBody>
      </p:sp>
    </p:spTree>
    <p:extLst>
      <p:ext uri="{BB962C8B-B14F-4D97-AF65-F5344CB8AC3E}">
        <p14:creationId xmlns:p14="http://schemas.microsoft.com/office/powerpoint/2010/main" val="19093285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Flux linkages of filament a in conductor X.</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697296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67200"/>
            <a:ext cx="6438900" cy="120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66079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48</a:t>
            </a:fld>
            <a:endParaRPr lang="en-US"/>
          </a:p>
        </p:txBody>
      </p:sp>
    </p:spTree>
    <p:extLst>
      <p:ext uri="{BB962C8B-B14F-4D97-AF65-F5344CB8AC3E}">
        <p14:creationId xmlns:p14="http://schemas.microsoft.com/office/powerpoint/2010/main" val="3697529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Similarly, the inductance of filament b:</a:t>
            </a:r>
          </a:p>
          <a:p>
            <a:pPr algn="just"/>
            <a:endParaRPr lang="en-US" dirty="0"/>
          </a:p>
          <a:p>
            <a:pPr algn="just"/>
            <a:endParaRPr lang="en-US" dirty="0" smtClean="0"/>
          </a:p>
          <a:p>
            <a:pPr algn="just"/>
            <a:endParaRPr lang="en-US" dirty="0"/>
          </a:p>
          <a:p>
            <a:pPr algn="just"/>
            <a:r>
              <a:rPr lang="en-US" dirty="0" smtClean="0"/>
              <a:t>The average inductance of the filaments of conductor X: </a:t>
            </a:r>
          </a:p>
          <a:p>
            <a:pPr algn="just"/>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33820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648200"/>
            <a:ext cx="572516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49</a:t>
            </a:fld>
            <a:endParaRPr lang="en-US"/>
          </a:p>
        </p:txBody>
      </p:sp>
    </p:spTree>
    <p:extLst>
      <p:ext uri="{BB962C8B-B14F-4D97-AF65-F5344CB8AC3E}">
        <p14:creationId xmlns:p14="http://schemas.microsoft.com/office/powerpoint/2010/main" val="1871405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buFont typeface="Wingdings" pitchFamily="2" charset="2"/>
              <a:buChar char="v"/>
            </a:pPr>
            <a:r>
              <a:rPr lang="en-US" sz="2800" b="1" dirty="0" smtClean="0">
                <a:solidFill>
                  <a:srgbClr val="C00000"/>
                </a:solidFill>
              </a:rPr>
              <a:t>Conductors</a:t>
            </a:r>
          </a:p>
          <a:p>
            <a:pPr algn="just"/>
            <a:r>
              <a:rPr lang="en-US" dirty="0" smtClean="0"/>
              <a:t>The conductors are usually made of aluminum or its alloys. </a:t>
            </a:r>
          </a:p>
          <a:p>
            <a:pPr algn="just"/>
            <a:r>
              <a:rPr lang="en-US" dirty="0" smtClean="0"/>
              <a:t>Aluminum is preferred over copper as an aluminum conductor is lighter in weight and cheaper in cost than copper conductor of the same resistance. </a:t>
            </a:r>
          </a:p>
          <a:p>
            <a:pPr algn="just"/>
            <a:r>
              <a:rPr lang="en-US" dirty="0" smtClean="0"/>
              <a:t>The conductors are not straight wires but strands of wire twisted together to form a single conductor to give it higher tensile strength. One of the most common conductors is aluminum conductor, steel reinforced (ACSR).</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inductance of conductor X:</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49165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38790"/>
            <a:ext cx="8915400" cy="179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872" y="5495925"/>
            <a:ext cx="420912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D7D9436-E3B9-4BCF-8A52-8FC491A4DF9C}" type="slidenum">
              <a:rPr lang="en-US" smtClean="0"/>
              <a:pPr/>
              <a:t>50</a:t>
            </a:fld>
            <a:endParaRPr lang="en-US"/>
          </a:p>
        </p:txBody>
      </p:sp>
    </p:spTree>
    <p:extLst>
      <p:ext uri="{BB962C8B-B14F-4D97-AF65-F5344CB8AC3E}">
        <p14:creationId xmlns:p14="http://schemas.microsoft.com/office/powerpoint/2010/main" val="3027960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a:rPr>
                        </m:ctrlPr>
                      </m:sSubPr>
                      <m:e>
                        <m:r>
                          <a:rPr lang="en-US" b="0" i="1" smtClean="0">
                            <a:latin typeface="Cambria Math"/>
                          </a:rPr>
                          <m:t>𝐷</m:t>
                        </m:r>
                      </m:e>
                      <m:sub>
                        <m:r>
                          <a:rPr lang="en-US" b="0" i="1" smtClean="0">
                            <a:latin typeface="Cambria Math"/>
                          </a:rPr>
                          <m:t>𝑚</m:t>
                        </m:r>
                      </m:sub>
                    </m:sSub>
                  </m:oMath>
                </a14:m>
                <a:r>
                  <a:rPr lang="en-US" dirty="0" smtClean="0"/>
                  <a:t> is called Geometric Mean Distance (GMD or Mutual GMD).</a:t>
                </a:r>
              </a:p>
              <a:p>
                <a14:m>
                  <m:oMath xmlns:m="http://schemas.openxmlformats.org/officeDocument/2006/math">
                    <m:sSub>
                      <m:sSubPr>
                        <m:ctrlPr>
                          <a:rPr lang="en-US" i="1" smtClean="0">
                            <a:latin typeface="Cambria Math"/>
                          </a:rPr>
                        </m:ctrlPr>
                      </m:sSubPr>
                      <m:e>
                        <m:r>
                          <a:rPr lang="en-US" b="0" i="1" smtClean="0">
                            <a:latin typeface="Cambria Math"/>
                          </a:rPr>
                          <m:t>𝐷</m:t>
                        </m:r>
                      </m:e>
                      <m:sub>
                        <m:r>
                          <a:rPr lang="en-US" b="0" i="1" smtClean="0">
                            <a:latin typeface="Cambria Math"/>
                          </a:rPr>
                          <m:t>𝑠</m:t>
                        </m:r>
                      </m:sub>
                    </m:sSub>
                  </m:oMath>
                </a14:m>
                <a:r>
                  <a:rPr lang="en-US" dirty="0" smtClean="0"/>
                  <a:t> is called Geometric Mean Radius (GMR or Self GMD).</a:t>
                </a:r>
              </a:p>
              <a:p>
                <a:r>
                  <a:rPr lang="en-US" dirty="0" smtClean="0"/>
                  <a:t>The inductance of the line is: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363915"/>
            <a:ext cx="2362200" cy="81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51</a:t>
            </a:fld>
            <a:endParaRPr lang="en-US"/>
          </a:p>
        </p:txBody>
      </p:sp>
    </p:spTree>
    <p:extLst>
      <p:ext uri="{BB962C8B-B14F-4D97-AF65-F5344CB8AC3E}">
        <p14:creationId xmlns:p14="http://schemas.microsoft.com/office/powerpoint/2010/main" val="4669043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Example:</a:t>
            </a:r>
          </a:p>
          <a:p>
            <a:pPr algn="just"/>
            <a:r>
              <a:rPr lang="en-US" dirty="0" smtClean="0"/>
              <a:t>A stranded conductor consists of seven identical strands each having a radius r as shown below. Determine the GMR of the conductor in terms of 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906" y="3771900"/>
            <a:ext cx="3102219"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52</a:t>
            </a:fld>
            <a:endParaRPr lang="en-US"/>
          </a:p>
        </p:txBody>
      </p:sp>
    </p:spTree>
    <p:extLst>
      <p:ext uri="{BB962C8B-B14F-4D97-AF65-F5344CB8AC3E}">
        <p14:creationId xmlns:p14="http://schemas.microsoft.com/office/powerpoint/2010/main" val="1412201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Solution</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2767013"/>
            <a:ext cx="40957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4467225"/>
            <a:ext cx="6524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076825"/>
            <a:ext cx="30099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53</a:t>
            </a:fld>
            <a:endParaRPr lang="en-US"/>
          </a:p>
        </p:txBody>
      </p:sp>
    </p:spTree>
    <p:extLst>
      <p:ext uri="{BB962C8B-B14F-4D97-AF65-F5344CB8AC3E}">
        <p14:creationId xmlns:p14="http://schemas.microsoft.com/office/powerpoint/2010/main" val="584286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Inductance of Three Phase Lines with Equilateral Spacing</a:t>
            </a:r>
            <a:endParaRPr lang="en-US" sz="3600" b="1" dirty="0"/>
          </a:p>
        </p:txBody>
      </p:sp>
      <p:sp>
        <p:nvSpPr>
          <p:cNvPr id="3" name="Content Placeholder 2"/>
          <p:cNvSpPr>
            <a:spLocks noGrp="1"/>
          </p:cNvSpPr>
          <p:nvPr>
            <p:ph idx="1"/>
          </p:nvPr>
        </p:nvSpPr>
        <p:spPr/>
        <p:txBody>
          <a:bodyPr/>
          <a:lstStyle/>
          <a:p>
            <a:r>
              <a:rPr lang="en-US" dirty="0" smtClean="0"/>
              <a:t>Balanced three phase currents.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86809"/>
            <a:ext cx="3581400" cy="307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54</a:t>
            </a:fld>
            <a:endParaRPr lang="en-US"/>
          </a:p>
        </p:txBody>
      </p:sp>
    </p:spTree>
    <p:extLst>
      <p:ext uri="{BB962C8B-B14F-4D97-AF65-F5344CB8AC3E}">
        <p14:creationId xmlns:p14="http://schemas.microsoft.com/office/powerpoint/2010/main" val="2368091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384" y="1981200"/>
            <a:ext cx="67424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565" y="3124200"/>
            <a:ext cx="2370435" cy="5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10000"/>
            <a:ext cx="719364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993204"/>
            <a:ext cx="3167429" cy="79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55</a:t>
            </a:fld>
            <a:endParaRPr lang="en-US"/>
          </a:p>
        </p:txBody>
      </p:sp>
    </p:spTree>
    <p:extLst>
      <p:ext uri="{BB962C8B-B14F-4D97-AF65-F5344CB8AC3E}">
        <p14:creationId xmlns:p14="http://schemas.microsoft.com/office/powerpoint/2010/main" val="38118116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Inductance of Three Phase Lines with </a:t>
            </a:r>
            <a:r>
              <a:rPr lang="en-US" sz="3600" b="1" dirty="0" smtClean="0"/>
              <a:t>Unsymmetrical </a:t>
            </a:r>
            <a:r>
              <a:rPr lang="en-US" sz="3600" b="1" dirty="0"/>
              <a:t>Spacing</a:t>
            </a:r>
            <a:endParaRPr lang="en-US" sz="36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Flux linkages of a in position 1:</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93298"/>
            <a:ext cx="8229600" cy="17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49" y="4914900"/>
            <a:ext cx="771805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56</a:t>
            </a:fld>
            <a:endParaRPr lang="en-US"/>
          </a:p>
        </p:txBody>
      </p:sp>
    </p:spTree>
    <p:extLst>
      <p:ext uri="{BB962C8B-B14F-4D97-AF65-F5344CB8AC3E}">
        <p14:creationId xmlns:p14="http://schemas.microsoft.com/office/powerpoint/2010/main" val="3390154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Flux linkages of a in position </a:t>
            </a:r>
            <a:r>
              <a:rPr lang="en-US" dirty="0" smtClean="0"/>
              <a:t>2:</a:t>
            </a:r>
          </a:p>
          <a:p>
            <a:endParaRPr lang="en-US" dirty="0"/>
          </a:p>
          <a:p>
            <a:endParaRPr lang="en-US" dirty="0" smtClean="0"/>
          </a:p>
          <a:p>
            <a:r>
              <a:rPr lang="en-US" dirty="0" smtClean="0"/>
              <a:t>Flux </a:t>
            </a:r>
            <a:r>
              <a:rPr lang="en-US" dirty="0"/>
              <a:t>linkages of a in position </a:t>
            </a:r>
            <a:r>
              <a:rPr lang="en-US" dirty="0" smtClean="0"/>
              <a:t>3:</a:t>
            </a:r>
          </a:p>
          <a:p>
            <a:endParaRPr lang="en-US" dirty="0"/>
          </a:p>
          <a:p>
            <a:endParaRPr lang="en-US" dirty="0" smtClean="0"/>
          </a:p>
          <a:p>
            <a:r>
              <a:rPr lang="en-US" dirty="0" smtClean="0"/>
              <a:t>The average value of the flux linkages of a:</a:t>
            </a:r>
            <a:endParaRPr lang="en-US" dirty="0"/>
          </a:p>
          <a:p>
            <a:endParaRPr lang="en-US" dirty="0"/>
          </a:p>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362200"/>
            <a:ext cx="6934199" cy="85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730805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314950"/>
            <a:ext cx="322782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57</a:t>
            </a:fld>
            <a:endParaRPr lang="en-US"/>
          </a:p>
        </p:txBody>
      </p:sp>
    </p:spTree>
    <p:extLst>
      <p:ext uri="{BB962C8B-B14F-4D97-AF65-F5344CB8AC3E}">
        <p14:creationId xmlns:p14="http://schemas.microsoft.com/office/powerpoint/2010/main" val="35410549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3600" b="1"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The average inductance per phase is:</a:t>
            </a:r>
          </a:p>
          <a:p>
            <a:endParaRPr lang="en-US" dirty="0"/>
          </a:p>
          <a:p>
            <a:endParaRPr lang="en-US" dirty="0" smtClean="0"/>
          </a:p>
          <a:p>
            <a:r>
              <a:rPr lang="en-US" dirty="0" smtClean="0"/>
              <a:t>Where: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839" y="1981200"/>
            <a:ext cx="598905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816394"/>
            <a:ext cx="3581400" cy="89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599" y="5638800"/>
            <a:ext cx="28325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58</a:t>
            </a:fld>
            <a:endParaRPr lang="en-US"/>
          </a:p>
        </p:txBody>
      </p:sp>
    </p:spTree>
    <p:extLst>
      <p:ext uri="{BB962C8B-B14F-4D97-AF65-F5344CB8AC3E}">
        <p14:creationId xmlns:p14="http://schemas.microsoft.com/office/powerpoint/2010/main" val="11917539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Inductance Calculation for Bundle Conductors</a:t>
            </a:r>
            <a:endParaRPr lang="en-US" sz="3600" dirty="0"/>
          </a:p>
        </p:txBody>
      </p:sp>
      <p:sp>
        <p:nvSpPr>
          <p:cNvPr id="3" name="Content Placeholder 2"/>
          <p:cNvSpPr>
            <a:spLocks noGrp="1"/>
          </p:cNvSpPr>
          <p:nvPr>
            <p:ph idx="1"/>
          </p:nvPr>
        </p:nvSpPr>
        <p:spPr/>
        <p:txBody>
          <a:bodyPr/>
          <a:lstStyle/>
          <a:p>
            <a:r>
              <a:rPr lang="en-US" dirty="0" smtClean="0"/>
              <a:t>Advantages of using bundle conductors</a:t>
            </a:r>
          </a:p>
          <a:p>
            <a:pPr lvl="1">
              <a:buFont typeface="Wingdings" pitchFamily="2" charset="2"/>
              <a:buChar char="v"/>
            </a:pPr>
            <a:r>
              <a:rPr lang="en-US" sz="2600" dirty="0" smtClean="0"/>
              <a:t>Reduced corona loss and interference with communication lines</a:t>
            </a:r>
          </a:p>
          <a:p>
            <a:pPr lvl="1">
              <a:buFont typeface="Wingdings" pitchFamily="2" charset="2"/>
              <a:buChar char="v"/>
            </a:pPr>
            <a:r>
              <a:rPr lang="en-US" sz="2600" dirty="0" smtClean="0"/>
              <a:t>Reduced Reactance</a:t>
            </a:r>
          </a:p>
          <a:p>
            <a:r>
              <a:rPr lang="en-US" dirty="0" smtClean="0"/>
              <a:t>To compute D</a:t>
            </a:r>
            <a:r>
              <a:rPr lang="en-US" baseline="-25000" dirty="0"/>
              <a:t>eq</a:t>
            </a:r>
            <a:r>
              <a:rPr lang="en-US" dirty="0" smtClean="0"/>
              <a:t>, the distance from the center of one bundle to the center of another bundle is sufficiently accurate for D</a:t>
            </a:r>
            <a:r>
              <a:rPr lang="en-US" baseline="-25000" dirty="0" smtClean="0"/>
              <a:t>ab</a:t>
            </a:r>
            <a:r>
              <a:rPr lang="en-US" dirty="0" smtClean="0"/>
              <a:t>, </a:t>
            </a:r>
            <a:r>
              <a:rPr lang="en-US" dirty="0" err="1" smtClean="0"/>
              <a:t>D</a:t>
            </a:r>
            <a:r>
              <a:rPr lang="en-US" baseline="-25000" dirty="0" err="1"/>
              <a:t>bc</a:t>
            </a:r>
            <a:r>
              <a:rPr lang="en-US" dirty="0"/>
              <a:t> </a:t>
            </a:r>
            <a:r>
              <a:rPr lang="en-US" dirty="0" smtClean="0"/>
              <a:t>and </a:t>
            </a:r>
            <a:r>
              <a:rPr lang="en-US" dirty="0" err="1" smtClean="0"/>
              <a:t>D</a:t>
            </a:r>
            <a:r>
              <a:rPr lang="en-US" baseline="-25000" dirty="0" err="1"/>
              <a:t>ca</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311" y="4991941"/>
            <a:ext cx="4591637" cy="163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59</a:t>
            </a:fld>
            <a:endParaRPr lang="en-US"/>
          </a:p>
        </p:txBody>
      </p:sp>
    </p:spTree>
    <p:extLst>
      <p:ext uri="{BB962C8B-B14F-4D97-AF65-F5344CB8AC3E}">
        <p14:creationId xmlns:p14="http://schemas.microsoft.com/office/powerpoint/2010/main" val="634735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The central core is formed with strands of steel while two layers of aluminum strands are put in the outer layer.</a:t>
            </a:r>
          </a:p>
          <a:p>
            <a:pPr algn="just"/>
            <a:endParaRPr lang="en-US" dirty="0" smtClean="0"/>
          </a:p>
          <a:p>
            <a:pPr algn="just"/>
            <a:endParaRPr lang="en-US" dirty="0" smtClean="0"/>
          </a:p>
          <a:p>
            <a:pPr algn="just"/>
            <a:endParaRPr lang="en-US" dirty="0" smtClean="0"/>
          </a:p>
          <a:p>
            <a:pPr algn="just"/>
            <a:r>
              <a:rPr lang="en-US" dirty="0" smtClean="0"/>
              <a:t>The other type of conductors that are in use are all aluminum conductor (AAC), all aluminum alloy conductor (AAAC), aluminum conductor, alloy reinforced (ACAR). </a:t>
            </a:r>
          </a:p>
          <a:p>
            <a:pPr algn="just"/>
            <a:endParaRPr lang="en-US" dirty="0"/>
          </a:p>
        </p:txBody>
      </p:sp>
      <p:pic>
        <p:nvPicPr>
          <p:cNvPr id="4" name="Picture 3" descr="D:\D\ozone\New folder\from cd\power system 1\NPTEL Online-IIT Kanpur4_files\1_2_files\image004.jpg"/>
          <p:cNvPicPr/>
          <p:nvPr/>
        </p:nvPicPr>
        <p:blipFill>
          <a:blip r:embed="rId2"/>
          <a:srcRect/>
          <a:stretch>
            <a:fillRect/>
          </a:stretch>
        </p:blipFill>
        <p:spPr bwMode="auto">
          <a:xfrm>
            <a:off x="3352801" y="3124200"/>
            <a:ext cx="2057399" cy="146812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D7D9436-E3B9-4BCF-8A52-8FC491A4DF9C}"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a two bundle conductor</a:t>
            </a:r>
          </a:p>
          <a:p>
            <a:endParaRPr lang="en-US" dirty="0"/>
          </a:p>
          <a:p>
            <a:endParaRPr lang="en-US" dirty="0" smtClean="0"/>
          </a:p>
          <a:p>
            <a:r>
              <a:rPr lang="en-US" dirty="0"/>
              <a:t>For a </a:t>
            </a:r>
            <a:r>
              <a:rPr lang="en-US" dirty="0" smtClean="0"/>
              <a:t>three </a:t>
            </a:r>
            <a:r>
              <a:rPr lang="en-US" dirty="0"/>
              <a:t>bundle conductor</a:t>
            </a:r>
          </a:p>
          <a:p>
            <a:endParaRPr lang="en-US" dirty="0" smtClean="0"/>
          </a:p>
          <a:p>
            <a:endParaRPr lang="en-US" dirty="0"/>
          </a:p>
          <a:p>
            <a:r>
              <a:rPr lang="en-US" dirty="0" smtClean="0"/>
              <a:t>For </a:t>
            </a:r>
            <a:r>
              <a:rPr lang="en-US" dirty="0"/>
              <a:t>a </a:t>
            </a:r>
            <a:r>
              <a:rPr lang="en-US" dirty="0" smtClean="0"/>
              <a:t>four </a:t>
            </a:r>
            <a:r>
              <a:rPr lang="en-US" dirty="0"/>
              <a:t>bundle conductor</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14600"/>
            <a:ext cx="402501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52863"/>
            <a:ext cx="5003393"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411169"/>
            <a:ext cx="7185660" cy="91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60</a:t>
            </a:fld>
            <a:endParaRPr lang="en-US"/>
          </a:p>
        </p:txBody>
      </p:sp>
    </p:spTree>
    <p:extLst>
      <p:ext uri="{BB962C8B-B14F-4D97-AF65-F5344CB8AC3E}">
        <p14:creationId xmlns:p14="http://schemas.microsoft.com/office/powerpoint/2010/main" val="2991108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t>Inductance </a:t>
            </a:r>
            <a:r>
              <a:rPr lang="en-US" sz="4000" b="1" dirty="0" smtClean="0"/>
              <a:t>of Three Phase Double Circuit Lines</a:t>
            </a:r>
            <a:endParaRPr lang="en-US" sz="4000" dirty="0"/>
          </a:p>
        </p:txBody>
      </p:sp>
      <p:sp>
        <p:nvSpPr>
          <p:cNvPr id="3" name="Content Placeholder 2"/>
          <p:cNvSpPr>
            <a:spLocks noGrp="1"/>
          </p:cNvSpPr>
          <p:nvPr>
            <p:ph idx="1"/>
          </p:nvPr>
        </p:nvSpPr>
        <p:spPr/>
        <p:txBody>
          <a:bodyPr/>
          <a:lstStyle/>
          <a:p>
            <a:pPr algn="just"/>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952625"/>
            <a:ext cx="7062439"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61</a:t>
            </a:fld>
            <a:endParaRPr lang="en-US"/>
          </a:p>
        </p:txBody>
      </p:sp>
    </p:spTree>
    <p:extLst>
      <p:ext uri="{BB962C8B-B14F-4D97-AF65-F5344CB8AC3E}">
        <p14:creationId xmlns:p14="http://schemas.microsoft.com/office/powerpoint/2010/main" val="3804418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A three phase double circuit line consists of two identical three phase circuits</a:t>
            </a:r>
            <a:r>
              <a:rPr lang="en-US" dirty="0" smtClean="0"/>
              <a:t>.</a:t>
            </a:r>
          </a:p>
          <a:p>
            <a:pPr algn="just"/>
            <a:r>
              <a:rPr lang="en-US" dirty="0" smtClean="0"/>
              <a:t>The circuits are operated with a</a:t>
            </a:r>
            <a:r>
              <a:rPr lang="en-US" baseline="-25000" dirty="0" smtClean="0"/>
              <a:t>1</a:t>
            </a:r>
            <a:r>
              <a:rPr lang="en-US" dirty="0" smtClean="0"/>
              <a:t>-a</a:t>
            </a:r>
            <a:r>
              <a:rPr lang="en-US" baseline="-25000" dirty="0"/>
              <a:t>2</a:t>
            </a:r>
            <a:r>
              <a:rPr lang="en-US" dirty="0" smtClean="0"/>
              <a:t>, b</a:t>
            </a:r>
            <a:r>
              <a:rPr lang="en-US" baseline="-25000" dirty="0"/>
              <a:t>1</a:t>
            </a:r>
            <a:r>
              <a:rPr lang="en-US" dirty="0" smtClean="0"/>
              <a:t>-b</a:t>
            </a:r>
            <a:r>
              <a:rPr lang="en-US" baseline="-25000" dirty="0"/>
              <a:t>2</a:t>
            </a:r>
            <a:r>
              <a:rPr lang="en-US" dirty="0" smtClean="0"/>
              <a:t>, and c</a:t>
            </a:r>
            <a:r>
              <a:rPr lang="en-US" baseline="-25000" dirty="0"/>
              <a:t>1</a:t>
            </a:r>
            <a:r>
              <a:rPr lang="en-US" dirty="0" smtClean="0"/>
              <a:t>-c</a:t>
            </a:r>
            <a:r>
              <a:rPr lang="en-US" baseline="-25000" dirty="0"/>
              <a:t>2</a:t>
            </a:r>
            <a:r>
              <a:rPr lang="en-US" dirty="0" smtClean="0"/>
              <a:t> in parallel.</a:t>
            </a:r>
          </a:p>
          <a:p>
            <a:pPr algn="just"/>
            <a:r>
              <a:rPr lang="en-US" dirty="0" smtClean="0"/>
              <a:t>Because of geometrical differences between conductors, voltage drop due to line inductance will be unbalanced.</a:t>
            </a:r>
          </a:p>
          <a:p>
            <a:pPr algn="just"/>
            <a:r>
              <a:rPr lang="en-US" dirty="0" smtClean="0"/>
              <a:t>To achieve balance, each phase conductor must be transposed within its group and with respect to the parallel three phase line. </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62</a:t>
            </a:fld>
            <a:endParaRPr lang="en-US"/>
          </a:p>
        </p:txBody>
      </p:sp>
    </p:spTree>
    <p:extLst>
      <p:ext uri="{BB962C8B-B14F-4D97-AF65-F5344CB8AC3E}">
        <p14:creationId xmlns:p14="http://schemas.microsoft.com/office/powerpoint/2010/main" val="35206943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Transposed double circuit line.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966" y="2505075"/>
            <a:ext cx="461434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63</a:t>
            </a:fld>
            <a:endParaRPr lang="en-US"/>
          </a:p>
        </p:txBody>
      </p:sp>
    </p:spTree>
    <p:extLst>
      <p:ext uri="{BB962C8B-B14F-4D97-AF65-F5344CB8AC3E}">
        <p14:creationId xmlns:p14="http://schemas.microsoft.com/office/powerpoint/2010/main" val="69619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method of GMD can be used to find the inductance per phase.</a:t>
            </a:r>
          </a:p>
          <a:p>
            <a:pPr algn="just"/>
            <a:r>
              <a:rPr lang="en-US" dirty="0" smtClean="0"/>
              <a:t>To do this, the identical phases are grouped together.</a:t>
            </a:r>
          </a:p>
          <a:p>
            <a:pPr algn="just"/>
            <a:r>
              <a:rPr lang="en-US" dirty="0" smtClean="0"/>
              <a:t>The GMD between each phase group:</a:t>
            </a:r>
          </a:p>
          <a:p>
            <a:pPr algn="just"/>
            <a:endParaRPr lang="en-US" dirty="0"/>
          </a:p>
          <a:p>
            <a:pPr algn="just"/>
            <a:endParaRPr lang="en-US" dirty="0" smtClean="0"/>
          </a:p>
          <a:p>
            <a:pPr algn="just"/>
            <a:endParaRPr lang="en-US" dirty="0"/>
          </a:p>
          <a:p>
            <a:pPr algn="just"/>
            <a:endParaRPr lang="en-US" dirty="0" smtClean="0"/>
          </a:p>
          <a:p>
            <a:pPr algn="just"/>
            <a:r>
              <a:rPr lang="en-US" dirty="0" smtClean="0"/>
              <a:t>The equivalent GMD per phase is then: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4" y="3865373"/>
            <a:ext cx="3895725" cy="177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6162675"/>
            <a:ext cx="3286125" cy="42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64</a:t>
            </a:fld>
            <a:endParaRPr lang="en-US"/>
          </a:p>
        </p:txBody>
      </p:sp>
    </p:spTree>
    <p:extLst>
      <p:ext uri="{BB962C8B-B14F-4D97-AF65-F5344CB8AC3E}">
        <p14:creationId xmlns:p14="http://schemas.microsoft.com/office/powerpoint/2010/main" val="4031552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Similarly, the GMR of each phase group is:</a:t>
            </a:r>
          </a:p>
          <a:p>
            <a:pPr algn="just"/>
            <a:endParaRPr lang="en-US" dirty="0"/>
          </a:p>
          <a:p>
            <a:pPr algn="just"/>
            <a:endParaRPr lang="en-US" dirty="0" smtClean="0"/>
          </a:p>
          <a:p>
            <a:pPr algn="just"/>
            <a:endParaRPr lang="en-US" dirty="0"/>
          </a:p>
          <a:p>
            <a:pPr algn="just"/>
            <a:r>
              <a:rPr lang="en-US" dirty="0" smtClean="0"/>
              <a:t>The equivalent GMR for calculating the per phase inductance is:</a:t>
            </a:r>
          </a:p>
          <a:p>
            <a:pPr algn="just"/>
            <a:endParaRPr lang="en-US" dirty="0"/>
          </a:p>
          <a:p>
            <a:pPr algn="just"/>
            <a:r>
              <a:rPr lang="en-US" dirty="0" smtClean="0"/>
              <a:t>The inductance per phase in </a:t>
            </a:r>
            <a:r>
              <a:rPr lang="en-US" dirty="0" err="1" smtClean="0"/>
              <a:t>millihenries</a:t>
            </a:r>
            <a:r>
              <a:rPr lang="en-US" dirty="0" smtClean="0"/>
              <a:t> per kilometer is: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62200"/>
            <a:ext cx="3952875" cy="151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4659607"/>
            <a:ext cx="3676650" cy="52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715000"/>
            <a:ext cx="367990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65</a:t>
            </a:fld>
            <a:endParaRPr lang="en-US"/>
          </a:p>
        </p:txBody>
      </p:sp>
    </p:spTree>
    <p:extLst>
      <p:ext uri="{BB962C8B-B14F-4D97-AF65-F5344CB8AC3E}">
        <p14:creationId xmlns:p14="http://schemas.microsoft.com/office/powerpoint/2010/main" val="32805931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Capacitance</a:t>
            </a:r>
            <a:endParaRPr lang="en-US" b="1" dirty="0"/>
          </a:p>
        </p:txBody>
      </p:sp>
      <p:sp>
        <p:nvSpPr>
          <p:cNvPr id="3" name="Content Placeholder 2"/>
          <p:cNvSpPr>
            <a:spLocks noGrp="1"/>
          </p:cNvSpPr>
          <p:nvPr>
            <p:ph idx="1"/>
          </p:nvPr>
        </p:nvSpPr>
        <p:spPr/>
        <p:txBody>
          <a:bodyPr>
            <a:normAutofit/>
          </a:bodyPr>
          <a:lstStyle/>
          <a:p>
            <a:pPr algn="just"/>
            <a:r>
              <a:rPr lang="en-US" dirty="0" smtClean="0"/>
              <a:t>Shunt admittance of a transmission line consists of conductance and capacitive reactance.</a:t>
            </a:r>
          </a:p>
          <a:p>
            <a:pPr algn="just"/>
            <a:r>
              <a:rPr lang="en-US" dirty="0" smtClean="0"/>
              <a:t>As we have discussed previously the conductance is usually neglected because its contribution to the shunt admittance is very small.</a:t>
            </a:r>
          </a:p>
          <a:p>
            <a:pPr algn="just"/>
            <a:r>
              <a:rPr lang="en-US" dirty="0" smtClean="0"/>
              <a:t>Capacitance of a transmission line is the result of the potential difference between the conductors.</a:t>
            </a:r>
          </a:p>
          <a:p>
            <a:pPr algn="just"/>
            <a:r>
              <a:rPr lang="en-US" dirty="0"/>
              <a:t>I</a:t>
            </a:r>
            <a:r>
              <a:rPr lang="en-US" dirty="0" smtClean="0"/>
              <a:t>t </a:t>
            </a:r>
            <a:r>
              <a:rPr lang="en-US" dirty="0"/>
              <a:t>causes </a:t>
            </a:r>
            <a:r>
              <a:rPr lang="en-US" dirty="0" smtClean="0"/>
              <a:t>them </a:t>
            </a:r>
            <a:r>
              <a:rPr lang="en-US" dirty="0"/>
              <a:t>to be </a:t>
            </a:r>
            <a:r>
              <a:rPr lang="en-US" dirty="0" smtClean="0"/>
              <a:t>charged in </a:t>
            </a:r>
            <a:r>
              <a:rPr lang="en-US" dirty="0"/>
              <a:t>the same </a:t>
            </a:r>
            <a:r>
              <a:rPr lang="en-US" dirty="0" smtClean="0"/>
              <a:t>manner as the plates </a:t>
            </a:r>
            <a:r>
              <a:rPr lang="en-US" dirty="0"/>
              <a:t>of a capacitor </a:t>
            </a:r>
            <a:r>
              <a:rPr lang="en-US" dirty="0" smtClean="0"/>
              <a:t> when </a:t>
            </a:r>
            <a:r>
              <a:rPr lang="en-US" dirty="0"/>
              <a:t>there is a </a:t>
            </a:r>
            <a:r>
              <a:rPr lang="en-US" dirty="0" smtClean="0"/>
              <a:t>potential difference </a:t>
            </a:r>
            <a:r>
              <a:rPr lang="en-US" dirty="0"/>
              <a:t>between </a:t>
            </a:r>
            <a:r>
              <a:rPr lang="en-US" dirty="0" smtClean="0"/>
              <a:t>them.</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66</a:t>
            </a:fld>
            <a:endParaRPr lang="en-US"/>
          </a:p>
        </p:txBody>
      </p:sp>
    </p:spTree>
    <p:extLst>
      <p:ext uri="{BB962C8B-B14F-4D97-AF65-F5344CB8AC3E}">
        <p14:creationId xmlns:p14="http://schemas.microsoft.com/office/powerpoint/2010/main" val="2089563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t>The </a:t>
                </a:r>
                <a:r>
                  <a:rPr lang="en-US" dirty="0" smtClean="0"/>
                  <a:t>capacitance between conductors in a medium with constant permittivity </a:t>
                </a:r>
                <a14:m>
                  <m:oMath xmlns:m="http://schemas.openxmlformats.org/officeDocument/2006/math">
                    <m:r>
                      <a:rPr lang="en-US" i="1">
                        <a:latin typeface="Cambria Math"/>
                        <a:ea typeface="Cambria Math"/>
                      </a:rPr>
                      <m:t>𝜀</m:t>
                    </m:r>
                  </m:oMath>
                </a14:m>
                <a:r>
                  <a:rPr lang="en-US" dirty="0"/>
                  <a:t>can be obtained by determining the following: </a:t>
                </a:r>
              </a:p>
              <a:p>
                <a:pPr marL="514350" indent="-514350" algn="just">
                  <a:buFont typeface="+mj-lt"/>
                  <a:buAutoNum type="arabicPeriod"/>
                </a:pPr>
                <a:r>
                  <a:rPr lang="en-US" i="1" dirty="0" smtClean="0"/>
                  <a:t>Electric </a:t>
                </a:r>
                <a:r>
                  <a:rPr lang="en-US" i="1" dirty="0"/>
                  <a:t>field </a:t>
                </a:r>
                <a:r>
                  <a:rPr lang="en-US" i="1" dirty="0" smtClean="0"/>
                  <a:t>strength E, </a:t>
                </a:r>
                <a:r>
                  <a:rPr lang="en-US" i="1" dirty="0"/>
                  <a:t>from </a:t>
                </a:r>
                <a:r>
                  <a:rPr lang="en-US" i="1" dirty="0" smtClean="0"/>
                  <a:t>Gauss’s </a:t>
                </a:r>
                <a:r>
                  <a:rPr lang="en-US" i="1" dirty="0"/>
                  <a:t>law</a:t>
                </a:r>
              </a:p>
              <a:p>
                <a:pPr marL="514350" indent="-514350" algn="just">
                  <a:buFont typeface="+mj-lt"/>
                  <a:buAutoNum type="arabicPeriod"/>
                </a:pPr>
                <a:r>
                  <a:rPr lang="en-US" i="1" dirty="0" smtClean="0"/>
                  <a:t>Voltage between conductors</a:t>
                </a:r>
                <a:endParaRPr lang="en-US" i="1" dirty="0"/>
              </a:p>
              <a:p>
                <a:pPr marL="514350" indent="-514350" algn="just">
                  <a:buFont typeface="+mj-lt"/>
                  <a:buAutoNum type="arabicPeriod"/>
                </a:pPr>
                <a:r>
                  <a:rPr lang="en-US" i="1" dirty="0" smtClean="0"/>
                  <a:t>Capacitance </a:t>
                </a:r>
                <a:r>
                  <a:rPr lang="en-US" i="1" dirty="0"/>
                  <a:t>from </a:t>
                </a:r>
                <a:r>
                  <a:rPr lang="en-US" i="1" dirty="0" smtClean="0"/>
                  <a:t>charge </a:t>
                </a:r>
                <a:r>
                  <a:rPr lang="en-US" i="1" dirty="0"/>
                  <a:t>per </a:t>
                </a:r>
                <a:r>
                  <a:rPr lang="en-US" i="1" dirty="0" smtClean="0"/>
                  <a:t>unit volt (C </a:t>
                </a:r>
                <a:r>
                  <a:rPr lang="en-US" i="1" dirty="0"/>
                  <a:t>= </a:t>
                </a:r>
                <a:r>
                  <a:rPr lang="en-US" i="1" dirty="0" smtClean="0"/>
                  <a:t>q/ V </a:t>
                </a:r>
                <a:r>
                  <a:rPr lang="en-US" i="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111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D7D9436-E3B9-4BCF-8A52-8FC491A4DF9C}" type="slidenum">
              <a:rPr lang="en-US" smtClean="0"/>
              <a:pPr/>
              <a:t>67</a:t>
            </a:fld>
            <a:endParaRPr lang="en-US"/>
          </a:p>
        </p:txBody>
      </p:sp>
    </p:spTree>
    <p:extLst>
      <p:ext uri="{BB962C8B-B14F-4D97-AF65-F5344CB8AC3E}">
        <p14:creationId xmlns:p14="http://schemas.microsoft.com/office/powerpoint/2010/main" val="7421210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Gauss’s law states that the total electric flux leaving a closed surface equals the total charge with in the volume enclosed by the surface.  </a:t>
                </a:r>
              </a:p>
              <a:p>
                <a:pPr algn="just"/>
                <a:endParaRPr lang="en-US" dirty="0"/>
              </a:p>
              <a:p>
                <a:pPr algn="just"/>
                <a:endParaRPr lang="en-US" dirty="0" smtClean="0"/>
              </a:p>
              <a:p>
                <a:pPr algn="just"/>
                <a:r>
                  <a:rPr lang="en-US" dirty="0" smtClean="0"/>
                  <a:t>Where </a:t>
                </a:r>
                <a14:m>
                  <m:oMath xmlns:m="http://schemas.openxmlformats.org/officeDocument/2006/math">
                    <m:sSub>
                      <m:sSubPr>
                        <m:ctrlPr>
                          <a:rPr lang="en-US" i="1" smtClean="0">
                            <a:latin typeface="Cambria Math"/>
                          </a:rPr>
                        </m:ctrlPr>
                      </m:sSubPr>
                      <m:e>
                        <m:r>
                          <a:rPr lang="en-US" b="0" i="1" smtClean="0">
                            <a:latin typeface="Cambria Math"/>
                          </a:rPr>
                          <m:t>𝐷</m:t>
                        </m:r>
                      </m:e>
                      <m:sub>
                        <m:r>
                          <a:rPr lang="en-US" i="1" smtClean="0">
                            <a:latin typeface="Cambria Math"/>
                            <a:ea typeface="Cambria Math"/>
                          </a:rPr>
                          <m:t>⊥</m:t>
                        </m:r>
                      </m:sub>
                    </m:sSub>
                  </m:oMath>
                </a14:m>
                <a:r>
                  <a:rPr lang="en-US" dirty="0" smtClean="0"/>
                  <a:t>denotes the normal component of electric flux density, </a:t>
                </a:r>
                <a14:m>
                  <m:oMath xmlns:m="http://schemas.openxmlformats.org/officeDocument/2006/math">
                    <m:sSub>
                      <m:sSubPr>
                        <m:ctrlPr>
                          <a:rPr lang="en-US" i="1">
                            <a:latin typeface="Cambria Math"/>
                          </a:rPr>
                        </m:ctrlPr>
                      </m:sSubPr>
                      <m:e>
                        <m:r>
                          <a:rPr lang="en-US" b="0" i="1" smtClean="0">
                            <a:latin typeface="Cambria Math"/>
                          </a:rPr>
                          <m:t>𝐸</m:t>
                        </m:r>
                      </m:e>
                      <m:sub>
                        <m:r>
                          <a:rPr lang="en-US" i="1">
                            <a:latin typeface="Cambria Math"/>
                            <a:ea typeface="Cambria Math"/>
                          </a:rPr>
                          <m:t>⊥</m:t>
                        </m:r>
                      </m:sub>
                    </m:sSub>
                    <m:r>
                      <a:rPr lang="en-US" i="1">
                        <a:latin typeface="Cambria Math"/>
                        <a:ea typeface="Cambria Math"/>
                      </a:rPr>
                      <m:t> </m:t>
                    </m:r>
                  </m:oMath>
                </a14:m>
                <a:r>
                  <a:rPr lang="en-US" dirty="0" smtClean="0"/>
                  <a:t>denotes the normal component of electric field strength, and ds denotes the differential surface area.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86125"/>
            <a:ext cx="359040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68</a:t>
            </a:fld>
            <a:endParaRPr lang="en-US"/>
          </a:p>
        </p:txBody>
      </p:sp>
    </p:spTree>
    <p:extLst>
      <p:ext uri="{BB962C8B-B14F-4D97-AF65-F5344CB8AC3E}">
        <p14:creationId xmlns:p14="http://schemas.microsoft.com/office/powerpoint/2010/main" val="2234130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89" y="2172611"/>
            <a:ext cx="4252911" cy="392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D7D9436-E3B9-4BCF-8A52-8FC491A4DF9C}" type="slidenum">
              <a:rPr lang="en-US" smtClean="0"/>
              <a:pPr/>
              <a:t>69</a:t>
            </a:fld>
            <a:endParaRPr lang="en-US"/>
          </a:p>
        </p:txBody>
      </p:sp>
    </p:spTree>
    <p:extLst>
      <p:ext uri="{BB962C8B-B14F-4D97-AF65-F5344CB8AC3E}">
        <p14:creationId xmlns:p14="http://schemas.microsoft.com/office/powerpoint/2010/main" val="4244108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EHV  lines often have more than one conductor per phase. </a:t>
            </a:r>
          </a:p>
          <a:p>
            <a:pPr algn="just"/>
            <a:r>
              <a:rPr lang="en-US" dirty="0" smtClean="0"/>
              <a:t>These conductors are called a bundle.</a:t>
            </a:r>
          </a:p>
          <a:p>
            <a:pPr algn="just"/>
            <a:r>
              <a:rPr lang="en-US" dirty="0" smtClean="0"/>
              <a:t>Bundle conductors have a lower  electric field strength at the conductor surfaces, thereby controlling corona.</a:t>
            </a:r>
          </a:p>
          <a:p>
            <a:pPr algn="just"/>
            <a:r>
              <a:rPr lang="en-US" dirty="0" smtClean="0"/>
              <a:t>They also have a smaller series reactance.</a:t>
            </a:r>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Assumptions:</a:t>
            </a:r>
          </a:p>
          <a:p>
            <a:pPr marL="514350" indent="-514350" algn="just">
              <a:buFont typeface="+mj-lt"/>
              <a:buAutoNum type="arabicPeriod"/>
            </a:pPr>
            <a:r>
              <a:rPr lang="en-US" dirty="0" smtClean="0"/>
              <a:t>The line is sufficiently long that end effects are neglected.</a:t>
            </a:r>
          </a:p>
          <a:p>
            <a:pPr marL="514350" indent="-514350" algn="just">
              <a:buFont typeface="+mj-lt"/>
              <a:buAutoNum type="arabicPeriod"/>
            </a:pPr>
            <a:r>
              <a:rPr lang="en-US" dirty="0" smtClean="0"/>
              <a:t>It is a perfect conductor (zero resistivity).</a:t>
            </a:r>
          </a:p>
          <a:p>
            <a:pPr marL="514350" indent="-514350" algn="just">
              <a:buFont typeface="+mj-lt"/>
              <a:buAutoNum type="arabicPeriod"/>
            </a:pPr>
            <a:r>
              <a:rPr lang="en-US" dirty="0" smtClean="0"/>
              <a:t>Uniform distribution of charge on the surface. The uniformly distributed charge on the wire is equivalent to a charge concentrated at the center of the wire for calculating flux external to the wire</a:t>
            </a:r>
          </a:p>
          <a:p>
            <a:pPr marL="0" indent="0">
              <a:buNone/>
            </a:pP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70</a:t>
            </a:fld>
            <a:endParaRPr lang="en-US"/>
          </a:p>
        </p:txBody>
      </p:sp>
    </p:spTree>
    <p:extLst>
      <p:ext uri="{BB962C8B-B14F-4D97-AF65-F5344CB8AC3E}">
        <p14:creationId xmlns:p14="http://schemas.microsoft.com/office/powerpoint/2010/main" val="25229562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At x distance from the center of the conductor:</a:t>
            </a:r>
          </a:p>
          <a:p>
            <a:pPr algn="just"/>
            <a:endParaRPr lang="en-US" dirty="0"/>
          </a:p>
          <a:p>
            <a:pPr algn="just"/>
            <a:endParaRPr lang="en-US" dirty="0" smtClean="0"/>
          </a:p>
          <a:p>
            <a:pPr algn="just"/>
            <a:r>
              <a:rPr lang="en-US" dirty="0" smtClean="0"/>
              <a:t>The potential difference between two pints P1 and P2 at distances D1 and D2 from the center of the conductor.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95800"/>
            <a:ext cx="2189017"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486399"/>
            <a:ext cx="533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71</a:t>
            </a:fld>
            <a:endParaRPr lang="en-US"/>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438400"/>
            <a:ext cx="2362200" cy="96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0562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array of M solid cylindrical conductors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8" y="2524125"/>
            <a:ext cx="35147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72</a:t>
            </a:fld>
            <a:endParaRPr lang="en-US"/>
          </a:p>
        </p:txBody>
      </p:sp>
    </p:spTree>
    <p:extLst>
      <p:ext uri="{BB962C8B-B14F-4D97-AF65-F5344CB8AC3E}">
        <p14:creationId xmlns:p14="http://schemas.microsoft.com/office/powerpoint/2010/main" val="2800908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voltage between conductors k and </a:t>
            </a:r>
            <a:r>
              <a:rPr lang="en-US" i="1" dirty="0" err="1" smtClean="0"/>
              <a:t>i</a:t>
            </a:r>
            <a:r>
              <a:rPr lang="en-US" i="1" dirty="0" smtClean="0"/>
              <a:t> </a:t>
            </a:r>
            <a:r>
              <a:rPr lang="en-US" dirty="0" smtClean="0"/>
              <a:t>due to the charge q</a:t>
            </a:r>
            <a:r>
              <a:rPr lang="en-US" baseline="-25000" dirty="0" smtClean="0"/>
              <a:t>m</a:t>
            </a:r>
            <a:r>
              <a:rPr lang="en-US" dirty="0" smtClean="0"/>
              <a:t> acting alone</a:t>
            </a:r>
          </a:p>
          <a:p>
            <a:pPr algn="just"/>
            <a:endParaRPr lang="en-US" dirty="0"/>
          </a:p>
          <a:p>
            <a:pPr algn="just"/>
            <a:endParaRPr lang="en-US" dirty="0" smtClean="0"/>
          </a:p>
          <a:p>
            <a:pPr algn="just"/>
            <a:r>
              <a:rPr lang="en-US" dirty="0" smtClean="0"/>
              <a:t>Using superposition, the voltage between the conductors k </a:t>
            </a:r>
            <a:r>
              <a:rPr lang="en-US" dirty="0"/>
              <a:t>and </a:t>
            </a:r>
            <a:r>
              <a:rPr lang="en-US" i="1" dirty="0" err="1"/>
              <a:t>i</a:t>
            </a:r>
            <a:r>
              <a:rPr lang="en-US" i="1" dirty="0"/>
              <a:t> </a:t>
            </a:r>
            <a:r>
              <a:rPr lang="en-US" dirty="0"/>
              <a:t>due to </a:t>
            </a:r>
            <a:r>
              <a:rPr lang="en-US" dirty="0" smtClean="0"/>
              <a:t>all the charges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16962"/>
            <a:ext cx="3200400" cy="81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778375"/>
            <a:ext cx="3458308"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D7D9436-E3B9-4BCF-8A52-8FC491A4DF9C}" type="slidenum">
              <a:rPr lang="en-US" smtClean="0"/>
              <a:pPr/>
              <a:t>73</a:t>
            </a:fld>
            <a:endParaRPr lang="en-US"/>
          </a:p>
        </p:txBody>
      </p:sp>
    </p:spTree>
    <p:extLst>
      <p:ext uri="{BB962C8B-B14F-4D97-AF65-F5344CB8AC3E}">
        <p14:creationId xmlns:p14="http://schemas.microsoft.com/office/powerpoint/2010/main" val="18736484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Capacitance of single phase two wire line</a:t>
            </a:r>
            <a:endParaRPr lang="en-US" sz="3600"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74</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752600" y="3572178"/>
                <a:ext cx="4571999" cy="3133422"/>
              </a:xfrm>
              <a:prstGeom prst="rect">
                <a:avLst/>
              </a:prstGeom>
              <a:noFill/>
            </p:spPr>
            <p:txBody>
              <a:bodyPr wrap="square" rtlCol="0">
                <a:spAutoFit/>
              </a:bodyPr>
              <a:lstStyle/>
              <a:p>
                <a14:m>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𝑎𝑏</m:t>
                        </m:r>
                      </m:sub>
                    </m:sSub>
                    <m:r>
                      <a:rPr lang="en-US" sz="2600" b="0" i="1" smtClean="0">
                        <a:latin typeface="Cambria Math"/>
                      </a:rPr>
                      <m:t>=</m:t>
                    </m:r>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𝑞</m:t>
                            </m:r>
                          </m:e>
                          <m:sub>
                            <m:r>
                              <a:rPr lang="en-US" sz="2600" b="0" i="1" smtClean="0">
                                <a:latin typeface="Cambria Math"/>
                              </a:rPr>
                              <m:t>𝑎</m:t>
                            </m:r>
                          </m:sub>
                        </m:sSub>
                      </m:num>
                      <m:den>
                        <m:r>
                          <a:rPr lang="en-US" sz="2600" b="0" i="1" smtClean="0">
                            <a:latin typeface="Cambria Math"/>
                          </a:rPr>
                          <m:t>2</m:t>
                        </m:r>
                        <m:r>
                          <a:rPr lang="en-US" sz="2600" b="0" i="1" smtClean="0">
                            <a:latin typeface="Cambria Math"/>
                            <a:ea typeface="Cambria Math"/>
                          </a:rPr>
                          <m:t>𝜋𝜀</m:t>
                        </m:r>
                      </m:den>
                    </m:f>
                    <m:r>
                      <a:rPr lang="en-US" sz="2600" b="0" i="1" smtClean="0">
                        <a:latin typeface="Cambria Math"/>
                      </a:rPr>
                      <m:t>𝑙𝑛</m:t>
                    </m:r>
                    <m:f>
                      <m:fPr>
                        <m:ctrlPr>
                          <a:rPr lang="en-US" sz="2600" b="0" i="1" smtClean="0">
                            <a:latin typeface="Cambria Math"/>
                          </a:rPr>
                        </m:ctrlPr>
                      </m:fPr>
                      <m:num>
                        <m:r>
                          <a:rPr lang="en-US" sz="2600" b="0" i="1" smtClean="0">
                            <a:latin typeface="Cambria Math"/>
                          </a:rPr>
                          <m:t>𝐷</m:t>
                        </m:r>
                      </m:num>
                      <m:den>
                        <m:sSub>
                          <m:sSubPr>
                            <m:ctrlPr>
                              <a:rPr lang="en-US" sz="2600" b="0" i="1" smtClean="0">
                                <a:latin typeface="Cambria Math"/>
                              </a:rPr>
                            </m:ctrlPr>
                          </m:sSubPr>
                          <m:e>
                            <m:r>
                              <a:rPr lang="en-US" sz="2600" b="0" i="1" smtClean="0">
                                <a:latin typeface="Cambria Math"/>
                              </a:rPr>
                              <m:t>𝑟</m:t>
                            </m:r>
                          </m:e>
                          <m:sub>
                            <m:r>
                              <a:rPr lang="en-US" sz="2600" b="0" i="1" smtClean="0">
                                <a:latin typeface="Cambria Math"/>
                              </a:rPr>
                              <m:t>𝑎</m:t>
                            </m:r>
                          </m:sub>
                        </m:sSub>
                      </m:den>
                    </m:f>
                    <m:r>
                      <a:rPr lang="en-US" sz="2600" b="0" i="1" smtClean="0">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b="0" i="1" smtClean="0">
                                <a:latin typeface="Cambria Math"/>
                              </a:rPr>
                              <m:t>𝑏</m:t>
                            </m:r>
                          </m:sub>
                        </m:sSub>
                      </m:num>
                      <m:den>
                        <m:r>
                          <a:rPr lang="en-US" sz="2600" i="1">
                            <a:latin typeface="Cambria Math"/>
                          </a:rPr>
                          <m:t>2</m:t>
                        </m:r>
                        <m:r>
                          <a:rPr lang="en-US" sz="2600" i="1">
                            <a:latin typeface="Cambria Math"/>
                            <a:ea typeface="Cambria Math"/>
                          </a:rPr>
                          <m:t>𝜋𝜀</m:t>
                        </m:r>
                      </m:den>
                    </m:f>
                    <m:r>
                      <a:rPr lang="en-US" sz="2600" i="1">
                        <a:latin typeface="Cambria Math"/>
                      </a:rPr>
                      <m:t>𝑙𝑛</m:t>
                    </m:r>
                    <m:f>
                      <m:fPr>
                        <m:ctrlPr>
                          <a:rPr lang="en-US" sz="2600" i="1">
                            <a:latin typeface="Cambria Math"/>
                            <a:ea typeface="Cambria Math"/>
                          </a:rPr>
                        </m:ctrlPr>
                      </m:fPr>
                      <m:num>
                        <m:sSub>
                          <m:sSubPr>
                            <m:ctrlPr>
                              <a:rPr lang="en-US" sz="2600" i="1">
                                <a:latin typeface="Cambria Math"/>
                                <a:ea typeface="Cambria Math"/>
                              </a:rPr>
                            </m:ctrlPr>
                          </m:sSubPr>
                          <m:e>
                            <m:r>
                              <a:rPr lang="en-US" sz="2600" i="1">
                                <a:latin typeface="Cambria Math"/>
                                <a:ea typeface="Cambria Math"/>
                              </a:rPr>
                              <m:t>𝑟</m:t>
                            </m:r>
                          </m:e>
                          <m:sub>
                            <m:r>
                              <a:rPr lang="en-US" sz="2600" i="1">
                                <a:latin typeface="Cambria Math"/>
                                <a:ea typeface="Cambria Math"/>
                              </a:rPr>
                              <m:t>𝑏</m:t>
                            </m:r>
                          </m:sub>
                        </m:sSub>
                      </m:num>
                      <m:den>
                        <m:r>
                          <a:rPr lang="en-US" sz="2600" i="1">
                            <a:latin typeface="Cambria Math"/>
                            <a:ea typeface="Cambria Math"/>
                          </a:rPr>
                          <m:t>𝐷</m:t>
                        </m:r>
                      </m:den>
                    </m:f>
                  </m:oMath>
                </a14:m>
                <a:r>
                  <a:rPr lang="en-US" sz="2600" dirty="0" smtClean="0"/>
                  <a:t> V</a:t>
                </a:r>
              </a:p>
              <a:p>
                <a:pPr/>
                <a14:m>
                  <m:oMathPara xmlns:m="http://schemas.openxmlformats.org/officeDocument/2006/math">
                    <m:oMathParaPr>
                      <m:jc m:val="centerGroup"/>
                    </m:oMathParaPr>
                    <m:oMath xmlns:m="http://schemas.openxmlformats.org/officeDocument/2006/math">
                      <m:sSub>
                        <m:sSubPr>
                          <m:ctrlPr>
                            <a:rPr lang="en-US" sz="2600" i="1">
                              <a:latin typeface="Cambria Math"/>
                            </a:rPr>
                          </m:ctrlPr>
                        </m:sSubPr>
                        <m:e>
                          <m:r>
                            <a:rPr lang="en-US" sz="2600" i="1">
                              <a:latin typeface="Cambria Math"/>
                            </a:rPr>
                            <m:t>𝑉</m:t>
                          </m:r>
                        </m:e>
                        <m:sub>
                          <m:r>
                            <a:rPr lang="en-US" sz="2600" i="1">
                              <a:latin typeface="Cambria Math"/>
                            </a:rPr>
                            <m:t>𝑎𝑏</m:t>
                          </m:r>
                        </m:sub>
                      </m:sSub>
                      <m:r>
                        <a:rPr lang="en-US" sz="2600" i="1">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i="1">
                                  <a:latin typeface="Cambria Math"/>
                                </a:rPr>
                                <m:t>𝑎</m:t>
                              </m:r>
                            </m:sub>
                          </m:sSub>
                        </m:num>
                        <m:den>
                          <m:r>
                            <a:rPr lang="en-US" sz="2600" i="1">
                              <a:latin typeface="Cambria Math"/>
                            </a:rPr>
                            <m:t>2</m:t>
                          </m:r>
                          <m:r>
                            <a:rPr lang="en-US" sz="2600" i="1">
                              <a:latin typeface="Cambria Math"/>
                              <a:ea typeface="Cambria Math"/>
                            </a:rPr>
                            <m:t>𝜋𝜀</m:t>
                          </m:r>
                        </m:den>
                      </m:f>
                      <m:d>
                        <m:dPr>
                          <m:ctrlPr>
                            <a:rPr lang="en-US" sz="2600" b="0" i="1" smtClean="0">
                              <a:latin typeface="Cambria Math"/>
                              <a:ea typeface="Cambria Math"/>
                            </a:rPr>
                          </m:ctrlPr>
                        </m:dPr>
                        <m:e>
                          <m:r>
                            <a:rPr lang="en-US" sz="2600" i="1">
                              <a:latin typeface="Cambria Math"/>
                            </a:rPr>
                            <m:t>𝑙𝑛</m:t>
                          </m:r>
                          <m:f>
                            <m:fPr>
                              <m:ctrlPr>
                                <a:rPr lang="en-US" sz="2600" i="1">
                                  <a:latin typeface="Cambria Math"/>
                                </a:rPr>
                              </m:ctrlPr>
                            </m:fPr>
                            <m:num>
                              <m:r>
                                <a:rPr lang="en-US" sz="2600" i="1">
                                  <a:latin typeface="Cambria Math"/>
                                </a:rPr>
                                <m:t>𝐷</m:t>
                              </m:r>
                            </m:num>
                            <m:den>
                              <m:sSub>
                                <m:sSubPr>
                                  <m:ctrlPr>
                                    <a:rPr lang="en-US" sz="2600" i="1">
                                      <a:latin typeface="Cambria Math"/>
                                    </a:rPr>
                                  </m:ctrlPr>
                                </m:sSubPr>
                                <m:e>
                                  <m:r>
                                    <a:rPr lang="en-US" sz="2600" i="1">
                                      <a:latin typeface="Cambria Math"/>
                                    </a:rPr>
                                    <m:t>𝑟</m:t>
                                  </m:r>
                                </m:e>
                                <m:sub>
                                  <m:r>
                                    <a:rPr lang="en-US" sz="2600" i="1">
                                      <a:latin typeface="Cambria Math"/>
                                    </a:rPr>
                                    <m:t>𝑎</m:t>
                                  </m:r>
                                </m:sub>
                              </m:sSub>
                            </m:den>
                          </m:f>
                          <m:r>
                            <a:rPr lang="en-US" sz="2600" i="1" smtClean="0">
                              <a:latin typeface="Cambria Math"/>
                              <a:ea typeface="Cambria Math"/>
                            </a:rPr>
                            <m:t>−</m:t>
                          </m:r>
                          <m:r>
                            <a:rPr lang="en-US" sz="2600" b="0" i="1" smtClean="0">
                              <a:latin typeface="Cambria Math"/>
                              <a:ea typeface="Cambria Math"/>
                            </a:rPr>
                            <m:t>𝑙𝑛</m:t>
                          </m:r>
                          <m:f>
                            <m:fPr>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𝑟</m:t>
                                  </m:r>
                                </m:e>
                                <m:sub>
                                  <m:r>
                                    <a:rPr lang="en-US" sz="2600" b="0" i="1" smtClean="0">
                                      <a:latin typeface="Cambria Math"/>
                                      <a:ea typeface="Cambria Math"/>
                                    </a:rPr>
                                    <m:t>𝑏</m:t>
                                  </m:r>
                                </m:sub>
                              </m:sSub>
                            </m:num>
                            <m:den>
                              <m:r>
                                <a:rPr lang="en-US" sz="2600" b="0" i="1" smtClean="0">
                                  <a:latin typeface="Cambria Math"/>
                                  <a:ea typeface="Cambria Math"/>
                                </a:rPr>
                                <m:t>𝐷</m:t>
                              </m:r>
                            </m:den>
                          </m:f>
                        </m:e>
                      </m:d>
                      <m:r>
                        <m:rPr>
                          <m:nor/>
                        </m:rPr>
                        <a:rPr lang="en-US" sz="2600" dirty="0"/>
                        <m:t>V</m:t>
                      </m:r>
                    </m:oMath>
                  </m:oMathPara>
                </a14:m>
                <a:endParaRPr lang="en-US" sz="2600" b="0" dirty="0" smtClean="0">
                  <a:ea typeface="Cambria Math"/>
                </a:endParaRPr>
              </a:p>
              <a:p>
                <a14:m>
                  <m:oMath xmlns:m="http://schemas.openxmlformats.org/officeDocument/2006/math">
                    <m:sSub>
                      <m:sSubPr>
                        <m:ctrlPr>
                          <a:rPr lang="en-US" sz="2600" i="1">
                            <a:latin typeface="Cambria Math"/>
                          </a:rPr>
                        </m:ctrlPr>
                      </m:sSubPr>
                      <m:e>
                        <m:r>
                          <a:rPr lang="en-US" sz="2600" i="1">
                            <a:latin typeface="Cambria Math"/>
                          </a:rPr>
                          <m:t>𝑉</m:t>
                        </m:r>
                      </m:e>
                      <m:sub>
                        <m:r>
                          <a:rPr lang="en-US" sz="2600" i="1">
                            <a:latin typeface="Cambria Math"/>
                          </a:rPr>
                          <m:t>𝑎𝑏</m:t>
                        </m:r>
                      </m:sub>
                    </m:sSub>
                    <m:r>
                      <a:rPr lang="en-US" sz="2600" i="1">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i="1">
                                <a:latin typeface="Cambria Math"/>
                              </a:rPr>
                              <m:t>𝑎</m:t>
                            </m:r>
                          </m:sub>
                        </m:sSub>
                      </m:num>
                      <m:den>
                        <m:r>
                          <a:rPr lang="en-US" sz="2600" i="1">
                            <a:latin typeface="Cambria Math"/>
                          </a:rPr>
                          <m:t>2</m:t>
                        </m:r>
                        <m:r>
                          <a:rPr lang="en-US" sz="2600" i="1">
                            <a:latin typeface="Cambria Math"/>
                            <a:ea typeface="Cambria Math"/>
                          </a:rPr>
                          <m:t>𝜋𝜀</m:t>
                        </m:r>
                      </m:den>
                    </m:f>
                    <m:r>
                      <a:rPr lang="en-US" sz="2600" i="1">
                        <a:latin typeface="Cambria Math"/>
                      </a:rPr>
                      <m:t>𝑙𝑛</m:t>
                    </m:r>
                    <m:f>
                      <m:fPr>
                        <m:ctrlPr>
                          <a:rPr lang="en-US" sz="2600" i="1">
                            <a:latin typeface="Cambria Math"/>
                          </a:rPr>
                        </m:ctrlPr>
                      </m:fPr>
                      <m:num>
                        <m:sSup>
                          <m:sSupPr>
                            <m:ctrlPr>
                              <a:rPr lang="en-US" sz="2600" i="1" smtClean="0">
                                <a:latin typeface="Cambria Math"/>
                              </a:rPr>
                            </m:ctrlPr>
                          </m:sSupPr>
                          <m:e>
                            <m:r>
                              <a:rPr lang="en-US" sz="2600" b="0" i="1" smtClean="0">
                                <a:latin typeface="Cambria Math"/>
                              </a:rPr>
                              <m:t>𝐷</m:t>
                            </m:r>
                          </m:e>
                          <m:sup>
                            <m:r>
                              <a:rPr lang="en-US" sz="2600" b="0" i="1" smtClean="0">
                                <a:latin typeface="Cambria Math"/>
                              </a:rPr>
                              <m:t>2</m:t>
                            </m:r>
                          </m:sup>
                        </m:sSup>
                      </m:num>
                      <m:den>
                        <m:sSub>
                          <m:sSubPr>
                            <m:ctrlPr>
                              <a:rPr lang="en-US" sz="2600" i="1">
                                <a:latin typeface="Cambria Math"/>
                              </a:rPr>
                            </m:ctrlPr>
                          </m:sSubPr>
                          <m:e>
                            <m:r>
                              <a:rPr lang="en-US" sz="2600" i="1">
                                <a:latin typeface="Cambria Math"/>
                              </a:rPr>
                              <m:t>𝑟</m:t>
                            </m:r>
                          </m:e>
                          <m:sub>
                            <m:r>
                              <a:rPr lang="en-US" sz="2600" i="1">
                                <a:latin typeface="Cambria Math"/>
                              </a:rPr>
                              <m:t>𝑎</m:t>
                            </m:r>
                          </m:sub>
                        </m:sSub>
                        <m:sSub>
                          <m:sSubPr>
                            <m:ctrlPr>
                              <a:rPr lang="en-US" sz="2600" i="1" smtClean="0">
                                <a:latin typeface="Cambria Math"/>
                              </a:rPr>
                            </m:ctrlPr>
                          </m:sSubPr>
                          <m:e>
                            <m:r>
                              <a:rPr lang="en-US" sz="2600" b="0" i="1" smtClean="0">
                                <a:latin typeface="Cambria Math"/>
                              </a:rPr>
                              <m:t>𝑟</m:t>
                            </m:r>
                          </m:e>
                          <m:sub>
                            <m:r>
                              <a:rPr lang="en-US" sz="2600" b="0" i="1" smtClean="0">
                                <a:latin typeface="Cambria Math"/>
                              </a:rPr>
                              <m:t>𝑏</m:t>
                            </m:r>
                          </m:sub>
                        </m:sSub>
                      </m:den>
                    </m:f>
                  </m:oMath>
                </a14:m>
                <a:r>
                  <a:rPr lang="en-US" sz="2600" dirty="0"/>
                  <a:t> </a:t>
                </a:r>
                <a:r>
                  <a:rPr lang="en-US" sz="2600" dirty="0" smtClean="0"/>
                  <a:t>V</a:t>
                </a:r>
              </a:p>
              <a:p>
                <a14:m>
                  <m:oMath xmlns:m="http://schemas.openxmlformats.org/officeDocument/2006/math">
                    <m:sSub>
                      <m:sSubPr>
                        <m:ctrlPr>
                          <a:rPr lang="en-US" sz="2600" i="1">
                            <a:latin typeface="Cambria Math"/>
                          </a:rPr>
                        </m:ctrlPr>
                      </m:sSubPr>
                      <m:e>
                        <m:r>
                          <a:rPr lang="en-US" sz="2600" b="0" i="1" smtClean="0">
                            <a:latin typeface="Cambria Math"/>
                          </a:rPr>
                          <m:t>𝐶</m:t>
                        </m:r>
                      </m:e>
                      <m:sub>
                        <m:r>
                          <a:rPr lang="en-US" sz="2600" i="1">
                            <a:latin typeface="Cambria Math"/>
                          </a:rPr>
                          <m:t>𝑎𝑏</m:t>
                        </m:r>
                      </m:sub>
                    </m:sSub>
                    <m:r>
                      <a:rPr lang="en-US" sz="2600" i="1">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i="1">
                                <a:latin typeface="Cambria Math"/>
                              </a:rPr>
                              <m:t>𝑎</m:t>
                            </m:r>
                          </m:sub>
                        </m:sSub>
                      </m:num>
                      <m:den>
                        <m:sSub>
                          <m:sSubPr>
                            <m:ctrlPr>
                              <a:rPr lang="en-US" sz="2600" i="1">
                                <a:latin typeface="Cambria Math"/>
                              </a:rPr>
                            </m:ctrlPr>
                          </m:sSubPr>
                          <m:e>
                            <m:r>
                              <a:rPr lang="en-US" sz="2600" i="1">
                                <a:latin typeface="Cambria Math"/>
                              </a:rPr>
                              <m:t>𝑉</m:t>
                            </m:r>
                          </m:e>
                          <m:sub>
                            <m:r>
                              <a:rPr lang="en-US" sz="2600" i="1">
                                <a:latin typeface="Cambria Math"/>
                              </a:rPr>
                              <m:t>𝑎𝑏</m:t>
                            </m:r>
                          </m:sub>
                        </m:sSub>
                      </m:den>
                    </m:f>
                    <m:r>
                      <a:rPr lang="en-US" sz="2600" b="0" i="0" smtClean="0">
                        <a:latin typeface="Cambria Math"/>
                        <a:ea typeface="Cambria Math"/>
                      </a:rPr>
                      <m:t>=</m:t>
                    </m:r>
                    <m:f>
                      <m:fPr>
                        <m:ctrlPr>
                          <a:rPr lang="en-US" sz="2600" i="1">
                            <a:latin typeface="Cambria Math"/>
                          </a:rPr>
                        </m:ctrlPr>
                      </m:fPr>
                      <m:num>
                        <m:r>
                          <a:rPr lang="en-US" sz="2600" b="0" i="1" smtClean="0">
                            <a:latin typeface="Cambria Math"/>
                          </a:rPr>
                          <m:t>2</m:t>
                        </m:r>
                        <m:r>
                          <a:rPr lang="en-US" sz="2600" b="0" i="1" smtClean="0">
                            <a:latin typeface="Cambria Math"/>
                            <a:ea typeface="Cambria Math"/>
                          </a:rPr>
                          <m:t>𝜋𝜀</m:t>
                        </m:r>
                      </m:num>
                      <m:den>
                        <m:r>
                          <m:rPr>
                            <m:sty m:val="p"/>
                          </m:rPr>
                          <a:rPr lang="en-US" sz="2600" i="0">
                            <a:latin typeface="Cambria Math"/>
                          </a:rPr>
                          <m:t>ln</m:t>
                        </m:r>
                        <m:r>
                          <a:rPr lang="en-US" sz="2600" b="0" i="1" smtClean="0">
                            <a:latin typeface="Cambria Math"/>
                          </a:rPr>
                          <m:t>⁡(</m:t>
                        </m:r>
                        <m:f>
                          <m:fPr>
                            <m:ctrlPr>
                              <a:rPr lang="en-US" sz="2600" i="1">
                                <a:latin typeface="Cambria Math"/>
                              </a:rPr>
                            </m:ctrlPr>
                          </m:fPr>
                          <m:num>
                            <m:sSup>
                              <m:sSupPr>
                                <m:ctrlPr>
                                  <a:rPr lang="en-US" sz="2600" i="1">
                                    <a:latin typeface="Cambria Math"/>
                                  </a:rPr>
                                </m:ctrlPr>
                              </m:sSupPr>
                              <m:e>
                                <m:r>
                                  <a:rPr lang="en-US" sz="2600" i="1">
                                    <a:latin typeface="Cambria Math"/>
                                  </a:rPr>
                                  <m:t>𝐷</m:t>
                                </m:r>
                              </m:e>
                              <m:sup>
                                <m:r>
                                  <a:rPr lang="en-US" sz="2600" i="1">
                                    <a:latin typeface="Cambria Math"/>
                                  </a:rPr>
                                  <m:t>2</m:t>
                                </m:r>
                              </m:sup>
                            </m:sSup>
                          </m:num>
                          <m:den>
                            <m:sSub>
                              <m:sSubPr>
                                <m:ctrlPr>
                                  <a:rPr lang="en-US" sz="2600" i="1">
                                    <a:latin typeface="Cambria Math"/>
                                  </a:rPr>
                                </m:ctrlPr>
                              </m:sSubPr>
                              <m:e>
                                <m:r>
                                  <a:rPr lang="en-US" sz="2600" i="1">
                                    <a:latin typeface="Cambria Math"/>
                                  </a:rPr>
                                  <m:t>𝑟</m:t>
                                </m:r>
                              </m:e>
                              <m:sub>
                                <m:r>
                                  <a:rPr lang="en-US" sz="2600" i="1">
                                    <a:latin typeface="Cambria Math"/>
                                  </a:rPr>
                                  <m:t>𝑎</m:t>
                                </m:r>
                              </m:sub>
                            </m:sSub>
                            <m:sSub>
                              <m:sSubPr>
                                <m:ctrlPr>
                                  <a:rPr lang="en-US" sz="2600" i="1">
                                    <a:latin typeface="Cambria Math"/>
                                  </a:rPr>
                                </m:ctrlPr>
                              </m:sSubPr>
                              <m:e>
                                <m:r>
                                  <a:rPr lang="en-US" sz="2600" i="1">
                                    <a:latin typeface="Cambria Math"/>
                                  </a:rPr>
                                  <m:t>𝑟</m:t>
                                </m:r>
                              </m:e>
                              <m:sub>
                                <m:r>
                                  <a:rPr lang="en-US" sz="2600" i="1">
                                    <a:latin typeface="Cambria Math"/>
                                  </a:rPr>
                                  <m:t>𝑏</m:t>
                                </m:r>
                              </m:sub>
                            </m:sSub>
                          </m:den>
                        </m:f>
                        <m:r>
                          <a:rPr lang="en-US" sz="2600" b="0" i="1" smtClean="0">
                            <a:latin typeface="Cambria Math"/>
                          </a:rPr>
                          <m:t>)</m:t>
                        </m:r>
                      </m:den>
                    </m:f>
                  </m:oMath>
                </a14:m>
                <a:r>
                  <a:rPr lang="en-US" sz="2600" dirty="0"/>
                  <a:t> </a:t>
                </a:r>
                <a:r>
                  <a:rPr lang="en-US" sz="2600" dirty="0" smtClean="0"/>
                  <a:t>F/m</a:t>
                </a:r>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752600" y="3572178"/>
                <a:ext cx="4571999" cy="3133422"/>
              </a:xfrm>
              <a:prstGeom prst="rect">
                <a:avLst/>
              </a:prstGeom>
              <a:blipFill rotWithShape="1">
                <a:blip r:embed="rId2"/>
                <a:stretch>
                  <a:fillRect/>
                </a:stretch>
              </a:blipFill>
            </p:spPr>
            <p:txBody>
              <a:bodyPr/>
              <a:lstStyle/>
              <a:p>
                <a:r>
                  <a:rPr lang="en-US">
                    <a:noFill/>
                  </a:rPr>
                  <a:t> </a:t>
                </a:r>
              </a:p>
            </p:txBody>
          </p:sp>
        </mc:Fallback>
      </mc:AlternateContent>
      <p:grpSp>
        <p:nvGrpSpPr>
          <p:cNvPr id="30" name="Group 29"/>
          <p:cNvGrpSpPr/>
          <p:nvPr/>
        </p:nvGrpSpPr>
        <p:grpSpPr>
          <a:xfrm>
            <a:off x="914400" y="2057400"/>
            <a:ext cx="6561306" cy="1295400"/>
            <a:chOff x="914400" y="2057400"/>
            <a:chExt cx="6561306" cy="1295400"/>
          </a:xfrm>
        </p:grpSpPr>
        <p:sp>
          <p:nvSpPr>
            <p:cNvPr id="6" name="Oval 5"/>
            <p:cNvSpPr/>
            <p:nvPr/>
          </p:nvSpPr>
          <p:spPr>
            <a:xfrm>
              <a:off x="1143000" y="2057400"/>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29400" y="2223074"/>
              <a:ext cx="609600" cy="6007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6" idx="7"/>
            </p:cNvCxnSpPr>
            <p:nvPr/>
          </p:nvCxnSpPr>
          <p:spPr>
            <a:xfrm flipV="1">
              <a:off x="1600200" y="2191311"/>
              <a:ext cx="323289" cy="323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7"/>
            </p:cNvCxnSpPr>
            <p:nvPr/>
          </p:nvCxnSpPr>
          <p:spPr>
            <a:xfrm flipV="1">
              <a:off x="6934200" y="2311052"/>
              <a:ext cx="215526" cy="207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600200" y="3200400"/>
              <a:ext cx="5334000" cy="442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600200" y="2971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934200" y="2819400"/>
              <a:ext cx="0" cy="45840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38599" y="2895600"/>
              <a:ext cx="357790" cy="369332"/>
            </a:xfrm>
            <a:prstGeom prst="rect">
              <a:avLst/>
            </a:prstGeom>
            <a:noFill/>
          </p:spPr>
          <p:txBody>
            <a:bodyPr wrap="none" rtlCol="0">
              <a:spAutoFit/>
            </a:bodyPr>
            <a:lstStyle/>
            <a:p>
              <a:r>
                <a:rPr lang="en-US" dirty="0" smtClean="0"/>
                <a:t>D</a:t>
              </a:r>
              <a:endParaRPr lang="en-US" dirty="0"/>
            </a:p>
          </p:txBody>
        </p:sp>
        <p:sp>
          <p:nvSpPr>
            <p:cNvPr id="25" name="TextBox 24"/>
            <p:cNvSpPr txBox="1"/>
            <p:nvPr/>
          </p:nvSpPr>
          <p:spPr>
            <a:xfrm>
              <a:off x="914400" y="2678668"/>
              <a:ext cx="295274" cy="369332"/>
            </a:xfrm>
            <a:prstGeom prst="rect">
              <a:avLst/>
            </a:prstGeom>
            <a:noFill/>
          </p:spPr>
          <p:txBody>
            <a:bodyPr wrap="none" rtlCol="0">
              <a:spAutoFit/>
            </a:bodyPr>
            <a:lstStyle/>
            <a:p>
              <a:r>
                <a:rPr lang="en-US" dirty="0" smtClean="0"/>
                <a:t>a</a:t>
              </a:r>
              <a:endParaRPr lang="en-US" dirty="0"/>
            </a:p>
          </p:txBody>
        </p:sp>
        <p:sp>
          <p:nvSpPr>
            <p:cNvPr id="27" name="TextBox 26"/>
            <p:cNvSpPr txBox="1"/>
            <p:nvPr/>
          </p:nvSpPr>
          <p:spPr>
            <a:xfrm>
              <a:off x="7162800" y="2590800"/>
              <a:ext cx="312906" cy="369332"/>
            </a:xfrm>
            <a:prstGeom prst="rect">
              <a:avLst/>
            </a:prstGeom>
            <a:noFill/>
          </p:spPr>
          <p:txBody>
            <a:bodyPr wrap="none" rtlCol="0">
              <a:spAutoFit/>
            </a:bodyPr>
            <a:lstStyle/>
            <a:p>
              <a:r>
                <a:rPr lang="en-US" dirty="0" smtClean="0"/>
                <a:t>b</a:t>
              </a:r>
              <a:endParaRPr lang="en-US" dirty="0"/>
            </a:p>
          </p:txBody>
        </p:sp>
        <p:sp>
          <p:nvSpPr>
            <p:cNvPr id="29" name="TextBox 28"/>
            <p:cNvSpPr txBox="1"/>
            <p:nvPr/>
          </p:nvSpPr>
          <p:spPr>
            <a:xfrm>
              <a:off x="1447800" y="2069068"/>
              <a:ext cx="342594" cy="369332"/>
            </a:xfrm>
            <a:prstGeom prst="rect">
              <a:avLst/>
            </a:prstGeom>
            <a:noFill/>
          </p:spPr>
          <p:txBody>
            <a:bodyPr wrap="none" rtlCol="0">
              <a:spAutoFit/>
            </a:bodyPr>
            <a:lstStyle/>
            <a:p>
              <a:r>
                <a:rPr lang="en-US" dirty="0" smtClean="0"/>
                <a:t>r</a:t>
              </a:r>
              <a:r>
                <a:rPr lang="en-US" baseline="-25000" dirty="0" smtClean="0"/>
                <a:t>a</a:t>
              </a:r>
              <a:endParaRPr lang="en-US" baseline="-25000" dirty="0"/>
            </a:p>
          </p:txBody>
        </p:sp>
        <p:sp>
          <p:nvSpPr>
            <p:cNvPr id="35" name="TextBox 34"/>
            <p:cNvSpPr txBox="1"/>
            <p:nvPr/>
          </p:nvSpPr>
          <p:spPr>
            <a:xfrm>
              <a:off x="6744006" y="2133600"/>
              <a:ext cx="355547" cy="369332"/>
            </a:xfrm>
            <a:prstGeom prst="rect">
              <a:avLst/>
            </a:prstGeom>
            <a:noFill/>
          </p:spPr>
          <p:txBody>
            <a:bodyPr wrap="none" rtlCol="0">
              <a:spAutoFit/>
            </a:bodyPr>
            <a:lstStyle/>
            <a:p>
              <a:r>
                <a:rPr lang="en-US" dirty="0" smtClean="0"/>
                <a:t>r</a:t>
              </a:r>
              <a:r>
                <a:rPr lang="en-US" baseline="-25000" dirty="0"/>
                <a:t>b</a:t>
              </a:r>
            </a:p>
          </p:txBody>
        </p:sp>
      </p:grpSp>
    </p:spTree>
    <p:extLst>
      <p:ext uri="{BB962C8B-B14F-4D97-AF65-F5344CB8AC3E}">
        <p14:creationId xmlns:p14="http://schemas.microsoft.com/office/powerpoint/2010/main" val="5791497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Capacitance of </a:t>
            </a:r>
            <a:r>
              <a:rPr lang="en-US" sz="3600" b="1" dirty="0"/>
              <a:t>a</a:t>
            </a:r>
            <a:r>
              <a:rPr lang="en-US" sz="3600" b="1" dirty="0" smtClean="0"/>
              <a:t> Three-phase Line with Equilateral Spacing</a:t>
            </a:r>
            <a:endParaRPr lang="en-US" sz="3600" b="1" dirty="0"/>
          </a:p>
        </p:txBody>
      </p:sp>
      <p:sp>
        <p:nvSpPr>
          <p:cNvPr id="3" name="Content Placeholder 2"/>
          <p:cNvSpPr>
            <a:spLocks noGrp="1"/>
          </p:cNvSpPr>
          <p:nvPr>
            <p:ph idx="1"/>
          </p:nvPr>
        </p:nvSpPr>
        <p:spPr/>
        <p:txBody>
          <a:bodyPr/>
          <a:lstStyle/>
          <a:p>
            <a:r>
              <a:rPr lang="en-US" dirty="0"/>
              <a:t>I </a:t>
            </a:r>
            <a:r>
              <a:rPr lang="en-US" dirty="0" smtClean="0"/>
              <a:t>f </a:t>
            </a:r>
            <a:r>
              <a:rPr lang="pt-BR" dirty="0" smtClean="0"/>
              <a:t>there are no other </a:t>
            </a:r>
            <a:r>
              <a:rPr lang="pt-BR" dirty="0"/>
              <a:t>charges </a:t>
            </a:r>
            <a:r>
              <a:rPr lang="pt-BR" dirty="0" smtClean="0"/>
              <a:t>in the vicinity </a:t>
            </a:r>
            <a:r>
              <a:rPr lang="pt-BR" dirty="0"/>
              <a:t>, </a:t>
            </a:r>
            <a:r>
              <a:rPr lang="pt-BR" dirty="0" smtClean="0"/>
              <a:t>the sum </a:t>
            </a:r>
            <a:r>
              <a:rPr lang="pt-BR" dirty="0"/>
              <a:t>of </a:t>
            </a:r>
            <a:r>
              <a:rPr lang="pt-BR" dirty="0" smtClean="0"/>
              <a:t>the </a:t>
            </a:r>
            <a:r>
              <a:rPr lang="pt-BR" dirty="0"/>
              <a:t>charges on </a:t>
            </a:r>
            <a:r>
              <a:rPr lang="pt-BR" dirty="0" smtClean="0"/>
              <a:t>the three </a:t>
            </a:r>
            <a:r>
              <a:rPr lang="en-US" dirty="0" smtClean="0"/>
              <a:t>conductors </a:t>
            </a:r>
            <a:r>
              <a:rPr lang="en-US" dirty="0"/>
              <a:t>is </a:t>
            </a:r>
            <a:r>
              <a:rPr lang="en-US" dirty="0" smtClean="0"/>
              <a:t>zero. (For balanced voltages)</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75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98679"/>
            <a:ext cx="2886075" cy="237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3200400" y="4191000"/>
                <a:ext cx="5264583" cy="660565"/>
              </a:xfrm>
              <a:prstGeom prst="rect">
                <a:avLst/>
              </a:prstGeom>
            </p:spPr>
            <p:txBody>
              <a:bodyPr wrap="none">
                <a:spAutoFit/>
              </a:bodyPr>
              <a:lstStyle/>
              <a:p>
                <a14:m>
                  <m:oMath xmlns:m="http://schemas.openxmlformats.org/officeDocument/2006/math">
                    <m:sSub>
                      <m:sSubPr>
                        <m:ctrlPr>
                          <a:rPr lang="en-US" sz="2600" i="1" smtClean="0">
                            <a:latin typeface="Cambria Math"/>
                          </a:rPr>
                        </m:ctrlPr>
                      </m:sSubPr>
                      <m:e>
                        <m:r>
                          <a:rPr lang="en-US" sz="2600" i="1">
                            <a:latin typeface="Cambria Math"/>
                          </a:rPr>
                          <m:t>𝑉</m:t>
                        </m:r>
                      </m:e>
                      <m:sub>
                        <m:r>
                          <a:rPr lang="en-US" sz="2600" i="1">
                            <a:latin typeface="Cambria Math"/>
                          </a:rPr>
                          <m:t>𝑎𝑏</m:t>
                        </m:r>
                      </m:sub>
                    </m:sSub>
                    <m:r>
                      <a:rPr lang="en-US" sz="2600" i="1">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i="1">
                                <a:latin typeface="Cambria Math"/>
                              </a:rPr>
                              <m:t>𝑎</m:t>
                            </m:r>
                          </m:sub>
                        </m:sSub>
                      </m:num>
                      <m:den>
                        <m:r>
                          <a:rPr lang="en-US" sz="2600" i="1">
                            <a:latin typeface="Cambria Math"/>
                          </a:rPr>
                          <m:t>2</m:t>
                        </m:r>
                        <m:r>
                          <a:rPr lang="en-US" sz="2600" i="1">
                            <a:latin typeface="Cambria Math"/>
                            <a:ea typeface="Cambria Math"/>
                          </a:rPr>
                          <m:t>𝜋𝜀</m:t>
                        </m:r>
                      </m:den>
                    </m:f>
                    <m:r>
                      <a:rPr lang="en-US" sz="2600" i="1">
                        <a:latin typeface="Cambria Math"/>
                      </a:rPr>
                      <m:t>𝑙𝑛</m:t>
                    </m:r>
                    <m:f>
                      <m:fPr>
                        <m:ctrlPr>
                          <a:rPr lang="en-US" sz="2600" i="1">
                            <a:latin typeface="Cambria Math"/>
                          </a:rPr>
                        </m:ctrlPr>
                      </m:fPr>
                      <m:num>
                        <m:r>
                          <a:rPr lang="en-US" sz="2600" i="1">
                            <a:latin typeface="Cambria Math"/>
                          </a:rPr>
                          <m:t>𝐷</m:t>
                        </m:r>
                      </m:num>
                      <m:den>
                        <m:r>
                          <a:rPr lang="en-US" sz="2600" b="0" i="1" smtClean="0">
                            <a:latin typeface="Cambria Math"/>
                          </a:rPr>
                          <m:t>𝑟</m:t>
                        </m:r>
                      </m:den>
                    </m:f>
                    <m:r>
                      <a:rPr lang="en-US" sz="2600" i="1">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i="1">
                                <a:latin typeface="Cambria Math"/>
                              </a:rPr>
                              <m:t>𝑏</m:t>
                            </m:r>
                          </m:sub>
                        </m:sSub>
                      </m:num>
                      <m:den>
                        <m:r>
                          <a:rPr lang="en-US" sz="2600" i="1">
                            <a:latin typeface="Cambria Math"/>
                          </a:rPr>
                          <m:t>2</m:t>
                        </m:r>
                        <m:r>
                          <a:rPr lang="en-US" sz="2600" i="1">
                            <a:latin typeface="Cambria Math"/>
                            <a:ea typeface="Cambria Math"/>
                          </a:rPr>
                          <m:t>𝜋𝜀</m:t>
                        </m:r>
                      </m:den>
                    </m:f>
                    <m:r>
                      <a:rPr lang="en-US" sz="2600" i="1">
                        <a:latin typeface="Cambria Math"/>
                      </a:rPr>
                      <m:t>𝑙𝑛</m:t>
                    </m:r>
                    <m:f>
                      <m:fPr>
                        <m:ctrlPr>
                          <a:rPr lang="en-US" sz="2600" i="1">
                            <a:latin typeface="Cambria Math"/>
                            <a:ea typeface="Cambria Math"/>
                          </a:rPr>
                        </m:ctrlPr>
                      </m:fPr>
                      <m:num>
                        <m:r>
                          <a:rPr lang="en-US" sz="2600" b="0" i="1" smtClean="0">
                            <a:latin typeface="Cambria Math"/>
                            <a:ea typeface="Cambria Math"/>
                          </a:rPr>
                          <m:t>𝑟</m:t>
                        </m:r>
                      </m:num>
                      <m:den>
                        <m:r>
                          <a:rPr lang="en-US" sz="2600" i="1">
                            <a:latin typeface="Cambria Math"/>
                            <a:ea typeface="Cambria Math"/>
                          </a:rPr>
                          <m:t>𝐷</m:t>
                        </m:r>
                      </m:den>
                    </m:f>
                  </m:oMath>
                </a14:m>
                <a:r>
                  <a:rPr lang="en-US" sz="2600" dirty="0"/>
                  <a:t> </a:t>
                </a:r>
                <a14:m>
                  <m:oMath xmlns:m="http://schemas.openxmlformats.org/officeDocument/2006/math">
                    <m:r>
                      <a:rPr lang="en-US" sz="2600" i="1" smtClean="0">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b="0" i="1" smtClean="0">
                                <a:latin typeface="Cambria Math"/>
                              </a:rPr>
                              <m:t>𝑐</m:t>
                            </m:r>
                          </m:sub>
                        </m:sSub>
                      </m:num>
                      <m:den>
                        <m:r>
                          <a:rPr lang="en-US" sz="2600" i="1">
                            <a:latin typeface="Cambria Math"/>
                          </a:rPr>
                          <m:t>2</m:t>
                        </m:r>
                        <m:r>
                          <a:rPr lang="en-US" sz="2600" i="1">
                            <a:latin typeface="Cambria Math"/>
                            <a:ea typeface="Cambria Math"/>
                          </a:rPr>
                          <m:t>𝜋𝜀</m:t>
                        </m:r>
                      </m:den>
                    </m:f>
                    <m:r>
                      <a:rPr lang="en-US" sz="2600" i="1">
                        <a:latin typeface="Cambria Math"/>
                      </a:rPr>
                      <m:t>𝑙𝑛</m:t>
                    </m:r>
                    <m:f>
                      <m:fPr>
                        <m:ctrlPr>
                          <a:rPr lang="en-US" sz="2600" i="1">
                            <a:latin typeface="Cambria Math"/>
                            <a:ea typeface="Cambria Math"/>
                          </a:rPr>
                        </m:ctrlPr>
                      </m:fPr>
                      <m:num>
                        <m:r>
                          <a:rPr lang="en-US" sz="2600" b="0" i="1" smtClean="0">
                            <a:latin typeface="Cambria Math"/>
                            <a:ea typeface="Cambria Math"/>
                          </a:rPr>
                          <m:t>𝐷</m:t>
                        </m:r>
                      </m:num>
                      <m:den>
                        <m:r>
                          <a:rPr lang="en-US" sz="2600" i="1">
                            <a:latin typeface="Cambria Math"/>
                            <a:ea typeface="Cambria Math"/>
                          </a:rPr>
                          <m:t>𝐷</m:t>
                        </m:r>
                      </m:den>
                    </m:f>
                  </m:oMath>
                </a14:m>
                <a:r>
                  <a:rPr lang="en-US" sz="2600" dirty="0"/>
                  <a:t> </a:t>
                </a:r>
                <a:r>
                  <a:rPr lang="en-US" sz="2600" dirty="0" smtClean="0"/>
                  <a:t>V</a:t>
                </a:r>
                <a:endParaRPr lang="en-US" sz="2600" dirty="0"/>
              </a:p>
            </p:txBody>
          </p:sp>
        </mc:Choice>
        <mc:Fallback xmlns="">
          <p:sp>
            <p:nvSpPr>
              <p:cNvPr id="5" name="Rectangle 4"/>
              <p:cNvSpPr>
                <a:spLocks noRot="1" noChangeAspect="1" noMove="1" noResize="1" noEditPoints="1" noAdjustHandles="1" noChangeArrowheads="1" noChangeShapeType="1" noTextEdit="1"/>
              </p:cNvSpPr>
              <p:nvPr/>
            </p:nvSpPr>
            <p:spPr>
              <a:xfrm>
                <a:off x="3200400" y="4191000"/>
                <a:ext cx="5264583" cy="660565"/>
              </a:xfrm>
              <a:prstGeom prst="rect">
                <a:avLst/>
              </a:prstGeom>
              <a:blipFill rotWithShape="1">
                <a:blip r:embed="rId3"/>
                <a:stretch>
                  <a:fillRect r="-1042" b="-10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83667" y="5015686"/>
                <a:ext cx="5250733" cy="660565"/>
              </a:xfrm>
              <a:prstGeom prst="rect">
                <a:avLst/>
              </a:prstGeom>
            </p:spPr>
            <p:txBody>
              <a:bodyPr wrap="none">
                <a:spAutoFit/>
              </a:bodyPr>
              <a:lstStyle/>
              <a:p>
                <a14:m>
                  <m:oMath xmlns:m="http://schemas.openxmlformats.org/officeDocument/2006/math">
                    <m:sSub>
                      <m:sSubPr>
                        <m:ctrlPr>
                          <a:rPr lang="en-US" sz="2600" i="1" smtClean="0">
                            <a:latin typeface="Cambria Math"/>
                          </a:rPr>
                        </m:ctrlPr>
                      </m:sSubPr>
                      <m:e>
                        <m:r>
                          <a:rPr lang="en-US" sz="2600" i="1">
                            <a:latin typeface="Cambria Math"/>
                          </a:rPr>
                          <m:t>𝑉</m:t>
                        </m:r>
                      </m:e>
                      <m:sub>
                        <m:r>
                          <a:rPr lang="en-US" sz="2600" i="1">
                            <a:latin typeface="Cambria Math"/>
                          </a:rPr>
                          <m:t>𝑎</m:t>
                        </m:r>
                        <m:r>
                          <a:rPr lang="en-US" sz="2600" b="0" i="1" smtClean="0">
                            <a:latin typeface="Cambria Math"/>
                          </a:rPr>
                          <m:t>𝑐</m:t>
                        </m:r>
                      </m:sub>
                    </m:sSub>
                    <m:r>
                      <a:rPr lang="en-US" sz="2600" i="1">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i="1">
                                <a:latin typeface="Cambria Math"/>
                              </a:rPr>
                              <m:t>𝑎</m:t>
                            </m:r>
                          </m:sub>
                        </m:sSub>
                      </m:num>
                      <m:den>
                        <m:r>
                          <a:rPr lang="en-US" sz="2600" i="1">
                            <a:latin typeface="Cambria Math"/>
                          </a:rPr>
                          <m:t>2</m:t>
                        </m:r>
                        <m:r>
                          <a:rPr lang="en-US" sz="2600" i="1">
                            <a:latin typeface="Cambria Math"/>
                            <a:ea typeface="Cambria Math"/>
                          </a:rPr>
                          <m:t>𝜋𝜀</m:t>
                        </m:r>
                      </m:den>
                    </m:f>
                    <m:r>
                      <a:rPr lang="en-US" sz="2600" i="1">
                        <a:latin typeface="Cambria Math"/>
                      </a:rPr>
                      <m:t>𝑙𝑛</m:t>
                    </m:r>
                    <m:f>
                      <m:fPr>
                        <m:ctrlPr>
                          <a:rPr lang="en-US" sz="2600" i="1">
                            <a:latin typeface="Cambria Math"/>
                          </a:rPr>
                        </m:ctrlPr>
                      </m:fPr>
                      <m:num>
                        <m:r>
                          <a:rPr lang="en-US" sz="2600" i="1">
                            <a:latin typeface="Cambria Math"/>
                          </a:rPr>
                          <m:t>𝐷</m:t>
                        </m:r>
                      </m:num>
                      <m:den>
                        <m:r>
                          <a:rPr lang="en-US" sz="2600" b="0" i="1" smtClean="0">
                            <a:latin typeface="Cambria Math"/>
                          </a:rPr>
                          <m:t>𝑟</m:t>
                        </m:r>
                      </m:den>
                    </m:f>
                    <m:r>
                      <a:rPr lang="en-US" sz="2600" i="1">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i="1">
                                <a:latin typeface="Cambria Math"/>
                              </a:rPr>
                              <m:t>𝑏</m:t>
                            </m:r>
                          </m:sub>
                        </m:sSub>
                      </m:num>
                      <m:den>
                        <m:r>
                          <a:rPr lang="en-US" sz="2600" i="1">
                            <a:latin typeface="Cambria Math"/>
                          </a:rPr>
                          <m:t>2</m:t>
                        </m:r>
                        <m:r>
                          <a:rPr lang="en-US" sz="2600" i="1">
                            <a:latin typeface="Cambria Math"/>
                            <a:ea typeface="Cambria Math"/>
                          </a:rPr>
                          <m:t>𝜋𝜀</m:t>
                        </m:r>
                      </m:den>
                    </m:f>
                    <m:r>
                      <a:rPr lang="en-US" sz="2600" i="1">
                        <a:latin typeface="Cambria Math"/>
                      </a:rPr>
                      <m:t>𝑙𝑛</m:t>
                    </m:r>
                    <m:f>
                      <m:fPr>
                        <m:ctrlPr>
                          <a:rPr lang="en-US" sz="2600" i="1">
                            <a:latin typeface="Cambria Math"/>
                            <a:ea typeface="Cambria Math"/>
                          </a:rPr>
                        </m:ctrlPr>
                      </m:fPr>
                      <m:num>
                        <m:r>
                          <a:rPr lang="en-US" sz="2600" b="0" i="1" smtClean="0">
                            <a:latin typeface="Cambria Math"/>
                            <a:ea typeface="Cambria Math"/>
                          </a:rPr>
                          <m:t>𝐷</m:t>
                        </m:r>
                      </m:num>
                      <m:den>
                        <m:r>
                          <a:rPr lang="en-US" sz="2600" i="1">
                            <a:latin typeface="Cambria Math"/>
                            <a:ea typeface="Cambria Math"/>
                          </a:rPr>
                          <m:t>𝐷</m:t>
                        </m:r>
                      </m:den>
                    </m:f>
                  </m:oMath>
                </a14:m>
                <a:r>
                  <a:rPr lang="en-US" sz="2600" dirty="0"/>
                  <a:t> </a:t>
                </a:r>
                <a14:m>
                  <m:oMath xmlns:m="http://schemas.openxmlformats.org/officeDocument/2006/math">
                    <m:r>
                      <a:rPr lang="en-US" sz="2600" i="1" smtClean="0">
                        <a:latin typeface="Cambria Math"/>
                      </a:rPr>
                      <m:t>+</m:t>
                    </m:r>
                    <m:f>
                      <m:fPr>
                        <m:ctrlPr>
                          <a:rPr lang="en-US" sz="2600" i="1">
                            <a:latin typeface="Cambria Math"/>
                          </a:rPr>
                        </m:ctrlPr>
                      </m:fPr>
                      <m:num>
                        <m:sSub>
                          <m:sSubPr>
                            <m:ctrlPr>
                              <a:rPr lang="en-US" sz="2600" i="1">
                                <a:latin typeface="Cambria Math"/>
                              </a:rPr>
                            </m:ctrlPr>
                          </m:sSubPr>
                          <m:e>
                            <m:r>
                              <a:rPr lang="en-US" sz="2600" i="1">
                                <a:latin typeface="Cambria Math"/>
                              </a:rPr>
                              <m:t>𝑞</m:t>
                            </m:r>
                          </m:e>
                          <m:sub>
                            <m:r>
                              <a:rPr lang="en-US" sz="2600" b="0" i="1" smtClean="0">
                                <a:latin typeface="Cambria Math"/>
                              </a:rPr>
                              <m:t>𝑐</m:t>
                            </m:r>
                          </m:sub>
                        </m:sSub>
                      </m:num>
                      <m:den>
                        <m:r>
                          <a:rPr lang="en-US" sz="2600" i="1">
                            <a:latin typeface="Cambria Math"/>
                          </a:rPr>
                          <m:t>2</m:t>
                        </m:r>
                        <m:r>
                          <a:rPr lang="en-US" sz="2600" i="1">
                            <a:latin typeface="Cambria Math"/>
                            <a:ea typeface="Cambria Math"/>
                          </a:rPr>
                          <m:t>𝜋𝜀</m:t>
                        </m:r>
                      </m:den>
                    </m:f>
                    <m:r>
                      <a:rPr lang="en-US" sz="2600" i="1">
                        <a:latin typeface="Cambria Math"/>
                      </a:rPr>
                      <m:t>𝑙𝑛</m:t>
                    </m:r>
                    <m:f>
                      <m:fPr>
                        <m:ctrlPr>
                          <a:rPr lang="en-US" sz="2600" i="1">
                            <a:latin typeface="Cambria Math"/>
                            <a:ea typeface="Cambria Math"/>
                          </a:rPr>
                        </m:ctrlPr>
                      </m:fPr>
                      <m:num>
                        <m:r>
                          <a:rPr lang="en-US" sz="2600" i="1" smtClean="0">
                            <a:latin typeface="Cambria Math"/>
                            <a:ea typeface="Cambria Math"/>
                          </a:rPr>
                          <m:t>𝑟</m:t>
                        </m:r>
                      </m:num>
                      <m:den>
                        <m:r>
                          <a:rPr lang="en-US" sz="2600" i="1">
                            <a:latin typeface="Cambria Math"/>
                            <a:ea typeface="Cambria Math"/>
                          </a:rPr>
                          <m:t>𝐷</m:t>
                        </m:r>
                      </m:den>
                    </m:f>
                  </m:oMath>
                </a14:m>
                <a:r>
                  <a:rPr lang="en-US" sz="2600" dirty="0"/>
                  <a:t> </a:t>
                </a:r>
                <a:r>
                  <a:rPr lang="en-US" sz="2600" dirty="0" smtClean="0"/>
                  <a:t>V</a:t>
                </a:r>
                <a:endParaRPr lang="en-US" sz="2600" dirty="0"/>
              </a:p>
            </p:txBody>
          </p:sp>
        </mc:Choice>
        <mc:Fallback xmlns="">
          <p:sp>
            <p:nvSpPr>
              <p:cNvPr id="8" name="Rectangle 7"/>
              <p:cNvSpPr>
                <a:spLocks noRot="1" noChangeAspect="1" noMove="1" noResize="1" noEditPoints="1" noAdjustHandles="1" noChangeArrowheads="1" noChangeShapeType="1" noTextEdit="1"/>
              </p:cNvSpPr>
              <p:nvPr/>
            </p:nvSpPr>
            <p:spPr>
              <a:xfrm>
                <a:off x="3283667" y="5015686"/>
                <a:ext cx="5250733" cy="660565"/>
              </a:xfrm>
              <a:prstGeom prst="rect">
                <a:avLst/>
              </a:prstGeom>
              <a:blipFill rotWithShape="1">
                <a:blip r:embed="rId4"/>
                <a:stretch>
                  <a:fillRect r="-34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86200" y="3352800"/>
                <a:ext cx="268176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𝑞</m:t>
                          </m:r>
                        </m:e>
                        <m:sub>
                          <m:r>
                            <a:rPr lang="en-US" sz="2600" b="0" i="1" smtClean="0">
                              <a:latin typeface="Cambria Math"/>
                            </a:rPr>
                            <m:t>𝑎</m:t>
                          </m:r>
                        </m:sub>
                      </m:sSub>
                      <m:r>
                        <a:rPr lang="en-US" sz="2600" i="1" smtClean="0">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𝑞</m:t>
                          </m:r>
                        </m:e>
                        <m:sub>
                          <m:r>
                            <a:rPr lang="en-US" sz="2600" b="0" i="1" smtClean="0">
                              <a:latin typeface="Cambria Math"/>
                              <a:ea typeface="Cambria Math"/>
                            </a:rPr>
                            <m:t>𝑏</m:t>
                          </m:r>
                        </m:sub>
                      </m:sSub>
                      <m:r>
                        <a:rPr lang="en-US" sz="2600" i="1" smtClean="0">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𝑞</m:t>
                          </m:r>
                        </m:e>
                        <m:sub>
                          <m:r>
                            <a:rPr lang="en-US" sz="2600" b="0" i="1" smtClean="0">
                              <a:latin typeface="Cambria Math"/>
                              <a:ea typeface="Cambria Math"/>
                            </a:rPr>
                            <m:t>𝑐</m:t>
                          </m:r>
                        </m:sub>
                      </m:sSub>
                      <m:r>
                        <a:rPr lang="en-US" sz="2600" i="1" smtClean="0">
                          <a:latin typeface="Cambria Math"/>
                          <a:ea typeface="Cambria Math"/>
                        </a:rPr>
                        <m:t>=</m:t>
                      </m:r>
                      <m:r>
                        <a:rPr lang="en-US" sz="2600" b="0" i="1" smtClean="0">
                          <a:latin typeface="Cambria Math"/>
                          <a:ea typeface="Cambria Math"/>
                        </a:rPr>
                        <m:t>0</m:t>
                      </m:r>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3886200" y="3352800"/>
                <a:ext cx="2681760" cy="492443"/>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02973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D7D9436-E3B9-4BCF-8A52-8FC491A4DF9C}" type="slidenum">
              <a:rPr lang="en-US" smtClean="0"/>
              <a:pPr/>
              <a:t>76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93549"/>
            <a:ext cx="5105400" cy="187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267200"/>
            <a:ext cx="2528888" cy="46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276" y="4837415"/>
            <a:ext cx="5138324" cy="87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610225"/>
            <a:ext cx="342302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5558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capacitance-to-neutral per line length is:</a:t>
            </a:r>
          </a:p>
          <a:p>
            <a:endParaRPr lang="en-US" dirty="0"/>
          </a:p>
          <a:p>
            <a:endParaRPr lang="en-US" dirty="0" smtClean="0"/>
          </a:p>
          <a:p>
            <a:r>
              <a:rPr lang="en-US" dirty="0" smtClean="0"/>
              <a:t>Due to symmetry:</a:t>
            </a:r>
          </a:p>
        </p:txBody>
      </p:sp>
      <p:sp>
        <p:nvSpPr>
          <p:cNvPr id="4" name="Slide Number Placeholder 3"/>
          <p:cNvSpPr>
            <a:spLocks noGrp="1"/>
          </p:cNvSpPr>
          <p:nvPr>
            <p:ph type="sldNum" sz="quarter" idx="12"/>
          </p:nvPr>
        </p:nvSpPr>
        <p:spPr/>
        <p:txBody>
          <a:bodyPr/>
          <a:lstStyle/>
          <a:p>
            <a:fld id="{4D7D9436-E3B9-4BCF-8A52-8FC491A4DF9C}" type="slidenum">
              <a:rPr lang="en-US" smtClean="0"/>
              <a:pPr/>
              <a:t>77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00"/>
            <a:ext cx="3143251" cy="70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0"/>
            <a:ext cx="1828800" cy="48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468678"/>
            <a:ext cx="1905000" cy="48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6140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Capacitance of a Three-phase Line with </a:t>
            </a:r>
            <a:r>
              <a:rPr lang="en-US" sz="3600" b="1" dirty="0" smtClean="0"/>
              <a:t>Unsymmetrical Spacing</a:t>
            </a:r>
            <a:endParaRPr lang="en-US" sz="36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Since we have a balanced three phase system:</a:t>
            </a:r>
          </a:p>
          <a:p>
            <a:endParaRPr lang="en-US" dirty="0"/>
          </a:p>
          <a:p>
            <a:r>
              <a:rPr lang="en-US" dirty="0" smtClean="0"/>
              <a:t>Assume that the line is transposed.</a:t>
            </a:r>
          </a:p>
        </p:txBody>
      </p:sp>
      <p:sp>
        <p:nvSpPr>
          <p:cNvPr id="4" name="Slide Number Placeholder 3"/>
          <p:cNvSpPr>
            <a:spLocks noGrp="1"/>
          </p:cNvSpPr>
          <p:nvPr>
            <p:ph type="sldNum" sz="quarter" idx="12"/>
          </p:nvPr>
        </p:nvSpPr>
        <p:spPr/>
        <p:txBody>
          <a:bodyPr/>
          <a:lstStyle/>
          <a:p>
            <a:fld id="{4D7D9436-E3B9-4BCF-8A52-8FC491A4DF9C}" type="slidenum">
              <a:rPr lang="en-US" smtClean="0"/>
              <a:pPr/>
              <a:t>78</a:t>
            </a:fld>
            <a:endParaRPr lang="en-US"/>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1981200"/>
            <a:ext cx="7067287" cy="225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Box 10"/>
              <p:cNvSpPr txBox="1"/>
              <p:nvPr/>
            </p:nvSpPr>
            <p:spPr>
              <a:xfrm>
                <a:off x="2590800" y="4876800"/>
                <a:ext cx="268176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𝑞</m:t>
                          </m:r>
                        </m:e>
                        <m:sub>
                          <m:r>
                            <a:rPr lang="en-US" sz="2600" b="0" i="1" smtClean="0">
                              <a:latin typeface="Cambria Math"/>
                            </a:rPr>
                            <m:t>𝑎</m:t>
                          </m:r>
                        </m:sub>
                      </m:sSub>
                      <m:r>
                        <a:rPr lang="en-US" sz="2600" i="1" smtClean="0">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𝑞</m:t>
                          </m:r>
                        </m:e>
                        <m:sub>
                          <m:r>
                            <a:rPr lang="en-US" sz="2600" b="0" i="1" smtClean="0">
                              <a:latin typeface="Cambria Math"/>
                              <a:ea typeface="Cambria Math"/>
                            </a:rPr>
                            <m:t>𝑏</m:t>
                          </m:r>
                        </m:sub>
                      </m:sSub>
                      <m:r>
                        <a:rPr lang="en-US" sz="2600" i="1" smtClean="0">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𝑞</m:t>
                          </m:r>
                        </m:e>
                        <m:sub>
                          <m:r>
                            <a:rPr lang="en-US" sz="2600" b="0" i="1" smtClean="0">
                              <a:latin typeface="Cambria Math"/>
                              <a:ea typeface="Cambria Math"/>
                            </a:rPr>
                            <m:t>𝑐</m:t>
                          </m:r>
                        </m:sub>
                      </m:sSub>
                      <m:r>
                        <a:rPr lang="en-US" sz="2600" i="1" smtClean="0">
                          <a:latin typeface="Cambria Math"/>
                          <a:ea typeface="Cambria Math"/>
                        </a:rPr>
                        <m:t>=</m:t>
                      </m:r>
                      <m:r>
                        <a:rPr lang="en-US" sz="2600" b="0" i="1" smtClean="0">
                          <a:latin typeface="Cambria Math"/>
                          <a:ea typeface="Cambria Math"/>
                        </a:rPr>
                        <m:t>0</m:t>
                      </m:r>
                    </m:oMath>
                  </m:oMathPara>
                </a14:m>
                <a:endParaRPr lang="en-US" sz="2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90800" y="4876800"/>
                <a:ext cx="2681760" cy="49244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12280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section I of the line:</a:t>
            </a:r>
          </a:p>
          <a:p>
            <a:endParaRPr lang="en-US" dirty="0"/>
          </a:p>
          <a:p>
            <a:endParaRPr lang="en-US" dirty="0" smtClean="0"/>
          </a:p>
          <a:p>
            <a:r>
              <a:rPr lang="en-US" dirty="0"/>
              <a:t>For section </a:t>
            </a:r>
            <a:r>
              <a:rPr lang="en-US" dirty="0" smtClean="0"/>
              <a:t>II </a:t>
            </a:r>
            <a:r>
              <a:rPr lang="en-US" dirty="0"/>
              <a:t>of the line</a:t>
            </a:r>
            <a:r>
              <a:rPr lang="en-US" dirty="0" smtClean="0"/>
              <a:t>:</a:t>
            </a:r>
          </a:p>
          <a:p>
            <a:endParaRPr lang="en-US" dirty="0"/>
          </a:p>
          <a:p>
            <a:endParaRPr lang="en-US" dirty="0" smtClean="0"/>
          </a:p>
          <a:p>
            <a:r>
              <a:rPr lang="en-US" dirty="0"/>
              <a:t>For section </a:t>
            </a:r>
            <a:r>
              <a:rPr lang="en-US" dirty="0" smtClean="0"/>
              <a:t>III </a:t>
            </a:r>
            <a:r>
              <a:rPr lang="en-US" dirty="0"/>
              <a:t>of the line:</a:t>
            </a:r>
          </a:p>
          <a:p>
            <a:endParaRPr lang="en-US" dirty="0"/>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79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2438400"/>
            <a:ext cx="57816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3905250"/>
            <a:ext cx="59150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5410200"/>
            <a:ext cx="59626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75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https://upload.wikimedia.org/wikipedia/commons/a/aa/Bundle_conductors.jpg"/>
          <p:cNvPicPr>
            <a:picLocks noChangeAspect="1" noChangeArrowheads="1"/>
          </p:cNvPicPr>
          <p:nvPr/>
        </p:nvPicPr>
        <p:blipFill>
          <a:blip r:embed="rId2" cstate="print"/>
          <a:srcRect/>
          <a:stretch>
            <a:fillRect/>
          </a:stretch>
        </p:blipFill>
        <p:spPr bwMode="auto">
          <a:xfrm>
            <a:off x="3810000" y="2019299"/>
            <a:ext cx="5229225" cy="3924301"/>
          </a:xfrm>
          <a:prstGeom prst="rect">
            <a:avLst/>
          </a:prstGeom>
          <a:noFill/>
        </p:spPr>
      </p:pic>
      <p:pic>
        <p:nvPicPr>
          <p:cNvPr id="25604" name="Picture 4" descr="https://encrypted-tbn2.gstatic.com/images?q=tbn:ANd9GcSCJlIdExw24kdwCHa0uegsAwnbWgTX3tMHjSXqqmd7vw8jJIuv"/>
          <p:cNvPicPr>
            <a:picLocks noChangeAspect="1" noChangeArrowheads="1"/>
          </p:cNvPicPr>
          <p:nvPr/>
        </p:nvPicPr>
        <p:blipFill>
          <a:blip r:embed="rId3"/>
          <a:srcRect/>
          <a:stretch>
            <a:fillRect/>
          </a:stretch>
        </p:blipFill>
        <p:spPr bwMode="auto">
          <a:xfrm>
            <a:off x="155575" y="2019299"/>
            <a:ext cx="5924550" cy="3924301"/>
          </a:xfrm>
          <a:prstGeom prst="rect">
            <a:avLst/>
          </a:prstGeom>
          <a:noFill/>
        </p:spPr>
      </p:pic>
      <p:sp>
        <p:nvSpPr>
          <p:cNvPr id="4" name="Slide Number Placeholder 3"/>
          <p:cNvSpPr>
            <a:spLocks noGrp="1"/>
          </p:cNvSpPr>
          <p:nvPr>
            <p:ph type="sldNum" sz="quarter" idx="12"/>
          </p:nvPr>
        </p:nvSpPr>
        <p:spPr/>
        <p:txBody>
          <a:bodyPr/>
          <a:lstStyle/>
          <a:p>
            <a:fld id="{4D7D9436-E3B9-4BCF-8A52-8FC491A4DF9C}"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average </a:t>
            </a:r>
            <a:r>
              <a:rPr lang="en-US" i="1" dirty="0" smtClean="0"/>
              <a:t>v</a:t>
            </a:r>
            <a:r>
              <a:rPr lang="en-US" baseline="-25000" dirty="0" smtClean="0"/>
              <a:t>ab</a:t>
            </a:r>
            <a:r>
              <a:rPr lang="en-US" dirty="0" smtClean="0"/>
              <a:t> is:</a:t>
            </a:r>
          </a:p>
          <a:p>
            <a:endParaRPr lang="en-US" baseline="-25000" dirty="0"/>
          </a:p>
          <a:p>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a:p>
          <a:p>
            <a:endParaRPr lang="en-US" baseline="-25000" dirty="0" smtClean="0"/>
          </a:p>
        </p:txBody>
      </p:sp>
      <p:sp>
        <p:nvSpPr>
          <p:cNvPr id="4" name="Slide Number Placeholder 3"/>
          <p:cNvSpPr>
            <a:spLocks noGrp="1"/>
          </p:cNvSpPr>
          <p:nvPr>
            <p:ph type="sldNum" sz="quarter" idx="12"/>
          </p:nvPr>
        </p:nvSpPr>
        <p:spPr/>
        <p:txBody>
          <a:bodyPr/>
          <a:lstStyle/>
          <a:p>
            <a:fld id="{4D7D9436-E3B9-4BCF-8A52-8FC491A4DF9C}" type="slidenum">
              <a:rPr lang="en-US" smtClean="0"/>
              <a:pPr/>
              <a:t>80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2514600"/>
            <a:ext cx="61055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4362450"/>
            <a:ext cx="67627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600200" y="5534025"/>
            <a:ext cx="4588490" cy="790575"/>
            <a:chOff x="1143000" y="5457825"/>
            <a:chExt cx="4588490" cy="790575"/>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9" y="5457825"/>
              <a:ext cx="3445491"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143000" y="5615766"/>
                  <a:ext cx="1191929" cy="556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𝐷</m:t>
                            </m:r>
                          </m:e>
                          <m:sub>
                            <m:r>
                              <a:rPr lang="en-US" sz="2800" b="0" i="1" smtClean="0">
                                <a:latin typeface="Cambria Math"/>
                              </a:rPr>
                              <m:t>𝑒𝑞</m:t>
                            </m:r>
                          </m:sub>
                        </m:sSub>
                        <m:r>
                          <a:rPr lang="en-US" sz="2800" i="1" smtClean="0">
                            <a:latin typeface="Cambria Math"/>
                            <a:ea typeface="Cambria Math"/>
                          </a:rPr>
                          <m:t>=</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143000" y="5615766"/>
                  <a:ext cx="1191929" cy="556434"/>
                </a:xfrm>
                <a:prstGeom prst="rect">
                  <a:avLst/>
                </a:prstGeom>
                <a:blipFill rotWithShape="1">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2084577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r>
              <a:rPr lang="en-US" dirty="0" smtClean="0"/>
              <a:t>Similarly,</a:t>
            </a:r>
          </a:p>
          <a:p>
            <a:endParaRPr lang="en-US" dirty="0"/>
          </a:p>
          <a:p>
            <a:endParaRPr lang="en-US" dirty="0" smtClean="0"/>
          </a:p>
          <a:p>
            <a:r>
              <a:rPr lang="en-US" dirty="0" smtClean="0"/>
              <a:t>Adding the two, we have:</a:t>
            </a:r>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81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2038350"/>
            <a:ext cx="46386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3324225"/>
            <a:ext cx="46577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4876800"/>
            <a:ext cx="8585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5934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Since,</a:t>
            </a:r>
          </a:p>
          <a:p>
            <a:endParaRPr lang="en-US" dirty="0"/>
          </a:p>
          <a:p>
            <a:r>
              <a:rPr lang="en-US" dirty="0" smtClean="0"/>
              <a:t>The capacitance per phase to neutral is:</a:t>
            </a:r>
          </a:p>
          <a:p>
            <a:endParaRPr lang="en-US" dirty="0"/>
          </a:p>
          <a:p>
            <a:endParaRPr lang="en-US" dirty="0" smtClean="0"/>
          </a:p>
          <a:p>
            <a:r>
              <a:rPr lang="en-US" dirty="0" smtClean="0"/>
              <a:t>The capacitance to neutral in </a:t>
            </a:r>
            <a:r>
              <a:rPr lang="el-GR" dirty="0" smtClean="0"/>
              <a:t>μ</a:t>
            </a:r>
            <a:r>
              <a:rPr lang="en-US" dirty="0" smtClean="0"/>
              <a:t>F/km is:</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82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09799"/>
            <a:ext cx="2286000" cy="65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84647"/>
            <a:ext cx="3429000" cy="92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799" y="4848225"/>
            <a:ext cx="2715199"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1335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Effect of Bundling </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Two bundle three phase line:</a:t>
            </a:r>
          </a:p>
          <a:p>
            <a:endParaRPr lang="en-US" dirty="0"/>
          </a:p>
          <a:p>
            <a:endParaRPr lang="en-US" dirty="0" smtClean="0"/>
          </a:p>
          <a:p>
            <a:endParaRPr lang="en-US" dirty="0"/>
          </a:p>
          <a:p>
            <a:endParaRPr lang="en-US" dirty="0" smtClean="0"/>
          </a:p>
          <a:p>
            <a:endParaRPr lang="en-US" dirty="0"/>
          </a:p>
          <a:p>
            <a:r>
              <a:rPr lang="en-US" dirty="0" smtClean="0"/>
              <a:t>Assume that the conductors in each bundle, which are in parallel, share the charges equally.</a:t>
            </a:r>
          </a:p>
          <a:p>
            <a:r>
              <a:rPr lang="en-US" dirty="0" smtClean="0"/>
              <a:t>Also assume that the phase </a:t>
            </a:r>
            <a:r>
              <a:rPr lang="en-US" dirty="0" err="1" smtClean="0"/>
              <a:t>spacings</a:t>
            </a:r>
            <a:r>
              <a:rPr lang="en-US" dirty="0" smtClean="0"/>
              <a:t> are much larger than the bundle </a:t>
            </a:r>
            <a:r>
              <a:rPr lang="en-US" dirty="0" err="1" smtClean="0"/>
              <a:t>spacings</a:t>
            </a:r>
            <a:r>
              <a:rPr lang="en-US" dirty="0" smtClean="0"/>
              <a:t>.  </a:t>
            </a:r>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83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2438400"/>
            <a:ext cx="4986337" cy="160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2590800" y="4191000"/>
                <a:ext cx="268176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𝑞</m:t>
                          </m:r>
                        </m:e>
                        <m:sub>
                          <m:r>
                            <a:rPr lang="en-US" sz="2600" b="0" i="1" smtClean="0">
                              <a:latin typeface="Cambria Math"/>
                            </a:rPr>
                            <m:t>𝑎</m:t>
                          </m:r>
                        </m:sub>
                      </m:sSub>
                      <m:r>
                        <a:rPr lang="en-US" sz="2600" i="1" smtClean="0">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𝑞</m:t>
                          </m:r>
                        </m:e>
                        <m:sub>
                          <m:r>
                            <a:rPr lang="en-US" sz="2600" b="0" i="1" smtClean="0">
                              <a:latin typeface="Cambria Math"/>
                              <a:ea typeface="Cambria Math"/>
                            </a:rPr>
                            <m:t>𝑏</m:t>
                          </m:r>
                        </m:sub>
                      </m:sSub>
                      <m:r>
                        <a:rPr lang="en-US" sz="2600" i="1" smtClean="0">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𝑞</m:t>
                          </m:r>
                        </m:e>
                        <m:sub>
                          <m:r>
                            <a:rPr lang="en-US" sz="2600" b="0" i="1" smtClean="0">
                              <a:latin typeface="Cambria Math"/>
                              <a:ea typeface="Cambria Math"/>
                            </a:rPr>
                            <m:t>𝑐</m:t>
                          </m:r>
                        </m:sub>
                      </m:sSub>
                      <m:r>
                        <a:rPr lang="en-US" sz="2600" i="1" smtClean="0">
                          <a:latin typeface="Cambria Math"/>
                          <a:ea typeface="Cambria Math"/>
                        </a:rPr>
                        <m:t>=</m:t>
                      </m:r>
                      <m:r>
                        <a:rPr lang="en-US" sz="2600" b="0" i="1" smtClean="0">
                          <a:latin typeface="Cambria Math"/>
                          <a:ea typeface="Cambria Math"/>
                        </a:rPr>
                        <m:t>0</m:t>
                      </m:r>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0800" y="4191000"/>
                <a:ext cx="2681760" cy="49244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6484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just"/>
                <a:r>
                  <a:rPr lang="en-US" dirty="0" smtClean="0"/>
                  <a:t>This equation is the same as the equation of </a:t>
                </a:r>
                <a:r>
                  <a:rPr lang="en-US" i="1" dirty="0" smtClean="0"/>
                  <a:t>v</a:t>
                </a:r>
                <a:r>
                  <a:rPr lang="en-US" baseline="-25000" dirty="0" smtClean="0"/>
                  <a:t>ab</a:t>
                </a:r>
                <a:r>
                  <a:rPr lang="en-US" dirty="0" smtClean="0"/>
                  <a:t> when the line is without bundle, except that </a:t>
                </a:r>
                <a:r>
                  <a:rPr lang="en-US" dirty="0" err="1" smtClean="0"/>
                  <a:t>D</a:t>
                </a:r>
                <a:r>
                  <a:rPr lang="en-US" baseline="-25000" dirty="0" err="1"/>
                  <a:t>aa</a:t>
                </a:r>
                <a:r>
                  <a:rPr lang="en-US" dirty="0" smtClean="0"/>
                  <a:t> and </a:t>
                </a:r>
                <a:r>
                  <a:rPr lang="en-US" dirty="0" err="1" smtClean="0"/>
                  <a:t>D</a:t>
                </a:r>
                <a:r>
                  <a:rPr lang="en-US" baseline="-25000" dirty="0" err="1"/>
                  <a:t>bb</a:t>
                </a:r>
                <a:r>
                  <a:rPr lang="en-US" dirty="0" smtClean="0"/>
                  <a:t> are replaced by </a:t>
                </a:r>
                <a14:m>
                  <m:oMath xmlns:m="http://schemas.openxmlformats.org/officeDocument/2006/math">
                    <m:rad>
                      <m:radPr>
                        <m:degHide m:val="on"/>
                        <m:ctrlPr>
                          <a:rPr lang="en-US" i="1" smtClean="0">
                            <a:latin typeface="Cambria Math"/>
                          </a:rPr>
                        </m:ctrlPr>
                      </m:radPr>
                      <m:deg/>
                      <m:e>
                        <m:r>
                          <a:rPr lang="en-US" b="0" i="1" smtClean="0">
                            <a:latin typeface="Cambria Math"/>
                          </a:rPr>
                          <m:t>𝑟𝑑</m:t>
                        </m:r>
                      </m:e>
                    </m:rad>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r="-1111" b="-18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D7D9436-E3B9-4BCF-8A52-8FC491A4DF9C}" type="slidenum">
              <a:rPr lang="en-US" smtClean="0"/>
              <a:pPr/>
              <a:t>84</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49" y="1371600"/>
            <a:ext cx="573689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1762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smtClean="0"/>
                  <a:t>Therefore, for a transposed line, derivation of the capacitance would yield:</a:t>
                </a:r>
              </a:p>
              <a:p>
                <a:endParaRPr lang="en-US" dirty="0"/>
              </a:p>
              <a:p>
                <a:endParaRPr lang="en-US" dirty="0" smtClean="0"/>
              </a:p>
              <a:p>
                <a:endParaRPr lang="en-US" dirty="0"/>
              </a:p>
              <a:p>
                <a:r>
                  <a:rPr lang="en-US" dirty="0" smtClean="0"/>
                  <a:t>Where: </a:t>
                </a:r>
                <a14:m>
                  <m:oMath xmlns:m="http://schemas.openxmlformats.org/officeDocument/2006/math">
                    <m:sSubSup>
                      <m:sSubSupPr>
                        <m:ctrlPr>
                          <a:rPr lang="en-US" i="1">
                            <a:latin typeface="Cambria Math"/>
                            <a:ea typeface="Cambria Math"/>
                          </a:rPr>
                        </m:ctrlPr>
                      </m:sSubSupPr>
                      <m:e>
                        <m:sSubSup>
                          <m:sSubSupPr>
                            <m:ctrlPr>
                              <a:rPr lang="en-US" i="1">
                                <a:latin typeface="Cambria Math"/>
                                <a:ea typeface="Cambria Math"/>
                              </a:rPr>
                            </m:ctrlPr>
                          </m:sSubSupPr>
                          <m:e>
                            <m:r>
                              <a:rPr lang="en-US" i="1">
                                <a:latin typeface="Cambria Math"/>
                                <a:ea typeface="Cambria Math"/>
                              </a:rPr>
                              <m:t>𝐷</m:t>
                            </m:r>
                          </m:e>
                          <m:sub/>
                          <m:sup>
                            <m:r>
                              <a:rPr lang="en-US" i="1">
                                <a:latin typeface="Cambria Math"/>
                                <a:ea typeface="Cambria Math"/>
                              </a:rPr>
                              <m:t>𝑏</m:t>
                            </m:r>
                          </m:sup>
                        </m:sSubSup>
                      </m:e>
                      <m:sub>
                        <m:r>
                          <a:rPr lang="en-US" i="1">
                            <a:latin typeface="Cambria Math"/>
                            <a:ea typeface="Cambria Math"/>
                          </a:rPr>
                          <m:t>𝑠𝑐</m:t>
                        </m:r>
                      </m:sub>
                      <m:sup/>
                    </m:sSubSup>
                    <m:r>
                      <a:rPr lang="en-US">
                        <a:latin typeface="Cambria Math"/>
                        <a:ea typeface="Cambria Math"/>
                      </a:rPr>
                      <m:t>=</m:t>
                    </m:r>
                    <m:rad>
                      <m:radPr>
                        <m:degHide m:val="on"/>
                        <m:ctrlPr>
                          <a:rPr lang="en-US" i="1">
                            <a:latin typeface="Cambria Math"/>
                            <a:ea typeface="Cambria Math"/>
                          </a:rPr>
                        </m:ctrlPr>
                      </m:radPr>
                      <m:deg/>
                      <m:e>
                        <m:r>
                          <a:rPr lang="en-US" i="1">
                            <a:latin typeface="Cambria Math"/>
                            <a:ea typeface="Cambria Math"/>
                          </a:rPr>
                          <m:t>𝑟𝑑</m:t>
                        </m:r>
                      </m:e>
                    </m:rad>
                  </m:oMath>
                </a14:m>
                <a:r>
                  <a:rPr lang="en-US" dirty="0" smtClean="0"/>
                  <a:t> for a two bundle line.</a:t>
                </a:r>
              </a:p>
              <a:p>
                <a:r>
                  <a:rPr lang="en-US" dirty="0" smtClean="0"/>
                  <a:t>Similarly:</a:t>
                </a:r>
              </a:p>
              <a:p>
                <a:pPr marL="1463040" lvl="5" indent="0">
                  <a:buNone/>
                </a:pPr>
                <a14:m>
                  <m:oMath xmlns:m="http://schemas.openxmlformats.org/officeDocument/2006/math">
                    <m:sSubSup>
                      <m:sSubSupPr>
                        <m:ctrlPr>
                          <a:rPr lang="en-US" sz="2600" i="1">
                            <a:latin typeface="Cambria Math"/>
                            <a:ea typeface="Cambria Math"/>
                          </a:rPr>
                        </m:ctrlPr>
                      </m:sSubSupPr>
                      <m:e>
                        <m:sSubSup>
                          <m:sSubSupPr>
                            <m:ctrlPr>
                              <a:rPr lang="en-US" sz="2600" i="1">
                                <a:latin typeface="Cambria Math"/>
                                <a:ea typeface="Cambria Math"/>
                              </a:rPr>
                            </m:ctrlPr>
                          </m:sSubSupPr>
                          <m:e>
                            <m:r>
                              <a:rPr lang="en-US" sz="2600" i="1">
                                <a:latin typeface="Cambria Math"/>
                                <a:ea typeface="Cambria Math"/>
                              </a:rPr>
                              <m:t>𝐷</m:t>
                            </m:r>
                          </m:e>
                          <m:sub/>
                          <m:sup>
                            <m:r>
                              <a:rPr lang="en-US" sz="2600" i="1">
                                <a:latin typeface="Cambria Math"/>
                                <a:ea typeface="Cambria Math"/>
                              </a:rPr>
                              <m:t>𝑏</m:t>
                            </m:r>
                          </m:sup>
                        </m:sSubSup>
                      </m:e>
                      <m:sub>
                        <m:r>
                          <a:rPr lang="en-US" sz="2600" i="1">
                            <a:latin typeface="Cambria Math"/>
                            <a:ea typeface="Cambria Math"/>
                          </a:rPr>
                          <m:t>𝑠𝑐</m:t>
                        </m:r>
                      </m:sub>
                      <m:sup/>
                    </m:sSubSup>
                    <m:r>
                      <a:rPr lang="en-US" sz="2600">
                        <a:latin typeface="Cambria Math"/>
                        <a:ea typeface="Cambria Math"/>
                      </a:rPr>
                      <m:t>=</m:t>
                    </m:r>
                    <m:rad>
                      <m:radPr>
                        <m:ctrlPr>
                          <a:rPr lang="en-US" sz="2600" i="1" smtClean="0">
                            <a:latin typeface="Cambria Math"/>
                            <a:ea typeface="Cambria Math"/>
                          </a:rPr>
                        </m:ctrlPr>
                      </m:radPr>
                      <m:deg>
                        <m:r>
                          <m:rPr>
                            <m:brk m:alnAt="7"/>
                          </m:rPr>
                          <a:rPr lang="en-US" sz="2600" b="0" i="1" smtClean="0">
                            <a:latin typeface="Cambria Math"/>
                            <a:ea typeface="Cambria Math"/>
                          </a:rPr>
                          <m:t>3</m:t>
                        </m:r>
                      </m:deg>
                      <m:e>
                        <m:r>
                          <a:rPr lang="en-US" sz="2600" b="0" i="1" smtClean="0">
                            <a:latin typeface="Cambria Math"/>
                            <a:ea typeface="Cambria Math"/>
                          </a:rPr>
                          <m:t>𝑟</m:t>
                        </m:r>
                        <m:sSup>
                          <m:sSupPr>
                            <m:ctrlPr>
                              <a:rPr lang="en-US" sz="2600" b="0" i="1" smtClean="0">
                                <a:latin typeface="Cambria Math"/>
                                <a:ea typeface="Cambria Math"/>
                              </a:rPr>
                            </m:ctrlPr>
                          </m:sSupPr>
                          <m:e>
                            <m:r>
                              <a:rPr lang="en-US" sz="2600" b="0" i="1" smtClean="0">
                                <a:latin typeface="Cambria Math"/>
                                <a:ea typeface="Cambria Math"/>
                              </a:rPr>
                              <m:t>𝑑</m:t>
                            </m:r>
                          </m:e>
                          <m:sup>
                            <m:r>
                              <a:rPr lang="en-US" sz="2600" b="0" i="1" smtClean="0">
                                <a:latin typeface="Cambria Math"/>
                                <a:ea typeface="Cambria Math"/>
                              </a:rPr>
                              <m:t>2</m:t>
                            </m:r>
                          </m:sup>
                        </m:sSup>
                      </m:e>
                    </m:rad>
                  </m:oMath>
                </a14:m>
                <a:r>
                  <a:rPr lang="en-US" sz="2600" dirty="0" smtClean="0"/>
                  <a:t>   for a three bundle line</a:t>
                </a:r>
              </a:p>
              <a:p>
                <a:pPr marL="1463040" lvl="5" indent="0">
                  <a:buNone/>
                </a:pPr>
                <a14:m>
                  <m:oMath xmlns:m="http://schemas.openxmlformats.org/officeDocument/2006/math">
                    <m:sSubSup>
                      <m:sSubSupPr>
                        <m:ctrlPr>
                          <a:rPr lang="en-US" sz="2600" i="1">
                            <a:latin typeface="Cambria Math"/>
                            <a:ea typeface="Cambria Math"/>
                          </a:rPr>
                        </m:ctrlPr>
                      </m:sSubSupPr>
                      <m:e>
                        <m:sSubSup>
                          <m:sSubSupPr>
                            <m:ctrlPr>
                              <a:rPr lang="en-US" sz="2600" i="1">
                                <a:latin typeface="Cambria Math"/>
                                <a:ea typeface="Cambria Math"/>
                              </a:rPr>
                            </m:ctrlPr>
                          </m:sSubSupPr>
                          <m:e>
                            <m:r>
                              <a:rPr lang="en-US" sz="2600" i="1">
                                <a:latin typeface="Cambria Math"/>
                                <a:ea typeface="Cambria Math"/>
                              </a:rPr>
                              <m:t>𝐷</m:t>
                            </m:r>
                          </m:e>
                          <m:sub/>
                          <m:sup>
                            <m:r>
                              <a:rPr lang="en-US" sz="2600" i="1">
                                <a:latin typeface="Cambria Math"/>
                                <a:ea typeface="Cambria Math"/>
                              </a:rPr>
                              <m:t>𝑏</m:t>
                            </m:r>
                          </m:sup>
                        </m:sSubSup>
                      </m:e>
                      <m:sub>
                        <m:r>
                          <a:rPr lang="en-US" sz="2600" i="1">
                            <a:latin typeface="Cambria Math"/>
                            <a:ea typeface="Cambria Math"/>
                          </a:rPr>
                          <m:t>𝑠𝑐</m:t>
                        </m:r>
                      </m:sub>
                      <m:sup/>
                    </m:sSubSup>
                    <m:r>
                      <a:rPr lang="en-US" sz="2600">
                        <a:latin typeface="Cambria Math"/>
                        <a:ea typeface="Cambria Math"/>
                      </a:rPr>
                      <m:t>=</m:t>
                    </m:r>
                    <m:rad>
                      <m:radPr>
                        <m:ctrlPr>
                          <a:rPr lang="en-US" sz="2600" i="1" smtClean="0">
                            <a:latin typeface="Cambria Math"/>
                            <a:ea typeface="Cambria Math"/>
                          </a:rPr>
                        </m:ctrlPr>
                      </m:radPr>
                      <m:deg>
                        <m:r>
                          <m:rPr>
                            <m:brk m:alnAt="7"/>
                          </m:rPr>
                          <a:rPr lang="en-US" sz="2600" b="0" i="1" smtClean="0">
                            <a:latin typeface="Cambria Math"/>
                            <a:ea typeface="Cambria Math"/>
                          </a:rPr>
                          <m:t>4</m:t>
                        </m:r>
                      </m:deg>
                      <m:e>
                        <m:r>
                          <a:rPr lang="en-US" sz="2600" b="0" i="1" smtClean="0">
                            <a:latin typeface="Cambria Math"/>
                            <a:ea typeface="Cambria Math"/>
                          </a:rPr>
                          <m:t>𝑟</m:t>
                        </m:r>
                        <m:sSup>
                          <m:sSupPr>
                            <m:ctrlPr>
                              <a:rPr lang="en-US" sz="2600" b="0" i="1" smtClean="0">
                                <a:latin typeface="Cambria Math"/>
                                <a:ea typeface="Cambria Math"/>
                              </a:rPr>
                            </m:ctrlPr>
                          </m:sSupPr>
                          <m:e>
                            <m:r>
                              <a:rPr lang="en-US" sz="2600" b="0" i="1" smtClean="0">
                                <a:latin typeface="Cambria Math"/>
                                <a:ea typeface="Cambria Math"/>
                              </a:rPr>
                              <m:t>𝑑</m:t>
                            </m:r>
                          </m:e>
                          <m:sup>
                            <m:r>
                              <a:rPr lang="en-US" sz="2600" b="0" i="1" smtClean="0">
                                <a:latin typeface="Cambria Math"/>
                                <a:ea typeface="Cambria Math"/>
                              </a:rPr>
                              <m:t>3</m:t>
                            </m:r>
                          </m:sup>
                        </m:sSup>
                        <m:rad>
                          <m:radPr>
                            <m:degHide m:val="on"/>
                            <m:ctrlPr>
                              <a:rPr lang="en-US" sz="2600" b="0" i="1" smtClean="0">
                                <a:latin typeface="Cambria Math"/>
                                <a:ea typeface="Cambria Math"/>
                              </a:rPr>
                            </m:ctrlPr>
                          </m:radPr>
                          <m:deg/>
                          <m:e>
                            <m:r>
                              <a:rPr lang="en-US" sz="2600" b="0" i="1" smtClean="0">
                                <a:latin typeface="Cambria Math"/>
                                <a:ea typeface="Cambria Math"/>
                              </a:rPr>
                              <m:t>2</m:t>
                            </m:r>
                          </m:e>
                        </m:rad>
                      </m:e>
                    </m:rad>
                  </m:oMath>
                </a14:m>
                <a:r>
                  <a:rPr lang="en-US" sz="2600" dirty="0" smtClean="0"/>
                  <a:t>   for a four bundle line</a:t>
                </a:r>
                <a:endParaRPr lang="en-US" sz="2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208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D7D9436-E3B9-4BCF-8A52-8FC491A4DF9C}" type="slidenum">
              <a:rPr lang="en-US" smtClean="0"/>
              <a:pPr/>
              <a:t>85</a:t>
            </a:fld>
            <a:endParaRPr lang="en-US"/>
          </a:p>
        </p:txBody>
      </p:sp>
      <mc:AlternateContent xmlns:mc="http://schemas.openxmlformats.org/markup-compatibility/2006">
        <mc:Choice xmlns:a14="http://schemas.microsoft.com/office/drawing/2010/main" Requires="a14">
          <p:sp>
            <p:nvSpPr>
              <p:cNvPr id="5" name="TextBox 4"/>
              <p:cNvSpPr txBox="1"/>
              <p:nvPr/>
            </p:nvSpPr>
            <p:spPr>
              <a:xfrm>
                <a:off x="1752600" y="2743200"/>
                <a:ext cx="3790525" cy="1319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𝐶</m:t>
                          </m:r>
                        </m:e>
                        <m:sub>
                          <m:r>
                            <a:rPr lang="en-US" sz="2600" b="0" i="1" smtClean="0">
                              <a:latin typeface="Cambria Math"/>
                            </a:rPr>
                            <m:t>𝑎𝑛</m:t>
                          </m:r>
                        </m:sub>
                      </m:sSub>
                      <m:r>
                        <a:rPr lang="en-US" sz="2600" i="1" smtClean="0">
                          <a:latin typeface="Cambria Math"/>
                          <a:ea typeface="Cambria Math"/>
                        </a:rPr>
                        <m:t>=</m:t>
                      </m:r>
                      <m:f>
                        <m:fPr>
                          <m:ctrlPr>
                            <a:rPr lang="en-US" sz="2600" i="1" smtClean="0">
                              <a:latin typeface="Cambria Math"/>
                              <a:ea typeface="Cambria Math"/>
                            </a:rPr>
                          </m:ctrlPr>
                        </m:fPr>
                        <m:num>
                          <m:r>
                            <a:rPr lang="en-US" sz="2600" b="0" i="1" smtClean="0">
                              <a:latin typeface="Cambria Math"/>
                              <a:ea typeface="Cambria Math"/>
                            </a:rPr>
                            <m:t>2</m:t>
                          </m:r>
                          <m:r>
                            <a:rPr lang="en-US" sz="2600" b="0" i="1" smtClean="0">
                              <a:latin typeface="Cambria Math"/>
                              <a:ea typeface="Cambria Math"/>
                            </a:rPr>
                            <m:t>𝜋𝜀</m:t>
                          </m:r>
                        </m:num>
                        <m:den>
                          <m:r>
                            <m:rPr>
                              <m:sty m:val="p"/>
                            </m:rPr>
                            <a:rPr lang="en-US" sz="2600" b="0" i="0" smtClean="0">
                              <a:latin typeface="Cambria Math"/>
                              <a:ea typeface="Cambria Math"/>
                            </a:rPr>
                            <m:t>ln</m:t>
                          </m:r>
                          <m:r>
                            <a:rPr lang="en-US" sz="2600" b="0" i="1" smtClean="0">
                              <a:latin typeface="Cambria Math"/>
                              <a:ea typeface="Cambria Math"/>
                            </a:rPr>
                            <m:t>⁡(</m:t>
                          </m:r>
                          <m:f>
                            <m:fPr>
                              <m:type m:val="skw"/>
                              <m:ctrlPr>
                                <a:rPr lang="en-US" sz="2600" b="0" i="1" smtClean="0">
                                  <a:latin typeface="Cambria Math"/>
                                  <a:ea typeface="Cambria Math"/>
                                </a:rPr>
                              </m:ctrlPr>
                            </m:fPr>
                            <m:num>
                              <m:sSub>
                                <m:sSubPr>
                                  <m:ctrlPr>
                                    <a:rPr lang="en-US" sz="2600" b="0" i="1" smtClean="0">
                                      <a:latin typeface="Cambria Math"/>
                                      <a:ea typeface="Cambria Math"/>
                                    </a:rPr>
                                  </m:ctrlPr>
                                </m:sSubPr>
                                <m:e>
                                  <m:r>
                                    <a:rPr lang="en-US" sz="2600" b="0" i="1" smtClean="0">
                                      <a:latin typeface="Cambria Math"/>
                                      <a:ea typeface="Cambria Math"/>
                                    </a:rPr>
                                    <m:t>𝐷</m:t>
                                  </m:r>
                                </m:e>
                                <m:sub>
                                  <m:r>
                                    <a:rPr lang="en-US" sz="2600" b="0" i="1" smtClean="0">
                                      <a:latin typeface="Cambria Math"/>
                                      <a:ea typeface="Cambria Math"/>
                                    </a:rPr>
                                    <m:t>𝑒𝑞</m:t>
                                  </m:r>
                                </m:sub>
                              </m:sSub>
                            </m:num>
                            <m:den>
                              <m:sSubSup>
                                <m:sSubSupPr>
                                  <m:ctrlPr>
                                    <a:rPr lang="en-US" sz="2600" b="0" i="1" smtClean="0">
                                      <a:latin typeface="Cambria Math"/>
                                      <a:ea typeface="Cambria Math"/>
                                    </a:rPr>
                                  </m:ctrlPr>
                                </m:sSubSupPr>
                                <m:e>
                                  <m:sSubSup>
                                    <m:sSubSupPr>
                                      <m:ctrlPr>
                                        <a:rPr lang="en-US" sz="2600" b="0" i="1" smtClean="0">
                                          <a:latin typeface="Cambria Math"/>
                                          <a:ea typeface="Cambria Math"/>
                                        </a:rPr>
                                      </m:ctrlPr>
                                    </m:sSubSupPr>
                                    <m:e>
                                      <m:r>
                                        <a:rPr lang="en-US" sz="2600" b="0" i="1" smtClean="0">
                                          <a:latin typeface="Cambria Math"/>
                                          <a:ea typeface="Cambria Math"/>
                                        </a:rPr>
                                        <m:t>𝐷</m:t>
                                      </m:r>
                                    </m:e>
                                    <m:sub/>
                                    <m:sup>
                                      <m:r>
                                        <a:rPr lang="en-US" sz="2600" b="0" i="1" smtClean="0">
                                          <a:latin typeface="Cambria Math"/>
                                          <a:ea typeface="Cambria Math"/>
                                        </a:rPr>
                                        <m:t>𝑏</m:t>
                                      </m:r>
                                    </m:sup>
                                  </m:sSubSup>
                                </m:e>
                                <m:sub>
                                  <m:r>
                                    <a:rPr lang="en-US" sz="2600" b="0" i="1" smtClean="0">
                                      <a:latin typeface="Cambria Math"/>
                                      <a:ea typeface="Cambria Math"/>
                                    </a:rPr>
                                    <m:t>𝑠𝑐</m:t>
                                  </m:r>
                                </m:sub>
                                <m:sup/>
                              </m:sSubSup>
                            </m:den>
                          </m:f>
                          <m:r>
                            <a:rPr lang="en-US" sz="2600" b="0" i="1" smtClean="0">
                              <a:latin typeface="Cambria Math"/>
                              <a:ea typeface="Cambria Math"/>
                            </a:rPr>
                            <m:t>)</m:t>
                          </m:r>
                        </m:den>
                      </m:f>
                      <m:r>
                        <a:rPr lang="en-US" sz="2600" b="0" i="1" smtClean="0">
                          <a:latin typeface="Cambria Math"/>
                          <a:ea typeface="Cambria Math"/>
                        </a:rPr>
                        <m:t>𝐹</m:t>
                      </m:r>
                      <m:r>
                        <a:rPr lang="en-US" sz="2600" b="0" i="1" smtClean="0">
                          <a:latin typeface="Cambria Math"/>
                          <a:ea typeface="Cambria Math"/>
                        </a:rPr>
                        <m:t>/</m:t>
                      </m:r>
                      <m:r>
                        <a:rPr lang="en-US" sz="2600" b="0" i="1" smtClean="0">
                          <a:latin typeface="Cambria Math"/>
                          <a:ea typeface="Cambria Math"/>
                        </a:rPr>
                        <m:t>𝑚</m:t>
                      </m:r>
                    </m:oMath>
                  </m:oMathPara>
                </a14:m>
                <a:endParaRPr lang="en-US" sz="2600" dirty="0"/>
              </a:p>
            </p:txBody>
          </p:sp>
        </mc:Choice>
        <mc:Fallback>
          <p:sp>
            <p:nvSpPr>
              <p:cNvPr id="5" name="TextBox 4"/>
              <p:cNvSpPr txBox="1">
                <a:spLocks noRot="1" noChangeAspect="1" noMove="1" noResize="1" noEditPoints="1" noAdjustHandles="1" noChangeArrowheads="1" noChangeShapeType="1" noTextEdit="1"/>
              </p:cNvSpPr>
              <p:nvPr/>
            </p:nvSpPr>
            <p:spPr>
              <a:xfrm>
                <a:off x="1752600" y="2743200"/>
                <a:ext cx="3790525" cy="131927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479996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Capacitance of Three Phase Double Circuit Line</a:t>
            </a:r>
            <a:endParaRPr lang="en-US" sz="40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The expression for GMD is the same as was found for inductance calculation.</a:t>
                </a:r>
              </a:p>
              <a:p>
                <a:r>
                  <a:rPr lang="en-US" dirty="0" smtClean="0"/>
                  <a:t>The GMR</a:t>
                </a:r>
                <a:r>
                  <a:rPr lang="en-US" baseline="-25000" dirty="0" smtClean="0"/>
                  <a:t>C</a:t>
                </a:r>
                <a:r>
                  <a:rPr lang="en-US" dirty="0" smtClean="0"/>
                  <a:t> of each phase group is Similar to the GMR</a:t>
                </a:r>
                <a:r>
                  <a:rPr lang="en-US" baseline="-25000" dirty="0" smtClean="0"/>
                  <a:t>L</a:t>
                </a:r>
                <a:r>
                  <a:rPr lang="en-US" dirty="0" smtClean="0"/>
                  <a:t>, with the exception that </a:t>
                </a:r>
                <a14:m>
                  <m:oMath xmlns:m="http://schemas.openxmlformats.org/officeDocument/2006/math">
                    <m:sSubSup>
                      <m:sSubSupPr>
                        <m:ctrlPr>
                          <a:rPr lang="en-US" i="1">
                            <a:latin typeface="Cambria Math"/>
                            <a:ea typeface="Cambria Math"/>
                          </a:rPr>
                        </m:ctrlPr>
                      </m:sSubSupPr>
                      <m:e>
                        <m:sSubSup>
                          <m:sSubSupPr>
                            <m:ctrlPr>
                              <a:rPr lang="en-US" i="1">
                                <a:latin typeface="Cambria Math"/>
                                <a:ea typeface="Cambria Math"/>
                              </a:rPr>
                            </m:ctrlPr>
                          </m:sSubSupPr>
                          <m:e>
                            <m:r>
                              <a:rPr lang="en-US" i="1">
                                <a:latin typeface="Cambria Math"/>
                                <a:ea typeface="Cambria Math"/>
                              </a:rPr>
                              <m:t>𝐷</m:t>
                            </m:r>
                          </m:e>
                          <m:sub/>
                          <m:sup>
                            <m:r>
                              <a:rPr lang="en-US" i="1">
                                <a:latin typeface="Cambria Math"/>
                                <a:ea typeface="Cambria Math"/>
                              </a:rPr>
                              <m:t>𝑏</m:t>
                            </m:r>
                          </m:sup>
                        </m:sSubSup>
                      </m:e>
                      <m:sub>
                        <m:r>
                          <a:rPr lang="en-US" i="1">
                            <a:latin typeface="Cambria Math"/>
                            <a:ea typeface="Cambria Math"/>
                          </a:rPr>
                          <m:t>𝑠𝑐</m:t>
                        </m:r>
                      </m:sub>
                      <m:sup/>
                    </m:sSubSup>
                  </m:oMath>
                </a14:m>
                <a:r>
                  <a:rPr lang="en-US" dirty="0" smtClean="0"/>
                  <a:t> is used instead of </a:t>
                </a:r>
                <a14:m>
                  <m:oMath xmlns:m="http://schemas.openxmlformats.org/officeDocument/2006/math">
                    <m:sSubSup>
                      <m:sSubSupPr>
                        <m:ctrlPr>
                          <a:rPr lang="en-US" i="1">
                            <a:latin typeface="Cambria Math"/>
                            <a:ea typeface="Cambria Math"/>
                          </a:rPr>
                        </m:ctrlPr>
                      </m:sSubSupPr>
                      <m:e>
                        <m:sSubSup>
                          <m:sSubSupPr>
                            <m:ctrlPr>
                              <a:rPr lang="en-US" i="1">
                                <a:latin typeface="Cambria Math"/>
                                <a:ea typeface="Cambria Math"/>
                              </a:rPr>
                            </m:ctrlPr>
                          </m:sSubSupPr>
                          <m:e>
                            <m:r>
                              <a:rPr lang="en-US" i="1">
                                <a:latin typeface="Cambria Math"/>
                                <a:ea typeface="Cambria Math"/>
                              </a:rPr>
                              <m:t>𝐷</m:t>
                            </m:r>
                          </m:e>
                          <m:sub/>
                          <m:sup>
                            <m:r>
                              <a:rPr lang="en-US" i="1">
                                <a:latin typeface="Cambria Math"/>
                                <a:ea typeface="Cambria Math"/>
                              </a:rPr>
                              <m:t>𝑏</m:t>
                            </m:r>
                          </m:sup>
                        </m:sSubSup>
                      </m:e>
                      <m:sub>
                        <m:r>
                          <a:rPr lang="en-US" i="1">
                            <a:latin typeface="Cambria Math"/>
                            <a:ea typeface="Cambria Math"/>
                          </a:rPr>
                          <m:t>𝑠</m:t>
                        </m:r>
                        <m:r>
                          <a:rPr lang="en-US" b="0" i="1" smtClean="0">
                            <a:latin typeface="Cambria Math"/>
                            <a:ea typeface="Cambria Math"/>
                          </a:rPr>
                          <m:t>.</m:t>
                        </m:r>
                      </m:sub>
                      <m:sup/>
                    </m:sSubSup>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r="-14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D7D9436-E3B9-4BCF-8A52-8FC491A4DF9C}" type="slidenum">
              <a:rPr lang="en-US" smtClean="0"/>
              <a:pPr/>
              <a:t>86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33600"/>
            <a:ext cx="3217221"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52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itchFamily="2" charset="2"/>
              <a:buChar char="v"/>
            </a:pPr>
            <a:r>
              <a:rPr lang="en-US" sz="2800" b="1" dirty="0" smtClean="0">
                <a:solidFill>
                  <a:srgbClr val="C00000"/>
                </a:solidFill>
              </a:rPr>
              <a:t>Insulators</a:t>
            </a:r>
          </a:p>
          <a:p>
            <a:pPr algn="just"/>
            <a:r>
              <a:rPr lang="en-US" dirty="0" smtClean="0"/>
              <a:t>Towers are at ground potential, the lines  must be insulated from the tower structure.</a:t>
            </a:r>
          </a:p>
          <a:p>
            <a:pPr algn="just"/>
            <a:r>
              <a:rPr lang="en-US" dirty="0" smtClean="0"/>
              <a:t>An insulator is a device intended to give flexible or rigid support to the conductors or equipment and to insulate these conductors or equipment from ground. </a:t>
            </a:r>
          </a:p>
          <a:p>
            <a:pPr algn="just"/>
            <a:endParaRPr lang="en-US" dirty="0" smtClean="0"/>
          </a:p>
          <a:p>
            <a:endParaRPr lang="en-US" dirty="0"/>
          </a:p>
        </p:txBody>
      </p:sp>
      <p:sp>
        <p:nvSpPr>
          <p:cNvPr id="4" name="Slide Number Placeholder 3"/>
          <p:cNvSpPr>
            <a:spLocks noGrp="1"/>
          </p:cNvSpPr>
          <p:nvPr>
            <p:ph type="sldNum" sz="quarter" idx="12"/>
          </p:nvPr>
        </p:nvSpPr>
        <p:spPr/>
        <p:txBody>
          <a:bodyPr/>
          <a:lstStyle/>
          <a:p>
            <a:fld id="{4D7D9436-E3B9-4BCF-8A52-8FC491A4DF9C}"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2314</TotalTime>
  <Words>3434</Words>
  <Application>Microsoft Office PowerPoint</Application>
  <PresentationFormat>On-screen Show (4:3)</PresentationFormat>
  <Paragraphs>481</Paragraphs>
  <Slides>86</Slides>
  <Notes>2</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Flow</vt:lpstr>
      <vt:lpstr>Introduction to Power Systems</vt:lpstr>
      <vt:lpstr>Transmission Line Design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Transmission Line Parameters </vt:lpstr>
      <vt:lpstr>PowerPoint Presentation</vt:lpstr>
      <vt:lpstr>Line Resistance </vt:lpstr>
      <vt:lpstr>PowerPoint Presentation</vt:lpstr>
      <vt:lpstr>PowerPoint Presentation</vt:lpstr>
      <vt:lpstr>PowerPoint Presentation</vt:lpstr>
      <vt:lpstr>Inductance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Inductance of a Single-Phase Two-Wire Line</vt:lpstr>
      <vt:lpstr>PowerPoint Presentation</vt:lpstr>
      <vt:lpstr>PowerPoint Presentation</vt:lpstr>
      <vt:lpstr>Flux Linkage of One Conductor in a Group</vt:lpstr>
      <vt:lpstr>PowerPoint Presentation</vt:lpstr>
      <vt:lpstr>PowerPoint Presentation</vt:lpstr>
      <vt:lpstr>Inductance of Composite Conductor Lines </vt:lpstr>
      <vt:lpstr>PowerPoint Presentation</vt:lpstr>
      <vt:lpstr>PowerPoint Presentation</vt:lpstr>
      <vt:lpstr>PowerPoint Presentation</vt:lpstr>
      <vt:lpstr>PowerPoint Presentation</vt:lpstr>
      <vt:lpstr>PowerPoint Presentation</vt:lpstr>
      <vt:lpstr>PowerPoint Presentation</vt:lpstr>
      <vt:lpstr>Inductance of Three Phase Lines with Equilateral Spacing</vt:lpstr>
      <vt:lpstr>PowerPoint Presentation</vt:lpstr>
      <vt:lpstr>Inductance of Three Phase Lines with Unsymmetrical Spacing</vt:lpstr>
      <vt:lpstr>PowerPoint Presentation</vt:lpstr>
      <vt:lpstr>PowerPoint Presentation</vt:lpstr>
      <vt:lpstr>Inductance Calculation for Bundle Conductors</vt:lpstr>
      <vt:lpstr>PowerPoint Presentation</vt:lpstr>
      <vt:lpstr>Inductance of Three Phase Double Circuit Lines</vt:lpstr>
      <vt:lpstr>PowerPoint Presentation</vt:lpstr>
      <vt:lpstr>PowerPoint Presentation</vt:lpstr>
      <vt:lpstr>PowerPoint Presentation</vt:lpstr>
      <vt:lpstr>PowerPoint Presentation</vt:lpstr>
      <vt:lpstr>Capacitance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Capacitance of single phase two wire line</vt:lpstr>
      <vt:lpstr>Capacitance of a Three-phase Line with Equilateral Spacing</vt:lpstr>
      <vt:lpstr>PowerPoint Presentation</vt:lpstr>
      <vt:lpstr>PowerPoint Presentation</vt:lpstr>
      <vt:lpstr>Capacitance of a Three-phase Line with Unsymmetrical Spacing</vt:lpstr>
      <vt:lpstr>PowerPoint Presentation</vt:lpstr>
      <vt:lpstr>PowerPoint Presentation</vt:lpstr>
      <vt:lpstr>PowerPoint Presentation</vt:lpstr>
      <vt:lpstr>PowerPoint Presentation</vt:lpstr>
      <vt:lpstr>Effect of Bundling </vt:lpstr>
      <vt:lpstr>PowerPoint Presentation</vt:lpstr>
      <vt:lpstr>PowerPoint Presentation</vt:lpstr>
      <vt:lpstr>Capacitance of Three Phase Double Circuit 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Power Systems</dc:title>
  <dc:creator>user1</dc:creator>
  <cp:lastModifiedBy>Andinet Negash</cp:lastModifiedBy>
  <cp:revision>78</cp:revision>
  <dcterms:created xsi:type="dcterms:W3CDTF">2016-04-15T11:41:20Z</dcterms:created>
  <dcterms:modified xsi:type="dcterms:W3CDTF">2017-04-26T15:08:36Z</dcterms:modified>
</cp:coreProperties>
</file>