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60" r:id="rId4"/>
    <p:sldId id="258" r:id="rId5"/>
    <p:sldId id="259"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p:scale>
          <a:sx n="75" d="100"/>
          <a:sy n="75" d="100"/>
        </p:scale>
        <p:origin x="-990"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B53A-D51A-4E5A-A781-498B9CC2040A}" type="datetimeFigureOut">
              <a:rPr lang="en-US" smtClean="0"/>
              <a:pPr/>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32E68-E607-4409-A2EF-2336C32FE948}" type="slidenum">
              <a:rPr lang="en-US" smtClean="0"/>
              <a:pPr/>
              <a:t>‹#›</a:t>
            </a:fld>
            <a:endParaRPr lang="en-US"/>
          </a:p>
        </p:txBody>
      </p:sp>
    </p:spTree>
    <p:extLst>
      <p:ext uri="{BB962C8B-B14F-4D97-AF65-F5344CB8AC3E}">
        <p14:creationId xmlns:p14="http://schemas.microsoft.com/office/powerpoint/2010/main" val="102394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41C32E68-E607-4409-A2EF-2336C32FE948}" type="slidenum">
              <a:rPr lang="en-US" smtClean="0"/>
              <a:pPr/>
              <a:t>14</a:t>
            </a:fld>
            <a:endParaRPr lang="en-US"/>
          </a:p>
        </p:txBody>
      </p:sp>
    </p:spTree>
    <p:extLst>
      <p:ext uri="{BB962C8B-B14F-4D97-AF65-F5344CB8AC3E}">
        <p14:creationId xmlns:p14="http://schemas.microsoft.com/office/powerpoint/2010/main" val="342006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402D76-5CDD-4823-9177-0E2734E8F5F2}" type="datetime1">
              <a:rPr lang="en-US" smtClean="0"/>
              <a:t>5/10/2017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53D752-FC68-4BB4-A8B2-9016980505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26484-438C-4067-A6C6-BEA510267CD7}" type="datetime1">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A14331-C64B-48E8-B140-6C52B99FF5C5}" type="datetime1">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3633CA-443B-4F93-8597-19CCA03E8896}" type="datetime1">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07E06A-6A1F-48E3-87E2-1E4454F96DCE}" type="datetime1">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3D752-FC68-4BB4-A8B2-9016980505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E3EAC1-4F4F-4F8F-87C1-4FC83D98F726}" type="datetime1">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BA8D86-7DE3-4422-B376-522573A2988B}" type="datetime1">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C3782D-6F3D-4B9B-8F88-5C3A12CCA513}" type="datetime1">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379EC-5216-4343-86BD-BD1A3FBE3F59}" type="datetime1">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640AFD-E053-4030-8811-4F92810F637B}" type="datetime1">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3D752-FC68-4BB4-A8B2-9016980505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D9CD71-90A2-4F61-9821-8A0AE24374E4}" type="datetime1">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53D752-FC68-4BB4-A8B2-90169805050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5E3DAD-0323-4E7F-9EE0-07608BD27F6F}" type="datetime1">
              <a:rPr lang="en-US" smtClean="0"/>
              <a:t>5/10/2017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53D752-FC68-4BB4-A8B2-90169805050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Power Systems</a:t>
            </a:r>
            <a:endParaRPr lang="en-US" dirty="0"/>
          </a:p>
        </p:txBody>
      </p:sp>
      <p:sp>
        <p:nvSpPr>
          <p:cNvPr id="3" name="Subtitle 2"/>
          <p:cNvSpPr>
            <a:spLocks noGrp="1"/>
          </p:cNvSpPr>
          <p:nvPr>
            <p:ph type="subTitle" idx="1"/>
          </p:nvPr>
        </p:nvSpPr>
        <p:spPr/>
        <p:txBody>
          <a:bodyPr>
            <a:normAutofit fontScale="92500" lnSpcReduction="20000"/>
          </a:bodyPr>
          <a:lstStyle/>
          <a:p>
            <a:pPr lvl="0">
              <a:buClr>
                <a:srgbClr val="0BD0D9"/>
              </a:buClr>
            </a:pPr>
            <a:r>
              <a:rPr lang="en-US" sz="4800" b="1" dirty="0" smtClean="0">
                <a:solidFill>
                  <a:prstClr val="white"/>
                </a:solidFill>
              </a:rPr>
              <a:t>Chapter 4: </a:t>
            </a:r>
            <a:r>
              <a:rPr lang="en-US" sz="4800" b="1" dirty="0" smtClean="0"/>
              <a:t>Characteristics </a:t>
            </a:r>
            <a:r>
              <a:rPr lang="en-US" sz="4800" b="1" dirty="0"/>
              <a:t>and performance of power transmission lines </a:t>
            </a:r>
            <a:endParaRPr lang="en-US" sz="4800" b="1" dirty="0" smtClean="0">
              <a:solidFill>
                <a:prstClr val="white"/>
              </a:solidFill>
            </a:endParaRPr>
          </a:p>
          <a:p>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At no load, </a:t>
                </a:r>
                <a14:m>
                  <m:oMath xmlns:m="http://schemas.openxmlformats.org/officeDocument/2006/math">
                    <m:sSub>
                      <m:sSubPr>
                        <m:ctrlPr>
                          <a:rPr lang="en-US" i="1" smtClean="0">
                            <a:latin typeface="Cambria Math"/>
                            <a:ea typeface="Cambria Math"/>
                          </a:rPr>
                        </m:ctrlPr>
                      </m:sSubPr>
                      <m:e>
                        <m:r>
                          <a:rPr lang="en-US" b="0" i="1" smtClean="0">
                            <a:latin typeface="Cambria Math"/>
                            <a:ea typeface="Cambria Math"/>
                          </a:rPr>
                          <m:t>𝐼</m:t>
                        </m:r>
                      </m:e>
                      <m:sub>
                        <m:r>
                          <a:rPr lang="en-US" b="0" i="1" smtClean="0">
                            <a:latin typeface="Cambria Math"/>
                            <a:ea typeface="Cambria Math"/>
                          </a:rPr>
                          <m:t>𝑅</m:t>
                        </m:r>
                      </m:sub>
                    </m:sSub>
                    <m:r>
                      <a:rPr lang="en-US" b="0" i="1" smtClean="0">
                        <a:latin typeface="Cambria Math"/>
                        <a:ea typeface="Cambria Math"/>
                      </a:rPr>
                      <m:t>=0, </m:t>
                    </m:r>
                    <m:sSub>
                      <m:sSubPr>
                        <m:ctrlPr>
                          <a:rPr lang="en-US" b="0" i="1" smtClean="0">
                            <a:latin typeface="Cambria Math"/>
                            <a:ea typeface="Cambria Math"/>
                          </a:rPr>
                        </m:ctrlPr>
                      </m:sSubPr>
                      <m:e>
                        <m:r>
                          <a:rPr lang="en-US" b="0" i="1" smtClean="0">
                            <a:latin typeface="Cambria Math"/>
                            <a:ea typeface="Cambria Math"/>
                          </a:rPr>
                          <m:t>𝑉</m:t>
                        </m:r>
                      </m:e>
                      <m:sub>
                        <m:r>
                          <a:rPr lang="en-US" b="0" i="1" smtClean="0">
                            <a:latin typeface="Cambria Math"/>
                            <a:ea typeface="Cambria Math"/>
                          </a:rPr>
                          <m:t>𝑅</m:t>
                        </m:r>
                      </m:sub>
                    </m:sSub>
                    <m:r>
                      <a:rPr lang="en-US" b="0" i="1" smtClean="0">
                        <a:latin typeface="Cambria Math"/>
                        <a:ea typeface="Cambria Math"/>
                      </a:rPr>
                      <m:t>=</m:t>
                    </m:r>
                    <m:sSubSup>
                      <m:sSubSupPr>
                        <m:ctrlPr>
                          <a:rPr lang="en-US" i="1">
                            <a:latin typeface="Cambria Math"/>
                            <a:ea typeface="Cambria Math"/>
                          </a:rPr>
                        </m:ctrlPr>
                      </m:sSubSupPr>
                      <m:e>
                        <m:sSub>
                          <m:sSubPr>
                            <m:ctrlPr>
                              <a:rPr lang="en-US" i="1">
                                <a:latin typeface="Cambria Math"/>
                                <a:ea typeface="Cambria Math"/>
                              </a:rPr>
                            </m:ctrlPr>
                          </m:sSubPr>
                          <m:e>
                            <m:r>
                              <a:rPr lang="en-US" b="0" i="1" smtClean="0">
                                <a:latin typeface="Cambria Math"/>
                                <a:ea typeface="Cambria Math"/>
                              </a:rPr>
                              <m:t> </m:t>
                            </m:r>
                            <m:r>
                              <a:rPr lang="en-US" i="1">
                                <a:latin typeface="Cambria Math"/>
                                <a:ea typeface="Cambria Math"/>
                              </a:rPr>
                              <m:t>𝑉</m:t>
                            </m:r>
                          </m:e>
                          <m:sub>
                            <m:r>
                              <a:rPr lang="en-US" i="1">
                                <a:latin typeface="Cambria Math"/>
                                <a:ea typeface="Cambria Math"/>
                              </a:rPr>
                              <m:t>𝑅</m:t>
                            </m:r>
                          </m:sub>
                        </m:sSub>
                      </m:e>
                      <m:sub/>
                      <m:sup>
                        <m:r>
                          <a:rPr lang="en-US" i="1">
                            <a:latin typeface="Cambria Math"/>
                            <a:ea typeface="Cambria Math"/>
                          </a:rPr>
                          <m:t>𝑁𝐿</m:t>
                        </m:r>
                      </m:sup>
                    </m:sSubSup>
                  </m:oMath>
                </a14:m>
                <a:r>
                  <a:rPr lang="en-US" dirty="0" smtClean="0"/>
                  <a:t> and:</a:t>
                </a:r>
              </a:p>
              <a:p>
                <a:endParaRPr lang="en-US" dirty="0"/>
              </a:p>
              <a:p>
                <a:r>
                  <a:rPr lang="en-US" dirty="0" smtClean="0"/>
                  <a:t>Therefore,</a:t>
                </a:r>
              </a:p>
              <a:p>
                <a:endParaRPr lang="en-US" dirty="0"/>
              </a:p>
              <a:p>
                <a:endParaRPr lang="en-US" dirty="0" smtClean="0"/>
              </a:p>
              <a:p>
                <a:r>
                  <a:rPr lang="en-US" dirty="0" smtClean="0"/>
                  <a:t>For a short line </a:t>
                </a:r>
                <a14:m>
                  <m:oMath xmlns:m="http://schemas.openxmlformats.org/officeDocument/2006/math">
                    <m:d>
                      <m:dPr>
                        <m:begChr m:val="|"/>
                        <m:endChr m:val="|"/>
                        <m:ctrlPr>
                          <a:rPr lang="en-US" i="1" smtClean="0">
                            <a:latin typeface="Cambria Math"/>
                          </a:rPr>
                        </m:ctrlPr>
                      </m:dPr>
                      <m:e>
                        <m:r>
                          <a:rPr lang="en-US" b="0" i="1" smtClean="0">
                            <a:latin typeface="Cambria Math"/>
                          </a:rPr>
                          <m:t>𝐴</m:t>
                        </m:r>
                      </m:e>
                    </m:d>
                    <m:r>
                      <a:rPr lang="en-US" b="0" i="1" smtClean="0">
                        <a:latin typeface="Cambria Math"/>
                      </a:rPr>
                      <m:t>=1, </m:t>
                    </m:r>
                    <m:d>
                      <m:dPr>
                        <m:begChr m:val="|"/>
                        <m:endChr m:val="|"/>
                        <m:ctrlPr>
                          <a:rPr lang="en-US" b="0" i="1" smtClean="0">
                            <a:latin typeface="Cambria Math"/>
                          </a:rPr>
                        </m:ctrlPr>
                      </m:dPr>
                      <m:e>
                        <m:sSubSup>
                          <m:sSubSupPr>
                            <m:ctrlPr>
                              <a:rPr lang="en-US" i="1">
                                <a:latin typeface="Cambria Math"/>
                                <a:ea typeface="Cambria Math"/>
                              </a:rPr>
                            </m:ctrlPr>
                          </m:sSubSupPr>
                          <m:e>
                            <m:sSub>
                              <m:sSubPr>
                                <m:ctrlPr>
                                  <a:rPr lang="en-US" i="1">
                                    <a:latin typeface="Cambria Math"/>
                                    <a:ea typeface="Cambria Math"/>
                                  </a:rPr>
                                </m:ctrlPr>
                              </m:sSubPr>
                              <m:e>
                                <m:r>
                                  <a:rPr lang="en-US" i="1">
                                    <a:latin typeface="Cambria Math"/>
                                    <a:ea typeface="Cambria Math"/>
                                  </a:rPr>
                                  <m:t>𝑉</m:t>
                                </m:r>
                              </m:e>
                              <m:sub>
                                <m:r>
                                  <a:rPr lang="en-US" i="1">
                                    <a:latin typeface="Cambria Math"/>
                                    <a:ea typeface="Cambria Math"/>
                                  </a:rPr>
                                  <m:t>𝑅</m:t>
                                </m:r>
                              </m:sub>
                            </m:sSub>
                          </m:e>
                          <m:sub/>
                          <m:sup>
                            <m:r>
                              <a:rPr lang="en-US" i="1">
                                <a:latin typeface="Cambria Math"/>
                                <a:ea typeface="Cambria Math"/>
                              </a:rPr>
                              <m:t>𝐹𝐿</m:t>
                            </m:r>
                          </m:sup>
                        </m:sSubSup>
                      </m:e>
                    </m:d>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𝑅</m:t>
                        </m:r>
                      </m:sub>
                    </m:sSub>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90800" y="2514600"/>
                <a:ext cx="1427955" cy="658385"/>
              </a:xfrm>
              <a:prstGeom prst="rect">
                <a:avLst/>
              </a:prstGeom>
              <a:noFill/>
            </p:spPr>
            <p:txBody>
              <a:bodyPr wrap="none" rtlCol="0">
                <a:spAutoFit/>
              </a:bodyPr>
              <a:lstStyle/>
              <a:p>
                <a14:m>
                  <m:oMath xmlns:m="http://schemas.openxmlformats.org/officeDocument/2006/math">
                    <m:sSubSup>
                      <m:sSubSupPr>
                        <m:ctrlPr>
                          <a:rPr lang="en-US" sz="2600" i="1" smtClean="0">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i="1">
                            <a:latin typeface="Cambria Math"/>
                            <a:ea typeface="Cambria Math"/>
                          </a:rPr>
                          <m:t>𝑁𝐿</m:t>
                        </m:r>
                      </m:sup>
                    </m:sSubSup>
                  </m:oMath>
                </a14:m>
                <a:r>
                  <a:rPr lang="en-US" sz="2600" dirty="0" smtClean="0"/>
                  <a:t>= </a:t>
                </a:r>
                <a14:m>
                  <m:oMath xmlns:m="http://schemas.openxmlformats.org/officeDocument/2006/math">
                    <m:f>
                      <m:fPr>
                        <m:ctrlPr>
                          <a:rPr lang="en-US" sz="2600" i="1" dirty="0" smtClean="0">
                            <a:latin typeface="Cambria Math"/>
                          </a:rPr>
                        </m:ctrlPr>
                      </m:fPr>
                      <m:num>
                        <m:sSub>
                          <m:sSubPr>
                            <m:ctrlPr>
                              <a:rPr lang="en-US" sz="2600" i="1" dirty="0" smtClean="0">
                                <a:latin typeface="Cambria Math"/>
                              </a:rPr>
                            </m:ctrlPr>
                          </m:sSubPr>
                          <m:e>
                            <m:r>
                              <a:rPr lang="en-US" sz="2600" b="0" i="1" dirty="0" smtClean="0">
                                <a:latin typeface="Cambria Math"/>
                              </a:rPr>
                              <m:t>𝑉</m:t>
                            </m:r>
                          </m:e>
                          <m:sub>
                            <m:r>
                              <a:rPr lang="en-US" sz="2600" b="0" i="1" dirty="0" smtClean="0">
                                <a:latin typeface="Cambria Math"/>
                              </a:rPr>
                              <m:t>𝑆</m:t>
                            </m:r>
                          </m:sub>
                        </m:sSub>
                      </m:num>
                      <m:den>
                        <m:r>
                          <a:rPr lang="en-US" sz="2600" b="0" i="1" dirty="0" smtClean="0">
                            <a:latin typeface="Cambria Math"/>
                          </a:rPr>
                          <m:t>𝐴</m:t>
                        </m:r>
                      </m:den>
                    </m:f>
                  </m:oMath>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2514600"/>
                <a:ext cx="1427955" cy="658385"/>
              </a:xfrm>
              <a:prstGeom prst="rect">
                <a:avLst/>
              </a:prstGeom>
              <a:blipFill rotWithShape="1">
                <a:blip r:embed="rId3"/>
                <a:stretch>
                  <a:fillRect b="-10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0600" y="3429000"/>
                <a:ext cx="7160550" cy="1091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 </m:t>
                      </m:r>
                      <m:r>
                        <a:rPr lang="en-US" sz="2600" b="0" i="1" smtClean="0">
                          <a:latin typeface="Cambria Math"/>
                        </a:rPr>
                        <m:t>𝑣𝑜𝑙𝑡𝑎𝑔𝑒</m:t>
                      </m:r>
                      <m:r>
                        <a:rPr lang="en-US" sz="2600" b="0" i="1" smtClean="0">
                          <a:latin typeface="Cambria Math"/>
                        </a:rPr>
                        <m:t> </m:t>
                      </m:r>
                      <m:r>
                        <a:rPr lang="en-US" sz="2600" b="0" i="1" smtClean="0">
                          <a:latin typeface="Cambria Math"/>
                        </a:rPr>
                        <m:t>𝑟𝑒𝑔𝑢𝑙𝑎𝑡𝑖𝑜𝑛</m:t>
                      </m:r>
                      <m:r>
                        <a:rPr lang="en-US" sz="2600" b="0" i="1" smtClean="0">
                          <a:latin typeface="Cambria Math"/>
                          <a:ea typeface="Cambria Math"/>
                        </a:rPr>
                        <m:t>=</m:t>
                      </m:r>
                      <m:f>
                        <m:fPr>
                          <m:ctrlPr>
                            <a:rPr lang="en-US" sz="2600" b="0" i="1" smtClean="0">
                              <a:latin typeface="Cambria Math"/>
                              <a:ea typeface="Cambria Math"/>
                            </a:rPr>
                          </m:ctrlPr>
                        </m:fPr>
                        <m:num>
                          <m:d>
                            <m:dPr>
                              <m:begChr m:val="|"/>
                              <m:endChr m:val="|"/>
                              <m:ctrlPr>
                                <a:rPr lang="en-US" sz="2600" b="0" i="1" smtClean="0">
                                  <a:latin typeface="Cambria Math"/>
                                  <a:ea typeface="Cambria Math"/>
                                </a:rPr>
                              </m:ctrlPr>
                            </m:dPr>
                            <m:e>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𝑆</m:t>
                                  </m:r>
                                </m:sub>
                              </m:sSub>
                            </m:e>
                          </m:d>
                          <m:r>
                            <a:rPr lang="en-US" sz="2600" i="1">
                              <a:latin typeface="Cambria Math"/>
                              <a:ea typeface="Cambria Math"/>
                            </a:rPr>
                            <m:t>−</m:t>
                          </m:r>
                          <m:d>
                            <m:dPr>
                              <m:begChr m:val="|"/>
                              <m:endChr m:val="|"/>
                              <m:ctrlPr>
                                <a:rPr lang="en-US" sz="2600" i="1" smtClean="0">
                                  <a:latin typeface="Cambria Math"/>
                                  <a:ea typeface="Cambria Math"/>
                                </a:rPr>
                              </m:ctrlPr>
                            </m:dPr>
                            <m:e>
                              <m:r>
                                <a:rPr lang="en-US" sz="2600" b="0" i="1" smtClean="0">
                                  <a:latin typeface="Cambria Math"/>
                                  <a:ea typeface="Cambria Math"/>
                                </a:rPr>
                                <m:t>𝐴</m:t>
                              </m:r>
                            </m:e>
                          </m:d>
                          <m:d>
                            <m:dPr>
                              <m:begChr m:val="|"/>
                              <m:endChr m:val="|"/>
                              <m:ctrlPr>
                                <a:rPr lang="en-US" sz="2600" b="0" i="1" smtClean="0">
                                  <a:latin typeface="Cambria Math"/>
                                  <a:ea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b="0" i="1" smtClean="0">
                                      <a:latin typeface="Cambria Math"/>
                                      <a:ea typeface="Cambria Math"/>
                                    </a:rPr>
                                    <m:t>𝐹</m:t>
                                  </m:r>
                                  <m:r>
                                    <a:rPr lang="en-US" sz="2600" i="1">
                                      <a:latin typeface="Cambria Math"/>
                                      <a:ea typeface="Cambria Math"/>
                                    </a:rPr>
                                    <m:t>𝐿</m:t>
                                  </m:r>
                                </m:sup>
                              </m:sSubSup>
                            </m:e>
                          </m:d>
                        </m:num>
                        <m:den>
                          <m:d>
                            <m:dPr>
                              <m:begChr m:val="|"/>
                              <m:endChr m:val="|"/>
                              <m:ctrlPr>
                                <a:rPr lang="en-US" sz="2600" b="0" i="1" smtClean="0">
                                  <a:latin typeface="Cambria Math"/>
                                  <a:ea typeface="Cambria Math"/>
                                </a:rPr>
                              </m:ctrlPr>
                            </m:dPr>
                            <m:e>
                              <m:r>
                                <a:rPr lang="en-US" sz="2600" b="0" i="1" smtClean="0">
                                  <a:latin typeface="Cambria Math"/>
                                  <a:ea typeface="Cambria Math"/>
                                </a:rPr>
                                <m:t>𝐴</m:t>
                              </m:r>
                            </m:e>
                          </m:d>
                          <m:d>
                            <m:dPr>
                              <m:begChr m:val="|"/>
                              <m:endChr m:val="|"/>
                              <m:ctrlPr>
                                <a:rPr lang="en-US" sz="2600" b="0" i="1" smtClean="0">
                                  <a:latin typeface="Cambria Math"/>
                                  <a:ea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b="0" i="1" smtClean="0">
                                      <a:latin typeface="Cambria Math"/>
                                      <a:ea typeface="Cambria Math"/>
                                    </a:rPr>
                                    <m:t>𝐹</m:t>
                                  </m:r>
                                  <m:r>
                                    <a:rPr lang="en-US" sz="2600" i="1">
                                      <a:latin typeface="Cambria Math"/>
                                      <a:ea typeface="Cambria Math"/>
                                    </a:rPr>
                                    <m:t>𝐿</m:t>
                                  </m:r>
                                </m:sup>
                              </m:sSubSup>
                            </m:e>
                          </m:d>
                        </m:den>
                      </m:f>
                      <m:r>
                        <a:rPr lang="en-US" sz="2600" b="0" i="1" smtClean="0">
                          <a:latin typeface="Cambria Math"/>
                          <a:ea typeface="Cambria Math"/>
                        </a:rPr>
                        <m:t>×100</m:t>
                      </m:r>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990600" y="3429000"/>
                <a:ext cx="7160550" cy="109106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61087" y="5029200"/>
                <a:ext cx="6337697" cy="9313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a:rPr>
                        <m:t>% </m:t>
                      </m:r>
                      <m:r>
                        <a:rPr lang="en-US" sz="2600" i="1" smtClean="0">
                          <a:latin typeface="Cambria Math"/>
                        </a:rPr>
                        <m:t>𝑣𝑜𝑙𝑡𝑎𝑔𝑒</m:t>
                      </m:r>
                      <m:r>
                        <a:rPr lang="en-US" sz="2600" i="1" smtClean="0">
                          <a:latin typeface="Cambria Math"/>
                        </a:rPr>
                        <m:t> </m:t>
                      </m:r>
                      <m:r>
                        <a:rPr lang="en-US" sz="2600" i="1" smtClean="0">
                          <a:latin typeface="Cambria Math"/>
                        </a:rPr>
                        <m:t>𝑟𝑒𝑔𝑢𝑙𝑎𝑡𝑖𝑜𝑛</m:t>
                      </m:r>
                      <m:r>
                        <a:rPr lang="en-US" sz="2600" i="1">
                          <a:latin typeface="Cambria Math"/>
                          <a:ea typeface="Cambria Math"/>
                        </a:rPr>
                        <m:t>=</m:t>
                      </m:r>
                      <m:f>
                        <m:fPr>
                          <m:ctrlPr>
                            <a:rPr lang="en-US" sz="2600" i="1">
                              <a:latin typeface="Cambria Math"/>
                              <a:ea typeface="Cambria Math"/>
                            </a:rPr>
                          </m:ctrlPr>
                        </m:fPr>
                        <m:num>
                          <m:d>
                            <m:dPr>
                              <m:begChr m:val="|"/>
                              <m:endChr m:val="|"/>
                              <m:ctrlPr>
                                <a:rPr lang="en-US" sz="2600" i="1">
                                  <a:latin typeface="Cambria Math"/>
                                  <a:ea typeface="Cambria Math"/>
                                </a:rPr>
                              </m:ctrlPr>
                            </m:d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𝑆</m:t>
                                  </m:r>
                                </m:sub>
                              </m:sSub>
                            </m:e>
                          </m:d>
                          <m:r>
                            <a:rPr lang="en-US" sz="2600" i="1">
                              <a:latin typeface="Cambria Math"/>
                              <a:ea typeface="Cambria Math"/>
                            </a:rPr>
                            <m:t>−</m:t>
                          </m:r>
                          <m:d>
                            <m:dPr>
                              <m:begChr m:val="|"/>
                              <m:endChr m:val="|"/>
                              <m:ctrlPr>
                                <a:rPr lang="en-US" sz="2600" i="1">
                                  <a:latin typeface="Cambria Math"/>
                                  <a:ea typeface="Cambria Math"/>
                                </a:rPr>
                              </m:ctrlPr>
                            </m:dPr>
                            <m:e>
                              <m:sSub>
                                <m:sSubPr>
                                  <m:ctrlPr>
                                    <a:rPr lang="en-US" sz="260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e>
                          </m:d>
                        </m:num>
                        <m:den>
                          <m:d>
                            <m:dPr>
                              <m:begChr m:val="|"/>
                              <m:endChr m:val="|"/>
                              <m:ctrlPr>
                                <a:rPr lang="en-US" sz="2600" i="1">
                                  <a:latin typeface="Cambria Math"/>
                                  <a:ea typeface="Cambria Math"/>
                                </a:rPr>
                              </m:ctrlPr>
                            </m:dPr>
                            <m:e>
                              <m:sSub>
                                <m:sSubPr>
                                  <m:ctrlPr>
                                    <a:rPr lang="en-US" sz="260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e>
                          </m:d>
                        </m:den>
                      </m:f>
                      <m:r>
                        <a:rPr lang="en-US" sz="2600" i="1">
                          <a:latin typeface="Cambria Math"/>
                          <a:ea typeface="Cambria Math"/>
                        </a:rPr>
                        <m:t>×100</m:t>
                      </m:r>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1161087" y="5029200"/>
                <a:ext cx="6337697" cy="931345"/>
              </a:xfrm>
              <a:prstGeom prst="rect">
                <a:avLst/>
              </a:prstGeom>
              <a:blipFill rotWithShape="1">
                <a:blip r:embed="rId5"/>
                <a:stretch>
                  <a:fillRect/>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2C53D752-FC68-4BB4-A8B2-901698050504}" type="slidenum">
              <a:rPr lang="en-US" smtClean="0"/>
              <a:pPr/>
              <a:t>10</a:t>
            </a:fld>
            <a:endParaRPr lang="en-US"/>
          </a:p>
        </p:txBody>
      </p:sp>
    </p:spTree>
    <p:extLst>
      <p:ext uri="{BB962C8B-B14F-4D97-AF65-F5344CB8AC3E}">
        <p14:creationId xmlns:p14="http://schemas.microsoft.com/office/powerpoint/2010/main" val="290794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04617B"/>
                </a:solidFill>
              </a:rPr>
              <a:t>Medium Transmission  </a:t>
            </a:r>
            <a:r>
              <a:rPr lang="en-US" sz="4000" b="1" dirty="0">
                <a:solidFill>
                  <a:srgbClr val="04617B"/>
                </a:solidFill>
              </a:rPr>
              <a:t>Line </a:t>
            </a:r>
            <a:r>
              <a:rPr lang="en-US" sz="4000" b="1" dirty="0" smtClean="0">
                <a:solidFill>
                  <a:srgbClr val="04617B"/>
                </a:solidFill>
              </a:rPr>
              <a:t/>
            </a:r>
            <a:br>
              <a:rPr lang="en-US" sz="4000" b="1" dirty="0" smtClean="0">
                <a:solidFill>
                  <a:srgbClr val="04617B"/>
                </a:solidFill>
              </a:rPr>
            </a:br>
            <a:r>
              <a:rPr lang="en-US" sz="4000" b="1" dirty="0" smtClean="0">
                <a:solidFill>
                  <a:srgbClr val="04617B"/>
                </a:solidFill>
              </a:rPr>
              <a:t>(80 km &lt; </a:t>
            </a:r>
            <a:r>
              <a:rPr lang="en-US" sz="4000" b="1" i="1" dirty="0" smtClean="0">
                <a:solidFill>
                  <a:srgbClr val="04617B"/>
                </a:solidFill>
                <a:latin typeface="+mn-lt"/>
              </a:rPr>
              <a:t>l</a:t>
            </a:r>
            <a:r>
              <a:rPr lang="en-US" sz="4000" b="1" dirty="0" smtClean="0">
                <a:solidFill>
                  <a:srgbClr val="04617B"/>
                </a:solidFill>
              </a:rPr>
              <a:t> &lt; 240km</a:t>
            </a:r>
            <a:r>
              <a:rPr lang="en-US" sz="4000" b="1" dirty="0">
                <a:solidFill>
                  <a:srgbClr val="04617B"/>
                </a:solidFill>
              </a:rPr>
              <a:t>)</a:t>
            </a:r>
            <a:endParaRPr lang="en-US" sz="4000" dirty="0"/>
          </a:p>
        </p:txBody>
      </p:sp>
      <p:sp>
        <p:nvSpPr>
          <p:cNvPr id="3" name="Content Placeholder 2"/>
          <p:cNvSpPr>
            <a:spLocks noGrp="1"/>
          </p:cNvSpPr>
          <p:nvPr>
            <p:ph idx="1"/>
          </p:nvPr>
        </p:nvSpPr>
        <p:spPr/>
        <p:txBody>
          <a:bodyPr/>
          <a:lstStyle/>
          <a:p>
            <a:pPr algn="just"/>
            <a:r>
              <a:rPr lang="en-US" dirty="0" smtClean="0"/>
              <a:t>Transmission lines more than 80 km long and below 250 km in length are treated as medium lines, and the line charging current becomes appreciable and the shunt capacitance must be considered.</a:t>
            </a:r>
          </a:p>
          <a:p>
            <a:pPr algn="just"/>
            <a:r>
              <a:rPr lang="en-US" dirty="0" smtClean="0"/>
              <a:t>Medium lines can be represented sufficiently well by R, L and C as lumped parameters with:</a:t>
            </a:r>
          </a:p>
          <a:p>
            <a:pPr lvl="1" algn="just"/>
            <a:r>
              <a:rPr lang="en-US" sz="2600" dirty="0" smtClean="0"/>
              <a:t>Half the capacitance to neutral of the line lumped at each end of the equivalent circuit (</a:t>
            </a:r>
            <a:r>
              <a:rPr lang="el-GR" sz="2600" dirty="0" smtClean="0"/>
              <a:t>π</a:t>
            </a:r>
            <a:r>
              <a:rPr lang="en-US" sz="2600" dirty="0" smtClean="0"/>
              <a:t>-model) or </a:t>
            </a:r>
          </a:p>
          <a:p>
            <a:pPr lvl="1" algn="just"/>
            <a:r>
              <a:rPr lang="en-US" sz="2600" dirty="0" smtClean="0"/>
              <a:t>Half of the series impedance lumped at each side of the line (T- model).</a:t>
            </a:r>
            <a:endParaRPr lang="en-US" sz="2600"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11</a:t>
            </a:fld>
            <a:endParaRPr lang="en-US"/>
          </a:p>
        </p:txBody>
      </p:sp>
    </p:spTree>
    <p:extLst>
      <p:ext uri="{BB962C8B-B14F-4D97-AF65-F5344CB8AC3E}">
        <p14:creationId xmlns:p14="http://schemas.microsoft.com/office/powerpoint/2010/main" val="297824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p:txBody>
          <a:bodyPr/>
          <a:lstStyle/>
          <a:p>
            <a:r>
              <a:rPr lang="en-US" sz="2800" b="1" dirty="0">
                <a:solidFill>
                  <a:srgbClr val="C00000"/>
                </a:solidFill>
              </a:rPr>
              <a:t>Nominal </a:t>
            </a:r>
            <a:r>
              <a:rPr lang="el-GR" sz="2800" b="1" dirty="0">
                <a:solidFill>
                  <a:srgbClr val="C00000"/>
                </a:solidFill>
              </a:rPr>
              <a:t>π</a:t>
            </a:r>
            <a:r>
              <a:rPr lang="en-US" sz="2800" b="1" dirty="0">
                <a:solidFill>
                  <a:srgbClr val="C00000"/>
                </a:solidFill>
              </a:rPr>
              <a:t>-model</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C53D752-FC68-4BB4-A8B2-901698050504}" type="slidenum">
              <a:rPr lang="en-US" smtClean="0"/>
              <a:pPr/>
              <a:t>12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585372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95" y="4867275"/>
            <a:ext cx="452750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16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p:txBody>
          <a:bodyPr/>
          <a:lstStyle/>
          <a:p>
            <a:r>
              <a:rPr lang="en-US" sz="2800" b="1" dirty="0">
                <a:solidFill>
                  <a:srgbClr val="C00000"/>
                </a:solidFill>
              </a:rPr>
              <a:t>T-model</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2C53D752-FC68-4BB4-A8B2-901698050504}" type="slidenum">
              <a:rPr lang="en-US" smtClean="0"/>
              <a:pPr/>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62369"/>
            <a:ext cx="4257675" cy="233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447800" y="4975421"/>
                <a:ext cx="5293180" cy="16539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a:rPr>
                          </m:ctrlPr>
                        </m:dPr>
                        <m:e>
                          <m:m>
                            <m:mPr>
                              <m:mcs>
                                <m:mc>
                                  <m:mcPr>
                                    <m:count m:val="1"/>
                                    <m:mcJc m:val="center"/>
                                  </m:mcPr>
                                </m:mc>
                              </m:mcs>
                              <m:ctrlPr>
                                <a:rPr lang="en-US" sz="2600" i="1" smtClean="0">
                                  <a:latin typeface="Cambria Math"/>
                                </a:rPr>
                              </m:ctrlPr>
                            </m:mPr>
                            <m:mr>
                              <m:e>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𝑆</m:t>
                                    </m:r>
                                  </m:sub>
                                </m:sSub>
                              </m:e>
                            </m:mr>
                            <m:mr>
                              <m:e>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𝑆</m:t>
                                    </m:r>
                                  </m:sub>
                                </m:sSub>
                              </m:e>
                            </m:mr>
                          </m:m>
                        </m:e>
                      </m:d>
                      <m:r>
                        <a:rPr lang="en-US" sz="2600" i="1" smtClean="0">
                          <a:latin typeface="Cambria Math"/>
                          <a:ea typeface="Cambria Math"/>
                        </a:rPr>
                        <m:t>=</m:t>
                      </m:r>
                      <m:d>
                        <m:dPr>
                          <m:begChr m:val="["/>
                          <m:endChr m:val="]"/>
                          <m:ctrlPr>
                            <a:rPr lang="en-US" sz="2600" i="1" smtClean="0">
                              <a:latin typeface="Cambria Math"/>
                              <a:ea typeface="Cambria Math"/>
                            </a:rPr>
                          </m:ctrlPr>
                        </m:dPr>
                        <m:e>
                          <m:m>
                            <m:mPr>
                              <m:mcs>
                                <m:mc>
                                  <m:mcPr>
                                    <m:count m:val="2"/>
                                    <m:mcJc m:val="center"/>
                                  </m:mcPr>
                                </m:mc>
                              </m:mcs>
                              <m:ctrlPr>
                                <a:rPr lang="en-US" sz="2600" i="1" smtClean="0">
                                  <a:latin typeface="Cambria Math"/>
                                  <a:ea typeface="Cambria Math"/>
                                </a:rPr>
                              </m:ctrlPr>
                            </m:mPr>
                            <m:mr>
                              <m:e>
                                <m:r>
                                  <m:rPr>
                                    <m:brk m:alnAt="7"/>
                                  </m:rPr>
                                  <a:rPr lang="en-US" sz="2600" b="0" i="1" smtClean="0">
                                    <a:latin typeface="Cambria Math"/>
                                    <a:ea typeface="Cambria Math"/>
                                  </a:rPr>
                                  <m:t>1</m:t>
                                </m:r>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𝑌𝑍</m:t>
                                    </m:r>
                                  </m:num>
                                  <m:den>
                                    <m:r>
                                      <a:rPr lang="en-US" sz="2600" b="0" i="1" smtClean="0">
                                        <a:latin typeface="Cambria Math"/>
                                        <a:ea typeface="Cambria Math"/>
                                      </a:rPr>
                                      <m:t>2</m:t>
                                    </m:r>
                                  </m:den>
                                </m:f>
                              </m:e>
                              <m:e>
                                <m:r>
                                  <a:rPr lang="en-US" sz="2600" b="0" i="1" smtClean="0">
                                    <a:latin typeface="Cambria Math"/>
                                    <a:ea typeface="Cambria Math"/>
                                  </a:rPr>
                                  <m:t>𝑍</m:t>
                                </m:r>
                                <m:d>
                                  <m:dPr>
                                    <m:ctrlPr>
                                      <a:rPr lang="en-US" sz="2600" b="0" i="1" smtClean="0">
                                        <a:latin typeface="Cambria Math"/>
                                        <a:ea typeface="Cambria Math"/>
                                      </a:rPr>
                                    </m:ctrlPr>
                                  </m:dPr>
                                  <m:e>
                                    <m:r>
                                      <a:rPr lang="en-US" sz="2600" b="0" i="1" smtClean="0">
                                        <a:latin typeface="Cambria Math"/>
                                        <a:ea typeface="Cambria Math"/>
                                      </a:rPr>
                                      <m:t>1+</m:t>
                                    </m:r>
                                    <m:f>
                                      <m:fPr>
                                        <m:ctrlPr>
                                          <a:rPr lang="en-US" sz="2600" b="0" i="1" smtClean="0">
                                            <a:latin typeface="Cambria Math"/>
                                            <a:ea typeface="Cambria Math"/>
                                          </a:rPr>
                                        </m:ctrlPr>
                                      </m:fPr>
                                      <m:num>
                                        <m:r>
                                          <a:rPr lang="en-US" sz="2600" b="0" i="1" smtClean="0">
                                            <a:latin typeface="Cambria Math"/>
                                            <a:ea typeface="Cambria Math"/>
                                          </a:rPr>
                                          <m:t>𝑌𝑍</m:t>
                                        </m:r>
                                      </m:num>
                                      <m:den>
                                        <m:r>
                                          <a:rPr lang="en-US" sz="2600" b="0" i="1" smtClean="0">
                                            <a:latin typeface="Cambria Math"/>
                                            <a:ea typeface="Cambria Math"/>
                                          </a:rPr>
                                          <m:t>4</m:t>
                                        </m:r>
                                      </m:den>
                                    </m:f>
                                  </m:e>
                                </m:d>
                              </m:e>
                            </m:mr>
                            <m:mr>
                              <m:e>
                                <m:r>
                                  <a:rPr lang="en-US" sz="2600" b="0" i="1" smtClean="0">
                                    <a:latin typeface="Cambria Math"/>
                                    <a:ea typeface="Cambria Math"/>
                                  </a:rPr>
                                  <m:t>𝑌</m:t>
                                </m:r>
                              </m:e>
                              <m:e>
                                <m:r>
                                  <a:rPr lang="en-US" sz="2600" b="0" i="1" smtClean="0">
                                    <a:latin typeface="Cambria Math"/>
                                    <a:ea typeface="Cambria Math"/>
                                  </a:rPr>
                                  <m:t>1+</m:t>
                                </m:r>
                                <m:f>
                                  <m:fPr>
                                    <m:ctrlPr>
                                      <a:rPr lang="en-US" sz="2600" b="0" i="1" smtClean="0">
                                        <a:latin typeface="Cambria Math"/>
                                        <a:ea typeface="Cambria Math"/>
                                      </a:rPr>
                                    </m:ctrlPr>
                                  </m:fPr>
                                  <m:num>
                                    <m:r>
                                      <a:rPr lang="en-US" sz="2600" b="0" i="1" smtClean="0">
                                        <a:latin typeface="Cambria Math"/>
                                        <a:ea typeface="Cambria Math"/>
                                      </a:rPr>
                                      <m:t>𝑌𝑍</m:t>
                                    </m:r>
                                  </m:num>
                                  <m:den>
                                    <m:r>
                                      <a:rPr lang="en-US" sz="2600" b="0" i="1" smtClean="0">
                                        <a:latin typeface="Cambria Math"/>
                                        <a:ea typeface="Cambria Math"/>
                                      </a:rPr>
                                      <m:t>2</m:t>
                                    </m:r>
                                  </m:den>
                                </m:f>
                              </m:e>
                            </m:mr>
                          </m:m>
                        </m:e>
                      </m:d>
                      <m:d>
                        <m:dPr>
                          <m:begChr m:val="["/>
                          <m:endChr m:val="]"/>
                          <m:ctrlPr>
                            <a:rPr lang="en-US" sz="2600" i="1" smtClean="0">
                              <a:latin typeface="Cambria Math"/>
                              <a:ea typeface="Cambria Math"/>
                            </a:rPr>
                          </m:ctrlPr>
                        </m:dPr>
                        <m:e>
                          <m:m>
                            <m:mPr>
                              <m:mcs>
                                <m:mc>
                                  <m:mcPr>
                                    <m:count m:val="1"/>
                                    <m:mcJc m:val="center"/>
                                  </m:mcPr>
                                </m:mc>
                              </m:mcs>
                              <m:ctrlPr>
                                <a:rPr lang="en-US" sz="2600" i="1" smtClean="0">
                                  <a:latin typeface="Cambria Math"/>
                                  <a:ea typeface="Cambria Math"/>
                                </a:rPr>
                              </m:ctrlPr>
                            </m:mPr>
                            <m:mr>
                              <m:e>
                                <m:sSub>
                                  <m:sSubPr>
                                    <m:ctrlPr>
                                      <a:rPr lang="en-US" sz="260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e>
                            </m:mr>
                            <m:mr>
                              <m:e>
                                <m:sSub>
                                  <m:sSubPr>
                                    <m:ctrlPr>
                                      <a:rPr lang="en-US" sz="260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e>
                            </m:mr>
                          </m:m>
                        </m:e>
                      </m:d>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447800" y="4975421"/>
                <a:ext cx="5293180" cy="165397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807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000" b="1" dirty="0" smtClean="0"/>
              <a:t>Long Transmission Line (&gt; 250 km)</a:t>
            </a:r>
            <a:endParaRPr lang="en-US" sz="4000" b="1" dirty="0"/>
          </a:p>
        </p:txBody>
      </p:sp>
      <p:sp>
        <p:nvSpPr>
          <p:cNvPr id="3" name="Content Placeholder 2"/>
          <p:cNvSpPr>
            <a:spLocks noGrp="1"/>
          </p:cNvSpPr>
          <p:nvPr>
            <p:ph idx="1"/>
          </p:nvPr>
        </p:nvSpPr>
        <p:spPr>
          <a:xfrm>
            <a:off x="457200" y="1993392"/>
            <a:ext cx="8229600" cy="4389120"/>
          </a:xfrm>
          <a:ln>
            <a:noFill/>
          </a:ln>
        </p:spPr>
        <p:style>
          <a:lnRef idx="2">
            <a:schemeClr val="dk1"/>
          </a:lnRef>
          <a:fillRef idx="1">
            <a:schemeClr val="lt1"/>
          </a:fillRef>
          <a:effectRef idx="0">
            <a:schemeClr val="dk1"/>
          </a:effectRef>
          <a:fontRef idx="minor">
            <a:schemeClr val="dk1"/>
          </a:fontRef>
        </p:style>
        <p:txBody>
          <a:bodyPr/>
          <a:lstStyle/>
          <a:p>
            <a:endParaRPr lang="en-US" dirty="0">
              <a:ln>
                <a:solidFill>
                  <a:schemeClr val="tx1"/>
                </a:solidFill>
              </a:ln>
            </a:endParaRPr>
          </a:p>
        </p:txBody>
      </p:sp>
      <p:sp>
        <p:nvSpPr>
          <p:cNvPr id="1176" name="Slide Number Placeholder 1175"/>
          <p:cNvSpPr>
            <a:spLocks noGrp="1"/>
          </p:cNvSpPr>
          <p:nvPr>
            <p:ph type="sldNum" sz="quarter" idx="12"/>
          </p:nvPr>
        </p:nvSpPr>
        <p:spPr/>
        <p:txBody>
          <a:bodyPr/>
          <a:lstStyle/>
          <a:p>
            <a:fld id="{2C53D752-FC68-4BB4-A8B2-901698050504}" type="slidenum">
              <a:rPr lang="en-US" smtClean="0"/>
              <a:pPr/>
              <a:t>14</a:t>
            </a:fld>
            <a:endParaRPr lang="en-US"/>
          </a:p>
        </p:txBody>
      </p:sp>
      <p:grpSp>
        <p:nvGrpSpPr>
          <p:cNvPr id="235" name="Group 234"/>
          <p:cNvGrpSpPr/>
          <p:nvPr/>
        </p:nvGrpSpPr>
        <p:grpSpPr>
          <a:xfrm>
            <a:off x="1295400" y="2590800"/>
            <a:ext cx="6858000" cy="2895600"/>
            <a:chOff x="1295400" y="3105090"/>
            <a:chExt cx="5540134" cy="2381310"/>
          </a:xfrm>
        </p:grpSpPr>
        <p:grpSp>
          <p:nvGrpSpPr>
            <p:cNvPr id="1039" name="Group 1038"/>
            <p:cNvGrpSpPr/>
            <p:nvPr/>
          </p:nvGrpSpPr>
          <p:grpSpPr>
            <a:xfrm>
              <a:off x="1524000" y="3352800"/>
              <a:ext cx="5257800" cy="2001133"/>
              <a:chOff x="1524000" y="4800600"/>
              <a:chExt cx="5257800" cy="2001133"/>
            </a:xfrm>
          </p:grpSpPr>
          <p:sp>
            <p:nvSpPr>
              <p:cNvPr id="5" name="Oval 4"/>
              <p:cNvSpPr/>
              <p:nvPr/>
            </p:nvSpPr>
            <p:spPr>
              <a:xfrm>
                <a:off x="1524000" y="5486400"/>
                <a:ext cx="609600" cy="6096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Gen.</a:t>
                </a:r>
                <a:endParaRPr lang="en-US" sz="1200" dirty="0"/>
              </a:p>
            </p:txBody>
          </p:sp>
          <p:sp>
            <p:nvSpPr>
              <p:cNvPr id="6" name="Rectangle 5"/>
              <p:cNvSpPr/>
              <p:nvPr/>
            </p:nvSpPr>
            <p:spPr>
              <a:xfrm>
                <a:off x="5867400" y="5562600"/>
                <a:ext cx="914400" cy="60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Load</a:t>
                </a:r>
                <a:endParaRPr lang="en-US" sz="2600" dirty="0">
                  <a:solidFill>
                    <a:schemeClr val="tx1"/>
                  </a:solidFill>
                </a:endParaRPr>
              </a:p>
            </p:txBody>
          </p:sp>
          <p:sp>
            <p:nvSpPr>
              <p:cNvPr id="10" name="Arc 9"/>
              <p:cNvSpPr/>
              <p:nvPr/>
            </p:nvSpPr>
            <p:spPr>
              <a:xfrm>
                <a:off x="1828800" y="4800600"/>
                <a:ext cx="457200" cy="457200"/>
              </a:xfrm>
              <a:prstGeom prst="arc">
                <a:avLst>
                  <a:gd name="adj1" fmla="val 11271198"/>
                  <a:gd name="adj2" fmla="val 2200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a:endCxn id="5" idx="0"/>
              </p:cNvCxnSpPr>
              <p:nvPr/>
            </p:nvCxnSpPr>
            <p:spPr>
              <a:xfrm>
                <a:off x="1828800" y="50292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0800000">
                <a:off x="5728379" y="6348453"/>
                <a:ext cx="607548" cy="453280"/>
              </a:xfrm>
              <a:prstGeom prst="arc">
                <a:avLst>
                  <a:gd name="adj1" fmla="val 10136762"/>
                  <a:gd name="adj2" fmla="val 2200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10800000">
                <a:off x="1828801" y="6324600"/>
                <a:ext cx="457200" cy="457200"/>
              </a:xfrm>
              <a:prstGeom prst="arc">
                <a:avLst>
                  <a:gd name="adj1" fmla="val 11271198"/>
                  <a:gd name="adj2" fmla="val 2200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5714999" y="4800600"/>
                <a:ext cx="610119" cy="457200"/>
              </a:xfrm>
              <a:prstGeom prst="arc">
                <a:avLst>
                  <a:gd name="adj1" fmla="val 11271198"/>
                  <a:gd name="adj2" fmla="val 15429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a:off x="6325119" y="5043825"/>
                <a:ext cx="0" cy="518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5" idx="2"/>
              </p:cNvCxnSpPr>
              <p:nvPr/>
            </p:nvCxnSpPr>
            <p:spPr>
              <a:xfrm>
                <a:off x="1828800" y="6096000"/>
                <a:ext cx="469" cy="44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p:cNvCxnSpPr>
              <p:nvPr/>
            </p:nvCxnSpPr>
            <p:spPr>
              <a:xfrm flipV="1">
                <a:off x="2285532" y="5029200"/>
                <a:ext cx="3429468" cy="14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0"/>
                <a:endCxn id="14" idx="2"/>
              </p:cNvCxnSpPr>
              <p:nvPr/>
            </p:nvCxnSpPr>
            <p:spPr>
              <a:xfrm flipV="1">
                <a:off x="2283857" y="6555690"/>
                <a:ext cx="3445637" cy="28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24600" y="6172200"/>
                <a:ext cx="21486" cy="366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1" name="Straight Connector 1040"/>
            <p:cNvCxnSpPr/>
            <p:nvPr/>
          </p:nvCxnSpPr>
          <p:spPr>
            <a:xfrm>
              <a:off x="3200400" y="3352800"/>
              <a:ext cx="0" cy="20011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2400" y="3352800"/>
              <a:ext cx="0" cy="200113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2221788" y="3429000"/>
              <a:ext cx="369012" cy="492443"/>
            </a:xfrm>
            <a:prstGeom prst="rect">
              <a:avLst/>
            </a:prstGeom>
            <a:noFill/>
          </p:spPr>
          <p:txBody>
            <a:bodyPr wrap="none" rtlCol="0">
              <a:spAutoFit/>
            </a:bodyPr>
            <a:lstStyle/>
            <a:p>
              <a:r>
                <a:rPr lang="en-US" sz="2600" dirty="0" smtClean="0"/>
                <a:t>+</a:t>
              </a:r>
              <a:endParaRPr lang="en-US" sz="2600" dirty="0"/>
            </a:p>
          </p:txBody>
        </p:sp>
        <p:sp>
          <p:nvSpPr>
            <p:cNvPr id="52" name="TextBox 51"/>
            <p:cNvSpPr txBox="1"/>
            <p:nvPr/>
          </p:nvSpPr>
          <p:spPr>
            <a:xfrm>
              <a:off x="4050588" y="3429000"/>
              <a:ext cx="369012" cy="492443"/>
            </a:xfrm>
            <a:prstGeom prst="rect">
              <a:avLst/>
            </a:prstGeom>
            <a:noFill/>
          </p:spPr>
          <p:txBody>
            <a:bodyPr wrap="none" rtlCol="0">
              <a:spAutoFit/>
            </a:bodyPr>
            <a:lstStyle/>
            <a:p>
              <a:r>
                <a:rPr lang="en-US" sz="2600" dirty="0" smtClean="0"/>
                <a:t>+</a:t>
              </a:r>
              <a:endParaRPr lang="en-US" sz="2600" dirty="0"/>
            </a:p>
          </p:txBody>
        </p:sp>
        <p:sp>
          <p:nvSpPr>
            <p:cNvPr id="53" name="TextBox 52"/>
            <p:cNvSpPr txBox="1"/>
            <p:nvPr/>
          </p:nvSpPr>
          <p:spPr>
            <a:xfrm>
              <a:off x="2743200" y="3429000"/>
              <a:ext cx="369012" cy="492443"/>
            </a:xfrm>
            <a:prstGeom prst="rect">
              <a:avLst/>
            </a:prstGeom>
            <a:noFill/>
          </p:spPr>
          <p:txBody>
            <a:bodyPr wrap="none" rtlCol="0">
              <a:spAutoFit/>
            </a:bodyPr>
            <a:lstStyle/>
            <a:p>
              <a:r>
                <a:rPr lang="en-US" sz="2600" dirty="0" smtClean="0"/>
                <a:t>+</a:t>
              </a:r>
              <a:endParaRPr lang="en-US" sz="2600" dirty="0"/>
            </a:p>
          </p:txBody>
        </p:sp>
        <p:sp>
          <p:nvSpPr>
            <p:cNvPr id="54" name="TextBox 53"/>
            <p:cNvSpPr txBox="1"/>
            <p:nvPr/>
          </p:nvSpPr>
          <p:spPr>
            <a:xfrm>
              <a:off x="5410200" y="3393757"/>
              <a:ext cx="369012" cy="492443"/>
            </a:xfrm>
            <a:prstGeom prst="rect">
              <a:avLst/>
            </a:prstGeom>
            <a:noFill/>
          </p:spPr>
          <p:txBody>
            <a:bodyPr wrap="none" rtlCol="0">
              <a:spAutoFit/>
            </a:bodyPr>
            <a:lstStyle/>
            <a:p>
              <a:r>
                <a:rPr lang="en-US" sz="2600" dirty="0" smtClean="0"/>
                <a:t>+</a:t>
              </a:r>
              <a:endParaRPr lang="en-US" sz="2600" dirty="0"/>
            </a:p>
          </p:txBody>
        </p:sp>
        <p:sp>
          <p:nvSpPr>
            <p:cNvPr id="55" name="TextBox 54"/>
            <p:cNvSpPr txBox="1"/>
            <p:nvPr/>
          </p:nvSpPr>
          <p:spPr>
            <a:xfrm>
              <a:off x="2209800" y="4648200"/>
              <a:ext cx="351378" cy="492443"/>
            </a:xfrm>
            <a:prstGeom prst="rect">
              <a:avLst/>
            </a:prstGeom>
            <a:noFill/>
          </p:spPr>
          <p:txBody>
            <a:bodyPr wrap="none" rtlCol="0">
              <a:spAutoFit/>
            </a:bodyPr>
            <a:lstStyle/>
            <a:p>
              <a:r>
                <a:rPr lang="en-US" sz="2600" dirty="0"/>
                <a:t>_</a:t>
              </a:r>
            </a:p>
          </p:txBody>
        </p:sp>
        <p:sp>
          <p:nvSpPr>
            <p:cNvPr id="56" name="TextBox 55"/>
            <p:cNvSpPr txBox="1"/>
            <p:nvPr/>
          </p:nvSpPr>
          <p:spPr>
            <a:xfrm>
              <a:off x="2772822" y="4648200"/>
              <a:ext cx="351378" cy="492443"/>
            </a:xfrm>
            <a:prstGeom prst="rect">
              <a:avLst/>
            </a:prstGeom>
            <a:noFill/>
          </p:spPr>
          <p:txBody>
            <a:bodyPr wrap="none" rtlCol="0">
              <a:spAutoFit/>
            </a:bodyPr>
            <a:lstStyle/>
            <a:p>
              <a:r>
                <a:rPr lang="en-US" sz="2600" dirty="0"/>
                <a:t>_</a:t>
              </a:r>
            </a:p>
          </p:txBody>
        </p:sp>
        <p:sp>
          <p:nvSpPr>
            <p:cNvPr id="57" name="TextBox 56"/>
            <p:cNvSpPr txBox="1"/>
            <p:nvPr/>
          </p:nvSpPr>
          <p:spPr>
            <a:xfrm>
              <a:off x="4068222" y="4648200"/>
              <a:ext cx="351378" cy="492443"/>
            </a:xfrm>
            <a:prstGeom prst="rect">
              <a:avLst/>
            </a:prstGeom>
            <a:noFill/>
          </p:spPr>
          <p:txBody>
            <a:bodyPr wrap="none" rtlCol="0">
              <a:spAutoFit/>
            </a:bodyPr>
            <a:lstStyle/>
            <a:p>
              <a:r>
                <a:rPr lang="en-US" sz="2600" dirty="0"/>
                <a:t>_</a:t>
              </a:r>
            </a:p>
          </p:txBody>
        </p:sp>
        <p:sp>
          <p:nvSpPr>
            <p:cNvPr id="58" name="TextBox 57"/>
            <p:cNvSpPr txBox="1"/>
            <p:nvPr/>
          </p:nvSpPr>
          <p:spPr>
            <a:xfrm>
              <a:off x="5410200" y="4648200"/>
              <a:ext cx="351378" cy="492443"/>
            </a:xfrm>
            <a:prstGeom prst="rect">
              <a:avLst/>
            </a:prstGeom>
            <a:noFill/>
          </p:spPr>
          <p:txBody>
            <a:bodyPr wrap="none" rtlCol="0">
              <a:spAutoFit/>
            </a:bodyPr>
            <a:lstStyle/>
            <a:p>
              <a:r>
                <a:rPr lang="en-US" sz="2600" dirty="0"/>
                <a:t>_</a:t>
              </a:r>
            </a:p>
          </p:txBody>
        </p:sp>
        <p:cxnSp>
          <p:nvCxnSpPr>
            <p:cNvPr id="1049" name="Straight Arrow Connector 1048"/>
            <p:cNvCxnSpPr/>
            <p:nvPr/>
          </p:nvCxnSpPr>
          <p:spPr>
            <a:xfrm flipV="1">
              <a:off x="2286001" y="3581401"/>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flipH="1">
              <a:off x="2283859" y="4419600"/>
              <a:ext cx="2141" cy="70706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057400" y="4038600"/>
              <a:ext cx="521297" cy="492443"/>
            </a:xfrm>
            <a:prstGeom prst="rect">
              <a:avLst/>
            </a:prstGeom>
            <a:noFill/>
          </p:spPr>
          <p:txBody>
            <a:bodyPr wrap="none" rtlCol="0">
              <a:spAutoFit/>
            </a:bodyPr>
            <a:lstStyle/>
            <a:p>
              <a:r>
                <a:rPr lang="en-US" sz="2600" i="1" dirty="0" smtClean="0"/>
                <a:t>V</a:t>
              </a:r>
              <a:r>
                <a:rPr lang="en-US" sz="2600" i="1" baseline="-25000" dirty="0" smtClean="0"/>
                <a:t>S</a:t>
              </a:r>
              <a:endParaRPr lang="en-US" sz="2600" i="1" baseline="-25000" dirty="0"/>
            </a:p>
          </p:txBody>
        </p:sp>
        <p:cxnSp>
          <p:nvCxnSpPr>
            <p:cNvPr id="80" name="Straight Arrow Connector 79"/>
            <p:cNvCxnSpPr/>
            <p:nvPr/>
          </p:nvCxnSpPr>
          <p:spPr>
            <a:xfrm flipV="1">
              <a:off x="3136304" y="35814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134162" y="4419599"/>
              <a:ext cx="2141" cy="70706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590800" y="4038599"/>
              <a:ext cx="1116517" cy="404980"/>
            </a:xfrm>
            <a:prstGeom prst="rect">
              <a:avLst/>
            </a:prstGeom>
            <a:noFill/>
          </p:spPr>
          <p:txBody>
            <a:bodyPr wrap="none" rtlCol="0">
              <a:spAutoFit/>
            </a:bodyPr>
            <a:lstStyle/>
            <a:p>
              <a:r>
                <a:rPr lang="en-US" sz="2600" i="1" dirty="0" smtClean="0"/>
                <a:t>V(x+</a:t>
              </a:r>
              <a:r>
                <a:rPr lang="el-GR" sz="2600" i="1" dirty="0" smtClean="0"/>
                <a:t>Δ</a:t>
              </a:r>
              <a:r>
                <a:rPr lang="en-US" sz="2600" i="1" dirty="0" smtClean="0"/>
                <a:t>x)</a:t>
              </a:r>
              <a:endParaRPr lang="en-US" sz="2600" i="1" baseline="-25000" dirty="0"/>
            </a:p>
          </p:txBody>
        </p:sp>
        <p:cxnSp>
          <p:nvCxnSpPr>
            <p:cNvPr id="83" name="Straight Arrow Connector 82"/>
            <p:cNvCxnSpPr/>
            <p:nvPr/>
          </p:nvCxnSpPr>
          <p:spPr>
            <a:xfrm flipV="1">
              <a:off x="4050704" y="35814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048562" y="4419599"/>
              <a:ext cx="2141" cy="707068"/>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822103" y="4038599"/>
              <a:ext cx="660690" cy="404980"/>
            </a:xfrm>
            <a:prstGeom prst="rect">
              <a:avLst/>
            </a:prstGeom>
            <a:noFill/>
          </p:spPr>
          <p:txBody>
            <a:bodyPr wrap="none" rtlCol="0">
              <a:spAutoFit/>
            </a:bodyPr>
            <a:lstStyle/>
            <a:p>
              <a:r>
                <a:rPr lang="en-US" sz="2600" i="1" dirty="0" smtClean="0"/>
                <a:t>V(x)</a:t>
              </a:r>
              <a:endParaRPr lang="en-US" sz="2600" i="1" baseline="-25000" dirty="0"/>
            </a:p>
          </p:txBody>
        </p:sp>
        <p:cxnSp>
          <p:nvCxnSpPr>
            <p:cNvPr id="86" name="Straight Arrow Connector 85"/>
            <p:cNvCxnSpPr/>
            <p:nvPr/>
          </p:nvCxnSpPr>
          <p:spPr>
            <a:xfrm flipV="1">
              <a:off x="5727104" y="35814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724962" y="4398332"/>
              <a:ext cx="2141" cy="70706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334000" y="4038599"/>
              <a:ext cx="545342" cy="492443"/>
            </a:xfrm>
            <a:prstGeom prst="rect">
              <a:avLst/>
            </a:prstGeom>
            <a:noFill/>
          </p:spPr>
          <p:txBody>
            <a:bodyPr wrap="none" rtlCol="0">
              <a:spAutoFit/>
            </a:bodyPr>
            <a:lstStyle/>
            <a:p>
              <a:r>
                <a:rPr lang="en-US" sz="2600" i="1" dirty="0" smtClean="0"/>
                <a:t>V</a:t>
              </a:r>
              <a:r>
                <a:rPr lang="en-US" sz="2600" i="1" baseline="-25000" dirty="0"/>
                <a:t>R</a:t>
              </a:r>
            </a:p>
          </p:txBody>
        </p:sp>
        <p:cxnSp>
          <p:nvCxnSpPr>
            <p:cNvPr id="1086" name="Straight Arrow Connector 1085"/>
            <p:cNvCxnSpPr/>
            <p:nvPr/>
          </p:nvCxnSpPr>
          <p:spPr>
            <a:xfrm flipV="1">
              <a:off x="1676400" y="3596025"/>
              <a:ext cx="0" cy="213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3" name="Straight Arrow Connector 1152"/>
            <p:cNvCxnSpPr/>
            <p:nvPr/>
          </p:nvCxnSpPr>
          <p:spPr>
            <a:xfrm>
              <a:off x="2743200" y="3505200"/>
              <a:ext cx="424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4071760" y="3505200"/>
              <a:ext cx="424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5710468" y="5184090"/>
              <a:ext cx="4532" cy="2261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66" name="Straight Arrow Connector 1165"/>
            <p:cNvCxnSpPr/>
            <p:nvPr/>
          </p:nvCxnSpPr>
          <p:spPr>
            <a:xfrm flipH="1">
              <a:off x="3962400" y="5257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2" name="Straight Arrow Connector 1171"/>
            <p:cNvCxnSpPr/>
            <p:nvPr/>
          </p:nvCxnSpPr>
          <p:spPr>
            <a:xfrm>
              <a:off x="2955220" y="5257800"/>
              <a:ext cx="2451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5" name="TextBox 1174"/>
            <p:cNvSpPr txBox="1"/>
            <p:nvPr/>
          </p:nvSpPr>
          <p:spPr>
            <a:xfrm>
              <a:off x="3352800" y="5117068"/>
              <a:ext cx="426720" cy="369332"/>
            </a:xfrm>
            <a:prstGeom prst="rect">
              <a:avLst/>
            </a:prstGeom>
            <a:noFill/>
          </p:spPr>
          <p:txBody>
            <a:bodyPr wrap="none" rtlCol="0">
              <a:spAutoFit/>
            </a:bodyPr>
            <a:lstStyle/>
            <a:p>
              <a:r>
                <a:rPr lang="en-US" dirty="0" smtClean="0"/>
                <a:t>dx</a:t>
              </a:r>
              <a:endParaRPr lang="en-US" dirty="0"/>
            </a:p>
          </p:txBody>
        </p:sp>
        <p:cxnSp>
          <p:nvCxnSpPr>
            <p:cNvPr id="1180" name="Straight Connector 1179"/>
            <p:cNvCxnSpPr/>
            <p:nvPr/>
          </p:nvCxnSpPr>
          <p:spPr>
            <a:xfrm>
              <a:off x="4953000" y="5277472"/>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4572000" y="5040868"/>
              <a:ext cx="295274" cy="369332"/>
            </a:xfrm>
            <a:prstGeom prst="rect">
              <a:avLst/>
            </a:prstGeom>
            <a:noFill/>
          </p:spPr>
          <p:txBody>
            <a:bodyPr wrap="none" rtlCol="0">
              <a:spAutoFit/>
            </a:bodyPr>
            <a:lstStyle/>
            <a:p>
              <a:r>
                <a:rPr lang="en-US" dirty="0" smtClean="0"/>
                <a:t>x</a:t>
              </a:r>
              <a:endParaRPr lang="en-US" dirty="0"/>
            </a:p>
          </p:txBody>
        </p:sp>
        <p:sp>
          <p:nvSpPr>
            <p:cNvPr id="230" name="TextBox 229"/>
            <p:cNvSpPr txBox="1"/>
            <p:nvPr/>
          </p:nvSpPr>
          <p:spPr>
            <a:xfrm>
              <a:off x="1295400" y="3505200"/>
              <a:ext cx="410690" cy="492443"/>
            </a:xfrm>
            <a:prstGeom prst="rect">
              <a:avLst/>
            </a:prstGeom>
            <a:noFill/>
          </p:spPr>
          <p:txBody>
            <a:bodyPr wrap="none" rtlCol="0">
              <a:spAutoFit/>
            </a:bodyPr>
            <a:lstStyle/>
            <a:p>
              <a:r>
                <a:rPr lang="en-US" sz="2600" i="1" dirty="0" smtClean="0"/>
                <a:t>I</a:t>
              </a:r>
              <a:r>
                <a:rPr lang="en-US" sz="2600" i="1" baseline="-25000" dirty="0" smtClean="0"/>
                <a:t>S</a:t>
              </a:r>
              <a:endParaRPr lang="en-US" sz="2600" i="1" baseline="-25000" dirty="0"/>
            </a:p>
          </p:txBody>
        </p:sp>
        <p:sp>
          <p:nvSpPr>
            <p:cNvPr id="264" name="TextBox 263"/>
            <p:cNvSpPr txBox="1"/>
            <p:nvPr/>
          </p:nvSpPr>
          <p:spPr>
            <a:xfrm>
              <a:off x="6400800" y="3581400"/>
              <a:ext cx="434734" cy="492443"/>
            </a:xfrm>
            <a:prstGeom prst="rect">
              <a:avLst/>
            </a:prstGeom>
            <a:noFill/>
          </p:spPr>
          <p:txBody>
            <a:bodyPr wrap="none" rtlCol="0">
              <a:spAutoFit/>
            </a:bodyPr>
            <a:lstStyle/>
            <a:p>
              <a:r>
                <a:rPr lang="en-US" sz="2600" i="1" dirty="0" smtClean="0"/>
                <a:t>I</a:t>
              </a:r>
              <a:r>
                <a:rPr lang="en-US" sz="2600" i="1" baseline="-25000" dirty="0" smtClean="0"/>
                <a:t>R</a:t>
              </a:r>
              <a:endParaRPr lang="en-US" sz="2600" i="1" baseline="-25000" dirty="0"/>
            </a:p>
          </p:txBody>
        </p:sp>
        <p:cxnSp>
          <p:nvCxnSpPr>
            <p:cNvPr id="232" name="Straight Arrow Connector 231"/>
            <p:cNvCxnSpPr/>
            <p:nvPr/>
          </p:nvCxnSpPr>
          <p:spPr>
            <a:xfrm>
              <a:off x="6400800" y="3625334"/>
              <a:ext cx="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2286000" y="3105090"/>
              <a:ext cx="823855" cy="329046"/>
            </a:xfrm>
            <a:prstGeom prst="rect">
              <a:avLst/>
            </a:prstGeom>
            <a:noFill/>
          </p:spPr>
          <p:txBody>
            <a:bodyPr wrap="none" rtlCol="0">
              <a:spAutoFit/>
            </a:bodyPr>
            <a:lstStyle/>
            <a:p>
              <a:r>
                <a:rPr lang="en-US" sz="2000" i="1" dirty="0" smtClean="0"/>
                <a:t>I(x+</a:t>
              </a:r>
              <a:r>
                <a:rPr lang="el-GR" sz="2000" i="1" dirty="0" smtClean="0"/>
                <a:t>Δ</a:t>
              </a:r>
              <a:r>
                <a:rPr lang="en-US" sz="2000" i="1" dirty="0" smtClean="0"/>
                <a:t>x)</a:t>
              </a:r>
              <a:endParaRPr lang="en-US" sz="2000" i="1" baseline="-25000" dirty="0"/>
            </a:p>
          </p:txBody>
        </p:sp>
        <p:sp>
          <p:nvSpPr>
            <p:cNvPr id="234" name="TextBox 233"/>
            <p:cNvSpPr txBox="1"/>
            <p:nvPr/>
          </p:nvSpPr>
          <p:spPr>
            <a:xfrm>
              <a:off x="4082905" y="3135868"/>
              <a:ext cx="441841" cy="303735"/>
            </a:xfrm>
            <a:prstGeom prst="rect">
              <a:avLst/>
            </a:prstGeom>
            <a:noFill/>
          </p:spPr>
          <p:txBody>
            <a:bodyPr wrap="none" rtlCol="0">
              <a:spAutoFit/>
            </a:bodyPr>
            <a:lstStyle/>
            <a:p>
              <a:r>
                <a:rPr lang="en-US" i="1" dirty="0" smtClean="0"/>
                <a:t>I(x)</a:t>
              </a:r>
              <a:endParaRPr lang="en-US" dirty="0">
                <a:ln>
                  <a:solidFill>
                    <a:schemeClr val="tx1"/>
                  </a:solidFill>
                </a:ln>
              </a:endParaRPr>
            </a:p>
          </p:txBody>
        </p:sp>
      </p:grpSp>
    </p:spTree>
    <p:extLst>
      <p:ext uri="{BB962C8B-B14F-4D97-AF65-F5344CB8AC3E}">
        <p14:creationId xmlns:p14="http://schemas.microsoft.com/office/powerpoint/2010/main" val="3676972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Writing KVL equation for the circuit:</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14640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53152"/>
            <a:ext cx="4902022" cy="55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543549"/>
            <a:ext cx="3228976" cy="76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849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Taking the limit as </a:t>
            </a:r>
            <a:r>
              <a:rPr lang="el-GR" i="1" dirty="0" smtClean="0"/>
              <a:t>Δ</a:t>
            </a:r>
            <a:r>
              <a:rPr lang="en-US" i="1" dirty="0" smtClean="0"/>
              <a:t>x </a:t>
            </a:r>
            <a:r>
              <a:rPr lang="en-US" dirty="0" smtClean="0"/>
              <a:t>approaches zero:</a:t>
            </a:r>
          </a:p>
          <a:p>
            <a:endParaRPr lang="en-US" i="1" dirty="0"/>
          </a:p>
          <a:p>
            <a:endParaRPr lang="en-US" i="1" dirty="0" smtClean="0"/>
          </a:p>
          <a:p>
            <a:r>
              <a:rPr lang="en-US" dirty="0" smtClean="0"/>
              <a:t>Similarly, writing KCL equation for the circuit:</a:t>
            </a:r>
          </a:p>
          <a:p>
            <a:endParaRPr lang="en-US" dirty="0"/>
          </a:p>
          <a:p>
            <a:endParaRPr lang="en-US" dirty="0" smtClean="0"/>
          </a:p>
          <a:p>
            <a:endParaRPr lang="en-US" dirty="0"/>
          </a:p>
          <a:p>
            <a:r>
              <a:rPr lang="en-US" dirty="0" smtClean="0"/>
              <a:t>Taking the limit as </a:t>
            </a:r>
            <a:r>
              <a:rPr lang="el-GR" i="1" dirty="0"/>
              <a:t>Δ</a:t>
            </a:r>
            <a:r>
              <a:rPr lang="en-US" i="1" dirty="0"/>
              <a:t>x </a:t>
            </a:r>
            <a:r>
              <a:rPr lang="en-US" dirty="0"/>
              <a:t>approaches zero:</a:t>
            </a:r>
          </a:p>
          <a:p>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2093611"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5184689"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95800"/>
            <a:ext cx="294084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810184"/>
            <a:ext cx="2143126" cy="89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173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If we differentiate again the above equation:</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This equation is a linear, second order, homogeneous differential equation with one unknown, </a:t>
            </a:r>
            <a:r>
              <a:rPr lang="en-US" i="1" dirty="0" smtClean="0"/>
              <a:t>V(x)</a:t>
            </a:r>
            <a:r>
              <a:rPr lang="en-US" dirty="0" smtClean="0"/>
              <a:t>.</a:t>
            </a:r>
          </a:p>
          <a:p>
            <a:pPr algn="just"/>
            <a:r>
              <a:rPr lang="en-US" dirty="0" smtClean="0"/>
              <a:t>By inspection, its solution is:</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17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4333457" cy="225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209800" y="6213157"/>
                <a:ext cx="4333174" cy="492443"/>
              </a:xfrm>
              <a:prstGeom prst="rect">
                <a:avLst/>
              </a:prstGeom>
              <a:noFill/>
            </p:spPr>
            <p:txBody>
              <a:bodyPr wrap="none" rtlCol="0">
                <a:spAutoFit/>
              </a:bodyPr>
              <a:lstStyle/>
              <a:p>
                <a14:m>
                  <m:oMath xmlns:m="http://schemas.openxmlformats.org/officeDocument/2006/math">
                    <m:r>
                      <a:rPr lang="en-US" sz="2600" b="0" i="1" smtClean="0">
                        <a:latin typeface="Cambria Math"/>
                      </a:rPr>
                      <m:t>𝑉</m:t>
                    </m:r>
                    <m:r>
                      <a:rPr lang="en-US" sz="2600" b="0" i="1" smtClean="0">
                        <a:latin typeface="Cambria Math"/>
                      </a:rPr>
                      <m:t>(</m:t>
                    </m:r>
                    <m:r>
                      <a:rPr lang="en-US" sz="2600" b="0" i="1" smtClean="0">
                        <a:latin typeface="Cambria Math"/>
                      </a:rPr>
                      <m:t>𝑥</m:t>
                    </m:r>
                    <m:r>
                      <a:rPr lang="en-US" sz="2600" b="0" i="1" smtClean="0">
                        <a:latin typeface="Cambria Math"/>
                      </a:rPr>
                      <m:t>)=</m:t>
                    </m:r>
                    <m:sSub>
                      <m:sSubPr>
                        <m:ctrlPr>
                          <a:rPr lang="en-US" sz="2600" b="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1</m:t>
                        </m:r>
                      </m:sub>
                    </m:sSub>
                    <m:sSup>
                      <m:sSupPr>
                        <m:ctrlPr>
                          <a:rPr lang="en-US" sz="2600" b="0" i="1" smtClean="0">
                            <a:latin typeface="Cambria Math"/>
                            <a:ea typeface="Cambria Math"/>
                          </a:rPr>
                        </m:ctrlPr>
                      </m:sSupPr>
                      <m:e>
                        <m:r>
                          <a:rPr lang="en-US" sz="2600" b="0" i="1" smtClean="0">
                            <a:latin typeface="Cambria Math"/>
                            <a:ea typeface="Cambria Math"/>
                          </a:rPr>
                          <m:t>𝑒</m:t>
                        </m:r>
                      </m:e>
                      <m:sup>
                        <m:r>
                          <a:rPr lang="en-US" sz="2600" b="0" i="1" smtClean="0">
                            <a:latin typeface="Cambria Math"/>
                            <a:ea typeface="Cambria Math"/>
                          </a:rPr>
                          <m:t>𝛾</m:t>
                        </m:r>
                        <m:r>
                          <a:rPr lang="en-US" sz="2600" b="0" i="1" smtClean="0">
                            <a:latin typeface="Cambria Math"/>
                            <a:ea typeface="Cambria Math"/>
                          </a:rPr>
                          <m:t>𝑥</m:t>
                        </m:r>
                      </m:sup>
                    </m:sSup>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2</m:t>
                        </m:r>
                      </m:sub>
                    </m:sSub>
                    <m:sSup>
                      <m:sSupPr>
                        <m:ctrlPr>
                          <a:rPr lang="en-US" sz="2600" b="0" i="1" smtClean="0">
                            <a:latin typeface="Cambria Math"/>
                            <a:ea typeface="Cambria Math"/>
                          </a:rPr>
                        </m:ctrlPr>
                      </m:sSupPr>
                      <m:e>
                        <m:r>
                          <a:rPr lang="en-US" sz="2600" b="0" i="1" smtClean="0">
                            <a:latin typeface="Cambria Math"/>
                            <a:ea typeface="Cambria Math"/>
                          </a:rPr>
                          <m:t>𝑒</m:t>
                        </m:r>
                      </m:e>
                      <m:sup>
                        <m:r>
                          <a:rPr lang="en-US" sz="2600" b="0" i="1" smtClean="0">
                            <a:latin typeface="Cambria Math"/>
                            <a:ea typeface="Cambria Math"/>
                          </a:rPr>
                          <m:t>−</m:t>
                        </m:r>
                        <m:r>
                          <a:rPr lang="en-US" sz="2600" b="0" i="1" smtClean="0">
                            <a:latin typeface="Cambria Math"/>
                            <a:ea typeface="Cambria Math"/>
                          </a:rPr>
                          <m:t>𝛾</m:t>
                        </m:r>
                        <m:r>
                          <a:rPr lang="en-US" sz="2600" b="0" i="1" smtClean="0">
                            <a:latin typeface="Cambria Math"/>
                            <a:ea typeface="Cambria Math"/>
                          </a:rPr>
                          <m:t>𝑥</m:t>
                        </m:r>
                      </m:sup>
                    </m:sSup>
                  </m:oMath>
                </a14:m>
                <a:r>
                  <a:rPr lang="en-US" sz="2600" dirty="0" smtClean="0"/>
                  <a:t> volts</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09800" y="6213157"/>
                <a:ext cx="4333174" cy="492443"/>
              </a:xfrm>
              <a:prstGeom prst="rect">
                <a:avLst/>
              </a:prstGeom>
              <a:blipFill rotWithShape="1">
                <a:blip r:embed="rId3"/>
                <a:stretch>
                  <a:fillRect t="-9877" r="-1690" b="-30864"/>
                </a:stretch>
              </a:blipFill>
            </p:spPr>
            <p:txBody>
              <a:bodyPr/>
              <a:lstStyle/>
              <a:p>
                <a:r>
                  <a:rPr lang="en-US">
                    <a:noFill/>
                  </a:rPr>
                  <a:t> </a:t>
                </a:r>
              </a:p>
            </p:txBody>
          </p:sp>
        </mc:Fallback>
      </mc:AlternateContent>
    </p:spTree>
    <p:extLst>
      <p:ext uri="{BB962C8B-B14F-4D97-AF65-F5344CB8AC3E}">
        <p14:creationId xmlns:p14="http://schemas.microsoft.com/office/powerpoint/2010/main" val="2990044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1 </m:t>
                        </m:r>
                      </m:sub>
                    </m:sSub>
                  </m:oMath>
                </a14:m>
                <a:r>
                  <a:rPr lang="en-US" dirty="0" smtClean="0"/>
                  <a:t>and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2</m:t>
                        </m:r>
                      </m:sub>
                    </m:sSub>
                    <m:r>
                      <a:rPr lang="en-US" b="0" i="1" smtClean="0">
                        <a:latin typeface="Cambria Math"/>
                      </a:rPr>
                      <m:t> </m:t>
                    </m:r>
                  </m:oMath>
                </a14:m>
                <a:r>
                  <a:rPr lang="en-US" dirty="0" smtClean="0"/>
                  <a:t>are integration constants and </a:t>
                </a:r>
              </a:p>
              <a:p>
                <a:pPr marL="0" indent="0" algn="ctr">
                  <a:buNone/>
                </a:pPr>
                <a14:m>
                  <m:oMath xmlns:m="http://schemas.openxmlformats.org/officeDocument/2006/math">
                    <m:r>
                      <a:rPr lang="en-US" i="1" smtClean="0">
                        <a:latin typeface="Cambria Math"/>
                        <a:ea typeface="Cambria Math"/>
                      </a:rPr>
                      <m:t>𝛾</m:t>
                    </m:r>
                    <m:r>
                      <a:rPr lang="en-US" i="1" smtClean="0">
                        <a:latin typeface="Cambria Math"/>
                        <a:ea typeface="Cambria Math"/>
                      </a:rPr>
                      <m:t>=</m:t>
                    </m:r>
                    <m:rad>
                      <m:radPr>
                        <m:degHide m:val="on"/>
                        <m:ctrlPr>
                          <a:rPr lang="en-US" i="1" smtClean="0">
                            <a:latin typeface="Cambria Math"/>
                            <a:ea typeface="Cambria Math"/>
                          </a:rPr>
                        </m:ctrlPr>
                      </m:radPr>
                      <m:deg/>
                      <m:e>
                        <m:r>
                          <a:rPr lang="en-US" b="0" i="1" smtClean="0">
                            <a:latin typeface="Cambria Math"/>
                            <a:ea typeface="Cambria Math"/>
                          </a:rPr>
                          <m:t>𝑧𝑦</m:t>
                        </m:r>
                      </m:e>
                    </m:rad>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𝑚</m:t>
                        </m:r>
                      </m:e>
                      <m:sup>
                        <m:r>
                          <a:rPr lang="en-US" b="0" i="1" smtClean="0">
                            <a:latin typeface="Cambria Math"/>
                            <a:ea typeface="Cambria Math"/>
                          </a:rPr>
                          <m:t>−1</m:t>
                        </m:r>
                      </m:sup>
                    </m:sSup>
                  </m:oMath>
                </a14:m>
                <a:r>
                  <a:rPr lang="en-US" dirty="0" smtClean="0"/>
                  <a:t> </a:t>
                </a:r>
              </a:p>
              <a:p>
                <a:pPr algn="just"/>
                <a14:m>
                  <m:oMath xmlns:m="http://schemas.openxmlformats.org/officeDocument/2006/math">
                    <m:r>
                      <a:rPr lang="en-US" i="1">
                        <a:latin typeface="Cambria Math"/>
                        <a:ea typeface="Cambria Math"/>
                      </a:rPr>
                      <m:t>𝛾</m:t>
                    </m:r>
                    <m:r>
                      <a:rPr lang="en-US" b="0" i="0" smtClean="0">
                        <a:latin typeface="Cambria Math"/>
                        <a:ea typeface="Cambria Math"/>
                      </a:rPr>
                      <m:t>, </m:t>
                    </m:r>
                  </m:oMath>
                </a14:m>
                <a:r>
                  <a:rPr lang="en-US" dirty="0" smtClean="0"/>
                  <a:t>whose units are m</a:t>
                </a:r>
                <a:r>
                  <a:rPr lang="en-US" baseline="30000" dirty="0" smtClean="0"/>
                  <a:t>-1</a:t>
                </a:r>
                <a:r>
                  <a:rPr lang="en-US" dirty="0" smtClean="0"/>
                  <a:t>, is called propagation constant and is given by:</a:t>
                </a:r>
              </a:p>
              <a:p>
                <a:pPr algn="just"/>
                <a:endParaRPr lang="en-US" dirty="0"/>
              </a:p>
              <a:p>
                <a:pPr algn="just"/>
                <a:r>
                  <a:rPr lang="en-US" dirty="0" smtClean="0">
                    <a:ea typeface="Cambria Math"/>
                  </a:rPr>
                  <a:t>The real part, </a:t>
                </a:r>
                <a14:m>
                  <m:oMath xmlns:m="http://schemas.openxmlformats.org/officeDocument/2006/math">
                    <m:r>
                      <a:rPr lang="en-US" i="1">
                        <a:latin typeface="Cambria Math"/>
                        <a:ea typeface="Cambria Math"/>
                      </a:rPr>
                      <m:t>𝛼</m:t>
                    </m:r>
                  </m:oMath>
                </a14:m>
                <a:r>
                  <a:rPr lang="en-US" dirty="0" smtClean="0"/>
                  <a:t> is known as the attenuation constant, and the imaginary part, </a:t>
                </a:r>
                <a14:m>
                  <m:oMath xmlns:m="http://schemas.openxmlformats.org/officeDocument/2006/math">
                    <m:r>
                      <a:rPr lang="en-US" i="1">
                        <a:latin typeface="Cambria Math"/>
                        <a:ea typeface="Cambria Math"/>
                      </a:rPr>
                      <m:t>𝛽</m:t>
                    </m:r>
                  </m:oMath>
                </a14:m>
                <a:r>
                  <a:rPr lang="en-US" dirty="0" smtClean="0"/>
                  <a:t> is known as the phase constant.</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18</a:t>
            </a:fld>
            <a:endParaRPr lang="en-US"/>
          </a:p>
        </p:txBody>
      </p:sp>
      <mc:AlternateContent xmlns:mc="http://schemas.openxmlformats.org/markup-compatibility/2006" xmlns:a14="http://schemas.microsoft.com/office/drawing/2010/main">
        <mc:Choice Requires="a14">
          <p:sp>
            <p:nvSpPr>
              <p:cNvPr id="5" name="Rectangle 4"/>
              <p:cNvSpPr/>
              <p:nvPr/>
            </p:nvSpPr>
            <p:spPr>
              <a:xfrm>
                <a:off x="3156517" y="3581400"/>
                <a:ext cx="2830968" cy="49391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600" i="1" smtClean="0">
                          <a:latin typeface="Cambria Math"/>
                          <a:ea typeface="Cambria Math"/>
                        </a:rPr>
                        <m:t>𝛾</m:t>
                      </m:r>
                      <m:r>
                        <a:rPr lang="en-US" sz="2600" i="1" smtClean="0">
                          <a:latin typeface="Cambria Math"/>
                          <a:ea typeface="Cambria Math"/>
                        </a:rPr>
                        <m:t>=</m:t>
                      </m:r>
                      <m:r>
                        <a:rPr lang="en-US" sz="2600" i="1" smtClean="0">
                          <a:latin typeface="Cambria Math"/>
                          <a:ea typeface="Cambria Math"/>
                        </a:rPr>
                        <m:t>𝛼</m:t>
                      </m:r>
                      <m:r>
                        <a:rPr lang="en-US" sz="2600" i="1" smtClean="0">
                          <a:latin typeface="Cambria Math"/>
                          <a:ea typeface="Cambria Math"/>
                        </a:rPr>
                        <m:t>+</m:t>
                      </m:r>
                      <m:r>
                        <a:rPr lang="en-US" sz="2600" b="0" i="1" smtClean="0">
                          <a:latin typeface="Cambria Math"/>
                          <a:ea typeface="Cambria Math"/>
                        </a:rPr>
                        <m:t>𝑗</m:t>
                      </m:r>
                      <m:r>
                        <a:rPr lang="en-US" sz="2600" b="0" i="1" smtClean="0">
                          <a:latin typeface="Cambria Math"/>
                          <a:ea typeface="Cambria Math"/>
                        </a:rPr>
                        <m:t>𝛽</m:t>
                      </m:r>
                      <m:r>
                        <a:rPr lang="en-US" sz="2600" i="1">
                          <a:latin typeface="Cambria Math"/>
                          <a:ea typeface="Cambria Math"/>
                        </a:rPr>
                        <m:t>=</m:t>
                      </m:r>
                      <m:rad>
                        <m:radPr>
                          <m:degHide m:val="on"/>
                          <m:ctrlPr>
                            <a:rPr lang="en-US" sz="2600" i="1">
                              <a:latin typeface="Cambria Math"/>
                              <a:ea typeface="Cambria Math"/>
                            </a:rPr>
                          </m:ctrlPr>
                        </m:radPr>
                        <m:deg/>
                        <m:e>
                          <m:r>
                            <a:rPr lang="en-US" sz="2600" i="1">
                              <a:latin typeface="Cambria Math"/>
                              <a:ea typeface="Cambria Math"/>
                            </a:rPr>
                            <m:t>𝑧𝑦</m:t>
                          </m:r>
                        </m:e>
                      </m:rad>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3156517" y="3581400"/>
                <a:ext cx="2830968" cy="49391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635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the current:</a:t>
            </a:r>
          </a:p>
          <a:p>
            <a:endParaRPr lang="en-US" dirty="0"/>
          </a:p>
          <a:p>
            <a:endParaRPr lang="en-US" dirty="0" smtClean="0"/>
          </a:p>
          <a:p>
            <a:r>
              <a:rPr lang="en-US" dirty="0" smtClean="0"/>
              <a:t>Solving for </a:t>
            </a:r>
            <a:r>
              <a:rPr lang="en-US" i="1" dirty="0" smtClean="0"/>
              <a:t>I(x)</a:t>
            </a:r>
            <a:r>
              <a:rPr lang="en-US" dirty="0" smtClean="0"/>
              <a:t>:</a:t>
            </a:r>
          </a:p>
          <a:p>
            <a:endParaRPr lang="en-US" i="1" dirty="0"/>
          </a:p>
          <a:p>
            <a:pPr marL="0" indent="0">
              <a:buNone/>
            </a:pPr>
            <a:endParaRPr lang="en-US" i="1" dirty="0" smtClean="0"/>
          </a:p>
          <a:p>
            <a:endParaRPr lang="en-US" i="1" dirty="0" smtClean="0"/>
          </a:p>
        </p:txBody>
      </p:sp>
      <p:sp>
        <p:nvSpPr>
          <p:cNvPr id="4" name="Slide Number Placeholder 3"/>
          <p:cNvSpPr>
            <a:spLocks noGrp="1"/>
          </p:cNvSpPr>
          <p:nvPr>
            <p:ph type="sldNum" sz="quarter" idx="12"/>
          </p:nvPr>
        </p:nvSpPr>
        <p:spPr/>
        <p:txBody>
          <a:bodyPr/>
          <a:lstStyle/>
          <a:p>
            <a:fld id="{2C53D752-FC68-4BB4-A8B2-901698050504}" type="slidenum">
              <a:rPr lang="en-US" smtClean="0"/>
              <a:pPr/>
              <a:t>19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261764" y="2522266"/>
                <a:ext cx="5297732" cy="678134"/>
              </a:xfrm>
              <a:prstGeom prst="rect">
                <a:avLst/>
              </a:prstGeom>
              <a:noFill/>
            </p:spPr>
            <p:txBody>
              <a:bodyPr wrap="none" rtlCol="0">
                <a:spAutoFit/>
              </a:bodyPr>
              <a:lstStyle/>
              <a:p>
                <a14:m>
                  <m:oMath xmlns:m="http://schemas.openxmlformats.org/officeDocument/2006/math">
                    <m:f>
                      <m:fPr>
                        <m:ctrlPr>
                          <a:rPr lang="en-US" sz="2600" i="1" smtClean="0">
                            <a:latin typeface="Cambria Math"/>
                          </a:rPr>
                        </m:ctrlPr>
                      </m:fPr>
                      <m:num>
                        <m:r>
                          <a:rPr lang="en-US" sz="2600" b="0" i="1" smtClean="0">
                            <a:latin typeface="Cambria Math"/>
                          </a:rPr>
                          <m:t>𝑑𝑉</m:t>
                        </m:r>
                        <m:r>
                          <a:rPr lang="en-US" sz="2600" b="0" i="1" smtClean="0">
                            <a:latin typeface="Cambria Math"/>
                          </a:rPr>
                          <m:t>(</m:t>
                        </m:r>
                        <m:r>
                          <a:rPr lang="en-US" sz="2600" b="0" i="1" smtClean="0">
                            <a:latin typeface="Cambria Math"/>
                          </a:rPr>
                          <m:t>𝑥</m:t>
                        </m:r>
                        <m:r>
                          <a:rPr lang="en-US" sz="2600" b="0" i="1" smtClean="0">
                            <a:latin typeface="Cambria Math"/>
                          </a:rPr>
                          <m:t>)</m:t>
                        </m:r>
                      </m:num>
                      <m:den>
                        <m:r>
                          <a:rPr lang="en-US" sz="2600" b="0" i="1" smtClean="0">
                            <a:latin typeface="Cambria Math"/>
                          </a:rPr>
                          <m:t>𝑑𝑥</m:t>
                        </m:r>
                      </m:den>
                    </m:f>
                    <m:r>
                      <a:rPr lang="en-US" sz="2600" i="1" smtClean="0">
                        <a:latin typeface="Cambria Math"/>
                        <a:ea typeface="Cambria Math"/>
                      </a:rPr>
                      <m:t>=</m:t>
                    </m:r>
                    <m:r>
                      <a:rPr lang="en-US" sz="2600" i="1" smtClean="0">
                        <a:latin typeface="Cambria Math"/>
                        <a:ea typeface="Cambria Math"/>
                      </a:rPr>
                      <m:t>𝛾</m:t>
                    </m:r>
                    <m:sSub>
                      <m:sSubPr>
                        <m:ctrlPr>
                          <a:rPr lang="en-US" sz="260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1</m:t>
                        </m:r>
                      </m:sub>
                    </m:sSub>
                    <m:sSup>
                      <m:sSupPr>
                        <m:ctrlPr>
                          <a:rPr lang="en-US" sz="2600" i="1" smtClean="0">
                            <a:latin typeface="Cambria Math"/>
                            <a:ea typeface="Cambria Math"/>
                          </a:rPr>
                        </m:ctrlPr>
                      </m:sSupPr>
                      <m:e>
                        <m:r>
                          <a:rPr lang="en-US" sz="2600" b="0" i="1" smtClean="0">
                            <a:latin typeface="Cambria Math"/>
                            <a:ea typeface="Cambria Math"/>
                          </a:rPr>
                          <m:t>𝑒</m:t>
                        </m:r>
                      </m:e>
                      <m:sup>
                        <m:r>
                          <a:rPr lang="en-US" sz="2600" i="1" smtClean="0">
                            <a:latin typeface="Cambria Math"/>
                            <a:ea typeface="Cambria Math"/>
                          </a:rPr>
                          <m:t>𝛾</m:t>
                        </m:r>
                        <m:r>
                          <a:rPr lang="en-US" sz="2600" b="0" i="1" smtClean="0">
                            <a:latin typeface="Cambria Math"/>
                            <a:ea typeface="Cambria Math"/>
                          </a:rPr>
                          <m:t>𝑥</m:t>
                        </m:r>
                      </m:sup>
                    </m:sSup>
                    <m:r>
                      <a:rPr lang="en-US" sz="2600" i="1" smtClean="0">
                        <a:latin typeface="Cambria Math"/>
                        <a:ea typeface="Cambria Math"/>
                      </a:rPr>
                      <m:t>−</m:t>
                    </m:r>
                  </m:oMath>
                </a14:m>
                <a:r>
                  <a:rPr lang="en-US" sz="2600" dirty="0">
                    <a:ea typeface="Cambria Math"/>
                  </a:rPr>
                  <a:t> </a:t>
                </a:r>
                <a14:m>
                  <m:oMath xmlns:m="http://schemas.openxmlformats.org/officeDocument/2006/math">
                    <m:sSub>
                      <m:sSubPr>
                        <m:ctrlPr>
                          <a:rPr lang="en-US" sz="2600" i="1">
                            <a:latin typeface="Cambria Math"/>
                            <a:ea typeface="Cambria Math"/>
                          </a:rPr>
                        </m:ctrlPr>
                      </m:sSubPr>
                      <m:e>
                        <m:r>
                          <a:rPr lang="en-US" sz="2600" i="1" smtClean="0">
                            <a:latin typeface="Cambria Math"/>
                            <a:ea typeface="Cambria Math"/>
                          </a:rPr>
                          <m:t>𝛾</m:t>
                        </m:r>
                        <m:r>
                          <a:rPr lang="en-US" sz="2600" i="1">
                            <a:latin typeface="Cambria Math"/>
                            <a:ea typeface="Cambria Math"/>
                          </a:rPr>
                          <m:t>𝐴</m:t>
                        </m:r>
                      </m:e>
                      <m:sub>
                        <m:r>
                          <a:rPr lang="en-US" sz="2600" b="0" i="1" smtClean="0">
                            <a:latin typeface="Cambria Math"/>
                            <a:ea typeface="Cambria Math"/>
                          </a:rPr>
                          <m:t>2</m:t>
                        </m:r>
                      </m:sub>
                    </m:sSub>
                    <m:sSup>
                      <m:sSupPr>
                        <m:ctrlPr>
                          <a:rPr lang="en-US" sz="2600" i="1">
                            <a:latin typeface="Cambria Math"/>
                            <a:ea typeface="Cambria Math"/>
                          </a:rPr>
                        </m:ctrlPr>
                      </m:sSupPr>
                      <m:e>
                        <m:r>
                          <a:rPr lang="en-US" sz="2600" i="1">
                            <a:latin typeface="Cambria Math"/>
                            <a:ea typeface="Cambria Math"/>
                          </a:rPr>
                          <m:t>𝑒</m:t>
                        </m:r>
                      </m:e>
                      <m:sup>
                        <m:r>
                          <a:rPr lang="en-US" sz="2600" i="1">
                            <a:latin typeface="Cambria Math"/>
                            <a:ea typeface="Cambria Math"/>
                          </a:rPr>
                          <m:t>−</m:t>
                        </m:r>
                        <m:r>
                          <a:rPr lang="en-US" sz="2600" i="1">
                            <a:latin typeface="Cambria Math"/>
                            <a:ea typeface="Cambria Math"/>
                          </a:rPr>
                          <m:t>𝛾</m:t>
                        </m:r>
                        <m:r>
                          <a:rPr lang="en-US" sz="2600" i="1">
                            <a:latin typeface="Cambria Math"/>
                            <a:ea typeface="Cambria Math"/>
                          </a:rPr>
                          <m:t>𝑥</m:t>
                        </m:r>
                      </m:sup>
                    </m:sSup>
                    <m:r>
                      <a:rPr lang="en-US" sz="2600" i="1" smtClean="0">
                        <a:latin typeface="Cambria Math"/>
                        <a:ea typeface="Cambria Math"/>
                      </a:rPr>
                      <m:t>=</m:t>
                    </m:r>
                    <m:r>
                      <a:rPr lang="en-US" sz="2600" b="0" i="1" smtClean="0">
                        <a:latin typeface="Cambria Math"/>
                        <a:ea typeface="Cambria Math"/>
                      </a:rPr>
                      <m:t>𝑧𝐼</m:t>
                    </m:r>
                    <m:r>
                      <a:rPr lang="en-US" sz="2600" b="0" i="1" smtClean="0">
                        <a:latin typeface="Cambria Math"/>
                        <a:ea typeface="Cambria Math"/>
                      </a:rPr>
                      <m:t>(</m:t>
                    </m:r>
                    <m:r>
                      <a:rPr lang="en-US" sz="2600" b="0" i="1" smtClean="0">
                        <a:latin typeface="Cambria Math"/>
                        <a:ea typeface="Cambria Math"/>
                      </a:rPr>
                      <m:t>𝑥</m:t>
                    </m:r>
                    <m:r>
                      <a:rPr lang="en-US" sz="2600" b="0" i="1" smtClean="0">
                        <a:latin typeface="Cambria Math"/>
                        <a:ea typeface="Cambria Math"/>
                      </a:rPr>
                      <m:t>)</m:t>
                    </m:r>
                  </m:oMath>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61764" y="2522266"/>
                <a:ext cx="5297732" cy="67813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2572" y="3961686"/>
                <a:ext cx="3584828" cy="9991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𝐼</m:t>
                      </m:r>
                      <m:r>
                        <a:rPr lang="en-US" sz="2600" b="0" i="1" smtClean="0">
                          <a:latin typeface="Cambria Math"/>
                        </a:rPr>
                        <m:t>(</m:t>
                      </m:r>
                      <m:r>
                        <a:rPr lang="en-US" sz="2600" b="0" i="1" smtClean="0">
                          <a:latin typeface="Cambria Math"/>
                        </a:rPr>
                        <m:t>𝑥</m:t>
                      </m:r>
                      <m:r>
                        <a:rPr lang="en-US" sz="2600" b="0" i="1" smtClean="0">
                          <a:latin typeface="Cambria Math"/>
                        </a:rPr>
                        <m:t>)=</m:t>
                      </m:r>
                      <m:f>
                        <m:fPr>
                          <m:ctrlPr>
                            <a:rPr lang="en-US" sz="2600" b="0" i="1" smtClean="0">
                              <a:latin typeface="Cambria Math"/>
                              <a:ea typeface="Cambria Math"/>
                            </a:rPr>
                          </m:ctrlPr>
                        </m:fPr>
                        <m:num>
                          <m:sSub>
                            <m:sSubPr>
                              <m:ctrlPr>
                                <a:rPr lang="en-US" sz="2600" i="1">
                                  <a:latin typeface="Cambria Math"/>
                                  <a:ea typeface="Cambria Math"/>
                                </a:rPr>
                              </m:ctrlPr>
                            </m:sSubPr>
                            <m:e>
                              <m:r>
                                <a:rPr lang="en-US" sz="2600" i="1">
                                  <a:latin typeface="Cambria Math"/>
                                  <a:ea typeface="Cambria Math"/>
                                </a:rPr>
                                <m:t>𝐴</m:t>
                              </m:r>
                            </m:e>
                            <m:sub>
                              <m:r>
                                <a:rPr lang="en-US" sz="2600" i="1">
                                  <a:latin typeface="Cambria Math"/>
                                  <a:ea typeface="Cambria Math"/>
                                </a:rPr>
                                <m:t>1</m:t>
                              </m:r>
                            </m:sub>
                          </m:sSub>
                          <m:sSup>
                            <m:sSupPr>
                              <m:ctrlPr>
                                <a:rPr lang="en-US" sz="2600" i="1">
                                  <a:latin typeface="Cambria Math"/>
                                  <a:ea typeface="Cambria Math"/>
                                </a:rPr>
                              </m:ctrlPr>
                            </m:sSupPr>
                            <m:e>
                              <m:r>
                                <a:rPr lang="en-US" sz="2600" i="1">
                                  <a:latin typeface="Cambria Math"/>
                                  <a:ea typeface="Cambria Math"/>
                                </a:rPr>
                                <m:t>𝑒</m:t>
                              </m:r>
                            </m:e>
                            <m:sup>
                              <m:r>
                                <a:rPr lang="en-US" sz="2600" i="1">
                                  <a:latin typeface="Cambria Math"/>
                                  <a:ea typeface="Cambria Math"/>
                                </a:rPr>
                                <m:t>𝛾</m:t>
                              </m:r>
                              <m:r>
                                <a:rPr lang="en-US" sz="2600" i="1">
                                  <a:latin typeface="Cambria Math"/>
                                  <a:ea typeface="Cambria Math"/>
                                </a:rPr>
                                <m:t>𝑥</m:t>
                              </m:r>
                            </m:sup>
                          </m:sSup>
                          <m:r>
                            <a:rPr lang="en-US" sz="2600" i="1" smtClean="0">
                              <a:latin typeface="Cambria Math"/>
                              <a:ea typeface="Cambria Math"/>
                            </a:rPr>
                            <m:t>−</m:t>
                          </m:r>
                          <m:sSub>
                            <m:sSubPr>
                              <m:ctrlPr>
                                <a:rPr lang="en-US" sz="2600" i="1">
                                  <a:latin typeface="Cambria Math"/>
                                  <a:ea typeface="Cambria Math"/>
                                </a:rPr>
                              </m:ctrlPr>
                            </m:sSubPr>
                            <m:e>
                              <m:r>
                                <a:rPr lang="en-US" sz="2600" i="1">
                                  <a:latin typeface="Cambria Math"/>
                                  <a:ea typeface="Cambria Math"/>
                                </a:rPr>
                                <m:t>𝐴</m:t>
                              </m:r>
                            </m:e>
                            <m:sub>
                              <m:r>
                                <a:rPr lang="en-US" sz="2600" b="0" i="1" smtClean="0">
                                  <a:latin typeface="Cambria Math"/>
                                  <a:ea typeface="Cambria Math"/>
                                </a:rPr>
                                <m:t>2</m:t>
                              </m:r>
                            </m:sub>
                          </m:sSub>
                          <m:sSup>
                            <m:sSupPr>
                              <m:ctrlPr>
                                <a:rPr lang="en-US" sz="2600" i="1">
                                  <a:latin typeface="Cambria Math"/>
                                  <a:ea typeface="Cambria Math"/>
                                </a:rPr>
                              </m:ctrlPr>
                            </m:sSupPr>
                            <m:e>
                              <m:r>
                                <a:rPr lang="en-US" sz="2600" i="1">
                                  <a:latin typeface="Cambria Math"/>
                                  <a:ea typeface="Cambria Math"/>
                                </a:rPr>
                                <m:t>𝑒</m:t>
                              </m:r>
                            </m:e>
                            <m:sup>
                              <m:r>
                                <a:rPr lang="en-US" sz="2600" i="1" smtClean="0">
                                  <a:latin typeface="Cambria Math"/>
                                  <a:ea typeface="Cambria Math"/>
                                </a:rPr>
                                <m:t>−</m:t>
                              </m:r>
                              <m:r>
                                <a:rPr lang="en-US" sz="2600" i="1">
                                  <a:latin typeface="Cambria Math"/>
                                  <a:ea typeface="Cambria Math"/>
                                </a:rPr>
                                <m:t>𝛾</m:t>
                              </m:r>
                              <m:r>
                                <a:rPr lang="en-US" sz="2600" i="1">
                                  <a:latin typeface="Cambria Math"/>
                                  <a:ea typeface="Cambria Math"/>
                                </a:rPr>
                                <m:t>𝑥</m:t>
                              </m:r>
                            </m:sup>
                          </m:sSup>
                        </m:num>
                        <m:den>
                          <m:f>
                            <m:fPr>
                              <m:type m:val="skw"/>
                              <m:ctrlPr>
                                <a:rPr lang="en-US" sz="2600" b="0" i="1" smtClean="0">
                                  <a:latin typeface="Cambria Math"/>
                                  <a:ea typeface="Cambria Math"/>
                                </a:rPr>
                              </m:ctrlPr>
                            </m:fPr>
                            <m:num>
                              <m:r>
                                <a:rPr lang="en-US" sz="2600" b="0" i="1" smtClean="0">
                                  <a:latin typeface="Cambria Math"/>
                                  <a:ea typeface="Cambria Math"/>
                                </a:rPr>
                                <m:t>𝑧</m:t>
                              </m:r>
                            </m:num>
                            <m:den>
                              <m:r>
                                <a:rPr lang="en-US" sz="2600" b="0" i="1" smtClean="0">
                                  <a:latin typeface="Cambria Math"/>
                                  <a:ea typeface="Cambria Math"/>
                                </a:rPr>
                                <m:t>𝛾</m:t>
                              </m:r>
                            </m:den>
                          </m:f>
                        </m:den>
                      </m:f>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2572" y="3961686"/>
                <a:ext cx="3584828" cy="99918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86000" y="4808470"/>
                <a:ext cx="4020075" cy="9065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2600" i="1" smtClean="0">
                              <a:latin typeface="Cambria Math"/>
                            </a:rPr>
                          </m:ctrlPr>
                        </m:fPr>
                        <m:num>
                          <m:r>
                            <a:rPr lang="en-US" sz="2600" b="0" i="1" smtClean="0">
                              <a:latin typeface="Cambria Math"/>
                            </a:rPr>
                            <m:t>𝑧</m:t>
                          </m:r>
                        </m:num>
                        <m:den>
                          <m:r>
                            <a:rPr lang="en-US" sz="2600" i="1" smtClean="0">
                              <a:latin typeface="Cambria Math"/>
                              <a:ea typeface="Cambria Math"/>
                            </a:rPr>
                            <m:t>𝛾</m:t>
                          </m:r>
                        </m:den>
                      </m:f>
                      <m:r>
                        <a:rPr lang="en-US" sz="2600" i="1" smtClean="0">
                          <a:latin typeface="Cambria Math"/>
                          <a:ea typeface="Cambria Math"/>
                        </a:rPr>
                        <m:t>=</m:t>
                      </m:r>
                      <m:f>
                        <m:fPr>
                          <m:type m:val="skw"/>
                          <m:ctrlPr>
                            <a:rPr lang="en-US" sz="2600" i="1" smtClean="0">
                              <a:latin typeface="Cambria Math"/>
                              <a:ea typeface="Cambria Math"/>
                            </a:rPr>
                          </m:ctrlPr>
                        </m:fPr>
                        <m:num>
                          <m:r>
                            <a:rPr lang="en-US" sz="2600" b="0" i="1" smtClean="0">
                              <a:latin typeface="Cambria Math"/>
                              <a:ea typeface="Cambria Math"/>
                            </a:rPr>
                            <m:t>𝑧</m:t>
                          </m:r>
                        </m:num>
                        <m:den>
                          <m:rad>
                            <m:radPr>
                              <m:degHide m:val="on"/>
                              <m:ctrlPr>
                                <a:rPr lang="en-US" sz="2600" i="1" smtClean="0">
                                  <a:latin typeface="Cambria Math"/>
                                  <a:ea typeface="Cambria Math"/>
                                </a:rPr>
                              </m:ctrlPr>
                            </m:radPr>
                            <m:deg/>
                            <m:e>
                              <m:r>
                                <a:rPr lang="en-US" sz="2600" b="0" i="1" smtClean="0">
                                  <a:latin typeface="Cambria Math"/>
                                  <a:ea typeface="Cambria Math"/>
                                </a:rPr>
                                <m:t>𝑧𝑦</m:t>
                              </m:r>
                            </m:e>
                          </m:rad>
                        </m:den>
                      </m:f>
                      <m:r>
                        <a:rPr lang="en-US" sz="2600" i="1" smtClean="0">
                          <a:latin typeface="Cambria Math"/>
                          <a:ea typeface="Cambria Math"/>
                        </a:rPr>
                        <m:t>=</m:t>
                      </m:r>
                      <m:rad>
                        <m:radPr>
                          <m:degHide m:val="on"/>
                          <m:ctrlPr>
                            <a:rPr lang="en-US" sz="2600" i="1" smtClean="0">
                              <a:latin typeface="Cambria Math"/>
                              <a:ea typeface="Cambria Math"/>
                            </a:rPr>
                          </m:ctrlPr>
                        </m:radPr>
                        <m:deg/>
                        <m:e>
                          <m:f>
                            <m:fPr>
                              <m:type m:val="skw"/>
                              <m:ctrlPr>
                                <a:rPr lang="en-US" sz="2600" i="1" smtClean="0">
                                  <a:latin typeface="Cambria Math"/>
                                  <a:ea typeface="Cambria Math"/>
                                </a:rPr>
                              </m:ctrlPr>
                            </m:fPr>
                            <m:num>
                              <m:r>
                                <a:rPr lang="en-US" sz="2600" b="0" i="1" smtClean="0">
                                  <a:latin typeface="Cambria Math"/>
                                  <a:ea typeface="Cambria Math"/>
                                </a:rPr>
                                <m:t>𝑧</m:t>
                              </m:r>
                            </m:num>
                            <m:den>
                              <m:r>
                                <a:rPr lang="en-US" sz="2600" b="0" i="1" smtClean="0">
                                  <a:latin typeface="Cambria Math"/>
                                  <a:ea typeface="Cambria Math"/>
                                </a:rPr>
                                <m:t>𝑦</m:t>
                              </m:r>
                            </m:den>
                          </m:f>
                        </m:e>
                      </m:rad>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286000" y="4808470"/>
                <a:ext cx="4020075" cy="90653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901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a:t>Representation of </a:t>
            </a:r>
            <a:r>
              <a:rPr lang="en-US" sz="4000" b="1" dirty="0" smtClean="0"/>
              <a:t>Transmission Lines  </a:t>
            </a:r>
            <a:endParaRPr lang="en-US" sz="4000" b="1" dirty="0"/>
          </a:p>
        </p:txBody>
      </p:sp>
      <p:sp>
        <p:nvSpPr>
          <p:cNvPr id="3" name="Content Placeholder 2"/>
          <p:cNvSpPr>
            <a:spLocks noGrp="1"/>
          </p:cNvSpPr>
          <p:nvPr>
            <p:ph idx="1"/>
          </p:nvPr>
        </p:nvSpPr>
        <p:spPr/>
        <p:txBody>
          <a:bodyPr>
            <a:normAutofit/>
          </a:bodyPr>
          <a:lstStyle/>
          <a:p>
            <a:pPr algn="just"/>
            <a:r>
              <a:rPr lang="en-US" dirty="0" smtClean="0"/>
              <a:t>Transmission lines are normally operated with a balanced three phase load.</a:t>
            </a:r>
          </a:p>
          <a:p>
            <a:pPr algn="just"/>
            <a:r>
              <a:rPr lang="en-US" dirty="0" smtClean="0"/>
              <a:t>The analysis can therefore proceed on a per phase basis.</a:t>
            </a:r>
          </a:p>
          <a:p>
            <a:pPr algn="just"/>
            <a:endParaRPr lang="en-US" dirty="0" smtClean="0"/>
          </a:p>
        </p:txBody>
      </p:sp>
      <p:grpSp>
        <p:nvGrpSpPr>
          <p:cNvPr id="28" name="Group 27"/>
          <p:cNvGrpSpPr/>
          <p:nvPr/>
        </p:nvGrpSpPr>
        <p:grpSpPr>
          <a:xfrm>
            <a:off x="1524000" y="4114800"/>
            <a:ext cx="5638800" cy="1981200"/>
            <a:chOff x="1524000" y="4114800"/>
            <a:chExt cx="4953000" cy="1447800"/>
          </a:xfrm>
        </p:grpSpPr>
        <mc:AlternateContent xmlns:mc="http://schemas.openxmlformats.org/markup-compatibility/2006" xmlns:a14="http://schemas.microsoft.com/office/drawing/2010/main">
          <mc:Choice Requires="a14">
            <p:sp>
              <p:nvSpPr>
                <p:cNvPr id="5" name="Rectangle 4"/>
                <p:cNvSpPr/>
                <p:nvPr/>
              </p:nvSpPr>
              <p:spPr>
                <a:xfrm>
                  <a:off x="2438400" y="4114800"/>
                  <a:ext cx="31242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dirty="0" smtClean="0"/>
                    <a:t>Two Port Network</a:t>
                  </a:r>
                </a:p>
                <a:p>
                  <a:pPr algn="ct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a:rPr>
                            </m:ctrlPr>
                          </m:dPr>
                          <m:e>
                            <m:m>
                              <m:mPr>
                                <m:mcs>
                                  <m:mc>
                                    <m:mcPr>
                                      <m:count m:val="2"/>
                                      <m:mcJc m:val="center"/>
                                    </m:mcPr>
                                  </m:mc>
                                </m:mcs>
                                <m:ctrlPr>
                                  <a:rPr lang="en-US" sz="2600" i="1" smtClean="0">
                                    <a:latin typeface="Cambria Math"/>
                                  </a:rPr>
                                </m:ctrlPr>
                              </m:mPr>
                              <m:mr>
                                <m:e>
                                  <m:r>
                                    <m:rPr>
                                      <m:brk m:alnAt="7"/>
                                    </m:rPr>
                                    <a:rPr lang="en-US" sz="2600" b="0" i="1" smtClean="0">
                                      <a:latin typeface="Cambria Math"/>
                                    </a:rPr>
                                    <m:t>𝐴</m:t>
                                  </m:r>
                                </m:e>
                                <m:e>
                                  <m:r>
                                    <a:rPr lang="en-US" sz="2600" b="0" i="1" smtClean="0">
                                      <a:latin typeface="Cambria Math"/>
                                    </a:rPr>
                                    <m:t>𝐵</m:t>
                                  </m:r>
                                </m:e>
                              </m:mr>
                              <m:mr>
                                <m:e>
                                  <m:r>
                                    <a:rPr lang="en-US" sz="2600" b="0" i="1" smtClean="0">
                                      <a:latin typeface="Cambria Math"/>
                                    </a:rPr>
                                    <m:t>𝐶</m:t>
                                  </m:r>
                                </m:e>
                                <m:e>
                                  <m:r>
                                    <a:rPr lang="en-US" sz="2600" b="0" i="1" smtClean="0">
                                      <a:latin typeface="Cambria Math"/>
                                    </a:rPr>
                                    <m:t>𝐷</m:t>
                                  </m:r>
                                </m:e>
                              </m:mr>
                            </m:m>
                          </m:e>
                        </m:d>
                      </m:oMath>
                    </m:oMathPara>
                  </a14:m>
                  <a:endParaRPr lang="en-US" sz="2600" dirty="0"/>
                </a:p>
              </p:txBody>
            </p:sp>
          </mc:Choice>
          <mc:Fallback xmlns="">
            <p:sp>
              <p:nvSpPr>
                <p:cNvPr id="5" name="Rectangle 4"/>
                <p:cNvSpPr>
                  <a:spLocks noRot="1" noChangeAspect="1" noMove="1" noResize="1" noEditPoints="1" noAdjustHandles="1" noChangeArrowheads="1" noChangeShapeType="1" noTextEdit="1"/>
                </p:cNvSpPr>
                <p:nvPr/>
              </p:nvSpPr>
              <p:spPr>
                <a:xfrm>
                  <a:off x="2438400" y="4114800"/>
                  <a:ext cx="3124200" cy="1447800"/>
                </a:xfrm>
                <a:prstGeom prst="rect">
                  <a:avLst/>
                </a:prstGeom>
                <a:blipFill rotWithShape="1">
                  <a:blip r:embed="rId2"/>
                  <a:stretch>
                    <a:fillRect/>
                  </a:stretch>
                </a:blipFill>
              </p:spPr>
              <p:txBody>
                <a:bodyPr/>
                <a:lstStyle/>
                <a:p>
                  <a:r>
                    <a:rPr lang="en-US">
                      <a:noFill/>
                    </a:rPr>
                    <a:t> </a:t>
                  </a:r>
                </a:p>
              </p:txBody>
            </p:sp>
          </mc:Fallback>
        </mc:AlternateContent>
        <p:grpSp>
          <p:nvGrpSpPr>
            <p:cNvPr id="13" name="Group 12"/>
            <p:cNvGrpSpPr/>
            <p:nvPr/>
          </p:nvGrpSpPr>
          <p:grpSpPr>
            <a:xfrm>
              <a:off x="1562100" y="4267200"/>
              <a:ext cx="876300" cy="0"/>
              <a:chOff x="1562100" y="4267200"/>
              <a:chExt cx="876300" cy="0"/>
            </a:xfrm>
          </p:grpSpPr>
          <p:cxnSp>
            <p:nvCxnSpPr>
              <p:cNvPr id="7" name="Straight Arrow Connector 6"/>
              <p:cNvCxnSpPr/>
              <p:nvPr/>
            </p:nvCxnSpPr>
            <p:spPr>
              <a:xfrm>
                <a:off x="1562100" y="4267200"/>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562600" y="4267200"/>
              <a:ext cx="876300" cy="0"/>
              <a:chOff x="1562100" y="4267200"/>
              <a:chExt cx="876300" cy="0"/>
            </a:xfrm>
          </p:grpSpPr>
          <p:cxnSp>
            <p:nvCxnSpPr>
              <p:cNvPr id="21" name="Straight Arrow Connector 20"/>
              <p:cNvCxnSpPr/>
              <p:nvPr/>
            </p:nvCxnSpPr>
            <p:spPr>
              <a:xfrm>
                <a:off x="1562100" y="4267200"/>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12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1524000" y="5334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62600" y="5334000"/>
              <a:ext cx="914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447800" y="4323347"/>
            <a:ext cx="575863" cy="1467853"/>
            <a:chOff x="1600200" y="4323347"/>
            <a:chExt cx="575863" cy="1467853"/>
          </a:xfrm>
        </p:grpSpPr>
        <p:cxnSp>
          <p:nvCxnSpPr>
            <p:cNvPr id="30" name="Straight Arrow Connector 29"/>
            <p:cNvCxnSpPr/>
            <p:nvPr/>
          </p:nvCxnSpPr>
          <p:spPr>
            <a:xfrm flipV="1">
              <a:off x="1805939" y="4323347"/>
              <a:ext cx="0" cy="401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1600200" y="4736068"/>
                  <a:ext cx="57586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𝑆</m:t>
                            </m:r>
                          </m:sub>
                        </m:sSub>
                      </m:oMath>
                    </m:oMathPara>
                  </a14:m>
                  <a:endParaRPr lang="en-US" sz="2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600200" y="4736068"/>
                  <a:ext cx="575863" cy="492443"/>
                </a:xfrm>
                <a:prstGeom prst="rect">
                  <a:avLst/>
                </a:prstGeom>
                <a:blipFill rotWithShape="1">
                  <a:blip r:embed="rId3"/>
                  <a:stretch>
                    <a:fillRect/>
                  </a:stretch>
                </a:blipFill>
              </p:spPr>
              <p:txBody>
                <a:bodyPr/>
                <a:lstStyle/>
                <a:p>
                  <a:r>
                    <a:rPr lang="en-US">
                      <a:noFill/>
                    </a:rPr>
                    <a:t> </a:t>
                  </a:r>
                </a:p>
              </p:txBody>
            </p:sp>
          </mc:Fallback>
        </mc:AlternateContent>
        <p:cxnSp>
          <p:nvCxnSpPr>
            <p:cNvPr id="35" name="Straight Connector 34"/>
            <p:cNvCxnSpPr/>
            <p:nvPr/>
          </p:nvCxnSpPr>
          <p:spPr>
            <a:xfrm>
              <a:off x="1805939" y="53340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815537" y="4323347"/>
            <a:ext cx="613630" cy="1467853"/>
            <a:chOff x="1600200" y="4323347"/>
            <a:chExt cx="613630" cy="1467853"/>
          </a:xfrm>
        </p:grpSpPr>
        <p:cxnSp>
          <p:nvCxnSpPr>
            <p:cNvPr id="42" name="Straight Arrow Connector 41"/>
            <p:cNvCxnSpPr/>
            <p:nvPr/>
          </p:nvCxnSpPr>
          <p:spPr>
            <a:xfrm flipV="1">
              <a:off x="1805939" y="4323347"/>
              <a:ext cx="0" cy="401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600200" y="4736068"/>
                  <a:ext cx="61363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𝑅</m:t>
                            </m:r>
                          </m:sub>
                        </m:sSub>
                      </m:oMath>
                    </m:oMathPara>
                  </a14:m>
                  <a:endParaRPr lang="en-US" sz="2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1600200" y="4736068"/>
                  <a:ext cx="613630" cy="492443"/>
                </a:xfrm>
                <a:prstGeom prst="rect">
                  <a:avLst/>
                </a:prstGeom>
                <a:blipFill rotWithShape="1">
                  <a:blip r:embed="rId4"/>
                  <a:stretch>
                    <a:fillRect/>
                  </a:stretch>
                </a:blipFill>
              </p:spPr>
              <p:txBody>
                <a:bodyPr/>
                <a:lstStyle/>
                <a:p>
                  <a:r>
                    <a:rPr lang="en-US">
                      <a:noFill/>
                    </a:rPr>
                    <a:t> </a:t>
                  </a:r>
                </a:p>
              </p:txBody>
            </p:sp>
          </mc:Fallback>
        </mc:AlternateContent>
        <p:cxnSp>
          <p:nvCxnSpPr>
            <p:cNvPr id="44" name="Straight Connector 43"/>
            <p:cNvCxnSpPr/>
            <p:nvPr/>
          </p:nvCxnSpPr>
          <p:spPr>
            <a:xfrm>
              <a:off x="1805939" y="53340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44"/>
              <p:cNvSpPr txBox="1"/>
              <p:nvPr/>
            </p:nvSpPr>
            <p:spPr>
              <a:xfrm>
                <a:off x="1743184" y="3810000"/>
                <a:ext cx="51886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𝑆</m:t>
                          </m:r>
                        </m:sub>
                      </m:sSub>
                    </m:oMath>
                  </m:oMathPara>
                </a14:m>
                <a:endParaRPr lang="en-US" sz="2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743184" y="3810000"/>
                <a:ext cx="518860" cy="49244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248400" y="3810000"/>
                <a:ext cx="556626"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𝑅</m:t>
                          </m:r>
                        </m:sub>
                      </m:sSub>
                    </m:oMath>
                  </m:oMathPara>
                </a14:m>
                <a:endParaRPr lang="en-US" sz="2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248400" y="3810000"/>
                <a:ext cx="556626" cy="492443"/>
              </a:xfrm>
              <a:prstGeom prst="rect">
                <a:avLst/>
              </a:prstGeom>
              <a:blipFill rotWithShape="1">
                <a:blip r:embed="rId6"/>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2</a:t>
            </a:fld>
            <a:endParaRPr lang="en-US"/>
          </a:p>
        </p:txBody>
      </p:sp>
    </p:spTree>
    <p:extLst>
      <p:ext uri="{BB962C8B-B14F-4D97-AF65-F5344CB8AC3E}">
        <p14:creationId xmlns:p14="http://schemas.microsoft.com/office/powerpoint/2010/main" val="141965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i="1" dirty="0" smtClean="0"/>
                  <a:t>I(x) </a:t>
                </a:r>
                <a:r>
                  <a:rPr lang="en-US" dirty="0" smtClean="0"/>
                  <a:t>becomes:</a:t>
                </a:r>
              </a:p>
              <a:p>
                <a:pPr algn="just"/>
                <a:endParaRPr lang="en-US" dirty="0"/>
              </a:p>
              <a:p>
                <a:pPr algn="just"/>
                <a:endParaRPr lang="en-US" dirty="0" smtClean="0"/>
              </a:p>
              <a:p>
                <a:pPr algn="just"/>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𝑍</m:t>
                        </m:r>
                      </m:e>
                      <m:sub>
                        <m:r>
                          <a:rPr lang="en-US" b="0" i="1" smtClean="0">
                            <a:latin typeface="Cambria Math"/>
                          </a:rPr>
                          <m:t>𝐶</m:t>
                        </m:r>
                      </m:sub>
                    </m:sSub>
                    <m:r>
                      <a:rPr lang="en-US" i="1" smtClean="0">
                        <a:latin typeface="Cambria Math"/>
                        <a:ea typeface="Cambria Math"/>
                      </a:rPr>
                      <m:t>=</m:t>
                    </m:r>
                    <m:rad>
                      <m:radPr>
                        <m:degHide m:val="on"/>
                        <m:ctrlPr>
                          <a:rPr lang="en-US" i="1" smtClean="0">
                            <a:latin typeface="Cambria Math"/>
                            <a:ea typeface="Cambria Math"/>
                          </a:rPr>
                        </m:ctrlPr>
                      </m:radPr>
                      <m:deg/>
                      <m:e>
                        <m:f>
                          <m:fPr>
                            <m:type m:val="skw"/>
                            <m:ctrlPr>
                              <a:rPr lang="en-US" i="1" smtClean="0">
                                <a:latin typeface="Cambria Math"/>
                                <a:ea typeface="Cambria Math"/>
                              </a:rPr>
                            </m:ctrlPr>
                          </m:fPr>
                          <m:num>
                            <m:r>
                              <a:rPr lang="en-US" b="0" i="1" smtClean="0">
                                <a:latin typeface="Cambria Math"/>
                                <a:ea typeface="Cambria Math"/>
                              </a:rPr>
                              <m:t>𝑧</m:t>
                            </m:r>
                          </m:num>
                          <m:den>
                            <m:r>
                              <a:rPr lang="en-US" b="0" i="1" smtClean="0">
                                <a:latin typeface="Cambria Math"/>
                                <a:ea typeface="Cambria Math"/>
                              </a:rPr>
                              <m:t>𝑦</m:t>
                            </m:r>
                          </m:den>
                        </m:f>
                      </m:e>
                    </m:rad>
                  </m:oMath>
                </a14:m>
                <a:r>
                  <a:rPr lang="en-US" dirty="0" smtClean="0"/>
                  <a:t> </a:t>
                </a:r>
                <a:r>
                  <a:rPr lang="el-GR" dirty="0" smtClean="0"/>
                  <a:t>Ω</a:t>
                </a:r>
                <a:r>
                  <a:rPr lang="en-US" dirty="0" smtClean="0"/>
                  <a:t> and is called the characteristics impedance. </a:t>
                </a:r>
              </a:p>
              <a:p>
                <a:pPr algn="just"/>
                <a:r>
                  <a:rPr lang="en-US" dirty="0" smtClean="0"/>
                  <a:t>Next, the </a:t>
                </a:r>
                <a:r>
                  <a:rPr lang="en-US" dirty="0"/>
                  <a:t>integration constants </a:t>
                </a:r>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1 </m:t>
                        </m:r>
                      </m:sub>
                    </m:sSub>
                  </m:oMath>
                </a14:m>
                <a:r>
                  <a:rPr lang="en-US" dirty="0"/>
                  <a:t>and </a:t>
                </a:r>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2</m:t>
                        </m:r>
                      </m:sub>
                    </m:sSub>
                  </m:oMath>
                </a14:m>
                <a:r>
                  <a:rPr lang="en-US" dirty="0"/>
                  <a:t> </a:t>
                </a:r>
                <a:r>
                  <a:rPr lang="en-US" dirty="0" smtClean="0"/>
                  <a:t>are evaluated </a:t>
                </a:r>
                <a:r>
                  <a:rPr lang="en-US" dirty="0"/>
                  <a:t>from the boundary conditions.</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20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600200" y="2438400"/>
                <a:ext cx="3584828" cy="9280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𝐼</m:t>
                      </m:r>
                      <m:r>
                        <a:rPr lang="en-US" sz="2600" b="0" i="1" smtClean="0">
                          <a:latin typeface="Cambria Math"/>
                        </a:rPr>
                        <m:t>(</m:t>
                      </m:r>
                      <m:r>
                        <a:rPr lang="en-US" sz="2600" b="0" i="1" smtClean="0">
                          <a:latin typeface="Cambria Math"/>
                        </a:rPr>
                        <m:t>𝑥</m:t>
                      </m:r>
                      <m:r>
                        <a:rPr lang="en-US" sz="2600" b="0" i="1" smtClean="0">
                          <a:latin typeface="Cambria Math"/>
                        </a:rPr>
                        <m:t>)=</m:t>
                      </m:r>
                      <m:f>
                        <m:fPr>
                          <m:ctrlPr>
                            <a:rPr lang="en-US" sz="2600" b="0" i="1" smtClean="0">
                              <a:latin typeface="Cambria Math"/>
                              <a:ea typeface="Cambria Math"/>
                            </a:rPr>
                          </m:ctrlPr>
                        </m:fPr>
                        <m:num>
                          <m:sSub>
                            <m:sSubPr>
                              <m:ctrlPr>
                                <a:rPr lang="en-US" sz="2600" i="1">
                                  <a:latin typeface="Cambria Math"/>
                                  <a:ea typeface="Cambria Math"/>
                                </a:rPr>
                              </m:ctrlPr>
                            </m:sSubPr>
                            <m:e>
                              <m:r>
                                <a:rPr lang="en-US" sz="2600" i="1">
                                  <a:latin typeface="Cambria Math"/>
                                  <a:ea typeface="Cambria Math"/>
                                </a:rPr>
                                <m:t>𝐴</m:t>
                              </m:r>
                            </m:e>
                            <m:sub>
                              <m:r>
                                <a:rPr lang="en-US" sz="2600" i="1">
                                  <a:latin typeface="Cambria Math"/>
                                  <a:ea typeface="Cambria Math"/>
                                </a:rPr>
                                <m:t>1</m:t>
                              </m:r>
                            </m:sub>
                          </m:sSub>
                          <m:sSup>
                            <m:sSupPr>
                              <m:ctrlPr>
                                <a:rPr lang="en-US" sz="2600" i="1">
                                  <a:latin typeface="Cambria Math"/>
                                  <a:ea typeface="Cambria Math"/>
                                </a:rPr>
                              </m:ctrlPr>
                            </m:sSupPr>
                            <m:e>
                              <m:r>
                                <a:rPr lang="en-US" sz="2600" i="1">
                                  <a:latin typeface="Cambria Math"/>
                                  <a:ea typeface="Cambria Math"/>
                                </a:rPr>
                                <m:t>𝑒</m:t>
                              </m:r>
                            </m:e>
                            <m:sup>
                              <m:r>
                                <a:rPr lang="en-US" sz="2600" i="1">
                                  <a:latin typeface="Cambria Math"/>
                                  <a:ea typeface="Cambria Math"/>
                                </a:rPr>
                                <m:t>𝛾</m:t>
                              </m:r>
                              <m:r>
                                <a:rPr lang="en-US" sz="2600" i="1">
                                  <a:latin typeface="Cambria Math"/>
                                  <a:ea typeface="Cambria Math"/>
                                </a:rPr>
                                <m:t>𝑥</m:t>
                              </m:r>
                            </m:sup>
                          </m:sSup>
                          <m:r>
                            <a:rPr lang="en-US" sz="2600" i="1" smtClean="0">
                              <a:latin typeface="Cambria Math"/>
                              <a:ea typeface="Cambria Math"/>
                            </a:rPr>
                            <m:t>−</m:t>
                          </m:r>
                          <m:sSub>
                            <m:sSubPr>
                              <m:ctrlPr>
                                <a:rPr lang="en-US" sz="2600" i="1">
                                  <a:latin typeface="Cambria Math"/>
                                  <a:ea typeface="Cambria Math"/>
                                </a:rPr>
                              </m:ctrlPr>
                            </m:sSubPr>
                            <m:e>
                              <m:r>
                                <a:rPr lang="en-US" sz="2600" i="1">
                                  <a:latin typeface="Cambria Math"/>
                                  <a:ea typeface="Cambria Math"/>
                                </a:rPr>
                                <m:t>𝐴</m:t>
                              </m:r>
                            </m:e>
                            <m:sub>
                              <m:r>
                                <a:rPr lang="en-US" sz="2600" b="0" i="1" smtClean="0">
                                  <a:latin typeface="Cambria Math"/>
                                  <a:ea typeface="Cambria Math"/>
                                </a:rPr>
                                <m:t>2</m:t>
                              </m:r>
                            </m:sub>
                          </m:sSub>
                          <m:sSup>
                            <m:sSupPr>
                              <m:ctrlPr>
                                <a:rPr lang="en-US" sz="2600" i="1">
                                  <a:latin typeface="Cambria Math"/>
                                  <a:ea typeface="Cambria Math"/>
                                </a:rPr>
                              </m:ctrlPr>
                            </m:sSupPr>
                            <m:e>
                              <m:r>
                                <a:rPr lang="en-US" sz="2600" i="1">
                                  <a:latin typeface="Cambria Math"/>
                                  <a:ea typeface="Cambria Math"/>
                                </a:rPr>
                                <m:t>𝑒</m:t>
                              </m:r>
                            </m:e>
                            <m:sup>
                              <m:r>
                                <a:rPr lang="en-US" sz="2600" i="1" smtClean="0">
                                  <a:latin typeface="Cambria Math"/>
                                  <a:ea typeface="Cambria Math"/>
                                </a:rPr>
                                <m:t>−</m:t>
                              </m:r>
                              <m:r>
                                <a:rPr lang="en-US" sz="2600" i="1">
                                  <a:latin typeface="Cambria Math"/>
                                  <a:ea typeface="Cambria Math"/>
                                </a:rPr>
                                <m:t>𝛾</m:t>
                              </m:r>
                              <m:r>
                                <a:rPr lang="en-US" sz="2600" i="1">
                                  <a:latin typeface="Cambria Math"/>
                                  <a:ea typeface="Cambria Math"/>
                                </a:rPr>
                                <m:t>𝑥</m:t>
                              </m:r>
                            </m:sup>
                          </m:sSup>
                        </m:num>
                        <m:den>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600200" y="2438400"/>
                <a:ext cx="3584828" cy="9280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626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When </a:t>
                </a:r>
                <a14:m>
                  <m:oMath xmlns:m="http://schemas.openxmlformats.org/officeDocument/2006/math">
                    <m:r>
                      <a:rPr lang="en-US" b="0" i="1" smtClean="0">
                        <a:latin typeface="Cambria Math"/>
                      </a:rPr>
                      <m:t>𝑥</m:t>
                    </m:r>
                    <m:r>
                      <a:rPr lang="en-US" b="0" i="1" smtClean="0">
                        <a:latin typeface="Cambria Math"/>
                        <a:ea typeface="Cambria Math"/>
                      </a:rPr>
                      <m:t>=0, </m:t>
                    </m:r>
                    <m:r>
                      <a:rPr lang="en-US" b="0" i="1" smtClean="0">
                        <a:latin typeface="Cambria Math"/>
                        <a:ea typeface="Cambria Math"/>
                      </a:rPr>
                      <m:t>𝑉</m:t>
                    </m:r>
                    <m:d>
                      <m:dPr>
                        <m:ctrlPr>
                          <a:rPr lang="en-US" b="0" i="1" smtClean="0">
                            <a:latin typeface="Cambria Math"/>
                            <a:ea typeface="Cambria Math"/>
                          </a:rPr>
                        </m:ctrlPr>
                      </m:dPr>
                      <m:e>
                        <m:r>
                          <a:rPr lang="en-US" b="0" i="1" smtClean="0">
                            <a:latin typeface="Cambria Math"/>
                            <a:ea typeface="Cambria Math"/>
                          </a:rPr>
                          <m:t>𝑥</m:t>
                        </m:r>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𝑉</m:t>
                        </m:r>
                      </m:e>
                      <m:sub>
                        <m:r>
                          <a:rPr lang="en-US" b="0" i="1" smtClean="0">
                            <a:latin typeface="Cambria Math"/>
                            <a:ea typeface="Cambria Math"/>
                          </a:rPr>
                          <m:t>𝑅</m:t>
                        </m:r>
                      </m:sub>
                    </m:sSub>
                  </m:oMath>
                </a14:m>
                <a:r>
                  <a:rPr lang="en-US" dirty="0" smtClean="0"/>
                  <a:t> and </a:t>
                </a:r>
                <a14:m>
                  <m:oMath xmlns:m="http://schemas.openxmlformats.org/officeDocument/2006/math">
                    <m:r>
                      <a:rPr lang="en-US" b="0" i="1" smtClean="0">
                        <a:latin typeface="Cambria Math"/>
                      </a:rPr>
                      <m:t>𝐼</m:t>
                    </m:r>
                    <m:d>
                      <m:dPr>
                        <m:ctrlPr>
                          <a:rPr lang="en-US" b="0" i="1" smtClean="0">
                            <a:latin typeface="Cambria Math"/>
                          </a:rPr>
                        </m:ctrlPr>
                      </m:dPr>
                      <m:e>
                        <m:r>
                          <a:rPr lang="en-US" b="0" i="1" smtClean="0">
                            <a:latin typeface="Cambria Math"/>
                          </a:rPr>
                          <m:t>𝑥</m:t>
                        </m:r>
                      </m:e>
                    </m:d>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𝑅</m:t>
                        </m:r>
                      </m:sub>
                    </m:sSub>
                  </m:oMath>
                </a14:m>
                <a:r>
                  <a:rPr lang="en-US" dirty="0" smtClean="0"/>
                  <a:t>, from the above voltage and current equations, we get:</a:t>
                </a:r>
              </a:p>
              <a:p>
                <a:endParaRPr lang="en-US" dirty="0"/>
              </a:p>
              <a:p>
                <a:endParaRPr lang="en-US" dirty="0" smtClean="0"/>
              </a:p>
              <a:p>
                <a:endParaRPr lang="en-US" dirty="0"/>
              </a:p>
              <a:p>
                <a:r>
                  <a:rPr lang="en-US" dirty="0" smtClean="0"/>
                  <a:t>Solving these equations, we obtain:</a:t>
                </a:r>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21</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438400" y="2895600"/>
                <a:ext cx="2169312"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𝑅</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1</m:t>
                          </m:r>
                        </m:sub>
                      </m:sSub>
                      <m:r>
                        <a:rPr lang="en-US" sz="2600" i="1" smtClean="0">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2</m:t>
                          </m:r>
                        </m:sub>
                      </m:sSub>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38400" y="2895600"/>
                <a:ext cx="2169312" cy="4924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8400" y="3429000"/>
                <a:ext cx="2803075" cy="912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𝑅</m:t>
                          </m:r>
                        </m:sub>
                      </m:sSub>
                      <m:r>
                        <a:rPr lang="en-US" sz="2600" i="1" smtClean="0">
                          <a:latin typeface="Cambria Math"/>
                          <a:ea typeface="Cambria Math"/>
                        </a:rPr>
                        <m:t>=</m:t>
                      </m:r>
                      <m:sSub>
                        <m:sSubPr>
                          <m:ctrlPr>
                            <a:rPr lang="en-US" sz="2600" i="1" smtClean="0">
                              <a:latin typeface="Cambria Math"/>
                              <a:ea typeface="Cambria Math"/>
                            </a:rPr>
                          </m:ctrlPr>
                        </m:sSubPr>
                        <m:e>
                          <m:f>
                            <m:fPr>
                              <m:ctrlPr>
                                <a:rPr lang="en-US" sz="2600" i="1" smtClean="0">
                                  <a:latin typeface="Cambria Math"/>
                                  <a:ea typeface="Cambria Math"/>
                                </a:rPr>
                              </m:ctrlPr>
                            </m:fPr>
                            <m:num>
                              <m:r>
                                <a:rPr lang="en-US" sz="2600" b="0" i="1" smtClean="0">
                                  <a:latin typeface="Cambria Math"/>
                                  <a:ea typeface="Cambria Math"/>
                                </a:rPr>
                                <m:t>1</m:t>
                              </m:r>
                            </m:num>
                            <m:den>
                              <m:sSub>
                                <m:sSubPr>
                                  <m:ctrlPr>
                                    <a:rPr lang="en-US" sz="260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den>
                          </m:f>
                          <m:r>
                            <a:rPr lang="en-US" sz="2600" b="0" i="1" smtClean="0">
                              <a:latin typeface="Cambria Math"/>
                              <a:ea typeface="Cambria Math"/>
                            </a:rPr>
                            <m:t>(</m:t>
                          </m:r>
                          <m:r>
                            <a:rPr lang="en-US" sz="2600" b="0" i="1" smtClean="0">
                              <a:latin typeface="Cambria Math"/>
                              <a:ea typeface="Cambria Math"/>
                            </a:rPr>
                            <m:t>𝐴</m:t>
                          </m:r>
                        </m:e>
                        <m:sub>
                          <m:r>
                            <a:rPr lang="en-US" sz="2600" b="0" i="1" smtClean="0">
                              <a:latin typeface="Cambria Math"/>
                              <a:ea typeface="Cambria Math"/>
                            </a:rPr>
                            <m:t>1</m:t>
                          </m:r>
                        </m:sub>
                      </m:sSub>
                      <m:r>
                        <a:rPr lang="en-US" sz="2600" i="1">
                          <a:latin typeface="Cambria Math"/>
                          <a:ea typeface="Cambria Math"/>
                        </a:rPr>
                        <m:t>−</m:t>
                      </m:r>
                      <m:sSub>
                        <m:sSubPr>
                          <m:ctrlPr>
                            <a:rPr lang="en-US" sz="2600" i="1" smtClean="0">
                              <a:latin typeface="Cambria Math"/>
                              <a:ea typeface="Cambria Math"/>
                            </a:rPr>
                          </m:ctrlPr>
                        </m:sSubPr>
                        <m:e>
                          <m:r>
                            <a:rPr lang="en-US" sz="2600" b="0" i="1" smtClean="0">
                              <a:latin typeface="Cambria Math"/>
                              <a:ea typeface="Cambria Math"/>
                            </a:rPr>
                            <m:t>𝐴</m:t>
                          </m:r>
                        </m:e>
                        <m:sub>
                          <m:r>
                            <a:rPr lang="en-US" sz="2600" b="0" i="1" smtClean="0">
                              <a:latin typeface="Cambria Math"/>
                              <a:ea typeface="Cambria Math"/>
                            </a:rPr>
                            <m:t>2</m:t>
                          </m:r>
                        </m:sub>
                      </m:sSub>
                      <m:r>
                        <a:rPr lang="en-US" sz="2600" b="0" i="1" smtClean="0">
                          <a:latin typeface="Cambria Math"/>
                          <a:ea typeface="Cambria Math"/>
                        </a:rPr>
                        <m:t>)</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2438400" y="3429000"/>
                <a:ext cx="2803075" cy="9121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42148" y="4812268"/>
                <a:ext cx="2450864" cy="838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𝐴</m:t>
                          </m:r>
                        </m:e>
                        <m:sub>
                          <m:r>
                            <a:rPr lang="en-US" sz="2600" b="0" i="1" smtClean="0">
                              <a:latin typeface="Cambria Math"/>
                            </a:rPr>
                            <m:t>1</m:t>
                          </m:r>
                        </m:sub>
                      </m:sSub>
                      <m:r>
                        <a:rPr lang="en-US" sz="2600" i="1" smtClean="0">
                          <a:latin typeface="Cambria Math"/>
                          <a:ea typeface="Cambria Math"/>
                        </a:rPr>
                        <m:t>=</m:t>
                      </m:r>
                      <m:f>
                        <m:fPr>
                          <m:ctrlPr>
                            <a:rPr lang="en-US" sz="2600" i="1" smtClean="0">
                              <a:latin typeface="Cambria Math"/>
                              <a:ea typeface="Cambria Math"/>
                            </a:rPr>
                          </m:ctrlPr>
                        </m:fPr>
                        <m:num>
                          <m:sSub>
                            <m:sSubPr>
                              <m:ctrlPr>
                                <a:rPr lang="en-US" sz="260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num>
                        <m:den>
                          <m:r>
                            <a:rPr lang="en-US" sz="2600" b="0" i="1" smtClean="0">
                              <a:latin typeface="Cambria Math"/>
                              <a:ea typeface="Cambria Math"/>
                            </a:rPr>
                            <m:t>2</m:t>
                          </m:r>
                        </m:den>
                      </m:f>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442148" y="4812268"/>
                <a:ext cx="2450864" cy="83888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8400" y="5638116"/>
                <a:ext cx="2458558" cy="8388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𝐴</m:t>
                          </m:r>
                        </m:e>
                        <m:sub>
                          <m:r>
                            <a:rPr lang="en-US" sz="2600" b="0" i="1" smtClean="0">
                              <a:latin typeface="Cambria Math"/>
                            </a:rPr>
                            <m:t>2</m:t>
                          </m:r>
                        </m:sub>
                      </m:sSub>
                      <m:r>
                        <a:rPr lang="en-US" sz="2600" i="1" smtClean="0">
                          <a:latin typeface="Cambria Math"/>
                          <a:ea typeface="Cambria Math"/>
                        </a:rPr>
                        <m:t>=</m:t>
                      </m:r>
                      <m:f>
                        <m:fPr>
                          <m:ctrlPr>
                            <a:rPr lang="en-US" sz="2600" i="1" smtClean="0">
                              <a:latin typeface="Cambria Math"/>
                              <a:ea typeface="Cambria Math"/>
                            </a:rPr>
                          </m:ctrlPr>
                        </m:fPr>
                        <m:num>
                          <m:sSub>
                            <m:sSubPr>
                              <m:ctrlPr>
                                <a:rPr lang="en-US" sz="260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num>
                        <m:den>
                          <m:r>
                            <a:rPr lang="en-US" sz="2600" b="0" i="1" smtClean="0">
                              <a:latin typeface="Cambria Math"/>
                              <a:ea typeface="Cambria Math"/>
                            </a:rPr>
                            <m:t>2</m:t>
                          </m:r>
                        </m:den>
                      </m:f>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8400" y="5638116"/>
                <a:ext cx="2458558" cy="83888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552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Substituting the values of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2</m:t>
                        </m:r>
                      </m:sub>
                    </m:sSub>
                  </m:oMath>
                </a14:m>
                <a:r>
                  <a:rPr lang="en-US" dirty="0" smtClean="0"/>
                  <a:t> into the voltage and current equations, we obtain:</a:t>
                </a:r>
              </a:p>
              <a:p>
                <a:endParaRPr lang="en-US" dirty="0"/>
              </a:p>
              <a:p>
                <a:endParaRPr lang="en-US" dirty="0" smtClean="0"/>
              </a:p>
              <a:p>
                <a:endParaRPr lang="en-US" dirty="0"/>
              </a:p>
              <a:p>
                <a:endParaRPr lang="en-US" dirty="0" smtClean="0"/>
              </a:p>
              <a:p>
                <a:r>
                  <a:rPr lang="en-US" dirty="0" smtClean="0"/>
                  <a:t>The equations can be rearranged as follows: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22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371600" y="2819400"/>
                <a:ext cx="6385659" cy="8519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
                        <m:fPr>
                          <m:ctrlPr>
                            <a:rPr lang="en-US" sz="2600" b="0" i="1" smtClean="0">
                              <a:latin typeface="Cambria Math"/>
                            </a:rPr>
                          </m:ctrlPr>
                        </m:fPr>
                        <m:num>
                          <m:r>
                            <a:rPr lang="en-US" sz="2600" b="0" i="1" smtClean="0">
                              <a:latin typeface="Cambria Math"/>
                            </a:rPr>
                            <m:t>(</m:t>
                          </m:r>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𝑅</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sSub>
                            <m:sSubPr>
                              <m:ctrlPr>
                                <a:rPr lang="en-US" sz="2600" b="0" i="1" smtClean="0">
                                  <a:latin typeface="Cambria Math"/>
                                </a:rPr>
                              </m:ctrlPr>
                            </m:sSubPr>
                            <m:e>
                              <m:r>
                                <a:rPr lang="en-US" sz="2600" b="0" i="1" smtClean="0">
                                  <a:latin typeface="Cambria Math"/>
                                </a:rPr>
                                <m:t>𝐼</m:t>
                              </m:r>
                            </m:e>
                            <m:sub>
                              <m:r>
                                <a:rPr lang="en-US" sz="2600" b="0" i="1" smtClean="0">
                                  <a:latin typeface="Cambria Math"/>
                                </a:rPr>
                                <m:t>𝑅</m:t>
                              </m:r>
                            </m:sub>
                          </m:sSub>
                          <m:r>
                            <a:rPr lang="en-US" sz="2600" b="0" i="1" smtClean="0">
                              <a:latin typeface="Cambria Math"/>
                            </a:rPr>
                            <m:t>)</m:t>
                          </m:r>
                        </m:num>
                        <m:den>
                          <m:r>
                            <a:rPr lang="en-US" sz="2600" b="0" i="1" smtClean="0">
                              <a:latin typeface="Cambria Math"/>
                            </a:rPr>
                            <m:t>2</m:t>
                          </m:r>
                        </m:den>
                      </m:f>
                      <m:sSup>
                        <m:sSupPr>
                          <m:ctrlPr>
                            <a:rPr lang="en-US" sz="2600" b="0" i="1" smtClean="0">
                              <a:latin typeface="Cambria Math"/>
                            </a:rPr>
                          </m:ctrlPr>
                        </m:sSupPr>
                        <m:e>
                          <m:r>
                            <a:rPr lang="en-US" sz="2600" b="0" i="1" smtClean="0">
                              <a:latin typeface="Cambria Math"/>
                            </a:rPr>
                            <m:t>𝑒</m:t>
                          </m:r>
                        </m:e>
                        <m:sup>
                          <m:r>
                            <a:rPr lang="en-US" sz="2600" b="0" i="1" smtClean="0">
                              <a:latin typeface="Cambria Math"/>
                              <a:ea typeface="Cambria Math"/>
                            </a:rPr>
                            <m:t>𝛾</m:t>
                          </m:r>
                          <m:r>
                            <a:rPr lang="en-US" sz="2600" b="0" i="1" smtClean="0">
                              <a:latin typeface="Cambria Math"/>
                              <a:ea typeface="Cambria Math"/>
                            </a:rPr>
                            <m:t>𝑥</m:t>
                          </m:r>
                        </m:sup>
                      </m:sSup>
                      <m:r>
                        <a:rPr lang="en-US" sz="2600" b="0" i="1" smtClean="0">
                          <a:latin typeface="Cambria Math"/>
                        </a:rPr>
                        <m:t>+</m:t>
                      </m:r>
                      <m:f>
                        <m:fPr>
                          <m:ctrlPr>
                            <a:rPr lang="en-US" sz="2600" i="1">
                              <a:latin typeface="Cambria Math"/>
                            </a:rPr>
                          </m:ctrlPr>
                        </m:fPr>
                        <m:num>
                          <m:r>
                            <a:rPr lang="en-US" sz="2600" i="1">
                              <a:latin typeface="Cambria Math"/>
                            </a:rPr>
                            <m:t>(</m:t>
                          </m:r>
                          <m:sSub>
                            <m:sSubPr>
                              <m:ctrlPr>
                                <a:rPr lang="en-US" sz="2600" i="1">
                                  <a:latin typeface="Cambria Math"/>
                                </a:rPr>
                              </m:ctrlPr>
                            </m:sSubPr>
                            <m:e>
                              <m:r>
                                <a:rPr lang="en-US" sz="2600" i="1">
                                  <a:latin typeface="Cambria Math"/>
                                </a:rPr>
                                <m:t>𝑉</m:t>
                              </m:r>
                            </m:e>
                            <m:sub>
                              <m:r>
                                <a:rPr lang="en-US" sz="2600" i="1">
                                  <a:latin typeface="Cambria Math"/>
                                </a:rPr>
                                <m:t>𝑅</m:t>
                              </m:r>
                            </m:sub>
                          </m:sSub>
                          <m:r>
                            <a:rPr lang="en-US" sz="2600" b="0" i="1" smtClean="0">
                              <a:latin typeface="Cambria Math"/>
                            </a:rPr>
                            <m:t>−</m:t>
                          </m:r>
                          <m:sSub>
                            <m:sSubPr>
                              <m:ctrlPr>
                                <a:rPr lang="en-US" sz="2600" i="1">
                                  <a:latin typeface="Cambria Math"/>
                                </a:rPr>
                              </m:ctrlPr>
                            </m:sSubPr>
                            <m:e>
                              <m:r>
                                <a:rPr lang="en-US" sz="2600" i="1">
                                  <a:latin typeface="Cambria Math"/>
                                </a:rPr>
                                <m:t>𝑍</m:t>
                              </m:r>
                            </m:e>
                            <m:sub>
                              <m:r>
                                <a:rPr lang="en-US" sz="2600" i="1">
                                  <a:latin typeface="Cambria Math"/>
                                </a:rPr>
                                <m:t>𝐶</m:t>
                              </m:r>
                            </m:sub>
                          </m:sSub>
                          <m:sSub>
                            <m:sSubPr>
                              <m:ctrlPr>
                                <a:rPr lang="en-US" sz="2600" i="1">
                                  <a:latin typeface="Cambria Math"/>
                                </a:rPr>
                              </m:ctrlPr>
                            </m:sSubPr>
                            <m:e>
                              <m:r>
                                <a:rPr lang="en-US" sz="2600" i="1">
                                  <a:latin typeface="Cambria Math"/>
                                </a:rPr>
                                <m:t>𝐼</m:t>
                              </m:r>
                            </m:e>
                            <m:sub>
                              <m:r>
                                <a:rPr lang="en-US" sz="2600" i="1">
                                  <a:latin typeface="Cambria Math"/>
                                </a:rPr>
                                <m:t>𝑅</m:t>
                              </m:r>
                            </m:sub>
                          </m:sSub>
                          <m:r>
                            <a:rPr lang="en-US" sz="2600" i="1">
                              <a:latin typeface="Cambria Math"/>
                            </a:rPr>
                            <m:t>)</m:t>
                          </m:r>
                        </m:num>
                        <m:den>
                          <m:r>
                            <a:rPr lang="en-US" sz="2600" i="1">
                              <a:latin typeface="Cambria Math"/>
                            </a:rPr>
                            <m:t>2</m:t>
                          </m:r>
                        </m:den>
                      </m:f>
                      <m:sSup>
                        <m:sSupPr>
                          <m:ctrlPr>
                            <a:rPr lang="en-US" sz="2600" i="1" smtClean="0">
                              <a:latin typeface="Cambria Math"/>
                            </a:rPr>
                          </m:ctrlPr>
                        </m:sSupPr>
                        <m:e>
                          <m:r>
                            <a:rPr lang="en-US" sz="2600" b="0" i="1" smtClean="0">
                              <a:latin typeface="Cambria Math"/>
                            </a:rPr>
                            <m:t>𝑒</m:t>
                          </m:r>
                        </m:e>
                        <m:sup>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𝑥</m:t>
                          </m:r>
                        </m:sup>
                      </m:sSup>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371600" y="2819400"/>
                <a:ext cx="6385659" cy="85190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47800" y="3733800"/>
                <a:ext cx="6303905" cy="922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𝐼</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
                        <m:fPr>
                          <m:ctrlPr>
                            <a:rPr lang="en-US" sz="2600" b="0" i="1" smtClean="0">
                              <a:latin typeface="Cambria Math"/>
                            </a:rPr>
                          </m:ctrlPr>
                        </m:fPr>
                        <m:num>
                          <m:r>
                            <a:rPr lang="en-US" sz="2600" b="0" i="1" smtClean="0">
                              <a:latin typeface="Cambria Math"/>
                            </a:rPr>
                            <m:t>(</m:t>
                          </m:r>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𝑅</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sSub>
                            <m:sSubPr>
                              <m:ctrlPr>
                                <a:rPr lang="en-US" sz="2600" b="0" i="1" smtClean="0">
                                  <a:latin typeface="Cambria Math"/>
                                </a:rPr>
                              </m:ctrlPr>
                            </m:sSubPr>
                            <m:e>
                              <m:r>
                                <a:rPr lang="en-US" sz="2600" b="0" i="1" smtClean="0">
                                  <a:latin typeface="Cambria Math"/>
                                </a:rPr>
                                <m:t>𝐼</m:t>
                              </m:r>
                            </m:e>
                            <m:sub>
                              <m:r>
                                <a:rPr lang="en-US" sz="2600" b="0" i="1" smtClean="0">
                                  <a:latin typeface="Cambria Math"/>
                                </a:rPr>
                                <m:t>𝑅</m:t>
                              </m:r>
                            </m:sub>
                          </m:sSub>
                          <m:r>
                            <a:rPr lang="en-US" sz="2600" b="0" i="1" smtClean="0">
                              <a:latin typeface="Cambria Math"/>
                            </a:rPr>
                            <m:t>)</m:t>
                          </m:r>
                        </m:num>
                        <m:den>
                          <m:r>
                            <a:rPr lang="en-US" sz="2600" b="0" i="1" smtClean="0">
                              <a:latin typeface="Cambria Math"/>
                            </a:rPr>
                            <m:t>2</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den>
                      </m:f>
                      <m:sSup>
                        <m:sSupPr>
                          <m:ctrlPr>
                            <a:rPr lang="en-US" sz="2600" b="0" i="1" smtClean="0">
                              <a:latin typeface="Cambria Math"/>
                            </a:rPr>
                          </m:ctrlPr>
                        </m:sSupPr>
                        <m:e>
                          <m:r>
                            <a:rPr lang="en-US" sz="2600" b="0" i="1" smtClean="0">
                              <a:latin typeface="Cambria Math"/>
                            </a:rPr>
                            <m:t>𝑒</m:t>
                          </m:r>
                        </m:e>
                        <m:sup>
                          <m:r>
                            <a:rPr lang="en-US" sz="2600" b="0" i="1" smtClean="0">
                              <a:latin typeface="Cambria Math"/>
                              <a:ea typeface="Cambria Math"/>
                            </a:rPr>
                            <m:t>𝛾</m:t>
                          </m:r>
                          <m:r>
                            <a:rPr lang="en-US" sz="2600" b="0" i="1" smtClean="0">
                              <a:latin typeface="Cambria Math"/>
                              <a:ea typeface="Cambria Math"/>
                            </a:rPr>
                            <m:t>𝑥</m:t>
                          </m:r>
                        </m:sup>
                      </m:sSup>
                      <m:r>
                        <a:rPr lang="en-US" sz="2600" b="0" i="1" smtClean="0">
                          <a:latin typeface="Cambria Math"/>
                        </a:rPr>
                        <m:t>−</m:t>
                      </m:r>
                      <m:f>
                        <m:fPr>
                          <m:ctrlPr>
                            <a:rPr lang="en-US" sz="2600" i="1">
                              <a:latin typeface="Cambria Math"/>
                            </a:rPr>
                          </m:ctrlPr>
                        </m:fPr>
                        <m:num>
                          <m:r>
                            <a:rPr lang="en-US" sz="2600" i="1">
                              <a:latin typeface="Cambria Math"/>
                            </a:rPr>
                            <m:t>(</m:t>
                          </m:r>
                          <m:sSub>
                            <m:sSubPr>
                              <m:ctrlPr>
                                <a:rPr lang="en-US" sz="2600" i="1">
                                  <a:latin typeface="Cambria Math"/>
                                </a:rPr>
                              </m:ctrlPr>
                            </m:sSubPr>
                            <m:e>
                              <m:r>
                                <a:rPr lang="en-US" sz="2600" i="1">
                                  <a:latin typeface="Cambria Math"/>
                                </a:rPr>
                                <m:t>𝑉</m:t>
                              </m:r>
                            </m:e>
                            <m:sub>
                              <m:r>
                                <a:rPr lang="en-US" sz="2600" i="1">
                                  <a:latin typeface="Cambria Math"/>
                                </a:rPr>
                                <m:t>𝑅</m:t>
                              </m:r>
                            </m:sub>
                          </m:sSub>
                          <m:r>
                            <a:rPr lang="en-US" sz="2600" b="0" i="1" smtClean="0">
                              <a:latin typeface="Cambria Math"/>
                            </a:rPr>
                            <m:t>−</m:t>
                          </m:r>
                          <m:sSub>
                            <m:sSubPr>
                              <m:ctrlPr>
                                <a:rPr lang="en-US" sz="2600" i="1">
                                  <a:latin typeface="Cambria Math"/>
                                </a:rPr>
                              </m:ctrlPr>
                            </m:sSubPr>
                            <m:e>
                              <m:r>
                                <a:rPr lang="en-US" sz="2600" i="1">
                                  <a:latin typeface="Cambria Math"/>
                                </a:rPr>
                                <m:t>𝑍</m:t>
                              </m:r>
                            </m:e>
                            <m:sub>
                              <m:r>
                                <a:rPr lang="en-US" sz="2600" i="1">
                                  <a:latin typeface="Cambria Math"/>
                                </a:rPr>
                                <m:t>𝐶</m:t>
                              </m:r>
                            </m:sub>
                          </m:sSub>
                          <m:sSub>
                            <m:sSubPr>
                              <m:ctrlPr>
                                <a:rPr lang="en-US" sz="2600" i="1">
                                  <a:latin typeface="Cambria Math"/>
                                </a:rPr>
                              </m:ctrlPr>
                            </m:sSubPr>
                            <m:e>
                              <m:r>
                                <a:rPr lang="en-US" sz="2600" i="1">
                                  <a:latin typeface="Cambria Math"/>
                                </a:rPr>
                                <m:t>𝐼</m:t>
                              </m:r>
                            </m:e>
                            <m:sub>
                              <m:r>
                                <a:rPr lang="en-US" sz="2600" i="1">
                                  <a:latin typeface="Cambria Math"/>
                                </a:rPr>
                                <m:t>𝑅</m:t>
                              </m:r>
                            </m:sub>
                          </m:sSub>
                          <m:r>
                            <a:rPr lang="en-US" sz="2600" i="1">
                              <a:latin typeface="Cambria Math"/>
                            </a:rPr>
                            <m:t>)</m:t>
                          </m:r>
                        </m:num>
                        <m:den>
                          <m:r>
                            <a:rPr lang="en-US" sz="2600" i="1">
                              <a:latin typeface="Cambria Math"/>
                            </a:rPr>
                            <m:t>2</m:t>
                          </m:r>
                          <m:sSub>
                            <m:sSubPr>
                              <m:ctrlPr>
                                <a:rPr lang="en-US" sz="2600" i="1" smtClean="0">
                                  <a:latin typeface="Cambria Math"/>
                                </a:rPr>
                              </m:ctrlPr>
                            </m:sSubPr>
                            <m:e>
                              <m:r>
                                <a:rPr lang="en-US" sz="2600" b="0" i="1" smtClean="0">
                                  <a:latin typeface="Cambria Math"/>
                                </a:rPr>
                                <m:t>𝑍</m:t>
                              </m:r>
                            </m:e>
                            <m:sub>
                              <m:r>
                                <a:rPr lang="en-US" sz="2600" b="0" i="1" smtClean="0">
                                  <a:latin typeface="Cambria Math"/>
                                </a:rPr>
                                <m:t>𝐶</m:t>
                              </m:r>
                            </m:sub>
                          </m:sSub>
                        </m:den>
                      </m:f>
                      <m:sSup>
                        <m:sSupPr>
                          <m:ctrlPr>
                            <a:rPr lang="en-US" sz="2600" i="1" smtClean="0">
                              <a:latin typeface="Cambria Math"/>
                            </a:rPr>
                          </m:ctrlPr>
                        </m:sSupPr>
                        <m:e>
                          <m:r>
                            <a:rPr lang="en-US" sz="2600" b="0" i="1" smtClean="0">
                              <a:latin typeface="Cambria Math"/>
                            </a:rPr>
                            <m:t>𝑒</m:t>
                          </m:r>
                        </m:e>
                        <m:sup>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𝑥</m:t>
                          </m:r>
                        </m:sup>
                      </m:sSup>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47800" y="3733800"/>
                <a:ext cx="6303905" cy="92256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71600" y="5167900"/>
                <a:ext cx="6607771" cy="8600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
                        <m:fPr>
                          <m:ctrlPr>
                            <a:rPr lang="en-US" sz="2600" b="0" i="1" smtClean="0">
                              <a:latin typeface="Cambria Math"/>
                            </a:rPr>
                          </m:ctrlPr>
                        </m:fPr>
                        <m:num>
                          <m:r>
                            <a:rPr lang="en-US" sz="2600" b="0" i="1" smtClean="0">
                              <a:latin typeface="Cambria Math"/>
                            </a:rPr>
                            <m:t>(</m:t>
                          </m:r>
                          <m:sSup>
                            <m:sSupPr>
                              <m:ctrlPr>
                                <a:rPr lang="en-US" sz="2600" i="1">
                                  <a:latin typeface="Cambria Math"/>
                                </a:rPr>
                              </m:ctrlPr>
                            </m:sSupPr>
                            <m:e>
                              <m:r>
                                <a:rPr lang="en-US" sz="2600" i="1">
                                  <a:latin typeface="Cambria Math"/>
                                </a:rPr>
                                <m:t>𝑒</m:t>
                              </m:r>
                            </m:e>
                            <m:sup>
                              <m:r>
                                <a:rPr lang="en-US" sz="2600" i="1">
                                  <a:latin typeface="Cambria Math"/>
                                  <a:ea typeface="Cambria Math"/>
                                </a:rPr>
                                <m:t>𝛾</m:t>
                              </m:r>
                              <m:r>
                                <a:rPr lang="en-US" sz="2600" i="1">
                                  <a:latin typeface="Cambria Math"/>
                                  <a:ea typeface="Cambria Math"/>
                                </a:rPr>
                                <m:t>𝑥</m:t>
                              </m:r>
                            </m:sup>
                          </m:sSup>
                          <m:r>
                            <a:rPr lang="en-US" sz="2600" b="0" i="1" smtClean="0">
                              <a:latin typeface="Cambria Math"/>
                              <a:ea typeface="Cambria Math"/>
                            </a:rPr>
                            <m:t>+</m:t>
                          </m:r>
                          <m:sSup>
                            <m:sSupPr>
                              <m:ctrlPr>
                                <a:rPr lang="en-US" sz="2600" i="1">
                                  <a:latin typeface="Cambria Math"/>
                                </a:rPr>
                              </m:ctrlPr>
                            </m:sSupPr>
                            <m:e>
                              <m:r>
                                <a:rPr lang="en-US" sz="2600" i="1">
                                  <a:latin typeface="Cambria Math"/>
                                </a:rPr>
                                <m:t>𝑒</m:t>
                              </m:r>
                            </m:e>
                            <m:sup>
                              <m:r>
                                <a:rPr lang="en-US" sz="2600" b="0" i="1" smtClean="0">
                                  <a:latin typeface="Cambria Math"/>
                                </a:rPr>
                                <m:t>−</m:t>
                              </m:r>
                              <m:r>
                                <a:rPr lang="en-US" sz="2600" i="1">
                                  <a:latin typeface="Cambria Math"/>
                                  <a:ea typeface="Cambria Math"/>
                                </a:rPr>
                                <m:t>𝛾</m:t>
                              </m:r>
                              <m:r>
                                <a:rPr lang="en-US" sz="2600" i="1">
                                  <a:latin typeface="Cambria Math"/>
                                  <a:ea typeface="Cambria Math"/>
                                </a:rPr>
                                <m:t>𝑥</m:t>
                              </m:r>
                            </m:sup>
                          </m:sSup>
                          <m:r>
                            <a:rPr lang="en-US" sz="2600" b="0" i="1" smtClean="0">
                              <a:latin typeface="Cambria Math"/>
                            </a:rPr>
                            <m:t>)</m:t>
                          </m:r>
                        </m:num>
                        <m:den>
                          <m:r>
                            <a:rPr lang="en-US" sz="2600" b="0" i="1" smtClean="0">
                              <a:latin typeface="Cambria Math"/>
                            </a:rPr>
                            <m:t>2</m:t>
                          </m:r>
                        </m:den>
                      </m:f>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𝑅</m:t>
                          </m:r>
                        </m:sub>
                      </m:sSub>
                      <m:r>
                        <a:rPr lang="en-US" sz="2600" b="0" i="1" smtClean="0">
                          <a:latin typeface="Cambria Math"/>
                        </a:rPr>
                        <m:t>+</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f>
                        <m:fPr>
                          <m:ctrlPr>
                            <a:rPr lang="en-US" sz="2600" i="1">
                              <a:latin typeface="Cambria Math"/>
                            </a:rPr>
                          </m:ctrlPr>
                        </m:fPr>
                        <m:num>
                          <m:r>
                            <a:rPr lang="en-US" sz="2600" i="1">
                              <a:latin typeface="Cambria Math"/>
                            </a:rPr>
                            <m:t>(</m:t>
                          </m:r>
                          <m:sSup>
                            <m:sSupPr>
                              <m:ctrlPr>
                                <a:rPr lang="en-US" sz="2600" i="1">
                                  <a:latin typeface="Cambria Math"/>
                                </a:rPr>
                              </m:ctrlPr>
                            </m:sSupPr>
                            <m:e>
                              <m:r>
                                <a:rPr lang="en-US" sz="2600" i="1">
                                  <a:latin typeface="Cambria Math"/>
                                </a:rPr>
                                <m:t>𝑒</m:t>
                              </m:r>
                            </m:e>
                            <m:sup>
                              <m:r>
                                <a:rPr lang="en-US" sz="2600" i="1">
                                  <a:latin typeface="Cambria Math"/>
                                  <a:ea typeface="Cambria Math"/>
                                </a:rPr>
                                <m:t>𝛾</m:t>
                              </m:r>
                              <m:r>
                                <a:rPr lang="en-US" sz="2600" i="1">
                                  <a:latin typeface="Cambria Math"/>
                                  <a:ea typeface="Cambria Math"/>
                                </a:rPr>
                                <m:t>𝑥</m:t>
                              </m:r>
                            </m:sup>
                          </m:sSup>
                          <m:r>
                            <a:rPr lang="en-US" sz="2600" b="0" i="1" smtClean="0">
                              <a:latin typeface="Cambria Math"/>
                              <a:ea typeface="Cambria Math"/>
                            </a:rPr>
                            <m:t>−</m:t>
                          </m:r>
                          <m:sSup>
                            <m:sSupPr>
                              <m:ctrlPr>
                                <a:rPr lang="en-US" sz="2600" i="1">
                                  <a:latin typeface="Cambria Math"/>
                                </a:rPr>
                              </m:ctrlPr>
                            </m:sSupPr>
                            <m:e>
                              <m:r>
                                <a:rPr lang="en-US" sz="2600" i="1">
                                  <a:latin typeface="Cambria Math"/>
                                </a:rPr>
                                <m:t>𝑒</m:t>
                              </m:r>
                            </m:e>
                            <m:sup>
                              <m:r>
                                <a:rPr lang="en-US" sz="2600" i="1">
                                  <a:latin typeface="Cambria Math"/>
                                </a:rPr>
                                <m:t>−</m:t>
                              </m:r>
                              <m:r>
                                <a:rPr lang="en-US" sz="2600" i="1">
                                  <a:latin typeface="Cambria Math"/>
                                  <a:ea typeface="Cambria Math"/>
                                </a:rPr>
                                <m:t>𝛾</m:t>
                              </m:r>
                              <m:r>
                                <a:rPr lang="en-US" sz="2600" i="1">
                                  <a:latin typeface="Cambria Math"/>
                                  <a:ea typeface="Cambria Math"/>
                                </a:rPr>
                                <m:t>𝑥</m:t>
                              </m:r>
                            </m:sup>
                          </m:sSup>
                          <m:r>
                            <a:rPr lang="en-US" sz="2600" i="1">
                              <a:latin typeface="Cambria Math"/>
                            </a:rPr>
                            <m:t>)</m:t>
                          </m:r>
                        </m:num>
                        <m:den>
                          <m:r>
                            <a:rPr lang="en-US" sz="2600" i="1">
                              <a:latin typeface="Cambria Math"/>
                            </a:rPr>
                            <m:t>2</m:t>
                          </m:r>
                        </m:den>
                      </m:f>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𝑅</m:t>
                          </m:r>
                        </m:sub>
                      </m:sSub>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1371600" y="5167900"/>
                <a:ext cx="6607771" cy="86004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47800" y="5997956"/>
                <a:ext cx="6110968" cy="930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𝐼</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
                        <m:fPr>
                          <m:ctrlPr>
                            <a:rPr lang="en-US" sz="2600" b="0" i="1" smtClean="0">
                              <a:latin typeface="Cambria Math"/>
                            </a:rPr>
                          </m:ctrlPr>
                        </m:fPr>
                        <m:num>
                          <m:r>
                            <a:rPr lang="en-US" sz="2600" b="0" i="1" smtClean="0">
                              <a:latin typeface="Cambria Math"/>
                            </a:rPr>
                            <m:t>(</m:t>
                          </m:r>
                          <m:sSup>
                            <m:sSupPr>
                              <m:ctrlPr>
                                <a:rPr lang="en-US" sz="2600" i="1">
                                  <a:latin typeface="Cambria Math"/>
                                </a:rPr>
                              </m:ctrlPr>
                            </m:sSupPr>
                            <m:e>
                              <m:r>
                                <a:rPr lang="en-US" sz="2600" i="1">
                                  <a:latin typeface="Cambria Math"/>
                                </a:rPr>
                                <m:t>𝑒</m:t>
                              </m:r>
                            </m:e>
                            <m:sup>
                              <m:r>
                                <a:rPr lang="en-US" sz="2600" i="1">
                                  <a:latin typeface="Cambria Math"/>
                                  <a:ea typeface="Cambria Math"/>
                                </a:rPr>
                                <m:t>𝛾</m:t>
                              </m:r>
                              <m:r>
                                <a:rPr lang="en-US" sz="2600" i="1">
                                  <a:latin typeface="Cambria Math"/>
                                  <a:ea typeface="Cambria Math"/>
                                </a:rPr>
                                <m:t>𝑥</m:t>
                              </m:r>
                            </m:sup>
                          </m:sSup>
                          <m:r>
                            <a:rPr lang="en-US" sz="2600" b="0" i="1" smtClean="0">
                              <a:latin typeface="Cambria Math"/>
                              <a:ea typeface="Cambria Math"/>
                            </a:rPr>
                            <m:t>−</m:t>
                          </m:r>
                          <m:sSup>
                            <m:sSupPr>
                              <m:ctrlPr>
                                <a:rPr lang="en-US" sz="2600" i="1">
                                  <a:latin typeface="Cambria Math"/>
                                </a:rPr>
                              </m:ctrlPr>
                            </m:sSupPr>
                            <m:e>
                              <m:r>
                                <a:rPr lang="en-US" sz="2600" i="1">
                                  <a:latin typeface="Cambria Math"/>
                                </a:rPr>
                                <m:t>𝑒</m:t>
                              </m:r>
                            </m:e>
                            <m:sup>
                              <m:r>
                                <a:rPr lang="en-US" sz="2600" b="0" i="1" smtClean="0">
                                  <a:latin typeface="Cambria Math"/>
                                </a:rPr>
                                <m:t>−</m:t>
                              </m:r>
                              <m:r>
                                <a:rPr lang="en-US" sz="2600" i="1">
                                  <a:latin typeface="Cambria Math"/>
                                  <a:ea typeface="Cambria Math"/>
                                </a:rPr>
                                <m:t>𝛾</m:t>
                              </m:r>
                              <m:r>
                                <a:rPr lang="en-US" sz="2600" i="1">
                                  <a:latin typeface="Cambria Math"/>
                                  <a:ea typeface="Cambria Math"/>
                                </a:rPr>
                                <m:t>𝑥</m:t>
                              </m:r>
                            </m:sup>
                          </m:sSup>
                          <m:r>
                            <a:rPr lang="en-US" sz="2600" b="0" i="1" smtClean="0">
                              <a:latin typeface="Cambria Math"/>
                            </a:rPr>
                            <m:t>)</m:t>
                          </m:r>
                        </m:num>
                        <m:den>
                          <m:r>
                            <a:rPr lang="en-US" sz="2600" b="0" i="1" smtClean="0">
                              <a:latin typeface="Cambria Math"/>
                            </a:rPr>
                            <m:t>2</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den>
                      </m:f>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𝑅</m:t>
                          </m:r>
                        </m:sub>
                      </m:sSub>
                      <m:r>
                        <a:rPr lang="en-US" sz="2600" b="0" i="1" smtClean="0">
                          <a:latin typeface="Cambria Math"/>
                        </a:rPr>
                        <m:t>+</m:t>
                      </m:r>
                      <m:f>
                        <m:fPr>
                          <m:ctrlPr>
                            <a:rPr lang="en-US" sz="2600" i="1">
                              <a:latin typeface="Cambria Math"/>
                            </a:rPr>
                          </m:ctrlPr>
                        </m:fPr>
                        <m:num>
                          <m:r>
                            <a:rPr lang="en-US" sz="2600" i="1">
                              <a:latin typeface="Cambria Math"/>
                            </a:rPr>
                            <m:t>(</m:t>
                          </m:r>
                          <m:sSup>
                            <m:sSupPr>
                              <m:ctrlPr>
                                <a:rPr lang="en-US" sz="2600" i="1">
                                  <a:latin typeface="Cambria Math"/>
                                </a:rPr>
                              </m:ctrlPr>
                            </m:sSupPr>
                            <m:e>
                              <m:r>
                                <a:rPr lang="en-US" sz="2600" i="1">
                                  <a:latin typeface="Cambria Math"/>
                                </a:rPr>
                                <m:t>𝑒</m:t>
                              </m:r>
                            </m:e>
                            <m:sup>
                              <m:r>
                                <a:rPr lang="en-US" sz="2600" i="1">
                                  <a:latin typeface="Cambria Math"/>
                                  <a:ea typeface="Cambria Math"/>
                                </a:rPr>
                                <m:t>𝛾</m:t>
                              </m:r>
                              <m:r>
                                <a:rPr lang="en-US" sz="2600" i="1">
                                  <a:latin typeface="Cambria Math"/>
                                  <a:ea typeface="Cambria Math"/>
                                </a:rPr>
                                <m:t>𝑥</m:t>
                              </m:r>
                            </m:sup>
                          </m:sSup>
                          <m:r>
                            <a:rPr lang="en-US" sz="2600" b="0" i="1" smtClean="0">
                              <a:latin typeface="Cambria Math"/>
                              <a:ea typeface="Cambria Math"/>
                            </a:rPr>
                            <m:t>+</m:t>
                          </m:r>
                          <m:sSup>
                            <m:sSupPr>
                              <m:ctrlPr>
                                <a:rPr lang="en-US" sz="2600" i="1">
                                  <a:latin typeface="Cambria Math"/>
                                </a:rPr>
                              </m:ctrlPr>
                            </m:sSupPr>
                            <m:e>
                              <m:r>
                                <a:rPr lang="en-US" sz="2600" i="1">
                                  <a:latin typeface="Cambria Math"/>
                                </a:rPr>
                                <m:t>𝑒</m:t>
                              </m:r>
                            </m:e>
                            <m:sup>
                              <m:r>
                                <a:rPr lang="en-US" sz="2600" i="1">
                                  <a:latin typeface="Cambria Math"/>
                                </a:rPr>
                                <m:t>−</m:t>
                              </m:r>
                              <m:r>
                                <a:rPr lang="en-US" sz="2600" i="1">
                                  <a:latin typeface="Cambria Math"/>
                                  <a:ea typeface="Cambria Math"/>
                                </a:rPr>
                                <m:t>𝛾</m:t>
                              </m:r>
                              <m:r>
                                <a:rPr lang="en-US" sz="2600" i="1">
                                  <a:latin typeface="Cambria Math"/>
                                  <a:ea typeface="Cambria Math"/>
                                </a:rPr>
                                <m:t>𝑥</m:t>
                              </m:r>
                            </m:sup>
                          </m:sSup>
                          <m:r>
                            <a:rPr lang="en-US" sz="2600" i="1">
                              <a:latin typeface="Cambria Math"/>
                            </a:rPr>
                            <m:t>)</m:t>
                          </m:r>
                        </m:num>
                        <m:den>
                          <m:r>
                            <a:rPr lang="en-US" sz="2600" i="1">
                              <a:latin typeface="Cambria Math"/>
                            </a:rPr>
                            <m:t>2</m:t>
                          </m:r>
                        </m:den>
                      </m:f>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𝑅</m:t>
                          </m:r>
                        </m:sub>
                      </m:sSub>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1447800" y="5997956"/>
                <a:ext cx="6110968" cy="93070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3584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pPr algn="just"/>
                <a:r>
                  <a:rPr lang="en-US" dirty="0" smtClean="0"/>
                  <a:t>Our interest is in the relation between the sending end and the receiving end of the line. </a:t>
                </a:r>
              </a:p>
              <a:p>
                <a:pPr algn="just"/>
                <a:r>
                  <a:rPr lang="en-US" dirty="0" smtClean="0"/>
                  <a:t>Therefore, when </a:t>
                </a:r>
                <a14:m>
                  <m:oMath xmlns:m="http://schemas.openxmlformats.org/officeDocument/2006/math">
                    <m:r>
                      <a:rPr lang="en-US" b="0" i="1" smtClean="0">
                        <a:latin typeface="Cambria Math"/>
                      </a:rPr>
                      <m:t>𝑥</m:t>
                    </m:r>
                    <m:r>
                      <a:rPr lang="en-US" b="0" i="1" smtClean="0">
                        <a:latin typeface="Cambria Math"/>
                      </a:rPr>
                      <m:t>=</m:t>
                    </m:r>
                    <m:r>
                      <a:rPr lang="en-US" b="0" i="1" smtClean="0">
                        <a:latin typeface="Cambria Math"/>
                      </a:rPr>
                      <m:t>𝑙</m:t>
                    </m:r>
                    <m:r>
                      <a:rPr lang="en-US" b="0" i="1" smtClean="0">
                        <a:latin typeface="Cambria Math"/>
                      </a:rPr>
                      <m:t>, </m:t>
                    </m:r>
                    <m:r>
                      <a:rPr lang="en-US" b="0" i="1" smtClean="0">
                        <a:latin typeface="Cambria Math"/>
                      </a:rPr>
                      <m:t>𝑉</m:t>
                    </m:r>
                    <m:d>
                      <m:dPr>
                        <m:ctrlPr>
                          <a:rPr lang="en-US" b="0" i="1" smtClean="0">
                            <a:latin typeface="Cambria Math"/>
                          </a:rPr>
                        </m:ctrlPr>
                      </m:dPr>
                      <m:e>
                        <m:r>
                          <a:rPr lang="en-US" b="0" i="1" smtClean="0">
                            <a:latin typeface="Cambria Math"/>
                          </a:rPr>
                          <m:t>𝑙</m:t>
                        </m:r>
                      </m:e>
                    </m:d>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𝑆</m:t>
                        </m:r>
                      </m:sub>
                    </m:sSub>
                    <m:r>
                      <a:rPr lang="en-US" b="0" i="0" smtClean="0">
                        <a:latin typeface="Cambria Math"/>
                      </a:rPr>
                      <m:t> </m:t>
                    </m:r>
                  </m:oMath>
                </a14:m>
                <a:r>
                  <a:rPr lang="en-US" dirty="0" smtClean="0"/>
                  <a:t>and </a:t>
                </a:r>
                <a14:m>
                  <m:oMath xmlns:m="http://schemas.openxmlformats.org/officeDocument/2006/math">
                    <m:r>
                      <a:rPr lang="en-US" b="0" i="1" smtClean="0">
                        <a:latin typeface="Cambria Math"/>
                      </a:rPr>
                      <m:t>𝐼</m:t>
                    </m:r>
                    <m:d>
                      <m:dPr>
                        <m:ctrlPr>
                          <a:rPr lang="en-US" b="0" i="1" smtClean="0">
                            <a:latin typeface="Cambria Math"/>
                          </a:rPr>
                        </m:ctrlPr>
                      </m:dPr>
                      <m:e>
                        <m:r>
                          <a:rPr lang="en-US" b="0" i="1" smtClean="0">
                            <a:latin typeface="Cambria Math"/>
                          </a:rPr>
                          <m:t>𝑙</m:t>
                        </m:r>
                      </m:e>
                    </m:d>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𝑆</m:t>
                        </m:r>
                      </m:sub>
                    </m:sSub>
                  </m:oMath>
                </a14:m>
                <a:r>
                  <a:rPr lang="en-US" dirty="0" smtClean="0"/>
                  <a:t>. The result 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23</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568179" y="1981200"/>
                <a:ext cx="5366021"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𝑉</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unc>
                        <m:funcPr>
                          <m:ctrlPr>
                            <a:rPr lang="en-US" sz="2600" b="0" i="1" smtClean="0">
                              <a:latin typeface="Cambria Math"/>
                            </a:rPr>
                          </m:ctrlPr>
                        </m:funcPr>
                        <m:fName>
                          <m:r>
                            <m:rPr>
                              <m:sty m:val="p"/>
                            </m:rPr>
                            <a:rPr lang="en-US" sz="2600" b="0" i="0" smtClean="0">
                              <a:latin typeface="Cambria Math"/>
                            </a:rPr>
                            <m:t>cosh</m:t>
                          </m:r>
                        </m:fName>
                        <m:e>
                          <m:d>
                            <m:dPr>
                              <m:ctrlPr>
                                <a:rPr lang="en-US" sz="2600" b="0" i="1" smtClean="0">
                                  <a:latin typeface="Cambria Math"/>
                                </a:rPr>
                              </m:ctrlPr>
                            </m:dPr>
                            <m:e>
                              <m:r>
                                <a:rPr lang="en-US" sz="2600" b="0" i="1" smtClean="0">
                                  <a:latin typeface="Cambria Math"/>
                                  <a:ea typeface="Cambria Math"/>
                                </a:rPr>
                                <m:t>𝛾</m:t>
                              </m:r>
                              <m:r>
                                <a:rPr lang="en-US" sz="2600" b="0" i="1" smtClean="0">
                                  <a:latin typeface="Cambria Math"/>
                                  <a:ea typeface="Cambria Math"/>
                                </a:rPr>
                                <m:t>𝑥</m:t>
                              </m:r>
                            </m:e>
                          </m:d>
                        </m:e>
                      </m:func>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r>
                        <m:rPr>
                          <m:sty m:val="p"/>
                        </m:rPr>
                        <a:rPr lang="en-US" sz="2600" b="0" i="0" smtClean="0">
                          <a:latin typeface="Cambria Math"/>
                          <a:ea typeface="Cambria Math"/>
                        </a:rPr>
                        <m:t>sinh</m:t>
                      </m:r>
                      <m:r>
                        <a:rPr lang="en-US" sz="2600" b="0" i="1" smtClean="0">
                          <a:latin typeface="Cambria Math"/>
                          <a:ea typeface="Cambria Math"/>
                        </a:rPr>
                        <m:t>⁡(</m:t>
                      </m:r>
                      <m:r>
                        <a:rPr lang="en-US" sz="2600" b="0" i="1" smtClean="0">
                          <a:latin typeface="Cambria Math"/>
                          <a:ea typeface="Cambria Math"/>
                        </a:rPr>
                        <m:t>𝛾</m:t>
                      </m:r>
                      <m:r>
                        <a:rPr lang="en-US" sz="2600" b="0" i="1" smtClean="0">
                          <a:latin typeface="Cambria Math"/>
                          <a:ea typeface="Cambria Math"/>
                        </a:rPr>
                        <m:t>𝑥</m:t>
                      </m:r>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568179" y="1981200"/>
                <a:ext cx="5366021" cy="4924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00200" y="2514600"/>
                <a:ext cx="5339860" cy="912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𝐼</m:t>
                      </m:r>
                      <m:d>
                        <m:dPr>
                          <m:ctrlPr>
                            <a:rPr lang="en-US" sz="2600" b="0" i="1" smtClean="0">
                              <a:latin typeface="Cambria Math"/>
                            </a:rPr>
                          </m:ctrlPr>
                        </m:dPr>
                        <m:e>
                          <m:r>
                            <a:rPr lang="en-US" sz="2600" b="0" i="1" smtClean="0">
                              <a:latin typeface="Cambria Math"/>
                            </a:rPr>
                            <m:t>𝑥</m:t>
                          </m:r>
                        </m:e>
                      </m:d>
                      <m:r>
                        <a:rPr lang="en-US" sz="2600" b="0" i="1" smtClean="0">
                          <a:latin typeface="Cambria Math"/>
                        </a:rPr>
                        <m:t>=</m:t>
                      </m:r>
                      <m:func>
                        <m:funcPr>
                          <m:ctrlPr>
                            <a:rPr lang="en-US" sz="2600" b="0" i="1" smtClean="0">
                              <a:latin typeface="Cambria Math"/>
                            </a:rPr>
                          </m:ctrlPr>
                        </m:funcPr>
                        <m:fName>
                          <m:f>
                            <m:fPr>
                              <m:ctrlPr>
                                <a:rPr lang="en-US" sz="2600" b="0" i="1" smtClean="0">
                                  <a:latin typeface="Cambria Math"/>
                                </a:rPr>
                              </m:ctrlPr>
                            </m:fPr>
                            <m:num>
                              <m:r>
                                <a:rPr lang="en-US" sz="2600" b="0" i="1" smtClean="0">
                                  <a:latin typeface="Cambria Math"/>
                                </a:rPr>
                                <m:t>1</m:t>
                              </m:r>
                            </m:num>
                            <m:den>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den>
                          </m:f>
                          <m:r>
                            <m:rPr>
                              <m:sty m:val="p"/>
                            </m:rPr>
                            <a:rPr lang="en-US" sz="2600" b="0" i="0" smtClean="0">
                              <a:latin typeface="Cambria Math"/>
                            </a:rPr>
                            <m:t>sinh</m:t>
                          </m:r>
                        </m:fName>
                        <m:e>
                          <m:d>
                            <m:dPr>
                              <m:ctrlPr>
                                <a:rPr lang="en-US" sz="2600" b="0" i="1" smtClean="0">
                                  <a:latin typeface="Cambria Math"/>
                                </a:rPr>
                              </m:ctrlPr>
                            </m:dPr>
                            <m:e>
                              <m:r>
                                <a:rPr lang="en-US" sz="2600" b="0" i="1" smtClean="0">
                                  <a:latin typeface="Cambria Math"/>
                                  <a:ea typeface="Cambria Math"/>
                                </a:rPr>
                                <m:t>𝛾</m:t>
                              </m:r>
                              <m:r>
                                <a:rPr lang="en-US" sz="2600" b="0" i="1" smtClean="0">
                                  <a:latin typeface="Cambria Math"/>
                                  <a:ea typeface="Cambria Math"/>
                                </a:rPr>
                                <m:t>𝑥</m:t>
                              </m:r>
                            </m:e>
                          </m:d>
                        </m:e>
                      </m:func>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r>
                        <m:rPr>
                          <m:sty m:val="p"/>
                        </m:rPr>
                        <a:rPr lang="en-US" sz="2600" b="0" i="0" smtClean="0">
                          <a:latin typeface="Cambria Math"/>
                          <a:ea typeface="Cambria Math"/>
                        </a:rPr>
                        <m:t>cosh</m:t>
                      </m:r>
                      <m:r>
                        <a:rPr lang="en-US" sz="2600" b="0" i="1" smtClean="0">
                          <a:latin typeface="Cambria Math"/>
                          <a:ea typeface="Cambria Math"/>
                        </a:rPr>
                        <m:t>⁡(</m:t>
                      </m:r>
                      <m:r>
                        <a:rPr lang="en-US" sz="2600" b="0" i="1" smtClean="0">
                          <a:latin typeface="Cambria Math"/>
                          <a:ea typeface="Cambria Math"/>
                        </a:rPr>
                        <m:t>𝛾</m:t>
                      </m:r>
                      <m:r>
                        <a:rPr lang="en-US" sz="2600" b="0" i="1" smtClean="0">
                          <a:latin typeface="Cambria Math"/>
                          <a:ea typeface="Cambria Math"/>
                        </a:rPr>
                        <m:t>𝑥</m:t>
                      </m:r>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0200" y="2514600"/>
                <a:ext cx="5339860" cy="9121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20579" y="5029200"/>
                <a:ext cx="484690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rPr>
                          </m:ctrlPr>
                        </m:sSubPr>
                        <m:e>
                          <m:r>
                            <a:rPr lang="en-US" sz="2600" b="0" i="1" smtClean="0">
                              <a:latin typeface="Cambria Math"/>
                            </a:rPr>
                            <m:t>𝑉</m:t>
                          </m:r>
                        </m:e>
                        <m:sub>
                          <m:r>
                            <a:rPr lang="en-US" sz="2600" b="0" i="1" smtClean="0">
                              <a:latin typeface="Cambria Math"/>
                            </a:rPr>
                            <m:t>𝑆</m:t>
                          </m:r>
                        </m:sub>
                      </m:sSub>
                      <m:r>
                        <a:rPr lang="en-US" sz="2600" b="0" i="1" smtClean="0">
                          <a:latin typeface="Cambria Math"/>
                        </a:rPr>
                        <m:t>=</m:t>
                      </m:r>
                      <m:func>
                        <m:funcPr>
                          <m:ctrlPr>
                            <a:rPr lang="en-US" sz="2600" b="0" i="1" smtClean="0">
                              <a:latin typeface="Cambria Math"/>
                            </a:rPr>
                          </m:ctrlPr>
                        </m:funcPr>
                        <m:fName>
                          <m:r>
                            <m:rPr>
                              <m:sty m:val="p"/>
                            </m:rPr>
                            <a:rPr lang="en-US" sz="2600" b="0" i="0" smtClean="0">
                              <a:latin typeface="Cambria Math"/>
                            </a:rPr>
                            <m:t>cosh</m:t>
                          </m:r>
                        </m:fName>
                        <m:e>
                          <m:d>
                            <m:dPr>
                              <m:ctrlPr>
                                <a:rPr lang="en-US" sz="2600" b="0" i="1" smtClean="0">
                                  <a:latin typeface="Cambria Math"/>
                                </a:rPr>
                              </m:ctrlPr>
                            </m:dPr>
                            <m:e>
                              <m:r>
                                <a:rPr lang="en-US" sz="2600" b="0" i="1" smtClean="0">
                                  <a:latin typeface="Cambria Math"/>
                                  <a:ea typeface="Cambria Math"/>
                                </a:rPr>
                                <m:t>𝛾</m:t>
                              </m:r>
                              <m:r>
                                <a:rPr lang="en-US" sz="2600" b="0" i="1" smtClean="0">
                                  <a:latin typeface="Cambria Math"/>
                                  <a:ea typeface="Cambria Math"/>
                                </a:rPr>
                                <m:t>𝑙</m:t>
                              </m:r>
                            </m:e>
                          </m:d>
                        </m:e>
                      </m:func>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𝑍</m:t>
                          </m:r>
                        </m:e>
                        <m:sub>
                          <m:r>
                            <a:rPr lang="en-US" sz="2600" b="0" i="1" smtClean="0">
                              <a:latin typeface="Cambria Math"/>
                              <a:ea typeface="Cambria Math"/>
                            </a:rPr>
                            <m:t>𝐶</m:t>
                          </m:r>
                        </m:sub>
                      </m:sSub>
                      <m:r>
                        <m:rPr>
                          <m:sty m:val="p"/>
                        </m:rPr>
                        <a:rPr lang="en-US" sz="2600" b="0" i="0" smtClean="0">
                          <a:latin typeface="Cambria Math"/>
                          <a:ea typeface="Cambria Math"/>
                        </a:rPr>
                        <m:t>sinh</m:t>
                      </m:r>
                      <m:r>
                        <a:rPr lang="en-US" sz="2600" b="0" i="1" smtClean="0">
                          <a:latin typeface="Cambria Math"/>
                          <a:ea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0579" y="5029200"/>
                <a:ext cx="4846903" cy="49244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52600" y="5562600"/>
                <a:ext cx="4845494" cy="912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rPr>
                          </m:ctrlPr>
                        </m:sSubPr>
                        <m:e>
                          <m:r>
                            <a:rPr lang="en-US" sz="2600" b="0" i="1" smtClean="0">
                              <a:latin typeface="Cambria Math"/>
                            </a:rPr>
                            <m:t>𝐼</m:t>
                          </m:r>
                        </m:e>
                        <m:sub>
                          <m:r>
                            <a:rPr lang="en-US" sz="2600" b="0" i="1" smtClean="0">
                              <a:latin typeface="Cambria Math"/>
                            </a:rPr>
                            <m:t>𝑆</m:t>
                          </m:r>
                        </m:sub>
                      </m:sSub>
                      <m:r>
                        <a:rPr lang="en-US" sz="2600" b="0" i="1" smtClean="0">
                          <a:latin typeface="Cambria Math"/>
                        </a:rPr>
                        <m:t>=</m:t>
                      </m:r>
                      <m:func>
                        <m:funcPr>
                          <m:ctrlPr>
                            <a:rPr lang="en-US" sz="2600" b="0" i="1" smtClean="0">
                              <a:latin typeface="Cambria Math"/>
                            </a:rPr>
                          </m:ctrlPr>
                        </m:funcPr>
                        <m:fName>
                          <m:f>
                            <m:fPr>
                              <m:ctrlPr>
                                <a:rPr lang="en-US" sz="2600" b="0" i="1" smtClean="0">
                                  <a:latin typeface="Cambria Math"/>
                                </a:rPr>
                              </m:ctrlPr>
                            </m:fPr>
                            <m:num>
                              <m:r>
                                <a:rPr lang="en-US" sz="2600" b="0" i="1" smtClean="0">
                                  <a:latin typeface="Cambria Math"/>
                                </a:rPr>
                                <m:t>1</m:t>
                              </m:r>
                            </m:num>
                            <m:den>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den>
                          </m:f>
                          <m:r>
                            <m:rPr>
                              <m:sty m:val="p"/>
                            </m:rPr>
                            <a:rPr lang="en-US" sz="2600" b="0" i="0" smtClean="0">
                              <a:latin typeface="Cambria Math"/>
                            </a:rPr>
                            <m:t>sinh</m:t>
                          </m:r>
                        </m:fName>
                        <m:e>
                          <m:d>
                            <m:dPr>
                              <m:ctrlPr>
                                <a:rPr lang="en-US" sz="2600" b="0" i="1" smtClean="0">
                                  <a:latin typeface="Cambria Math"/>
                                </a:rPr>
                              </m:ctrlPr>
                            </m:dPr>
                            <m:e>
                              <m:r>
                                <a:rPr lang="en-US" sz="2600" b="0" i="1" smtClean="0">
                                  <a:latin typeface="Cambria Math"/>
                                  <a:ea typeface="Cambria Math"/>
                                </a:rPr>
                                <m:t>𝛾</m:t>
                              </m:r>
                              <m:r>
                                <a:rPr lang="en-US" sz="2600" b="0" i="1" smtClean="0">
                                  <a:latin typeface="Cambria Math"/>
                                  <a:ea typeface="Cambria Math"/>
                                </a:rPr>
                                <m:t>𝑙</m:t>
                              </m:r>
                            </m:e>
                          </m:d>
                        </m:e>
                      </m:func>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r>
                        <m:rPr>
                          <m:sty m:val="p"/>
                        </m:rPr>
                        <a:rPr lang="en-US" sz="2600" b="0" i="0" smtClean="0">
                          <a:latin typeface="Cambria Math"/>
                          <a:ea typeface="Cambria Math"/>
                        </a:rPr>
                        <m:t>cosh</m:t>
                      </m:r>
                      <m:r>
                        <a:rPr lang="en-US" sz="2600" b="0" i="1" smtClean="0">
                          <a:latin typeface="Cambria Math"/>
                          <a:ea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sub>
                      </m:sSub>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1752600" y="5562600"/>
                <a:ext cx="4845494" cy="91210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2785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Therefore, ABCD constants are:</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24</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895600" y="2514600"/>
                <a:ext cx="213417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m:t>
                      </m:r>
                      <m:r>
                        <a:rPr lang="en-US" sz="2600" b="0" i="1" smtClean="0">
                          <a:latin typeface="Cambria Math"/>
                        </a:rPr>
                        <m:t>=</m:t>
                      </m:r>
                      <m:r>
                        <m:rPr>
                          <m:sty m:val="p"/>
                        </m:rPr>
                        <a:rPr lang="en-US" sz="2600" b="0" i="0" smtClean="0">
                          <a:latin typeface="Cambria Math"/>
                        </a:rPr>
                        <m:t>cosh</m:t>
                      </m:r>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2895600" y="2514600"/>
                <a:ext cx="2134174" cy="49244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3048000"/>
                <a:ext cx="246246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𝐵</m:t>
                      </m:r>
                      <m:r>
                        <a:rPr lang="en-US" sz="2600" b="0" i="1" smtClean="0">
                          <a:latin typeface="Cambria Math"/>
                        </a:rPr>
                        <m:t>=</m:t>
                      </m:r>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r>
                        <m:rPr>
                          <m:sty m:val="p"/>
                        </m:rPr>
                        <a:rPr lang="en-US" sz="2600" b="0" i="0" smtClean="0">
                          <a:latin typeface="Cambria Math"/>
                        </a:rPr>
                        <m:t>sinh</m:t>
                      </m:r>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2895600" y="3048000"/>
                <a:ext cx="2462469" cy="4924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95600" y="3505200"/>
                <a:ext cx="2502929" cy="912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𝐶</m:t>
                      </m:r>
                      <m:r>
                        <a:rPr lang="en-US" sz="2600" b="0" i="1" smtClean="0">
                          <a:latin typeface="Cambria Math"/>
                        </a:rPr>
                        <m:t>=</m:t>
                      </m:r>
                      <m:f>
                        <m:fPr>
                          <m:ctrlPr>
                            <a:rPr lang="en-US" sz="2600" b="0" i="1" smtClean="0">
                              <a:latin typeface="Cambria Math"/>
                            </a:rPr>
                          </m:ctrlPr>
                        </m:fPr>
                        <m:num>
                          <m:r>
                            <a:rPr lang="en-US" sz="2600" b="0" i="1" smtClean="0">
                              <a:latin typeface="Cambria Math"/>
                            </a:rPr>
                            <m:t>1</m:t>
                          </m:r>
                        </m:num>
                        <m:den>
                          <m:sSub>
                            <m:sSubPr>
                              <m:ctrlPr>
                                <a:rPr lang="en-US" sz="2600" b="0" i="1" smtClean="0">
                                  <a:latin typeface="Cambria Math"/>
                                </a:rPr>
                              </m:ctrlPr>
                            </m:sSubPr>
                            <m:e>
                              <m:r>
                                <a:rPr lang="en-US" sz="2600" b="0" i="1" smtClean="0">
                                  <a:latin typeface="Cambria Math"/>
                                </a:rPr>
                                <m:t>𝑍</m:t>
                              </m:r>
                            </m:e>
                            <m:sub>
                              <m:r>
                                <a:rPr lang="en-US" sz="2600" b="0" i="1" smtClean="0">
                                  <a:latin typeface="Cambria Math"/>
                                </a:rPr>
                                <m:t>𝐶</m:t>
                              </m:r>
                            </m:sub>
                          </m:sSub>
                        </m:den>
                      </m:f>
                      <m:r>
                        <m:rPr>
                          <m:sty m:val="p"/>
                        </m:rPr>
                        <a:rPr lang="en-US" sz="2600" b="0" i="0" smtClean="0">
                          <a:latin typeface="Cambria Math"/>
                        </a:rPr>
                        <m:t>sinh</m:t>
                      </m:r>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895600" y="3505200"/>
                <a:ext cx="2502929" cy="9121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95600" y="4419600"/>
                <a:ext cx="2159887"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𝐷</m:t>
                      </m:r>
                      <m:r>
                        <a:rPr lang="en-US" sz="2600" b="0" i="1" smtClean="0">
                          <a:latin typeface="Cambria Math"/>
                        </a:rPr>
                        <m:t>=</m:t>
                      </m:r>
                      <m:r>
                        <m:rPr>
                          <m:sty m:val="p"/>
                        </m:rPr>
                        <a:rPr lang="en-US" sz="2600" b="0" i="0" smtClean="0">
                          <a:latin typeface="Cambria Math"/>
                        </a:rPr>
                        <m:t>cosh</m:t>
                      </m:r>
                      <m:r>
                        <a:rPr lang="en-US" sz="2600" b="0" i="1" smtClean="0">
                          <a:latin typeface="Cambria Math"/>
                        </a:rPr>
                        <m:t>⁡(</m:t>
                      </m:r>
                      <m:r>
                        <a:rPr lang="en-US" sz="2600" b="0" i="1" smtClean="0">
                          <a:latin typeface="Cambria Math"/>
                          <a:ea typeface="Cambria Math"/>
                        </a:rPr>
                        <m:t>𝛾</m:t>
                      </m:r>
                      <m:r>
                        <a:rPr lang="en-US" sz="2600" b="0" i="1" smtClean="0">
                          <a:latin typeface="Cambria Math"/>
                          <a:ea typeface="Cambria Math"/>
                        </a:rPr>
                        <m:t>𝑙</m:t>
                      </m:r>
                      <m:r>
                        <a:rPr lang="en-US" sz="2600" b="0" i="1" smtClean="0">
                          <a:latin typeface="Cambria Math"/>
                          <a:ea typeface="Cambria Math"/>
                        </a:rPr>
                        <m:t>)</m:t>
                      </m:r>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2895600" y="4419600"/>
                <a:ext cx="2159887" cy="49244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949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Equivalent Circuit of a Long Line</a:t>
            </a:r>
            <a:endParaRPr lang="en-US" sz="4000" b="1" dirty="0"/>
          </a:p>
        </p:txBody>
      </p:sp>
      <p:sp>
        <p:nvSpPr>
          <p:cNvPr id="3" name="Content Placeholder 2"/>
          <p:cNvSpPr>
            <a:spLocks noGrp="1"/>
          </p:cNvSpPr>
          <p:nvPr>
            <p:ph idx="1"/>
          </p:nvPr>
        </p:nvSpPr>
        <p:spPr/>
        <p:txBody>
          <a:bodyPr>
            <a:noAutofit/>
          </a:bodyPr>
          <a:lstStyle/>
          <a:p>
            <a:pPr algn="just"/>
            <a:r>
              <a:rPr lang="en-US" dirty="0"/>
              <a:t>The </a:t>
            </a:r>
            <a:r>
              <a:rPr lang="en-US" dirty="0" smtClean="0"/>
              <a:t>nominal-</a:t>
            </a:r>
            <a:r>
              <a:rPr lang="el-GR" dirty="0" smtClean="0"/>
              <a:t>π</a:t>
            </a:r>
            <a:r>
              <a:rPr lang="en-US" dirty="0" smtClean="0"/>
              <a:t> </a:t>
            </a:r>
            <a:r>
              <a:rPr lang="en-US" dirty="0"/>
              <a:t>circuit does not represent a </a:t>
            </a:r>
            <a:r>
              <a:rPr lang="en-US" dirty="0" smtClean="0"/>
              <a:t>transmission line </a:t>
            </a:r>
            <a:r>
              <a:rPr lang="en-US" dirty="0"/>
              <a:t>exactly because </a:t>
            </a:r>
            <a:r>
              <a:rPr lang="en-US" dirty="0" smtClean="0"/>
              <a:t>it</a:t>
            </a:r>
            <a:r>
              <a:rPr lang="en-US" dirty="0"/>
              <a:t> </a:t>
            </a:r>
            <a:r>
              <a:rPr lang="en-US" dirty="0" smtClean="0"/>
              <a:t>does not </a:t>
            </a:r>
            <a:r>
              <a:rPr lang="en-US" dirty="0"/>
              <a:t>account for the parameters </a:t>
            </a:r>
            <a:r>
              <a:rPr lang="en-US" dirty="0" smtClean="0"/>
              <a:t>of the </a:t>
            </a:r>
            <a:r>
              <a:rPr lang="en-US" dirty="0"/>
              <a:t>line </a:t>
            </a:r>
            <a:r>
              <a:rPr lang="en-US" dirty="0" smtClean="0"/>
              <a:t>being uniformly </a:t>
            </a:r>
            <a:r>
              <a:rPr lang="en-US" dirty="0"/>
              <a:t>distributed. </a:t>
            </a:r>
            <a:endParaRPr lang="en-US" dirty="0" smtClean="0"/>
          </a:p>
          <a:p>
            <a:pPr algn="just"/>
            <a:r>
              <a:rPr lang="en-US" dirty="0" smtClean="0"/>
              <a:t>The discrepancy </a:t>
            </a:r>
            <a:r>
              <a:rPr lang="en-US" dirty="0"/>
              <a:t>between the </a:t>
            </a:r>
            <a:r>
              <a:rPr lang="en-US" dirty="0" smtClean="0"/>
              <a:t>nominal-</a:t>
            </a:r>
            <a:r>
              <a:rPr lang="el-GR" dirty="0" smtClean="0"/>
              <a:t>π</a:t>
            </a:r>
            <a:r>
              <a:rPr lang="en-US" dirty="0" smtClean="0"/>
              <a:t> </a:t>
            </a:r>
            <a:r>
              <a:rPr lang="en-US" dirty="0"/>
              <a:t>and the actual </a:t>
            </a:r>
            <a:r>
              <a:rPr lang="en-US" dirty="0" smtClean="0"/>
              <a:t>line </a:t>
            </a:r>
            <a:r>
              <a:rPr lang="en-US" dirty="0"/>
              <a:t>becomes </a:t>
            </a:r>
            <a:r>
              <a:rPr lang="en-US" dirty="0" smtClean="0"/>
              <a:t>larger </a:t>
            </a:r>
            <a:r>
              <a:rPr lang="en-US" dirty="0"/>
              <a:t>as </a:t>
            </a:r>
            <a:r>
              <a:rPr lang="en-US" dirty="0" smtClean="0"/>
              <a:t>the length of line </a:t>
            </a:r>
            <a:r>
              <a:rPr lang="en-US" dirty="0"/>
              <a:t>increases. </a:t>
            </a:r>
          </a:p>
        </p:txBody>
      </p:sp>
      <p:sp>
        <p:nvSpPr>
          <p:cNvPr id="4" name="Slide Number Placeholder 3"/>
          <p:cNvSpPr>
            <a:spLocks noGrp="1"/>
          </p:cNvSpPr>
          <p:nvPr>
            <p:ph type="sldNum" sz="quarter" idx="12"/>
          </p:nvPr>
        </p:nvSpPr>
        <p:spPr/>
        <p:txBody>
          <a:bodyPr/>
          <a:lstStyle/>
          <a:p>
            <a:fld id="{2C53D752-FC68-4BB4-A8B2-901698050504}" type="slidenum">
              <a:rPr lang="en-US" smtClean="0"/>
              <a:pPr/>
              <a:t>25</a:t>
            </a:fld>
            <a:endParaRPr lang="en-US"/>
          </a:p>
        </p:txBody>
      </p:sp>
    </p:spTree>
    <p:extLst>
      <p:ext uri="{BB962C8B-B14F-4D97-AF65-F5344CB8AC3E}">
        <p14:creationId xmlns:p14="http://schemas.microsoft.com/office/powerpoint/2010/main" val="1024335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It is possible, however, to find the equivalent circuit of a long transmission line and to represent the line accurately, in so far as ends of the line are concerned, by a network of lumped parameters.</a:t>
            </a:r>
          </a:p>
          <a:p>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26</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967" y="3581400"/>
            <a:ext cx="3052233" cy="80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72992"/>
            <a:ext cx="3352800" cy="234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29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Using the identity:</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45208"/>
            <a:ext cx="2743200" cy="85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257800"/>
            <a:ext cx="3406956"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971800"/>
            <a:ext cx="345153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057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C53D752-FC68-4BB4-A8B2-901698050504}" type="slidenum">
              <a:rPr lang="en-US" smtClean="0"/>
              <a:pPr/>
              <a:t>28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828" y="4333874"/>
            <a:ext cx="6112806" cy="229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278" y="1977542"/>
            <a:ext cx="2716122" cy="198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45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Power Flow through Transmission Lines</a:t>
            </a:r>
            <a:endParaRPr lang="en-US" sz="3600" b="1" dirty="0"/>
          </a:p>
        </p:txBody>
      </p:sp>
      <p:sp>
        <p:nvSpPr>
          <p:cNvPr id="3" name="Content Placeholder 2"/>
          <p:cNvSpPr>
            <a:spLocks noGrp="1"/>
          </p:cNvSpPr>
          <p:nvPr>
            <p:ph idx="1"/>
          </p:nvPr>
        </p:nvSpPr>
        <p:spPr/>
        <p:txBody>
          <a:bodyPr/>
          <a:lstStyle/>
          <a:p>
            <a:pPr algn="just"/>
            <a:r>
              <a:rPr lang="en-US" dirty="0" smtClean="0"/>
              <a:t>Equations for power can be derived in terms of ABCD constants.</a:t>
            </a:r>
          </a:p>
          <a:p>
            <a:pPr algn="just"/>
            <a:r>
              <a:rPr lang="en-US" dirty="0" smtClean="0"/>
              <a:t>The equations apply to any network of two ports.</a:t>
            </a:r>
          </a:p>
          <a:p>
            <a:endParaRPr lang="en-US" dirty="0" smtClean="0"/>
          </a:p>
          <a:p>
            <a:endParaRPr lang="en-US" dirty="0"/>
          </a:p>
          <a:p>
            <a:endParaRPr lang="en-US" dirty="0" smtClean="0"/>
          </a:p>
          <a:p>
            <a:r>
              <a:rPr lang="en-US" dirty="0" smtClean="0"/>
              <a:t>Letting:</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28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310" y="5229225"/>
            <a:ext cx="416696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241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t>It is convenient to represent the single phase equivalent of a transmission line by the two-port network, where in the sending end voltage </a:t>
                </a:r>
                <a:r>
                  <a:rPr lang="en-US" i="1" dirty="0"/>
                  <a:t>V</a:t>
                </a:r>
                <a:r>
                  <a:rPr lang="en-US" baseline="-25000" dirty="0"/>
                  <a:t>S</a:t>
                </a:r>
                <a:r>
                  <a:rPr lang="en-US" dirty="0"/>
                  <a:t> and current </a:t>
                </a:r>
                <a:r>
                  <a:rPr lang="en-US" i="1" dirty="0"/>
                  <a:t>I</a:t>
                </a:r>
                <a:r>
                  <a:rPr lang="en-US" baseline="-25000" dirty="0"/>
                  <a:t>S</a:t>
                </a:r>
                <a:r>
                  <a:rPr lang="en-US" dirty="0"/>
                  <a:t> are related to the receiving end voltage </a:t>
                </a:r>
                <a:r>
                  <a:rPr lang="en-US" i="1" dirty="0"/>
                  <a:t>V</a:t>
                </a:r>
                <a:r>
                  <a:rPr lang="en-US" baseline="-25000" dirty="0"/>
                  <a:t>R</a:t>
                </a:r>
                <a:r>
                  <a:rPr lang="en-US" dirty="0"/>
                  <a:t> and current </a:t>
                </a:r>
                <a:r>
                  <a:rPr lang="en-US" i="1" dirty="0"/>
                  <a:t>I</a:t>
                </a:r>
                <a:r>
                  <a:rPr lang="en-US" baseline="-25000" dirty="0"/>
                  <a:t>R</a:t>
                </a:r>
                <a:r>
                  <a:rPr lang="en-US" dirty="0"/>
                  <a:t> through A, B, C and D parameters as</a:t>
                </a:r>
                <a:r>
                  <a:rPr lang="en-US" dirty="0" smtClean="0"/>
                  <a:t>:</a:t>
                </a:r>
              </a:p>
              <a:p>
                <a:pPr algn="just"/>
                <a:endParaRPr lang="en-US" dirty="0"/>
              </a:p>
              <a:p>
                <a:pPr algn="just"/>
                <a:endParaRPr lang="en-US" dirty="0" smtClean="0"/>
              </a:p>
              <a:p>
                <a:pPr algn="just"/>
                <a:r>
                  <a:rPr lang="en-US" dirty="0"/>
                  <a:t>In matrix form: </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𝑉</m:t>
                                  </m:r>
                                </m:e>
                                <m:sub>
                                  <m:r>
                                    <a:rPr lang="en-US" i="1">
                                      <a:latin typeface="Cambria Math"/>
                                    </a:rPr>
                                    <m:t>𝑆</m:t>
                                  </m:r>
                                </m:sub>
                              </m:sSub>
                            </m:e>
                            <m:e>
                              <m:sSub>
                                <m:sSubPr>
                                  <m:ctrlPr>
                                    <a:rPr lang="en-US" i="1">
                                      <a:latin typeface="Cambria Math"/>
                                    </a:rPr>
                                  </m:ctrlPr>
                                </m:sSubPr>
                                <m:e>
                                  <m:r>
                                    <a:rPr lang="en-US" i="1">
                                      <a:latin typeface="Cambria Math"/>
                                    </a:rPr>
                                    <m:t>𝐼</m:t>
                                  </m:r>
                                </m:e>
                                <m:sub>
                                  <m:r>
                                    <a:rPr lang="en-US" i="1">
                                      <a:latin typeface="Cambria Math"/>
                                    </a:rPr>
                                    <m:t>𝑆</m:t>
                                  </m:r>
                                </m:sub>
                              </m:sSub>
                            </m:e>
                          </m:eqArr>
                        </m:e>
                      </m:d>
                      <m:r>
                        <a:rPr lang="en-US" i="1">
                          <a:latin typeface="Cambria Math"/>
                          <a:ea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a:rPr>
                                  <m:t>𝐴</m:t>
                                </m:r>
                              </m:e>
                              <m:e>
                                <m:r>
                                  <a:rPr lang="en-US" i="1">
                                    <a:latin typeface="Cambria Math"/>
                                  </a:rPr>
                                  <m:t>𝐵</m:t>
                                </m:r>
                              </m:e>
                            </m:mr>
                            <m:mr>
                              <m:e>
                                <m:r>
                                  <a:rPr lang="en-US" i="1">
                                    <a:latin typeface="Cambria Math"/>
                                  </a:rPr>
                                  <m:t>𝐶</m:t>
                                </m:r>
                              </m:e>
                              <m:e>
                                <m:r>
                                  <a:rPr lang="en-US" i="1">
                                    <a:latin typeface="Cambria Math"/>
                                  </a:rPr>
                                  <m:t>𝐷</m:t>
                                </m:r>
                              </m:e>
                            </m:mr>
                          </m:m>
                        </m:e>
                      </m:d>
                      <m:d>
                        <m:dPr>
                          <m:begChr m:val="["/>
                          <m:endChr m:val="]"/>
                          <m:ctrlPr>
                            <a:rPr lang="en-US" i="1">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𝑉</m:t>
                                  </m:r>
                                </m:e>
                                <m:sub>
                                  <m:r>
                                    <a:rPr lang="en-US" i="1">
                                      <a:latin typeface="Cambria Math"/>
                                    </a:rPr>
                                    <m:t>𝑅</m:t>
                                  </m:r>
                                </m:sub>
                              </m:sSub>
                            </m:e>
                            <m:e>
                              <m:sSub>
                                <m:sSubPr>
                                  <m:ctrlPr>
                                    <a:rPr lang="en-US" i="1">
                                      <a:latin typeface="Cambria Math"/>
                                    </a:rPr>
                                  </m:ctrlPr>
                                </m:sSubPr>
                                <m:e>
                                  <m:r>
                                    <a:rPr lang="en-US" i="1">
                                      <a:latin typeface="Cambria Math"/>
                                    </a:rPr>
                                    <m:t>𝐼</m:t>
                                  </m:r>
                                </m:e>
                                <m:sub>
                                  <m:r>
                                    <a:rPr lang="en-US" i="1">
                                      <a:latin typeface="Cambria Math"/>
                                    </a:rPr>
                                    <m:t>𝑅</m:t>
                                  </m:r>
                                </m:sub>
                              </m:sSub>
                            </m:e>
                          </m:eqArr>
                        </m:e>
                      </m:d>
                      <m:r>
                        <a:rPr lang="en-US" i="1">
                          <a:latin typeface="Cambria Math"/>
                        </a:rPr>
                        <m:t> </m:t>
                      </m:r>
                    </m:oMath>
                  </m:oMathPara>
                </a14:m>
                <a:endParaRPr lang="en-US" dirty="0"/>
              </a:p>
              <a:p>
                <a:pPr algn="just"/>
                <a:endParaRPr lang="en-US" dirty="0"/>
              </a:p>
              <a:p>
                <a:pPr algn="just"/>
                <a:endParaRPr lang="en-US" dirty="0"/>
              </a:p>
              <a:p>
                <a:pPr algn="just"/>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19400" y="4114800"/>
                <a:ext cx="3321102" cy="892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𝑆</m:t>
                          </m:r>
                        </m:sub>
                      </m:sSub>
                      <m:r>
                        <a:rPr lang="en-US" sz="2600" i="1" smtClean="0">
                          <a:latin typeface="Cambria Math"/>
                          <a:ea typeface="Cambria Math"/>
                        </a:rPr>
                        <m:t>=</m:t>
                      </m:r>
                      <m:r>
                        <a:rPr lang="en-US" sz="2600" b="0" i="1" smtClean="0">
                          <a:latin typeface="Cambria Math"/>
                          <a:ea typeface="Cambria Math"/>
                        </a:rPr>
                        <m:t>𝐴</m:t>
                      </m:r>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r>
                        <a:rPr lang="en-US" sz="2600" b="0" i="1" smtClean="0">
                          <a:latin typeface="Cambria Math"/>
                          <a:ea typeface="Cambria Math"/>
                        </a:rPr>
                        <m:t>+</m:t>
                      </m:r>
                      <m:r>
                        <a:rPr lang="en-US" sz="2600" b="0" i="1" smtClean="0">
                          <a:latin typeface="Cambria Math"/>
                          <a:ea typeface="Cambria Math"/>
                        </a:rPr>
                        <m:t>𝐵</m:t>
                      </m:r>
                      <m:sSub>
                        <m:sSubPr>
                          <m:ctrlPr>
                            <a:rPr lang="en-US" sz="2600" b="0" i="1" smtClean="0">
                              <a:latin typeface="Cambria Math"/>
                              <a:ea typeface="Cambria Math"/>
                            </a:rPr>
                          </m:ctrlPr>
                        </m:sSubPr>
                        <m:e>
                          <m:r>
                            <a:rPr lang="en-US" sz="2600" b="0" i="1" smtClean="0">
                              <a:latin typeface="Cambria Math"/>
                              <a:ea typeface="Cambria Math"/>
                            </a:rPr>
                            <m:t>𝐼</m:t>
                          </m:r>
                        </m:e>
                        <m:sub>
                          <m:r>
                            <a:rPr lang="en-US" sz="2600" b="0" i="1" smtClean="0">
                              <a:latin typeface="Cambria Math"/>
                              <a:ea typeface="Cambria Math"/>
                            </a:rPr>
                            <m:t>𝑅</m:t>
                          </m:r>
                          <m:r>
                            <a:rPr lang="en-US" sz="2600" b="0" i="1" smtClean="0">
                              <a:latin typeface="Cambria Math"/>
                              <a:ea typeface="Cambria Math"/>
                            </a:rPr>
                            <m:t> </m:t>
                          </m:r>
                        </m:sub>
                      </m:sSub>
                      <m:r>
                        <a:rPr lang="en-US" sz="2600" b="0" i="1" smtClean="0">
                          <a:latin typeface="Cambria Math"/>
                          <a:ea typeface="Cambria Math"/>
                        </a:rPr>
                        <m:t>𝑉𝑜𝑙𝑡𝑠</m:t>
                      </m:r>
                    </m:oMath>
                  </m:oMathPara>
                </a14:m>
                <a:endParaRPr lang="en-US" sz="2600" b="0" dirty="0" smtClean="0">
                  <a:ea typeface="Cambria Math"/>
                </a:endParaRPr>
              </a:p>
              <a:p>
                <a:pPr/>
                <a14:m>
                  <m:oMathPara xmlns:m="http://schemas.openxmlformats.org/officeDocument/2006/math">
                    <m:oMathParaPr>
                      <m:jc m:val="centerGroup"/>
                    </m:oMathParaPr>
                    <m:oMath xmlns:m="http://schemas.openxmlformats.org/officeDocument/2006/math">
                      <m:sSub>
                        <m:sSubPr>
                          <m:ctrlPr>
                            <a:rPr lang="en-US" sz="2600" i="1">
                              <a:latin typeface="Cambria Math"/>
                            </a:rPr>
                          </m:ctrlPr>
                        </m:sSubPr>
                        <m:e>
                          <m:r>
                            <a:rPr lang="en-US" sz="2600" b="0" i="1" smtClean="0">
                              <a:latin typeface="Cambria Math"/>
                            </a:rPr>
                            <m:t>𝐼</m:t>
                          </m:r>
                        </m:e>
                        <m:sub>
                          <m:r>
                            <a:rPr lang="en-US" sz="2600" i="1">
                              <a:latin typeface="Cambria Math"/>
                            </a:rPr>
                            <m:t>𝑆</m:t>
                          </m:r>
                        </m:sub>
                      </m:sSub>
                      <m:r>
                        <a:rPr lang="en-US" sz="2600" i="1">
                          <a:latin typeface="Cambria Math"/>
                          <a:ea typeface="Cambria Math"/>
                        </a:rPr>
                        <m:t>=</m:t>
                      </m:r>
                      <m:r>
                        <a:rPr lang="en-US" sz="2600" b="0" i="1" smtClean="0">
                          <a:latin typeface="Cambria Math"/>
                          <a:ea typeface="Cambria Math"/>
                        </a:rPr>
                        <m:t>𝐶</m:t>
                      </m:r>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r>
                        <a:rPr lang="en-US" sz="2600" i="1">
                          <a:latin typeface="Cambria Math"/>
                          <a:ea typeface="Cambria Math"/>
                        </a:rPr>
                        <m:t>+</m:t>
                      </m:r>
                      <m:r>
                        <a:rPr lang="en-US" sz="2600" b="0" i="1" smtClean="0">
                          <a:latin typeface="Cambria Math"/>
                          <a:ea typeface="Cambria Math"/>
                        </a:rPr>
                        <m:t>𝐷</m:t>
                      </m:r>
                      <m:sSub>
                        <m:sSubPr>
                          <m:ctrlPr>
                            <a:rPr lang="en-US" sz="2600" i="1">
                              <a:latin typeface="Cambria Math"/>
                              <a:ea typeface="Cambria Math"/>
                            </a:rPr>
                          </m:ctrlPr>
                        </m:sSubPr>
                        <m:e>
                          <m:r>
                            <a:rPr lang="en-US" sz="2600" i="1" smtClean="0">
                              <a:latin typeface="Cambria Math"/>
                              <a:ea typeface="Cambria Math"/>
                            </a:rPr>
                            <m:t>𝐼</m:t>
                          </m:r>
                        </m:e>
                        <m:sub>
                          <m:r>
                            <a:rPr lang="en-US" sz="2600" i="1">
                              <a:latin typeface="Cambria Math"/>
                              <a:ea typeface="Cambria Math"/>
                            </a:rPr>
                            <m:t>𝑅</m:t>
                          </m:r>
                        </m:sub>
                      </m:sSub>
                      <m:r>
                        <a:rPr lang="en-US" sz="2600" b="0" i="1" smtClean="0">
                          <a:latin typeface="Cambria Math"/>
                          <a:ea typeface="Cambria Math"/>
                        </a:rPr>
                        <m:t> </m:t>
                      </m:r>
                      <m:r>
                        <a:rPr lang="en-US" sz="2600" b="0" i="1" smtClean="0">
                          <a:latin typeface="Cambria Math"/>
                          <a:ea typeface="Cambria Math"/>
                        </a:rPr>
                        <m:t>𝐴𝑚𝑝</m:t>
                      </m:r>
                    </m:oMath>
                  </m:oMathPara>
                </a14:m>
                <a:endParaRPr lang="en-US" sz="2600" dirty="0">
                  <a:ea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19400" y="4114800"/>
                <a:ext cx="3321102" cy="892552"/>
              </a:xfrm>
              <a:prstGeom prst="rect">
                <a:avLst/>
              </a:prstGeom>
              <a:blipFill rotWithShape="1">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C53D752-FC68-4BB4-A8B2-901698050504}" type="slidenum">
              <a:rPr lang="en-US" smtClean="0"/>
              <a:pPr/>
              <a:t>3</a:t>
            </a:fld>
            <a:endParaRPr lang="en-US"/>
          </a:p>
        </p:txBody>
      </p:sp>
    </p:spTree>
    <p:extLst>
      <p:ext uri="{BB962C8B-B14F-4D97-AF65-F5344CB8AC3E}">
        <p14:creationId xmlns:p14="http://schemas.microsoft.com/office/powerpoint/2010/main" val="144734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389120"/>
          </a:xfrm>
        </p:spPr>
        <p:txBody>
          <a:bodyPr/>
          <a:lstStyle/>
          <a:p>
            <a:r>
              <a:rPr lang="en-US" dirty="0" smtClean="0"/>
              <a:t>We obtain:</a:t>
            </a:r>
          </a:p>
          <a:p>
            <a:pPr marL="0" indent="0">
              <a:buNone/>
            </a:pPr>
            <a:endParaRPr lang="en-US" dirty="0" smtClean="0"/>
          </a:p>
          <a:p>
            <a:pPr marL="0" indent="0">
              <a:buNone/>
            </a:pPr>
            <a:endParaRPr lang="en-US" dirty="0" smtClean="0"/>
          </a:p>
          <a:p>
            <a:r>
              <a:rPr lang="en-US" dirty="0" smtClean="0"/>
              <a:t>The complex power at the receiving end is:</a:t>
            </a:r>
          </a:p>
          <a:p>
            <a:endParaRPr lang="en-US" dirty="0"/>
          </a:p>
          <a:p>
            <a:endParaRPr lang="en-US" dirty="0" smtClean="0"/>
          </a:p>
          <a:p>
            <a:r>
              <a:rPr lang="en-US" dirty="0" smtClean="0"/>
              <a:t>The real and reactive power at the receiving end are:</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410" y="2286000"/>
            <a:ext cx="4578878" cy="91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67150"/>
            <a:ext cx="5363976"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181600"/>
            <a:ext cx="4586287" cy="159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082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Phasor diagrams: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09837"/>
            <a:ext cx="3977783" cy="36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315737"/>
            <a:ext cx="3724275" cy="423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165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Examination of the phasor diagrams shows </a:t>
            </a:r>
            <a:r>
              <a:rPr lang="en-US" dirty="0"/>
              <a:t>that </a:t>
            </a:r>
            <a:r>
              <a:rPr lang="en-US" dirty="0" smtClean="0"/>
              <a:t>there </a:t>
            </a:r>
            <a:r>
              <a:rPr lang="en-US" dirty="0"/>
              <a:t>is a </a:t>
            </a:r>
            <a:r>
              <a:rPr lang="en-US" dirty="0" smtClean="0"/>
              <a:t>limit </a:t>
            </a:r>
            <a:r>
              <a:rPr lang="en-US" dirty="0"/>
              <a:t>to the power that </a:t>
            </a:r>
            <a:r>
              <a:rPr lang="en-US" dirty="0" smtClean="0"/>
              <a:t>can be </a:t>
            </a:r>
            <a:r>
              <a:rPr lang="en-US" dirty="0"/>
              <a:t>transmitted to the receiving end </a:t>
            </a:r>
            <a:r>
              <a:rPr lang="en-US" dirty="0" smtClean="0"/>
              <a:t>of </a:t>
            </a:r>
            <a:r>
              <a:rPr lang="en-US" dirty="0"/>
              <a:t>the </a:t>
            </a:r>
            <a:r>
              <a:rPr lang="en-US" dirty="0" smtClean="0"/>
              <a:t>line </a:t>
            </a:r>
            <a:r>
              <a:rPr lang="en-US" dirty="0"/>
              <a:t>for specified </a:t>
            </a:r>
            <a:r>
              <a:rPr lang="en-US" dirty="0" smtClean="0"/>
              <a:t>magnitudes of sending- </a:t>
            </a:r>
            <a:r>
              <a:rPr lang="en-US" dirty="0"/>
              <a:t>and receiving-end </a:t>
            </a:r>
            <a:r>
              <a:rPr lang="en-US" dirty="0" smtClean="0"/>
              <a:t>voltages</a:t>
            </a:r>
            <a:r>
              <a:rPr lang="en-US" dirty="0"/>
              <a:t>. </a:t>
            </a:r>
            <a:endParaRPr lang="en-US" dirty="0" smtClean="0"/>
          </a:p>
          <a:p>
            <a:pPr algn="just"/>
            <a:r>
              <a:rPr lang="en-US" dirty="0" smtClean="0"/>
              <a:t>An </a:t>
            </a:r>
            <a:r>
              <a:rPr lang="en-US" dirty="0"/>
              <a:t>increase </a:t>
            </a:r>
            <a:r>
              <a:rPr lang="en-US" dirty="0" smtClean="0"/>
              <a:t>in </a:t>
            </a:r>
            <a:r>
              <a:rPr lang="en-US" dirty="0"/>
              <a:t>power delivered </a:t>
            </a:r>
            <a:r>
              <a:rPr lang="en-US" dirty="0" smtClean="0"/>
              <a:t>means that the </a:t>
            </a:r>
            <a:r>
              <a:rPr lang="en-US" dirty="0"/>
              <a:t>point </a:t>
            </a:r>
            <a:r>
              <a:rPr lang="en-US" i="1" dirty="0"/>
              <a:t>k</a:t>
            </a:r>
            <a:r>
              <a:rPr lang="en-US" dirty="0"/>
              <a:t> will move along the </a:t>
            </a:r>
            <a:r>
              <a:rPr lang="en-US" dirty="0" smtClean="0"/>
              <a:t>circle </a:t>
            </a:r>
            <a:r>
              <a:rPr lang="en-US" dirty="0"/>
              <a:t>until the angle </a:t>
            </a:r>
            <a:r>
              <a:rPr lang="en-US" dirty="0" smtClean="0"/>
              <a:t>(</a:t>
            </a:r>
            <a:r>
              <a:rPr lang="el-GR" i="1" dirty="0" smtClean="0"/>
              <a:t>β</a:t>
            </a:r>
            <a:r>
              <a:rPr lang="en-US" i="1" dirty="0" smtClean="0"/>
              <a:t>-</a:t>
            </a:r>
            <a:r>
              <a:rPr lang="el-GR" i="1" dirty="0" smtClean="0"/>
              <a:t>δ</a:t>
            </a:r>
            <a:r>
              <a:rPr lang="en-US" dirty="0" smtClean="0"/>
              <a:t>) </a:t>
            </a:r>
            <a:r>
              <a:rPr lang="en-US" dirty="0"/>
              <a:t>is zero; that </a:t>
            </a:r>
            <a:r>
              <a:rPr lang="en-US" dirty="0" smtClean="0"/>
              <a:t>is, more </a:t>
            </a:r>
            <a:r>
              <a:rPr lang="en-US" dirty="0"/>
              <a:t>power will be </a:t>
            </a:r>
            <a:r>
              <a:rPr lang="en-US" dirty="0" smtClean="0"/>
              <a:t>delivered until </a:t>
            </a:r>
            <a:r>
              <a:rPr lang="el-GR" i="1" dirty="0" smtClean="0"/>
              <a:t>β</a:t>
            </a:r>
            <a:r>
              <a:rPr lang="en-US" i="1" dirty="0" smtClean="0"/>
              <a:t> = </a:t>
            </a:r>
            <a:r>
              <a:rPr lang="el-GR" i="1" dirty="0" smtClean="0"/>
              <a:t>δ</a:t>
            </a:r>
            <a:r>
              <a:rPr lang="en-US" dirty="0" smtClean="0"/>
              <a:t>.</a:t>
            </a:r>
          </a:p>
          <a:p>
            <a:pPr algn="just"/>
            <a:r>
              <a:rPr lang="en-US" dirty="0" smtClean="0"/>
              <a:t>Further increase in </a:t>
            </a:r>
            <a:r>
              <a:rPr lang="el-GR" i="1" dirty="0"/>
              <a:t>δ</a:t>
            </a:r>
            <a:r>
              <a:rPr lang="en-US" dirty="0" smtClean="0"/>
              <a:t> results in less</a:t>
            </a:r>
            <a:r>
              <a:rPr lang="en-US" dirty="0"/>
              <a:t> </a:t>
            </a:r>
            <a:r>
              <a:rPr lang="en-US" dirty="0" smtClean="0"/>
              <a:t>power received.</a:t>
            </a:r>
          </a:p>
        </p:txBody>
      </p:sp>
      <p:sp>
        <p:nvSpPr>
          <p:cNvPr id="4" name="Slide Number Placeholder 3"/>
          <p:cNvSpPr>
            <a:spLocks noGrp="1"/>
          </p:cNvSpPr>
          <p:nvPr>
            <p:ph type="sldNum" sz="quarter" idx="12"/>
          </p:nvPr>
        </p:nvSpPr>
        <p:spPr/>
        <p:txBody>
          <a:bodyPr/>
          <a:lstStyle/>
          <a:p>
            <a:fld id="{2C53D752-FC68-4BB4-A8B2-901698050504}" type="slidenum">
              <a:rPr lang="en-US" smtClean="0"/>
              <a:pPr/>
              <a:t>32</a:t>
            </a:fld>
            <a:endParaRPr lang="en-US"/>
          </a:p>
        </p:txBody>
      </p:sp>
    </p:spTree>
    <p:extLst>
      <p:ext uri="{BB962C8B-B14F-4D97-AF65-F5344CB8AC3E}">
        <p14:creationId xmlns:p14="http://schemas.microsoft.com/office/powerpoint/2010/main" val="294474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41520"/>
              </a:xfrm>
            </p:spPr>
            <p:txBody>
              <a:bodyPr>
                <a:normAutofit fontScale="92500" lnSpcReduction="20000"/>
              </a:bodyPr>
              <a:lstStyle/>
              <a:p>
                <a:r>
                  <a:rPr lang="en-US" sz="2800" dirty="0" smtClean="0"/>
                  <a:t>The maximum power is:</a:t>
                </a:r>
              </a:p>
              <a:p>
                <a:endParaRPr lang="en-US" sz="2800" dirty="0"/>
              </a:p>
              <a:p>
                <a:endParaRPr lang="en-US" sz="2800" dirty="0" smtClean="0"/>
              </a:p>
              <a:p>
                <a:endParaRPr lang="en-US" sz="2800" dirty="0"/>
              </a:p>
              <a:p>
                <a:r>
                  <a:rPr lang="en-US" sz="2800" dirty="0"/>
                  <a:t>The load </a:t>
                </a:r>
                <a:r>
                  <a:rPr lang="en-US" sz="2800" dirty="0" smtClean="0"/>
                  <a:t>must </a:t>
                </a:r>
                <a:r>
                  <a:rPr lang="en-US" sz="2800" dirty="0"/>
                  <a:t>draw a </a:t>
                </a:r>
                <a:r>
                  <a:rPr lang="en-US" sz="2800" dirty="0" smtClean="0"/>
                  <a:t>large leading </a:t>
                </a:r>
                <a:r>
                  <a:rPr lang="en-US" sz="2800" dirty="0"/>
                  <a:t>current to achieve </a:t>
                </a:r>
                <a:r>
                  <a:rPr lang="en-US" sz="2800" dirty="0" smtClean="0"/>
                  <a:t>the </a:t>
                </a:r>
                <a:r>
                  <a:rPr lang="en-US" sz="2800" dirty="0"/>
                  <a:t>condition </a:t>
                </a:r>
                <a:r>
                  <a:rPr lang="en-US" sz="2800" dirty="0" smtClean="0"/>
                  <a:t>of maximum </a:t>
                </a:r>
                <a:r>
                  <a:rPr lang="en-US" sz="2800" dirty="0"/>
                  <a:t>power received . </a:t>
                </a:r>
                <a:endParaRPr lang="en-US" sz="2800" dirty="0" smtClean="0"/>
              </a:p>
              <a:p>
                <a:r>
                  <a:rPr lang="en-US" sz="2800" dirty="0" smtClean="0"/>
                  <a:t>Usually, operation is limited by keeping:</a:t>
                </a:r>
              </a:p>
              <a:p>
                <a:pPr marL="880110" lvl="1" indent="-514350">
                  <a:buFont typeface="+mj-lt"/>
                  <a:buAutoNum type="arabicPeriod"/>
                </a:pPr>
                <a:r>
                  <a:rPr lang="el-GR" sz="2600" i="1" dirty="0" smtClean="0"/>
                  <a:t>δ</a:t>
                </a:r>
                <a:r>
                  <a:rPr lang="en-US" sz="2600" dirty="0" smtClean="0"/>
                  <a:t> less than about </a:t>
                </a:r>
                <a:r>
                  <a:rPr lang="en-US" sz="2600" dirty="0"/>
                  <a:t>35</a:t>
                </a:r>
                <a:r>
                  <a:rPr lang="en-US" sz="2600" baseline="30000" dirty="0"/>
                  <a:t>0</a:t>
                </a:r>
                <a:r>
                  <a:rPr lang="en-US" sz="2600" dirty="0"/>
                  <a:t> </a:t>
                </a:r>
                <a:r>
                  <a:rPr lang="en-US" sz="2600" dirty="0" smtClean="0"/>
                  <a:t>(Stability limit)</a:t>
                </a:r>
              </a:p>
              <a:p>
                <a:pPr marL="880110" lvl="1" indent="-514350">
                  <a:buFont typeface="+mj-lt"/>
                  <a:buAutoNum type="arabicPeriod"/>
                </a:pPr>
                <a14:m>
                  <m:oMath xmlns:m="http://schemas.openxmlformats.org/officeDocument/2006/math">
                    <m:f>
                      <m:fPr>
                        <m:ctrlPr>
                          <a:rPr lang="en-US" sz="2600" i="1" smtClean="0">
                            <a:latin typeface="Cambria Math"/>
                          </a:rPr>
                        </m:ctrlPr>
                      </m:fPr>
                      <m:num>
                        <m:d>
                          <m:dPr>
                            <m:begChr m:val="|"/>
                            <m:endChr m:val="|"/>
                            <m:ctrlPr>
                              <a:rPr lang="en-US" sz="2600" i="1" smtClean="0">
                                <a:latin typeface="Cambria Math"/>
                              </a:rPr>
                            </m:ctrlPr>
                          </m:dPr>
                          <m:e>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𝑆</m:t>
                                </m:r>
                              </m:sub>
                            </m:sSub>
                          </m:e>
                        </m:d>
                      </m:num>
                      <m:den>
                        <m:d>
                          <m:dPr>
                            <m:begChr m:val="|"/>
                            <m:endChr m:val="|"/>
                            <m:ctrlPr>
                              <a:rPr lang="en-US" sz="2600" i="1" smtClean="0">
                                <a:latin typeface="Cambria Math"/>
                              </a:rPr>
                            </m:ctrlPr>
                          </m:dPr>
                          <m:e>
                            <m:sSub>
                              <m:sSubPr>
                                <m:ctrlPr>
                                  <a:rPr lang="en-US" sz="2600" i="1" smtClean="0">
                                    <a:latin typeface="Cambria Math"/>
                                  </a:rPr>
                                </m:ctrlPr>
                              </m:sSubPr>
                              <m:e>
                                <m:r>
                                  <a:rPr lang="en-US" sz="2600" b="0" i="1" smtClean="0">
                                    <a:latin typeface="Cambria Math"/>
                                  </a:rPr>
                                  <m:t>𝑉</m:t>
                                </m:r>
                              </m:e>
                              <m:sub>
                                <m:r>
                                  <a:rPr lang="en-US" sz="2600" b="0" i="1" smtClean="0">
                                    <a:latin typeface="Cambria Math"/>
                                  </a:rPr>
                                  <m:t>𝑅</m:t>
                                </m:r>
                              </m:sub>
                            </m:sSub>
                          </m:e>
                        </m:d>
                      </m:den>
                    </m:f>
                  </m:oMath>
                </a14:m>
                <a:r>
                  <a:rPr lang="en-US" sz="2600" dirty="0" smtClean="0"/>
                  <a:t> </a:t>
                </a:r>
                <a:r>
                  <a:rPr lang="en-US" sz="2600" dirty="0"/>
                  <a:t>equal </a:t>
                </a:r>
                <a:r>
                  <a:rPr lang="en-US" sz="2600" dirty="0" smtClean="0"/>
                  <a:t>to </a:t>
                </a:r>
                <a:r>
                  <a:rPr lang="en-US" sz="2600" dirty="0"/>
                  <a:t>or greater than </a:t>
                </a:r>
                <a:r>
                  <a:rPr lang="en-US" sz="2600" dirty="0" smtClean="0"/>
                  <a:t>0.95 (Voltage drop limit)</a:t>
                </a:r>
              </a:p>
              <a:p>
                <a:pPr marL="880110" lvl="1" indent="-514350">
                  <a:buFont typeface="+mj-lt"/>
                  <a:buAutoNum type="arabicPeriod"/>
                </a:pPr>
                <a:r>
                  <a:rPr lang="en-US" sz="2600" dirty="0" smtClean="0"/>
                  <a:t>For </a:t>
                </a:r>
                <a:r>
                  <a:rPr lang="en-US" sz="2600" dirty="0"/>
                  <a:t>short </a:t>
                </a:r>
                <a:r>
                  <a:rPr lang="en-US" sz="2600" dirty="0" smtClean="0"/>
                  <a:t>lines thermal ratings limit </a:t>
                </a:r>
                <a:r>
                  <a:rPr lang="en-US" sz="2600" dirty="0"/>
                  <a:t>the </a:t>
                </a:r>
                <a:r>
                  <a:rPr lang="en-US" sz="2600" dirty="0" smtClean="0"/>
                  <a:t>loading (I</a:t>
                </a:r>
                <a:r>
                  <a:rPr lang="en-US" sz="2600" baseline="30000" dirty="0" smtClean="0"/>
                  <a:t>2</a:t>
                </a:r>
                <a:r>
                  <a:rPr lang="en-US" sz="2600" dirty="0" smtClean="0"/>
                  <a:t>R limit)</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41520"/>
              </a:xfrm>
              <a:blipFill rotWithShape="1">
                <a:blip r:embed="rId2"/>
                <a:stretch>
                  <a:fillRect l="-889" t="-26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33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15049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72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Reactive Compensation of Transmission Lines</a:t>
            </a:r>
            <a:endParaRPr lang="en-US" sz="3600" b="1" dirty="0"/>
          </a:p>
        </p:txBody>
      </p:sp>
      <p:sp>
        <p:nvSpPr>
          <p:cNvPr id="3" name="Content Placeholder 2"/>
          <p:cNvSpPr>
            <a:spLocks noGrp="1"/>
          </p:cNvSpPr>
          <p:nvPr>
            <p:ph idx="1"/>
          </p:nvPr>
        </p:nvSpPr>
        <p:spPr/>
        <p:txBody>
          <a:bodyPr>
            <a:normAutofit lnSpcReduction="10000"/>
          </a:bodyPr>
          <a:lstStyle/>
          <a:p>
            <a:pPr algn="just"/>
            <a:r>
              <a:rPr lang="en-US" dirty="0"/>
              <a:t>The performance of transmission </a:t>
            </a:r>
            <a:r>
              <a:rPr lang="en-US" dirty="0" smtClean="0"/>
              <a:t>lines</a:t>
            </a:r>
            <a:r>
              <a:rPr lang="en-US" dirty="0"/>
              <a:t>, especially </a:t>
            </a:r>
            <a:r>
              <a:rPr lang="en-US" dirty="0" smtClean="0"/>
              <a:t>those </a:t>
            </a:r>
            <a:r>
              <a:rPr lang="en-US" dirty="0"/>
              <a:t>of </a:t>
            </a:r>
            <a:r>
              <a:rPr lang="en-US" dirty="0" smtClean="0"/>
              <a:t>medium </a:t>
            </a:r>
            <a:r>
              <a:rPr lang="en-US" dirty="0"/>
              <a:t>length </a:t>
            </a:r>
            <a:r>
              <a:rPr lang="en-US" dirty="0" smtClean="0"/>
              <a:t>and longer</a:t>
            </a:r>
            <a:r>
              <a:rPr lang="en-US" dirty="0"/>
              <a:t>, can be improved by reactive compensation of a series or parallel </a:t>
            </a:r>
            <a:r>
              <a:rPr lang="en-US" dirty="0" smtClean="0"/>
              <a:t>type.</a:t>
            </a:r>
          </a:p>
          <a:p>
            <a:pPr algn="just"/>
            <a:r>
              <a:rPr lang="en-US" dirty="0"/>
              <a:t>Series compensation consists of a capacitor bank </a:t>
            </a:r>
            <a:r>
              <a:rPr lang="en-US" dirty="0" smtClean="0"/>
              <a:t>placed in </a:t>
            </a:r>
            <a:r>
              <a:rPr lang="en-US" dirty="0"/>
              <a:t>series with each </a:t>
            </a:r>
            <a:r>
              <a:rPr lang="en-US" dirty="0" smtClean="0"/>
              <a:t>phase conductor </a:t>
            </a:r>
            <a:r>
              <a:rPr lang="en-US" dirty="0"/>
              <a:t>of the </a:t>
            </a:r>
            <a:r>
              <a:rPr lang="en-US" dirty="0" smtClean="0"/>
              <a:t>line.</a:t>
            </a:r>
          </a:p>
          <a:p>
            <a:pPr algn="just"/>
            <a:r>
              <a:rPr lang="en-US" dirty="0"/>
              <a:t>Shunt compensation refers to the </a:t>
            </a:r>
            <a:r>
              <a:rPr lang="en-US" dirty="0" smtClean="0"/>
              <a:t>placement </a:t>
            </a:r>
            <a:r>
              <a:rPr lang="en-US" dirty="0"/>
              <a:t>of </a:t>
            </a:r>
            <a:r>
              <a:rPr lang="en-US" dirty="0" smtClean="0"/>
              <a:t>inductors from each </a:t>
            </a:r>
            <a:r>
              <a:rPr lang="en-US" dirty="0"/>
              <a:t>line to neutral to reduce partially or completely the </a:t>
            </a:r>
            <a:r>
              <a:rPr lang="en-US" dirty="0" smtClean="0"/>
              <a:t>shunt </a:t>
            </a:r>
            <a:r>
              <a:rPr lang="en-US" dirty="0" err="1" smtClean="0"/>
              <a:t>susceptance</a:t>
            </a:r>
            <a:r>
              <a:rPr lang="en-US" dirty="0"/>
              <a:t> </a:t>
            </a:r>
            <a:r>
              <a:rPr lang="en-US" dirty="0" smtClean="0"/>
              <a:t>of </a:t>
            </a:r>
            <a:r>
              <a:rPr lang="en-US" dirty="0"/>
              <a:t>a </a:t>
            </a:r>
            <a:r>
              <a:rPr lang="en-US" dirty="0" smtClean="0"/>
              <a:t>high-voltage </a:t>
            </a:r>
            <a:r>
              <a:rPr lang="en-US" dirty="0"/>
              <a:t>line, which is </a:t>
            </a:r>
            <a:r>
              <a:rPr lang="en-US" dirty="0" smtClean="0"/>
              <a:t>particularly </a:t>
            </a:r>
            <a:r>
              <a:rPr lang="en-US" dirty="0"/>
              <a:t>important at light loads </a:t>
            </a:r>
            <a:r>
              <a:rPr lang="en-US" dirty="0" smtClean="0"/>
              <a:t>when the </a:t>
            </a:r>
            <a:r>
              <a:rPr lang="en-US" dirty="0"/>
              <a:t>voltage at the receiving end may </a:t>
            </a:r>
            <a:r>
              <a:rPr lang="en-US" dirty="0" smtClean="0"/>
              <a:t>otherwise </a:t>
            </a:r>
            <a:r>
              <a:rPr lang="en-US" dirty="0"/>
              <a:t>become </a:t>
            </a:r>
            <a:r>
              <a:rPr lang="en-US" dirty="0" smtClean="0"/>
              <a:t>very high.</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34</a:t>
            </a:fld>
            <a:endParaRPr lang="en-US"/>
          </a:p>
        </p:txBody>
      </p:sp>
    </p:spTree>
    <p:extLst>
      <p:ext uri="{BB962C8B-B14F-4D97-AF65-F5344CB8AC3E}">
        <p14:creationId xmlns:p14="http://schemas.microsoft.com/office/powerpoint/2010/main" val="74610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lgn="just"/>
                <a:r>
                  <a:rPr lang="en-US" dirty="0" smtClean="0"/>
                  <a:t>Series compensation reduces </a:t>
                </a:r>
                <a:r>
                  <a:rPr lang="en-US" dirty="0"/>
                  <a:t>the </a:t>
                </a:r>
                <a:r>
                  <a:rPr lang="en-US" dirty="0" smtClean="0"/>
                  <a:t>series impedance of </a:t>
                </a:r>
                <a:r>
                  <a:rPr lang="en-US" dirty="0"/>
                  <a:t>the </a:t>
                </a:r>
                <a:r>
                  <a:rPr lang="en-US" dirty="0" smtClean="0"/>
                  <a:t>line</a:t>
                </a:r>
                <a:r>
                  <a:rPr lang="en-US" dirty="0"/>
                  <a:t>, </a:t>
                </a:r>
                <a:r>
                  <a:rPr lang="en-US" dirty="0" smtClean="0"/>
                  <a:t>which is the </a:t>
                </a:r>
                <a:r>
                  <a:rPr lang="pt-BR" dirty="0" smtClean="0"/>
                  <a:t>principal </a:t>
                </a:r>
                <a:r>
                  <a:rPr lang="pt-BR" dirty="0"/>
                  <a:t>cause </a:t>
                </a:r>
                <a:r>
                  <a:rPr lang="pt-BR" dirty="0" smtClean="0"/>
                  <a:t>of voltage drop </a:t>
                </a:r>
                <a:r>
                  <a:rPr lang="pt-BR" dirty="0"/>
                  <a:t>and </a:t>
                </a:r>
                <a:r>
                  <a:rPr lang="pt-BR" dirty="0" smtClean="0"/>
                  <a:t>the most </a:t>
                </a:r>
                <a:r>
                  <a:rPr lang="pt-BR" dirty="0"/>
                  <a:t>important </a:t>
                </a:r>
                <a:r>
                  <a:rPr lang="pt-BR" dirty="0" smtClean="0"/>
                  <a:t>factor in determining</a:t>
                </a:r>
                <a:r>
                  <a:rPr lang="pt-BR" dirty="0"/>
                  <a:t> </a:t>
                </a:r>
                <a:r>
                  <a:rPr lang="en-US" dirty="0" smtClean="0"/>
                  <a:t>the </a:t>
                </a:r>
                <a:r>
                  <a:rPr lang="en-US" dirty="0"/>
                  <a:t>maximum power which </a:t>
                </a:r>
                <a:r>
                  <a:rPr lang="en-US" dirty="0" smtClean="0"/>
                  <a:t>the line </a:t>
                </a:r>
                <a:r>
                  <a:rPr lang="en-US" dirty="0"/>
                  <a:t>can transmit</a:t>
                </a:r>
                <a:r>
                  <a:rPr lang="en-US" dirty="0" smtClean="0"/>
                  <a:t>.</a:t>
                </a:r>
              </a:p>
              <a:p>
                <a:pPr algn="just"/>
                <a:r>
                  <a:rPr lang="en-US" dirty="0" smtClean="0"/>
                  <a:t>The desired </a:t>
                </a:r>
                <a:r>
                  <a:rPr lang="en-US" dirty="0"/>
                  <a:t>reactance of the capacitor bank can </a:t>
                </a:r>
                <a:r>
                  <a:rPr lang="en-US" dirty="0" smtClean="0"/>
                  <a:t>be determined by compensating </a:t>
                </a:r>
                <a:r>
                  <a:rPr lang="en-US" dirty="0"/>
                  <a:t>for a specific amount of </a:t>
                </a:r>
                <a:r>
                  <a:rPr lang="en-US" dirty="0" smtClean="0"/>
                  <a:t>the </a:t>
                </a:r>
                <a:r>
                  <a:rPr lang="en-US" dirty="0"/>
                  <a:t>total </a:t>
                </a:r>
                <a:r>
                  <a:rPr lang="en-US" dirty="0" smtClean="0"/>
                  <a:t>inductive </a:t>
                </a:r>
                <a:r>
                  <a:rPr lang="en-US" dirty="0"/>
                  <a:t>reactance of </a:t>
                </a:r>
                <a:r>
                  <a:rPr lang="en-US" dirty="0" smtClean="0"/>
                  <a:t>the </a:t>
                </a:r>
                <a:r>
                  <a:rPr lang="en-US" dirty="0"/>
                  <a:t>line.</a:t>
                </a:r>
              </a:p>
              <a:p>
                <a:pPr algn="just"/>
                <a:r>
                  <a:rPr lang="en-US" dirty="0"/>
                  <a:t>This </a:t>
                </a:r>
                <a:r>
                  <a:rPr lang="en-US" dirty="0" smtClean="0"/>
                  <a:t>leads </a:t>
                </a:r>
                <a:r>
                  <a:rPr lang="en-US" dirty="0"/>
                  <a:t>to the term </a:t>
                </a:r>
                <a:r>
                  <a:rPr lang="en-US" dirty="0" smtClean="0"/>
                  <a:t>"compensation </a:t>
                </a:r>
                <a:r>
                  <a:rPr lang="en-US" dirty="0"/>
                  <a:t>factor," </a:t>
                </a:r>
                <a:r>
                  <a:rPr lang="en-US" dirty="0" smtClean="0"/>
                  <a:t>which </a:t>
                </a:r>
                <a:r>
                  <a:rPr lang="en-US" dirty="0"/>
                  <a:t>is </a:t>
                </a:r>
                <a:r>
                  <a:rPr lang="en-US" dirty="0" smtClean="0"/>
                  <a:t>defined by </a:t>
                </a:r>
                <a14:m>
                  <m:oMath xmlns:m="http://schemas.openxmlformats.org/officeDocument/2006/math">
                    <m:f>
                      <m:fPr>
                        <m:type m:val="skw"/>
                        <m:ctrlPr>
                          <a:rPr lang="en-US" i="1" smtClean="0">
                            <a:latin typeface="Cambria Math"/>
                          </a:rPr>
                        </m:ctrlPr>
                      </m:fPr>
                      <m:num>
                        <m:sSub>
                          <m:sSubPr>
                            <m:ctrlPr>
                              <a:rPr lang="en-US" i="1" smtClean="0">
                                <a:latin typeface="Cambria Math"/>
                              </a:rPr>
                            </m:ctrlPr>
                          </m:sSubPr>
                          <m:e>
                            <m:r>
                              <a:rPr lang="en-US" b="0" i="1" smtClean="0">
                                <a:latin typeface="Cambria Math"/>
                              </a:rPr>
                              <m:t>𝑋</m:t>
                            </m:r>
                          </m:e>
                          <m:sub>
                            <m:r>
                              <a:rPr lang="en-US" b="0" i="1" smtClean="0">
                                <a:latin typeface="Cambria Math"/>
                              </a:rPr>
                              <m:t>𝐶</m:t>
                            </m:r>
                          </m:sub>
                        </m:sSub>
                      </m:num>
                      <m:den>
                        <m:sSub>
                          <m:sSubPr>
                            <m:ctrlPr>
                              <a:rPr lang="en-US" i="1" smtClean="0">
                                <a:latin typeface="Cambria Math"/>
                              </a:rPr>
                            </m:ctrlPr>
                          </m:sSubPr>
                          <m:e>
                            <m:r>
                              <a:rPr lang="en-US" b="0" i="1" smtClean="0">
                                <a:latin typeface="Cambria Math"/>
                              </a:rPr>
                              <m:t>𝑋</m:t>
                            </m:r>
                          </m:e>
                          <m:sub>
                            <m:r>
                              <a:rPr lang="en-US" b="0" i="1" smtClean="0">
                                <a:latin typeface="Cambria Math"/>
                              </a:rPr>
                              <m:t>𝐿</m:t>
                            </m:r>
                          </m:sub>
                        </m:sSub>
                      </m:den>
                    </m:f>
                  </m:oMath>
                </a14:m>
                <a:r>
                  <a:rPr lang="en-US" dirty="0" smtClean="0"/>
                  <a:t>, where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𝐶</m:t>
                        </m:r>
                      </m:sub>
                    </m:sSub>
                  </m:oMath>
                </a14:m>
                <a:r>
                  <a:rPr lang="en-US" dirty="0" smtClean="0"/>
                  <a:t> is the </a:t>
                </a:r>
                <a:r>
                  <a:rPr lang="en-US" dirty="0"/>
                  <a:t>capacitive reactance of </a:t>
                </a:r>
                <a:r>
                  <a:rPr lang="en-US" dirty="0" smtClean="0"/>
                  <a:t>the </a:t>
                </a:r>
                <a:r>
                  <a:rPr lang="en-US" dirty="0"/>
                  <a:t>series capacitor bank per </a:t>
                </a:r>
                <a:r>
                  <a:rPr lang="en-US" dirty="0" smtClean="0"/>
                  <a:t>phase and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𝐿</m:t>
                        </m:r>
                      </m:sub>
                    </m:sSub>
                  </m:oMath>
                </a14:m>
                <a:r>
                  <a:rPr lang="en-US" dirty="0" smtClean="0"/>
                  <a:t> </a:t>
                </a:r>
                <a:r>
                  <a:rPr lang="en-US" dirty="0"/>
                  <a:t>is the total inductive reactance of </a:t>
                </a:r>
                <a:r>
                  <a:rPr lang="en-US" dirty="0" smtClean="0"/>
                  <a:t>the line </a:t>
                </a:r>
                <a:r>
                  <a:rPr lang="en-US" dirty="0"/>
                  <a:t>per </a:t>
                </a:r>
                <a:r>
                  <a:rPr lang="en-US" dirty="0" smtClean="0"/>
                  <a:t>phase</a:t>
                </a:r>
                <a:r>
                  <a:rPr lang="en-US" dirty="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083" r="-1333" b="-1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35</a:t>
            </a:fld>
            <a:endParaRPr lang="en-US"/>
          </a:p>
        </p:txBody>
      </p:sp>
    </p:spTree>
    <p:extLst>
      <p:ext uri="{BB962C8B-B14F-4D97-AF65-F5344CB8AC3E}">
        <p14:creationId xmlns:p14="http://schemas.microsoft.com/office/powerpoint/2010/main" val="2675110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When the </a:t>
            </a:r>
            <a:r>
              <a:rPr lang="en-US" dirty="0" smtClean="0"/>
              <a:t>nominal-</a:t>
            </a:r>
            <a:r>
              <a:rPr lang="el-GR" dirty="0" smtClean="0"/>
              <a:t>π</a:t>
            </a:r>
            <a:r>
              <a:rPr lang="en-US" dirty="0" smtClean="0"/>
              <a:t> circuit </a:t>
            </a:r>
            <a:r>
              <a:rPr lang="en-US" dirty="0"/>
              <a:t>is </a:t>
            </a:r>
            <a:r>
              <a:rPr lang="en-US" dirty="0" smtClean="0"/>
              <a:t>used </a:t>
            </a:r>
            <a:r>
              <a:rPr lang="en-US" dirty="0"/>
              <a:t>to represent the </a:t>
            </a:r>
            <a:r>
              <a:rPr lang="en-US" dirty="0" smtClean="0"/>
              <a:t>line </a:t>
            </a:r>
            <a:r>
              <a:rPr lang="en-US" dirty="0"/>
              <a:t>and </a:t>
            </a:r>
            <a:r>
              <a:rPr lang="en-US" dirty="0" smtClean="0"/>
              <a:t>capacitor bank and if </a:t>
            </a:r>
            <a:r>
              <a:rPr lang="en-US" dirty="0"/>
              <a:t>only the sending- and receiving-end conditions of the line are of </a:t>
            </a:r>
            <a:r>
              <a:rPr lang="en-US" dirty="0" smtClean="0"/>
              <a:t>interest, </a:t>
            </a:r>
            <a:r>
              <a:rPr lang="en-US" dirty="0"/>
              <a:t>the </a:t>
            </a:r>
            <a:r>
              <a:rPr lang="en-US" dirty="0" smtClean="0"/>
              <a:t>physical </a:t>
            </a:r>
            <a:r>
              <a:rPr lang="en-US" dirty="0"/>
              <a:t>location of the capacitor bank along the </a:t>
            </a:r>
            <a:r>
              <a:rPr lang="en-US" dirty="0" smtClean="0"/>
              <a:t>line </a:t>
            </a:r>
            <a:r>
              <a:rPr lang="en-US" dirty="0"/>
              <a:t>is not taken </a:t>
            </a:r>
            <a:r>
              <a:rPr lang="en-US" dirty="0" smtClean="0"/>
              <a:t>in to account.</a:t>
            </a:r>
          </a:p>
          <a:p>
            <a:pPr algn="just"/>
            <a:r>
              <a:rPr lang="en-US" dirty="0"/>
              <a:t>However, </a:t>
            </a:r>
            <a:r>
              <a:rPr lang="en-US" dirty="0" smtClean="0"/>
              <a:t>when </a:t>
            </a:r>
            <a:r>
              <a:rPr lang="en-US" dirty="0"/>
              <a:t>the </a:t>
            </a:r>
            <a:r>
              <a:rPr lang="en-US" dirty="0" smtClean="0"/>
              <a:t>operating conditions </a:t>
            </a:r>
            <a:r>
              <a:rPr lang="en-US" dirty="0"/>
              <a:t>along the </a:t>
            </a:r>
            <a:r>
              <a:rPr lang="en-US" dirty="0" smtClean="0"/>
              <a:t>line </a:t>
            </a:r>
            <a:r>
              <a:rPr lang="en-US" dirty="0"/>
              <a:t>are </a:t>
            </a:r>
            <a:r>
              <a:rPr lang="en-US" dirty="0" smtClean="0"/>
              <a:t>of interest</a:t>
            </a:r>
            <a:r>
              <a:rPr lang="en-US" dirty="0"/>
              <a:t>, </a:t>
            </a:r>
            <a:r>
              <a:rPr lang="en-US" dirty="0" smtClean="0"/>
              <a:t>the </a:t>
            </a:r>
            <a:r>
              <a:rPr lang="en-US" dirty="0"/>
              <a:t>physical location of </a:t>
            </a:r>
            <a:r>
              <a:rPr lang="en-US" dirty="0" smtClean="0"/>
              <a:t>the capacitor</a:t>
            </a:r>
            <a:r>
              <a:rPr lang="en-US" dirty="0"/>
              <a:t> </a:t>
            </a:r>
            <a:r>
              <a:rPr lang="en-US" dirty="0" smtClean="0"/>
              <a:t>bank </a:t>
            </a:r>
            <a:r>
              <a:rPr lang="en-US" dirty="0"/>
              <a:t>must be taken into account.</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36</a:t>
            </a:fld>
            <a:endParaRPr lang="en-US"/>
          </a:p>
        </p:txBody>
      </p:sp>
    </p:spTree>
    <p:extLst>
      <p:ext uri="{BB962C8B-B14F-4D97-AF65-F5344CB8AC3E}">
        <p14:creationId xmlns:p14="http://schemas.microsoft.com/office/powerpoint/2010/main" val="23847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This can be accomplished </a:t>
            </a:r>
            <a:r>
              <a:rPr lang="en-US" dirty="0" smtClean="0"/>
              <a:t>most easily by determining ABCD </a:t>
            </a:r>
            <a:r>
              <a:rPr lang="en-US" dirty="0"/>
              <a:t>constants of the </a:t>
            </a:r>
            <a:r>
              <a:rPr lang="en-US" dirty="0" smtClean="0"/>
              <a:t>portions </a:t>
            </a:r>
            <a:r>
              <a:rPr lang="en-US" dirty="0"/>
              <a:t>of line on each </a:t>
            </a:r>
            <a:r>
              <a:rPr lang="en-US" dirty="0" smtClean="0"/>
              <a:t>side of the capacitor bank and </a:t>
            </a:r>
            <a:r>
              <a:rPr lang="en-US" dirty="0"/>
              <a:t>by representing </a:t>
            </a:r>
            <a:r>
              <a:rPr lang="en-US" dirty="0" smtClean="0"/>
              <a:t>the </a:t>
            </a:r>
            <a:r>
              <a:rPr lang="en-US" dirty="0"/>
              <a:t>capacitor bank </a:t>
            </a:r>
            <a:r>
              <a:rPr lang="en-US" dirty="0" smtClean="0"/>
              <a:t>by its ABCD </a:t>
            </a:r>
            <a:r>
              <a:rPr lang="en-US" dirty="0"/>
              <a:t>constants.</a:t>
            </a:r>
          </a:p>
          <a:p>
            <a:pPr algn="just"/>
            <a:r>
              <a:rPr lang="en-US" dirty="0"/>
              <a:t>The </a:t>
            </a:r>
            <a:r>
              <a:rPr lang="en-US" dirty="0" smtClean="0"/>
              <a:t>equivalent </a:t>
            </a:r>
            <a:r>
              <a:rPr lang="en-US" dirty="0"/>
              <a:t>constants of the </a:t>
            </a:r>
            <a:r>
              <a:rPr lang="en-US" dirty="0" smtClean="0"/>
              <a:t>combination </a:t>
            </a:r>
            <a:r>
              <a:rPr lang="en-US" dirty="0"/>
              <a:t>(actually referred to as a </a:t>
            </a:r>
            <a:r>
              <a:rPr lang="en-US" dirty="0" smtClean="0"/>
              <a:t>cascaded connection</a:t>
            </a:r>
            <a:r>
              <a:rPr lang="en-US" dirty="0"/>
              <a:t>) of </a:t>
            </a:r>
            <a:r>
              <a:rPr lang="en-US" dirty="0" smtClean="0"/>
              <a:t>line – capacitor - line </a:t>
            </a:r>
            <a:r>
              <a:rPr lang="en-US" dirty="0"/>
              <a:t>can </a:t>
            </a:r>
            <a:r>
              <a:rPr lang="en-US" dirty="0" smtClean="0"/>
              <a:t>then </a:t>
            </a:r>
            <a:r>
              <a:rPr lang="en-US" dirty="0"/>
              <a:t>be </a:t>
            </a:r>
            <a:r>
              <a:rPr lang="en-US" dirty="0" smtClean="0"/>
              <a:t>determined.</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37</a:t>
            </a:fld>
            <a:endParaRPr lang="en-US"/>
          </a:p>
        </p:txBody>
      </p:sp>
    </p:spTree>
    <p:extLst>
      <p:ext uri="{BB962C8B-B14F-4D97-AF65-F5344CB8AC3E}">
        <p14:creationId xmlns:p14="http://schemas.microsoft.com/office/powerpoint/2010/main" val="2834889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Ferranti Effect</a:t>
            </a:r>
            <a:endParaRPr lang="en-US" sz="4000" b="1" dirty="0"/>
          </a:p>
        </p:txBody>
      </p:sp>
      <p:sp>
        <p:nvSpPr>
          <p:cNvPr id="3" name="Content Placeholder 2"/>
          <p:cNvSpPr>
            <a:spLocks noGrp="1"/>
          </p:cNvSpPr>
          <p:nvPr>
            <p:ph idx="1"/>
          </p:nvPr>
        </p:nvSpPr>
        <p:spPr/>
        <p:txBody>
          <a:bodyPr/>
          <a:lstStyle/>
          <a:p>
            <a:pPr algn="just"/>
            <a:r>
              <a:rPr lang="en-US" dirty="0" smtClean="0"/>
              <a:t>During light load or no-load condition, receiving end voltage is greater than sending end voltage in long transmission line or cable. </a:t>
            </a:r>
          </a:p>
          <a:p>
            <a:pPr algn="just"/>
            <a:r>
              <a:rPr lang="en-US" dirty="0" smtClean="0"/>
              <a:t>This happens due to very high line charging current.</a:t>
            </a:r>
          </a:p>
          <a:p>
            <a:pPr algn="just"/>
            <a:r>
              <a:rPr lang="en-US" dirty="0" smtClean="0"/>
              <a:t>This phenomenon is known as </a:t>
            </a:r>
            <a:r>
              <a:rPr lang="en-US" dirty="0" err="1" smtClean="0"/>
              <a:t>ferranti</a:t>
            </a:r>
            <a:r>
              <a:rPr lang="en-US" dirty="0" smtClean="0"/>
              <a:t> effect.</a:t>
            </a:r>
          </a:p>
          <a:p>
            <a:pPr algn="just"/>
            <a:r>
              <a:rPr lang="en-US" dirty="0" smtClean="0"/>
              <a:t>A </a:t>
            </a:r>
            <a:r>
              <a:rPr lang="en-US" dirty="0" err="1" smtClean="0"/>
              <a:t>chrged</a:t>
            </a:r>
            <a:r>
              <a:rPr lang="en-US" dirty="0" smtClean="0"/>
              <a:t> open circuit line draws significant amount of current due to capacitive effect of the line.</a:t>
            </a:r>
          </a:p>
          <a:p>
            <a:pPr algn="just"/>
            <a:r>
              <a:rPr lang="en-US" dirty="0" smtClean="0"/>
              <a:t>This is more in high voltage long transmission lines.</a:t>
            </a:r>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38</a:t>
            </a:fld>
            <a:endParaRPr lang="en-US"/>
          </a:p>
        </p:txBody>
      </p:sp>
    </p:spTree>
    <p:extLst>
      <p:ext uri="{BB962C8B-B14F-4D97-AF65-F5344CB8AC3E}">
        <p14:creationId xmlns:p14="http://schemas.microsoft.com/office/powerpoint/2010/main" val="249427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a:t>
            </a:r>
            <a:r>
              <a:rPr lang="en-US" dirty="0"/>
              <a:t>, B, C and D are the parameters that depend on the line parameters R, L, C and G.</a:t>
            </a:r>
          </a:p>
          <a:p>
            <a:pPr algn="just"/>
            <a:r>
              <a:rPr lang="en-US" dirty="0" smtClean="0"/>
              <a:t>The ABCD parameters are, in general complex numbers.</a:t>
            </a:r>
          </a:p>
          <a:p>
            <a:pPr algn="just"/>
            <a:r>
              <a:rPr lang="en-US" dirty="0" smtClean="0"/>
              <a:t>A and D are dimensionless.</a:t>
            </a:r>
          </a:p>
          <a:p>
            <a:pPr algn="just"/>
            <a:r>
              <a:rPr lang="en-US" dirty="0" smtClean="0"/>
              <a:t>B has units of Ohms and D has units of Siemens.</a:t>
            </a:r>
          </a:p>
          <a:p>
            <a:pPr algn="just"/>
            <a:r>
              <a:rPr lang="en-US" dirty="0" smtClean="0"/>
              <a:t>The following identity holds true for ABCD constants:</a:t>
            </a:r>
          </a:p>
          <a:p>
            <a:pPr algn="just"/>
            <a:endParaRPr lang="en-US" dirty="0"/>
          </a:p>
          <a:p>
            <a:pPr algn="just"/>
            <a:r>
              <a:rPr lang="en-US" dirty="0" smtClean="0"/>
              <a:t>For symmetrical network A and D </a:t>
            </a:r>
            <a:r>
              <a:rPr lang="en-US" smtClean="0"/>
              <a:t>are equal. </a:t>
            </a:r>
            <a:endParaRPr lang="en-US" dirty="0" smtClean="0"/>
          </a:p>
          <a:p>
            <a:pPr algn="just"/>
            <a:endParaRPr lang="en-US" dirty="0" smtClean="0"/>
          </a:p>
          <a:p>
            <a:pPr algn="just"/>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480234" y="5146357"/>
                <a:ext cx="2167966"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𝐴𝐷</m:t>
                      </m:r>
                      <m:r>
                        <a:rPr lang="en-US" sz="2600" b="0" i="1" smtClean="0">
                          <a:latin typeface="Cambria Math"/>
                          <a:ea typeface="Cambria Math"/>
                        </a:rPr>
                        <m:t>−</m:t>
                      </m:r>
                      <m:r>
                        <a:rPr lang="en-US" sz="2600" b="0" i="1" smtClean="0">
                          <a:latin typeface="Cambria Math"/>
                          <a:ea typeface="Cambria Math"/>
                        </a:rPr>
                        <m:t>𝐵𝐶</m:t>
                      </m:r>
                      <m:r>
                        <a:rPr lang="en-US" sz="2600" b="0" i="1" smtClean="0">
                          <a:latin typeface="Cambria Math"/>
                          <a:ea typeface="Cambria Math"/>
                        </a:rPr>
                        <m:t>=1</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80234" y="5146357"/>
                <a:ext cx="2167966" cy="492443"/>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C53D752-FC68-4BB4-A8B2-901698050504}" type="slidenum">
              <a:rPr lang="en-US" smtClean="0"/>
              <a:pPr/>
              <a:t>4</a:t>
            </a:fld>
            <a:endParaRPr lang="en-US"/>
          </a:p>
        </p:txBody>
      </p:sp>
    </p:spTree>
    <p:extLst>
      <p:ext uri="{BB962C8B-B14F-4D97-AF65-F5344CB8AC3E}">
        <p14:creationId xmlns:p14="http://schemas.microsoft.com/office/powerpoint/2010/main" val="303344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avoid confusion between total series impedance and series impedance per unit length, the following notation is used:</a:t>
                </a:r>
              </a:p>
              <a:p>
                <a:r>
                  <a:rPr lang="en-US" dirty="0" smtClean="0"/>
                  <a:t>Series impedance per unit length: </a:t>
                </a:r>
                <a14:m>
                  <m:oMath xmlns:m="http://schemas.openxmlformats.org/officeDocument/2006/math">
                    <m:r>
                      <a:rPr lang="en-US" b="0" i="1" smtClean="0">
                        <a:latin typeface="Cambria Math"/>
                      </a:rPr>
                      <m:t>𝑧</m:t>
                    </m:r>
                    <m:r>
                      <a:rPr lang="en-US" b="0" i="1" smtClean="0">
                        <a:latin typeface="Cambria Math"/>
                        <a:ea typeface="Cambria Math"/>
                      </a:rPr>
                      <m:t>=</m:t>
                    </m:r>
                    <m:r>
                      <a:rPr lang="en-US" b="0" i="1" smtClean="0">
                        <a:latin typeface="Cambria Math"/>
                        <a:ea typeface="Cambria Math"/>
                      </a:rPr>
                      <m:t>𝑟</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𝜔</m:t>
                    </m:r>
                    <m:r>
                      <a:rPr lang="en-US" b="0" i="1" smtClean="0">
                        <a:latin typeface="Cambria Math"/>
                        <a:ea typeface="Cambria Math"/>
                      </a:rPr>
                      <m:t>𝐿</m:t>
                    </m:r>
                    <m:r>
                      <a:rPr lang="en-US" b="0" i="1" smtClean="0">
                        <a:latin typeface="Cambria Math"/>
                        <a:ea typeface="Cambria Math"/>
                      </a:rPr>
                      <m:t> </m:t>
                    </m:r>
                    <m:r>
                      <m:rPr>
                        <m:sty m:val="p"/>
                      </m:rPr>
                      <a:rPr lang="el-GR" b="0" i="1" smtClean="0">
                        <a:latin typeface="Cambria Math"/>
                        <a:ea typeface="Cambria Math"/>
                      </a:rPr>
                      <m:t>Ω</m:t>
                    </m:r>
                    <m:r>
                      <a:rPr lang="en-US" b="0" i="1" smtClean="0">
                        <a:latin typeface="Cambria Math"/>
                        <a:ea typeface="Cambria Math"/>
                      </a:rPr>
                      <m:t>/</m:t>
                    </m:r>
                  </m:oMath>
                </a14:m>
                <a:r>
                  <a:rPr lang="en-US" dirty="0" smtClean="0"/>
                  <a:t>m</a:t>
                </a:r>
              </a:p>
              <a:p>
                <a:r>
                  <a:rPr lang="en-US" dirty="0" smtClean="0"/>
                  <a:t>Shunt admittance per unit length: </a:t>
                </a:r>
                <a14:m>
                  <m:oMath xmlns:m="http://schemas.openxmlformats.org/officeDocument/2006/math">
                    <m:r>
                      <a:rPr lang="en-US" b="0" i="1" smtClean="0">
                        <a:latin typeface="Cambria Math"/>
                      </a:rPr>
                      <m:t>𝑦</m:t>
                    </m:r>
                    <m:r>
                      <a:rPr lang="en-US" b="0" i="1" smtClean="0">
                        <a:latin typeface="Cambria Math"/>
                        <a:ea typeface="Cambria Math"/>
                      </a:rPr>
                      <m:t>=</m:t>
                    </m:r>
                    <m:r>
                      <a:rPr lang="en-US" b="0" i="1" smtClean="0">
                        <a:latin typeface="Cambria Math"/>
                        <a:ea typeface="Cambria Math"/>
                      </a:rPr>
                      <m:t>𝐺</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𝜔</m:t>
                    </m:r>
                    <m:r>
                      <a:rPr lang="en-US" b="0" i="1" smtClean="0">
                        <a:latin typeface="Cambria Math"/>
                        <a:ea typeface="Cambria Math"/>
                      </a:rPr>
                      <m:t>𝐶</m:t>
                    </m:r>
                    <m:r>
                      <a:rPr lang="en-US" b="0" i="1" smtClean="0">
                        <a:latin typeface="Cambria Math"/>
                        <a:ea typeface="Cambria Math"/>
                      </a:rPr>
                      <m:t> </m:t>
                    </m:r>
                    <m:r>
                      <a:rPr lang="en-US" b="0" i="1" smtClean="0">
                        <a:latin typeface="Cambria Math"/>
                        <a:ea typeface="Cambria Math"/>
                      </a:rPr>
                      <m:t>𝑆</m:t>
                    </m:r>
                    <m:r>
                      <a:rPr lang="en-US" b="0" i="1" smtClean="0">
                        <a:latin typeface="Cambria Math"/>
                        <a:ea typeface="Cambria Math"/>
                      </a:rPr>
                      <m:t>/</m:t>
                    </m:r>
                  </m:oMath>
                </a14:m>
                <a:r>
                  <a:rPr lang="en-US" dirty="0" smtClean="0"/>
                  <a:t>m</a:t>
                </a:r>
              </a:p>
              <a:p>
                <a:r>
                  <a:rPr lang="en-US" dirty="0" smtClean="0"/>
                  <a:t>Total series impedance: </a:t>
                </a:r>
                <a14:m>
                  <m:oMath xmlns:m="http://schemas.openxmlformats.org/officeDocument/2006/math">
                    <m:r>
                      <a:rPr lang="en-US" b="0" i="1" smtClean="0">
                        <a:latin typeface="Cambria Math"/>
                      </a:rPr>
                      <m:t>𝑍</m:t>
                    </m:r>
                    <m:r>
                      <a:rPr lang="en-US" b="0" i="1" smtClean="0">
                        <a:latin typeface="Cambria Math"/>
                      </a:rPr>
                      <m:t>=</m:t>
                    </m:r>
                    <m:r>
                      <a:rPr lang="en-US" b="0" i="1" smtClean="0">
                        <a:latin typeface="Cambria Math"/>
                      </a:rPr>
                      <m:t>𝑧𝑙</m:t>
                    </m:r>
                  </m:oMath>
                </a14:m>
                <a:r>
                  <a:rPr lang="en-US" dirty="0" smtClean="0"/>
                  <a:t> </a:t>
                </a:r>
                <a:r>
                  <a:rPr lang="el-GR" dirty="0" smtClean="0"/>
                  <a:t>Ω</a:t>
                </a:r>
                <a:endParaRPr lang="en-US" dirty="0" smtClean="0"/>
              </a:p>
              <a:p>
                <a:r>
                  <a:rPr lang="en-US" dirty="0" smtClean="0"/>
                  <a:t>Total shunt admittance: </a:t>
                </a:r>
                <a14:m>
                  <m:oMath xmlns:m="http://schemas.openxmlformats.org/officeDocument/2006/math">
                    <m:r>
                      <a:rPr lang="en-US" b="0" i="1" smtClean="0">
                        <a:latin typeface="Cambria Math"/>
                      </a:rPr>
                      <m:t>𝑌</m:t>
                    </m:r>
                    <m:r>
                      <a:rPr lang="en-US" b="0" i="1" smtClean="0">
                        <a:latin typeface="Cambria Math"/>
                      </a:rPr>
                      <m:t>=</m:t>
                    </m:r>
                    <m:r>
                      <a:rPr lang="en-US" b="0" i="1" smtClean="0">
                        <a:latin typeface="Cambria Math"/>
                      </a:rPr>
                      <m:t>𝑦𝑙</m:t>
                    </m:r>
                    <m:r>
                      <a:rPr lang="en-US" b="0" i="1" smtClean="0">
                        <a:latin typeface="Cambria Math"/>
                      </a:rPr>
                      <m:t> </m:t>
                    </m:r>
                  </m:oMath>
                </a14:m>
                <a:r>
                  <a:rPr lang="en-US" dirty="0" smtClean="0"/>
                  <a:t>S</a:t>
                </a:r>
              </a:p>
              <a:p>
                <a:r>
                  <a:rPr lang="en-US" dirty="0" smtClean="0"/>
                  <a:t>Line length in meter: </a:t>
                </a:r>
                <a14:m>
                  <m:oMath xmlns:m="http://schemas.openxmlformats.org/officeDocument/2006/math">
                    <m:r>
                      <a:rPr lang="en-US" b="0" i="1" smtClean="0">
                        <a:latin typeface="Cambria Math"/>
                      </a:rPr>
                      <m:t>𝑙</m:t>
                    </m:r>
                    <m:r>
                      <a:rPr lang="en-US" b="0" i="1" smtClean="0">
                        <a:latin typeface="Cambria Math"/>
                      </a:rPr>
                      <m:t> </m:t>
                    </m:r>
                  </m:oMath>
                </a14:m>
                <a:r>
                  <a:rPr lang="en-US" dirty="0" smtClean="0"/>
                  <a:t>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53D752-FC68-4BB4-A8B2-901698050504}" type="slidenum">
              <a:rPr lang="en-US" smtClean="0"/>
              <a:pPr/>
              <a:t>5</a:t>
            </a:fld>
            <a:endParaRPr lang="en-US"/>
          </a:p>
        </p:txBody>
      </p:sp>
    </p:spTree>
    <p:extLst>
      <p:ext uri="{BB962C8B-B14F-4D97-AF65-F5344CB8AC3E}">
        <p14:creationId xmlns:p14="http://schemas.microsoft.com/office/powerpoint/2010/main" val="294359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parameters of transmission lines which are discussed in chapter three are uniformly distributed along the lines.</a:t>
            </a:r>
          </a:p>
          <a:p>
            <a:pPr algn="just"/>
            <a:r>
              <a:rPr lang="en-US" dirty="0" smtClean="0"/>
              <a:t>For lines of short and medium length we can use lamped parameters with good accuracy.</a:t>
            </a:r>
          </a:p>
          <a:p>
            <a:pPr algn="just"/>
            <a:r>
              <a:rPr lang="en-US" dirty="0" smtClean="0"/>
              <a:t>For long transmission lines the parameters must be taken as distributed parameters. </a:t>
            </a:r>
          </a:p>
          <a:p>
            <a:pPr algn="just"/>
            <a:r>
              <a:rPr lang="en-US" dirty="0" smtClean="0"/>
              <a:t>Because approximating the uniformly distributed parameters of long lines to lamped parameters results considerable error.</a:t>
            </a:r>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2C53D752-FC68-4BB4-A8B2-901698050504}" type="slidenum">
              <a:rPr lang="en-US" smtClean="0"/>
              <a:pPr/>
              <a:t>6</a:t>
            </a:fld>
            <a:endParaRPr lang="en-US"/>
          </a:p>
        </p:txBody>
      </p:sp>
    </p:spTree>
    <p:extLst>
      <p:ext uri="{BB962C8B-B14F-4D97-AF65-F5344CB8AC3E}">
        <p14:creationId xmlns:p14="http://schemas.microsoft.com/office/powerpoint/2010/main" val="63518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Short Transmission  Line (&lt; 80km)</a:t>
            </a:r>
            <a:endParaRPr lang="en-US" sz="4000" b="1" dirty="0"/>
          </a:p>
        </p:txBody>
      </p:sp>
      <p:sp>
        <p:nvSpPr>
          <p:cNvPr id="3" name="Content Placeholder 2"/>
          <p:cNvSpPr>
            <a:spLocks noGrp="1"/>
          </p:cNvSpPr>
          <p:nvPr>
            <p:ph idx="1"/>
          </p:nvPr>
        </p:nvSpPr>
        <p:spPr/>
        <p:txBody>
          <a:bodyPr/>
          <a:lstStyle/>
          <a:p>
            <a:pPr algn="just"/>
            <a:r>
              <a:rPr lang="en-US" dirty="0" smtClean="0"/>
              <a:t>Capacitance may be ignored with out much error if the lines are less than 80 km long or if the voltage is not over 66 kV.</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24188"/>
            <a:ext cx="4311530" cy="200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3093839" y="5109770"/>
                <a:ext cx="2956322" cy="83330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a:rPr>
                          </m:ctrlPr>
                        </m:dPr>
                        <m:e>
                          <m:eqArr>
                            <m:eqArrPr>
                              <m:ctrlPr>
                                <a:rPr lang="en-US" sz="2600" i="1">
                                  <a:latin typeface="Cambria Math"/>
                                </a:rPr>
                              </m:ctrlPr>
                            </m:eqArrPr>
                            <m:e>
                              <m:sSub>
                                <m:sSubPr>
                                  <m:ctrlPr>
                                    <a:rPr lang="en-US" sz="2600" i="1">
                                      <a:latin typeface="Cambria Math"/>
                                    </a:rPr>
                                  </m:ctrlPr>
                                </m:sSubPr>
                                <m:e>
                                  <m:r>
                                    <a:rPr lang="en-US" sz="2600" i="1">
                                      <a:latin typeface="Cambria Math"/>
                                    </a:rPr>
                                    <m:t>𝑉</m:t>
                                  </m:r>
                                </m:e>
                                <m:sub>
                                  <m:r>
                                    <a:rPr lang="en-US" sz="2600" i="1">
                                      <a:latin typeface="Cambria Math"/>
                                    </a:rPr>
                                    <m:t>𝑆</m:t>
                                  </m:r>
                                </m:sub>
                              </m:sSub>
                            </m:e>
                            <m:e>
                              <m:sSub>
                                <m:sSubPr>
                                  <m:ctrlPr>
                                    <a:rPr lang="en-US" sz="2600" i="1">
                                      <a:latin typeface="Cambria Math"/>
                                    </a:rPr>
                                  </m:ctrlPr>
                                </m:sSubPr>
                                <m:e>
                                  <m:r>
                                    <a:rPr lang="en-US" sz="2600" i="1">
                                      <a:latin typeface="Cambria Math"/>
                                    </a:rPr>
                                    <m:t>𝐼</m:t>
                                  </m:r>
                                </m:e>
                                <m:sub>
                                  <m:r>
                                    <a:rPr lang="en-US" sz="2600" i="1">
                                      <a:latin typeface="Cambria Math"/>
                                    </a:rPr>
                                    <m:t>𝑆</m:t>
                                  </m:r>
                                </m:sub>
                              </m:sSub>
                            </m:e>
                          </m:eqArr>
                        </m:e>
                      </m:d>
                      <m:r>
                        <a:rPr lang="en-US" sz="2600" i="1">
                          <a:latin typeface="Cambria Math"/>
                          <a:ea typeface="Cambria Math"/>
                        </a:rPr>
                        <m:t>=</m:t>
                      </m:r>
                      <m:d>
                        <m:dPr>
                          <m:begChr m:val="["/>
                          <m:endChr m:val="]"/>
                          <m:ctrlPr>
                            <a:rPr lang="en-US" sz="2600" i="1">
                              <a:latin typeface="Cambria Math"/>
                            </a:rPr>
                          </m:ctrlPr>
                        </m:dPr>
                        <m:e>
                          <m:m>
                            <m:mPr>
                              <m:mcs>
                                <m:mc>
                                  <m:mcPr>
                                    <m:count m:val="2"/>
                                    <m:mcJc m:val="center"/>
                                  </m:mcPr>
                                </m:mc>
                              </m:mcs>
                              <m:ctrlPr>
                                <a:rPr lang="en-US" sz="2600" i="1">
                                  <a:latin typeface="Cambria Math"/>
                                </a:rPr>
                              </m:ctrlPr>
                            </m:mPr>
                            <m:mr>
                              <m:e>
                                <m:r>
                                  <m:rPr>
                                    <m:brk m:alnAt="7"/>
                                  </m:rPr>
                                  <a:rPr lang="en-US" sz="2600" b="0" i="1" smtClean="0">
                                    <a:latin typeface="Cambria Math"/>
                                  </a:rPr>
                                  <m:t>1</m:t>
                                </m:r>
                              </m:e>
                              <m:e>
                                <m:r>
                                  <a:rPr lang="en-US" sz="2600" b="0" i="1" smtClean="0">
                                    <a:latin typeface="Cambria Math"/>
                                  </a:rPr>
                                  <m:t>𝑍</m:t>
                                </m:r>
                              </m:e>
                            </m:mr>
                            <m:mr>
                              <m:e>
                                <m:r>
                                  <a:rPr lang="en-US" sz="2600" b="0" i="1" smtClean="0">
                                    <a:latin typeface="Cambria Math"/>
                                  </a:rPr>
                                  <m:t>0</m:t>
                                </m:r>
                              </m:e>
                              <m:e>
                                <m:r>
                                  <a:rPr lang="en-US" sz="2600" b="0" i="1" smtClean="0">
                                    <a:latin typeface="Cambria Math"/>
                                  </a:rPr>
                                  <m:t>1</m:t>
                                </m:r>
                              </m:e>
                            </m:mr>
                          </m:m>
                        </m:e>
                      </m:d>
                      <m:d>
                        <m:dPr>
                          <m:begChr m:val="["/>
                          <m:endChr m:val="]"/>
                          <m:ctrlPr>
                            <a:rPr lang="en-US" sz="2600" i="1">
                              <a:latin typeface="Cambria Math"/>
                            </a:rPr>
                          </m:ctrlPr>
                        </m:dPr>
                        <m:e>
                          <m:eqArr>
                            <m:eqArrPr>
                              <m:ctrlPr>
                                <a:rPr lang="en-US" sz="2600" i="1">
                                  <a:latin typeface="Cambria Math"/>
                                </a:rPr>
                              </m:ctrlPr>
                            </m:eqArrPr>
                            <m:e>
                              <m:sSub>
                                <m:sSubPr>
                                  <m:ctrlPr>
                                    <a:rPr lang="en-US" sz="2600" i="1">
                                      <a:latin typeface="Cambria Math"/>
                                    </a:rPr>
                                  </m:ctrlPr>
                                </m:sSubPr>
                                <m:e>
                                  <m:r>
                                    <a:rPr lang="en-US" sz="2600" i="1">
                                      <a:latin typeface="Cambria Math"/>
                                    </a:rPr>
                                    <m:t>𝑉</m:t>
                                  </m:r>
                                </m:e>
                                <m:sub>
                                  <m:r>
                                    <a:rPr lang="en-US" sz="2600" i="1">
                                      <a:latin typeface="Cambria Math"/>
                                    </a:rPr>
                                    <m:t>𝑅</m:t>
                                  </m:r>
                                </m:sub>
                              </m:sSub>
                            </m:e>
                            <m:e>
                              <m:sSub>
                                <m:sSubPr>
                                  <m:ctrlPr>
                                    <a:rPr lang="en-US" sz="2600" i="1">
                                      <a:latin typeface="Cambria Math"/>
                                    </a:rPr>
                                  </m:ctrlPr>
                                </m:sSubPr>
                                <m:e>
                                  <m:r>
                                    <a:rPr lang="en-US" sz="2600" i="1">
                                      <a:latin typeface="Cambria Math"/>
                                    </a:rPr>
                                    <m:t>𝐼</m:t>
                                  </m:r>
                                </m:e>
                                <m:sub>
                                  <m:r>
                                    <a:rPr lang="en-US" sz="2600" i="1">
                                      <a:latin typeface="Cambria Math"/>
                                    </a:rPr>
                                    <m:t>𝑅</m:t>
                                  </m:r>
                                </m:sub>
                              </m:sSub>
                            </m:e>
                          </m:eqArr>
                        </m:e>
                      </m:d>
                      <m:r>
                        <a:rPr lang="en-US" sz="2600" i="1">
                          <a:latin typeface="Cambria Math"/>
                        </a:rPr>
                        <m:t> </m:t>
                      </m:r>
                    </m:oMath>
                  </m:oMathPara>
                </a14:m>
                <a:endParaRPr lang="en-US" sz="2600" dirty="0"/>
              </a:p>
            </p:txBody>
          </p:sp>
        </mc:Choice>
        <mc:Fallback xmlns="">
          <p:sp>
            <p:nvSpPr>
              <p:cNvPr id="4" name="Rectangle 3"/>
              <p:cNvSpPr>
                <a:spLocks noRot="1" noChangeAspect="1" noMove="1" noResize="1" noEditPoints="1" noAdjustHandles="1" noChangeArrowheads="1" noChangeShapeType="1" noTextEdit="1"/>
              </p:cNvSpPr>
              <p:nvPr/>
            </p:nvSpPr>
            <p:spPr>
              <a:xfrm>
                <a:off x="3093839" y="5109770"/>
                <a:ext cx="2956322" cy="833305"/>
              </a:xfrm>
              <a:prstGeom prst="rect">
                <a:avLst/>
              </a:prstGeom>
              <a:blipFill rotWithShape="1">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C53D752-FC68-4BB4-A8B2-901698050504}" type="slidenum">
              <a:rPr lang="en-US" smtClean="0"/>
              <a:pPr/>
              <a:t>7</a:t>
            </a:fld>
            <a:endParaRPr lang="en-US"/>
          </a:p>
        </p:txBody>
      </p:sp>
    </p:spTree>
    <p:extLst>
      <p:ext uri="{BB962C8B-B14F-4D97-AF65-F5344CB8AC3E}">
        <p14:creationId xmlns:p14="http://schemas.microsoft.com/office/powerpoint/2010/main" val="1942549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phasor diagram for the short line is shown below for lagging current.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63" y="2876549"/>
            <a:ext cx="4186237" cy="332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C53D752-FC68-4BB4-A8B2-901698050504}" type="slidenum">
              <a:rPr lang="en-US" smtClean="0"/>
              <a:pPr/>
              <a:t>8</a:t>
            </a:fld>
            <a:endParaRPr lang="en-US"/>
          </a:p>
        </p:txBody>
      </p:sp>
    </p:spTree>
    <p:extLst>
      <p:ext uri="{BB962C8B-B14F-4D97-AF65-F5344CB8AC3E}">
        <p14:creationId xmlns:p14="http://schemas.microsoft.com/office/powerpoint/2010/main" val="2892684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Voltage Regulation</a:t>
            </a:r>
            <a:endParaRPr lang="en-US" sz="4000" b="1" dirty="0"/>
          </a:p>
        </p:txBody>
      </p:sp>
      <p:sp>
        <p:nvSpPr>
          <p:cNvPr id="3" name="Content Placeholder 2"/>
          <p:cNvSpPr>
            <a:spLocks noGrp="1"/>
          </p:cNvSpPr>
          <p:nvPr>
            <p:ph idx="1"/>
          </p:nvPr>
        </p:nvSpPr>
        <p:spPr/>
        <p:txBody>
          <a:bodyPr/>
          <a:lstStyle/>
          <a:p>
            <a:pPr algn="just"/>
            <a:r>
              <a:rPr lang="en-US" dirty="0" smtClean="0"/>
              <a:t>Voltage regulation of transmission lines may be defined as the percentage change in voltage at the receiving end of the line expressed as percentage of full load voltage in going from no-load to full-load.</a:t>
            </a:r>
          </a:p>
          <a:p>
            <a:pPr algn="just"/>
            <a:endParaRPr lang="en-US" dirty="0"/>
          </a:p>
          <a:p>
            <a:pPr algn="just"/>
            <a:endParaRPr lang="en-US" dirty="0" smtClean="0"/>
          </a:p>
          <a:p>
            <a:pPr algn="just"/>
            <a:r>
              <a:rPr lang="en-US" dirty="0" smtClean="0"/>
              <a:t>Where: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134427" y="3581400"/>
                <a:ext cx="7018973" cy="1091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 </m:t>
                      </m:r>
                      <m:r>
                        <a:rPr lang="en-US" sz="2600" b="0" i="1" smtClean="0">
                          <a:latin typeface="Cambria Math"/>
                        </a:rPr>
                        <m:t>𝑣𝑜𝑙𝑡𝑎𝑔𝑒</m:t>
                      </m:r>
                      <m:r>
                        <a:rPr lang="en-US" sz="2600" b="0" i="1" smtClean="0">
                          <a:latin typeface="Cambria Math"/>
                        </a:rPr>
                        <m:t> </m:t>
                      </m:r>
                      <m:r>
                        <a:rPr lang="en-US" sz="2600" b="0" i="1" smtClean="0">
                          <a:latin typeface="Cambria Math"/>
                        </a:rPr>
                        <m:t>𝑟𝑒𝑔𝑢𝑙𝑎𝑡𝑖𝑜𝑛</m:t>
                      </m:r>
                      <m:r>
                        <a:rPr lang="en-US" sz="2600" b="0" i="1" smtClean="0">
                          <a:latin typeface="Cambria Math"/>
                          <a:ea typeface="Cambria Math"/>
                        </a:rPr>
                        <m:t>=</m:t>
                      </m:r>
                      <m:f>
                        <m:fPr>
                          <m:ctrlPr>
                            <a:rPr lang="en-US" sz="2600" b="0" i="1" smtClean="0">
                              <a:latin typeface="Cambria Math"/>
                              <a:ea typeface="Cambria Math"/>
                            </a:rPr>
                          </m:ctrlPr>
                        </m:fPr>
                        <m:num>
                          <m:d>
                            <m:dPr>
                              <m:begChr m:val="|"/>
                              <m:endChr m:val="|"/>
                              <m:ctrlPr>
                                <a:rPr lang="en-US" sz="2600" b="0" i="1" smtClean="0">
                                  <a:latin typeface="Cambria Math"/>
                                  <a:ea typeface="Cambria Math"/>
                                </a:rPr>
                              </m:ctrlPr>
                            </m:dPr>
                            <m:e>
                              <m:sSubSup>
                                <m:sSubSupPr>
                                  <m:ctrlPr>
                                    <a:rPr lang="en-US" sz="2600" b="0" i="1" smtClean="0">
                                      <a:latin typeface="Cambria Math"/>
                                      <a:ea typeface="Cambria Math"/>
                                    </a:rPr>
                                  </m:ctrlPr>
                                </m:sSubSupPr>
                                <m:e>
                                  <m:sSub>
                                    <m:sSubPr>
                                      <m:ctrlPr>
                                        <a:rPr lang="en-US" sz="2600" b="0" i="1" smtClean="0">
                                          <a:latin typeface="Cambria Math"/>
                                          <a:ea typeface="Cambria Math"/>
                                        </a:rPr>
                                      </m:ctrlPr>
                                    </m:sSubPr>
                                    <m:e>
                                      <m:r>
                                        <a:rPr lang="en-US" sz="2600" b="0" i="1" smtClean="0">
                                          <a:latin typeface="Cambria Math"/>
                                          <a:ea typeface="Cambria Math"/>
                                        </a:rPr>
                                        <m:t>𝑉</m:t>
                                      </m:r>
                                    </m:e>
                                    <m:sub>
                                      <m:r>
                                        <a:rPr lang="en-US" sz="2600" b="0" i="1" smtClean="0">
                                          <a:latin typeface="Cambria Math"/>
                                          <a:ea typeface="Cambria Math"/>
                                        </a:rPr>
                                        <m:t>𝑅</m:t>
                                      </m:r>
                                    </m:sub>
                                  </m:sSub>
                                </m:e>
                                <m:sub/>
                                <m:sup>
                                  <m:r>
                                    <a:rPr lang="en-US" sz="2600" b="0" i="1" smtClean="0">
                                      <a:latin typeface="Cambria Math"/>
                                      <a:ea typeface="Cambria Math"/>
                                    </a:rPr>
                                    <m:t>𝑁𝐿</m:t>
                                  </m:r>
                                </m:sup>
                              </m:sSubSup>
                            </m:e>
                          </m:d>
                          <m:r>
                            <a:rPr lang="en-US" sz="2600" i="1">
                              <a:latin typeface="Cambria Math"/>
                              <a:ea typeface="Cambria Math"/>
                            </a:rPr>
                            <m:t>−</m:t>
                          </m:r>
                          <m:d>
                            <m:dPr>
                              <m:begChr m:val="|"/>
                              <m:endChr m:val="|"/>
                              <m:ctrlPr>
                                <a:rPr lang="en-US" sz="2600" b="0" i="1" smtClean="0">
                                  <a:latin typeface="Cambria Math"/>
                                  <a:ea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b="0" i="1" smtClean="0">
                                      <a:latin typeface="Cambria Math"/>
                                      <a:ea typeface="Cambria Math"/>
                                    </a:rPr>
                                    <m:t>𝐹</m:t>
                                  </m:r>
                                  <m:r>
                                    <a:rPr lang="en-US" sz="2600" i="1">
                                      <a:latin typeface="Cambria Math"/>
                                      <a:ea typeface="Cambria Math"/>
                                    </a:rPr>
                                    <m:t>𝐿</m:t>
                                  </m:r>
                                </m:sup>
                              </m:sSubSup>
                            </m:e>
                          </m:d>
                        </m:num>
                        <m:den>
                          <m:d>
                            <m:dPr>
                              <m:begChr m:val="|"/>
                              <m:endChr m:val="|"/>
                              <m:ctrlPr>
                                <a:rPr lang="en-US" sz="2600" b="0" i="1" smtClean="0">
                                  <a:latin typeface="Cambria Math"/>
                                  <a:ea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b="0" i="1" smtClean="0">
                                      <a:latin typeface="Cambria Math"/>
                                      <a:ea typeface="Cambria Math"/>
                                    </a:rPr>
                                    <m:t>𝐹</m:t>
                                  </m:r>
                                  <m:r>
                                    <a:rPr lang="en-US" sz="2600" i="1">
                                      <a:latin typeface="Cambria Math"/>
                                      <a:ea typeface="Cambria Math"/>
                                    </a:rPr>
                                    <m:t>𝐿</m:t>
                                  </m:r>
                                </m:sup>
                              </m:sSubSup>
                            </m:e>
                          </m:d>
                        </m:den>
                      </m:f>
                      <m:r>
                        <a:rPr lang="en-US" sz="2600" b="0" i="1" smtClean="0">
                          <a:latin typeface="Cambria Math"/>
                          <a:ea typeface="Cambria Math"/>
                        </a:rPr>
                        <m:t>×100</m:t>
                      </m:r>
                    </m:oMath>
                  </m:oMathPara>
                </a14:m>
                <a:endParaRPr lang="en-US"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34427" y="3581400"/>
                <a:ext cx="7018973" cy="109106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19200" y="5040868"/>
                <a:ext cx="7645555" cy="562975"/>
              </a:xfrm>
              <a:prstGeom prst="rect">
                <a:avLst/>
              </a:prstGeom>
              <a:noFill/>
            </p:spPr>
            <p:txBody>
              <a:bodyPr wrap="none" rtlCol="0">
                <a:spAutoFit/>
              </a:bodyPr>
              <a:lstStyle/>
              <a:p>
                <a14:m>
                  <m:oMath xmlns:m="http://schemas.openxmlformats.org/officeDocument/2006/math">
                    <m:d>
                      <m:dPr>
                        <m:begChr m:val="|"/>
                        <m:endChr m:val="|"/>
                        <m:ctrlPr>
                          <a:rPr lang="en-US" sz="2600" i="1" smtClean="0">
                            <a:latin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i="1">
                                <a:latin typeface="Cambria Math"/>
                                <a:ea typeface="Cambria Math"/>
                              </a:rPr>
                              <m:t>𝑁𝐿</m:t>
                            </m:r>
                          </m:sup>
                        </m:sSubSup>
                      </m:e>
                    </m:d>
                  </m:oMath>
                </a14:m>
                <a:r>
                  <a:rPr lang="en-US" sz="2600" dirty="0" smtClean="0"/>
                  <a:t>= magnitude of no-load receiving end voltage</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19200" y="5040868"/>
                <a:ext cx="7645555" cy="562975"/>
              </a:xfrm>
              <a:prstGeom prst="rect">
                <a:avLst/>
              </a:prstGeom>
              <a:blipFill rotWithShape="1">
                <a:blip r:embed="rId3"/>
                <a:stretch>
                  <a:fillRect t="-2174"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19200" y="5685425"/>
                <a:ext cx="7632731" cy="562975"/>
              </a:xfrm>
              <a:prstGeom prst="rect">
                <a:avLst/>
              </a:prstGeom>
              <a:noFill/>
            </p:spPr>
            <p:txBody>
              <a:bodyPr wrap="none" rtlCol="0">
                <a:spAutoFit/>
              </a:bodyPr>
              <a:lstStyle/>
              <a:p>
                <a14:m>
                  <m:oMath xmlns:m="http://schemas.openxmlformats.org/officeDocument/2006/math">
                    <m:d>
                      <m:dPr>
                        <m:begChr m:val="|"/>
                        <m:endChr m:val="|"/>
                        <m:ctrlPr>
                          <a:rPr lang="en-US" sz="2600" i="1" smtClean="0">
                            <a:latin typeface="Cambria Math"/>
                          </a:rPr>
                        </m:ctrlPr>
                      </m:dPr>
                      <m:e>
                        <m:sSubSup>
                          <m:sSubSupPr>
                            <m:ctrlPr>
                              <a:rPr lang="en-US" sz="2600" i="1">
                                <a:latin typeface="Cambria Math"/>
                                <a:ea typeface="Cambria Math"/>
                              </a:rPr>
                            </m:ctrlPr>
                          </m:sSubSupPr>
                          <m:e>
                            <m:sSub>
                              <m:sSubPr>
                                <m:ctrlPr>
                                  <a:rPr lang="en-US" sz="2600" i="1">
                                    <a:latin typeface="Cambria Math"/>
                                    <a:ea typeface="Cambria Math"/>
                                  </a:rPr>
                                </m:ctrlPr>
                              </m:sSubPr>
                              <m:e>
                                <m:r>
                                  <a:rPr lang="en-US" sz="2600" i="1">
                                    <a:latin typeface="Cambria Math"/>
                                    <a:ea typeface="Cambria Math"/>
                                  </a:rPr>
                                  <m:t>𝑉</m:t>
                                </m:r>
                              </m:e>
                              <m:sub>
                                <m:r>
                                  <a:rPr lang="en-US" sz="2600" i="1">
                                    <a:latin typeface="Cambria Math"/>
                                    <a:ea typeface="Cambria Math"/>
                                  </a:rPr>
                                  <m:t>𝑅</m:t>
                                </m:r>
                              </m:sub>
                            </m:sSub>
                          </m:e>
                          <m:sub/>
                          <m:sup>
                            <m:r>
                              <a:rPr lang="en-US" sz="2600" b="0" i="1" smtClean="0">
                                <a:latin typeface="Cambria Math"/>
                                <a:ea typeface="Cambria Math"/>
                              </a:rPr>
                              <m:t>𝐹</m:t>
                            </m:r>
                            <m:r>
                              <a:rPr lang="en-US" sz="2600" i="1">
                                <a:latin typeface="Cambria Math"/>
                                <a:ea typeface="Cambria Math"/>
                              </a:rPr>
                              <m:t>𝐿</m:t>
                            </m:r>
                          </m:sup>
                        </m:sSubSup>
                      </m:e>
                    </m:d>
                  </m:oMath>
                </a14:m>
                <a:r>
                  <a:rPr lang="en-US" sz="2600" dirty="0" smtClean="0"/>
                  <a:t>= magnitude of full-load receiving end voltage</a:t>
                </a:r>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1219200" y="5685425"/>
                <a:ext cx="7632731" cy="562975"/>
              </a:xfrm>
              <a:prstGeom prst="rect">
                <a:avLst/>
              </a:prstGeom>
              <a:blipFill rotWithShape="1">
                <a:blip r:embed="rId4"/>
                <a:stretch>
                  <a:fillRect t="-2174" r="-479" b="-21739"/>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2C53D752-FC68-4BB4-A8B2-901698050504}" type="slidenum">
              <a:rPr lang="en-US" smtClean="0"/>
              <a:pPr/>
              <a:t>9</a:t>
            </a:fld>
            <a:endParaRPr lang="en-US"/>
          </a:p>
        </p:txBody>
      </p:sp>
    </p:spTree>
    <p:extLst>
      <p:ext uri="{BB962C8B-B14F-4D97-AF65-F5344CB8AC3E}">
        <p14:creationId xmlns:p14="http://schemas.microsoft.com/office/powerpoint/2010/main" val="1908341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1952</TotalTime>
  <Words>2432</Words>
  <Application>Microsoft Office PowerPoint</Application>
  <PresentationFormat>On-screen Show (4:3)</PresentationFormat>
  <Paragraphs>267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Introduction to Power Systems</vt:lpstr>
      <vt:lpstr>Representation of Transmission Lines  </vt:lpstr>
      <vt:lpstr>PowerPoint Presentation</vt:lpstr>
      <vt:lpstr>PowerPoint Presentation</vt:lpstr>
      <vt:lpstr>PowerPoint Presentation</vt:lpstr>
      <vt:lpstr>PowerPoint Presentation</vt:lpstr>
      <vt:lpstr>Short Transmission  Line (&lt; 80km)</vt:lpstr>
      <vt:lpstr>PowerPoint Presentation</vt:lpstr>
      <vt:lpstr>Voltage Regulation</vt:lpstr>
      <vt:lpstr>PowerPoint Presentation</vt:lpstr>
      <vt:lpstr>Medium Transmission  Line  (80 km &lt; l &lt; 240km)</vt:lpstr>
      <vt:lpstr>PowerPoint Presentation</vt:lpstr>
      <vt:lpstr>PowerPoint Presentation</vt:lpstr>
      <vt:lpstr>Long Transmission Line (&gt; 250 km)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Equivalent Circuit of a Long Line</vt:lpstr>
      <vt:lpstr>PowerPoint Presentation</vt:lpstr>
      <vt:lpstr>PowerPoint Presentation</vt:lpstr>
      <vt:lpstr>PowerPoint Presentation</vt:lpstr>
      <vt:lpstr>Power Flow through Transmission Lines</vt:lpstr>
      <vt:lpstr>PowerPoint Presentation</vt:lpstr>
      <vt:lpstr>PowerPoint Presentation</vt:lpstr>
      <vt:lpstr>PowerPoint Presentation</vt:lpstr>
      <vt:lpstr>PowerPoint Presentation</vt:lpstr>
      <vt:lpstr>Reactive Compensation of Transmission Lines</vt:lpstr>
      <vt:lpstr>PowerPoint Presentation</vt:lpstr>
      <vt:lpstr>PowerPoint Presentation</vt:lpstr>
      <vt:lpstr>PowerPoint Presentation</vt:lpstr>
      <vt:lpstr>Ferranti Effect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 Systems</dc:title>
  <dc:creator>user1</dc:creator>
  <cp:lastModifiedBy>Andinet Negash</cp:lastModifiedBy>
  <cp:revision>89</cp:revision>
  <dcterms:created xsi:type="dcterms:W3CDTF">2016-03-26T05:23:07Z</dcterms:created>
  <dcterms:modified xsi:type="dcterms:W3CDTF">2017-05-10T15:08:02Z</dcterms:modified>
</cp:coreProperties>
</file>