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57" r:id="rId4"/>
    <p:sldId id="258" r:id="rId5"/>
    <p:sldId id="259" r:id="rId6"/>
    <p:sldId id="260" r:id="rId7"/>
    <p:sldId id="265" r:id="rId8"/>
    <p:sldId id="261" r:id="rId9"/>
    <p:sldId id="289"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62" r:id="rId27"/>
    <p:sldId id="282" r:id="rId28"/>
    <p:sldId id="283" r:id="rId29"/>
    <p:sldId id="263" r:id="rId30"/>
    <p:sldId id="286" r:id="rId31"/>
    <p:sldId id="287" r:id="rId32"/>
    <p:sldId id="288" r:id="rId33"/>
    <p:sldId id="28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29D50CD-9BAE-42B3-B000-DA7A8D1A8328}" type="datetimeFigureOut">
              <a:rPr lang="en-US" smtClean="0"/>
              <a:pPr/>
              <a:t>5/18/2017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37F63ED-0BB0-44F4-9CEE-92B23362FD0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9D50CD-9BAE-42B3-B000-DA7A8D1A8328}" type="datetimeFigureOut">
              <a:rPr lang="en-US" smtClean="0"/>
              <a:pPr/>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F63ED-0BB0-44F4-9CEE-92B23362FD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9D50CD-9BAE-42B3-B000-DA7A8D1A8328}" type="datetimeFigureOut">
              <a:rPr lang="en-US" smtClean="0"/>
              <a:pPr/>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F63ED-0BB0-44F4-9CEE-92B23362FD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9D50CD-9BAE-42B3-B000-DA7A8D1A8328}" type="datetimeFigureOut">
              <a:rPr lang="en-US" smtClean="0"/>
              <a:pPr/>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F63ED-0BB0-44F4-9CEE-92B23362FD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29D50CD-9BAE-42B3-B000-DA7A8D1A8328}" type="datetimeFigureOut">
              <a:rPr lang="en-US" smtClean="0"/>
              <a:pPr/>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F63ED-0BB0-44F4-9CEE-92B23362FD0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29D50CD-9BAE-42B3-B000-DA7A8D1A8328}" type="datetimeFigureOut">
              <a:rPr lang="en-US" smtClean="0"/>
              <a:pPr/>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F63ED-0BB0-44F4-9CEE-92B23362FD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29D50CD-9BAE-42B3-B000-DA7A8D1A8328}" type="datetimeFigureOut">
              <a:rPr lang="en-US" smtClean="0"/>
              <a:pPr/>
              <a:t>5/18/2017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7F63ED-0BB0-44F4-9CEE-92B23362FD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29D50CD-9BAE-42B3-B000-DA7A8D1A8328}" type="datetimeFigureOut">
              <a:rPr lang="en-US" smtClean="0"/>
              <a:pPr/>
              <a:t>5/18/2017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7F63ED-0BB0-44F4-9CEE-92B23362FD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D50CD-9BAE-42B3-B000-DA7A8D1A8328}" type="datetimeFigureOut">
              <a:rPr lang="en-US" smtClean="0"/>
              <a:pPr/>
              <a:t>5/18/2017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7F63ED-0BB0-44F4-9CEE-92B23362FD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29D50CD-9BAE-42B3-B000-DA7A8D1A8328}" type="datetimeFigureOut">
              <a:rPr lang="en-US" smtClean="0"/>
              <a:pPr/>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F63ED-0BB0-44F4-9CEE-92B23362FD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29D50CD-9BAE-42B3-B000-DA7A8D1A8328}" type="datetimeFigureOut">
              <a:rPr lang="en-US" smtClean="0"/>
              <a:pPr/>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37F63ED-0BB0-44F4-9CEE-92B23362FD0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29D50CD-9BAE-42B3-B000-DA7A8D1A8328}" type="datetimeFigureOut">
              <a:rPr lang="en-US" smtClean="0"/>
              <a:pPr/>
              <a:t>5/18/2017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37F63ED-0BB0-44F4-9CEE-92B23362FD0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Five </a:t>
            </a:r>
            <a:endParaRPr lang="en-US" dirty="0"/>
          </a:p>
        </p:txBody>
      </p:sp>
      <p:sp>
        <p:nvSpPr>
          <p:cNvPr id="3" name="Subtitle 2"/>
          <p:cNvSpPr>
            <a:spLocks noGrp="1"/>
          </p:cNvSpPr>
          <p:nvPr>
            <p:ph type="subTitle" idx="1"/>
          </p:nvPr>
        </p:nvSpPr>
        <p:spPr/>
        <p:txBody>
          <a:bodyPr/>
          <a:lstStyle/>
          <a:p>
            <a:r>
              <a:rPr lang="en-US" sz="4400" dirty="0" smtClean="0"/>
              <a:t>Insulators</a:t>
            </a:r>
            <a:endParaRPr 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Types of Insulators</a:t>
            </a:r>
            <a:endParaRPr lang="en-US" sz="4000" dirty="0"/>
          </a:p>
        </p:txBody>
      </p:sp>
      <p:sp>
        <p:nvSpPr>
          <p:cNvPr id="3" name="Content Placeholder 2"/>
          <p:cNvSpPr>
            <a:spLocks noGrp="1"/>
          </p:cNvSpPr>
          <p:nvPr>
            <p:ph idx="1"/>
          </p:nvPr>
        </p:nvSpPr>
        <p:spPr/>
        <p:txBody>
          <a:bodyPr/>
          <a:lstStyle/>
          <a:p>
            <a:r>
              <a:rPr lang="en-US" dirty="0" smtClean="0"/>
              <a:t>There are several types of insulators but the most commonly used are: </a:t>
            </a:r>
          </a:p>
          <a:p>
            <a:pPr lvl="1">
              <a:buFont typeface="Wingdings" pitchFamily="2" charset="2"/>
              <a:buChar char="q"/>
            </a:pPr>
            <a:r>
              <a:rPr lang="en-US" sz="2600" dirty="0" smtClean="0"/>
              <a:t>pin type </a:t>
            </a:r>
          </a:p>
          <a:p>
            <a:pPr lvl="1">
              <a:buFont typeface="Wingdings" pitchFamily="2" charset="2"/>
              <a:buChar char="q"/>
            </a:pPr>
            <a:r>
              <a:rPr lang="en-US" sz="2600" dirty="0" smtClean="0"/>
              <a:t>suspension type</a:t>
            </a:r>
          </a:p>
          <a:p>
            <a:pPr lvl="1">
              <a:buFont typeface="Wingdings" pitchFamily="2" charset="2"/>
              <a:buChar char="q"/>
            </a:pPr>
            <a:r>
              <a:rPr lang="en-US" sz="2600" dirty="0" smtClean="0"/>
              <a:t>strain insulator and </a:t>
            </a:r>
          </a:p>
          <a:p>
            <a:pPr lvl="1">
              <a:buFont typeface="Wingdings" pitchFamily="2" charset="2"/>
              <a:buChar char="q"/>
            </a:pPr>
            <a:r>
              <a:rPr lang="en-US" sz="2600" dirty="0" smtClean="0"/>
              <a:t>shackle insulator </a:t>
            </a:r>
          </a:p>
          <a:p>
            <a:pPr lvl="1">
              <a:buNone/>
            </a:pP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35480"/>
            <a:ext cx="5486400" cy="4389120"/>
          </a:xfrm>
        </p:spPr>
        <p:txBody>
          <a:bodyPr>
            <a:normAutofit lnSpcReduction="10000"/>
          </a:bodyPr>
          <a:lstStyle/>
          <a:p>
            <a:pPr>
              <a:buFont typeface="Wingdings" pitchFamily="2" charset="2"/>
              <a:buChar char="q"/>
            </a:pPr>
            <a:r>
              <a:rPr lang="en-US" b="1" dirty="0" smtClean="0">
                <a:solidFill>
                  <a:srgbClr val="C00000"/>
                </a:solidFill>
              </a:rPr>
              <a:t>Pin Type Insulators</a:t>
            </a:r>
          </a:p>
          <a:p>
            <a:pPr algn="just">
              <a:buFont typeface="Arial" pitchFamily="34" charset="0"/>
              <a:buChar char="•"/>
            </a:pPr>
            <a:r>
              <a:rPr lang="en-US" dirty="0" smtClean="0"/>
              <a:t>As the name suggests, the pin</a:t>
            </a:r>
            <a:br>
              <a:rPr lang="en-US" dirty="0" smtClean="0"/>
            </a:br>
            <a:r>
              <a:rPr lang="en-US" dirty="0" smtClean="0"/>
              <a:t>type insulator is secured to the cross arm on the pole. </a:t>
            </a:r>
          </a:p>
          <a:p>
            <a:pPr algn="just">
              <a:buFont typeface="Arial" pitchFamily="34" charset="0"/>
              <a:buChar char="•"/>
            </a:pPr>
            <a:r>
              <a:rPr lang="en-US" dirty="0" smtClean="0"/>
              <a:t>There is a groove on the upper end of the insulator for housing the conductor. </a:t>
            </a:r>
          </a:p>
          <a:p>
            <a:pPr algn="just">
              <a:buFont typeface="Arial" pitchFamily="34" charset="0"/>
              <a:buChar char="•"/>
            </a:pPr>
            <a:r>
              <a:rPr lang="en-US" dirty="0" smtClean="0"/>
              <a:t>The conductor passes through this groove and is bound by the annealed wire of the same material as the conductor.</a:t>
            </a:r>
            <a:endParaRPr lang="en-US" dirty="0"/>
          </a:p>
        </p:txBody>
      </p:sp>
      <p:pic>
        <p:nvPicPr>
          <p:cNvPr id="2050" name="Picture 2"/>
          <p:cNvPicPr>
            <a:picLocks noChangeAspect="1" noChangeArrowheads="1"/>
          </p:cNvPicPr>
          <p:nvPr/>
        </p:nvPicPr>
        <p:blipFill>
          <a:blip r:embed="rId2"/>
          <a:srcRect/>
          <a:stretch>
            <a:fillRect/>
          </a:stretch>
        </p:blipFill>
        <p:spPr bwMode="auto">
          <a:xfrm>
            <a:off x="6143625" y="1970632"/>
            <a:ext cx="2466975" cy="22822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35480"/>
            <a:ext cx="5943600" cy="4389120"/>
          </a:xfrm>
        </p:spPr>
        <p:txBody>
          <a:bodyPr>
            <a:normAutofit lnSpcReduction="10000"/>
          </a:bodyPr>
          <a:lstStyle/>
          <a:p>
            <a:pPr algn="just"/>
            <a:r>
              <a:rPr lang="en-US" dirty="0" smtClean="0"/>
              <a:t>Pin type insulators are used for transmission and distribution of electric power at voltages up to 33 kV.</a:t>
            </a:r>
          </a:p>
          <a:p>
            <a:pPr algn="just"/>
            <a:r>
              <a:rPr lang="en-US" dirty="0" smtClean="0"/>
              <a:t>Beyond operating voltage of 33 kV, the pin type insulators become too bulky and hence uneconomical.</a:t>
            </a:r>
          </a:p>
          <a:p>
            <a:pPr algn="just"/>
            <a:r>
              <a:rPr lang="en-US" dirty="0" smtClean="0"/>
              <a:t>A single pin type insulator is used to transmit voltages up to 11 kV (kilovolts) and higher voltages require two-, three- or four piece pin insulators. </a:t>
            </a:r>
          </a:p>
        </p:txBody>
      </p:sp>
      <p:pic>
        <p:nvPicPr>
          <p:cNvPr id="3074" name="Picture 2"/>
          <p:cNvPicPr>
            <a:picLocks noChangeAspect="1" noChangeArrowheads="1"/>
          </p:cNvPicPr>
          <p:nvPr/>
        </p:nvPicPr>
        <p:blipFill>
          <a:blip r:embed="rId2"/>
          <a:srcRect/>
          <a:stretch>
            <a:fillRect/>
          </a:stretch>
        </p:blipFill>
        <p:spPr bwMode="auto">
          <a:xfrm>
            <a:off x="6545304" y="2514600"/>
            <a:ext cx="2370096"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35480"/>
            <a:ext cx="5105400" cy="4389120"/>
          </a:xfrm>
        </p:spPr>
        <p:txBody>
          <a:bodyPr/>
          <a:lstStyle/>
          <a:p>
            <a:pPr algn="just"/>
            <a:r>
              <a:rPr lang="en-US" dirty="0" smtClean="0"/>
              <a:t>They are not economically feasible for 33 kV and</a:t>
            </a:r>
            <a:br>
              <a:rPr lang="en-US" dirty="0" smtClean="0"/>
            </a:br>
            <a:r>
              <a:rPr lang="en-US" dirty="0" smtClean="0"/>
              <a:t>higher transmission lines.</a:t>
            </a:r>
          </a:p>
          <a:p>
            <a:pPr algn="just"/>
            <a:r>
              <a:rPr lang="en-US" dirty="0" smtClean="0"/>
              <a:t>Pin type insulators are secured with steel or lead bolts onto transmission poles. </a:t>
            </a:r>
          </a:p>
          <a:p>
            <a:pPr algn="just"/>
            <a:r>
              <a:rPr lang="en-US" dirty="0" smtClean="0"/>
              <a:t>These are typically used for straight-running transmission lines.</a:t>
            </a:r>
            <a:endParaRPr lang="en-US" dirty="0"/>
          </a:p>
        </p:txBody>
      </p:sp>
      <p:pic>
        <p:nvPicPr>
          <p:cNvPr id="4098" name="Picture 2"/>
          <p:cNvPicPr>
            <a:picLocks noChangeAspect="1" noChangeArrowheads="1"/>
          </p:cNvPicPr>
          <p:nvPr/>
        </p:nvPicPr>
        <p:blipFill>
          <a:blip r:embed="rId2"/>
          <a:srcRect/>
          <a:stretch>
            <a:fillRect/>
          </a:stretch>
        </p:blipFill>
        <p:spPr bwMode="auto">
          <a:xfrm>
            <a:off x="5668566" y="2057400"/>
            <a:ext cx="3018234"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274320" lvl="1" indent="-274320">
              <a:buClr>
                <a:schemeClr val="accent3"/>
              </a:buClr>
              <a:buSzPct val="95000"/>
              <a:buFont typeface="Wingdings" pitchFamily="2" charset="2"/>
              <a:buChar char="q"/>
            </a:pPr>
            <a:r>
              <a:rPr lang="en-US" sz="2600" dirty="0" smtClean="0">
                <a:solidFill>
                  <a:srgbClr val="C00000"/>
                </a:solidFill>
              </a:rPr>
              <a:t>Suspension Type Insulators </a:t>
            </a:r>
          </a:p>
          <a:p>
            <a:pPr marL="274320" lvl="1" indent="-274320" algn="just">
              <a:buClr>
                <a:schemeClr val="accent3"/>
              </a:buClr>
              <a:buSzPct val="95000"/>
            </a:pPr>
            <a:r>
              <a:rPr lang="en-US" sz="2600" dirty="0" smtClean="0"/>
              <a:t>For high voltages (&gt;33 kV), it is a usual practice to use suspension type insulators consist of a number of porcelain discs connected in series by metal links in the form of a string.</a:t>
            </a:r>
          </a:p>
          <a:p>
            <a:endParaRPr lang="en-US" dirty="0"/>
          </a:p>
        </p:txBody>
      </p:sp>
      <p:pic>
        <p:nvPicPr>
          <p:cNvPr id="5122" name="Picture 2"/>
          <p:cNvPicPr>
            <a:picLocks noChangeAspect="1" noChangeArrowheads="1"/>
          </p:cNvPicPr>
          <p:nvPr/>
        </p:nvPicPr>
        <p:blipFill>
          <a:blip r:embed="rId2"/>
          <a:srcRect/>
          <a:stretch>
            <a:fillRect/>
          </a:stretch>
        </p:blipFill>
        <p:spPr bwMode="auto">
          <a:xfrm>
            <a:off x="4324350" y="3733800"/>
            <a:ext cx="3981450" cy="30129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35480"/>
            <a:ext cx="6781800" cy="4389120"/>
          </a:xfrm>
        </p:spPr>
        <p:txBody>
          <a:bodyPr>
            <a:noAutofit/>
          </a:bodyPr>
          <a:lstStyle/>
          <a:p>
            <a:pPr algn="just"/>
            <a:r>
              <a:rPr lang="en-US" dirty="0" smtClean="0"/>
              <a:t>The conductor is suspended at the bottom end of this string while the other end of the string is secured to the cross-arm of the tower. </a:t>
            </a:r>
          </a:p>
          <a:p>
            <a:pPr algn="just"/>
            <a:r>
              <a:rPr lang="en-US" dirty="0" smtClean="0"/>
              <a:t>Each unit or disc is designed for low voltage, say 11 kV.</a:t>
            </a:r>
          </a:p>
          <a:p>
            <a:pPr algn="just"/>
            <a:r>
              <a:rPr lang="en-US" dirty="0" smtClean="0"/>
              <a:t>The number of discs in series would obviously depend upon the working voltage. </a:t>
            </a:r>
          </a:p>
          <a:p>
            <a:pPr algn="just"/>
            <a:r>
              <a:rPr lang="en-US" dirty="0" smtClean="0"/>
              <a:t>For instance, if the working voltage is 66 kV, then six discs in series will be provided on the string.</a:t>
            </a:r>
            <a:endParaRPr lang="en-US" dirty="0"/>
          </a:p>
        </p:txBody>
      </p:sp>
      <p:pic>
        <p:nvPicPr>
          <p:cNvPr id="4" name="Picture 3"/>
          <p:cNvPicPr>
            <a:picLocks noChangeAspect="1" noChangeArrowheads="1"/>
          </p:cNvPicPr>
          <p:nvPr/>
        </p:nvPicPr>
        <p:blipFill>
          <a:blip r:embed="rId2"/>
          <a:srcRect/>
          <a:stretch>
            <a:fillRect/>
          </a:stretch>
        </p:blipFill>
        <p:spPr bwMode="auto">
          <a:xfrm>
            <a:off x="7239000" y="2286000"/>
            <a:ext cx="1905000"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None/>
            </a:pPr>
            <a:r>
              <a:rPr lang="en-US" dirty="0" smtClean="0">
                <a:solidFill>
                  <a:srgbClr val="C00000"/>
                </a:solidFill>
              </a:rPr>
              <a:t>Advantages of suspension type insulators </a:t>
            </a:r>
          </a:p>
          <a:p>
            <a:pPr marL="514350" indent="-514350" algn="just">
              <a:buFont typeface="+mj-lt"/>
              <a:buAutoNum type="arabicPeriod"/>
            </a:pPr>
            <a:r>
              <a:rPr lang="en-US" dirty="0" smtClean="0"/>
              <a:t>Suspension type insulators are cheaper than pin type insulators for voltages beyond 33 KV. </a:t>
            </a:r>
          </a:p>
          <a:p>
            <a:pPr marL="514350" indent="-514350" algn="just">
              <a:buFont typeface="+mj-lt"/>
              <a:buAutoNum type="arabicPeriod"/>
            </a:pPr>
            <a:r>
              <a:rPr lang="en-US" dirty="0" smtClean="0"/>
              <a:t>Each unit or disc of suspension type insulator is designed for low voltage, usually 11 kV. Depending upon the working voltage, the desired number of discs can be connected in series.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514350" indent="-514350" algn="just">
              <a:buFont typeface="+mj-lt"/>
              <a:buAutoNum type="arabicPeriod" startAt="3"/>
            </a:pPr>
            <a:r>
              <a:rPr lang="en-US" dirty="0" smtClean="0"/>
              <a:t>If any one disc is damaged, the whole string does not become useless because the damaged disc can be replaced by the sound one.</a:t>
            </a:r>
          </a:p>
          <a:p>
            <a:pPr marL="514350" indent="-514350" algn="just">
              <a:buFont typeface="+mj-lt"/>
              <a:buAutoNum type="arabicPeriod" startAt="3"/>
            </a:pPr>
            <a:r>
              <a:rPr lang="en-US" dirty="0" smtClean="0"/>
              <a:t>The suspension arrangement provides greater flexibility to the line. The connection at the cross arm is such that insulator string is free to swing in any direction and can take up the position where mechanical stresses are minimum.</a:t>
            </a:r>
          </a:p>
          <a:p>
            <a:pPr marL="514350" indent="-514350" algn="just">
              <a:buFont typeface="+mj-lt"/>
              <a:buAutoNum type="arabicPeriod" startAt="3"/>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514350" indent="-514350" algn="just">
              <a:buFont typeface="+mj-lt"/>
              <a:buAutoNum type="arabicPeriod" startAt="5"/>
            </a:pPr>
            <a:r>
              <a:rPr lang="en-US" dirty="0" smtClean="0"/>
              <a:t>In case of increased demand on the transmission line, it is found more satisfactory to supply the greater demand by raising the line voltage than to provide another set of conductors. The additional insulation required for the raised voltage can be easily obtained in the suspension arrangement by adding the desired number of discs.</a:t>
            </a:r>
          </a:p>
          <a:p>
            <a:pPr marL="514350" indent="-514350" algn="just">
              <a:buFont typeface="+mj-lt"/>
              <a:buAutoNum type="arabicPeriod" startAt="5"/>
            </a:pPr>
            <a:r>
              <a:rPr lang="en-US" dirty="0" smtClean="0"/>
              <a:t>The suspension type insulators are generally used with steel towers. As the conductors run below the earthed cross-arm of the tower, therefore, this arrangement provides partial protection from lightning.</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Font typeface="Wingdings" pitchFamily="2" charset="2"/>
              <a:buChar char="q"/>
            </a:pPr>
            <a:r>
              <a:rPr lang="en-US" dirty="0" smtClean="0">
                <a:solidFill>
                  <a:srgbClr val="C00000"/>
                </a:solidFill>
              </a:rPr>
              <a:t>Strain Type Insulators </a:t>
            </a:r>
          </a:p>
          <a:p>
            <a:pPr algn="just"/>
            <a:r>
              <a:rPr lang="en-US" dirty="0" smtClean="0"/>
              <a:t>When there is a dead end of the line or there is corner or sharp curve, the line is subjected to greater tension.</a:t>
            </a:r>
          </a:p>
          <a:p>
            <a:pPr algn="just"/>
            <a:r>
              <a:rPr lang="en-US" dirty="0" smtClean="0"/>
              <a:t>In order to relieve the line of excessive tension, strain</a:t>
            </a:r>
            <a:br>
              <a:rPr lang="en-US" dirty="0" smtClean="0"/>
            </a:br>
            <a:r>
              <a:rPr lang="en-US" dirty="0" smtClean="0"/>
              <a:t>insulators are used. </a:t>
            </a:r>
          </a:p>
          <a:p>
            <a:pPr algn="just"/>
            <a:r>
              <a:rPr lang="en-US" dirty="0" smtClean="0"/>
              <a:t>For low voltage lines (&lt; 11 kV), shackle insulators are used as strain insulators.</a:t>
            </a:r>
            <a:endParaRPr lang="en-US" dirty="0"/>
          </a:p>
        </p:txBody>
      </p:sp>
      <p:pic>
        <p:nvPicPr>
          <p:cNvPr id="6146" name="Picture 2"/>
          <p:cNvPicPr>
            <a:picLocks noChangeAspect="1" noChangeArrowheads="1"/>
          </p:cNvPicPr>
          <p:nvPr/>
        </p:nvPicPr>
        <p:blipFill>
          <a:blip r:embed="rId2"/>
          <a:srcRect/>
          <a:stretch>
            <a:fillRect/>
          </a:stretch>
        </p:blipFill>
        <p:spPr bwMode="auto">
          <a:xfrm>
            <a:off x="2895600" y="5000625"/>
            <a:ext cx="3657600" cy="15694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778761" y="1905000"/>
            <a:ext cx="7450839"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752600" y="733031"/>
            <a:ext cx="5350209" cy="60281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However, for the high voltage transmission lines, strain insulator consists of an assembly of suspension insulators. </a:t>
            </a:r>
          </a:p>
          <a:p>
            <a:pPr algn="just"/>
            <a:r>
              <a:rPr lang="en-US" dirty="0" smtClean="0"/>
              <a:t>The discs of strain insulators are used in the vertical plane. When the tension in lines is exceedingly high, at long river spans, two or more strings are used in</a:t>
            </a:r>
            <a:br>
              <a:rPr lang="en-US" dirty="0" smtClean="0"/>
            </a:br>
            <a:r>
              <a:rPr lang="en-US" dirty="0" smtClean="0"/>
              <a:t>parallel. </a:t>
            </a:r>
            <a:endParaRPr lang="en-US" dirty="0"/>
          </a:p>
        </p:txBody>
      </p:sp>
      <p:pic>
        <p:nvPicPr>
          <p:cNvPr id="4" name="Picture 3"/>
          <p:cNvPicPr>
            <a:picLocks noChangeAspect="1" noChangeArrowheads="1"/>
          </p:cNvPicPr>
          <p:nvPr/>
        </p:nvPicPr>
        <p:blipFill>
          <a:blip r:embed="rId2"/>
          <a:srcRect/>
          <a:stretch>
            <a:fillRect/>
          </a:stretch>
        </p:blipFill>
        <p:spPr bwMode="auto">
          <a:xfrm>
            <a:off x="2514600" y="4495800"/>
            <a:ext cx="1802553" cy="21775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smtClean="0"/>
              <a:t>Strain type insulators are horizontally suspended suspension insulators. </a:t>
            </a:r>
          </a:p>
          <a:p>
            <a:pPr algn="just"/>
            <a:r>
              <a:rPr lang="en-US" dirty="0" smtClean="0"/>
              <a:t>They are used to handle mechanical stresses and take the pressure off a conductor at the end of a transmission line, at a sharp corner or curve or over long river crossings. </a:t>
            </a:r>
          </a:p>
          <a:p>
            <a:pPr algn="just"/>
            <a:r>
              <a:rPr lang="en-US" dirty="0" smtClean="0"/>
              <a:t>Strain insulators are typically used for higher voltage transmissions.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q"/>
            </a:pPr>
            <a:r>
              <a:rPr lang="en-US" dirty="0" smtClean="0">
                <a:solidFill>
                  <a:srgbClr val="C00000"/>
                </a:solidFill>
              </a:rPr>
              <a:t>Shackle Type Insulators </a:t>
            </a:r>
          </a:p>
          <a:p>
            <a:pPr algn="just"/>
            <a:r>
              <a:rPr lang="en-US" dirty="0" smtClean="0"/>
              <a:t>Shackle type insulators, similar to strain type insulators, are used on sharp curves, end poles and in section poles.</a:t>
            </a:r>
          </a:p>
          <a:p>
            <a:pPr algn="just"/>
            <a:endParaRPr lang="en-US" dirty="0"/>
          </a:p>
        </p:txBody>
      </p:sp>
      <p:pic>
        <p:nvPicPr>
          <p:cNvPr id="8194" name="Picture 2"/>
          <p:cNvPicPr>
            <a:picLocks noChangeAspect="1" noChangeArrowheads="1"/>
          </p:cNvPicPr>
          <p:nvPr/>
        </p:nvPicPr>
        <p:blipFill>
          <a:blip r:embed="rId2"/>
          <a:srcRect/>
          <a:stretch>
            <a:fillRect/>
          </a:stretch>
        </p:blipFill>
        <p:spPr bwMode="auto">
          <a:xfrm>
            <a:off x="1438275" y="3629025"/>
            <a:ext cx="6594092" cy="3076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smtClean="0"/>
              <a:t>These insulators are single, round porcelain parts that are mounted horizontally or vertically. </a:t>
            </a:r>
          </a:p>
          <a:p>
            <a:pPr algn="just"/>
            <a:r>
              <a:rPr lang="en-US" dirty="0" smtClean="0"/>
              <a:t>In early days, the shackle insulators were used as strain insulators.</a:t>
            </a:r>
          </a:p>
          <a:p>
            <a:pPr algn="just"/>
            <a:r>
              <a:rPr lang="en-US" dirty="0" smtClean="0"/>
              <a:t>But now a days, they are frequently used for low voltage distribution lines. </a:t>
            </a:r>
          </a:p>
          <a:p>
            <a:pPr algn="just"/>
            <a:r>
              <a:rPr lang="en-US" dirty="0" smtClean="0"/>
              <a:t>They can be directly fixed to the pole with a bolt or to the cross arm.</a:t>
            </a:r>
            <a:endParaRPr lang="en-US" dirty="0"/>
          </a:p>
        </p:txBody>
      </p:sp>
      <p:pic>
        <p:nvPicPr>
          <p:cNvPr id="9219" name="Picture 3"/>
          <p:cNvPicPr>
            <a:picLocks noChangeAspect="1" noChangeArrowheads="1"/>
          </p:cNvPicPr>
          <p:nvPr/>
        </p:nvPicPr>
        <p:blipFill>
          <a:blip r:embed="rId2"/>
          <a:srcRect/>
          <a:stretch>
            <a:fillRect/>
          </a:stretch>
        </p:blipFill>
        <p:spPr bwMode="auto">
          <a:xfrm>
            <a:off x="3690938" y="4953000"/>
            <a:ext cx="2018434" cy="1800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457201" y="2528888"/>
            <a:ext cx="3211282" cy="2805112"/>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3733800" y="2438401"/>
            <a:ext cx="2849182" cy="3124200"/>
          </a:xfrm>
          <a:prstGeom prst="rect">
            <a:avLst/>
          </a:prstGeom>
          <a:noFill/>
          <a:ln w="9525">
            <a:noFill/>
            <a:miter lim="800000"/>
            <a:headEnd/>
            <a:tailEnd/>
          </a:ln>
          <a:effectLst/>
        </p:spPr>
      </p:pic>
      <p:pic>
        <p:nvPicPr>
          <p:cNvPr id="6" name="Picture 3"/>
          <p:cNvPicPr>
            <a:picLocks noChangeAspect="1" noChangeArrowheads="1"/>
          </p:cNvPicPr>
          <p:nvPr/>
        </p:nvPicPr>
        <p:blipFill>
          <a:blip r:embed="rId4"/>
          <a:srcRect/>
          <a:stretch>
            <a:fillRect/>
          </a:stretch>
        </p:blipFill>
        <p:spPr bwMode="auto">
          <a:xfrm>
            <a:off x="6629400" y="3124201"/>
            <a:ext cx="2306782" cy="205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t>Voltage Distribution across Suspension Insulators</a:t>
            </a:r>
            <a:endParaRPr lang="en-US" sz="4000" b="1"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519890" y="2019300"/>
            <a:ext cx="8166910" cy="4229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The following points may be noted regarding the potential distribution over a string of suspension insulators:</a:t>
            </a:r>
          </a:p>
          <a:p>
            <a:pPr marL="571500" indent="-571500" algn="just">
              <a:buFont typeface="+mj-lt"/>
              <a:buAutoNum type="romanLcPeriod"/>
            </a:pPr>
            <a:r>
              <a:rPr lang="en-US" dirty="0" smtClean="0"/>
              <a:t>The voltage impressed on a string of suspension insulators does not distribute itself uniformly across the individual discs due to the presence of shunt capacitance.</a:t>
            </a:r>
          </a:p>
          <a:p>
            <a:pPr marL="571500" indent="-571500" algn="just">
              <a:buFont typeface="+mj-lt"/>
              <a:buAutoNum type="romanLcPeriod"/>
            </a:pPr>
            <a:r>
              <a:rPr lang="en-US" dirty="0" smtClean="0"/>
              <a:t>The disc nearest to the conductor has maximum voltage across it. As we move towards the cross-arm, the voltage across each disc goes on decreasing.</a:t>
            </a:r>
          </a:p>
          <a:p>
            <a:pPr marL="571500" indent="-571500">
              <a:buFont typeface="+mj-lt"/>
              <a:buAutoNum type="romanLcPeriod"/>
            </a:pPr>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71500" indent="-571500" algn="just">
              <a:buFont typeface="+mj-lt"/>
              <a:buAutoNum type="romanLcPeriod" startAt="3"/>
            </a:pPr>
            <a:r>
              <a:rPr lang="en-US" dirty="0" smtClean="0"/>
              <a:t>The disc nearest to the conductor is under maximum electrical stress and is likely to be punctured. Therefore, means must be provided to equalize the potential across each unit. </a:t>
            </a:r>
          </a:p>
          <a:p>
            <a:pPr marL="571500" indent="-571500" algn="just">
              <a:buFont typeface="+mj-lt"/>
              <a:buAutoNum type="romanLcPeriod" startAt="3"/>
            </a:pPr>
            <a:r>
              <a:rPr lang="en-US" dirty="0" smtClean="0"/>
              <a:t>If the voltage impressed across the string is dc, then voltage across each unit would be the same. It is because insulator capacitances are ineffective for dc.</a:t>
            </a:r>
          </a:p>
          <a:p>
            <a:pPr marL="571500" indent="-571500" algn="just">
              <a:buFont typeface="+mj-lt"/>
              <a:buAutoNum type="romanLcPeriod" startAt="3"/>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4000" b="1" dirty="0" smtClean="0"/>
          </a:p>
        </p:txBody>
      </p:sp>
      <p:sp>
        <p:nvSpPr>
          <p:cNvPr id="3" name="Content Placeholder 2"/>
          <p:cNvSpPr>
            <a:spLocks noGrp="1"/>
          </p:cNvSpPr>
          <p:nvPr>
            <p:ph idx="1"/>
          </p:nvPr>
        </p:nvSpPr>
        <p:spPr/>
        <p:txBody>
          <a:bodyPr/>
          <a:lstStyle/>
          <a:p>
            <a:pPr>
              <a:buFont typeface="Wingdings" pitchFamily="2" charset="2"/>
              <a:buChar char="q"/>
            </a:pPr>
            <a:r>
              <a:rPr lang="en-US" dirty="0" smtClean="0">
                <a:solidFill>
                  <a:srgbClr val="FF0000"/>
                </a:solidFill>
              </a:rPr>
              <a:t>String Efficiency</a:t>
            </a:r>
          </a:p>
          <a:p>
            <a:endParaRPr lang="en-US" dirty="0" smtClean="0"/>
          </a:p>
          <a:p>
            <a:endParaRPr lang="en-US" dirty="0" smtClean="0"/>
          </a:p>
          <a:p>
            <a:r>
              <a:rPr lang="en-US" dirty="0" smtClean="0"/>
              <a:t>Where n is the total number of discs in the string.</a:t>
            </a:r>
          </a:p>
          <a:p>
            <a:r>
              <a:rPr lang="en-US" dirty="0" smtClean="0"/>
              <a:t>The greater the string efficiency, the more uniform is the voltage distribution. </a:t>
            </a:r>
          </a:p>
          <a:p>
            <a:endParaRPr lang="en-US" dirty="0" smtClean="0"/>
          </a:p>
          <a:p>
            <a:endParaRPr lang="en-US" dirty="0" smtClean="0"/>
          </a:p>
          <a:p>
            <a:endParaRPr lang="en-US" dirty="0" smtClean="0"/>
          </a:p>
          <a:p>
            <a:endParaRPr lang="en-US" dirty="0"/>
          </a:p>
        </p:txBody>
      </p:sp>
      <p:pic>
        <p:nvPicPr>
          <p:cNvPr id="3074" name="Picture 2"/>
          <p:cNvPicPr>
            <a:picLocks noChangeAspect="1" noChangeArrowheads="1"/>
          </p:cNvPicPr>
          <p:nvPr/>
        </p:nvPicPr>
        <p:blipFill>
          <a:blip r:embed="rId2"/>
          <a:srcRect l="17608" t="41275" r="16914" b="20149"/>
          <a:stretch>
            <a:fillRect/>
          </a:stretch>
        </p:blipFill>
        <p:spPr bwMode="auto">
          <a:xfrm>
            <a:off x="838199" y="2508966"/>
            <a:ext cx="7696201" cy="7676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Definition</a:t>
            </a:r>
          </a:p>
        </p:txBody>
      </p:sp>
      <p:sp>
        <p:nvSpPr>
          <p:cNvPr id="3" name="Content Placeholder 2"/>
          <p:cNvSpPr>
            <a:spLocks noGrp="1"/>
          </p:cNvSpPr>
          <p:nvPr>
            <p:ph idx="1"/>
          </p:nvPr>
        </p:nvSpPr>
        <p:spPr/>
        <p:txBody>
          <a:bodyPr/>
          <a:lstStyle/>
          <a:p>
            <a:pPr algn="just"/>
            <a:r>
              <a:rPr lang="en-US" dirty="0" smtClean="0"/>
              <a:t>An insulator is a device intended to give flexible or rigid support to electric conductors or equipment and to insulate these conductors or equipment from ground or from other conductors or equipment. </a:t>
            </a:r>
          </a:p>
          <a:p>
            <a:pPr algn="just"/>
            <a:r>
              <a:rPr lang="en-US" dirty="0" smtClean="0"/>
              <a:t>Overhead transmission lines are supported on the towers. Since towers are at ground potential, the lines  must be insulated from the tower structure. </a:t>
            </a:r>
          </a:p>
          <a:p>
            <a:pPr algn="just"/>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Mathematical Expression</a:t>
            </a:r>
          </a:p>
          <a:p>
            <a:r>
              <a:rPr lang="en-US" dirty="0" smtClean="0"/>
              <a:t> Let: </a:t>
            </a:r>
          </a:p>
          <a:p>
            <a:pPr lvl="1"/>
            <a:r>
              <a:rPr lang="en-US" dirty="0" smtClean="0"/>
              <a:t>3-disc string</a:t>
            </a:r>
          </a:p>
          <a:p>
            <a:pPr lvl="1"/>
            <a:r>
              <a:rPr lang="en-US" dirty="0" smtClean="0"/>
              <a:t>Self (mutual) capacitance = C</a:t>
            </a:r>
          </a:p>
          <a:p>
            <a:pPr lvl="1"/>
            <a:r>
              <a:rPr lang="en-US" dirty="0" smtClean="0"/>
              <a:t>Shunt capacitance (C</a:t>
            </a:r>
            <a:r>
              <a:rPr lang="en-US" baseline="-25000" dirty="0" smtClean="0"/>
              <a:t>1</a:t>
            </a:r>
            <a:r>
              <a:rPr lang="en-US" dirty="0" smtClean="0"/>
              <a:t>) = KC (fraction of C)</a:t>
            </a:r>
          </a:p>
        </p:txBody>
      </p:sp>
      <p:pic>
        <p:nvPicPr>
          <p:cNvPr id="4098" name="Picture 2"/>
          <p:cNvPicPr>
            <a:picLocks noChangeAspect="1" noChangeArrowheads="1"/>
          </p:cNvPicPr>
          <p:nvPr/>
        </p:nvPicPr>
        <p:blipFill>
          <a:blip r:embed="rId2"/>
          <a:srcRect t="838" r="18000"/>
          <a:stretch>
            <a:fillRect/>
          </a:stretch>
        </p:blipFill>
        <p:spPr bwMode="auto">
          <a:xfrm>
            <a:off x="6734175" y="2333625"/>
            <a:ext cx="1952625" cy="3381375"/>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1336432" y="4318000"/>
            <a:ext cx="4302368" cy="20715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1828800" y="2057400"/>
            <a:ext cx="5486400" cy="41469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Voltage between conductor and earth (tower):</a:t>
            </a:r>
            <a:endParaRPr lang="en-US" dirty="0"/>
          </a:p>
        </p:txBody>
      </p:sp>
      <p:pic>
        <p:nvPicPr>
          <p:cNvPr id="6146" name="Picture 2"/>
          <p:cNvPicPr>
            <a:picLocks noChangeAspect="1" noChangeArrowheads="1"/>
          </p:cNvPicPr>
          <p:nvPr/>
        </p:nvPicPr>
        <p:blipFill>
          <a:blip r:embed="rId2"/>
          <a:srcRect/>
          <a:stretch>
            <a:fillRect/>
          </a:stretch>
        </p:blipFill>
        <p:spPr bwMode="auto">
          <a:xfrm>
            <a:off x="1686338" y="2438400"/>
            <a:ext cx="4661449" cy="1600199"/>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1676400" y="4061774"/>
            <a:ext cx="5562600" cy="1577026"/>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1752600" y="5715000"/>
            <a:ext cx="3214185" cy="893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Methods to Improve String Efficiency</a:t>
            </a:r>
            <a:endParaRPr lang="en-US" sz="4000"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By using longer cross arms (Reducing the value of K)</a:t>
            </a:r>
          </a:p>
          <a:p>
            <a:pPr marL="514350" indent="-514350">
              <a:buFont typeface="+mj-lt"/>
              <a:buAutoNum type="arabicPeriod"/>
            </a:pPr>
            <a:r>
              <a:rPr lang="en-US" dirty="0" smtClean="0"/>
              <a:t>By grading the insulator (Capacitance grading)</a:t>
            </a:r>
          </a:p>
          <a:p>
            <a:pPr marL="514350" indent="-514350">
              <a:buFont typeface="+mj-lt"/>
              <a:buAutoNum type="arabicPeriod"/>
            </a:pPr>
            <a:r>
              <a:rPr lang="en-US" dirty="0" smtClean="0"/>
              <a:t>By using a guard ring</a:t>
            </a:r>
          </a:p>
          <a:p>
            <a:pPr marL="514350" indent="-514350">
              <a:buNone/>
            </a:pPr>
            <a:endParaRPr lang="en-US" dirty="0"/>
          </a:p>
        </p:txBody>
      </p:sp>
      <p:pic>
        <p:nvPicPr>
          <p:cNvPr id="7170" name="Picture 2"/>
          <p:cNvPicPr>
            <a:picLocks noChangeAspect="1" noChangeArrowheads="1"/>
          </p:cNvPicPr>
          <p:nvPr/>
        </p:nvPicPr>
        <p:blipFill>
          <a:blip r:embed="rId2"/>
          <a:srcRect/>
          <a:stretch>
            <a:fillRect/>
          </a:stretch>
        </p:blipFill>
        <p:spPr bwMode="auto">
          <a:xfrm>
            <a:off x="4581525" y="3105412"/>
            <a:ext cx="2809875" cy="32191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Desirable Properties</a:t>
            </a:r>
          </a:p>
        </p:txBody>
      </p:sp>
      <p:sp>
        <p:nvSpPr>
          <p:cNvPr id="3" name="Content Placeholder 2"/>
          <p:cNvSpPr>
            <a:spLocks noGrp="1"/>
          </p:cNvSpPr>
          <p:nvPr>
            <p:ph idx="1"/>
          </p:nvPr>
        </p:nvSpPr>
        <p:spPr/>
        <p:txBody>
          <a:bodyPr>
            <a:normAutofit/>
          </a:bodyPr>
          <a:lstStyle/>
          <a:p>
            <a:pPr algn="just"/>
            <a:r>
              <a:rPr lang="en-US" dirty="0" smtClean="0"/>
              <a:t>High mechanical strength in order to withstand conductor load, wind load, etc.</a:t>
            </a:r>
          </a:p>
          <a:p>
            <a:pPr algn="just"/>
            <a:r>
              <a:rPr lang="en-US" dirty="0" smtClean="0"/>
              <a:t>High electrical resistance of insulator material in order to avoid leakage currents to earth.  </a:t>
            </a:r>
          </a:p>
          <a:p>
            <a:pPr algn="just"/>
            <a:r>
              <a:rPr lang="en-US" dirty="0" smtClean="0"/>
              <a:t>High relative permittivity of insulator material in order that dielectric strength is high. </a:t>
            </a:r>
          </a:p>
          <a:p>
            <a:pPr algn="just"/>
            <a:r>
              <a:rPr lang="en-US" dirty="0" smtClean="0"/>
              <a:t>The insulator material should be non-pores, free from impurities and cracks other wise the permittivity will be lowered. </a:t>
            </a:r>
          </a:p>
          <a:p>
            <a:pPr algn="just"/>
            <a:r>
              <a:rPr lang="en-US" dirty="0" smtClean="0"/>
              <a:t>High ratio of puncture strength to flashover. </a:t>
            </a:r>
          </a:p>
          <a:p>
            <a:pPr algn="just"/>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Materials </a:t>
            </a:r>
            <a:endParaRPr lang="en-US" sz="4000" b="1" dirty="0"/>
          </a:p>
        </p:txBody>
      </p:sp>
      <p:sp>
        <p:nvSpPr>
          <p:cNvPr id="3" name="Content Placeholder 2"/>
          <p:cNvSpPr>
            <a:spLocks noGrp="1"/>
          </p:cNvSpPr>
          <p:nvPr>
            <p:ph idx="1"/>
          </p:nvPr>
        </p:nvSpPr>
        <p:spPr/>
        <p:txBody>
          <a:bodyPr>
            <a:normAutofit/>
          </a:bodyPr>
          <a:lstStyle/>
          <a:p>
            <a:pPr marL="732473" lvl="4" indent="-457200" algn="just">
              <a:spcBef>
                <a:spcPts val="370"/>
              </a:spcBef>
              <a:buSzPct val="95000"/>
              <a:buFont typeface="Wingdings" pitchFamily="2" charset="2"/>
              <a:buChar char="q"/>
              <a:defRPr/>
            </a:pPr>
            <a:r>
              <a:rPr lang="en-US" sz="2600" dirty="0" smtClean="0"/>
              <a:t>Porcelain</a:t>
            </a:r>
          </a:p>
          <a:p>
            <a:pPr marL="732473" lvl="4" indent="-457200" algn="just">
              <a:spcBef>
                <a:spcPts val="370"/>
              </a:spcBef>
              <a:buSzPct val="95000"/>
              <a:buFont typeface="Wingdings" pitchFamily="2" charset="2"/>
              <a:buChar char="q"/>
              <a:defRPr/>
            </a:pPr>
            <a:r>
              <a:rPr lang="en-US" sz="2600" dirty="0" smtClean="0"/>
              <a:t>Toughened Glass</a:t>
            </a:r>
          </a:p>
          <a:p>
            <a:pPr marL="732473" lvl="4" indent="-457200" algn="just">
              <a:spcBef>
                <a:spcPts val="370"/>
              </a:spcBef>
              <a:buSzPct val="95000"/>
              <a:buFont typeface="Wingdings" pitchFamily="2" charset="2"/>
              <a:buChar char="q"/>
              <a:defRPr/>
            </a:pPr>
            <a:r>
              <a:rPr lang="en-US" sz="2600" dirty="0" smtClean="0"/>
              <a:t>Polymeric composite</a:t>
            </a:r>
          </a:p>
          <a:p>
            <a:pPr marL="274320" lvl="2" indent="-274320" algn="just">
              <a:buClr>
                <a:schemeClr val="accent3"/>
              </a:buClr>
              <a:buSzPct val="95000"/>
            </a:pPr>
            <a:r>
              <a:rPr lang="en-US" sz="2600" dirty="0" smtClean="0"/>
              <a:t>Choice of insulator material is governed by  availability, price and ease of maintenance.</a:t>
            </a:r>
          </a:p>
          <a:p>
            <a:pPr marL="274320" lvl="2" indent="-274320" algn="just">
              <a:buClr>
                <a:schemeClr val="accent3"/>
              </a:buClr>
              <a:buSzPct val="95000"/>
            </a:pPr>
            <a:r>
              <a:rPr lang="en-US" sz="2600" dirty="0" smtClean="0"/>
              <a:t>Porcelain is most widely used insulator material as it is cheap.  </a:t>
            </a:r>
          </a:p>
          <a:p>
            <a:pPr marL="274320" lvl="2" indent="-274320">
              <a:buClr>
                <a:schemeClr val="accent3"/>
              </a:buClr>
              <a:buSzPct val="95000"/>
              <a:buNone/>
            </a:pPr>
            <a:r>
              <a:rPr lang="en-US" sz="2600" dirty="0" smtClean="0"/>
              <a:t/>
            </a:r>
            <a:br>
              <a:rPr lang="en-US" sz="2600" dirty="0" smtClean="0"/>
            </a:br>
            <a:r>
              <a:rPr lang="en-US" dirty="0" smtClean="0"/>
              <a:t/>
            </a:r>
            <a:br>
              <a:rPr lang="en-US" dirty="0" smtClean="0"/>
            </a:br>
            <a:endParaRPr lang="en-US"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Ratings of Insulators</a:t>
            </a:r>
            <a:endParaRPr lang="en-US" sz="4000" b="1" dirty="0"/>
          </a:p>
        </p:txBody>
      </p:sp>
      <p:sp>
        <p:nvSpPr>
          <p:cNvPr id="3" name="Content Placeholder 2"/>
          <p:cNvSpPr>
            <a:spLocks noGrp="1"/>
          </p:cNvSpPr>
          <p:nvPr>
            <p:ph idx="1"/>
          </p:nvPr>
        </p:nvSpPr>
        <p:spPr/>
        <p:txBody>
          <a:bodyPr/>
          <a:lstStyle/>
          <a:p>
            <a:r>
              <a:rPr lang="en-US" dirty="0" smtClean="0"/>
              <a:t>Insulators are rated by three voltages:</a:t>
            </a:r>
          </a:p>
          <a:p>
            <a:pPr marL="514350" indent="-514350" algn="just">
              <a:buFont typeface="+mj-lt"/>
              <a:buAutoNum type="arabicPeriod"/>
            </a:pPr>
            <a:r>
              <a:rPr lang="en-US" dirty="0" smtClean="0"/>
              <a:t>Working Voltage (Rated Voltage): is the voltage at which an insulator is designed to bear the steady state voltage stress. If the line voltage is V</a:t>
            </a:r>
            <a:r>
              <a:rPr lang="en-US" baseline="-25000" dirty="0" smtClean="0"/>
              <a:t>LL</a:t>
            </a:r>
            <a:r>
              <a:rPr lang="en-US" dirty="0" smtClean="0"/>
              <a:t> ,the working voltage is  V</a:t>
            </a:r>
            <a:r>
              <a:rPr lang="en-US" baseline="-25000" dirty="0" smtClean="0"/>
              <a:t>LL</a:t>
            </a:r>
            <a:r>
              <a:rPr lang="en-US" dirty="0" smtClean="0"/>
              <a:t>/√3</a:t>
            </a:r>
          </a:p>
          <a:p>
            <a:pPr marL="514350" indent="-514350" algn="just">
              <a:buFont typeface="+mj-lt"/>
              <a:buAutoNum type="arabicPeriod"/>
            </a:pPr>
            <a:r>
              <a:rPr lang="en-US" dirty="0" smtClean="0"/>
              <a:t>Flashover Voltage: is the voltage at which flashover occurs through air surrounding insulator. </a:t>
            </a:r>
          </a:p>
          <a:p>
            <a:pPr marL="514350" indent="-514350" algn="just">
              <a:buFont typeface="+mj-lt"/>
              <a:buAutoNum type="arabicPeriod"/>
            </a:pPr>
            <a:r>
              <a:rPr lang="en-US" dirty="0" smtClean="0"/>
              <a:t>Puncture Voltage: is the voltage at which the insulator break through between conductor and pin.</a:t>
            </a:r>
          </a:p>
          <a:p>
            <a:pPr marL="514350" indent="-514350"/>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Flashover voltage is higher than working voltage and less than the puncture voltage of the insulator. </a:t>
            </a:r>
          </a:p>
          <a:p>
            <a:pPr algn="just"/>
            <a:r>
              <a:rPr lang="en-US" dirty="0" smtClean="0"/>
              <a:t>A safety factor is defined as a ratio of flashover voltage to working voltage. </a:t>
            </a:r>
          </a:p>
          <a:p>
            <a:pPr algn="just"/>
            <a:r>
              <a:rPr lang="en-US" dirty="0" smtClean="0"/>
              <a:t>Safety factor = Flashover Voltage/Working Voltage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Testing of Insulators</a:t>
            </a:r>
            <a:endParaRPr lang="en-US" sz="4000" b="1" dirty="0"/>
          </a:p>
        </p:txBody>
      </p:sp>
      <p:sp>
        <p:nvSpPr>
          <p:cNvPr id="3" name="Content Placeholder 2"/>
          <p:cNvSpPr>
            <a:spLocks noGrp="1"/>
          </p:cNvSpPr>
          <p:nvPr>
            <p:ph idx="1"/>
          </p:nvPr>
        </p:nvSpPr>
        <p:spPr/>
        <p:txBody>
          <a:bodyPr>
            <a:normAutofit/>
          </a:bodyPr>
          <a:lstStyle/>
          <a:p>
            <a:pPr marL="571500" indent="-571500">
              <a:buFont typeface="+mj-lt"/>
              <a:buAutoNum type="romanUcPeriod"/>
            </a:pPr>
            <a:r>
              <a:rPr lang="en-US" dirty="0" smtClean="0"/>
              <a:t>Flashover Tests:</a:t>
            </a:r>
          </a:p>
          <a:p>
            <a:pPr marL="937260" lvl="1" indent="-571500">
              <a:buFont typeface="+mj-lt"/>
              <a:buAutoNum type="alphaLcParenR"/>
            </a:pPr>
            <a:r>
              <a:rPr lang="en-US" dirty="0" smtClean="0"/>
              <a:t>50 % dry impulse flashover test</a:t>
            </a:r>
          </a:p>
          <a:p>
            <a:pPr marL="937260" lvl="1" indent="-571500">
              <a:buFont typeface="+mj-lt"/>
              <a:buAutoNum type="alphaLcParenR"/>
            </a:pPr>
            <a:r>
              <a:rPr lang="en-US" dirty="0" smtClean="0"/>
              <a:t>Dry flashover and dry one-minute test</a:t>
            </a:r>
          </a:p>
          <a:p>
            <a:pPr marL="937260" lvl="1" indent="-571500">
              <a:buFont typeface="+mj-lt"/>
              <a:buAutoNum type="alphaLcParenR"/>
            </a:pPr>
            <a:r>
              <a:rPr lang="en-US" dirty="0" smtClean="0"/>
              <a:t>Wet flashover and one-minute rain test</a:t>
            </a:r>
          </a:p>
          <a:p>
            <a:pPr marL="571500" indent="-571500">
              <a:buFont typeface="+mj-lt"/>
              <a:buAutoNum type="romanUcPeriod"/>
            </a:pPr>
            <a:r>
              <a:rPr lang="en-US" dirty="0" smtClean="0"/>
              <a:t>Sample Tests:</a:t>
            </a:r>
          </a:p>
          <a:p>
            <a:pPr marL="937260" lvl="1" indent="-571500">
              <a:buFont typeface="+mj-lt"/>
              <a:buAutoNum type="alphaLcParenR" startAt="4"/>
            </a:pPr>
            <a:r>
              <a:rPr lang="en-US" dirty="0" smtClean="0"/>
              <a:t>Temperature cycle test</a:t>
            </a:r>
          </a:p>
          <a:p>
            <a:pPr marL="937260" lvl="1" indent="-571500">
              <a:buFont typeface="+mj-lt"/>
              <a:buAutoNum type="alphaLcParenR" startAt="4"/>
            </a:pPr>
            <a:r>
              <a:rPr lang="en-US" dirty="0" smtClean="0"/>
              <a:t>Mechanical test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937260" lvl="1" indent="-571500">
              <a:buFont typeface="+mj-lt"/>
              <a:buAutoNum type="alphaLcParenR" startAt="6"/>
            </a:pPr>
            <a:r>
              <a:rPr lang="en-US" dirty="0" smtClean="0"/>
              <a:t>Electro-mechanical test</a:t>
            </a:r>
          </a:p>
          <a:p>
            <a:pPr marL="937260" lvl="1" indent="-571500">
              <a:buFont typeface="+mj-lt"/>
              <a:buAutoNum type="alphaLcParenR" startAt="6"/>
            </a:pPr>
            <a:r>
              <a:rPr lang="en-US" dirty="0" smtClean="0"/>
              <a:t>Puncture test</a:t>
            </a:r>
          </a:p>
          <a:p>
            <a:pPr marL="937260" lvl="1" indent="-571500">
              <a:buFont typeface="+mj-lt"/>
              <a:buAutoNum type="alphaLcParenR" startAt="6"/>
            </a:pPr>
            <a:r>
              <a:rPr lang="en-US" dirty="0" smtClean="0"/>
              <a:t>Porosity test</a:t>
            </a:r>
          </a:p>
          <a:p>
            <a:pPr marL="571500" indent="-571500">
              <a:buFont typeface="+mj-lt"/>
              <a:buAutoNum type="romanUcPeriod" startAt="3"/>
            </a:pPr>
            <a:r>
              <a:rPr lang="en-US" dirty="0" smtClean="0"/>
              <a:t>Routine Tests:</a:t>
            </a:r>
          </a:p>
          <a:p>
            <a:pPr marL="937260" lvl="1" indent="-571500">
              <a:buFont typeface="+mj-lt"/>
              <a:buAutoNum type="alphaLcParenR" startAt="9"/>
            </a:pPr>
            <a:r>
              <a:rPr lang="en-US" dirty="0" smtClean="0"/>
              <a:t>Electrical routine test</a:t>
            </a:r>
          </a:p>
          <a:p>
            <a:pPr marL="937260" lvl="1" indent="-571500">
              <a:buFont typeface="+mj-lt"/>
              <a:buAutoNum type="alphaLcParenR" startAt="9"/>
            </a:pPr>
            <a:r>
              <a:rPr lang="en-US" dirty="0" smtClean="0"/>
              <a:t>Mechanical routine test</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1082</TotalTime>
  <Words>1235</Words>
  <Application>Microsoft Office PowerPoint</Application>
  <PresentationFormat>On-screen Show (4:3)</PresentationFormat>
  <Paragraphs>108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Flow</vt:lpstr>
      <vt:lpstr>Chapter Five </vt:lpstr>
      <vt:lpstr>PowerPoint Presentation</vt:lpstr>
      <vt:lpstr>Definition</vt:lpstr>
      <vt:lpstr>Desirable Properties</vt:lpstr>
      <vt:lpstr>Materials </vt:lpstr>
      <vt:lpstr>Ratings of Insulators</vt:lpstr>
      <vt:lpstr>PowerPoint Presentation</vt:lpstr>
      <vt:lpstr>Testing of Insulators</vt:lpstr>
      <vt:lpstr>PowerPoint Presentation</vt:lpstr>
      <vt:lpstr>Types of Insulators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Voltage Distribution across Suspension Insulators</vt:lpstr>
      <vt:lpstr>PowerPoint Presentation</vt:lpstr>
      <vt:lpstr>PowerPoint Presentation</vt:lpstr>
      <vt:lpstr>PowerPoint Presentation</vt:lpstr>
      <vt:lpstr>PowerPoint Presentation</vt:lpstr>
      <vt:lpstr>PowerPoint Presentation</vt:lpstr>
      <vt:lpstr>PowerPoint Presentation</vt:lpstr>
      <vt:lpstr>Methods to Improve String Efficiency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Five</dc:title>
  <dc:creator>user1</dc:creator>
  <cp:lastModifiedBy>Andinet Negash</cp:lastModifiedBy>
  <cp:revision>88</cp:revision>
  <dcterms:created xsi:type="dcterms:W3CDTF">2015-06-02T22:23:30Z</dcterms:created>
  <dcterms:modified xsi:type="dcterms:W3CDTF">2017-05-18T20:31:39Z</dcterms:modified>
</cp:coreProperties>
</file>