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258" r:id="rId4"/>
    <p:sldId id="259" r:id="rId5"/>
    <p:sldId id="267" r:id="rId6"/>
    <p:sldId id="260" r:id="rId7"/>
    <p:sldId id="261" r:id="rId8"/>
    <p:sldId id="262"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62" autoAdjust="0"/>
    <p:restoredTop sz="94660"/>
  </p:normalViewPr>
  <p:slideViewPr>
    <p:cSldViewPr>
      <p:cViewPr varScale="1">
        <p:scale>
          <a:sx n="69" d="100"/>
          <a:sy n="69" d="100"/>
        </p:scale>
        <p:origin x="-117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6CF712-650D-4CEA-AD24-A071F0C95261}" type="datetimeFigureOut">
              <a:rPr lang="en-US" smtClean="0"/>
              <a:t>5/31/2017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F452F3-2970-4DFA-A169-2C7A297C38B4}" type="slidenum">
              <a:rPr lang="en-US" smtClean="0"/>
              <a:t>‹#›</a:t>
            </a:fld>
            <a:endParaRPr lang="en-US"/>
          </a:p>
        </p:txBody>
      </p:sp>
    </p:spTree>
    <p:extLst>
      <p:ext uri="{BB962C8B-B14F-4D97-AF65-F5344CB8AC3E}">
        <p14:creationId xmlns:p14="http://schemas.microsoft.com/office/powerpoint/2010/main" val="978874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452F3-2970-4DFA-A169-2C7A297C38B4}" type="slidenum">
              <a:rPr lang="en-US" smtClean="0"/>
              <a:t>10</a:t>
            </a:fld>
            <a:endParaRPr lang="en-US"/>
          </a:p>
        </p:txBody>
      </p:sp>
    </p:spTree>
    <p:extLst>
      <p:ext uri="{BB962C8B-B14F-4D97-AF65-F5344CB8AC3E}">
        <p14:creationId xmlns:p14="http://schemas.microsoft.com/office/powerpoint/2010/main" val="694738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8D402DE-FAC7-43A6-A0D9-5C8DB08624B2}" type="datetime1">
              <a:rPr lang="en-US" smtClean="0"/>
              <a:t>5/31/2017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37F63ED-0BB0-44F4-9CEE-92B23362FD0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6108CE-DD18-4A0A-BF34-78545D9538F8}" type="datetime1">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F63ED-0BB0-44F4-9CEE-92B23362FD0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8C363B-7471-4CE4-9873-5C4EF910762F}" type="datetime1">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F63ED-0BB0-44F4-9CEE-92B23362FD0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BEA43C8-DEFC-449C-AD55-C7AD8C363948}" type="datetime1">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F63ED-0BB0-44F4-9CEE-92B23362FD0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AF43720-E178-499C-B8C4-472D97776240}" type="datetime1">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F63ED-0BB0-44F4-9CEE-92B23362FD0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4AB2178-4C64-4D9A-8F15-EDF43B59C255}" type="datetime1">
              <a:rPr lang="en-US" smtClean="0"/>
              <a:t>5/31/2017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7F63ED-0BB0-44F4-9CEE-92B23362FD0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907E7E6-C626-412C-92BB-893D8F0C07BB}" type="datetime1">
              <a:rPr lang="en-US" smtClean="0"/>
              <a:t>5/31/2017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7F63ED-0BB0-44F4-9CEE-92B23362FD0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2DA4C2C-FD8D-4D21-87F9-F236175A1B27}" type="datetime1">
              <a:rPr lang="en-US" smtClean="0"/>
              <a:t>5/31/2017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7F63ED-0BB0-44F4-9CEE-92B23362FD0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CF8A3-937E-4840-B405-211B5E3E33C1}" type="datetime1">
              <a:rPr lang="en-US" smtClean="0"/>
              <a:t>5/31/2017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7F63ED-0BB0-44F4-9CEE-92B23362FD0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AA55860-53EA-4502-BCC6-76E57EF88710}" type="datetime1">
              <a:rPr lang="en-US" smtClean="0"/>
              <a:t>5/31/2017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7F63ED-0BB0-44F4-9CEE-92B23362FD0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A2D6A54-7D31-49C1-AD61-DDE74DB0CF0A}" type="datetime1">
              <a:rPr lang="en-US" smtClean="0"/>
              <a:t>5/31/2017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37F63ED-0BB0-44F4-9CEE-92B23362FD0D}"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4FC014C-9513-4BB0-A297-54218EDC0726}" type="datetime1">
              <a:rPr lang="en-US" smtClean="0"/>
              <a:t>5/31/2017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37F63ED-0BB0-44F4-9CEE-92B23362FD0D}"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23.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74.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67.png"/><Relationship Id="rId4" Type="http://schemas.openxmlformats.org/officeDocument/2006/relationships/image" Target="../media/image72.png"/></Relationships>
</file>

<file path=ppt/slides/_rels/slide2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Partial%20Discharge%20(Corona).mp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Six</a:t>
            </a:r>
            <a:endParaRPr lang="en-US" dirty="0"/>
          </a:p>
        </p:txBody>
      </p:sp>
      <p:sp>
        <p:nvSpPr>
          <p:cNvPr id="3" name="Subtitle 2"/>
          <p:cNvSpPr>
            <a:spLocks noGrp="1"/>
          </p:cNvSpPr>
          <p:nvPr>
            <p:ph type="subTitle" idx="1"/>
          </p:nvPr>
        </p:nvSpPr>
        <p:spPr/>
        <p:txBody>
          <a:bodyPr/>
          <a:lstStyle/>
          <a:p>
            <a:r>
              <a:rPr lang="en-US" sz="4400" dirty="0" smtClean="0"/>
              <a:t>Corona and Radio Interference</a:t>
            </a:r>
            <a:endParaRPr lang="en-US" sz="4400" dirty="0"/>
          </a:p>
        </p:txBody>
      </p:sp>
      <p:sp>
        <p:nvSpPr>
          <p:cNvPr id="4" name="Slide Number Placeholder 3"/>
          <p:cNvSpPr>
            <a:spLocks noGrp="1"/>
          </p:cNvSpPr>
          <p:nvPr>
            <p:ph type="sldNum" sz="quarter" idx="12"/>
          </p:nvPr>
        </p:nvSpPr>
        <p:spPr/>
        <p:txBody>
          <a:bodyPr/>
          <a:lstStyle/>
          <a:p>
            <a:fld id="{337F63ED-0BB0-44F4-9CEE-92B23362FD0D}"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Potential Gradient for </a:t>
            </a:r>
            <a:r>
              <a:rPr lang="en-US" sz="3600" b="1" dirty="0" smtClean="0"/>
              <a:t>a Three Phase Line</a:t>
            </a:r>
            <a:endParaRPr lang="en-US" sz="3600" dirty="0"/>
          </a:p>
        </p:txBody>
      </p:sp>
      <p:sp>
        <p:nvSpPr>
          <p:cNvPr id="3" name="Content Placeholder 2"/>
          <p:cNvSpPr>
            <a:spLocks noGrp="1"/>
          </p:cNvSpPr>
          <p:nvPr>
            <p:ph idx="1"/>
          </p:nvPr>
        </p:nvSpPr>
        <p:spPr/>
        <p:txBody>
          <a:bodyPr/>
          <a:lstStyle/>
          <a:p>
            <a:pPr algn="just"/>
            <a:r>
              <a:rPr lang="en-US" dirty="0" smtClean="0"/>
              <a:t>Let G</a:t>
            </a:r>
            <a:r>
              <a:rPr lang="en-US" baseline="-25000" dirty="0" smtClean="0"/>
              <a:t>a</a:t>
            </a:r>
            <a:r>
              <a:rPr lang="en-US" dirty="0" smtClean="0"/>
              <a:t>, G</a:t>
            </a:r>
            <a:r>
              <a:rPr lang="en-US" baseline="-25000" dirty="0"/>
              <a:t>b</a:t>
            </a:r>
            <a:r>
              <a:rPr lang="en-US" dirty="0" smtClean="0"/>
              <a:t> and G</a:t>
            </a:r>
            <a:r>
              <a:rPr lang="en-US" baseline="-25000" dirty="0"/>
              <a:t>c</a:t>
            </a:r>
            <a:r>
              <a:rPr lang="en-US" dirty="0" smtClean="0"/>
              <a:t> denote the voltage gradients at the surfaces of the conductors in phases a, b and c respectively.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047" y="3276600"/>
            <a:ext cx="5050953" cy="282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TextBox 3"/>
              <p:cNvSpPr txBox="1"/>
              <p:nvPr/>
            </p:nvSpPr>
            <p:spPr>
              <a:xfrm>
                <a:off x="6172200" y="2957945"/>
                <a:ext cx="2044791" cy="8456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600" b="0" i="1" smtClean="0">
                              <a:latin typeface="Cambria Math"/>
                            </a:rPr>
                          </m:ctrlPr>
                        </m:fPr>
                        <m:num>
                          <m:sSub>
                            <m:sSubPr>
                              <m:ctrlPr>
                                <a:rPr lang="en-US" sz="2600" b="0" i="1" smtClean="0">
                                  <a:latin typeface="Cambria Math"/>
                                </a:rPr>
                              </m:ctrlPr>
                            </m:sSubPr>
                            <m:e>
                              <m:r>
                                <a:rPr lang="en-US" sz="2600" b="0" i="1" smtClean="0">
                                  <a:latin typeface="Cambria Math"/>
                                </a:rPr>
                                <m:t>𝑞</m:t>
                              </m:r>
                            </m:e>
                            <m:sub>
                              <m:r>
                                <a:rPr lang="en-US" sz="2600" b="0" i="1" smtClean="0">
                                  <a:latin typeface="Cambria Math"/>
                                </a:rPr>
                                <m:t>𝑎</m:t>
                              </m:r>
                            </m:sub>
                          </m:sSub>
                        </m:num>
                        <m:den>
                          <m:r>
                            <a:rPr lang="en-US" sz="2600" b="0" i="1" smtClean="0">
                              <a:latin typeface="Cambria Math"/>
                            </a:rPr>
                            <m:t>2</m:t>
                          </m:r>
                          <m:r>
                            <a:rPr lang="en-US" sz="2600" b="0" i="1" smtClean="0">
                              <a:latin typeface="Cambria Math"/>
                              <a:ea typeface="Cambria Math"/>
                            </a:rPr>
                            <m:t>𝜋</m:t>
                          </m:r>
                          <m:sSub>
                            <m:sSubPr>
                              <m:ctrlPr>
                                <a:rPr lang="en-US" sz="2600" b="0" i="1" smtClean="0">
                                  <a:latin typeface="Cambria Math"/>
                                  <a:ea typeface="Cambria Math"/>
                                </a:rPr>
                              </m:ctrlPr>
                            </m:sSubPr>
                            <m:e>
                              <m:r>
                                <a:rPr lang="en-US" sz="2600" b="0" i="1" smtClean="0">
                                  <a:latin typeface="Cambria Math"/>
                                  <a:ea typeface="Cambria Math"/>
                                </a:rPr>
                                <m:t>𝜀</m:t>
                              </m:r>
                            </m:e>
                            <m:sub>
                              <m:r>
                                <a:rPr lang="en-US" sz="2600" b="0" i="1" smtClean="0">
                                  <a:latin typeface="Cambria Math"/>
                                  <a:ea typeface="Cambria Math"/>
                                </a:rPr>
                                <m:t>0</m:t>
                              </m:r>
                            </m:sub>
                          </m:sSub>
                        </m:den>
                      </m:f>
                      <m:r>
                        <a:rPr lang="en-US" sz="2600" b="0" i="1" smtClean="0">
                          <a:latin typeface="Cambria Math"/>
                        </a:rPr>
                        <m:t>=</m:t>
                      </m:r>
                      <m:r>
                        <a:rPr lang="en-US" sz="2600" b="0" i="1" smtClean="0">
                          <a:latin typeface="Cambria Math"/>
                        </a:rPr>
                        <m:t>𝑟</m:t>
                      </m:r>
                      <m:r>
                        <a:rPr lang="en-US" sz="2600" b="0" i="1" smtClean="0">
                          <a:latin typeface="Cambria Math"/>
                        </a:rPr>
                        <m:t>.</m:t>
                      </m:r>
                      <m:sSub>
                        <m:sSubPr>
                          <m:ctrlPr>
                            <a:rPr lang="en-US" sz="2600" b="0" i="1" smtClean="0">
                              <a:latin typeface="Cambria Math"/>
                            </a:rPr>
                          </m:ctrlPr>
                        </m:sSubPr>
                        <m:e>
                          <m:r>
                            <a:rPr lang="en-US" sz="2600" b="0" i="1" smtClean="0">
                              <a:latin typeface="Cambria Math"/>
                            </a:rPr>
                            <m:t>𝐺</m:t>
                          </m:r>
                        </m:e>
                        <m:sub>
                          <m:r>
                            <a:rPr lang="en-US" sz="2600" b="0" i="1" smtClean="0">
                              <a:latin typeface="Cambria Math"/>
                            </a:rPr>
                            <m:t>𝑎</m:t>
                          </m:r>
                        </m:sub>
                      </m:sSub>
                    </m:oMath>
                  </m:oMathPara>
                </a14:m>
                <a:endParaRPr lang="en-US" sz="2600" dirty="0"/>
              </a:p>
            </p:txBody>
          </p:sp>
        </mc:Choice>
        <mc:Fallback xmlns="">
          <p:sp>
            <p:nvSpPr>
              <p:cNvPr id="4" name="TextBox 3"/>
              <p:cNvSpPr txBox="1">
                <a:spLocks noRot="1" noChangeAspect="1" noMove="1" noResize="1" noEditPoints="1" noAdjustHandles="1" noChangeArrowheads="1" noChangeShapeType="1" noTextEdit="1"/>
              </p:cNvSpPr>
              <p:nvPr/>
            </p:nvSpPr>
            <p:spPr>
              <a:xfrm>
                <a:off x="6172200" y="2957945"/>
                <a:ext cx="2044791" cy="845616"/>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261009" y="4183584"/>
                <a:ext cx="2048766" cy="8456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600" b="0" i="1" smtClean="0">
                              <a:latin typeface="Cambria Math"/>
                            </a:rPr>
                          </m:ctrlPr>
                        </m:fPr>
                        <m:num>
                          <m:sSub>
                            <m:sSubPr>
                              <m:ctrlPr>
                                <a:rPr lang="en-US" sz="2600" b="0" i="1" smtClean="0">
                                  <a:latin typeface="Cambria Math"/>
                                </a:rPr>
                              </m:ctrlPr>
                            </m:sSubPr>
                            <m:e>
                              <m:r>
                                <a:rPr lang="en-US" sz="2600" b="0" i="1" smtClean="0">
                                  <a:latin typeface="Cambria Math"/>
                                </a:rPr>
                                <m:t>𝑞</m:t>
                              </m:r>
                            </m:e>
                            <m:sub>
                              <m:r>
                                <a:rPr lang="en-US" sz="2600" b="0" i="1" smtClean="0">
                                  <a:latin typeface="Cambria Math"/>
                                </a:rPr>
                                <m:t>𝑏</m:t>
                              </m:r>
                            </m:sub>
                          </m:sSub>
                        </m:num>
                        <m:den>
                          <m:r>
                            <a:rPr lang="en-US" sz="2600" b="0" i="1" smtClean="0">
                              <a:latin typeface="Cambria Math"/>
                            </a:rPr>
                            <m:t>2</m:t>
                          </m:r>
                          <m:r>
                            <a:rPr lang="en-US" sz="2600" b="0" i="1" smtClean="0">
                              <a:latin typeface="Cambria Math"/>
                              <a:ea typeface="Cambria Math"/>
                            </a:rPr>
                            <m:t>𝜋</m:t>
                          </m:r>
                          <m:sSub>
                            <m:sSubPr>
                              <m:ctrlPr>
                                <a:rPr lang="en-US" sz="2600" b="0" i="1" smtClean="0">
                                  <a:latin typeface="Cambria Math"/>
                                  <a:ea typeface="Cambria Math"/>
                                </a:rPr>
                              </m:ctrlPr>
                            </m:sSubPr>
                            <m:e>
                              <m:r>
                                <a:rPr lang="en-US" sz="2600" b="0" i="1" smtClean="0">
                                  <a:latin typeface="Cambria Math"/>
                                  <a:ea typeface="Cambria Math"/>
                                </a:rPr>
                                <m:t>𝜀</m:t>
                              </m:r>
                            </m:e>
                            <m:sub>
                              <m:r>
                                <a:rPr lang="en-US" sz="2600" b="0" i="1" smtClean="0">
                                  <a:latin typeface="Cambria Math"/>
                                  <a:ea typeface="Cambria Math"/>
                                </a:rPr>
                                <m:t>0</m:t>
                              </m:r>
                            </m:sub>
                          </m:sSub>
                        </m:den>
                      </m:f>
                      <m:r>
                        <a:rPr lang="en-US" sz="2600" b="0" i="1" smtClean="0">
                          <a:latin typeface="Cambria Math"/>
                        </a:rPr>
                        <m:t>=</m:t>
                      </m:r>
                      <m:r>
                        <a:rPr lang="en-US" sz="2600" b="0" i="1" smtClean="0">
                          <a:latin typeface="Cambria Math"/>
                        </a:rPr>
                        <m:t>𝑟</m:t>
                      </m:r>
                      <m:r>
                        <a:rPr lang="en-US" sz="2600" b="0" i="1" smtClean="0">
                          <a:latin typeface="Cambria Math"/>
                        </a:rPr>
                        <m:t>.</m:t>
                      </m:r>
                      <m:sSub>
                        <m:sSubPr>
                          <m:ctrlPr>
                            <a:rPr lang="en-US" sz="2600" b="0" i="1" smtClean="0">
                              <a:latin typeface="Cambria Math"/>
                            </a:rPr>
                          </m:ctrlPr>
                        </m:sSubPr>
                        <m:e>
                          <m:r>
                            <a:rPr lang="en-US" sz="2600" b="0" i="1" smtClean="0">
                              <a:latin typeface="Cambria Math"/>
                            </a:rPr>
                            <m:t>𝐺</m:t>
                          </m:r>
                        </m:e>
                        <m:sub>
                          <m:r>
                            <a:rPr lang="en-US" sz="2600" b="0" i="1" smtClean="0">
                              <a:latin typeface="Cambria Math"/>
                            </a:rPr>
                            <m:t>𝑏</m:t>
                          </m:r>
                        </m:sub>
                      </m:sSub>
                    </m:oMath>
                  </m:oMathPara>
                </a14:m>
                <a:endParaRPr lang="en-US" sz="2600" dirty="0"/>
              </a:p>
            </p:txBody>
          </p:sp>
        </mc:Choice>
        <mc:Fallback xmlns="">
          <p:sp>
            <p:nvSpPr>
              <p:cNvPr id="7" name="TextBox 6"/>
              <p:cNvSpPr txBox="1">
                <a:spLocks noRot="1" noChangeAspect="1" noMove="1" noResize="1" noEditPoints="1" noAdjustHandles="1" noChangeArrowheads="1" noChangeShapeType="1" noTextEdit="1"/>
              </p:cNvSpPr>
              <p:nvPr/>
            </p:nvSpPr>
            <p:spPr>
              <a:xfrm>
                <a:off x="6261009" y="4183584"/>
                <a:ext cx="2048766" cy="845616"/>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337209" y="5097984"/>
                <a:ext cx="2017667" cy="8456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600" b="0" i="1" smtClean="0">
                              <a:latin typeface="Cambria Math"/>
                            </a:rPr>
                          </m:ctrlPr>
                        </m:fPr>
                        <m:num>
                          <m:sSub>
                            <m:sSubPr>
                              <m:ctrlPr>
                                <a:rPr lang="en-US" sz="2600" b="0" i="1" smtClean="0">
                                  <a:latin typeface="Cambria Math"/>
                                </a:rPr>
                              </m:ctrlPr>
                            </m:sSubPr>
                            <m:e>
                              <m:r>
                                <a:rPr lang="en-US" sz="2600" b="0" i="1" smtClean="0">
                                  <a:latin typeface="Cambria Math"/>
                                </a:rPr>
                                <m:t>𝑞</m:t>
                              </m:r>
                            </m:e>
                            <m:sub>
                              <m:r>
                                <a:rPr lang="en-US" sz="2600" b="0" i="1" smtClean="0">
                                  <a:latin typeface="Cambria Math"/>
                                </a:rPr>
                                <m:t>𝑐</m:t>
                              </m:r>
                            </m:sub>
                          </m:sSub>
                        </m:num>
                        <m:den>
                          <m:r>
                            <a:rPr lang="en-US" sz="2600" b="0" i="1" smtClean="0">
                              <a:latin typeface="Cambria Math"/>
                            </a:rPr>
                            <m:t>2</m:t>
                          </m:r>
                          <m:r>
                            <a:rPr lang="en-US" sz="2600" b="0" i="1" smtClean="0">
                              <a:latin typeface="Cambria Math"/>
                              <a:ea typeface="Cambria Math"/>
                            </a:rPr>
                            <m:t>𝜋</m:t>
                          </m:r>
                          <m:sSub>
                            <m:sSubPr>
                              <m:ctrlPr>
                                <a:rPr lang="en-US" sz="2600" b="0" i="1" smtClean="0">
                                  <a:latin typeface="Cambria Math"/>
                                  <a:ea typeface="Cambria Math"/>
                                </a:rPr>
                              </m:ctrlPr>
                            </m:sSubPr>
                            <m:e>
                              <m:r>
                                <a:rPr lang="en-US" sz="2600" b="0" i="1" smtClean="0">
                                  <a:latin typeface="Cambria Math"/>
                                  <a:ea typeface="Cambria Math"/>
                                </a:rPr>
                                <m:t>𝜀</m:t>
                              </m:r>
                            </m:e>
                            <m:sub>
                              <m:r>
                                <a:rPr lang="en-US" sz="2600" b="0" i="1" smtClean="0">
                                  <a:latin typeface="Cambria Math"/>
                                  <a:ea typeface="Cambria Math"/>
                                </a:rPr>
                                <m:t>0</m:t>
                              </m:r>
                            </m:sub>
                          </m:sSub>
                        </m:den>
                      </m:f>
                      <m:r>
                        <a:rPr lang="en-US" sz="2600" b="0" i="1" smtClean="0">
                          <a:latin typeface="Cambria Math"/>
                        </a:rPr>
                        <m:t>=</m:t>
                      </m:r>
                      <m:r>
                        <a:rPr lang="en-US" sz="2600" b="0" i="1" smtClean="0">
                          <a:latin typeface="Cambria Math"/>
                        </a:rPr>
                        <m:t>𝑟</m:t>
                      </m:r>
                      <m:r>
                        <a:rPr lang="en-US" sz="2600" b="0" i="1" smtClean="0">
                          <a:latin typeface="Cambria Math"/>
                        </a:rPr>
                        <m:t>.</m:t>
                      </m:r>
                      <m:sSub>
                        <m:sSubPr>
                          <m:ctrlPr>
                            <a:rPr lang="en-US" sz="2600" b="0" i="1" smtClean="0">
                              <a:latin typeface="Cambria Math"/>
                            </a:rPr>
                          </m:ctrlPr>
                        </m:sSubPr>
                        <m:e>
                          <m:r>
                            <a:rPr lang="en-US" sz="2600" b="0" i="1" smtClean="0">
                              <a:latin typeface="Cambria Math"/>
                            </a:rPr>
                            <m:t>𝐺</m:t>
                          </m:r>
                        </m:e>
                        <m:sub>
                          <m:r>
                            <a:rPr lang="en-US" sz="2600" b="0" i="1" smtClean="0">
                              <a:latin typeface="Cambria Math"/>
                            </a:rPr>
                            <m:t>𝑐</m:t>
                          </m:r>
                        </m:sub>
                      </m:sSub>
                    </m:oMath>
                  </m:oMathPara>
                </a14:m>
                <a:endParaRPr lang="en-US" sz="2600" dirty="0"/>
              </a:p>
            </p:txBody>
          </p:sp>
        </mc:Choice>
        <mc:Fallback xmlns="">
          <p:sp>
            <p:nvSpPr>
              <p:cNvPr id="8" name="TextBox 7"/>
              <p:cNvSpPr txBox="1">
                <a:spLocks noRot="1" noChangeAspect="1" noMove="1" noResize="1" noEditPoints="1" noAdjustHandles="1" noChangeArrowheads="1" noChangeShapeType="1" noTextEdit="1"/>
              </p:cNvSpPr>
              <p:nvPr/>
            </p:nvSpPr>
            <p:spPr>
              <a:xfrm>
                <a:off x="6337209" y="5097984"/>
                <a:ext cx="2017667" cy="845616"/>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118840" y="6096000"/>
                <a:ext cx="2681760"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a:rPr>
                          </m:ctrlPr>
                        </m:sSubPr>
                        <m:e>
                          <m:r>
                            <a:rPr lang="en-US" sz="2600" b="0" i="1" smtClean="0">
                              <a:latin typeface="Cambria Math"/>
                            </a:rPr>
                            <m:t>𝑞</m:t>
                          </m:r>
                        </m:e>
                        <m:sub>
                          <m:r>
                            <a:rPr lang="en-US" sz="2600" b="0" i="1" smtClean="0">
                              <a:latin typeface="Cambria Math"/>
                            </a:rPr>
                            <m:t>𝑎</m:t>
                          </m:r>
                        </m:sub>
                      </m:sSub>
                      <m:r>
                        <a:rPr lang="en-US" sz="2600" b="0" i="1" smtClean="0">
                          <a:latin typeface="Cambria Math"/>
                        </a:rPr>
                        <m:t>+</m:t>
                      </m:r>
                      <m:sSub>
                        <m:sSubPr>
                          <m:ctrlPr>
                            <a:rPr lang="en-US" sz="2600" b="0" i="1" smtClean="0">
                              <a:latin typeface="Cambria Math"/>
                            </a:rPr>
                          </m:ctrlPr>
                        </m:sSubPr>
                        <m:e>
                          <m:r>
                            <a:rPr lang="en-US" sz="2600" b="0" i="1" smtClean="0">
                              <a:latin typeface="Cambria Math"/>
                            </a:rPr>
                            <m:t>𝑞</m:t>
                          </m:r>
                        </m:e>
                        <m:sub>
                          <m:r>
                            <a:rPr lang="en-US" sz="2600" b="0" i="1" smtClean="0">
                              <a:latin typeface="Cambria Math"/>
                            </a:rPr>
                            <m:t>𝑏</m:t>
                          </m:r>
                        </m:sub>
                      </m:sSub>
                      <m:r>
                        <a:rPr lang="en-US" sz="2600" b="0" i="1" smtClean="0">
                          <a:latin typeface="Cambria Math"/>
                        </a:rPr>
                        <m:t>+</m:t>
                      </m:r>
                      <m:sSub>
                        <m:sSubPr>
                          <m:ctrlPr>
                            <a:rPr lang="en-US" sz="2600" b="0" i="1" smtClean="0">
                              <a:latin typeface="Cambria Math"/>
                            </a:rPr>
                          </m:ctrlPr>
                        </m:sSubPr>
                        <m:e>
                          <m:r>
                            <a:rPr lang="en-US" sz="2600" b="0" i="1" smtClean="0">
                              <a:latin typeface="Cambria Math"/>
                            </a:rPr>
                            <m:t>𝑞</m:t>
                          </m:r>
                        </m:e>
                        <m:sub>
                          <m:r>
                            <a:rPr lang="en-US" sz="2600" b="0" i="1" smtClean="0">
                              <a:latin typeface="Cambria Math"/>
                            </a:rPr>
                            <m:t>𝑐</m:t>
                          </m:r>
                        </m:sub>
                      </m:sSub>
                      <m:r>
                        <a:rPr lang="en-US" sz="2600" b="0" i="1" smtClean="0">
                          <a:latin typeface="Cambria Math"/>
                        </a:rPr>
                        <m:t>=0</m:t>
                      </m:r>
                    </m:oMath>
                  </m:oMathPara>
                </a14:m>
                <a:endParaRPr lang="en-US" sz="2600" dirty="0"/>
              </a:p>
            </p:txBody>
          </p:sp>
        </mc:Choice>
        <mc:Fallback xmlns="">
          <p:sp>
            <p:nvSpPr>
              <p:cNvPr id="5" name="TextBox 4"/>
              <p:cNvSpPr txBox="1">
                <a:spLocks noRot="1" noChangeAspect="1" noMove="1" noResize="1" noEditPoints="1" noAdjustHandles="1" noChangeArrowheads="1" noChangeShapeType="1" noTextEdit="1"/>
              </p:cNvSpPr>
              <p:nvPr/>
            </p:nvSpPr>
            <p:spPr>
              <a:xfrm>
                <a:off x="2118840" y="6096000"/>
                <a:ext cx="2681760" cy="492443"/>
              </a:xfrm>
              <a:prstGeom prst="rect">
                <a:avLst/>
              </a:prstGeom>
              <a:blipFill rotWithShape="1">
                <a:blip r:embed="rId7"/>
                <a:stretch>
                  <a:fillRect/>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337F63ED-0BB0-44F4-9CEE-92B23362FD0D}" type="slidenum">
              <a:rPr lang="en-US" smtClean="0"/>
              <a:pPr/>
              <a:t>10</a:t>
            </a:fld>
            <a:endParaRPr lang="en-US"/>
          </a:p>
        </p:txBody>
      </p:sp>
    </p:spTree>
    <p:extLst>
      <p:ext uri="{BB962C8B-B14F-4D97-AF65-F5344CB8AC3E}">
        <p14:creationId xmlns:p14="http://schemas.microsoft.com/office/powerpoint/2010/main" val="24610033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The voltage </a:t>
                </a:r>
                <a14:m>
                  <m:oMath xmlns:m="http://schemas.openxmlformats.org/officeDocument/2006/math">
                    <m:sSub>
                      <m:sSubPr>
                        <m:ctrlPr>
                          <a:rPr lang="en-US" i="1" smtClean="0">
                            <a:latin typeface="Cambria Math"/>
                          </a:rPr>
                        </m:ctrlPr>
                      </m:sSubPr>
                      <m:e>
                        <m:r>
                          <a:rPr lang="en-US" b="0" i="1" smtClean="0">
                            <a:latin typeface="Cambria Math"/>
                          </a:rPr>
                          <m:t>𝑉</m:t>
                        </m:r>
                      </m:e>
                      <m:sub>
                        <m:r>
                          <a:rPr lang="en-US" b="0" i="1" smtClean="0">
                            <a:latin typeface="Cambria Math"/>
                          </a:rPr>
                          <m:t>𝑎𝑏</m:t>
                        </m:r>
                      </m:sub>
                    </m:sSub>
                  </m:oMath>
                </a14:m>
                <a:r>
                  <a:rPr lang="en-US" dirty="0" smtClean="0"/>
                  <a:t> is given by:</a:t>
                </a:r>
              </a:p>
              <a:p>
                <a:endParaRPr lang="en-US" dirty="0"/>
              </a:p>
              <a:p>
                <a:endParaRPr lang="en-US" dirty="0" smtClean="0"/>
              </a:p>
              <a:p>
                <a:endParaRPr lang="en-US" dirty="0"/>
              </a:p>
              <a:p>
                <a:endParaRPr lang="en-US" dirty="0" smtClean="0"/>
              </a:p>
              <a:p>
                <a:r>
                  <a:rPr lang="en-US" dirty="0" smtClean="0"/>
                  <a:t>Similarly:</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89" t="-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133600" y="2590800"/>
                <a:ext cx="5858270" cy="710259"/>
              </a:xfrm>
              <a:prstGeom prst="rect">
                <a:avLst/>
              </a:prstGeom>
              <a:noFill/>
            </p:spPr>
            <p:txBody>
              <a:bodyPr wrap="none" rtlCol="0">
                <a:spAutoFit/>
              </a:bodyPr>
              <a:lstStyle/>
              <a:p>
                <a14:m>
                  <m:oMath xmlns:m="http://schemas.openxmlformats.org/officeDocument/2006/math">
                    <m:sSub>
                      <m:sSubPr>
                        <m:ctrlPr>
                          <a:rPr lang="en-US" sz="2600" i="1" smtClean="0">
                            <a:latin typeface="Cambria Math"/>
                          </a:rPr>
                        </m:ctrlPr>
                      </m:sSubPr>
                      <m:e>
                        <m:r>
                          <a:rPr lang="en-US" sz="2600" b="0" i="1" smtClean="0">
                            <a:latin typeface="Cambria Math"/>
                          </a:rPr>
                          <m:t>𝑉</m:t>
                        </m:r>
                      </m:e>
                      <m:sub>
                        <m:r>
                          <a:rPr lang="en-US" sz="2600" b="0" i="1" smtClean="0">
                            <a:latin typeface="Cambria Math"/>
                          </a:rPr>
                          <m:t>𝑎𝑏</m:t>
                        </m:r>
                      </m:sub>
                    </m:sSub>
                    <m:r>
                      <a:rPr lang="en-US" sz="2600" b="0" i="1" smtClean="0">
                        <a:latin typeface="Cambria Math"/>
                      </a:rPr>
                      <m:t>=</m:t>
                    </m:r>
                    <m:r>
                      <a:rPr lang="en-US" sz="2600" b="0" i="0" smtClean="0">
                        <a:latin typeface="Cambria Math"/>
                      </a:rPr>
                      <m:t>(</m:t>
                    </m:r>
                    <m:f>
                      <m:fPr>
                        <m:ctrlPr>
                          <a:rPr lang="en-US" sz="2600" i="1">
                            <a:latin typeface="Cambria Math"/>
                          </a:rPr>
                        </m:ctrlPr>
                      </m:fPr>
                      <m:num>
                        <m:sSub>
                          <m:sSubPr>
                            <m:ctrlPr>
                              <a:rPr lang="en-US" sz="2600" i="1">
                                <a:latin typeface="Cambria Math"/>
                              </a:rPr>
                            </m:ctrlPr>
                          </m:sSubPr>
                          <m:e>
                            <m:r>
                              <a:rPr lang="en-US" sz="2600" i="1">
                                <a:latin typeface="Cambria Math"/>
                              </a:rPr>
                              <m:t>𝑞</m:t>
                            </m:r>
                          </m:e>
                          <m:sub>
                            <m:r>
                              <a:rPr lang="en-US" sz="2600" i="1">
                                <a:latin typeface="Cambria Math"/>
                              </a:rPr>
                              <m:t>𝑎</m:t>
                            </m:r>
                          </m:sub>
                        </m:sSub>
                      </m:num>
                      <m:den>
                        <m:r>
                          <a:rPr lang="en-US" sz="2600" i="1">
                            <a:latin typeface="Cambria Math"/>
                          </a:rPr>
                          <m:t>2</m:t>
                        </m:r>
                        <m:r>
                          <a:rPr lang="en-US" sz="2600" i="1">
                            <a:latin typeface="Cambria Math"/>
                            <a:ea typeface="Cambria Math"/>
                          </a:rPr>
                          <m:t>𝜋</m:t>
                        </m:r>
                        <m:sSub>
                          <m:sSubPr>
                            <m:ctrlPr>
                              <a:rPr lang="en-US" sz="2600" i="1">
                                <a:latin typeface="Cambria Math"/>
                                <a:ea typeface="Cambria Math"/>
                              </a:rPr>
                            </m:ctrlPr>
                          </m:sSubPr>
                          <m:e>
                            <m:r>
                              <a:rPr lang="en-US" sz="2600" i="1">
                                <a:latin typeface="Cambria Math"/>
                                <a:ea typeface="Cambria Math"/>
                              </a:rPr>
                              <m:t>𝜀</m:t>
                            </m:r>
                          </m:e>
                          <m:sub>
                            <m:r>
                              <a:rPr lang="en-US" sz="2600" i="1">
                                <a:latin typeface="Cambria Math"/>
                                <a:ea typeface="Cambria Math"/>
                              </a:rPr>
                              <m:t>0</m:t>
                            </m:r>
                          </m:sub>
                        </m:sSub>
                      </m:den>
                    </m:f>
                    <m:r>
                      <a:rPr lang="en-US" sz="2600" b="0" i="1" smtClean="0">
                        <a:latin typeface="Cambria Math"/>
                        <a:ea typeface="Cambria Math"/>
                      </a:rPr>
                      <m:t>−</m:t>
                    </m:r>
                    <m:f>
                      <m:fPr>
                        <m:ctrlPr>
                          <a:rPr lang="en-US" sz="2600" i="1">
                            <a:latin typeface="Cambria Math"/>
                          </a:rPr>
                        </m:ctrlPr>
                      </m:fPr>
                      <m:num>
                        <m:sSub>
                          <m:sSubPr>
                            <m:ctrlPr>
                              <a:rPr lang="en-US" sz="2600" i="1">
                                <a:latin typeface="Cambria Math"/>
                              </a:rPr>
                            </m:ctrlPr>
                          </m:sSubPr>
                          <m:e>
                            <m:r>
                              <a:rPr lang="en-US" sz="2600" i="1">
                                <a:latin typeface="Cambria Math"/>
                              </a:rPr>
                              <m:t>𝑞</m:t>
                            </m:r>
                          </m:e>
                          <m:sub>
                            <m:r>
                              <a:rPr lang="en-US" sz="2600" b="0" i="1" smtClean="0">
                                <a:latin typeface="Cambria Math"/>
                              </a:rPr>
                              <m:t>𝑏</m:t>
                            </m:r>
                          </m:sub>
                        </m:sSub>
                      </m:num>
                      <m:den>
                        <m:r>
                          <a:rPr lang="en-US" sz="2600" i="1">
                            <a:latin typeface="Cambria Math"/>
                          </a:rPr>
                          <m:t>2</m:t>
                        </m:r>
                        <m:r>
                          <a:rPr lang="en-US" sz="2600" i="1">
                            <a:latin typeface="Cambria Math"/>
                            <a:ea typeface="Cambria Math"/>
                          </a:rPr>
                          <m:t>𝜋</m:t>
                        </m:r>
                        <m:sSub>
                          <m:sSubPr>
                            <m:ctrlPr>
                              <a:rPr lang="en-US" sz="2600" i="1">
                                <a:latin typeface="Cambria Math"/>
                                <a:ea typeface="Cambria Math"/>
                              </a:rPr>
                            </m:ctrlPr>
                          </m:sSubPr>
                          <m:e>
                            <m:r>
                              <a:rPr lang="en-US" sz="2600" i="1">
                                <a:latin typeface="Cambria Math"/>
                                <a:ea typeface="Cambria Math"/>
                              </a:rPr>
                              <m:t>𝜀</m:t>
                            </m:r>
                          </m:e>
                          <m:sub>
                            <m:r>
                              <a:rPr lang="en-US" sz="2600" i="1">
                                <a:latin typeface="Cambria Math"/>
                                <a:ea typeface="Cambria Math"/>
                              </a:rPr>
                              <m:t>0</m:t>
                            </m:r>
                          </m:sub>
                        </m:sSub>
                      </m:den>
                    </m:f>
                    <m:r>
                      <a:rPr lang="en-US" sz="2600" b="0" i="1" smtClean="0">
                        <a:latin typeface="Cambria Math"/>
                        <a:ea typeface="Cambria Math"/>
                      </a:rPr>
                      <m:t>)</m:t>
                    </m:r>
                    <m:r>
                      <m:rPr>
                        <m:sty m:val="p"/>
                      </m:rPr>
                      <a:rPr lang="en-US" sz="2600" b="0" i="0" smtClean="0">
                        <a:latin typeface="Cambria Math"/>
                        <a:ea typeface="Cambria Math"/>
                      </a:rPr>
                      <m:t>ln</m:t>
                    </m:r>
                    <m:r>
                      <a:rPr lang="en-US" sz="2600" b="0" i="1" smtClean="0">
                        <a:latin typeface="Cambria Math"/>
                        <a:ea typeface="Cambria Math"/>
                      </a:rPr>
                      <m:t>⁡(</m:t>
                    </m:r>
                    <m:f>
                      <m:fPr>
                        <m:ctrlPr>
                          <a:rPr lang="en-US" sz="2600" b="0" i="1" smtClean="0">
                            <a:latin typeface="Cambria Math"/>
                            <a:ea typeface="Cambria Math"/>
                          </a:rPr>
                        </m:ctrlPr>
                      </m:fPr>
                      <m:num>
                        <m:sSub>
                          <m:sSubPr>
                            <m:ctrlPr>
                              <a:rPr lang="en-US" sz="2600" b="0" i="1" smtClean="0">
                                <a:latin typeface="Cambria Math"/>
                                <a:ea typeface="Cambria Math"/>
                              </a:rPr>
                            </m:ctrlPr>
                          </m:sSubPr>
                          <m:e>
                            <m:r>
                              <a:rPr lang="en-US" sz="2600" b="0" i="1" smtClean="0">
                                <a:latin typeface="Cambria Math"/>
                                <a:ea typeface="Cambria Math"/>
                              </a:rPr>
                              <m:t>𝐷</m:t>
                            </m:r>
                          </m:e>
                          <m:sub>
                            <m:r>
                              <a:rPr lang="en-US" sz="2600" b="0" i="1" smtClean="0">
                                <a:latin typeface="Cambria Math"/>
                                <a:ea typeface="Cambria Math"/>
                              </a:rPr>
                              <m:t>𝑎𝑏</m:t>
                            </m:r>
                          </m:sub>
                        </m:sSub>
                      </m:num>
                      <m:den>
                        <m:r>
                          <a:rPr lang="en-US" sz="2600" b="0" i="1" smtClean="0">
                            <a:latin typeface="Cambria Math"/>
                            <a:ea typeface="Cambria Math"/>
                          </a:rPr>
                          <m:t>𝑟</m:t>
                        </m:r>
                      </m:den>
                    </m:f>
                    <m:r>
                      <a:rPr lang="en-US" sz="2600" b="0" i="1" smtClean="0">
                        <a:latin typeface="Cambria Math"/>
                        <a:ea typeface="Cambria Math"/>
                      </a:rPr>
                      <m:t>)+</m:t>
                    </m:r>
                  </m:oMath>
                </a14:m>
                <a:r>
                  <a:rPr lang="en-US" sz="2600" dirty="0"/>
                  <a:t> </a:t>
                </a:r>
                <a14:m>
                  <m:oMath xmlns:m="http://schemas.openxmlformats.org/officeDocument/2006/math">
                    <m:f>
                      <m:fPr>
                        <m:ctrlPr>
                          <a:rPr lang="en-US" sz="2600" i="1">
                            <a:latin typeface="Cambria Math"/>
                          </a:rPr>
                        </m:ctrlPr>
                      </m:fPr>
                      <m:num>
                        <m:sSub>
                          <m:sSubPr>
                            <m:ctrlPr>
                              <a:rPr lang="en-US" sz="2600" i="1">
                                <a:latin typeface="Cambria Math"/>
                              </a:rPr>
                            </m:ctrlPr>
                          </m:sSubPr>
                          <m:e>
                            <m:r>
                              <a:rPr lang="en-US" sz="2600" i="1">
                                <a:latin typeface="Cambria Math"/>
                              </a:rPr>
                              <m:t>𝑞</m:t>
                            </m:r>
                          </m:e>
                          <m:sub>
                            <m:r>
                              <a:rPr lang="en-US" sz="2600" b="0" i="1" smtClean="0">
                                <a:latin typeface="Cambria Math"/>
                              </a:rPr>
                              <m:t>𝑐</m:t>
                            </m:r>
                          </m:sub>
                        </m:sSub>
                      </m:num>
                      <m:den>
                        <m:r>
                          <a:rPr lang="en-US" sz="2600" i="1">
                            <a:latin typeface="Cambria Math"/>
                          </a:rPr>
                          <m:t>2</m:t>
                        </m:r>
                        <m:r>
                          <a:rPr lang="en-US" sz="2600" i="1">
                            <a:latin typeface="Cambria Math"/>
                            <a:ea typeface="Cambria Math"/>
                          </a:rPr>
                          <m:t>𝜋</m:t>
                        </m:r>
                        <m:sSub>
                          <m:sSubPr>
                            <m:ctrlPr>
                              <a:rPr lang="en-US" sz="2600" i="1">
                                <a:latin typeface="Cambria Math"/>
                                <a:ea typeface="Cambria Math"/>
                              </a:rPr>
                            </m:ctrlPr>
                          </m:sSubPr>
                          <m:e>
                            <m:r>
                              <a:rPr lang="en-US" sz="2600" i="1">
                                <a:latin typeface="Cambria Math"/>
                                <a:ea typeface="Cambria Math"/>
                              </a:rPr>
                              <m:t>𝜀</m:t>
                            </m:r>
                          </m:e>
                          <m:sub>
                            <m:r>
                              <a:rPr lang="en-US" sz="2600" i="1">
                                <a:latin typeface="Cambria Math"/>
                                <a:ea typeface="Cambria Math"/>
                              </a:rPr>
                              <m:t>0</m:t>
                            </m:r>
                          </m:sub>
                        </m:sSub>
                      </m:den>
                    </m:f>
                    <m:r>
                      <m:rPr>
                        <m:sty m:val="p"/>
                      </m:rPr>
                      <a:rPr lang="en-US" sz="2600" b="0" i="0" smtClean="0">
                        <a:latin typeface="Cambria Math"/>
                        <a:ea typeface="Cambria Math"/>
                      </a:rPr>
                      <m:t>ln</m:t>
                    </m:r>
                    <m:r>
                      <a:rPr lang="en-US" sz="2600" b="0" i="1" smtClean="0">
                        <a:latin typeface="Cambria Math"/>
                        <a:ea typeface="Cambria Math"/>
                      </a:rPr>
                      <m:t>⁡(</m:t>
                    </m:r>
                    <m:f>
                      <m:fPr>
                        <m:ctrlPr>
                          <a:rPr lang="en-US" sz="2600" b="0" i="1" smtClean="0">
                            <a:latin typeface="Cambria Math"/>
                            <a:ea typeface="Cambria Math"/>
                          </a:rPr>
                        </m:ctrlPr>
                      </m:fPr>
                      <m:num>
                        <m:sSub>
                          <m:sSubPr>
                            <m:ctrlPr>
                              <a:rPr lang="en-US" sz="2600" b="0" i="1" smtClean="0">
                                <a:latin typeface="Cambria Math"/>
                                <a:ea typeface="Cambria Math"/>
                              </a:rPr>
                            </m:ctrlPr>
                          </m:sSubPr>
                          <m:e>
                            <m:r>
                              <a:rPr lang="en-US" sz="2600" b="0" i="1" smtClean="0">
                                <a:latin typeface="Cambria Math"/>
                                <a:ea typeface="Cambria Math"/>
                              </a:rPr>
                              <m:t>𝐷</m:t>
                            </m:r>
                          </m:e>
                          <m:sub>
                            <m:r>
                              <a:rPr lang="en-US" sz="2600" b="0" i="1" smtClean="0">
                                <a:latin typeface="Cambria Math"/>
                                <a:ea typeface="Cambria Math"/>
                              </a:rPr>
                              <m:t>𝑏𝑐</m:t>
                            </m:r>
                          </m:sub>
                        </m:sSub>
                      </m:num>
                      <m:den>
                        <m:sSub>
                          <m:sSubPr>
                            <m:ctrlPr>
                              <a:rPr lang="en-US" sz="2600" b="0" i="1" smtClean="0">
                                <a:latin typeface="Cambria Math"/>
                                <a:ea typeface="Cambria Math"/>
                              </a:rPr>
                            </m:ctrlPr>
                          </m:sSubPr>
                          <m:e>
                            <m:r>
                              <a:rPr lang="en-US" sz="2600" b="0" i="1" smtClean="0">
                                <a:latin typeface="Cambria Math"/>
                                <a:ea typeface="Cambria Math"/>
                              </a:rPr>
                              <m:t>𝐷</m:t>
                            </m:r>
                          </m:e>
                          <m:sub>
                            <m:r>
                              <a:rPr lang="en-US" sz="2600" b="0" i="1" smtClean="0">
                                <a:latin typeface="Cambria Math"/>
                                <a:ea typeface="Cambria Math"/>
                              </a:rPr>
                              <m:t>𝑐𝑎</m:t>
                            </m:r>
                          </m:sub>
                        </m:sSub>
                      </m:den>
                    </m:f>
                    <m:r>
                      <a:rPr lang="en-US" sz="2600" b="0" i="1" smtClean="0">
                        <a:latin typeface="Cambria Math"/>
                        <a:ea typeface="Cambria Math"/>
                      </a:rPr>
                      <m:t>)</m:t>
                    </m:r>
                  </m:oMath>
                </a14:m>
                <a:endParaRPr lang="en-US" sz="2600" dirty="0"/>
              </a:p>
            </p:txBody>
          </p:sp>
        </mc:Choice>
        <mc:Fallback xmlns="">
          <p:sp>
            <p:nvSpPr>
              <p:cNvPr id="4" name="TextBox 3"/>
              <p:cNvSpPr txBox="1">
                <a:spLocks noRot="1" noChangeAspect="1" noMove="1" noResize="1" noEditPoints="1" noAdjustHandles="1" noChangeArrowheads="1" noChangeShapeType="1" noTextEdit="1"/>
              </p:cNvSpPr>
              <p:nvPr/>
            </p:nvSpPr>
            <p:spPr>
              <a:xfrm>
                <a:off x="2133600" y="2590800"/>
                <a:ext cx="5858270" cy="710259"/>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133600" y="3633141"/>
                <a:ext cx="5781263" cy="710066"/>
              </a:xfrm>
              <a:prstGeom prst="rect">
                <a:avLst/>
              </a:prstGeom>
              <a:noFill/>
            </p:spPr>
            <p:txBody>
              <a:bodyPr wrap="none" rtlCol="0">
                <a:spAutoFit/>
              </a:bodyPr>
              <a:lstStyle/>
              <a:p>
                <a14:m>
                  <m:oMath xmlns:m="http://schemas.openxmlformats.org/officeDocument/2006/math">
                    <m:sSub>
                      <m:sSubPr>
                        <m:ctrlPr>
                          <a:rPr lang="en-US" sz="2600" i="1" smtClean="0">
                            <a:latin typeface="Cambria Math"/>
                          </a:rPr>
                        </m:ctrlPr>
                      </m:sSubPr>
                      <m:e>
                        <m:r>
                          <a:rPr lang="en-US" sz="2600" b="0" i="1" smtClean="0">
                            <a:latin typeface="Cambria Math"/>
                          </a:rPr>
                          <m:t>𝑉</m:t>
                        </m:r>
                      </m:e>
                      <m:sub>
                        <m:r>
                          <a:rPr lang="en-US" sz="2600" b="0" i="1" smtClean="0">
                            <a:latin typeface="Cambria Math"/>
                          </a:rPr>
                          <m:t>𝑎𝑏</m:t>
                        </m:r>
                      </m:sub>
                    </m:sSub>
                    <m:r>
                      <a:rPr lang="en-US" sz="2600" b="0" i="1" smtClean="0">
                        <a:latin typeface="Cambria Math"/>
                      </a:rPr>
                      <m:t>=</m:t>
                    </m:r>
                    <m:r>
                      <m:rPr>
                        <m:sty m:val="p"/>
                      </m:rPr>
                      <a:rPr lang="en-US" sz="2600" b="0" i="0" smtClean="0">
                        <a:latin typeface="Cambria Math"/>
                      </a:rPr>
                      <m:t>r</m:t>
                    </m:r>
                    <m:r>
                      <a:rPr lang="en-US" sz="2600" b="0" i="0" smtClean="0">
                        <a:latin typeface="Cambria Math"/>
                      </a:rPr>
                      <m:t>[</m:t>
                    </m:r>
                  </m:oMath>
                </a14:m>
                <a:r>
                  <a:rPr lang="en-US" sz="2600" dirty="0" smtClean="0"/>
                  <a:t>(</a:t>
                </a:r>
                <a14:m>
                  <m:oMath xmlns:m="http://schemas.openxmlformats.org/officeDocument/2006/math">
                    <m:sSub>
                      <m:sSubPr>
                        <m:ctrlPr>
                          <a:rPr lang="en-US" sz="2600" b="0" i="1" smtClean="0">
                            <a:latin typeface="Cambria Math"/>
                            <a:ea typeface="Cambria Math"/>
                          </a:rPr>
                        </m:ctrlPr>
                      </m:sSubPr>
                      <m:e>
                        <m:r>
                          <a:rPr lang="en-US" sz="2600" b="0" i="1" smtClean="0">
                            <a:latin typeface="Cambria Math"/>
                            <a:ea typeface="Cambria Math"/>
                          </a:rPr>
                          <m:t>𝐺</m:t>
                        </m:r>
                      </m:e>
                      <m:sub>
                        <m:r>
                          <a:rPr lang="en-US" sz="2600" b="0" i="1" smtClean="0">
                            <a:latin typeface="Cambria Math"/>
                            <a:ea typeface="Cambria Math"/>
                          </a:rPr>
                          <m:t>𝑎</m:t>
                        </m:r>
                      </m:sub>
                    </m:sSub>
                    <m:r>
                      <a:rPr lang="en-US" sz="2600" b="0" i="1" smtClean="0">
                        <a:latin typeface="Cambria Math"/>
                        <a:ea typeface="Cambria Math"/>
                      </a:rPr>
                      <m:t>−</m:t>
                    </m:r>
                    <m:sSub>
                      <m:sSubPr>
                        <m:ctrlPr>
                          <a:rPr lang="en-US" sz="2600" b="0" i="1" smtClean="0">
                            <a:latin typeface="Cambria Math"/>
                            <a:ea typeface="Cambria Math"/>
                          </a:rPr>
                        </m:ctrlPr>
                      </m:sSubPr>
                      <m:e>
                        <m:r>
                          <a:rPr lang="en-US" sz="2600" b="0" i="1" smtClean="0">
                            <a:latin typeface="Cambria Math"/>
                            <a:ea typeface="Cambria Math"/>
                          </a:rPr>
                          <m:t>𝐺</m:t>
                        </m:r>
                      </m:e>
                      <m:sub>
                        <m:r>
                          <a:rPr lang="en-US" sz="2600" b="0" i="1" smtClean="0">
                            <a:latin typeface="Cambria Math"/>
                            <a:ea typeface="Cambria Math"/>
                          </a:rPr>
                          <m:t>𝑏</m:t>
                        </m:r>
                      </m:sub>
                    </m:sSub>
                    <m:r>
                      <a:rPr lang="en-US" sz="2600" b="0" i="1" smtClean="0">
                        <a:latin typeface="Cambria Math"/>
                        <a:ea typeface="Cambria Math"/>
                      </a:rPr>
                      <m:t>)</m:t>
                    </m:r>
                    <m:r>
                      <m:rPr>
                        <m:sty m:val="p"/>
                      </m:rPr>
                      <a:rPr lang="en-US" sz="2600" b="0" i="0" smtClean="0">
                        <a:latin typeface="Cambria Math"/>
                        <a:ea typeface="Cambria Math"/>
                      </a:rPr>
                      <m:t>ln</m:t>
                    </m:r>
                    <m:r>
                      <a:rPr lang="en-US" sz="2600" b="0" i="1" smtClean="0">
                        <a:latin typeface="Cambria Math"/>
                        <a:ea typeface="Cambria Math"/>
                      </a:rPr>
                      <m:t>⁡(</m:t>
                    </m:r>
                    <m:f>
                      <m:fPr>
                        <m:ctrlPr>
                          <a:rPr lang="en-US" sz="2600" b="0" i="1" smtClean="0">
                            <a:latin typeface="Cambria Math"/>
                            <a:ea typeface="Cambria Math"/>
                          </a:rPr>
                        </m:ctrlPr>
                      </m:fPr>
                      <m:num>
                        <m:sSub>
                          <m:sSubPr>
                            <m:ctrlPr>
                              <a:rPr lang="en-US" sz="2600" b="0" i="1" smtClean="0">
                                <a:latin typeface="Cambria Math"/>
                                <a:ea typeface="Cambria Math"/>
                              </a:rPr>
                            </m:ctrlPr>
                          </m:sSubPr>
                          <m:e>
                            <m:r>
                              <a:rPr lang="en-US" sz="2600" b="0" i="1" smtClean="0">
                                <a:latin typeface="Cambria Math"/>
                                <a:ea typeface="Cambria Math"/>
                              </a:rPr>
                              <m:t>𝐷</m:t>
                            </m:r>
                          </m:e>
                          <m:sub>
                            <m:r>
                              <a:rPr lang="en-US" sz="2600" b="0" i="1" smtClean="0">
                                <a:latin typeface="Cambria Math"/>
                                <a:ea typeface="Cambria Math"/>
                              </a:rPr>
                              <m:t>𝑎𝑏</m:t>
                            </m:r>
                          </m:sub>
                        </m:sSub>
                      </m:num>
                      <m:den>
                        <m:r>
                          <a:rPr lang="en-US" sz="2600" b="0" i="1" smtClean="0">
                            <a:latin typeface="Cambria Math"/>
                            <a:ea typeface="Cambria Math"/>
                          </a:rPr>
                          <m:t>𝑟</m:t>
                        </m:r>
                      </m:den>
                    </m:f>
                    <m:r>
                      <a:rPr lang="en-US" sz="2600" b="0" i="1" smtClean="0">
                        <a:latin typeface="Cambria Math"/>
                        <a:ea typeface="Cambria Math"/>
                      </a:rPr>
                      <m:t>)+</m:t>
                    </m:r>
                  </m:oMath>
                </a14:m>
                <a:r>
                  <a:rPr lang="en-US" sz="2600" dirty="0"/>
                  <a:t> </a:t>
                </a:r>
                <a14:m>
                  <m:oMath xmlns:m="http://schemas.openxmlformats.org/officeDocument/2006/math">
                    <m:sSub>
                      <m:sSubPr>
                        <m:ctrlPr>
                          <a:rPr lang="en-US" sz="2600" b="0" i="1" smtClean="0">
                            <a:latin typeface="Cambria Math"/>
                            <a:ea typeface="Cambria Math"/>
                          </a:rPr>
                        </m:ctrlPr>
                      </m:sSubPr>
                      <m:e>
                        <m:r>
                          <a:rPr lang="en-US" sz="2600" b="0" i="1" smtClean="0">
                            <a:latin typeface="Cambria Math"/>
                            <a:ea typeface="Cambria Math"/>
                          </a:rPr>
                          <m:t>𝐺</m:t>
                        </m:r>
                      </m:e>
                      <m:sub>
                        <m:r>
                          <a:rPr lang="en-US" sz="2600" b="0" i="1" smtClean="0">
                            <a:latin typeface="Cambria Math"/>
                            <a:ea typeface="Cambria Math"/>
                          </a:rPr>
                          <m:t>𝑐</m:t>
                        </m:r>
                      </m:sub>
                    </m:sSub>
                    <m:r>
                      <m:rPr>
                        <m:sty m:val="p"/>
                      </m:rPr>
                      <a:rPr lang="en-US" sz="2600" b="0" i="0" smtClean="0">
                        <a:latin typeface="Cambria Math"/>
                        <a:ea typeface="Cambria Math"/>
                      </a:rPr>
                      <m:t>ln</m:t>
                    </m:r>
                    <m:r>
                      <a:rPr lang="en-US" sz="2600" b="0" i="1" smtClean="0">
                        <a:latin typeface="Cambria Math"/>
                        <a:ea typeface="Cambria Math"/>
                      </a:rPr>
                      <m:t>⁡(</m:t>
                    </m:r>
                    <m:f>
                      <m:fPr>
                        <m:ctrlPr>
                          <a:rPr lang="en-US" sz="2600" b="0" i="1" smtClean="0">
                            <a:latin typeface="Cambria Math"/>
                            <a:ea typeface="Cambria Math"/>
                          </a:rPr>
                        </m:ctrlPr>
                      </m:fPr>
                      <m:num>
                        <m:sSub>
                          <m:sSubPr>
                            <m:ctrlPr>
                              <a:rPr lang="en-US" sz="2600" b="0" i="1" smtClean="0">
                                <a:latin typeface="Cambria Math"/>
                                <a:ea typeface="Cambria Math"/>
                              </a:rPr>
                            </m:ctrlPr>
                          </m:sSubPr>
                          <m:e>
                            <m:r>
                              <a:rPr lang="en-US" sz="2600" b="0" i="1" smtClean="0">
                                <a:latin typeface="Cambria Math"/>
                                <a:ea typeface="Cambria Math"/>
                              </a:rPr>
                              <m:t>𝐷</m:t>
                            </m:r>
                          </m:e>
                          <m:sub>
                            <m:r>
                              <a:rPr lang="en-US" sz="2600" b="0" i="1" smtClean="0">
                                <a:latin typeface="Cambria Math"/>
                                <a:ea typeface="Cambria Math"/>
                              </a:rPr>
                              <m:t>𝑏𝑐</m:t>
                            </m:r>
                          </m:sub>
                        </m:sSub>
                      </m:num>
                      <m:den>
                        <m:sSub>
                          <m:sSubPr>
                            <m:ctrlPr>
                              <a:rPr lang="en-US" sz="2600" b="0" i="1" smtClean="0">
                                <a:latin typeface="Cambria Math"/>
                                <a:ea typeface="Cambria Math"/>
                              </a:rPr>
                            </m:ctrlPr>
                          </m:sSubPr>
                          <m:e>
                            <m:r>
                              <a:rPr lang="en-US" sz="2600" b="0" i="1" smtClean="0">
                                <a:latin typeface="Cambria Math"/>
                                <a:ea typeface="Cambria Math"/>
                              </a:rPr>
                              <m:t>𝐷</m:t>
                            </m:r>
                          </m:e>
                          <m:sub>
                            <m:r>
                              <a:rPr lang="en-US" sz="2600" b="0" i="1" smtClean="0">
                                <a:latin typeface="Cambria Math"/>
                                <a:ea typeface="Cambria Math"/>
                              </a:rPr>
                              <m:t>𝑐𝑎</m:t>
                            </m:r>
                          </m:sub>
                        </m:sSub>
                      </m:den>
                    </m:f>
                    <m:r>
                      <a:rPr lang="en-US" sz="2600" b="0" i="1" smtClean="0">
                        <a:latin typeface="Cambria Math"/>
                        <a:ea typeface="Cambria Math"/>
                      </a:rPr>
                      <m:t>)]</m:t>
                    </m:r>
                  </m:oMath>
                </a14:m>
                <a:endParaRPr lang="en-US" sz="2600" dirty="0"/>
              </a:p>
            </p:txBody>
          </p:sp>
        </mc:Choice>
        <mc:Fallback xmlns="">
          <p:sp>
            <p:nvSpPr>
              <p:cNvPr id="5" name="TextBox 4"/>
              <p:cNvSpPr txBox="1">
                <a:spLocks noRot="1" noChangeAspect="1" noMove="1" noResize="1" noEditPoints="1" noAdjustHandles="1" noChangeArrowheads="1" noChangeShapeType="1" noTextEdit="1"/>
              </p:cNvSpPr>
              <p:nvPr/>
            </p:nvSpPr>
            <p:spPr>
              <a:xfrm>
                <a:off x="2133600" y="3633141"/>
                <a:ext cx="5781263" cy="710066"/>
              </a:xfrm>
              <a:prstGeom prst="rect">
                <a:avLst/>
              </a:prstGeom>
              <a:blipFill rotWithShape="1">
                <a:blip r:embed="rId4"/>
                <a:stretch>
                  <a:fillRect b="-34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209800" y="4928734"/>
                <a:ext cx="5562805" cy="710066"/>
              </a:xfrm>
              <a:prstGeom prst="rect">
                <a:avLst/>
              </a:prstGeom>
              <a:noFill/>
            </p:spPr>
            <p:txBody>
              <a:bodyPr wrap="none" rtlCol="0">
                <a:spAutoFit/>
              </a:bodyPr>
              <a:lstStyle/>
              <a:p>
                <a14:m>
                  <m:oMath xmlns:m="http://schemas.openxmlformats.org/officeDocument/2006/math">
                    <m:sSub>
                      <m:sSubPr>
                        <m:ctrlPr>
                          <a:rPr lang="en-US" sz="2600" i="1" smtClean="0">
                            <a:latin typeface="Cambria Math"/>
                          </a:rPr>
                        </m:ctrlPr>
                      </m:sSubPr>
                      <m:e>
                        <m:r>
                          <a:rPr lang="en-US" sz="2600" b="0" i="1" smtClean="0">
                            <a:latin typeface="Cambria Math"/>
                          </a:rPr>
                          <m:t>𝑉</m:t>
                        </m:r>
                      </m:e>
                      <m:sub>
                        <m:r>
                          <a:rPr lang="en-US" sz="2600" b="0" i="1" smtClean="0">
                            <a:latin typeface="Cambria Math"/>
                          </a:rPr>
                          <m:t>𝑎𝑐</m:t>
                        </m:r>
                      </m:sub>
                    </m:sSub>
                    <m:r>
                      <a:rPr lang="en-US" sz="2600" b="0" i="1" smtClean="0">
                        <a:latin typeface="Cambria Math"/>
                      </a:rPr>
                      <m:t>=</m:t>
                    </m:r>
                    <m:r>
                      <m:rPr>
                        <m:sty m:val="p"/>
                      </m:rPr>
                      <a:rPr lang="en-US" sz="2600" b="0" i="0" smtClean="0">
                        <a:latin typeface="Cambria Math"/>
                      </a:rPr>
                      <m:t>r</m:t>
                    </m:r>
                    <m:r>
                      <a:rPr lang="en-US" sz="2600" b="0" i="0" smtClean="0">
                        <a:latin typeface="Cambria Math"/>
                      </a:rPr>
                      <m:t>[</m:t>
                    </m:r>
                  </m:oMath>
                </a14:m>
                <a:r>
                  <a:rPr lang="en-US" sz="2600" dirty="0" smtClean="0"/>
                  <a:t>(</a:t>
                </a:r>
                <a14:m>
                  <m:oMath xmlns:m="http://schemas.openxmlformats.org/officeDocument/2006/math">
                    <m:sSub>
                      <m:sSubPr>
                        <m:ctrlPr>
                          <a:rPr lang="en-US" sz="2600" b="0" i="1" smtClean="0">
                            <a:latin typeface="Cambria Math"/>
                            <a:ea typeface="Cambria Math"/>
                          </a:rPr>
                        </m:ctrlPr>
                      </m:sSubPr>
                      <m:e>
                        <m:r>
                          <a:rPr lang="en-US" sz="2600" b="0" i="1" smtClean="0">
                            <a:latin typeface="Cambria Math"/>
                            <a:ea typeface="Cambria Math"/>
                          </a:rPr>
                          <m:t>𝐺</m:t>
                        </m:r>
                      </m:e>
                      <m:sub>
                        <m:r>
                          <a:rPr lang="en-US" sz="2600" b="0" i="1" smtClean="0">
                            <a:latin typeface="Cambria Math"/>
                            <a:ea typeface="Cambria Math"/>
                          </a:rPr>
                          <m:t>𝑎</m:t>
                        </m:r>
                      </m:sub>
                    </m:sSub>
                    <m:r>
                      <a:rPr lang="en-US" sz="2600" b="0" i="1" smtClean="0">
                        <a:latin typeface="Cambria Math"/>
                        <a:ea typeface="Cambria Math"/>
                      </a:rPr>
                      <m:t>−</m:t>
                    </m:r>
                    <m:sSub>
                      <m:sSubPr>
                        <m:ctrlPr>
                          <a:rPr lang="en-US" sz="2600" b="0" i="1" smtClean="0">
                            <a:latin typeface="Cambria Math"/>
                            <a:ea typeface="Cambria Math"/>
                          </a:rPr>
                        </m:ctrlPr>
                      </m:sSubPr>
                      <m:e>
                        <m:r>
                          <a:rPr lang="en-US" sz="2600" b="0" i="1" smtClean="0">
                            <a:latin typeface="Cambria Math"/>
                            <a:ea typeface="Cambria Math"/>
                          </a:rPr>
                          <m:t>𝐺</m:t>
                        </m:r>
                      </m:e>
                      <m:sub>
                        <m:r>
                          <a:rPr lang="en-US" sz="2600" b="0" i="1" smtClean="0">
                            <a:latin typeface="Cambria Math"/>
                            <a:ea typeface="Cambria Math"/>
                          </a:rPr>
                          <m:t>𝑐</m:t>
                        </m:r>
                      </m:sub>
                    </m:sSub>
                    <m:r>
                      <a:rPr lang="en-US" sz="2600" b="0" i="1" smtClean="0">
                        <a:latin typeface="Cambria Math"/>
                        <a:ea typeface="Cambria Math"/>
                      </a:rPr>
                      <m:t>)</m:t>
                    </m:r>
                    <m:r>
                      <m:rPr>
                        <m:sty m:val="p"/>
                      </m:rPr>
                      <a:rPr lang="en-US" sz="2600" b="0" i="0" smtClean="0">
                        <a:latin typeface="Cambria Math"/>
                        <a:ea typeface="Cambria Math"/>
                      </a:rPr>
                      <m:t>ln</m:t>
                    </m:r>
                    <m:r>
                      <a:rPr lang="en-US" sz="2600" b="0" i="1" smtClean="0">
                        <a:latin typeface="Cambria Math"/>
                        <a:ea typeface="Cambria Math"/>
                      </a:rPr>
                      <m:t>⁡(</m:t>
                    </m:r>
                    <m:f>
                      <m:fPr>
                        <m:ctrlPr>
                          <a:rPr lang="en-US" sz="2600" b="0" i="1" smtClean="0">
                            <a:latin typeface="Cambria Math"/>
                            <a:ea typeface="Cambria Math"/>
                          </a:rPr>
                        </m:ctrlPr>
                      </m:fPr>
                      <m:num>
                        <m:sSub>
                          <m:sSubPr>
                            <m:ctrlPr>
                              <a:rPr lang="en-US" sz="2600" b="0" i="1" smtClean="0">
                                <a:latin typeface="Cambria Math"/>
                                <a:ea typeface="Cambria Math"/>
                              </a:rPr>
                            </m:ctrlPr>
                          </m:sSubPr>
                          <m:e>
                            <m:r>
                              <a:rPr lang="en-US" sz="2600" b="0" i="1" smtClean="0">
                                <a:latin typeface="Cambria Math"/>
                                <a:ea typeface="Cambria Math"/>
                              </a:rPr>
                              <m:t>𝐷</m:t>
                            </m:r>
                          </m:e>
                          <m:sub>
                            <m:r>
                              <a:rPr lang="en-US" sz="2600" b="0" i="1" smtClean="0">
                                <a:latin typeface="Cambria Math"/>
                                <a:ea typeface="Cambria Math"/>
                              </a:rPr>
                              <m:t>𝑎𝑐</m:t>
                            </m:r>
                          </m:sub>
                        </m:sSub>
                      </m:num>
                      <m:den>
                        <m:r>
                          <a:rPr lang="en-US" sz="2600" b="0" i="1" smtClean="0">
                            <a:latin typeface="Cambria Math"/>
                            <a:ea typeface="Cambria Math"/>
                          </a:rPr>
                          <m:t>𝑟</m:t>
                        </m:r>
                      </m:den>
                    </m:f>
                    <m:r>
                      <a:rPr lang="en-US" sz="2600" b="0" i="1" smtClean="0">
                        <a:latin typeface="Cambria Math"/>
                        <a:ea typeface="Cambria Math"/>
                      </a:rPr>
                      <m:t>)+</m:t>
                    </m:r>
                  </m:oMath>
                </a14:m>
                <a:r>
                  <a:rPr lang="en-US" sz="2600" dirty="0"/>
                  <a:t> </a:t>
                </a:r>
                <a14:m>
                  <m:oMath xmlns:m="http://schemas.openxmlformats.org/officeDocument/2006/math">
                    <m:sSub>
                      <m:sSubPr>
                        <m:ctrlPr>
                          <a:rPr lang="en-US" sz="2600" b="0" i="1" smtClean="0">
                            <a:latin typeface="Cambria Math"/>
                            <a:ea typeface="Cambria Math"/>
                          </a:rPr>
                        </m:ctrlPr>
                      </m:sSubPr>
                      <m:e>
                        <m:r>
                          <a:rPr lang="en-US" sz="2600" b="0" i="1" smtClean="0">
                            <a:latin typeface="Cambria Math"/>
                            <a:ea typeface="Cambria Math"/>
                          </a:rPr>
                          <m:t>𝐺</m:t>
                        </m:r>
                      </m:e>
                      <m:sub>
                        <m:r>
                          <a:rPr lang="en-US" sz="2600" b="0" i="1" smtClean="0">
                            <a:latin typeface="Cambria Math"/>
                            <a:ea typeface="Cambria Math"/>
                          </a:rPr>
                          <m:t>𝑏</m:t>
                        </m:r>
                      </m:sub>
                    </m:sSub>
                    <m:r>
                      <m:rPr>
                        <m:sty m:val="p"/>
                      </m:rPr>
                      <a:rPr lang="en-US" sz="2600" b="0" i="0" smtClean="0">
                        <a:latin typeface="Cambria Math"/>
                        <a:ea typeface="Cambria Math"/>
                      </a:rPr>
                      <m:t>ln</m:t>
                    </m:r>
                    <m:r>
                      <a:rPr lang="en-US" sz="2600" b="0" i="1" smtClean="0">
                        <a:latin typeface="Cambria Math"/>
                        <a:ea typeface="Cambria Math"/>
                      </a:rPr>
                      <m:t>⁡(</m:t>
                    </m:r>
                    <m:f>
                      <m:fPr>
                        <m:ctrlPr>
                          <a:rPr lang="en-US" sz="2600" b="0" i="1" smtClean="0">
                            <a:latin typeface="Cambria Math"/>
                            <a:ea typeface="Cambria Math"/>
                          </a:rPr>
                        </m:ctrlPr>
                      </m:fPr>
                      <m:num>
                        <m:sSub>
                          <m:sSubPr>
                            <m:ctrlPr>
                              <a:rPr lang="en-US" sz="2600" b="0" i="1" smtClean="0">
                                <a:latin typeface="Cambria Math"/>
                                <a:ea typeface="Cambria Math"/>
                              </a:rPr>
                            </m:ctrlPr>
                          </m:sSubPr>
                          <m:e>
                            <m:r>
                              <a:rPr lang="en-US" sz="2600" b="0" i="1" smtClean="0">
                                <a:latin typeface="Cambria Math"/>
                                <a:ea typeface="Cambria Math"/>
                              </a:rPr>
                              <m:t>𝐷</m:t>
                            </m:r>
                          </m:e>
                          <m:sub>
                            <m:r>
                              <a:rPr lang="en-US" sz="2600" b="0" i="1" smtClean="0">
                                <a:latin typeface="Cambria Math"/>
                                <a:ea typeface="Cambria Math"/>
                              </a:rPr>
                              <m:t>𝑏𝑐</m:t>
                            </m:r>
                          </m:sub>
                        </m:sSub>
                      </m:num>
                      <m:den>
                        <m:sSub>
                          <m:sSubPr>
                            <m:ctrlPr>
                              <a:rPr lang="en-US" sz="2600" b="0" i="1" smtClean="0">
                                <a:latin typeface="Cambria Math"/>
                                <a:ea typeface="Cambria Math"/>
                              </a:rPr>
                            </m:ctrlPr>
                          </m:sSubPr>
                          <m:e>
                            <m:r>
                              <a:rPr lang="en-US" sz="2600" b="0" i="1" smtClean="0">
                                <a:latin typeface="Cambria Math"/>
                                <a:ea typeface="Cambria Math"/>
                              </a:rPr>
                              <m:t>𝐷</m:t>
                            </m:r>
                          </m:e>
                          <m:sub>
                            <m:r>
                              <a:rPr lang="en-US" sz="2600" b="0" i="1" smtClean="0">
                                <a:latin typeface="Cambria Math"/>
                                <a:ea typeface="Cambria Math"/>
                              </a:rPr>
                              <m:t>𝑎𝑏</m:t>
                            </m:r>
                          </m:sub>
                        </m:sSub>
                      </m:den>
                    </m:f>
                    <m:r>
                      <a:rPr lang="en-US" sz="2600" b="0" i="1" smtClean="0">
                        <a:latin typeface="Cambria Math"/>
                        <a:ea typeface="Cambria Math"/>
                      </a:rPr>
                      <m:t>)]</m:t>
                    </m:r>
                  </m:oMath>
                </a14:m>
                <a:endParaRPr lang="en-US" sz="2600" dirty="0"/>
              </a:p>
            </p:txBody>
          </p:sp>
        </mc:Choice>
        <mc:Fallback xmlns="">
          <p:sp>
            <p:nvSpPr>
              <p:cNvPr id="6" name="TextBox 5"/>
              <p:cNvSpPr txBox="1">
                <a:spLocks noRot="1" noChangeAspect="1" noMove="1" noResize="1" noEditPoints="1" noAdjustHandles="1" noChangeArrowheads="1" noChangeShapeType="1" noTextEdit="1"/>
              </p:cNvSpPr>
              <p:nvPr/>
            </p:nvSpPr>
            <p:spPr>
              <a:xfrm>
                <a:off x="2209800" y="4928734"/>
                <a:ext cx="5562805" cy="710066"/>
              </a:xfrm>
              <a:prstGeom prst="rect">
                <a:avLst/>
              </a:prstGeom>
              <a:blipFill rotWithShape="1">
                <a:blip r:embed="rId5"/>
                <a:stretch>
                  <a:fillRect b="-3448"/>
                </a:stretch>
              </a:blipFill>
            </p:spPr>
            <p:txBody>
              <a:bodyPr/>
              <a:lstStyle/>
              <a:p>
                <a:r>
                  <a:rPr lang="en-US">
                    <a:noFill/>
                  </a:rPr>
                  <a:t> </a:t>
                </a:r>
              </a:p>
            </p:txBody>
          </p:sp>
        </mc:Fallback>
      </mc:AlternateContent>
      <p:sp>
        <p:nvSpPr>
          <p:cNvPr id="7" name="Slide Number Placeholder 6"/>
          <p:cNvSpPr>
            <a:spLocks noGrp="1"/>
          </p:cNvSpPr>
          <p:nvPr>
            <p:ph type="sldNum" sz="quarter" idx="12"/>
          </p:nvPr>
        </p:nvSpPr>
        <p:spPr/>
        <p:txBody>
          <a:bodyPr/>
          <a:lstStyle/>
          <a:p>
            <a:fld id="{337F63ED-0BB0-44F4-9CEE-92B23362FD0D}" type="slidenum">
              <a:rPr lang="en-US" smtClean="0"/>
              <a:pPr/>
              <a:t>11</a:t>
            </a:fld>
            <a:endParaRPr lang="en-US"/>
          </a:p>
        </p:txBody>
      </p:sp>
    </p:spTree>
    <p:extLst>
      <p:ext uri="{BB962C8B-B14F-4D97-AF65-F5344CB8AC3E}">
        <p14:creationId xmlns:p14="http://schemas.microsoft.com/office/powerpoint/2010/main" val="10930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a:p>
            <a:r>
              <a:rPr lang="en-US" dirty="0" smtClean="0"/>
              <a:t>For a transposed line:</a:t>
            </a:r>
          </a:p>
          <a:p>
            <a:endParaRPr lang="en-US" dirty="0"/>
          </a:p>
          <a:p>
            <a:endParaRPr lang="en-US" dirty="0" smtClean="0"/>
          </a:p>
          <a:p>
            <a:endParaRPr lang="en-US" dirty="0"/>
          </a:p>
          <a:p>
            <a:r>
              <a:rPr lang="en-US" dirty="0" smtClean="0"/>
              <a:t>But:</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2249862" y="1905000"/>
                <a:ext cx="2626938"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a:rPr>
                        <m:t>3</m:t>
                      </m:r>
                      <m:sSub>
                        <m:sSubPr>
                          <m:ctrlPr>
                            <a:rPr lang="en-US" sz="2600" b="0" i="1" smtClean="0">
                              <a:latin typeface="Cambria Math"/>
                            </a:rPr>
                          </m:ctrlPr>
                        </m:sSubPr>
                        <m:e>
                          <m:r>
                            <a:rPr lang="en-US" sz="2600" b="0" i="1" smtClean="0">
                              <a:latin typeface="Cambria Math"/>
                            </a:rPr>
                            <m:t>𝑉</m:t>
                          </m:r>
                        </m:e>
                        <m:sub>
                          <m:r>
                            <a:rPr lang="en-US" sz="2600" b="0" i="1" smtClean="0">
                              <a:latin typeface="Cambria Math"/>
                            </a:rPr>
                            <m:t>𝑎𝑛</m:t>
                          </m:r>
                        </m:sub>
                      </m:sSub>
                      <m:r>
                        <a:rPr lang="en-US" sz="2600" b="0" i="1" smtClean="0">
                          <a:latin typeface="Cambria Math"/>
                        </a:rPr>
                        <m:t>=</m:t>
                      </m:r>
                      <m:sSub>
                        <m:sSubPr>
                          <m:ctrlPr>
                            <a:rPr lang="en-US" sz="2600" b="0" i="1" smtClean="0">
                              <a:latin typeface="Cambria Math"/>
                            </a:rPr>
                          </m:ctrlPr>
                        </m:sSubPr>
                        <m:e>
                          <m:r>
                            <a:rPr lang="en-US" sz="2600" b="0" i="1" smtClean="0">
                              <a:latin typeface="Cambria Math"/>
                            </a:rPr>
                            <m:t>𝑉</m:t>
                          </m:r>
                        </m:e>
                        <m:sub>
                          <m:r>
                            <a:rPr lang="en-US" sz="2600" b="0" i="1" smtClean="0">
                              <a:latin typeface="Cambria Math"/>
                            </a:rPr>
                            <m:t>𝑎𝑏</m:t>
                          </m:r>
                        </m:sub>
                      </m:sSub>
                      <m:r>
                        <a:rPr lang="en-US" sz="2600" b="0" i="1" smtClean="0">
                          <a:latin typeface="Cambria Math"/>
                        </a:rPr>
                        <m:t>+</m:t>
                      </m:r>
                      <m:sSub>
                        <m:sSubPr>
                          <m:ctrlPr>
                            <a:rPr lang="en-US" sz="2600" b="0" i="1" smtClean="0">
                              <a:latin typeface="Cambria Math"/>
                            </a:rPr>
                          </m:ctrlPr>
                        </m:sSubPr>
                        <m:e>
                          <m:r>
                            <a:rPr lang="en-US" sz="2600" b="0" i="1" smtClean="0">
                              <a:latin typeface="Cambria Math"/>
                            </a:rPr>
                            <m:t>𝑉</m:t>
                          </m:r>
                        </m:e>
                        <m:sub>
                          <m:r>
                            <a:rPr lang="en-US" sz="2600" b="0" i="1" smtClean="0">
                              <a:latin typeface="Cambria Math"/>
                            </a:rPr>
                            <m:t>𝑎𝑐</m:t>
                          </m:r>
                        </m:sub>
                      </m:sSub>
                    </m:oMath>
                  </m:oMathPara>
                </a14:m>
                <a:endParaRPr lang="en-US" sz="2600" dirty="0"/>
              </a:p>
            </p:txBody>
          </p:sp>
        </mc:Choice>
        <mc:Fallback xmlns="">
          <p:sp>
            <p:nvSpPr>
              <p:cNvPr id="4" name="TextBox 3"/>
              <p:cNvSpPr txBox="1">
                <a:spLocks noRot="1" noChangeAspect="1" noMove="1" noResize="1" noEditPoints="1" noAdjustHandles="1" noChangeArrowheads="1" noChangeShapeType="1" noTextEdit="1"/>
              </p:cNvSpPr>
              <p:nvPr/>
            </p:nvSpPr>
            <p:spPr>
              <a:xfrm>
                <a:off x="2249862" y="1905000"/>
                <a:ext cx="2626938" cy="492443"/>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464647" y="2895600"/>
                <a:ext cx="3707553" cy="681853"/>
              </a:xfrm>
              <a:prstGeom prst="rect">
                <a:avLst/>
              </a:prstGeom>
              <a:noFill/>
            </p:spPr>
            <p:txBody>
              <a:bodyPr wrap="none" rtlCol="0">
                <a:spAutoFit/>
              </a:bodyPr>
              <a:lstStyle/>
              <a:p>
                <a14:m>
                  <m:oMath xmlns:m="http://schemas.openxmlformats.org/officeDocument/2006/math">
                    <m:sSub>
                      <m:sSubPr>
                        <m:ctrlPr>
                          <a:rPr lang="en-US" sz="2600" i="1" smtClean="0">
                            <a:latin typeface="Cambria Math"/>
                          </a:rPr>
                        </m:ctrlPr>
                      </m:sSubPr>
                      <m:e>
                        <m:r>
                          <a:rPr lang="en-US" sz="2600" b="0" i="1" smtClean="0">
                            <a:latin typeface="Cambria Math"/>
                          </a:rPr>
                          <m:t>𝑉</m:t>
                        </m:r>
                      </m:e>
                      <m:sub>
                        <m:r>
                          <a:rPr lang="en-US" sz="2600" b="0" i="1" smtClean="0">
                            <a:latin typeface="Cambria Math"/>
                          </a:rPr>
                          <m:t>𝑎𝑏</m:t>
                        </m:r>
                      </m:sub>
                    </m:sSub>
                    <m:r>
                      <a:rPr lang="en-US" sz="2600" b="0" i="1" smtClean="0">
                        <a:latin typeface="Cambria Math"/>
                      </a:rPr>
                      <m:t>=</m:t>
                    </m:r>
                    <m:r>
                      <m:rPr>
                        <m:sty m:val="p"/>
                      </m:rPr>
                      <a:rPr lang="en-US" sz="2600" b="0" i="0" smtClean="0">
                        <a:latin typeface="Cambria Math"/>
                      </a:rPr>
                      <m:t>r</m:t>
                    </m:r>
                  </m:oMath>
                </a14:m>
                <a:r>
                  <a:rPr lang="en-US" sz="2600" dirty="0" smtClean="0"/>
                  <a:t>(</a:t>
                </a:r>
                <a14:m>
                  <m:oMath xmlns:m="http://schemas.openxmlformats.org/officeDocument/2006/math">
                    <m:sSub>
                      <m:sSubPr>
                        <m:ctrlPr>
                          <a:rPr lang="en-US" sz="2600" b="0" i="1" smtClean="0">
                            <a:latin typeface="Cambria Math"/>
                            <a:ea typeface="Cambria Math"/>
                          </a:rPr>
                        </m:ctrlPr>
                      </m:sSubPr>
                      <m:e>
                        <m:r>
                          <a:rPr lang="en-US" sz="2600" b="0" i="1" smtClean="0">
                            <a:latin typeface="Cambria Math"/>
                            <a:ea typeface="Cambria Math"/>
                          </a:rPr>
                          <m:t>𝐺</m:t>
                        </m:r>
                      </m:e>
                      <m:sub>
                        <m:r>
                          <a:rPr lang="en-US" sz="2600" b="0" i="1" smtClean="0">
                            <a:latin typeface="Cambria Math"/>
                            <a:ea typeface="Cambria Math"/>
                          </a:rPr>
                          <m:t>𝑎</m:t>
                        </m:r>
                      </m:sub>
                    </m:sSub>
                    <m:r>
                      <a:rPr lang="en-US" sz="2600" b="0" i="1" smtClean="0">
                        <a:latin typeface="Cambria Math"/>
                        <a:ea typeface="Cambria Math"/>
                      </a:rPr>
                      <m:t>−</m:t>
                    </m:r>
                    <m:sSub>
                      <m:sSubPr>
                        <m:ctrlPr>
                          <a:rPr lang="en-US" sz="2600" b="0" i="1" smtClean="0">
                            <a:latin typeface="Cambria Math"/>
                            <a:ea typeface="Cambria Math"/>
                          </a:rPr>
                        </m:ctrlPr>
                      </m:sSubPr>
                      <m:e>
                        <m:r>
                          <a:rPr lang="en-US" sz="2600" b="0" i="1" smtClean="0">
                            <a:latin typeface="Cambria Math"/>
                            <a:ea typeface="Cambria Math"/>
                          </a:rPr>
                          <m:t>𝐺</m:t>
                        </m:r>
                      </m:e>
                      <m:sub>
                        <m:r>
                          <a:rPr lang="en-US" sz="2600" b="0" i="1" smtClean="0">
                            <a:latin typeface="Cambria Math"/>
                            <a:ea typeface="Cambria Math"/>
                          </a:rPr>
                          <m:t>𝑏</m:t>
                        </m:r>
                      </m:sub>
                    </m:sSub>
                    <m:r>
                      <a:rPr lang="en-US" sz="2600" b="0" i="1" smtClean="0">
                        <a:latin typeface="Cambria Math"/>
                        <a:ea typeface="Cambria Math"/>
                      </a:rPr>
                      <m:t>)</m:t>
                    </m:r>
                    <m:r>
                      <m:rPr>
                        <m:sty m:val="p"/>
                      </m:rPr>
                      <a:rPr lang="en-US" sz="2600" b="0" i="0" smtClean="0">
                        <a:latin typeface="Cambria Math"/>
                        <a:ea typeface="Cambria Math"/>
                      </a:rPr>
                      <m:t>ln</m:t>
                    </m:r>
                    <m:r>
                      <a:rPr lang="en-US" sz="2600" b="0" i="1" smtClean="0">
                        <a:latin typeface="Cambria Math"/>
                        <a:ea typeface="Cambria Math"/>
                      </a:rPr>
                      <m:t>⁡(</m:t>
                    </m:r>
                    <m:f>
                      <m:fPr>
                        <m:ctrlPr>
                          <a:rPr lang="en-US" sz="2600" b="0" i="1" smtClean="0">
                            <a:latin typeface="Cambria Math"/>
                            <a:ea typeface="Cambria Math"/>
                          </a:rPr>
                        </m:ctrlPr>
                      </m:fPr>
                      <m:num>
                        <m:sSub>
                          <m:sSubPr>
                            <m:ctrlPr>
                              <a:rPr lang="en-US" sz="2600" b="0" i="1" smtClean="0">
                                <a:latin typeface="Cambria Math"/>
                                <a:ea typeface="Cambria Math"/>
                              </a:rPr>
                            </m:ctrlPr>
                          </m:sSubPr>
                          <m:e>
                            <m:r>
                              <a:rPr lang="en-US" sz="2600" b="0" i="1" smtClean="0">
                                <a:latin typeface="Cambria Math"/>
                                <a:ea typeface="Cambria Math"/>
                              </a:rPr>
                              <m:t>𝐷</m:t>
                            </m:r>
                          </m:e>
                          <m:sub>
                            <m:r>
                              <a:rPr lang="en-US" sz="2600" b="0" i="1" smtClean="0">
                                <a:latin typeface="Cambria Math"/>
                                <a:ea typeface="Cambria Math"/>
                              </a:rPr>
                              <m:t>𝑒𝑞</m:t>
                            </m:r>
                          </m:sub>
                        </m:sSub>
                      </m:num>
                      <m:den>
                        <m:r>
                          <a:rPr lang="en-US" sz="2600" b="0" i="1" smtClean="0">
                            <a:latin typeface="Cambria Math"/>
                            <a:ea typeface="Cambria Math"/>
                          </a:rPr>
                          <m:t>𝑟</m:t>
                        </m:r>
                      </m:den>
                    </m:f>
                    <m:r>
                      <a:rPr lang="en-US" sz="2600" b="0" i="1" smtClean="0">
                        <a:latin typeface="Cambria Math"/>
                        <a:ea typeface="Cambria Math"/>
                      </a:rPr>
                      <m:t>)</m:t>
                    </m:r>
                  </m:oMath>
                </a14:m>
                <a:endParaRPr lang="en-US" sz="2600" dirty="0"/>
              </a:p>
            </p:txBody>
          </p:sp>
        </mc:Choice>
        <mc:Fallback xmlns="">
          <p:sp>
            <p:nvSpPr>
              <p:cNvPr id="5" name="TextBox 4"/>
              <p:cNvSpPr txBox="1">
                <a:spLocks noRot="1" noChangeAspect="1" noMove="1" noResize="1" noEditPoints="1" noAdjustHandles="1" noChangeArrowheads="1" noChangeShapeType="1" noTextEdit="1"/>
              </p:cNvSpPr>
              <p:nvPr/>
            </p:nvSpPr>
            <p:spPr>
              <a:xfrm>
                <a:off x="2464647" y="2895600"/>
                <a:ext cx="3707553" cy="681853"/>
              </a:xfrm>
              <a:prstGeom prst="rect">
                <a:avLst/>
              </a:prstGeom>
              <a:blipFill rotWithShape="1">
                <a:blip r:embed="rId3"/>
                <a:stretch>
                  <a:fillRect b="-10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555056" y="3733800"/>
                <a:ext cx="3617144" cy="681853"/>
              </a:xfrm>
              <a:prstGeom prst="rect">
                <a:avLst/>
              </a:prstGeom>
              <a:noFill/>
            </p:spPr>
            <p:txBody>
              <a:bodyPr wrap="none" rtlCol="0">
                <a:spAutoFit/>
              </a:bodyPr>
              <a:lstStyle/>
              <a:p>
                <a14:m>
                  <m:oMath xmlns:m="http://schemas.openxmlformats.org/officeDocument/2006/math">
                    <m:sSub>
                      <m:sSubPr>
                        <m:ctrlPr>
                          <a:rPr lang="en-US" sz="2600" i="1" smtClean="0">
                            <a:latin typeface="Cambria Math"/>
                          </a:rPr>
                        </m:ctrlPr>
                      </m:sSubPr>
                      <m:e>
                        <m:r>
                          <a:rPr lang="en-US" sz="2600" b="0" i="1" smtClean="0">
                            <a:latin typeface="Cambria Math"/>
                          </a:rPr>
                          <m:t>𝑉</m:t>
                        </m:r>
                      </m:e>
                      <m:sub>
                        <m:r>
                          <a:rPr lang="en-US" sz="2600" b="0" i="1" smtClean="0">
                            <a:latin typeface="Cambria Math"/>
                          </a:rPr>
                          <m:t>𝑎𝑐</m:t>
                        </m:r>
                      </m:sub>
                    </m:sSub>
                    <m:r>
                      <a:rPr lang="en-US" sz="2600" b="0" i="1" smtClean="0">
                        <a:latin typeface="Cambria Math"/>
                      </a:rPr>
                      <m:t>=</m:t>
                    </m:r>
                    <m:r>
                      <m:rPr>
                        <m:sty m:val="p"/>
                      </m:rPr>
                      <a:rPr lang="en-US" sz="2600" b="0" i="0" smtClean="0">
                        <a:latin typeface="Cambria Math"/>
                      </a:rPr>
                      <m:t>r</m:t>
                    </m:r>
                  </m:oMath>
                </a14:m>
                <a:r>
                  <a:rPr lang="en-US" sz="2600" dirty="0" smtClean="0"/>
                  <a:t>(</a:t>
                </a:r>
                <a14:m>
                  <m:oMath xmlns:m="http://schemas.openxmlformats.org/officeDocument/2006/math">
                    <m:sSub>
                      <m:sSubPr>
                        <m:ctrlPr>
                          <a:rPr lang="en-US" sz="2600" b="0" i="1" smtClean="0">
                            <a:latin typeface="Cambria Math"/>
                            <a:ea typeface="Cambria Math"/>
                          </a:rPr>
                        </m:ctrlPr>
                      </m:sSubPr>
                      <m:e>
                        <m:r>
                          <a:rPr lang="en-US" sz="2600" b="0" i="1" smtClean="0">
                            <a:latin typeface="Cambria Math"/>
                            <a:ea typeface="Cambria Math"/>
                          </a:rPr>
                          <m:t>𝐺</m:t>
                        </m:r>
                      </m:e>
                      <m:sub>
                        <m:r>
                          <a:rPr lang="en-US" sz="2600" b="0" i="1" smtClean="0">
                            <a:latin typeface="Cambria Math"/>
                            <a:ea typeface="Cambria Math"/>
                          </a:rPr>
                          <m:t>𝑎</m:t>
                        </m:r>
                      </m:sub>
                    </m:sSub>
                    <m:r>
                      <a:rPr lang="en-US" sz="2600" b="0" i="1" smtClean="0">
                        <a:latin typeface="Cambria Math"/>
                        <a:ea typeface="Cambria Math"/>
                      </a:rPr>
                      <m:t>−</m:t>
                    </m:r>
                    <m:sSub>
                      <m:sSubPr>
                        <m:ctrlPr>
                          <a:rPr lang="en-US" sz="2600" b="0" i="1" smtClean="0">
                            <a:latin typeface="Cambria Math"/>
                            <a:ea typeface="Cambria Math"/>
                          </a:rPr>
                        </m:ctrlPr>
                      </m:sSubPr>
                      <m:e>
                        <m:r>
                          <a:rPr lang="en-US" sz="2600" b="0" i="1" smtClean="0">
                            <a:latin typeface="Cambria Math"/>
                            <a:ea typeface="Cambria Math"/>
                          </a:rPr>
                          <m:t>𝐺</m:t>
                        </m:r>
                      </m:e>
                      <m:sub>
                        <m:r>
                          <a:rPr lang="en-US" sz="2600" b="0" i="1" smtClean="0">
                            <a:latin typeface="Cambria Math"/>
                            <a:ea typeface="Cambria Math"/>
                          </a:rPr>
                          <m:t>𝑐</m:t>
                        </m:r>
                      </m:sub>
                    </m:sSub>
                    <m:r>
                      <a:rPr lang="en-US" sz="2600" b="0" i="1" smtClean="0">
                        <a:latin typeface="Cambria Math"/>
                        <a:ea typeface="Cambria Math"/>
                      </a:rPr>
                      <m:t>)</m:t>
                    </m:r>
                    <m:r>
                      <m:rPr>
                        <m:sty m:val="p"/>
                      </m:rPr>
                      <a:rPr lang="en-US" sz="2600" b="0" i="0" smtClean="0">
                        <a:latin typeface="Cambria Math"/>
                        <a:ea typeface="Cambria Math"/>
                      </a:rPr>
                      <m:t>ln</m:t>
                    </m:r>
                    <m:r>
                      <a:rPr lang="en-US" sz="2600" b="0" i="1" smtClean="0">
                        <a:latin typeface="Cambria Math"/>
                        <a:ea typeface="Cambria Math"/>
                      </a:rPr>
                      <m:t>⁡(</m:t>
                    </m:r>
                    <m:f>
                      <m:fPr>
                        <m:ctrlPr>
                          <a:rPr lang="en-US" sz="2600" b="0" i="1" smtClean="0">
                            <a:latin typeface="Cambria Math"/>
                            <a:ea typeface="Cambria Math"/>
                          </a:rPr>
                        </m:ctrlPr>
                      </m:fPr>
                      <m:num>
                        <m:sSub>
                          <m:sSubPr>
                            <m:ctrlPr>
                              <a:rPr lang="en-US" sz="2600" b="0" i="1" smtClean="0">
                                <a:latin typeface="Cambria Math"/>
                                <a:ea typeface="Cambria Math"/>
                              </a:rPr>
                            </m:ctrlPr>
                          </m:sSubPr>
                          <m:e>
                            <m:r>
                              <a:rPr lang="en-US" sz="2600" b="0" i="1" smtClean="0">
                                <a:latin typeface="Cambria Math"/>
                                <a:ea typeface="Cambria Math"/>
                              </a:rPr>
                              <m:t>𝐷</m:t>
                            </m:r>
                          </m:e>
                          <m:sub>
                            <m:r>
                              <a:rPr lang="en-US" sz="2600" b="0" i="1" smtClean="0">
                                <a:latin typeface="Cambria Math"/>
                                <a:ea typeface="Cambria Math"/>
                              </a:rPr>
                              <m:t>𝑒𝑞</m:t>
                            </m:r>
                          </m:sub>
                        </m:sSub>
                      </m:num>
                      <m:den>
                        <m:r>
                          <a:rPr lang="en-US" sz="2600" b="0" i="1" smtClean="0">
                            <a:latin typeface="Cambria Math"/>
                            <a:ea typeface="Cambria Math"/>
                          </a:rPr>
                          <m:t>𝑟</m:t>
                        </m:r>
                      </m:den>
                    </m:f>
                    <m:r>
                      <a:rPr lang="en-US" sz="2600" b="0" i="1" smtClean="0">
                        <a:latin typeface="Cambria Math"/>
                        <a:ea typeface="Cambria Math"/>
                      </a:rPr>
                      <m:t>)</m:t>
                    </m:r>
                  </m:oMath>
                </a14:m>
                <a:endParaRPr lang="en-US" sz="2600" dirty="0"/>
              </a:p>
            </p:txBody>
          </p:sp>
        </mc:Choice>
        <mc:Fallback xmlns="">
          <p:sp>
            <p:nvSpPr>
              <p:cNvPr id="6" name="TextBox 5"/>
              <p:cNvSpPr txBox="1">
                <a:spLocks noRot="1" noChangeAspect="1" noMove="1" noResize="1" noEditPoints="1" noAdjustHandles="1" noChangeArrowheads="1" noChangeShapeType="1" noTextEdit="1"/>
              </p:cNvSpPr>
              <p:nvPr/>
            </p:nvSpPr>
            <p:spPr>
              <a:xfrm>
                <a:off x="2555056" y="3733800"/>
                <a:ext cx="3617144" cy="681853"/>
              </a:xfrm>
              <a:prstGeom prst="rect">
                <a:avLst/>
              </a:prstGeom>
              <a:blipFill rotWithShape="1">
                <a:blip r:embed="rId4"/>
                <a:stretch>
                  <a:fillRect b="-108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990600" y="5181600"/>
                <a:ext cx="5312095"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600" i="1" smtClean="0">
                          <a:latin typeface="Cambria Math"/>
                        </a:rPr>
                        <m:t>2</m:t>
                      </m:r>
                      <m:r>
                        <a:rPr lang="en-US" sz="2600" i="1">
                          <a:latin typeface="Cambria Math"/>
                          <a:ea typeface="Cambria Math"/>
                        </a:rPr>
                        <m:t>𝜋</m:t>
                      </m:r>
                      <m:sSub>
                        <m:sSubPr>
                          <m:ctrlPr>
                            <a:rPr lang="en-US" sz="2600" i="1">
                              <a:latin typeface="Cambria Math"/>
                              <a:ea typeface="Cambria Math"/>
                            </a:rPr>
                          </m:ctrlPr>
                        </m:sSubPr>
                        <m:e>
                          <m:r>
                            <a:rPr lang="en-US" sz="2600" i="1">
                              <a:latin typeface="Cambria Math"/>
                              <a:ea typeface="Cambria Math"/>
                            </a:rPr>
                            <m:t>𝜀</m:t>
                          </m:r>
                        </m:e>
                        <m:sub>
                          <m:r>
                            <a:rPr lang="en-US" sz="2600" i="1">
                              <a:latin typeface="Cambria Math"/>
                              <a:ea typeface="Cambria Math"/>
                            </a:rPr>
                            <m:t>0</m:t>
                          </m:r>
                        </m:sub>
                      </m:sSub>
                      <m:r>
                        <a:rPr lang="en-US" sz="2600" b="0" i="1" smtClean="0">
                          <a:latin typeface="Cambria Math"/>
                          <a:ea typeface="Cambria Math"/>
                        </a:rPr>
                        <m:t>𝑟</m:t>
                      </m:r>
                      <m:sSub>
                        <m:sSubPr>
                          <m:ctrlPr>
                            <a:rPr lang="en-US" sz="2600" i="1" smtClean="0">
                              <a:latin typeface="Cambria Math"/>
                              <a:ea typeface="Cambria Math"/>
                            </a:rPr>
                          </m:ctrlPr>
                        </m:sSubPr>
                        <m:e>
                          <m:r>
                            <a:rPr lang="en-US" sz="2600" b="0" i="1" smtClean="0">
                              <a:latin typeface="Cambria Math"/>
                              <a:ea typeface="Cambria Math"/>
                            </a:rPr>
                            <m:t>𝐺</m:t>
                          </m:r>
                        </m:e>
                        <m:sub>
                          <m:r>
                            <a:rPr lang="en-US" sz="2600" b="0" i="1" smtClean="0">
                              <a:latin typeface="Cambria Math"/>
                              <a:ea typeface="Cambria Math"/>
                            </a:rPr>
                            <m:t>𝑎</m:t>
                          </m:r>
                        </m:sub>
                      </m:sSub>
                      <m:r>
                        <a:rPr lang="en-US" sz="2600" b="0" i="1" smtClean="0">
                          <a:latin typeface="Cambria Math"/>
                          <a:ea typeface="Cambria Math"/>
                        </a:rPr>
                        <m:t>+</m:t>
                      </m:r>
                      <m:r>
                        <a:rPr lang="en-US" sz="2600" i="1">
                          <a:latin typeface="Cambria Math"/>
                        </a:rPr>
                        <m:t>2</m:t>
                      </m:r>
                      <m:r>
                        <a:rPr lang="en-US" sz="2600" i="1">
                          <a:latin typeface="Cambria Math"/>
                          <a:ea typeface="Cambria Math"/>
                        </a:rPr>
                        <m:t>𝜋</m:t>
                      </m:r>
                      <m:sSub>
                        <m:sSubPr>
                          <m:ctrlPr>
                            <a:rPr lang="en-US" sz="2600" i="1">
                              <a:latin typeface="Cambria Math"/>
                              <a:ea typeface="Cambria Math"/>
                            </a:rPr>
                          </m:ctrlPr>
                        </m:sSubPr>
                        <m:e>
                          <m:r>
                            <a:rPr lang="en-US" sz="2600" i="1">
                              <a:latin typeface="Cambria Math"/>
                              <a:ea typeface="Cambria Math"/>
                            </a:rPr>
                            <m:t>𝜀</m:t>
                          </m:r>
                        </m:e>
                        <m:sub>
                          <m:r>
                            <a:rPr lang="en-US" sz="2600" i="1">
                              <a:latin typeface="Cambria Math"/>
                              <a:ea typeface="Cambria Math"/>
                            </a:rPr>
                            <m:t>0</m:t>
                          </m:r>
                        </m:sub>
                      </m:sSub>
                      <m:r>
                        <a:rPr lang="en-US" sz="2600" b="0" i="1" smtClean="0">
                          <a:latin typeface="Cambria Math"/>
                          <a:ea typeface="Cambria Math"/>
                        </a:rPr>
                        <m:t>𝑟</m:t>
                      </m:r>
                      <m:sSub>
                        <m:sSubPr>
                          <m:ctrlPr>
                            <a:rPr lang="en-US" sz="2600" i="1" smtClean="0">
                              <a:latin typeface="Cambria Math"/>
                              <a:ea typeface="Cambria Math"/>
                            </a:rPr>
                          </m:ctrlPr>
                        </m:sSubPr>
                        <m:e>
                          <m:r>
                            <a:rPr lang="en-US" sz="2600" b="0" i="1" smtClean="0">
                              <a:latin typeface="Cambria Math"/>
                              <a:ea typeface="Cambria Math"/>
                            </a:rPr>
                            <m:t>𝐺</m:t>
                          </m:r>
                        </m:e>
                        <m:sub>
                          <m:r>
                            <a:rPr lang="en-US" sz="2600" b="0" i="1" smtClean="0">
                              <a:latin typeface="Cambria Math"/>
                              <a:ea typeface="Cambria Math"/>
                            </a:rPr>
                            <m:t>𝑏</m:t>
                          </m:r>
                        </m:sub>
                      </m:sSub>
                      <m:r>
                        <a:rPr lang="en-US" sz="2600" b="0" i="1" smtClean="0">
                          <a:latin typeface="Cambria Math"/>
                          <a:ea typeface="Cambria Math"/>
                        </a:rPr>
                        <m:t>+</m:t>
                      </m:r>
                      <m:r>
                        <a:rPr lang="en-US" sz="2600" i="1">
                          <a:latin typeface="Cambria Math"/>
                        </a:rPr>
                        <m:t>2</m:t>
                      </m:r>
                      <m:r>
                        <a:rPr lang="en-US" sz="2600" i="1">
                          <a:latin typeface="Cambria Math"/>
                          <a:ea typeface="Cambria Math"/>
                        </a:rPr>
                        <m:t>𝜋</m:t>
                      </m:r>
                      <m:sSub>
                        <m:sSubPr>
                          <m:ctrlPr>
                            <a:rPr lang="en-US" sz="2600" i="1">
                              <a:latin typeface="Cambria Math"/>
                              <a:ea typeface="Cambria Math"/>
                            </a:rPr>
                          </m:ctrlPr>
                        </m:sSubPr>
                        <m:e>
                          <m:r>
                            <a:rPr lang="en-US" sz="2600" i="1">
                              <a:latin typeface="Cambria Math"/>
                              <a:ea typeface="Cambria Math"/>
                            </a:rPr>
                            <m:t>𝜀</m:t>
                          </m:r>
                        </m:e>
                        <m:sub>
                          <m:r>
                            <a:rPr lang="en-US" sz="2600" i="1">
                              <a:latin typeface="Cambria Math"/>
                              <a:ea typeface="Cambria Math"/>
                            </a:rPr>
                            <m:t>0</m:t>
                          </m:r>
                        </m:sub>
                      </m:sSub>
                      <m:r>
                        <a:rPr lang="en-US" sz="2600" b="0" i="1" smtClean="0">
                          <a:latin typeface="Cambria Math"/>
                          <a:ea typeface="Cambria Math"/>
                        </a:rPr>
                        <m:t>𝑟</m:t>
                      </m:r>
                      <m:sSub>
                        <m:sSubPr>
                          <m:ctrlPr>
                            <a:rPr lang="en-US" sz="2600" i="1" smtClean="0">
                              <a:latin typeface="Cambria Math"/>
                              <a:ea typeface="Cambria Math"/>
                            </a:rPr>
                          </m:ctrlPr>
                        </m:sSubPr>
                        <m:e>
                          <m:r>
                            <a:rPr lang="en-US" sz="2600" b="0" i="1" smtClean="0">
                              <a:latin typeface="Cambria Math"/>
                              <a:ea typeface="Cambria Math"/>
                            </a:rPr>
                            <m:t>𝐺</m:t>
                          </m:r>
                        </m:e>
                        <m:sub>
                          <m:r>
                            <a:rPr lang="en-US" sz="2600" b="0" i="1" smtClean="0">
                              <a:latin typeface="Cambria Math"/>
                              <a:ea typeface="Cambria Math"/>
                            </a:rPr>
                            <m:t>𝑐</m:t>
                          </m:r>
                        </m:sub>
                      </m:sSub>
                      <m:r>
                        <a:rPr lang="en-US" sz="2600" b="0" i="1" smtClean="0">
                          <a:latin typeface="Cambria Math"/>
                          <a:ea typeface="Cambria Math"/>
                        </a:rPr>
                        <m:t>=0</m:t>
                      </m:r>
                    </m:oMath>
                  </m:oMathPara>
                </a14:m>
                <a:endParaRPr lang="en-US" sz="2600" dirty="0"/>
              </a:p>
            </p:txBody>
          </p:sp>
        </mc:Choice>
        <mc:Fallback xmlns="">
          <p:sp>
            <p:nvSpPr>
              <p:cNvPr id="7" name="TextBox 6"/>
              <p:cNvSpPr txBox="1">
                <a:spLocks noRot="1" noChangeAspect="1" noMove="1" noResize="1" noEditPoints="1" noAdjustHandles="1" noChangeArrowheads="1" noChangeShapeType="1" noTextEdit="1"/>
              </p:cNvSpPr>
              <p:nvPr/>
            </p:nvSpPr>
            <p:spPr>
              <a:xfrm>
                <a:off x="990600" y="5181600"/>
                <a:ext cx="5312095" cy="492443"/>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042640" y="4572000"/>
                <a:ext cx="2681760"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a:rPr>
                          </m:ctrlPr>
                        </m:sSubPr>
                        <m:e>
                          <m:r>
                            <a:rPr lang="en-US" sz="2600" b="0" i="1" smtClean="0">
                              <a:latin typeface="Cambria Math"/>
                            </a:rPr>
                            <m:t>𝑞</m:t>
                          </m:r>
                        </m:e>
                        <m:sub>
                          <m:r>
                            <a:rPr lang="en-US" sz="2600" b="0" i="1" smtClean="0">
                              <a:latin typeface="Cambria Math"/>
                            </a:rPr>
                            <m:t>𝑎</m:t>
                          </m:r>
                        </m:sub>
                      </m:sSub>
                      <m:r>
                        <a:rPr lang="en-US" sz="2600" b="0" i="1" smtClean="0">
                          <a:latin typeface="Cambria Math"/>
                        </a:rPr>
                        <m:t>+</m:t>
                      </m:r>
                      <m:sSub>
                        <m:sSubPr>
                          <m:ctrlPr>
                            <a:rPr lang="en-US" sz="2600" b="0" i="1" smtClean="0">
                              <a:latin typeface="Cambria Math"/>
                            </a:rPr>
                          </m:ctrlPr>
                        </m:sSubPr>
                        <m:e>
                          <m:r>
                            <a:rPr lang="en-US" sz="2600" b="0" i="1" smtClean="0">
                              <a:latin typeface="Cambria Math"/>
                            </a:rPr>
                            <m:t>𝑞</m:t>
                          </m:r>
                        </m:e>
                        <m:sub>
                          <m:r>
                            <a:rPr lang="en-US" sz="2600" b="0" i="1" smtClean="0">
                              <a:latin typeface="Cambria Math"/>
                            </a:rPr>
                            <m:t>𝑏</m:t>
                          </m:r>
                        </m:sub>
                      </m:sSub>
                      <m:r>
                        <a:rPr lang="en-US" sz="2600" b="0" i="1" smtClean="0">
                          <a:latin typeface="Cambria Math"/>
                        </a:rPr>
                        <m:t>+</m:t>
                      </m:r>
                      <m:sSub>
                        <m:sSubPr>
                          <m:ctrlPr>
                            <a:rPr lang="en-US" sz="2600" b="0" i="1" smtClean="0">
                              <a:latin typeface="Cambria Math"/>
                            </a:rPr>
                          </m:ctrlPr>
                        </m:sSubPr>
                        <m:e>
                          <m:r>
                            <a:rPr lang="en-US" sz="2600" b="0" i="1" smtClean="0">
                              <a:latin typeface="Cambria Math"/>
                            </a:rPr>
                            <m:t>𝑞</m:t>
                          </m:r>
                        </m:e>
                        <m:sub>
                          <m:r>
                            <a:rPr lang="en-US" sz="2600" b="0" i="1" smtClean="0">
                              <a:latin typeface="Cambria Math"/>
                            </a:rPr>
                            <m:t>𝑐</m:t>
                          </m:r>
                        </m:sub>
                      </m:sSub>
                      <m:r>
                        <a:rPr lang="en-US" sz="2600" b="0" i="1" smtClean="0">
                          <a:latin typeface="Cambria Math"/>
                        </a:rPr>
                        <m:t>=0</m:t>
                      </m:r>
                    </m:oMath>
                  </m:oMathPara>
                </a14:m>
                <a:endParaRPr lang="en-US" sz="2600" dirty="0"/>
              </a:p>
            </p:txBody>
          </p:sp>
        </mc:Choice>
        <mc:Fallback xmlns="">
          <p:sp>
            <p:nvSpPr>
              <p:cNvPr id="9" name="TextBox 8"/>
              <p:cNvSpPr txBox="1">
                <a:spLocks noRot="1" noChangeAspect="1" noMove="1" noResize="1" noEditPoints="1" noAdjustHandles="1" noChangeArrowheads="1" noChangeShapeType="1" noTextEdit="1"/>
              </p:cNvSpPr>
              <p:nvPr/>
            </p:nvSpPr>
            <p:spPr>
              <a:xfrm>
                <a:off x="2042640" y="4572000"/>
                <a:ext cx="2681760" cy="492443"/>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118840" y="5791200"/>
                <a:ext cx="2832378"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a:rPr>
                          </m:ctrlPr>
                        </m:sSubPr>
                        <m:e>
                          <m:r>
                            <a:rPr lang="en-US" sz="2600" b="0" i="1" smtClean="0">
                              <a:latin typeface="Cambria Math"/>
                            </a:rPr>
                            <m:t>𝐺</m:t>
                          </m:r>
                        </m:e>
                        <m:sub>
                          <m:r>
                            <a:rPr lang="en-US" sz="2600" b="0" i="1" smtClean="0">
                              <a:latin typeface="Cambria Math"/>
                            </a:rPr>
                            <m:t>𝑎</m:t>
                          </m:r>
                        </m:sub>
                      </m:sSub>
                      <m:r>
                        <a:rPr lang="en-US" sz="2600" b="0" i="1" smtClean="0">
                          <a:latin typeface="Cambria Math"/>
                        </a:rPr>
                        <m:t>+</m:t>
                      </m:r>
                      <m:sSub>
                        <m:sSubPr>
                          <m:ctrlPr>
                            <a:rPr lang="en-US" sz="2600" b="0" i="1" smtClean="0">
                              <a:latin typeface="Cambria Math"/>
                            </a:rPr>
                          </m:ctrlPr>
                        </m:sSubPr>
                        <m:e>
                          <m:r>
                            <a:rPr lang="en-US" sz="2600" b="0" i="1" smtClean="0">
                              <a:latin typeface="Cambria Math"/>
                            </a:rPr>
                            <m:t>𝐺</m:t>
                          </m:r>
                        </m:e>
                        <m:sub>
                          <m:r>
                            <a:rPr lang="en-US" sz="2600" b="0" i="1" smtClean="0">
                              <a:latin typeface="Cambria Math"/>
                            </a:rPr>
                            <m:t>𝑏</m:t>
                          </m:r>
                        </m:sub>
                      </m:sSub>
                      <m:r>
                        <a:rPr lang="en-US" sz="2600" b="0" i="1" smtClean="0">
                          <a:latin typeface="Cambria Math"/>
                        </a:rPr>
                        <m:t>+</m:t>
                      </m:r>
                      <m:sSub>
                        <m:sSubPr>
                          <m:ctrlPr>
                            <a:rPr lang="en-US" sz="2600" b="0" i="1" smtClean="0">
                              <a:latin typeface="Cambria Math"/>
                            </a:rPr>
                          </m:ctrlPr>
                        </m:sSubPr>
                        <m:e>
                          <m:r>
                            <a:rPr lang="en-US" sz="2600" b="0" i="1" smtClean="0">
                              <a:latin typeface="Cambria Math"/>
                            </a:rPr>
                            <m:t>𝐺</m:t>
                          </m:r>
                        </m:e>
                        <m:sub>
                          <m:r>
                            <a:rPr lang="en-US" sz="2600" b="0" i="1" smtClean="0">
                              <a:latin typeface="Cambria Math"/>
                            </a:rPr>
                            <m:t>𝑐</m:t>
                          </m:r>
                        </m:sub>
                      </m:sSub>
                      <m:r>
                        <a:rPr lang="en-US" sz="2600" b="0" i="1" smtClean="0">
                          <a:latin typeface="Cambria Math"/>
                        </a:rPr>
                        <m:t>=0</m:t>
                      </m:r>
                    </m:oMath>
                  </m:oMathPara>
                </a14:m>
                <a:endParaRPr lang="en-US" sz="2600" dirty="0"/>
              </a:p>
            </p:txBody>
          </p:sp>
        </mc:Choice>
        <mc:Fallback xmlns="">
          <p:sp>
            <p:nvSpPr>
              <p:cNvPr id="10" name="TextBox 9"/>
              <p:cNvSpPr txBox="1">
                <a:spLocks noRot="1" noChangeAspect="1" noMove="1" noResize="1" noEditPoints="1" noAdjustHandles="1" noChangeArrowheads="1" noChangeShapeType="1" noTextEdit="1"/>
              </p:cNvSpPr>
              <p:nvPr/>
            </p:nvSpPr>
            <p:spPr>
              <a:xfrm>
                <a:off x="2118840" y="5791200"/>
                <a:ext cx="2832378" cy="492443"/>
              </a:xfrm>
              <a:prstGeom prst="rect">
                <a:avLst/>
              </a:prstGeom>
              <a:blipFill rotWithShape="1">
                <a:blip r:embed="rId7"/>
                <a:stretch>
                  <a:fillRect/>
                </a:stretch>
              </a:blipFill>
            </p:spPr>
            <p:txBody>
              <a:bodyPr/>
              <a:lstStyle/>
              <a:p>
                <a:r>
                  <a:rPr lang="en-US">
                    <a:noFill/>
                  </a:rPr>
                  <a:t> </a:t>
                </a:r>
              </a:p>
            </p:txBody>
          </p:sp>
        </mc:Fallback>
      </mc:AlternateContent>
      <p:sp>
        <p:nvSpPr>
          <p:cNvPr id="11" name="Slide Number Placeholder 10"/>
          <p:cNvSpPr>
            <a:spLocks noGrp="1"/>
          </p:cNvSpPr>
          <p:nvPr>
            <p:ph type="sldNum" sz="quarter" idx="12"/>
          </p:nvPr>
        </p:nvSpPr>
        <p:spPr/>
        <p:txBody>
          <a:bodyPr/>
          <a:lstStyle/>
          <a:p>
            <a:fld id="{337F63ED-0BB0-44F4-9CEE-92B23362FD0D}" type="slidenum">
              <a:rPr lang="en-US" smtClean="0"/>
              <a:pPr/>
              <a:t>12</a:t>
            </a:fld>
            <a:endParaRPr lang="en-US"/>
          </a:p>
        </p:txBody>
      </p:sp>
    </p:spTree>
    <p:extLst>
      <p:ext uri="{BB962C8B-B14F-4D97-AF65-F5344CB8AC3E}">
        <p14:creationId xmlns:p14="http://schemas.microsoft.com/office/powerpoint/2010/main" val="7610853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r>
              <a:rPr lang="en-US" dirty="0" smtClean="0"/>
              <a:t>Therefore:</a:t>
            </a:r>
            <a:endParaRPr lang="en-US" dirty="0"/>
          </a:p>
        </p:txBody>
      </p:sp>
      <mc:AlternateContent xmlns:mc="http://schemas.openxmlformats.org/markup-compatibility/2006" xmlns:a14="http://schemas.microsoft.com/office/drawing/2010/main">
        <mc:Choice Requires="a14">
          <p:sp>
            <p:nvSpPr>
              <p:cNvPr id="4" name="Rectangle 3"/>
              <p:cNvSpPr/>
              <p:nvPr/>
            </p:nvSpPr>
            <p:spPr>
              <a:xfrm>
                <a:off x="2057400" y="2046521"/>
                <a:ext cx="3337388" cy="9913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600" i="1" smtClean="0">
                          <a:latin typeface="Cambria Math"/>
                        </a:rPr>
                        <m:t>3</m:t>
                      </m:r>
                      <m:sSub>
                        <m:sSubPr>
                          <m:ctrlPr>
                            <a:rPr lang="en-US" sz="2600" i="1">
                              <a:latin typeface="Cambria Math"/>
                            </a:rPr>
                          </m:ctrlPr>
                        </m:sSubPr>
                        <m:e>
                          <m:r>
                            <a:rPr lang="en-US" sz="2600" i="1">
                              <a:latin typeface="Cambria Math"/>
                            </a:rPr>
                            <m:t>𝑉</m:t>
                          </m:r>
                        </m:e>
                        <m:sub>
                          <m:r>
                            <a:rPr lang="en-US" sz="2600" i="1">
                              <a:latin typeface="Cambria Math"/>
                            </a:rPr>
                            <m:t>𝑎𝑛</m:t>
                          </m:r>
                        </m:sub>
                      </m:sSub>
                      <m:r>
                        <a:rPr lang="en-US" sz="2600" b="0" i="1" smtClean="0">
                          <a:latin typeface="Cambria Math"/>
                        </a:rPr>
                        <m:t>=3</m:t>
                      </m:r>
                      <m:r>
                        <a:rPr lang="en-US" sz="2600" b="0" i="1" smtClean="0">
                          <a:latin typeface="Cambria Math"/>
                        </a:rPr>
                        <m:t>𝑟</m:t>
                      </m:r>
                      <m:sSub>
                        <m:sSubPr>
                          <m:ctrlPr>
                            <a:rPr lang="en-US" sz="2600" b="0" i="1" smtClean="0">
                              <a:latin typeface="Cambria Math"/>
                            </a:rPr>
                          </m:ctrlPr>
                        </m:sSubPr>
                        <m:e>
                          <m:r>
                            <a:rPr lang="en-US" sz="2600" b="0" i="1" smtClean="0">
                              <a:latin typeface="Cambria Math"/>
                            </a:rPr>
                            <m:t>𝐺</m:t>
                          </m:r>
                        </m:e>
                        <m:sub>
                          <m:r>
                            <a:rPr lang="en-US" sz="2600" b="0" i="1" smtClean="0">
                              <a:latin typeface="Cambria Math"/>
                            </a:rPr>
                            <m:t>𝑎</m:t>
                          </m:r>
                        </m:sub>
                      </m:sSub>
                      <m:func>
                        <m:funcPr>
                          <m:ctrlPr>
                            <a:rPr lang="en-US" sz="2600" b="0" i="1" smtClean="0">
                              <a:latin typeface="Cambria Math"/>
                            </a:rPr>
                          </m:ctrlPr>
                        </m:funcPr>
                        <m:fName>
                          <m:r>
                            <m:rPr>
                              <m:sty m:val="p"/>
                            </m:rPr>
                            <a:rPr lang="en-US" sz="2600" b="0" i="0" smtClean="0">
                              <a:latin typeface="Cambria Math"/>
                            </a:rPr>
                            <m:t>ln</m:t>
                          </m:r>
                        </m:fName>
                        <m:e>
                          <m:d>
                            <m:dPr>
                              <m:ctrlPr>
                                <a:rPr lang="en-US" sz="2600" b="0" i="1" smtClean="0">
                                  <a:latin typeface="Cambria Math"/>
                                </a:rPr>
                              </m:ctrlPr>
                            </m:dPr>
                            <m:e>
                              <m:f>
                                <m:fPr>
                                  <m:ctrlPr>
                                    <a:rPr lang="en-US" sz="2600" b="0" i="1" smtClean="0">
                                      <a:latin typeface="Cambria Math"/>
                                    </a:rPr>
                                  </m:ctrlPr>
                                </m:fPr>
                                <m:num>
                                  <m:sSub>
                                    <m:sSubPr>
                                      <m:ctrlPr>
                                        <a:rPr lang="en-US" sz="2600" b="0" i="1" smtClean="0">
                                          <a:latin typeface="Cambria Math"/>
                                        </a:rPr>
                                      </m:ctrlPr>
                                    </m:sSubPr>
                                    <m:e>
                                      <m:r>
                                        <a:rPr lang="en-US" sz="2600" b="0" i="1" smtClean="0">
                                          <a:latin typeface="Cambria Math"/>
                                        </a:rPr>
                                        <m:t>𝐷</m:t>
                                      </m:r>
                                    </m:e>
                                    <m:sub>
                                      <m:r>
                                        <a:rPr lang="en-US" sz="2600" b="0" i="1" smtClean="0">
                                          <a:latin typeface="Cambria Math"/>
                                        </a:rPr>
                                        <m:t>𝑒𝑞</m:t>
                                      </m:r>
                                    </m:sub>
                                  </m:sSub>
                                </m:num>
                                <m:den>
                                  <m:r>
                                    <a:rPr lang="en-US" sz="2600" b="0" i="1" smtClean="0">
                                      <a:latin typeface="Cambria Math"/>
                                    </a:rPr>
                                    <m:t>𝑟</m:t>
                                  </m:r>
                                </m:den>
                              </m:f>
                            </m:e>
                          </m:d>
                        </m:e>
                      </m:func>
                    </m:oMath>
                  </m:oMathPara>
                </a14:m>
                <a:endParaRPr lang="en-US" sz="2600" dirty="0"/>
              </a:p>
            </p:txBody>
          </p:sp>
        </mc:Choice>
        <mc:Fallback xmlns="">
          <p:sp>
            <p:nvSpPr>
              <p:cNvPr id="4" name="Rectangle 3"/>
              <p:cNvSpPr>
                <a:spLocks noRot="1" noChangeAspect="1" noMove="1" noResize="1" noEditPoints="1" noAdjustHandles="1" noChangeArrowheads="1" noChangeShapeType="1" noTextEdit="1"/>
              </p:cNvSpPr>
              <p:nvPr/>
            </p:nvSpPr>
            <p:spPr>
              <a:xfrm>
                <a:off x="2057400" y="2046521"/>
                <a:ext cx="3337388" cy="99136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286000" y="3048000"/>
                <a:ext cx="2420150" cy="127208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a:rPr>
                          </m:ctrlPr>
                        </m:sSubPr>
                        <m:e>
                          <m:r>
                            <a:rPr lang="en-US" sz="2600" b="0" i="1" smtClean="0">
                              <a:latin typeface="Cambria Math"/>
                            </a:rPr>
                            <m:t>𝐺</m:t>
                          </m:r>
                        </m:e>
                        <m:sub>
                          <m:r>
                            <a:rPr lang="en-US" sz="2600" b="0" i="1" smtClean="0">
                              <a:latin typeface="Cambria Math"/>
                            </a:rPr>
                            <m:t>𝑎</m:t>
                          </m:r>
                        </m:sub>
                      </m:sSub>
                      <m:r>
                        <a:rPr lang="en-US" sz="2600" b="0" i="1" smtClean="0">
                          <a:latin typeface="Cambria Math"/>
                        </a:rPr>
                        <m:t>=</m:t>
                      </m:r>
                      <m:f>
                        <m:fPr>
                          <m:ctrlPr>
                            <a:rPr lang="en-US" sz="2600" b="0" i="1" smtClean="0">
                              <a:latin typeface="Cambria Math"/>
                            </a:rPr>
                          </m:ctrlPr>
                        </m:fPr>
                        <m:num>
                          <m:sSub>
                            <m:sSubPr>
                              <m:ctrlPr>
                                <a:rPr lang="en-US" sz="2600" b="0" i="1" smtClean="0">
                                  <a:latin typeface="Cambria Math"/>
                                </a:rPr>
                              </m:ctrlPr>
                            </m:sSubPr>
                            <m:e>
                              <m:r>
                                <a:rPr lang="en-US" sz="2600" b="0" i="1" smtClean="0">
                                  <a:latin typeface="Cambria Math"/>
                                </a:rPr>
                                <m:t>𝑉</m:t>
                              </m:r>
                            </m:e>
                            <m:sub>
                              <m:r>
                                <a:rPr lang="en-US" sz="2600" b="0" i="1" smtClean="0">
                                  <a:latin typeface="Cambria Math"/>
                                </a:rPr>
                                <m:t>𝑎𝑛</m:t>
                              </m:r>
                            </m:sub>
                          </m:sSub>
                        </m:num>
                        <m:den>
                          <m:r>
                            <a:rPr lang="en-US" sz="2600" b="0" i="1" smtClean="0">
                              <a:latin typeface="Cambria Math"/>
                            </a:rPr>
                            <m:t>𝑟𝑙𝑛</m:t>
                          </m:r>
                          <m:d>
                            <m:dPr>
                              <m:ctrlPr>
                                <a:rPr lang="en-US" sz="2600" b="0" i="1" smtClean="0">
                                  <a:latin typeface="Cambria Math"/>
                                </a:rPr>
                              </m:ctrlPr>
                            </m:dPr>
                            <m:e>
                              <m:f>
                                <m:fPr>
                                  <m:ctrlPr>
                                    <a:rPr lang="en-US" sz="2600" b="0" i="1" smtClean="0">
                                      <a:latin typeface="Cambria Math"/>
                                    </a:rPr>
                                  </m:ctrlPr>
                                </m:fPr>
                                <m:num>
                                  <m:sSub>
                                    <m:sSubPr>
                                      <m:ctrlPr>
                                        <a:rPr lang="en-US" sz="2600" b="0" i="1" smtClean="0">
                                          <a:latin typeface="Cambria Math"/>
                                        </a:rPr>
                                      </m:ctrlPr>
                                    </m:sSubPr>
                                    <m:e>
                                      <m:r>
                                        <a:rPr lang="en-US" sz="2600" b="0" i="1" smtClean="0">
                                          <a:latin typeface="Cambria Math"/>
                                        </a:rPr>
                                        <m:t>𝐷</m:t>
                                      </m:r>
                                    </m:e>
                                    <m:sub>
                                      <m:r>
                                        <a:rPr lang="en-US" sz="2600" b="0" i="1" smtClean="0">
                                          <a:latin typeface="Cambria Math"/>
                                        </a:rPr>
                                        <m:t>𝑒𝑞</m:t>
                                      </m:r>
                                    </m:sub>
                                  </m:sSub>
                                </m:num>
                                <m:den>
                                  <m:r>
                                    <a:rPr lang="en-US" sz="2600" b="0" i="1" smtClean="0">
                                      <a:latin typeface="Cambria Math"/>
                                    </a:rPr>
                                    <m:t>𝑟</m:t>
                                  </m:r>
                                </m:den>
                              </m:f>
                            </m:e>
                          </m:d>
                        </m:den>
                      </m:f>
                    </m:oMath>
                  </m:oMathPara>
                </a14:m>
                <a:endParaRPr lang="en-US" sz="2600" dirty="0"/>
              </a:p>
            </p:txBody>
          </p:sp>
        </mc:Choice>
        <mc:Fallback xmlns="">
          <p:sp>
            <p:nvSpPr>
              <p:cNvPr id="5" name="TextBox 4"/>
              <p:cNvSpPr txBox="1">
                <a:spLocks noRot="1" noChangeAspect="1" noMove="1" noResize="1" noEditPoints="1" noAdjustHandles="1" noChangeArrowheads="1" noChangeShapeType="1" noTextEdit="1"/>
              </p:cNvSpPr>
              <p:nvPr/>
            </p:nvSpPr>
            <p:spPr>
              <a:xfrm>
                <a:off x="2286000" y="3048000"/>
                <a:ext cx="2420150" cy="127208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261303" y="4191000"/>
                <a:ext cx="2424125" cy="127208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a:rPr>
                          </m:ctrlPr>
                        </m:sSubPr>
                        <m:e>
                          <m:r>
                            <a:rPr lang="en-US" sz="2600" b="0" i="1" smtClean="0">
                              <a:latin typeface="Cambria Math"/>
                            </a:rPr>
                            <m:t>𝐺</m:t>
                          </m:r>
                        </m:e>
                        <m:sub>
                          <m:r>
                            <a:rPr lang="en-US" sz="2600" b="0" i="1" smtClean="0">
                              <a:latin typeface="Cambria Math"/>
                            </a:rPr>
                            <m:t>𝑏</m:t>
                          </m:r>
                        </m:sub>
                      </m:sSub>
                      <m:r>
                        <a:rPr lang="en-US" sz="2600" b="0" i="1" smtClean="0">
                          <a:latin typeface="Cambria Math"/>
                        </a:rPr>
                        <m:t>=</m:t>
                      </m:r>
                      <m:f>
                        <m:fPr>
                          <m:ctrlPr>
                            <a:rPr lang="en-US" sz="2600" b="0" i="1" smtClean="0">
                              <a:latin typeface="Cambria Math"/>
                            </a:rPr>
                          </m:ctrlPr>
                        </m:fPr>
                        <m:num>
                          <m:sSub>
                            <m:sSubPr>
                              <m:ctrlPr>
                                <a:rPr lang="en-US" sz="2600" b="0" i="1" smtClean="0">
                                  <a:latin typeface="Cambria Math"/>
                                </a:rPr>
                              </m:ctrlPr>
                            </m:sSubPr>
                            <m:e>
                              <m:r>
                                <a:rPr lang="en-US" sz="2600" b="0" i="1" smtClean="0">
                                  <a:latin typeface="Cambria Math"/>
                                </a:rPr>
                                <m:t>𝑉</m:t>
                              </m:r>
                            </m:e>
                            <m:sub>
                              <m:r>
                                <a:rPr lang="en-US" sz="2600" b="0" i="1" smtClean="0">
                                  <a:latin typeface="Cambria Math"/>
                                </a:rPr>
                                <m:t>𝑏𝑛</m:t>
                              </m:r>
                            </m:sub>
                          </m:sSub>
                        </m:num>
                        <m:den>
                          <m:r>
                            <a:rPr lang="en-US" sz="2600" b="0" i="1" smtClean="0">
                              <a:latin typeface="Cambria Math"/>
                            </a:rPr>
                            <m:t>𝑟𝑙𝑛</m:t>
                          </m:r>
                          <m:d>
                            <m:dPr>
                              <m:ctrlPr>
                                <a:rPr lang="en-US" sz="2600" b="0" i="1" smtClean="0">
                                  <a:latin typeface="Cambria Math"/>
                                </a:rPr>
                              </m:ctrlPr>
                            </m:dPr>
                            <m:e>
                              <m:f>
                                <m:fPr>
                                  <m:ctrlPr>
                                    <a:rPr lang="en-US" sz="2600" b="0" i="1" smtClean="0">
                                      <a:latin typeface="Cambria Math"/>
                                    </a:rPr>
                                  </m:ctrlPr>
                                </m:fPr>
                                <m:num>
                                  <m:sSub>
                                    <m:sSubPr>
                                      <m:ctrlPr>
                                        <a:rPr lang="en-US" sz="2600" b="0" i="1" smtClean="0">
                                          <a:latin typeface="Cambria Math"/>
                                        </a:rPr>
                                      </m:ctrlPr>
                                    </m:sSubPr>
                                    <m:e>
                                      <m:r>
                                        <a:rPr lang="en-US" sz="2600" b="0" i="1" smtClean="0">
                                          <a:latin typeface="Cambria Math"/>
                                        </a:rPr>
                                        <m:t>𝐷</m:t>
                                      </m:r>
                                    </m:e>
                                    <m:sub>
                                      <m:r>
                                        <a:rPr lang="en-US" sz="2600" b="0" i="1" smtClean="0">
                                          <a:latin typeface="Cambria Math"/>
                                        </a:rPr>
                                        <m:t>𝑒𝑞</m:t>
                                      </m:r>
                                    </m:sub>
                                  </m:sSub>
                                </m:num>
                                <m:den>
                                  <m:r>
                                    <a:rPr lang="en-US" sz="2600" b="0" i="1" smtClean="0">
                                      <a:latin typeface="Cambria Math"/>
                                    </a:rPr>
                                    <m:t>𝑟</m:t>
                                  </m:r>
                                </m:den>
                              </m:f>
                            </m:e>
                          </m:d>
                        </m:den>
                      </m:f>
                    </m:oMath>
                  </m:oMathPara>
                </a14:m>
                <a:endParaRPr lang="en-US" sz="2600" dirty="0"/>
              </a:p>
            </p:txBody>
          </p:sp>
        </mc:Choice>
        <mc:Fallback xmlns="">
          <p:sp>
            <p:nvSpPr>
              <p:cNvPr id="6" name="TextBox 5"/>
              <p:cNvSpPr txBox="1">
                <a:spLocks noRot="1" noChangeAspect="1" noMove="1" noResize="1" noEditPoints="1" noAdjustHandles="1" noChangeArrowheads="1" noChangeShapeType="1" noTextEdit="1"/>
              </p:cNvSpPr>
              <p:nvPr/>
            </p:nvSpPr>
            <p:spPr>
              <a:xfrm>
                <a:off x="2261303" y="4191000"/>
                <a:ext cx="2424125" cy="127208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286000" y="5423814"/>
                <a:ext cx="2393027" cy="127208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a:rPr>
                          </m:ctrlPr>
                        </m:sSubPr>
                        <m:e>
                          <m:r>
                            <a:rPr lang="en-US" sz="2600" b="0" i="1" smtClean="0">
                              <a:latin typeface="Cambria Math"/>
                            </a:rPr>
                            <m:t>𝐺</m:t>
                          </m:r>
                        </m:e>
                        <m:sub>
                          <m:r>
                            <a:rPr lang="en-US" sz="2600" b="0" i="1" smtClean="0">
                              <a:latin typeface="Cambria Math"/>
                            </a:rPr>
                            <m:t>𝑐</m:t>
                          </m:r>
                        </m:sub>
                      </m:sSub>
                      <m:r>
                        <a:rPr lang="en-US" sz="2600" b="0" i="1" smtClean="0">
                          <a:latin typeface="Cambria Math"/>
                        </a:rPr>
                        <m:t>=</m:t>
                      </m:r>
                      <m:f>
                        <m:fPr>
                          <m:ctrlPr>
                            <a:rPr lang="en-US" sz="2600" b="0" i="1" smtClean="0">
                              <a:latin typeface="Cambria Math"/>
                            </a:rPr>
                          </m:ctrlPr>
                        </m:fPr>
                        <m:num>
                          <m:sSub>
                            <m:sSubPr>
                              <m:ctrlPr>
                                <a:rPr lang="en-US" sz="2600" b="0" i="1" smtClean="0">
                                  <a:latin typeface="Cambria Math"/>
                                </a:rPr>
                              </m:ctrlPr>
                            </m:sSubPr>
                            <m:e>
                              <m:r>
                                <a:rPr lang="en-US" sz="2600" b="0" i="1" smtClean="0">
                                  <a:latin typeface="Cambria Math"/>
                                </a:rPr>
                                <m:t>𝑉</m:t>
                              </m:r>
                            </m:e>
                            <m:sub>
                              <m:r>
                                <a:rPr lang="en-US" sz="2600" b="0" i="1" smtClean="0">
                                  <a:latin typeface="Cambria Math"/>
                                </a:rPr>
                                <m:t>𝑐𝑛</m:t>
                              </m:r>
                            </m:sub>
                          </m:sSub>
                        </m:num>
                        <m:den>
                          <m:r>
                            <a:rPr lang="en-US" sz="2600" b="0" i="1" smtClean="0">
                              <a:latin typeface="Cambria Math"/>
                            </a:rPr>
                            <m:t>𝑟𝑙𝑛</m:t>
                          </m:r>
                          <m:d>
                            <m:dPr>
                              <m:ctrlPr>
                                <a:rPr lang="en-US" sz="2600" b="0" i="1" smtClean="0">
                                  <a:latin typeface="Cambria Math"/>
                                </a:rPr>
                              </m:ctrlPr>
                            </m:dPr>
                            <m:e>
                              <m:f>
                                <m:fPr>
                                  <m:ctrlPr>
                                    <a:rPr lang="en-US" sz="2600" b="0" i="1" smtClean="0">
                                      <a:latin typeface="Cambria Math"/>
                                    </a:rPr>
                                  </m:ctrlPr>
                                </m:fPr>
                                <m:num>
                                  <m:sSub>
                                    <m:sSubPr>
                                      <m:ctrlPr>
                                        <a:rPr lang="en-US" sz="2600" b="0" i="1" smtClean="0">
                                          <a:latin typeface="Cambria Math"/>
                                        </a:rPr>
                                      </m:ctrlPr>
                                    </m:sSubPr>
                                    <m:e>
                                      <m:r>
                                        <a:rPr lang="en-US" sz="2600" b="0" i="1" smtClean="0">
                                          <a:latin typeface="Cambria Math"/>
                                        </a:rPr>
                                        <m:t>𝐷</m:t>
                                      </m:r>
                                    </m:e>
                                    <m:sub>
                                      <m:r>
                                        <a:rPr lang="en-US" sz="2600" b="0" i="1" smtClean="0">
                                          <a:latin typeface="Cambria Math"/>
                                        </a:rPr>
                                        <m:t>𝑒𝑞</m:t>
                                      </m:r>
                                    </m:sub>
                                  </m:sSub>
                                </m:num>
                                <m:den>
                                  <m:r>
                                    <a:rPr lang="en-US" sz="2600" b="0" i="1" smtClean="0">
                                      <a:latin typeface="Cambria Math"/>
                                    </a:rPr>
                                    <m:t>𝑟</m:t>
                                  </m:r>
                                </m:den>
                              </m:f>
                            </m:e>
                          </m:d>
                        </m:den>
                      </m:f>
                    </m:oMath>
                  </m:oMathPara>
                </a14:m>
                <a:endParaRPr lang="en-US" sz="2600" dirty="0"/>
              </a:p>
            </p:txBody>
          </p:sp>
        </mc:Choice>
        <mc:Fallback xmlns="">
          <p:sp>
            <p:nvSpPr>
              <p:cNvPr id="7" name="TextBox 6"/>
              <p:cNvSpPr txBox="1">
                <a:spLocks noRot="1" noChangeAspect="1" noMove="1" noResize="1" noEditPoints="1" noAdjustHandles="1" noChangeArrowheads="1" noChangeShapeType="1" noTextEdit="1"/>
              </p:cNvSpPr>
              <p:nvPr/>
            </p:nvSpPr>
            <p:spPr>
              <a:xfrm>
                <a:off x="2286000" y="5423814"/>
                <a:ext cx="2393027" cy="1272080"/>
              </a:xfrm>
              <a:prstGeom prst="rect">
                <a:avLst/>
              </a:prstGeom>
              <a:blipFill rotWithShape="1">
                <a:blip r:embed="rId5"/>
                <a:stretch>
                  <a:fillRect/>
                </a:stretch>
              </a:blipFill>
            </p:spPr>
            <p:txBody>
              <a:bodyPr/>
              <a:lstStyle/>
              <a:p>
                <a:r>
                  <a:rPr lang="en-US">
                    <a:noFill/>
                  </a:rPr>
                  <a:t> </a:t>
                </a:r>
              </a:p>
            </p:txBody>
          </p:sp>
        </mc:Fallback>
      </mc:AlternateContent>
      <p:sp>
        <p:nvSpPr>
          <p:cNvPr id="8" name="Slide Number Placeholder 7"/>
          <p:cNvSpPr>
            <a:spLocks noGrp="1"/>
          </p:cNvSpPr>
          <p:nvPr>
            <p:ph type="sldNum" sz="quarter" idx="12"/>
          </p:nvPr>
        </p:nvSpPr>
        <p:spPr/>
        <p:txBody>
          <a:bodyPr/>
          <a:lstStyle/>
          <a:p>
            <a:fld id="{337F63ED-0BB0-44F4-9CEE-92B23362FD0D}" type="slidenum">
              <a:rPr lang="en-US" smtClean="0"/>
              <a:pPr/>
              <a:t>13</a:t>
            </a:fld>
            <a:endParaRPr lang="en-US"/>
          </a:p>
        </p:txBody>
      </p:sp>
    </p:spTree>
    <p:extLst>
      <p:ext uri="{BB962C8B-B14F-4D97-AF65-F5344CB8AC3E}">
        <p14:creationId xmlns:p14="http://schemas.microsoft.com/office/powerpoint/2010/main" val="22494075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Disruptive Critical Voltage for a Single Phase Transmission Line</a:t>
            </a:r>
            <a:endParaRPr lang="en-US" sz="3600" b="1" dirty="0"/>
          </a:p>
        </p:txBody>
      </p:sp>
      <p:sp>
        <p:nvSpPr>
          <p:cNvPr id="3" name="Content Placeholder 2"/>
          <p:cNvSpPr>
            <a:spLocks noGrp="1"/>
          </p:cNvSpPr>
          <p:nvPr>
            <p:ph idx="1"/>
          </p:nvPr>
        </p:nvSpPr>
        <p:spPr/>
        <p:txBody>
          <a:bodyPr/>
          <a:lstStyle/>
          <a:p>
            <a:pPr algn="just"/>
            <a:r>
              <a:rPr lang="en-US" dirty="0" smtClean="0"/>
              <a:t>The minimum voltage at which complete disruption of air occurs and corona starts is called the disruptive critical voltage.</a:t>
            </a:r>
          </a:p>
          <a:p>
            <a:pPr algn="just"/>
            <a:r>
              <a:rPr lang="en-US" dirty="0" smtClean="0"/>
              <a:t>The potential gradient corresponding to this value of the voltage is called disruptive critical voltage gradient.</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2750447" y="4114800"/>
                <a:ext cx="2616807" cy="9094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a:rPr>
                          </m:ctrlPr>
                        </m:sSubPr>
                        <m:e>
                          <m:r>
                            <a:rPr lang="en-US" sz="2600" b="0" i="1" smtClean="0">
                              <a:latin typeface="Cambria Math"/>
                            </a:rPr>
                            <m:t>𝑉</m:t>
                          </m:r>
                        </m:e>
                        <m:sub>
                          <m:r>
                            <a:rPr lang="en-US" sz="2600" b="0" i="1" smtClean="0">
                              <a:latin typeface="Cambria Math"/>
                            </a:rPr>
                            <m:t>12</m:t>
                          </m:r>
                        </m:sub>
                      </m:sSub>
                      <m:r>
                        <a:rPr lang="en-US" sz="2600" i="1">
                          <a:latin typeface="Cambria Math"/>
                        </a:rPr>
                        <m:t>=</m:t>
                      </m:r>
                      <m:f>
                        <m:fPr>
                          <m:ctrlPr>
                            <a:rPr lang="en-US" sz="2600" i="1">
                              <a:latin typeface="Cambria Math"/>
                            </a:rPr>
                          </m:ctrlPr>
                        </m:fPr>
                        <m:num>
                          <m:r>
                            <a:rPr lang="en-US" sz="2600" i="1">
                              <a:latin typeface="Cambria Math"/>
                            </a:rPr>
                            <m:t>𝑞</m:t>
                          </m:r>
                        </m:num>
                        <m:den>
                          <m:r>
                            <a:rPr lang="en-US" sz="2600" i="1">
                              <a:latin typeface="Cambria Math"/>
                              <a:ea typeface="Cambria Math"/>
                            </a:rPr>
                            <m:t>𝜋</m:t>
                          </m:r>
                          <m:sSub>
                            <m:sSubPr>
                              <m:ctrlPr>
                                <a:rPr lang="en-US" sz="2600" i="1">
                                  <a:latin typeface="Cambria Math"/>
                                  <a:ea typeface="Cambria Math"/>
                                </a:rPr>
                              </m:ctrlPr>
                            </m:sSubPr>
                            <m:e>
                              <m:r>
                                <a:rPr lang="en-US" sz="2600" i="1">
                                  <a:latin typeface="Cambria Math"/>
                                  <a:ea typeface="Cambria Math"/>
                                </a:rPr>
                                <m:t>𝜀</m:t>
                              </m:r>
                            </m:e>
                            <m:sub>
                              <m:r>
                                <a:rPr lang="en-US" sz="2600" i="1">
                                  <a:latin typeface="Cambria Math"/>
                                  <a:ea typeface="Cambria Math"/>
                                </a:rPr>
                                <m:t>0</m:t>
                              </m:r>
                            </m:sub>
                          </m:sSub>
                        </m:den>
                      </m:f>
                      <m:func>
                        <m:funcPr>
                          <m:ctrlPr>
                            <a:rPr lang="en-US" sz="2600" b="0" i="1" smtClean="0">
                              <a:latin typeface="Cambria Math"/>
                              <a:ea typeface="Cambria Math"/>
                            </a:rPr>
                          </m:ctrlPr>
                        </m:funcPr>
                        <m:fName>
                          <m:r>
                            <m:rPr>
                              <m:sty m:val="p"/>
                            </m:rPr>
                            <a:rPr lang="en-US" sz="2600" b="0" i="0" smtClean="0">
                              <a:latin typeface="Cambria Math"/>
                              <a:ea typeface="Cambria Math"/>
                            </a:rPr>
                            <m:t>ln</m:t>
                          </m:r>
                        </m:fName>
                        <m:e>
                          <m:d>
                            <m:dPr>
                              <m:ctrlPr>
                                <a:rPr lang="en-US" sz="2600" b="0" i="1" smtClean="0">
                                  <a:latin typeface="Cambria Math"/>
                                  <a:ea typeface="Cambria Math"/>
                                </a:rPr>
                              </m:ctrlPr>
                            </m:dPr>
                            <m:e>
                              <m:f>
                                <m:fPr>
                                  <m:ctrlPr>
                                    <a:rPr lang="en-US" sz="2600" b="0" i="1" smtClean="0">
                                      <a:latin typeface="Cambria Math"/>
                                      <a:ea typeface="Cambria Math"/>
                                    </a:rPr>
                                  </m:ctrlPr>
                                </m:fPr>
                                <m:num>
                                  <m:r>
                                    <a:rPr lang="en-US" sz="2600" b="0" i="1" smtClean="0">
                                      <a:latin typeface="Cambria Math"/>
                                      <a:ea typeface="Cambria Math"/>
                                    </a:rPr>
                                    <m:t>𝐷</m:t>
                                  </m:r>
                                </m:num>
                                <m:den>
                                  <m:r>
                                    <a:rPr lang="en-US" sz="2600" b="0" i="1" smtClean="0">
                                      <a:latin typeface="Cambria Math"/>
                                      <a:ea typeface="Cambria Math"/>
                                    </a:rPr>
                                    <m:t>𝑟</m:t>
                                  </m:r>
                                </m:den>
                              </m:f>
                            </m:e>
                          </m:d>
                        </m:e>
                      </m:func>
                    </m:oMath>
                  </m:oMathPara>
                </a14:m>
                <a:endParaRPr lang="en-US" sz="2600" dirty="0"/>
              </a:p>
            </p:txBody>
          </p:sp>
        </mc:Choice>
        <mc:Fallback xmlns="">
          <p:sp>
            <p:nvSpPr>
              <p:cNvPr id="5" name="TextBox 4"/>
              <p:cNvSpPr txBox="1">
                <a:spLocks noRot="1" noChangeAspect="1" noMove="1" noResize="1" noEditPoints="1" noAdjustHandles="1" noChangeArrowheads="1" noChangeShapeType="1" noTextEdit="1"/>
              </p:cNvSpPr>
              <p:nvPr/>
            </p:nvSpPr>
            <p:spPr>
              <a:xfrm>
                <a:off x="2750447" y="4114800"/>
                <a:ext cx="2616807" cy="909416"/>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819400" y="5029200"/>
                <a:ext cx="3066609" cy="8456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a:rPr>
                          </m:ctrlPr>
                        </m:sSubPr>
                        <m:e>
                          <m:r>
                            <a:rPr lang="en-US" sz="2600" b="0" i="1" smtClean="0">
                              <a:latin typeface="Cambria Math"/>
                            </a:rPr>
                            <m:t>𝐺</m:t>
                          </m:r>
                        </m:e>
                        <m:sub>
                          <m:r>
                            <a:rPr lang="en-US" sz="2600" b="0" i="1" smtClean="0">
                              <a:latin typeface="Cambria Math"/>
                            </a:rPr>
                            <m:t>𝑟</m:t>
                          </m:r>
                        </m:sub>
                      </m:sSub>
                      <m:r>
                        <a:rPr lang="en-US" sz="2600" i="1">
                          <a:latin typeface="Cambria Math"/>
                        </a:rPr>
                        <m:t>=</m:t>
                      </m:r>
                      <m:sSub>
                        <m:sSubPr>
                          <m:ctrlPr>
                            <a:rPr lang="en-US" sz="2600" i="1" smtClean="0">
                              <a:latin typeface="Cambria Math"/>
                            </a:rPr>
                          </m:ctrlPr>
                        </m:sSubPr>
                        <m:e>
                          <m:r>
                            <a:rPr lang="en-US" sz="2600" b="0" i="1" smtClean="0">
                              <a:latin typeface="Cambria Math"/>
                            </a:rPr>
                            <m:t>𝐺</m:t>
                          </m:r>
                        </m:e>
                        <m:sub>
                          <m:r>
                            <a:rPr lang="en-US" sz="2600" b="0" i="1" smtClean="0">
                              <a:latin typeface="Cambria Math"/>
                            </a:rPr>
                            <m:t>𝑚𝑎𝑥</m:t>
                          </m:r>
                        </m:sub>
                      </m:sSub>
                      <m:r>
                        <a:rPr lang="en-US" sz="2600" b="0" i="1" smtClean="0">
                          <a:latin typeface="Cambria Math"/>
                        </a:rPr>
                        <m:t>=</m:t>
                      </m:r>
                      <m:f>
                        <m:fPr>
                          <m:ctrlPr>
                            <a:rPr lang="en-US" sz="2600" i="1">
                              <a:latin typeface="Cambria Math"/>
                            </a:rPr>
                          </m:ctrlPr>
                        </m:fPr>
                        <m:num>
                          <m:r>
                            <a:rPr lang="en-US" sz="2600" i="1">
                              <a:latin typeface="Cambria Math"/>
                            </a:rPr>
                            <m:t>𝑞</m:t>
                          </m:r>
                        </m:num>
                        <m:den>
                          <m:r>
                            <a:rPr lang="en-US" sz="2600" b="0" i="1" smtClean="0">
                              <a:latin typeface="Cambria Math"/>
                            </a:rPr>
                            <m:t>2</m:t>
                          </m:r>
                          <m:r>
                            <a:rPr lang="en-US" sz="2600" i="1">
                              <a:latin typeface="Cambria Math"/>
                              <a:ea typeface="Cambria Math"/>
                            </a:rPr>
                            <m:t>𝜋</m:t>
                          </m:r>
                          <m:sSub>
                            <m:sSubPr>
                              <m:ctrlPr>
                                <a:rPr lang="en-US" sz="2600" i="1">
                                  <a:latin typeface="Cambria Math"/>
                                  <a:ea typeface="Cambria Math"/>
                                </a:rPr>
                              </m:ctrlPr>
                            </m:sSubPr>
                            <m:e>
                              <m:r>
                                <a:rPr lang="en-US" sz="2600" i="1">
                                  <a:latin typeface="Cambria Math"/>
                                  <a:ea typeface="Cambria Math"/>
                                </a:rPr>
                                <m:t>𝜀</m:t>
                              </m:r>
                            </m:e>
                            <m:sub>
                              <m:r>
                                <a:rPr lang="en-US" sz="2600" i="1">
                                  <a:latin typeface="Cambria Math"/>
                                  <a:ea typeface="Cambria Math"/>
                                </a:rPr>
                                <m:t>0</m:t>
                              </m:r>
                            </m:sub>
                          </m:sSub>
                          <m:r>
                            <a:rPr lang="en-US" sz="2600" b="0" i="1" smtClean="0">
                              <a:latin typeface="Cambria Math"/>
                              <a:ea typeface="Cambria Math"/>
                            </a:rPr>
                            <m:t>𝑟</m:t>
                          </m:r>
                        </m:den>
                      </m:f>
                    </m:oMath>
                  </m:oMathPara>
                </a14:m>
                <a:endParaRPr lang="en-US" sz="2600" dirty="0"/>
              </a:p>
            </p:txBody>
          </p:sp>
        </mc:Choice>
        <mc:Fallback xmlns="">
          <p:sp>
            <p:nvSpPr>
              <p:cNvPr id="6" name="TextBox 5"/>
              <p:cNvSpPr txBox="1">
                <a:spLocks noRot="1" noChangeAspect="1" noMove="1" noResize="1" noEditPoints="1" noAdjustHandles="1" noChangeArrowheads="1" noChangeShapeType="1" noTextEdit="1"/>
              </p:cNvSpPr>
              <p:nvPr/>
            </p:nvSpPr>
            <p:spPr>
              <a:xfrm>
                <a:off x="2819400" y="5029200"/>
                <a:ext cx="3066609" cy="845616"/>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750447" y="5872384"/>
                <a:ext cx="2801664" cy="8499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a:rPr>
                          </m:ctrlPr>
                        </m:sSubPr>
                        <m:e>
                          <m:r>
                            <a:rPr lang="en-US" sz="2600" b="0" i="1" smtClean="0">
                              <a:latin typeface="Cambria Math"/>
                            </a:rPr>
                            <m:t>𝑉</m:t>
                          </m:r>
                        </m:e>
                        <m:sub>
                          <m:r>
                            <a:rPr lang="en-US" sz="2600" b="0" i="1" smtClean="0">
                              <a:latin typeface="Cambria Math"/>
                            </a:rPr>
                            <m:t>12</m:t>
                          </m:r>
                        </m:sub>
                      </m:sSub>
                      <m:r>
                        <a:rPr lang="en-US" sz="2600" i="1">
                          <a:latin typeface="Cambria Math"/>
                        </a:rPr>
                        <m:t>=</m:t>
                      </m:r>
                      <m:r>
                        <a:rPr lang="en-US" sz="2600" b="0" i="0" smtClean="0">
                          <a:latin typeface="Cambria Math"/>
                        </a:rPr>
                        <m:t>2</m:t>
                      </m:r>
                      <m:sSub>
                        <m:sSubPr>
                          <m:ctrlPr>
                            <a:rPr lang="en-US" sz="2600" b="0" i="1" smtClean="0">
                              <a:latin typeface="Cambria Math"/>
                            </a:rPr>
                          </m:ctrlPr>
                        </m:sSubPr>
                        <m:e>
                          <m:r>
                            <a:rPr lang="en-US" sz="2600" b="0" i="1" smtClean="0">
                              <a:latin typeface="Cambria Math"/>
                            </a:rPr>
                            <m:t>𝐺</m:t>
                          </m:r>
                        </m:e>
                        <m:sub>
                          <m:r>
                            <a:rPr lang="en-US" sz="2600" b="0" i="1" smtClean="0">
                              <a:latin typeface="Cambria Math"/>
                            </a:rPr>
                            <m:t>𝑟</m:t>
                          </m:r>
                        </m:sub>
                      </m:sSub>
                      <m:r>
                        <a:rPr lang="en-US" sz="2600" b="0" i="1" smtClean="0">
                          <a:latin typeface="Cambria Math"/>
                        </a:rPr>
                        <m:t>𝑟</m:t>
                      </m:r>
                      <m:func>
                        <m:funcPr>
                          <m:ctrlPr>
                            <a:rPr lang="en-US" sz="2600" b="0" i="1" smtClean="0">
                              <a:latin typeface="Cambria Math"/>
                              <a:ea typeface="Cambria Math"/>
                            </a:rPr>
                          </m:ctrlPr>
                        </m:funcPr>
                        <m:fName>
                          <m:r>
                            <m:rPr>
                              <m:sty m:val="p"/>
                            </m:rPr>
                            <a:rPr lang="en-US" sz="2600" b="0" i="0" smtClean="0">
                              <a:latin typeface="Cambria Math"/>
                              <a:ea typeface="Cambria Math"/>
                            </a:rPr>
                            <m:t>ln</m:t>
                          </m:r>
                        </m:fName>
                        <m:e>
                          <m:d>
                            <m:dPr>
                              <m:ctrlPr>
                                <a:rPr lang="en-US" sz="2600" b="0" i="1" smtClean="0">
                                  <a:latin typeface="Cambria Math"/>
                                  <a:ea typeface="Cambria Math"/>
                                </a:rPr>
                              </m:ctrlPr>
                            </m:dPr>
                            <m:e>
                              <m:f>
                                <m:fPr>
                                  <m:ctrlPr>
                                    <a:rPr lang="en-US" sz="2600" b="0" i="1" smtClean="0">
                                      <a:latin typeface="Cambria Math"/>
                                      <a:ea typeface="Cambria Math"/>
                                    </a:rPr>
                                  </m:ctrlPr>
                                </m:fPr>
                                <m:num>
                                  <m:r>
                                    <a:rPr lang="en-US" sz="2600" b="0" i="1" smtClean="0">
                                      <a:latin typeface="Cambria Math"/>
                                      <a:ea typeface="Cambria Math"/>
                                    </a:rPr>
                                    <m:t>𝐷</m:t>
                                  </m:r>
                                </m:num>
                                <m:den>
                                  <m:r>
                                    <a:rPr lang="en-US" sz="2600" b="0" i="1" smtClean="0">
                                      <a:latin typeface="Cambria Math"/>
                                      <a:ea typeface="Cambria Math"/>
                                    </a:rPr>
                                    <m:t>𝑟</m:t>
                                  </m:r>
                                </m:den>
                              </m:f>
                            </m:e>
                          </m:d>
                        </m:e>
                      </m:func>
                    </m:oMath>
                  </m:oMathPara>
                </a14:m>
                <a:endParaRPr lang="en-US" sz="2600" dirty="0"/>
              </a:p>
            </p:txBody>
          </p:sp>
        </mc:Choice>
        <mc:Fallback xmlns="">
          <p:sp>
            <p:nvSpPr>
              <p:cNvPr id="7" name="TextBox 6"/>
              <p:cNvSpPr txBox="1">
                <a:spLocks noRot="1" noChangeAspect="1" noMove="1" noResize="1" noEditPoints="1" noAdjustHandles="1" noChangeArrowheads="1" noChangeShapeType="1" noTextEdit="1"/>
              </p:cNvSpPr>
              <p:nvPr/>
            </p:nvSpPr>
            <p:spPr>
              <a:xfrm>
                <a:off x="2750447" y="5872384"/>
                <a:ext cx="2801664" cy="849976"/>
              </a:xfrm>
              <a:prstGeom prst="rect">
                <a:avLst/>
              </a:prstGeom>
              <a:blipFill rotWithShape="1">
                <a:blip r:embed="rId4"/>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37F63ED-0BB0-44F4-9CEE-92B23362FD0D}" type="slidenum">
              <a:rPr lang="en-US" smtClean="0"/>
              <a:pPr/>
              <a:t>14</a:t>
            </a:fld>
            <a:endParaRPr lang="en-US"/>
          </a:p>
        </p:txBody>
      </p:sp>
    </p:spTree>
    <p:extLst>
      <p:ext uri="{BB962C8B-B14F-4D97-AF65-F5344CB8AC3E}">
        <p14:creationId xmlns:p14="http://schemas.microsoft.com/office/powerpoint/2010/main" val="13147891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gn="just"/>
                <a:r>
                  <a:rPr lang="en-US" dirty="0" smtClean="0"/>
                  <a:t>The breakdown strength of air at a pressure of </a:t>
                </a:r>
                <a14:m>
                  <m:oMath xmlns:m="http://schemas.openxmlformats.org/officeDocument/2006/math">
                    <m:r>
                      <a:rPr lang="en-US" b="0" i="1" smtClean="0">
                        <a:latin typeface="Cambria Math"/>
                      </a:rPr>
                      <m:t>760 </m:t>
                    </m:r>
                    <m:r>
                      <a:rPr lang="en-US" b="0" i="1" smtClean="0">
                        <a:latin typeface="Cambria Math"/>
                      </a:rPr>
                      <m:t>𝑚𝑚</m:t>
                    </m:r>
                    <m:r>
                      <a:rPr lang="en-US" b="0" i="1" smtClean="0">
                        <a:latin typeface="Cambria Math"/>
                      </a:rPr>
                      <m:t> </m:t>
                    </m:r>
                    <m:r>
                      <a:rPr lang="en-US" b="0" i="1" smtClean="0">
                        <a:latin typeface="Cambria Math"/>
                      </a:rPr>
                      <m:t>𝑜𝑓</m:t>
                    </m:r>
                    <m:r>
                      <a:rPr lang="en-US" b="0" i="1" smtClean="0">
                        <a:latin typeface="Cambria Math"/>
                      </a:rPr>
                      <m:t> </m:t>
                    </m:r>
                    <m:r>
                      <a:rPr lang="en-US" b="0" i="1" smtClean="0">
                        <a:latin typeface="Cambria Math"/>
                      </a:rPr>
                      <m:t>𝐻𝑔</m:t>
                    </m:r>
                  </m:oMath>
                </a14:m>
                <a:r>
                  <a:rPr lang="en-US" dirty="0" smtClean="0"/>
                  <a:t> and temperature of </a:t>
                </a:r>
                <a14:m>
                  <m:oMath xmlns:m="http://schemas.openxmlformats.org/officeDocument/2006/math">
                    <m:r>
                      <a:rPr lang="en-US" b="0" i="1" smtClean="0">
                        <a:latin typeface="Cambria Math"/>
                      </a:rPr>
                      <m:t>25 </m:t>
                    </m:r>
                    <m:r>
                      <a:rPr lang="en-US" b="0" i="1" smtClean="0">
                        <a:latin typeface="Cambria Math"/>
                        <a:ea typeface="Cambria Math"/>
                      </a:rPr>
                      <m:t>℃</m:t>
                    </m:r>
                  </m:oMath>
                </a14:m>
                <a:r>
                  <a:rPr lang="en-US" dirty="0" smtClean="0"/>
                  <a:t> is </a:t>
                </a:r>
                <a14:m>
                  <m:oMath xmlns:m="http://schemas.openxmlformats.org/officeDocument/2006/math">
                    <m:r>
                      <a:rPr lang="en-US" b="0" i="1" smtClean="0">
                        <a:latin typeface="Cambria Math"/>
                      </a:rPr>
                      <m:t>30</m:t>
                    </m:r>
                    <m:f>
                      <m:fPr>
                        <m:type m:val="skw"/>
                        <m:ctrlPr>
                          <a:rPr lang="en-US" b="0" i="1" smtClean="0">
                            <a:latin typeface="Cambria Math"/>
                          </a:rPr>
                        </m:ctrlPr>
                      </m:fPr>
                      <m:num>
                        <m:r>
                          <a:rPr lang="en-US" b="0" i="1" smtClean="0">
                            <a:latin typeface="Cambria Math"/>
                          </a:rPr>
                          <m:t>𝑘𝑉</m:t>
                        </m:r>
                      </m:num>
                      <m:den>
                        <m:r>
                          <a:rPr lang="en-US" b="0" i="1" smtClean="0">
                            <a:latin typeface="Cambria Math"/>
                          </a:rPr>
                          <m:t>𝑐𝑚</m:t>
                        </m:r>
                      </m:den>
                    </m:f>
                    <m:r>
                      <a:rPr lang="en-US" b="0" i="1" smtClean="0">
                        <a:latin typeface="Cambria Math"/>
                      </a:rPr>
                      <m:t> </m:t>
                    </m:r>
                  </m:oMath>
                </a14:m>
                <a:r>
                  <a:rPr lang="en-US" dirty="0" smtClean="0"/>
                  <a:t>(peak).</a:t>
                </a:r>
              </a:p>
              <a:p>
                <a:pPr algn="just"/>
                <a:r>
                  <a:rPr lang="en-US" dirty="0" smtClean="0"/>
                  <a:t>Let:</a:t>
                </a:r>
              </a:p>
              <a:p>
                <a:pPr algn="just"/>
                <a:endParaRPr lang="en-US" dirty="0"/>
              </a:p>
              <a:p>
                <a:pPr algn="just"/>
                <a:endParaRPr lang="en-US" dirty="0" smtClean="0"/>
              </a:p>
              <a:p>
                <a:pPr algn="just"/>
                <a:endParaRPr lang="en-US" dirty="0" smtClean="0"/>
              </a:p>
              <a:p>
                <a:pPr algn="just"/>
                <a:r>
                  <a:rPr lang="en-US" dirty="0" smtClean="0"/>
                  <a:t>Then:</a:t>
                </a:r>
              </a:p>
              <a:p>
                <a:pPr algn="just"/>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89" t="-1111" r="-133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37F63ED-0BB0-44F4-9CEE-92B23362FD0D}" type="slidenum">
              <a:rPr lang="en-US" smtClean="0"/>
              <a:pPr/>
              <a:t>15</a:t>
            </a:fld>
            <a:endParaRPr lang="en-US"/>
          </a:p>
        </p:txBody>
      </p:sp>
      <mc:AlternateContent xmlns:mc="http://schemas.openxmlformats.org/markup-compatibility/2006" xmlns:a14="http://schemas.microsoft.com/office/drawing/2010/main">
        <mc:Choice Requires="a14">
          <p:sp>
            <p:nvSpPr>
              <p:cNvPr id="5" name="TextBox 4"/>
              <p:cNvSpPr txBox="1"/>
              <p:nvPr/>
            </p:nvSpPr>
            <p:spPr>
              <a:xfrm>
                <a:off x="1828800" y="5334000"/>
                <a:ext cx="4058996" cy="9768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a:rPr>
                          </m:ctrlPr>
                        </m:sSubPr>
                        <m:e>
                          <m:r>
                            <a:rPr lang="en-US" sz="3200" i="1">
                              <a:latin typeface="Cambria Math"/>
                            </a:rPr>
                            <m:t>𝑉</m:t>
                          </m:r>
                        </m:e>
                        <m:sub>
                          <m:r>
                            <a:rPr lang="en-US" sz="3200" i="1">
                              <a:latin typeface="Cambria Math"/>
                            </a:rPr>
                            <m:t>𝑚𝑎𝑥</m:t>
                          </m:r>
                        </m:sub>
                      </m:sSub>
                      <m:r>
                        <a:rPr lang="en-US" sz="3200" b="0" i="1" smtClean="0">
                          <a:latin typeface="Cambria Math"/>
                        </a:rPr>
                        <m:t>=2</m:t>
                      </m:r>
                      <m:r>
                        <a:rPr lang="en-US" sz="3200" b="0" i="1" smtClean="0">
                          <a:latin typeface="Cambria Math"/>
                        </a:rPr>
                        <m:t>𝑟</m:t>
                      </m:r>
                      <m:sSubSup>
                        <m:sSubSupPr>
                          <m:ctrlPr>
                            <a:rPr lang="en-US" sz="2800" i="1">
                              <a:latin typeface="Cambria Math"/>
                            </a:rPr>
                          </m:ctrlPr>
                        </m:sSubSupPr>
                        <m:e>
                          <m:sSubSup>
                            <m:sSubSupPr>
                              <m:ctrlPr>
                                <a:rPr lang="en-US" sz="2800" i="1">
                                  <a:latin typeface="Cambria Math"/>
                                </a:rPr>
                              </m:ctrlPr>
                            </m:sSubSupPr>
                            <m:e>
                              <m:r>
                                <a:rPr lang="en-US" sz="2800" i="1">
                                  <a:latin typeface="Cambria Math"/>
                                </a:rPr>
                                <m:t>𝐺</m:t>
                              </m:r>
                            </m:e>
                            <m:sub/>
                            <m:sup>
                              <m:r>
                                <a:rPr lang="en-US" sz="2800" i="1">
                                  <a:latin typeface="Cambria Math"/>
                                  <a:ea typeface="Cambria Math"/>
                                </a:rPr>
                                <m:t>°</m:t>
                              </m:r>
                            </m:sup>
                          </m:sSubSup>
                        </m:e>
                        <m:sub>
                          <m:r>
                            <a:rPr lang="en-US" sz="2800" i="1">
                              <a:latin typeface="Cambria Math"/>
                            </a:rPr>
                            <m:t>𝑚𝑎𝑥</m:t>
                          </m:r>
                        </m:sub>
                        <m:sup/>
                      </m:sSubSup>
                      <m:func>
                        <m:funcPr>
                          <m:ctrlPr>
                            <a:rPr lang="en-US" sz="2800" b="0" i="1" smtClean="0">
                              <a:latin typeface="Cambria Math"/>
                            </a:rPr>
                          </m:ctrlPr>
                        </m:funcPr>
                        <m:fName>
                          <m:r>
                            <m:rPr>
                              <m:sty m:val="p"/>
                            </m:rPr>
                            <a:rPr lang="en-US" sz="2800" b="0" i="0" smtClean="0">
                              <a:latin typeface="Cambria Math"/>
                            </a:rPr>
                            <m:t>ln</m:t>
                          </m:r>
                        </m:fName>
                        <m:e>
                          <m:d>
                            <m:dPr>
                              <m:ctrlPr>
                                <a:rPr lang="en-US" sz="2800" b="0" i="1" smtClean="0">
                                  <a:latin typeface="Cambria Math"/>
                                </a:rPr>
                              </m:ctrlPr>
                            </m:dPr>
                            <m:e>
                              <m:f>
                                <m:fPr>
                                  <m:ctrlPr>
                                    <a:rPr lang="en-US" sz="2800" b="0" i="1" smtClean="0">
                                      <a:latin typeface="Cambria Math"/>
                                    </a:rPr>
                                  </m:ctrlPr>
                                </m:fPr>
                                <m:num>
                                  <m:r>
                                    <a:rPr lang="en-US" sz="2800" b="0" i="1" smtClean="0">
                                      <a:latin typeface="Cambria Math"/>
                                    </a:rPr>
                                    <m:t>𝐷</m:t>
                                  </m:r>
                                </m:num>
                                <m:den>
                                  <m:r>
                                    <a:rPr lang="en-US" sz="2800" b="0" i="1" smtClean="0">
                                      <a:latin typeface="Cambria Math"/>
                                    </a:rPr>
                                    <m:t>𝑟</m:t>
                                  </m:r>
                                </m:den>
                              </m:f>
                            </m:e>
                          </m:d>
                        </m:e>
                      </m:func>
                    </m:oMath>
                  </m:oMathPara>
                </a14:m>
                <a:endParaRPr lang="en-US" sz="2600" dirty="0"/>
              </a:p>
            </p:txBody>
          </p:sp>
        </mc:Choice>
        <mc:Fallback xmlns="">
          <p:sp>
            <p:nvSpPr>
              <p:cNvPr id="5" name="TextBox 4"/>
              <p:cNvSpPr txBox="1">
                <a:spLocks noRot="1" noChangeAspect="1" noMove="1" noResize="1" noEditPoints="1" noAdjustHandles="1" noChangeArrowheads="1" noChangeShapeType="1" noTextEdit="1"/>
              </p:cNvSpPr>
              <p:nvPr/>
            </p:nvSpPr>
            <p:spPr>
              <a:xfrm>
                <a:off x="1828800" y="5334000"/>
                <a:ext cx="4058996" cy="97687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887061" y="3657600"/>
                <a:ext cx="7875939" cy="1350113"/>
              </a:xfrm>
              <a:prstGeom prst="rect">
                <a:avLst/>
              </a:prstGeom>
              <a:noFill/>
            </p:spPr>
            <p:txBody>
              <a:bodyPr wrap="none" rtlCol="0">
                <a:spAutoFit/>
              </a:bodyPr>
              <a:lstStyle/>
              <a:p>
                <a:pPr algn="just"/>
                <a14:m>
                  <m:oMathPara xmlns:m="http://schemas.openxmlformats.org/officeDocument/2006/math">
                    <m:oMathParaPr>
                      <m:jc m:val="centerGroup"/>
                    </m:oMathParaPr>
                    <m:oMath xmlns:m="http://schemas.openxmlformats.org/officeDocument/2006/math">
                      <m:sSub>
                        <m:sSubPr>
                          <m:ctrlPr>
                            <a:rPr lang="en-US" sz="2600" i="1">
                              <a:latin typeface="Cambria Math"/>
                            </a:rPr>
                          </m:ctrlPr>
                        </m:sSubPr>
                        <m:e>
                          <m:r>
                            <a:rPr lang="en-US" sz="2600" i="1">
                              <a:latin typeface="Cambria Math"/>
                            </a:rPr>
                            <m:t>𝑉</m:t>
                          </m:r>
                        </m:e>
                        <m:sub>
                          <m:r>
                            <a:rPr lang="en-US" sz="2600" i="1">
                              <a:latin typeface="Cambria Math"/>
                            </a:rPr>
                            <m:t>𝑚𝑎𝑥</m:t>
                          </m:r>
                        </m:sub>
                      </m:sSub>
                      <m:r>
                        <a:rPr lang="en-US" sz="2600" i="1">
                          <a:latin typeface="Cambria Math"/>
                        </a:rPr>
                        <m:t>=</m:t>
                      </m:r>
                      <m:r>
                        <a:rPr lang="en-US" sz="2600" i="1">
                          <a:latin typeface="Cambria Math"/>
                        </a:rPr>
                        <m:t>𝑝𝑒𝑎𝑘</m:t>
                      </m:r>
                      <m:r>
                        <a:rPr lang="en-US" sz="2600" i="1">
                          <a:latin typeface="Cambria Math"/>
                        </a:rPr>
                        <m:t> </m:t>
                      </m:r>
                      <m:r>
                        <a:rPr lang="en-US" sz="2600" i="1">
                          <a:latin typeface="Cambria Math"/>
                        </a:rPr>
                        <m:t>𝑣𝑎𝑙𝑢𝑒</m:t>
                      </m:r>
                      <m:r>
                        <a:rPr lang="en-US" sz="2600" i="1">
                          <a:latin typeface="Cambria Math"/>
                        </a:rPr>
                        <m:t> </m:t>
                      </m:r>
                      <m:r>
                        <a:rPr lang="en-US" sz="2600" i="1">
                          <a:latin typeface="Cambria Math"/>
                        </a:rPr>
                        <m:t>𝑜𝑓</m:t>
                      </m:r>
                      <m:r>
                        <a:rPr lang="en-US" sz="2600" i="1">
                          <a:latin typeface="Cambria Math"/>
                        </a:rPr>
                        <m:t> </m:t>
                      </m:r>
                      <m:r>
                        <a:rPr lang="en-US" sz="2600" i="1">
                          <a:latin typeface="Cambria Math"/>
                        </a:rPr>
                        <m:t>𝑑𝑖𝑠𝑟𝑢𝑝𝑡𝑖𝑣𝑒</m:t>
                      </m:r>
                      <m:r>
                        <a:rPr lang="en-US" sz="2600" i="1">
                          <a:latin typeface="Cambria Math"/>
                        </a:rPr>
                        <m:t> </m:t>
                      </m:r>
                      <m:r>
                        <a:rPr lang="en-US" sz="2600" i="1">
                          <a:latin typeface="Cambria Math"/>
                        </a:rPr>
                        <m:t>𝑐𝑟𝑖𝑡𝑖𝑐𝑎𝑙</m:t>
                      </m:r>
                      <m:r>
                        <a:rPr lang="en-US" sz="2600" i="1">
                          <a:latin typeface="Cambria Math"/>
                        </a:rPr>
                        <m:t> </m:t>
                      </m:r>
                      <m:r>
                        <a:rPr lang="en-US" sz="2600" i="1">
                          <a:latin typeface="Cambria Math"/>
                        </a:rPr>
                        <m:t>𝑣𝑜𝑙𝑡𝑎𝑔𝑒</m:t>
                      </m:r>
                    </m:oMath>
                  </m:oMathPara>
                </a14:m>
                <a:endParaRPr lang="en-US" sz="2600" i="1" dirty="0">
                  <a:latin typeface="Cambria Math"/>
                </a:endParaRPr>
              </a:p>
              <a:p>
                <a:pPr algn="just"/>
                <a14:m>
                  <m:oMathPara xmlns:m="http://schemas.openxmlformats.org/officeDocument/2006/math">
                    <m:oMathParaPr>
                      <m:jc m:val="centerGroup"/>
                    </m:oMathParaPr>
                    <m:oMath xmlns:m="http://schemas.openxmlformats.org/officeDocument/2006/math">
                      <m:r>
                        <a:rPr lang="en-US" sz="2600" i="1">
                          <a:latin typeface="Cambria Math"/>
                        </a:rPr>
                        <m:t> </m:t>
                      </m:r>
                      <m:sSubSup>
                        <m:sSubSupPr>
                          <m:ctrlPr>
                            <a:rPr lang="en-US" sz="2600" i="1">
                              <a:latin typeface="Cambria Math"/>
                            </a:rPr>
                          </m:ctrlPr>
                        </m:sSubSupPr>
                        <m:e>
                          <m:sSubSup>
                            <m:sSubSupPr>
                              <m:ctrlPr>
                                <a:rPr lang="en-US" sz="2600" i="1">
                                  <a:latin typeface="Cambria Math"/>
                                </a:rPr>
                              </m:ctrlPr>
                            </m:sSubSupPr>
                            <m:e>
                              <m:r>
                                <a:rPr lang="en-US" sz="2600" i="1">
                                  <a:latin typeface="Cambria Math"/>
                                </a:rPr>
                                <m:t>𝐺</m:t>
                              </m:r>
                            </m:e>
                            <m:sub/>
                            <m:sup>
                              <m:r>
                                <a:rPr lang="en-US" sz="2600" i="1">
                                  <a:latin typeface="Cambria Math"/>
                                  <a:ea typeface="Cambria Math"/>
                                </a:rPr>
                                <m:t>°</m:t>
                              </m:r>
                            </m:sup>
                          </m:sSubSup>
                        </m:e>
                        <m:sub>
                          <m:r>
                            <a:rPr lang="en-US" sz="2600" i="1">
                              <a:latin typeface="Cambria Math"/>
                            </a:rPr>
                            <m:t>𝑚𝑎𝑥</m:t>
                          </m:r>
                        </m:sub>
                        <m:sup/>
                      </m:sSubSup>
                      <m:r>
                        <a:rPr lang="en-US" sz="2600" i="1">
                          <a:latin typeface="Cambria Math"/>
                        </a:rPr>
                        <m:t>=</m:t>
                      </m:r>
                      <m:r>
                        <a:rPr lang="en-US" sz="2600" i="1">
                          <a:latin typeface="Cambria Math"/>
                        </a:rPr>
                        <m:t>𝑝𝑒𝑎𝑘</m:t>
                      </m:r>
                      <m:r>
                        <a:rPr lang="en-US" sz="2600" i="1">
                          <a:latin typeface="Cambria Math"/>
                        </a:rPr>
                        <m:t> </m:t>
                      </m:r>
                      <m:r>
                        <a:rPr lang="en-US" sz="2600" i="1">
                          <a:latin typeface="Cambria Math"/>
                        </a:rPr>
                        <m:t>𝑣𝑎𝑙𝑢𝑒</m:t>
                      </m:r>
                      <m:r>
                        <a:rPr lang="en-US" sz="2600" i="1">
                          <a:latin typeface="Cambria Math"/>
                        </a:rPr>
                        <m:t> </m:t>
                      </m:r>
                      <m:r>
                        <a:rPr lang="en-US" sz="2600" i="1">
                          <a:latin typeface="Cambria Math"/>
                        </a:rPr>
                        <m:t>𝑜𝑓</m:t>
                      </m:r>
                      <m:r>
                        <a:rPr lang="en-US" sz="2600" i="1">
                          <a:latin typeface="Cambria Math"/>
                        </a:rPr>
                        <m:t> </m:t>
                      </m:r>
                      <m:r>
                        <a:rPr lang="en-US" sz="2600" i="1">
                          <a:latin typeface="Cambria Math"/>
                        </a:rPr>
                        <m:t>𝑑𝑖𝑠𝑟𝑢𝑝𝑡𝑖𝑣𝑒</m:t>
                      </m:r>
                      <m:r>
                        <a:rPr lang="en-US" sz="2600" i="1">
                          <a:latin typeface="Cambria Math"/>
                        </a:rPr>
                        <m:t> </m:t>
                      </m:r>
                      <m:r>
                        <a:rPr lang="en-US" sz="2600" i="1">
                          <a:latin typeface="Cambria Math"/>
                        </a:rPr>
                        <m:t>𝑐𝑟𝑖𝑡𝑖𝑐𝑎𝑙</m:t>
                      </m:r>
                      <m:r>
                        <a:rPr lang="en-US" sz="2600" i="1">
                          <a:latin typeface="Cambria Math"/>
                        </a:rPr>
                        <m:t> </m:t>
                      </m:r>
                      <m:r>
                        <a:rPr lang="en-US" sz="2600" i="1">
                          <a:latin typeface="Cambria Math"/>
                        </a:rPr>
                        <m:t>𝑣𝑜𝑙𝑡𝑎𝑔𝑒</m:t>
                      </m:r>
                      <m:r>
                        <a:rPr lang="en-US" sz="2600" i="1">
                          <a:latin typeface="Cambria Math"/>
                        </a:rPr>
                        <m:t> </m:t>
                      </m:r>
                    </m:oMath>
                  </m:oMathPara>
                </a14:m>
                <a:endParaRPr lang="en-US" sz="2600" i="1" dirty="0">
                  <a:latin typeface="Cambria Math"/>
                </a:endParaRPr>
              </a:p>
              <a:p>
                <a:pPr algn="just"/>
                <a14:m>
                  <m:oMathPara xmlns:m="http://schemas.openxmlformats.org/officeDocument/2006/math">
                    <m:oMathParaPr>
                      <m:jc m:val="centerGroup"/>
                    </m:oMathParaPr>
                    <m:oMath xmlns:m="http://schemas.openxmlformats.org/officeDocument/2006/math">
                      <m:r>
                        <a:rPr lang="en-US" sz="2600" i="1">
                          <a:latin typeface="Cambria Math"/>
                        </a:rPr>
                        <m:t>𝑔𝑟𝑎𝑑𝑖𝑒𝑛𝑡</m:t>
                      </m:r>
                    </m:oMath>
                  </m:oMathPara>
                </a14:m>
                <a:endParaRPr lang="en-US" sz="2600" dirty="0"/>
              </a:p>
            </p:txBody>
          </p:sp>
        </mc:Choice>
        <mc:Fallback xmlns="">
          <p:sp>
            <p:nvSpPr>
              <p:cNvPr id="7" name="TextBox 6"/>
              <p:cNvSpPr txBox="1">
                <a:spLocks noRot="1" noChangeAspect="1" noMove="1" noResize="1" noEditPoints="1" noAdjustHandles="1" noChangeArrowheads="1" noChangeShapeType="1" noTextEdit="1"/>
              </p:cNvSpPr>
              <p:nvPr/>
            </p:nvSpPr>
            <p:spPr>
              <a:xfrm>
                <a:off x="887061" y="3657600"/>
                <a:ext cx="7875939" cy="1350113"/>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702599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a:t>But:</a:t>
            </a:r>
          </a:p>
          <a:p>
            <a:pPr algn="just"/>
            <a:endParaRPr lang="en-US" dirty="0"/>
          </a:p>
          <a:p>
            <a:pPr algn="just"/>
            <a:r>
              <a:rPr lang="en-US" dirty="0"/>
              <a:t>Therefore</a:t>
            </a:r>
            <a:r>
              <a:rPr lang="en-US" dirty="0" smtClean="0"/>
              <a:t>:</a:t>
            </a:r>
          </a:p>
          <a:p>
            <a:pPr algn="just"/>
            <a:endParaRPr lang="en-US" dirty="0"/>
          </a:p>
          <a:p>
            <a:pPr algn="just"/>
            <a:endParaRPr lang="en-US" dirty="0" smtClean="0"/>
          </a:p>
          <a:p>
            <a:pPr algn="just"/>
            <a:r>
              <a:rPr lang="en-US" dirty="0" smtClean="0"/>
              <a:t>The R.M.S. value of the disruptive critical voltage for single phase line is given by:</a:t>
            </a:r>
            <a:endParaRPr lang="en-US" dirty="0"/>
          </a:p>
        </p:txBody>
      </p:sp>
      <p:sp>
        <p:nvSpPr>
          <p:cNvPr id="4" name="Slide Number Placeholder 3"/>
          <p:cNvSpPr>
            <a:spLocks noGrp="1"/>
          </p:cNvSpPr>
          <p:nvPr>
            <p:ph type="sldNum" sz="quarter" idx="12"/>
          </p:nvPr>
        </p:nvSpPr>
        <p:spPr/>
        <p:txBody>
          <a:bodyPr/>
          <a:lstStyle/>
          <a:p>
            <a:fld id="{337F63ED-0BB0-44F4-9CEE-92B23362FD0D}" type="slidenum">
              <a:rPr lang="en-US" smtClean="0"/>
              <a:pPr/>
              <a:t>16</a:t>
            </a:fld>
            <a:endParaRPr lang="en-US"/>
          </a:p>
        </p:txBody>
      </p:sp>
      <mc:AlternateContent xmlns:mc="http://schemas.openxmlformats.org/markup-compatibility/2006" xmlns:a14="http://schemas.microsoft.com/office/drawing/2010/main">
        <mc:Choice Requires="a14">
          <p:sp>
            <p:nvSpPr>
              <p:cNvPr id="5" name="TextBox 4"/>
              <p:cNvSpPr txBox="1"/>
              <p:nvPr/>
            </p:nvSpPr>
            <p:spPr>
              <a:xfrm>
                <a:off x="1600200" y="2209800"/>
                <a:ext cx="3440044" cy="5945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600" i="1" smtClean="0">
                          <a:latin typeface="Cambria Math"/>
                        </a:rPr>
                        <m:t> </m:t>
                      </m:r>
                      <m:sSubSup>
                        <m:sSubSupPr>
                          <m:ctrlPr>
                            <a:rPr lang="en-US" sz="2600" i="1">
                              <a:latin typeface="Cambria Math"/>
                            </a:rPr>
                          </m:ctrlPr>
                        </m:sSubSupPr>
                        <m:e>
                          <m:sSubSup>
                            <m:sSubSupPr>
                              <m:ctrlPr>
                                <a:rPr lang="en-US" sz="2600" i="1">
                                  <a:latin typeface="Cambria Math"/>
                                </a:rPr>
                              </m:ctrlPr>
                            </m:sSubSupPr>
                            <m:e>
                              <m:r>
                                <a:rPr lang="en-US" sz="2600" i="1">
                                  <a:latin typeface="Cambria Math"/>
                                </a:rPr>
                                <m:t>𝐺</m:t>
                              </m:r>
                            </m:e>
                            <m:sub/>
                            <m:sup>
                              <m:r>
                                <a:rPr lang="en-US" sz="2600" i="1">
                                  <a:latin typeface="Cambria Math"/>
                                  <a:ea typeface="Cambria Math"/>
                                </a:rPr>
                                <m:t>°</m:t>
                              </m:r>
                            </m:sup>
                          </m:sSubSup>
                        </m:e>
                        <m:sub>
                          <m:r>
                            <a:rPr lang="en-US" sz="2600" i="1">
                              <a:latin typeface="Cambria Math"/>
                            </a:rPr>
                            <m:t>𝑚𝑎𝑥</m:t>
                          </m:r>
                        </m:sub>
                        <m:sup/>
                      </m:sSubSup>
                      <m:r>
                        <a:rPr lang="en-US" sz="2600" b="0" i="1" smtClean="0">
                          <a:latin typeface="Cambria Math"/>
                        </a:rPr>
                        <m:t>=3</m:t>
                      </m:r>
                      <m:r>
                        <a:rPr lang="en-US" sz="2600" b="0" i="1" smtClean="0">
                          <a:latin typeface="Cambria Math"/>
                          <a:ea typeface="Cambria Math"/>
                        </a:rPr>
                        <m:t>×</m:t>
                      </m:r>
                      <m:sSup>
                        <m:sSupPr>
                          <m:ctrlPr>
                            <a:rPr lang="en-US" sz="2600" b="0" i="1" smtClean="0">
                              <a:latin typeface="Cambria Math"/>
                              <a:ea typeface="Cambria Math"/>
                            </a:rPr>
                          </m:ctrlPr>
                        </m:sSupPr>
                        <m:e>
                          <m:r>
                            <a:rPr lang="en-US" sz="2600" b="0" i="1" smtClean="0">
                              <a:latin typeface="Cambria Math"/>
                              <a:ea typeface="Cambria Math"/>
                            </a:rPr>
                            <m:t>10</m:t>
                          </m:r>
                        </m:e>
                        <m:sup>
                          <m:r>
                            <a:rPr lang="en-US" sz="2600" b="0" i="1" smtClean="0">
                              <a:latin typeface="Cambria Math"/>
                              <a:ea typeface="Cambria Math"/>
                            </a:rPr>
                            <m:t>6</m:t>
                          </m:r>
                        </m:sup>
                      </m:sSup>
                      <m:f>
                        <m:fPr>
                          <m:type m:val="skw"/>
                          <m:ctrlPr>
                            <a:rPr lang="en-US" sz="2600" b="0" i="1" smtClean="0">
                              <a:latin typeface="Cambria Math"/>
                              <a:ea typeface="Cambria Math"/>
                            </a:rPr>
                          </m:ctrlPr>
                        </m:fPr>
                        <m:num>
                          <m:r>
                            <a:rPr lang="en-US" sz="2600" b="0" i="1" smtClean="0">
                              <a:latin typeface="Cambria Math"/>
                              <a:ea typeface="Cambria Math"/>
                            </a:rPr>
                            <m:t>𝑉</m:t>
                          </m:r>
                        </m:num>
                        <m:den>
                          <m:r>
                            <a:rPr lang="en-US" sz="2600" b="0" i="1" smtClean="0">
                              <a:latin typeface="Cambria Math"/>
                              <a:ea typeface="Cambria Math"/>
                            </a:rPr>
                            <m:t>𝑚</m:t>
                          </m:r>
                        </m:den>
                      </m:f>
                    </m:oMath>
                  </m:oMathPara>
                </a14:m>
                <a:endParaRPr lang="en-US" sz="2600" dirty="0"/>
              </a:p>
            </p:txBody>
          </p:sp>
        </mc:Choice>
        <mc:Fallback xmlns="">
          <p:sp>
            <p:nvSpPr>
              <p:cNvPr id="5" name="TextBox 4"/>
              <p:cNvSpPr txBox="1">
                <a:spLocks noRot="1" noChangeAspect="1" noMove="1" noResize="1" noEditPoints="1" noAdjustHandles="1" noChangeArrowheads="1" noChangeShapeType="1" noTextEdit="1"/>
              </p:cNvSpPr>
              <p:nvPr/>
            </p:nvSpPr>
            <p:spPr>
              <a:xfrm>
                <a:off x="1600200" y="2209800"/>
                <a:ext cx="3440044" cy="59452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742591" y="3290330"/>
                <a:ext cx="4709238" cy="9768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a:rPr>
                          </m:ctrlPr>
                        </m:sSubPr>
                        <m:e>
                          <m:r>
                            <a:rPr lang="en-US" sz="3200" i="1">
                              <a:latin typeface="Cambria Math"/>
                            </a:rPr>
                            <m:t>𝑉</m:t>
                          </m:r>
                        </m:e>
                        <m:sub>
                          <m:r>
                            <a:rPr lang="en-US" sz="3200" i="1">
                              <a:latin typeface="Cambria Math"/>
                            </a:rPr>
                            <m:t>𝑚𝑎𝑥</m:t>
                          </m:r>
                        </m:sub>
                      </m:sSub>
                      <m:r>
                        <a:rPr lang="en-US" sz="3200" b="0" i="1" smtClean="0">
                          <a:latin typeface="Cambria Math"/>
                        </a:rPr>
                        <m:t>=6</m:t>
                      </m:r>
                      <m:r>
                        <a:rPr lang="en-US" sz="3200" b="0" i="1" smtClean="0">
                          <a:latin typeface="Cambria Math"/>
                          <a:ea typeface="Cambria Math"/>
                        </a:rPr>
                        <m:t>×</m:t>
                      </m:r>
                      <m:sSup>
                        <m:sSupPr>
                          <m:ctrlPr>
                            <a:rPr lang="en-US" sz="3200" b="0" i="1" smtClean="0">
                              <a:latin typeface="Cambria Math"/>
                              <a:ea typeface="Cambria Math"/>
                            </a:rPr>
                          </m:ctrlPr>
                        </m:sSupPr>
                        <m:e>
                          <m:r>
                            <a:rPr lang="en-US" sz="3200" b="0" i="1" smtClean="0">
                              <a:latin typeface="Cambria Math"/>
                              <a:ea typeface="Cambria Math"/>
                            </a:rPr>
                            <m:t>10</m:t>
                          </m:r>
                        </m:e>
                        <m:sup>
                          <m:r>
                            <a:rPr lang="en-US" sz="3200" b="0" i="1" smtClean="0">
                              <a:latin typeface="Cambria Math"/>
                              <a:ea typeface="Cambria Math"/>
                            </a:rPr>
                            <m:t>6</m:t>
                          </m:r>
                        </m:sup>
                      </m:sSup>
                      <m:r>
                        <a:rPr lang="en-US" sz="3200" b="0" i="1" smtClean="0">
                          <a:latin typeface="Cambria Math"/>
                          <a:ea typeface="Cambria Math"/>
                        </a:rPr>
                        <m:t>×</m:t>
                      </m:r>
                      <m:r>
                        <a:rPr lang="en-US" sz="3200" b="0" i="1" smtClean="0">
                          <a:latin typeface="Cambria Math"/>
                          <a:ea typeface="Cambria Math"/>
                        </a:rPr>
                        <m:t>𝑟</m:t>
                      </m:r>
                      <m:func>
                        <m:funcPr>
                          <m:ctrlPr>
                            <a:rPr lang="en-US" sz="2800" b="0" i="1" smtClean="0">
                              <a:latin typeface="Cambria Math"/>
                              <a:ea typeface="Cambria Math"/>
                            </a:rPr>
                          </m:ctrlPr>
                        </m:funcPr>
                        <m:fName>
                          <m:r>
                            <m:rPr>
                              <m:sty m:val="p"/>
                            </m:rPr>
                            <a:rPr lang="en-US" sz="2800" b="0" i="0" smtClean="0">
                              <a:latin typeface="Cambria Math"/>
                            </a:rPr>
                            <m:t>ln</m:t>
                          </m:r>
                        </m:fName>
                        <m:e>
                          <m:d>
                            <m:dPr>
                              <m:ctrlPr>
                                <a:rPr lang="en-US" sz="2800" b="0" i="1" smtClean="0">
                                  <a:latin typeface="Cambria Math"/>
                                </a:rPr>
                              </m:ctrlPr>
                            </m:dPr>
                            <m:e>
                              <m:f>
                                <m:fPr>
                                  <m:ctrlPr>
                                    <a:rPr lang="en-US" sz="2800" b="0" i="1" smtClean="0">
                                      <a:latin typeface="Cambria Math"/>
                                    </a:rPr>
                                  </m:ctrlPr>
                                </m:fPr>
                                <m:num>
                                  <m:r>
                                    <a:rPr lang="en-US" sz="2800" b="0" i="1" smtClean="0">
                                      <a:latin typeface="Cambria Math"/>
                                    </a:rPr>
                                    <m:t>𝐷</m:t>
                                  </m:r>
                                </m:num>
                                <m:den>
                                  <m:r>
                                    <a:rPr lang="en-US" sz="2800" b="0" i="1" smtClean="0">
                                      <a:latin typeface="Cambria Math"/>
                                    </a:rPr>
                                    <m:t>𝑟</m:t>
                                  </m:r>
                                </m:den>
                              </m:f>
                            </m:e>
                          </m:d>
                        </m:e>
                      </m:func>
                    </m:oMath>
                  </m:oMathPara>
                </a14:m>
                <a:endParaRPr lang="en-US" sz="2600" dirty="0"/>
              </a:p>
            </p:txBody>
          </p:sp>
        </mc:Choice>
        <mc:Fallback xmlns="">
          <p:sp>
            <p:nvSpPr>
              <p:cNvPr id="6" name="TextBox 5"/>
              <p:cNvSpPr txBox="1">
                <a:spLocks noRot="1" noChangeAspect="1" noMove="1" noResize="1" noEditPoints="1" noAdjustHandles="1" noChangeArrowheads="1" noChangeShapeType="1" noTextEdit="1"/>
              </p:cNvSpPr>
              <p:nvPr/>
            </p:nvSpPr>
            <p:spPr>
              <a:xfrm>
                <a:off x="1742591" y="3290330"/>
                <a:ext cx="4709238" cy="97687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894991" y="5257800"/>
                <a:ext cx="6608412" cy="11096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a:rPr>
                          </m:ctrlPr>
                        </m:sSubPr>
                        <m:e>
                          <m:r>
                            <a:rPr lang="en-US" sz="3200" i="1">
                              <a:latin typeface="Cambria Math"/>
                            </a:rPr>
                            <m:t>𝑉</m:t>
                          </m:r>
                        </m:e>
                        <m:sub>
                          <m:r>
                            <a:rPr lang="en-US" sz="3200" b="0" i="1" smtClean="0">
                              <a:latin typeface="Cambria Math"/>
                            </a:rPr>
                            <m:t>0</m:t>
                          </m:r>
                        </m:sub>
                      </m:sSub>
                      <m:r>
                        <a:rPr lang="en-US" sz="3200" b="0" i="1" smtClean="0">
                          <a:latin typeface="Cambria Math"/>
                        </a:rPr>
                        <m:t>=</m:t>
                      </m:r>
                      <m:f>
                        <m:fPr>
                          <m:ctrlPr>
                            <a:rPr lang="en-US" sz="3200" b="0" i="1" smtClean="0">
                              <a:latin typeface="Cambria Math"/>
                            </a:rPr>
                          </m:ctrlPr>
                        </m:fPr>
                        <m:num>
                          <m:sSub>
                            <m:sSubPr>
                              <m:ctrlPr>
                                <a:rPr lang="en-US" sz="3200" b="0" i="1" smtClean="0">
                                  <a:latin typeface="Cambria Math"/>
                                </a:rPr>
                              </m:ctrlPr>
                            </m:sSubPr>
                            <m:e>
                              <m:r>
                                <a:rPr lang="en-US" sz="3200" b="0" i="1" smtClean="0">
                                  <a:latin typeface="Cambria Math"/>
                                </a:rPr>
                                <m:t>𝑉</m:t>
                              </m:r>
                            </m:e>
                            <m:sub>
                              <m:r>
                                <a:rPr lang="en-US" sz="3200" b="0" i="1" smtClean="0">
                                  <a:latin typeface="Cambria Math"/>
                                </a:rPr>
                                <m:t>𝑚𝑎𝑥</m:t>
                              </m:r>
                            </m:sub>
                          </m:sSub>
                        </m:num>
                        <m:den>
                          <m:rad>
                            <m:radPr>
                              <m:degHide m:val="on"/>
                              <m:ctrlPr>
                                <a:rPr lang="en-US" sz="3200" b="0" i="1" smtClean="0">
                                  <a:latin typeface="Cambria Math"/>
                                </a:rPr>
                              </m:ctrlPr>
                            </m:radPr>
                            <m:deg/>
                            <m:e>
                              <m:r>
                                <a:rPr lang="en-US" sz="3200" b="0" i="1" smtClean="0">
                                  <a:latin typeface="Cambria Math"/>
                                </a:rPr>
                                <m:t>2</m:t>
                              </m:r>
                            </m:e>
                          </m:rad>
                        </m:den>
                      </m:f>
                      <m:r>
                        <a:rPr lang="en-US" sz="3200" b="0" i="1" smtClean="0">
                          <a:latin typeface="Cambria Math"/>
                        </a:rPr>
                        <m:t>=</m:t>
                      </m:r>
                      <m:f>
                        <m:fPr>
                          <m:ctrlPr>
                            <a:rPr lang="en-US" sz="3200" b="0" i="1" smtClean="0">
                              <a:latin typeface="Cambria Math"/>
                            </a:rPr>
                          </m:ctrlPr>
                        </m:fPr>
                        <m:num>
                          <m:r>
                            <a:rPr lang="en-US" sz="3200" b="0" i="1" smtClean="0">
                              <a:latin typeface="Cambria Math"/>
                            </a:rPr>
                            <m:t>1</m:t>
                          </m:r>
                        </m:num>
                        <m:den>
                          <m:rad>
                            <m:radPr>
                              <m:degHide m:val="on"/>
                              <m:ctrlPr>
                                <a:rPr lang="en-US" sz="3200" b="0" i="1" smtClean="0">
                                  <a:latin typeface="Cambria Math"/>
                                </a:rPr>
                              </m:ctrlPr>
                            </m:radPr>
                            <m:deg/>
                            <m:e>
                              <m:r>
                                <a:rPr lang="en-US" sz="3200" b="0" i="1" smtClean="0">
                                  <a:latin typeface="Cambria Math"/>
                                </a:rPr>
                                <m:t>2</m:t>
                              </m:r>
                            </m:e>
                          </m:rad>
                        </m:den>
                      </m:f>
                      <m:r>
                        <a:rPr lang="en-US" sz="3200" b="0" i="1" smtClean="0">
                          <a:latin typeface="Cambria Math"/>
                          <a:ea typeface="Cambria Math"/>
                        </a:rPr>
                        <m:t>×</m:t>
                      </m:r>
                      <m:r>
                        <a:rPr lang="en-US" sz="3200" b="0" i="1" smtClean="0">
                          <a:latin typeface="Cambria Math"/>
                        </a:rPr>
                        <m:t>6</m:t>
                      </m:r>
                      <m:r>
                        <a:rPr lang="en-US" sz="3200" b="0" i="1" smtClean="0">
                          <a:latin typeface="Cambria Math"/>
                          <a:ea typeface="Cambria Math"/>
                        </a:rPr>
                        <m:t>×</m:t>
                      </m:r>
                      <m:sSup>
                        <m:sSupPr>
                          <m:ctrlPr>
                            <a:rPr lang="en-US" sz="3200" b="0" i="1" smtClean="0">
                              <a:latin typeface="Cambria Math"/>
                              <a:ea typeface="Cambria Math"/>
                            </a:rPr>
                          </m:ctrlPr>
                        </m:sSupPr>
                        <m:e>
                          <m:r>
                            <a:rPr lang="en-US" sz="3200" b="0" i="1" smtClean="0">
                              <a:latin typeface="Cambria Math"/>
                              <a:ea typeface="Cambria Math"/>
                            </a:rPr>
                            <m:t>10</m:t>
                          </m:r>
                        </m:e>
                        <m:sup>
                          <m:r>
                            <a:rPr lang="en-US" sz="3200" b="0" i="1" smtClean="0">
                              <a:latin typeface="Cambria Math"/>
                              <a:ea typeface="Cambria Math"/>
                            </a:rPr>
                            <m:t>6</m:t>
                          </m:r>
                        </m:sup>
                      </m:sSup>
                      <m:r>
                        <a:rPr lang="en-US" sz="3200" b="0" i="1" smtClean="0">
                          <a:latin typeface="Cambria Math"/>
                          <a:ea typeface="Cambria Math"/>
                        </a:rPr>
                        <m:t>×</m:t>
                      </m:r>
                      <m:r>
                        <a:rPr lang="en-US" sz="3200" b="0" i="1" smtClean="0">
                          <a:latin typeface="Cambria Math"/>
                          <a:ea typeface="Cambria Math"/>
                        </a:rPr>
                        <m:t>𝑟</m:t>
                      </m:r>
                      <m:func>
                        <m:funcPr>
                          <m:ctrlPr>
                            <a:rPr lang="en-US" sz="2800" b="0" i="1" smtClean="0">
                              <a:latin typeface="Cambria Math"/>
                              <a:ea typeface="Cambria Math"/>
                            </a:rPr>
                          </m:ctrlPr>
                        </m:funcPr>
                        <m:fName>
                          <m:r>
                            <m:rPr>
                              <m:sty m:val="p"/>
                            </m:rPr>
                            <a:rPr lang="en-US" sz="2800" b="0" i="0" smtClean="0">
                              <a:latin typeface="Cambria Math"/>
                            </a:rPr>
                            <m:t>ln</m:t>
                          </m:r>
                        </m:fName>
                        <m:e>
                          <m:d>
                            <m:dPr>
                              <m:ctrlPr>
                                <a:rPr lang="en-US" sz="2800" b="0" i="1" smtClean="0">
                                  <a:latin typeface="Cambria Math"/>
                                </a:rPr>
                              </m:ctrlPr>
                            </m:dPr>
                            <m:e>
                              <m:f>
                                <m:fPr>
                                  <m:ctrlPr>
                                    <a:rPr lang="en-US" sz="2800" b="0" i="1" smtClean="0">
                                      <a:latin typeface="Cambria Math"/>
                                    </a:rPr>
                                  </m:ctrlPr>
                                </m:fPr>
                                <m:num>
                                  <m:r>
                                    <a:rPr lang="en-US" sz="2800" b="0" i="1" smtClean="0">
                                      <a:latin typeface="Cambria Math"/>
                                    </a:rPr>
                                    <m:t>𝐷</m:t>
                                  </m:r>
                                </m:num>
                                <m:den>
                                  <m:r>
                                    <a:rPr lang="en-US" sz="2800" b="0" i="1" smtClean="0">
                                      <a:latin typeface="Cambria Math"/>
                                    </a:rPr>
                                    <m:t>𝑟</m:t>
                                  </m:r>
                                </m:den>
                              </m:f>
                            </m:e>
                          </m:d>
                        </m:e>
                      </m:func>
                    </m:oMath>
                  </m:oMathPara>
                </a14:m>
                <a:endParaRPr lang="en-US" sz="2600" dirty="0"/>
              </a:p>
            </p:txBody>
          </p:sp>
        </mc:Choice>
        <mc:Fallback xmlns="">
          <p:sp>
            <p:nvSpPr>
              <p:cNvPr id="7" name="TextBox 6"/>
              <p:cNvSpPr txBox="1">
                <a:spLocks noRot="1" noChangeAspect="1" noMove="1" noResize="1" noEditPoints="1" noAdjustHandles="1" noChangeArrowheads="1" noChangeShapeType="1" noTextEdit="1"/>
              </p:cNvSpPr>
              <p:nvPr/>
            </p:nvSpPr>
            <p:spPr>
              <a:xfrm>
                <a:off x="1894991" y="5257800"/>
                <a:ext cx="6608412" cy="1109663"/>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940919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Disruptive Critical Voltage for a </a:t>
            </a:r>
            <a:r>
              <a:rPr lang="en-US" sz="3600" b="1" dirty="0" smtClean="0"/>
              <a:t>Three Phase </a:t>
            </a:r>
            <a:r>
              <a:rPr lang="en-US" sz="3600" b="1" dirty="0"/>
              <a:t>Transmission Line</a:t>
            </a:r>
            <a:endParaRPr lang="en-US"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Let:</a:t>
                </a:r>
              </a:p>
              <a:p>
                <a:endParaRPr lang="en-US" dirty="0"/>
              </a:p>
              <a:p>
                <a:endParaRPr lang="en-US" dirty="0" smtClean="0"/>
              </a:p>
              <a:p>
                <a:r>
                  <a:rPr lang="en-US" dirty="0" smtClean="0"/>
                  <a:t>If </a:t>
                </a:r>
                <a14:m>
                  <m:oMath xmlns:m="http://schemas.openxmlformats.org/officeDocument/2006/math">
                    <m:sSub>
                      <m:sSubPr>
                        <m:ctrlPr>
                          <a:rPr lang="en-US" i="1" smtClean="0">
                            <a:latin typeface="Cambria Math"/>
                          </a:rPr>
                        </m:ctrlPr>
                      </m:sSubPr>
                      <m:e>
                        <m:r>
                          <a:rPr lang="en-US" b="0" i="1" smtClean="0">
                            <a:latin typeface="Cambria Math"/>
                          </a:rPr>
                          <m:t>𝐺</m:t>
                        </m:r>
                      </m:e>
                      <m:sub>
                        <m:r>
                          <a:rPr lang="en-US" b="0" i="1" smtClean="0">
                            <a:latin typeface="Cambria Math"/>
                          </a:rPr>
                          <m:t>𝑟</m:t>
                        </m:r>
                      </m:sub>
                    </m:sSub>
                    <m:r>
                      <a:rPr lang="en-US" b="0" i="1" smtClean="0">
                        <a:latin typeface="Cambria Math"/>
                      </a:rPr>
                      <m:t>=</m:t>
                    </m:r>
                    <m:sSub>
                      <m:sSubPr>
                        <m:ctrlPr>
                          <a:rPr lang="en-US" b="0" i="1" smtClean="0">
                            <a:latin typeface="Cambria Math"/>
                          </a:rPr>
                        </m:ctrlPr>
                      </m:sSubPr>
                      <m:e>
                        <m:r>
                          <a:rPr lang="en-US" b="0" i="1" smtClean="0">
                            <a:latin typeface="Cambria Math"/>
                          </a:rPr>
                          <m:t>𝐺</m:t>
                        </m:r>
                      </m:e>
                      <m:sub>
                        <m:r>
                          <a:rPr lang="en-US" b="0" i="1" smtClean="0">
                            <a:latin typeface="Cambria Math"/>
                          </a:rPr>
                          <m:t>𝑚𝑎𝑥</m:t>
                        </m:r>
                      </m:sub>
                    </m:sSub>
                  </m:oMath>
                </a14:m>
                <a:r>
                  <a:rPr lang="en-US" dirty="0" smtClean="0"/>
                  <a:t>, then </a:t>
                </a:r>
                <a14:m>
                  <m:oMath xmlns:m="http://schemas.openxmlformats.org/officeDocument/2006/math">
                    <m:sSub>
                      <m:sSubPr>
                        <m:ctrlPr>
                          <a:rPr lang="en-US" i="1" smtClean="0">
                            <a:latin typeface="Cambria Math"/>
                          </a:rPr>
                        </m:ctrlPr>
                      </m:sSubPr>
                      <m:e>
                        <m:r>
                          <a:rPr lang="en-US" b="0" i="1" smtClean="0">
                            <a:latin typeface="Cambria Math"/>
                          </a:rPr>
                          <m:t>𝑉</m:t>
                        </m:r>
                      </m:e>
                      <m:sub>
                        <m:r>
                          <a:rPr lang="en-US" b="0" i="1" smtClean="0">
                            <a:latin typeface="Cambria Math"/>
                          </a:rPr>
                          <m:t>𝑛</m:t>
                        </m:r>
                      </m:sub>
                    </m:sSub>
                    <m:r>
                      <a:rPr lang="en-US" b="0" i="1" smtClean="0">
                        <a:latin typeface="Cambria Math"/>
                      </a:rPr>
                      <m:t>=</m:t>
                    </m:r>
                    <m:sSub>
                      <m:sSubPr>
                        <m:ctrlPr>
                          <a:rPr lang="en-US" b="0" i="1" smtClean="0">
                            <a:latin typeface="Cambria Math"/>
                          </a:rPr>
                        </m:ctrlPr>
                      </m:sSubPr>
                      <m:e>
                        <m:r>
                          <a:rPr lang="en-US" b="0" i="1" smtClean="0">
                            <a:latin typeface="Cambria Math"/>
                          </a:rPr>
                          <m:t>𝑉</m:t>
                        </m:r>
                      </m:e>
                      <m:sub>
                        <m:r>
                          <a:rPr lang="en-US" b="0" i="1" smtClean="0">
                            <a:latin typeface="Cambria Math"/>
                          </a:rPr>
                          <m:t>𝑚𝑎𝑥</m:t>
                        </m:r>
                      </m:sub>
                    </m:sSub>
                  </m:oMath>
                </a14:m>
                <a:r>
                  <a:rPr lang="en-US" dirty="0" smtClean="0"/>
                  <a:t>.</a:t>
                </a:r>
              </a:p>
              <a:p>
                <a:endParaRPr lang="en-US" dirty="0"/>
              </a:p>
              <a:p>
                <a:endParaRPr lang="en-US" dirty="0" smtClean="0"/>
              </a:p>
              <a:p>
                <a:r>
                  <a:rPr lang="en-US" dirty="0" smtClean="0"/>
                  <a:t>The R.M.S. value of the disruptive critical voltage for three phase line is given by:</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89" t="-111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37F63ED-0BB0-44F4-9CEE-92B23362FD0D}" type="slidenum">
              <a:rPr lang="en-US" smtClean="0"/>
              <a:pPr/>
              <a:t>17</a:t>
            </a:fld>
            <a:endParaRPr lang="en-US"/>
          </a:p>
        </p:txBody>
      </p:sp>
      <mc:AlternateContent xmlns:mc="http://schemas.openxmlformats.org/markup-compatibility/2006" xmlns:a14="http://schemas.microsoft.com/office/drawing/2010/main">
        <mc:Choice Requires="a14">
          <p:sp>
            <p:nvSpPr>
              <p:cNvPr id="5" name="TextBox 4"/>
              <p:cNvSpPr txBox="1"/>
              <p:nvPr/>
            </p:nvSpPr>
            <p:spPr>
              <a:xfrm>
                <a:off x="1752600" y="1981200"/>
                <a:ext cx="3885038"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a:rPr>
                          </m:ctrlPr>
                        </m:sSubPr>
                        <m:e>
                          <m:r>
                            <a:rPr lang="en-US" sz="2600" b="0" i="1" smtClean="0">
                              <a:latin typeface="Cambria Math"/>
                            </a:rPr>
                            <m:t>𝑉</m:t>
                          </m:r>
                        </m:e>
                        <m:sub>
                          <m:r>
                            <a:rPr lang="en-US" sz="2600" b="0" i="1" smtClean="0">
                              <a:latin typeface="Cambria Math"/>
                            </a:rPr>
                            <m:t>𝑛</m:t>
                          </m:r>
                        </m:sub>
                      </m:sSub>
                      <m:r>
                        <a:rPr lang="en-US" sz="2600" b="0" i="1" smtClean="0">
                          <a:latin typeface="Cambria Math"/>
                        </a:rPr>
                        <m:t>=</m:t>
                      </m:r>
                      <m:d>
                        <m:dPr>
                          <m:begChr m:val="|"/>
                          <m:endChr m:val="|"/>
                          <m:ctrlPr>
                            <a:rPr lang="en-US" sz="2600" b="0" i="1" smtClean="0">
                              <a:latin typeface="Cambria Math"/>
                            </a:rPr>
                          </m:ctrlPr>
                        </m:dPr>
                        <m:e>
                          <m:sSub>
                            <m:sSubPr>
                              <m:ctrlPr>
                                <a:rPr lang="en-US" sz="2600" b="0" i="1" smtClean="0">
                                  <a:latin typeface="Cambria Math"/>
                                </a:rPr>
                              </m:ctrlPr>
                            </m:sSubPr>
                            <m:e>
                              <m:r>
                                <a:rPr lang="en-US" sz="2600" b="0" i="1" smtClean="0">
                                  <a:latin typeface="Cambria Math"/>
                                </a:rPr>
                                <m:t>𝑉</m:t>
                              </m:r>
                            </m:e>
                            <m:sub>
                              <m:r>
                                <a:rPr lang="en-US" sz="2600" b="0" i="1" smtClean="0">
                                  <a:latin typeface="Cambria Math"/>
                                </a:rPr>
                                <m:t>𝑎𝑛</m:t>
                              </m:r>
                            </m:sub>
                          </m:sSub>
                        </m:e>
                      </m:d>
                      <m:r>
                        <a:rPr lang="en-US" sz="2600" b="0" i="1" smtClean="0">
                          <a:latin typeface="Cambria Math"/>
                        </a:rPr>
                        <m:t>=</m:t>
                      </m:r>
                      <m:d>
                        <m:dPr>
                          <m:begChr m:val="|"/>
                          <m:endChr m:val="|"/>
                          <m:ctrlPr>
                            <a:rPr lang="en-US" sz="2600" b="0" i="1" smtClean="0">
                              <a:latin typeface="Cambria Math"/>
                            </a:rPr>
                          </m:ctrlPr>
                        </m:dPr>
                        <m:e>
                          <m:sSub>
                            <m:sSubPr>
                              <m:ctrlPr>
                                <a:rPr lang="en-US" sz="2600" b="0" i="1" smtClean="0">
                                  <a:latin typeface="Cambria Math"/>
                                </a:rPr>
                              </m:ctrlPr>
                            </m:sSubPr>
                            <m:e>
                              <m:r>
                                <a:rPr lang="en-US" sz="2600" b="0" i="1" smtClean="0">
                                  <a:latin typeface="Cambria Math"/>
                                </a:rPr>
                                <m:t>𝑉</m:t>
                              </m:r>
                            </m:e>
                            <m:sub>
                              <m:r>
                                <a:rPr lang="en-US" sz="2600" b="0" i="1" smtClean="0">
                                  <a:latin typeface="Cambria Math"/>
                                </a:rPr>
                                <m:t>𝑏𝑛</m:t>
                              </m:r>
                            </m:sub>
                          </m:sSub>
                        </m:e>
                      </m:d>
                      <m:r>
                        <a:rPr lang="en-US" sz="2600" b="0" i="1" smtClean="0">
                          <a:latin typeface="Cambria Math"/>
                        </a:rPr>
                        <m:t>=</m:t>
                      </m:r>
                      <m:d>
                        <m:dPr>
                          <m:begChr m:val="|"/>
                          <m:endChr m:val="|"/>
                          <m:ctrlPr>
                            <a:rPr lang="en-US" sz="2600" b="0" i="1" smtClean="0">
                              <a:latin typeface="Cambria Math"/>
                            </a:rPr>
                          </m:ctrlPr>
                        </m:dPr>
                        <m:e>
                          <m:sSub>
                            <m:sSubPr>
                              <m:ctrlPr>
                                <a:rPr lang="en-US" sz="2600" b="0" i="1" smtClean="0">
                                  <a:latin typeface="Cambria Math"/>
                                </a:rPr>
                              </m:ctrlPr>
                            </m:sSubPr>
                            <m:e>
                              <m:r>
                                <a:rPr lang="en-US" sz="2600" b="0" i="1" smtClean="0">
                                  <a:latin typeface="Cambria Math"/>
                                </a:rPr>
                                <m:t>𝑉</m:t>
                              </m:r>
                            </m:e>
                            <m:sub>
                              <m:r>
                                <a:rPr lang="en-US" sz="2600" b="0" i="1" smtClean="0">
                                  <a:latin typeface="Cambria Math"/>
                                </a:rPr>
                                <m:t>𝑐𝑛</m:t>
                              </m:r>
                            </m:sub>
                          </m:sSub>
                        </m:e>
                      </m:d>
                    </m:oMath>
                  </m:oMathPara>
                </a14:m>
                <a:endParaRPr lang="en-US" sz="2600" dirty="0"/>
              </a:p>
            </p:txBody>
          </p:sp>
        </mc:Choice>
        <mc:Fallback xmlns="">
          <p:sp>
            <p:nvSpPr>
              <p:cNvPr id="5" name="TextBox 4"/>
              <p:cNvSpPr txBox="1">
                <a:spLocks noRot="1" noChangeAspect="1" noMove="1" noResize="1" noEditPoints="1" noAdjustHandles="1" noChangeArrowheads="1" noChangeShapeType="1" noTextEdit="1"/>
              </p:cNvSpPr>
              <p:nvPr/>
            </p:nvSpPr>
            <p:spPr>
              <a:xfrm>
                <a:off x="1752600" y="1981200"/>
                <a:ext cx="3885038" cy="492443"/>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828800" y="2438400"/>
                <a:ext cx="2794098" cy="9913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a:rPr>
                          </m:ctrlPr>
                        </m:sSubPr>
                        <m:e>
                          <m:r>
                            <a:rPr lang="en-US" sz="2600" b="0" i="1" smtClean="0">
                              <a:latin typeface="Cambria Math"/>
                            </a:rPr>
                            <m:t>𝑉</m:t>
                          </m:r>
                        </m:e>
                        <m:sub>
                          <m:r>
                            <a:rPr lang="en-US" sz="2600" b="0" i="1" smtClean="0">
                              <a:latin typeface="Cambria Math"/>
                            </a:rPr>
                            <m:t>𝑛</m:t>
                          </m:r>
                        </m:sub>
                      </m:sSub>
                      <m:r>
                        <a:rPr lang="en-US" sz="2600" b="0" i="1" smtClean="0">
                          <a:latin typeface="Cambria Math"/>
                        </a:rPr>
                        <m:t>=</m:t>
                      </m:r>
                      <m:r>
                        <a:rPr lang="en-US" sz="2600" b="0" i="1" smtClean="0">
                          <a:latin typeface="Cambria Math"/>
                        </a:rPr>
                        <m:t>𝑟</m:t>
                      </m:r>
                      <m:sSub>
                        <m:sSubPr>
                          <m:ctrlPr>
                            <a:rPr lang="en-US" sz="2600" b="0" i="1" smtClean="0">
                              <a:latin typeface="Cambria Math"/>
                            </a:rPr>
                          </m:ctrlPr>
                        </m:sSubPr>
                        <m:e>
                          <m:r>
                            <a:rPr lang="en-US" sz="2600" b="0" i="1" smtClean="0">
                              <a:latin typeface="Cambria Math"/>
                            </a:rPr>
                            <m:t>𝐺</m:t>
                          </m:r>
                        </m:e>
                        <m:sub>
                          <m:r>
                            <a:rPr lang="en-US" sz="2600" b="0" i="1" smtClean="0">
                              <a:latin typeface="Cambria Math"/>
                            </a:rPr>
                            <m:t>𝑟</m:t>
                          </m:r>
                        </m:sub>
                      </m:sSub>
                      <m:func>
                        <m:funcPr>
                          <m:ctrlPr>
                            <a:rPr lang="en-US" sz="2600" b="0" i="1" smtClean="0">
                              <a:latin typeface="Cambria Math"/>
                            </a:rPr>
                          </m:ctrlPr>
                        </m:funcPr>
                        <m:fName>
                          <m:r>
                            <m:rPr>
                              <m:sty m:val="p"/>
                            </m:rPr>
                            <a:rPr lang="en-US" sz="2600" b="0" i="0" smtClean="0">
                              <a:latin typeface="Cambria Math"/>
                            </a:rPr>
                            <m:t>ln</m:t>
                          </m:r>
                        </m:fName>
                        <m:e>
                          <m:d>
                            <m:dPr>
                              <m:ctrlPr>
                                <a:rPr lang="en-US" sz="2600" b="0" i="1" smtClean="0">
                                  <a:latin typeface="Cambria Math"/>
                                </a:rPr>
                              </m:ctrlPr>
                            </m:dPr>
                            <m:e>
                              <m:f>
                                <m:fPr>
                                  <m:ctrlPr>
                                    <a:rPr lang="en-US" sz="2600" b="0" i="1" smtClean="0">
                                      <a:latin typeface="Cambria Math"/>
                                    </a:rPr>
                                  </m:ctrlPr>
                                </m:fPr>
                                <m:num>
                                  <m:sSub>
                                    <m:sSubPr>
                                      <m:ctrlPr>
                                        <a:rPr lang="en-US" sz="2600" b="0" i="1" smtClean="0">
                                          <a:latin typeface="Cambria Math"/>
                                        </a:rPr>
                                      </m:ctrlPr>
                                    </m:sSubPr>
                                    <m:e>
                                      <m:r>
                                        <a:rPr lang="en-US" sz="2600" b="0" i="1" smtClean="0">
                                          <a:latin typeface="Cambria Math"/>
                                        </a:rPr>
                                        <m:t>𝐷</m:t>
                                      </m:r>
                                    </m:e>
                                    <m:sub>
                                      <m:r>
                                        <a:rPr lang="en-US" sz="2600" b="0" i="1" smtClean="0">
                                          <a:latin typeface="Cambria Math"/>
                                        </a:rPr>
                                        <m:t>𝑒𝑞</m:t>
                                      </m:r>
                                    </m:sub>
                                  </m:sSub>
                                </m:num>
                                <m:den>
                                  <m:r>
                                    <a:rPr lang="en-US" sz="2600" b="0" i="1" smtClean="0">
                                      <a:latin typeface="Cambria Math"/>
                                    </a:rPr>
                                    <m:t>𝑟</m:t>
                                  </m:r>
                                </m:den>
                              </m:f>
                            </m:e>
                          </m:d>
                        </m:e>
                      </m:func>
                    </m:oMath>
                  </m:oMathPara>
                </a14:m>
                <a:endParaRPr lang="en-US" sz="2600" dirty="0"/>
              </a:p>
            </p:txBody>
          </p:sp>
        </mc:Choice>
        <mc:Fallback xmlns="">
          <p:sp>
            <p:nvSpPr>
              <p:cNvPr id="6" name="TextBox 5"/>
              <p:cNvSpPr txBox="1">
                <a:spLocks noRot="1" noChangeAspect="1" noMove="1" noResize="1" noEditPoints="1" noAdjustHandles="1" noChangeArrowheads="1" noChangeShapeType="1" noTextEdit="1"/>
              </p:cNvSpPr>
              <p:nvPr/>
            </p:nvSpPr>
            <p:spPr>
              <a:xfrm>
                <a:off x="1828800" y="2438400"/>
                <a:ext cx="2794098" cy="99136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371600" y="3885438"/>
                <a:ext cx="6834050" cy="9913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a:rPr>
                          </m:ctrlPr>
                        </m:sSubPr>
                        <m:e>
                          <m:r>
                            <a:rPr lang="en-US" sz="2600" b="0" i="1" smtClean="0">
                              <a:latin typeface="Cambria Math"/>
                            </a:rPr>
                            <m:t>𝑉</m:t>
                          </m:r>
                        </m:e>
                        <m:sub>
                          <m:r>
                            <a:rPr lang="en-US" sz="2600" b="0" i="1" smtClean="0">
                              <a:latin typeface="Cambria Math"/>
                            </a:rPr>
                            <m:t>𝑚𝑎𝑥</m:t>
                          </m:r>
                        </m:sub>
                      </m:sSub>
                      <m:r>
                        <a:rPr lang="en-US" sz="2600" b="0" i="1" smtClean="0">
                          <a:latin typeface="Cambria Math"/>
                        </a:rPr>
                        <m:t>=</m:t>
                      </m:r>
                      <m:r>
                        <a:rPr lang="en-US" sz="2600" b="0" i="1" smtClean="0">
                          <a:latin typeface="Cambria Math"/>
                        </a:rPr>
                        <m:t>𝑟</m:t>
                      </m:r>
                      <m:sSub>
                        <m:sSubPr>
                          <m:ctrlPr>
                            <a:rPr lang="en-US" sz="2600" b="0" i="1" smtClean="0">
                              <a:latin typeface="Cambria Math"/>
                            </a:rPr>
                          </m:ctrlPr>
                        </m:sSubPr>
                        <m:e>
                          <m:r>
                            <a:rPr lang="en-US" sz="2600" b="0" i="1" smtClean="0">
                              <a:latin typeface="Cambria Math"/>
                            </a:rPr>
                            <m:t>𝐺</m:t>
                          </m:r>
                        </m:e>
                        <m:sub>
                          <m:r>
                            <a:rPr lang="en-US" sz="2600" b="0" i="1" smtClean="0">
                              <a:latin typeface="Cambria Math"/>
                            </a:rPr>
                            <m:t>𝑚𝑎𝑥</m:t>
                          </m:r>
                        </m:sub>
                      </m:sSub>
                      <m:func>
                        <m:funcPr>
                          <m:ctrlPr>
                            <a:rPr lang="en-US" sz="2600" b="0" i="1" smtClean="0">
                              <a:latin typeface="Cambria Math"/>
                            </a:rPr>
                          </m:ctrlPr>
                        </m:funcPr>
                        <m:fName>
                          <m:r>
                            <m:rPr>
                              <m:sty m:val="p"/>
                            </m:rPr>
                            <a:rPr lang="en-US" sz="2600" b="0" i="0" smtClean="0">
                              <a:latin typeface="Cambria Math"/>
                            </a:rPr>
                            <m:t>ln</m:t>
                          </m:r>
                        </m:fName>
                        <m:e>
                          <m:d>
                            <m:dPr>
                              <m:ctrlPr>
                                <a:rPr lang="en-US" sz="2600" b="0" i="1" smtClean="0">
                                  <a:latin typeface="Cambria Math"/>
                                </a:rPr>
                              </m:ctrlPr>
                            </m:dPr>
                            <m:e>
                              <m:f>
                                <m:fPr>
                                  <m:ctrlPr>
                                    <a:rPr lang="en-US" sz="2600" b="0" i="1" smtClean="0">
                                      <a:latin typeface="Cambria Math"/>
                                    </a:rPr>
                                  </m:ctrlPr>
                                </m:fPr>
                                <m:num>
                                  <m:sSub>
                                    <m:sSubPr>
                                      <m:ctrlPr>
                                        <a:rPr lang="en-US" sz="2600" b="0" i="1" smtClean="0">
                                          <a:latin typeface="Cambria Math"/>
                                        </a:rPr>
                                      </m:ctrlPr>
                                    </m:sSubPr>
                                    <m:e>
                                      <m:r>
                                        <a:rPr lang="en-US" sz="2600" b="0" i="1" smtClean="0">
                                          <a:latin typeface="Cambria Math"/>
                                        </a:rPr>
                                        <m:t>𝐷</m:t>
                                      </m:r>
                                    </m:e>
                                    <m:sub>
                                      <m:r>
                                        <a:rPr lang="en-US" sz="2600" b="0" i="1" smtClean="0">
                                          <a:latin typeface="Cambria Math"/>
                                        </a:rPr>
                                        <m:t>𝑒𝑞</m:t>
                                      </m:r>
                                    </m:sub>
                                  </m:sSub>
                                </m:num>
                                <m:den>
                                  <m:r>
                                    <a:rPr lang="en-US" sz="2600" b="0" i="1" smtClean="0">
                                      <a:latin typeface="Cambria Math"/>
                                    </a:rPr>
                                    <m:t>𝑟</m:t>
                                  </m:r>
                                </m:den>
                              </m:f>
                            </m:e>
                          </m:d>
                        </m:e>
                      </m:func>
                      <m:r>
                        <a:rPr lang="en-US" sz="2600" b="0" i="1" smtClean="0">
                          <a:latin typeface="Cambria Math"/>
                        </a:rPr>
                        <m:t>=3</m:t>
                      </m:r>
                      <m:r>
                        <a:rPr lang="en-US" sz="2600" b="0" i="1" smtClean="0">
                          <a:latin typeface="Cambria Math"/>
                          <a:ea typeface="Cambria Math"/>
                        </a:rPr>
                        <m:t>×</m:t>
                      </m:r>
                      <m:sSup>
                        <m:sSupPr>
                          <m:ctrlPr>
                            <a:rPr lang="en-US" sz="2600" b="0" i="1" smtClean="0">
                              <a:latin typeface="Cambria Math"/>
                              <a:ea typeface="Cambria Math"/>
                            </a:rPr>
                          </m:ctrlPr>
                        </m:sSupPr>
                        <m:e>
                          <m:r>
                            <a:rPr lang="en-US" sz="2600" b="0" i="1" smtClean="0">
                              <a:latin typeface="Cambria Math"/>
                              <a:ea typeface="Cambria Math"/>
                            </a:rPr>
                            <m:t>10</m:t>
                          </m:r>
                        </m:e>
                        <m:sup>
                          <m:r>
                            <a:rPr lang="en-US" sz="2600" b="0" i="1" smtClean="0">
                              <a:latin typeface="Cambria Math"/>
                              <a:ea typeface="Cambria Math"/>
                            </a:rPr>
                            <m:t>6</m:t>
                          </m:r>
                        </m:sup>
                      </m:sSup>
                      <m:r>
                        <a:rPr lang="en-US" sz="2600" i="1">
                          <a:latin typeface="Cambria Math"/>
                          <a:ea typeface="Cambria Math"/>
                        </a:rPr>
                        <m:t>×</m:t>
                      </m:r>
                      <m:func>
                        <m:funcPr>
                          <m:ctrlPr>
                            <a:rPr lang="en-US" sz="2600" b="0" i="1" smtClean="0">
                              <a:latin typeface="Cambria Math"/>
                              <a:ea typeface="Cambria Math"/>
                            </a:rPr>
                          </m:ctrlPr>
                        </m:funcPr>
                        <m:fName>
                          <m:r>
                            <m:rPr>
                              <m:sty m:val="p"/>
                            </m:rPr>
                            <a:rPr lang="en-US" sz="2600" b="0" i="0" smtClean="0">
                              <a:latin typeface="Cambria Math"/>
                              <a:ea typeface="Cambria Math"/>
                            </a:rPr>
                            <m:t>rln</m:t>
                          </m:r>
                        </m:fName>
                        <m:e>
                          <m:d>
                            <m:dPr>
                              <m:ctrlPr>
                                <a:rPr lang="en-US" sz="2600" b="0" i="1" smtClean="0">
                                  <a:latin typeface="Cambria Math"/>
                                  <a:ea typeface="Cambria Math"/>
                                </a:rPr>
                              </m:ctrlPr>
                            </m:dPr>
                            <m:e>
                              <m:f>
                                <m:fPr>
                                  <m:ctrlPr>
                                    <a:rPr lang="en-US" sz="2600" b="0" i="1" smtClean="0">
                                      <a:latin typeface="Cambria Math"/>
                                      <a:ea typeface="Cambria Math"/>
                                    </a:rPr>
                                  </m:ctrlPr>
                                </m:fPr>
                                <m:num>
                                  <m:sSub>
                                    <m:sSubPr>
                                      <m:ctrlPr>
                                        <a:rPr lang="en-US" sz="2600" b="0" i="1" smtClean="0">
                                          <a:latin typeface="Cambria Math"/>
                                          <a:ea typeface="Cambria Math"/>
                                        </a:rPr>
                                      </m:ctrlPr>
                                    </m:sSubPr>
                                    <m:e>
                                      <m:r>
                                        <a:rPr lang="en-US" sz="2600" b="0" i="1" smtClean="0">
                                          <a:latin typeface="Cambria Math"/>
                                          <a:ea typeface="Cambria Math"/>
                                        </a:rPr>
                                        <m:t>𝐷</m:t>
                                      </m:r>
                                    </m:e>
                                    <m:sub>
                                      <m:r>
                                        <a:rPr lang="en-US" sz="2600" b="0" i="1" smtClean="0">
                                          <a:latin typeface="Cambria Math"/>
                                          <a:ea typeface="Cambria Math"/>
                                        </a:rPr>
                                        <m:t>𝑒𝑞</m:t>
                                      </m:r>
                                    </m:sub>
                                  </m:sSub>
                                </m:num>
                                <m:den>
                                  <m:r>
                                    <a:rPr lang="en-US" sz="2600" b="0" i="1" smtClean="0">
                                      <a:latin typeface="Cambria Math"/>
                                      <a:ea typeface="Cambria Math"/>
                                    </a:rPr>
                                    <m:t>𝑟</m:t>
                                  </m:r>
                                </m:den>
                              </m:f>
                            </m:e>
                          </m:d>
                        </m:e>
                      </m:func>
                    </m:oMath>
                  </m:oMathPara>
                </a14:m>
                <a:endParaRPr lang="en-US" sz="2600" dirty="0"/>
              </a:p>
            </p:txBody>
          </p:sp>
        </mc:Choice>
        <mc:Fallback xmlns="">
          <p:sp>
            <p:nvSpPr>
              <p:cNvPr id="7" name="TextBox 6"/>
              <p:cNvSpPr txBox="1">
                <a:spLocks noRot="1" noChangeAspect="1" noMove="1" noResize="1" noEditPoints="1" noAdjustHandles="1" noChangeArrowheads="1" noChangeShapeType="1" noTextEdit="1"/>
              </p:cNvSpPr>
              <p:nvPr/>
            </p:nvSpPr>
            <p:spPr>
              <a:xfrm>
                <a:off x="1371600" y="3885438"/>
                <a:ext cx="6834050" cy="99136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752600" y="5638038"/>
                <a:ext cx="4654736" cy="9913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a:rPr>
                          </m:ctrlPr>
                        </m:sSubPr>
                        <m:e>
                          <m:r>
                            <a:rPr lang="en-US" sz="2600" b="0" i="1" smtClean="0">
                              <a:latin typeface="Cambria Math"/>
                            </a:rPr>
                            <m:t>𝑉</m:t>
                          </m:r>
                        </m:e>
                        <m:sub>
                          <m:r>
                            <a:rPr lang="en-US" sz="2600" b="0" i="1" smtClean="0">
                              <a:latin typeface="Cambria Math"/>
                            </a:rPr>
                            <m:t>0</m:t>
                          </m:r>
                        </m:sub>
                      </m:sSub>
                      <m:r>
                        <a:rPr lang="en-US" sz="2600" b="0" i="1" smtClean="0">
                          <a:latin typeface="Cambria Math"/>
                        </a:rPr>
                        <m:t>=</m:t>
                      </m:r>
                      <m:f>
                        <m:fPr>
                          <m:ctrlPr>
                            <a:rPr lang="en-US" sz="2600" b="0" i="1" smtClean="0">
                              <a:latin typeface="Cambria Math"/>
                            </a:rPr>
                          </m:ctrlPr>
                        </m:fPr>
                        <m:num>
                          <m:r>
                            <a:rPr lang="en-US" sz="2600" b="0" i="1" smtClean="0">
                              <a:latin typeface="Cambria Math"/>
                            </a:rPr>
                            <m:t>1</m:t>
                          </m:r>
                        </m:num>
                        <m:den>
                          <m:rad>
                            <m:radPr>
                              <m:degHide m:val="on"/>
                              <m:ctrlPr>
                                <a:rPr lang="en-US" sz="2600" b="0" i="1" smtClean="0">
                                  <a:latin typeface="Cambria Math"/>
                                </a:rPr>
                              </m:ctrlPr>
                            </m:radPr>
                            <m:deg/>
                            <m:e>
                              <m:r>
                                <a:rPr lang="en-US" sz="2600" b="0" i="1" smtClean="0">
                                  <a:latin typeface="Cambria Math"/>
                                </a:rPr>
                                <m:t>2</m:t>
                              </m:r>
                            </m:e>
                          </m:rad>
                        </m:den>
                      </m:f>
                      <m:r>
                        <a:rPr lang="en-US" sz="2600" b="0" i="1" smtClean="0">
                          <a:latin typeface="Cambria Math"/>
                          <a:ea typeface="Cambria Math"/>
                        </a:rPr>
                        <m:t>×</m:t>
                      </m:r>
                      <m:r>
                        <a:rPr lang="en-US" sz="2600" b="0" i="1" smtClean="0">
                          <a:latin typeface="Cambria Math"/>
                        </a:rPr>
                        <m:t>3</m:t>
                      </m:r>
                      <m:r>
                        <a:rPr lang="en-US" sz="2600" b="0" i="1" smtClean="0">
                          <a:latin typeface="Cambria Math"/>
                          <a:ea typeface="Cambria Math"/>
                        </a:rPr>
                        <m:t>×</m:t>
                      </m:r>
                      <m:sSup>
                        <m:sSupPr>
                          <m:ctrlPr>
                            <a:rPr lang="en-US" sz="2600" b="0" i="1" smtClean="0">
                              <a:latin typeface="Cambria Math"/>
                              <a:ea typeface="Cambria Math"/>
                            </a:rPr>
                          </m:ctrlPr>
                        </m:sSupPr>
                        <m:e>
                          <m:r>
                            <a:rPr lang="en-US" sz="2600" b="0" i="1" smtClean="0">
                              <a:latin typeface="Cambria Math"/>
                              <a:ea typeface="Cambria Math"/>
                            </a:rPr>
                            <m:t>10</m:t>
                          </m:r>
                        </m:e>
                        <m:sup>
                          <m:r>
                            <a:rPr lang="en-US" sz="2600" b="0" i="1" smtClean="0">
                              <a:latin typeface="Cambria Math"/>
                              <a:ea typeface="Cambria Math"/>
                            </a:rPr>
                            <m:t>6</m:t>
                          </m:r>
                        </m:sup>
                      </m:sSup>
                      <m:r>
                        <a:rPr lang="en-US" sz="2600" i="1">
                          <a:latin typeface="Cambria Math"/>
                          <a:ea typeface="Cambria Math"/>
                        </a:rPr>
                        <m:t>×</m:t>
                      </m:r>
                      <m:func>
                        <m:funcPr>
                          <m:ctrlPr>
                            <a:rPr lang="en-US" sz="2600" b="0" i="1" smtClean="0">
                              <a:latin typeface="Cambria Math"/>
                              <a:ea typeface="Cambria Math"/>
                            </a:rPr>
                          </m:ctrlPr>
                        </m:funcPr>
                        <m:fName>
                          <m:r>
                            <m:rPr>
                              <m:sty m:val="p"/>
                            </m:rPr>
                            <a:rPr lang="en-US" sz="2600" b="0" i="0" smtClean="0">
                              <a:latin typeface="Cambria Math"/>
                              <a:ea typeface="Cambria Math"/>
                            </a:rPr>
                            <m:t>rln</m:t>
                          </m:r>
                        </m:fName>
                        <m:e>
                          <m:d>
                            <m:dPr>
                              <m:ctrlPr>
                                <a:rPr lang="en-US" sz="2600" b="0" i="1" smtClean="0">
                                  <a:latin typeface="Cambria Math"/>
                                  <a:ea typeface="Cambria Math"/>
                                </a:rPr>
                              </m:ctrlPr>
                            </m:dPr>
                            <m:e>
                              <m:f>
                                <m:fPr>
                                  <m:ctrlPr>
                                    <a:rPr lang="en-US" sz="2600" b="0" i="1" smtClean="0">
                                      <a:latin typeface="Cambria Math"/>
                                      <a:ea typeface="Cambria Math"/>
                                    </a:rPr>
                                  </m:ctrlPr>
                                </m:fPr>
                                <m:num>
                                  <m:sSub>
                                    <m:sSubPr>
                                      <m:ctrlPr>
                                        <a:rPr lang="en-US" sz="2600" b="0" i="1" smtClean="0">
                                          <a:latin typeface="Cambria Math"/>
                                          <a:ea typeface="Cambria Math"/>
                                        </a:rPr>
                                      </m:ctrlPr>
                                    </m:sSubPr>
                                    <m:e>
                                      <m:r>
                                        <a:rPr lang="en-US" sz="2600" b="0" i="1" smtClean="0">
                                          <a:latin typeface="Cambria Math"/>
                                          <a:ea typeface="Cambria Math"/>
                                        </a:rPr>
                                        <m:t>𝐷</m:t>
                                      </m:r>
                                    </m:e>
                                    <m:sub>
                                      <m:r>
                                        <a:rPr lang="en-US" sz="2600" b="0" i="1" smtClean="0">
                                          <a:latin typeface="Cambria Math"/>
                                          <a:ea typeface="Cambria Math"/>
                                        </a:rPr>
                                        <m:t>𝑒𝑞</m:t>
                                      </m:r>
                                    </m:sub>
                                  </m:sSub>
                                </m:num>
                                <m:den>
                                  <m:r>
                                    <a:rPr lang="en-US" sz="2600" b="0" i="1" smtClean="0">
                                      <a:latin typeface="Cambria Math"/>
                                      <a:ea typeface="Cambria Math"/>
                                    </a:rPr>
                                    <m:t>𝑟</m:t>
                                  </m:r>
                                </m:den>
                              </m:f>
                            </m:e>
                          </m:d>
                        </m:e>
                      </m:func>
                    </m:oMath>
                  </m:oMathPara>
                </a14:m>
                <a:endParaRPr lang="en-US" sz="2600" dirty="0"/>
              </a:p>
            </p:txBody>
          </p:sp>
        </mc:Choice>
        <mc:Fallback xmlns="">
          <p:sp>
            <p:nvSpPr>
              <p:cNvPr id="9" name="TextBox 8"/>
              <p:cNvSpPr txBox="1">
                <a:spLocks noRot="1" noChangeAspect="1" noMove="1" noResize="1" noEditPoints="1" noAdjustHandles="1" noChangeArrowheads="1" noChangeShapeType="1" noTextEdit="1"/>
              </p:cNvSpPr>
              <p:nvPr/>
            </p:nvSpPr>
            <p:spPr>
              <a:xfrm>
                <a:off x="1752600" y="5638038"/>
                <a:ext cx="4654736" cy="991362"/>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642664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Formula for Disruptive Critical Voltage Suggested by </a:t>
            </a:r>
            <a:r>
              <a:rPr lang="en-US" sz="3600" b="1" dirty="0" err="1" smtClean="0"/>
              <a:t>F.W.Peek</a:t>
            </a:r>
            <a:endParaRPr lang="en-US" sz="3600"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gn="just"/>
                <a:r>
                  <a:rPr lang="en-US" dirty="0" smtClean="0"/>
                  <a:t>Based on experimental data, Peek suggested that the disruptive critical voltage is directly proportional to the air density factor </a:t>
                </a:r>
                <a14:m>
                  <m:oMath xmlns:m="http://schemas.openxmlformats.org/officeDocument/2006/math">
                    <m:r>
                      <a:rPr lang="en-US" i="1" smtClean="0">
                        <a:latin typeface="Cambria Math"/>
                        <a:ea typeface="Cambria Math"/>
                      </a:rPr>
                      <m:t>𝛿</m:t>
                    </m:r>
                  </m:oMath>
                </a14:m>
                <a:r>
                  <a:rPr lang="en-US" dirty="0" smtClean="0"/>
                  <a:t> over a considerable range.</a:t>
                </a:r>
              </a:p>
              <a:p>
                <a:pPr algn="just"/>
                <a:r>
                  <a:rPr lang="en-US" dirty="0" smtClean="0"/>
                  <a:t>The air density factor at a pressure of </a:t>
                </a:r>
                <a14:m>
                  <m:oMath xmlns:m="http://schemas.openxmlformats.org/officeDocument/2006/math">
                    <m:r>
                      <a:rPr lang="en-US" b="0" i="1" smtClean="0">
                        <a:latin typeface="Cambria Math"/>
                      </a:rPr>
                      <m:t>𝑝</m:t>
                    </m:r>
                    <m:r>
                      <a:rPr lang="en-US" b="0" i="1" smtClean="0">
                        <a:latin typeface="Cambria Math"/>
                      </a:rPr>
                      <m:t> </m:t>
                    </m:r>
                    <m:r>
                      <a:rPr lang="en-US" b="0" i="1" smtClean="0">
                        <a:latin typeface="Cambria Math"/>
                      </a:rPr>
                      <m:t>𝑖𝑛</m:t>
                    </m:r>
                    <m:r>
                      <a:rPr lang="en-US" b="0" i="1" smtClean="0">
                        <a:latin typeface="Cambria Math"/>
                      </a:rPr>
                      <m:t> </m:t>
                    </m:r>
                    <m:r>
                      <a:rPr lang="en-US" b="0" i="1" smtClean="0">
                        <a:latin typeface="Cambria Math"/>
                      </a:rPr>
                      <m:t>𝑚𝑚</m:t>
                    </m:r>
                    <m:r>
                      <a:rPr lang="en-US" b="0" i="1" smtClean="0">
                        <a:latin typeface="Cambria Math"/>
                      </a:rPr>
                      <m:t> </m:t>
                    </m:r>
                    <m:r>
                      <a:rPr lang="en-US" b="0" i="1" smtClean="0">
                        <a:latin typeface="Cambria Math"/>
                      </a:rPr>
                      <m:t>𝑜𝑓</m:t>
                    </m:r>
                    <m:r>
                      <a:rPr lang="en-US" b="0" i="1" smtClean="0">
                        <a:latin typeface="Cambria Math"/>
                      </a:rPr>
                      <m:t> </m:t>
                    </m:r>
                    <m:r>
                      <a:rPr lang="en-US" b="0" i="1" smtClean="0">
                        <a:latin typeface="Cambria Math"/>
                      </a:rPr>
                      <m:t>𝐻𝑔</m:t>
                    </m:r>
                  </m:oMath>
                </a14:m>
                <a:r>
                  <a:rPr lang="en-US" dirty="0" smtClean="0"/>
                  <a:t> and temperature of </a:t>
                </a:r>
                <a14:m>
                  <m:oMath xmlns:m="http://schemas.openxmlformats.org/officeDocument/2006/math">
                    <m:r>
                      <a:rPr lang="en-US" b="0" i="1" smtClean="0">
                        <a:latin typeface="Cambria Math"/>
                      </a:rPr>
                      <m:t>𝑡</m:t>
                    </m:r>
                    <m:r>
                      <a:rPr lang="en-US" b="0" i="1" smtClean="0">
                        <a:latin typeface="Cambria Math"/>
                      </a:rPr>
                      <m:t> </m:t>
                    </m:r>
                    <m:r>
                      <a:rPr lang="en-US" b="0" i="1" smtClean="0">
                        <a:latin typeface="Cambria Math"/>
                      </a:rPr>
                      <m:t>𝑖𝑛</m:t>
                    </m:r>
                    <m:r>
                      <a:rPr lang="en-US" b="0" i="1" smtClean="0">
                        <a:latin typeface="Cambria Math"/>
                      </a:rPr>
                      <m:t> ℃</m:t>
                    </m:r>
                  </m:oMath>
                </a14:m>
                <a:r>
                  <a:rPr lang="en-US" dirty="0" smtClean="0"/>
                  <a:t> can be given as:</a:t>
                </a:r>
              </a:p>
              <a:p>
                <a:pPr algn="just"/>
                <a:r>
                  <a:rPr lang="en-US" dirty="0" smtClean="0"/>
                  <a:t>For single phase line:</a:t>
                </a:r>
              </a:p>
              <a:p>
                <a:pPr algn="just"/>
                <a:endParaRPr lang="en-US" dirty="0"/>
              </a:p>
              <a:p>
                <a:pPr algn="just"/>
                <a:endParaRPr lang="en-US" dirty="0" smtClean="0"/>
              </a:p>
              <a:p>
                <a:pPr algn="just"/>
                <a:r>
                  <a:rPr lang="en-US" dirty="0"/>
                  <a:t>For </a:t>
                </a:r>
                <a:r>
                  <a:rPr lang="en-US" dirty="0" smtClean="0"/>
                  <a:t>three phase </a:t>
                </a:r>
                <a:r>
                  <a:rPr lang="en-US" dirty="0"/>
                  <a:t>line: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89" t="-1111" r="-133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37F63ED-0BB0-44F4-9CEE-92B23362FD0D}" type="slidenum">
              <a:rPr lang="en-US" smtClean="0"/>
              <a:pPr/>
              <a:t>18</a:t>
            </a:fld>
            <a:endParaRPr lang="en-US"/>
          </a:p>
        </p:txBody>
      </p:sp>
      <mc:AlternateContent xmlns:mc="http://schemas.openxmlformats.org/markup-compatibility/2006" xmlns:a14="http://schemas.microsoft.com/office/drawing/2010/main">
        <mc:Choice Requires="a14">
          <p:sp>
            <p:nvSpPr>
              <p:cNvPr id="5" name="TextBox 4"/>
              <p:cNvSpPr txBox="1"/>
              <p:nvPr/>
            </p:nvSpPr>
            <p:spPr>
              <a:xfrm>
                <a:off x="2667000" y="4572000"/>
                <a:ext cx="3623621" cy="90255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rPr>
                          </m:ctrlPr>
                        </m:sSubPr>
                        <m:e>
                          <m:r>
                            <a:rPr lang="en-US" sz="2400" b="0" i="1" smtClean="0">
                              <a:latin typeface="Cambria Math"/>
                            </a:rPr>
                            <m:t>𝑉</m:t>
                          </m:r>
                        </m:e>
                        <m:sub>
                          <m:r>
                            <a:rPr lang="en-US" sz="2400" b="0" i="1" smtClean="0">
                              <a:latin typeface="Cambria Math"/>
                            </a:rPr>
                            <m:t>0</m:t>
                          </m:r>
                        </m:sub>
                      </m:sSub>
                      <m:r>
                        <a:rPr lang="en-US" sz="2400" b="0" i="1" smtClean="0">
                          <a:latin typeface="Cambria Math"/>
                        </a:rPr>
                        <m:t>=</m:t>
                      </m:r>
                      <m:f>
                        <m:fPr>
                          <m:ctrlPr>
                            <a:rPr lang="en-US" sz="2400" b="0" i="1" smtClean="0">
                              <a:latin typeface="Cambria Math"/>
                            </a:rPr>
                          </m:ctrlPr>
                        </m:fPr>
                        <m:num>
                          <m:r>
                            <a:rPr lang="en-US" sz="2400" b="0" i="1" smtClean="0">
                              <a:latin typeface="Cambria Math"/>
                            </a:rPr>
                            <m:t>6</m:t>
                          </m:r>
                          <m:r>
                            <a:rPr lang="en-US" sz="2400" b="0" i="1" smtClean="0">
                              <a:latin typeface="Cambria Math"/>
                              <a:ea typeface="Cambria Math"/>
                            </a:rPr>
                            <m:t>×</m:t>
                          </m:r>
                          <m:sSup>
                            <m:sSupPr>
                              <m:ctrlPr>
                                <a:rPr lang="en-US" sz="2400" b="0" i="1" smtClean="0">
                                  <a:latin typeface="Cambria Math"/>
                                  <a:ea typeface="Cambria Math"/>
                                </a:rPr>
                              </m:ctrlPr>
                            </m:sSupPr>
                            <m:e>
                              <m:r>
                                <a:rPr lang="en-US" sz="2400" b="0" i="1" smtClean="0">
                                  <a:latin typeface="Cambria Math"/>
                                  <a:ea typeface="Cambria Math"/>
                                </a:rPr>
                                <m:t>10</m:t>
                              </m:r>
                            </m:e>
                            <m:sup>
                              <m:r>
                                <a:rPr lang="en-US" sz="2400" b="0" i="1" smtClean="0">
                                  <a:latin typeface="Cambria Math"/>
                                  <a:ea typeface="Cambria Math"/>
                                </a:rPr>
                                <m:t>6</m:t>
                              </m:r>
                            </m:sup>
                          </m:sSup>
                        </m:num>
                        <m:den>
                          <m:rad>
                            <m:radPr>
                              <m:degHide m:val="on"/>
                              <m:ctrlPr>
                                <a:rPr lang="en-US" sz="2400" b="0" i="1" smtClean="0">
                                  <a:latin typeface="Cambria Math"/>
                                </a:rPr>
                              </m:ctrlPr>
                            </m:radPr>
                            <m:deg/>
                            <m:e>
                              <m:r>
                                <a:rPr lang="en-US" sz="2400" b="0" i="1" smtClean="0">
                                  <a:latin typeface="Cambria Math"/>
                                </a:rPr>
                                <m:t>2</m:t>
                              </m:r>
                            </m:e>
                          </m:rad>
                        </m:den>
                      </m:f>
                      <m:r>
                        <a:rPr lang="en-US" sz="2400" b="0" i="1" smtClean="0">
                          <a:latin typeface="Cambria Math"/>
                        </a:rPr>
                        <m:t>𝑟</m:t>
                      </m:r>
                      <m:r>
                        <a:rPr lang="en-US" sz="2400" b="0" i="1" smtClean="0">
                          <a:latin typeface="Cambria Math"/>
                          <a:ea typeface="Cambria Math"/>
                        </a:rPr>
                        <m:t>𝛿</m:t>
                      </m:r>
                      <m:sSub>
                        <m:sSubPr>
                          <m:ctrlPr>
                            <a:rPr lang="en-US" sz="2400" b="0" i="1" smtClean="0">
                              <a:latin typeface="Cambria Math"/>
                              <a:ea typeface="Cambria Math"/>
                            </a:rPr>
                          </m:ctrlPr>
                        </m:sSubPr>
                        <m:e>
                          <m:r>
                            <a:rPr lang="en-US" sz="2400" b="0" i="1" smtClean="0">
                              <a:latin typeface="Cambria Math"/>
                              <a:ea typeface="Cambria Math"/>
                            </a:rPr>
                            <m:t>𝑚</m:t>
                          </m:r>
                        </m:e>
                        <m:sub>
                          <m:r>
                            <a:rPr lang="en-US" sz="2400" b="0" i="1" smtClean="0">
                              <a:latin typeface="Cambria Math"/>
                              <a:ea typeface="Cambria Math"/>
                            </a:rPr>
                            <m:t>0</m:t>
                          </m:r>
                        </m:sub>
                      </m:sSub>
                      <m:func>
                        <m:funcPr>
                          <m:ctrlPr>
                            <a:rPr lang="en-US" sz="2400" b="0" i="1" smtClean="0">
                              <a:latin typeface="Cambria Math"/>
                              <a:ea typeface="Cambria Math"/>
                            </a:rPr>
                          </m:ctrlPr>
                        </m:funcPr>
                        <m:fName>
                          <m:r>
                            <m:rPr>
                              <m:sty m:val="p"/>
                            </m:rPr>
                            <a:rPr lang="en-US" sz="2400" b="0" i="0" smtClean="0">
                              <a:latin typeface="Cambria Math"/>
                              <a:ea typeface="Cambria Math"/>
                            </a:rPr>
                            <m:t>ln</m:t>
                          </m:r>
                        </m:fName>
                        <m:e>
                          <m:d>
                            <m:dPr>
                              <m:ctrlPr>
                                <a:rPr lang="en-US" sz="2400" b="0" i="1" smtClean="0">
                                  <a:latin typeface="Cambria Math"/>
                                  <a:ea typeface="Cambria Math"/>
                                </a:rPr>
                              </m:ctrlPr>
                            </m:dPr>
                            <m:e>
                              <m:f>
                                <m:fPr>
                                  <m:ctrlPr>
                                    <a:rPr lang="en-US" sz="2400" b="0" i="1" smtClean="0">
                                      <a:latin typeface="Cambria Math"/>
                                      <a:ea typeface="Cambria Math"/>
                                    </a:rPr>
                                  </m:ctrlPr>
                                </m:fPr>
                                <m:num>
                                  <m:r>
                                    <a:rPr lang="en-US" sz="2400" b="0" i="1" smtClean="0">
                                      <a:latin typeface="Cambria Math"/>
                                      <a:ea typeface="Cambria Math"/>
                                    </a:rPr>
                                    <m:t>𝐷</m:t>
                                  </m:r>
                                </m:num>
                                <m:den>
                                  <m:r>
                                    <a:rPr lang="en-US" sz="2400" b="0" i="1" smtClean="0">
                                      <a:latin typeface="Cambria Math"/>
                                      <a:ea typeface="Cambria Math"/>
                                    </a:rPr>
                                    <m:t>𝑟</m:t>
                                  </m:r>
                                </m:den>
                              </m:f>
                            </m:e>
                          </m:d>
                        </m:e>
                      </m:func>
                    </m:oMath>
                  </m:oMathPara>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2667000" y="4572000"/>
                <a:ext cx="3623621" cy="90255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667000" y="5852122"/>
                <a:ext cx="3921586" cy="9296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rPr>
                          </m:ctrlPr>
                        </m:sSubPr>
                        <m:e>
                          <m:r>
                            <a:rPr lang="en-US" sz="2400" b="0" i="1" smtClean="0">
                              <a:latin typeface="Cambria Math"/>
                            </a:rPr>
                            <m:t>𝑉</m:t>
                          </m:r>
                        </m:e>
                        <m:sub>
                          <m:r>
                            <a:rPr lang="en-US" sz="2400" b="0" i="1" smtClean="0">
                              <a:latin typeface="Cambria Math"/>
                            </a:rPr>
                            <m:t>0</m:t>
                          </m:r>
                        </m:sub>
                      </m:sSub>
                      <m:r>
                        <a:rPr lang="en-US" sz="2400" b="0" i="1" smtClean="0">
                          <a:latin typeface="Cambria Math"/>
                        </a:rPr>
                        <m:t>=</m:t>
                      </m:r>
                      <m:f>
                        <m:fPr>
                          <m:ctrlPr>
                            <a:rPr lang="en-US" sz="2400" b="0" i="1" smtClean="0">
                              <a:latin typeface="Cambria Math"/>
                            </a:rPr>
                          </m:ctrlPr>
                        </m:fPr>
                        <m:num>
                          <m:r>
                            <a:rPr lang="en-US" sz="2400" b="0" i="1" smtClean="0">
                              <a:latin typeface="Cambria Math"/>
                            </a:rPr>
                            <m:t>3</m:t>
                          </m:r>
                          <m:r>
                            <a:rPr lang="en-US" sz="2400" b="0" i="1" smtClean="0">
                              <a:latin typeface="Cambria Math"/>
                              <a:ea typeface="Cambria Math"/>
                            </a:rPr>
                            <m:t>×</m:t>
                          </m:r>
                          <m:sSup>
                            <m:sSupPr>
                              <m:ctrlPr>
                                <a:rPr lang="en-US" sz="2400" b="0" i="1" smtClean="0">
                                  <a:latin typeface="Cambria Math"/>
                                  <a:ea typeface="Cambria Math"/>
                                </a:rPr>
                              </m:ctrlPr>
                            </m:sSupPr>
                            <m:e>
                              <m:r>
                                <a:rPr lang="en-US" sz="2400" b="0" i="1" smtClean="0">
                                  <a:latin typeface="Cambria Math"/>
                                  <a:ea typeface="Cambria Math"/>
                                </a:rPr>
                                <m:t>10</m:t>
                              </m:r>
                            </m:e>
                            <m:sup>
                              <m:r>
                                <a:rPr lang="en-US" sz="2400" b="0" i="1" smtClean="0">
                                  <a:latin typeface="Cambria Math"/>
                                  <a:ea typeface="Cambria Math"/>
                                </a:rPr>
                                <m:t>6</m:t>
                              </m:r>
                            </m:sup>
                          </m:sSup>
                        </m:num>
                        <m:den>
                          <m:rad>
                            <m:radPr>
                              <m:degHide m:val="on"/>
                              <m:ctrlPr>
                                <a:rPr lang="en-US" sz="2400" b="0" i="1" smtClean="0">
                                  <a:latin typeface="Cambria Math"/>
                                </a:rPr>
                              </m:ctrlPr>
                            </m:radPr>
                            <m:deg/>
                            <m:e>
                              <m:r>
                                <a:rPr lang="en-US" sz="2400" b="0" i="1" smtClean="0">
                                  <a:latin typeface="Cambria Math"/>
                                </a:rPr>
                                <m:t>2</m:t>
                              </m:r>
                            </m:e>
                          </m:rad>
                        </m:den>
                      </m:f>
                      <m:r>
                        <a:rPr lang="en-US" sz="2400" b="0" i="1" smtClean="0">
                          <a:latin typeface="Cambria Math"/>
                        </a:rPr>
                        <m:t>𝑟</m:t>
                      </m:r>
                      <m:r>
                        <a:rPr lang="en-US" sz="2400" b="0" i="1" smtClean="0">
                          <a:latin typeface="Cambria Math"/>
                          <a:ea typeface="Cambria Math"/>
                        </a:rPr>
                        <m:t>𝛿</m:t>
                      </m:r>
                      <m:sSub>
                        <m:sSubPr>
                          <m:ctrlPr>
                            <a:rPr lang="en-US" sz="2400" b="0" i="1" smtClean="0">
                              <a:latin typeface="Cambria Math"/>
                              <a:ea typeface="Cambria Math"/>
                            </a:rPr>
                          </m:ctrlPr>
                        </m:sSubPr>
                        <m:e>
                          <m:r>
                            <a:rPr lang="en-US" sz="2400" b="0" i="1" smtClean="0">
                              <a:latin typeface="Cambria Math"/>
                              <a:ea typeface="Cambria Math"/>
                            </a:rPr>
                            <m:t>𝑚</m:t>
                          </m:r>
                        </m:e>
                        <m:sub>
                          <m:r>
                            <a:rPr lang="en-US" sz="2400" b="0" i="1" smtClean="0">
                              <a:latin typeface="Cambria Math"/>
                              <a:ea typeface="Cambria Math"/>
                            </a:rPr>
                            <m:t>0</m:t>
                          </m:r>
                        </m:sub>
                      </m:sSub>
                      <m:func>
                        <m:funcPr>
                          <m:ctrlPr>
                            <a:rPr lang="en-US" sz="2400" b="0" i="1" smtClean="0">
                              <a:latin typeface="Cambria Math"/>
                              <a:ea typeface="Cambria Math"/>
                            </a:rPr>
                          </m:ctrlPr>
                        </m:funcPr>
                        <m:fName>
                          <m:r>
                            <m:rPr>
                              <m:sty m:val="p"/>
                            </m:rPr>
                            <a:rPr lang="en-US" sz="2400" b="0" i="0" smtClean="0">
                              <a:latin typeface="Cambria Math"/>
                              <a:ea typeface="Cambria Math"/>
                            </a:rPr>
                            <m:t>ln</m:t>
                          </m:r>
                        </m:fName>
                        <m:e>
                          <m:d>
                            <m:dPr>
                              <m:ctrlPr>
                                <a:rPr lang="en-US" sz="2400" b="0" i="1" smtClean="0">
                                  <a:latin typeface="Cambria Math"/>
                                  <a:ea typeface="Cambria Math"/>
                                </a:rPr>
                              </m:ctrlPr>
                            </m:dPr>
                            <m:e>
                              <m:f>
                                <m:fPr>
                                  <m:ctrlPr>
                                    <a:rPr lang="en-US" sz="2400" b="0" i="1" smtClean="0">
                                      <a:latin typeface="Cambria Math"/>
                                      <a:ea typeface="Cambria Math"/>
                                    </a:rPr>
                                  </m:ctrlPr>
                                </m:fPr>
                                <m:num>
                                  <m:sSub>
                                    <m:sSubPr>
                                      <m:ctrlPr>
                                        <a:rPr lang="en-US" sz="2400" b="0" i="1" smtClean="0">
                                          <a:latin typeface="Cambria Math"/>
                                          <a:ea typeface="Cambria Math"/>
                                        </a:rPr>
                                      </m:ctrlPr>
                                    </m:sSubPr>
                                    <m:e>
                                      <m:r>
                                        <a:rPr lang="en-US" sz="2400" b="0" i="1" smtClean="0">
                                          <a:latin typeface="Cambria Math"/>
                                          <a:ea typeface="Cambria Math"/>
                                        </a:rPr>
                                        <m:t>𝐷</m:t>
                                      </m:r>
                                    </m:e>
                                    <m:sub>
                                      <m:r>
                                        <a:rPr lang="en-US" sz="2400" b="0" i="1" smtClean="0">
                                          <a:latin typeface="Cambria Math"/>
                                          <a:ea typeface="Cambria Math"/>
                                        </a:rPr>
                                        <m:t>𝑒𝑞</m:t>
                                      </m:r>
                                    </m:sub>
                                  </m:sSub>
                                </m:num>
                                <m:den>
                                  <m:r>
                                    <a:rPr lang="en-US" sz="2400" b="0" i="1" smtClean="0">
                                      <a:latin typeface="Cambria Math"/>
                                      <a:ea typeface="Cambria Math"/>
                                    </a:rPr>
                                    <m:t>𝑟</m:t>
                                  </m:r>
                                </m:den>
                              </m:f>
                            </m:e>
                          </m:d>
                        </m:e>
                      </m:func>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2667000" y="5852122"/>
                <a:ext cx="3921586" cy="929678"/>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738625" y="3720292"/>
                <a:ext cx="2100575" cy="85170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ea typeface="Cambria Math"/>
                        </a:rPr>
                        <m:t>𝛿</m:t>
                      </m:r>
                      <m:r>
                        <a:rPr lang="en-US" sz="2400" b="0" i="1" smtClean="0">
                          <a:latin typeface="Cambria Math"/>
                          <a:ea typeface="Cambria Math"/>
                        </a:rPr>
                        <m:t>=</m:t>
                      </m:r>
                      <m:f>
                        <m:fPr>
                          <m:ctrlPr>
                            <a:rPr lang="en-US" sz="2400" b="0" i="1" smtClean="0">
                              <a:latin typeface="Cambria Math"/>
                              <a:ea typeface="Cambria Math"/>
                            </a:rPr>
                          </m:ctrlPr>
                        </m:fPr>
                        <m:num>
                          <m:r>
                            <a:rPr lang="en-US" sz="2400" b="0" i="1" smtClean="0">
                              <a:latin typeface="Cambria Math"/>
                              <a:ea typeface="Cambria Math"/>
                            </a:rPr>
                            <m:t>0.392</m:t>
                          </m:r>
                          <m:r>
                            <a:rPr lang="en-US" sz="2400" b="0" i="1" smtClean="0">
                              <a:latin typeface="Cambria Math"/>
                              <a:ea typeface="Cambria Math"/>
                            </a:rPr>
                            <m:t>𝑝</m:t>
                          </m:r>
                        </m:num>
                        <m:den>
                          <m:r>
                            <a:rPr lang="en-US" sz="2400" b="0" i="1" smtClean="0">
                              <a:latin typeface="Cambria Math"/>
                              <a:ea typeface="Cambria Math"/>
                            </a:rPr>
                            <m:t>(273+</m:t>
                          </m:r>
                          <m:r>
                            <a:rPr lang="en-US" sz="2400" b="0" i="1" smtClean="0">
                              <a:latin typeface="Cambria Math"/>
                              <a:ea typeface="Cambria Math"/>
                            </a:rPr>
                            <m:t>𝑡</m:t>
                          </m:r>
                          <m:r>
                            <a:rPr lang="en-US" sz="2400" b="0" i="1" smtClean="0">
                              <a:latin typeface="Cambria Math"/>
                              <a:ea typeface="Cambria Math"/>
                            </a:rPr>
                            <m:t>)</m:t>
                          </m:r>
                        </m:den>
                      </m:f>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6738625" y="3720292"/>
                <a:ext cx="2100575" cy="851708"/>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782337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just"/>
                <a:r>
                  <a:rPr lang="en-US" dirty="0" smtClean="0"/>
                  <a:t>When conductor surface is rough and dirty, disruptive critical voltage is somewhat less.</a:t>
                </a:r>
              </a:p>
              <a:p>
                <a:pPr algn="just"/>
                <a:r>
                  <a:rPr lang="en-US" dirty="0" smtClean="0"/>
                  <a:t>To consider this effect a factor </a:t>
                </a:r>
                <a14:m>
                  <m:oMath xmlns:m="http://schemas.openxmlformats.org/officeDocument/2006/math">
                    <m:sSub>
                      <m:sSubPr>
                        <m:ctrlPr>
                          <a:rPr lang="en-US" i="1" smtClean="0">
                            <a:latin typeface="Cambria Math"/>
                          </a:rPr>
                        </m:ctrlPr>
                      </m:sSubPr>
                      <m:e>
                        <m:r>
                          <a:rPr lang="en-US" b="0" i="1" smtClean="0">
                            <a:latin typeface="Cambria Math"/>
                          </a:rPr>
                          <m:t>𝑚</m:t>
                        </m:r>
                      </m:e>
                      <m:sub>
                        <m:r>
                          <a:rPr lang="en-US" b="0" i="1" smtClean="0">
                            <a:latin typeface="Cambria Math"/>
                          </a:rPr>
                          <m:t>0</m:t>
                        </m:r>
                      </m:sub>
                    </m:sSub>
                  </m:oMath>
                </a14:m>
                <a:r>
                  <a:rPr lang="en-US" dirty="0" smtClean="0"/>
                  <a:t> [called irregularity factor or surface factor or roughness factor] must be used.</a:t>
                </a:r>
              </a:p>
              <a:p>
                <a:pPr algn="just"/>
                <a:r>
                  <a:rPr lang="en-US" dirty="0" smtClean="0"/>
                  <a:t>The approximate value of </a:t>
                </a:r>
                <a14:m>
                  <m:oMath xmlns:m="http://schemas.openxmlformats.org/officeDocument/2006/math">
                    <m:sSub>
                      <m:sSubPr>
                        <m:ctrlPr>
                          <a:rPr lang="en-US" i="1" smtClean="0">
                            <a:latin typeface="Cambria Math"/>
                          </a:rPr>
                        </m:ctrlPr>
                      </m:sSubPr>
                      <m:e>
                        <m:r>
                          <a:rPr lang="en-US" b="0" i="1" smtClean="0">
                            <a:latin typeface="Cambria Math"/>
                          </a:rPr>
                          <m:t>𝑚</m:t>
                        </m:r>
                      </m:e>
                      <m:sub>
                        <m:r>
                          <a:rPr lang="en-US" b="0" i="1" smtClean="0">
                            <a:latin typeface="Cambria Math"/>
                          </a:rPr>
                          <m:t>0</m:t>
                        </m:r>
                      </m:sub>
                    </m:sSub>
                  </m:oMath>
                </a14:m>
                <a:r>
                  <a:rPr lang="en-US" dirty="0" smtClean="0"/>
                  <a:t> given by F.W. Peek are as follows:</a:t>
                </a:r>
              </a:p>
              <a:p>
                <a:pPr algn="just"/>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89" t="-1111" r="-133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37F63ED-0BB0-44F4-9CEE-92B23362FD0D}" type="slidenum">
              <a:rPr lang="en-US" smtClean="0"/>
              <a:pPr/>
              <a:t>19</a:t>
            </a:fld>
            <a:endParaRPr lang="en-US"/>
          </a:p>
        </p:txBody>
      </p:sp>
      <mc:AlternateContent xmlns:mc="http://schemas.openxmlformats.org/markup-compatibility/2006" xmlns:a14="http://schemas.microsoft.com/office/drawing/2010/main">
        <mc:Choice Requires="a14">
          <p:sp>
            <p:nvSpPr>
              <p:cNvPr id="5" name="TextBox 4"/>
              <p:cNvSpPr txBox="1"/>
              <p:nvPr/>
            </p:nvSpPr>
            <p:spPr>
              <a:xfrm>
                <a:off x="1828800" y="5355848"/>
                <a:ext cx="6838795" cy="8925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a:rPr>
                          </m:ctrlPr>
                        </m:sSubPr>
                        <m:e>
                          <m:r>
                            <a:rPr lang="en-US" sz="2600" b="0" i="1" smtClean="0">
                              <a:latin typeface="Cambria Math"/>
                            </a:rPr>
                            <m:t>𝑚</m:t>
                          </m:r>
                        </m:e>
                        <m:sub>
                          <m:r>
                            <a:rPr lang="en-US" sz="2600" b="0" i="1" smtClean="0">
                              <a:latin typeface="Cambria Math"/>
                            </a:rPr>
                            <m:t>0</m:t>
                          </m:r>
                        </m:sub>
                      </m:sSub>
                      <m:r>
                        <a:rPr lang="en-US" sz="2600" b="0" i="1" smtClean="0">
                          <a:latin typeface="Cambria Math"/>
                        </a:rPr>
                        <m:t>=0.93 </m:t>
                      </m:r>
                      <m:r>
                        <a:rPr lang="en-US" sz="2600" b="0" i="1" smtClean="0">
                          <a:latin typeface="Cambria Math"/>
                        </a:rPr>
                        <m:t>𝑡𝑜</m:t>
                      </m:r>
                      <m:r>
                        <a:rPr lang="en-US" sz="2600" b="0" i="1" smtClean="0">
                          <a:latin typeface="Cambria Math"/>
                        </a:rPr>
                        <m:t> 0.98 </m:t>
                      </m:r>
                      <m:r>
                        <a:rPr lang="en-US" sz="2600" b="0" i="1" smtClean="0">
                          <a:latin typeface="Cambria Math"/>
                        </a:rPr>
                        <m:t>𝑓𝑜𝑟</m:t>
                      </m:r>
                      <m:r>
                        <a:rPr lang="en-US" sz="2600" b="0" i="1" smtClean="0">
                          <a:latin typeface="Cambria Math"/>
                        </a:rPr>
                        <m:t> </m:t>
                      </m:r>
                      <m:r>
                        <a:rPr lang="en-US" sz="2600" b="0" i="1" smtClean="0">
                          <a:latin typeface="Cambria Math"/>
                        </a:rPr>
                        <m:t>𝑟𝑜𝑢𝑔h</m:t>
                      </m:r>
                      <m:r>
                        <a:rPr lang="en-US" sz="2600" b="0" i="1" smtClean="0">
                          <a:latin typeface="Cambria Math"/>
                        </a:rPr>
                        <m:t> </m:t>
                      </m:r>
                      <m:r>
                        <a:rPr lang="en-US" sz="2600" b="0" i="1" smtClean="0">
                          <a:latin typeface="Cambria Math"/>
                        </a:rPr>
                        <m:t>𝑎𝑛𝑑</m:t>
                      </m:r>
                      <m:r>
                        <a:rPr lang="en-US" sz="2600" b="0" i="1" smtClean="0">
                          <a:latin typeface="Cambria Math"/>
                        </a:rPr>
                        <m:t> </m:t>
                      </m:r>
                      <m:r>
                        <a:rPr lang="en-US" sz="2600" b="0" i="1" smtClean="0">
                          <a:latin typeface="Cambria Math"/>
                        </a:rPr>
                        <m:t>𝑤𝑒𝑎𝑡h𝑒𝑟𝑒𝑑</m:t>
                      </m:r>
                      <m:r>
                        <a:rPr lang="en-US" sz="2600" b="0" i="1" smtClean="0">
                          <a:latin typeface="Cambria Math"/>
                        </a:rPr>
                        <m:t> </m:t>
                      </m:r>
                    </m:oMath>
                  </m:oMathPara>
                </a14:m>
                <a:endParaRPr lang="en-US" sz="2600" b="0" i="1" dirty="0" smtClean="0">
                  <a:latin typeface="Cambria Math"/>
                </a:endParaRPr>
              </a:p>
              <a:p>
                <a:pPr/>
                <a14:m>
                  <m:oMathPara xmlns:m="http://schemas.openxmlformats.org/officeDocument/2006/math">
                    <m:oMathParaPr>
                      <m:jc m:val="centerGroup"/>
                    </m:oMathParaPr>
                    <m:oMath xmlns:m="http://schemas.openxmlformats.org/officeDocument/2006/math">
                      <m:r>
                        <a:rPr lang="en-US" sz="2600" b="0" i="1" smtClean="0">
                          <a:latin typeface="Cambria Math"/>
                        </a:rPr>
                        <m:t>𝑐𝑜𝑛𝑑𝑢𝑐𝑡𝑜𝑟𝑠</m:t>
                      </m:r>
                    </m:oMath>
                  </m:oMathPara>
                </a14:m>
                <a:endParaRPr lang="en-US" sz="2600" dirty="0"/>
              </a:p>
            </p:txBody>
          </p:sp>
        </mc:Choice>
        <mc:Fallback xmlns="">
          <p:sp>
            <p:nvSpPr>
              <p:cNvPr id="5" name="TextBox 4"/>
              <p:cNvSpPr txBox="1">
                <a:spLocks noRot="1" noChangeAspect="1" noMove="1" noResize="1" noEditPoints="1" noAdjustHandles="1" noChangeArrowheads="1" noChangeShapeType="1" noTextEdit="1"/>
              </p:cNvSpPr>
              <p:nvPr/>
            </p:nvSpPr>
            <p:spPr>
              <a:xfrm>
                <a:off x="1828800" y="5355848"/>
                <a:ext cx="6838795" cy="89255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828800" y="4800600"/>
                <a:ext cx="6529095"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a:rPr>
                          </m:ctrlPr>
                        </m:sSubPr>
                        <m:e>
                          <m:r>
                            <a:rPr lang="en-US" sz="2600" b="0" i="1" smtClean="0">
                              <a:latin typeface="Cambria Math"/>
                            </a:rPr>
                            <m:t>𝑚</m:t>
                          </m:r>
                        </m:e>
                        <m:sub>
                          <m:r>
                            <a:rPr lang="en-US" sz="2600" b="0" i="1" smtClean="0">
                              <a:latin typeface="Cambria Math"/>
                            </a:rPr>
                            <m:t>0</m:t>
                          </m:r>
                        </m:sub>
                      </m:sSub>
                      <m:r>
                        <a:rPr lang="en-US" sz="2600" b="0" i="1" smtClean="0">
                          <a:latin typeface="Cambria Math"/>
                        </a:rPr>
                        <m:t>=1.0 </m:t>
                      </m:r>
                      <m:r>
                        <a:rPr lang="en-US" sz="2600" b="0" i="1" smtClean="0">
                          <a:latin typeface="Cambria Math"/>
                        </a:rPr>
                        <m:t>𝑓𝑜𝑟</m:t>
                      </m:r>
                      <m:r>
                        <a:rPr lang="en-US" sz="2600" b="0" i="1" smtClean="0">
                          <a:latin typeface="Cambria Math"/>
                        </a:rPr>
                        <m:t> </m:t>
                      </m:r>
                      <m:r>
                        <a:rPr lang="en-US" sz="2600" b="0" i="1" smtClean="0">
                          <a:latin typeface="Cambria Math"/>
                        </a:rPr>
                        <m:t>𝑠𝑚𝑜𝑜𝑡h</m:t>
                      </m:r>
                      <m:r>
                        <a:rPr lang="en-US" sz="2600" b="0" i="1" smtClean="0">
                          <a:latin typeface="Cambria Math"/>
                        </a:rPr>
                        <m:t>, </m:t>
                      </m:r>
                      <m:r>
                        <a:rPr lang="en-US" sz="2600" b="0" i="1" smtClean="0">
                          <a:latin typeface="Cambria Math"/>
                        </a:rPr>
                        <m:t>𝑝𝑜𝑙𝑖𝑠h𝑒𝑑</m:t>
                      </m:r>
                      <m:r>
                        <a:rPr lang="en-US" sz="2600" b="0" i="1" smtClean="0">
                          <a:latin typeface="Cambria Math"/>
                        </a:rPr>
                        <m:t> </m:t>
                      </m:r>
                      <m:r>
                        <a:rPr lang="en-US" sz="2600" b="0" i="1" smtClean="0">
                          <a:latin typeface="Cambria Math"/>
                        </a:rPr>
                        <m:t>𝑐𝑜𝑛𝑑𝑢𝑐𝑡𝑜𝑟𝑠</m:t>
                      </m:r>
                    </m:oMath>
                  </m:oMathPara>
                </a14:m>
                <a:endParaRPr lang="en-US" sz="2600" dirty="0"/>
              </a:p>
            </p:txBody>
          </p:sp>
        </mc:Choice>
        <mc:Fallback xmlns="">
          <p:sp>
            <p:nvSpPr>
              <p:cNvPr id="8" name="TextBox 7"/>
              <p:cNvSpPr txBox="1">
                <a:spLocks noRot="1" noChangeAspect="1" noMove="1" noResize="1" noEditPoints="1" noAdjustHandles="1" noChangeArrowheads="1" noChangeShapeType="1" noTextEdit="1"/>
              </p:cNvSpPr>
              <p:nvPr/>
            </p:nvSpPr>
            <p:spPr>
              <a:xfrm>
                <a:off x="1828800" y="4800600"/>
                <a:ext cx="6529095" cy="492443"/>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828800" y="6136957"/>
                <a:ext cx="6665864"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a:rPr>
                          </m:ctrlPr>
                        </m:sSubPr>
                        <m:e>
                          <m:r>
                            <a:rPr lang="en-US" sz="2600" b="0" i="1" smtClean="0">
                              <a:latin typeface="Cambria Math"/>
                            </a:rPr>
                            <m:t>𝑚</m:t>
                          </m:r>
                        </m:e>
                        <m:sub>
                          <m:r>
                            <a:rPr lang="en-US" sz="2600" b="0" i="1" smtClean="0">
                              <a:latin typeface="Cambria Math"/>
                            </a:rPr>
                            <m:t>0</m:t>
                          </m:r>
                        </m:sub>
                      </m:sSub>
                      <m:r>
                        <a:rPr lang="en-US" sz="2600" b="0" i="1" smtClean="0">
                          <a:latin typeface="Cambria Math"/>
                        </a:rPr>
                        <m:t>=0.80 </m:t>
                      </m:r>
                      <m:r>
                        <a:rPr lang="en-US" sz="2600" b="0" i="1" smtClean="0">
                          <a:latin typeface="Cambria Math"/>
                        </a:rPr>
                        <m:t>𝑡𝑜</m:t>
                      </m:r>
                      <m:r>
                        <a:rPr lang="en-US" sz="2600" b="0" i="1" smtClean="0">
                          <a:latin typeface="Cambria Math"/>
                        </a:rPr>
                        <m:t> 0.87 </m:t>
                      </m:r>
                      <m:r>
                        <a:rPr lang="en-US" sz="2600" b="0" i="1" smtClean="0">
                          <a:latin typeface="Cambria Math"/>
                        </a:rPr>
                        <m:t>𝑓𝑜𝑟</m:t>
                      </m:r>
                      <m:r>
                        <a:rPr lang="en-US" sz="2600" b="0" i="1" smtClean="0">
                          <a:latin typeface="Cambria Math"/>
                        </a:rPr>
                        <m:t> </m:t>
                      </m:r>
                      <m:r>
                        <a:rPr lang="en-US" sz="2600" b="0" i="1" smtClean="0">
                          <a:latin typeface="Cambria Math"/>
                        </a:rPr>
                        <m:t>𝑠𝑡𝑟𝑎𝑛𝑑𝑒𝑑</m:t>
                      </m:r>
                      <m:r>
                        <a:rPr lang="en-US" sz="2600" b="0" i="1" smtClean="0">
                          <a:latin typeface="Cambria Math"/>
                        </a:rPr>
                        <m:t> </m:t>
                      </m:r>
                      <m:r>
                        <a:rPr lang="en-US" sz="2600" b="0" i="1" smtClean="0">
                          <a:latin typeface="Cambria Math"/>
                        </a:rPr>
                        <m:t>𝑐𝑜𝑛𝑑𝑢𝑐𝑡𝑜𝑟𝑠</m:t>
                      </m:r>
                    </m:oMath>
                  </m:oMathPara>
                </a14:m>
                <a:endParaRPr lang="en-US" sz="2600" dirty="0"/>
              </a:p>
            </p:txBody>
          </p:sp>
        </mc:Choice>
        <mc:Fallback xmlns="">
          <p:sp>
            <p:nvSpPr>
              <p:cNvPr id="9" name="TextBox 8"/>
              <p:cNvSpPr txBox="1">
                <a:spLocks noRot="1" noChangeAspect="1" noMove="1" noResize="1" noEditPoints="1" noAdjustHandles="1" noChangeArrowheads="1" noChangeShapeType="1" noTextEdit="1"/>
              </p:cNvSpPr>
              <p:nvPr/>
            </p:nvSpPr>
            <p:spPr>
              <a:xfrm>
                <a:off x="1828800" y="6136957"/>
                <a:ext cx="6665864" cy="492443"/>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36972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Introduction </a:t>
            </a:r>
          </a:p>
        </p:txBody>
      </p:sp>
      <p:sp>
        <p:nvSpPr>
          <p:cNvPr id="3" name="Content Placeholder 2"/>
          <p:cNvSpPr>
            <a:spLocks noGrp="1"/>
          </p:cNvSpPr>
          <p:nvPr>
            <p:ph idx="1"/>
          </p:nvPr>
        </p:nvSpPr>
        <p:spPr/>
        <p:txBody>
          <a:bodyPr/>
          <a:lstStyle/>
          <a:p>
            <a:pPr algn="just"/>
            <a:r>
              <a:rPr lang="en-US" dirty="0" smtClean="0"/>
              <a:t>The literal meaning of Corona is “a bright circle seen around the sun or the moon.” </a:t>
            </a:r>
          </a:p>
          <a:p>
            <a:pPr algn="just"/>
            <a:r>
              <a:rPr lang="en-US" dirty="0" smtClean="0"/>
              <a:t>This term is borrowed to describe partial discharge that developed in the presence of high electric field.</a:t>
            </a:r>
          </a:p>
          <a:p>
            <a:pPr algn="just"/>
            <a:r>
              <a:rPr lang="en-US" dirty="0" smtClean="0"/>
              <a:t>When an alternating potential difference is applied across two conductors whose spacing is large in comparison with the diameter, then the air surrounding the conductor is subjected to electro-static stress.</a:t>
            </a:r>
          </a:p>
          <a:p>
            <a:pPr algn="just"/>
            <a:endParaRPr lang="en-US" dirty="0"/>
          </a:p>
        </p:txBody>
      </p:sp>
      <p:sp>
        <p:nvSpPr>
          <p:cNvPr id="4" name="Slide Number Placeholder 3"/>
          <p:cNvSpPr>
            <a:spLocks noGrp="1"/>
          </p:cNvSpPr>
          <p:nvPr>
            <p:ph type="sldNum" sz="quarter" idx="12"/>
          </p:nvPr>
        </p:nvSpPr>
        <p:spPr/>
        <p:txBody>
          <a:bodyPr/>
          <a:lstStyle/>
          <a:p>
            <a:fld id="{337F63ED-0BB0-44F4-9CEE-92B23362FD0D}"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Visual Critical Voltage</a:t>
            </a:r>
            <a:endParaRPr lang="en-US" sz="4000"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just"/>
                <a:r>
                  <a:rPr lang="en-US" dirty="0" smtClean="0"/>
                  <a:t>Visual luminous glow of corona generally occurs at a voltage higher than the disruptive critical voltage.</a:t>
                </a:r>
              </a:p>
              <a:p>
                <a:pPr algn="just"/>
                <a:r>
                  <a:rPr lang="en-US" dirty="0" smtClean="0"/>
                  <a:t>Voltage gradient 30kV/cm will cause ionization when this value is reached at a distance of </a:t>
                </a:r>
                <a14:m>
                  <m:oMath xmlns:m="http://schemas.openxmlformats.org/officeDocument/2006/math">
                    <m:r>
                      <a:rPr lang="en-US" b="0" i="1" smtClean="0">
                        <a:latin typeface="Cambria Math"/>
                      </a:rPr>
                      <m:t>𝑟</m:t>
                    </m:r>
                    <m:r>
                      <a:rPr lang="en-US" b="0" i="1" smtClean="0">
                        <a:latin typeface="Cambria Math"/>
                        <a:ea typeface="Cambria Math"/>
                      </a:rPr>
                      <m:t>+0.0301</m:t>
                    </m:r>
                    <m:rad>
                      <m:radPr>
                        <m:degHide m:val="on"/>
                        <m:ctrlPr>
                          <a:rPr lang="en-US" b="0" i="1" smtClean="0">
                            <a:latin typeface="Cambria Math"/>
                            <a:ea typeface="Cambria Math"/>
                          </a:rPr>
                        </m:ctrlPr>
                      </m:radPr>
                      <m:deg/>
                      <m:e>
                        <m:r>
                          <a:rPr lang="en-US" b="0" i="1" smtClean="0">
                            <a:latin typeface="Cambria Math"/>
                            <a:ea typeface="Cambria Math"/>
                          </a:rPr>
                          <m:t>𝑟</m:t>
                        </m:r>
                      </m:e>
                    </m:rad>
                  </m:oMath>
                </a14:m>
                <a:r>
                  <a:rPr lang="en-US" dirty="0" smtClean="0"/>
                  <a:t> from the conductor axis, where r is in meters.</a:t>
                </a:r>
              </a:p>
              <a:p>
                <a:pPr algn="just"/>
                <a:r>
                  <a:rPr lang="en-US" dirty="0" smtClean="0"/>
                  <a:t>The expression of the visual critical voltages for single phase and three phase lines can be given as when the effects of irregularity of the surface of the conductor and air density factor are considered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89" t="-1111" r="-133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37F63ED-0BB0-44F4-9CEE-92B23362FD0D}" type="slidenum">
              <a:rPr lang="en-US" smtClean="0"/>
              <a:pPr/>
              <a:t>20</a:t>
            </a:fld>
            <a:endParaRPr lang="en-US"/>
          </a:p>
        </p:txBody>
      </p:sp>
    </p:spTree>
    <p:extLst>
      <p:ext uri="{BB962C8B-B14F-4D97-AF65-F5344CB8AC3E}">
        <p14:creationId xmlns:p14="http://schemas.microsoft.com/office/powerpoint/2010/main" val="37134875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935480"/>
                <a:ext cx="8229600" cy="4693920"/>
              </a:xfrm>
            </p:spPr>
            <p:txBody>
              <a:bodyPr>
                <a:normAutofit fontScale="92500" lnSpcReduction="10000"/>
              </a:bodyPr>
              <a:lstStyle/>
              <a:p>
                <a:pPr algn="just"/>
                <a:r>
                  <a:rPr lang="en-US" dirty="0" smtClean="0"/>
                  <a:t>For a single phase line:</a:t>
                </a:r>
              </a:p>
              <a:p>
                <a:pPr algn="just"/>
                <a:endParaRPr lang="en-US" dirty="0"/>
              </a:p>
              <a:p>
                <a:pPr algn="just"/>
                <a:endParaRPr lang="en-US" dirty="0" smtClean="0"/>
              </a:p>
              <a:p>
                <a:pPr algn="just"/>
                <a:r>
                  <a:rPr lang="en-US" dirty="0" smtClean="0"/>
                  <a:t>For a three phase line:</a:t>
                </a:r>
              </a:p>
              <a:p>
                <a:pPr algn="just"/>
                <a:endParaRPr lang="en-US" dirty="0"/>
              </a:p>
              <a:p>
                <a:pPr algn="just"/>
                <a:endParaRPr lang="en-US" dirty="0" smtClean="0"/>
              </a:p>
              <a:p>
                <a:pPr algn="just"/>
                <a:r>
                  <a:rPr lang="en-US" dirty="0" smtClean="0"/>
                  <a:t>Where </a:t>
                </a:r>
                <a14:m>
                  <m:oMath xmlns:m="http://schemas.openxmlformats.org/officeDocument/2006/math">
                    <m:sSub>
                      <m:sSubPr>
                        <m:ctrlPr>
                          <a:rPr lang="en-US" i="1" smtClean="0">
                            <a:latin typeface="Cambria Math"/>
                          </a:rPr>
                        </m:ctrlPr>
                      </m:sSubPr>
                      <m:e>
                        <m:r>
                          <a:rPr lang="en-US" b="0" i="1" smtClean="0">
                            <a:latin typeface="Cambria Math"/>
                          </a:rPr>
                          <m:t>𝑚</m:t>
                        </m:r>
                      </m:e>
                      <m:sub>
                        <m:r>
                          <a:rPr lang="en-US" b="0" i="1" smtClean="0">
                            <a:latin typeface="Cambria Math"/>
                          </a:rPr>
                          <m:t>𝑣</m:t>
                        </m:r>
                      </m:sub>
                    </m:sSub>
                  </m:oMath>
                </a14:m>
                <a:r>
                  <a:rPr lang="en-US" dirty="0" smtClean="0"/>
                  <a:t> is roughness or irregularity factor.</a:t>
                </a:r>
              </a:p>
              <a:p>
                <a:pPr marL="667512" lvl="2" indent="0" algn="just">
                  <a:buNone/>
                </a:pPr>
                <a14:m>
                  <m:oMath xmlns:m="http://schemas.openxmlformats.org/officeDocument/2006/math">
                    <m:sSub>
                      <m:sSubPr>
                        <m:ctrlPr>
                          <a:rPr lang="en-US" sz="2400" i="1" smtClean="0">
                            <a:latin typeface="Cambria Math"/>
                          </a:rPr>
                        </m:ctrlPr>
                      </m:sSubPr>
                      <m:e>
                        <m:r>
                          <a:rPr lang="en-US" sz="2400" b="0" i="1" smtClean="0">
                            <a:latin typeface="Cambria Math"/>
                          </a:rPr>
                          <m:t>𝑚</m:t>
                        </m:r>
                      </m:e>
                      <m:sub>
                        <m:r>
                          <a:rPr lang="en-US" sz="2400" b="0" i="1" smtClean="0">
                            <a:latin typeface="Cambria Math"/>
                          </a:rPr>
                          <m:t>𝑣</m:t>
                        </m:r>
                      </m:sub>
                    </m:sSub>
                    <m:r>
                      <a:rPr lang="en-US" sz="2400" b="0" i="0" smtClean="0">
                        <a:latin typeface="Cambria Math"/>
                      </a:rPr>
                      <m:t>=</m:t>
                    </m:r>
                  </m:oMath>
                </a14:m>
                <a:r>
                  <a:rPr lang="en-US" sz="2400" dirty="0" smtClean="0"/>
                  <a:t> 1.0 for smooth conductor.</a:t>
                </a:r>
              </a:p>
              <a:p>
                <a:pPr marL="667512" lvl="2" indent="0" algn="just">
                  <a:buNone/>
                </a:pPr>
                <a14:m>
                  <m:oMath xmlns:m="http://schemas.openxmlformats.org/officeDocument/2006/math">
                    <m:sSub>
                      <m:sSubPr>
                        <m:ctrlPr>
                          <a:rPr lang="en-US" sz="2400" i="1" smtClean="0">
                            <a:latin typeface="Cambria Math"/>
                          </a:rPr>
                        </m:ctrlPr>
                      </m:sSubPr>
                      <m:e>
                        <m:r>
                          <a:rPr lang="en-US" sz="2400" b="0" i="1" smtClean="0">
                            <a:latin typeface="Cambria Math"/>
                          </a:rPr>
                          <m:t>𝑚</m:t>
                        </m:r>
                      </m:e>
                      <m:sub>
                        <m:r>
                          <a:rPr lang="en-US" sz="2400" b="0" i="1" smtClean="0">
                            <a:latin typeface="Cambria Math"/>
                          </a:rPr>
                          <m:t>𝑣</m:t>
                        </m:r>
                      </m:sub>
                    </m:sSub>
                    <m:r>
                      <a:rPr lang="en-US" sz="2400" b="0" i="1" smtClean="0">
                        <a:latin typeface="Cambria Math"/>
                      </a:rPr>
                      <m:t>=</m:t>
                    </m:r>
                  </m:oMath>
                </a14:m>
                <a:r>
                  <a:rPr lang="en-US" sz="2400" dirty="0" smtClean="0"/>
                  <a:t> 0.70 to 0.75 for local corona when the effect is first visible at some places along the line.</a:t>
                </a:r>
              </a:p>
              <a:p>
                <a:pPr marL="667512" lvl="2" indent="0" algn="just">
                  <a:buNone/>
                </a:pPr>
                <a14:m>
                  <m:oMath xmlns:m="http://schemas.openxmlformats.org/officeDocument/2006/math">
                    <m:sSub>
                      <m:sSubPr>
                        <m:ctrlPr>
                          <a:rPr lang="en-US" sz="2400" i="1" smtClean="0">
                            <a:latin typeface="Cambria Math"/>
                          </a:rPr>
                        </m:ctrlPr>
                      </m:sSubPr>
                      <m:e>
                        <m:r>
                          <a:rPr lang="en-US" sz="2400" b="0" i="1" smtClean="0">
                            <a:latin typeface="Cambria Math"/>
                          </a:rPr>
                          <m:t>𝑚</m:t>
                        </m:r>
                      </m:e>
                      <m:sub>
                        <m:r>
                          <a:rPr lang="en-US" sz="2400" b="0" i="1" smtClean="0">
                            <a:latin typeface="Cambria Math"/>
                          </a:rPr>
                          <m:t>𝑣</m:t>
                        </m:r>
                      </m:sub>
                    </m:sSub>
                    <m:r>
                      <a:rPr lang="en-US" sz="2400" b="0" i="1" smtClean="0">
                        <a:latin typeface="Cambria Math"/>
                      </a:rPr>
                      <m:t>=</m:t>
                    </m:r>
                  </m:oMath>
                </a14:m>
                <a:r>
                  <a:rPr lang="en-US" sz="2400" dirty="0" smtClean="0"/>
                  <a:t> 0.80 to 0.85 for general corona along the whole length of the conductor.</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935480"/>
                <a:ext cx="8229600" cy="4693920"/>
              </a:xfrm>
              <a:blipFill rotWithShape="1">
                <a:blip r:embed="rId2"/>
                <a:stretch>
                  <a:fillRect l="-741" t="-1818" r="-96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37F63ED-0BB0-44F4-9CEE-92B23362FD0D}" type="slidenum">
              <a:rPr lang="en-US" smtClean="0"/>
              <a:pPr/>
              <a:t>21</a:t>
            </a:fld>
            <a:endParaRPr lang="en-US"/>
          </a:p>
        </p:txBody>
      </p:sp>
      <mc:AlternateContent xmlns:mc="http://schemas.openxmlformats.org/markup-compatibility/2006" xmlns:a14="http://schemas.microsoft.com/office/drawing/2010/main">
        <mc:Choice Requires="a14">
          <p:sp>
            <p:nvSpPr>
              <p:cNvPr id="6" name="TextBox 5"/>
              <p:cNvSpPr txBox="1"/>
              <p:nvPr/>
            </p:nvSpPr>
            <p:spPr>
              <a:xfrm>
                <a:off x="1752600" y="2286000"/>
                <a:ext cx="5449889" cy="9296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rPr>
                          </m:ctrlPr>
                        </m:sSubPr>
                        <m:e>
                          <m:r>
                            <a:rPr lang="en-US" sz="2400" b="0" i="1" smtClean="0">
                              <a:latin typeface="Cambria Math"/>
                            </a:rPr>
                            <m:t>𝑉</m:t>
                          </m:r>
                        </m:e>
                        <m:sub>
                          <m:r>
                            <a:rPr lang="en-US" sz="2400" b="0" i="1" smtClean="0">
                              <a:latin typeface="Cambria Math"/>
                            </a:rPr>
                            <m:t>𝑣</m:t>
                          </m:r>
                        </m:sub>
                      </m:sSub>
                      <m:r>
                        <a:rPr lang="en-US" sz="2400" b="0" i="1" smtClean="0">
                          <a:latin typeface="Cambria Math"/>
                        </a:rPr>
                        <m:t>=</m:t>
                      </m:r>
                      <m:f>
                        <m:fPr>
                          <m:ctrlPr>
                            <a:rPr lang="en-US" sz="2400" b="0" i="1" smtClean="0">
                              <a:latin typeface="Cambria Math"/>
                            </a:rPr>
                          </m:ctrlPr>
                        </m:fPr>
                        <m:num>
                          <m:r>
                            <a:rPr lang="en-US" sz="2400" b="0" i="1" smtClean="0">
                              <a:latin typeface="Cambria Math"/>
                            </a:rPr>
                            <m:t>6</m:t>
                          </m:r>
                          <m:r>
                            <a:rPr lang="en-US" sz="2400" b="0" i="1" smtClean="0">
                              <a:latin typeface="Cambria Math"/>
                              <a:ea typeface="Cambria Math"/>
                            </a:rPr>
                            <m:t>×</m:t>
                          </m:r>
                          <m:sSup>
                            <m:sSupPr>
                              <m:ctrlPr>
                                <a:rPr lang="en-US" sz="2400" b="0" i="1" smtClean="0">
                                  <a:latin typeface="Cambria Math"/>
                                  <a:ea typeface="Cambria Math"/>
                                </a:rPr>
                              </m:ctrlPr>
                            </m:sSupPr>
                            <m:e>
                              <m:r>
                                <a:rPr lang="en-US" sz="2400" b="0" i="1" smtClean="0">
                                  <a:latin typeface="Cambria Math"/>
                                  <a:ea typeface="Cambria Math"/>
                                </a:rPr>
                                <m:t>10</m:t>
                              </m:r>
                            </m:e>
                            <m:sup>
                              <m:r>
                                <a:rPr lang="en-US" sz="2400" b="0" i="1" smtClean="0">
                                  <a:latin typeface="Cambria Math"/>
                                  <a:ea typeface="Cambria Math"/>
                                </a:rPr>
                                <m:t>6</m:t>
                              </m:r>
                            </m:sup>
                          </m:sSup>
                        </m:num>
                        <m:den>
                          <m:rad>
                            <m:radPr>
                              <m:degHide m:val="on"/>
                              <m:ctrlPr>
                                <a:rPr lang="en-US" sz="2400" b="0" i="1" smtClean="0">
                                  <a:latin typeface="Cambria Math"/>
                                </a:rPr>
                              </m:ctrlPr>
                            </m:radPr>
                            <m:deg/>
                            <m:e>
                              <m:r>
                                <a:rPr lang="en-US" sz="2400" b="0" i="1" smtClean="0">
                                  <a:latin typeface="Cambria Math"/>
                                </a:rPr>
                                <m:t>2</m:t>
                              </m:r>
                            </m:e>
                          </m:rad>
                        </m:den>
                      </m:f>
                      <m:sSub>
                        <m:sSubPr>
                          <m:ctrlPr>
                            <a:rPr lang="en-US" sz="2400" b="0" i="1" smtClean="0">
                              <a:latin typeface="Cambria Math"/>
                              <a:ea typeface="Cambria Math"/>
                            </a:rPr>
                          </m:ctrlPr>
                        </m:sSubPr>
                        <m:e>
                          <m:r>
                            <a:rPr lang="en-US" sz="2400" b="0" i="1" smtClean="0">
                              <a:latin typeface="Cambria Math"/>
                              <a:ea typeface="Cambria Math"/>
                            </a:rPr>
                            <m:t>𝑚</m:t>
                          </m:r>
                        </m:e>
                        <m:sub>
                          <m:r>
                            <a:rPr lang="en-US" sz="2400" b="0" i="1" smtClean="0">
                              <a:latin typeface="Cambria Math"/>
                              <a:ea typeface="Cambria Math"/>
                            </a:rPr>
                            <m:t>𝑣</m:t>
                          </m:r>
                        </m:sub>
                      </m:sSub>
                      <m:r>
                        <a:rPr lang="en-US" sz="2400" b="0" i="1" smtClean="0">
                          <a:latin typeface="Cambria Math"/>
                          <a:ea typeface="Cambria Math"/>
                        </a:rPr>
                        <m:t>𝑟</m:t>
                      </m:r>
                      <m:r>
                        <a:rPr lang="en-US" sz="2400" b="0" i="1" smtClean="0">
                          <a:latin typeface="Cambria Math"/>
                          <a:ea typeface="Cambria Math"/>
                        </a:rPr>
                        <m:t>𝛿</m:t>
                      </m:r>
                      <m:d>
                        <m:dPr>
                          <m:ctrlPr>
                            <a:rPr lang="en-US" sz="2400" b="0" i="1" smtClean="0">
                              <a:latin typeface="Cambria Math"/>
                              <a:ea typeface="Cambria Math"/>
                            </a:rPr>
                          </m:ctrlPr>
                        </m:dPr>
                        <m:e>
                          <m:r>
                            <a:rPr lang="en-US" sz="2400" b="0" i="1" smtClean="0">
                              <a:latin typeface="Cambria Math"/>
                              <a:ea typeface="Cambria Math"/>
                            </a:rPr>
                            <m:t>1+</m:t>
                          </m:r>
                          <m:f>
                            <m:fPr>
                              <m:ctrlPr>
                                <a:rPr lang="en-US" sz="2400" b="0" i="1" smtClean="0">
                                  <a:latin typeface="Cambria Math"/>
                                  <a:ea typeface="Cambria Math"/>
                                </a:rPr>
                              </m:ctrlPr>
                            </m:fPr>
                            <m:num>
                              <m:r>
                                <a:rPr lang="en-US" sz="2400" b="0" i="1" smtClean="0">
                                  <a:latin typeface="Cambria Math"/>
                                  <a:ea typeface="Cambria Math"/>
                                </a:rPr>
                                <m:t>0.0301</m:t>
                              </m:r>
                            </m:num>
                            <m:den>
                              <m:rad>
                                <m:radPr>
                                  <m:degHide m:val="on"/>
                                  <m:ctrlPr>
                                    <a:rPr lang="en-US" sz="2400" b="0" i="1" smtClean="0">
                                      <a:latin typeface="Cambria Math"/>
                                      <a:ea typeface="Cambria Math"/>
                                    </a:rPr>
                                  </m:ctrlPr>
                                </m:radPr>
                                <m:deg/>
                                <m:e>
                                  <m:r>
                                    <a:rPr lang="en-US" sz="2400" b="0" i="1" smtClean="0">
                                      <a:latin typeface="Cambria Math"/>
                                      <a:ea typeface="Cambria Math"/>
                                    </a:rPr>
                                    <m:t>𝑟</m:t>
                                  </m:r>
                                  <m:r>
                                    <a:rPr lang="en-US" sz="2400" b="0" i="1" smtClean="0">
                                      <a:latin typeface="Cambria Math"/>
                                      <a:ea typeface="Cambria Math"/>
                                    </a:rPr>
                                    <m:t>𝛿</m:t>
                                  </m:r>
                                </m:e>
                              </m:rad>
                            </m:den>
                          </m:f>
                        </m:e>
                      </m:d>
                      <m:func>
                        <m:funcPr>
                          <m:ctrlPr>
                            <a:rPr lang="en-US" sz="2400" b="0" i="1" smtClean="0">
                              <a:latin typeface="Cambria Math"/>
                              <a:ea typeface="Cambria Math"/>
                            </a:rPr>
                          </m:ctrlPr>
                        </m:funcPr>
                        <m:fName>
                          <m:r>
                            <m:rPr>
                              <m:sty m:val="p"/>
                            </m:rPr>
                            <a:rPr lang="en-US" sz="2400" b="0" i="0" smtClean="0">
                              <a:latin typeface="Cambria Math"/>
                              <a:ea typeface="Cambria Math"/>
                            </a:rPr>
                            <m:t>ln</m:t>
                          </m:r>
                        </m:fName>
                        <m:e>
                          <m:d>
                            <m:dPr>
                              <m:ctrlPr>
                                <a:rPr lang="en-US" sz="2400" b="0" i="1" smtClean="0">
                                  <a:latin typeface="Cambria Math"/>
                                  <a:ea typeface="Cambria Math"/>
                                </a:rPr>
                              </m:ctrlPr>
                            </m:dPr>
                            <m:e>
                              <m:f>
                                <m:fPr>
                                  <m:ctrlPr>
                                    <a:rPr lang="en-US" sz="2400" b="0" i="1" smtClean="0">
                                      <a:latin typeface="Cambria Math"/>
                                      <a:ea typeface="Cambria Math"/>
                                    </a:rPr>
                                  </m:ctrlPr>
                                </m:fPr>
                                <m:num>
                                  <m:r>
                                    <a:rPr lang="en-US" sz="2400" b="0" i="1" smtClean="0">
                                      <a:latin typeface="Cambria Math"/>
                                      <a:ea typeface="Cambria Math"/>
                                    </a:rPr>
                                    <m:t>𝐷</m:t>
                                  </m:r>
                                </m:num>
                                <m:den>
                                  <m:r>
                                    <a:rPr lang="en-US" sz="2400" b="0" i="1" smtClean="0">
                                      <a:latin typeface="Cambria Math"/>
                                      <a:ea typeface="Cambria Math"/>
                                    </a:rPr>
                                    <m:t>𝑟</m:t>
                                  </m:r>
                                </m:den>
                              </m:f>
                            </m:e>
                          </m:d>
                        </m:e>
                      </m:func>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1752600" y="2286000"/>
                <a:ext cx="5449889" cy="929678"/>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752600" y="3505200"/>
                <a:ext cx="5747856" cy="9296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rPr>
                          </m:ctrlPr>
                        </m:sSubPr>
                        <m:e>
                          <m:r>
                            <a:rPr lang="en-US" sz="2400" b="0" i="1" smtClean="0">
                              <a:latin typeface="Cambria Math"/>
                            </a:rPr>
                            <m:t>𝑉</m:t>
                          </m:r>
                        </m:e>
                        <m:sub>
                          <m:r>
                            <a:rPr lang="en-US" sz="2400" b="0" i="1" smtClean="0">
                              <a:latin typeface="Cambria Math"/>
                            </a:rPr>
                            <m:t>𝑣</m:t>
                          </m:r>
                        </m:sub>
                      </m:sSub>
                      <m:r>
                        <a:rPr lang="en-US" sz="2400" b="0" i="1" smtClean="0">
                          <a:latin typeface="Cambria Math"/>
                        </a:rPr>
                        <m:t>=</m:t>
                      </m:r>
                      <m:f>
                        <m:fPr>
                          <m:ctrlPr>
                            <a:rPr lang="en-US" sz="2400" b="0" i="1" smtClean="0">
                              <a:latin typeface="Cambria Math"/>
                            </a:rPr>
                          </m:ctrlPr>
                        </m:fPr>
                        <m:num>
                          <m:r>
                            <a:rPr lang="en-US" sz="2400" b="0" i="1" smtClean="0">
                              <a:latin typeface="Cambria Math"/>
                            </a:rPr>
                            <m:t>3</m:t>
                          </m:r>
                          <m:r>
                            <a:rPr lang="en-US" sz="2400" b="0" i="1" smtClean="0">
                              <a:latin typeface="Cambria Math"/>
                              <a:ea typeface="Cambria Math"/>
                            </a:rPr>
                            <m:t>×</m:t>
                          </m:r>
                          <m:sSup>
                            <m:sSupPr>
                              <m:ctrlPr>
                                <a:rPr lang="en-US" sz="2400" b="0" i="1" smtClean="0">
                                  <a:latin typeface="Cambria Math"/>
                                  <a:ea typeface="Cambria Math"/>
                                </a:rPr>
                              </m:ctrlPr>
                            </m:sSupPr>
                            <m:e>
                              <m:r>
                                <a:rPr lang="en-US" sz="2400" b="0" i="1" smtClean="0">
                                  <a:latin typeface="Cambria Math"/>
                                  <a:ea typeface="Cambria Math"/>
                                </a:rPr>
                                <m:t>10</m:t>
                              </m:r>
                            </m:e>
                            <m:sup>
                              <m:r>
                                <a:rPr lang="en-US" sz="2400" b="0" i="1" smtClean="0">
                                  <a:latin typeface="Cambria Math"/>
                                  <a:ea typeface="Cambria Math"/>
                                </a:rPr>
                                <m:t>6</m:t>
                              </m:r>
                            </m:sup>
                          </m:sSup>
                        </m:num>
                        <m:den>
                          <m:rad>
                            <m:radPr>
                              <m:degHide m:val="on"/>
                              <m:ctrlPr>
                                <a:rPr lang="en-US" sz="2400" b="0" i="1" smtClean="0">
                                  <a:latin typeface="Cambria Math"/>
                                </a:rPr>
                              </m:ctrlPr>
                            </m:radPr>
                            <m:deg/>
                            <m:e>
                              <m:r>
                                <a:rPr lang="en-US" sz="2400" b="0" i="1" smtClean="0">
                                  <a:latin typeface="Cambria Math"/>
                                </a:rPr>
                                <m:t>2</m:t>
                              </m:r>
                            </m:e>
                          </m:rad>
                        </m:den>
                      </m:f>
                      <m:sSub>
                        <m:sSubPr>
                          <m:ctrlPr>
                            <a:rPr lang="en-US" sz="2400" b="0" i="1" smtClean="0">
                              <a:latin typeface="Cambria Math"/>
                              <a:ea typeface="Cambria Math"/>
                            </a:rPr>
                          </m:ctrlPr>
                        </m:sSubPr>
                        <m:e>
                          <m:r>
                            <a:rPr lang="en-US" sz="2400" b="0" i="1" smtClean="0">
                              <a:latin typeface="Cambria Math"/>
                              <a:ea typeface="Cambria Math"/>
                            </a:rPr>
                            <m:t>𝑚</m:t>
                          </m:r>
                        </m:e>
                        <m:sub>
                          <m:r>
                            <a:rPr lang="en-US" sz="2400" b="0" i="1" smtClean="0">
                              <a:latin typeface="Cambria Math"/>
                              <a:ea typeface="Cambria Math"/>
                            </a:rPr>
                            <m:t>𝑣</m:t>
                          </m:r>
                        </m:sub>
                      </m:sSub>
                      <m:r>
                        <a:rPr lang="en-US" sz="2400" b="0" i="1" smtClean="0">
                          <a:latin typeface="Cambria Math"/>
                          <a:ea typeface="Cambria Math"/>
                        </a:rPr>
                        <m:t>𝑟</m:t>
                      </m:r>
                      <m:r>
                        <a:rPr lang="en-US" sz="2400" b="0" i="1" smtClean="0">
                          <a:latin typeface="Cambria Math"/>
                          <a:ea typeface="Cambria Math"/>
                        </a:rPr>
                        <m:t>𝛿</m:t>
                      </m:r>
                      <m:d>
                        <m:dPr>
                          <m:ctrlPr>
                            <a:rPr lang="en-US" sz="2400" b="0" i="1" smtClean="0">
                              <a:latin typeface="Cambria Math"/>
                              <a:ea typeface="Cambria Math"/>
                            </a:rPr>
                          </m:ctrlPr>
                        </m:dPr>
                        <m:e>
                          <m:r>
                            <a:rPr lang="en-US" sz="2400" b="0" i="1" smtClean="0">
                              <a:latin typeface="Cambria Math"/>
                              <a:ea typeface="Cambria Math"/>
                            </a:rPr>
                            <m:t>1+</m:t>
                          </m:r>
                          <m:f>
                            <m:fPr>
                              <m:ctrlPr>
                                <a:rPr lang="en-US" sz="2400" b="0" i="1" smtClean="0">
                                  <a:latin typeface="Cambria Math"/>
                                  <a:ea typeface="Cambria Math"/>
                                </a:rPr>
                              </m:ctrlPr>
                            </m:fPr>
                            <m:num>
                              <m:r>
                                <a:rPr lang="en-US" sz="2400" b="0" i="1" smtClean="0">
                                  <a:latin typeface="Cambria Math"/>
                                  <a:ea typeface="Cambria Math"/>
                                </a:rPr>
                                <m:t>0.0301</m:t>
                              </m:r>
                            </m:num>
                            <m:den>
                              <m:rad>
                                <m:radPr>
                                  <m:degHide m:val="on"/>
                                  <m:ctrlPr>
                                    <a:rPr lang="en-US" sz="2400" b="0" i="1" smtClean="0">
                                      <a:latin typeface="Cambria Math"/>
                                      <a:ea typeface="Cambria Math"/>
                                    </a:rPr>
                                  </m:ctrlPr>
                                </m:radPr>
                                <m:deg/>
                                <m:e>
                                  <m:r>
                                    <a:rPr lang="en-US" sz="2400" b="0" i="1" smtClean="0">
                                      <a:latin typeface="Cambria Math"/>
                                      <a:ea typeface="Cambria Math"/>
                                    </a:rPr>
                                    <m:t>𝑟</m:t>
                                  </m:r>
                                  <m:r>
                                    <a:rPr lang="en-US" sz="2400" b="0" i="1" smtClean="0">
                                      <a:latin typeface="Cambria Math"/>
                                      <a:ea typeface="Cambria Math"/>
                                    </a:rPr>
                                    <m:t>𝛿</m:t>
                                  </m:r>
                                </m:e>
                              </m:rad>
                            </m:den>
                          </m:f>
                        </m:e>
                      </m:d>
                      <m:func>
                        <m:funcPr>
                          <m:ctrlPr>
                            <a:rPr lang="en-US" sz="2400" b="0" i="1" smtClean="0">
                              <a:latin typeface="Cambria Math"/>
                              <a:ea typeface="Cambria Math"/>
                            </a:rPr>
                          </m:ctrlPr>
                        </m:funcPr>
                        <m:fName>
                          <m:r>
                            <m:rPr>
                              <m:sty m:val="p"/>
                            </m:rPr>
                            <a:rPr lang="en-US" sz="2400" b="0" i="0" smtClean="0">
                              <a:latin typeface="Cambria Math"/>
                              <a:ea typeface="Cambria Math"/>
                            </a:rPr>
                            <m:t>ln</m:t>
                          </m:r>
                        </m:fName>
                        <m:e>
                          <m:d>
                            <m:dPr>
                              <m:ctrlPr>
                                <a:rPr lang="en-US" sz="2400" b="0" i="1" smtClean="0">
                                  <a:latin typeface="Cambria Math"/>
                                  <a:ea typeface="Cambria Math"/>
                                </a:rPr>
                              </m:ctrlPr>
                            </m:dPr>
                            <m:e>
                              <m:f>
                                <m:fPr>
                                  <m:ctrlPr>
                                    <a:rPr lang="en-US" sz="2400" b="0" i="1" smtClean="0">
                                      <a:latin typeface="Cambria Math"/>
                                      <a:ea typeface="Cambria Math"/>
                                    </a:rPr>
                                  </m:ctrlPr>
                                </m:fPr>
                                <m:num>
                                  <m:sSub>
                                    <m:sSubPr>
                                      <m:ctrlPr>
                                        <a:rPr lang="en-US" sz="2400" b="0" i="1" smtClean="0">
                                          <a:latin typeface="Cambria Math"/>
                                          <a:ea typeface="Cambria Math"/>
                                        </a:rPr>
                                      </m:ctrlPr>
                                    </m:sSubPr>
                                    <m:e>
                                      <m:r>
                                        <a:rPr lang="en-US" sz="2400" b="0" i="1" smtClean="0">
                                          <a:latin typeface="Cambria Math"/>
                                          <a:ea typeface="Cambria Math"/>
                                        </a:rPr>
                                        <m:t>𝐷</m:t>
                                      </m:r>
                                    </m:e>
                                    <m:sub>
                                      <m:r>
                                        <a:rPr lang="en-US" sz="2400" b="0" i="1" smtClean="0">
                                          <a:latin typeface="Cambria Math"/>
                                          <a:ea typeface="Cambria Math"/>
                                        </a:rPr>
                                        <m:t>𝑒𝑞</m:t>
                                      </m:r>
                                    </m:sub>
                                  </m:sSub>
                                </m:num>
                                <m:den>
                                  <m:r>
                                    <a:rPr lang="en-US" sz="2400" b="0" i="1" smtClean="0">
                                      <a:latin typeface="Cambria Math"/>
                                      <a:ea typeface="Cambria Math"/>
                                    </a:rPr>
                                    <m:t>𝑟</m:t>
                                  </m:r>
                                </m:den>
                              </m:f>
                            </m:e>
                          </m:d>
                        </m:e>
                      </m:func>
                    </m:oMath>
                  </m:oMathPara>
                </a14:m>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1752600" y="3505200"/>
                <a:ext cx="5747856" cy="929678"/>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335356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Corona Power Loss</a:t>
            </a:r>
            <a:endParaRPr lang="en-US" sz="4000"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just"/>
                <a:r>
                  <a:rPr lang="en-US" dirty="0" smtClean="0"/>
                  <a:t>Estimation of accurate corona loss is very difficult because of its extremely variable nature.</a:t>
                </a:r>
              </a:p>
              <a:p>
                <a:pPr algn="just"/>
                <a:r>
                  <a:rPr lang="en-US" dirty="0" smtClean="0"/>
                  <a:t>It has been found that corona loss under fair weather conditions is very small as compared to the losses found under foul weather conditions. </a:t>
                </a:r>
              </a:p>
              <a:p>
                <a:pPr algn="just"/>
                <a:r>
                  <a:rPr lang="en-US" dirty="0" smtClean="0"/>
                  <a:t>According to F.W. Peek, under fair weather conditions:</a:t>
                </a:r>
              </a:p>
              <a:p>
                <a:pPr algn="just"/>
                <a:endParaRPr lang="en-US" dirty="0"/>
              </a:p>
              <a:p>
                <a:pPr algn="just"/>
                <a:r>
                  <a:rPr lang="en-US" dirty="0" smtClean="0"/>
                  <a:t>Note that: </a:t>
                </a:r>
                <a14:m>
                  <m:oMath xmlns:m="http://schemas.openxmlformats.org/officeDocument/2006/math">
                    <m:sSub>
                      <m:sSubPr>
                        <m:ctrlPr>
                          <a:rPr lang="en-US" i="1">
                            <a:latin typeface="Cambria Math"/>
                          </a:rPr>
                        </m:ctrlPr>
                      </m:sSubPr>
                      <m:e>
                        <m:r>
                          <a:rPr lang="en-US" i="1">
                            <a:latin typeface="Cambria Math"/>
                          </a:rPr>
                          <m:t>𝑉</m:t>
                        </m:r>
                      </m:e>
                      <m:sub>
                        <m:r>
                          <a:rPr lang="en-US" i="1">
                            <a:latin typeface="Cambria Math"/>
                          </a:rPr>
                          <m:t>𝑛</m:t>
                        </m:r>
                      </m:sub>
                    </m:sSub>
                    <m:r>
                      <a:rPr lang="en-US" i="1">
                        <a:latin typeface="Cambria Math"/>
                      </a:rPr>
                      <m:t>=</m:t>
                    </m:r>
                    <m:f>
                      <m:fPr>
                        <m:ctrlPr>
                          <a:rPr lang="en-US" i="1">
                            <a:latin typeface="Cambria Math"/>
                          </a:rPr>
                        </m:ctrlPr>
                      </m:fPr>
                      <m:num>
                        <m:r>
                          <a:rPr lang="en-US" i="1">
                            <a:latin typeface="Cambria Math"/>
                          </a:rPr>
                          <m:t>1</m:t>
                        </m:r>
                      </m:num>
                      <m:den>
                        <m:r>
                          <a:rPr lang="en-US" i="1">
                            <a:latin typeface="Cambria Math"/>
                          </a:rPr>
                          <m:t>2</m:t>
                        </m:r>
                      </m:den>
                    </m:f>
                    <m:r>
                      <a:rPr lang="en-US" i="1">
                        <a:latin typeface="Cambria Math"/>
                      </a:rPr>
                      <m:t> </m:t>
                    </m:r>
                    <m:r>
                      <a:rPr lang="en-US" i="1">
                        <a:latin typeface="Cambria Math"/>
                      </a:rPr>
                      <m:t>𝑙𝑖𝑛𝑒</m:t>
                    </m:r>
                    <m:r>
                      <a:rPr lang="en-US" i="1">
                        <a:latin typeface="Cambria Math"/>
                      </a:rPr>
                      <m:t> </m:t>
                    </m:r>
                    <m:r>
                      <a:rPr lang="en-US" i="1">
                        <a:latin typeface="Cambria Math"/>
                      </a:rPr>
                      <m:t>𝑣𝑜𝑙𝑡𝑎𝑔𝑒</m:t>
                    </m:r>
                  </m:oMath>
                </a14:m>
                <a:r>
                  <a:rPr lang="en-US" dirty="0"/>
                  <a:t> </a:t>
                </a:r>
                <a:r>
                  <a:rPr lang="en-US" dirty="0" smtClean="0"/>
                  <a:t>(for single phase)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89" t="-1111" r="-133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37F63ED-0BB0-44F4-9CEE-92B23362FD0D}" type="slidenum">
              <a:rPr lang="en-US" smtClean="0"/>
              <a:pPr/>
              <a:t>22</a:t>
            </a:fld>
            <a:endParaRPr lang="en-US"/>
          </a:p>
        </p:txBody>
      </p:sp>
      <mc:AlternateContent xmlns:mc="http://schemas.openxmlformats.org/markup-compatibility/2006" xmlns:a14="http://schemas.microsoft.com/office/drawing/2010/main">
        <mc:Choice Requires="a14">
          <p:sp>
            <p:nvSpPr>
              <p:cNvPr id="5" name="TextBox 4"/>
              <p:cNvSpPr txBox="1"/>
              <p:nvPr/>
            </p:nvSpPr>
            <p:spPr>
              <a:xfrm>
                <a:off x="914400" y="4419600"/>
                <a:ext cx="7442615" cy="843885"/>
              </a:xfrm>
              <a:prstGeom prst="rect">
                <a:avLst/>
              </a:prstGeom>
              <a:noFill/>
            </p:spPr>
            <p:txBody>
              <a:bodyPr wrap="none" rtlCol="0">
                <a:spAutoFit/>
              </a:bodyPr>
              <a:lstStyle/>
              <a:p>
                <a14:m>
                  <m:oMath xmlns:m="http://schemas.openxmlformats.org/officeDocument/2006/math">
                    <m:sSub>
                      <m:sSubPr>
                        <m:ctrlPr>
                          <a:rPr lang="en-US" sz="2400" i="1" smtClean="0">
                            <a:latin typeface="Cambria Math"/>
                          </a:rPr>
                        </m:ctrlPr>
                      </m:sSubPr>
                      <m:e>
                        <m:r>
                          <a:rPr lang="en-US" sz="2400" b="0" i="1" smtClean="0">
                            <a:latin typeface="Cambria Math"/>
                          </a:rPr>
                          <m:t>𝑃</m:t>
                        </m:r>
                      </m:e>
                      <m:sub>
                        <m:r>
                          <a:rPr lang="en-US" sz="2400" b="0" i="1" smtClean="0">
                            <a:latin typeface="Cambria Math"/>
                          </a:rPr>
                          <m:t>𝐶</m:t>
                        </m:r>
                      </m:sub>
                    </m:sSub>
                    <m:r>
                      <a:rPr lang="en-US" sz="2400" b="0" i="1" smtClean="0">
                        <a:latin typeface="Cambria Math"/>
                      </a:rPr>
                      <m:t>=</m:t>
                    </m:r>
                    <m:f>
                      <m:fPr>
                        <m:ctrlPr>
                          <a:rPr lang="en-US" sz="2400" b="0" i="1" smtClean="0">
                            <a:latin typeface="Cambria Math"/>
                          </a:rPr>
                        </m:ctrlPr>
                      </m:fPr>
                      <m:num>
                        <m:r>
                          <a:rPr lang="en-US" sz="2400" b="0" i="1" smtClean="0">
                            <a:latin typeface="Cambria Math"/>
                          </a:rPr>
                          <m:t>244</m:t>
                        </m:r>
                      </m:num>
                      <m:den>
                        <m:r>
                          <a:rPr lang="en-US" sz="2400" b="0" i="1" smtClean="0">
                            <a:latin typeface="Cambria Math"/>
                            <a:ea typeface="Cambria Math"/>
                          </a:rPr>
                          <m:t>𝛿</m:t>
                        </m:r>
                      </m:den>
                    </m:f>
                    <m:r>
                      <a:rPr lang="en-US" sz="2400" b="0" i="1" smtClean="0">
                        <a:latin typeface="Cambria Math"/>
                      </a:rPr>
                      <m:t>(</m:t>
                    </m:r>
                    <m:r>
                      <a:rPr lang="en-US" sz="2400" b="0" i="1" smtClean="0">
                        <a:latin typeface="Cambria Math"/>
                      </a:rPr>
                      <m:t>𝑓</m:t>
                    </m:r>
                    <m:r>
                      <a:rPr lang="en-US" sz="2400" b="0" i="1" smtClean="0">
                        <a:latin typeface="Cambria Math"/>
                      </a:rPr>
                      <m:t>+25)</m:t>
                    </m:r>
                    <m:sSup>
                      <m:sSupPr>
                        <m:ctrlPr>
                          <a:rPr lang="en-US" sz="2400" b="0" i="1" smtClean="0">
                            <a:latin typeface="Cambria Math"/>
                          </a:rPr>
                        </m:ctrlPr>
                      </m:sSupPr>
                      <m:e>
                        <m:r>
                          <a:rPr lang="en-US" sz="2400" b="0" i="1" smtClean="0">
                            <a:latin typeface="Cambria Math"/>
                          </a:rPr>
                          <m:t>(</m:t>
                        </m:r>
                        <m:sSubSup>
                          <m:sSubSupPr>
                            <m:ctrlPr>
                              <a:rPr lang="en-US" sz="2400" b="0" i="1" smtClean="0">
                                <a:latin typeface="Cambria Math"/>
                              </a:rPr>
                            </m:ctrlPr>
                          </m:sSubSupPr>
                          <m:e>
                            <m:r>
                              <a:rPr lang="en-US" sz="2400" b="0" i="1" smtClean="0">
                                <a:latin typeface="Cambria Math"/>
                              </a:rPr>
                              <m:t>𝑉</m:t>
                            </m:r>
                          </m:e>
                          <m:sub>
                            <m:r>
                              <a:rPr lang="en-US" sz="2400" b="0" i="1" smtClean="0">
                                <a:latin typeface="Cambria Math"/>
                              </a:rPr>
                              <m:t>𝑛</m:t>
                            </m:r>
                          </m:sub>
                          <m:sup/>
                        </m:sSubSup>
                        <m:r>
                          <a:rPr lang="en-US" sz="2400" b="0" i="1" smtClean="0">
                            <a:latin typeface="Cambria Math"/>
                          </a:rPr>
                          <m:t>−</m:t>
                        </m:r>
                        <m:sSubSup>
                          <m:sSubSupPr>
                            <m:ctrlPr>
                              <a:rPr lang="en-US" sz="2400" b="0" i="1" smtClean="0">
                                <a:latin typeface="Cambria Math"/>
                              </a:rPr>
                            </m:ctrlPr>
                          </m:sSubSupPr>
                          <m:e>
                            <m:r>
                              <a:rPr lang="en-US" sz="2400" b="0" i="1" smtClean="0">
                                <a:latin typeface="Cambria Math"/>
                              </a:rPr>
                              <m:t>𝑉</m:t>
                            </m:r>
                          </m:e>
                          <m:sub>
                            <m:r>
                              <a:rPr lang="en-US" sz="2400" b="0" i="1" smtClean="0">
                                <a:latin typeface="Cambria Math"/>
                              </a:rPr>
                              <m:t>0</m:t>
                            </m:r>
                          </m:sub>
                          <m:sup/>
                        </m:sSubSup>
                        <m:r>
                          <a:rPr lang="en-US" sz="2400" b="0" i="1" smtClean="0">
                            <a:latin typeface="Cambria Math"/>
                          </a:rPr>
                          <m:t>)</m:t>
                        </m:r>
                      </m:e>
                      <m:sup>
                        <m:r>
                          <a:rPr lang="en-US" sz="2400" b="0" i="1" smtClean="0">
                            <a:latin typeface="Cambria Math"/>
                          </a:rPr>
                          <m:t>2</m:t>
                        </m:r>
                      </m:sup>
                    </m:sSup>
                    <m:rad>
                      <m:radPr>
                        <m:degHide m:val="on"/>
                        <m:ctrlPr>
                          <a:rPr lang="en-US" sz="2400" b="0" i="1" smtClean="0">
                            <a:latin typeface="Cambria Math"/>
                          </a:rPr>
                        </m:ctrlPr>
                      </m:radPr>
                      <m:deg/>
                      <m:e>
                        <m:f>
                          <m:fPr>
                            <m:ctrlPr>
                              <a:rPr lang="en-US" sz="2400" b="0" i="1" smtClean="0">
                                <a:latin typeface="Cambria Math"/>
                              </a:rPr>
                            </m:ctrlPr>
                          </m:fPr>
                          <m:num>
                            <m:r>
                              <a:rPr lang="en-US" sz="2400" b="0" i="1" smtClean="0">
                                <a:latin typeface="Cambria Math"/>
                              </a:rPr>
                              <m:t>𝑟</m:t>
                            </m:r>
                          </m:num>
                          <m:den>
                            <m:sSub>
                              <m:sSubPr>
                                <m:ctrlPr>
                                  <a:rPr lang="en-US" sz="2400" b="0" i="1" smtClean="0">
                                    <a:latin typeface="Cambria Math"/>
                                  </a:rPr>
                                </m:ctrlPr>
                              </m:sSubPr>
                              <m:e>
                                <m:r>
                                  <a:rPr lang="en-US" sz="2400" b="0" i="1" smtClean="0">
                                    <a:latin typeface="Cambria Math"/>
                                  </a:rPr>
                                  <m:t>𝐷</m:t>
                                </m:r>
                              </m:e>
                              <m:sub>
                                <m:r>
                                  <a:rPr lang="en-US" sz="2400" b="0" i="1" smtClean="0">
                                    <a:latin typeface="Cambria Math"/>
                                  </a:rPr>
                                  <m:t>𝑒𝑞</m:t>
                                </m:r>
                              </m:sub>
                            </m:sSub>
                          </m:den>
                        </m:f>
                      </m:e>
                    </m:rad>
                    <m:r>
                      <a:rPr lang="en-US" sz="2400" b="0" i="1" smtClean="0">
                        <a:latin typeface="Cambria Math"/>
                        <a:ea typeface="Cambria Math"/>
                      </a:rPr>
                      <m:t>×</m:t>
                    </m:r>
                    <m:sSup>
                      <m:sSupPr>
                        <m:ctrlPr>
                          <a:rPr lang="en-US" sz="2400" b="0" i="1" smtClean="0">
                            <a:latin typeface="Cambria Math"/>
                            <a:ea typeface="Cambria Math"/>
                          </a:rPr>
                        </m:ctrlPr>
                      </m:sSupPr>
                      <m:e>
                        <m:r>
                          <a:rPr lang="en-US" sz="2400" b="0" i="1" smtClean="0">
                            <a:latin typeface="Cambria Math"/>
                            <a:ea typeface="Cambria Math"/>
                          </a:rPr>
                          <m:t>10</m:t>
                        </m:r>
                      </m:e>
                      <m:sup>
                        <m:r>
                          <a:rPr lang="en-US" sz="2400" b="0" i="1" smtClean="0">
                            <a:latin typeface="Cambria Math"/>
                            <a:ea typeface="Cambria Math"/>
                          </a:rPr>
                          <m:t>−5</m:t>
                        </m:r>
                      </m:sup>
                    </m:sSup>
                  </m:oMath>
                </a14:m>
                <a:r>
                  <a:rPr lang="en-US" sz="2400" dirty="0" smtClean="0"/>
                  <a:t> kW/km/phase</a:t>
                </a:r>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914400" y="4419600"/>
                <a:ext cx="7442615" cy="843885"/>
              </a:xfrm>
              <a:prstGeom prst="rect">
                <a:avLst/>
              </a:prstGeom>
              <a:blipFill rotWithShape="1">
                <a:blip r:embed="rId3"/>
                <a:stretch>
                  <a:fillRect r="-2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209800" y="5715000"/>
                <a:ext cx="5282728" cy="631968"/>
              </a:xfrm>
              <a:prstGeom prst="rect">
                <a:avLst/>
              </a:prstGeom>
              <a:noFill/>
            </p:spPr>
            <p:txBody>
              <a:bodyPr wrap="none" rtlCol="0">
                <a:spAutoFit/>
              </a:bodyPr>
              <a:lstStyle/>
              <a:p>
                <a14:m>
                  <m:oMath xmlns:m="http://schemas.openxmlformats.org/officeDocument/2006/math">
                    <m:sSub>
                      <m:sSubPr>
                        <m:ctrlPr>
                          <a:rPr lang="en-US" sz="2400" i="1" smtClean="0">
                            <a:latin typeface="Cambria Math"/>
                          </a:rPr>
                        </m:ctrlPr>
                      </m:sSubPr>
                      <m:e>
                        <m:r>
                          <a:rPr lang="en-US" sz="2400" i="1">
                            <a:latin typeface="Cambria Math"/>
                          </a:rPr>
                          <m:t>𝑉</m:t>
                        </m:r>
                      </m:e>
                      <m:sub>
                        <m:r>
                          <a:rPr lang="en-US" sz="2400" i="1">
                            <a:latin typeface="Cambria Math"/>
                          </a:rPr>
                          <m:t>𝑛</m:t>
                        </m:r>
                      </m:sub>
                    </m:sSub>
                    <m:r>
                      <a:rPr lang="en-US" sz="2400" i="1">
                        <a:latin typeface="Cambria Math"/>
                      </a:rPr>
                      <m:t>=</m:t>
                    </m:r>
                    <m:f>
                      <m:fPr>
                        <m:ctrlPr>
                          <a:rPr lang="en-US" sz="2400" i="1">
                            <a:latin typeface="Cambria Math"/>
                          </a:rPr>
                        </m:ctrlPr>
                      </m:fPr>
                      <m:num>
                        <m:r>
                          <a:rPr lang="en-US" sz="2400" i="1">
                            <a:latin typeface="Cambria Math"/>
                          </a:rPr>
                          <m:t>1</m:t>
                        </m:r>
                      </m:num>
                      <m:den>
                        <m:rad>
                          <m:radPr>
                            <m:degHide m:val="on"/>
                            <m:ctrlPr>
                              <a:rPr lang="en-US" sz="2400" i="1" smtClean="0">
                                <a:latin typeface="Cambria Math"/>
                              </a:rPr>
                            </m:ctrlPr>
                          </m:radPr>
                          <m:deg/>
                          <m:e>
                            <m:r>
                              <a:rPr lang="en-US" sz="2400" b="0" i="1" smtClean="0">
                                <a:latin typeface="Cambria Math"/>
                              </a:rPr>
                              <m:t>3</m:t>
                            </m:r>
                          </m:e>
                        </m:rad>
                      </m:den>
                    </m:f>
                    <m:r>
                      <a:rPr lang="en-US" sz="2400" i="1">
                        <a:latin typeface="Cambria Math"/>
                      </a:rPr>
                      <m:t> </m:t>
                    </m:r>
                    <m:r>
                      <a:rPr lang="en-US" sz="2400" i="1">
                        <a:latin typeface="Cambria Math"/>
                      </a:rPr>
                      <m:t>𝑙𝑖𝑛𝑒</m:t>
                    </m:r>
                    <m:r>
                      <a:rPr lang="en-US" sz="2400" i="1">
                        <a:latin typeface="Cambria Math"/>
                      </a:rPr>
                      <m:t> </m:t>
                    </m:r>
                    <m:r>
                      <a:rPr lang="en-US" sz="2400" i="1">
                        <a:latin typeface="Cambria Math"/>
                      </a:rPr>
                      <m:t>𝑣𝑜𝑙𝑡𝑎𝑔𝑒</m:t>
                    </m:r>
                  </m:oMath>
                </a14:m>
                <a:r>
                  <a:rPr lang="en-US" sz="2400" dirty="0" smtClean="0"/>
                  <a:t> (for three phase)</a:t>
                </a:r>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2209800" y="5715000"/>
                <a:ext cx="5282728" cy="631968"/>
              </a:xfrm>
              <a:prstGeom prst="rect">
                <a:avLst/>
              </a:prstGeom>
              <a:blipFill rotWithShape="1">
                <a:blip r:embed="rId4"/>
                <a:stretch>
                  <a:fillRect b="-6796"/>
                </a:stretch>
              </a:blipFill>
            </p:spPr>
            <p:txBody>
              <a:bodyPr/>
              <a:lstStyle/>
              <a:p>
                <a:r>
                  <a:rPr lang="en-US">
                    <a:noFill/>
                  </a:rPr>
                  <a:t> </a:t>
                </a:r>
              </a:p>
            </p:txBody>
          </p:sp>
        </mc:Fallback>
      </mc:AlternateContent>
    </p:spTree>
    <p:extLst>
      <p:ext uri="{BB962C8B-B14F-4D97-AF65-F5344CB8AC3E}">
        <p14:creationId xmlns:p14="http://schemas.microsoft.com/office/powerpoint/2010/main" val="2002713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Where:</a:t>
            </a:r>
            <a:endParaRPr lang="en-US" dirty="0"/>
          </a:p>
        </p:txBody>
      </p:sp>
      <p:sp>
        <p:nvSpPr>
          <p:cNvPr id="4" name="Slide Number Placeholder 3"/>
          <p:cNvSpPr>
            <a:spLocks noGrp="1"/>
          </p:cNvSpPr>
          <p:nvPr>
            <p:ph type="sldNum" sz="quarter" idx="12"/>
          </p:nvPr>
        </p:nvSpPr>
        <p:spPr/>
        <p:txBody>
          <a:bodyPr/>
          <a:lstStyle/>
          <a:p>
            <a:fld id="{337F63ED-0BB0-44F4-9CEE-92B23362FD0D}" type="slidenum">
              <a:rPr lang="en-US" smtClean="0"/>
              <a:pPr/>
              <a:t>23</a:t>
            </a:fld>
            <a:endParaRPr lang="en-US"/>
          </a:p>
        </p:txBody>
      </p:sp>
      <mc:AlternateContent xmlns:mc="http://schemas.openxmlformats.org/markup-compatibility/2006" xmlns:a14="http://schemas.microsoft.com/office/drawing/2010/main">
        <mc:Choice Requires="a14">
          <p:sp>
            <p:nvSpPr>
              <p:cNvPr id="5" name="TextBox 4"/>
              <p:cNvSpPr txBox="1"/>
              <p:nvPr/>
            </p:nvSpPr>
            <p:spPr>
              <a:xfrm>
                <a:off x="779979" y="2326957"/>
                <a:ext cx="350275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rPr>
                          </m:ctrlPr>
                        </m:sSubPr>
                        <m:e>
                          <m:r>
                            <a:rPr lang="en-US" sz="2400" b="0" i="1" smtClean="0">
                              <a:latin typeface="Cambria Math"/>
                            </a:rPr>
                            <m:t>𝑃</m:t>
                          </m:r>
                        </m:e>
                        <m:sub>
                          <m:r>
                            <a:rPr lang="en-US" sz="2400" b="0" i="1" smtClean="0">
                              <a:latin typeface="Cambria Math"/>
                            </a:rPr>
                            <m:t>𝐶</m:t>
                          </m:r>
                        </m:sub>
                      </m:sSub>
                      <m:r>
                        <a:rPr lang="en-US" sz="2400" b="0" i="1" smtClean="0">
                          <a:latin typeface="Cambria Math"/>
                        </a:rPr>
                        <m:t>=</m:t>
                      </m:r>
                      <m:r>
                        <a:rPr lang="en-US" sz="2400" b="0" i="1" smtClean="0">
                          <a:latin typeface="Cambria Math"/>
                        </a:rPr>
                        <m:t>𝑐𝑜𝑟𝑜𝑛𝑎</m:t>
                      </m:r>
                      <m:r>
                        <a:rPr lang="en-US" sz="2400" b="0" i="1" smtClean="0">
                          <a:latin typeface="Cambria Math"/>
                        </a:rPr>
                        <m:t> </m:t>
                      </m:r>
                      <m:r>
                        <a:rPr lang="en-US" sz="2400" b="0" i="1" smtClean="0">
                          <a:latin typeface="Cambria Math"/>
                        </a:rPr>
                        <m:t>𝑝𝑜𝑤𝑒𝑟</m:t>
                      </m:r>
                      <m:r>
                        <a:rPr lang="en-US" sz="2400" b="0" i="1" smtClean="0">
                          <a:latin typeface="Cambria Math"/>
                        </a:rPr>
                        <m:t> </m:t>
                      </m:r>
                      <m:r>
                        <a:rPr lang="en-US" sz="2400" b="0" i="1" smtClean="0">
                          <a:latin typeface="Cambria Math"/>
                        </a:rPr>
                        <m:t>𝑙𝑜𝑠𝑠</m:t>
                      </m:r>
                    </m:oMath>
                  </m:oMathPara>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779979" y="2326957"/>
                <a:ext cx="3502754" cy="461665"/>
              </a:xfrm>
              <a:prstGeom prst="rect">
                <a:avLst/>
              </a:prstGeom>
              <a:blipFill rotWithShape="1">
                <a:blip r:embed="rId2"/>
                <a:stretch>
                  <a:fillRect b="-1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932172" y="2819400"/>
                <a:ext cx="400321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𝑓</m:t>
                      </m:r>
                      <m:r>
                        <a:rPr lang="en-US" sz="2400" b="0" i="1" smtClean="0">
                          <a:latin typeface="Cambria Math"/>
                        </a:rPr>
                        <m:t>=</m:t>
                      </m:r>
                      <m:r>
                        <a:rPr lang="en-US" sz="2400" b="0" i="1" smtClean="0">
                          <a:latin typeface="Cambria Math"/>
                        </a:rPr>
                        <m:t>𝑠𝑢𝑝𝑝𝑙𝑦</m:t>
                      </m:r>
                      <m:r>
                        <a:rPr lang="en-US" sz="2400" b="0" i="1" smtClean="0">
                          <a:latin typeface="Cambria Math"/>
                        </a:rPr>
                        <m:t> </m:t>
                      </m:r>
                      <m:r>
                        <a:rPr lang="en-US" sz="2400" b="0" i="1" smtClean="0">
                          <a:latin typeface="Cambria Math"/>
                        </a:rPr>
                        <m:t>𝑓𝑟𝑒𝑞𝑢𝑒𝑛𝑐𝑦</m:t>
                      </m:r>
                      <m:r>
                        <a:rPr lang="en-US" sz="2400" b="0" i="1" smtClean="0">
                          <a:latin typeface="Cambria Math"/>
                        </a:rPr>
                        <m:t> (</m:t>
                      </m:r>
                      <m:r>
                        <a:rPr lang="en-US" sz="2400" b="0" i="1" smtClean="0">
                          <a:latin typeface="Cambria Math"/>
                        </a:rPr>
                        <m:t>𝐻𝑧</m:t>
                      </m:r>
                      <m:r>
                        <a:rPr lang="en-US" sz="2400" b="0" i="1" smtClean="0">
                          <a:latin typeface="Cambria Math"/>
                        </a:rPr>
                        <m:t>)</m:t>
                      </m:r>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932172" y="2819400"/>
                <a:ext cx="4003212" cy="461665"/>
              </a:xfrm>
              <a:prstGeom prst="rect">
                <a:avLst/>
              </a:prstGeom>
              <a:blipFill rotWithShape="1">
                <a:blip r:embed="rId3"/>
                <a:stretch>
                  <a:fillRect b="-17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935598" y="3393757"/>
                <a:ext cx="336156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ea typeface="Cambria Math"/>
                        </a:rPr>
                        <m:t>𝛿</m:t>
                      </m:r>
                      <m:r>
                        <a:rPr lang="en-US" sz="2400" b="0" i="1" smtClean="0">
                          <a:latin typeface="Cambria Math"/>
                        </a:rPr>
                        <m:t>=</m:t>
                      </m:r>
                      <m:r>
                        <a:rPr lang="en-US" sz="2400" b="0" i="1" smtClean="0">
                          <a:latin typeface="Cambria Math"/>
                        </a:rPr>
                        <m:t>𝑎𝑖𝑟</m:t>
                      </m:r>
                      <m:r>
                        <a:rPr lang="en-US" sz="2400" b="0" i="1" smtClean="0">
                          <a:latin typeface="Cambria Math"/>
                        </a:rPr>
                        <m:t> </m:t>
                      </m:r>
                      <m:r>
                        <a:rPr lang="en-US" sz="2400" b="0" i="1" smtClean="0">
                          <a:latin typeface="Cambria Math"/>
                        </a:rPr>
                        <m:t>𝑑𝑒𝑛𝑠𝑖𝑡𝑦</m:t>
                      </m:r>
                      <m:r>
                        <a:rPr lang="en-US" sz="2400" b="0" i="1" smtClean="0">
                          <a:latin typeface="Cambria Math"/>
                        </a:rPr>
                        <m:t> </m:t>
                      </m:r>
                      <m:r>
                        <a:rPr lang="en-US" sz="2400" b="0" i="1" smtClean="0">
                          <a:latin typeface="Cambria Math"/>
                        </a:rPr>
                        <m:t>𝑓𝑎𝑐𝑡𝑜𝑟</m:t>
                      </m:r>
                    </m:oMath>
                  </m:oMathPara>
                </a14:m>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935598" y="3393757"/>
                <a:ext cx="3361561" cy="461665"/>
              </a:xfrm>
              <a:prstGeom prst="rect">
                <a:avLst/>
              </a:prstGeom>
              <a:blipFill rotWithShape="1">
                <a:blip r:embed="rId4"/>
                <a:stretch>
                  <a:fillRect b="-1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831831" y="3850957"/>
                <a:ext cx="549535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r>
                            <a:rPr lang="en-US" sz="2400" b="0" i="1" smtClean="0">
                              <a:latin typeface="Cambria Math"/>
                            </a:rPr>
                            <m:t>𝑉</m:t>
                          </m:r>
                        </m:e>
                        <m:sub>
                          <m:r>
                            <a:rPr lang="en-US" sz="2400" b="0" i="1" smtClean="0">
                              <a:latin typeface="Cambria Math"/>
                            </a:rPr>
                            <m:t>𝑛</m:t>
                          </m:r>
                        </m:sub>
                      </m:sSub>
                      <m:r>
                        <a:rPr lang="en-US" sz="2400" b="0" i="1" smtClean="0">
                          <a:latin typeface="Cambria Math"/>
                        </a:rPr>
                        <m:t>=</m:t>
                      </m:r>
                      <m:r>
                        <a:rPr lang="en-US" sz="2400" b="0" i="1" smtClean="0">
                          <a:latin typeface="Cambria Math"/>
                        </a:rPr>
                        <m:t>𝑟𝑚𝑠</m:t>
                      </m:r>
                      <m:r>
                        <a:rPr lang="en-US" sz="2400" b="0" i="1" smtClean="0">
                          <a:latin typeface="Cambria Math"/>
                        </a:rPr>
                        <m:t> </m:t>
                      </m:r>
                      <m:r>
                        <a:rPr lang="en-US" sz="2400" b="0" i="1" smtClean="0">
                          <a:latin typeface="Cambria Math"/>
                        </a:rPr>
                        <m:t>𝑙𝑖𝑛𝑒</m:t>
                      </m:r>
                      <m:r>
                        <a:rPr lang="en-US" sz="2400" b="0" i="1" smtClean="0">
                          <a:latin typeface="Cambria Math"/>
                        </a:rPr>
                        <m:t> </m:t>
                      </m:r>
                      <m:r>
                        <a:rPr lang="en-US" sz="2400" b="0" i="1" smtClean="0">
                          <a:latin typeface="Cambria Math"/>
                        </a:rPr>
                        <m:t>𝑡𝑜</m:t>
                      </m:r>
                      <m:r>
                        <a:rPr lang="en-US" sz="2400" b="0" i="1" smtClean="0">
                          <a:latin typeface="Cambria Math"/>
                        </a:rPr>
                        <m:t> </m:t>
                      </m:r>
                      <m:r>
                        <a:rPr lang="en-US" sz="2400" b="0" i="1" smtClean="0">
                          <a:latin typeface="Cambria Math"/>
                        </a:rPr>
                        <m:t>𝑛𝑒𝑢𝑡𝑟𝑎𝑙</m:t>
                      </m:r>
                      <m:r>
                        <a:rPr lang="en-US" sz="2400" b="0" i="1" smtClean="0">
                          <a:latin typeface="Cambria Math"/>
                        </a:rPr>
                        <m:t> </m:t>
                      </m:r>
                      <m:r>
                        <a:rPr lang="en-US" sz="2400" b="0" i="1" smtClean="0">
                          <a:latin typeface="Cambria Math"/>
                        </a:rPr>
                        <m:t>𝑣𝑜𝑙𝑡𝑎𝑔𝑒</m:t>
                      </m:r>
                      <m:r>
                        <a:rPr lang="en-US" sz="2400" b="0" i="1" smtClean="0">
                          <a:latin typeface="Cambria Math"/>
                        </a:rPr>
                        <m:t> </m:t>
                      </m:r>
                      <m:r>
                        <a:rPr lang="en-US" sz="2400" b="0" i="1" smtClean="0">
                          <a:latin typeface="Cambria Math"/>
                        </a:rPr>
                        <m:t>𝑖𝑛</m:t>
                      </m:r>
                      <m:r>
                        <a:rPr lang="en-US" sz="2400" b="0" i="1" smtClean="0">
                          <a:latin typeface="Cambria Math"/>
                        </a:rPr>
                        <m:t> </m:t>
                      </m:r>
                      <m:r>
                        <a:rPr lang="en-US" sz="2400" b="0" i="1" smtClean="0">
                          <a:latin typeface="Cambria Math"/>
                        </a:rPr>
                        <m:t>𝑘𝑉</m:t>
                      </m:r>
                    </m:oMath>
                  </m:oMathPara>
                </a14:m>
                <a:endParaRPr lang="en-US"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831831" y="3850957"/>
                <a:ext cx="5495351" cy="461665"/>
              </a:xfrm>
              <a:prstGeom prst="rect">
                <a:avLst/>
              </a:prstGeom>
              <a:blipFill rotWithShape="1">
                <a:blip r:embed="rId5"/>
                <a:stretch>
                  <a:fillRect b="-1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008372" y="4800600"/>
                <a:ext cx="492718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𝑟</m:t>
                      </m:r>
                      <m:r>
                        <a:rPr lang="en-US" sz="2400" b="0" i="1" smtClean="0">
                          <a:latin typeface="Cambria Math"/>
                        </a:rPr>
                        <m:t>=</m:t>
                      </m:r>
                      <m:r>
                        <a:rPr lang="en-US" sz="2400" b="0" i="1" smtClean="0">
                          <a:latin typeface="Cambria Math"/>
                        </a:rPr>
                        <m:t>𝑟𝑎𝑑𝑖𝑢𝑠</m:t>
                      </m:r>
                      <m:r>
                        <a:rPr lang="en-US" sz="2400" b="0" i="1" smtClean="0">
                          <a:latin typeface="Cambria Math"/>
                        </a:rPr>
                        <m:t> </m:t>
                      </m:r>
                      <m:r>
                        <a:rPr lang="en-US" sz="2400" b="0" i="1" smtClean="0">
                          <a:latin typeface="Cambria Math"/>
                        </a:rPr>
                        <m:t>𝑜𝑓</m:t>
                      </m:r>
                      <m:r>
                        <a:rPr lang="en-US" sz="2400" b="0" i="1" smtClean="0">
                          <a:latin typeface="Cambria Math"/>
                        </a:rPr>
                        <m:t> </m:t>
                      </m:r>
                      <m:r>
                        <a:rPr lang="en-US" sz="2400" b="0" i="1" smtClean="0">
                          <a:latin typeface="Cambria Math"/>
                        </a:rPr>
                        <m:t>𝑐𝑜𝑛𝑑𝑢𝑐𝑡𝑜𝑟</m:t>
                      </m:r>
                      <m:r>
                        <a:rPr lang="en-US" sz="2400" b="0" i="1" smtClean="0">
                          <a:latin typeface="Cambria Math"/>
                        </a:rPr>
                        <m:t> (</m:t>
                      </m:r>
                      <m:r>
                        <a:rPr lang="en-US" sz="2400" b="0" i="1" smtClean="0">
                          <a:latin typeface="Cambria Math"/>
                        </a:rPr>
                        <m:t>𝑚𝑒𝑡𝑒𝑟𝑠</m:t>
                      </m:r>
                      <m:r>
                        <a:rPr lang="en-US" sz="2400" b="0" i="1" smtClean="0">
                          <a:latin typeface="Cambria Math"/>
                        </a:rPr>
                        <m:t>)</m:t>
                      </m:r>
                    </m:oMath>
                  </m:oMathPara>
                </a14:m>
                <a:endParaRPr lang="en-US"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1008372" y="4800600"/>
                <a:ext cx="4927183" cy="461665"/>
              </a:xfrm>
              <a:prstGeom prst="rect">
                <a:avLst/>
              </a:prstGeom>
              <a:blipFill rotWithShape="1">
                <a:blip r:embed="rId6"/>
                <a:stretch>
                  <a:fillRect b="-17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31831" y="4308157"/>
                <a:ext cx="747396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r>
                            <a:rPr lang="en-US" sz="2400" b="0" i="1" smtClean="0">
                              <a:latin typeface="Cambria Math"/>
                            </a:rPr>
                            <m:t>𝑉</m:t>
                          </m:r>
                        </m:e>
                        <m:sub>
                          <m:r>
                            <a:rPr lang="en-US" sz="2400" b="0" i="1" smtClean="0">
                              <a:latin typeface="Cambria Math"/>
                            </a:rPr>
                            <m:t>0</m:t>
                          </m:r>
                        </m:sub>
                      </m:sSub>
                      <m:r>
                        <a:rPr lang="en-US" sz="2400" b="0" i="1" smtClean="0">
                          <a:latin typeface="Cambria Math"/>
                        </a:rPr>
                        <m:t>=</m:t>
                      </m:r>
                      <m:r>
                        <a:rPr lang="en-US" sz="2400" b="0" i="1" smtClean="0">
                          <a:latin typeface="Cambria Math"/>
                        </a:rPr>
                        <m:t>𝑟𝑚𝑠</m:t>
                      </m:r>
                      <m:r>
                        <a:rPr lang="en-US" sz="2400" b="0" i="1" smtClean="0">
                          <a:latin typeface="Cambria Math"/>
                        </a:rPr>
                        <m:t> </m:t>
                      </m:r>
                      <m:r>
                        <a:rPr lang="en-US" sz="2400" b="0" i="1" smtClean="0">
                          <a:latin typeface="Cambria Math"/>
                        </a:rPr>
                        <m:t>𝑑𝑖𝑠𝑟𝑢𝑝𝑡𝑖𝑣𝑒</m:t>
                      </m:r>
                      <m:r>
                        <a:rPr lang="en-US" sz="2400" b="0" i="1" smtClean="0">
                          <a:latin typeface="Cambria Math"/>
                        </a:rPr>
                        <m:t> </m:t>
                      </m:r>
                      <m:r>
                        <a:rPr lang="en-US" sz="2400" b="0" i="1" smtClean="0">
                          <a:latin typeface="Cambria Math"/>
                        </a:rPr>
                        <m:t>𝑐𝑟𝑖𝑡𝑖𝑐𝑎𝑙</m:t>
                      </m:r>
                      <m:r>
                        <a:rPr lang="en-US" sz="2400" b="0" i="1" smtClean="0">
                          <a:latin typeface="Cambria Math"/>
                        </a:rPr>
                        <m:t> </m:t>
                      </m:r>
                      <m:r>
                        <a:rPr lang="en-US" sz="2400" b="0" i="1" smtClean="0">
                          <a:latin typeface="Cambria Math"/>
                        </a:rPr>
                        <m:t>𝑣𝑜𝑙𝑡𝑎𝑔𝑒</m:t>
                      </m:r>
                      <m:r>
                        <a:rPr lang="en-US" sz="2400" b="0" i="1" smtClean="0">
                          <a:latin typeface="Cambria Math"/>
                        </a:rPr>
                        <m:t> </m:t>
                      </m:r>
                      <m:r>
                        <a:rPr lang="en-US" sz="2400" b="0" i="1" smtClean="0">
                          <a:latin typeface="Cambria Math"/>
                        </a:rPr>
                        <m:t>𝑝𝑒𝑟</m:t>
                      </m:r>
                      <m:r>
                        <a:rPr lang="en-US" sz="2400" b="0" i="1" smtClean="0">
                          <a:latin typeface="Cambria Math"/>
                        </a:rPr>
                        <m:t> </m:t>
                      </m:r>
                      <m:r>
                        <a:rPr lang="en-US" sz="2400" b="0" i="1" smtClean="0">
                          <a:latin typeface="Cambria Math"/>
                        </a:rPr>
                        <m:t>𝑝h𝑎𝑠𝑒</m:t>
                      </m:r>
                      <m:r>
                        <a:rPr lang="en-US" sz="2400" b="0" i="1" smtClean="0">
                          <a:latin typeface="Cambria Math"/>
                        </a:rPr>
                        <m:t> </m:t>
                      </m:r>
                      <m:r>
                        <a:rPr lang="en-US" sz="2400" b="0" i="1" smtClean="0">
                          <a:latin typeface="Cambria Math"/>
                        </a:rPr>
                        <m:t>𝑖𝑛</m:t>
                      </m:r>
                      <m:r>
                        <a:rPr lang="en-US" sz="2400" b="0" i="1" smtClean="0">
                          <a:latin typeface="Cambria Math"/>
                        </a:rPr>
                        <m:t> </m:t>
                      </m:r>
                      <m:r>
                        <a:rPr lang="en-US" sz="2400" b="0" i="1" smtClean="0">
                          <a:latin typeface="Cambria Math"/>
                        </a:rPr>
                        <m:t>𝑘𝑉</m:t>
                      </m:r>
                    </m:oMath>
                  </m:oMathPara>
                </a14:m>
                <a:endParaRPr lang="en-US"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831831" y="4308157"/>
                <a:ext cx="7473969" cy="461665"/>
              </a:xfrm>
              <a:prstGeom prst="rect">
                <a:avLst/>
              </a:prstGeom>
              <a:blipFill rotWithShape="1">
                <a:blip r:embed="rId7"/>
                <a:stretch>
                  <a:fillRect b="-1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831831" y="5222557"/>
                <a:ext cx="6408293" cy="8595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r>
                            <a:rPr lang="en-US" sz="2400" b="0" i="1" smtClean="0">
                              <a:latin typeface="Cambria Math"/>
                            </a:rPr>
                            <m:t>𝐷</m:t>
                          </m:r>
                        </m:e>
                        <m:sub>
                          <m:r>
                            <a:rPr lang="en-US" sz="2400" b="0" i="1" smtClean="0">
                              <a:latin typeface="Cambria Math"/>
                            </a:rPr>
                            <m:t>𝑒𝑞</m:t>
                          </m:r>
                        </m:sub>
                      </m:sSub>
                      <m:r>
                        <a:rPr lang="en-US" sz="2400" b="0" i="1" smtClean="0">
                          <a:latin typeface="Cambria Math"/>
                        </a:rPr>
                        <m:t>=</m:t>
                      </m:r>
                      <m:r>
                        <a:rPr lang="en-US" sz="2400" b="0" i="1" smtClean="0">
                          <a:latin typeface="Cambria Math"/>
                        </a:rPr>
                        <m:t>𝑠𝑝𝑎𝑐𝑖𝑛𝑔</m:t>
                      </m:r>
                      <m:d>
                        <m:dPr>
                          <m:ctrlPr>
                            <a:rPr lang="en-US" sz="2400" b="0" i="1" smtClean="0">
                              <a:latin typeface="Cambria Math"/>
                            </a:rPr>
                          </m:ctrlPr>
                        </m:dPr>
                        <m:e>
                          <m:r>
                            <a:rPr lang="en-US" sz="2400" b="0" i="1" smtClean="0">
                              <a:latin typeface="Cambria Math"/>
                            </a:rPr>
                            <m:t>𝑒𝑞𝑢𝑖𝑣𝑎𝑙𝑒𝑛𝑡</m:t>
                          </m:r>
                          <m:r>
                            <a:rPr lang="en-US" sz="2400" b="0" i="1" smtClean="0">
                              <a:latin typeface="Cambria Math"/>
                            </a:rPr>
                            <m:t> </m:t>
                          </m:r>
                          <m:r>
                            <a:rPr lang="en-US" sz="2400" b="0" i="1" smtClean="0">
                              <a:latin typeface="Cambria Math"/>
                            </a:rPr>
                            <m:t>𝑠𝑝𝑎𝑐𝑖𝑛𝑔</m:t>
                          </m:r>
                        </m:e>
                      </m:d>
                      <m:r>
                        <a:rPr lang="en-US" sz="2400" b="0" i="1" smtClean="0">
                          <a:latin typeface="Cambria Math"/>
                        </a:rPr>
                        <m:t> </m:t>
                      </m:r>
                      <m:r>
                        <a:rPr lang="en-US" sz="2400" b="0" i="1" smtClean="0">
                          <a:latin typeface="Cambria Math"/>
                        </a:rPr>
                        <m:t>𝑏𝑒𝑡𝑤𝑒𝑒𝑛</m:t>
                      </m:r>
                      <m:r>
                        <a:rPr lang="en-US" sz="2400" b="0" i="1" smtClean="0">
                          <a:latin typeface="Cambria Math"/>
                        </a:rPr>
                        <m:t> </m:t>
                      </m:r>
                    </m:oMath>
                  </m:oMathPara>
                </a14:m>
                <a:endParaRPr lang="en-US" sz="2400" b="0" i="1" dirty="0" smtClean="0">
                  <a:latin typeface="Cambria Math"/>
                </a:endParaRPr>
              </a:p>
              <a:p>
                <a:pPr/>
                <a14:m>
                  <m:oMathPara xmlns:m="http://schemas.openxmlformats.org/officeDocument/2006/math">
                    <m:oMathParaPr>
                      <m:jc m:val="centerGroup"/>
                    </m:oMathParaPr>
                    <m:oMath xmlns:m="http://schemas.openxmlformats.org/officeDocument/2006/math">
                      <m:r>
                        <a:rPr lang="en-US" sz="2400" b="0" i="1" smtClean="0">
                          <a:latin typeface="Cambria Math"/>
                        </a:rPr>
                        <m:t>𝑐𝑜𝑛𝑑𝑢𝑐𝑡𝑜𝑟𝑠</m:t>
                      </m:r>
                      <m:r>
                        <a:rPr lang="en-US" sz="2400" b="0" i="1" smtClean="0">
                          <a:latin typeface="Cambria Math"/>
                        </a:rPr>
                        <m:t> (</m:t>
                      </m:r>
                      <m:r>
                        <a:rPr lang="en-US" sz="2400" b="0" i="1" smtClean="0">
                          <a:latin typeface="Cambria Math"/>
                        </a:rPr>
                        <m:t>𝑚𝑒𝑡𝑒𝑟𝑠</m:t>
                      </m:r>
                      <m:r>
                        <a:rPr lang="en-US" sz="2400" b="0" i="1" smtClean="0">
                          <a:latin typeface="Cambria Math"/>
                        </a:rPr>
                        <m:t>)</m:t>
                      </m:r>
                    </m:oMath>
                  </m:oMathPara>
                </a14:m>
                <a:endParaRPr lang="en-US"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831831" y="5222557"/>
                <a:ext cx="6408293" cy="859531"/>
              </a:xfrm>
              <a:prstGeom prst="rect">
                <a:avLst/>
              </a:prstGeom>
              <a:blipFill rotWithShape="1">
                <a:blip r:embed="rId8"/>
                <a:stretch>
                  <a:fillRect b="-9220"/>
                </a:stretch>
              </a:blipFill>
            </p:spPr>
            <p:txBody>
              <a:bodyPr/>
              <a:lstStyle/>
              <a:p>
                <a:r>
                  <a:rPr lang="en-US">
                    <a:noFill/>
                  </a:rPr>
                  <a:t> </a:t>
                </a:r>
              </a:p>
            </p:txBody>
          </p:sp>
        </mc:Fallback>
      </mc:AlternateContent>
    </p:spTree>
    <p:extLst>
      <p:ext uri="{BB962C8B-B14F-4D97-AF65-F5344CB8AC3E}">
        <p14:creationId xmlns:p14="http://schemas.microsoft.com/office/powerpoint/2010/main" val="2378731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algn="just"/>
                <a:r>
                  <a:rPr lang="en-US" dirty="0" smtClean="0"/>
                  <a:t>Peek’s formula for corona loss is valid when corona losses are predominant and the ratio </a:t>
                </a:r>
                <a14:m>
                  <m:oMath xmlns:m="http://schemas.openxmlformats.org/officeDocument/2006/math">
                    <m:f>
                      <m:fPr>
                        <m:ctrlPr>
                          <a:rPr lang="en-US" i="1" smtClean="0">
                            <a:latin typeface="Cambria Math"/>
                          </a:rPr>
                        </m:ctrlPr>
                      </m:fPr>
                      <m:num>
                        <m:sSub>
                          <m:sSubPr>
                            <m:ctrlPr>
                              <a:rPr lang="en-US" i="1" smtClean="0">
                                <a:latin typeface="Cambria Math"/>
                              </a:rPr>
                            </m:ctrlPr>
                          </m:sSubPr>
                          <m:e>
                            <m:r>
                              <a:rPr lang="en-US" b="0" i="1" smtClean="0">
                                <a:latin typeface="Cambria Math"/>
                              </a:rPr>
                              <m:t>𝑉</m:t>
                            </m:r>
                          </m:e>
                          <m:sub>
                            <m:r>
                              <a:rPr lang="en-US" b="0" i="1" smtClean="0">
                                <a:latin typeface="Cambria Math"/>
                              </a:rPr>
                              <m:t>𝑛</m:t>
                            </m:r>
                          </m:sub>
                        </m:sSub>
                      </m:num>
                      <m:den>
                        <m:sSub>
                          <m:sSubPr>
                            <m:ctrlPr>
                              <a:rPr lang="en-US" i="1" smtClean="0">
                                <a:latin typeface="Cambria Math"/>
                              </a:rPr>
                            </m:ctrlPr>
                          </m:sSubPr>
                          <m:e>
                            <m:r>
                              <a:rPr lang="en-US" b="0" i="1" smtClean="0">
                                <a:latin typeface="Cambria Math"/>
                              </a:rPr>
                              <m:t>𝑉</m:t>
                            </m:r>
                          </m:e>
                          <m:sub>
                            <m:r>
                              <a:rPr lang="en-US" b="0" i="1" smtClean="0">
                                <a:latin typeface="Cambria Math"/>
                              </a:rPr>
                              <m:t>0</m:t>
                            </m:r>
                          </m:sub>
                        </m:sSub>
                      </m:den>
                    </m:f>
                  </m:oMath>
                </a14:m>
                <a:r>
                  <a:rPr lang="en-US" dirty="0" smtClean="0"/>
                  <a:t> is greater than 1.8.</a:t>
                </a:r>
              </a:p>
              <a:p>
                <a:pPr algn="just"/>
                <a:r>
                  <a:rPr lang="en-US" dirty="0" smtClean="0"/>
                  <a:t>When this ratio is less than 1.8, the following formula known as Peterson’s formula, gives better results:</a:t>
                </a:r>
              </a:p>
              <a:p>
                <a:pPr algn="just"/>
                <a:endParaRPr lang="en-US" dirty="0"/>
              </a:p>
              <a:p>
                <a:pPr algn="just"/>
                <a:endParaRPr lang="en-US" dirty="0" smtClean="0"/>
              </a:p>
              <a:p>
                <a:pPr algn="just"/>
                <a:r>
                  <a:rPr lang="en-US" dirty="0" smtClean="0"/>
                  <a:t>The factor </a:t>
                </a:r>
                <a14:m>
                  <m:oMath xmlns:m="http://schemas.openxmlformats.org/officeDocument/2006/math">
                    <m:r>
                      <a:rPr lang="en-US" b="0" i="1" smtClean="0">
                        <a:latin typeface="Cambria Math"/>
                      </a:rPr>
                      <m:t>𝐹</m:t>
                    </m:r>
                  </m:oMath>
                </a14:m>
                <a:r>
                  <a:rPr lang="en-US" dirty="0" smtClean="0"/>
                  <a:t> is called the corona loss function and it varies with the ratio </a:t>
                </a:r>
                <a14:m>
                  <m:oMath xmlns:m="http://schemas.openxmlformats.org/officeDocument/2006/math">
                    <m:f>
                      <m:fPr>
                        <m:ctrlPr>
                          <a:rPr lang="en-US" i="1">
                            <a:latin typeface="Cambria Math"/>
                          </a:rPr>
                        </m:ctrlPr>
                      </m:fPr>
                      <m:num>
                        <m:sSub>
                          <m:sSubPr>
                            <m:ctrlPr>
                              <a:rPr lang="en-US" i="1">
                                <a:latin typeface="Cambria Math"/>
                              </a:rPr>
                            </m:ctrlPr>
                          </m:sSubPr>
                          <m:e>
                            <m:r>
                              <a:rPr lang="en-US" i="1">
                                <a:latin typeface="Cambria Math"/>
                              </a:rPr>
                              <m:t>𝑉</m:t>
                            </m:r>
                          </m:e>
                          <m:sub>
                            <m:r>
                              <a:rPr lang="en-US" i="1">
                                <a:latin typeface="Cambria Math"/>
                              </a:rPr>
                              <m:t>𝑛</m:t>
                            </m:r>
                          </m:sub>
                        </m:sSub>
                      </m:num>
                      <m:den>
                        <m:sSub>
                          <m:sSubPr>
                            <m:ctrlPr>
                              <a:rPr lang="en-US" i="1">
                                <a:latin typeface="Cambria Math"/>
                              </a:rPr>
                            </m:ctrlPr>
                          </m:sSubPr>
                          <m:e>
                            <m:r>
                              <a:rPr lang="en-US" i="1">
                                <a:latin typeface="Cambria Math"/>
                              </a:rPr>
                              <m:t>𝑉</m:t>
                            </m:r>
                          </m:e>
                          <m:sub>
                            <m:r>
                              <a:rPr lang="en-US" i="1">
                                <a:latin typeface="Cambria Math"/>
                              </a:rPr>
                              <m:t>0</m:t>
                            </m:r>
                          </m:sub>
                        </m:sSub>
                      </m:den>
                    </m:f>
                  </m:oMath>
                </a14:m>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89" t="-2083" r="-133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37F63ED-0BB0-44F4-9CEE-92B23362FD0D}" type="slidenum">
              <a:rPr lang="en-US" smtClean="0"/>
              <a:pPr/>
              <a:t>24</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1077644" y="4038600"/>
                <a:ext cx="6770956" cy="881395"/>
              </a:xfrm>
              <a:prstGeom prst="rect">
                <a:avLst/>
              </a:prstGeom>
              <a:noFill/>
            </p:spPr>
            <p:txBody>
              <a:bodyPr wrap="none" rtlCol="0">
                <a:spAutoFit/>
              </a:bodyPr>
              <a:lstStyle/>
              <a:p>
                <a14:m>
                  <m:oMath xmlns:m="http://schemas.openxmlformats.org/officeDocument/2006/math">
                    <m:sSub>
                      <m:sSubPr>
                        <m:ctrlPr>
                          <a:rPr lang="en-US" sz="2400" i="1" smtClean="0">
                            <a:latin typeface="Cambria Math"/>
                          </a:rPr>
                        </m:ctrlPr>
                      </m:sSubPr>
                      <m:e>
                        <m:r>
                          <a:rPr lang="en-US" sz="2400" b="0" i="1" smtClean="0">
                            <a:latin typeface="Cambria Math"/>
                          </a:rPr>
                          <m:t>𝑃</m:t>
                        </m:r>
                      </m:e>
                      <m:sub>
                        <m:r>
                          <a:rPr lang="en-US" sz="2400" b="0" i="1" smtClean="0">
                            <a:latin typeface="Cambria Math"/>
                          </a:rPr>
                          <m:t>𝐶</m:t>
                        </m:r>
                      </m:sub>
                    </m:sSub>
                    <m:r>
                      <a:rPr lang="en-US" sz="2400" b="0" i="1" smtClean="0">
                        <a:latin typeface="Cambria Math"/>
                      </a:rPr>
                      <m:t>=2.1</m:t>
                    </m:r>
                    <m:r>
                      <a:rPr lang="en-US" sz="2400" b="0" i="1" smtClean="0">
                        <a:latin typeface="Cambria Math"/>
                      </a:rPr>
                      <m:t>𝑓</m:t>
                    </m:r>
                    <m:r>
                      <a:rPr lang="en-US" sz="2400" b="0" i="1" smtClean="0">
                        <a:latin typeface="Cambria Math"/>
                      </a:rPr>
                      <m:t> </m:t>
                    </m:r>
                    <m:sSup>
                      <m:sSupPr>
                        <m:ctrlPr>
                          <a:rPr lang="en-US" sz="2400" b="0" i="1" smtClean="0">
                            <a:latin typeface="Cambria Math"/>
                          </a:rPr>
                        </m:ctrlPr>
                      </m:sSupPr>
                      <m:e>
                        <m:d>
                          <m:dPr>
                            <m:ctrlPr>
                              <a:rPr lang="en-US" sz="2400" b="0" i="1" smtClean="0">
                                <a:latin typeface="Cambria Math"/>
                              </a:rPr>
                            </m:ctrlPr>
                          </m:dPr>
                          <m:e>
                            <m:f>
                              <m:fPr>
                                <m:ctrlPr>
                                  <a:rPr lang="en-US" sz="2400" b="0" i="1" smtClean="0">
                                    <a:latin typeface="Cambria Math"/>
                                  </a:rPr>
                                </m:ctrlPr>
                              </m:fPr>
                              <m:num>
                                <m:sSub>
                                  <m:sSubPr>
                                    <m:ctrlPr>
                                      <a:rPr lang="en-US" sz="2400" b="0" i="1" smtClean="0">
                                        <a:latin typeface="Cambria Math"/>
                                      </a:rPr>
                                    </m:ctrlPr>
                                  </m:sSubPr>
                                  <m:e>
                                    <m:r>
                                      <a:rPr lang="en-US" sz="2400" b="0" i="1" smtClean="0">
                                        <a:latin typeface="Cambria Math"/>
                                      </a:rPr>
                                      <m:t>𝑉</m:t>
                                    </m:r>
                                  </m:e>
                                  <m:sub>
                                    <m:r>
                                      <a:rPr lang="en-US" sz="2400" b="0" i="1" smtClean="0">
                                        <a:latin typeface="Cambria Math"/>
                                      </a:rPr>
                                      <m:t>𝑛</m:t>
                                    </m:r>
                                  </m:sub>
                                </m:sSub>
                              </m:num>
                              <m:den>
                                <m:func>
                                  <m:funcPr>
                                    <m:ctrlPr>
                                      <a:rPr lang="en-US" sz="2400" b="0" i="1" smtClean="0">
                                        <a:latin typeface="Cambria Math"/>
                                      </a:rPr>
                                    </m:ctrlPr>
                                  </m:funcPr>
                                  <m:fName>
                                    <m:sSub>
                                      <m:sSubPr>
                                        <m:ctrlPr>
                                          <a:rPr lang="en-US" sz="2400" b="0" i="1" smtClean="0">
                                            <a:latin typeface="Cambria Math"/>
                                          </a:rPr>
                                        </m:ctrlPr>
                                      </m:sSubPr>
                                      <m:e>
                                        <m:r>
                                          <m:rPr>
                                            <m:sty m:val="p"/>
                                          </m:rPr>
                                          <a:rPr lang="en-US" sz="2400" b="0" i="0" smtClean="0">
                                            <a:latin typeface="Cambria Math"/>
                                          </a:rPr>
                                          <m:t>log</m:t>
                                        </m:r>
                                      </m:e>
                                      <m:sub>
                                        <m:r>
                                          <a:rPr lang="en-US" sz="2400" b="0" i="1" smtClean="0">
                                            <a:latin typeface="Cambria Math"/>
                                          </a:rPr>
                                          <m:t>10</m:t>
                                        </m:r>
                                      </m:sub>
                                    </m:sSub>
                                  </m:fName>
                                  <m:e>
                                    <m:d>
                                      <m:dPr>
                                        <m:ctrlPr>
                                          <a:rPr lang="en-US" sz="2400" b="0" i="1" smtClean="0">
                                            <a:latin typeface="Cambria Math"/>
                                          </a:rPr>
                                        </m:ctrlPr>
                                      </m:dPr>
                                      <m:e>
                                        <m:f>
                                          <m:fPr>
                                            <m:ctrlPr>
                                              <a:rPr lang="en-US" sz="2400" b="0" i="1" smtClean="0">
                                                <a:latin typeface="Cambria Math"/>
                                              </a:rPr>
                                            </m:ctrlPr>
                                          </m:fPr>
                                          <m:num>
                                            <m:sSub>
                                              <m:sSubPr>
                                                <m:ctrlPr>
                                                  <a:rPr lang="en-US" sz="2400" b="0" i="1" smtClean="0">
                                                    <a:latin typeface="Cambria Math"/>
                                                  </a:rPr>
                                                </m:ctrlPr>
                                              </m:sSubPr>
                                              <m:e>
                                                <m:r>
                                                  <a:rPr lang="en-US" sz="2400" b="0" i="1" smtClean="0">
                                                    <a:latin typeface="Cambria Math"/>
                                                  </a:rPr>
                                                  <m:t>𝐷</m:t>
                                                </m:r>
                                              </m:e>
                                              <m:sub>
                                                <m:r>
                                                  <a:rPr lang="en-US" sz="2400" b="0" i="1" smtClean="0">
                                                    <a:latin typeface="Cambria Math"/>
                                                  </a:rPr>
                                                  <m:t>𝑒𝑞</m:t>
                                                </m:r>
                                              </m:sub>
                                            </m:sSub>
                                          </m:num>
                                          <m:den>
                                            <m:r>
                                              <a:rPr lang="en-US" sz="2400" b="0" i="1" smtClean="0">
                                                <a:latin typeface="Cambria Math"/>
                                              </a:rPr>
                                              <m:t>𝑟</m:t>
                                            </m:r>
                                          </m:den>
                                        </m:f>
                                      </m:e>
                                    </m:d>
                                  </m:e>
                                </m:func>
                              </m:den>
                            </m:f>
                          </m:e>
                        </m:d>
                      </m:e>
                      <m:sup>
                        <m:r>
                          <a:rPr lang="en-US" sz="2400" b="0" i="1" smtClean="0">
                            <a:latin typeface="Cambria Math"/>
                          </a:rPr>
                          <m:t>2</m:t>
                        </m:r>
                      </m:sup>
                    </m:sSup>
                    <m:r>
                      <a:rPr lang="en-US" sz="2400" b="0" i="1" smtClean="0">
                        <a:latin typeface="Cambria Math"/>
                        <a:ea typeface="Cambria Math"/>
                      </a:rPr>
                      <m:t>×</m:t>
                    </m:r>
                    <m:sSup>
                      <m:sSupPr>
                        <m:ctrlPr>
                          <a:rPr lang="en-US" sz="2400" b="0" i="1" smtClean="0">
                            <a:latin typeface="Cambria Math"/>
                            <a:ea typeface="Cambria Math"/>
                          </a:rPr>
                        </m:ctrlPr>
                      </m:sSupPr>
                      <m:e>
                        <m:r>
                          <a:rPr lang="en-US" sz="2400" b="0" i="1" smtClean="0">
                            <a:latin typeface="Cambria Math"/>
                            <a:ea typeface="Cambria Math"/>
                          </a:rPr>
                          <m:t>10</m:t>
                        </m:r>
                      </m:e>
                      <m:sup>
                        <m:r>
                          <a:rPr lang="en-US" sz="2400" b="0" i="1" smtClean="0">
                            <a:latin typeface="Cambria Math"/>
                            <a:ea typeface="Cambria Math"/>
                          </a:rPr>
                          <m:t>−5</m:t>
                        </m:r>
                      </m:sup>
                    </m:sSup>
                    <m:r>
                      <a:rPr lang="en-US" sz="2400" b="0" i="1" smtClean="0">
                        <a:latin typeface="Cambria Math"/>
                        <a:ea typeface="Cambria Math"/>
                      </a:rPr>
                      <m:t>×</m:t>
                    </m:r>
                    <m:r>
                      <a:rPr lang="en-US" sz="2400" b="0" i="1" smtClean="0">
                        <a:latin typeface="Cambria Math"/>
                        <a:ea typeface="Cambria Math"/>
                      </a:rPr>
                      <m:t>𝐹</m:t>
                    </m:r>
                  </m:oMath>
                </a14:m>
                <a:r>
                  <a:rPr lang="en-US" sz="2400" dirty="0" smtClean="0"/>
                  <a:t> kW/km/phase</a:t>
                </a:r>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1077644" y="4038600"/>
                <a:ext cx="6770956" cy="881395"/>
              </a:xfrm>
              <a:prstGeom prst="rect">
                <a:avLst/>
              </a:prstGeom>
              <a:blipFill rotWithShape="1">
                <a:blip r:embed="rId3"/>
                <a:stretch>
                  <a:fillRect r="-270"/>
                </a:stretch>
              </a:blipFill>
            </p:spPr>
            <p:txBody>
              <a:bodyPr/>
              <a:lstStyle/>
              <a:p>
                <a:r>
                  <a:rPr lang="en-US">
                    <a:noFill/>
                  </a:rPr>
                  <a:t> </a:t>
                </a:r>
              </a:p>
            </p:txBody>
          </p:sp>
        </mc:Fallback>
      </mc:AlternateContent>
    </p:spTree>
    <p:extLst>
      <p:ext uri="{BB962C8B-B14F-4D97-AF65-F5344CB8AC3E}">
        <p14:creationId xmlns:p14="http://schemas.microsoft.com/office/powerpoint/2010/main" val="4408107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922472"/>
            <a:ext cx="8229600" cy="4389120"/>
          </a:xfrm>
        </p:spPr>
        <p:txBody>
          <a:bodyPr/>
          <a:lstStyle/>
          <a:p>
            <a:r>
              <a:rPr lang="en-US" dirty="0" smtClean="0"/>
              <a:t>Where:</a:t>
            </a:r>
            <a:endParaRPr lang="en-US" dirty="0"/>
          </a:p>
        </p:txBody>
      </p:sp>
      <p:sp>
        <p:nvSpPr>
          <p:cNvPr id="4" name="Slide Number Placeholder 3"/>
          <p:cNvSpPr>
            <a:spLocks noGrp="1"/>
          </p:cNvSpPr>
          <p:nvPr>
            <p:ph type="sldNum" sz="quarter" idx="12"/>
          </p:nvPr>
        </p:nvSpPr>
        <p:spPr/>
        <p:txBody>
          <a:bodyPr/>
          <a:lstStyle/>
          <a:p>
            <a:fld id="{337F63ED-0BB0-44F4-9CEE-92B23362FD0D}" type="slidenum">
              <a:rPr lang="en-US" smtClean="0"/>
              <a:pPr/>
              <a:t>25</a:t>
            </a:fld>
            <a:endParaRPr lang="en-US"/>
          </a:p>
        </p:txBody>
      </p:sp>
      <mc:AlternateContent xmlns:mc="http://schemas.openxmlformats.org/markup-compatibility/2006" xmlns:a14="http://schemas.microsoft.com/office/drawing/2010/main">
        <mc:Choice Requires="a14">
          <p:sp>
            <p:nvSpPr>
              <p:cNvPr id="5" name="TextBox 4"/>
              <p:cNvSpPr txBox="1"/>
              <p:nvPr/>
            </p:nvSpPr>
            <p:spPr>
              <a:xfrm>
                <a:off x="779979" y="2326957"/>
                <a:ext cx="350275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rPr>
                          </m:ctrlPr>
                        </m:sSubPr>
                        <m:e>
                          <m:r>
                            <a:rPr lang="en-US" sz="2400" b="0" i="1" smtClean="0">
                              <a:latin typeface="Cambria Math"/>
                            </a:rPr>
                            <m:t>𝑃</m:t>
                          </m:r>
                        </m:e>
                        <m:sub>
                          <m:r>
                            <a:rPr lang="en-US" sz="2400" b="0" i="1" smtClean="0">
                              <a:latin typeface="Cambria Math"/>
                            </a:rPr>
                            <m:t>𝐶</m:t>
                          </m:r>
                        </m:sub>
                      </m:sSub>
                      <m:r>
                        <a:rPr lang="en-US" sz="2400" b="0" i="1" smtClean="0">
                          <a:latin typeface="Cambria Math"/>
                        </a:rPr>
                        <m:t>=</m:t>
                      </m:r>
                      <m:r>
                        <a:rPr lang="en-US" sz="2400" b="0" i="1" smtClean="0">
                          <a:latin typeface="Cambria Math"/>
                        </a:rPr>
                        <m:t>𝑐𝑜𝑟𝑜𝑛𝑎</m:t>
                      </m:r>
                      <m:r>
                        <a:rPr lang="en-US" sz="2400" b="0" i="1" smtClean="0">
                          <a:latin typeface="Cambria Math"/>
                        </a:rPr>
                        <m:t> </m:t>
                      </m:r>
                      <m:r>
                        <a:rPr lang="en-US" sz="2400" b="0" i="1" smtClean="0">
                          <a:latin typeface="Cambria Math"/>
                        </a:rPr>
                        <m:t>𝑝𝑜𝑤𝑒𝑟</m:t>
                      </m:r>
                      <m:r>
                        <a:rPr lang="en-US" sz="2400" b="0" i="1" smtClean="0">
                          <a:latin typeface="Cambria Math"/>
                        </a:rPr>
                        <m:t> </m:t>
                      </m:r>
                      <m:r>
                        <a:rPr lang="en-US" sz="2400" b="0" i="1" smtClean="0">
                          <a:latin typeface="Cambria Math"/>
                        </a:rPr>
                        <m:t>𝑙𝑜𝑠𝑠</m:t>
                      </m:r>
                    </m:oMath>
                  </m:oMathPara>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779979" y="2326957"/>
                <a:ext cx="3502754" cy="461665"/>
              </a:xfrm>
              <a:prstGeom prst="rect">
                <a:avLst/>
              </a:prstGeom>
              <a:blipFill rotWithShape="1">
                <a:blip r:embed="rId2"/>
                <a:stretch>
                  <a:fillRect b="-1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932172" y="2819400"/>
                <a:ext cx="400321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𝑓</m:t>
                      </m:r>
                      <m:r>
                        <a:rPr lang="en-US" sz="2400" b="0" i="1" smtClean="0">
                          <a:latin typeface="Cambria Math"/>
                        </a:rPr>
                        <m:t>=</m:t>
                      </m:r>
                      <m:r>
                        <a:rPr lang="en-US" sz="2400" b="0" i="1" smtClean="0">
                          <a:latin typeface="Cambria Math"/>
                        </a:rPr>
                        <m:t>𝑠𝑢𝑝𝑝𝑙𝑦</m:t>
                      </m:r>
                      <m:r>
                        <a:rPr lang="en-US" sz="2400" b="0" i="1" smtClean="0">
                          <a:latin typeface="Cambria Math"/>
                        </a:rPr>
                        <m:t> </m:t>
                      </m:r>
                      <m:r>
                        <a:rPr lang="en-US" sz="2400" b="0" i="1" smtClean="0">
                          <a:latin typeface="Cambria Math"/>
                        </a:rPr>
                        <m:t>𝑓𝑟𝑒𝑞𝑢𝑒𝑛𝑐𝑦</m:t>
                      </m:r>
                      <m:r>
                        <a:rPr lang="en-US" sz="2400" b="0" i="1" smtClean="0">
                          <a:latin typeface="Cambria Math"/>
                        </a:rPr>
                        <m:t> (</m:t>
                      </m:r>
                      <m:r>
                        <a:rPr lang="en-US" sz="2400" b="0" i="1" smtClean="0">
                          <a:latin typeface="Cambria Math"/>
                        </a:rPr>
                        <m:t>𝐻𝑧</m:t>
                      </m:r>
                      <m:r>
                        <a:rPr lang="en-US" sz="2400" b="0" i="1" smtClean="0">
                          <a:latin typeface="Cambria Math"/>
                        </a:rPr>
                        <m:t>)</m:t>
                      </m:r>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932172" y="2819400"/>
                <a:ext cx="4003212" cy="461665"/>
              </a:xfrm>
              <a:prstGeom prst="rect">
                <a:avLst/>
              </a:prstGeom>
              <a:blipFill rotWithShape="1">
                <a:blip r:embed="rId3"/>
                <a:stretch>
                  <a:fillRect b="-17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831831" y="3352800"/>
                <a:ext cx="549535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r>
                            <a:rPr lang="en-US" sz="2400" b="0" i="1" smtClean="0">
                              <a:latin typeface="Cambria Math"/>
                            </a:rPr>
                            <m:t>𝑉</m:t>
                          </m:r>
                        </m:e>
                        <m:sub>
                          <m:r>
                            <a:rPr lang="en-US" sz="2400" b="0" i="1" smtClean="0">
                              <a:latin typeface="Cambria Math"/>
                            </a:rPr>
                            <m:t>𝑛</m:t>
                          </m:r>
                        </m:sub>
                      </m:sSub>
                      <m:r>
                        <a:rPr lang="en-US" sz="2400" b="0" i="1" smtClean="0">
                          <a:latin typeface="Cambria Math"/>
                        </a:rPr>
                        <m:t>=</m:t>
                      </m:r>
                      <m:r>
                        <a:rPr lang="en-US" sz="2400" b="0" i="1" smtClean="0">
                          <a:latin typeface="Cambria Math"/>
                        </a:rPr>
                        <m:t>𝑟𝑚𝑠</m:t>
                      </m:r>
                      <m:r>
                        <a:rPr lang="en-US" sz="2400" b="0" i="1" smtClean="0">
                          <a:latin typeface="Cambria Math"/>
                        </a:rPr>
                        <m:t> </m:t>
                      </m:r>
                      <m:r>
                        <a:rPr lang="en-US" sz="2400" b="0" i="1" smtClean="0">
                          <a:latin typeface="Cambria Math"/>
                        </a:rPr>
                        <m:t>𝑙𝑖𝑛𝑒</m:t>
                      </m:r>
                      <m:r>
                        <a:rPr lang="en-US" sz="2400" b="0" i="1" smtClean="0">
                          <a:latin typeface="Cambria Math"/>
                        </a:rPr>
                        <m:t> </m:t>
                      </m:r>
                      <m:r>
                        <a:rPr lang="en-US" sz="2400" b="0" i="1" smtClean="0">
                          <a:latin typeface="Cambria Math"/>
                        </a:rPr>
                        <m:t>𝑡𝑜</m:t>
                      </m:r>
                      <m:r>
                        <a:rPr lang="en-US" sz="2400" b="0" i="1" smtClean="0">
                          <a:latin typeface="Cambria Math"/>
                        </a:rPr>
                        <m:t> </m:t>
                      </m:r>
                      <m:r>
                        <a:rPr lang="en-US" sz="2400" b="0" i="1" smtClean="0">
                          <a:latin typeface="Cambria Math"/>
                        </a:rPr>
                        <m:t>𝑛𝑒𝑢𝑡𝑟𝑎𝑙</m:t>
                      </m:r>
                      <m:r>
                        <a:rPr lang="en-US" sz="2400" b="0" i="1" smtClean="0">
                          <a:latin typeface="Cambria Math"/>
                        </a:rPr>
                        <m:t> </m:t>
                      </m:r>
                      <m:r>
                        <a:rPr lang="en-US" sz="2400" b="0" i="1" smtClean="0">
                          <a:latin typeface="Cambria Math"/>
                        </a:rPr>
                        <m:t>𝑣𝑜𝑙𝑡𝑎𝑔𝑒</m:t>
                      </m:r>
                      <m:r>
                        <a:rPr lang="en-US" sz="2400" b="0" i="1" smtClean="0">
                          <a:latin typeface="Cambria Math"/>
                        </a:rPr>
                        <m:t> </m:t>
                      </m:r>
                      <m:r>
                        <a:rPr lang="en-US" sz="2400" b="0" i="1" smtClean="0">
                          <a:latin typeface="Cambria Math"/>
                        </a:rPr>
                        <m:t>𝑖𝑛</m:t>
                      </m:r>
                      <m:r>
                        <a:rPr lang="en-US" sz="2400" b="0" i="1" smtClean="0">
                          <a:latin typeface="Cambria Math"/>
                        </a:rPr>
                        <m:t> </m:t>
                      </m:r>
                      <m:r>
                        <a:rPr lang="en-US" sz="2400" b="0" i="1" smtClean="0">
                          <a:latin typeface="Cambria Math"/>
                        </a:rPr>
                        <m:t>𝑘𝑉</m:t>
                      </m:r>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831831" y="3352800"/>
                <a:ext cx="5495351" cy="461665"/>
              </a:xfrm>
              <a:prstGeom prst="rect">
                <a:avLst/>
              </a:prstGeom>
              <a:blipFill rotWithShape="1">
                <a:blip r:embed="rId4"/>
                <a:stretch>
                  <a:fillRect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008372" y="3886200"/>
                <a:ext cx="492718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𝑟</m:t>
                      </m:r>
                      <m:r>
                        <a:rPr lang="en-US" sz="2400" b="0" i="1" smtClean="0">
                          <a:latin typeface="Cambria Math"/>
                        </a:rPr>
                        <m:t>=</m:t>
                      </m:r>
                      <m:r>
                        <a:rPr lang="en-US" sz="2400" b="0" i="1" smtClean="0">
                          <a:latin typeface="Cambria Math"/>
                        </a:rPr>
                        <m:t>𝑟𝑎𝑑𝑖𝑢𝑠</m:t>
                      </m:r>
                      <m:r>
                        <a:rPr lang="en-US" sz="2400" b="0" i="1" smtClean="0">
                          <a:latin typeface="Cambria Math"/>
                        </a:rPr>
                        <m:t> </m:t>
                      </m:r>
                      <m:r>
                        <a:rPr lang="en-US" sz="2400" b="0" i="1" smtClean="0">
                          <a:latin typeface="Cambria Math"/>
                        </a:rPr>
                        <m:t>𝑜𝑓</m:t>
                      </m:r>
                      <m:r>
                        <a:rPr lang="en-US" sz="2400" b="0" i="1" smtClean="0">
                          <a:latin typeface="Cambria Math"/>
                        </a:rPr>
                        <m:t> </m:t>
                      </m:r>
                      <m:r>
                        <a:rPr lang="en-US" sz="2400" b="0" i="1" smtClean="0">
                          <a:latin typeface="Cambria Math"/>
                        </a:rPr>
                        <m:t>𝑐𝑜𝑛𝑑𝑢𝑐𝑡𝑜𝑟</m:t>
                      </m:r>
                      <m:r>
                        <a:rPr lang="en-US" sz="2400" b="0" i="1" smtClean="0">
                          <a:latin typeface="Cambria Math"/>
                        </a:rPr>
                        <m:t> (</m:t>
                      </m:r>
                      <m:r>
                        <a:rPr lang="en-US" sz="2400" b="0" i="1" smtClean="0">
                          <a:latin typeface="Cambria Math"/>
                        </a:rPr>
                        <m:t>𝑚𝑒𝑡𝑒𝑟𝑠</m:t>
                      </m:r>
                      <m:r>
                        <a:rPr lang="en-US" sz="2400" b="0" i="1" smtClean="0">
                          <a:latin typeface="Cambria Math"/>
                        </a:rPr>
                        <m:t>)</m:t>
                      </m:r>
                    </m:oMath>
                  </m:oMathPara>
                </a14:m>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1008372" y="3886200"/>
                <a:ext cx="4927183" cy="461665"/>
              </a:xfrm>
              <a:prstGeom prst="rect">
                <a:avLst/>
              </a:prstGeom>
              <a:blipFill rotWithShape="1">
                <a:blip r:embed="rId5"/>
                <a:stretch>
                  <a:fillRect b="-17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831831" y="4398269"/>
                <a:ext cx="6408293" cy="8595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r>
                            <a:rPr lang="en-US" sz="2400" b="0" i="1" smtClean="0">
                              <a:latin typeface="Cambria Math"/>
                            </a:rPr>
                            <m:t>𝐷</m:t>
                          </m:r>
                        </m:e>
                        <m:sub>
                          <m:r>
                            <a:rPr lang="en-US" sz="2400" b="0" i="1" smtClean="0">
                              <a:latin typeface="Cambria Math"/>
                            </a:rPr>
                            <m:t>𝑒𝑞</m:t>
                          </m:r>
                        </m:sub>
                      </m:sSub>
                      <m:r>
                        <a:rPr lang="en-US" sz="2400" b="0" i="1" smtClean="0">
                          <a:latin typeface="Cambria Math"/>
                        </a:rPr>
                        <m:t>=</m:t>
                      </m:r>
                      <m:r>
                        <a:rPr lang="en-US" sz="2400" b="0" i="1" smtClean="0">
                          <a:latin typeface="Cambria Math"/>
                        </a:rPr>
                        <m:t>𝑠𝑝𝑎𝑐𝑖𝑛𝑔</m:t>
                      </m:r>
                      <m:d>
                        <m:dPr>
                          <m:ctrlPr>
                            <a:rPr lang="en-US" sz="2400" b="0" i="1" smtClean="0">
                              <a:latin typeface="Cambria Math"/>
                            </a:rPr>
                          </m:ctrlPr>
                        </m:dPr>
                        <m:e>
                          <m:r>
                            <a:rPr lang="en-US" sz="2400" b="0" i="1" smtClean="0">
                              <a:latin typeface="Cambria Math"/>
                            </a:rPr>
                            <m:t>𝑒𝑞𝑢𝑖𝑣𝑎𝑙𝑒𝑛𝑡</m:t>
                          </m:r>
                          <m:r>
                            <a:rPr lang="en-US" sz="2400" b="0" i="1" smtClean="0">
                              <a:latin typeface="Cambria Math"/>
                            </a:rPr>
                            <m:t> </m:t>
                          </m:r>
                          <m:r>
                            <a:rPr lang="en-US" sz="2400" b="0" i="1" smtClean="0">
                              <a:latin typeface="Cambria Math"/>
                            </a:rPr>
                            <m:t>𝑠𝑝𝑎𝑐𝑖𝑛𝑔</m:t>
                          </m:r>
                        </m:e>
                      </m:d>
                      <m:r>
                        <a:rPr lang="en-US" sz="2400" b="0" i="1" smtClean="0">
                          <a:latin typeface="Cambria Math"/>
                        </a:rPr>
                        <m:t> </m:t>
                      </m:r>
                      <m:r>
                        <a:rPr lang="en-US" sz="2400" b="0" i="1" smtClean="0">
                          <a:latin typeface="Cambria Math"/>
                        </a:rPr>
                        <m:t>𝑏𝑒𝑡𝑤𝑒𝑒𝑛</m:t>
                      </m:r>
                      <m:r>
                        <a:rPr lang="en-US" sz="2400" b="0" i="1" smtClean="0">
                          <a:latin typeface="Cambria Math"/>
                        </a:rPr>
                        <m:t> </m:t>
                      </m:r>
                    </m:oMath>
                  </m:oMathPara>
                </a14:m>
                <a:endParaRPr lang="en-US" sz="2400" b="0" i="1" dirty="0" smtClean="0">
                  <a:latin typeface="Cambria Math"/>
                </a:endParaRPr>
              </a:p>
              <a:p>
                <a:pPr/>
                <a14:m>
                  <m:oMathPara xmlns:m="http://schemas.openxmlformats.org/officeDocument/2006/math">
                    <m:oMathParaPr>
                      <m:jc m:val="centerGroup"/>
                    </m:oMathParaPr>
                    <m:oMath xmlns:m="http://schemas.openxmlformats.org/officeDocument/2006/math">
                      <m:r>
                        <a:rPr lang="en-US" sz="2400" b="0" i="1" smtClean="0">
                          <a:latin typeface="Cambria Math"/>
                        </a:rPr>
                        <m:t>𝑐𝑜𝑛𝑑𝑢𝑐𝑡𝑜𝑟𝑠</m:t>
                      </m:r>
                      <m:r>
                        <a:rPr lang="en-US" sz="2400" b="0" i="1" smtClean="0">
                          <a:latin typeface="Cambria Math"/>
                        </a:rPr>
                        <m:t> (</m:t>
                      </m:r>
                      <m:r>
                        <a:rPr lang="en-US" sz="2400" b="0" i="1" smtClean="0">
                          <a:latin typeface="Cambria Math"/>
                        </a:rPr>
                        <m:t>𝑚𝑒𝑡𝑒𝑟𝑠</m:t>
                      </m:r>
                      <m:r>
                        <a:rPr lang="en-US" sz="2400" b="0" i="1" smtClean="0">
                          <a:latin typeface="Cambria Math"/>
                        </a:rPr>
                        <m:t>)</m:t>
                      </m:r>
                    </m:oMath>
                  </m:oMathPara>
                </a14:m>
                <a:endParaRPr lang="en-US"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831831" y="4398269"/>
                <a:ext cx="6408293" cy="859531"/>
              </a:xfrm>
              <a:prstGeom prst="rect">
                <a:avLst/>
              </a:prstGeom>
              <a:blipFill rotWithShape="1">
                <a:blip r:embed="rId6"/>
                <a:stretch>
                  <a:fillRect b="-8511"/>
                </a:stretch>
              </a:blipFill>
            </p:spPr>
            <p:txBody>
              <a:bodyPr/>
              <a:lstStyle/>
              <a:p>
                <a:r>
                  <a:rPr lang="en-US">
                    <a:noFill/>
                  </a:rPr>
                  <a:t> </a:t>
                </a:r>
              </a:p>
            </p:txBody>
          </p:sp>
        </mc:Fallback>
      </mc:AlternateContent>
      <p:pic>
        <p:nvPicPr>
          <p:cNvPr id="1126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5314237"/>
            <a:ext cx="8446004" cy="1162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70948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Effect of Corona on Line Design</a:t>
            </a:r>
            <a:endParaRPr lang="en-US" sz="4000"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just"/>
                <a:r>
                  <a:rPr lang="en-US" dirty="0" smtClean="0"/>
                  <a:t>Transmission lines are designed in such a way that the corona loss is small enough in fair weather condition because it reduces the efficiency of the lines.</a:t>
                </a:r>
              </a:p>
              <a:p>
                <a:pPr algn="just"/>
                <a:r>
                  <a:rPr lang="en-US" dirty="0" smtClean="0"/>
                  <a:t>If disruptive critical voltage of about 10% more than the operating voltage, then it is acceptable even though some corona loss will take place under foul weather condition.</a:t>
                </a:r>
              </a:p>
              <a:p>
                <a:pPr algn="just"/>
                <a:r>
                  <a:rPr lang="en-US" dirty="0" smtClean="0"/>
                  <a:t>An increase in </a:t>
                </a:r>
                <a14:m>
                  <m:oMath xmlns:m="http://schemas.openxmlformats.org/officeDocument/2006/math">
                    <m:sSub>
                      <m:sSubPr>
                        <m:ctrlPr>
                          <a:rPr lang="en-US" i="1" smtClean="0">
                            <a:latin typeface="Cambria Math"/>
                          </a:rPr>
                        </m:ctrlPr>
                      </m:sSubPr>
                      <m:e>
                        <m:r>
                          <a:rPr lang="en-US" b="0" i="1" smtClean="0">
                            <a:latin typeface="Cambria Math"/>
                          </a:rPr>
                          <m:t>𝐷</m:t>
                        </m:r>
                      </m:e>
                      <m:sub>
                        <m:r>
                          <a:rPr lang="en-US" b="0" i="1" smtClean="0">
                            <a:latin typeface="Cambria Math"/>
                          </a:rPr>
                          <m:t>𝑒𝑞</m:t>
                        </m:r>
                      </m:sub>
                    </m:sSub>
                  </m:oMath>
                </a14:m>
                <a:r>
                  <a:rPr lang="en-US" dirty="0" smtClean="0"/>
                  <a:t> and </a:t>
                </a:r>
                <a14:m>
                  <m:oMath xmlns:m="http://schemas.openxmlformats.org/officeDocument/2006/math">
                    <m:r>
                      <a:rPr lang="en-US" b="0" i="1" smtClean="0">
                        <a:latin typeface="Cambria Math"/>
                      </a:rPr>
                      <m:t>𝑟</m:t>
                    </m:r>
                  </m:oMath>
                </a14:m>
                <a:r>
                  <a:rPr lang="en-US" dirty="0" smtClean="0"/>
                  <a:t> increases the disruptive critical voltage, thus reduces the corona loss but increases the cost.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89" t="-1111" r="-1333" b="-27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37F63ED-0BB0-44F4-9CEE-92B23362FD0D}" type="slidenum">
              <a:rPr lang="en-US" smtClean="0"/>
              <a:pPr/>
              <a:t>26</a:t>
            </a:fld>
            <a:endParaRPr lang="en-US"/>
          </a:p>
        </p:txBody>
      </p:sp>
    </p:spTree>
    <p:extLst>
      <p:ext uri="{BB962C8B-B14F-4D97-AF65-F5344CB8AC3E}">
        <p14:creationId xmlns:p14="http://schemas.microsoft.com/office/powerpoint/2010/main" val="7265056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Reading Assignment </a:t>
            </a:r>
            <a:endParaRPr lang="en-US" sz="4000" b="1" dirty="0"/>
          </a:p>
        </p:txBody>
      </p:sp>
      <p:sp>
        <p:nvSpPr>
          <p:cNvPr id="3" name="Content Placeholder 2"/>
          <p:cNvSpPr>
            <a:spLocks noGrp="1"/>
          </p:cNvSpPr>
          <p:nvPr>
            <p:ph idx="1"/>
          </p:nvPr>
        </p:nvSpPr>
        <p:spPr/>
        <p:txBody>
          <a:bodyPr/>
          <a:lstStyle/>
          <a:p>
            <a:r>
              <a:rPr lang="en-US" dirty="0" smtClean="0"/>
              <a:t>Advantages and disadvantages of corona in transmission lines</a:t>
            </a:r>
          </a:p>
          <a:p>
            <a:r>
              <a:rPr lang="en-US" dirty="0" smtClean="0"/>
              <a:t>Factors affecting corona loss</a:t>
            </a:r>
          </a:p>
          <a:p>
            <a:r>
              <a:rPr lang="en-US" dirty="0" smtClean="0"/>
              <a:t>Methods to reduce corona loss</a:t>
            </a:r>
          </a:p>
          <a:p>
            <a:r>
              <a:rPr lang="en-US" dirty="0" smtClean="0"/>
              <a:t>Radio interference </a:t>
            </a:r>
            <a:endParaRPr lang="en-US" dirty="0"/>
          </a:p>
        </p:txBody>
      </p:sp>
      <p:sp>
        <p:nvSpPr>
          <p:cNvPr id="4" name="Slide Number Placeholder 3"/>
          <p:cNvSpPr>
            <a:spLocks noGrp="1"/>
          </p:cNvSpPr>
          <p:nvPr>
            <p:ph type="sldNum" sz="quarter" idx="12"/>
          </p:nvPr>
        </p:nvSpPr>
        <p:spPr/>
        <p:txBody>
          <a:bodyPr/>
          <a:lstStyle/>
          <a:p>
            <a:fld id="{337F63ED-0BB0-44F4-9CEE-92B23362FD0D}" type="slidenum">
              <a:rPr lang="en-US" smtClean="0"/>
              <a:pPr/>
              <a:t>27</a:t>
            </a:fld>
            <a:endParaRPr lang="en-US"/>
          </a:p>
        </p:txBody>
      </p:sp>
    </p:spTree>
    <p:extLst>
      <p:ext uri="{BB962C8B-B14F-4D97-AF65-F5344CB8AC3E}">
        <p14:creationId xmlns:p14="http://schemas.microsoft.com/office/powerpoint/2010/main" val="1152042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This stress is maximum at the surface of the conductor and then decreases in inverse proportion to the distance from the center of the conductor.</a:t>
            </a:r>
          </a:p>
          <a:p>
            <a:pPr algn="just"/>
            <a:r>
              <a:rPr lang="en-US" dirty="0" smtClean="0"/>
              <a:t>If this potential difference is gradually increased, a point will be reached when a faint luminous glow of violet color will make its appearance and at the same time a hissing noise will be heard.</a:t>
            </a:r>
          </a:p>
          <a:p>
            <a:pPr algn="just"/>
            <a:r>
              <a:rPr lang="en-US" dirty="0" smtClean="0"/>
              <a:t>This phenomenon is called </a:t>
            </a:r>
            <a:r>
              <a:rPr lang="en-US" b="1" dirty="0" smtClean="0">
                <a:solidFill>
                  <a:srgbClr val="C00000"/>
                </a:solidFill>
                <a:hlinkClick r:id="rId2" action="ppaction://hlinkfile"/>
              </a:rPr>
              <a:t>corona</a:t>
            </a:r>
            <a:r>
              <a:rPr lang="en-US" b="1" dirty="0" smtClean="0">
                <a:solidFill>
                  <a:srgbClr val="C00000"/>
                </a:solidFill>
              </a:rPr>
              <a:t> </a:t>
            </a:r>
            <a:r>
              <a:rPr lang="en-US" dirty="0" smtClean="0"/>
              <a:t>and is accompanied by the formation of ozone, as is indicated by the characteristic odor of this gas.</a:t>
            </a:r>
            <a:endParaRPr lang="en-US" dirty="0"/>
          </a:p>
        </p:txBody>
      </p:sp>
      <p:sp>
        <p:nvSpPr>
          <p:cNvPr id="4" name="Slide Number Placeholder 3"/>
          <p:cNvSpPr>
            <a:spLocks noGrp="1"/>
          </p:cNvSpPr>
          <p:nvPr>
            <p:ph type="sldNum" sz="quarter" idx="12"/>
          </p:nvPr>
        </p:nvSpPr>
        <p:spPr/>
        <p:txBody>
          <a:bodyPr/>
          <a:lstStyle/>
          <a:p>
            <a:fld id="{337F63ED-0BB0-44F4-9CEE-92B23362FD0D}" type="slidenum">
              <a:rPr lang="en-US" smtClean="0"/>
              <a:pPr/>
              <a:t>3</a:t>
            </a:fld>
            <a:endParaRPr lang="en-US"/>
          </a:p>
        </p:txBody>
      </p:sp>
    </p:spTree>
    <p:extLst>
      <p:ext uri="{BB962C8B-B14F-4D97-AF65-F5344CB8AC3E}">
        <p14:creationId xmlns:p14="http://schemas.microsoft.com/office/powerpoint/2010/main" val="24773208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If the potential difference is further increased, the glow and the noise will increase in intensity until eventually a spark-over will take place. </a:t>
            </a:r>
          </a:p>
          <a:p>
            <a:pPr algn="just"/>
            <a:r>
              <a:rPr lang="en-US" dirty="0" smtClean="0"/>
              <a:t>Corona is accompanied by power loss, which is in the form of heat, light, sound and chemical action.</a:t>
            </a:r>
          </a:p>
          <a:p>
            <a:pPr algn="just"/>
            <a:r>
              <a:rPr lang="en-US" dirty="0" smtClean="0"/>
              <a:t>In case of AC systems, current flow due to corona is non-sinusoidal and in practice this non-sinusoidal current and non-sinusoidal voltage drop by corona may be more important than the power loss.</a:t>
            </a:r>
            <a:endParaRPr lang="en-US" dirty="0"/>
          </a:p>
        </p:txBody>
      </p:sp>
      <p:sp>
        <p:nvSpPr>
          <p:cNvPr id="4" name="Slide Number Placeholder 3"/>
          <p:cNvSpPr>
            <a:spLocks noGrp="1"/>
          </p:cNvSpPr>
          <p:nvPr>
            <p:ph type="sldNum" sz="quarter" idx="12"/>
          </p:nvPr>
        </p:nvSpPr>
        <p:spPr/>
        <p:txBody>
          <a:bodyPr/>
          <a:lstStyle/>
          <a:p>
            <a:fld id="{337F63ED-0BB0-44F4-9CEE-92B23362FD0D}" type="slidenum">
              <a:rPr lang="en-US" smtClean="0"/>
              <a:pPr/>
              <a:t>4</a:t>
            </a:fld>
            <a:endParaRPr lang="en-US"/>
          </a:p>
        </p:txBody>
      </p:sp>
    </p:spTree>
    <p:extLst>
      <p:ext uri="{BB962C8B-B14F-4D97-AF65-F5344CB8AC3E}">
        <p14:creationId xmlns:p14="http://schemas.microsoft.com/office/powerpoint/2010/main" val="10388991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The effect of corona can be summarized as follows:</a:t>
            </a:r>
          </a:p>
          <a:p>
            <a:pPr lvl="1" algn="just">
              <a:buFont typeface="Wingdings" panose="05000000000000000000" pitchFamily="2" charset="2"/>
              <a:buChar char="v"/>
            </a:pPr>
            <a:r>
              <a:rPr lang="en-US" sz="2600" dirty="0" smtClean="0"/>
              <a:t>It is accompanied by power loss.</a:t>
            </a:r>
          </a:p>
          <a:p>
            <a:pPr lvl="1" algn="just">
              <a:buFont typeface="Wingdings" panose="05000000000000000000" pitchFamily="2" charset="2"/>
              <a:buChar char="v"/>
            </a:pPr>
            <a:r>
              <a:rPr lang="en-US" sz="2600" dirty="0" smtClean="0"/>
              <a:t>A luminous violet glow is observed around the conductor.</a:t>
            </a:r>
          </a:p>
          <a:p>
            <a:pPr lvl="1" algn="just">
              <a:buFont typeface="Wingdings" panose="05000000000000000000" pitchFamily="2" charset="2"/>
              <a:buChar char="v"/>
            </a:pPr>
            <a:r>
              <a:rPr lang="en-US" sz="2600" dirty="0" smtClean="0"/>
              <a:t>This glow is much brighter over rough and dirty surfaces of the conductor.</a:t>
            </a:r>
          </a:p>
          <a:p>
            <a:pPr lvl="1" algn="just">
              <a:buFont typeface="Wingdings" panose="05000000000000000000" pitchFamily="2" charset="2"/>
              <a:buChar char="v"/>
            </a:pPr>
            <a:r>
              <a:rPr lang="en-US" sz="2600" dirty="0" smtClean="0"/>
              <a:t>It produces a hissing noise.</a:t>
            </a:r>
          </a:p>
          <a:p>
            <a:pPr lvl="1" algn="just">
              <a:buFont typeface="Wingdings" panose="05000000000000000000" pitchFamily="2" charset="2"/>
              <a:buChar char="v"/>
            </a:pPr>
            <a:r>
              <a:rPr lang="en-US" sz="2600" dirty="0" smtClean="0"/>
              <a:t>It produces ozone gas which can be readily detected by its characteristic odor.</a:t>
            </a:r>
            <a:endParaRPr lang="en-US" sz="2600" dirty="0"/>
          </a:p>
        </p:txBody>
      </p:sp>
      <p:sp>
        <p:nvSpPr>
          <p:cNvPr id="4" name="Slide Number Placeholder 3"/>
          <p:cNvSpPr>
            <a:spLocks noGrp="1"/>
          </p:cNvSpPr>
          <p:nvPr>
            <p:ph type="sldNum" sz="quarter" idx="12"/>
          </p:nvPr>
        </p:nvSpPr>
        <p:spPr/>
        <p:txBody>
          <a:bodyPr/>
          <a:lstStyle/>
          <a:p>
            <a:fld id="{337F63ED-0BB0-44F4-9CEE-92B23362FD0D}" type="slidenum">
              <a:rPr lang="en-US" smtClean="0"/>
              <a:pPr/>
              <a:t>5</a:t>
            </a:fld>
            <a:endParaRPr lang="en-US"/>
          </a:p>
        </p:txBody>
      </p:sp>
    </p:spTree>
    <p:extLst>
      <p:ext uri="{BB962C8B-B14F-4D97-AF65-F5344CB8AC3E}">
        <p14:creationId xmlns:p14="http://schemas.microsoft.com/office/powerpoint/2010/main" val="2269140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Potential Gradient for a Single Phase Line</a:t>
            </a:r>
            <a:endParaRPr lang="en-US" sz="4000"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r>
                  <a:rPr lang="en-US" dirty="0" smtClean="0"/>
                  <a:t>Radius of each conductor is r.</a:t>
                </a:r>
              </a:p>
              <a:p>
                <a:endParaRPr lang="en-US" dirty="0"/>
              </a:p>
              <a:p>
                <a:endParaRPr lang="en-US" dirty="0" smtClean="0"/>
              </a:p>
              <a:p>
                <a:endParaRPr lang="en-US" dirty="0"/>
              </a:p>
              <a:p>
                <a:r>
                  <a:rPr lang="en-US" dirty="0" smtClean="0"/>
                  <a:t>The potential gradient at a point P, x distance from conductor 1 is given by:</a:t>
                </a:r>
              </a:p>
              <a:p>
                <a:endParaRPr lang="en-US" dirty="0"/>
              </a:p>
              <a:p>
                <a:r>
                  <a:rPr lang="en-US" dirty="0" smtClean="0"/>
                  <a:t>Where</a:t>
                </a:r>
                <a14:m>
                  <m:oMath xmlns:m="http://schemas.openxmlformats.org/officeDocument/2006/math">
                    <m:sSub>
                      <m:sSubPr>
                        <m:ctrlPr>
                          <a:rPr lang="en-US" i="1" smtClean="0">
                            <a:latin typeface="Cambria Math"/>
                          </a:rPr>
                        </m:ctrlPr>
                      </m:sSubPr>
                      <m:e>
                        <m:r>
                          <a:rPr lang="en-US" b="0" i="1" smtClean="0">
                            <a:latin typeface="Cambria Math"/>
                          </a:rPr>
                          <m:t> </m:t>
                        </m:r>
                        <m:r>
                          <a:rPr lang="en-US" b="0" i="1" smtClean="0">
                            <a:latin typeface="Cambria Math"/>
                          </a:rPr>
                          <m:t>𝐺</m:t>
                        </m:r>
                      </m:e>
                      <m:sub>
                        <m:r>
                          <a:rPr lang="en-US" b="0" i="1" smtClean="0">
                            <a:latin typeface="Cambria Math"/>
                          </a:rPr>
                          <m:t>1</m:t>
                        </m:r>
                      </m:sub>
                    </m:sSub>
                    <m:r>
                      <a:rPr lang="en-US" b="0" i="1" smtClean="0">
                        <a:latin typeface="Cambria Math"/>
                      </a:rPr>
                      <m:t> </m:t>
                    </m:r>
                  </m:oMath>
                </a14:m>
                <a:r>
                  <a:rPr lang="en-US" dirty="0" smtClean="0"/>
                  <a:t>is voltage gradient at point P due to charge +q on conductor 1 and </a:t>
                </a:r>
                <a14:m>
                  <m:oMath xmlns:m="http://schemas.openxmlformats.org/officeDocument/2006/math">
                    <m:sSub>
                      <m:sSubPr>
                        <m:ctrlPr>
                          <a:rPr lang="en-US" i="1" smtClean="0">
                            <a:latin typeface="Cambria Math"/>
                          </a:rPr>
                        </m:ctrlPr>
                      </m:sSubPr>
                      <m:e>
                        <m:r>
                          <a:rPr lang="en-US" b="0" i="1" smtClean="0">
                            <a:latin typeface="Cambria Math"/>
                          </a:rPr>
                          <m:t>𝐺</m:t>
                        </m:r>
                      </m:e>
                      <m:sub>
                        <m:r>
                          <a:rPr lang="en-US" b="0" i="1" smtClean="0">
                            <a:latin typeface="Cambria Math"/>
                          </a:rPr>
                          <m:t>2</m:t>
                        </m:r>
                      </m:sub>
                    </m:sSub>
                  </m:oMath>
                </a14:m>
                <a:r>
                  <a:rPr lang="en-US" dirty="0" smtClean="0"/>
                  <a:t> is voltage gradient at point P due to charge –q on conductor 2.</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89" t="-1111" r="-741" b="-6667"/>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099" y="2362200"/>
            <a:ext cx="3695701" cy="1612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TextBox 3"/>
              <p:cNvSpPr txBox="1"/>
              <p:nvPr/>
            </p:nvSpPr>
            <p:spPr>
              <a:xfrm>
                <a:off x="2971800" y="4648200"/>
                <a:ext cx="2025683"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a:rPr>
                        <m:t>𝐺</m:t>
                      </m:r>
                      <m:r>
                        <a:rPr lang="en-US" sz="2600" b="0" i="1" smtClean="0">
                          <a:latin typeface="Cambria Math"/>
                        </a:rPr>
                        <m:t>=</m:t>
                      </m:r>
                      <m:sSub>
                        <m:sSubPr>
                          <m:ctrlPr>
                            <a:rPr lang="en-US" sz="2600" b="0" i="1" smtClean="0">
                              <a:latin typeface="Cambria Math"/>
                            </a:rPr>
                          </m:ctrlPr>
                        </m:sSubPr>
                        <m:e>
                          <m:r>
                            <a:rPr lang="en-US" sz="2600" b="0" i="1" smtClean="0">
                              <a:latin typeface="Cambria Math"/>
                            </a:rPr>
                            <m:t>𝐺</m:t>
                          </m:r>
                        </m:e>
                        <m:sub>
                          <m:r>
                            <a:rPr lang="en-US" sz="2600" b="0" i="1" smtClean="0">
                              <a:latin typeface="Cambria Math"/>
                            </a:rPr>
                            <m:t>1</m:t>
                          </m:r>
                        </m:sub>
                      </m:sSub>
                      <m:r>
                        <a:rPr lang="en-US" sz="2600" b="0" i="1" smtClean="0">
                          <a:latin typeface="Cambria Math"/>
                        </a:rPr>
                        <m:t>−</m:t>
                      </m:r>
                      <m:sSub>
                        <m:sSubPr>
                          <m:ctrlPr>
                            <a:rPr lang="en-US" sz="2600" b="0" i="1" smtClean="0">
                              <a:latin typeface="Cambria Math"/>
                            </a:rPr>
                          </m:ctrlPr>
                        </m:sSubPr>
                        <m:e>
                          <m:r>
                            <a:rPr lang="en-US" sz="2600" b="0" i="1" smtClean="0">
                              <a:latin typeface="Cambria Math"/>
                            </a:rPr>
                            <m:t>𝐺</m:t>
                          </m:r>
                        </m:e>
                        <m:sub>
                          <m:r>
                            <a:rPr lang="en-US" sz="2600" b="0" i="1" smtClean="0">
                              <a:latin typeface="Cambria Math"/>
                            </a:rPr>
                            <m:t>2</m:t>
                          </m:r>
                        </m:sub>
                      </m:sSub>
                    </m:oMath>
                  </m:oMathPara>
                </a14:m>
                <a:endParaRPr lang="en-US" sz="2600" dirty="0"/>
              </a:p>
            </p:txBody>
          </p:sp>
        </mc:Choice>
        <mc:Fallback xmlns="">
          <p:sp>
            <p:nvSpPr>
              <p:cNvPr id="4" name="TextBox 3"/>
              <p:cNvSpPr txBox="1">
                <a:spLocks noRot="1" noChangeAspect="1" noMove="1" noResize="1" noEditPoints="1" noAdjustHandles="1" noChangeArrowheads="1" noChangeShapeType="1" noTextEdit="1"/>
              </p:cNvSpPr>
              <p:nvPr/>
            </p:nvSpPr>
            <p:spPr>
              <a:xfrm>
                <a:off x="2971800" y="4648200"/>
                <a:ext cx="2025683" cy="492443"/>
              </a:xfrm>
              <a:prstGeom prst="rect">
                <a:avLst/>
              </a:prstGeom>
              <a:blipFill rotWithShape="1">
                <a:blip r:embed="rId4"/>
                <a:stretch>
                  <a:fillRect/>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337F63ED-0BB0-44F4-9CEE-92B23362FD0D}" type="slidenum">
              <a:rPr lang="en-US" smtClean="0"/>
              <a:pPr/>
              <a:t>6</a:t>
            </a:fld>
            <a:endParaRPr lang="en-US"/>
          </a:p>
        </p:txBody>
      </p:sp>
    </p:spTree>
    <p:extLst>
      <p:ext uri="{BB962C8B-B14F-4D97-AF65-F5344CB8AC3E}">
        <p14:creationId xmlns:p14="http://schemas.microsoft.com/office/powerpoint/2010/main" val="3177380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We know that:</a:t>
            </a:r>
          </a:p>
          <a:p>
            <a:endParaRPr lang="en-US" dirty="0"/>
          </a:p>
          <a:p>
            <a:endParaRPr lang="en-US" dirty="0" smtClean="0"/>
          </a:p>
          <a:p>
            <a:endParaRPr lang="en-US" dirty="0"/>
          </a:p>
          <a:p>
            <a:endParaRPr lang="en-US" dirty="0" smtClean="0"/>
          </a:p>
          <a:p>
            <a:r>
              <a:rPr lang="en-US" dirty="0" smtClean="0"/>
              <a:t>Therefore,</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2035206" y="2278584"/>
                <a:ext cx="3043974" cy="8456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a:rPr>
                          </m:ctrlPr>
                        </m:sSubPr>
                        <m:e>
                          <m:r>
                            <a:rPr lang="en-US" sz="2600" b="0" i="1" smtClean="0">
                              <a:latin typeface="Cambria Math"/>
                            </a:rPr>
                            <m:t>𝐺</m:t>
                          </m:r>
                        </m:e>
                        <m:sub>
                          <m:r>
                            <a:rPr lang="en-US" sz="2600" b="0" i="1" smtClean="0">
                              <a:latin typeface="Cambria Math"/>
                            </a:rPr>
                            <m:t>1</m:t>
                          </m:r>
                        </m:sub>
                      </m:sSub>
                      <m:r>
                        <a:rPr lang="en-US" sz="2600" b="0" i="1" smtClean="0">
                          <a:latin typeface="Cambria Math"/>
                        </a:rPr>
                        <m:t>=</m:t>
                      </m:r>
                      <m:f>
                        <m:fPr>
                          <m:ctrlPr>
                            <a:rPr lang="en-US" sz="2600" b="0" i="1" smtClean="0">
                              <a:latin typeface="Cambria Math"/>
                            </a:rPr>
                          </m:ctrlPr>
                        </m:fPr>
                        <m:num>
                          <m:r>
                            <a:rPr lang="en-US" sz="2600" b="0" i="1" smtClean="0">
                              <a:latin typeface="Cambria Math"/>
                            </a:rPr>
                            <m:t>𝑞</m:t>
                          </m:r>
                        </m:num>
                        <m:den>
                          <m:r>
                            <a:rPr lang="en-US" sz="2600" b="0" i="1" smtClean="0">
                              <a:latin typeface="Cambria Math"/>
                            </a:rPr>
                            <m:t>2</m:t>
                          </m:r>
                          <m:r>
                            <a:rPr lang="en-US" sz="2600" b="0" i="1" smtClean="0">
                              <a:latin typeface="Cambria Math"/>
                              <a:ea typeface="Cambria Math"/>
                            </a:rPr>
                            <m:t>𝜋</m:t>
                          </m:r>
                          <m:sSub>
                            <m:sSubPr>
                              <m:ctrlPr>
                                <a:rPr lang="en-US" sz="2600" b="0" i="1" smtClean="0">
                                  <a:latin typeface="Cambria Math"/>
                                  <a:ea typeface="Cambria Math"/>
                                </a:rPr>
                              </m:ctrlPr>
                            </m:sSubPr>
                            <m:e>
                              <m:r>
                                <a:rPr lang="en-US" sz="2600" b="0" i="1" smtClean="0">
                                  <a:latin typeface="Cambria Math"/>
                                  <a:ea typeface="Cambria Math"/>
                                </a:rPr>
                                <m:t>𝜀</m:t>
                              </m:r>
                            </m:e>
                            <m:sub>
                              <m:r>
                                <a:rPr lang="en-US" sz="2600" b="0" i="1" smtClean="0">
                                  <a:latin typeface="Cambria Math"/>
                                  <a:ea typeface="Cambria Math"/>
                                </a:rPr>
                                <m:t>0</m:t>
                              </m:r>
                            </m:sub>
                          </m:sSub>
                          <m:r>
                            <a:rPr lang="en-US" sz="2600" b="0" i="1" smtClean="0">
                              <a:latin typeface="Cambria Math"/>
                              <a:ea typeface="Cambria Math"/>
                            </a:rPr>
                            <m:t>𝑥</m:t>
                          </m:r>
                        </m:den>
                      </m:f>
                      <m:r>
                        <a:rPr lang="en-US" sz="2600" b="0" i="0" smtClean="0">
                          <a:latin typeface="Cambria Math"/>
                        </a:rPr>
                        <m:t> </m:t>
                      </m:r>
                      <m:r>
                        <m:rPr>
                          <m:sty m:val="p"/>
                        </m:rPr>
                        <a:rPr lang="en-US" sz="2600" b="0" i="0" smtClean="0">
                          <a:latin typeface="Cambria Math"/>
                        </a:rPr>
                        <m:t>volt</m:t>
                      </m:r>
                      <m:r>
                        <a:rPr lang="en-US" sz="2600" b="0" i="0" smtClean="0">
                          <a:latin typeface="Cambria Math"/>
                        </a:rPr>
                        <m:t>/</m:t>
                      </m:r>
                      <m:r>
                        <m:rPr>
                          <m:sty m:val="p"/>
                        </m:rPr>
                        <a:rPr lang="en-US" sz="2600" b="0" i="0" smtClean="0">
                          <a:latin typeface="Cambria Math"/>
                        </a:rPr>
                        <m:t>m</m:t>
                      </m:r>
                    </m:oMath>
                  </m:oMathPara>
                </a14:m>
                <a:endParaRPr lang="en-US" sz="2600" dirty="0"/>
              </a:p>
            </p:txBody>
          </p:sp>
        </mc:Choice>
        <mc:Fallback xmlns="">
          <p:sp>
            <p:nvSpPr>
              <p:cNvPr id="4" name="TextBox 3"/>
              <p:cNvSpPr txBox="1">
                <a:spLocks noRot="1" noChangeAspect="1" noMove="1" noResize="1" noEditPoints="1" noAdjustHandles="1" noChangeArrowheads="1" noChangeShapeType="1" noTextEdit="1"/>
              </p:cNvSpPr>
              <p:nvPr/>
            </p:nvSpPr>
            <p:spPr>
              <a:xfrm>
                <a:off x="2035206" y="2278584"/>
                <a:ext cx="3043974" cy="845616"/>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028904" y="3189906"/>
                <a:ext cx="3964675" cy="8486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a:rPr>
                          </m:ctrlPr>
                        </m:sSubPr>
                        <m:e>
                          <m:r>
                            <a:rPr lang="en-US" sz="2600" b="0" i="1" smtClean="0">
                              <a:latin typeface="Cambria Math"/>
                            </a:rPr>
                            <m:t>𝐺</m:t>
                          </m:r>
                        </m:e>
                        <m:sub>
                          <m:r>
                            <a:rPr lang="en-US" sz="2600" b="0" i="1" smtClean="0">
                              <a:latin typeface="Cambria Math"/>
                            </a:rPr>
                            <m:t>2</m:t>
                          </m:r>
                        </m:sub>
                      </m:sSub>
                      <m:r>
                        <a:rPr lang="en-US" sz="2600" b="0" i="1" smtClean="0">
                          <a:latin typeface="Cambria Math"/>
                        </a:rPr>
                        <m:t>=</m:t>
                      </m:r>
                      <m:f>
                        <m:fPr>
                          <m:ctrlPr>
                            <a:rPr lang="en-US" sz="2600" b="0" i="1" smtClean="0">
                              <a:latin typeface="Cambria Math"/>
                            </a:rPr>
                          </m:ctrlPr>
                        </m:fPr>
                        <m:num>
                          <m:r>
                            <a:rPr lang="en-US" sz="2600" b="0" i="1" smtClean="0">
                              <a:latin typeface="Cambria Math"/>
                            </a:rPr>
                            <m:t>−</m:t>
                          </m:r>
                          <m:r>
                            <a:rPr lang="en-US" sz="2600" b="0" i="1" smtClean="0">
                              <a:latin typeface="Cambria Math"/>
                            </a:rPr>
                            <m:t>𝑞</m:t>
                          </m:r>
                        </m:num>
                        <m:den>
                          <m:r>
                            <a:rPr lang="en-US" sz="2600" b="0" i="1" smtClean="0">
                              <a:latin typeface="Cambria Math"/>
                            </a:rPr>
                            <m:t>2</m:t>
                          </m:r>
                          <m:r>
                            <a:rPr lang="en-US" sz="2600" b="0" i="1" smtClean="0">
                              <a:latin typeface="Cambria Math"/>
                              <a:ea typeface="Cambria Math"/>
                            </a:rPr>
                            <m:t>𝜋</m:t>
                          </m:r>
                          <m:sSub>
                            <m:sSubPr>
                              <m:ctrlPr>
                                <a:rPr lang="en-US" sz="2600" b="0" i="1" smtClean="0">
                                  <a:latin typeface="Cambria Math"/>
                                  <a:ea typeface="Cambria Math"/>
                                </a:rPr>
                              </m:ctrlPr>
                            </m:sSubPr>
                            <m:e>
                              <m:r>
                                <a:rPr lang="en-US" sz="2600" b="0" i="1" smtClean="0">
                                  <a:latin typeface="Cambria Math"/>
                                  <a:ea typeface="Cambria Math"/>
                                </a:rPr>
                                <m:t>𝜀</m:t>
                              </m:r>
                            </m:e>
                            <m:sub>
                              <m:r>
                                <a:rPr lang="en-US" sz="2600" b="0" i="1" smtClean="0">
                                  <a:latin typeface="Cambria Math"/>
                                  <a:ea typeface="Cambria Math"/>
                                </a:rPr>
                                <m:t>0</m:t>
                              </m:r>
                            </m:sub>
                          </m:sSub>
                          <m:r>
                            <a:rPr lang="en-US" sz="2600" b="0" i="1" smtClean="0">
                              <a:latin typeface="Cambria Math"/>
                              <a:ea typeface="Cambria Math"/>
                            </a:rPr>
                            <m:t>(</m:t>
                          </m:r>
                          <m:r>
                            <a:rPr lang="en-US" sz="2600" b="0" i="1" smtClean="0">
                              <a:latin typeface="Cambria Math"/>
                              <a:ea typeface="Cambria Math"/>
                            </a:rPr>
                            <m:t>𝐷</m:t>
                          </m:r>
                          <m:r>
                            <a:rPr lang="en-US" sz="2600" b="0" i="1" smtClean="0">
                              <a:latin typeface="Cambria Math"/>
                              <a:ea typeface="Cambria Math"/>
                            </a:rPr>
                            <m:t>−</m:t>
                          </m:r>
                          <m:r>
                            <a:rPr lang="en-US" sz="2600" b="0" i="1" smtClean="0">
                              <a:latin typeface="Cambria Math"/>
                              <a:ea typeface="Cambria Math"/>
                            </a:rPr>
                            <m:t>𝑥</m:t>
                          </m:r>
                          <m:r>
                            <a:rPr lang="en-US" sz="2600" b="0" i="1" smtClean="0">
                              <a:latin typeface="Cambria Math"/>
                              <a:ea typeface="Cambria Math"/>
                            </a:rPr>
                            <m:t>)</m:t>
                          </m:r>
                        </m:den>
                      </m:f>
                      <m:r>
                        <a:rPr lang="en-US" sz="2600" b="0" i="0" smtClean="0">
                          <a:latin typeface="Cambria Math"/>
                        </a:rPr>
                        <m:t> </m:t>
                      </m:r>
                      <m:r>
                        <m:rPr>
                          <m:sty m:val="p"/>
                        </m:rPr>
                        <a:rPr lang="en-US" sz="2600">
                          <a:latin typeface="Cambria Math"/>
                        </a:rPr>
                        <m:t>volt</m:t>
                      </m:r>
                      <m:r>
                        <a:rPr lang="en-US" sz="2600">
                          <a:latin typeface="Cambria Math"/>
                        </a:rPr>
                        <m:t>/</m:t>
                      </m:r>
                      <m:r>
                        <m:rPr>
                          <m:sty m:val="p"/>
                        </m:rPr>
                        <a:rPr lang="en-US" sz="2600">
                          <a:latin typeface="Cambria Math"/>
                        </a:rPr>
                        <m:t>m</m:t>
                      </m:r>
                    </m:oMath>
                  </m:oMathPara>
                </a14:m>
                <a:endParaRPr lang="en-US" sz="2600" dirty="0"/>
              </a:p>
            </p:txBody>
          </p:sp>
        </mc:Choice>
        <mc:Fallback xmlns="">
          <p:sp>
            <p:nvSpPr>
              <p:cNvPr id="5" name="TextBox 4"/>
              <p:cNvSpPr txBox="1">
                <a:spLocks noRot="1" noChangeAspect="1" noMove="1" noResize="1" noEditPoints="1" noAdjustHandles="1" noChangeArrowheads="1" noChangeShapeType="1" noTextEdit="1"/>
              </p:cNvSpPr>
              <p:nvPr/>
            </p:nvSpPr>
            <p:spPr>
              <a:xfrm>
                <a:off x="2028904" y="3189906"/>
                <a:ext cx="3964675" cy="848694"/>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057400" y="4713906"/>
                <a:ext cx="5108963" cy="8486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600" i="1" smtClean="0">
                          <a:latin typeface="Cambria Math"/>
                        </a:rPr>
                        <m:t>𝐺</m:t>
                      </m:r>
                      <m:r>
                        <a:rPr lang="en-US" sz="2600" b="0" i="1" smtClean="0">
                          <a:latin typeface="Cambria Math"/>
                        </a:rPr>
                        <m:t>=</m:t>
                      </m:r>
                      <m:f>
                        <m:fPr>
                          <m:ctrlPr>
                            <a:rPr lang="en-US" sz="2600" i="1">
                              <a:latin typeface="Cambria Math"/>
                            </a:rPr>
                          </m:ctrlPr>
                        </m:fPr>
                        <m:num>
                          <m:r>
                            <a:rPr lang="en-US" sz="2600" i="1">
                              <a:latin typeface="Cambria Math"/>
                            </a:rPr>
                            <m:t>𝑞</m:t>
                          </m:r>
                        </m:num>
                        <m:den>
                          <m:r>
                            <a:rPr lang="en-US" sz="2600" i="1">
                              <a:latin typeface="Cambria Math"/>
                            </a:rPr>
                            <m:t>2</m:t>
                          </m:r>
                          <m:r>
                            <a:rPr lang="en-US" sz="2600" i="1">
                              <a:latin typeface="Cambria Math"/>
                              <a:ea typeface="Cambria Math"/>
                            </a:rPr>
                            <m:t>𝜋</m:t>
                          </m:r>
                          <m:sSub>
                            <m:sSubPr>
                              <m:ctrlPr>
                                <a:rPr lang="en-US" sz="2600" i="1">
                                  <a:latin typeface="Cambria Math"/>
                                  <a:ea typeface="Cambria Math"/>
                                </a:rPr>
                              </m:ctrlPr>
                            </m:sSubPr>
                            <m:e>
                              <m:r>
                                <a:rPr lang="en-US" sz="2600" i="1">
                                  <a:latin typeface="Cambria Math"/>
                                  <a:ea typeface="Cambria Math"/>
                                </a:rPr>
                                <m:t>𝜀</m:t>
                              </m:r>
                            </m:e>
                            <m:sub>
                              <m:r>
                                <a:rPr lang="en-US" sz="2600" i="1">
                                  <a:latin typeface="Cambria Math"/>
                                  <a:ea typeface="Cambria Math"/>
                                </a:rPr>
                                <m:t>0</m:t>
                              </m:r>
                            </m:sub>
                          </m:sSub>
                          <m:r>
                            <a:rPr lang="en-US" sz="2600" i="1">
                              <a:latin typeface="Cambria Math"/>
                              <a:ea typeface="Cambria Math"/>
                            </a:rPr>
                            <m:t>𝑥</m:t>
                          </m:r>
                        </m:den>
                      </m:f>
                      <m:r>
                        <a:rPr lang="en-US" sz="2600" b="0" i="1" smtClean="0">
                          <a:latin typeface="Cambria Math"/>
                          <a:ea typeface="Cambria Math"/>
                        </a:rPr>
                        <m:t>+</m:t>
                      </m:r>
                      <m:f>
                        <m:fPr>
                          <m:ctrlPr>
                            <a:rPr lang="en-US" sz="2600" b="0" i="1" smtClean="0">
                              <a:latin typeface="Cambria Math"/>
                            </a:rPr>
                          </m:ctrlPr>
                        </m:fPr>
                        <m:num>
                          <m:r>
                            <a:rPr lang="en-US" sz="2600" b="0" i="1" smtClean="0">
                              <a:latin typeface="Cambria Math"/>
                            </a:rPr>
                            <m:t>𝑞</m:t>
                          </m:r>
                        </m:num>
                        <m:den>
                          <m:r>
                            <a:rPr lang="en-US" sz="2600" b="0" i="1" smtClean="0">
                              <a:latin typeface="Cambria Math"/>
                            </a:rPr>
                            <m:t>2</m:t>
                          </m:r>
                          <m:r>
                            <a:rPr lang="en-US" sz="2600" b="0" i="1" smtClean="0">
                              <a:latin typeface="Cambria Math"/>
                              <a:ea typeface="Cambria Math"/>
                            </a:rPr>
                            <m:t>𝜋</m:t>
                          </m:r>
                          <m:sSub>
                            <m:sSubPr>
                              <m:ctrlPr>
                                <a:rPr lang="en-US" sz="2600" b="0" i="1" smtClean="0">
                                  <a:latin typeface="Cambria Math"/>
                                  <a:ea typeface="Cambria Math"/>
                                </a:rPr>
                              </m:ctrlPr>
                            </m:sSubPr>
                            <m:e>
                              <m:r>
                                <a:rPr lang="en-US" sz="2600" b="0" i="1" smtClean="0">
                                  <a:latin typeface="Cambria Math"/>
                                  <a:ea typeface="Cambria Math"/>
                                </a:rPr>
                                <m:t>𝜀</m:t>
                              </m:r>
                            </m:e>
                            <m:sub>
                              <m:r>
                                <a:rPr lang="en-US" sz="2600" b="0" i="1" smtClean="0">
                                  <a:latin typeface="Cambria Math"/>
                                  <a:ea typeface="Cambria Math"/>
                                </a:rPr>
                                <m:t>0</m:t>
                              </m:r>
                            </m:sub>
                          </m:sSub>
                          <m:r>
                            <a:rPr lang="en-US" sz="2600" b="0" i="1" smtClean="0">
                              <a:latin typeface="Cambria Math"/>
                              <a:ea typeface="Cambria Math"/>
                            </a:rPr>
                            <m:t>(</m:t>
                          </m:r>
                          <m:r>
                            <a:rPr lang="en-US" sz="2600" b="0" i="1" smtClean="0">
                              <a:latin typeface="Cambria Math"/>
                              <a:ea typeface="Cambria Math"/>
                            </a:rPr>
                            <m:t>𝐷</m:t>
                          </m:r>
                          <m:r>
                            <a:rPr lang="en-US" sz="2600" b="0" i="1" smtClean="0">
                              <a:latin typeface="Cambria Math"/>
                              <a:ea typeface="Cambria Math"/>
                            </a:rPr>
                            <m:t>−</m:t>
                          </m:r>
                          <m:r>
                            <a:rPr lang="en-US" sz="2600" b="0" i="1" smtClean="0">
                              <a:latin typeface="Cambria Math"/>
                              <a:ea typeface="Cambria Math"/>
                            </a:rPr>
                            <m:t>𝑥</m:t>
                          </m:r>
                          <m:r>
                            <a:rPr lang="en-US" sz="2600" b="0" i="1" smtClean="0">
                              <a:latin typeface="Cambria Math"/>
                              <a:ea typeface="Cambria Math"/>
                            </a:rPr>
                            <m:t>)</m:t>
                          </m:r>
                        </m:den>
                      </m:f>
                      <m:r>
                        <a:rPr lang="en-US" sz="2600" b="0" i="0" smtClean="0">
                          <a:latin typeface="Cambria Math"/>
                        </a:rPr>
                        <m:t> </m:t>
                      </m:r>
                      <m:r>
                        <m:rPr>
                          <m:sty m:val="p"/>
                        </m:rPr>
                        <a:rPr lang="en-US" sz="2600">
                          <a:latin typeface="Cambria Math"/>
                        </a:rPr>
                        <m:t>volt</m:t>
                      </m:r>
                      <m:r>
                        <a:rPr lang="en-US" sz="2600">
                          <a:latin typeface="Cambria Math"/>
                        </a:rPr>
                        <m:t>/</m:t>
                      </m:r>
                      <m:r>
                        <m:rPr>
                          <m:sty m:val="p"/>
                        </m:rPr>
                        <a:rPr lang="en-US" sz="2600">
                          <a:latin typeface="Cambria Math"/>
                        </a:rPr>
                        <m:t>m</m:t>
                      </m:r>
                    </m:oMath>
                  </m:oMathPara>
                </a14:m>
                <a:endParaRPr lang="en-US" sz="2600" dirty="0"/>
              </a:p>
            </p:txBody>
          </p:sp>
        </mc:Choice>
        <mc:Fallback xmlns="">
          <p:sp>
            <p:nvSpPr>
              <p:cNvPr id="6" name="TextBox 5"/>
              <p:cNvSpPr txBox="1">
                <a:spLocks noRot="1" noChangeAspect="1" noMove="1" noResize="1" noEditPoints="1" noAdjustHandles="1" noChangeArrowheads="1" noChangeShapeType="1" noTextEdit="1"/>
              </p:cNvSpPr>
              <p:nvPr/>
            </p:nvSpPr>
            <p:spPr>
              <a:xfrm>
                <a:off x="2057400" y="4713906"/>
                <a:ext cx="5108963" cy="848694"/>
              </a:xfrm>
              <a:prstGeom prst="rect">
                <a:avLst/>
              </a:prstGeom>
              <a:blipFill rotWithShape="1">
                <a:blip r:embed="rId4"/>
                <a:stretch>
                  <a:fillRect/>
                </a:stretch>
              </a:blipFill>
            </p:spPr>
            <p:txBody>
              <a:bodyPr/>
              <a:lstStyle/>
              <a:p>
                <a:r>
                  <a:rPr lang="en-US">
                    <a:noFill/>
                  </a:rPr>
                  <a:t> </a:t>
                </a:r>
              </a:p>
            </p:txBody>
          </p:sp>
        </mc:Fallback>
      </mc:AlternateContent>
      <p:sp>
        <p:nvSpPr>
          <p:cNvPr id="7" name="Slide Number Placeholder 6"/>
          <p:cNvSpPr>
            <a:spLocks noGrp="1"/>
          </p:cNvSpPr>
          <p:nvPr>
            <p:ph type="sldNum" sz="quarter" idx="12"/>
          </p:nvPr>
        </p:nvSpPr>
        <p:spPr/>
        <p:txBody>
          <a:bodyPr/>
          <a:lstStyle/>
          <a:p>
            <a:fld id="{337F63ED-0BB0-44F4-9CEE-92B23362FD0D}" type="slidenum">
              <a:rPr lang="en-US" smtClean="0"/>
              <a:pPr/>
              <a:t>7</a:t>
            </a:fld>
            <a:endParaRPr lang="en-US"/>
          </a:p>
        </p:txBody>
      </p:sp>
    </p:spTree>
    <p:extLst>
      <p:ext uri="{BB962C8B-B14F-4D97-AF65-F5344CB8AC3E}">
        <p14:creationId xmlns:p14="http://schemas.microsoft.com/office/powerpoint/2010/main" val="915753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The voltage gradient is maximum at the surface of the conductor, where </a:t>
                </a:r>
                <a:r>
                  <a:rPr lang="en-US" i="1" dirty="0" smtClean="0"/>
                  <a:t>x=r.</a:t>
                </a:r>
              </a:p>
              <a:p>
                <a:endParaRPr lang="en-US" i="1" dirty="0"/>
              </a:p>
              <a:p>
                <a:endParaRPr lang="en-US" i="1" dirty="0" smtClean="0"/>
              </a:p>
              <a:p>
                <a:r>
                  <a:rPr lang="en-US" dirty="0" smtClean="0"/>
                  <a:t>Since D is large compared with r, approximately:</a:t>
                </a:r>
              </a:p>
              <a:p>
                <a:endParaRPr lang="en-US" dirty="0"/>
              </a:p>
              <a:p>
                <a:endParaRPr lang="en-US" dirty="0" smtClean="0"/>
              </a:p>
              <a:p>
                <a:r>
                  <a:rPr lang="en-US" dirty="0" smtClean="0"/>
                  <a:t>Potential difference</a:t>
                </a:r>
                <a14:m>
                  <m:oMath xmlns:m="http://schemas.openxmlformats.org/officeDocument/2006/math">
                    <m:sSub>
                      <m:sSubPr>
                        <m:ctrlPr>
                          <a:rPr lang="en-US" i="1" smtClean="0">
                            <a:latin typeface="Cambria Math"/>
                          </a:rPr>
                        </m:ctrlPr>
                      </m:sSubPr>
                      <m:e>
                        <m:r>
                          <a:rPr lang="en-US" b="0" i="1" smtClean="0">
                            <a:latin typeface="Cambria Math"/>
                          </a:rPr>
                          <m:t> </m:t>
                        </m:r>
                        <m:r>
                          <a:rPr lang="en-US" b="0" i="1" smtClean="0">
                            <a:latin typeface="Cambria Math"/>
                          </a:rPr>
                          <m:t>𝑉</m:t>
                        </m:r>
                      </m:e>
                      <m:sub>
                        <m:r>
                          <a:rPr lang="en-US" b="0" i="1" smtClean="0">
                            <a:latin typeface="Cambria Math"/>
                          </a:rPr>
                          <m:t>12</m:t>
                        </m:r>
                      </m:sub>
                    </m:sSub>
                  </m:oMath>
                </a14:m>
                <a:r>
                  <a:rPr lang="en-US" dirty="0" smtClean="0"/>
                  <a:t>between the conductors of a single phase line is: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89" t="-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654654" y="2819400"/>
                <a:ext cx="4736746" cy="679289"/>
              </a:xfrm>
              <a:prstGeom prst="rect">
                <a:avLst/>
              </a:prstGeom>
              <a:noFill/>
            </p:spPr>
            <p:txBody>
              <a:bodyPr wrap="none" rtlCol="0">
                <a:spAutoFit/>
              </a:bodyPr>
              <a:lstStyle/>
              <a:p>
                <a14:m>
                  <m:oMath xmlns:m="http://schemas.openxmlformats.org/officeDocument/2006/math">
                    <m:sSub>
                      <m:sSubPr>
                        <m:ctrlPr>
                          <a:rPr lang="en-US" sz="2600" i="1" smtClean="0">
                            <a:latin typeface="Cambria Math"/>
                          </a:rPr>
                        </m:ctrlPr>
                      </m:sSubPr>
                      <m:e>
                        <m:r>
                          <a:rPr lang="en-US" sz="2600" b="0" i="1" smtClean="0">
                            <a:latin typeface="Cambria Math"/>
                          </a:rPr>
                          <m:t>𝐺</m:t>
                        </m:r>
                      </m:e>
                      <m:sub>
                        <m:r>
                          <a:rPr lang="en-US" sz="2600" b="0" i="1" smtClean="0">
                            <a:latin typeface="Cambria Math"/>
                          </a:rPr>
                          <m:t>𝑚𝑎𝑥</m:t>
                        </m:r>
                      </m:sub>
                    </m:sSub>
                    <m:r>
                      <a:rPr lang="en-US" sz="2600" i="1">
                        <a:latin typeface="Cambria Math"/>
                      </a:rPr>
                      <m:t>=</m:t>
                    </m:r>
                    <m:f>
                      <m:fPr>
                        <m:ctrlPr>
                          <a:rPr lang="en-US" sz="2600" i="1">
                            <a:latin typeface="Cambria Math"/>
                          </a:rPr>
                        </m:ctrlPr>
                      </m:fPr>
                      <m:num>
                        <m:r>
                          <a:rPr lang="en-US" sz="2600" i="1">
                            <a:latin typeface="Cambria Math"/>
                          </a:rPr>
                          <m:t>𝑞</m:t>
                        </m:r>
                      </m:num>
                      <m:den>
                        <m:r>
                          <a:rPr lang="en-US" sz="2600" i="1">
                            <a:latin typeface="Cambria Math"/>
                          </a:rPr>
                          <m:t>2</m:t>
                        </m:r>
                        <m:r>
                          <a:rPr lang="en-US" sz="2600" i="1">
                            <a:latin typeface="Cambria Math"/>
                            <a:ea typeface="Cambria Math"/>
                          </a:rPr>
                          <m:t>𝜋</m:t>
                        </m:r>
                        <m:sSub>
                          <m:sSubPr>
                            <m:ctrlPr>
                              <a:rPr lang="en-US" sz="2600" i="1">
                                <a:latin typeface="Cambria Math"/>
                                <a:ea typeface="Cambria Math"/>
                              </a:rPr>
                            </m:ctrlPr>
                          </m:sSubPr>
                          <m:e>
                            <m:r>
                              <a:rPr lang="en-US" sz="2600" i="1">
                                <a:latin typeface="Cambria Math"/>
                                <a:ea typeface="Cambria Math"/>
                              </a:rPr>
                              <m:t>𝜀</m:t>
                            </m:r>
                          </m:e>
                          <m:sub>
                            <m:r>
                              <a:rPr lang="en-US" sz="2600" i="1">
                                <a:latin typeface="Cambria Math"/>
                                <a:ea typeface="Cambria Math"/>
                              </a:rPr>
                              <m:t>0</m:t>
                            </m:r>
                          </m:sub>
                        </m:sSub>
                        <m:r>
                          <a:rPr lang="en-US" sz="2600" b="0" i="1" smtClean="0">
                            <a:latin typeface="Cambria Math"/>
                            <a:ea typeface="Cambria Math"/>
                          </a:rPr>
                          <m:t>𝑟</m:t>
                        </m:r>
                      </m:den>
                    </m:f>
                    <m:r>
                      <a:rPr lang="en-US" sz="2600" i="1">
                        <a:latin typeface="Cambria Math"/>
                        <a:ea typeface="Cambria Math"/>
                      </a:rPr>
                      <m:t>+</m:t>
                    </m:r>
                    <m:f>
                      <m:fPr>
                        <m:ctrlPr>
                          <a:rPr lang="en-US" sz="2600" i="1">
                            <a:latin typeface="Cambria Math"/>
                          </a:rPr>
                        </m:ctrlPr>
                      </m:fPr>
                      <m:num>
                        <m:r>
                          <a:rPr lang="en-US" sz="2600" i="1">
                            <a:latin typeface="Cambria Math"/>
                          </a:rPr>
                          <m:t>𝑞</m:t>
                        </m:r>
                      </m:num>
                      <m:den>
                        <m:r>
                          <a:rPr lang="en-US" sz="2600" i="1">
                            <a:latin typeface="Cambria Math"/>
                          </a:rPr>
                          <m:t>2</m:t>
                        </m:r>
                        <m:r>
                          <a:rPr lang="en-US" sz="2600" i="1">
                            <a:latin typeface="Cambria Math"/>
                            <a:ea typeface="Cambria Math"/>
                          </a:rPr>
                          <m:t>𝜋</m:t>
                        </m:r>
                        <m:sSub>
                          <m:sSubPr>
                            <m:ctrlPr>
                              <a:rPr lang="en-US" sz="2600" i="1">
                                <a:latin typeface="Cambria Math"/>
                                <a:ea typeface="Cambria Math"/>
                              </a:rPr>
                            </m:ctrlPr>
                          </m:sSubPr>
                          <m:e>
                            <m:r>
                              <a:rPr lang="en-US" sz="2600" i="1">
                                <a:latin typeface="Cambria Math"/>
                                <a:ea typeface="Cambria Math"/>
                              </a:rPr>
                              <m:t>𝜀</m:t>
                            </m:r>
                          </m:e>
                          <m:sub>
                            <m:r>
                              <a:rPr lang="en-US" sz="2600" i="1">
                                <a:latin typeface="Cambria Math"/>
                                <a:ea typeface="Cambria Math"/>
                              </a:rPr>
                              <m:t>0</m:t>
                            </m:r>
                          </m:sub>
                        </m:sSub>
                        <m:r>
                          <a:rPr lang="en-US" sz="2600" i="1">
                            <a:latin typeface="Cambria Math"/>
                            <a:ea typeface="Cambria Math"/>
                          </a:rPr>
                          <m:t>(</m:t>
                        </m:r>
                        <m:r>
                          <a:rPr lang="en-US" sz="2600" i="1">
                            <a:latin typeface="Cambria Math"/>
                            <a:ea typeface="Cambria Math"/>
                          </a:rPr>
                          <m:t>𝐷</m:t>
                        </m:r>
                        <m:r>
                          <a:rPr lang="en-US" sz="2600" i="1">
                            <a:latin typeface="Cambria Math"/>
                            <a:ea typeface="Cambria Math"/>
                          </a:rPr>
                          <m:t>−</m:t>
                        </m:r>
                        <m:r>
                          <a:rPr lang="en-US" sz="2600" b="0" i="1" smtClean="0">
                            <a:latin typeface="Cambria Math"/>
                            <a:ea typeface="Cambria Math"/>
                          </a:rPr>
                          <m:t>𝑟</m:t>
                        </m:r>
                        <m:r>
                          <a:rPr lang="en-US" sz="2600" i="1">
                            <a:latin typeface="Cambria Math"/>
                            <a:ea typeface="Cambria Math"/>
                          </a:rPr>
                          <m:t>)</m:t>
                        </m:r>
                      </m:den>
                    </m:f>
                  </m:oMath>
                </a14:m>
                <a:r>
                  <a:rPr lang="en-US" sz="2600" dirty="0" smtClean="0"/>
                  <a:t> volt/m</a:t>
                </a:r>
                <a:endParaRPr lang="en-US" sz="2600" dirty="0"/>
              </a:p>
            </p:txBody>
          </p:sp>
        </mc:Choice>
        <mc:Fallback xmlns="">
          <p:sp>
            <p:nvSpPr>
              <p:cNvPr id="4" name="TextBox 3"/>
              <p:cNvSpPr txBox="1">
                <a:spLocks noRot="1" noChangeAspect="1" noMove="1" noResize="1" noEditPoints="1" noAdjustHandles="1" noChangeArrowheads="1" noChangeShapeType="1" noTextEdit="1"/>
              </p:cNvSpPr>
              <p:nvPr/>
            </p:nvSpPr>
            <p:spPr>
              <a:xfrm>
                <a:off x="2654654" y="2819400"/>
                <a:ext cx="4736746" cy="679289"/>
              </a:xfrm>
              <a:prstGeom prst="rect">
                <a:avLst/>
              </a:prstGeom>
              <a:blipFill rotWithShape="1">
                <a:blip r:embed="rId3"/>
                <a:stretch>
                  <a:fillRect r="-1414" b="-18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085778" y="4343400"/>
                <a:ext cx="3086422" cy="677430"/>
              </a:xfrm>
              <a:prstGeom prst="rect">
                <a:avLst/>
              </a:prstGeom>
              <a:noFill/>
            </p:spPr>
            <p:txBody>
              <a:bodyPr wrap="none" rtlCol="0">
                <a:spAutoFit/>
              </a:bodyPr>
              <a:lstStyle/>
              <a:p>
                <a14:m>
                  <m:oMath xmlns:m="http://schemas.openxmlformats.org/officeDocument/2006/math">
                    <m:sSub>
                      <m:sSubPr>
                        <m:ctrlPr>
                          <a:rPr lang="en-US" sz="2600" i="1" smtClean="0">
                            <a:latin typeface="Cambria Math"/>
                          </a:rPr>
                        </m:ctrlPr>
                      </m:sSubPr>
                      <m:e>
                        <m:r>
                          <a:rPr lang="en-US" sz="2600" b="0" i="1" smtClean="0">
                            <a:latin typeface="Cambria Math"/>
                          </a:rPr>
                          <m:t>𝐺</m:t>
                        </m:r>
                      </m:e>
                      <m:sub>
                        <m:r>
                          <a:rPr lang="en-US" sz="2600" b="0" i="1" smtClean="0">
                            <a:latin typeface="Cambria Math"/>
                          </a:rPr>
                          <m:t>𝑚𝑎𝑥</m:t>
                        </m:r>
                      </m:sub>
                    </m:sSub>
                    <m:r>
                      <a:rPr lang="en-US" sz="2600" i="1">
                        <a:latin typeface="Cambria Math"/>
                      </a:rPr>
                      <m:t>=</m:t>
                    </m:r>
                    <m:f>
                      <m:fPr>
                        <m:ctrlPr>
                          <a:rPr lang="en-US" sz="2600" i="1">
                            <a:latin typeface="Cambria Math"/>
                          </a:rPr>
                        </m:ctrlPr>
                      </m:fPr>
                      <m:num>
                        <m:r>
                          <a:rPr lang="en-US" sz="2600" i="1">
                            <a:latin typeface="Cambria Math"/>
                          </a:rPr>
                          <m:t>𝑞</m:t>
                        </m:r>
                      </m:num>
                      <m:den>
                        <m:r>
                          <a:rPr lang="en-US" sz="2600" i="1">
                            <a:latin typeface="Cambria Math"/>
                          </a:rPr>
                          <m:t>2</m:t>
                        </m:r>
                        <m:r>
                          <a:rPr lang="en-US" sz="2600" i="1">
                            <a:latin typeface="Cambria Math"/>
                            <a:ea typeface="Cambria Math"/>
                          </a:rPr>
                          <m:t>𝜋</m:t>
                        </m:r>
                        <m:sSub>
                          <m:sSubPr>
                            <m:ctrlPr>
                              <a:rPr lang="en-US" sz="2600" i="1">
                                <a:latin typeface="Cambria Math"/>
                                <a:ea typeface="Cambria Math"/>
                              </a:rPr>
                            </m:ctrlPr>
                          </m:sSubPr>
                          <m:e>
                            <m:r>
                              <a:rPr lang="en-US" sz="2600" i="1">
                                <a:latin typeface="Cambria Math"/>
                                <a:ea typeface="Cambria Math"/>
                              </a:rPr>
                              <m:t>𝜀</m:t>
                            </m:r>
                          </m:e>
                          <m:sub>
                            <m:r>
                              <a:rPr lang="en-US" sz="2600" i="1">
                                <a:latin typeface="Cambria Math"/>
                                <a:ea typeface="Cambria Math"/>
                              </a:rPr>
                              <m:t>0</m:t>
                            </m:r>
                          </m:sub>
                        </m:sSub>
                        <m:r>
                          <a:rPr lang="en-US" sz="2600" b="0" i="1" smtClean="0">
                            <a:latin typeface="Cambria Math"/>
                            <a:ea typeface="Cambria Math"/>
                          </a:rPr>
                          <m:t>𝑟</m:t>
                        </m:r>
                      </m:den>
                    </m:f>
                  </m:oMath>
                </a14:m>
                <a:r>
                  <a:rPr lang="en-US" sz="2600" dirty="0" smtClean="0"/>
                  <a:t> volt/m</a:t>
                </a:r>
                <a:endParaRPr lang="en-US" sz="2600" dirty="0"/>
              </a:p>
            </p:txBody>
          </p:sp>
        </mc:Choice>
        <mc:Fallback xmlns="">
          <p:sp>
            <p:nvSpPr>
              <p:cNvPr id="6" name="TextBox 5"/>
              <p:cNvSpPr txBox="1">
                <a:spLocks noRot="1" noChangeAspect="1" noMove="1" noResize="1" noEditPoints="1" noAdjustHandles="1" noChangeArrowheads="1" noChangeShapeType="1" noTextEdit="1"/>
              </p:cNvSpPr>
              <p:nvPr/>
            </p:nvSpPr>
            <p:spPr>
              <a:xfrm>
                <a:off x="3085778" y="4343400"/>
                <a:ext cx="3086422" cy="677430"/>
              </a:xfrm>
              <a:prstGeom prst="rect">
                <a:avLst/>
              </a:prstGeom>
              <a:blipFill rotWithShape="1">
                <a:blip r:embed="rId4"/>
                <a:stretch>
                  <a:fillRect r="-2761" b="-1802"/>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337F63ED-0BB0-44F4-9CEE-92B23362FD0D}" type="slidenum">
              <a:rPr lang="en-US" smtClean="0"/>
              <a:pPr/>
              <a:t>8</a:t>
            </a:fld>
            <a:endParaRPr lang="en-US"/>
          </a:p>
        </p:txBody>
      </p:sp>
    </p:spTree>
    <p:extLst>
      <p:ext uri="{BB962C8B-B14F-4D97-AF65-F5344CB8AC3E}">
        <p14:creationId xmlns:p14="http://schemas.microsoft.com/office/powerpoint/2010/main" val="39185421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r>
              <a:rPr lang="en-US" dirty="0" smtClean="0"/>
              <a:t>Therefore:</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2362200" y="2895600"/>
                <a:ext cx="2782813" cy="9094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600" i="1" smtClean="0">
                              <a:latin typeface="Cambria Math"/>
                            </a:rPr>
                          </m:ctrlPr>
                        </m:fPr>
                        <m:num>
                          <m:sSub>
                            <m:sSubPr>
                              <m:ctrlPr>
                                <a:rPr lang="en-US" sz="2600" i="1" smtClean="0">
                                  <a:latin typeface="Cambria Math"/>
                                </a:rPr>
                              </m:ctrlPr>
                            </m:sSubPr>
                            <m:e>
                              <m:r>
                                <a:rPr lang="en-US" sz="2600" b="0" i="1" smtClean="0">
                                  <a:latin typeface="Cambria Math"/>
                                </a:rPr>
                                <m:t>𝑉</m:t>
                              </m:r>
                            </m:e>
                            <m:sub>
                              <m:r>
                                <a:rPr lang="en-US" sz="2600" b="0" i="1" smtClean="0">
                                  <a:latin typeface="Cambria Math"/>
                                </a:rPr>
                                <m:t>12</m:t>
                              </m:r>
                            </m:sub>
                          </m:sSub>
                        </m:num>
                        <m:den>
                          <m:r>
                            <a:rPr lang="en-US" sz="2600" b="0" i="1" smtClean="0">
                              <a:latin typeface="Cambria Math"/>
                            </a:rPr>
                            <m:t>𝑟</m:t>
                          </m:r>
                        </m:den>
                      </m:f>
                      <m:r>
                        <a:rPr lang="en-US" sz="2600" i="1">
                          <a:latin typeface="Cambria Math"/>
                        </a:rPr>
                        <m:t>=</m:t>
                      </m:r>
                      <m:f>
                        <m:fPr>
                          <m:ctrlPr>
                            <a:rPr lang="en-US" sz="2600" i="1">
                              <a:latin typeface="Cambria Math"/>
                            </a:rPr>
                          </m:ctrlPr>
                        </m:fPr>
                        <m:num>
                          <m:r>
                            <a:rPr lang="en-US" sz="2600" i="1">
                              <a:latin typeface="Cambria Math"/>
                            </a:rPr>
                            <m:t>𝑞</m:t>
                          </m:r>
                        </m:num>
                        <m:den>
                          <m:r>
                            <a:rPr lang="en-US" sz="2600" i="1">
                              <a:latin typeface="Cambria Math"/>
                              <a:ea typeface="Cambria Math"/>
                            </a:rPr>
                            <m:t>𝜋</m:t>
                          </m:r>
                          <m:sSub>
                            <m:sSubPr>
                              <m:ctrlPr>
                                <a:rPr lang="en-US" sz="2600" i="1">
                                  <a:latin typeface="Cambria Math"/>
                                  <a:ea typeface="Cambria Math"/>
                                </a:rPr>
                              </m:ctrlPr>
                            </m:sSubPr>
                            <m:e>
                              <m:r>
                                <a:rPr lang="en-US" sz="2600" i="1">
                                  <a:latin typeface="Cambria Math"/>
                                  <a:ea typeface="Cambria Math"/>
                                </a:rPr>
                                <m:t>𝜀</m:t>
                              </m:r>
                            </m:e>
                            <m:sub>
                              <m:r>
                                <a:rPr lang="en-US" sz="2600" i="1">
                                  <a:latin typeface="Cambria Math"/>
                                  <a:ea typeface="Cambria Math"/>
                                </a:rPr>
                                <m:t>0</m:t>
                              </m:r>
                            </m:sub>
                          </m:sSub>
                          <m:r>
                            <a:rPr lang="en-US" sz="2600" b="0" i="1" smtClean="0">
                              <a:latin typeface="Cambria Math"/>
                              <a:ea typeface="Cambria Math"/>
                            </a:rPr>
                            <m:t>𝑟</m:t>
                          </m:r>
                        </m:den>
                      </m:f>
                      <m:func>
                        <m:funcPr>
                          <m:ctrlPr>
                            <a:rPr lang="en-US" sz="2600" b="0" i="1" smtClean="0">
                              <a:latin typeface="Cambria Math"/>
                              <a:ea typeface="Cambria Math"/>
                            </a:rPr>
                          </m:ctrlPr>
                        </m:funcPr>
                        <m:fName>
                          <m:r>
                            <m:rPr>
                              <m:sty m:val="p"/>
                            </m:rPr>
                            <a:rPr lang="en-US" sz="2600" b="0" i="0" smtClean="0">
                              <a:latin typeface="Cambria Math"/>
                              <a:ea typeface="Cambria Math"/>
                            </a:rPr>
                            <m:t>ln</m:t>
                          </m:r>
                        </m:fName>
                        <m:e>
                          <m:d>
                            <m:dPr>
                              <m:ctrlPr>
                                <a:rPr lang="en-US" sz="2600" b="0" i="1" smtClean="0">
                                  <a:latin typeface="Cambria Math"/>
                                  <a:ea typeface="Cambria Math"/>
                                </a:rPr>
                              </m:ctrlPr>
                            </m:dPr>
                            <m:e>
                              <m:f>
                                <m:fPr>
                                  <m:ctrlPr>
                                    <a:rPr lang="en-US" sz="2600" b="0" i="1" smtClean="0">
                                      <a:latin typeface="Cambria Math"/>
                                      <a:ea typeface="Cambria Math"/>
                                    </a:rPr>
                                  </m:ctrlPr>
                                </m:fPr>
                                <m:num>
                                  <m:r>
                                    <a:rPr lang="en-US" sz="2600" b="0" i="1" smtClean="0">
                                      <a:latin typeface="Cambria Math"/>
                                      <a:ea typeface="Cambria Math"/>
                                    </a:rPr>
                                    <m:t>𝐷</m:t>
                                  </m:r>
                                </m:num>
                                <m:den>
                                  <m:r>
                                    <a:rPr lang="en-US" sz="2600" b="0" i="1" smtClean="0">
                                      <a:latin typeface="Cambria Math"/>
                                      <a:ea typeface="Cambria Math"/>
                                    </a:rPr>
                                    <m:t>𝑟</m:t>
                                  </m:r>
                                </m:den>
                              </m:f>
                            </m:e>
                          </m:d>
                        </m:e>
                      </m:func>
                    </m:oMath>
                  </m:oMathPara>
                </a14:m>
                <a:endParaRPr lang="en-US" sz="2600" dirty="0"/>
              </a:p>
            </p:txBody>
          </p:sp>
        </mc:Choice>
        <mc:Fallback xmlns="">
          <p:sp>
            <p:nvSpPr>
              <p:cNvPr id="4" name="TextBox 3"/>
              <p:cNvSpPr txBox="1">
                <a:spLocks noRot="1" noChangeAspect="1" noMove="1" noResize="1" noEditPoints="1" noAdjustHandles="1" noChangeArrowheads="1" noChangeShapeType="1" noTextEdit="1"/>
              </p:cNvSpPr>
              <p:nvPr/>
            </p:nvSpPr>
            <p:spPr>
              <a:xfrm>
                <a:off x="2362200" y="2895600"/>
                <a:ext cx="2782813" cy="909416"/>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392400" y="3961716"/>
                <a:ext cx="3030445" cy="8499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600" i="1" smtClean="0">
                              <a:latin typeface="Cambria Math"/>
                            </a:rPr>
                          </m:ctrlPr>
                        </m:fPr>
                        <m:num>
                          <m:sSub>
                            <m:sSubPr>
                              <m:ctrlPr>
                                <a:rPr lang="en-US" sz="2600" i="1">
                                  <a:latin typeface="Cambria Math"/>
                                </a:rPr>
                              </m:ctrlPr>
                            </m:sSubPr>
                            <m:e>
                              <m:r>
                                <a:rPr lang="en-US" sz="2600" i="1">
                                  <a:latin typeface="Cambria Math"/>
                                </a:rPr>
                                <m:t>𝑉</m:t>
                              </m:r>
                            </m:e>
                            <m:sub>
                              <m:r>
                                <a:rPr lang="en-US" sz="2600" i="1">
                                  <a:latin typeface="Cambria Math"/>
                                </a:rPr>
                                <m:t>12</m:t>
                              </m:r>
                            </m:sub>
                          </m:sSub>
                        </m:num>
                        <m:den>
                          <m:r>
                            <a:rPr lang="en-US" sz="2600" i="1">
                              <a:latin typeface="Cambria Math"/>
                            </a:rPr>
                            <m:t>𝑟</m:t>
                          </m:r>
                        </m:den>
                      </m:f>
                      <m:r>
                        <a:rPr lang="en-US" sz="2600" i="1">
                          <a:latin typeface="Cambria Math"/>
                        </a:rPr>
                        <m:t>=</m:t>
                      </m:r>
                      <m:r>
                        <a:rPr lang="en-US" sz="2600" b="0" i="0" smtClean="0">
                          <a:latin typeface="Cambria Math"/>
                        </a:rPr>
                        <m:t>2</m:t>
                      </m:r>
                      <m:sSub>
                        <m:sSubPr>
                          <m:ctrlPr>
                            <a:rPr lang="en-US" sz="2600" b="0" i="1" smtClean="0">
                              <a:latin typeface="Cambria Math"/>
                            </a:rPr>
                          </m:ctrlPr>
                        </m:sSubPr>
                        <m:e>
                          <m:r>
                            <a:rPr lang="en-US" sz="2600" b="0" i="1" smtClean="0">
                              <a:latin typeface="Cambria Math"/>
                            </a:rPr>
                            <m:t>𝐺</m:t>
                          </m:r>
                        </m:e>
                        <m:sub>
                          <m:r>
                            <a:rPr lang="en-US" sz="2600" b="0" i="1" smtClean="0">
                              <a:latin typeface="Cambria Math"/>
                            </a:rPr>
                            <m:t>𝑚𝑎𝑥</m:t>
                          </m:r>
                        </m:sub>
                      </m:sSub>
                      <m:func>
                        <m:funcPr>
                          <m:ctrlPr>
                            <a:rPr lang="en-US" sz="2600" i="1">
                              <a:latin typeface="Cambria Math"/>
                              <a:ea typeface="Cambria Math"/>
                            </a:rPr>
                          </m:ctrlPr>
                        </m:funcPr>
                        <m:fName>
                          <m:r>
                            <m:rPr>
                              <m:sty m:val="p"/>
                            </m:rPr>
                            <a:rPr lang="en-US" sz="2600">
                              <a:latin typeface="Cambria Math"/>
                              <a:ea typeface="Cambria Math"/>
                            </a:rPr>
                            <m:t>ln</m:t>
                          </m:r>
                        </m:fName>
                        <m:e>
                          <m:d>
                            <m:dPr>
                              <m:ctrlPr>
                                <a:rPr lang="en-US" sz="2600" i="1">
                                  <a:latin typeface="Cambria Math"/>
                                  <a:ea typeface="Cambria Math"/>
                                </a:rPr>
                              </m:ctrlPr>
                            </m:dPr>
                            <m:e>
                              <m:f>
                                <m:fPr>
                                  <m:ctrlPr>
                                    <a:rPr lang="en-US" sz="2600" i="1">
                                      <a:latin typeface="Cambria Math"/>
                                      <a:ea typeface="Cambria Math"/>
                                    </a:rPr>
                                  </m:ctrlPr>
                                </m:fPr>
                                <m:num>
                                  <m:r>
                                    <a:rPr lang="en-US" sz="2600" i="1">
                                      <a:latin typeface="Cambria Math"/>
                                      <a:ea typeface="Cambria Math"/>
                                    </a:rPr>
                                    <m:t>𝐷</m:t>
                                  </m:r>
                                </m:num>
                                <m:den>
                                  <m:r>
                                    <a:rPr lang="en-US" sz="2600" i="1">
                                      <a:latin typeface="Cambria Math"/>
                                      <a:ea typeface="Cambria Math"/>
                                    </a:rPr>
                                    <m:t>𝑟</m:t>
                                  </m:r>
                                </m:den>
                              </m:f>
                            </m:e>
                          </m:d>
                        </m:e>
                      </m:func>
                    </m:oMath>
                  </m:oMathPara>
                </a14:m>
                <a:endParaRPr lang="en-US" sz="2600" dirty="0"/>
              </a:p>
            </p:txBody>
          </p:sp>
        </mc:Choice>
        <mc:Fallback xmlns="">
          <p:sp>
            <p:nvSpPr>
              <p:cNvPr id="5" name="Rectangle 4"/>
              <p:cNvSpPr>
                <a:spLocks noRot="1" noChangeAspect="1" noMove="1" noResize="1" noEditPoints="1" noAdjustHandles="1" noChangeArrowheads="1" noChangeShapeType="1" noTextEdit="1"/>
              </p:cNvSpPr>
              <p:nvPr/>
            </p:nvSpPr>
            <p:spPr>
              <a:xfrm>
                <a:off x="2392400" y="3961716"/>
                <a:ext cx="3030445" cy="849976"/>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228870" y="5165565"/>
                <a:ext cx="2741391" cy="11711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a:rPr>
                          </m:ctrlPr>
                        </m:sSubPr>
                        <m:e>
                          <m:r>
                            <a:rPr lang="en-US" sz="2600" i="1">
                              <a:latin typeface="Cambria Math"/>
                            </a:rPr>
                            <m:t>𝐺</m:t>
                          </m:r>
                        </m:e>
                        <m:sub>
                          <m:r>
                            <a:rPr lang="en-US" sz="2600" i="1">
                              <a:latin typeface="Cambria Math"/>
                            </a:rPr>
                            <m:t>𝑚𝑎𝑥</m:t>
                          </m:r>
                        </m:sub>
                      </m:sSub>
                      <m:r>
                        <a:rPr lang="en-US" sz="2600" b="0" i="1" smtClean="0">
                          <a:latin typeface="Cambria Math"/>
                        </a:rPr>
                        <m:t>=</m:t>
                      </m:r>
                      <m:f>
                        <m:fPr>
                          <m:ctrlPr>
                            <a:rPr lang="en-US" sz="2600" i="1" smtClean="0">
                              <a:latin typeface="Cambria Math"/>
                            </a:rPr>
                          </m:ctrlPr>
                        </m:fPr>
                        <m:num>
                          <m:sSub>
                            <m:sSubPr>
                              <m:ctrlPr>
                                <a:rPr lang="en-US" sz="2600" i="1">
                                  <a:latin typeface="Cambria Math"/>
                                </a:rPr>
                              </m:ctrlPr>
                            </m:sSubPr>
                            <m:e>
                              <m:r>
                                <a:rPr lang="en-US" sz="2600" i="1">
                                  <a:latin typeface="Cambria Math"/>
                                </a:rPr>
                                <m:t>𝑉</m:t>
                              </m:r>
                            </m:e>
                            <m:sub>
                              <m:r>
                                <a:rPr lang="en-US" sz="2600" i="1">
                                  <a:latin typeface="Cambria Math"/>
                                </a:rPr>
                                <m:t>12</m:t>
                              </m:r>
                            </m:sub>
                          </m:sSub>
                        </m:num>
                        <m:den>
                          <m:r>
                            <a:rPr lang="en-US" sz="2600" b="0" i="1" smtClean="0">
                              <a:latin typeface="Cambria Math"/>
                            </a:rPr>
                            <m:t>2</m:t>
                          </m:r>
                          <m:r>
                            <a:rPr lang="en-US" sz="2600" i="1">
                              <a:latin typeface="Cambria Math"/>
                            </a:rPr>
                            <m:t>𝑟</m:t>
                          </m:r>
                          <m:func>
                            <m:funcPr>
                              <m:ctrlPr>
                                <a:rPr lang="en-US" sz="2600" i="1">
                                  <a:latin typeface="Cambria Math"/>
                                  <a:ea typeface="Cambria Math"/>
                                </a:rPr>
                              </m:ctrlPr>
                            </m:funcPr>
                            <m:fName>
                              <m:r>
                                <m:rPr>
                                  <m:sty m:val="p"/>
                                </m:rPr>
                                <a:rPr lang="en-US" sz="2600">
                                  <a:latin typeface="Cambria Math"/>
                                  <a:ea typeface="Cambria Math"/>
                                </a:rPr>
                                <m:t>ln</m:t>
                              </m:r>
                            </m:fName>
                            <m:e>
                              <m:d>
                                <m:dPr>
                                  <m:ctrlPr>
                                    <a:rPr lang="en-US" sz="2600" i="1">
                                      <a:latin typeface="Cambria Math"/>
                                      <a:ea typeface="Cambria Math"/>
                                    </a:rPr>
                                  </m:ctrlPr>
                                </m:dPr>
                                <m:e>
                                  <m:f>
                                    <m:fPr>
                                      <m:ctrlPr>
                                        <a:rPr lang="en-US" sz="2600" i="1">
                                          <a:latin typeface="Cambria Math"/>
                                          <a:ea typeface="Cambria Math"/>
                                        </a:rPr>
                                      </m:ctrlPr>
                                    </m:fPr>
                                    <m:num>
                                      <m:r>
                                        <a:rPr lang="en-US" sz="2600" i="1">
                                          <a:latin typeface="Cambria Math"/>
                                          <a:ea typeface="Cambria Math"/>
                                        </a:rPr>
                                        <m:t>𝐷</m:t>
                                      </m:r>
                                    </m:num>
                                    <m:den>
                                      <m:r>
                                        <a:rPr lang="en-US" sz="2600" i="1">
                                          <a:latin typeface="Cambria Math"/>
                                          <a:ea typeface="Cambria Math"/>
                                        </a:rPr>
                                        <m:t>𝑟</m:t>
                                      </m:r>
                                    </m:den>
                                  </m:f>
                                </m:e>
                              </m:d>
                            </m:e>
                          </m:func>
                        </m:den>
                      </m:f>
                    </m:oMath>
                  </m:oMathPara>
                </a14:m>
                <a:endParaRPr lang="en-US" sz="2600" dirty="0"/>
              </a:p>
            </p:txBody>
          </p:sp>
        </mc:Choice>
        <mc:Fallback xmlns="">
          <p:sp>
            <p:nvSpPr>
              <p:cNvPr id="6" name="Rectangle 5"/>
              <p:cNvSpPr>
                <a:spLocks noRot="1" noChangeAspect="1" noMove="1" noResize="1" noEditPoints="1" noAdjustHandles="1" noChangeArrowheads="1" noChangeShapeType="1" noTextEdit="1"/>
              </p:cNvSpPr>
              <p:nvPr/>
            </p:nvSpPr>
            <p:spPr>
              <a:xfrm>
                <a:off x="2228870" y="5165565"/>
                <a:ext cx="2741391" cy="1171154"/>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369447" y="1828800"/>
                <a:ext cx="2616807" cy="9094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a:rPr>
                          </m:ctrlPr>
                        </m:sSubPr>
                        <m:e>
                          <m:r>
                            <a:rPr lang="en-US" sz="2600" b="0" i="1" smtClean="0">
                              <a:latin typeface="Cambria Math"/>
                            </a:rPr>
                            <m:t>𝑉</m:t>
                          </m:r>
                        </m:e>
                        <m:sub>
                          <m:r>
                            <a:rPr lang="en-US" sz="2600" b="0" i="1" smtClean="0">
                              <a:latin typeface="Cambria Math"/>
                            </a:rPr>
                            <m:t>12</m:t>
                          </m:r>
                        </m:sub>
                      </m:sSub>
                      <m:r>
                        <a:rPr lang="en-US" sz="2600" i="1">
                          <a:latin typeface="Cambria Math"/>
                        </a:rPr>
                        <m:t>=</m:t>
                      </m:r>
                      <m:f>
                        <m:fPr>
                          <m:ctrlPr>
                            <a:rPr lang="en-US" sz="2600" i="1">
                              <a:latin typeface="Cambria Math"/>
                            </a:rPr>
                          </m:ctrlPr>
                        </m:fPr>
                        <m:num>
                          <m:r>
                            <a:rPr lang="en-US" sz="2600" i="1">
                              <a:latin typeface="Cambria Math"/>
                            </a:rPr>
                            <m:t>𝑞</m:t>
                          </m:r>
                        </m:num>
                        <m:den>
                          <m:r>
                            <a:rPr lang="en-US" sz="2600" i="1">
                              <a:latin typeface="Cambria Math"/>
                              <a:ea typeface="Cambria Math"/>
                            </a:rPr>
                            <m:t>𝜋</m:t>
                          </m:r>
                          <m:sSub>
                            <m:sSubPr>
                              <m:ctrlPr>
                                <a:rPr lang="en-US" sz="2600" i="1">
                                  <a:latin typeface="Cambria Math"/>
                                  <a:ea typeface="Cambria Math"/>
                                </a:rPr>
                              </m:ctrlPr>
                            </m:sSubPr>
                            <m:e>
                              <m:r>
                                <a:rPr lang="en-US" sz="2600" i="1">
                                  <a:latin typeface="Cambria Math"/>
                                  <a:ea typeface="Cambria Math"/>
                                </a:rPr>
                                <m:t>𝜀</m:t>
                              </m:r>
                            </m:e>
                            <m:sub>
                              <m:r>
                                <a:rPr lang="en-US" sz="2600" i="1">
                                  <a:latin typeface="Cambria Math"/>
                                  <a:ea typeface="Cambria Math"/>
                                </a:rPr>
                                <m:t>0</m:t>
                              </m:r>
                            </m:sub>
                          </m:sSub>
                        </m:den>
                      </m:f>
                      <m:func>
                        <m:funcPr>
                          <m:ctrlPr>
                            <a:rPr lang="en-US" sz="2600" b="0" i="1" smtClean="0">
                              <a:latin typeface="Cambria Math"/>
                              <a:ea typeface="Cambria Math"/>
                            </a:rPr>
                          </m:ctrlPr>
                        </m:funcPr>
                        <m:fName>
                          <m:r>
                            <m:rPr>
                              <m:sty m:val="p"/>
                            </m:rPr>
                            <a:rPr lang="en-US" sz="2600" b="0" i="0" smtClean="0">
                              <a:latin typeface="Cambria Math"/>
                              <a:ea typeface="Cambria Math"/>
                            </a:rPr>
                            <m:t>ln</m:t>
                          </m:r>
                        </m:fName>
                        <m:e>
                          <m:d>
                            <m:dPr>
                              <m:ctrlPr>
                                <a:rPr lang="en-US" sz="2600" b="0" i="1" smtClean="0">
                                  <a:latin typeface="Cambria Math"/>
                                  <a:ea typeface="Cambria Math"/>
                                </a:rPr>
                              </m:ctrlPr>
                            </m:dPr>
                            <m:e>
                              <m:f>
                                <m:fPr>
                                  <m:ctrlPr>
                                    <a:rPr lang="en-US" sz="2600" b="0" i="1" smtClean="0">
                                      <a:latin typeface="Cambria Math"/>
                                      <a:ea typeface="Cambria Math"/>
                                    </a:rPr>
                                  </m:ctrlPr>
                                </m:fPr>
                                <m:num>
                                  <m:r>
                                    <a:rPr lang="en-US" sz="2600" b="0" i="1" smtClean="0">
                                      <a:latin typeface="Cambria Math"/>
                                      <a:ea typeface="Cambria Math"/>
                                    </a:rPr>
                                    <m:t>𝐷</m:t>
                                  </m:r>
                                </m:num>
                                <m:den>
                                  <m:r>
                                    <a:rPr lang="en-US" sz="2600" b="0" i="1" smtClean="0">
                                      <a:latin typeface="Cambria Math"/>
                                      <a:ea typeface="Cambria Math"/>
                                    </a:rPr>
                                    <m:t>𝑟</m:t>
                                  </m:r>
                                </m:den>
                              </m:f>
                            </m:e>
                          </m:d>
                        </m:e>
                      </m:func>
                    </m:oMath>
                  </m:oMathPara>
                </a14:m>
                <a:endParaRPr lang="en-US" sz="2600" dirty="0"/>
              </a:p>
            </p:txBody>
          </p:sp>
        </mc:Choice>
        <mc:Fallback xmlns="">
          <p:sp>
            <p:nvSpPr>
              <p:cNvPr id="7" name="TextBox 6"/>
              <p:cNvSpPr txBox="1">
                <a:spLocks noRot="1" noChangeAspect="1" noMove="1" noResize="1" noEditPoints="1" noAdjustHandles="1" noChangeArrowheads="1" noChangeShapeType="1" noTextEdit="1"/>
              </p:cNvSpPr>
              <p:nvPr/>
            </p:nvSpPr>
            <p:spPr>
              <a:xfrm>
                <a:off x="2369447" y="1828800"/>
                <a:ext cx="2616807" cy="909416"/>
              </a:xfrm>
              <a:prstGeom prst="rect">
                <a:avLst/>
              </a:prstGeom>
              <a:blipFill rotWithShape="1">
                <a:blip r:embed="rId5"/>
                <a:stretch>
                  <a:fillRect/>
                </a:stretch>
              </a:blipFill>
            </p:spPr>
            <p:txBody>
              <a:bodyPr/>
              <a:lstStyle/>
              <a:p>
                <a:r>
                  <a:rPr lang="en-US">
                    <a:noFill/>
                  </a:rPr>
                  <a:t> </a:t>
                </a:r>
              </a:p>
            </p:txBody>
          </p:sp>
        </mc:Fallback>
      </mc:AlternateContent>
      <p:sp>
        <p:nvSpPr>
          <p:cNvPr id="8" name="Slide Number Placeholder 7"/>
          <p:cNvSpPr>
            <a:spLocks noGrp="1"/>
          </p:cNvSpPr>
          <p:nvPr>
            <p:ph type="sldNum" sz="quarter" idx="12"/>
          </p:nvPr>
        </p:nvSpPr>
        <p:spPr/>
        <p:txBody>
          <a:bodyPr/>
          <a:lstStyle/>
          <a:p>
            <a:fld id="{337F63ED-0BB0-44F4-9CEE-92B23362FD0D}" type="slidenum">
              <a:rPr lang="en-US" smtClean="0"/>
              <a:pPr/>
              <a:t>9</a:t>
            </a:fld>
            <a:endParaRPr lang="en-US"/>
          </a:p>
        </p:txBody>
      </p:sp>
    </p:spTree>
    <p:extLst>
      <p:ext uri="{BB962C8B-B14F-4D97-AF65-F5344CB8AC3E}">
        <p14:creationId xmlns:p14="http://schemas.microsoft.com/office/powerpoint/2010/main" val="11692061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2663</TotalTime>
  <Words>2457</Words>
  <Application>Microsoft Office PowerPoint</Application>
  <PresentationFormat>On-screen Show (4:3)</PresentationFormat>
  <Paragraphs>228</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Flow</vt:lpstr>
      <vt:lpstr>Chapter Six</vt:lpstr>
      <vt:lpstr>Introduction </vt:lpstr>
      <vt:lpstr>PowerPoint Presentation</vt:lpstr>
      <vt:lpstr>PowerPoint Presentation</vt:lpstr>
      <vt:lpstr>PowerPoint Presentation</vt:lpstr>
      <vt:lpstr>Potential Gradient for a Single Phase Line</vt:lpstr>
      <vt:lpstr>PowerPoint Presentation</vt:lpstr>
      <vt:lpstr> </vt:lpstr>
      <vt:lpstr>PowerPoint Presentation</vt:lpstr>
      <vt:lpstr>Potential Gradient for a Three Phase Line</vt:lpstr>
      <vt:lpstr>PowerPoint Presentation</vt:lpstr>
      <vt:lpstr>PowerPoint Presentation</vt:lpstr>
      <vt:lpstr>PowerPoint Presentation</vt:lpstr>
      <vt:lpstr>Disruptive Critical Voltage for a Single Phase Transmission Line</vt:lpstr>
      <vt:lpstr>PowerPoint Presentation</vt:lpstr>
      <vt:lpstr>PowerPoint Presentation</vt:lpstr>
      <vt:lpstr>Disruptive Critical Voltage for a Three Phase Transmission Line</vt:lpstr>
      <vt:lpstr>Formula for Disruptive Critical Voltage Suggested by F.W.Peek</vt:lpstr>
      <vt:lpstr>PowerPoint Presentation</vt:lpstr>
      <vt:lpstr>Visual Critical Voltage</vt:lpstr>
      <vt:lpstr>PowerPoint Presentation</vt:lpstr>
      <vt:lpstr>Corona Power Loss</vt:lpstr>
      <vt:lpstr>PowerPoint Presentation</vt:lpstr>
      <vt:lpstr>PowerPoint Presentation</vt:lpstr>
      <vt:lpstr>PowerPoint Presentation</vt:lpstr>
      <vt:lpstr>Effect of Corona on Line Design</vt:lpstr>
      <vt:lpstr>Reading Assignment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Five</dc:title>
  <dc:creator>user1</dc:creator>
  <cp:lastModifiedBy>Andinet Negash</cp:lastModifiedBy>
  <cp:revision>155</cp:revision>
  <dcterms:created xsi:type="dcterms:W3CDTF">2015-06-02T22:23:30Z</dcterms:created>
  <dcterms:modified xsi:type="dcterms:W3CDTF">2017-06-01T02:28:06Z</dcterms:modified>
</cp:coreProperties>
</file>