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6"/>
  </p:notesMasterIdLst>
  <p:sldIdLst>
    <p:sldId id="469" r:id="rId2"/>
    <p:sldId id="429" r:id="rId3"/>
    <p:sldId id="441" r:id="rId4"/>
    <p:sldId id="442" r:id="rId5"/>
    <p:sldId id="444" r:id="rId6"/>
    <p:sldId id="463" r:id="rId7"/>
    <p:sldId id="445" r:id="rId8"/>
    <p:sldId id="446" r:id="rId9"/>
    <p:sldId id="447" r:id="rId10"/>
    <p:sldId id="448" r:id="rId11"/>
    <p:sldId id="449" r:id="rId12"/>
    <p:sldId id="450" r:id="rId13"/>
    <p:sldId id="430" r:id="rId14"/>
    <p:sldId id="481" r:id="rId15"/>
    <p:sldId id="451" r:id="rId16"/>
    <p:sldId id="452" r:id="rId17"/>
    <p:sldId id="453" r:id="rId18"/>
    <p:sldId id="483" r:id="rId19"/>
    <p:sldId id="484" r:id="rId20"/>
    <p:sldId id="482" r:id="rId21"/>
    <p:sldId id="485" r:id="rId22"/>
    <p:sldId id="486" r:id="rId23"/>
    <p:sldId id="487" r:id="rId24"/>
    <p:sldId id="468" r:id="rId25"/>
  </p:sldIdLst>
  <p:sldSz cx="9144000" cy="6858000" type="screen4x3"/>
  <p:notesSz cx="6858000" cy="9144000"/>
  <p:defaultTex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p:defaultTextStyle>
  <p:extLst>
    <p:ext uri="{521415D9-36F7-43E2-AB2F-B90AF26B5E84}">
      <p14:sectionLst xmlns:p14="http://schemas.microsoft.com/office/powerpoint/2010/main">
        <p14:section name="Untitled Section" id="{6FD65848-A8AB-49CC-8896-7EFD4C35BFE6}">
          <p14:sldIdLst>
            <p14:sldId id="469"/>
            <p14:sldId id="429"/>
            <p14:sldId id="441"/>
            <p14:sldId id="442"/>
            <p14:sldId id="444"/>
            <p14:sldId id="463"/>
            <p14:sldId id="445"/>
            <p14:sldId id="446"/>
            <p14:sldId id="447"/>
            <p14:sldId id="448"/>
            <p14:sldId id="449"/>
            <p14:sldId id="450"/>
            <p14:sldId id="430"/>
            <p14:sldId id="481"/>
            <p14:sldId id="451"/>
            <p14:sldId id="452"/>
            <p14:sldId id="453"/>
            <p14:sldId id="483"/>
            <p14:sldId id="484"/>
            <p14:sldId id="482"/>
            <p14:sldId id="485"/>
            <p14:sldId id="486"/>
            <p14:sldId id="487"/>
            <p14:sldId id="4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AEAEA"/>
    <a:srgbClr val="FF9933"/>
    <a:srgbClr val="FF5050"/>
    <a:srgbClr val="CCFFFF"/>
    <a:srgbClr val="FF9966"/>
    <a:srgbClr val="FF99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6" autoAdjust="0"/>
    <p:restoredTop sz="99314" autoAdjust="0"/>
  </p:normalViewPr>
  <p:slideViewPr>
    <p:cSldViewPr snapToGrid="0">
      <p:cViewPr varScale="1">
        <p:scale>
          <a:sx n="86" d="100"/>
          <a:sy n="86" d="100"/>
        </p:scale>
        <p:origin x="-996" y="-84"/>
      </p:cViewPr>
      <p:guideLst>
        <p:guide orient="horz" pos="216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28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h-TH" altLang="en-US"/>
          </a:p>
        </p:txBody>
      </p:sp>
      <p:sp>
        <p:nvSpPr>
          <p:cNvPr id="1228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h-TH" altLang="en-US"/>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h-TH" alt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EB0BFF-A33B-4D60-872F-34E314DA0096}" type="slidenum">
              <a:rPr lang="en-US" altLang="en-US"/>
              <a:pPr/>
              <a:t>‹#›</a:t>
            </a:fld>
            <a:endParaRPr lang="th-TH" altLang="en-US"/>
          </a:p>
        </p:txBody>
      </p:sp>
    </p:spTree>
    <p:extLst>
      <p:ext uri="{BB962C8B-B14F-4D97-AF65-F5344CB8AC3E}">
        <p14:creationId xmlns:p14="http://schemas.microsoft.com/office/powerpoint/2010/main" val="2465997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imes New Roman" pitchFamily="18" charset="0"/>
        <a:ea typeface="+mn-ea"/>
        <a:cs typeface="Angsana New" pitchFamily="18" charset="-34"/>
      </a:defRPr>
    </a:lvl1pPr>
    <a:lvl2pPr marL="457200" algn="l" rtl="0" fontAlgn="base">
      <a:spcBef>
        <a:spcPct val="30000"/>
      </a:spcBef>
      <a:spcAft>
        <a:spcPct val="0"/>
      </a:spcAft>
      <a:defRPr kern="1200">
        <a:solidFill>
          <a:schemeClr val="tx1"/>
        </a:solidFill>
        <a:latin typeface="Times New Roman" pitchFamily="18" charset="0"/>
        <a:ea typeface="+mn-ea"/>
        <a:cs typeface="Angsana New" pitchFamily="18" charset="-34"/>
      </a:defRPr>
    </a:lvl2pPr>
    <a:lvl3pPr marL="914400" algn="l" rtl="0" fontAlgn="base">
      <a:spcBef>
        <a:spcPct val="30000"/>
      </a:spcBef>
      <a:spcAft>
        <a:spcPct val="0"/>
      </a:spcAft>
      <a:defRPr kern="1200">
        <a:solidFill>
          <a:schemeClr val="tx1"/>
        </a:solidFill>
        <a:latin typeface="Times New Roman" pitchFamily="18" charset="0"/>
        <a:ea typeface="+mn-ea"/>
        <a:cs typeface="Angsana New" pitchFamily="18" charset="-34"/>
      </a:defRPr>
    </a:lvl3pPr>
    <a:lvl4pPr marL="1371600" algn="l" rtl="0" fontAlgn="base">
      <a:spcBef>
        <a:spcPct val="30000"/>
      </a:spcBef>
      <a:spcAft>
        <a:spcPct val="0"/>
      </a:spcAft>
      <a:defRPr kern="1200">
        <a:solidFill>
          <a:schemeClr val="tx1"/>
        </a:solidFill>
        <a:latin typeface="Times New Roman" pitchFamily="18" charset="0"/>
        <a:ea typeface="+mn-ea"/>
        <a:cs typeface="Angsana New" pitchFamily="18" charset="-34"/>
      </a:defRPr>
    </a:lvl4pPr>
    <a:lvl5pPr marL="1828800" algn="l" rtl="0" fontAlgn="base">
      <a:spcBef>
        <a:spcPct val="30000"/>
      </a:spcBef>
      <a:spcAft>
        <a:spcPct val="0"/>
      </a:spcAft>
      <a:defRPr kern="1200">
        <a:solidFill>
          <a:schemeClr val="tx1"/>
        </a:solidFill>
        <a:latin typeface="Times New Roman" pitchFamily="18" charset="0"/>
        <a:ea typeface="+mn-ea"/>
        <a:cs typeface="Angsana New" pitchFamily="18" charset="-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13</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5C6DEC-507D-4E51-8F97-8858D5B28A9F}"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06587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C589734-6D47-4524-8A22-481E6ECBBA33}"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9028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79EF9D-EC5F-43B6-9ADF-9E71FD8A28D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2270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zh-CN">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E45F90F-9DDF-48C6-AE1B-5F3FF3CC920B}" type="slidenum">
              <a:rPr lang="en-US" altLang="zh-CN">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1064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8EF661-27C2-4A3B-AAF8-9A0577751DF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853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A4103D-DD47-4A0C-A409-F72FDFF6F62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2678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014071-D3B2-41A0-BCDA-20BC7542FA4A}"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0479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zh-CN">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7BB079-8571-4EFA-8CEE-D3314C9C5EA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244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zh-CN">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B53991-ADF8-4153-BED7-3270CB57DDF4}"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2373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44F8F-3960-4A49-941C-30BB72B72DA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80710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1D64EC-0608-4AC2-A207-4D428C3241C0}"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668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0CF3A-B69C-4488-92FB-7BDE73CA3FBB}"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4741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solidFill>
                <a:prstClr val="black">
                  <a:tint val="75000"/>
                </a:prstClr>
              </a:solidFill>
              <a:latin typeface="Arial"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solidFill>
                  <a:prstClr val="black">
                    <a:tint val="75000"/>
                  </a:prstClr>
                </a:solidFill>
                <a:latin typeface="Arial" charset="0"/>
                <a:cs typeface="+mn-cs"/>
              </a:rPr>
              <a:t>AAiT - Department of mechanical engineering</a:t>
            </a:r>
            <a:endParaRPr lang="en-US" altLang="zh-CN" dirty="0">
              <a:solidFill>
                <a:prstClr val="black">
                  <a:tint val="75000"/>
                </a:prstClr>
              </a:solidFill>
              <a:latin typeface="Arial"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832C4-8BAB-4844-B1C8-06A7B73DB5DE}" type="slidenum">
              <a:rPr lang="en-US" altLang="zh-CN" smtClean="0">
                <a:solidFill>
                  <a:prstClr val="black">
                    <a:tint val="75000"/>
                  </a:prstClr>
                </a:solidFill>
                <a:latin typeface="Arial" charset="0"/>
                <a:cs typeface="+mn-cs"/>
              </a:rPr>
              <a:pPr/>
              <a:t>‹#›</a:t>
            </a:fld>
            <a:endParaRPr lang="en-US" altLang="zh-CN">
              <a:solidFill>
                <a:prstClr val="black">
                  <a:tint val="75000"/>
                </a:prstClr>
              </a:solidFill>
              <a:latin typeface="Arial" charset="0"/>
              <a:cs typeface="+mn-cs"/>
            </a:endParaRPr>
          </a:p>
        </p:txBody>
      </p:sp>
    </p:spTree>
    <p:extLst>
      <p:ext uri="{BB962C8B-B14F-4D97-AF65-F5344CB8AC3E}">
        <p14:creationId xmlns:p14="http://schemas.microsoft.com/office/powerpoint/2010/main" val="1051403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wtmus@gmail.com"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txBox="1">
            <a:spLocks/>
          </p:cNvSpPr>
          <p:nvPr/>
        </p:nvSpPr>
        <p:spPr bwMode="auto">
          <a:xfrm>
            <a:off x="2699792" y="5329952"/>
            <a:ext cx="604867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zh-CN"/>
            </a:defPPr>
            <a:lvl1pPr algn="ctr" rtl="0" fontAlgn="base">
              <a:spcBef>
                <a:spcPct val="0"/>
              </a:spcBef>
              <a:spcAft>
                <a:spcPct val="0"/>
              </a:spcAft>
              <a:defRPr sz="1200" kern="1200">
                <a:solidFill>
                  <a:schemeClr val="tx1"/>
                </a:solidFill>
                <a:latin typeface="+mj-lt"/>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r>
              <a:rPr lang="en-US" altLang="zh-CN" sz="1600" b="1" dirty="0" smtClean="0">
                <a:solidFill>
                  <a:srgbClr val="C0504D"/>
                </a:solidFill>
                <a:latin typeface="Lao UI" pitchFamily="34" charset="0"/>
                <a:cs typeface="Lao UI" pitchFamily="34" charset="0"/>
              </a:rPr>
              <a:t>Prepared</a:t>
            </a:r>
            <a:r>
              <a:rPr lang="en-US" altLang="zh-CN" sz="1600" b="1" dirty="0" smtClean="0">
                <a:solidFill>
                  <a:srgbClr val="002060"/>
                </a:solidFill>
                <a:latin typeface="Lao UI" pitchFamily="34" charset="0"/>
                <a:cs typeface="Lao UI" pitchFamily="34" charset="0"/>
              </a:rPr>
              <a:t> </a:t>
            </a:r>
            <a:r>
              <a:rPr lang="en-US" altLang="zh-CN" sz="1600" b="1" dirty="0">
                <a:solidFill>
                  <a:srgbClr val="C0504D"/>
                </a:solidFill>
                <a:latin typeface="Lao UI" pitchFamily="34" charset="0"/>
                <a:cs typeface="Lao UI" pitchFamily="34" charset="0"/>
              </a:rPr>
              <a:t>by: </a:t>
            </a:r>
            <a:r>
              <a:rPr lang="en-US" altLang="zh-CN" sz="1600" b="1" dirty="0" smtClean="0">
                <a:solidFill>
                  <a:srgbClr val="002060"/>
                </a:solidFill>
                <a:latin typeface="Lao UI" pitchFamily="34" charset="0"/>
                <a:cs typeface="Lao UI" pitchFamily="34" charset="0"/>
              </a:rPr>
              <a:t> Dawit M.</a:t>
            </a:r>
            <a:endParaRPr lang="en-US" altLang="zh-CN" sz="1600" b="1" dirty="0">
              <a:solidFill>
                <a:srgbClr val="002060"/>
              </a:solidFill>
              <a:latin typeface="Lao UI" pitchFamily="34" charset="0"/>
              <a:cs typeface="Lao UI" pitchFamily="34" charset="0"/>
            </a:endParaRPr>
          </a:p>
          <a:p>
            <a:pPr algn="just"/>
            <a:r>
              <a:rPr lang="en-US" altLang="zh-CN" sz="1600" b="1" dirty="0" smtClean="0">
                <a:solidFill>
                  <a:srgbClr val="C0504D"/>
                </a:solidFill>
                <a:latin typeface="Lao UI" pitchFamily="34" charset="0"/>
                <a:cs typeface="Lao UI" pitchFamily="34" charset="0"/>
              </a:rPr>
              <a:t>           Office:  </a:t>
            </a:r>
            <a:r>
              <a:rPr lang="en-US" altLang="zh-CN" sz="1600" b="1" dirty="0" smtClean="0">
                <a:solidFill>
                  <a:srgbClr val="002060"/>
                </a:solidFill>
                <a:latin typeface="Lao UI" pitchFamily="34" charset="0"/>
                <a:cs typeface="Lao UI" pitchFamily="34" charset="0"/>
              </a:rPr>
              <a:t>314 - C</a:t>
            </a:r>
            <a:endParaRPr lang="en-US" altLang="zh-CN" sz="1600" b="1" dirty="0">
              <a:solidFill>
                <a:srgbClr val="002060"/>
              </a:solidFill>
              <a:latin typeface="Lao UI" pitchFamily="34" charset="0"/>
              <a:cs typeface="Lao UI" pitchFamily="34" charset="0"/>
            </a:endParaRPr>
          </a:p>
          <a:p>
            <a:pPr algn="just"/>
            <a:r>
              <a:rPr lang="en-US" altLang="zh-CN" sz="1600" b="1" dirty="0" smtClean="0">
                <a:solidFill>
                  <a:srgbClr val="C0504D"/>
                </a:solidFill>
                <a:latin typeface="Lao UI" pitchFamily="34" charset="0"/>
                <a:cs typeface="Lao UI" pitchFamily="34" charset="0"/>
              </a:rPr>
              <a:t>          E-mail:   </a:t>
            </a:r>
            <a:r>
              <a:rPr lang="en-US" altLang="zh-CN" sz="1600" b="1" dirty="0" smtClean="0">
                <a:solidFill>
                  <a:srgbClr val="002060"/>
                </a:solidFill>
                <a:latin typeface="Lao UI" pitchFamily="34" charset="0"/>
                <a:cs typeface="Lao UI" pitchFamily="34" charset="0"/>
                <a:hlinkClick r:id="rId2"/>
              </a:rPr>
              <a:t>dwtmus@gmail.com</a:t>
            </a:r>
            <a:endParaRPr lang="en-US" altLang="zh-CN" sz="1600" b="1" dirty="0" smtClean="0">
              <a:solidFill>
                <a:srgbClr val="002060"/>
              </a:solidFill>
              <a:latin typeface="Lao UI" pitchFamily="34" charset="0"/>
              <a:cs typeface="Lao UI" pitchFamily="34" charset="0"/>
            </a:endParaRPr>
          </a:p>
        </p:txBody>
      </p:sp>
      <p:sp>
        <p:nvSpPr>
          <p:cNvPr id="5" name="TextBox 7"/>
          <p:cNvSpPr txBox="1"/>
          <p:nvPr/>
        </p:nvSpPr>
        <p:spPr>
          <a:xfrm>
            <a:off x="152399" y="2021939"/>
            <a:ext cx="8812089" cy="1015663"/>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en-US" sz="2000" b="1" dirty="0" smtClean="0">
                <a:solidFill>
                  <a:srgbClr val="002060"/>
                </a:solidFill>
                <a:latin typeface="Lao UI" panose="020B0502040204020203" pitchFamily="34" charset="0"/>
                <a:cs typeface="Lao UI" panose="020B0502040204020203" pitchFamily="34" charset="0"/>
              </a:rPr>
              <a:t>Addis Ababa University</a:t>
            </a:r>
          </a:p>
          <a:p>
            <a:pPr algn="ctr"/>
            <a:r>
              <a:rPr lang="en-US" sz="2000" b="1" dirty="0" smtClean="0">
                <a:solidFill>
                  <a:srgbClr val="002060"/>
                </a:solidFill>
                <a:latin typeface="Lao UI" panose="020B0502040204020203" pitchFamily="34" charset="0"/>
                <a:cs typeface="Lao UI" panose="020B0502040204020203" pitchFamily="34" charset="0"/>
              </a:rPr>
              <a:t>Addis Ababa Institute of Technology</a:t>
            </a:r>
          </a:p>
          <a:p>
            <a:pPr algn="ctr"/>
            <a:r>
              <a:rPr lang="en-US" sz="2000" b="1" dirty="0" smtClean="0">
                <a:solidFill>
                  <a:srgbClr val="002060"/>
                </a:solidFill>
                <a:latin typeface="Lao UI" panose="020B0502040204020203" pitchFamily="34" charset="0"/>
                <a:cs typeface="Lao UI" panose="020B0502040204020203" pitchFamily="34" charset="0"/>
              </a:rPr>
              <a:t>School of Mechanical &amp; Industrial Engineering</a:t>
            </a:r>
          </a:p>
        </p:txBody>
      </p:sp>
      <p:sp>
        <p:nvSpPr>
          <p:cNvPr id="6" name="TextBox 5"/>
          <p:cNvSpPr txBox="1"/>
          <p:nvPr/>
        </p:nvSpPr>
        <p:spPr>
          <a:xfrm>
            <a:off x="147796" y="3426769"/>
            <a:ext cx="8812089" cy="584775"/>
          </a:xfrm>
          <a:prstGeom prst="rect">
            <a:avLst/>
          </a:prstGeom>
          <a:solidFill>
            <a:schemeClr val="accent5">
              <a:lumMod val="50000"/>
            </a:schemeClr>
          </a:solidFill>
        </p:spPr>
        <p:txBody>
          <a:bodyPr wrap="square" rtlCol="0">
            <a:spAutoFit/>
          </a:bodyPr>
          <a:lstStyle/>
          <a:p>
            <a:pPr algn="ctr"/>
            <a:r>
              <a:rPr lang="en-US" sz="3200" b="1" dirty="0" smtClean="0">
                <a:solidFill>
                  <a:prstClr val="white"/>
                </a:solidFill>
                <a:latin typeface="Eras Bold ITC" panose="020B0907030504020204" pitchFamily="34" charset="0"/>
                <a:ea typeface="宋体" pitchFamily="2" charset="-122"/>
                <a:cs typeface="Lao UI" pitchFamily="34" charset="0"/>
              </a:rPr>
              <a:t>Applications of Heat Exchangers</a:t>
            </a:r>
            <a:r>
              <a:rPr lang="en-US" sz="3200" b="1" dirty="0" smtClean="0">
                <a:solidFill>
                  <a:prstClr val="white"/>
                </a:solidFill>
                <a:latin typeface="Lao UI" pitchFamily="34" charset="0"/>
                <a:ea typeface="宋体" pitchFamily="2" charset="-122"/>
                <a:cs typeface="Lao UI" pitchFamily="34" charset="0"/>
              </a:rPr>
              <a:t> </a:t>
            </a:r>
            <a:endParaRPr lang="en-US" sz="3200" b="1" dirty="0">
              <a:solidFill>
                <a:prstClr val="white"/>
              </a:solidFill>
              <a:latin typeface="Lao UI" pitchFamily="34" charset="0"/>
              <a:ea typeface="宋体" pitchFamily="2" charset="-122"/>
              <a:cs typeface="Lao UI" pitchFamily="34" charset="0"/>
            </a:endParaRPr>
          </a:p>
        </p:txBody>
      </p:sp>
      <p:pic>
        <p:nvPicPr>
          <p:cNvPr id="7" name="Picture 6" descr="Addis_Ababa_University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32656"/>
            <a:ext cx="1403842" cy="1656184"/>
          </a:xfrm>
          <a:prstGeom prst="rect">
            <a:avLst/>
          </a:prstGeom>
          <a:noFill/>
          <a:ln>
            <a:noFill/>
          </a:ln>
        </p:spPr>
      </p:pic>
      <p:pic>
        <p:nvPicPr>
          <p:cNvPr id="8" name="Picture 2" descr="Image result for heat exchanger animation gif"/>
          <p:cNvPicPr>
            <a:picLocks noChangeAspect="1" noChangeArrowheads="1" noCrop="1"/>
          </p:cNvPicPr>
          <p:nvPr/>
        </p:nvPicPr>
        <p:blipFill>
          <a:blip r:embed="rId4" cstate="print"/>
          <a:srcRect/>
          <a:stretch>
            <a:fillRect/>
          </a:stretch>
        </p:blipFill>
        <p:spPr bwMode="auto">
          <a:xfrm>
            <a:off x="-13557" y="4011544"/>
            <a:ext cx="9143999" cy="2846456"/>
          </a:xfrm>
          <a:prstGeom prst="rect">
            <a:avLst/>
          </a:prstGeom>
          <a:noFill/>
        </p:spPr>
      </p:pic>
    </p:spTree>
    <p:extLst>
      <p:ext uri="{BB962C8B-B14F-4D97-AF65-F5344CB8AC3E}">
        <p14:creationId xmlns:p14="http://schemas.microsoft.com/office/powerpoint/2010/main" val="2108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170" y="838200"/>
            <a:ext cx="8518995" cy="1015663"/>
          </a:xfrm>
          <a:prstGeom prst="rect">
            <a:avLst/>
          </a:prstGeom>
          <a:noFill/>
        </p:spPr>
        <p:txBody>
          <a:bodyPr wrap="square" rtlCol="0">
            <a:spAutoFit/>
          </a:bodyPr>
          <a:lstStyle/>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Examples of operating conditions:</a:t>
            </a:r>
          </a:p>
          <a:p>
            <a:pPr algn="just"/>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B05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70" y="1346029"/>
            <a:ext cx="4949202" cy="20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67" y="3570475"/>
            <a:ext cx="4825807" cy="199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024281" y="2971800"/>
            <a:ext cx="2823883" cy="14119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It should be noted that Shell and Tube Heat Exchangers perform L/L heat exchange</a:t>
            </a:r>
            <a:endParaRPr lang="en-US" sz="2000" dirty="0"/>
          </a:p>
        </p:txBody>
      </p:sp>
      <p:sp>
        <p:nvSpPr>
          <p:cNvPr id="3" name="Freeform 2"/>
          <p:cNvSpPr/>
          <p:nvPr/>
        </p:nvSpPr>
        <p:spPr>
          <a:xfrm>
            <a:off x="995082" y="2928875"/>
            <a:ext cx="5042647" cy="594254"/>
          </a:xfrm>
          <a:custGeom>
            <a:avLst/>
            <a:gdLst>
              <a:gd name="connsiteX0" fmla="*/ 4316506 w 5042647"/>
              <a:gd name="connsiteY0" fmla="*/ 29478 h 594254"/>
              <a:gd name="connsiteX1" fmla="*/ 4128247 w 5042647"/>
              <a:gd name="connsiteY1" fmla="*/ 42925 h 594254"/>
              <a:gd name="connsiteX2" fmla="*/ 4061012 w 5042647"/>
              <a:gd name="connsiteY2" fmla="*/ 56372 h 594254"/>
              <a:gd name="connsiteX3" fmla="*/ 3966883 w 5042647"/>
              <a:gd name="connsiteY3" fmla="*/ 69819 h 594254"/>
              <a:gd name="connsiteX4" fmla="*/ 3402106 w 5042647"/>
              <a:gd name="connsiteY4" fmla="*/ 96713 h 594254"/>
              <a:gd name="connsiteX5" fmla="*/ 2326342 w 5042647"/>
              <a:gd name="connsiteY5" fmla="*/ 83266 h 594254"/>
              <a:gd name="connsiteX6" fmla="*/ 2232212 w 5042647"/>
              <a:gd name="connsiteY6" fmla="*/ 56372 h 594254"/>
              <a:gd name="connsiteX7" fmla="*/ 2138083 w 5042647"/>
              <a:gd name="connsiteY7" fmla="*/ 42925 h 594254"/>
              <a:gd name="connsiteX8" fmla="*/ 1143000 w 5042647"/>
              <a:gd name="connsiteY8" fmla="*/ 29478 h 594254"/>
              <a:gd name="connsiteX9" fmla="*/ 712694 w 5042647"/>
              <a:gd name="connsiteY9" fmla="*/ 29478 h 594254"/>
              <a:gd name="connsiteX10" fmla="*/ 578224 w 5042647"/>
              <a:gd name="connsiteY10" fmla="*/ 56372 h 594254"/>
              <a:gd name="connsiteX11" fmla="*/ 215153 w 5042647"/>
              <a:gd name="connsiteY11" fmla="*/ 42925 h 594254"/>
              <a:gd name="connsiteX12" fmla="*/ 147918 w 5042647"/>
              <a:gd name="connsiteY12" fmla="*/ 29478 h 594254"/>
              <a:gd name="connsiteX13" fmla="*/ 13447 w 5042647"/>
              <a:gd name="connsiteY13" fmla="*/ 42925 h 594254"/>
              <a:gd name="connsiteX14" fmla="*/ 0 w 5042647"/>
              <a:gd name="connsiteY14" fmla="*/ 83266 h 594254"/>
              <a:gd name="connsiteX15" fmla="*/ 13447 w 5042647"/>
              <a:gd name="connsiteY15" fmla="*/ 244631 h 594254"/>
              <a:gd name="connsiteX16" fmla="*/ 80683 w 5042647"/>
              <a:gd name="connsiteY16" fmla="*/ 325313 h 594254"/>
              <a:gd name="connsiteX17" fmla="*/ 121024 w 5042647"/>
              <a:gd name="connsiteY17" fmla="*/ 338760 h 594254"/>
              <a:gd name="connsiteX18" fmla="*/ 174812 w 5042647"/>
              <a:gd name="connsiteY18" fmla="*/ 352207 h 594254"/>
              <a:gd name="connsiteX19" fmla="*/ 268942 w 5042647"/>
              <a:gd name="connsiteY19" fmla="*/ 365654 h 594254"/>
              <a:gd name="connsiteX20" fmla="*/ 403412 w 5042647"/>
              <a:gd name="connsiteY20" fmla="*/ 392549 h 594254"/>
              <a:gd name="connsiteX21" fmla="*/ 470647 w 5042647"/>
              <a:gd name="connsiteY21" fmla="*/ 405996 h 594254"/>
              <a:gd name="connsiteX22" fmla="*/ 685800 w 5042647"/>
              <a:gd name="connsiteY22" fmla="*/ 419443 h 594254"/>
              <a:gd name="connsiteX23" fmla="*/ 1331259 w 5042647"/>
              <a:gd name="connsiteY23" fmla="*/ 432890 h 594254"/>
              <a:gd name="connsiteX24" fmla="*/ 1855694 w 5042647"/>
              <a:gd name="connsiteY24" fmla="*/ 419443 h 594254"/>
              <a:gd name="connsiteX25" fmla="*/ 1963271 w 5042647"/>
              <a:gd name="connsiteY25" fmla="*/ 405996 h 594254"/>
              <a:gd name="connsiteX26" fmla="*/ 2581836 w 5042647"/>
              <a:gd name="connsiteY26" fmla="*/ 379101 h 594254"/>
              <a:gd name="connsiteX27" fmla="*/ 2689412 w 5042647"/>
              <a:gd name="connsiteY27" fmla="*/ 365654 h 594254"/>
              <a:gd name="connsiteX28" fmla="*/ 2877671 w 5042647"/>
              <a:gd name="connsiteY28" fmla="*/ 352207 h 594254"/>
              <a:gd name="connsiteX29" fmla="*/ 3039036 w 5042647"/>
              <a:gd name="connsiteY29" fmla="*/ 338760 h 594254"/>
              <a:gd name="connsiteX30" fmla="*/ 3119718 w 5042647"/>
              <a:gd name="connsiteY30" fmla="*/ 325313 h 594254"/>
              <a:gd name="connsiteX31" fmla="*/ 3186953 w 5042647"/>
              <a:gd name="connsiteY31" fmla="*/ 298419 h 594254"/>
              <a:gd name="connsiteX32" fmla="*/ 3402106 w 5042647"/>
              <a:gd name="connsiteY32" fmla="*/ 311866 h 594254"/>
              <a:gd name="connsiteX33" fmla="*/ 4034118 w 5042647"/>
              <a:gd name="connsiteY33" fmla="*/ 298419 h 594254"/>
              <a:gd name="connsiteX34" fmla="*/ 4087906 w 5042647"/>
              <a:gd name="connsiteY34" fmla="*/ 284972 h 594254"/>
              <a:gd name="connsiteX35" fmla="*/ 4370294 w 5042647"/>
              <a:gd name="connsiteY35" fmla="*/ 311866 h 594254"/>
              <a:gd name="connsiteX36" fmla="*/ 4424083 w 5042647"/>
              <a:gd name="connsiteY36" fmla="*/ 325313 h 594254"/>
              <a:gd name="connsiteX37" fmla="*/ 4639236 w 5042647"/>
              <a:gd name="connsiteY37" fmla="*/ 352207 h 594254"/>
              <a:gd name="connsiteX38" fmla="*/ 4760259 w 5042647"/>
              <a:gd name="connsiteY38" fmla="*/ 379101 h 594254"/>
              <a:gd name="connsiteX39" fmla="*/ 4827494 w 5042647"/>
              <a:gd name="connsiteY39" fmla="*/ 419443 h 594254"/>
              <a:gd name="connsiteX40" fmla="*/ 4867836 w 5042647"/>
              <a:gd name="connsiteY40" fmla="*/ 446337 h 594254"/>
              <a:gd name="connsiteX41" fmla="*/ 4948518 w 5042647"/>
              <a:gd name="connsiteY41" fmla="*/ 486678 h 594254"/>
              <a:gd name="connsiteX42" fmla="*/ 4975412 w 5042647"/>
              <a:gd name="connsiteY42" fmla="*/ 540466 h 594254"/>
              <a:gd name="connsiteX43" fmla="*/ 5015753 w 5042647"/>
              <a:gd name="connsiteY43" fmla="*/ 553913 h 594254"/>
              <a:gd name="connsiteX44" fmla="*/ 5042647 w 5042647"/>
              <a:gd name="connsiteY44" fmla="*/ 594254 h 594254"/>
              <a:gd name="connsiteX45" fmla="*/ 5002306 w 5042647"/>
              <a:gd name="connsiteY45" fmla="*/ 500125 h 594254"/>
              <a:gd name="connsiteX46" fmla="*/ 4961965 w 5042647"/>
              <a:gd name="connsiteY46" fmla="*/ 473231 h 594254"/>
              <a:gd name="connsiteX47" fmla="*/ 4908177 w 5042647"/>
              <a:gd name="connsiteY47" fmla="*/ 432890 h 594254"/>
              <a:gd name="connsiteX48" fmla="*/ 4867836 w 5042647"/>
              <a:gd name="connsiteY48" fmla="*/ 405996 h 594254"/>
              <a:gd name="connsiteX49" fmla="*/ 4800600 w 5042647"/>
              <a:gd name="connsiteY49" fmla="*/ 352207 h 594254"/>
              <a:gd name="connsiteX50" fmla="*/ 4773706 w 5042647"/>
              <a:gd name="connsiteY50" fmla="*/ 311866 h 594254"/>
              <a:gd name="connsiteX51" fmla="*/ 4693024 w 5042647"/>
              <a:gd name="connsiteY51" fmla="*/ 271525 h 594254"/>
              <a:gd name="connsiteX52" fmla="*/ 4639236 w 5042647"/>
              <a:gd name="connsiteY52" fmla="*/ 258078 h 594254"/>
              <a:gd name="connsiteX53" fmla="*/ 4598894 w 5042647"/>
              <a:gd name="connsiteY53" fmla="*/ 231184 h 594254"/>
              <a:gd name="connsiteX54" fmla="*/ 4545106 w 5042647"/>
              <a:gd name="connsiteY54" fmla="*/ 204290 h 594254"/>
              <a:gd name="connsiteX55" fmla="*/ 4518212 w 5042647"/>
              <a:gd name="connsiteY55" fmla="*/ 163949 h 594254"/>
              <a:gd name="connsiteX56" fmla="*/ 4477871 w 5042647"/>
              <a:gd name="connsiteY56" fmla="*/ 150501 h 594254"/>
              <a:gd name="connsiteX57" fmla="*/ 4397189 w 5042647"/>
              <a:gd name="connsiteY57" fmla="*/ 96713 h 594254"/>
              <a:gd name="connsiteX58" fmla="*/ 4276165 w 5042647"/>
              <a:gd name="connsiteY58" fmla="*/ 42925 h 594254"/>
              <a:gd name="connsiteX59" fmla="*/ 4235824 w 5042647"/>
              <a:gd name="connsiteY59" fmla="*/ 29478 h 5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42647" h="594254">
                <a:moveTo>
                  <a:pt x="4316506" y="29478"/>
                </a:moveTo>
                <a:cubicBezTo>
                  <a:pt x="4253753" y="33960"/>
                  <a:pt x="4190814" y="36339"/>
                  <a:pt x="4128247" y="42925"/>
                </a:cubicBezTo>
                <a:cubicBezTo>
                  <a:pt x="4105517" y="45318"/>
                  <a:pt x="4083557" y="52615"/>
                  <a:pt x="4061012" y="56372"/>
                </a:cubicBezTo>
                <a:cubicBezTo>
                  <a:pt x="4029748" y="61583"/>
                  <a:pt x="3998448" y="66949"/>
                  <a:pt x="3966883" y="69819"/>
                </a:cubicBezTo>
                <a:cubicBezTo>
                  <a:pt x="3789484" y="85946"/>
                  <a:pt x="3571653" y="90433"/>
                  <a:pt x="3402106" y="96713"/>
                </a:cubicBezTo>
                <a:lnTo>
                  <a:pt x="2326342" y="83266"/>
                </a:lnTo>
                <a:cubicBezTo>
                  <a:pt x="2288402" y="82363"/>
                  <a:pt x="2267384" y="63406"/>
                  <a:pt x="2232212" y="56372"/>
                </a:cubicBezTo>
                <a:cubicBezTo>
                  <a:pt x="2201133" y="50156"/>
                  <a:pt x="2169768" y="43707"/>
                  <a:pt x="2138083" y="42925"/>
                </a:cubicBezTo>
                <a:cubicBezTo>
                  <a:pt x="1806459" y="34737"/>
                  <a:pt x="1474694" y="33960"/>
                  <a:pt x="1143000" y="29478"/>
                </a:cubicBezTo>
                <a:cubicBezTo>
                  <a:pt x="981824" y="-24247"/>
                  <a:pt x="1093373" y="7725"/>
                  <a:pt x="712694" y="29478"/>
                </a:cubicBezTo>
                <a:cubicBezTo>
                  <a:pt x="669954" y="31920"/>
                  <a:pt x="620388" y="45831"/>
                  <a:pt x="578224" y="56372"/>
                </a:cubicBezTo>
                <a:cubicBezTo>
                  <a:pt x="457200" y="51890"/>
                  <a:pt x="336024" y="50479"/>
                  <a:pt x="215153" y="42925"/>
                </a:cubicBezTo>
                <a:cubicBezTo>
                  <a:pt x="192342" y="41499"/>
                  <a:pt x="170774" y="29478"/>
                  <a:pt x="147918" y="29478"/>
                </a:cubicBezTo>
                <a:cubicBezTo>
                  <a:pt x="102871" y="29478"/>
                  <a:pt x="58271" y="38443"/>
                  <a:pt x="13447" y="42925"/>
                </a:cubicBezTo>
                <a:cubicBezTo>
                  <a:pt x="8965" y="56372"/>
                  <a:pt x="0" y="69092"/>
                  <a:pt x="0" y="83266"/>
                </a:cubicBezTo>
                <a:cubicBezTo>
                  <a:pt x="0" y="137241"/>
                  <a:pt x="3500" y="191581"/>
                  <a:pt x="13447" y="244631"/>
                </a:cubicBezTo>
                <a:cubicBezTo>
                  <a:pt x="21598" y="288100"/>
                  <a:pt x="44602" y="307273"/>
                  <a:pt x="80683" y="325313"/>
                </a:cubicBezTo>
                <a:cubicBezTo>
                  <a:pt x="93361" y="331652"/>
                  <a:pt x="107395" y="334866"/>
                  <a:pt x="121024" y="338760"/>
                </a:cubicBezTo>
                <a:cubicBezTo>
                  <a:pt x="138794" y="343837"/>
                  <a:pt x="156629" y="348901"/>
                  <a:pt x="174812" y="352207"/>
                </a:cubicBezTo>
                <a:cubicBezTo>
                  <a:pt x="205996" y="357877"/>
                  <a:pt x="237729" y="360146"/>
                  <a:pt x="268942" y="365654"/>
                </a:cubicBezTo>
                <a:cubicBezTo>
                  <a:pt x="313957" y="373598"/>
                  <a:pt x="358589" y="383584"/>
                  <a:pt x="403412" y="392549"/>
                </a:cubicBezTo>
                <a:cubicBezTo>
                  <a:pt x="425824" y="397031"/>
                  <a:pt x="447836" y="404570"/>
                  <a:pt x="470647" y="405996"/>
                </a:cubicBezTo>
                <a:cubicBezTo>
                  <a:pt x="542365" y="410478"/>
                  <a:pt x="613977" y="417199"/>
                  <a:pt x="685800" y="419443"/>
                </a:cubicBezTo>
                <a:cubicBezTo>
                  <a:pt x="900895" y="426165"/>
                  <a:pt x="1116106" y="428408"/>
                  <a:pt x="1331259" y="432890"/>
                </a:cubicBezTo>
                <a:lnTo>
                  <a:pt x="1855694" y="419443"/>
                </a:lnTo>
                <a:cubicBezTo>
                  <a:pt x="1891799" y="417907"/>
                  <a:pt x="1927248" y="408878"/>
                  <a:pt x="1963271" y="405996"/>
                </a:cubicBezTo>
                <a:cubicBezTo>
                  <a:pt x="2154942" y="390662"/>
                  <a:pt x="2399753" y="385380"/>
                  <a:pt x="2581836" y="379101"/>
                </a:cubicBezTo>
                <a:cubicBezTo>
                  <a:pt x="2617695" y="374619"/>
                  <a:pt x="2653423" y="368926"/>
                  <a:pt x="2689412" y="365654"/>
                </a:cubicBezTo>
                <a:cubicBezTo>
                  <a:pt x="2752067" y="359958"/>
                  <a:pt x="2814943" y="357032"/>
                  <a:pt x="2877671" y="352207"/>
                </a:cubicBezTo>
                <a:lnTo>
                  <a:pt x="3039036" y="338760"/>
                </a:lnTo>
                <a:cubicBezTo>
                  <a:pt x="3065930" y="334278"/>
                  <a:pt x="3093414" y="332487"/>
                  <a:pt x="3119718" y="325313"/>
                </a:cubicBezTo>
                <a:cubicBezTo>
                  <a:pt x="3143006" y="318962"/>
                  <a:pt x="3162842" y="299567"/>
                  <a:pt x="3186953" y="298419"/>
                </a:cubicBezTo>
                <a:cubicBezTo>
                  <a:pt x="3258729" y="295001"/>
                  <a:pt x="3330388" y="307384"/>
                  <a:pt x="3402106" y="311866"/>
                </a:cubicBezTo>
                <a:lnTo>
                  <a:pt x="4034118" y="298419"/>
                </a:lnTo>
                <a:cubicBezTo>
                  <a:pt x="4052585" y="297695"/>
                  <a:pt x="4069440" y="284233"/>
                  <a:pt x="4087906" y="284972"/>
                </a:cubicBezTo>
                <a:cubicBezTo>
                  <a:pt x="4182386" y="288751"/>
                  <a:pt x="4370294" y="311866"/>
                  <a:pt x="4370294" y="311866"/>
                </a:cubicBezTo>
                <a:cubicBezTo>
                  <a:pt x="4388224" y="316348"/>
                  <a:pt x="4405806" y="322571"/>
                  <a:pt x="4424083" y="325313"/>
                </a:cubicBezTo>
                <a:cubicBezTo>
                  <a:pt x="4495559" y="336034"/>
                  <a:pt x="4568364" y="338033"/>
                  <a:pt x="4639236" y="352207"/>
                </a:cubicBezTo>
                <a:cubicBezTo>
                  <a:pt x="4724593" y="369278"/>
                  <a:pt x="4684298" y="360111"/>
                  <a:pt x="4760259" y="379101"/>
                </a:cubicBezTo>
                <a:cubicBezTo>
                  <a:pt x="4812787" y="431631"/>
                  <a:pt x="4757671" y="384532"/>
                  <a:pt x="4827494" y="419443"/>
                </a:cubicBezTo>
                <a:cubicBezTo>
                  <a:pt x="4841949" y="426671"/>
                  <a:pt x="4853381" y="439109"/>
                  <a:pt x="4867836" y="446337"/>
                </a:cubicBezTo>
                <a:cubicBezTo>
                  <a:pt x="4979178" y="502007"/>
                  <a:pt x="4832911" y="409607"/>
                  <a:pt x="4948518" y="486678"/>
                </a:cubicBezTo>
                <a:cubicBezTo>
                  <a:pt x="4957483" y="504607"/>
                  <a:pt x="4961238" y="526292"/>
                  <a:pt x="4975412" y="540466"/>
                </a:cubicBezTo>
                <a:cubicBezTo>
                  <a:pt x="4985435" y="550489"/>
                  <a:pt x="5004685" y="545058"/>
                  <a:pt x="5015753" y="553913"/>
                </a:cubicBezTo>
                <a:cubicBezTo>
                  <a:pt x="5028373" y="564009"/>
                  <a:pt x="5033682" y="580807"/>
                  <a:pt x="5042647" y="594254"/>
                </a:cubicBezTo>
                <a:cubicBezTo>
                  <a:pt x="5032360" y="553106"/>
                  <a:pt x="5033261" y="531080"/>
                  <a:pt x="5002306" y="500125"/>
                </a:cubicBezTo>
                <a:cubicBezTo>
                  <a:pt x="4990878" y="488697"/>
                  <a:pt x="4975116" y="482625"/>
                  <a:pt x="4961965" y="473231"/>
                </a:cubicBezTo>
                <a:cubicBezTo>
                  <a:pt x="4943728" y="460204"/>
                  <a:pt x="4926414" y="445917"/>
                  <a:pt x="4908177" y="432890"/>
                </a:cubicBezTo>
                <a:cubicBezTo>
                  <a:pt x="4895026" y="423496"/>
                  <a:pt x="4880456" y="416092"/>
                  <a:pt x="4867836" y="405996"/>
                </a:cubicBezTo>
                <a:cubicBezTo>
                  <a:pt x="4772039" y="329357"/>
                  <a:pt x="4924758" y="434977"/>
                  <a:pt x="4800600" y="352207"/>
                </a:cubicBezTo>
                <a:cubicBezTo>
                  <a:pt x="4791635" y="338760"/>
                  <a:pt x="4785134" y="323294"/>
                  <a:pt x="4773706" y="311866"/>
                </a:cubicBezTo>
                <a:cubicBezTo>
                  <a:pt x="4750133" y="288293"/>
                  <a:pt x="4723647" y="280274"/>
                  <a:pt x="4693024" y="271525"/>
                </a:cubicBezTo>
                <a:cubicBezTo>
                  <a:pt x="4675254" y="266448"/>
                  <a:pt x="4657165" y="262560"/>
                  <a:pt x="4639236" y="258078"/>
                </a:cubicBezTo>
                <a:cubicBezTo>
                  <a:pt x="4625789" y="249113"/>
                  <a:pt x="4612926" y="239202"/>
                  <a:pt x="4598894" y="231184"/>
                </a:cubicBezTo>
                <a:cubicBezTo>
                  <a:pt x="4581489" y="221239"/>
                  <a:pt x="4560505" y="217123"/>
                  <a:pt x="4545106" y="204290"/>
                </a:cubicBezTo>
                <a:cubicBezTo>
                  <a:pt x="4532691" y="193944"/>
                  <a:pt x="4530832" y="174045"/>
                  <a:pt x="4518212" y="163949"/>
                </a:cubicBezTo>
                <a:cubicBezTo>
                  <a:pt x="4507144" y="155094"/>
                  <a:pt x="4490262" y="157385"/>
                  <a:pt x="4477871" y="150501"/>
                </a:cubicBezTo>
                <a:cubicBezTo>
                  <a:pt x="4449616" y="134804"/>
                  <a:pt x="4424083" y="114642"/>
                  <a:pt x="4397189" y="96713"/>
                </a:cubicBezTo>
                <a:cubicBezTo>
                  <a:pt x="4333261" y="54095"/>
                  <a:pt x="4372175" y="74928"/>
                  <a:pt x="4276165" y="42925"/>
                </a:cubicBezTo>
                <a:lnTo>
                  <a:pt x="4235824" y="294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048871" y="4114800"/>
            <a:ext cx="5002305" cy="1519518"/>
          </a:xfrm>
          <a:custGeom>
            <a:avLst/>
            <a:gdLst>
              <a:gd name="connsiteX0" fmla="*/ 5002305 w 5002305"/>
              <a:gd name="connsiteY0" fmla="*/ 0 h 1519518"/>
              <a:gd name="connsiteX1" fmla="*/ 4921623 w 5002305"/>
              <a:gd name="connsiteY1" fmla="*/ 201706 h 1519518"/>
              <a:gd name="connsiteX2" fmla="*/ 4827494 w 5002305"/>
              <a:gd name="connsiteY2" fmla="*/ 389965 h 1519518"/>
              <a:gd name="connsiteX3" fmla="*/ 4773705 w 5002305"/>
              <a:gd name="connsiteY3" fmla="*/ 564776 h 1519518"/>
              <a:gd name="connsiteX4" fmla="*/ 4760258 w 5002305"/>
              <a:gd name="connsiteY4" fmla="*/ 618565 h 1519518"/>
              <a:gd name="connsiteX5" fmla="*/ 4719917 w 5002305"/>
              <a:gd name="connsiteY5" fmla="*/ 672353 h 1519518"/>
              <a:gd name="connsiteX6" fmla="*/ 4679576 w 5002305"/>
              <a:gd name="connsiteY6" fmla="*/ 766482 h 1519518"/>
              <a:gd name="connsiteX7" fmla="*/ 4639235 w 5002305"/>
              <a:gd name="connsiteY7" fmla="*/ 806824 h 1519518"/>
              <a:gd name="connsiteX8" fmla="*/ 4598894 w 5002305"/>
              <a:gd name="connsiteY8" fmla="*/ 860612 h 1519518"/>
              <a:gd name="connsiteX9" fmla="*/ 4545105 w 5002305"/>
              <a:gd name="connsiteY9" fmla="*/ 927847 h 1519518"/>
              <a:gd name="connsiteX10" fmla="*/ 4464423 w 5002305"/>
              <a:gd name="connsiteY10" fmla="*/ 968188 h 1519518"/>
              <a:gd name="connsiteX11" fmla="*/ 4383741 w 5002305"/>
              <a:gd name="connsiteY11" fmla="*/ 1035424 h 1519518"/>
              <a:gd name="connsiteX12" fmla="*/ 4329953 w 5002305"/>
              <a:gd name="connsiteY12" fmla="*/ 1062318 h 1519518"/>
              <a:gd name="connsiteX13" fmla="*/ 4155141 w 5002305"/>
              <a:gd name="connsiteY13" fmla="*/ 1102659 h 1519518"/>
              <a:gd name="connsiteX14" fmla="*/ 4074458 w 5002305"/>
              <a:gd name="connsiteY14" fmla="*/ 1129553 h 1519518"/>
              <a:gd name="connsiteX15" fmla="*/ 3980329 w 5002305"/>
              <a:gd name="connsiteY15" fmla="*/ 1169894 h 1519518"/>
              <a:gd name="connsiteX16" fmla="*/ 3563470 w 5002305"/>
              <a:gd name="connsiteY16" fmla="*/ 1183341 h 1519518"/>
              <a:gd name="connsiteX17" fmla="*/ 1264023 w 5002305"/>
              <a:gd name="connsiteY17" fmla="*/ 1156447 h 1519518"/>
              <a:gd name="connsiteX18" fmla="*/ 94129 w 5002305"/>
              <a:gd name="connsiteY18" fmla="*/ 1169894 h 1519518"/>
              <a:gd name="connsiteX19" fmla="*/ 13447 w 5002305"/>
              <a:gd name="connsiteY19" fmla="*/ 1223682 h 1519518"/>
              <a:gd name="connsiteX20" fmla="*/ 0 w 5002305"/>
              <a:gd name="connsiteY20" fmla="*/ 1277471 h 1519518"/>
              <a:gd name="connsiteX21" fmla="*/ 26894 w 5002305"/>
              <a:gd name="connsiteY21" fmla="*/ 1398494 h 1519518"/>
              <a:gd name="connsiteX22" fmla="*/ 80682 w 5002305"/>
              <a:gd name="connsiteY22" fmla="*/ 1425388 h 1519518"/>
              <a:gd name="connsiteX23" fmla="*/ 121023 w 5002305"/>
              <a:gd name="connsiteY23" fmla="*/ 1452282 h 1519518"/>
              <a:gd name="connsiteX24" fmla="*/ 295835 w 5002305"/>
              <a:gd name="connsiteY24" fmla="*/ 1465729 h 1519518"/>
              <a:gd name="connsiteX25" fmla="*/ 403411 w 5002305"/>
              <a:gd name="connsiteY25" fmla="*/ 1479176 h 1519518"/>
              <a:gd name="connsiteX26" fmla="*/ 981635 w 5002305"/>
              <a:gd name="connsiteY26" fmla="*/ 1479176 h 1519518"/>
              <a:gd name="connsiteX27" fmla="*/ 1089211 w 5002305"/>
              <a:gd name="connsiteY27" fmla="*/ 1506071 h 1519518"/>
              <a:gd name="connsiteX28" fmla="*/ 1358153 w 5002305"/>
              <a:gd name="connsiteY28" fmla="*/ 1519518 h 1519518"/>
              <a:gd name="connsiteX29" fmla="*/ 2702858 w 5002305"/>
              <a:gd name="connsiteY29" fmla="*/ 1506071 h 1519518"/>
              <a:gd name="connsiteX30" fmla="*/ 2783541 w 5002305"/>
              <a:gd name="connsiteY30" fmla="*/ 1492624 h 1519518"/>
              <a:gd name="connsiteX31" fmla="*/ 2904564 w 5002305"/>
              <a:gd name="connsiteY31" fmla="*/ 1479176 h 1519518"/>
              <a:gd name="connsiteX32" fmla="*/ 3173505 w 5002305"/>
              <a:gd name="connsiteY32" fmla="*/ 1452282 h 1519518"/>
              <a:gd name="connsiteX33" fmla="*/ 3496235 w 5002305"/>
              <a:gd name="connsiteY33" fmla="*/ 1438835 h 1519518"/>
              <a:gd name="connsiteX34" fmla="*/ 3563470 w 5002305"/>
              <a:gd name="connsiteY34" fmla="*/ 1425388 h 1519518"/>
              <a:gd name="connsiteX35" fmla="*/ 3724835 w 5002305"/>
              <a:gd name="connsiteY35" fmla="*/ 1411941 h 1519518"/>
              <a:gd name="connsiteX36" fmla="*/ 3818964 w 5002305"/>
              <a:gd name="connsiteY36" fmla="*/ 1385047 h 1519518"/>
              <a:gd name="connsiteX37" fmla="*/ 3899647 w 5002305"/>
              <a:gd name="connsiteY37" fmla="*/ 1371600 h 1519518"/>
              <a:gd name="connsiteX38" fmla="*/ 4087905 w 5002305"/>
              <a:gd name="connsiteY38" fmla="*/ 1331259 h 1519518"/>
              <a:gd name="connsiteX39" fmla="*/ 4128247 w 5002305"/>
              <a:gd name="connsiteY39" fmla="*/ 1317812 h 1519518"/>
              <a:gd name="connsiteX40" fmla="*/ 4168588 w 5002305"/>
              <a:gd name="connsiteY40" fmla="*/ 1290918 h 1519518"/>
              <a:gd name="connsiteX41" fmla="*/ 4262717 w 5002305"/>
              <a:gd name="connsiteY41" fmla="*/ 1210235 h 1519518"/>
              <a:gd name="connsiteX42" fmla="*/ 4343400 w 5002305"/>
              <a:gd name="connsiteY42" fmla="*/ 1156447 h 1519518"/>
              <a:gd name="connsiteX43" fmla="*/ 4397188 w 5002305"/>
              <a:gd name="connsiteY43" fmla="*/ 1143000 h 1519518"/>
              <a:gd name="connsiteX44" fmla="*/ 4491317 w 5002305"/>
              <a:gd name="connsiteY44" fmla="*/ 1062318 h 1519518"/>
              <a:gd name="connsiteX45" fmla="*/ 4531658 w 5002305"/>
              <a:gd name="connsiteY45" fmla="*/ 1021976 h 1519518"/>
              <a:gd name="connsiteX46" fmla="*/ 4612341 w 5002305"/>
              <a:gd name="connsiteY46" fmla="*/ 995082 h 1519518"/>
              <a:gd name="connsiteX47" fmla="*/ 4666129 w 5002305"/>
              <a:gd name="connsiteY47" fmla="*/ 927847 h 1519518"/>
              <a:gd name="connsiteX48" fmla="*/ 4706470 w 5002305"/>
              <a:gd name="connsiteY48" fmla="*/ 726141 h 1519518"/>
              <a:gd name="connsiteX49" fmla="*/ 4746811 w 5002305"/>
              <a:gd name="connsiteY49" fmla="*/ 672353 h 1519518"/>
              <a:gd name="connsiteX50" fmla="*/ 4827494 w 5002305"/>
              <a:gd name="connsiteY50" fmla="*/ 551329 h 1519518"/>
              <a:gd name="connsiteX51" fmla="*/ 4840941 w 5002305"/>
              <a:gd name="connsiteY51" fmla="*/ 497541 h 1519518"/>
              <a:gd name="connsiteX52" fmla="*/ 4854388 w 5002305"/>
              <a:gd name="connsiteY52" fmla="*/ 457200 h 1519518"/>
              <a:gd name="connsiteX53" fmla="*/ 4881282 w 5002305"/>
              <a:gd name="connsiteY53" fmla="*/ 295835 h 1519518"/>
              <a:gd name="connsiteX54" fmla="*/ 4908176 w 5002305"/>
              <a:gd name="connsiteY54" fmla="*/ 215153 h 1519518"/>
              <a:gd name="connsiteX55" fmla="*/ 4935070 w 5002305"/>
              <a:gd name="connsiteY55" fmla="*/ 161365 h 151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02305" h="1519518">
                <a:moveTo>
                  <a:pt x="5002305" y="0"/>
                </a:moveTo>
                <a:cubicBezTo>
                  <a:pt x="4975411" y="67235"/>
                  <a:pt x="4954008" y="136936"/>
                  <a:pt x="4921623" y="201706"/>
                </a:cubicBezTo>
                <a:cubicBezTo>
                  <a:pt x="4890247" y="264459"/>
                  <a:pt x="4849681" y="323405"/>
                  <a:pt x="4827494" y="389965"/>
                </a:cubicBezTo>
                <a:cubicBezTo>
                  <a:pt x="4797817" y="478995"/>
                  <a:pt x="4799713" y="469414"/>
                  <a:pt x="4773705" y="564776"/>
                </a:cubicBezTo>
                <a:cubicBezTo>
                  <a:pt x="4768842" y="582606"/>
                  <a:pt x="4768523" y="602035"/>
                  <a:pt x="4760258" y="618565"/>
                </a:cubicBezTo>
                <a:cubicBezTo>
                  <a:pt x="4750235" y="638611"/>
                  <a:pt x="4733364" y="654424"/>
                  <a:pt x="4719917" y="672353"/>
                </a:cubicBezTo>
                <a:cubicBezTo>
                  <a:pt x="4708943" y="705275"/>
                  <a:pt x="4700347" y="737403"/>
                  <a:pt x="4679576" y="766482"/>
                </a:cubicBezTo>
                <a:cubicBezTo>
                  <a:pt x="4668523" y="781957"/>
                  <a:pt x="4651611" y="792385"/>
                  <a:pt x="4639235" y="806824"/>
                </a:cubicBezTo>
                <a:cubicBezTo>
                  <a:pt x="4624650" y="823840"/>
                  <a:pt x="4611921" y="842375"/>
                  <a:pt x="4598894" y="860612"/>
                </a:cubicBezTo>
                <a:cubicBezTo>
                  <a:pt x="4575595" y="893231"/>
                  <a:pt x="4575091" y="903858"/>
                  <a:pt x="4545105" y="927847"/>
                </a:cubicBezTo>
                <a:cubicBezTo>
                  <a:pt x="4480874" y="979231"/>
                  <a:pt x="4530705" y="935047"/>
                  <a:pt x="4464423" y="968188"/>
                </a:cubicBezTo>
                <a:cubicBezTo>
                  <a:pt x="4393281" y="1003759"/>
                  <a:pt x="4453134" y="985857"/>
                  <a:pt x="4383741" y="1035424"/>
                </a:cubicBezTo>
                <a:cubicBezTo>
                  <a:pt x="4367429" y="1047075"/>
                  <a:pt x="4348565" y="1054873"/>
                  <a:pt x="4329953" y="1062318"/>
                </a:cubicBezTo>
                <a:cubicBezTo>
                  <a:pt x="4247916" y="1095133"/>
                  <a:pt x="4245231" y="1089789"/>
                  <a:pt x="4155141" y="1102659"/>
                </a:cubicBezTo>
                <a:cubicBezTo>
                  <a:pt x="4128247" y="1111624"/>
                  <a:pt x="4098046" y="1113828"/>
                  <a:pt x="4074458" y="1129553"/>
                </a:cubicBezTo>
                <a:cubicBezTo>
                  <a:pt x="4037960" y="1153885"/>
                  <a:pt x="4027816" y="1167180"/>
                  <a:pt x="3980329" y="1169894"/>
                </a:cubicBezTo>
                <a:cubicBezTo>
                  <a:pt x="3841530" y="1177825"/>
                  <a:pt x="3702423" y="1178859"/>
                  <a:pt x="3563470" y="1183341"/>
                </a:cubicBezTo>
                <a:lnTo>
                  <a:pt x="1264023" y="1156447"/>
                </a:lnTo>
                <a:cubicBezTo>
                  <a:pt x="874033" y="1156447"/>
                  <a:pt x="484094" y="1165412"/>
                  <a:pt x="94129" y="1169894"/>
                </a:cubicBezTo>
                <a:cubicBezTo>
                  <a:pt x="55621" y="1182730"/>
                  <a:pt x="37147" y="1182206"/>
                  <a:pt x="13447" y="1223682"/>
                </a:cubicBezTo>
                <a:cubicBezTo>
                  <a:pt x="4278" y="1239728"/>
                  <a:pt x="4482" y="1259541"/>
                  <a:pt x="0" y="1277471"/>
                </a:cubicBezTo>
                <a:cubicBezTo>
                  <a:pt x="8965" y="1317812"/>
                  <a:pt x="7105" y="1362215"/>
                  <a:pt x="26894" y="1398494"/>
                </a:cubicBezTo>
                <a:cubicBezTo>
                  <a:pt x="36493" y="1416092"/>
                  <a:pt x="63278" y="1415443"/>
                  <a:pt x="80682" y="1425388"/>
                </a:cubicBezTo>
                <a:cubicBezTo>
                  <a:pt x="94714" y="1433406"/>
                  <a:pt x="105139" y="1449304"/>
                  <a:pt x="121023" y="1452282"/>
                </a:cubicBezTo>
                <a:cubicBezTo>
                  <a:pt x="178465" y="1463052"/>
                  <a:pt x="237655" y="1460188"/>
                  <a:pt x="295835" y="1465729"/>
                </a:cubicBezTo>
                <a:cubicBezTo>
                  <a:pt x="331810" y="1469155"/>
                  <a:pt x="367552" y="1474694"/>
                  <a:pt x="403411" y="1479176"/>
                </a:cubicBezTo>
                <a:cubicBezTo>
                  <a:pt x="651456" y="1466121"/>
                  <a:pt x="718847" y="1454539"/>
                  <a:pt x="981635" y="1479176"/>
                </a:cubicBezTo>
                <a:cubicBezTo>
                  <a:pt x="1018436" y="1482626"/>
                  <a:pt x="1052295" y="1504225"/>
                  <a:pt x="1089211" y="1506071"/>
                </a:cubicBezTo>
                <a:lnTo>
                  <a:pt x="1358153" y="1519518"/>
                </a:lnTo>
                <a:lnTo>
                  <a:pt x="2702858" y="1506071"/>
                </a:lnTo>
                <a:cubicBezTo>
                  <a:pt x="2730118" y="1505557"/>
                  <a:pt x="2756515" y="1496228"/>
                  <a:pt x="2783541" y="1492624"/>
                </a:cubicBezTo>
                <a:cubicBezTo>
                  <a:pt x="2823774" y="1487259"/>
                  <a:pt x="2864223" y="1483659"/>
                  <a:pt x="2904564" y="1479176"/>
                </a:cubicBezTo>
                <a:cubicBezTo>
                  <a:pt x="3015729" y="1442121"/>
                  <a:pt x="2939323" y="1463705"/>
                  <a:pt x="3173505" y="1452282"/>
                </a:cubicBezTo>
                <a:lnTo>
                  <a:pt x="3496235" y="1438835"/>
                </a:lnTo>
                <a:cubicBezTo>
                  <a:pt x="3518647" y="1434353"/>
                  <a:pt x="3540771" y="1428058"/>
                  <a:pt x="3563470" y="1425388"/>
                </a:cubicBezTo>
                <a:cubicBezTo>
                  <a:pt x="3617075" y="1419082"/>
                  <a:pt x="3671521" y="1420359"/>
                  <a:pt x="3724835" y="1411941"/>
                </a:cubicBezTo>
                <a:cubicBezTo>
                  <a:pt x="3757068" y="1406852"/>
                  <a:pt x="3787168" y="1392385"/>
                  <a:pt x="3818964" y="1385047"/>
                </a:cubicBezTo>
                <a:cubicBezTo>
                  <a:pt x="3845531" y="1378916"/>
                  <a:pt x="3872849" y="1376625"/>
                  <a:pt x="3899647" y="1371600"/>
                </a:cubicBezTo>
                <a:cubicBezTo>
                  <a:pt x="3944559" y="1363179"/>
                  <a:pt x="4033306" y="1346858"/>
                  <a:pt x="4087905" y="1331259"/>
                </a:cubicBezTo>
                <a:cubicBezTo>
                  <a:pt x="4101534" y="1327365"/>
                  <a:pt x="4114800" y="1322294"/>
                  <a:pt x="4128247" y="1317812"/>
                </a:cubicBezTo>
                <a:cubicBezTo>
                  <a:pt x="4141694" y="1308847"/>
                  <a:pt x="4156173" y="1301264"/>
                  <a:pt x="4168588" y="1290918"/>
                </a:cubicBezTo>
                <a:cubicBezTo>
                  <a:pt x="4273052" y="1203864"/>
                  <a:pt x="4136823" y="1298360"/>
                  <a:pt x="4262717" y="1210235"/>
                </a:cubicBezTo>
                <a:cubicBezTo>
                  <a:pt x="4289197" y="1191699"/>
                  <a:pt x="4312042" y="1164286"/>
                  <a:pt x="4343400" y="1156447"/>
                </a:cubicBezTo>
                <a:lnTo>
                  <a:pt x="4397188" y="1143000"/>
                </a:lnTo>
                <a:cubicBezTo>
                  <a:pt x="4558811" y="981377"/>
                  <a:pt x="4368431" y="1164724"/>
                  <a:pt x="4491317" y="1062318"/>
                </a:cubicBezTo>
                <a:cubicBezTo>
                  <a:pt x="4505926" y="1050143"/>
                  <a:pt x="4515034" y="1031212"/>
                  <a:pt x="4531658" y="1021976"/>
                </a:cubicBezTo>
                <a:cubicBezTo>
                  <a:pt x="4556440" y="1008208"/>
                  <a:pt x="4612341" y="995082"/>
                  <a:pt x="4612341" y="995082"/>
                </a:cubicBezTo>
                <a:cubicBezTo>
                  <a:pt x="4630270" y="972670"/>
                  <a:pt x="4657053" y="955075"/>
                  <a:pt x="4666129" y="927847"/>
                </a:cubicBezTo>
                <a:cubicBezTo>
                  <a:pt x="4726939" y="745417"/>
                  <a:pt x="4638754" y="848030"/>
                  <a:pt x="4706470" y="726141"/>
                </a:cubicBezTo>
                <a:cubicBezTo>
                  <a:pt x="4717354" y="706550"/>
                  <a:pt x="4734054" y="690780"/>
                  <a:pt x="4746811" y="672353"/>
                </a:cubicBezTo>
                <a:cubicBezTo>
                  <a:pt x="4774409" y="632490"/>
                  <a:pt x="4827494" y="551329"/>
                  <a:pt x="4827494" y="551329"/>
                </a:cubicBezTo>
                <a:cubicBezTo>
                  <a:pt x="4831976" y="533400"/>
                  <a:pt x="4835864" y="515311"/>
                  <a:pt x="4840941" y="497541"/>
                </a:cubicBezTo>
                <a:cubicBezTo>
                  <a:pt x="4844835" y="483912"/>
                  <a:pt x="4851852" y="471146"/>
                  <a:pt x="4854388" y="457200"/>
                </a:cubicBezTo>
                <a:cubicBezTo>
                  <a:pt x="4874924" y="344254"/>
                  <a:pt x="4856618" y="378051"/>
                  <a:pt x="4881282" y="295835"/>
                </a:cubicBezTo>
                <a:cubicBezTo>
                  <a:pt x="4889428" y="268682"/>
                  <a:pt x="4892451" y="238741"/>
                  <a:pt x="4908176" y="215153"/>
                </a:cubicBezTo>
                <a:cubicBezTo>
                  <a:pt x="4937556" y="171082"/>
                  <a:pt x="4935070" y="190973"/>
                  <a:pt x="4935070" y="1613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69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070" y="935180"/>
            <a:ext cx="4800601" cy="5324535"/>
          </a:xfrm>
          <a:prstGeom prst="rect">
            <a:avLst/>
          </a:prstGeom>
          <a:noFill/>
        </p:spPr>
        <p:txBody>
          <a:bodyPr wrap="square" rtlCol="0">
            <a:spAutoFit/>
          </a:bodyPr>
          <a:lstStyle/>
          <a:p>
            <a:pPr algn="just"/>
            <a:r>
              <a:rPr lang="en-US" sz="2000" dirty="0" smtClean="0">
                <a:solidFill>
                  <a:srgbClr val="FF0000"/>
                </a:solidFill>
                <a:latin typeface="Arial" panose="020B0604020202020204" pitchFamily="34" charset="0"/>
                <a:ea typeface="Batang" pitchFamily="18" charset="-127"/>
                <a:cs typeface="Arial" panose="020B0604020202020204" pitchFamily="34" charset="0"/>
              </a:rPr>
              <a:t>Application:</a:t>
            </a:r>
          </a:p>
          <a:p>
            <a:pPr algn="just"/>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000" dirty="0" smtClean="0">
                <a:solidFill>
                  <a:schemeClr val="tx2"/>
                </a:solidFill>
                <a:latin typeface="Arial" panose="020B0604020202020204" pitchFamily="34" charset="0"/>
                <a:ea typeface="Batang" pitchFamily="18" charset="-127"/>
                <a:cs typeface="Arial" panose="020B0604020202020204" pitchFamily="34" charset="0"/>
              </a:rPr>
              <a:t>This cooler is designed to cool lubricating oil for bearing of steam, gas turbines, ship engines.</a:t>
            </a:r>
          </a:p>
          <a:p>
            <a:pPr marL="342900" indent="-342900" algn="just">
              <a:buFont typeface="Wingdings" panose="05000000000000000000" pitchFamily="2" charset="2"/>
              <a:buChar char="§"/>
            </a:pPr>
            <a:endParaRPr lang="en-US" sz="2000" dirty="0" smtClean="0">
              <a:solidFill>
                <a:schemeClr val="tx2"/>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000" dirty="0" smtClean="0">
                <a:solidFill>
                  <a:schemeClr val="tx2"/>
                </a:solidFill>
                <a:latin typeface="Arial" panose="020B0604020202020204" pitchFamily="34" charset="0"/>
                <a:ea typeface="Batang" pitchFamily="18" charset="-127"/>
                <a:cs typeface="Arial" panose="020B0604020202020204" pitchFamily="34" charset="0"/>
              </a:rPr>
              <a:t>These heat exchangers are proven devices that have long track of use in ships and individual power stations.</a:t>
            </a:r>
          </a:p>
          <a:p>
            <a:pPr marL="342900" indent="-342900" algn="just">
              <a:buFont typeface="Wingdings" panose="05000000000000000000" pitchFamily="2" charset="2"/>
              <a:buChar char="§"/>
            </a:pPr>
            <a:endParaRPr lang="en-US" sz="2000" dirty="0">
              <a:solidFill>
                <a:schemeClr val="tx2"/>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FF0000"/>
                </a:solidFill>
                <a:latin typeface="Arial" panose="020B0604020202020204" pitchFamily="34" charset="0"/>
                <a:ea typeface="Batang" pitchFamily="18" charset="-127"/>
                <a:cs typeface="Arial" panose="020B0604020202020204" pitchFamily="34" charset="0"/>
              </a:rPr>
              <a:t>Note:</a:t>
            </a:r>
          </a:p>
          <a:p>
            <a:pPr algn="just"/>
            <a:r>
              <a:rPr lang="en-US" sz="2000" dirty="0" smtClean="0">
                <a:solidFill>
                  <a:schemeClr val="tx2"/>
                </a:solidFill>
                <a:latin typeface="Arial" panose="020B0604020202020204" pitchFamily="34" charset="0"/>
                <a:ea typeface="Batang" pitchFamily="18" charset="-127"/>
                <a:cs typeface="Arial" panose="020B0604020202020204" pitchFamily="34" charset="0"/>
              </a:rPr>
              <a:t>Titanium plates can be used for low quality cooling water with high chlorine ion concentration.</a:t>
            </a:r>
          </a:p>
          <a:p>
            <a:pPr algn="just"/>
            <a:endParaRPr lang="en-US" sz="2000" dirty="0" smtClean="0">
              <a:solidFill>
                <a:schemeClr val="tx2"/>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Oil Cooler</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23729" y="6096000"/>
            <a:ext cx="74407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22" y="1045228"/>
            <a:ext cx="3455825" cy="488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85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70" y="838200"/>
            <a:ext cx="8518995" cy="1015663"/>
          </a:xfrm>
          <a:prstGeom prst="rect">
            <a:avLst/>
          </a:prstGeom>
          <a:noFill/>
        </p:spPr>
        <p:txBody>
          <a:bodyPr wrap="square" rtlCol="0">
            <a:spAutoFit/>
          </a:bodyPr>
          <a:lstStyle/>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Examples of operating conditions:</a:t>
            </a:r>
          </a:p>
          <a:p>
            <a:pPr algn="just"/>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B050"/>
              </a:solidFill>
              <a:latin typeface="Arial" panose="020B0604020202020204" pitchFamily="34" charset="0"/>
              <a:ea typeface="Batang" pitchFamily="18" charset="-127"/>
              <a:cs typeface="Arial" panose="020B0604020202020204" pitchFamily="34" charset="0"/>
            </a:endParaRPr>
          </a:p>
        </p:txBody>
      </p:sp>
      <p:sp>
        <p:nvSpPr>
          <p:cNvPr id="23" name="TextBox 22"/>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24" name="TextBox 23"/>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25" name="TextBox 24"/>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26" name="TextBox 25"/>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27"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12</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30" name="Rounded Rectangle 29"/>
          <p:cNvSpPr/>
          <p:nvPr/>
        </p:nvSpPr>
        <p:spPr>
          <a:xfrm>
            <a:off x="6024281" y="2971800"/>
            <a:ext cx="2823883" cy="14119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It should be noted that Shell and Tube Heat Exchangers perform L/L heat exchange</a:t>
            </a:r>
            <a:endParaRPr lang="en-US" sz="20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29" y="1285679"/>
            <a:ext cx="5161429" cy="478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Freeform 30"/>
          <p:cNvSpPr/>
          <p:nvPr/>
        </p:nvSpPr>
        <p:spPr>
          <a:xfrm>
            <a:off x="995082" y="2997402"/>
            <a:ext cx="5042647" cy="594254"/>
          </a:xfrm>
          <a:custGeom>
            <a:avLst/>
            <a:gdLst>
              <a:gd name="connsiteX0" fmla="*/ 4316506 w 5042647"/>
              <a:gd name="connsiteY0" fmla="*/ 29478 h 594254"/>
              <a:gd name="connsiteX1" fmla="*/ 4128247 w 5042647"/>
              <a:gd name="connsiteY1" fmla="*/ 42925 h 594254"/>
              <a:gd name="connsiteX2" fmla="*/ 4061012 w 5042647"/>
              <a:gd name="connsiteY2" fmla="*/ 56372 h 594254"/>
              <a:gd name="connsiteX3" fmla="*/ 3966883 w 5042647"/>
              <a:gd name="connsiteY3" fmla="*/ 69819 h 594254"/>
              <a:gd name="connsiteX4" fmla="*/ 3402106 w 5042647"/>
              <a:gd name="connsiteY4" fmla="*/ 96713 h 594254"/>
              <a:gd name="connsiteX5" fmla="*/ 2326342 w 5042647"/>
              <a:gd name="connsiteY5" fmla="*/ 83266 h 594254"/>
              <a:gd name="connsiteX6" fmla="*/ 2232212 w 5042647"/>
              <a:gd name="connsiteY6" fmla="*/ 56372 h 594254"/>
              <a:gd name="connsiteX7" fmla="*/ 2138083 w 5042647"/>
              <a:gd name="connsiteY7" fmla="*/ 42925 h 594254"/>
              <a:gd name="connsiteX8" fmla="*/ 1143000 w 5042647"/>
              <a:gd name="connsiteY8" fmla="*/ 29478 h 594254"/>
              <a:gd name="connsiteX9" fmla="*/ 712694 w 5042647"/>
              <a:gd name="connsiteY9" fmla="*/ 29478 h 594254"/>
              <a:gd name="connsiteX10" fmla="*/ 578224 w 5042647"/>
              <a:gd name="connsiteY10" fmla="*/ 56372 h 594254"/>
              <a:gd name="connsiteX11" fmla="*/ 215153 w 5042647"/>
              <a:gd name="connsiteY11" fmla="*/ 42925 h 594254"/>
              <a:gd name="connsiteX12" fmla="*/ 147918 w 5042647"/>
              <a:gd name="connsiteY12" fmla="*/ 29478 h 594254"/>
              <a:gd name="connsiteX13" fmla="*/ 13447 w 5042647"/>
              <a:gd name="connsiteY13" fmla="*/ 42925 h 594254"/>
              <a:gd name="connsiteX14" fmla="*/ 0 w 5042647"/>
              <a:gd name="connsiteY14" fmla="*/ 83266 h 594254"/>
              <a:gd name="connsiteX15" fmla="*/ 13447 w 5042647"/>
              <a:gd name="connsiteY15" fmla="*/ 244631 h 594254"/>
              <a:gd name="connsiteX16" fmla="*/ 80683 w 5042647"/>
              <a:gd name="connsiteY16" fmla="*/ 325313 h 594254"/>
              <a:gd name="connsiteX17" fmla="*/ 121024 w 5042647"/>
              <a:gd name="connsiteY17" fmla="*/ 338760 h 594254"/>
              <a:gd name="connsiteX18" fmla="*/ 174812 w 5042647"/>
              <a:gd name="connsiteY18" fmla="*/ 352207 h 594254"/>
              <a:gd name="connsiteX19" fmla="*/ 268942 w 5042647"/>
              <a:gd name="connsiteY19" fmla="*/ 365654 h 594254"/>
              <a:gd name="connsiteX20" fmla="*/ 403412 w 5042647"/>
              <a:gd name="connsiteY20" fmla="*/ 392549 h 594254"/>
              <a:gd name="connsiteX21" fmla="*/ 470647 w 5042647"/>
              <a:gd name="connsiteY21" fmla="*/ 405996 h 594254"/>
              <a:gd name="connsiteX22" fmla="*/ 685800 w 5042647"/>
              <a:gd name="connsiteY22" fmla="*/ 419443 h 594254"/>
              <a:gd name="connsiteX23" fmla="*/ 1331259 w 5042647"/>
              <a:gd name="connsiteY23" fmla="*/ 432890 h 594254"/>
              <a:gd name="connsiteX24" fmla="*/ 1855694 w 5042647"/>
              <a:gd name="connsiteY24" fmla="*/ 419443 h 594254"/>
              <a:gd name="connsiteX25" fmla="*/ 1963271 w 5042647"/>
              <a:gd name="connsiteY25" fmla="*/ 405996 h 594254"/>
              <a:gd name="connsiteX26" fmla="*/ 2581836 w 5042647"/>
              <a:gd name="connsiteY26" fmla="*/ 379101 h 594254"/>
              <a:gd name="connsiteX27" fmla="*/ 2689412 w 5042647"/>
              <a:gd name="connsiteY27" fmla="*/ 365654 h 594254"/>
              <a:gd name="connsiteX28" fmla="*/ 2877671 w 5042647"/>
              <a:gd name="connsiteY28" fmla="*/ 352207 h 594254"/>
              <a:gd name="connsiteX29" fmla="*/ 3039036 w 5042647"/>
              <a:gd name="connsiteY29" fmla="*/ 338760 h 594254"/>
              <a:gd name="connsiteX30" fmla="*/ 3119718 w 5042647"/>
              <a:gd name="connsiteY30" fmla="*/ 325313 h 594254"/>
              <a:gd name="connsiteX31" fmla="*/ 3186953 w 5042647"/>
              <a:gd name="connsiteY31" fmla="*/ 298419 h 594254"/>
              <a:gd name="connsiteX32" fmla="*/ 3402106 w 5042647"/>
              <a:gd name="connsiteY32" fmla="*/ 311866 h 594254"/>
              <a:gd name="connsiteX33" fmla="*/ 4034118 w 5042647"/>
              <a:gd name="connsiteY33" fmla="*/ 298419 h 594254"/>
              <a:gd name="connsiteX34" fmla="*/ 4087906 w 5042647"/>
              <a:gd name="connsiteY34" fmla="*/ 284972 h 594254"/>
              <a:gd name="connsiteX35" fmla="*/ 4370294 w 5042647"/>
              <a:gd name="connsiteY35" fmla="*/ 311866 h 594254"/>
              <a:gd name="connsiteX36" fmla="*/ 4424083 w 5042647"/>
              <a:gd name="connsiteY36" fmla="*/ 325313 h 594254"/>
              <a:gd name="connsiteX37" fmla="*/ 4639236 w 5042647"/>
              <a:gd name="connsiteY37" fmla="*/ 352207 h 594254"/>
              <a:gd name="connsiteX38" fmla="*/ 4760259 w 5042647"/>
              <a:gd name="connsiteY38" fmla="*/ 379101 h 594254"/>
              <a:gd name="connsiteX39" fmla="*/ 4827494 w 5042647"/>
              <a:gd name="connsiteY39" fmla="*/ 419443 h 594254"/>
              <a:gd name="connsiteX40" fmla="*/ 4867836 w 5042647"/>
              <a:gd name="connsiteY40" fmla="*/ 446337 h 594254"/>
              <a:gd name="connsiteX41" fmla="*/ 4948518 w 5042647"/>
              <a:gd name="connsiteY41" fmla="*/ 486678 h 594254"/>
              <a:gd name="connsiteX42" fmla="*/ 4975412 w 5042647"/>
              <a:gd name="connsiteY42" fmla="*/ 540466 h 594254"/>
              <a:gd name="connsiteX43" fmla="*/ 5015753 w 5042647"/>
              <a:gd name="connsiteY43" fmla="*/ 553913 h 594254"/>
              <a:gd name="connsiteX44" fmla="*/ 5042647 w 5042647"/>
              <a:gd name="connsiteY44" fmla="*/ 594254 h 594254"/>
              <a:gd name="connsiteX45" fmla="*/ 5002306 w 5042647"/>
              <a:gd name="connsiteY45" fmla="*/ 500125 h 594254"/>
              <a:gd name="connsiteX46" fmla="*/ 4961965 w 5042647"/>
              <a:gd name="connsiteY46" fmla="*/ 473231 h 594254"/>
              <a:gd name="connsiteX47" fmla="*/ 4908177 w 5042647"/>
              <a:gd name="connsiteY47" fmla="*/ 432890 h 594254"/>
              <a:gd name="connsiteX48" fmla="*/ 4867836 w 5042647"/>
              <a:gd name="connsiteY48" fmla="*/ 405996 h 594254"/>
              <a:gd name="connsiteX49" fmla="*/ 4800600 w 5042647"/>
              <a:gd name="connsiteY49" fmla="*/ 352207 h 594254"/>
              <a:gd name="connsiteX50" fmla="*/ 4773706 w 5042647"/>
              <a:gd name="connsiteY50" fmla="*/ 311866 h 594254"/>
              <a:gd name="connsiteX51" fmla="*/ 4693024 w 5042647"/>
              <a:gd name="connsiteY51" fmla="*/ 271525 h 594254"/>
              <a:gd name="connsiteX52" fmla="*/ 4639236 w 5042647"/>
              <a:gd name="connsiteY52" fmla="*/ 258078 h 594254"/>
              <a:gd name="connsiteX53" fmla="*/ 4598894 w 5042647"/>
              <a:gd name="connsiteY53" fmla="*/ 231184 h 594254"/>
              <a:gd name="connsiteX54" fmla="*/ 4545106 w 5042647"/>
              <a:gd name="connsiteY54" fmla="*/ 204290 h 594254"/>
              <a:gd name="connsiteX55" fmla="*/ 4518212 w 5042647"/>
              <a:gd name="connsiteY55" fmla="*/ 163949 h 594254"/>
              <a:gd name="connsiteX56" fmla="*/ 4477871 w 5042647"/>
              <a:gd name="connsiteY56" fmla="*/ 150501 h 594254"/>
              <a:gd name="connsiteX57" fmla="*/ 4397189 w 5042647"/>
              <a:gd name="connsiteY57" fmla="*/ 96713 h 594254"/>
              <a:gd name="connsiteX58" fmla="*/ 4276165 w 5042647"/>
              <a:gd name="connsiteY58" fmla="*/ 42925 h 594254"/>
              <a:gd name="connsiteX59" fmla="*/ 4235824 w 5042647"/>
              <a:gd name="connsiteY59" fmla="*/ 29478 h 5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42647" h="594254">
                <a:moveTo>
                  <a:pt x="4316506" y="29478"/>
                </a:moveTo>
                <a:cubicBezTo>
                  <a:pt x="4253753" y="33960"/>
                  <a:pt x="4190814" y="36339"/>
                  <a:pt x="4128247" y="42925"/>
                </a:cubicBezTo>
                <a:cubicBezTo>
                  <a:pt x="4105517" y="45318"/>
                  <a:pt x="4083557" y="52615"/>
                  <a:pt x="4061012" y="56372"/>
                </a:cubicBezTo>
                <a:cubicBezTo>
                  <a:pt x="4029748" y="61583"/>
                  <a:pt x="3998448" y="66949"/>
                  <a:pt x="3966883" y="69819"/>
                </a:cubicBezTo>
                <a:cubicBezTo>
                  <a:pt x="3789484" y="85946"/>
                  <a:pt x="3571653" y="90433"/>
                  <a:pt x="3402106" y="96713"/>
                </a:cubicBezTo>
                <a:lnTo>
                  <a:pt x="2326342" y="83266"/>
                </a:lnTo>
                <a:cubicBezTo>
                  <a:pt x="2288402" y="82363"/>
                  <a:pt x="2267384" y="63406"/>
                  <a:pt x="2232212" y="56372"/>
                </a:cubicBezTo>
                <a:cubicBezTo>
                  <a:pt x="2201133" y="50156"/>
                  <a:pt x="2169768" y="43707"/>
                  <a:pt x="2138083" y="42925"/>
                </a:cubicBezTo>
                <a:cubicBezTo>
                  <a:pt x="1806459" y="34737"/>
                  <a:pt x="1474694" y="33960"/>
                  <a:pt x="1143000" y="29478"/>
                </a:cubicBezTo>
                <a:cubicBezTo>
                  <a:pt x="981824" y="-24247"/>
                  <a:pt x="1093373" y="7725"/>
                  <a:pt x="712694" y="29478"/>
                </a:cubicBezTo>
                <a:cubicBezTo>
                  <a:pt x="669954" y="31920"/>
                  <a:pt x="620388" y="45831"/>
                  <a:pt x="578224" y="56372"/>
                </a:cubicBezTo>
                <a:cubicBezTo>
                  <a:pt x="457200" y="51890"/>
                  <a:pt x="336024" y="50479"/>
                  <a:pt x="215153" y="42925"/>
                </a:cubicBezTo>
                <a:cubicBezTo>
                  <a:pt x="192342" y="41499"/>
                  <a:pt x="170774" y="29478"/>
                  <a:pt x="147918" y="29478"/>
                </a:cubicBezTo>
                <a:cubicBezTo>
                  <a:pt x="102871" y="29478"/>
                  <a:pt x="58271" y="38443"/>
                  <a:pt x="13447" y="42925"/>
                </a:cubicBezTo>
                <a:cubicBezTo>
                  <a:pt x="8965" y="56372"/>
                  <a:pt x="0" y="69092"/>
                  <a:pt x="0" y="83266"/>
                </a:cubicBezTo>
                <a:cubicBezTo>
                  <a:pt x="0" y="137241"/>
                  <a:pt x="3500" y="191581"/>
                  <a:pt x="13447" y="244631"/>
                </a:cubicBezTo>
                <a:cubicBezTo>
                  <a:pt x="21598" y="288100"/>
                  <a:pt x="44602" y="307273"/>
                  <a:pt x="80683" y="325313"/>
                </a:cubicBezTo>
                <a:cubicBezTo>
                  <a:pt x="93361" y="331652"/>
                  <a:pt x="107395" y="334866"/>
                  <a:pt x="121024" y="338760"/>
                </a:cubicBezTo>
                <a:cubicBezTo>
                  <a:pt x="138794" y="343837"/>
                  <a:pt x="156629" y="348901"/>
                  <a:pt x="174812" y="352207"/>
                </a:cubicBezTo>
                <a:cubicBezTo>
                  <a:pt x="205996" y="357877"/>
                  <a:pt x="237729" y="360146"/>
                  <a:pt x="268942" y="365654"/>
                </a:cubicBezTo>
                <a:cubicBezTo>
                  <a:pt x="313957" y="373598"/>
                  <a:pt x="358589" y="383584"/>
                  <a:pt x="403412" y="392549"/>
                </a:cubicBezTo>
                <a:cubicBezTo>
                  <a:pt x="425824" y="397031"/>
                  <a:pt x="447836" y="404570"/>
                  <a:pt x="470647" y="405996"/>
                </a:cubicBezTo>
                <a:cubicBezTo>
                  <a:pt x="542365" y="410478"/>
                  <a:pt x="613977" y="417199"/>
                  <a:pt x="685800" y="419443"/>
                </a:cubicBezTo>
                <a:cubicBezTo>
                  <a:pt x="900895" y="426165"/>
                  <a:pt x="1116106" y="428408"/>
                  <a:pt x="1331259" y="432890"/>
                </a:cubicBezTo>
                <a:lnTo>
                  <a:pt x="1855694" y="419443"/>
                </a:lnTo>
                <a:cubicBezTo>
                  <a:pt x="1891799" y="417907"/>
                  <a:pt x="1927248" y="408878"/>
                  <a:pt x="1963271" y="405996"/>
                </a:cubicBezTo>
                <a:cubicBezTo>
                  <a:pt x="2154942" y="390662"/>
                  <a:pt x="2399753" y="385380"/>
                  <a:pt x="2581836" y="379101"/>
                </a:cubicBezTo>
                <a:cubicBezTo>
                  <a:pt x="2617695" y="374619"/>
                  <a:pt x="2653423" y="368926"/>
                  <a:pt x="2689412" y="365654"/>
                </a:cubicBezTo>
                <a:cubicBezTo>
                  <a:pt x="2752067" y="359958"/>
                  <a:pt x="2814943" y="357032"/>
                  <a:pt x="2877671" y="352207"/>
                </a:cubicBezTo>
                <a:lnTo>
                  <a:pt x="3039036" y="338760"/>
                </a:lnTo>
                <a:cubicBezTo>
                  <a:pt x="3065930" y="334278"/>
                  <a:pt x="3093414" y="332487"/>
                  <a:pt x="3119718" y="325313"/>
                </a:cubicBezTo>
                <a:cubicBezTo>
                  <a:pt x="3143006" y="318962"/>
                  <a:pt x="3162842" y="299567"/>
                  <a:pt x="3186953" y="298419"/>
                </a:cubicBezTo>
                <a:cubicBezTo>
                  <a:pt x="3258729" y="295001"/>
                  <a:pt x="3330388" y="307384"/>
                  <a:pt x="3402106" y="311866"/>
                </a:cubicBezTo>
                <a:lnTo>
                  <a:pt x="4034118" y="298419"/>
                </a:lnTo>
                <a:cubicBezTo>
                  <a:pt x="4052585" y="297695"/>
                  <a:pt x="4069440" y="284233"/>
                  <a:pt x="4087906" y="284972"/>
                </a:cubicBezTo>
                <a:cubicBezTo>
                  <a:pt x="4182386" y="288751"/>
                  <a:pt x="4370294" y="311866"/>
                  <a:pt x="4370294" y="311866"/>
                </a:cubicBezTo>
                <a:cubicBezTo>
                  <a:pt x="4388224" y="316348"/>
                  <a:pt x="4405806" y="322571"/>
                  <a:pt x="4424083" y="325313"/>
                </a:cubicBezTo>
                <a:cubicBezTo>
                  <a:pt x="4495559" y="336034"/>
                  <a:pt x="4568364" y="338033"/>
                  <a:pt x="4639236" y="352207"/>
                </a:cubicBezTo>
                <a:cubicBezTo>
                  <a:pt x="4724593" y="369278"/>
                  <a:pt x="4684298" y="360111"/>
                  <a:pt x="4760259" y="379101"/>
                </a:cubicBezTo>
                <a:cubicBezTo>
                  <a:pt x="4812787" y="431631"/>
                  <a:pt x="4757671" y="384532"/>
                  <a:pt x="4827494" y="419443"/>
                </a:cubicBezTo>
                <a:cubicBezTo>
                  <a:pt x="4841949" y="426671"/>
                  <a:pt x="4853381" y="439109"/>
                  <a:pt x="4867836" y="446337"/>
                </a:cubicBezTo>
                <a:cubicBezTo>
                  <a:pt x="4979178" y="502007"/>
                  <a:pt x="4832911" y="409607"/>
                  <a:pt x="4948518" y="486678"/>
                </a:cubicBezTo>
                <a:cubicBezTo>
                  <a:pt x="4957483" y="504607"/>
                  <a:pt x="4961238" y="526292"/>
                  <a:pt x="4975412" y="540466"/>
                </a:cubicBezTo>
                <a:cubicBezTo>
                  <a:pt x="4985435" y="550489"/>
                  <a:pt x="5004685" y="545058"/>
                  <a:pt x="5015753" y="553913"/>
                </a:cubicBezTo>
                <a:cubicBezTo>
                  <a:pt x="5028373" y="564009"/>
                  <a:pt x="5033682" y="580807"/>
                  <a:pt x="5042647" y="594254"/>
                </a:cubicBezTo>
                <a:cubicBezTo>
                  <a:pt x="5032360" y="553106"/>
                  <a:pt x="5033261" y="531080"/>
                  <a:pt x="5002306" y="500125"/>
                </a:cubicBezTo>
                <a:cubicBezTo>
                  <a:pt x="4990878" y="488697"/>
                  <a:pt x="4975116" y="482625"/>
                  <a:pt x="4961965" y="473231"/>
                </a:cubicBezTo>
                <a:cubicBezTo>
                  <a:pt x="4943728" y="460204"/>
                  <a:pt x="4926414" y="445917"/>
                  <a:pt x="4908177" y="432890"/>
                </a:cubicBezTo>
                <a:cubicBezTo>
                  <a:pt x="4895026" y="423496"/>
                  <a:pt x="4880456" y="416092"/>
                  <a:pt x="4867836" y="405996"/>
                </a:cubicBezTo>
                <a:cubicBezTo>
                  <a:pt x="4772039" y="329357"/>
                  <a:pt x="4924758" y="434977"/>
                  <a:pt x="4800600" y="352207"/>
                </a:cubicBezTo>
                <a:cubicBezTo>
                  <a:pt x="4791635" y="338760"/>
                  <a:pt x="4785134" y="323294"/>
                  <a:pt x="4773706" y="311866"/>
                </a:cubicBezTo>
                <a:cubicBezTo>
                  <a:pt x="4750133" y="288293"/>
                  <a:pt x="4723647" y="280274"/>
                  <a:pt x="4693024" y="271525"/>
                </a:cubicBezTo>
                <a:cubicBezTo>
                  <a:pt x="4675254" y="266448"/>
                  <a:pt x="4657165" y="262560"/>
                  <a:pt x="4639236" y="258078"/>
                </a:cubicBezTo>
                <a:cubicBezTo>
                  <a:pt x="4625789" y="249113"/>
                  <a:pt x="4612926" y="239202"/>
                  <a:pt x="4598894" y="231184"/>
                </a:cubicBezTo>
                <a:cubicBezTo>
                  <a:pt x="4581489" y="221239"/>
                  <a:pt x="4560505" y="217123"/>
                  <a:pt x="4545106" y="204290"/>
                </a:cubicBezTo>
                <a:cubicBezTo>
                  <a:pt x="4532691" y="193944"/>
                  <a:pt x="4530832" y="174045"/>
                  <a:pt x="4518212" y="163949"/>
                </a:cubicBezTo>
                <a:cubicBezTo>
                  <a:pt x="4507144" y="155094"/>
                  <a:pt x="4490262" y="157385"/>
                  <a:pt x="4477871" y="150501"/>
                </a:cubicBezTo>
                <a:cubicBezTo>
                  <a:pt x="4449616" y="134804"/>
                  <a:pt x="4424083" y="114642"/>
                  <a:pt x="4397189" y="96713"/>
                </a:cubicBezTo>
                <a:cubicBezTo>
                  <a:pt x="4333261" y="54095"/>
                  <a:pt x="4372175" y="74928"/>
                  <a:pt x="4276165" y="42925"/>
                </a:cubicBezTo>
                <a:lnTo>
                  <a:pt x="4235824" y="294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995081" y="4383741"/>
            <a:ext cx="5002305" cy="1519518"/>
          </a:xfrm>
          <a:custGeom>
            <a:avLst/>
            <a:gdLst>
              <a:gd name="connsiteX0" fmla="*/ 5002305 w 5002305"/>
              <a:gd name="connsiteY0" fmla="*/ 0 h 1519518"/>
              <a:gd name="connsiteX1" fmla="*/ 4921623 w 5002305"/>
              <a:gd name="connsiteY1" fmla="*/ 201706 h 1519518"/>
              <a:gd name="connsiteX2" fmla="*/ 4827494 w 5002305"/>
              <a:gd name="connsiteY2" fmla="*/ 389965 h 1519518"/>
              <a:gd name="connsiteX3" fmla="*/ 4773705 w 5002305"/>
              <a:gd name="connsiteY3" fmla="*/ 564776 h 1519518"/>
              <a:gd name="connsiteX4" fmla="*/ 4760258 w 5002305"/>
              <a:gd name="connsiteY4" fmla="*/ 618565 h 1519518"/>
              <a:gd name="connsiteX5" fmla="*/ 4719917 w 5002305"/>
              <a:gd name="connsiteY5" fmla="*/ 672353 h 1519518"/>
              <a:gd name="connsiteX6" fmla="*/ 4679576 w 5002305"/>
              <a:gd name="connsiteY6" fmla="*/ 766482 h 1519518"/>
              <a:gd name="connsiteX7" fmla="*/ 4639235 w 5002305"/>
              <a:gd name="connsiteY7" fmla="*/ 806824 h 1519518"/>
              <a:gd name="connsiteX8" fmla="*/ 4598894 w 5002305"/>
              <a:gd name="connsiteY8" fmla="*/ 860612 h 1519518"/>
              <a:gd name="connsiteX9" fmla="*/ 4545105 w 5002305"/>
              <a:gd name="connsiteY9" fmla="*/ 927847 h 1519518"/>
              <a:gd name="connsiteX10" fmla="*/ 4464423 w 5002305"/>
              <a:gd name="connsiteY10" fmla="*/ 968188 h 1519518"/>
              <a:gd name="connsiteX11" fmla="*/ 4383741 w 5002305"/>
              <a:gd name="connsiteY11" fmla="*/ 1035424 h 1519518"/>
              <a:gd name="connsiteX12" fmla="*/ 4329953 w 5002305"/>
              <a:gd name="connsiteY12" fmla="*/ 1062318 h 1519518"/>
              <a:gd name="connsiteX13" fmla="*/ 4155141 w 5002305"/>
              <a:gd name="connsiteY13" fmla="*/ 1102659 h 1519518"/>
              <a:gd name="connsiteX14" fmla="*/ 4074458 w 5002305"/>
              <a:gd name="connsiteY14" fmla="*/ 1129553 h 1519518"/>
              <a:gd name="connsiteX15" fmla="*/ 3980329 w 5002305"/>
              <a:gd name="connsiteY15" fmla="*/ 1169894 h 1519518"/>
              <a:gd name="connsiteX16" fmla="*/ 3563470 w 5002305"/>
              <a:gd name="connsiteY16" fmla="*/ 1183341 h 1519518"/>
              <a:gd name="connsiteX17" fmla="*/ 1264023 w 5002305"/>
              <a:gd name="connsiteY17" fmla="*/ 1156447 h 1519518"/>
              <a:gd name="connsiteX18" fmla="*/ 94129 w 5002305"/>
              <a:gd name="connsiteY18" fmla="*/ 1169894 h 1519518"/>
              <a:gd name="connsiteX19" fmla="*/ 13447 w 5002305"/>
              <a:gd name="connsiteY19" fmla="*/ 1223682 h 1519518"/>
              <a:gd name="connsiteX20" fmla="*/ 0 w 5002305"/>
              <a:gd name="connsiteY20" fmla="*/ 1277471 h 1519518"/>
              <a:gd name="connsiteX21" fmla="*/ 26894 w 5002305"/>
              <a:gd name="connsiteY21" fmla="*/ 1398494 h 1519518"/>
              <a:gd name="connsiteX22" fmla="*/ 80682 w 5002305"/>
              <a:gd name="connsiteY22" fmla="*/ 1425388 h 1519518"/>
              <a:gd name="connsiteX23" fmla="*/ 121023 w 5002305"/>
              <a:gd name="connsiteY23" fmla="*/ 1452282 h 1519518"/>
              <a:gd name="connsiteX24" fmla="*/ 295835 w 5002305"/>
              <a:gd name="connsiteY24" fmla="*/ 1465729 h 1519518"/>
              <a:gd name="connsiteX25" fmla="*/ 403411 w 5002305"/>
              <a:gd name="connsiteY25" fmla="*/ 1479176 h 1519518"/>
              <a:gd name="connsiteX26" fmla="*/ 981635 w 5002305"/>
              <a:gd name="connsiteY26" fmla="*/ 1479176 h 1519518"/>
              <a:gd name="connsiteX27" fmla="*/ 1089211 w 5002305"/>
              <a:gd name="connsiteY27" fmla="*/ 1506071 h 1519518"/>
              <a:gd name="connsiteX28" fmla="*/ 1358153 w 5002305"/>
              <a:gd name="connsiteY28" fmla="*/ 1519518 h 1519518"/>
              <a:gd name="connsiteX29" fmla="*/ 2702858 w 5002305"/>
              <a:gd name="connsiteY29" fmla="*/ 1506071 h 1519518"/>
              <a:gd name="connsiteX30" fmla="*/ 2783541 w 5002305"/>
              <a:gd name="connsiteY30" fmla="*/ 1492624 h 1519518"/>
              <a:gd name="connsiteX31" fmla="*/ 2904564 w 5002305"/>
              <a:gd name="connsiteY31" fmla="*/ 1479176 h 1519518"/>
              <a:gd name="connsiteX32" fmla="*/ 3173505 w 5002305"/>
              <a:gd name="connsiteY32" fmla="*/ 1452282 h 1519518"/>
              <a:gd name="connsiteX33" fmla="*/ 3496235 w 5002305"/>
              <a:gd name="connsiteY33" fmla="*/ 1438835 h 1519518"/>
              <a:gd name="connsiteX34" fmla="*/ 3563470 w 5002305"/>
              <a:gd name="connsiteY34" fmla="*/ 1425388 h 1519518"/>
              <a:gd name="connsiteX35" fmla="*/ 3724835 w 5002305"/>
              <a:gd name="connsiteY35" fmla="*/ 1411941 h 1519518"/>
              <a:gd name="connsiteX36" fmla="*/ 3818964 w 5002305"/>
              <a:gd name="connsiteY36" fmla="*/ 1385047 h 1519518"/>
              <a:gd name="connsiteX37" fmla="*/ 3899647 w 5002305"/>
              <a:gd name="connsiteY37" fmla="*/ 1371600 h 1519518"/>
              <a:gd name="connsiteX38" fmla="*/ 4087905 w 5002305"/>
              <a:gd name="connsiteY38" fmla="*/ 1331259 h 1519518"/>
              <a:gd name="connsiteX39" fmla="*/ 4128247 w 5002305"/>
              <a:gd name="connsiteY39" fmla="*/ 1317812 h 1519518"/>
              <a:gd name="connsiteX40" fmla="*/ 4168588 w 5002305"/>
              <a:gd name="connsiteY40" fmla="*/ 1290918 h 1519518"/>
              <a:gd name="connsiteX41" fmla="*/ 4262717 w 5002305"/>
              <a:gd name="connsiteY41" fmla="*/ 1210235 h 1519518"/>
              <a:gd name="connsiteX42" fmla="*/ 4343400 w 5002305"/>
              <a:gd name="connsiteY42" fmla="*/ 1156447 h 1519518"/>
              <a:gd name="connsiteX43" fmla="*/ 4397188 w 5002305"/>
              <a:gd name="connsiteY43" fmla="*/ 1143000 h 1519518"/>
              <a:gd name="connsiteX44" fmla="*/ 4491317 w 5002305"/>
              <a:gd name="connsiteY44" fmla="*/ 1062318 h 1519518"/>
              <a:gd name="connsiteX45" fmla="*/ 4531658 w 5002305"/>
              <a:gd name="connsiteY45" fmla="*/ 1021976 h 1519518"/>
              <a:gd name="connsiteX46" fmla="*/ 4612341 w 5002305"/>
              <a:gd name="connsiteY46" fmla="*/ 995082 h 1519518"/>
              <a:gd name="connsiteX47" fmla="*/ 4666129 w 5002305"/>
              <a:gd name="connsiteY47" fmla="*/ 927847 h 1519518"/>
              <a:gd name="connsiteX48" fmla="*/ 4706470 w 5002305"/>
              <a:gd name="connsiteY48" fmla="*/ 726141 h 1519518"/>
              <a:gd name="connsiteX49" fmla="*/ 4746811 w 5002305"/>
              <a:gd name="connsiteY49" fmla="*/ 672353 h 1519518"/>
              <a:gd name="connsiteX50" fmla="*/ 4827494 w 5002305"/>
              <a:gd name="connsiteY50" fmla="*/ 551329 h 1519518"/>
              <a:gd name="connsiteX51" fmla="*/ 4840941 w 5002305"/>
              <a:gd name="connsiteY51" fmla="*/ 497541 h 1519518"/>
              <a:gd name="connsiteX52" fmla="*/ 4854388 w 5002305"/>
              <a:gd name="connsiteY52" fmla="*/ 457200 h 1519518"/>
              <a:gd name="connsiteX53" fmla="*/ 4881282 w 5002305"/>
              <a:gd name="connsiteY53" fmla="*/ 295835 h 1519518"/>
              <a:gd name="connsiteX54" fmla="*/ 4908176 w 5002305"/>
              <a:gd name="connsiteY54" fmla="*/ 215153 h 1519518"/>
              <a:gd name="connsiteX55" fmla="*/ 4935070 w 5002305"/>
              <a:gd name="connsiteY55" fmla="*/ 161365 h 151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02305" h="1519518">
                <a:moveTo>
                  <a:pt x="5002305" y="0"/>
                </a:moveTo>
                <a:cubicBezTo>
                  <a:pt x="4975411" y="67235"/>
                  <a:pt x="4954008" y="136936"/>
                  <a:pt x="4921623" y="201706"/>
                </a:cubicBezTo>
                <a:cubicBezTo>
                  <a:pt x="4890247" y="264459"/>
                  <a:pt x="4849681" y="323405"/>
                  <a:pt x="4827494" y="389965"/>
                </a:cubicBezTo>
                <a:cubicBezTo>
                  <a:pt x="4797817" y="478995"/>
                  <a:pt x="4799713" y="469414"/>
                  <a:pt x="4773705" y="564776"/>
                </a:cubicBezTo>
                <a:cubicBezTo>
                  <a:pt x="4768842" y="582606"/>
                  <a:pt x="4768523" y="602035"/>
                  <a:pt x="4760258" y="618565"/>
                </a:cubicBezTo>
                <a:cubicBezTo>
                  <a:pt x="4750235" y="638611"/>
                  <a:pt x="4733364" y="654424"/>
                  <a:pt x="4719917" y="672353"/>
                </a:cubicBezTo>
                <a:cubicBezTo>
                  <a:pt x="4708943" y="705275"/>
                  <a:pt x="4700347" y="737403"/>
                  <a:pt x="4679576" y="766482"/>
                </a:cubicBezTo>
                <a:cubicBezTo>
                  <a:pt x="4668523" y="781957"/>
                  <a:pt x="4651611" y="792385"/>
                  <a:pt x="4639235" y="806824"/>
                </a:cubicBezTo>
                <a:cubicBezTo>
                  <a:pt x="4624650" y="823840"/>
                  <a:pt x="4611921" y="842375"/>
                  <a:pt x="4598894" y="860612"/>
                </a:cubicBezTo>
                <a:cubicBezTo>
                  <a:pt x="4575595" y="893231"/>
                  <a:pt x="4575091" y="903858"/>
                  <a:pt x="4545105" y="927847"/>
                </a:cubicBezTo>
                <a:cubicBezTo>
                  <a:pt x="4480874" y="979231"/>
                  <a:pt x="4530705" y="935047"/>
                  <a:pt x="4464423" y="968188"/>
                </a:cubicBezTo>
                <a:cubicBezTo>
                  <a:pt x="4393281" y="1003759"/>
                  <a:pt x="4453134" y="985857"/>
                  <a:pt x="4383741" y="1035424"/>
                </a:cubicBezTo>
                <a:cubicBezTo>
                  <a:pt x="4367429" y="1047075"/>
                  <a:pt x="4348565" y="1054873"/>
                  <a:pt x="4329953" y="1062318"/>
                </a:cubicBezTo>
                <a:cubicBezTo>
                  <a:pt x="4247916" y="1095133"/>
                  <a:pt x="4245231" y="1089789"/>
                  <a:pt x="4155141" y="1102659"/>
                </a:cubicBezTo>
                <a:cubicBezTo>
                  <a:pt x="4128247" y="1111624"/>
                  <a:pt x="4098046" y="1113828"/>
                  <a:pt x="4074458" y="1129553"/>
                </a:cubicBezTo>
                <a:cubicBezTo>
                  <a:pt x="4037960" y="1153885"/>
                  <a:pt x="4027816" y="1167180"/>
                  <a:pt x="3980329" y="1169894"/>
                </a:cubicBezTo>
                <a:cubicBezTo>
                  <a:pt x="3841530" y="1177825"/>
                  <a:pt x="3702423" y="1178859"/>
                  <a:pt x="3563470" y="1183341"/>
                </a:cubicBezTo>
                <a:lnTo>
                  <a:pt x="1264023" y="1156447"/>
                </a:lnTo>
                <a:cubicBezTo>
                  <a:pt x="874033" y="1156447"/>
                  <a:pt x="484094" y="1165412"/>
                  <a:pt x="94129" y="1169894"/>
                </a:cubicBezTo>
                <a:cubicBezTo>
                  <a:pt x="55621" y="1182730"/>
                  <a:pt x="37147" y="1182206"/>
                  <a:pt x="13447" y="1223682"/>
                </a:cubicBezTo>
                <a:cubicBezTo>
                  <a:pt x="4278" y="1239728"/>
                  <a:pt x="4482" y="1259541"/>
                  <a:pt x="0" y="1277471"/>
                </a:cubicBezTo>
                <a:cubicBezTo>
                  <a:pt x="8965" y="1317812"/>
                  <a:pt x="7105" y="1362215"/>
                  <a:pt x="26894" y="1398494"/>
                </a:cubicBezTo>
                <a:cubicBezTo>
                  <a:pt x="36493" y="1416092"/>
                  <a:pt x="63278" y="1415443"/>
                  <a:pt x="80682" y="1425388"/>
                </a:cubicBezTo>
                <a:cubicBezTo>
                  <a:pt x="94714" y="1433406"/>
                  <a:pt x="105139" y="1449304"/>
                  <a:pt x="121023" y="1452282"/>
                </a:cubicBezTo>
                <a:cubicBezTo>
                  <a:pt x="178465" y="1463052"/>
                  <a:pt x="237655" y="1460188"/>
                  <a:pt x="295835" y="1465729"/>
                </a:cubicBezTo>
                <a:cubicBezTo>
                  <a:pt x="331810" y="1469155"/>
                  <a:pt x="367552" y="1474694"/>
                  <a:pt x="403411" y="1479176"/>
                </a:cubicBezTo>
                <a:cubicBezTo>
                  <a:pt x="651456" y="1466121"/>
                  <a:pt x="718847" y="1454539"/>
                  <a:pt x="981635" y="1479176"/>
                </a:cubicBezTo>
                <a:cubicBezTo>
                  <a:pt x="1018436" y="1482626"/>
                  <a:pt x="1052295" y="1504225"/>
                  <a:pt x="1089211" y="1506071"/>
                </a:cubicBezTo>
                <a:lnTo>
                  <a:pt x="1358153" y="1519518"/>
                </a:lnTo>
                <a:lnTo>
                  <a:pt x="2702858" y="1506071"/>
                </a:lnTo>
                <a:cubicBezTo>
                  <a:pt x="2730118" y="1505557"/>
                  <a:pt x="2756515" y="1496228"/>
                  <a:pt x="2783541" y="1492624"/>
                </a:cubicBezTo>
                <a:cubicBezTo>
                  <a:pt x="2823774" y="1487259"/>
                  <a:pt x="2864223" y="1483659"/>
                  <a:pt x="2904564" y="1479176"/>
                </a:cubicBezTo>
                <a:cubicBezTo>
                  <a:pt x="3015729" y="1442121"/>
                  <a:pt x="2939323" y="1463705"/>
                  <a:pt x="3173505" y="1452282"/>
                </a:cubicBezTo>
                <a:lnTo>
                  <a:pt x="3496235" y="1438835"/>
                </a:lnTo>
                <a:cubicBezTo>
                  <a:pt x="3518647" y="1434353"/>
                  <a:pt x="3540771" y="1428058"/>
                  <a:pt x="3563470" y="1425388"/>
                </a:cubicBezTo>
                <a:cubicBezTo>
                  <a:pt x="3617075" y="1419082"/>
                  <a:pt x="3671521" y="1420359"/>
                  <a:pt x="3724835" y="1411941"/>
                </a:cubicBezTo>
                <a:cubicBezTo>
                  <a:pt x="3757068" y="1406852"/>
                  <a:pt x="3787168" y="1392385"/>
                  <a:pt x="3818964" y="1385047"/>
                </a:cubicBezTo>
                <a:cubicBezTo>
                  <a:pt x="3845531" y="1378916"/>
                  <a:pt x="3872849" y="1376625"/>
                  <a:pt x="3899647" y="1371600"/>
                </a:cubicBezTo>
                <a:cubicBezTo>
                  <a:pt x="3944559" y="1363179"/>
                  <a:pt x="4033306" y="1346858"/>
                  <a:pt x="4087905" y="1331259"/>
                </a:cubicBezTo>
                <a:cubicBezTo>
                  <a:pt x="4101534" y="1327365"/>
                  <a:pt x="4114800" y="1322294"/>
                  <a:pt x="4128247" y="1317812"/>
                </a:cubicBezTo>
                <a:cubicBezTo>
                  <a:pt x="4141694" y="1308847"/>
                  <a:pt x="4156173" y="1301264"/>
                  <a:pt x="4168588" y="1290918"/>
                </a:cubicBezTo>
                <a:cubicBezTo>
                  <a:pt x="4273052" y="1203864"/>
                  <a:pt x="4136823" y="1298360"/>
                  <a:pt x="4262717" y="1210235"/>
                </a:cubicBezTo>
                <a:cubicBezTo>
                  <a:pt x="4289197" y="1191699"/>
                  <a:pt x="4312042" y="1164286"/>
                  <a:pt x="4343400" y="1156447"/>
                </a:cubicBezTo>
                <a:lnTo>
                  <a:pt x="4397188" y="1143000"/>
                </a:lnTo>
                <a:cubicBezTo>
                  <a:pt x="4558811" y="981377"/>
                  <a:pt x="4368431" y="1164724"/>
                  <a:pt x="4491317" y="1062318"/>
                </a:cubicBezTo>
                <a:cubicBezTo>
                  <a:pt x="4505926" y="1050143"/>
                  <a:pt x="4515034" y="1031212"/>
                  <a:pt x="4531658" y="1021976"/>
                </a:cubicBezTo>
                <a:cubicBezTo>
                  <a:pt x="4556440" y="1008208"/>
                  <a:pt x="4612341" y="995082"/>
                  <a:pt x="4612341" y="995082"/>
                </a:cubicBezTo>
                <a:cubicBezTo>
                  <a:pt x="4630270" y="972670"/>
                  <a:pt x="4657053" y="955075"/>
                  <a:pt x="4666129" y="927847"/>
                </a:cubicBezTo>
                <a:cubicBezTo>
                  <a:pt x="4726939" y="745417"/>
                  <a:pt x="4638754" y="848030"/>
                  <a:pt x="4706470" y="726141"/>
                </a:cubicBezTo>
                <a:cubicBezTo>
                  <a:pt x="4717354" y="706550"/>
                  <a:pt x="4734054" y="690780"/>
                  <a:pt x="4746811" y="672353"/>
                </a:cubicBezTo>
                <a:cubicBezTo>
                  <a:pt x="4774409" y="632490"/>
                  <a:pt x="4827494" y="551329"/>
                  <a:pt x="4827494" y="551329"/>
                </a:cubicBezTo>
                <a:cubicBezTo>
                  <a:pt x="4831976" y="533400"/>
                  <a:pt x="4835864" y="515311"/>
                  <a:pt x="4840941" y="497541"/>
                </a:cubicBezTo>
                <a:cubicBezTo>
                  <a:pt x="4844835" y="483912"/>
                  <a:pt x="4851852" y="471146"/>
                  <a:pt x="4854388" y="457200"/>
                </a:cubicBezTo>
                <a:cubicBezTo>
                  <a:pt x="4874924" y="344254"/>
                  <a:pt x="4856618" y="378051"/>
                  <a:pt x="4881282" y="295835"/>
                </a:cubicBezTo>
                <a:cubicBezTo>
                  <a:pt x="4889428" y="268682"/>
                  <a:pt x="4892451" y="238741"/>
                  <a:pt x="4908176" y="215153"/>
                </a:cubicBezTo>
                <a:cubicBezTo>
                  <a:pt x="4937556" y="171082"/>
                  <a:pt x="4935070" y="190973"/>
                  <a:pt x="4935070" y="1613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3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2276" y="865929"/>
            <a:ext cx="5049653" cy="2862322"/>
          </a:xfrm>
          <a:prstGeom prst="rect">
            <a:avLst/>
          </a:prstGeom>
          <a:noFill/>
        </p:spPr>
        <p:txBody>
          <a:bodyPr wrap="square" rtlCol="0">
            <a:spAutoFit/>
          </a:bodyPr>
          <a:lstStyle/>
          <a:p>
            <a:pPr algn="just"/>
            <a:r>
              <a:rPr lang="en-US" sz="2000" dirty="0" smtClean="0">
                <a:solidFill>
                  <a:srgbClr val="FF0000"/>
                </a:solidFill>
                <a:latin typeface="Arial" panose="020B0604020202020204" pitchFamily="34" charset="0"/>
                <a:ea typeface="Batang" pitchFamily="18" charset="-127"/>
                <a:cs typeface="Arial" panose="020B0604020202020204" pitchFamily="34" charset="0"/>
              </a:rPr>
              <a:t>Application:</a:t>
            </a:r>
          </a:p>
          <a:p>
            <a:pPr algn="just"/>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chemeClr val="tx2"/>
                </a:solidFill>
                <a:latin typeface="Arial" panose="020B0604020202020204" pitchFamily="34" charset="0"/>
                <a:ea typeface="Batang" pitchFamily="18" charset="-127"/>
                <a:cs typeface="Arial" panose="020B0604020202020204" pitchFamily="34" charset="0"/>
              </a:rPr>
              <a:t>Stator cooling water systems are used to cool stator coils of large – capacity turbine generators. Cooling water circulates through stator coils to remove the heat generated by the rotating stator coils. The cooler is designed to cool the stator cooling water.</a:t>
            </a:r>
            <a:endParaRPr lang="en-US" sz="2000" dirty="0">
              <a:solidFill>
                <a:schemeClr val="tx2"/>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Cooler for Stator Cooling Water Systems</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721" y="1067640"/>
            <a:ext cx="29622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8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547" y="1455620"/>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Heat </a:t>
            </a:r>
            <a:r>
              <a:rPr lang="en-US" sz="2800" b="1" dirty="0" smtClean="0">
                <a:solidFill>
                  <a:srgbClr val="C00000"/>
                </a:solidFill>
                <a:latin typeface="Lao UI" pitchFamily="34" charset="0"/>
                <a:ea typeface="宋体" pitchFamily="2" charset="-122"/>
                <a:cs typeface="Lao UI" pitchFamily="34" charset="0"/>
              </a:rPr>
              <a:t>Exchanger Auxiliaries</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21095" y="1978840"/>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14</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7" name="TextBox 16"/>
          <p:cNvSpPr txBox="1"/>
          <p:nvPr/>
        </p:nvSpPr>
        <p:spPr>
          <a:xfrm>
            <a:off x="152400" y="1401759"/>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8" name="TextBox 17"/>
          <p:cNvSpPr txBox="1"/>
          <p:nvPr/>
        </p:nvSpPr>
        <p:spPr>
          <a:xfrm>
            <a:off x="442684" y="2532020"/>
            <a:ext cx="8272219" cy="954107"/>
          </a:xfrm>
          <a:prstGeom prst="rect">
            <a:avLst/>
          </a:prstGeom>
          <a:noFill/>
        </p:spPr>
        <p:txBody>
          <a:bodyPr wrap="square" rtlCol="0">
            <a:spAutoFit/>
          </a:bodyPr>
          <a:lstStyle/>
          <a:p>
            <a:r>
              <a:rPr lang="en-US" sz="2800" b="1" dirty="0" smtClean="0">
                <a:solidFill>
                  <a:schemeClr val="tx2"/>
                </a:solidFill>
                <a:latin typeface="Lao UI" pitchFamily="34" charset="0"/>
                <a:ea typeface="宋体" pitchFamily="2" charset="-122"/>
                <a:cs typeface="Lao UI" pitchFamily="34" charset="0"/>
              </a:rPr>
              <a:t>1. Anti-Plugging </a:t>
            </a:r>
            <a:r>
              <a:rPr lang="en-US" sz="2800" b="1" dirty="0">
                <a:solidFill>
                  <a:schemeClr val="tx2"/>
                </a:solidFill>
                <a:latin typeface="Lao UI" pitchFamily="34" charset="0"/>
                <a:ea typeface="宋体" pitchFamily="2" charset="-122"/>
                <a:cs typeface="Lao UI" pitchFamily="34" charset="0"/>
              </a:rPr>
              <a:t>System for Sea </a:t>
            </a:r>
            <a:r>
              <a:rPr lang="en-US" sz="2800" b="1" dirty="0" smtClean="0">
                <a:solidFill>
                  <a:schemeClr val="tx2"/>
                </a:solidFill>
                <a:latin typeface="Lao UI" pitchFamily="34" charset="0"/>
                <a:ea typeface="宋体" pitchFamily="2" charset="-122"/>
                <a:cs typeface="Lao UI" pitchFamily="34" charset="0"/>
              </a:rPr>
              <a:t>Water</a:t>
            </a:r>
            <a:endParaRPr lang="en-US" sz="2800" b="1" dirty="0" smtClean="0">
              <a:solidFill>
                <a:schemeClr val="tx2"/>
              </a:solidFill>
              <a:latin typeface="Calibri"/>
              <a:ea typeface="宋体" pitchFamily="2" charset="-122"/>
              <a:cs typeface="Lao UI" pitchFamily="34" charset="0"/>
            </a:endParaRPr>
          </a:p>
          <a:p>
            <a:r>
              <a:rPr lang="en-US" sz="2800" b="1" dirty="0" smtClean="0">
                <a:solidFill>
                  <a:schemeClr val="tx2"/>
                </a:solidFill>
                <a:latin typeface="Lao UI" pitchFamily="34" charset="0"/>
                <a:ea typeface="宋体" pitchFamily="2" charset="-122"/>
                <a:cs typeface="Lao UI" pitchFamily="34" charset="0"/>
              </a:rPr>
              <a:t>2. Anti–Fouling Systems</a:t>
            </a:r>
          </a:p>
        </p:txBody>
      </p:sp>
    </p:spTree>
    <p:extLst>
      <p:ext uri="{BB962C8B-B14F-4D97-AF65-F5344CB8AC3E}">
        <p14:creationId xmlns:p14="http://schemas.microsoft.com/office/powerpoint/2010/main" val="67992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9170" y="838200"/>
            <a:ext cx="4767265" cy="5324535"/>
          </a:xfrm>
          <a:prstGeom prst="rect">
            <a:avLst/>
          </a:prstGeom>
          <a:noFill/>
        </p:spPr>
        <p:txBody>
          <a:bodyPr wrap="square" rtlCol="0">
            <a:spAutoFit/>
          </a:bodyPr>
          <a:lstStyle/>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Application:</a:t>
            </a:r>
          </a:p>
          <a:p>
            <a:pPr algn="just"/>
            <a:endParaRPr lang="en-US" sz="2000" dirty="0" smtClean="0">
              <a:solidFill>
                <a:schemeClr val="tx2"/>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chemeClr val="tx2"/>
                </a:solidFill>
                <a:latin typeface="Arial" panose="020B0604020202020204" pitchFamily="34" charset="0"/>
                <a:ea typeface="Batang" pitchFamily="18" charset="-127"/>
                <a:cs typeface="Arial" panose="020B0604020202020204" pitchFamily="34" charset="0"/>
              </a:rPr>
              <a:t>This system is designed to remove any debris such as sea – weed, shellfish and contaminants contained in sea water so that they don't enter the </a:t>
            </a:r>
            <a:r>
              <a:rPr lang="en-US" sz="2000" dirty="0" smtClean="0">
                <a:solidFill>
                  <a:schemeClr val="tx2"/>
                </a:solidFill>
                <a:latin typeface="Arial" panose="020B0604020202020204" pitchFamily="34" charset="0"/>
                <a:ea typeface="Batang" pitchFamily="18" charset="-127"/>
                <a:cs typeface="Arial" panose="020B0604020202020204" pitchFamily="34" charset="0"/>
              </a:rPr>
              <a:t>heat </a:t>
            </a:r>
            <a:r>
              <a:rPr lang="en-US" sz="2000" dirty="0" smtClean="0">
                <a:solidFill>
                  <a:schemeClr val="tx2"/>
                </a:solidFill>
                <a:latin typeface="Arial" panose="020B0604020202020204" pitchFamily="34" charset="0"/>
                <a:ea typeface="Batang" pitchFamily="18" charset="-127"/>
                <a:cs typeface="Arial" panose="020B0604020202020204" pitchFamily="34" charset="0"/>
              </a:rPr>
              <a:t>exchanger, pre venting the </a:t>
            </a:r>
            <a:r>
              <a:rPr lang="en-US" sz="2000" dirty="0" smtClean="0">
                <a:solidFill>
                  <a:schemeClr val="tx2"/>
                </a:solidFill>
                <a:latin typeface="Arial" panose="020B0604020202020204" pitchFamily="34" charset="0"/>
                <a:ea typeface="Batang" pitchFamily="18" charset="-127"/>
                <a:cs typeface="Arial" panose="020B0604020202020204" pitchFamily="34" charset="0"/>
              </a:rPr>
              <a:t>channel </a:t>
            </a:r>
            <a:r>
              <a:rPr lang="en-US" sz="2000" dirty="0" smtClean="0">
                <a:solidFill>
                  <a:schemeClr val="tx2"/>
                </a:solidFill>
                <a:latin typeface="Arial" panose="020B0604020202020204" pitchFamily="34" charset="0"/>
                <a:ea typeface="Batang" pitchFamily="18" charset="-127"/>
                <a:cs typeface="Arial" panose="020B0604020202020204" pitchFamily="34" charset="0"/>
              </a:rPr>
              <a:t>inlet from plugging.</a:t>
            </a:r>
          </a:p>
          <a:p>
            <a:pPr algn="just"/>
            <a:endParaRPr lang="en-US" sz="2000" dirty="0" smtClean="0">
              <a:solidFill>
                <a:schemeClr val="tx2"/>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FF000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FF0000"/>
                </a:solidFill>
                <a:latin typeface="Arial" panose="020B0604020202020204" pitchFamily="34" charset="0"/>
                <a:ea typeface="Batang" pitchFamily="18" charset="-127"/>
                <a:cs typeface="Arial" panose="020B0604020202020204" pitchFamily="34" charset="0"/>
              </a:rPr>
              <a:t>Working Principle:</a:t>
            </a:r>
            <a:endParaRPr lang="en-US" sz="2000" dirty="0">
              <a:solidFill>
                <a:srgbClr val="FF000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chemeClr val="tx2"/>
                </a:solidFill>
                <a:latin typeface="Arial" panose="020B0604020202020204" pitchFamily="34" charset="0"/>
                <a:ea typeface="Batang" pitchFamily="18" charset="-127"/>
                <a:cs typeface="Arial" panose="020B0604020202020204" pitchFamily="34" charset="0"/>
              </a:rPr>
              <a:t>By changing the sea water flow direction in the strainer element, discharge the debris through back flushing valve. </a:t>
            </a:r>
            <a:endParaRPr lang="en-US" sz="2000" dirty="0">
              <a:solidFill>
                <a:schemeClr val="tx2"/>
              </a:solidFill>
              <a:latin typeface="Arial" panose="020B0604020202020204" pitchFamily="34" charset="0"/>
              <a:ea typeface="Batang" pitchFamily="18" charset="-127"/>
              <a:cs typeface="Arial" panose="020B0604020202020204" pitchFamily="34" charset="0"/>
            </a:endParaRPr>
          </a:p>
        </p:txBody>
      </p:sp>
      <p:sp>
        <p:nvSpPr>
          <p:cNvPr id="11" name="TextBox 10"/>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Anti-Plugging System for Sea Water</a:t>
            </a:r>
            <a:endParaRPr lang="en-US" sz="2800" b="1" dirty="0">
              <a:solidFill>
                <a:srgbClr val="C00000"/>
              </a:solidFill>
              <a:latin typeface="Lao UI" pitchFamily="34" charset="0"/>
              <a:ea typeface="宋体" pitchFamily="2" charset="-122"/>
              <a:cs typeface="Lao UI" pitchFamily="34" charset="0"/>
            </a:endParaRPr>
          </a:p>
        </p:txBody>
      </p:sp>
      <p:sp>
        <p:nvSpPr>
          <p:cNvPr id="12" name="TextBox 11"/>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3" name="TextBox 12"/>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4" name="TextBox 13"/>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5"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456765"/>
            <a:ext cx="3550094"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802" y="3122379"/>
            <a:ext cx="2324121" cy="131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3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806" y="852482"/>
            <a:ext cx="8635253" cy="4708981"/>
          </a:xfrm>
          <a:prstGeom prst="rect">
            <a:avLst/>
          </a:prstGeom>
          <a:noFill/>
        </p:spPr>
        <p:txBody>
          <a:bodyPr wrap="square" rtlCol="0">
            <a:spAutoFit/>
          </a:bodyPr>
          <a:lstStyle/>
          <a:p>
            <a:pPr algn="just"/>
            <a:r>
              <a:rPr lang="en-US" sz="2000" dirty="0" smtClean="0">
                <a:solidFill>
                  <a:srgbClr val="FF0000"/>
                </a:solidFill>
                <a:latin typeface="Arial" panose="020B0604020202020204" pitchFamily="34" charset="0"/>
                <a:ea typeface="Batang" pitchFamily="18" charset="-127"/>
                <a:cs typeface="Arial" panose="020B0604020202020204" pitchFamily="34" charset="0"/>
              </a:rPr>
              <a:t>Normal Operation:</a:t>
            </a:r>
          </a:p>
          <a:p>
            <a:pPr marL="342900" indent="-342900" algn="just">
              <a:buFont typeface="Wingdings" panose="05000000000000000000" pitchFamily="2" charset="2"/>
              <a:buChar char="q"/>
            </a:pPr>
            <a:r>
              <a:rPr lang="en-US" sz="2000" dirty="0" smtClean="0">
                <a:solidFill>
                  <a:srgbClr val="002060"/>
                </a:solidFill>
                <a:latin typeface="Arial" panose="020B0604020202020204" pitchFamily="34" charset="0"/>
                <a:ea typeface="Batang" pitchFamily="18" charset="-127"/>
                <a:cs typeface="Arial" panose="020B0604020202020204" pitchFamily="34" charset="0"/>
              </a:rPr>
              <a:t>V1 fully opened and V2 fully closed</a:t>
            </a: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FF0000"/>
                </a:solidFill>
                <a:latin typeface="Arial" panose="020B0604020202020204" pitchFamily="34" charset="0"/>
                <a:ea typeface="Batang" pitchFamily="18" charset="-127"/>
                <a:cs typeface="Arial" panose="020B0604020202020204" pitchFamily="34" charset="0"/>
              </a:rPr>
              <a:t>Cleaning </a:t>
            </a:r>
            <a:r>
              <a:rPr lang="en-US" sz="2000" dirty="0">
                <a:solidFill>
                  <a:srgbClr val="FF0000"/>
                </a:solidFill>
                <a:latin typeface="Arial" panose="020B0604020202020204" pitchFamily="34" charset="0"/>
                <a:ea typeface="Batang" pitchFamily="18" charset="-127"/>
                <a:cs typeface="Arial" panose="020B0604020202020204" pitchFamily="34" charset="0"/>
              </a:rPr>
              <a:t>Operation:</a:t>
            </a:r>
          </a:p>
          <a:p>
            <a:pPr marL="342900" indent="-342900" algn="just">
              <a:buFont typeface="Wingdings" panose="05000000000000000000" pitchFamily="2" charset="2"/>
              <a:buChar char="q"/>
            </a:pPr>
            <a:r>
              <a:rPr lang="en-US" sz="2000" dirty="0">
                <a:solidFill>
                  <a:srgbClr val="002060"/>
                </a:solidFill>
                <a:latin typeface="Arial" panose="020B0604020202020204" pitchFamily="34" charset="0"/>
                <a:ea typeface="Batang" pitchFamily="18" charset="-127"/>
                <a:cs typeface="Arial" panose="020B0604020202020204" pitchFamily="34" charset="0"/>
              </a:rPr>
              <a:t>V1 fully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closed </a:t>
            </a:r>
            <a:r>
              <a:rPr lang="en-US" sz="2000" dirty="0">
                <a:solidFill>
                  <a:srgbClr val="002060"/>
                </a:solidFill>
                <a:latin typeface="Arial" panose="020B0604020202020204" pitchFamily="34" charset="0"/>
                <a:ea typeface="Batang" pitchFamily="18" charset="-127"/>
                <a:cs typeface="Arial" panose="020B0604020202020204" pitchFamily="34" charset="0"/>
              </a:rPr>
              <a:t>and V2 fully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opened</a:t>
            </a: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Cleaning Process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40" y="1522878"/>
            <a:ext cx="4381920" cy="214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40" y="4283992"/>
            <a:ext cx="4359088" cy="212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97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830" y="879722"/>
            <a:ext cx="5264806" cy="5355312"/>
          </a:xfrm>
          <a:prstGeom prst="rect">
            <a:avLst/>
          </a:prstGeom>
          <a:noFill/>
        </p:spPr>
        <p:txBody>
          <a:bodyPr wrap="square" rtlCol="0">
            <a:spAutoFit/>
          </a:bodyPr>
          <a:lstStyle/>
          <a:p>
            <a:pPr algn="just"/>
            <a:r>
              <a:rPr lang="en-US" sz="1900" dirty="0" smtClean="0">
                <a:solidFill>
                  <a:srgbClr val="FF0000"/>
                </a:solidFill>
                <a:latin typeface="Arial" panose="020B0604020202020204" pitchFamily="34" charset="0"/>
                <a:ea typeface="Batang" pitchFamily="18" charset="-127"/>
                <a:cs typeface="Arial" panose="020B0604020202020204" pitchFamily="34" charset="0"/>
              </a:rPr>
              <a:t>Applications:</a:t>
            </a:r>
          </a:p>
          <a:p>
            <a:pPr algn="just"/>
            <a:endParaRPr lang="en-US" sz="1900" dirty="0" smtClean="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1900" dirty="0" smtClean="0">
                <a:solidFill>
                  <a:srgbClr val="002060"/>
                </a:solidFill>
                <a:latin typeface="Arial" panose="020B0604020202020204" pitchFamily="34" charset="0"/>
                <a:ea typeface="Batang" pitchFamily="18" charset="-127"/>
                <a:cs typeface="Arial" panose="020B0604020202020204" pitchFamily="34" charset="0"/>
              </a:rPr>
              <a:t>Film-like fouling caused by microbes in sea water and deposition </a:t>
            </a:r>
            <a:r>
              <a:rPr lang="en-US" sz="1900" dirty="0" smtClean="0">
                <a:solidFill>
                  <a:srgbClr val="002060"/>
                </a:solidFill>
                <a:latin typeface="Arial" panose="020B0604020202020204" pitchFamily="34" charset="0"/>
                <a:ea typeface="Batang" pitchFamily="18" charset="-127"/>
                <a:cs typeface="Arial" panose="020B0604020202020204" pitchFamily="34" charset="0"/>
              </a:rPr>
              <a:t>of </a:t>
            </a:r>
            <a:r>
              <a:rPr lang="en-US" sz="1900" dirty="0" smtClean="0">
                <a:solidFill>
                  <a:srgbClr val="002060"/>
                </a:solidFill>
                <a:latin typeface="Arial" panose="020B0604020202020204" pitchFamily="34" charset="0"/>
                <a:ea typeface="Batang" pitchFamily="18" charset="-127"/>
                <a:cs typeface="Arial" panose="020B0604020202020204" pitchFamily="34" charset="0"/>
              </a:rPr>
              <a:t>shellfish may contaminate the heat transfer surfaces resulting in reduced heat transfer performance of heat exchanger and blockage of the plate channels.</a:t>
            </a:r>
          </a:p>
          <a:p>
            <a:pPr marL="342900" indent="-342900" algn="just">
              <a:buFont typeface="Wingdings" panose="05000000000000000000" pitchFamily="2" charset="2"/>
              <a:buChar char="§"/>
            </a:pPr>
            <a:r>
              <a:rPr lang="en-US" sz="1900" dirty="0" smtClean="0">
                <a:solidFill>
                  <a:srgbClr val="002060"/>
                </a:solidFill>
                <a:latin typeface="Arial" panose="020B0604020202020204" pitchFamily="34" charset="0"/>
                <a:ea typeface="Batang" pitchFamily="18" charset="-127"/>
                <a:cs typeface="Arial" panose="020B0604020202020204" pitchFamily="34" charset="0"/>
              </a:rPr>
              <a:t>This anti-fouling system can be installed to prevent such trouble.</a:t>
            </a:r>
          </a:p>
          <a:p>
            <a:pPr algn="just"/>
            <a:r>
              <a:rPr lang="en-US" sz="1900" dirty="0" smtClean="0">
                <a:solidFill>
                  <a:srgbClr val="FF0000"/>
                </a:solidFill>
                <a:latin typeface="Arial" panose="020B0604020202020204" pitchFamily="34" charset="0"/>
                <a:ea typeface="Batang" pitchFamily="18" charset="-127"/>
                <a:cs typeface="Arial" panose="020B0604020202020204" pitchFamily="34" charset="0"/>
              </a:rPr>
              <a:t> </a:t>
            </a:r>
          </a:p>
          <a:p>
            <a:pPr algn="just"/>
            <a:r>
              <a:rPr lang="en-US" sz="1900" dirty="0" smtClean="0">
                <a:solidFill>
                  <a:srgbClr val="FF0000"/>
                </a:solidFill>
                <a:latin typeface="Arial" panose="020B0604020202020204" pitchFamily="34" charset="0"/>
                <a:ea typeface="Batang" pitchFamily="18" charset="-127"/>
                <a:cs typeface="Arial" panose="020B0604020202020204" pitchFamily="34" charset="0"/>
              </a:rPr>
              <a:t>Working Principle:</a:t>
            </a:r>
          </a:p>
          <a:p>
            <a:pPr algn="just"/>
            <a:endParaRPr lang="en-US" sz="1900" dirty="0" smtClean="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1900" dirty="0" smtClean="0">
                <a:solidFill>
                  <a:srgbClr val="002060"/>
                </a:solidFill>
                <a:latin typeface="Arial" panose="020B0604020202020204" pitchFamily="34" charset="0"/>
                <a:ea typeface="Batang" pitchFamily="18" charset="-127"/>
                <a:cs typeface="Arial" panose="020B0604020202020204" pitchFamily="34" charset="0"/>
              </a:rPr>
              <a:t>Hot water circulation can raise the ambient temperature to kill fungi and young shell fish. This mechanism allows antifouling of the heat transfer surface by retention of hot water in the plate type heat exchanger.</a:t>
            </a:r>
            <a:endParaRPr lang="en-US" sz="19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Anti–Fouling Systems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056" y="1804988"/>
            <a:ext cx="3314700" cy="382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3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283" y="838200"/>
            <a:ext cx="5692552" cy="5940088"/>
          </a:xfrm>
          <a:prstGeom prst="rect">
            <a:avLst/>
          </a:prstGeom>
          <a:noFill/>
        </p:spPr>
        <p:txBody>
          <a:bodyPr wrap="square" rtlCol="0">
            <a:spAutoFit/>
          </a:bodyPr>
          <a:lstStyle/>
          <a:p>
            <a:r>
              <a:rPr lang="en-US" sz="2000" b="1" dirty="0" smtClean="0">
                <a:solidFill>
                  <a:srgbClr val="002060"/>
                </a:solidFill>
                <a:latin typeface="Arial" panose="020B0604020202020204" pitchFamily="34" charset="0"/>
                <a:ea typeface="Batang" pitchFamily="18" charset="-127"/>
                <a:cs typeface="Arial" panose="020B0604020202020204" pitchFamily="34" charset="0"/>
              </a:rPr>
              <a:t>Type 1: </a:t>
            </a:r>
            <a:r>
              <a:rPr lang="en-US" sz="2000" dirty="0" smtClean="0">
                <a:solidFill>
                  <a:srgbClr val="FF0000"/>
                </a:solidFill>
                <a:latin typeface="Arial" panose="020B0604020202020204" pitchFamily="34" charset="0"/>
                <a:ea typeface="Batang" pitchFamily="18" charset="-127"/>
                <a:cs typeface="Arial" panose="020B0604020202020204" pitchFamily="34" charset="0"/>
              </a:rPr>
              <a:t>Removable Bundle, Out Side Packed Head.</a:t>
            </a: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This design allows for easily removal, inspection and cleaning of the shell circuit and shell interior.</a:t>
            </a:r>
          </a:p>
          <a:p>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a:p>
            <a:r>
              <a:rPr lang="en-US" sz="2000" dirty="0" smtClean="0">
                <a:solidFill>
                  <a:srgbClr val="FF0000"/>
                </a:solidFill>
                <a:latin typeface="Arial" panose="020B0604020202020204" pitchFamily="34" charset="0"/>
                <a:ea typeface="Batang" pitchFamily="18" charset="-127"/>
                <a:cs typeface="Arial" panose="020B0604020202020204" pitchFamily="34" charset="0"/>
              </a:rPr>
              <a:t>Applications:</a:t>
            </a:r>
          </a:p>
          <a:p>
            <a:pPr marL="342900" indent="-342900">
              <a:buFont typeface="Wingdings" panose="05000000000000000000" pitchFamily="2" charset="2"/>
              <a:buChar char="§"/>
            </a:pPr>
            <a:r>
              <a:rPr lang="en-US" sz="2000" dirty="0" smtClean="0">
                <a:solidFill>
                  <a:schemeClr val="accent6"/>
                </a:solidFill>
                <a:latin typeface="Arial" panose="020B0604020202020204" pitchFamily="34" charset="0"/>
                <a:ea typeface="Batang" pitchFamily="18" charset="-127"/>
                <a:cs typeface="Arial" panose="020B0604020202020204" pitchFamily="34" charset="0"/>
              </a:rPr>
              <a:t>Flammable or Toxic liquids in the tube circuit</a:t>
            </a:r>
          </a:p>
          <a:p>
            <a:pPr marL="342900" indent="-342900">
              <a:buFont typeface="Wingdings" panose="05000000000000000000" pitchFamily="2" charset="2"/>
              <a:buChar char="§"/>
            </a:pPr>
            <a:r>
              <a:rPr lang="en-US" sz="2000" dirty="0" smtClean="0">
                <a:solidFill>
                  <a:schemeClr val="accent6"/>
                </a:solidFill>
                <a:latin typeface="Arial" panose="020B0604020202020204" pitchFamily="34" charset="0"/>
                <a:ea typeface="Batang" pitchFamily="18" charset="-127"/>
                <a:cs typeface="Arial" panose="020B0604020202020204" pitchFamily="34" charset="0"/>
              </a:rPr>
              <a:t>Good for high fouling liquids in the tube circuit</a:t>
            </a:r>
            <a:endParaRPr lang="en-US" sz="2000" dirty="0">
              <a:solidFill>
                <a:schemeClr val="accent6"/>
              </a:solidFill>
              <a:latin typeface="Arial" panose="020B0604020202020204" pitchFamily="34" charset="0"/>
              <a:ea typeface="Batang" pitchFamily="18" charset="-127"/>
              <a:cs typeface="Arial" panose="020B0604020202020204" pitchFamily="34" charset="0"/>
            </a:endParaRPr>
          </a:p>
          <a:p>
            <a:endParaRPr lang="en-US" sz="2000" b="1" dirty="0" smtClean="0">
              <a:solidFill>
                <a:srgbClr val="002060"/>
              </a:solidFill>
              <a:latin typeface="Arial" panose="020B0604020202020204" pitchFamily="34" charset="0"/>
              <a:ea typeface="Batang" pitchFamily="18" charset="-127"/>
              <a:cs typeface="Arial" panose="020B0604020202020204" pitchFamily="34" charset="0"/>
            </a:endParaRPr>
          </a:p>
          <a:p>
            <a:r>
              <a:rPr lang="en-US" sz="2000" b="1" dirty="0" smtClean="0">
                <a:solidFill>
                  <a:srgbClr val="002060"/>
                </a:solidFill>
                <a:latin typeface="Arial" panose="020B0604020202020204" pitchFamily="34" charset="0"/>
                <a:ea typeface="Batang" pitchFamily="18" charset="-127"/>
                <a:cs typeface="Arial" panose="020B0604020202020204" pitchFamily="34" charset="0"/>
              </a:rPr>
              <a:t>Type 2: </a:t>
            </a:r>
            <a:r>
              <a:rPr lang="en-US" sz="2000" dirty="0">
                <a:solidFill>
                  <a:srgbClr val="FF0000"/>
                </a:solidFill>
                <a:latin typeface="Arial" panose="020B0604020202020204" pitchFamily="34" charset="0"/>
                <a:ea typeface="Batang" pitchFamily="18" charset="-127"/>
                <a:cs typeface="Arial" panose="020B0604020202020204" pitchFamily="34" charset="0"/>
              </a:rPr>
              <a:t>Removable Bundle, </a:t>
            </a:r>
            <a:r>
              <a:rPr lang="en-US" sz="2000" dirty="0" smtClean="0">
                <a:solidFill>
                  <a:srgbClr val="FF0000"/>
                </a:solidFill>
                <a:latin typeface="Arial" panose="020B0604020202020204" pitchFamily="34" charset="0"/>
                <a:ea typeface="Batang" pitchFamily="18" charset="-127"/>
                <a:cs typeface="Arial" panose="020B0604020202020204" pitchFamily="34" charset="0"/>
              </a:rPr>
              <a:t>U – Tube Type.</a:t>
            </a:r>
          </a:p>
          <a:p>
            <a:pPr algn="just"/>
            <a:r>
              <a:rPr lang="en-US" sz="2000" dirty="0" smtClean="0">
                <a:solidFill>
                  <a:schemeClr val="tx2"/>
                </a:solidFill>
                <a:latin typeface="Arial" panose="020B0604020202020204" pitchFamily="34" charset="0"/>
                <a:ea typeface="Batang" pitchFamily="18" charset="-127"/>
                <a:cs typeface="Arial" panose="020B0604020202020204" pitchFamily="34" charset="0"/>
              </a:rPr>
              <a:t>Suitable for severe requirements with maximum thermal expansion capacity. Because each tube expand and contract independently, this design is suitable for larger thermal shock applications.</a:t>
            </a:r>
          </a:p>
          <a:p>
            <a:pPr algn="just"/>
            <a:endParaRPr lang="en-US" sz="2000" dirty="0">
              <a:solidFill>
                <a:schemeClr val="tx2"/>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FF0000"/>
                </a:solidFill>
                <a:latin typeface="Arial" panose="020B0604020202020204" pitchFamily="34" charset="0"/>
                <a:ea typeface="Batang" pitchFamily="18" charset="-127"/>
                <a:cs typeface="Arial" panose="020B0604020202020204" pitchFamily="34" charset="0"/>
              </a:rPr>
              <a:t>Applications:</a:t>
            </a:r>
          </a:p>
          <a:p>
            <a:pPr marL="342900" indent="-342900" algn="just">
              <a:buFont typeface="Wingdings" panose="05000000000000000000" pitchFamily="2" charset="2"/>
              <a:buChar char="§"/>
            </a:pPr>
            <a:r>
              <a:rPr lang="en-US" sz="2000" dirty="0" smtClean="0">
                <a:solidFill>
                  <a:schemeClr val="accent6"/>
                </a:solidFill>
                <a:latin typeface="Arial" panose="020B0604020202020204" pitchFamily="34" charset="0"/>
                <a:ea typeface="Batang" pitchFamily="18" charset="-127"/>
                <a:cs typeface="Arial" panose="020B0604020202020204" pitchFamily="34" charset="0"/>
              </a:rPr>
              <a:t>Oil</a:t>
            </a:r>
            <a:r>
              <a:rPr lang="en-US" sz="2000" dirty="0">
                <a:solidFill>
                  <a:schemeClr val="accent6"/>
                </a:solidFill>
                <a:latin typeface="Arial" panose="020B0604020202020204" pitchFamily="34" charset="0"/>
                <a:ea typeface="Batang" pitchFamily="18" charset="-127"/>
                <a:cs typeface="Arial" panose="020B0604020202020204" pitchFamily="34" charset="0"/>
              </a:rPr>
              <a:t>, chemical and water heating applications </a:t>
            </a:r>
            <a:endParaRPr lang="en-US" sz="2000" dirty="0" smtClean="0">
              <a:solidFill>
                <a:schemeClr val="accent6"/>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000" dirty="0" smtClean="0">
                <a:solidFill>
                  <a:schemeClr val="accent6"/>
                </a:solidFill>
                <a:latin typeface="Arial" panose="020B0604020202020204" pitchFamily="34" charset="0"/>
                <a:ea typeface="Batang" pitchFamily="18" charset="-127"/>
                <a:cs typeface="Arial" panose="020B0604020202020204" pitchFamily="34" charset="0"/>
              </a:rPr>
              <a:t>Excellent </a:t>
            </a:r>
            <a:r>
              <a:rPr lang="en-US" sz="2000" dirty="0">
                <a:solidFill>
                  <a:schemeClr val="accent6"/>
                </a:solidFill>
                <a:latin typeface="Arial" panose="020B0604020202020204" pitchFamily="34" charset="0"/>
                <a:ea typeface="Batang" pitchFamily="18" charset="-127"/>
                <a:cs typeface="Arial" panose="020B0604020202020204" pitchFamily="34" charset="0"/>
              </a:rPr>
              <a:t>in steam to liquid applications</a:t>
            </a: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1.2. Shell and Tube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601" y="3295504"/>
            <a:ext cx="3133164" cy="253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38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282" y="838200"/>
            <a:ext cx="8399929" cy="4093428"/>
          </a:xfrm>
          <a:prstGeom prst="rect">
            <a:avLst/>
          </a:prstGeom>
          <a:noFill/>
        </p:spPr>
        <p:txBody>
          <a:bodyPr wrap="square" rtlCol="0">
            <a:spAutoFit/>
          </a:bodyPr>
          <a:lstStyle/>
          <a:p>
            <a:r>
              <a:rPr lang="en-US" sz="2000" dirty="0" smtClean="0">
                <a:solidFill>
                  <a:srgbClr val="FF0000"/>
                </a:solidFill>
                <a:latin typeface="Arial" panose="020B0604020202020204" pitchFamily="34" charset="0"/>
                <a:ea typeface="Batang" pitchFamily="18" charset="-127"/>
                <a:cs typeface="Arial" panose="020B0604020202020204" pitchFamily="34" charset="0"/>
              </a:rPr>
              <a:t>2.1. Bank of Tubes in Cross Flow – Cross Flow Heat Exchanger</a:t>
            </a:r>
          </a:p>
          <a:p>
            <a:pPr marL="342900" indent="-342900" algn="just">
              <a:buFont typeface="Wingdings" panose="05000000000000000000" pitchFamily="2" charset="2"/>
              <a:buChar char="§"/>
            </a:pP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Liquid flows in the tube side and gas will pass in cross flow over it.</a:t>
            </a:r>
          </a:p>
          <a:p>
            <a:pPr marL="342900" indent="-342900" algn="just">
              <a:buFont typeface="Wingdings" panose="05000000000000000000" pitchFamily="2" charset="2"/>
              <a:buChar char="§"/>
            </a:pPr>
            <a:r>
              <a:rPr lang="en-US" sz="2000" dirty="0">
                <a:solidFill>
                  <a:srgbClr val="002060"/>
                </a:solidFill>
                <a:latin typeface="Arial" panose="020B0604020202020204" pitchFamily="34" charset="0"/>
                <a:ea typeface="Batang" pitchFamily="18" charset="-127"/>
                <a:cs typeface="Arial" panose="020B0604020202020204" pitchFamily="34" charset="0"/>
              </a:rPr>
              <a:t>The tube rows of a bank are either </a:t>
            </a:r>
            <a:r>
              <a:rPr lang="en-US" sz="2000" dirty="0" smtClean="0">
                <a:solidFill>
                  <a:schemeClr val="accent6"/>
                </a:solidFill>
                <a:latin typeface="Arial" panose="020B0604020202020204" pitchFamily="34" charset="0"/>
                <a:ea typeface="Batang" pitchFamily="18" charset="-127"/>
                <a:cs typeface="Arial" panose="020B0604020202020204" pitchFamily="34" charset="0"/>
              </a:rPr>
              <a:t>staggered</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or </a:t>
            </a:r>
            <a:r>
              <a:rPr lang="en-US" sz="2000" dirty="0" smtClean="0">
                <a:solidFill>
                  <a:schemeClr val="accent6"/>
                </a:solidFill>
                <a:latin typeface="Arial" panose="020B0604020202020204" pitchFamily="34" charset="0"/>
                <a:ea typeface="Batang" pitchFamily="18" charset="-127"/>
                <a:cs typeface="Arial" panose="020B0604020202020204" pitchFamily="34" charset="0"/>
              </a:rPr>
              <a:t>aligned</a:t>
            </a:r>
            <a:r>
              <a:rPr lang="en-US" sz="2000" dirty="0" smtClean="0">
                <a:solidFill>
                  <a:srgbClr val="002060"/>
                </a:solidFill>
                <a:latin typeface="Arial" panose="020B0604020202020204" pitchFamily="34" charset="0"/>
                <a:ea typeface="Batang" pitchFamily="18" charset="-127"/>
                <a:cs typeface="Arial" panose="020B0604020202020204" pitchFamily="34" charset="0"/>
              </a:rPr>
              <a:t> in </a:t>
            </a:r>
            <a:r>
              <a:rPr lang="en-US" sz="2000" dirty="0">
                <a:solidFill>
                  <a:srgbClr val="002060"/>
                </a:solidFill>
                <a:latin typeface="Arial" panose="020B0604020202020204" pitchFamily="34" charset="0"/>
                <a:ea typeface="Batang" pitchFamily="18" charset="-127"/>
                <a:cs typeface="Arial" panose="020B0604020202020204" pitchFamily="34" charset="0"/>
              </a:rPr>
              <a:t>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direction of the fluid </a:t>
            </a:r>
            <a:r>
              <a:rPr lang="en-US" sz="2000" dirty="0">
                <a:solidFill>
                  <a:srgbClr val="002060"/>
                </a:solidFill>
                <a:latin typeface="Arial" panose="020B0604020202020204" pitchFamily="34" charset="0"/>
                <a:ea typeface="Batang" pitchFamily="18" charset="-127"/>
                <a:cs typeface="Arial" panose="020B0604020202020204" pitchFamily="34" charset="0"/>
              </a:rPr>
              <a:t>velocity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V. </a:t>
            </a:r>
          </a:p>
          <a:p>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a:p>
            <a:endParaRPr lang="en-US" sz="2000" dirty="0">
              <a:solidFill>
                <a:srgbClr val="FF0000"/>
              </a:solidFill>
              <a:latin typeface="Arial" panose="020B0604020202020204" pitchFamily="34" charset="0"/>
              <a:ea typeface="Batang" pitchFamily="18" charset="-127"/>
              <a:cs typeface="Arial" panose="020B0604020202020204" pitchFamily="34" charset="0"/>
            </a:endParaRPr>
          </a:p>
          <a:p>
            <a:r>
              <a:rPr lang="en-US" sz="2000" dirty="0" smtClean="0">
                <a:solidFill>
                  <a:srgbClr val="FF0000"/>
                </a:solidFill>
                <a:latin typeface="Arial" panose="020B0604020202020204" pitchFamily="34" charset="0"/>
                <a:ea typeface="Batang" pitchFamily="18" charset="-127"/>
                <a:cs typeface="Arial" panose="020B0604020202020204" pitchFamily="34" charset="0"/>
              </a:rPr>
              <a:t>Applications:</a:t>
            </a:r>
          </a:p>
          <a:p>
            <a:pPr marL="342900" indent="-342900">
              <a:buFont typeface="Wingdings" panose="05000000000000000000" pitchFamily="2" charset="2"/>
              <a:buChar char="§"/>
            </a:pPr>
            <a:r>
              <a:rPr lang="en-US" sz="2000" dirty="0" smtClean="0">
                <a:solidFill>
                  <a:schemeClr val="tx2"/>
                </a:solidFill>
                <a:latin typeface="Arial" panose="020B0604020202020204" pitchFamily="34" charset="0"/>
                <a:ea typeface="Batang" pitchFamily="18" charset="-127"/>
                <a:cs typeface="Arial" panose="020B0604020202020204" pitchFamily="34" charset="0"/>
              </a:rPr>
              <a:t>Super heaters</a:t>
            </a:r>
          </a:p>
          <a:p>
            <a:pPr marL="342900" indent="-342900">
              <a:buFont typeface="Wingdings" panose="05000000000000000000" pitchFamily="2" charset="2"/>
              <a:buChar char="§"/>
            </a:pPr>
            <a:r>
              <a:rPr lang="en-US" sz="2000" dirty="0" smtClean="0">
                <a:solidFill>
                  <a:schemeClr val="tx2"/>
                </a:solidFill>
                <a:latin typeface="Arial" panose="020B0604020202020204" pitchFamily="34" charset="0"/>
                <a:ea typeface="Batang" pitchFamily="18" charset="-127"/>
                <a:cs typeface="Arial" panose="020B0604020202020204" pitchFamily="34" charset="0"/>
              </a:rPr>
              <a:t>Condensate Heaters</a:t>
            </a:r>
            <a:r>
              <a:rPr lang="en-US" sz="2000" dirty="0" smtClean="0">
                <a:solidFill>
                  <a:schemeClr val="accent1"/>
                </a:solidFill>
                <a:latin typeface="Arial" panose="020B0604020202020204" pitchFamily="34" charset="0"/>
                <a:ea typeface="Batang" pitchFamily="18" charset="-127"/>
                <a:cs typeface="Arial" panose="020B0604020202020204" pitchFamily="34" charset="0"/>
              </a:rPr>
              <a:t>…</a:t>
            </a:r>
          </a:p>
          <a:p>
            <a:endParaRPr lang="en-US" sz="2000" b="1"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2. Liquid to Gas Heat Exchangers – Cross Flow H.E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165" y="2764392"/>
            <a:ext cx="5800199" cy="317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90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519" y="870065"/>
            <a:ext cx="8256938" cy="6832640"/>
          </a:xfrm>
          <a:prstGeom prst="rect">
            <a:avLst/>
          </a:prstGeom>
          <a:noFill/>
        </p:spPr>
        <p:txBody>
          <a:bodyPr wrap="square" rtlCol="0">
            <a:spAutoFit/>
          </a:bodyPr>
          <a:lstStyle/>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3" action="ppaction://hlinksldjump"/>
              </a:rPr>
              <a:t>Introduction</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4" action="ppaction://hlinksldjump"/>
              </a:rPr>
              <a:t>Objectives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C00000"/>
                </a:solidFill>
                <a:latin typeface="Maiandra GD" panose="020E0502030308020204" pitchFamily="34" charset="0"/>
                <a:ea typeface="宋体" pitchFamily="2" charset="-122"/>
                <a:cs typeface="Lao UI" pitchFamily="34" charset="0"/>
                <a:hlinkClick r:id="rId5" action="ppaction://hlinksldjump"/>
              </a:rPr>
              <a:t>Heat </a:t>
            </a:r>
            <a:r>
              <a:rPr lang="en-US" sz="1800" dirty="0">
                <a:solidFill>
                  <a:srgbClr val="C00000"/>
                </a:solidFill>
                <a:latin typeface="Maiandra GD" panose="020E0502030308020204" pitchFamily="34" charset="0"/>
                <a:ea typeface="宋体" pitchFamily="2" charset="-122"/>
                <a:cs typeface="Lao UI" pitchFamily="34" charset="0"/>
                <a:hlinkClick r:id="rId5" action="ppaction://hlinksldjump"/>
              </a:rPr>
              <a:t>Exchangers for Liquid to Liquid </a:t>
            </a:r>
            <a:r>
              <a:rPr lang="en-US" sz="1800" dirty="0" smtClean="0">
                <a:solidFill>
                  <a:srgbClr val="C00000"/>
                </a:solidFill>
                <a:latin typeface="Maiandra GD" panose="020E0502030308020204" pitchFamily="34" charset="0"/>
                <a:ea typeface="宋体" pitchFamily="2" charset="-122"/>
                <a:cs typeface="Lao UI" pitchFamily="34" charset="0"/>
                <a:hlinkClick r:id="rId5" action="ppaction://hlinksldjump"/>
              </a:rPr>
              <a:t>Applications</a:t>
            </a:r>
            <a:endParaRPr lang="en-US" sz="1800" dirty="0" smtClean="0">
              <a:solidFill>
                <a:srgbClr val="C00000"/>
              </a:solidFill>
              <a:latin typeface="Maiandra GD" panose="020E0502030308020204" pitchFamily="34" charset="0"/>
              <a:ea typeface="宋体" pitchFamily="2" charset="-122"/>
              <a:cs typeface="Lao UI" pitchFamily="34" charset="0"/>
            </a:endParaRPr>
          </a:p>
          <a:p>
            <a:pPr marL="1200150" lvl="2" indent="-285750">
              <a:buFont typeface="Wingdings" panose="05000000000000000000" pitchFamily="2" charset="2"/>
              <a:buChar char="§"/>
            </a:pPr>
            <a:r>
              <a:rPr lang="en-US" sz="1800" dirty="0" smtClean="0">
                <a:solidFill>
                  <a:srgbClr val="C00000"/>
                </a:solidFill>
                <a:latin typeface="Maiandra GD" panose="020E0502030308020204" pitchFamily="34" charset="0"/>
                <a:ea typeface="宋体" pitchFamily="2" charset="-122"/>
                <a:cs typeface="Lao UI" pitchFamily="34" charset="0"/>
              </a:rPr>
              <a:t>Plate Heat Exchangers (Compact)</a:t>
            </a:r>
          </a:p>
          <a:p>
            <a:pPr marL="1200150" lvl="2" indent="-285750">
              <a:buFont typeface="Wingdings" panose="05000000000000000000" pitchFamily="2" charset="2"/>
              <a:buChar char="§"/>
            </a:pPr>
            <a:r>
              <a:rPr lang="en-US" sz="1800" dirty="0" smtClean="0">
                <a:solidFill>
                  <a:srgbClr val="C00000"/>
                </a:solidFill>
                <a:latin typeface="Maiandra GD" panose="020E0502030308020204" pitchFamily="34" charset="0"/>
                <a:ea typeface="宋体" pitchFamily="2" charset="-122"/>
                <a:cs typeface="Lao UI" pitchFamily="34" charset="0"/>
              </a:rPr>
              <a:t>Shell and Tube Heat Exchangers</a:t>
            </a:r>
          </a:p>
          <a:p>
            <a:pPr marL="742950" lvl="1" indent="-285750">
              <a:buFont typeface="Courier New" panose="02070309020205020404" pitchFamily="49" charset="0"/>
              <a:buChar char="o"/>
            </a:pPr>
            <a:r>
              <a:rPr lang="en-US" sz="1800" dirty="0">
                <a:solidFill>
                  <a:srgbClr val="C00000"/>
                </a:solidFill>
                <a:latin typeface="Maiandra GD" panose="020E0502030308020204" pitchFamily="34" charset="0"/>
                <a:ea typeface="宋体" pitchFamily="2" charset="-122"/>
                <a:cs typeface="Lao UI" pitchFamily="34" charset="0"/>
                <a:hlinkClick r:id="rId6" action="ppaction://hlinksldjump"/>
              </a:rPr>
              <a:t>Heat Exchangers for Liquid to </a:t>
            </a:r>
            <a:r>
              <a:rPr lang="en-US" sz="1800" dirty="0" smtClean="0">
                <a:solidFill>
                  <a:srgbClr val="C00000"/>
                </a:solidFill>
                <a:latin typeface="Maiandra GD" panose="020E0502030308020204" pitchFamily="34" charset="0"/>
                <a:ea typeface="宋体" pitchFamily="2" charset="-122"/>
                <a:cs typeface="Lao UI" pitchFamily="34" charset="0"/>
                <a:hlinkClick r:id="rId6" action="ppaction://hlinksldjump"/>
              </a:rPr>
              <a:t>Gas Applications</a:t>
            </a:r>
            <a:endParaRPr lang="en-US" sz="1800" dirty="0" smtClean="0">
              <a:solidFill>
                <a:srgbClr val="C00000"/>
              </a:solidFill>
              <a:latin typeface="Maiandra GD" panose="020E0502030308020204" pitchFamily="34" charset="0"/>
              <a:ea typeface="宋体" pitchFamily="2" charset="-122"/>
              <a:cs typeface="Lao UI" pitchFamily="34" charset="0"/>
            </a:endParaRPr>
          </a:p>
          <a:p>
            <a:pPr marL="1200150" lvl="2" indent="-285750">
              <a:buFont typeface="Wingdings" panose="05000000000000000000" pitchFamily="2" charset="2"/>
              <a:buChar char="§"/>
            </a:pPr>
            <a:r>
              <a:rPr lang="en-US" sz="1800" dirty="0" smtClean="0">
                <a:solidFill>
                  <a:srgbClr val="C00000"/>
                </a:solidFill>
                <a:latin typeface="Maiandra GD" panose="020E0502030308020204" pitchFamily="34" charset="0"/>
                <a:ea typeface="宋体" pitchFamily="2" charset="-122"/>
                <a:cs typeface="Lao UI" pitchFamily="34" charset="0"/>
              </a:rPr>
              <a:t>Bank of Tubes in Cross Flow</a:t>
            </a:r>
          </a:p>
          <a:p>
            <a:pPr marL="1200150" lvl="2" indent="-285750">
              <a:buFont typeface="Wingdings" panose="05000000000000000000" pitchFamily="2" charset="2"/>
              <a:buChar char="§"/>
            </a:pPr>
            <a:r>
              <a:rPr lang="en-US" sz="1800" dirty="0" smtClean="0">
                <a:solidFill>
                  <a:srgbClr val="C00000"/>
                </a:solidFill>
                <a:latin typeface="Maiandra GD" panose="020E0502030308020204" pitchFamily="34" charset="0"/>
                <a:ea typeface="宋体" pitchFamily="2" charset="-122"/>
                <a:cs typeface="Lao UI" pitchFamily="34" charset="0"/>
              </a:rPr>
              <a:t>COLASIT Heat </a:t>
            </a:r>
            <a:r>
              <a:rPr lang="en-US" sz="1800" dirty="0" smtClean="0">
                <a:solidFill>
                  <a:srgbClr val="C00000"/>
                </a:solidFill>
                <a:latin typeface="Maiandra GD" panose="020E0502030308020204" pitchFamily="34" charset="0"/>
                <a:ea typeface="宋体" pitchFamily="2" charset="-122"/>
                <a:cs typeface="Lao UI" pitchFamily="34" charset="0"/>
              </a:rPr>
              <a:t>Exchangers</a:t>
            </a:r>
          </a:p>
          <a:p>
            <a:pPr marL="1200150" lvl="2" indent="-285750">
              <a:buFont typeface="Wingdings" panose="05000000000000000000" pitchFamily="2" charset="2"/>
              <a:buChar char="§"/>
            </a:pPr>
            <a:r>
              <a:rPr lang="en-US" sz="1800">
                <a:solidFill>
                  <a:srgbClr val="C00000"/>
                </a:solidFill>
                <a:latin typeface="Maiandra GD" panose="020E0502030308020204" pitchFamily="34" charset="0"/>
                <a:ea typeface="宋体" pitchFamily="2" charset="-122"/>
                <a:cs typeface="Lao UI" pitchFamily="34" charset="0"/>
              </a:rPr>
              <a:t>Compact </a:t>
            </a:r>
            <a:r>
              <a:rPr lang="en-US" sz="1800">
                <a:solidFill>
                  <a:srgbClr val="C00000"/>
                </a:solidFill>
                <a:latin typeface="Maiandra GD" panose="020E0502030308020204" pitchFamily="34" charset="0"/>
                <a:ea typeface="宋体" pitchFamily="2" charset="-122"/>
                <a:cs typeface="Lao UI" pitchFamily="34" charset="0"/>
              </a:rPr>
              <a:t>Heat </a:t>
            </a:r>
            <a:r>
              <a:rPr lang="en-US" sz="1800" smtClean="0">
                <a:solidFill>
                  <a:srgbClr val="C00000"/>
                </a:solidFill>
                <a:latin typeface="Maiandra GD" panose="020E0502030308020204" pitchFamily="34" charset="0"/>
                <a:ea typeface="宋体" pitchFamily="2" charset="-122"/>
                <a:cs typeface="Lao UI" pitchFamily="34" charset="0"/>
              </a:rPr>
              <a:t>Exchangers</a:t>
            </a:r>
            <a:endParaRPr lang="en-US" sz="1800" dirty="0" smtClean="0">
              <a:solidFill>
                <a:srgbClr val="C00000"/>
              </a:solidFill>
              <a:latin typeface="Maiandra GD" panose="020E0502030308020204" pitchFamily="34" charset="0"/>
              <a:ea typeface="宋体" pitchFamily="2" charset="-122"/>
              <a:cs typeface="Lao UI" pitchFamily="34" charset="0"/>
            </a:endParaRPr>
          </a:p>
          <a:p>
            <a:pPr marL="742950" lvl="1" indent="-285750">
              <a:buFont typeface="Courier New" panose="02070309020205020404" pitchFamily="49" charset="0"/>
              <a:buChar char="o"/>
            </a:pPr>
            <a:r>
              <a:rPr lang="en-US" sz="1800" dirty="0">
                <a:solidFill>
                  <a:srgbClr val="C00000"/>
                </a:solidFill>
                <a:latin typeface="Maiandra GD" panose="020E0502030308020204" pitchFamily="34" charset="0"/>
                <a:ea typeface="宋体" pitchFamily="2" charset="-122"/>
                <a:cs typeface="Lao UI" pitchFamily="34" charset="0"/>
                <a:hlinkClick r:id="rId7" action="ppaction://hlinksldjump"/>
              </a:rPr>
              <a:t>Heat Exchangers for </a:t>
            </a:r>
            <a:r>
              <a:rPr lang="en-US" sz="1800" dirty="0" smtClean="0">
                <a:solidFill>
                  <a:srgbClr val="C00000"/>
                </a:solidFill>
                <a:latin typeface="Maiandra GD" panose="020E0502030308020204" pitchFamily="34" charset="0"/>
                <a:ea typeface="宋体" pitchFamily="2" charset="-122"/>
                <a:cs typeface="Lao UI" pitchFamily="34" charset="0"/>
                <a:hlinkClick r:id="rId7" action="ppaction://hlinksldjump"/>
              </a:rPr>
              <a:t>Gas </a:t>
            </a:r>
            <a:r>
              <a:rPr lang="en-US" sz="1800" dirty="0">
                <a:solidFill>
                  <a:srgbClr val="C00000"/>
                </a:solidFill>
                <a:latin typeface="Maiandra GD" panose="020E0502030308020204" pitchFamily="34" charset="0"/>
                <a:ea typeface="宋体" pitchFamily="2" charset="-122"/>
                <a:cs typeface="Lao UI" pitchFamily="34" charset="0"/>
                <a:hlinkClick r:id="rId7" action="ppaction://hlinksldjump"/>
              </a:rPr>
              <a:t>to </a:t>
            </a:r>
            <a:r>
              <a:rPr lang="en-US" sz="1800" dirty="0" smtClean="0">
                <a:solidFill>
                  <a:srgbClr val="C00000"/>
                </a:solidFill>
                <a:latin typeface="Maiandra GD" panose="020E0502030308020204" pitchFamily="34" charset="0"/>
                <a:ea typeface="宋体" pitchFamily="2" charset="-122"/>
                <a:cs typeface="Lao UI" pitchFamily="34" charset="0"/>
                <a:hlinkClick r:id="rId7" action="ppaction://hlinksldjump"/>
              </a:rPr>
              <a:t>Gas Applications</a:t>
            </a:r>
            <a:endParaRPr lang="en-US" sz="1800" dirty="0" smtClean="0">
              <a:solidFill>
                <a:srgbClr val="C00000"/>
              </a:solidFill>
              <a:latin typeface="Maiandra GD" panose="020E0502030308020204" pitchFamily="34" charset="0"/>
              <a:ea typeface="宋体" pitchFamily="2" charset="-122"/>
              <a:cs typeface="Lao UI" pitchFamily="34" charset="0"/>
            </a:endParaRPr>
          </a:p>
          <a:p>
            <a:pPr marL="1200150" lvl="2" indent="-285750">
              <a:buFont typeface="Wingdings" panose="05000000000000000000" pitchFamily="2" charset="2"/>
              <a:buChar char="§"/>
            </a:pPr>
            <a:r>
              <a:rPr lang="en-US" sz="1800" dirty="0" smtClean="0">
                <a:solidFill>
                  <a:srgbClr val="C00000"/>
                </a:solidFill>
                <a:latin typeface="Maiandra GD" panose="020E0502030308020204" pitchFamily="34" charset="0"/>
                <a:ea typeface="宋体" pitchFamily="2" charset="-122"/>
                <a:cs typeface="Lao UI" pitchFamily="34" charset="0"/>
              </a:rPr>
              <a:t>Compact Heat Exchangers</a:t>
            </a:r>
          </a:p>
          <a:p>
            <a:pPr marL="742950" lvl="1" indent="-285750">
              <a:buFont typeface="Courier New" panose="02070309020205020404" pitchFamily="49" charset="0"/>
              <a:buChar char="o"/>
            </a:pPr>
            <a:r>
              <a:rPr lang="en-US" sz="1800" dirty="0" smtClean="0">
                <a:solidFill>
                  <a:srgbClr val="C00000"/>
                </a:solidFill>
                <a:latin typeface="Maiandra GD" panose="020E0502030308020204" pitchFamily="34" charset="0"/>
                <a:ea typeface="宋体" pitchFamily="2" charset="-122"/>
                <a:cs typeface="Lao UI" pitchFamily="34" charset="0"/>
              </a:rPr>
              <a:t>Applications in Thermal Power Stations and Marine Engineering</a:t>
            </a:r>
          </a:p>
          <a:p>
            <a:pPr marL="742950" lvl="1" indent="-285750">
              <a:buFont typeface="Courier New" panose="02070309020205020404" pitchFamily="49" charset="0"/>
              <a:buChar char="o"/>
            </a:pPr>
            <a:r>
              <a:rPr lang="en-US" sz="1800" dirty="0" smtClean="0">
                <a:solidFill>
                  <a:srgbClr val="C00000"/>
                </a:solidFill>
                <a:latin typeface="Maiandra GD" panose="020E0502030308020204" pitchFamily="34" charset="0"/>
                <a:ea typeface="宋体" pitchFamily="2" charset="-122"/>
                <a:cs typeface="Lao UI" pitchFamily="34" charset="0"/>
                <a:hlinkClick r:id="rId8" action="ppaction://hlinksldjump"/>
              </a:rPr>
              <a:t>Accessories of Heat Exchangers:</a:t>
            </a:r>
            <a:endParaRPr lang="en-US" sz="1800" dirty="0" smtClean="0">
              <a:solidFill>
                <a:srgbClr val="C00000"/>
              </a:solidFill>
              <a:latin typeface="Maiandra GD" panose="020E0502030308020204" pitchFamily="34" charset="0"/>
              <a:ea typeface="宋体" pitchFamily="2" charset="-122"/>
              <a:cs typeface="Lao UI" pitchFamily="34" charset="0"/>
            </a:endParaRPr>
          </a:p>
          <a:p>
            <a:pPr marL="1200150" lvl="2" indent="-285750">
              <a:buFont typeface="Wingdings" panose="05000000000000000000" pitchFamily="2" charset="2"/>
              <a:buChar char="§"/>
            </a:pPr>
            <a:r>
              <a:rPr lang="en-US" sz="1800" dirty="0" smtClean="0">
                <a:solidFill>
                  <a:srgbClr val="C00000"/>
                </a:solidFill>
                <a:latin typeface="Maiandra GD" panose="020E0502030308020204" pitchFamily="34" charset="0"/>
                <a:ea typeface="宋体" pitchFamily="2" charset="-122"/>
                <a:cs typeface="Lao UI" pitchFamily="34" charset="0"/>
              </a:rPr>
              <a:t>Anti – Plugging Systems for Sea Water</a:t>
            </a:r>
          </a:p>
          <a:p>
            <a:pPr marL="1200150" lvl="2" indent="-285750">
              <a:buFont typeface="Wingdings" panose="05000000000000000000" pitchFamily="2" charset="2"/>
              <a:buChar char="§"/>
            </a:pPr>
            <a:r>
              <a:rPr lang="en-US" sz="1800" dirty="0" err="1" smtClean="0">
                <a:solidFill>
                  <a:srgbClr val="C00000"/>
                </a:solidFill>
                <a:latin typeface="Maiandra GD" panose="020E0502030308020204" pitchFamily="34" charset="0"/>
                <a:ea typeface="宋体" pitchFamily="2" charset="-122"/>
                <a:cs typeface="Lao UI" pitchFamily="34" charset="0"/>
              </a:rPr>
              <a:t>Anit</a:t>
            </a:r>
            <a:r>
              <a:rPr lang="en-US" sz="1800" dirty="0" smtClean="0">
                <a:solidFill>
                  <a:srgbClr val="C00000"/>
                </a:solidFill>
                <a:latin typeface="Maiandra GD" panose="020E0502030308020204" pitchFamily="34" charset="0"/>
                <a:ea typeface="宋体" pitchFamily="2" charset="-122"/>
                <a:cs typeface="Lao UI" pitchFamily="34" charset="0"/>
              </a:rPr>
              <a:t> – Fouling Systems</a:t>
            </a:r>
          </a:p>
          <a:p>
            <a:pPr marL="742950" lvl="1" indent="-285750">
              <a:buFont typeface="Courier New" panose="02070309020205020404" pitchFamily="49" charset="0"/>
              <a:buChar char="o"/>
            </a:pPr>
            <a:endParaRPr lang="en-US" sz="1800" dirty="0">
              <a:solidFill>
                <a:srgbClr val="002060"/>
              </a:solidFill>
              <a:latin typeface="Maiandra GD" panose="020E0502030308020204" pitchFamily="34" charset="0"/>
              <a:ea typeface="Batang" pitchFamily="18" charset="-127"/>
              <a:cs typeface="Arial" panose="020B0604020202020204" pitchFamily="34" charset="0"/>
            </a:endParaRPr>
          </a:p>
          <a:p>
            <a:endParaRPr lang="en-US" sz="1800" dirty="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endParaRPr lang="en-US" sz="1800" dirty="0">
              <a:solidFill>
                <a:srgbClr val="002060"/>
              </a:solidFill>
              <a:latin typeface="Maiandra GD" panose="020E0502030308020204" pitchFamily="34" charset="0"/>
              <a:ea typeface="Batang" pitchFamily="18" charset="-127"/>
              <a:cs typeface="Arial" panose="020B0604020202020204" pitchFamily="34" charset="0"/>
            </a:endParaRPr>
          </a:p>
          <a:p>
            <a:endParaRPr lang="en-US" sz="1800" dirty="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a:solidFill>
                <a:prstClr val="black"/>
              </a:solidFill>
              <a:latin typeface="Maiandra GD" panose="020E0502030308020204" pitchFamily="34" charset="0"/>
              <a:ea typeface="Batang" pitchFamily="18" charset="-127"/>
              <a:cs typeface="Lao UI" panose="020B0502040204020203" pitchFamily="34" charset="0"/>
            </a:endParaRPr>
          </a:p>
        </p:txBody>
      </p:sp>
      <p:sp>
        <p:nvSpPr>
          <p:cNvPr id="4" name="TextBox 3"/>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Outline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88408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18283" y="838200"/>
                <a:ext cx="4619064" cy="6555641"/>
              </a:xfrm>
              <a:prstGeom prst="rect">
                <a:avLst/>
              </a:prstGeom>
              <a:noFill/>
            </p:spPr>
            <p:txBody>
              <a:bodyPr wrap="square" rtlCol="0">
                <a:spAutoFit/>
              </a:bodyPr>
              <a:lstStyle/>
              <a:p>
                <a:r>
                  <a:rPr lang="en-US" sz="2000" dirty="0" smtClean="0">
                    <a:solidFill>
                      <a:srgbClr val="FF0000"/>
                    </a:solidFill>
                    <a:latin typeface="Arial" panose="020B0604020202020204" pitchFamily="34" charset="0"/>
                    <a:ea typeface="Batang" pitchFamily="18" charset="-127"/>
                    <a:cs typeface="Arial" panose="020B0604020202020204" pitchFamily="34" charset="0"/>
                  </a:rPr>
                  <a:t>Notes:</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marL="457200" indent="-457200" algn="just">
                  <a:buFont typeface="+mj-lt"/>
                  <a:buAutoNum type="alphaLcParenR"/>
                </a:pPr>
                <a:r>
                  <a:rPr lang="en-US" sz="2000" dirty="0" smtClean="0">
                    <a:solidFill>
                      <a:srgbClr val="002060"/>
                    </a:solidFill>
                    <a:latin typeface="Arial" panose="020B0604020202020204" pitchFamily="34" charset="0"/>
                    <a:ea typeface="Batang" pitchFamily="18" charset="-127"/>
                    <a:cs typeface="Arial" panose="020B0604020202020204" pitchFamily="34" charset="0"/>
                  </a:rPr>
                  <a:t>Aligned </a:t>
                </a:r>
                <a:r>
                  <a:rPr lang="en-US" sz="2000" dirty="0">
                    <a:solidFill>
                      <a:srgbClr val="002060"/>
                    </a:solidFill>
                    <a:latin typeface="Arial" panose="020B0604020202020204" pitchFamily="34" charset="0"/>
                    <a:ea typeface="Batang" pitchFamily="18" charset="-127"/>
                    <a:cs typeface="Arial" panose="020B0604020202020204" pitchFamily="34" charset="0"/>
                  </a:rPr>
                  <a:t>tubes beyond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first row </a:t>
                </a:r>
                <a:r>
                  <a:rPr lang="en-US" sz="2000" dirty="0">
                    <a:solidFill>
                      <a:srgbClr val="002060"/>
                    </a:solidFill>
                    <a:latin typeface="Arial" panose="020B0604020202020204" pitchFamily="34" charset="0"/>
                    <a:ea typeface="Batang" pitchFamily="18" charset="-127"/>
                    <a:cs typeface="Arial" panose="020B0604020202020204" pitchFamily="34" charset="0"/>
                  </a:rPr>
                  <a:t>are in the turbulent wakes of upstream tubes, and for moderate values 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S</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L</a:t>
                </a:r>
                <a:r>
                  <a:rPr lang="en-US" sz="2000" dirty="0" smtClean="0">
                    <a:solidFill>
                      <a:srgbClr val="002060"/>
                    </a:solidFill>
                    <a:latin typeface="Arial" panose="020B0604020202020204" pitchFamily="34" charset="0"/>
                    <a:ea typeface="Batang" pitchFamily="18" charset="-127"/>
                    <a:cs typeface="Arial" panose="020B0604020202020204" pitchFamily="34" charset="0"/>
                  </a:rPr>
                  <a:t> convection </a:t>
                </a:r>
                <a:r>
                  <a:rPr lang="en-US" sz="2000" dirty="0">
                    <a:solidFill>
                      <a:srgbClr val="002060"/>
                    </a:solidFill>
                    <a:latin typeface="Arial" panose="020B0604020202020204" pitchFamily="34" charset="0"/>
                    <a:ea typeface="Batang" pitchFamily="18" charset="-127"/>
                    <a:cs typeface="Arial" panose="020B0604020202020204" pitchFamily="34" charset="0"/>
                  </a:rPr>
                  <a:t>coefficients associated with downstream rows are enhanced by turbulation of the flow</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marL="457200" indent="-457200" algn="just">
                  <a:buFont typeface="+mj-lt"/>
                  <a:buAutoNum type="alphaLcParenR"/>
                </a:pPr>
                <a:r>
                  <a:rPr lang="en-US" sz="2000" dirty="0">
                    <a:solidFill>
                      <a:srgbClr val="002060"/>
                    </a:solidFill>
                    <a:latin typeface="Arial" panose="020B0604020202020204" pitchFamily="34" charset="0"/>
                    <a:ea typeface="Batang" pitchFamily="18" charset="-127"/>
                    <a:cs typeface="Arial" panose="020B0604020202020204" pitchFamily="34" charset="0"/>
                  </a:rPr>
                  <a:t>For the staggered array, however, the path of the main flow is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more tortuous </a:t>
                </a:r>
                <a:r>
                  <a:rPr lang="en-US" sz="2000" dirty="0">
                    <a:solidFill>
                      <a:srgbClr val="002060"/>
                    </a:solidFill>
                    <a:latin typeface="Arial" panose="020B0604020202020204" pitchFamily="34" charset="0"/>
                    <a:ea typeface="Batang" pitchFamily="18" charset="-127"/>
                    <a:cs typeface="Arial" panose="020B0604020202020204" pitchFamily="34" charset="0"/>
                  </a:rPr>
                  <a:t>and a greater portion of the surface area of downstream tubes remains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in this </a:t>
                </a:r>
                <a:r>
                  <a:rPr lang="en-US" sz="2000" dirty="0">
                    <a:solidFill>
                      <a:srgbClr val="002060"/>
                    </a:solidFill>
                    <a:latin typeface="Arial" panose="020B0604020202020204" pitchFamily="34" charset="0"/>
                    <a:ea typeface="Batang" pitchFamily="18" charset="-127"/>
                    <a:cs typeface="Arial" panose="020B0604020202020204" pitchFamily="34" charset="0"/>
                  </a:rPr>
                  <a:t>path. In general, heat transfer enhancement is favored by the more tortuous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flow of </a:t>
                </a:r>
                <a:r>
                  <a:rPr lang="en-US" sz="2000" dirty="0">
                    <a:solidFill>
                      <a:srgbClr val="002060"/>
                    </a:solidFill>
                    <a:latin typeface="Arial" panose="020B0604020202020204" pitchFamily="34" charset="0"/>
                    <a:ea typeface="Batang" pitchFamily="18" charset="-127"/>
                    <a:cs typeface="Arial" panose="020B0604020202020204" pitchFamily="34" charset="0"/>
                  </a:rPr>
                  <a:t>a staggered arrangement, particularly for small Reynolds number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Re</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D</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14:m>
                  <m:oMath xmlns:m="http://schemas.openxmlformats.org/officeDocument/2006/math">
                    <m:r>
                      <a:rPr lang="en-US" sz="2000" i="1" smtClean="0">
                        <a:solidFill>
                          <a:srgbClr val="002060"/>
                        </a:solidFill>
                        <a:latin typeface="Cambria Math"/>
                        <a:ea typeface="Cambria Math"/>
                        <a:cs typeface="Arial" panose="020B0604020202020204" pitchFamily="34" charset="0"/>
                      </a:rPr>
                      <m:t>≤</m:t>
                    </m:r>
                    <m:r>
                      <a:rPr lang="en-US" sz="2000" b="0" i="1" smtClean="0">
                        <a:solidFill>
                          <a:srgbClr val="002060"/>
                        </a:solidFill>
                        <a:latin typeface="Cambria Math"/>
                        <a:ea typeface="Cambria Math"/>
                        <a:cs typeface="Arial" panose="020B0604020202020204"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100</a:t>
                </a:r>
                <a:r>
                  <a:rPr lang="en-US" sz="2000" dirty="0">
                    <a:solidFill>
                      <a:srgbClr val="002060"/>
                    </a:solidFill>
                    <a:latin typeface="Arial" panose="020B0604020202020204" pitchFamily="34" charset="0"/>
                    <a:ea typeface="Batang" pitchFamily="18" charset="-127"/>
                    <a:cs typeface="Arial" panose="020B0604020202020204" pitchFamily="34" charset="0"/>
                  </a:rPr>
                  <a:t>).</a:t>
                </a:r>
              </a:p>
              <a:p>
                <a:pPr marL="457200" indent="-457200" algn="just">
                  <a:buFont typeface="+mj-lt"/>
                  <a:buAutoNum type="alphaLcParenR"/>
                </a:pPr>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a:p>
                <a:endParaRPr lang="en-US" sz="2000" b="1"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8283" y="838200"/>
                <a:ext cx="4619064" cy="6555641"/>
              </a:xfrm>
              <a:prstGeom prst="rect">
                <a:avLst/>
              </a:prstGeom>
              <a:blipFill rotWithShape="1">
                <a:blip r:embed="rId2"/>
                <a:stretch>
                  <a:fillRect l="-1319" t="-372" r="-1451"/>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2. Liquid to Gas Heat Exchangers – Cross Flow H.E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928" y="1038200"/>
            <a:ext cx="3786577" cy="218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347" y="3608015"/>
            <a:ext cx="36576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4397188" y="6320118"/>
            <a:ext cx="1196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76935" y="6171887"/>
            <a:ext cx="2178423" cy="2964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Application</a:t>
            </a:r>
            <a:endParaRPr lang="en-US" sz="2000" dirty="0"/>
          </a:p>
        </p:txBody>
      </p:sp>
    </p:spTree>
    <p:extLst>
      <p:ext uri="{BB962C8B-B14F-4D97-AF65-F5344CB8AC3E}">
        <p14:creationId xmlns:p14="http://schemas.microsoft.com/office/powerpoint/2010/main" val="25356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282" y="838200"/>
            <a:ext cx="8399929" cy="5324535"/>
          </a:xfrm>
          <a:prstGeom prst="rect">
            <a:avLst/>
          </a:prstGeom>
          <a:noFill/>
        </p:spPr>
        <p:txBody>
          <a:bodyPr wrap="square" rtlCol="0">
            <a:spAutoFit/>
          </a:bodyPr>
          <a:lstStyle/>
          <a:p>
            <a:r>
              <a:rPr lang="en-US" sz="2000" dirty="0">
                <a:solidFill>
                  <a:srgbClr val="FF0000"/>
                </a:solidFill>
                <a:latin typeface="Arial" panose="020B0604020202020204" pitchFamily="34" charset="0"/>
                <a:ea typeface="Batang" pitchFamily="18" charset="-127"/>
                <a:cs typeface="Arial" panose="020B0604020202020204" pitchFamily="34" charset="0"/>
              </a:rPr>
              <a:t>COLASIT - Heat Exchanger for aggressive air, gases and vapor</a:t>
            </a:r>
          </a:p>
          <a:p>
            <a:pPr marL="342900" indent="-342900">
              <a:buFont typeface="Wingdings" panose="05000000000000000000" pitchFamily="2" charset="2"/>
              <a:buChar char="§"/>
            </a:pPr>
            <a:r>
              <a:rPr lang="en-US" sz="2000" dirty="0">
                <a:solidFill>
                  <a:srgbClr val="002060"/>
                </a:solidFill>
                <a:latin typeface="Arial" panose="020B0604020202020204" pitchFamily="34" charset="0"/>
                <a:ea typeface="Batang" pitchFamily="18" charset="-127"/>
                <a:cs typeface="Arial" panose="020B0604020202020204" pitchFamily="34" charset="0"/>
              </a:rPr>
              <a:t>There are no corrosion problems with the COLASIT heat exchanger made entirely of plastic</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marL="342900" indent="-342900">
              <a:buFont typeface="Wingdings" panose="05000000000000000000" pitchFamily="2" charset="2"/>
              <a:buChar char="§"/>
            </a:pPr>
            <a:r>
              <a:rPr lang="en-US" sz="2000" dirty="0">
                <a:solidFill>
                  <a:srgbClr val="002060"/>
                </a:solidFill>
                <a:latin typeface="Arial" panose="020B0604020202020204" pitchFamily="34" charset="0"/>
                <a:ea typeface="Batang" pitchFamily="18" charset="-127"/>
                <a:cs typeface="Arial" panose="020B0604020202020204" pitchFamily="34" charset="0"/>
              </a:rPr>
              <a:t>COLASIT heat exchangers are cleaned by means of pressurized water or, if necessary, by use of chemical </a:t>
            </a:r>
            <a:r>
              <a:rPr lang="en-US" sz="2000" dirty="0" smtClean="0">
                <a:solidFill>
                  <a:srgbClr val="002060"/>
                </a:solidFill>
                <a:latin typeface="Arial" panose="020B0604020202020204" pitchFamily="34" charset="0"/>
                <a:ea typeface="Batang" pitchFamily="18" charset="-127"/>
                <a:cs typeface="Arial" panose="020B0604020202020204" pitchFamily="34" charset="0"/>
              </a:rPr>
              <a:t>detergents</a:t>
            </a:r>
            <a:r>
              <a:rPr lang="en-US" sz="2000" dirty="0">
                <a:solidFill>
                  <a:srgbClr val="002060"/>
                </a:solidFill>
                <a:latin typeface="Arial" panose="020B0604020202020204" pitchFamily="34" charset="0"/>
                <a:ea typeface="Batang" pitchFamily="18" charset="-127"/>
                <a:cs typeface="Arial" panose="020B0604020202020204" pitchFamily="34" charset="0"/>
              </a:rPr>
              <a:t>. The high degree of corrosion resistance allows chemical cleaning of the COLASIT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exchanger.</a:t>
            </a: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r>
              <a:rPr lang="en-US" sz="2000" dirty="0" smtClean="0">
                <a:solidFill>
                  <a:srgbClr val="FF0000"/>
                </a:solidFill>
                <a:latin typeface="Arial" panose="020B0604020202020204" pitchFamily="34" charset="0"/>
                <a:ea typeface="Batang" pitchFamily="18" charset="-127"/>
                <a:cs typeface="Arial" panose="020B0604020202020204" pitchFamily="34" charset="0"/>
              </a:rPr>
              <a:t>Applications:</a:t>
            </a:r>
          </a:p>
          <a:p>
            <a:pPr marL="342900" indent="-342900" algn="just">
              <a:buFont typeface="Wingdings" panose="05000000000000000000" pitchFamily="2" charset="2"/>
              <a:buChar char="§"/>
            </a:pPr>
            <a:r>
              <a:rPr lang="en-US" sz="2000" dirty="0">
                <a:solidFill>
                  <a:srgbClr val="002060"/>
                </a:solidFill>
                <a:latin typeface="Arial" panose="020B0604020202020204" pitchFamily="34" charset="0"/>
                <a:ea typeface="Batang" pitchFamily="18" charset="-127"/>
                <a:cs typeface="Arial" panose="020B0604020202020204" pitchFamily="34" charset="0"/>
              </a:rPr>
              <a:t>heat recovery processes from aggressive waste air,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in electro-plating </a:t>
            </a:r>
            <a:r>
              <a:rPr lang="en-US" sz="2000" dirty="0">
                <a:solidFill>
                  <a:srgbClr val="002060"/>
                </a:solidFill>
                <a:latin typeface="Arial" panose="020B0604020202020204" pitchFamily="34" charset="0"/>
                <a:ea typeface="Batang" pitchFamily="18" charset="-127"/>
                <a:cs typeface="Arial" panose="020B0604020202020204" pitchFamily="34" charset="0"/>
              </a:rPr>
              <a:t>in the chemical industry, in the electronics industry etc. </a:t>
            </a:r>
          </a:p>
          <a:p>
            <a:pPr marL="342900" indent="-342900" algn="just">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cooling </a:t>
            </a:r>
            <a:r>
              <a:rPr lang="en-US" sz="2000" dirty="0">
                <a:solidFill>
                  <a:srgbClr val="002060"/>
                </a:solidFill>
                <a:latin typeface="Arial" panose="020B0604020202020204" pitchFamily="34" charset="0"/>
                <a:ea typeface="Batang" pitchFamily="18" charset="-127"/>
                <a:cs typeface="Arial" panose="020B0604020202020204" pitchFamily="34" charset="0"/>
              </a:rPr>
              <a:t>aggressive waste gases upstream of scrubbers and subsequent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heating</a:t>
            </a:r>
            <a:r>
              <a:rPr lang="en-US" sz="2000" dirty="0">
                <a:solidFill>
                  <a:srgbClr val="002060"/>
                </a:solidFill>
                <a:latin typeface="Arial" panose="020B0604020202020204" pitchFamily="34" charset="0"/>
                <a:ea typeface="Batang" pitchFamily="18" charset="-127"/>
                <a:cs typeface="Arial" panose="020B0604020202020204" pitchFamily="34" charset="0"/>
              </a:rPr>
              <a:t>, for example in drying processes, in chemical metal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treatment, </a:t>
            </a:r>
          </a:p>
          <a:p>
            <a:pPr marL="342900" indent="-342900" algn="just">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as </a:t>
            </a:r>
            <a:r>
              <a:rPr lang="en-US" sz="2000" dirty="0">
                <a:solidFill>
                  <a:srgbClr val="002060"/>
                </a:solidFill>
                <a:latin typeface="Arial" panose="020B0604020202020204" pitchFamily="34" charset="0"/>
                <a:ea typeface="Batang" pitchFamily="18" charset="-127"/>
                <a:cs typeface="Arial" panose="020B0604020202020204" pitchFamily="34" charset="0"/>
              </a:rPr>
              <a:t>a condenser for vapor in the chemical and pharmaceutical industries,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in </a:t>
            </a:r>
            <a:r>
              <a:rPr lang="en-US" sz="2000" dirty="0">
                <a:solidFill>
                  <a:srgbClr val="002060"/>
                </a:solidFill>
                <a:latin typeface="Arial" panose="020B0604020202020204" pitchFamily="34" charset="0"/>
                <a:ea typeface="Batang" pitchFamily="18" charset="-127"/>
                <a:cs typeface="Arial" panose="020B0604020202020204" pitchFamily="34" charset="0"/>
              </a:rPr>
              <a:t>drying processes etc. </a:t>
            </a: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2.2. COLASIT – L/G Heat Exchanger</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21</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2492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282" y="838200"/>
            <a:ext cx="8399929" cy="3477875"/>
          </a:xfrm>
          <a:prstGeom prst="rect">
            <a:avLst/>
          </a:prstGeom>
          <a:noFill/>
        </p:spPr>
        <p:txBody>
          <a:bodyPr wrap="square" rtlCol="0">
            <a:spAutoFit/>
          </a:bodyPr>
          <a:lstStyle/>
          <a:p>
            <a:r>
              <a:rPr lang="en-US" sz="2000" dirty="0" smtClean="0">
                <a:solidFill>
                  <a:srgbClr val="FF0000"/>
                </a:solidFill>
                <a:latin typeface="Arial" panose="020B0604020202020204" pitchFamily="34" charset="0"/>
                <a:ea typeface="Batang" pitchFamily="18" charset="-127"/>
                <a:cs typeface="Arial" panose="020B0604020202020204" pitchFamily="34" charset="0"/>
              </a:rPr>
              <a:t>3.1. Compact Heat Exchangers</a:t>
            </a: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Plate Heat Exchangers are applicable here but if the gas in one side is characterized by very small convection coefficient, compact designs are required to accomplish &gt;700 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3</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of the heat exchanger.  </a:t>
            </a: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3. Heat Exchangers for Gas/Gas Applications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22</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201" y="2154181"/>
            <a:ext cx="6995798" cy="413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1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282" y="838200"/>
            <a:ext cx="8399929" cy="3477875"/>
          </a:xfrm>
          <a:prstGeom prst="rect">
            <a:avLst/>
          </a:prstGeom>
          <a:noFill/>
        </p:spPr>
        <p:txBody>
          <a:bodyPr wrap="square" rtlCol="0">
            <a:spAutoFit/>
          </a:bodyPr>
          <a:lstStyle/>
          <a:p>
            <a:r>
              <a:rPr lang="en-US" sz="2000" dirty="0" smtClean="0">
                <a:solidFill>
                  <a:srgbClr val="FF0000"/>
                </a:solidFill>
                <a:latin typeface="Arial" panose="020B0604020202020204" pitchFamily="34" charset="0"/>
                <a:ea typeface="Batang" pitchFamily="18" charset="-127"/>
                <a:cs typeface="Arial" panose="020B0604020202020204" pitchFamily="34" charset="0"/>
              </a:rPr>
              <a:t>Applications:</a:t>
            </a:r>
          </a:p>
          <a:p>
            <a:pPr marL="342900" indent="-342900">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High pressure flue gas/air heat exchanger (air preheater)</a:t>
            </a:r>
          </a:p>
          <a:p>
            <a:pPr marL="342900" indent="-342900">
              <a:buFont typeface="Wingdings" panose="05000000000000000000" pitchFamily="2" charset="2"/>
              <a:buChar char="§"/>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buFont typeface="Wingdings" panose="05000000000000000000" pitchFamily="2" charset="2"/>
              <a:buChar char="§"/>
            </a:pP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marL="342900" indent="-342900">
              <a:buFont typeface="Wingdings" panose="05000000000000000000" pitchFamily="2" charset="2"/>
              <a:buChar char="§"/>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buFont typeface="Wingdings" panose="05000000000000000000" pitchFamily="2" charset="2"/>
              <a:buChar char="§"/>
            </a:pP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Syngas cooling and conditioning </a:t>
            </a:r>
            <a:r>
              <a:rPr lang="en-US" sz="2000" dirty="0" smtClean="0">
                <a:solidFill>
                  <a:srgbClr val="002060"/>
                </a:solidFill>
                <a:latin typeface="Arial" panose="020B0604020202020204" pitchFamily="34" charset="0"/>
                <a:ea typeface="Batang" pitchFamily="18" charset="-127"/>
                <a:cs typeface="Arial" panose="020B0604020202020204" pitchFamily="34" charset="0"/>
              </a:rPr>
              <a:t>(Natural cooling) </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p>
          <a:p>
            <a:pPr marL="342900" indent="-342900">
              <a:buFont typeface="Wingdings" panose="05000000000000000000" pitchFamily="2" charset="2"/>
              <a:buChar char="§"/>
            </a:pP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894" y="1636059"/>
            <a:ext cx="4234703" cy="134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0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399" y="3203738"/>
            <a:ext cx="8884095" cy="1384995"/>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Thank You</a:t>
            </a:r>
          </a:p>
          <a:p>
            <a:pPr algn="ctr"/>
            <a:endParaRPr lang="en-US" sz="2800" b="1" dirty="0">
              <a:solidFill>
                <a:srgbClr val="C00000"/>
              </a:solidFill>
              <a:latin typeface="Lao UI" pitchFamily="34" charset="0"/>
              <a:ea typeface="宋体" pitchFamily="2" charset="-122"/>
              <a:cs typeface="Lao UI" pitchFamily="34" charset="0"/>
            </a:endParaRPr>
          </a:p>
          <a:p>
            <a:pPr algn="ctr"/>
            <a:r>
              <a:rPr lang="en-US" sz="2800" b="1" dirty="0" smtClean="0">
                <a:solidFill>
                  <a:srgbClr val="C00000"/>
                </a:solidFill>
                <a:latin typeface="Lao UI" pitchFamily="34" charset="0"/>
                <a:ea typeface="宋体" pitchFamily="2" charset="-122"/>
                <a:cs typeface="Lao UI" pitchFamily="34" charset="0"/>
              </a:rPr>
              <a:t>Questions are Welcomed!</a:t>
            </a:r>
            <a:endParaRPr lang="en-US" sz="2800" b="1" dirty="0">
              <a:solidFill>
                <a:srgbClr val="C00000"/>
              </a:solidFill>
              <a:latin typeface="Lao UI" pitchFamily="34" charset="0"/>
              <a:ea typeface="宋体" pitchFamily="2" charset="-122"/>
              <a:cs typeface="Lao UI" pitchFamily="34" charset="0"/>
            </a:endParaRPr>
          </a:p>
        </p:txBody>
      </p:sp>
      <p:sp>
        <p:nvSpPr>
          <p:cNvPr id="11" name="TextBox 10"/>
          <p:cNvSpPr txBox="1"/>
          <p:nvPr/>
        </p:nvSpPr>
        <p:spPr>
          <a:xfrm>
            <a:off x="152399" y="3208074"/>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2" name="TextBox 11"/>
          <p:cNvSpPr txBox="1"/>
          <p:nvPr/>
        </p:nvSpPr>
        <p:spPr>
          <a:xfrm>
            <a:off x="152399" y="3769331"/>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4184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012665"/>
            <a:ext cx="8411417" cy="3816429"/>
          </a:xfrm>
          <a:prstGeom prst="rect">
            <a:avLst/>
          </a:prstGeom>
          <a:noFill/>
        </p:spPr>
        <p:txBody>
          <a:bodyPr wrap="square" rtlCol="0">
            <a:spAutoFit/>
          </a:bodyPr>
          <a:lstStyle/>
          <a:p>
            <a:pPr algn="just"/>
            <a:r>
              <a:rPr lang="en-US" sz="2200" dirty="0">
                <a:solidFill>
                  <a:srgbClr val="002060"/>
                </a:solidFill>
                <a:latin typeface="Arial" panose="020B0604020202020204" pitchFamily="34" charset="0"/>
                <a:ea typeface="Batang" pitchFamily="18" charset="-127"/>
                <a:cs typeface="Arial" panose="020B0604020202020204" pitchFamily="34" charset="0"/>
              </a:rPr>
              <a:t>This </a:t>
            </a:r>
            <a:r>
              <a:rPr lang="en-US" sz="2200" dirty="0" smtClean="0">
                <a:solidFill>
                  <a:srgbClr val="002060"/>
                </a:solidFill>
                <a:latin typeface="Arial" panose="020B0604020202020204" pitchFamily="34" charset="0"/>
                <a:ea typeface="Batang" pitchFamily="18" charset="-127"/>
                <a:cs typeface="Arial" panose="020B0604020202020204" pitchFamily="34" charset="0"/>
              </a:rPr>
              <a:t>topic </a:t>
            </a:r>
            <a:r>
              <a:rPr lang="en-US" sz="2200" dirty="0">
                <a:solidFill>
                  <a:srgbClr val="002060"/>
                </a:solidFill>
                <a:latin typeface="Arial" panose="020B0604020202020204" pitchFamily="34" charset="0"/>
                <a:ea typeface="Batang" pitchFamily="18" charset="-127"/>
                <a:cs typeface="Arial" panose="020B0604020202020204" pitchFamily="34" charset="0"/>
              </a:rPr>
              <a:t>elucidates the  application of different types of heat exchangers in </a:t>
            </a:r>
            <a:r>
              <a:rPr lang="en-US" sz="2200" dirty="0" smtClean="0">
                <a:solidFill>
                  <a:srgbClr val="002060"/>
                </a:solidFill>
                <a:latin typeface="Arial" panose="020B0604020202020204" pitchFamily="34" charset="0"/>
                <a:ea typeface="Batang" pitchFamily="18" charset="-127"/>
                <a:cs typeface="Arial" panose="020B0604020202020204" pitchFamily="34" charset="0"/>
              </a:rPr>
              <a:t>various process industries and plants.</a:t>
            </a:r>
          </a:p>
          <a:p>
            <a:pPr algn="just"/>
            <a:endParaRPr lang="en-US" sz="22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200" dirty="0">
                <a:solidFill>
                  <a:srgbClr val="002060"/>
                </a:solidFill>
                <a:latin typeface="Arial" panose="020B0604020202020204" pitchFamily="34" charset="0"/>
                <a:ea typeface="Batang" pitchFamily="18" charset="-127"/>
                <a:cs typeface="Arial" panose="020B0604020202020204" pitchFamily="34" charset="0"/>
              </a:rPr>
              <a:t>application of heat </a:t>
            </a:r>
            <a:r>
              <a:rPr lang="en-US" sz="2200" dirty="0" smtClean="0">
                <a:solidFill>
                  <a:srgbClr val="002060"/>
                </a:solidFill>
                <a:latin typeface="Arial" panose="020B0604020202020204" pitchFamily="34" charset="0"/>
                <a:ea typeface="Batang" pitchFamily="18" charset="-127"/>
                <a:cs typeface="Arial" panose="020B0604020202020204" pitchFamily="34" charset="0"/>
              </a:rPr>
              <a:t>exchangers </a:t>
            </a:r>
            <a:r>
              <a:rPr lang="en-US" sz="2200" dirty="0">
                <a:solidFill>
                  <a:srgbClr val="002060"/>
                </a:solidFill>
                <a:latin typeface="Arial" panose="020B0604020202020204" pitchFamily="34" charset="0"/>
                <a:ea typeface="Batang" pitchFamily="18" charset="-127"/>
                <a:cs typeface="Arial" panose="020B0604020202020204" pitchFamily="34" charset="0"/>
              </a:rPr>
              <a:t>in </a:t>
            </a:r>
            <a:r>
              <a:rPr lang="en-US" sz="2200" dirty="0" smtClean="0">
                <a:solidFill>
                  <a:srgbClr val="002060"/>
                </a:solidFill>
                <a:latin typeface="Arial" panose="020B0604020202020204" pitchFamily="34" charset="0"/>
                <a:ea typeface="Batang" pitchFamily="18" charset="-127"/>
                <a:cs typeface="Arial" panose="020B0604020202020204" pitchFamily="34" charset="0"/>
              </a:rPr>
              <a:t>bio-process, chemo-process, power generation and  cogeneration industries </a:t>
            </a:r>
            <a:r>
              <a:rPr lang="en-US" sz="2200" dirty="0">
                <a:solidFill>
                  <a:srgbClr val="002060"/>
                </a:solidFill>
                <a:latin typeface="Arial" panose="020B0604020202020204" pitchFamily="34" charset="0"/>
                <a:ea typeface="Batang" pitchFamily="18" charset="-127"/>
                <a:cs typeface="Arial" panose="020B0604020202020204" pitchFamily="34" charset="0"/>
              </a:rPr>
              <a:t>varies over a wide range, from </a:t>
            </a:r>
            <a:r>
              <a:rPr lang="en-US" sz="22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200" dirty="0">
                <a:solidFill>
                  <a:srgbClr val="002060"/>
                </a:solidFill>
                <a:latin typeface="Arial" panose="020B0604020202020204" pitchFamily="34" charset="0"/>
                <a:ea typeface="Batang" pitchFamily="18" charset="-127"/>
                <a:cs typeface="Arial" panose="020B0604020202020204" pitchFamily="34" charset="0"/>
              </a:rPr>
              <a:t>thermal treatment of </a:t>
            </a:r>
            <a:r>
              <a:rPr lang="en-US" sz="2200" dirty="0" smtClean="0">
                <a:solidFill>
                  <a:srgbClr val="002060"/>
                </a:solidFill>
                <a:latin typeface="Arial" panose="020B0604020202020204" pitchFamily="34" charset="0"/>
                <a:ea typeface="Batang" pitchFamily="18" charset="-127"/>
                <a:cs typeface="Arial" panose="020B0604020202020204" pitchFamily="34" charset="0"/>
              </a:rPr>
              <a:t>fluids to perform cooling and heating processes</a:t>
            </a:r>
            <a:r>
              <a:rPr lang="en-US" sz="2200" dirty="0">
                <a:solidFill>
                  <a:srgbClr val="002060"/>
                </a:solidFill>
                <a:latin typeface="Arial" panose="020B0604020202020204" pitchFamily="34" charset="0"/>
                <a:ea typeface="Batang" pitchFamily="18" charset="-127"/>
                <a:cs typeface="Arial" panose="020B0604020202020204" pitchFamily="34" charset="0"/>
              </a:rPr>
              <a:t>, </a:t>
            </a:r>
            <a:r>
              <a:rPr lang="en-US" sz="2200" dirty="0" smtClean="0">
                <a:solidFill>
                  <a:srgbClr val="002060"/>
                </a:solidFill>
                <a:latin typeface="Arial" panose="020B0604020202020204" pitchFamily="34" charset="0"/>
                <a:ea typeface="Batang" pitchFamily="18" charset="-127"/>
                <a:cs typeface="Arial" panose="020B0604020202020204" pitchFamily="34" charset="0"/>
              </a:rPr>
              <a:t>as demanded by a particular application.</a:t>
            </a:r>
          </a:p>
          <a:p>
            <a:pPr algn="just"/>
            <a:endParaRPr lang="en-US" sz="22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Heat exchangers are also integral part of gas conditioning systems.</a:t>
            </a:r>
            <a:endParaRPr lang="en-US" sz="2200" dirty="0">
              <a:solidFill>
                <a:srgbClr val="00B05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Introduction</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7905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156" y="986607"/>
            <a:ext cx="8545888" cy="3139321"/>
          </a:xfrm>
          <a:prstGeom prst="rect">
            <a:avLst/>
          </a:prstGeom>
          <a:noFill/>
        </p:spPr>
        <p:txBody>
          <a:bodyPr wrap="square" rtlCol="0">
            <a:spAutoFit/>
          </a:bodyPr>
          <a:lstStyle/>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After completion of this lecture on heat exchangers’ applications, student will be able to have a good understanding on types of heat exchange systems used in:</a:t>
            </a:r>
          </a:p>
          <a:p>
            <a:pPr algn="just"/>
            <a:endParaRPr lang="en-US" sz="2200" dirty="0">
              <a:solidFill>
                <a:srgbClr val="002060"/>
              </a:solidFill>
              <a:latin typeface="Arial" panose="020B0604020202020204" pitchFamily="34" charset="0"/>
              <a:ea typeface="Batang" pitchFamily="18" charset="-127"/>
              <a:cs typeface="Arial" panose="020B0604020202020204" pitchFamily="34" charset="0"/>
            </a:endParaRP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Liquid to liquid (L/L) heat exchange applications </a:t>
            </a:r>
          </a:p>
          <a:p>
            <a:pPr marL="800100" lvl="1" indent="-342900" algn="just">
              <a:buFont typeface="Wingdings" panose="05000000000000000000" pitchFamily="2" charset="2"/>
              <a:buChar char="ü"/>
            </a:pPr>
            <a:r>
              <a:rPr lang="en-US" sz="2200" dirty="0">
                <a:solidFill>
                  <a:srgbClr val="002060"/>
                </a:solidFill>
                <a:latin typeface="Arial" panose="020B0604020202020204" pitchFamily="34" charset="0"/>
                <a:ea typeface="Batang" pitchFamily="18" charset="-127"/>
                <a:cs typeface="Arial" panose="020B0604020202020204" pitchFamily="34" charset="0"/>
              </a:rPr>
              <a:t>Liquid to gas (</a:t>
            </a:r>
            <a:r>
              <a:rPr lang="en-US" sz="2200" dirty="0" smtClean="0">
                <a:solidFill>
                  <a:srgbClr val="002060"/>
                </a:solidFill>
                <a:latin typeface="Arial" panose="020B0604020202020204" pitchFamily="34" charset="0"/>
                <a:ea typeface="Batang" pitchFamily="18" charset="-127"/>
                <a:cs typeface="Arial" panose="020B0604020202020204" pitchFamily="34" charset="0"/>
              </a:rPr>
              <a:t>L/G) heat </a:t>
            </a:r>
            <a:r>
              <a:rPr lang="en-US" sz="2200" dirty="0">
                <a:solidFill>
                  <a:srgbClr val="002060"/>
                </a:solidFill>
                <a:latin typeface="Arial" panose="020B0604020202020204" pitchFamily="34" charset="0"/>
                <a:ea typeface="Batang" pitchFamily="18" charset="-127"/>
                <a:cs typeface="Arial" panose="020B0604020202020204" pitchFamily="34" charset="0"/>
              </a:rPr>
              <a:t>exchange applications </a:t>
            </a:r>
            <a:endParaRPr lang="en-US" sz="2200" dirty="0" smtClean="0">
              <a:solidFill>
                <a:srgbClr val="002060"/>
              </a:solidFill>
              <a:latin typeface="Arial" panose="020B0604020202020204" pitchFamily="34" charset="0"/>
              <a:ea typeface="Batang" pitchFamily="18" charset="-127"/>
              <a:cs typeface="Arial" panose="020B0604020202020204" pitchFamily="34" charset="0"/>
            </a:endParaRPr>
          </a:p>
          <a:p>
            <a:pPr marL="800100" lvl="1" indent="-342900" algn="just">
              <a:buFont typeface="Wingdings" panose="05000000000000000000" pitchFamily="2" charset="2"/>
              <a:buChar char="ü"/>
            </a:pPr>
            <a:r>
              <a:rPr lang="en-US" sz="2200" dirty="0">
                <a:solidFill>
                  <a:srgbClr val="002060"/>
                </a:solidFill>
                <a:latin typeface="Arial" panose="020B0604020202020204" pitchFamily="34" charset="0"/>
                <a:ea typeface="Batang" pitchFamily="18" charset="-127"/>
                <a:cs typeface="Arial" panose="020B0604020202020204" pitchFamily="34" charset="0"/>
              </a:rPr>
              <a:t>Gas to gas </a:t>
            </a:r>
            <a:r>
              <a:rPr lang="en-US" sz="2200" dirty="0" smtClean="0">
                <a:solidFill>
                  <a:srgbClr val="002060"/>
                </a:solidFill>
                <a:latin typeface="Arial" panose="020B0604020202020204" pitchFamily="34" charset="0"/>
                <a:ea typeface="Batang" pitchFamily="18" charset="-127"/>
                <a:cs typeface="Arial" panose="020B0604020202020204" pitchFamily="34" charset="0"/>
              </a:rPr>
              <a:t>(G/G) heat </a:t>
            </a:r>
            <a:r>
              <a:rPr lang="en-US" sz="2200" dirty="0">
                <a:solidFill>
                  <a:srgbClr val="002060"/>
                </a:solidFill>
                <a:latin typeface="Arial" panose="020B0604020202020204" pitchFamily="34" charset="0"/>
                <a:ea typeface="Batang" pitchFamily="18" charset="-127"/>
                <a:cs typeface="Arial" panose="020B0604020202020204" pitchFamily="34" charset="0"/>
              </a:rPr>
              <a:t>exchange applications </a:t>
            </a:r>
          </a:p>
          <a:p>
            <a:pPr lvl="1"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And </a:t>
            </a: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Auxiliaries/Accessories of heat exchangers  </a:t>
            </a: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Objectives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9951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1. Heat </a:t>
            </a:r>
            <a:r>
              <a:rPr lang="en-US" sz="2800" b="1" dirty="0">
                <a:solidFill>
                  <a:srgbClr val="C00000"/>
                </a:solidFill>
                <a:latin typeface="Lao UI" pitchFamily="34" charset="0"/>
                <a:ea typeface="宋体" pitchFamily="2" charset="-122"/>
                <a:cs typeface="Lao UI" pitchFamily="34" charset="0"/>
              </a:rPr>
              <a:t>Exchangers for Liquid to Liquid </a:t>
            </a:r>
            <a:r>
              <a:rPr lang="en-US" sz="2800" b="1" dirty="0" smtClean="0">
                <a:solidFill>
                  <a:srgbClr val="C00000"/>
                </a:solidFill>
                <a:latin typeface="Lao UI" pitchFamily="34" charset="0"/>
                <a:ea typeface="宋体" pitchFamily="2" charset="-122"/>
                <a:cs typeface="Lao UI" pitchFamily="34" charset="0"/>
              </a:rPr>
              <a:t>Applications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152" y="947984"/>
            <a:ext cx="5918387" cy="55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44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1.1 L/L Heat Exchange in Plate Heat Exchanger</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6</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1" name="Rectangle 10"/>
          <p:cNvSpPr/>
          <p:nvPr/>
        </p:nvSpPr>
        <p:spPr>
          <a:xfrm>
            <a:off x="355786" y="884352"/>
            <a:ext cx="4581560" cy="6001643"/>
          </a:xfrm>
          <a:prstGeom prst="rect">
            <a:avLst/>
          </a:prstGeom>
        </p:spPr>
        <p:txBody>
          <a:bodyPr wrap="square">
            <a:spAutoFit/>
          </a:bodyPr>
          <a:lstStyle/>
          <a:p>
            <a:pPr algn="just"/>
            <a:r>
              <a:rPr lang="en-US" sz="2200" dirty="0" smtClean="0">
                <a:solidFill>
                  <a:srgbClr val="FF0000"/>
                </a:solidFill>
                <a:latin typeface="Arial" panose="020B0604020202020204" pitchFamily="34" charset="0"/>
                <a:ea typeface="Batang" pitchFamily="18" charset="-127"/>
                <a:cs typeface="Arial" panose="020B0604020202020204" pitchFamily="34" charset="0"/>
              </a:rPr>
              <a:t>The mechanism of efficient heat transfer:</a:t>
            </a:r>
          </a:p>
          <a:p>
            <a:pPr algn="just"/>
            <a:endParaRPr lang="en-US" sz="2200" dirty="0" smtClean="0">
              <a:solidFill>
                <a:srgbClr val="FF000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Hot fluid (e.g. </a:t>
            </a:r>
            <a:r>
              <a:rPr lang="en-US" sz="2000" dirty="0" err="1" smtClean="0">
                <a:solidFill>
                  <a:srgbClr val="002060"/>
                </a:solidFill>
                <a:latin typeface="Arial" panose="020B0604020202020204" pitchFamily="34" charset="0"/>
                <a:ea typeface="Batang" pitchFamily="18" charset="-127"/>
                <a:cs typeface="Arial" panose="020B0604020202020204" pitchFamily="34" charset="0"/>
              </a:rPr>
              <a:t>lub</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oil) and cold </a:t>
            </a:r>
            <a:r>
              <a:rPr lang="en-US" sz="2000" dirty="0">
                <a:solidFill>
                  <a:srgbClr val="002060"/>
                </a:solidFill>
                <a:latin typeface="Arial" panose="020B0604020202020204" pitchFamily="34" charset="0"/>
                <a:ea typeface="Batang" pitchFamily="18" charset="-127"/>
                <a:cs typeface="Arial" panose="020B0604020202020204" pitchFamily="34" charset="0"/>
              </a:rPr>
              <a:t>fluid (e.g. </a:t>
            </a:r>
            <a:r>
              <a:rPr lang="en-US" sz="2000" dirty="0" smtClean="0">
                <a:solidFill>
                  <a:srgbClr val="002060"/>
                </a:solidFill>
                <a:latin typeface="Arial" panose="020B0604020202020204" pitchFamily="34" charset="0"/>
                <a:ea typeface="Batang" pitchFamily="18" charset="-127"/>
                <a:cs typeface="Arial" panose="020B0604020202020204" pitchFamily="34" charset="0"/>
              </a:rPr>
              <a:t>sea water)  are flowed through four specified portholes at the four corners of each heat exchanger plate.</a:t>
            </a:r>
          </a:p>
          <a:p>
            <a:pPr marL="342900" indent="-342900" algn="just">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These heat transfer plates are made of press formed thin sheet of metal with high corrosion  resistance (stainless steel or titanium).</a:t>
            </a:r>
          </a:p>
          <a:p>
            <a:pPr marL="342900" indent="-342900" algn="just">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The hot fluid flows in opposite direction to the  cold fluid, and heat transfer is performed</a:t>
            </a: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200" b="1" dirty="0" smtClean="0">
              <a:solidFill>
                <a:srgbClr val="C00000"/>
              </a:solidFill>
              <a:latin typeface="Arial" panose="020B0604020202020204" pitchFamily="34" charset="0"/>
              <a:cs typeface="Arial" panose="020B0604020202020204" pitchFamily="34" charset="0"/>
            </a:endParaRPr>
          </a:p>
          <a:p>
            <a:pPr marL="342900" indent="-342900" algn="ctr">
              <a:buAutoNum type="arabicPeriod"/>
            </a:pPr>
            <a:endParaRPr lang="en-US" sz="1800" i="1" dirty="0" smtClean="0">
              <a:solidFill>
                <a:srgbClr val="002060"/>
              </a:solidFill>
              <a:latin typeface="Arial" panose="020B0604020202020204" pitchFamily="34" charset="0"/>
              <a:cs typeface="Arial" panose="020B0604020202020204" pitchFamily="34" charset="0"/>
            </a:endParaRPr>
          </a:p>
          <a:p>
            <a:pPr algn="ctr"/>
            <a:endParaRPr lang="en-US" sz="1800" i="1" dirty="0">
              <a:solidFill>
                <a:srgbClr val="002060"/>
              </a:solidFill>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605" y="1473853"/>
            <a:ext cx="3779464"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2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04" y="871738"/>
            <a:ext cx="8464167" cy="4493538"/>
          </a:xfrm>
          <a:prstGeom prst="rect">
            <a:avLst/>
          </a:prstGeom>
          <a:noFill/>
        </p:spPr>
        <p:txBody>
          <a:bodyPr wrap="square" rtlCol="0">
            <a:spAutoFit/>
          </a:bodyPr>
          <a:lstStyle/>
          <a:p>
            <a:pPr algn="just"/>
            <a:r>
              <a:rPr lang="en-US" sz="2200" dirty="0" smtClean="0">
                <a:solidFill>
                  <a:srgbClr val="FF0000"/>
                </a:solidFill>
                <a:latin typeface="Arial" panose="020B0604020202020204" pitchFamily="34" charset="0"/>
                <a:ea typeface="Batang" pitchFamily="18" charset="-127"/>
                <a:cs typeface="Arial" panose="020B0604020202020204" pitchFamily="34" charset="0"/>
              </a:rPr>
              <a:t>Features of this heat exchanger:</a:t>
            </a:r>
          </a:p>
          <a:p>
            <a:pPr algn="just"/>
            <a:endParaRPr lang="en-US" sz="2200" dirty="0" smtClean="0">
              <a:solidFill>
                <a:srgbClr val="FF000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200" dirty="0" smtClean="0">
                <a:solidFill>
                  <a:schemeClr val="accent6"/>
                </a:solidFill>
                <a:latin typeface="Arial" panose="020B0604020202020204" pitchFamily="34" charset="0"/>
                <a:ea typeface="Batang" pitchFamily="18" charset="-127"/>
                <a:cs typeface="Arial" panose="020B0604020202020204" pitchFamily="34" charset="0"/>
              </a:rPr>
              <a:t>A high heat transfer coefficient: </a:t>
            </a:r>
            <a:r>
              <a:rPr lang="en-US" sz="2200" dirty="0" smtClean="0">
                <a:solidFill>
                  <a:srgbClr val="002060"/>
                </a:solidFill>
                <a:latin typeface="Arial" panose="020B0604020202020204" pitchFamily="34" charset="0"/>
                <a:ea typeface="Batang" pitchFamily="18" charset="-127"/>
                <a:cs typeface="Arial" panose="020B0604020202020204" pitchFamily="34" charset="0"/>
              </a:rPr>
              <a:t>three to five times that of tubular heat exchangers)</a:t>
            </a:r>
          </a:p>
          <a:p>
            <a:pPr marL="342900" indent="-342900" algn="just">
              <a:buFont typeface="Wingdings" panose="05000000000000000000" pitchFamily="2" charset="2"/>
              <a:buChar char="§"/>
            </a:pPr>
            <a:r>
              <a:rPr lang="en-US" sz="2200" dirty="0" smtClean="0">
                <a:solidFill>
                  <a:schemeClr val="accent6"/>
                </a:solidFill>
                <a:latin typeface="Arial" panose="020B0604020202020204" pitchFamily="34" charset="0"/>
                <a:ea typeface="Batang" pitchFamily="18" charset="-127"/>
                <a:cs typeface="Arial" panose="020B0604020202020204" pitchFamily="34" charset="0"/>
              </a:rPr>
              <a:t>Excellent heat transfer allows the hot fluid to be cooled close to cold fluid: </a:t>
            </a:r>
            <a:r>
              <a:rPr lang="en-US" sz="2200" dirty="0" smtClean="0">
                <a:solidFill>
                  <a:srgbClr val="002060"/>
                </a:solidFill>
                <a:latin typeface="Arial" panose="020B0604020202020204" pitchFamily="34" charset="0"/>
                <a:ea typeface="Batang" pitchFamily="18" charset="-127"/>
                <a:cs typeface="Arial" panose="020B0604020202020204" pitchFamily="34" charset="0"/>
              </a:rPr>
              <a:t>even to only 1</a:t>
            </a:r>
            <a:r>
              <a:rPr lang="en-US" sz="2200" baseline="30000" dirty="0" smtClean="0">
                <a:solidFill>
                  <a:srgbClr val="002060"/>
                </a:solidFill>
                <a:latin typeface="Arial" panose="020B0604020202020204" pitchFamily="34" charset="0"/>
                <a:ea typeface="Batang" pitchFamily="18" charset="-127"/>
                <a:cs typeface="Arial" panose="020B0604020202020204" pitchFamily="34" charset="0"/>
              </a:rPr>
              <a:t>0</a:t>
            </a:r>
            <a:r>
              <a:rPr lang="en-US" sz="2200" dirty="0" smtClean="0">
                <a:solidFill>
                  <a:srgbClr val="002060"/>
                </a:solidFill>
                <a:latin typeface="Arial" panose="020B0604020202020204" pitchFamily="34" charset="0"/>
                <a:ea typeface="Batang" pitchFamily="18" charset="-127"/>
                <a:cs typeface="Arial" panose="020B0604020202020204" pitchFamily="34" charset="0"/>
              </a:rPr>
              <a:t>C </a:t>
            </a:r>
          </a:p>
          <a:p>
            <a:pPr marL="342900" indent="-342900" algn="just">
              <a:buFont typeface="Wingdings" panose="05000000000000000000" pitchFamily="2" charset="2"/>
              <a:buChar char="§"/>
            </a:pPr>
            <a:r>
              <a:rPr lang="en-US" sz="2200" dirty="0" smtClean="0">
                <a:solidFill>
                  <a:schemeClr val="accent6"/>
                </a:solidFill>
                <a:latin typeface="Arial" panose="020B0604020202020204" pitchFamily="34" charset="0"/>
                <a:ea typeface="Batang" pitchFamily="18" charset="-127"/>
                <a:cs typeface="Arial" panose="020B0604020202020204" pitchFamily="34" charset="0"/>
              </a:rPr>
              <a:t>Flexibility of heat transfer area: </a:t>
            </a:r>
            <a:r>
              <a:rPr lang="en-US" sz="2200" dirty="0" smtClean="0">
                <a:solidFill>
                  <a:srgbClr val="002060"/>
                </a:solidFill>
                <a:latin typeface="Arial" panose="020B0604020202020204" pitchFamily="34" charset="0"/>
                <a:ea typeface="Batang" pitchFamily="18" charset="-127"/>
                <a:cs typeface="Arial" panose="020B0604020202020204" pitchFamily="34" charset="0"/>
              </a:rPr>
              <a:t>the number of plates can be increased or decreased according to the required duty</a:t>
            </a:r>
          </a:p>
          <a:p>
            <a:pPr marL="342900" indent="-342900" algn="just">
              <a:buFont typeface="Wingdings" panose="05000000000000000000" pitchFamily="2" charset="2"/>
              <a:buChar char="§"/>
            </a:pPr>
            <a:r>
              <a:rPr lang="en-US" sz="2200" dirty="0" smtClean="0">
                <a:solidFill>
                  <a:schemeClr val="accent6"/>
                </a:solidFill>
                <a:latin typeface="Arial" panose="020B0604020202020204" pitchFamily="34" charset="0"/>
                <a:ea typeface="Batang" pitchFamily="18" charset="-127"/>
                <a:cs typeface="Arial" panose="020B0604020202020204" pitchFamily="34" charset="0"/>
              </a:rPr>
              <a:t>Usable with sea water: </a:t>
            </a:r>
            <a:r>
              <a:rPr lang="en-US" sz="2200" dirty="0" smtClean="0">
                <a:solidFill>
                  <a:srgbClr val="002060"/>
                </a:solidFill>
                <a:latin typeface="Arial" panose="020B0604020202020204" pitchFamily="34" charset="0"/>
                <a:ea typeface="Batang" pitchFamily="18" charset="-127"/>
                <a:cs typeface="Arial" panose="020B0604020202020204" pitchFamily="34" charset="0"/>
              </a:rPr>
              <a:t>made from corrosion resistant metals like titanium</a:t>
            </a:r>
          </a:p>
          <a:p>
            <a:pPr marL="342900" indent="-342900" algn="just">
              <a:buFont typeface="Wingdings" panose="05000000000000000000" pitchFamily="2" charset="2"/>
              <a:buChar char="§"/>
            </a:pPr>
            <a:r>
              <a:rPr lang="en-US" sz="2200" dirty="0" smtClean="0">
                <a:solidFill>
                  <a:schemeClr val="accent6"/>
                </a:solidFill>
                <a:latin typeface="Arial" panose="020B0604020202020204" pitchFamily="34" charset="0"/>
                <a:ea typeface="Batang" pitchFamily="18" charset="-127"/>
                <a:cs typeface="Arial" panose="020B0604020202020204" pitchFamily="34" charset="0"/>
              </a:rPr>
              <a:t>Easy to open and inspect</a:t>
            </a:r>
          </a:p>
          <a:p>
            <a:pPr marL="342900" indent="-342900" algn="just">
              <a:buFont typeface="Wingdings" panose="05000000000000000000" pitchFamily="2" charset="2"/>
              <a:buChar char="§"/>
            </a:pPr>
            <a:endParaRPr lang="en-US" sz="2200" dirty="0" smtClean="0">
              <a:solidFill>
                <a:schemeClr val="accent6"/>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endParaRPr lang="en-US" sz="22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7</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47984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764" y="959642"/>
            <a:ext cx="5049651" cy="2862322"/>
          </a:xfrm>
          <a:prstGeom prst="rect">
            <a:avLst/>
          </a:prstGeom>
          <a:noFill/>
        </p:spPr>
        <p:txBody>
          <a:bodyPr wrap="square" rtlCol="0">
            <a:spAutoFit/>
          </a:bodyPr>
          <a:lstStyle/>
          <a:p>
            <a:pPr algn="just"/>
            <a:r>
              <a:rPr lang="en-US" sz="2000" b="1" dirty="0" smtClean="0">
                <a:solidFill>
                  <a:srgbClr val="FF0000"/>
                </a:solidFill>
                <a:latin typeface="Lao UI" panose="020B0502040204020203" pitchFamily="34" charset="0"/>
                <a:ea typeface="Batang" pitchFamily="18" charset="-127"/>
                <a:cs typeface="Lao UI" panose="020B0502040204020203" pitchFamily="34" charset="0"/>
              </a:rPr>
              <a:t>Few applications in thermal power station and marine engineering:</a:t>
            </a:r>
          </a:p>
          <a:p>
            <a:pPr algn="just"/>
            <a:endParaRPr lang="en-US" sz="2000" b="1" dirty="0" smtClean="0">
              <a:solidFill>
                <a:prstClr val="black"/>
              </a:solidFill>
              <a:latin typeface="Lao UI" panose="020B0502040204020203" pitchFamily="34" charset="0"/>
              <a:ea typeface="Batang" pitchFamily="18" charset="-127"/>
              <a:cs typeface="Lao UI" panose="020B0502040204020203" pitchFamily="34" charset="0"/>
            </a:endParaRPr>
          </a:p>
          <a:p>
            <a:pPr marL="457200" indent="-457200" algn="just">
              <a:buFont typeface="+mj-lt"/>
              <a:buAutoNum type="arabicParenR"/>
            </a:pPr>
            <a:r>
              <a:rPr lang="en-US" sz="2000" b="1" dirty="0" smtClean="0">
                <a:solidFill>
                  <a:schemeClr val="tx2"/>
                </a:solidFill>
                <a:latin typeface="Lao UI" panose="020B0502040204020203" pitchFamily="34" charset="0"/>
                <a:ea typeface="Batang" pitchFamily="18" charset="-127"/>
                <a:cs typeface="Lao UI" panose="020B0502040204020203" pitchFamily="34" charset="0"/>
              </a:rPr>
              <a:t>Cooler for bearing cooling water</a:t>
            </a:r>
          </a:p>
          <a:p>
            <a:pPr marL="457200" indent="-457200" algn="just">
              <a:buFont typeface="+mj-lt"/>
              <a:buAutoNum type="arabicParenR"/>
            </a:pPr>
            <a:r>
              <a:rPr lang="en-US" sz="2000" b="1" dirty="0" smtClean="0">
                <a:solidFill>
                  <a:schemeClr val="tx2"/>
                </a:solidFill>
                <a:latin typeface="Lao UI" panose="020B0502040204020203" pitchFamily="34" charset="0"/>
                <a:ea typeface="Batang" pitchFamily="18" charset="-127"/>
                <a:cs typeface="Lao UI" panose="020B0502040204020203" pitchFamily="34" charset="0"/>
              </a:rPr>
              <a:t>Oil </a:t>
            </a:r>
            <a:r>
              <a:rPr lang="en-US" sz="2000" b="1" dirty="0" smtClean="0">
                <a:solidFill>
                  <a:schemeClr val="tx2"/>
                </a:solidFill>
                <a:latin typeface="Lao UI" panose="020B0502040204020203" pitchFamily="34" charset="0"/>
                <a:ea typeface="Batang" pitchFamily="18" charset="-127"/>
                <a:cs typeface="Lao UI" panose="020B0502040204020203" pitchFamily="34" charset="0"/>
              </a:rPr>
              <a:t>cooler</a:t>
            </a:r>
          </a:p>
          <a:p>
            <a:pPr marL="457200" indent="-457200" algn="just">
              <a:buFont typeface="+mj-lt"/>
              <a:buAutoNum type="arabicParenR"/>
            </a:pPr>
            <a:r>
              <a:rPr lang="en-US" sz="2000" b="1" dirty="0" smtClean="0">
                <a:solidFill>
                  <a:schemeClr val="tx2"/>
                </a:solidFill>
                <a:latin typeface="Lao UI" panose="020B0502040204020203" pitchFamily="34" charset="0"/>
                <a:ea typeface="Batang" pitchFamily="18" charset="-127"/>
                <a:cs typeface="Lao UI" panose="020B0502040204020203" pitchFamily="34" charset="0"/>
              </a:rPr>
              <a:t>Cooler for Stator Cooling Water Systems</a:t>
            </a:r>
            <a:endParaRPr lang="en-US" sz="2000" b="1" dirty="0" smtClean="0">
              <a:solidFill>
                <a:schemeClr val="tx2"/>
              </a:solidFill>
              <a:latin typeface="Lao UI" panose="020B0502040204020203" pitchFamily="34" charset="0"/>
              <a:ea typeface="Batang" pitchFamily="18" charset="-127"/>
              <a:cs typeface="Lao UI" panose="020B0502040204020203" pitchFamily="34" charset="0"/>
            </a:endParaRPr>
          </a:p>
          <a:p>
            <a:pPr algn="just"/>
            <a:endParaRPr lang="en-US" sz="2000" b="1" dirty="0">
              <a:solidFill>
                <a:schemeClr val="tx2"/>
              </a:solidFill>
              <a:latin typeface="Lao UI" panose="020B0502040204020203" pitchFamily="34" charset="0"/>
              <a:ea typeface="Batang" pitchFamily="18" charset="-127"/>
              <a:cs typeface="Lao UI" panose="020B0502040204020203" pitchFamily="34" charset="0"/>
            </a:endParaRPr>
          </a:p>
          <a:p>
            <a:pPr algn="just"/>
            <a:endParaRPr lang="en-US" sz="2000" b="1" dirty="0" smtClean="0">
              <a:solidFill>
                <a:schemeClr val="tx2"/>
              </a:solidFill>
              <a:latin typeface="Lao UI" panose="020B0502040204020203" pitchFamily="34" charset="0"/>
              <a:ea typeface="Batang" pitchFamily="18" charset="-127"/>
              <a:cs typeface="Lao UI" panose="020B0502040204020203"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991" y="1539900"/>
            <a:ext cx="3148573" cy="443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4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382" y="865929"/>
            <a:ext cx="5103442" cy="4708981"/>
          </a:xfrm>
          <a:prstGeom prst="rect">
            <a:avLst/>
          </a:prstGeom>
          <a:noFill/>
        </p:spPr>
        <p:txBody>
          <a:bodyPr wrap="square" rtlCol="0">
            <a:spAutoFit/>
          </a:bodyPr>
          <a:lstStyle/>
          <a:p>
            <a:pPr algn="just"/>
            <a:r>
              <a:rPr lang="en-US" sz="2000" dirty="0" smtClean="0">
                <a:solidFill>
                  <a:srgbClr val="FF0000"/>
                </a:solidFill>
                <a:latin typeface="Arial" panose="020B0604020202020204" pitchFamily="34" charset="0"/>
                <a:ea typeface="Batang" pitchFamily="18" charset="-127"/>
                <a:cs typeface="Arial" panose="020B0604020202020204" pitchFamily="34" charset="0"/>
              </a:rPr>
              <a:t>Application:</a:t>
            </a:r>
          </a:p>
          <a:p>
            <a:pPr algn="just"/>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This cooler is designed for cooling system which collects all the cooling water for every system within the entire power station/water jacket circulating water of the engine and cylinder head, and cools it with sea water as a cooling medium.</a:t>
            </a:r>
          </a:p>
          <a:p>
            <a:pPr marL="342900" indent="-342900" algn="just">
              <a:buFont typeface="Wingdings" panose="05000000000000000000" pitchFamily="2" charset="2"/>
              <a:buChar char="§"/>
            </a:pP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000" dirty="0" smtClean="0">
                <a:solidFill>
                  <a:srgbClr val="002060"/>
                </a:solidFill>
                <a:latin typeface="Arial" panose="020B0604020202020204" pitchFamily="34" charset="0"/>
                <a:ea typeface="Batang" pitchFamily="18" charset="-127"/>
                <a:cs typeface="Arial" panose="020B0604020202020204" pitchFamily="34" charset="0"/>
              </a:rPr>
              <a:t>Another  cooling medium used to cool the cooling water can be water from cooling tower or river depending on plant location.</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Cooler for Bearing Cooling Water</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494" y="865929"/>
            <a:ext cx="34290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2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7215</TotalTime>
  <Words>1567</Words>
  <Application>Microsoft Office PowerPoint</Application>
  <PresentationFormat>On-screen Show (4:3)</PresentationFormat>
  <Paragraphs>270</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Tawit</dc:creator>
  <cp:lastModifiedBy>Dawit M</cp:lastModifiedBy>
  <cp:revision>595</cp:revision>
  <dcterms:created xsi:type="dcterms:W3CDTF">2004-10-27T01:02:05Z</dcterms:created>
  <dcterms:modified xsi:type="dcterms:W3CDTF">2019-06-06T12:06:04Z</dcterms:modified>
</cp:coreProperties>
</file>