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sldIdLst>
    <p:sldId id="469" r:id="rId2"/>
    <p:sldId id="429" r:id="rId3"/>
    <p:sldId id="494" r:id="rId4"/>
    <p:sldId id="495" r:id="rId5"/>
    <p:sldId id="441" r:id="rId6"/>
    <p:sldId id="488" r:id="rId7"/>
    <p:sldId id="442" r:id="rId8"/>
    <p:sldId id="489" r:id="rId9"/>
    <p:sldId id="490" r:id="rId10"/>
    <p:sldId id="491" r:id="rId11"/>
    <p:sldId id="492" r:id="rId12"/>
    <p:sldId id="493" r:id="rId13"/>
    <p:sldId id="496" r:id="rId14"/>
    <p:sldId id="497" r:id="rId15"/>
    <p:sldId id="498" r:id="rId16"/>
    <p:sldId id="499" r:id="rId17"/>
    <p:sldId id="500" r:id="rId18"/>
    <p:sldId id="501" r:id="rId19"/>
    <p:sldId id="444" r:id="rId20"/>
    <p:sldId id="468" r:id="rId2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  <p:extLst>
    <p:ext uri="{521415D9-36F7-43E2-AB2F-B90AF26B5E84}">
      <p14:sectionLst xmlns:p14="http://schemas.microsoft.com/office/powerpoint/2010/main">
        <p14:section name="Untitled Section" id="{6FD65848-A8AB-49CC-8896-7EFD4C35BFE6}">
          <p14:sldIdLst>
            <p14:sldId id="469"/>
            <p14:sldId id="429"/>
            <p14:sldId id="494"/>
            <p14:sldId id="495"/>
            <p14:sldId id="441"/>
            <p14:sldId id="488"/>
            <p14:sldId id="442"/>
            <p14:sldId id="489"/>
            <p14:sldId id="490"/>
            <p14:sldId id="491"/>
            <p14:sldId id="492"/>
            <p14:sldId id="493"/>
            <p14:sldId id="496"/>
            <p14:sldId id="497"/>
            <p14:sldId id="498"/>
            <p14:sldId id="499"/>
            <p14:sldId id="500"/>
            <p14:sldId id="501"/>
            <p14:sldId id="444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AEAEA"/>
    <a:srgbClr val="FF9933"/>
    <a:srgbClr val="FF5050"/>
    <a:srgbClr val="CCFFFF"/>
    <a:srgbClr val="FF9966"/>
    <a:srgbClr val="FF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9314" autoAdjust="0"/>
  </p:normalViewPr>
  <p:slideViewPr>
    <p:cSldViewPr snapToGrid="0">
      <p:cViewPr varScale="1">
        <p:scale>
          <a:sx n="70" d="100"/>
          <a:sy n="70" d="100"/>
        </p:scale>
        <p:origin x="-576" y="-102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 alt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 alt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EB0BFF-A33B-4D60-872F-34E314DA0096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65997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E08B-92A0-4F02-8FDF-C061B82BAB93}" type="slidenum">
              <a:rPr lang="en-US" altLang="zh-CN" smtClean="0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DEC-507D-4E51-8F97-8858D5B28A9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34-6D47-4524-8A22-481E6ECBBA33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F9D-EC5F-43B6-9ADF-9E71FD8A28D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45F90F-9DDF-48C6-AE1B-5F3FF3CC920B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F661-27C2-4A3B-AAF8-9A0577751DF9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03D-DD47-4A0C-A409-F72FDFF6F629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4071-D3B2-41A0-BCDA-20BC7542FA4A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B079-8571-4EFA-8CEE-D3314C9C5EA8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3991-ADF8-4153-BED7-3270CB57DDF4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4F8F-3960-4A49-941C-30BB72B72DA9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4EC-0608-4AC2-A207-4D428C3241C0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CF3A-B69C-4488-92FB-7BDE73CA3FBB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t>AAiT - Department of mechanical engineering</a:t>
            </a:r>
            <a:endParaRPr lang="en-US" altLang="zh-CN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32C4-8BAB-4844-B1C8-06A7B73DB5DE}" type="slidenum"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0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wtmus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wtmus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 txBox="1">
            <a:spLocks/>
          </p:cNvSpPr>
          <p:nvPr/>
        </p:nvSpPr>
        <p:spPr bwMode="auto">
          <a:xfrm>
            <a:off x="2699792" y="5329952"/>
            <a:ext cx="604867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just"/>
            <a:endParaRPr lang="en-US" altLang="zh-CN" sz="1600" b="1" dirty="0" smtClean="0">
              <a:solidFill>
                <a:srgbClr val="C0504D"/>
              </a:solidFill>
              <a:latin typeface="Lao UI" pitchFamily="34" charset="0"/>
              <a:cs typeface="Lao UI" pitchFamily="34" charset="0"/>
            </a:endParaRPr>
          </a:p>
          <a:p>
            <a:pPr algn="r"/>
            <a:r>
              <a:rPr lang="en-US" altLang="zh-CN" sz="1600" b="1" dirty="0" smtClean="0">
                <a:solidFill>
                  <a:srgbClr val="C0504D"/>
                </a:solidFill>
                <a:latin typeface="Lao UI" pitchFamily="34" charset="0"/>
                <a:cs typeface="Lao UI" pitchFamily="34" charset="0"/>
              </a:rPr>
              <a:t>Prepared</a:t>
            </a:r>
            <a:r>
              <a:rPr lang="en-US" altLang="zh-CN" sz="1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altLang="zh-CN" sz="1600" b="1" dirty="0">
                <a:solidFill>
                  <a:srgbClr val="C0504D"/>
                </a:solidFill>
                <a:latin typeface="Lao UI" pitchFamily="34" charset="0"/>
                <a:cs typeface="Lao UI" pitchFamily="34" charset="0"/>
              </a:rPr>
              <a:t>by: </a:t>
            </a:r>
            <a:r>
              <a:rPr lang="en-US" altLang="zh-CN" sz="1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Dawit M. (M.Sc</a:t>
            </a:r>
            <a:r>
              <a:rPr lang="en-US" altLang="zh-CN" sz="1600" b="1" dirty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.</a:t>
            </a:r>
            <a:r>
              <a:rPr lang="en-US" altLang="zh-CN" sz="1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)</a:t>
            </a:r>
            <a:endParaRPr lang="en-US" altLang="zh-CN" sz="1600" b="1" dirty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algn="r"/>
            <a:r>
              <a:rPr lang="en-US" altLang="zh-CN" sz="1600" b="1" dirty="0" smtClean="0">
                <a:solidFill>
                  <a:srgbClr val="C0504D"/>
                </a:solidFill>
                <a:latin typeface="Lao UI" pitchFamily="34" charset="0"/>
                <a:cs typeface="Lao UI" pitchFamily="34" charset="0"/>
              </a:rPr>
              <a:t>           Office:  </a:t>
            </a:r>
            <a:r>
              <a:rPr lang="en-US" altLang="zh-CN" sz="1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314 - C</a:t>
            </a:r>
            <a:endParaRPr lang="en-US" altLang="zh-CN" sz="1600" b="1" dirty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algn="r"/>
            <a:r>
              <a:rPr lang="en-US" altLang="zh-CN" sz="1600" b="1" dirty="0" smtClean="0">
                <a:solidFill>
                  <a:srgbClr val="C0504D"/>
                </a:solidFill>
                <a:latin typeface="Lao UI" pitchFamily="34" charset="0"/>
                <a:cs typeface="Lao UI" pitchFamily="34" charset="0"/>
              </a:rPr>
              <a:t>          E-mail:   </a:t>
            </a:r>
            <a:r>
              <a:rPr lang="en-US" altLang="zh-CN" sz="1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  <a:hlinkClick r:id="rId2"/>
              </a:rPr>
              <a:t>dwtmus@gmail.com</a:t>
            </a:r>
            <a:endParaRPr lang="en-US" altLang="zh-CN" sz="16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52399" y="2021939"/>
            <a:ext cx="881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Addis Ababa University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Addis Ababa Institute of Technology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School of Mechanical &amp; Industrial Engineering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796" y="3426769"/>
            <a:ext cx="881208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Eras Bold ITC" panose="020B0907030504020204" pitchFamily="34" charset="0"/>
                <a:ea typeface="宋体" pitchFamily="2" charset="-122"/>
                <a:cs typeface="Lao UI" pitchFamily="34" charset="0"/>
              </a:rPr>
              <a:t>Introduction to Thermo-Fluid Systems Design</a:t>
            </a:r>
            <a:endParaRPr lang="en-US" sz="28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pic>
        <p:nvPicPr>
          <p:cNvPr id="7" name="Picture 6" descr="Addis_Ababa_University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40384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34" y="4057959"/>
            <a:ext cx="4146646" cy="27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Mode of Evaluation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10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93242"/>
              </p:ext>
            </p:extLst>
          </p:nvPr>
        </p:nvGraphicFramePr>
        <p:xfrm>
          <a:off x="738979" y="1595504"/>
          <a:ext cx="7558536" cy="3387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021"/>
                <a:gridCol w="3217515"/>
              </a:tblGrid>
              <a:tr h="63272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Graded Contents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Project I and II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7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Exam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7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Exam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7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066470" y="5074519"/>
            <a:ext cx="540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 </a:t>
            </a:r>
          </a:p>
          <a:p>
            <a:r>
              <a:rPr lang="en-US" sz="1800" dirty="0"/>
              <a:t>[To be graded, A (maximum, pass) - F (minimum, fail)]</a:t>
            </a:r>
          </a:p>
        </p:txBody>
      </p:sp>
    </p:spTree>
    <p:extLst>
      <p:ext uri="{BB962C8B-B14F-4D97-AF65-F5344CB8AC3E}">
        <p14:creationId xmlns:p14="http://schemas.microsoft.com/office/powerpoint/2010/main" val="2145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noted throughout.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class attendance is mandatory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a grade in this course or to sit for final exam.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discussion on homework is encouraged, but each student must do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his/her own work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submit papers as per the due date.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respected. Late work WILL NOT be accepted.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very bad habit and any form of cheating on assignments and exams has strict punishments by the school academic commission.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the instructor for discussion or for any good need in the subject matter, in class or outside the class (office).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Course Policies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11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34913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43980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12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094" y="3210496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— Definition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devising a system, subsystem, component, or process to meet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needs.</a:t>
            </a:r>
          </a:p>
          <a:p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Design in Thermo-Fluid Science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manipulation of physical and/or chemical processes to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desired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(a) Introduce boiling or condensation to increase heat transfer rates.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defining the components and their assembly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function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a specified requirement.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(a) Steam turbine power plant system consisting of turbines, pumps,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pipes, and heat exchangers.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Hot water heating system, complete with boilers.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</a:t>
            </a:r>
            <a:r>
              <a:rPr lang="en-US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defining and assembling a small group of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to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 specified function.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Pump/piping system of a large power plant. The pump/piping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is a subsystem of the larger power plant system used to transport water</a:t>
            </a:r>
          </a:p>
          <a:p>
            <a:pPr algn="just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and from the boiler or steam generator.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piece of equipment or device.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Design of Thermo – Fluid Systems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13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49" y="980211"/>
            <a:ext cx="841141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Design and Analysis</a:t>
            </a:r>
          </a:p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fundamental principles to a well-defined problem.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supporting information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normally provided, and one closed-ended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is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</a:p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fundamental principles to an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problem.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supporting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may not be available and assumptions may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made. Several alternatives may be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possible, no single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exists.</a:t>
            </a:r>
          </a:p>
          <a:p>
            <a:pPr algn="just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Design</a:t>
            </a: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an existing device for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cost reduction;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improved performance and/or efficiency;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reduced mean time between “breakdowns”;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satisfy government codes and standards;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satisfy customer/client preferences.</a:t>
            </a: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existing components for the design of a subsystem or a complete</a:t>
            </a:r>
          </a:p>
          <a:p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a new device or system.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	Cont’d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14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General Steps in Design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15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1" y="838200"/>
            <a:ext cx="40290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Applications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16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Picture 2" descr="F:\duct-desig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2" y="933894"/>
            <a:ext cx="4238331" cy="2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Duct Applic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16" y="1056724"/>
            <a:ext cx="4744278" cy="48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	Cont’d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17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55" y="1006892"/>
            <a:ext cx="4813158" cy="48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2" y="865929"/>
            <a:ext cx="3429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	Cont’d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18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Picture 7" descr="Image result for heat exchanger animati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62" y="981177"/>
            <a:ext cx="4305638" cy="2755541"/>
          </a:xfrm>
          <a:prstGeom prst="rect">
            <a:avLst/>
          </a:prstGeom>
          <a:noFill/>
        </p:spPr>
      </p:pic>
      <p:pic>
        <p:nvPicPr>
          <p:cNvPr id="11" name="Picture 2" descr="C:\Users\Wonde\Desktop\1248931907SOLAR 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962" y="895547"/>
            <a:ext cx="3657600" cy="265835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10" descr="http://educypedia.karadimov.info/library/Solar%20Throug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42" y="3789575"/>
            <a:ext cx="3667027" cy="260179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1140" t="3309" r="1065" b="2435"/>
          <a:stretch>
            <a:fillRect/>
          </a:stretch>
        </p:blipFill>
        <p:spPr bwMode="auto">
          <a:xfrm>
            <a:off x="243112" y="3970116"/>
            <a:ext cx="4366988" cy="253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5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Cont’d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952" y="6096000"/>
            <a:ext cx="851848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19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Picture 2" descr="http://www.thermoflow.com/images/image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75" y="1107894"/>
            <a:ext cx="8607944" cy="443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4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9" y="870065"/>
            <a:ext cx="825693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  <a:latin typeface="Maiandra GD" panose="020E0502030308020204" pitchFamily="34" charset="0"/>
                <a:ea typeface="Batang" pitchFamily="18" charset="-127"/>
                <a:cs typeface="Arial" panose="020B0604020202020204" pitchFamily="34" charset="0"/>
                <a:hlinkClick r:id="rId3" action="ppaction://hlinksldjump"/>
              </a:rPr>
              <a:t>About the Course</a:t>
            </a:r>
            <a:endParaRPr lang="en-US" sz="1800" dirty="0" smtClean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  <a:latin typeface="Maiandra GD" panose="020E0502030308020204" pitchFamily="34" charset="0"/>
                <a:ea typeface="Batang" pitchFamily="18" charset="-127"/>
                <a:cs typeface="Arial" panose="020B0604020202020204" pitchFamily="34" charset="0"/>
                <a:hlinkClick r:id="rId4" action="ppaction://hlinksldjump"/>
              </a:rPr>
              <a:t>About the Instructor &amp; Contact Info</a:t>
            </a:r>
            <a:endParaRPr lang="en-US" sz="1800" dirty="0" smtClean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5" action="ppaction://hlinksldjump"/>
              </a:rPr>
              <a:t>Introduction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6" action="ppaction://hlinksldjump"/>
              </a:rPr>
              <a:t>Prerequisites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7" action="ppaction://hlinksldjump"/>
              </a:rPr>
              <a:t>Learning Outcomes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8" action="ppaction://hlinksldjump"/>
              </a:rPr>
              <a:t>Course Contents and References 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9" action="ppaction://hlinksldjump"/>
              </a:rPr>
              <a:t>Mode of Evaluation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10" action="ppaction://hlinksldjump"/>
              </a:rPr>
              <a:t>Course Policies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lvl="1"/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11" action="ppaction://hlinksldjump"/>
              </a:rPr>
              <a:t>Introduction 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12" action="ppaction://hlinksldjump"/>
              </a:rPr>
              <a:t>Design of Thermo – Fluid Systems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13" action="ppaction://hlinksldjump"/>
              </a:rPr>
              <a:t>General Steps in Design</a:t>
            </a:r>
            <a:endParaRPr lang="en-US" sz="1800" dirty="0" smtClean="0">
              <a:solidFill>
                <a:srgbClr val="C00000"/>
              </a:solidFill>
              <a:latin typeface="Maiandra GD" panose="020E0502030308020204" pitchFamily="34" charset="0"/>
              <a:ea typeface="宋体" pitchFamily="2" charset="-122"/>
              <a:cs typeface="Lao UI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  <a:hlinkClick r:id="rId14" action="ppaction://hlinksldjump"/>
              </a:rPr>
              <a:t>Applications</a:t>
            </a:r>
            <a:r>
              <a:rPr lang="en-US" sz="1800" dirty="0" smtClean="0">
                <a:solidFill>
                  <a:srgbClr val="C00000"/>
                </a:solidFill>
                <a:latin typeface="Maiandra GD" panose="020E0502030308020204" pitchFamily="34" charset="0"/>
                <a:ea typeface="宋体" pitchFamily="2" charset="-122"/>
                <a:cs typeface="Lao UI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rgbClr val="002060"/>
              </a:solidFill>
              <a:latin typeface="Maiandra GD" panose="020E0502030308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Maiandra GD" panose="020E0502030308020204" pitchFamily="34" charset="0"/>
              <a:ea typeface="Batang" pitchFamily="18" charset="-127"/>
              <a:cs typeface="Lao UI" panose="020B0502040204020203" pitchFamily="34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Maiandra GD" panose="020E0502030308020204" pitchFamily="34" charset="0"/>
              <a:ea typeface="Batang" pitchFamily="18" charset="-127"/>
              <a:cs typeface="Lao UI" panose="020B0502040204020203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Maiandra GD" panose="020E0502030308020204" pitchFamily="34" charset="0"/>
              <a:ea typeface="Batang" pitchFamily="18" charset="-127"/>
              <a:cs typeface="Lao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Outline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2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0" y="3193576"/>
            <a:ext cx="80126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399" y="3203738"/>
            <a:ext cx="8884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Thank You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Questions please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3208074"/>
            <a:ext cx="8915400" cy="538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399" y="3769331"/>
            <a:ext cx="8915400" cy="538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title: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 - Fluid Systems Design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5372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Regular, B.Sc. in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Hours: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4" algn="just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ECTS: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just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Hours: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lecture, 2 tutorial, 1 lab, 5 Home study (HS)</a:t>
            </a:r>
          </a:p>
          <a:p>
            <a:pPr algn="just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Group: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V (Thermal Stream, UG)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About the Course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3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Instructor: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Mr. Dawit Mussie</a:t>
            </a: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Qualifications: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B.Sc. in Mechanical Engineering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          M.Sc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. in Thermal Engineering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Office: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314-C (Mechanical Floor)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Consultation hours: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2:30pm-:4:30pm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on Monday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                  10:00am-12:00pm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on Wednesday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E-mail: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hlinkClick r:id="rId2"/>
              </a:rPr>
              <a:t>dwtmus@gmail.com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(comments, suggestions,  questions … are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welcome)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Student Representative: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Yitayal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- 0923273245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algn="just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About the Instructor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4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courses and projects in contemporary undergraduate curricula have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mainly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topics in solid mechanics. This has left graduating junior engineers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limited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experience in the design of components and systems in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thermo-fluids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sciences. ABB Automation in their handbook on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Efficient </a:t>
            </a:r>
            <a:r>
              <a:rPr 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Systems in Fossil-Fuel Power Plants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mentioned that this lack of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thermo-fluids systems design will limit our ability to produce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systems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deficiency in contemporary undergraduate curricula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resulted in an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need for course materials that underline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concepts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design of thermo-fluids components and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Owing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urgent need for course materials in this area, this textbook has been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the gap between the fundamental concepts of fluid mechanics,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thermodynamics and the practical design of thermo-fluids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and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systems. To achieve this goal, this textbook is focused on the design of </a:t>
            </a: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fluid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systems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exchangers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power generations and utilizations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5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012665"/>
            <a:ext cx="8411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requires prerequisite knowledge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heat transfer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with emphasis on forced convection in tubes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over cylinders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constant area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cycles,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Rankine and Brayton cycles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Courses: 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 I &amp; II, Heat Transfer, Fluid Mechanics I &amp; II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concepts are used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tools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exhaustive design process to solve various practical problems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Prerequisite Knowledge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6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156" y="986607"/>
            <a:ext cx="8545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After completion of this course, student will be able: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techniques for formulating and solving thermal and fluid problems with emphasis on using an integrated and just-in-time teaching strategy.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prepare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themselves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competence in the workplace through cooperative group works and extensive computer-based teaching and learning.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for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courses in thermal and fluid sciences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pump/fan, fluid mover to perform adequate fluid flow rate.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series piping/duct system network, design and analyze a parallel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series piping/duct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network.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realistic thermal-fluid design of heating/cooling system including heat exchangers, solar water heating systems and work on individual components of a composite system. </a:t>
            </a: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Learning Outcomes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7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1" y="887878"/>
            <a:ext cx="413384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Air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Duct Systems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Duct? (Duct Defined)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 Classifications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 Materials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 Shapes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 in Duct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Losses in Ducts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– Duct Systems Design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Rules for Duct Design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Duct Design Methods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Air Duct Systems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Balancing and Optimizations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 and Fan Laws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Between Fan and Duct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(Fan Laws)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Selection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 Leakage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 Work Sectional Losses (Charts)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Course Contents and References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8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100" y="887878"/>
            <a:ext cx="41338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Liquid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Systems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Flow Review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Laminar and Turbulent Flows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 (minor and major)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Grade Line and Hydraulic Grade Line in Conduit Flow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Equivalent Length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Power Transmission through Pipes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Piping Network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Supply Design for High Rise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 Types 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Pump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  <a:p>
            <a:pPr lvl="0"/>
            <a:endParaRPr 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Design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Heat Exchangers – Kern’s Method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(Thermal) Design of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and Tube HEXs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46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	Cont’d …</a:t>
            </a:r>
            <a:endParaRPr lang="en-US" sz="2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30478"/>
            <a:ext cx="8915400" cy="107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04801"/>
            <a:ext cx="6477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AAiT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6504801"/>
            <a:ext cx="8198295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School of Mechanical and Industrial Engineering - </a:t>
            </a:r>
            <a:r>
              <a:rPr lang="en-US" sz="1200" b="1" dirty="0" smtClean="0">
                <a:solidFill>
                  <a:prstClr val="white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SMiE</a:t>
            </a:r>
            <a:endParaRPr lang="en-US" sz="1200" b="1" dirty="0">
              <a:solidFill>
                <a:prstClr val="white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533400" cy="457200"/>
          </a:xfrm>
        </p:spPr>
        <p:txBody>
          <a:bodyPr/>
          <a:lstStyle/>
          <a:p>
            <a:fld id="{EE45F90F-9DDF-48C6-AE1B-5F3FF3CC920B}" type="slidenum">
              <a:rPr lang="en-US" altLang="zh-CN" sz="2800" b="1" smtClean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pPr/>
              <a:t>9</a:t>
            </a:fld>
            <a:endParaRPr lang="en-US" altLang="zh-CN" sz="2800" b="1" dirty="0">
              <a:solidFill>
                <a:prstClr val="black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1" y="887878"/>
            <a:ext cx="4133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Application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Heat Exchangers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– Liquid Heat Exchange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– Gas Heat Exchange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– Gas Heat Exchange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Auxiliaries (Anti – Plugging and Anti Fouling Systems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0" y="918221"/>
            <a:ext cx="41338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Solar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Systems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Water Heating Systems</a:t>
            </a:r>
          </a:p>
          <a:p>
            <a:pPr lvl="0"/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Transient Models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sz="1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1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Systems</a:t>
            </a:r>
          </a:p>
          <a:p>
            <a:pPr lvl="0"/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Steady 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Transient Models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Thermal Power Plants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Desalination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365" y="3087441"/>
            <a:ext cx="79617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Book: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G. McDonald, Hugh L.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Magande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Introduction to Thermo – Fluid Systems Design, A John Wiley &amp; Sons, Ltd., Publication, 2012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Yunus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Çengel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Heat and Mass Transfer: A Practical Approach, 3rd Edition, McGraw-Hill, Co., 2007 and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Fluid Mechanics, 6th Edition, McGraw-Hill, Co., 2008</a:t>
            </a:r>
          </a:p>
          <a:p>
            <a:pPr lvl="0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Yunus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Çengel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John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Cimbala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Fluid Mechanics: Fundamentals and Applications, McGraw-Hill, Co., 2006</a:t>
            </a:r>
          </a:p>
          <a:p>
            <a:pPr lvl="0"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Incropera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Dewitt, Theodore Bergman, Adrienne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Lavine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Introduction to Heat Transfer, 5th Edition, John Wiley &amp; Sons, 2007</a:t>
            </a:r>
          </a:p>
          <a:p>
            <a:pPr lvl="0"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Thermal-Fluid Sciences: An Integrated Approach, Cambridge University Press, 2006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322" y="2632920"/>
            <a:ext cx="903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Lao UI" pitchFamily="34" charset="0"/>
                <a:ea typeface="宋体" pitchFamily="2" charset="-122"/>
                <a:cs typeface="Lao UI" pitchFamily="34" charset="0"/>
              </a:rPr>
              <a:t>	Text Book and References</a:t>
            </a:r>
            <a:endParaRPr lang="en-US" sz="1800" b="1" dirty="0">
              <a:solidFill>
                <a:srgbClr val="C00000"/>
              </a:solidFill>
              <a:latin typeface="Lao UI" pitchFamily="34" charset="0"/>
              <a:ea typeface="宋体" pitchFamily="2" charset="-122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1349</Words>
  <Application>Microsoft Office PowerPoint</Application>
  <PresentationFormat>On-screen Show (4:3)</PresentationFormat>
  <Paragraphs>268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Tawit</dc:creator>
  <cp:lastModifiedBy>Dawit M</cp:lastModifiedBy>
  <cp:revision>618</cp:revision>
  <dcterms:created xsi:type="dcterms:W3CDTF">2004-10-27T01:02:05Z</dcterms:created>
  <dcterms:modified xsi:type="dcterms:W3CDTF">2020-02-28T05:28:13Z</dcterms:modified>
</cp:coreProperties>
</file>