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7" r:id="rId6"/>
    <p:sldId id="260" r:id="rId7"/>
    <p:sldId id="261" r:id="rId8"/>
    <p:sldId id="262" r:id="rId9"/>
    <p:sldId id="263" r:id="rId10"/>
    <p:sldId id="264" r:id="rId11"/>
    <p:sldId id="265" r:id="rId12"/>
    <p:sldId id="266" r:id="rId13"/>
    <p:sldId id="267" r:id="rId14"/>
    <p:sldId id="268" r:id="rId15"/>
    <p:sldId id="293" r:id="rId16"/>
    <p:sldId id="294" r:id="rId17"/>
    <p:sldId id="295" r:id="rId18"/>
    <p:sldId id="291" r:id="rId19"/>
    <p:sldId id="269" r:id="rId20"/>
    <p:sldId id="270" r:id="rId21"/>
    <p:sldId id="271" r:id="rId22"/>
    <p:sldId id="276" r:id="rId23"/>
    <p:sldId id="272" r:id="rId24"/>
    <p:sldId id="292" r:id="rId25"/>
    <p:sldId id="273" r:id="rId26"/>
    <p:sldId id="274" r:id="rId27"/>
    <p:sldId id="275" r:id="rId28"/>
    <p:sldId id="277" r:id="rId29"/>
    <p:sldId id="278" r:id="rId30"/>
    <p:sldId id="279" r:id="rId31"/>
    <p:sldId id="280" r:id="rId32"/>
    <p:sldId id="281" r:id="rId33"/>
    <p:sldId id="282" r:id="rId34"/>
    <p:sldId id="283" r:id="rId35"/>
    <p:sldId id="284" r:id="rId36"/>
    <p:sldId id="285"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CC"/>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2" d="100"/>
          <a:sy n="62" d="100"/>
        </p:scale>
        <p:origin x="-78" y="-6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CB6D40-D13B-4C86-A9D4-D4E3A01FBCC2}"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9C87B-E552-4264-93AD-CA9BFE5C6042}" type="slidenum">
              <a:rPr lang="en-US" smtClean="0"/>
              <a:t>‹#›</a:t>
            </a:fld>
            <a:endParaRPr lang="en-US"/>
          </a:p>
        </p:txBody>
      </p:sp>
    </p:spTree>
    <p:extLst>
      <p:ext uri="{BB962C8B-B14F-4D97-AF65-F5344CB8AC3E}">
        <p14:creationId xmlns:p14="http://schemas.microsoft.com/office/powerpoint/2010/main" val="1886929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B6D40-D13B-4C86-A9D4-D4E3A01FBCC2}"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9C87B-E552-4264-93AD-CA9BFE5C6042}" type="slidenum">
              <a:rPr lang="en-US" smtClean="0"/>
              <a:t>‹#›</a:t>
            </a:fld>
            <a:endParaRPr lang="en-US"/>
          </a:p>
        </p:txBody>
      </p:sp>
    </p:spTree>
    <p:extLst>
      <p:ext uri="{BB962C8B-B14F-4D97-AF65-F5344CB8AC3E}">
        <p14:creationId xmlns:p14="http://schemas.microsoft.com/office/powerpoint/2010/main" val="57481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B6D40-D13B-4C86-A9D4-D4E3A01FBCC2}"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9C87B-E552-4264-93AD-CA9BFE5C6042}" type="slidenum">
              <a:rPr lang="en-US" smtClean="0"/>
              <a:t>‹#›</a:t>
            </a:fld>
            <a:endParaRPr lang="en-US"/>
          </a:p>
        </p:txBody>
      </p:sp>
    </p:spTree>
    <p:extLst>
      <p:ext uri="{BB962C8B-B14F-4D97-AF65-F5344CB8AC3E}">
        <p14:creationId xmlns:p14="http://schemas.microsoft.com/office/powerpoint/2010/main" val="1094644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CB6D40-D13B-4C86-A9D4-D4E3A01FBCC2}"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9C87B-E552-4264-93AD-CA9BFE5C6042}" type="slidenum">
              <a:rPr lang="en-US" smtClean="0"/>
              <a:t>‹#›</a:t>
            </a:fld>
            <a:endParaRPr lang="en-US"/>
          </a:p>
        </p:txBody>
      </p:sp>
    </p:spTree>
    <p:extLst>
      <p:ext uri="{BB962C8B-B14F-4D97-AF65-F5344CB8AC3E}">
        <p14:creationId xmlns:p14="http://schemas.microsoft.com/office/powerpoint/2010/main" val="267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CB6D40-D13B-4C86-A9D4-D4E3A01FBCC2}"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09C87B-E552-4264-93AD-CA9BFE5C6042}" type="slidenum">
              <a:rPr lang="en-US" smtClean="0"/>
              <a:t>‹#›</a:t>
            </a:fld>
            <a:endParaRPr lang="en-US"/>
          </a:p>
        </p:txBody>
      </p:sp>
    </p:spTree>
    <p:extLst>
      <p:ext uri="{BB962C8B-B14F-4D97-AF65-F5344CB8AC3E}">
        <p14:creationId xmlns:p14="http://schemas.microsoft.com/office/powerpoint/2010/main" val="285767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CB6D40-D13B-4C86-A9D4-D4E3A01FBCC2}"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9C87B-E552-4264-93AD-CA9BFE5C6042}" type="slidenum">
              <a:rPr lang="en-US" smtClean="0"/>
              <a:t>‹#›</a:t>
            </a:fld>
            <a:endParaRPr lang="en-US"/>
          </a:p>
        </p:txBody>
      </p:sp>
    </p:spTree>
    <p:extLst>
      <p:ext uri="{BB962C8B-B14F-4D97-AF65-F5344CB8AC3E}">
        <p14:creationId xmlns:p14="http://schemas.microsoft.com/office/powerpoint/2010/main" val="226314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CB6D40-D13B-4C86-A9D4-D4E3A01FBCC2}"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09C87B-E552-4264-93AD-CA9BFE5C6042}" type="slidenum">
              <a:rPr lang="en-US" smtClean="0"/>
              <a:t>‹#›</a:t>
            </a:fld>
            <a:endParaRPr lang="en-US"/>
          </a:p>
        </p:txBody>
      </p:sp>
    </p:spTree>
    <p:extLst>
      <p:ext uri="{BB962C8B-B14F-4D97-AF65-F5344CB8AC3E}">
        <p14:creationId xmlns:p14="http://schemas.microsoft.com/office/powerpoint/2010/main" val="195348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CB6D40-D13B-4C86-A9D4-D4E3A01FBCC2}"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09C87B-E552-4264-93AD-CA9BFE5C6042}" type="slidenum">
              <a:rPr lang="en-US" smtClean="0"/>
              <a:t>‹#›</a:t>
            </a:fld>
            <a:endParaRPr lang="en-US"/>
          </a:p>
        </p:txBody>
      </p:sp>
    </p:spTree>
    <p:extLst>
      <p:ext uri="{BB962C8B-B14F-4D97-AF65-F5344CB8AC3E}">
        <p14:creationId xmlns:p14="http://schemas.microsoft.com/office/powerpoint/2010/main" val="148018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CB6D40-D13B-4C86-A9D4-D4E3A01FBCC2}"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09C87B-E552-4264-93AD-CA9BFE5C6042}" type="slidenum">
              <a:rPr lang="en-US" smtClean="0"/>
              <a:t>‹#›</a:t>
            </a:fld>
            <a:endParaRPr lang="en-US"/>
          </a:p>
        </p:txBody>
      </p:sp>
    </p:spTree>
    <p:extLst>
      <p:ext uri="{BB962C8B-B14F-4D97-AF65-F5344CB8AC3E}">
        <p14:creationId xmlns:p14="http://schemas.microsoft.com/office/powerpoint/2010/main" val="75245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B6D40-D13B-4C86-A9D4-D4E3A01FBCC2}"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9C87B-E552-4264-93AD-CA9BFE5C6042}" type="slidenum">
              <a:rPr lang="en-US" smtClean="0"/>
              <a:t>‹#›</a:t>
            </a:fld>
            <a:endParaRPr lang="en-US"/>
          </a:p>
        </p:txBody>
      </p:sp>
    </p:spTree>
    <p:extLst>
      <p:ext uri="{BB962C8B-B14F-4D97-AF65-F5344CB8AC3E}">
        <p14:creationId xmlns:p14="http://schemas.microsoft.com/office/powerpoint/2010/main" val="94136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CB6D40-D13B-4C86-A9D4-D4E3A01FBCC2}"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09C87B-E552-4264-93AD-CA9BFE5C6042}" type="slidenum">
              <a:rPr lang="en-US" smtClean="0"/>
              <a:t>‹#›</a:t>
            </a:fld>
            <a:endParaRPr lang="en-US"/>
          </a:p>
        </p:txBody>
      </p:sp>
    </p:spTree>
    <p:extLst>
      <p:ext uri="{BB962C8B-B14F-4D97-AF65-F5344CB8AC3E}">
        <p14:creationId xmlns:p14="http://schemas.microsoft.com/office/powerpoint/2010/main" val="2708349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B6D40-D13B-4C86-A9D4-D4E3A01FBCC2}"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09C87B-E552-4264-93AD-CA9BFE5C6042}" type="slidenum">
              <a:rPr lang="en-US" smtClean="0"/>
              <a:t>‹#›</a:t>
            </a:fld>
            <a:endParaRPr lang="en-US"/>
          </a:p>
        </p:txBody>
      </p:sp>
    </p:spTree>
    <p:extLst>
      <p:ext uri="{BB962C8B-B14F-4D97-AF65-F5344CB8AC3E}">
        <p14:creationId xmlns:p14="http://schemas.microsoft.com/office/powerpoint/2010/main" val="3549275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Recommended%20velocities.pdf" TargetMode="External"/><Relationship Id="rId2" Type="http://schemas.openxmlformats.org/officeDocument/2006/relationships/hyperlink" Target="EBCS%20Partial.pdf" TargetMode="External"/><Relationship Id="rId1" Type="http://schemas.openxmlformats.org/officeDocument/2006/relationships/slideLayout" Target="../slideLayouts/slideLayout2.xml"/><Relationship Id="rId4" Type="http://schemas.openxmlformats.org/officeDocument/2006/relationships/hyperlink" Target="Maximum%20Flow%20Velocities%20in%20Water%20Systems.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b="1" dirty="0" smtClean="0">
                <a:solidFill>
                  <a:srgbClr val="3333FF"/>
                </a:solidFill>
                <a:latin typeface="Adobe Arabic" panose="02040503050201020203" pitchFamily="18" charset="-78"/>
                <a:cs typeface="Adobe Arabic" panose="02040503050201020203" pitchFamily="18" charset="-78"/>
              </a:rPr>
              <a:t>Pipe flow systems : Part-2</a:t>
            </a:r>
            <a:endParaRPr lang="en-US" sz="4000" b="1" dirty="0">
              <a:solidFill>
                <a:srgbClr val="3333FF"/>
              </a:solidFill>
              <a:latin typeface="Adobe Arabic" panose="02040503050201020203" pitchFamily="18" charset="-78"/>
              <a:cs typeface="Adobe Arabic" panose="02040503050201020203" pitchFamily="18" charset="-78"/>
            </a:endParaRPr>
          </a:p>
        </p:txBody>
      </p:sp>
      <p:sp>
        <p:nvSpPr>
          <p:cNvPr id="3" name="Subtitle 2"/>
          <p:cNvSpPr>
            <a:spLocks noGrp="1"/>
          </p:cNvSpPr>
          <p:nvPr>
            <p:ph type="subTitle" idx="1"/>
          </p:nvPr>
        </p:nvSpPr>
        <p:spPr/>
        <p:txBody>
          <a:bodyPr/>
          <a:lstStyle/>
          <a:p>
            <a:r>
              <a:rPr lang="en-US" dirty="0" err="1" smtClean="0">
                <a:solidFill>
                  <a:srgbClr val="800000"/>
                </a:solidFill>
                <a:latin typeface="Adobe Arabic" panose="02040503050201020203" pitchFamily="18" charset="-78"/>
                <a:cs typeface="Adobe Arabic" panose="02040503050201020203" pitchFamily="18" charset="-78"/>
              </a:rPr>
              <a:t>Dr.Yilma</a:t>
            </a:r>
            <a:r>
              <a:rPr lang="en-US" dirty="0" smtClean="0">
                <a:solidFill>
                  <a:srgbClr val="800000"/>
                </a:solidFill>
                <a:latin typeface="Adobe Arabic" panose="02040503050201020203" pitchFamily="18" charset="-78"/>
                <a:cs typeface="Adobe Arabic" panose="02040503050201020203" pitchFamily="18" charset="-78"/>
              </a:rPr>
              <a:t> T.</a:t>
            </a:r>
            <a:endParaRPr lang="en-US" dirty="0">
              <a:solidFill>
                <a:srgbClr val="800000"/>
              </a:solidFill>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2631931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32134" y="145689"/>
            <a:ext cx="11121612" cy="6478136"/>
          </a:xfrm>
          <a:prstGeom prst="rect">
            <a:avLst/>
          </a:prstGeom>
        </p:spPr>
      </p:pic>
    </p:spTree>
    <p:extLst>
      <p:ext uri="{BB962C8B-B14F-4D97-AF65-F5344CB8AC3E}">
        <p14:creationId xmlns:p14="http://schemas.microsoft.com/office/powerpoint/2010/main" val="2613819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0332" y="871789"/>
            <a:ext cx="10318430" cy="5094114"/>
          </a:xfrm>
          <a:prstGeom prst="rect">
            <a:avLst/>
          </a:prstGeom>
        </p:spPr>
      </p:pic>
    </p:spTree>
    <p:extLst>
      <p:ext uri="{BB962C8B-B14F-4D97-AF65-F5344CB8AC3E}">
        <p14:creationId xmlns:p14="http://schemas.microsoft.com/office/powerpoint/2010/main" val="3467006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0114" y="272297"/>
            <a:ext cx="5935933" cy="1553328"/>
          </a:xfrm>
          <a:prstGeom prst="rect">
            <a:avLst/>
          </a:prstGeom>
        </p:spPr>
      </p:pic>
      <p:pic>
        <p:nvPicPr>
          <p:cNvPr id="5" name="Picture 4"/>
          <p:cNvPicPr>
            <a:picLocks noChangeAspect="1"/>
          </p:cNvPicPr>
          <p:nvPr/>
        </p:nvPicPr>
        <p:blipFill>
          <a:blip r:embed="rId3"/>
          <a:stretch>
            <a:fillRect/>
          </a:stretch>
        </p:blipFill>
        <p:spPr>
          <a:xfrm>
            <a:off x="2690114" y="1825625"/>
            <a:ext cx="5756817" cy="4873255"/>
          </a:xfrm>
          <a:prstGeom prst="rect">
            <a:avLst/>
          </a:prstGeom>
        </p:spPr>
      </p:pic>
    </p:spTree>
    <p:extLst>
      <p:ext uri="{BB962C8B-B14F-4D97-AF65-F5344CB8AC3E}">
        <p14:creationId xmlns:p14="http://schemas.microsoft.com/office/powerpoint/2010/main" val="3263199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95324"/>
          </a:xfrm>
        </p:spPr>
        <p:txBody>
          <a:bodyPr>
            <a:normAutofit/>
          </a:bodyPr>
          <a:lstStyle/>
          <a:p>
            <a:r>
              <a:rPr lang="en-US" sz="3200" b="1" dirty="0" smtClean="0">
                <a:solidFill>
                  <a:srgbClr val="3333FF"/>
                </a:solidFill>
                <a:latin typeface="Adobe Arabic" panose="02040503050201020203" pitchFamily="18" charset="-78"/>
                <a:cs typeface="Adobe Arabic" panose="02040503050201020203" pitchFamily="18" charset="-78"/>
              </a:rPr>
              <a:t>Fluid power transmission through pipes</a:t>
            </a:r>
            <a:endParaRPr lang="en-US" sz="3200" dirty="0">
              <a:solidFill>
                <a:srgbClr val="3333FF"/>
              </a:solidFill>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1005468" y="1234610"/>
            <a:ext cx="9019478" cy="3872649"/>
          </a:xfrm>
        </p:spPr>
        <p:txBody>
          <a:bodyPr>
            <a:normAutofit/>
          </a:bodyPr>
          <a:lstStyle/>
          <a:p>
            <a:pPr algn="just"/>
            <a:r>
              <a:rPr lang="en-US" dirty="0">
                <a:latin typeface="Adobe Arabic" panose="02040503050201020203" pitchFamily="18" charset="-78"/>
                <a:cs typeface="Adobe Arabic" panose="02040503050201020203" pitchFamily="18" charset="-78"/>
              </a:rPr>
              <a:t>High head and medium head </a:t>
            </a:r>
            <a:r>
              <a:rPr lang="en-US" dirty="0" err="1">
                <a:latin typeface="Adobe Arabic" panose="02040503050201020203" pitchFamily="18" charset="-78"/>
                <a:cs typeface="Adobe Arabic" panose="02040503050201020203" pitchFamily="18" charset="-78"/>
              </a:rPr>
              <a:t>hydal</a:t>
            </a:r>
            <a:r>
              <a:rPr lang="en-US" dirty="0">
                <a:latin typeface="Adobe Arabic" panose="02040503050201020203" pitchFamily="18" charset="-78"/>
                <a:cs typeface="Adobe Arabic" panose="02040503050201020203" pitchFamily="18" charset="-78"/>
              </a:rPr>
              <a:t> plants convey water from a high level to the power </a:t>
            </a:r>
            <a:r>
              <a:rPr lang="en-US" dirty="0" smtClean="0">
                <a:latin typeface="Adobe Arabic" panose="02040503050201020203" pitchFamily="18" charset="-78"/>
                <a:cs typeface="Adobe Arabic" panose="02040503050201020203" pitchFamily="18" charset="-78"/>
              </a:rPr>
              <a:t>house through </a:t>
            </a:r>
            <a:r>
              <a:rPr lang="en-US" dirty="0">
                <a:latin typeface="Adobe Arabic" panose="02040503050201020203" pitchFamily="18" charset="-78"/>
                <a:cs typeface="Adobe Arabic" panose="02040503050201020203" pitchFamily="18" charset="-78"/>
              </a:rPr>
              <a:t>pressure pipe called </a:t>
            </a:r>
            <a:r>
              <a:rPr lang="en-US" dirty="0">
                <a:solidFill>
                  <a:srgbClr val="3333FF"/>
                </a:solidFill>
                <a:latin typeface="Adobe Arabic" panose="02040503050201020203" pitchFamily="18" charset="-78"/>
                <a:cs typeface="Adobe Arabic" panose="02040503050201020203" pitchFamily="18" charset="-78"/>
              </a:rPr>
              <a:t>penstock pipes</a:t>
            </a:r>
            <a:r>
              <a:rPr lang="en-US" dirty="0">
                <a:latin typeface="Adobe Arabic" panose="02040503050201020203" pitchFamily="18" charset="-78"/>
                <a:cs typeface="Adobe Arabic" panose="02040503050201020203" pitchFamily="18" charset="-78"/>
              </a:rPr>
              <a:t>. The choices of the pipe diameter depends on </a:t>
            </a:r>
            <a:r>
              <a:rPr lang="en-US" dirty="0" smtClean="0">
                <a:latin typeface="Adobe Arabic" panose="02040503050201020203" pitchFamily="18" charset="-78"/>
                <a:cs typeface="Adobe Arabic" panose="02040503050201020203" pitchFamily="18" charset="-78"/>
              </a:rPr>
              <a:t>the expected </a:t>
            </a:r>
            <a:r>
              <a:rPr lang="en-US" dirty="0">
                <a:latin typeface="Adobe Arabic" panose="02040503050201020203" pitchFamily="18" charset="-78"/>
                <a:cs typeface="Adobe Arabic" panose="02040503050201020203" pitchFamily="18" charset="-78"/>
              </a:rPr>
              <a:t>efficiency of transmission and also on the economical aspect of the cost of pipe. </a:t>
            </a:r>
            <a:endParaRPr lang="en-US" dirty="0" smtClean="0">
              <a:latin typeface="Adobe Arabic" panose="02040503050201020203" pitchFamily="18" charset="-78"/>
              <a:cs typeface="Adobe Arabic" panose="02040503050201020203" pitchFamily="18" charset="-78"/>
            </a:endParaRPr>
          </a:p>
          <a:p>
            <a:pPr algn="just"/>
            <a:r>
              <a:rPr lang="en-US" dirty="0" smtClean="0">
                <a:latin typeface="Adobe Arabic" panose="02040503050201020203" pitchFamily="18" charset="-78"/>
                <a:cs typeface="Adobe Arabic" panose="02040503050201020203" pitchFamily="18" charset="-78"/>
              </a:rPr>
              <a:t>Higher efficiencies </a:t>
            </a:r>
            <a:r>
              <a:rPr lang="en-US" dirty="0">
                <a:latin typeface="Adobe Arabic" panose="02040503050201020203" pitchFamily="18" charset="-78"/>
                <a:cs typeface="Adobe Arabic" panose="02040503050201020203" pitchFamily="18" charset="-78"/>
              </a:rPr>
              <a:t>can be obtained by the use of larger diameter pipes, but this will prove to be costly.</a:t>
            </a:r>
          </a:p>
          <a:p>
            <a:pPr algn="just"/>
            <a:r>
              <a:rPr lang="en-US" dirty="0">
                <a:latin typeface="Adobe Arabic" panose="02040503050201020203" pitchFamily="18" charset="-78"/>
                <a:cs typeface="Adobe Arabic" panose="02040503050201020203" pitchFamily="18" charset="-78"/>
              </a:rPr>
              <a:t>It is desirable to </a:t>
            </a:r>
            <a:r>
              <a:rPr lang="en-US" dirty="0" err="1">
                <a:latin typeface="Adobe Arabic" panose="02040503050201020203" pitchFamily="18" charset="-78"/>
                <a:cs typeface="Adobe Arabic" panose="02040503050201020203" pitchFamily="18" charset="-78"/>
              </a:rPr>
              <a:t>maximise</a:t>
            </a:r>
            <a:r>
              <a:rPr lang="en-US" dirty="0">
                <a:latin typeface="Adobe Arabic" panose="02040503050201020203" pitchFamily="18" charset="-78"/>
                <a:cs typeface="Adobe Arabic" panose="02040503050201020203" pitchFamily="18" charset="-78"/>
              </a:rPr>
              <a:t> the power transmitted as compared to an attempt to </a:t>
            </a:r>
            <a:r>
              <a:rPr lang="en-US" dirty="0" smtClean="0">
                <a:latin typeface="Adobe Arabic" panose="02040503050201020203" pitchFamily="18" charset="-78"/>
                <a:cs typeface="Adobe Arabic" panose="02040503050201020203" pitchFamily="18" charset="-78"/>
              </a:rPr>
              <a:t>increase efficiency</a:t>
            </a:r>
            <a:r>
              <a:rPr lang="en-US" dirty="0">
                <a:latin typeface="Adobe Arabic" panose="02040503050201020203" pitchFamily="18" charset="-78"/>
                <a:cs typeface="Adobe Arabic" panose="02040503050201020203" pitchFamily="18" charset="-78"/>
              </a:rPr>
              <a:t>. Applications are also there in hydraulic drives and control </a:t>
            </a:r>
            <a:r>
              <a:rPr lang="en-US" dirty="0" smtClean="0">
                <a:latin typeface="Adobe Arabic" panose="02040503050201020203" pitchFamily="18" charset="-78"/>
                <a:cs typeface="Adobe Arabic" panose="02040503050201020203" pitchFamily="18" charset="-78"/>
              </a:rPr>
              <a:t>equipment.</a:t>
            </a:r>
            <a:endParaRPr lang="en-US"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784503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4182" y="1505415"/>
            <a:ext cx="11103428" cy="3960775"/>
          </a:xfrm>
          <a:prstGeom prst="rect">
            <a:avLst/>
          </a:prstGeom>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21178115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1374918">
            <a:off x="2428330" y="250393"/>
            <a:ext cx="7747577" cy="2853563"/>
          </a:xfrm>
          <a:prstGeom prst="rect">
            <a:avLst/>
          </a:prstGeom>
        </p:spPr>
      </p:pic>
      <p:pic>
        <p:nvPicPr>
          <p:cNvPr id="5" name="Picture 4"/>
          <p:cNvPicPr>
            <a:picLocks noChangeAspect="1"/>
          </p:cNvPicPr>
          <p:nvPr/>
        </p:nvPicPr>
        <p:blipFill>
          <a:blip r:embed="rId3"/>
          <a:stretch>
            <a:fillRect/>
          </a:stretch>
        </p:blipFill>
        <p:spPr>
          <a:xfrm rot="21381283">
            <a:off x="2639134" y="3122130"/>
            <a:ext cx="7093608" cy="3336982"/>
          </a:xfrm>
          <a:prstGeom prst="rect">
            <a:avLst/>
          </a:prstGeom>
        </p:spPr>
      </p:pic>
      <p:sp>
        <p:nvSpPr>
          <p:cNvPr id="6" name="Title 1"/>
          <p:cNvSpPr>
            <a:spLocks noGrp="1"/>
          </p:cNvSpPr>
          <p:nvPr>
            <p:ph type="title"/>
          </p:nvPr>
        </p:nvSpPr>
        <p:spPr>
          <a:xfrm>
            <a:off x="111512" y="710814"/>
            <a:ext cx="2806043" cy="872660"/>
          </a:xfrm>
        </p:spPr>
        <p:txBody>
          <a:bodyPr>
            <a:normAutofit fontScale="90000"/>
          </a:bodyPr>
          <a:lstStyle/>
          <a:p>
            <a:r>
              <a:rPr lang="en-US" sz="3200" b="1" dirty="0">
                <a:solidFill>
                  <a:srgbClr val="3333FF"/>
                </a:solidFill>
                <a:latin typeface="Adobe Arabic" panose="02040503050201020203" pitchFamily="18" charset="-78"/>
                <a:cs typeface="Adobe Arabic" panose="02040503050201020203" pitchFamily="18" charset="-78"/>
              </a:rPr>
              <a:t>Condition for Maximum Power Transmission</a:t>
            </a:r>
          </a:p>
        </p:txBody>
      </p:sp>
    </p:spTree>
    <p:extLst>
      <p:ext uri="{BB962C8B-B14F-4D97-AF65-F5344CB8AC3E}">
        <p14:creationId xmlns:p14="http://schemas.microsoft.com/office/powerpoint/2010/main" val="2929948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1420192">
            <a:off x="838200" y="806086"/>
            <a:ext cx="10123449" cy="5300795"/>
          </a:xfrm>
          <a:prstGeom prst="rect">
            <a:avLst/>
          </a:prstGeom>
        </p:spPr>
      </p:pic>
    </p:spTree>
    <p:extLst>
      <p:ext uri="{BB962C8B-B14F-4D97-AF65-F5344CB8AC3E}">
        <p14:creationId xmlns:p14="http://schemas.microsoft.com/office/powerpoint/2010/main" val="1913626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35425" y="786749"/>
            <a:ext cx="10721149" cy="5284501"/>
          </a:xfrm>
          <a:prstGeom prst="rect">
            <a:avLst/>
          </a:prstGeom>
        </p:spPr>
      </p:pic>
    </p:spTree>
    <p:extLst>
      <p:ext uri="{BB962C8B-B14F-4D97-AF65-F5344CB8AC3E}">
        <p14:creationId xmlns:p14="http://schemas.microsoft.com/office/powerpoint/2010/main" val="980115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9990" y="365125"/>
            <a:ext cx="7008188" cy="6109674"/>
          </a:xfrm>
          <a:prstGeom prst="rect">
            <a:avLst/>
          </a:prstGeom>
        </p:spPr>
      </p:pic>
    </p:spTree>
    <p:extLst>
      <p:ext uri="{BB962C8B-B14F-4D97-AF65-F5344CB8AC3E}">
        <p14:creationId xmlns:p14="http://schemas.microsoft.com/office/powerpoint/2010/main" val="2881555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2299"/>
          </a:xfrm>
        </p:spPr>
        <p:txBody>
          <a:bodyPr/>
          <a:lstStyle/>
          <a:p>
            <a:r>
              <a:rPr lang="en-US" sz="3200" b="1" dirty="0">
                <a:solidFill>
                  <a:srgbClr val="3333FF"/>
                </a:solidFill>
                <a:latin typeface="Adobe Arabic" panose="02040503050201020203" pitchFamily="18" charset="-78"/>
                <a:cs typeface="Adobe Arabic" panose="02040503050201020203" pitchFamily="18" charset="-78"/>
              </a:rPr>
              <a:t>Condition for Maximum Power Transmission</a:t>
            </a:r>
            <a:endParaRPr lang="en-US" dirty="0"/>
          </a:p>
        </p:txBody>
      </p:sp>
      <p:sp>
        <p:nvSpPr>
          <p:cNvPr id="3" name="Content Placeholder 2"/>
          <p:cNvSpPr>
            <a:spLocks noGrp="1"/>
          </p:cNvSpPr>
          <p:nvPr>
            <p:ph idx="1"/>
          </p:nvPr>
        </p:nvSpPr>
        <p:spPr>
          <a:xfrm>
            <a:off x="1005468" y="1424181"/>
            <a:ext cx="8205439" cy="4351338"/>
          </a:xfrm>
        </p:spPr>
        <p:txBody>
          <a:bodyPr/>
          <a:lstStyle/>
          <a:p>
            <a:pPr algn="just"/>
            <a:r>
              <a:rPr lang="en-US" dirty="0">
                <a:latin typeface="Adobe Arabic" panose="02040503050201020203" pitchFamily="18" charset="-78"/>
                <a:cs typeface="Adobe Arabic" panose="02040503050201020203" pitchFamily="18" charset="-78"/>
              </a:rPr>
              <a:t>For maximum power generation frictional loss will equal one third of available </a:t>
            </a:r>
            <a:r>
              <a:rPr lang="en-US" dirty="0" smtClean="0">
                <a:latin typeface="Adobe Arabic" panose="02040503050201020203" pitchFamily="18" charset="-78"/>
                <a:cs typeface="Adobe Arabic" panose="02040503050201020203" pitchFamily="18" charset="-78"/>
              </a:rPr>
              <a:t>head and </a:t>
            </a:r>
            <a:r>
              <a:rPr lang="en-US" dirty="0">
                <a:latin typeface="Adobe Arabic" panose="02040503050201020203" pitchFamily="18" charset="-78"/>
                <a:cs typeface="Adobe Arabic" panose="02040503050201020203" pitchFamily="18" charset="-78"/>
              </a:rPr>
              <a:t>the corresponding transmission efficiency is 66.67</a:t>
            </a:r>
            <a:r>
              <a:rPr lang="en-US" dirty="0" smtClean="0">
                <a:latin typeface="Adobe Arabic" panose="02040503050201020203" pitchFamily="18" charset="-78"/>
                <a:cs typeface="Adobe Arabic" panose="02040503050201020203" pitchFamily="18" charset="-78"/>
              </a:rPr>
              <a:t>%.</a:t>
            </a:r>
          </a:p>
          <a:p>
            <a:pPr algn="just"/>
            <a:r>
              <a:rPr lang="en-US" dirty="0" smtClean="0">
                <a:latin typeface="Adobe Arabic" panose="02040503050201020203" pitchFamily="18" charset="-78"/>
                <a:cs typeface="Adobe Arabic" panose="02040503050201020203" pitchFamily="18" charset="-78"/>
              </a:rPr>
              <a:t>If </a:t>
            </a:r>
            <a:r>
              <a:rPr lang="en-US" dirty="0">
                <a:latin typeface="Adobe Arabic" panose="02040503050201020203" pitchFamily="18" charset="-78"/>
                <a:cs typeface="Adobe Arabic" panose="02040503050201020203" pitchFamily="18" charset="-78"/>
              </a:rPr>
              <a:t>the available rate of flow is </a:t>
            </a:r>
            <a:r>
              <a:rPr lang="en-US" dirty="0" smtClean="0">
                <a:latin typeface="Adobe Arabic" panose="02040503050201020203" pitchFamily="18" charset="-78"/>
                <a:cs typeface="Adobe Arabic" panose="02040503050201020203" pitchFamily="18" charset="-78"/>
              </a:rPr>
              <a:t>known the </a:t>
            </a:r>
            <a:r>
              <a:rPr lang="en-US" dirty="0">
                <a:latin typeface="Adobe Arabic" panose="02040503050201020203" pitchFamily="18" charset="-78"/>
                <a:cs typeface="Adobe Arabic" panose="02040503050201020203" pitchFamily="18" charset="-78"/>
              </a:rPr>
              <a:t>velocity and then the diameter can be determined or if the diameter is fixed the flow </a:t>
            </a:r>
            <a:r>
              <a:rPr lang="en-US" dirty="0" smtClean="0">
                <a:latin typeface="Adobe Arabic" panose="02040503050201020203" pitchFamily="18" charset="-78"/>
                <a:cs typeface="Adobe Arabic" panose="02040503050201020203" pitchFamily="18" charset="-78"/>
              </a:rPr>
              <a:t>rate can </a:t>
            </a:r>
            <a:r>
              <a:rPr lang="en-US" dirty="0">
                <a:latin typeface="Adobe Arabic" panose="02040503050201020203" pitchFamily="18" charset="-78"/>
                <a:cs typeface="Adobe Arabic" panose="02040503050201020203" pitchFamily="18" charset="-78"/>
              </a:rPr>
              <a:t>be obtained. The friction factor for the pipe can be fixed as this is nearly constant above </a:t>
            </a:r>
            <a:r>
              <a:rPr lang="en-US" dirty="0" smtClean="0">
                <a:latin typeface="Adobe Arabic" panose="02040503050201020203" pitchFamily="18" charset="-78"/>
                <a:cs typeface="Adobe Arabic" panose="02040503050201020203" pitchFamily="18" charset="-78"/>
              </a:rPr>
              <a:t>a certain </a:t>
            </a:r>
            <a:r>
              <a:rPr lang="en-US" dirty="0">
                <a:latin typeface="Adobe Arabic" panose="02040503050201020203" pitchFamily="18" charset="-78"/>
                <a:cs typeface="Adobe Arabic" panose="02040503050201020203" pitchFamily="18" charset="-78"/>
              </a:rPr>
              <a:t>value of Reynolds number</a:t>
            </a:r>
            <a:r>
              <a:rPr lang="en-US" dirty="0" smtClean="0">
                <a:latin typeface="Adobe Arabic" panose="02040503050201020203" pitchFamily="18" charset="-78"/>
                <a:cs typeface="Adobe Arabic" panose="02040503050201020203" pitchFamily="18" charset="-78"/>
              </a:rPr>
              <a:t>.</a:t>
            </a:r>
          </a:p>
          <a:p>
            <a:pPr algn="just"/>
            <a:r>
              <a:rPr lang="en-US" dirty="0" smtClean="0">
                <a:latin typeface="Adobe Arabic" panose="02040503050201020203" pitchFamily="18" charset="-78"/>
                <a:cs typeface="Adobe Arabic" panose="02040503050201020203" pitchFamily="18" charset="-78"/>
              </a:rPr>
              <a:t> For maximum </a:t>
            </a:r>
            <a:r>
              <a:rPr lang="en-US" dirty="0">
                <a:latin typeface="Adobe Arabic" panose="02040503050201020203" pitchFamily="18" charset="-78"/>
                <a:cs typeface="Adobe Arabic" panose="02040503050201020203" pitchFamily="18" charset="-78"/>
              </a:rPr>
              <a:t>power when flow rate is specified, </a:t>
            </a:r>
            <a:r>
              <a:rPr lang="en-US" dirty="0" smtClean="0">
                <a:latin typeface="Adobe Arabic" panose="02040503050201020203" pitchFamily="18" charset="-78"/>
                <a:cs typeface="Adobe Arabic" panose="02040503050201020203" pitchFamily="18" charset="-78"/>
              </a:rPr>
              <a:t>pipe diameter </a:t>
            </a:r>
            <a:r>
              <a:rPr lang="en-US" dirty="0">
                <a:latin typeface="Adobe Arabic" panose="02040503050201020203" pitchFamily="18" charset="-78"/>
                <a:cs typeface="Adobe Arabic" panose="02040503050201020203" pitchFamily="18" charset="-78"/>
              </a:rPr>
              <a:t>is fixed and when diameter is specified the flow rate will be fixed.</a:t>
            </a:r>
          </a:p>
        </p:txBody>
      </p:sp>
    </p:spTree>
    <p:extLst>
      <p:ext uri="{BB962C8B-B14F-4D97-AF65-F5344CB8AC3E}">
        <p14:creationId xmlns:p14="http://schemas.microsoft.com/office/powerpoint/2010/main" val="3259012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rgbClr val="FF0000"/>
                </a:solidFill>
                <a:latin typeface="Adobe Caslon Pro" panose="0205050205050A020403" pitchFamily="18" charset="0"/>
              </a:rPr>
              <a:t>Energy line and hydraulic grade line in conduit flow</a:t>
            </a:r>
            <a:endParaRPr lang="en-US" sz="3200" b="1" dirty="0">
              <a:solidFill>
                <a:srgbClr val="FF0000"/>
              </a:solidFill>
              <a:latin typeface="Adobe Caslon Pro" panose="0205050205050A020403" pitchFamily="18" charset="0"/>
            </a:endParaRPr>
          </a:p>
        </p:txBody>
      </p:sp>
      <p:sp>
        <p:nvSpPr>
          <p:cNvPr id="3" name="Content Placeholder 2"/>
          <p:cNvSpPr>
            <a:spLocks noGrp="1"/>
          </p:cNvSpPr>
          <p:nvPr>
            <p:ph idx="1"/>
          </p:nvPr>
        </p:nvSpPr>
        <p:spPr>
          <a:xfrm>
            <a:off x="1360449" y="1690688"/>
            <a:ext cx="9179312" cy="4351338"/>
          </a:xfrm>
        </p:spPr>
        <p:txBody>
          <a:bodyPr/>
          <a:lstStyle/>
          <a:p>
            <a:pPr algn="just"/>
            <a:r>
              <a:rPr lang="en-US" dirty="0">
                <a:latin typeface="Adobe Caslon Pro" panose="0205050205050A020403" pitchFamily="18" charset="0"/>
              </a:rPr>
              <a:t>The plot of the sum of pressure head and dynamic head along the flow path is known as </a:t>
            </a:r>
            <a:r>
              <a:rPr lang="en-US" dirty="0" smtClean="0">
                <a:latin typeface="Adobe Caslon Pro" panose="0205050205050A020403" pitchFamily="18" charset="0"/>
              </a:rPr>
              <a:t>energy line</a:t>
            </a:r>
            <a:r>
              <a:rPr lang="en-US" dirty="0">
                <a:latin typeface="Adobe Caslon Pro" panose="0205050205050A020403" pitchFamily="18" charset="0"/>
              </a:rPr>
              <a:t>. This refers to the total available energy of the system at the location. </a:t>
            </a:r>
            <a:endParaRPr lang="en-US" dirty="0" smtClean="0">
              <a:latin typeface="Adobe Caslon Pro" panose="0205050205050A020403" pitchFamily="18" charset="0"/>
            </a:endParaRPr>
          </a:p>
          <a:p>
            <a:pPr algn="just"/>
            <a:r>
              <a:rPr lang="en-US" dirty="0" smtClean="0">
                <a:latin typeface="Adobe Caslon Pro" panose="0205050205050A020403" pitchFamily="18" charset="0"/>
              </a:rPr>
              <a:t>The </a:t>
            </a:r>
            <a:r>
              <a:rPr lang="en-US" dirty="0">
                <a:latin typeface="Adobe Caslon Pro" panose="0205050205050A020403" pitchFamily="18" charset="0"/>
              </a:rPr>
              <a:t>line will </a:t>
            </a:r>
            <a:r>
              <a:rPr lang="en-US" dirty="0" smtClean="0">
                <a:latin typeface="Adobe Caslon Pro" panose="0205050205050A020403" pitchFamily="18" charset="0"/>
              </a:rPr>
              <a:t>drop due to </a:t>
            </a:r>
            <a:r>
              <a:rPr lang="en-US" dirty="0">
                <a:latin typeface="Adobe Caslon Pro" panose="0205050205050A020403" pitchFamily="18" charset="0"/>
              </a:rPr>
              <a:t>losses. For example in </a:t>
            </a:r>
            <a:r>
              <a:rPr lang="en-US" dirty="0">
                <a:solidFill>
                  <a:srgbClr val="3333FF"/>
                </a:solidFill>
                <a:latin typeface="Adobe Caslon Pro" panose="0205050205050A020403" pitchFamily="18" charset="0"/>
              </a:rPr>
              <a:t>straight constant area pipe the line will slope proportional to </a:t>
            </a:r>
            <a:r>
              <a:rPr lang="en-US" dirty="0" smtClean="0">
                <a:solidFill>
                  <a:srgbClr val="3333FF"/>
                </a:solidFill>
                <a:latin typeface="Adobe Caslon Pro" panose="0205050205050A020403" pitchFamily="18" charset="0"/>
              </a:rPr>
              <a:t>the head </a:t>
            </a:r>
            <a:r>
              <a:rPr lang="en-US" dirty="0">
                <a:solidFill>
                  <a:srgbClr val="3333FF"/>
                </a:solidFill>
                <a:latin typeface="Adobe Caslon Pro" panose="0205050205050A020403" pitchFamily="18" charset="0"/>
              </a:rPr>
              <a:t>drop per m length.</a:t>
            </a:r>
            <a:r>
              <a:rPr lang="en-US" dirty="0">
                <a:latin typeface="Adobe Caslon Pro" panose="0205050205050A020403" pitchFamily="18" charset="0"/>
              </a:rPr>
              <a:t> There will be sudden </a:t>
            </a:r>
            <a:r>
              <a:rPr lang="en-US" dirty="0" smtClean="0">
                <a:latin typeface="Adobe Caslon Pro" panose="0205050205050A020403" pitchFamily="18" charset="0"/>
              </a:rPr>
              <a:t>drop </a:t>
            </a:r>
            <a:r>
              <a:rPr lang="en-US" dirty="0">
                <a:latin typeface="Adobe Caslon Pro" panose="0205050205050A020403" pitchFamily="18" charset="0"/>
              </a:rPr>
              <a:t>if there are minor losses due to </a:t>
            </a:r>
            <a:r>
              <a:rPr lang="en-US" dirty="0" smtClean="0">
                <a:latin typeface="Adobe Caslon Pro" panose="0205050205050A020403" pitchFamily="18" charset="0"/>
              </a:rPr>
              <a:t>expansions, fittings </a:t>
            </a:r>
            <a:r>
              <a:rPr lang="en-US" dirty="0">
                <a:latin typeface="Adobe Caslon Pro" panose="0205050205050A020403" pitchFamily="18" charset="0"/>
              </a:rPr>
              <a:t>etc.</a:t>
            </a:r>
          </a:p>
        </p:txBody>
      </p:sp>
    </p:spTree>
    <p:extLst>
      <p:ext uri="{BB962C8B-B14F-4D97-AF65-F5344CB8AC3E}">
        <p14:creationId xmlns:p14="http://schemas.microsoft.com/office/powerpoint/2010/main" val="4663660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7907" y="1382751"/>
            <a:ext cx="11209927" cy="2976549"/>
          </a:xfrm>
          <a:prstGeom prst="rect">
            <a:avLst/>
          </a:prstGeom>
        </p:spPr>
      </p:pic>
    </p:spTree>
    <p:extLst>
      <p:ext uri="{BB962C8B-B14F-4D97-AF65-F5344CB8AC3E}">
        <p14:creationId xmlns:p14="http://schemas.microsoft.com/office/powerpoint/2010/main" val="1945083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2672" y="593631"/>
            <a:ext cx="6877445" cy="6085950"/>
          </a:xfrm>
          <a:prstGeom prst="rect">
            <a:avLst/>
          </a:prstGeom>
        </p:spPr>
      </p:pic>
    </p:spTree>
    <p:extLst>
      <p:ext uri="{BB962C8B-B14F-4D97-AF65-F5344CB8AC3E}">
        <p14:creationId xmlns:p14="http://schemas.microsoft.com/office/powerpoint/2010/main" val="37746478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7695"/>
          </a:xfrm>
        </p:spPr>
        <p:txBody>
          <a:bodyPr>
            <a:normAutofit/>
          </a:bodyPr>
          <a:lstStyle/>
          <a:p>
            <a:r>
              <a:rPr lang="en-US" sz="4000" b="1" dirty="0" smtClean="0">
                <a:solidFill>
                  <a:srgbClr val="3333FF"/>
                </a:solidFill>
                <a:latin typeface="Adobe Arabic" panose="02040503050201020203" pitchFamily="18" charset="-78"/>
                <a:cs typeface="Adobe Arabic" panose="02040503050201020203" pitchFamily="18" charset="-78"/>
              </a:rPr>
              <a:t>Network of pipes</a:t>
            </a:r>
            <a:endParaRPr lang="en-US" sz="4000" b="1" dirty="0">
              <a:solidFill>
                <a:srgbClr val="3333FF"/>
              </a:solidFill>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245326" y="1268435"/>
            <a:ext cx="11108473" cy="5344237"/>
          </a:xfrm>
        </p:spPr>
        <p:txBody>
          <a:bodyPr>
            <a:normAutofit/>
          </a:bodyPr>
          <a:lstStyle/>
          <a:p>
            <a:r>
              <a:rPr lang="en-US" i="1" dirty="0">
                <a:latin typeface="Adobe Arabic" panose="02040503050201020203" pitchFamily="18" charset="-78"/>
                <a:cs typeface="Adobe Arabic" panose="02040503050201020203" pitchFamily="18" charset="-78"/>
              </a:rPr>
              <a:t>Complex connections of pipes are used in city water supply as well as in industrial </a:t>
            </a:r>
            <a:r>
              <a:rPr lang="en-US" i="1" dirty="0" smtClean="0">
                <a:latin typeface="Adobe Arabic" panose="02040503050201020203" pitchFamily="18" charset="-78"/>
                <a:cs typeface="Adobe Arabic" panose="02040503050201020203" pitchFamily="18" charset="-78"/>
              </a:rPr>
              <a:t>systems. Some </a:t>
            </a:r>
            <a:r>
              <a:rPr lang="en-US" i="1" dirty="0">
                <a:latin typeface="Adobe Arabic" panose="02040503050201020203" pitchFamily="18" charset="-78"/>
                <a:cs typeface="Adobe Arabic" panose="02040503050201020203" pitchFamily="18" charset="-78"/>
              </a:rPr>
              <a:t>of these are discussed in the para</a:t>
            </a:r>
            <a:r>
              <a:rPr lang="en-US" i="1" dirty="0" smtClean="0">
                <a:latin typeface="Adobe Arabic" panose="02040503050201020203" pitchFamily="18" charset="-78"/>
                <a:cs typeface="Adobe Arabic" panose="02040503050201020203" pitchFamily="18" charset="-78"/>
              </a:rPr>
              <a:t>.</a:t>
            </a:r>
          </a:p>
          <a:p>
            <a:pPr marL="0" indent="0">
              <a:buNone/>
            </a:pPr>
            <a:r>
              <a:rPr lang="en-US" b="1" dirty="0">
                <a:latin typeface="Adobe Arabic" panose="02040503050201020203" pitchFamily="18" charset="-78"/>
                <a:cs typeface="Adobe Arabic" panose="02040503050201020203" pitchFamily="18" charset="-78"/>
              </a:rPr>
              <a:t>Pipes in Series—Electrical </a:t>
            </a:r>
            <a:r>
              <a:rPr lang="en-US" b="1" dirty="0" smtClean="0">
                <a:latin typeface="Adobe Arabic" panose="02040503050201020203" pitchFamily="18" charset="-78"/>
                <a:cs typeface="Adobe Arabic" panose="02040503050201020203" pitchFamily="18" charset="-78"/>
              </a:rPr>
              <a:t>Analogy</a:t>
            </a:r>
          </a:p>
          <a:p>
            <a:r>
              <a:rPr lang="en-US" dirty="0">
                <a:latin typeface="Adobe Arabic" panose="02040503050201020203" pitchFamily="18" charset="-78"/>
                <a:cs typeface="Adobe Arabic" panose="02040503050201020203" pitchFamily="18" charset="-78"/>
              </a:rPr>
              <a:t>Series flow problem can also be solved by use of resistance network. Consider </a:t>
            </a:r>
            <a:r>
              <a:rPr lang="en-US" dirty="0" smtClean="0">
                <a:latin typeface="Adobe Arabic" panose="02040503050201020203" pitchFamily="18" charset="-78"/>
                <a:cs typeface="Adobe Arabic" panose="02040503050201020203" pitchFamily="18" charset="-78"/>
              </a:rPr>
              <a:t>head loss equation below. </a:t>
            </a:r>
            <a:r>
              <a:rPr lang="en-US" dirty="0">
                <a:latin typeface="Adobe Arabic" panose="02040503050201020203" pitchFamily="18" charset="-78"/>
                <a:cs typeface="Adobe Arabic" panose="02040503050201020203" pitchFamily="18" charset="-78"/>
              </a:rPr>
              <a:t>For given pipe specification the equation can be simplified </a:t>
            </a:r>
            <a:r>
              <a:rPr lang="en-US" dirty="0" smtClean="0">
                <a:latin typeface="Adobe Arabic" panose="02040503050201020203" pitchFamily="18" charset="-78"/>
                <a:cs typeface="Adobe Arabic" panose="02040503050201020203" pitchFamily="18" charset="-78"/>
              </a:rPr>
              <a:t>as :</a:t>
            </a:r>
          </a:p>
          <a:p>
            <a:endParaRPr lang="en-US" dirty="0">
              <a:latin typeface="Adobe Arabic" panose="02040503050201020203" pitchFamily="18" charset="-78"/>
              <a:cs typeface="Adobe Arabic" panose="02040503050201020203" pitchFamily="18" charset="-78"/>
            </a:endParaRPr>
          </a:p>
          <a:p>
            <a:pPr marL="0" indent="0">
              <a:buNone/>
            </a:pPr>
            <a:endParaRPr lang="en-US" dirty="0" smtClean="0">
              <a:latin typeface="Adobe Arabic" panose="02040503050201020203" pitchFamily="18" charset="-78"/>
              <a:cs typeface="Adobe Arabic" panose="02040503050201020203" pitchFamily="18" charset="-78"/>
            </a:endParaRPr>
          </a:p>
          <a:p>
            <a:endParaRPr lang="en-US" dirty="0" smtClean="0">
              <a:latin typeface="Adobe Arabic" panose="02040503050201020203" pitchFamily="18" charset="-78"/>
              <a:cs typeface="Adobe Arabic" panose="02040503050201020203" pitchFamily="18" charset="-78"/>
            </a:endParaRPr>
          </a:p>
          <a:p>
            <a:r>
              <a:rPr lang="en-US" dirty="0" smtClean="0">
                <a:latin typeface="Adobe Arabic" panose="02040503050201020203" pitchFamily="18" charset="-78"/>
                <a:cs typeface="Adobe Arabic" panose="02040503050201020203" pitchFamily="18" charset="-78"/>
              </a:rPr>
              <a:t>For </a:t>
            </a:r>
            <a:r>
              <a:rPr lang="en-US" dirty="0">
                <a:latin typeface="Adobe Arabic" panose="02040503050201020203" pitchFamily="18" charset="-78"/>
                <a:cs typeface="Adobe Arabic" panose="02040503050201020203" pitchFamily="18" charset="-78"/>
              </a:rPr>
              <a:t>flow in series Q is the same through all pipes. This leads to the relation</a:t>
            </a:r>
          </a:p>
          <a:p>
            <a:endParaRPr lang="en-US" dirty="0" smtClean="0">
              <a:latin typeface="Adobe Arabic" panose="02040503050201020203" pitchFamily="18" charset="-78"/>
              <a:cs typeface="Adobe Arabic" panose="02040503050201020203" pitchFamily="18" charset="-78"/>
            </a:endParaRPr>
          </a:p>
          <a:p>
            <a:endParaRPr lang="en-US" dirty="0"/>
          </a:p>
        </p:txBody>
      </p:sp>
      <p:pic>
        <p:nvPicPr>
          <p:cNvPr id="4" name="Picture 3"/>
          <p:cNvPicPr>
            <a:picLocks noChangeAspect="1"/>
          </p:cNvPicPr>
          <p:nvPr/>
        </p:nvPicPr>
        <p:blipFill>
          <a:blip r:embed="rId2"/>
          <a:stretch>
            <a:fillRect/>
          </a:stretch>
        </p:blipFill>
        <p:spPr>
          <a:xfrm>
            <a:off x="3111190" y="3721160"/>
            <a:ext cx="4568280" cy="671806"/>
          </a:xfrm>
          <a:prstGeom prst="rect">
            <a:avLst/>
          </a:prstGeom>
        </p:spPr>
      </p:pic>
      <p:sp>
        <p:nvSpPr>
          <p:cNvPr id="5" name="Rectangle 4"/>
          <p:cNvSpPr/>
          <p:nvPr/>
        </p:nvSpPr>
        <p:spPr>
          <a:xfrm>
            <a:off x="1071445" y="4511837"/>
            <a:ext cx="9456234" cy="523220"/>
          </a:xfrm>
          <a:prstGeom prst="rect">
            <a:avLst/>
          </a:prstGeom>
        </p:spPr>
        <p:txBody>
          <a:bodyPr wrap="square">
            <a:spAutoFit/>
          </a:bodyPr>
          <a:lstStyle/>
          <a:p>
            <a:r>
              <a:rPr lang="en-US" sz="2800" b="1" dirty="0">
                <a:latin typeface="Adobe Arabic" panose="02040503050201020203" pitchFamily="18" charset="-78"/>
                <a:cs typeface="Adobe Arabic" panose="02040503050201020203" pitchFamily="18" charset="-78"/>
              </a:rPr>
              <a:t>Note: </a:t>
            </a:r>
            <a:r>
              <a:rPr lang="en-US" sz="2800" dirty="0">
                <a:latin typeface="Adobe Arabic" panose="02040503050201020203" pitchFamily="18" charset="-78"/>
                <a:cs typeface="Adobe Arabic" panose="02040503050201020203" pitchFamily="18" charset="-78"/>
              </a:rPr>
              <a:t>The dimension for </a:t>
            </a:r>
            <a:r>
              <a:rPr lang="en-US" sz="2800" i="1" dirty="0">
                <a:latin typeface="Adobe Arabic" panose="02040503050201020203" pitchFamily="18" charset="-78"/>
                <a:cs typeface="Adobe Arabic" panose="02040503050201020203" pitchFamily="18" charset="-78"/>
              </a:rPr>
              <a:t>R </a:t>
            </a:r>
            <a:r>
              <a:rPr lang="en-US" sz="2800" dirty="0" smtClean="0">
                <a:latin typeface="Adobe Arabic" panose="02040503050201020203" pitchFamily="18" charset="-78"/>
                <a:cs typeface="Adobe Arabic" panose="02040503050201020203" pitchFamily="18" charset="-78"/>
              </a:rPr>
              <a:t>is              . </a:t>
            </a:r>
            <a:endParaRPr lang="en-US" sz="2800" dirty="0">
              <a:latin typeface="Adobe Arabic" panose="02040503050201020203" pitchFamily="18" charset="-78"/>
              <a:cs typeface="Adobe Arabic" panose="02040503050201020203" pitchFamily="18" charset="-78"/>
            </a:endParaRPr>
          </a:p>
        </p:txBody>
      </p:sp>
      <p:pic>
        <p:nvPicPr>
          <p:cNvPr id="6" name="Picture 5"/>
          <p:cNvPicPr>
            <a:picLocks noChangeAspect="1"/>
          </p:cNvPicPr>
          <p:nvPr/>
        </p:nvPicPr>
        <p:blipFill>
          <a:blip r:embed="rId3"/>
          <a:stretch>
            <a:fillRect/>
          </a:stretch>
        </p:blipFill>
        <p:spPr>
          <a:xfrm>
            <a:off x="4496727" y="4597234"/>
            <a:ext cx="723900" cy="352425"/>
          </a:xfrm>
          <a:prstGeom prst="rect">
            <a:avLst/>
          </a:prstGeom>
        </p:spPr>
      </p:pic>
      <p:pic>
        <p:nvPicPr>
          <p:cNvPr id="7" name="Picture 6"/>
          <p:cNvPicPr>
            <a:picLocks noChangeAspect="1"/>
          </p:cNvPicPr>
          <p:nvPr/>
        </p:nvPicPr>
        <p:blipFill>
          <a:blip r:embed="rId4"/>
          <a:stretch>
            <a:fillRect/>
          </a:stretch>
        </p:blipFill>
        <p:spPr>
          <a:xfrm>
            <a:off x="756192" y="5705153"/>
            <a:ext cx="10397118" cy="502196"/>
          </a:xfrm>
          <a:prstGeom prst="rect">
            <a:avLst/>
          </a:prstGeom>
        </p:spPr>
      </p:pic>
    </p:spTree>
    <p:extLst>
      <p:ext uri="{BB962C8B-B14F-4D97-AF65-F5344CB8AC3E}">
        <p14:creationId xmlns:p14="http://schemas.microsoft.com/office/powerpoint/2010/main" val="32048047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8561" y="362879"/>
            <a:ext cx="10515600" cy="696487"/>
          </a:xfrm>
        </p:spPr>
        <p:txBody>
          <a:bodyPr>
            <a:normAutofit/>
          </a:bodyPr>
          <a:lstStyle/>
          <a:p>
            <a:r>
              <a:rPr lang="en-US" sz="4000" dirty="0">
                <a:solidFill>
                  <a:srgbClr val="3333FF"/>
                </a:solidFill>
                <a:latin typeface="Adobe Arabic" panose="02040503050201020203" pitchFamily="18" charset="-78"/>
                <a:cs typeface="Adobe Arabic" panose="02040503050201020203" pitchFamily="18" charset="-78"/>
              </a:rPr>
              <a:t>Equivalent circuit for series flow</a:t>
            </a:r>
          </a:p>
        </p:txBody>
      </p:sp>
      <p:sp>
        <p:nvSpPr>
          <p:cNvPr id="3" name="Content Placeholder 2"/>
          <p:cNvSpPr>
            <a:spLocks noGrp="1"/>
          </p:cNvSpPr>
          <p:nvPr>
            <p:ph idx="1"/>
          </p:nvPr>
        </p:nvSpPr>
        <p:spPr>
          <a:xfrm>
            <a:off x="860502" y="1290366"/>
            <a:ext cx="10515600" cy="4351338"/>
          </a:xfrm>
        </p:spPr>
        <p:txBody>
          <a:bodyPr/>
          <a:lstStyle/>
          <a:p>
            <a:r>
              <a:rPr lang="en-US" dirty="0">
                <a:latin typeface="Adobe Arabic" panose="02040503050201020203" pitchFamily="18" charset="-78"/>
                <a:cs typeface="Adobe Arabic" panose="02040503050201020203" pitchFamily="18" charset="-78"/>
              </a:rPr>
              <a:t>The R values for the pipe can be calculated. As the total head is also known Q can </a:t>
            </a:r>
            <a:r>
              <a:rPr lang="en-US" dirty="0" smtClean="0">
                <a:latin typeface="Adobe Arabic" panose="02040503050201020203" pitchFamily="18" charset="-78"/>
                <a:cs typeface="Adobe Arabic" panose="02040503050201020203" pitchFamily="18" charset="-78"/>
              </a:rPr>
              <a:t>be evaluated</a:t>
            </a:r>
            <a:r>
              <a:rPr lang="en-US" dirty="0">
                <a:latin typeface="Adobe Arabic" panose="02040503050201020203" pitchFamily="18" charset="-78"/>
                <a:cs typeface="Adobe Arabic" panose="02040503050201020203" pitchFamily="18" charset="-78"/>
              </a:rPr>
              <a:t>. The length L should include minor losses in terms of equivalent lengths. </a:t>
            </a:r>
            <a:endParaRPr lang="en-US" dirty="0" smtClean="0">
              <a:latin typeface="Adobe Arabic" panose="02040503050201020203" pitchFamily="18" charset="-78"/>
              <a:cs typeface="Adobe Arabic" panose="02040503050201020203" pitchFamily="18" charset="-78"/>
            </a:endParaRPr>
          </a:p>
          <a:p>
            <a:r>
              <a:rPr lang="en-US" dirty="0" smtClean="0">
                <a:latin typeface="Adobe Arabic" panose="02040503050201020203" pitchFamily="18" charset="-78"/>
                <a:cs typeface="Adobe Arabic" panose="02040503050201020203" pitchFamily="18" charset="-78"/>
              </a:rPr>
              <a:t>The circuit is </a:t>
            </a:r>
            <a:r>
              <a:rPr lang="en-US" dirty="0">
                <a:latin typeface="Adobe Arabic" panose="02040503050201020203" pitchFamily="18" charset="-78"/>
                <a:cs typeface="Adobe Arabic" panose="02040503050201020203" pitchFamily="18" charset="-78"/>
              </a:rPr>
              <a:t>shown in Fig.</a:t>
            </a:r>
          </a:p>
        </p:txBody>
      </p:sp>
      <p:pic>
        <p:nvPicPr>
          <p:cNvPr id="4" name="Picture 3"/>
          <p:cNvPicPr>
            <a:picLocks noChangeAspect="1"/>
          </p:cNvPicPr>
          <p:nvPr/>
        </p:nvPicPr>
        <p:blipFill>
          <a:blip r:embed="rId2"/>
          <a:stretch>
            <a:fillRect/>
          </a:stretch>
        </p:blipFill>
        <p:spPr>
          <a:xfrm>
            <a:off x="1688016" y="2784204"/>
            <a:ext cx="7277100" cy="2857500"/>
          </a:xfrm>
          <a:prstGeom prst="rect">
            <a:avLst/>
          </a:prstGeom>
        </p:spPr>
      </p:pic>
    </p:spTree>
    <p:extLst>
      <p:ext uri="{BB962C8B-B14F-4D97-AF65-F5344CB8AC3E}">
        <p14:creationId xmlns:p14="http://schemas.microsoft.com/office/powerpoint/2010/main" val="444521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60808" y="878475"/>
            <a:ext cx="7525149" cy="5165485"/>
          </a:xfrm>
          <a:prstGeom prst="rect">
            <a:avLst/>
          </a:prstGeom>
        </p:spPr>
      </p:pic>
    </p:spTree>
    <p:extLst>
      <p:ext uri="{BB962C8B-B14F-4D97-AF65-F5344CB8AC3E}">
        <p14:creationId xmlns:p14="http://schemas.microsoft.com/office/powerpoint/2010/main" val="1742356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5321" y="678714"/>
            <a:ext cx="7591425" cy="5076825"/>
          </a:xfrm>
          <a:prstGeom prst="rect">
            <a:avLst/>
          </a:prstGeom>
        </p:spPr>
      </p:pic>
      <p:pic>
        <p:nvPicPr>
          <p:cNvPr id="5" name="Picture 4"/>
          <p:cNvPicPr>
            <a:picLocks noChangeAspect="1"/>
          </p:cNvPicPr>
          <p:nvPr/>
        </p:nvPicPr>
        <p:blipFill>
          <a:blip r:embed="rId3"/>
          <a:stretch>
            <a:fillRect/>
          </a:stretch>
        </p:blipFill>
        <p:spPr>
          <a:xfrm>
            <a:off x="2155321" y="5766999"/>
            <a:ext cx="7705725" cy="619125"/>
          </a:xfrm>
          <a:prstGeom prst="rect">
            <a:avLst/>
          </a:prstGeom>
        </p:spPr>
      </p:pic>
    </p:spTree>
    <p:extLst>
      <p:ext uri="{BB962C8B-B14F-4D97-AF65-F5344CB8AC3E}">
        <p14:creationId xmlns:p14="http://schemas.microsoft.com/office/powerpoint/2010/main" val="1530840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15821"/>
          </a:xfrm>
        </p:spPr>
        <p:txBody>
          <a:bodyPr>
            <a:normAutofit fontScale="90000"/>
          </a:bodyPr>
          <a:lstStyle/>
          <a:p>
            <a:r>
              <a:rPr lang="en-US" b="1" dirty="0">
                <a:solidFill>
                  <a:srgbClr val="3333FF"/>
                </a:solidFill>
                <a:latin typeface="Adobe Arabic" panose="02040503050201020203" pitchFamily="18" charset="-78"/>
                <a:cs typeface="Adobe Arabic" panose="02040503050201020203" pitchFamily="18" charset="-78"/>
              </a:rPr>
              <a:t>Pipes in Parallel</a:t>
            </a:r>
          </a:p>
        </p:txBody>
      </p:sp>
      <p:sp>
        <p:nvSpPr>
          <p:cNvPr id="3" name="Content Placeholder 2"/>
          <p:cNvSpPr>
            <a:spLocks noGrp="1"/>
          </p:cNvSpPr>
          <p:nvPr>
            <p:ph idx="1"/>
          </p:nvPr>
        </p:nvSpPr>
        <p:spPr>
          <a:xfrm>
            <a:off x="737840" y="880946"/>
            <a:ext cx="10515600" cy="4351338"/>
          </a:xfrm>
        </p:spPr>
        <p:txBody>
          <a:bodyPr>
            <a:normAutofit/>
          </a:bodyPr>
          <a:lstStyle/>
          <a:p>
            <a:r>
              <a:rPr lang="en-US" sz="3200" dirty="0">
                <a:latin typeface="Adobe Arabic" panose="02040503050201020203" pitchFamily="18" charset="-78"/>
                <a:cs typeface="Adobe Arabic" panose="02040503050201020203" pitchFamily="18" charset="-78"/>
              </a:rPr>
              <a:t>Such a system is shown </a:t>
            </a:r>
            <a:r>
              <a:rPr lang="en-US" sz="3200" dirty="0" smtClean="0">
                <a:latin typeface="Adobe Arabic" panose="02040503050201020203" pitchFamily="18" charset="-78"/>
                <a:cs typeface="Adobe Arabic" panose="02040503050201020203" pitchFamily="18" charset="-78"/>
              </a:rPr>
              <a:t>in fig below</a:t>
            </a:r>
            <a:endParaRPr lang="en-US" sz="32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stretch>
            <a:fillRect/>
          </a:stretch>
        </p:blipFill>
        <p:spPr>
          <a:xfrm>
            <a:off x="2450945" y="1450624"/>
            <a:ext cx="4819650" cy="2619375"/>
          </a:xfrm>
          <a:prstGeom prst="rect">
            <a:avLst/>
          </a:prstGeom>
        </p:spPr>
      </p:pic>
      <p:sp>
        <p:nvSpPr>
          <p:cNvPr id="5" name="Rectangle 4"/>
          <p:cNvSpPr/>
          <p:nvPr/>
        </p:nvSpPr>
        <p:spPr>
          <a:xfrm>
            <a:off x="637480" y="4155066"/>
            <a:ext cx="9612351" cy="1077218"/>
          </a:xfrm>
          <a:prstGeom prst="rect">
            <a:avLst/>
          </a:prstGeom>
        </p:spPr>
        <p:txBody>
          <a:bodyPr wrap="square">
            <a:spAutoFit/>
          </a:bodyPr>
          <a:lstStyle/>
          <a:p>
            <a:r>
              <a:rPr lang="en-US" sz="3200" b="1" dirty="0">
                <a:latin typeface="Adobe Arabic" panose="02040503050201020203" pitchFamily="18" charset="-78"/>
                <a:cs typeface="Adobe Arabic" panose="02040503050201020203" pitchFamily="18" charset="-78"/>
              </a:rPr>
              <a:t>Case </a:t>
            </a:r>
            <a:r>
              <a:rPr lang="en-US" sz="3200" dirty="0">
                <a:latin typeface="Adobe Arabic" panose="02040503050201020203" pitchFamily="18" charset="-78"/>
                <a:cs typeface="Adobe Arabic" panose="02040503050201020203" pitchFamily="18" charset="-78"/>
              </a:rPr>
              <a:t>(</a:t>
            </a:r>
            <a:r>
              <a:rPr lang="en-US" sz="3200" i="1" dirty="0" err="1">
                <a:latin typeface="Adobe Arabic" panose="02040503050201020203" pitchFamily="18" charset="-78"/>
                <a:cs typeface="Adobe Arabic" panose="02040503050201020203" pitchFamily="18" charset="-78"/>
              </a:rPr>
              <a:t>i</a:t>
            </a:r>
            <a:r>
              <a:rPr lang="en-US" sz="3200" dirty="0">
                <a:latin typeface="Adobe Arabic" panose="02040503050201020203" pitchFamily="18" charset="-78"/>
                <a:cs typeface="Adobe Arabic" panose="02040503050201020203" pitchFamily="18" charset="-78"/>
              </a:rPr>
              <a:t>) The head drop between locations 1 and 2 are specified: The total flow can </a:t>
            </a:r>
            <a:r>
              <a:rPr lang="en-US" sz="3200" dirty="0" smtClean="0">
                <a:latin typeface="Adobe Arabic" panose="02040503050201020203" pitchFamily="18" charset="-78"/>
                <a:cs typeface="Adobe Arabic" panose="02040503050201020203" pitchFamily="18" charset="-78"/>
              </a:rPr>
              <a:t>be determined </a:t>
            </a:r>
            <a:r>
              <a:rPr lang="en-US" sz="3200" dirty="0">
                <a:latin typeface="Adobe Arabic" panose="02040503050201020203" pitchFamily="18" charset="-78"/>
                <a:cs typeface="Adobe Arabic" panose="02040503050201020203" pitchFamily="18" charset="-78"/>
              </a:rPr>
              <a:t>using</a:t>
            </a:r>
          </a:p>
        </p:txBody>
      </p:sp>
      <p:pic>
        <p:nvPicPr>
          <p:cNvPr id="6" name="Picture 5"/>
          <p:cNvPicPr>
            <a:picLocks noChangeAspect="1"/>
          </p:cNvPicPr>
          <p:nvPr/>
        </p:nvPicPr>
        <p:blipFill>
          <a:blip r:embed="rId3"/>
          <a:stretch>
            <a:fillRect/>
          </a:stretch>
        </p:blipFill>
        <p:spPr>
          <a:xfrm>
            <a:off x="2450945" y="5331420"/>
            <a:ext cx="4614625" cy="833369"/>
          </a:xfrm>
          <a:prstGeom prst="rect">
            <a:avLst/>
          </a:prstGeom>
        </p:spPr>
      </p:pic>
    </p:spTree>
    <p:extLst>
      <p:ext uri="{BB962C8B-B14F-4D97-AF65-F5344CB8AC3E}">
        <p14:creationId xmlns:p14="http://schemas.microsoft.com/office/powerpoint/2010/main" val="3126312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3293"/>
          </a:xfrm>
        </p:spPr>
        <p:txBody>
          <a:bodyPr/>
          <a:lstStyle/>
          <a:p>
            <a:r>
              <a:rPr lang="en-US" sz="4000" b="1" dirty="0">
                <a:solidFill>
                  <a:srgbClr val="3333FF"/>
                </a:solidFill>
                <a:latin typeface="Adobe Arabic" panose="02040503050201020203" pitchFamily="18" charset="-78"/>
                <a:cs typeface="Adobe Arabic" panose="02040503050201020203" pitchFamily="18" charset="-78"/>
              </a:rPr>
              <a:t>Pipes in Parallel</a:t>
            </a:r>
            <a:endParaRPr lang="en-US" dirty="0"/>
          </a:p>
        </p:txBody>
      </p:sp>
      <p:pic>
        <p:nvPicPr>
          <p:cNvPr id="4" name="Picture 3"/>
          <p:cNvPicPr>
            <a:picLocks noChangeAspect="1"/>
          </p:cNvPicPr>
          <p:nvPr/>
        </p:nvPicPr>
        <p:blipFill>
          <a:blip r:embed="rId2"/>
          <a:stretch>
            <a:fillRect/>
          </a:stretch>
        </p:blipFill>
        <p:spPr>
          <a:xfrm>
            <a:off x="355912" y="1125271"/>
            <a:ext cx="11480176" cy="1474644"/>
          </a:xfrm>
          <a:prstGeom prst="rect">
            <a:avLst/>
          </a:prstGeom>
        </p:spPr>
      </p:pic>
      <p:sp>
        <p:nvSpPr>
          <p:cNvPr id="5" name="Rectangle 4"/>
          <p:cNvSpPr/>
          <p:nvPr/>
        </p:nvSpPr>
        <p:spPr>
          <a:xfrm>
            <a:off x="838200" y="2802517"/>
            <a:ext cx="10010078" cy="1077218"/>
          </a:xfrm>
          <a:prstGeom prst="rect">
            <a:avLst/>
          </a:prstGeom>
        </p:spPr>
        <p:txBody>
          <a:bodyPr wrap="square">
            <a:spAutoFit/>
          </a:bodyPr>
          <a:lstStyle/>
          <a:p>
            <a:r>
              <a:rPr lang="en-US" sz="3200" b="1" dirty="0">
                <a:latin typeface="Adobe Arabic" panose="02040503050201020203" pitchFamily="18" charset="-78"/>
                <a:cs typeface="Adobe Arabic" panose="02040503050201020203" pitchFamily="18" charset="-78"/>
              </a:rPr>
              <a:t>Case </a:t>
            </a:r>
            <a:r>
              <a:rPr lang="en-US" sz="3200" dirty="0">
                <a:latin typeface="Adobe Arabic" panose="02040503050201020203" pitchFamily="18" charset="-78"/>
                <a:cs typeface="Adobe Arabic" panose="02040503050201020203" pitchFamily="18" charset="-78"/>
              </a:rPr>
              <a:t>(</a:t>
            </a:r>
            <a:r>
              <a:rPr lang="en-US" sz="3200" i="1" dirty="0">
                <a:latin typeface="Adobe Arabic" panose="02040503050201020203" pitchFamily="18" charset="-78"/>
                <a:cs typeface="Adobe Arabic" panose="02040503050201020203" pitchFamily="18" charset="-78"/>
              </a:rPr>
              <a:t>ii</a:t>
            </a:r>
            <a:r>
              <a:rPr lang="en-US" sz="3200" dirty="0">
                <a:latin typeface="Adobe Arabic" panose="02040503050201020203" pitchFamily="18" charset="-78"/>
                <a:cs typeface="Adobe Arabic" panose="02040503050201020203" pitchFamily="18" charset="-78"/>
              </a:rPr>
              <a:t>) Total flow and pipe details specified. One of the methods uses the </a:t>
            </a:r>
            <a:r>
              <a:rPr lang="en-US" sz="3200" dirty="0" smtClean="0">
                <a:latin typeface="Adobe Arabic" panose="02040503050201020203" pitchFamily="18" charset="-78"/>
                <a:cs typeface="Adobe Arabic" panose="02040503050201020203" pitchFamily="18" charset="-78"/>
              </a:rPr>
              <a:t>following steps:</a:t>
            </a:r>
            <a:endParaRPr lang="en-US" sz="3200" dirty="0">
              <a:latin typeface="Adobe Arabic" panose="02040503050201020203" pitchFamily="18" charset="-78"/>
              <a:cs typeface="Adobe Arabic" panose="02040503050201020203" pitchFamily="18" charset="-78"/>
            </a:endParaRPr>
          </a:p>
        </p:txBody>
      </p:sp>
      <p:sp>
        <p:nvSpPr>
          <p:cNvPr id="6" name="Rectangle 5"/>
          <p:cNvSpPr/>
          <p:nvPr/>
        </p:nvSpPr>
        <p:spPr>
          <a:xfrm>
            <a:off x="838200" y="4082337"/>
            <a:ext cx="11124648" cy="2062103"/>
          </a:xfrm>
          <a:prstGeom prst="rect">
            <a:avLst/>
          </a:prstGeom>
        </p:spPr>
        <p:txBody>
          <a:bodyPr wrap="square">
            <a:spAutoFit/>
          </a:bodyPr>
          <a:lstStyle/>
          <a:p>
            <a:r>
              <a:rPr lang="en-US" sz="3200" dirty="0">
                <a:latin typeface="Adobe Arabic" panose="02040503050201020203" pitchFamily="18" charset="-78"/>
                <a:cs typeface="Adobe Arabic" panose="02040503050201020203" pitchFamily="18" charset="-78"/>
              </a:rPr>
              <a:t>1. Assume by proper </a:t>
            </a:r>
            <a:r>
              <a:rPr lang="en-US" sz="3200" dirty="0" err="1">
                <a:latin typeface="Adobe Arabic" panose="02040503050201020203" pitchFamily="18" charset="-78"/>
                <a:cs typeface="Adobe Arabic" panose="02040503050201020203" pitchFamily="18" charset="-78"/>
              </a:rPr>
              <a:t>judgement</a:t>
            </a:r>
            <a:r>
              <a:rPr lang="en-US" sz="3200" dirty="0">
                <a:latin typeface="Adobe Arabic" panose="02040503050201020203" pitchFamily="18" charset="-78"/>
                <a:cs typeface="Adobe Arabic" panose="02040503050201020203" pitchFamily="18" charset="-78"/>
              </a:rPr>
              <a:t> the flow rate in pipe 1 as </a:t>
            </a:r>
            <a:r>
              <a:rPr lang="en-US" sz="3200" i="1" dirty="0">
                <a:latin typeface="Adobe Arabic" panose="02040503050201020203" pitchFamily="18" charset="-78"/>
                <a:cs typeface="Adobe Arabic" panose="02040503050201020203" pitchFamily="18" charset="-78"/>
              </a:rPr>
              <a:t>Q</a:t>
            </a:r>
            <a:r>
              <a:rPr lang="en-US" sz="3200" dirty="0">
                <a:latin typeface="Adobe Arabic" panose="02040503050201020203" pitchFamily="18" charset="-78"/>
                <a:cs typeface="Adobe Arabic" panose="02040503050201020203" pitchFamily="18" charset="-78"/>
              </a:rPr>
              <a:t>1.</a:t>
            </a:r>
          </a:p>
          <a:p>
            <a:r>
              <a:rPr lang="en-US" sz="3200" dirty="0">
                <a:latin typeface="Adobe Arabic" panose="02040503050201020203" pitchFamily="18" charset="-78"/>
                <a:cs typeface="Adobe Arabic" panose="02040503050201020203" pitchFamily="18" charset="-78"/>
              </a:rPr>
              <a:t>2. Determine the frictional loss.</a:t>
            </a:r>
          </a:p>
          <a:p>
            <a:r>
              <a:rPr lang="en-US" sz="3200" dirty="0">
                <a:latin typeface="Adobe Arabic" panose="02040503050201020203" pitchFamily="18" charset="-78"/>
                <a:cs typeface="Adobe Arabic" panose="02040503050201020203" pitchFamily="18" charset="-78"/>
              </a:rPr>
              <a:t>3. Using the value find </a:t>
            </a:r>
            <a:r>
              <a:rPr lang="en-US" sz="3200" i="1" dirty="0">
                <a:latin typeface="Adobe Arabic" panose="02040503050201020203" pitchFamily="18" charset="-78"/>
                <a:cs typeface="Adobe Arabic" panose="02040503050201020203" pitchFamily="18" charset="-78"/>
              </a:rPr>
              <a:t>Q</a:t>
            </a:r>
            <a:r>
              <a:rPr lang="en-US" sz="3200" dirty="0">
                <a:latin typeface="Adobe Arabic" panose="02040503050201020203" pitchFamily="18" charset="-78"/>
                <a:cs typeface="Adobe Arabic" panose="02040503050201020203" pitchFamily="18" charset="-78"/>
              </a:rPr>
              <a:t>2 and </a:t>
            </a:r>
            <a:r>
              <a:rPr lang="en-US" sz="3200" i="1" dirty="0">
                <a:latin typeface="Adobe Arabic" panose="02040503050201020203" pitchFamily="18" charset="-78"/>
                <a:cs typeface="Adobe Arabic" panose="02040503050201020203" pitchFamily="18" charset="-78"/>
              </a:rPr>
              <a:t>Q</a:t>
            </a:r>
            <a:r>
              <a:rPr lang="en-US" sz="3200" dirty="0">
                <a:latin typeface="Adobe Arabic" panose="02040503050201020203" pitchFamily="18" charset="-78"/>
                <a:cs typeface="Adobe Arabic" panose="02040503050201020203" pitchFamily="18" charset="-78"/>
              </a:rPr>
              <a:t>3.</a:t>
            </a:r>
          </a:p>
          <a:p>
            <a:r>
              <a:rPr lang="en-US" sz="3200" dirty="0">
                <a:latin typeface="Adobe Arabic" panose="02040503050201020203" pitchFamily="18" charset="-78"/>
                <a:cs typeface="Adobe Arabic" panose="02040503050201020203" pitchFamily="18" charset="-78"/>
              </a:rPr>
              <a:t>4. Divide the total </a:t>
            </a:r>
            <a:r>
              <a:rPr lang="en-US" sz="3200" i="1" dirty="0">
                <a:latin typeface="Adobe Arabic" panose="02040503050201020203" pitchFamily="18" charset="-78"/>
                <a:cs typeface="Adobe Arabic" panose="02040503050201020203" pitchFamily="18" charset="-78"/>
              </a:rPr>
              <a:t>Q </a:t>
            </a:r>
            <a:r>
              <a:rPr lang="en-US" sz="3200" dirty="0">
                <a:latin typeface="Adobe Arabic" panose="02040503050201020203" pitchFamily="18" charset="-78"/>
                <a:cs typeface="Adobe Arabic" panose="02040503050201020203" pitchFamily="18" charset="-78"/>
              </a:rPr>
              <a:t>in the proportion </a:t>
            </a:r>
            <a:r>
              <a:rPr lang="en-US" sz="3200" i="1" dirty="0">
                <a:latin typeface="Adobe Arabic" panose="02040503050201020203" pitchFamily="18" charset="-78"/>
                <a:cs typeface="Adobe Arabic" panose="02040503050201020203" pitchFamily="18" charset="-78"/>
              </a:rPr>
              <a:t>Q</a:t>
            </a:r>
            <a:r>
              <a:rPr lang="en-US" sz="3200" dirty="0">
                <a:latin typeface="Adobe Arabic" panose="02040503050201020203" pitchFamily="18" charset="-78"/>
                <a:cs typeface="Adobe Arabic" panose="02040503050201020203" pitchFamily="18" charset="-78"/>
              </a:rPr>
              <a:t>1 : </a:t>
            </a:r>
            <a:r>
              <a:rPr lang="en-US" sz="3200" i="1" dirty="0">
                <a:latin typeface="Adobe Arabic" panose="02040503050201020203" pitchFamily="18" charset="-78"/>
                <a:cs typeface="Adobe Arabic" panose="02040503050201020203" pitchFamily="18" charset="-78"/>
              </a:rPr>
              <a:t>Q</a:t>
            </a:r>
            <a:r>
              <a:rPr lang="en-US" sz="3200" dirty="0">
                <a:latin typeface="Adobe Arabic" panose="02040503050201020203" pitchFamily="18" charset="-78"/>
                <a:cs typeface="Adobe Arabic" panose="02040503050201020203" pitchFamily="18" charset="-78"/>
              </a:rPr>
              <a:t>2 : </a:t>
            </a:r>
            <a:r>
              <a:rPr lang="en-US" sz="3200" i="1" dirty="0">
                <a:latin typeface="Adobe Arabic" panose="02040503050201020203" pitchFamily="18" charset="-78"/>
                <a:cs typeface="Adobe Arabic" panose="02040503050201020203" pitchFamily="18" charset="-78"/>
              </a:rPr>
              <a:t>Q</a:t>
            </a:r>
            <a:r>
              <a:rPr lang="en-US" sz="3200" dirty="0">
                <a:latin typeface="Adobe Arabic" panose="02040503050201020203" pitchFamily="18" charset="-78"/>
                <a:cs typeface="Adobe Arabic" panose="02040503050201020203" pitchFamily="18" charset="-78"/>
              </a:rPr>
              <a:t>3 to obtain the actual flow rates.</a:t>
            </a:r>
          </a:p>
        </p:txBody>
      </p:sp>
    </p:spTree>
    <p:extLst>
      <p:ext uri="{BB962C8B-B14F-4D97-AF65-F5344CB8AC3E}">
        <p14:creationId xmlns:p14="http://schemas.microsoft.com/office/powerpoint/2010/main" val="1667020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69144" y="319243"/>
            <a:ext cx="7296150" cy="1914525"/>
          </a:xfrm>
          <a:prstGeom prst="rect">
            <a:avLst/>
          </a:prstGeom>
        </p:spPr>
      </p:pic>
      <p:pic>
        <p:nvPicPr>
          <p:cNvPr id="5" name="Picture 4"/>
          <p:cNvPicPr>
            <a:picLocks noChangeAspect="1"/>
          </p:cNvPicPr>
          <p:nvPr/>
        </p:nvPicPr>
        <p:blipFill>
          <a:blip r:embed="rId3"/>
          <a:stretch>
            <a:fillRect/>
          </a:stretch>
        </p:blipFill>
        <p:spPr>
          <a:xfrm>
            <a:off x="2169144" y="2606852"/>
            <a:ext cx="7400925" cy="3886200"/>
          </a:xfrm>
          <a:prstGeom prst="rect">
            <a:avLst/>
          </a:prstGeom>
        </p:spPr>
      </p:pic>
    </p:spTree>
    <p:extLst>
      <p:ext uri="{BB962C8B-B14F-4D97-AF65-F5344CB8AC3E}">
        <p14:creationId xmlns:p14="http://schemas.microsoft.com/office/powerpoint/2010/main" val="3984803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32746" y="259343"/>
            <a:ext cx="5276850" cy="2305050"/>
          </a:xfrm>
          <a:prstGeom prst="rect">
            <a:avLst/>
          </a:prstGeom>
        </p:spPr>
      </p:pic>
      <p:pic>
        <p:nvPicPr>
          <p:cNvPr id="5" name="Picture 4"/>
          <p:cNvPicPr>
            <a:picLocks noChangeAspect="1"/>
          </p:cNvPicPr>
          <p:nvPr/>
        </p:nvPicPr>
        <p:blipFill>
          <a:blip r:embed="rId3"/>
          <a:stretch>
            <a:fillRect/>
          </a:stretch>
        </p:blipFill>
        <p:spPr>
          <a:xfrm>
            <a:off x="1608796" y="2670175"/>
            <a:ext cx="7524750" cy="3914775"/>
          </a:xfrm>
          <a:prstGeom prst="rect">
            <a:avLst/>
          </a:prstGeom>
        </p:spPr>
      </p:pic>
    </p:spTree>
    <p:extLst>
      <p:ext uri="{BB962C8B-B14F-4D97-AF65-F5344CB8AC3E}">
        <p14:creationId xmlns:p14="http://schemas.microsoft.com/office/powerpoint/2010/main" val="3932750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solidFill>
                  <a:srgbClr val="FF0000"/>
                </a:solidFill>
                <a:latin typeface="Adobe Caslon Pro" panose="0205050205050A020403" pitchFamily="18" charset="0"/>
              </a:rPr>
              <a:t>Con</a:t>
            </a:r>
            <a:r>
              <a:rPr lang="en-US" sz="3200" b="1" dirty="0" err="1">
                <a:solidFill>
                  <a:srgbClr val="FF0000"/>
                </a:solidFill>
                <a:latin typeface="Adobe Caslon Pro" panose="0205050205050A020403" pitchFamily="18" charset="0"/>
              </a:rPr>
              <a:t>t</a:t>
            </a:r>
            <a:r>
              <a:rPr lang="en-US" sz="3200" b="1" dirty="0">
                <a:solidFill>
                  <a:srgbClr val="FF0000"/>
                </a:solidFill>
                <a:latin typeface="Adobe Caslon Pro" panose="0205050205050A020403" pitchFamily="18" charset="0"/>
              </a:rPr>
              <a:t>…</a:t>
            </a:r>
          </a:p>
        </p:txBody>
      </p:sp>
      <p:sp>
        <p:nvSpPr>
          <p:cNvPr id="3" name="Content Placeholder 2"/>
          <p:cNvSpPr>
            <a:spLocks noGrp="1"/>
          </p:cNvSpPr>
          <p:nvPr>
            <p:ph idx="1"/>
          </p:nvPr>
        </p:nvSpPr>
        <p:spPr>
          <a:xfrm>
            <a:off x="981307" y="1483111"/>
            <a:ext cx="8768576" cy="4604641"/>
          </a:xfrm>
        </p:spPr>
        <p:txBody>
          <a:bodyPr/>
          <a:lstStyle/>
          <a:p>
            <a:pPr algn="just"/>
            <a:r>
              <a:rPr lang="en-US" dirty="0">
                <a:solidFill>
                  <a:srgbClr val="3333FF"/>
                </a:solidFill>
                <a:latin typeface="Adobe Arabic" panose="02040503050201020203" pitchFamily="18" charset="-78"/>
                <a:cs typeface="Adobe Arabic" panose="02040503050201020203" pitchFamily="18" charset="-78"/>
              </a:rPr>
              <a:t>Hydraulic grade line </a:t>
            </a:r>
            <a:r>
              <a:rPr lang="en-US" dirty="0">
                <a:latin typeface="Adobe Arabic" panose="02040503050201020203" pitchFamily="18" charset="-78"/>
                <a:cs typeface="Adobe Arabic" panose="02040503050201020203" pitchFamily="18" charset="-78"/>
              </a:rPr>
              <a:t>is the plot of </a:t>
            </a:r>
            <a:r>
              <a:rPr lang="en-US" dirty="0">
                <a:solidFill>
                  <a:srgbClr val="FF33CC"/>
                </a:solidFill>
                <a:latin typeface="Adobe Arabic" panose="02040503050201020203" pitchFamily="18" charset="-78"/>
                <a:cs typeface="Adobe Arabic" panose="02040503050201020203" pitchFamily="18" charset="-78"/>
              </a:rPr>
              <a:t>pressure head along the flow path</a:t>
            </a:r>
            <a:r>
              <a:rPr lang="en-US" dirty="0">
                <a:latin typeface="Adobe Arabic" panose="02040503050201020203" pitchFamily="18" charset="-78"/>
                <a:cs typeface="Adobe Arabic" panose="02040503050201020203" pitchFamily="18" charset="-78"/>
              </a:rPr>
              <a:t>. </a:t>
            </a:r>
            <a:r>
              <a:rPr lang="en-US" dirty="0">
                <a:solidFill>
                  <a:srgbClr val="3333FF"/>
                </a:solidFill>
                <a:latin typeface="Adobe Arabic" panose="02040503050201020203" pitchFamily="18" charset="-78"/>
                <a:cs typeface="Adobe Arabic" panose="02040503050201020203" pitchFamily="18" charset="-78"/>
              </a:rPr>
              <a:t>Hydraulic </a:t>
            </a:r>
            <a:r>
              <a:rPr lang="en-US" dirty="0" smtClean="0">
                <a:solidFill>
                  <a:srgbClr val="3333FF"/>
                </a:solidFill>
                <a:latin typeface="Adobe Arabic" panose="02040503050201020203" pitchFamily="18" charset="-78"/>
                <a:cs typeface="Adobe Arabic" panose="02040503050201020203" pitchFamily="18" charset="-78"/>
              </a:rPr>
              <a:t>grade line </a:t>
            </a:r>
            <a:r>
              <a:rPr lang="en-US" dirty="0">
                <a:latin typeface="Adobe Arabic" panose="02040503050201020203" pitchFamily="18" charset="-78"/>
                <a:cs typeface="Adobe Arabic" panose="02040503050201020203" pitchFamily="18" charset="-78"/>
              </a:rPr>
              <a:t>will be at </a:t>
            </a:r>
            <a:r>
              <a:rPr lang="en-US" dirty="0">
                <a:solidFill>
                  <a:srgbClr val="3333FF"/>
                </a:solidFill>
                <a:latin typeface="Adobe Arabic" panose="02040503050201020203" pitchFamily="18" charset="-78"/>
                <a:cs typeface="Adobe Arabic" panose="02040503050201020203" pitchFamily="18" charset="-78"/>
              </a:rPr>
              <a:t>a lower level </a:t>
            </a:r>
            <a:r>
              <a:rPr lang="en-US" dirty="0">
                <a:latin typeface="Adobe Arabic" panose="02040503050201020203" pitchFamily="18" charset="-78"/>
                <a:cs typeface="Adobe Arabic" panose="02040503050201020203" pitchFamily="18" charset="-78"/>
              </a:rPr>
              <a:t>and the </a:t>
            </a:r>
            <a:r>
              <a:rPr lang="en-US" dirty="0">
                <a:solidFill>
                  <a:srgbClr val="3333FF"/>
                </a:solidFill>
                <a:latin typeface="Adobe Arabic" panose="02040503050201020203" pitchFamily="18" charset="-78"/>
                <a:cs typeface="Adobe Arabic" panose="02040503050201020203" pitchFamily="18" charset="-78"/>
              </a:rPr>
              <a:t>difference between the ordinates will equal the </a:t>
            </a:r>
            <a:r>
              <a:rPr lang="en-US" dirty="0" smtClean="0">
                <a:solidFill>
                  <a:srgbClr val="3333FF"/>
                </a:solidFill>
                <a:latin typeface="Adobe Arabic" panose="02040503050201020203" pitchFamily="18" charset="-78"/>
                <a:cs typeface="Adobe Arabic" panose="02040503050201020203" pitchFamily="18" charset="-78"/>
              </a:rPr>
              <a:t>dynamic head, </a:t>
            </a:r>
            <a:r>
              <a:rPr lang="en-US" i="1" dirty="0">
                <a:solidFill>
                  <a:srgbClr val="3333FF"/>
                </a:solidFill>
                <a:latin typeface="Adobe Arabic" panose="02040503050201020203" pitchFamily="18" charset="-78"/>
                <a:cs typeface="Adobe Arabic" panose="02040503050201020203" pitchFamily="18" charset="-78"/>
              </a:rPr>
              <a:t>i.e</a:t>
            </a:r>
            <a:r>
              <a:rPr lang="en-US" dirty="0">
                <a:solidFill>
                  <a:srgbClr val="3333FF"/>
                </a:solidFill>
                <a:latin typeface="Adobe Arabic" panose="02040503050201020203" pitchFamily="18" charset="-78"/>
                <a:cs typeface="Adobe Arabic" panose="02040503050201020203" pitchFamily="18" charset="-78"/>
              </a:rPr>
              <a:t>., </a:t>
            </a:r>
            <a:r>
              <a:rPr lang="en-US" i="1" dirty="0" smtClean="0">
                <a:solidFill>
                  <a:srgbClr val="3333FF"/>
                </a:solidFill>
                <a:latin typeface="Adobe Arabic" panose="02040503050201020203" pitchFamily="18" charset="-78"/>
                <a:cs typeface="Adobe Arabic" panose="02040503050201020203" pitchFamily="18" charset="-78"/>
              </a:rPr>
              <a:t>u</a:t>
            </a:r>
            <a:r>
              <a:rPr lang="en-US" dirty="0" smtClean="0">
                <a:solidFill>
                  <a:srgbClr val="3333FF"/>
                </a:solidFill>
                <a:latin typeface="Adobe Arabic" panose="02040503050201020203" pitchFamily="18" charset="-78"/>
                <a:cs typeface="Adobe Arabic" panose="02040503050201020203" pitchFamily="18" charset="-78"/>
              </a:rPr>
              <a:t>^2/2</a:t>
            </a:r>
            <a:r>
              <a:rPr lang="en-US" i="1" dirty="0" smtClean="0">
                <a:solidFill>
                  <a:srgbClr val="3333FF"/>
                </a:solidFill>
                <a:latin typeface="Adobe Arabic" panose="02040503050201020203" pitchFamily="18" charset="-78"/>
                <a:cs typeface="Adobe Arabic" panose="02040503050201020203" pitchFamily="18" charset="-78"/>
              </a:rPr>
              <a:t>g</a:t>
            </a:r>
            <a:r>
              <a:rPr lang="en-US" i="1" dirty="0" smtClean="0">
                <a:latin typeface="Adobe Arabic" panose="02040503050201020203" pitchFamily="18" charset="-78"/>
                <a:cs typeface="Adobe Arabic" panose="02040503050201020203" pitchFamily="18" charset="-78"/>
              </a:rPr>
              <a:t>.</a:t>
            </a:r>
          </a:p>
          <a:p>
            <a:pPr algn="just"/>
            <a:r>
              <a:rPr lang="en-US" dirty="0">
                <a:latin typeface="Adobe Arabic" panose="02040503050201020203" pitchFamily="18" charset="-78"/>
                <a:cs typeface="Adobe Arabic" panose="02040503050201020203" pitchFamily="18" charset="-78"/>
              </a:rPr>
              <a:t>This line will </a:t>
            </a:r>
            <a:r>
              <a:rPr lang="en-US" dirty="0" smtClean="0">
                <a:latin typeface="Adobe Arabic" panose="02040503050201020203" pitchFamily="18" charset="-78"/>
                <a:cs typeface="Adobe Arabic" panose="02040503050201020203" pitchFamily="18" charset="-78"/>
              </a:rPr>
              <a:t>drop </a:t>
            </a:r>
            <a:r>
              <a:rPr lang="en-US" dirty="0">
                <a:latin typeface="Adobe Arabic" panose="02040503050201020203" pitchFamily="18" charset="-78"/>
                <a:cs typeface="Adobe Arabic" panose="02040503050201020203" pitchFamily="18" charset="-78"/>
              </a:rPr>
              <a:t>sharply if velocity increases and will slope upwards if </a:t>
            </a:r>
            <a:r>
              <a:rPr lang="en-US" dirty="0" smtClean="0">
                <a:latin typeface="Adobe Arabic" panose="02040503050201020203" pitchFamily="18" charset="-78"/>
                <a:cs typeface="Adobe Arabic" panose="02040503050201020203" pitchFamily="18" charset="-78"/>
              </a:rPr>
              <a:t>velocity decreases</a:t>
            </a:r>
            <a:r>
              <a:rPr lang="en-US" dirty="0">
                <a:latin typeface="Adobe Arabic" panose="02040503050201020203" pitchFamily="18" charset="-78"/>
                <a:cs typeface="Adobe Arabic" panose="02040503050201020203" pitchFamily="18" charset="-78"/>
              </a:rPr>
              <a:t>. This line will also </a:t>
            </a:r>
            <a:r>
              <a:rPr lang="en-US" dirty="0" smtClean="0">
                <a:latin typeface="Adobe Arabic" panose="02040503050201020203" pitchFamily="18" charset="-78"/>
                <a:cs typeface="Adobe Arabic" panose="02040503050201020203" pitchFamily="18" charset="-78"/>
              </a:rPr>
              <a:t>drop </a:t>
            </a:r>
            <a:r>
              <a:rPr lang="en-US" dirty="0">
                <a:latin typeface="Adobe Arabic" panose="02040503050201020203" pitchFamily="18" charset="-78"/>
                <a:cs typeface="Adobe Arabic" panose="02040503050201020203" pitchFamily="18" charset="-78"/>
              </a:rPr>
              <a:t>due to frictional losses. Flow will be governed by </a:t>
            </a:r>
            <a:r>
              <a:rPr lang="en-US" dirty="0" smtClean="0">
                <a:latin typeface="Adobe Arabic" panose="02040503050201020203" pitchFamily="18" charset="-78"/>
                <a:cs typeface="Adobe Arabic" panose="02040503050201020203" pitchFamily="18" charset="-78"/>
              </a:rPr>
              <a:t>hydraulic grade </a:t>
            </a:r>
            <a:r>
              <a:rPr lang="en-US" dirty="0">
                <a:latin typeface="Adobe Arabic" panose="02040503050201020203" pitchFamily="18" charset="-78"/>
                <a:cs typeface="Adobe Arabic" panose="02040503050201020203" pitchFamily="18" charset="-78"/>
              </a:rPr>
              <a:t>line</a:t>
            </a:r>
            <a:r>
              <a:rPr lang="en-US" dirty="0" smtClean="0">
                <a:latin typeface="Adobe Arabic" panose="02040503050201020203" pitchFamily="18" charset="-78"/>
                <a:cs typeface="Adobe Arabic" panose="02040503050201020203" pitchFamily="18" charset="-78"/>
              </a:rPr>
              <a:t>.</a:t>
            </a:r>
          </a:p>
          <a:p>
            <a:pPr algn="just"/>
            <a:r>
              <a:rPr lang="en-US" dirty="0">
                <a:latin typeface="Adobe Arabic" panose="02040503050201020203" pitchFamily="18" charset="-78"/>
                <a:cs typeface="Adobe Arabic" panose="02040503050201020203" pitchFamily="18" charset="-78"/>
              </a:rPr>
              <a:t>Introduction of a pump in the line will push up both the lines. </a:t>
            </a:r>
          </a:p>
        </p:txBody>
      </p:sp>
    </p:spTree>
    <p:extLst>
      <p:ext uri="{BB962C8B-B14F-4D97-AF65-F5344CB8AC3E}">
        <p14:creationId xmlns:p14="http://schemas.microsoft.com/office/powerpoint/2010/main" val="2568437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7519" y="855778"/>
            <a:ext cx="7753350" cy="3590925"/>
          </a:xfrm>
          <a:prstGeom prst="rect">
            <a:avLst/>
          </a:prstGeom>
        </p:spPr>
      </p:pic>
    </p:spTree>
    <p:extLst>
      <p:ext uri="{BB962C8B-B14F-4D97-AF65-F5344CB8AC3E}">
        <p14:creationId xmlns:p14="http://schemas.microsoft.com/office/powerpoint/2010/main" val="15968251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0680" y="733115"/>
            <a:ext cx="8655119" cy="4686377"/>
          </a:xfrm>
          <a:prstGeom prst="rect">
            <a:avLst/>
          </a:prstGeom>
        </p:spPr>
      </p:pic>
    </p:spTree>
    <p:extLst>
      <p:ext uri="{BB962C8B-B14F-4D97-AF65-F5344CB8AC3E}">
        <p14:creationId xmlns:p14="http://schemas.microsoft.com/office/powerpoint/2010/main" val="6838222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33FF"/>
                </a:solidFill>
                <a:latin typeface="Adobe Arabic" panose="02040503050201020203" pitchFamily="18" charset="-78"/>
                <a:cs typeface="Adobe Arabic" panose="02040503050201020203" pitchFamily="18" charset="-78"/>
              </a:rPr>
              <a:t>Branching Pipes</a:t>
            </a:r>
            <a:endParaRPr lang="en-US" dirty="0">
              <a:solidFill>
                <a:srgbClr val="3333FF"/>
              </a:solidFill>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691377" y="1527717"/>
            <a:ext cx="9054790" cy="4682700"/>
          </a:xfrm>
        </p:spPr>
        <p:txBody>
          <a:bodyPr>
            <a:normAutofit lnSpcReduction="10000"/>
          </a:bodyPr>
          <a:lstStyle/>
          <a:p>
            <a:pPr marL="0" indent="0" algn="just">
              <a:buNone/>
            </a:pPr>
            <a:r>
              <a:rPr lang="en-US" dirty="0">
                <a:latin typeface="Adobe Arabic" panose="02040503050201020203" pitchFamily="18" charset="-78"/>
                <a:cs typeface="Adobe Arabic" panose="02040503050201020203" pitchFamily="18" charset="-78"/>
              </a:rPr>
              <a:t>The simplest case is a three reservoir system interconnected by three </a:t>
            </a:r>
            <a:r>
              <a:rPr lang="en-US" dirty="0" smtClean="0">
                <a:latin typeface="Adobe Arabic" panose="02040503050201020203" pitchFamily="18" charset="-78"/>
                <a:cs typeface="Adobe Arabic" panose="02040503050201020203" pitchFamily="18" charset="-78"/>
              </a:rPr>
              <a:t>pipes,  Fig below. </a:t>
            </a:r>
            <a:r>
              <a:rPr lang="en-US" dirty="0">
                <a:latin typeface="Adobe Arabic" panose="02040503050201020203" pitchFamily="18" charset="-78"/>
                <a:cs typeface="Adobe Arabic" panose="02040503050201020203" pitchFamily="18" charset="-78"/>
              </a:rPr>
              <a:t>The conditions to be satisfied </a:t>
            </a:r>
            <a:r>
              <a:rPr lang="en-US" dirty="0" smtClean="0">
                <a:latin typeface="Adobe Arabic" panose="02040503050201020203" pitchFamily="18" charset="-78"/>
                <a:cs typeface="Adobe Arabic" panose="02040503050201020203" pitchFamily="18" charset="-78"/>
              </a:rPr>
              <a:t>are</a:t>
            </a:r>
          </a:p>
          <a:p>
            <a:pPr marL="0" indent="0" algn="just">
              <a:buNone/>
            </a:pPr>
            <a:r>
              <a:rPr lang="en-US" dirty="0" smtClean="0">
                <a:latin typeface="Adobe Arabic" panose="02040503050201020203" pitchFamily="18" charset="-78"/>
                <a:cs typeface="Adobe Arabic" panose="02040503050201020203" pitchFamily="18" charset="-78"/>
              </a:rPr>
              <a:t>(</a:t>
            </a:r>
            <a:r>
              <a:rPr lang="en-US" dirty="0" err="1">
                <a:latin typeface="Adobe Arabic" panose="02040503050201020203" pitchFamily="18" charset="-78"/>
                <a:cs typeface="Adobe Arabic" panose="02040503050201020203" pitchFamily="18" charset="-78"/>
              </a:rPr>
              <a:t>i</a:t>
            </a:r>
            <a:r>
              <a:rPr lang="en-US" dirty="0">
                <a:latin typeface="Adobe Arabic" panose="02040503050201020203" pitchFamily="18" charset="-78"/>
                <a:cs typeface="Adobe Arabic" panose="02040503050201020203" pitchFamily="18" charset="-78"/>
              </a:rPr>
              <a:t>) The net flow at any junction should be zero due </a:t>
            </a:r>
            <a:r>
              <a:rPr lang="en-US" dirty="0" smtClean="0">
                <a:latin typeface="Adobe Arabic" panose="02040503050201020203" pitchFamily="18" charset="-78"/>
                <a:cs typeface="Adobe Arabic" panose="02040503050201020203" pitchFamily="18" charset="-78"/>
              </a:rPr>
              <a:t>to continuity </a:t>
            </a:r>
            <a:r>
              <a:rPr lang="en-US" dirty="0">
                <a:latin typeface="Adobe Arabic" panose="02040503050201020203" pitchFamily="18" charset="-78"/>
                <a:cs typeface="Adobe Arabic" panose="02040503050201020203" pitchFamily="18" charset="-78"/>
              </a:rPr>
              <a:t>principle. </a:t>
            </a:r>
            <a:endParaRPr lang="en-US" dirty="0" smtClean="0">
              <a:latin typeface="Adobe Arabic" panose="02040503050201020203" pitchFamily="18" charset="-78"/>
              <a:cs typeface="Adobe Arabic" panose="02040503050201020203" pitchFamily="18" charset="-78"/>
            </a:endParaRPr>
          </a:p>
          <a:p>
            <a:pPr marL="0" indent="0" algn="just">
              <a:buNone/>
            </a:pPr>
            <a:r>
              <a:rPr lang="en-US" dirty="0" smtClean="0">
                <a:latin typeface="Adobe Arabic" panose="02040503050201020203" pitchFamily="18" charset="-78"/>
                <a:cs typeface="Adobe Arabic" panose="02040503050201020203" pitchFamily="18" charset="-78"/>
              </a:rPr>
              <a:t>(</a:t>
            </a:r>
            <a:r>
              <a:rPr lang="en-US" dirty="0">
                <a:latin typeface="Adobe Arabic" panose="02040503050201020203" pitchFamily="18" charset="-78"/>
                <a:cs typeface="Adobe Arabic" panose="02040503050201020203" pitchFamily="18" charset="-78"/>
              </a:rPr>
              <a:t>ii) The Darcy-</a:t>
            </a:r>
            <a:r>
              <a:rPr lang="en-US" dirty="0" err="1">
                <a:latin typeface="Adobe Arabic" panose="02040503050201020203" pitchFamily="18" charset="-78"/>
                <a:cs typeface="Adobe Arabic" panose="02040503050201020203" pitchFamily="18" charset="-78"/>
              </a:rPr>
              <a:t>Weisbach</a:t>
            </a:r>
            <a:r>
              <a:rPr lang="en-US" dirty="0">
                <a:latin typeface="Adobe Arabic" panose="02040503050201020203" pitchFamily="18" charset="-78"/>
                <a:cs typeface="Adobe Arabic" panose="02040503050201020203" pitchFamily="18" charset="-78"/>
              </a:rPr>
              <a:t> equation should be satisfied for each pipe. </a:t>
            </a:r>
            <a:r>
              <a:rPr lang="en-US" dirty="0" smtClean="0">
                <a:latin typeface="Adobe Arabic" panose="02040503050201020203" pitchFamily="18" charset="-78"/>
                <a:cs typeface="Adobe Arabic" panose="02040503050201020203" pitchFamily="18" charset="-78"/>
              </a:rPr>
              <a:t>If flows </a:t>
            </a:r>
            <a:r>
              <a:rPr lang="en-US" dirty="0">
                <a:latin typeface="Adobe Arabic" panose="02040503050201020203" pitchFamily="18" charset="-78"/>
                <a:cs typeface="Adobe Arabic" panose="02040503050201020203" pitchFamily="18" charset="-78"/>
              </a:rPr>
              <a:t>are Q1, Q2, Q3 , then the algebraic sum of Q1 + Q2 + Q3 = 0</a:t>
            </a:r>
            <a:r>
              <a:rPr lang="en-US" dirty="0" smtClean="0">
                <a:latin typeface="Adobe Arabic" panose="02040503050201020203" pitchFamily="18" charset="-78"/>
                <a:cs typeface="Adobe Arabic" panose="02040503050201020203" pitchFamily="18" charset="-78"/>
              </a:rPr>
              <a:t>.</a:t>
            </a:r>
          </a:p>
          <a:p>
            <a:pPr marL="0" indent="0" algn="just">
              <a:buNone/>
            </a:pPr>
            <a:r>
              <a:rPr lang="en-US" dirty="0" smtClean="0">
                <a:latin typeface="Adobe Arabic" panose="02040503050201020203" pitchFamily="18" charset="-78"/>
                <a:cs typeface="Adobe Arabic" panose="02040503050201020203" pitchFamily="18" charset="-78"/>
              </a:rPr>
              <a:t> </a:t>
            </a:r>
            <a:r>
              <a:rPr lang="en-US" dirty="0">
                <a:latin typeface="Adobe Arabic" panose="02040503050201020203" pitchFamily="18" charset="-78"/>
                <a:cs typeface="Adobe Arabic" panose="02040503050201020203" pitchFamily="18" charset="-78"/>
              </a:rPr>
              <a:t>If one of the flow rate </a:t>
            </a:r>
            <a:r>
              <a:rPr lang="en-US" dirty="0" smtClean="0">
                <a:latin typeface="Adobe Arabic" panose="02040503050201020203" pitchFamily="18" charset="-78"/>
                <a:cs typeface="Adobe Arabic" panose="02040503050201020203" pitchFamily="18" charset="-78"/>
              </a:rPr>
              <a:t>is specified </a:t>
            </a:r>
            <a:r>
              <a:rPr lang="en-US" dirty="0">
                <a:latin typeface="Adobe Arabic" panose="02040503050201020203" pitchFamily="18" charset="-78"/>
                <a:cs typeface="Adobe Arabic" panose="02040503050201020203" pitchFamily="18" charset="-78"/>
              </a:rPr>
              <a:t>the solution is direct. If none are specified, trial solution becomes </a:t>
            </a:r>
            <a:r>
              <a:rPr lang="en-US" dirty="0" smtClean="0">
                <a:latin typeface="Adobe Arabic" panose="02040503050201020203" pitchFamily="18" charset="-78"/>
                <a:cs typeface="Adobe Arabic" panose="02040503050201020203" pitchFamily="18" charset="-78"/>
              </a:rPr>
              <a:t>necessary. The </a:t>
            </a:r>
            <a:r>
              <a:rPr lang="en-US" dirty="0">
                <a:latin typeface="Adobe Arabic" panose="02040503050201020203" pitchFamily="18" charset="-78"/>
                <a:cs typeface="Adobe Arabic" panose="02040503050201020203" pitchFamily="18" charset="-78"/>
              </a:rPr>
              <a:t>flow may be from the higher reservoir to the others or it may be from both high </a:t>
            </a:r>
            <a:r>
              <a:rPr lang="en-US" dirty="0" smtClean="0">
                <a:latin typeface="Adobe Arabic" panose="02040503050201020203" pitchFamily="18" charset="-78"/>
                <a:cs typeface="Adobe Arabic" panose="02040503050201020203" pitchFamily="18" charset="-78"/>
              </a:rPr>
              <a:t>level reservoirs </a:t>
            </a:r>
            <a:r>
              <a:rPr lang="en-US" dirty="0">
                <a:latin typeface="Adobe Arabic" panose="02040503050201020203" pitchFamily="18" charset="-78"/>
                <a:cs typeface="Adobe Arabic" panose="02040503050201020203" pitchFamily="18" charset="-78"/>
              </a:rPr>
              <a:t>to the low level one. The hydraulic grade line controls the situation. If the head </a:t>
            </a:r>
            <a:r>
              <a:rPr lang="en-US" dirty="0" smtClean="0">
                <a:latin typeface="Adobe Arabic" panose="02040503050201020203" pitchFamily="18" charset="-78"/>
                <a:cs typeface="Adobe Arabic" panose="02040503050201020203" pitchFamily="18" charset="-78"/>
              </a:rPr>
              <a:t>at the </a:t>
            </a:r>
            <a:r>
              <a:rPr lang="en-US" dirty="0">
                <a:latin typeface="Adobe Arabic" panose="02040503050201020203" pitchFamily="18" charset="-78"/>
                <a:cs typeface="Adobe Arabic" panose="02040503050201020203" pitchFamily="18" charset="-78"/>
              </a:rPr>
              <a:t>junction is above both the lower reservoirs, both of these will receive the flow. If the head at the junction is below the middle one, the total flow will be received by the lowest </a:t>
            </a:r>
            <a:r>
              <a:rPr lang="en-US" dirty="0" smtClean="0">
                <a:latin typeface="Adobe Arabic" panose="02040503050201020203" pitchFamily="18" charset="-78"/>
                <a:cs typeface="Adobe Arabic" panose="02040503050201020203" pitchFamily="18" charset="-78"/>
              </a:rPr>
              <a:t>level reservoir</a:t>
            </a:r>
            <a:r>
              <a:rPr lang="en-US" dirty="0">
                <a:latin typeface="Adobe Arabic" panose="02040503050201020203" pitchFamily="18" charset="-78"/>
                <a:cs typeface="Adobe Arabic" panose="02040503050201020203" pitchFamily="18" charset="-78"/>
              </a:rPr>
              <a:t>.</a:t>
            </a:r>
          </a:p>
        </p:txBody>
      </p:sp>
    </p:spTree>
    <p:extLst>
      <p:ext uri="{BB962C8B-B14F-4D97-AF65-F5344CB8AC3E}">
        <p14:creationId xmlns:p14="http://schemas.microsoft.com/office/powerpoint/2010/main" val="2484635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64544" y="1487758"/>
            <a:ext cx="7258315" cy="3552593"/>
          </a:xfrm>
          <a:prstGeom prst="rect">
            <a:avLst/>
          </a:prstGeom>
        </p:spPr>
      </p:pic>
    </p:spTree>
    <p:extLst>
      <p:ext uri="{BB962C8B-B14F-4D97-AF65-F5344CB8AC3E}">
        <p14:creationId xmlns:p14="http://schemas.microsoft.com/office/powerpoint/2010/main" val="1321835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3333FF"/>
                </a:solidFill>
                <a:latin typeface="Adobe Arabic" panose="02040503050201020203" pitchFamily="18" charset="-78"/>
                <a:cs typeface="Adobe Arabic" panose="02040503050201020203" pitchFamily="18" charset="-78"/>
              </a:rPr>
              <a:t>Branching Pipes</a:t>
            </a:r>
            <a:endParaRPr lang="en-US" dirty="0"/>
          </a:p>
        </p:txBody>
      </p:sp>
      <p:sp>
        <p:nvSpPr>
          <p:cNvPr id="3" name="Content Placeholder 2"/>
          <p:cNvSpPr>
            <a:spLocks noGrp="1"/>
          </p:cNvSpPr>
          <p:nvPr>
            <p:ph idx="1"/>
          </p:nvPr>
        </p:nvSpPr>
        <p:spPr/>
        <p:txBody>
          <a:bodyPr>
            <a:normAutofit/>
          </a:bodyPr>
          <a:lstStyle/>
          <a:p>
            <a:r>
              <a:rPr lang="en-US" dirty="0">
                <a:latin typeface="Adobe Arabic" panose="02040503050201020203" pitchFamily="18" charset="-78"/>
                <a:cs typeface="Adobe Arabic" panose="02040503050201020203" pitchFamily="18" charset="-78"/>
              </a:rPr>
              <a:t>The method of solution requires iteration.</a:t>
            </a:r>
          </a:p>
          <a:p>
            <a:pPr marL="0" indent="0">
              <a:buNone/>
            </a:pPr>
            <a:r>
              <a:rPr lang="en-US" dirty="0">
                <a:latin typeface="Adobe Arabic" panose="02040503050201020203" pitchFamily="18" charset="-78"/>
                <a:cs typeface="Adobe Arabic" panose="02040503050201020203" pitchFamily="18" charset="-78"/>
              </a:rPr>
              <a:t>(</a:t>
            </a:r>
            <a:r>
              <a:rPr lang="en-US" dirty="0" err="1">
                <a:latin typeface="Adobe Arabic" panose="02040503050201020203" pitchFamily="18" charset="-78"/>
                <a:cs typeface="Adobe Arabic" panose="02040503050201020203" pitchFamily="18" charset="-78"/>
              </a:rPr>
              <a:t>i</a:t>
            </a:r>
            <a:r>
              <a:rPr lang="en-US" dirty="0">
                <a:latin typeface="Adobe Arabic" panose="02040503050201020203" pitchFamily="18" charset="-78"/>
                <a:cs typeface="Adobe Arabic" panose="02040503050201020203" pitchFamily="18" charset="-78"/>
              </a:rPr>
              <a:t>) A value for the head at the junction is assumed and the flow rates </a:t>
            </a:r>
            <a:r>
              <a:rPr lang="en-US" dirty="0" smtClean="0">
                <a:latin typeface="Adobe Arabic" panose="02040503050201020203" pitchFamily="18" charset="-78"/>
                <a:cs typeface="Adobe Arabic" panose="02040503050201020203" pitchFamily="18" charset="-78"/>
              </a:rPr>
              <a:t>are calculated </a:t>
            </a:r>
            <a:r>
              <a:rPr lang="en-US" dirty="0">
                <a:latin typeface="Adobe Arabic" panose="02040503050201020203" pitchFamily="18" charset="-78"/>
                <a:cs typeface="Adobe Arabic" panose="02040503050201020203" pitchFamily="18" charset="-78"/>
              </a:rPr>
              <a:t>from pipe details.</a:t>
            </a:r>
          </a:p>
          <a:p>
            <a:pPr marL="0" indent="0">
              <a:buNone/>
            </a:pPr>
            <a:r>
              <a:rPr lang="en-US" dirty="0">
                <a:latin typeface="Adobe Arabic" panose="02040503050201020203" pitchFamily="18" charset="-78"/>
                <a:cs typeface="Adobe Arabic" panose="02040503050201020203" pitchFamily="18" charset="-78"/>
              </a:rPr>
              <a:t>(ii) The sum of these (algebraic) should be zero. But at the first attempt, </a:t>
            </a:r>
            <a:r>
              <a:rPr lang="en-US" dirty="0" smtClean="0">
                <a:latin typeface="Adobe Arabic" panose="02040503050201020203" pitchFamily="18" charset="-78"/>
                <a:cs typeface="Adobe Arabic" panose="02040503050201020203" pitchFamily="18" charset="-78"/>
              </a:rPr>
              <a:t>the sum </a:t>
            </a:r>
            <a:r>
              <a:rPr lang="en-US" dirty="0">
                <a:latin typeface="Adobe Arabic" panose="02040503050201020203" pitchFamily="18" charset="-78"/>
                <a:cs typeface="Adobe Arabic" panose="02040503050201020203" pitchFamily="18" charset="-78"/>
              </a:rPr>
              <a:t>may have a positive value or negative value.</a:t>
            </a:r>
          </a:p>
          <a:p>
            <a:pPr marL="0" indent="0">
              <a:buNone/>
            </a:pPr>
            <a:r>
              <a:rPr lang="en-US" dirty="0">
                <a:latin typeface="Adobe Arabic" panose="02040503050201020203" pitchFamily="18" charset="-78"/>
                <a:cs typeface="Adobe Arabic" panose="02040503050201020203" pitchFamily="18" charset="-78"/>
              </a:rPr>
              <a:t>(iii) If it is positive, inflow to the junction is more. So increase the value of </a:t>
            </a:r>
            <a:r>
              <a:rPr lang="en-US" dirty="0" smtClean="0">
                <a:latin typeface="Adobe Arabic" panose="02040503050201020203" pitchFamily="18" charset="-78"/>
                <a:cs typeface="Adobe Arabic" panose="02040503050201020203" pitchFamily="18" charset="-78"/>
              </a:rPr>
              <a:t>head assumed </a:t>
            </a:r>
            <a:r>
              <a:rPr lang="en-US" dirty="0">
                <a:latin typeface="Adobe Arabic" panose="02040503050201020203" pitchFamily="18" charset="-78"/>
                <a:cs typeface="Adobe Arabic" panose="02040503050201020203" pitchFamily="18" charset="-78"/>
              </a:rPr>
              <a:t>at the junction.</a:t>
            </a:r>
          </a:p>
          <a:p>
            <a:pPr marL="0" indent="0">
              <a:buNone/>
            </a:pPr>
            <a:r>
              <a:rPr lang="en-US" dirty="0">
                <a:latin typeface="Adobe Arabic" panose="02040503050201020203" pitchFamily="18" charset="-78"/>
                <a:cs typeface="Adobe Arabic" panose="02040503050201020203" pitchFamily="18" charset="-78"/>
              </a:rPr>
              <a:t>(iv) If it is negative, the outflow is more. So reduce the value of head </a:t>
            </a:r>
            <a:r>
              <a:rPr lang="en-US" dirty="0" smtClean="0">
                <a:latin typeface="Adobe Arabic" panose="02040503050201020203" pitchFamily="18" charset="-78"/>
                <a:cs typeface="Adobe Arabic" panose="02040503050201020203" pitchFamily="18" charset="-78"/>
              </a:rPr>
              <a:t>assumed. Such </a:t>
            </a:r>
            <a:r>
              <a:rPr lang="en-US" dirty="0">
                <a:latin typeface="Adobe Arabic" panose="02040503050201020203" pitchFamily="18" charset="-78"/>
                <a:cs typeface="Adobe Arabic" panose="02040503050201020203" pitchFamily="18" charset="-78"/>
              </a:rPr>
              <a:t>iteration can be also programmed for P.C.</a:t>
            </a:r>
          </a:p>
        </p:txBody>
      </p:sp>
    </p:spTree>
    <p:extLst>
      <p:ext uri="{BB962C8B-B14F-4D97-AF65-F5344CB8AC3E}">
        <p14:creationId xmlns:p14="http://schemas.microsoft.com/office/powerpoint/2010/main" val="2835836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9231" y="874930"/>
            <a:ext cx="8356096" cy="5331885"/>
          </a:xfrm>
          <a:prstGeom prst="rect">
            <a:avLst/>
          </a:prstGeom>
        </p:spPr>
      </p:pic>
    </p:spTree>
    <p:extLst>
      <p:ext uri="{BB962C8B-B14F-4D97-AF65-F5344CB8AC3E}">
        <p14:creationId xmlns:p14="http://schemas.microsoft.com/office/powerpoint/2010/main" val="1747324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4878" y="1483112"/>
            <a:ext cx="8740608" cy="3589299"/>
          </a:xfrm>
          <a:prstGeom prst="rect">
            <a:avLst/>
          </a:prstGeom>
        </p:spPr>
      </p:pic>
    </p:spTree>
    <p:extLst>
      <p:ext uri="{BB962C8B-B14F-4D97-AF65-F5344CB8AC3E}">
        <p14:creationId xmlns:p14="http://schemas.microsoft.com/office/powerpoint/2010/main" val="6995576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310"/>
            <a:ext cx="10515600" cy="660787"/>
          </a:xfrm>
        </p:spPr>
        <p:txBody>
          <a:bodyPr>
            <a:normAutofit fontScale="90000"/>
          </a:bodyPr>
          <a:lstStyle/>
          <a:p>
            <a:r>
              <a:rPr lang="en-US" dirty="0" smtClean="0">
                <a:solidFill>
                  <a:srgbClr val="FF0000"/>
                </a:solidFill>
                <a:latin typeface="Adobe Arabic" panose="02040503050201020203" pitchFamily="18" charset="-78"/>
                <a:cs typeface="Adobe Arabic" panose="02040503050201020203" pitchFamily="18" charset="-78"/>
              </a:rPr>
              <a:t>Water supply system design for High rise buildings</a:t>
            </a:r>
            <a:endParaRPr lang="en-US" dirty="0">
              <a:solidFill>
                <a:srgbClr val="FF0000"/>
              </a:solidFill>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p:txBody>
          <a:bodyPr/>
          <a:lstStyle/>
          <a:p>
            <a:r>
              <a:rPr lang="en-US" i="1" dirty="0" smtClean="0">
                <a:latin typeface="Adobe Arabic" panose="02040503050201020203" pitchFamily="18" charset="-78"/>
                <a:cs typeface="Adobe Arabic" panose="02040503050201020203" pitchFamily="18" charset="-78"/>
              </a:rPr>
              <a:t>Document </a:t>
            </a:r>
            <a:r>
              <a:rPr lang="en-US" i="1" dirty="0" smtClean="0">
                <a:latin typeface="Adobe Arabic" panose="02040503050201020203" pitchFamily="18" charset="-78"/>
                <a:cs typeface="Adobe Arabic" panose="02040503050201020203" pitchFamily="18" charset="-78"/>
                <a:hlinkClick r:id="rId2" action="ppaction://hlinkfile"/>
              </a:rPr>
              <a:t>Ethiopian Building Code standard for Plumbing services</a:t>
            </a:r>
            <a:endParaRPr lang="en-US" i="1" dirty="0" smtClean="0">
              <a:latin typeface="Adobe Arabic" panose="02040503050201020203" pitchFamily="18" charset="-78"/>
              <a:cs typeface="Adobe Arabic" panose="02040503050201020203" pitchFamily="18" charset="-78"/>
            </a:endParaRPr>
          </a:p>
          <a:p>
            <a:r>
              <a:rPr lang="en-US" i="1" dirty="0" smtClean="0">
                <a:latin typeface="Adobe Arabic" panose="02040503050201020203" pitchFamily="18" charset="-78"/>
                <a:cs typeface="Adobe Arabic" panose="02040503050201020203" pitchFamily="18" charset="-78"/>
                <a:hlinkClick r:id="rId3" action="ppaction://hlinkfile"/>
              </a:rPr>
              <a:t>Velocities general</a:t>
            </a:r>
            <a:endParaRPr lang="en-US" i="1" dirty="0" smtClean="0">
              <a:latin typeface="Adobe Arabic" panose="02040503050201020203" pitchFamily="18" charset="-78"/>
              <a:cs typeface="Adobe Arabic" panose="02040503050201020203" pitchFamily="18" charset="-78"/>
            </a:endParaRPr>
          </a:p>
          <a:p>
            <a:r>
              <a:rPr lang="en-US" i="1" dirty="0" smtClean="0">
                <a:latin typeface="Adobe Arabic" panose="02040503050201020203" pitchFamily="18" charset="-78"/>
                <a:cs typeface="Adobe Arabic" panose="02040503050201020203" pitchFamily="18" charset="-78"/>
                <a:hlinkClick r:id="rId4" action="ppaction://hlinkfile"/>
              </a:rPr>
              <a:t>Flow Velocities for water systems</a:t>
            </a:r>
            <a:endParaRPr lang="en-US" i="1" dirty="0" smtClean="0">
              <a:latin typeface="Adobe Arabic" panose="02040503050201020203" pitchFamily="18" charset="-78"/>
              <a:cs typeface="Adobe Arabic" panose="02040503050201020203" pitchFamily="18" charset="-78"/>
            </a:endParaRPr>
          </a:p>
          <a:p>
            <a:endParaRPr lang="en-US" dirty="0"/>
          </a:p>
        </p:txBody>
      </p:sp>
    </p:spTree>
    <p:extLst>
      <p:ext uri="{BB962C8B-B14F-4D97-AF65-F5344CB8AC3E}">
        <p14:creationId xmlns:p14="http://schemas.microsoft.com/office/powerpoint/2010/main" val="5012110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59765" y="144966"/>
            <a:ext cx="7772400" cy="6533511"/>
          </a:xfrm>
          <a:prstGeom prst="rect">
            <a:avLst/>
          </a:prstGeom>
        </p:spPr>
      </p:pic>
      <p:sp>
        <p:nvSpPr>
          <p:cNvPr id="2" name="Rectangle 1"/>
          <p:cNvSpPr/>
          <p:nvPr/>
        </p:nvSpPr>
        <p:spPr>
          <a:xfrm>
            <a:off x="223024" y="1296433"/>
            <a:ext cx="3869474" cy="3970318"/>
          </a:xfrm>
          <a:prstGeom prst="rect">
            <a:avLst/>
          </a:prstGeom>
        </p:spPr>
        <p:txBody>
          <a:bodyPr wrap="square">
            <a:spAutoFit/>
          </a:bodyPr>
          <a:lstStyle/>
          <a:p>
            <a:pPr algn="just"/>
            <a:r>
              <a:rPr lang="en-US" sz="2800" dirty="0">
                <a:latin typeface="Adobe Arabic" panose="02040503050201020203" pitchFamily="18" charset="-78"/>
                <a:cs typeface="Adobe Arabic" panose="02040503050201020203" pitchFamily="18" charset="-78"/>
              </a:rPr>
              <a:t>It has been stated that </a:t>
            </a:r>
            <a:r>
              <a:rPr lang="en-US" sz="2800" dirty="0">
                <a:solidFill>
                  <a:srgbClr val="3333FF"/>
                </a:solidFill>
                <a:latin typeface="Adobe Arabic" panose="02040503050201020203" pitchFamily="18" charset="-78"/>
                <a:cs typeface="Adobe Arabic" panose="02040503050201020203" pitchFamily="18" charset="-78"/>
              </a:rPr>
              <a:t>flow through pipe transition </a:t>
            </a:r>
            <a:r>
              <a:rPr lang="en-US" sz="2800" dirty="0">
                <a:latin typeface="Adobe Arabic" panose="02040503050201020203" pitchFamily="18" charset="-78"/>
                <a:cs typeface="Adobe Arabic" panose="02040503050201020203" pitchFamily="18" charset="-78"/>
              </a:rPr>
              <a:t>is accompanied by a </a:t>
            </a:r>
            <a:r>
              <a:rPr lang="en-US" sz="2800" dirty="0">
                <a:solidFill>
                  <a:srgbClr val="FF0000"/>
                </a:solidFill>
                <a:latin typeface="Adobe Arabic" panose="02040503050201020203" pitchFamily="18" charset="-78"/>
                <a:cs typeface="Adobe Arabic" panose="02040503050201020203" pitchFamily="18" charset="-78"/>
              </a:rPr>
              <a:t>loss in energy</a:t>
            </a:r>
            <a:r>
              <a:rPr lang="en-US" sz="2800" dirty="0">
                <a:latin typeface="Adobe Arabic" panose="02040503050201020203" pitchFamily="18" charset="-78"/>
                <a:cs typeface="Adobe Arabic" panose="02040503050201020203" pitchFamily="18" charset="-78"/>
              </a:rPr>
              <a:t>. The </a:t>
            </a:r>
            <a:r>
              <a:rPr lang="en-US" sz="2800" dirty="0">
                <a:solidFill>
                  <a:srgbClr val="FF0000"/>
                </a:solidFill>
                <a:latin typeface="Adobe Arabic" panose="02040503050201020203" pitchFamily="18" charset="-78"/>
                <a:cs typeface="Adobe Arabic" panose="02040503050201020203" pitchFamily="18" charset="-78"/>
              </a:rPr>
              <a:t>total energy line </a:t>
            </a:r>
            <a:r>
              <a:rPr lang="en-US" sz="2800" dirty="0">
                <a:latin typeface="Adobe Arabic" panose="02040503050201020203" pitchFamily="18" charset="-78"/>
                <a:cs typeface="Adobe Arabic" panose="02040503050201020203" pitchFamily="18" charset="-78"/>
              </a:rPr>
              <a:t>therefore </a:t>
            </a:r>
            <a:r>
              <a:rPr lang="en-US" sz="2800" dirty="0">
                <a:solidFill>
                  <a:srgbClr val="3333FF"/>
                </a:solidFill>
                <a:latin typeface="Adobe Arabic" panose="02040503050201020203" pitchFamily="18" charset="-78"/>
                <a:cs typeface="Adobe Arabic" panose="02040503050201020203" pitchFamily="18" charset="-78"/>
              </a:rPr>
              <a:t>drops for flow through a transition</a:t>
            </a:r>
            <a:r>
              <a:rPr lang="en-US" sz="2800" dirty="0">
                <a:latin typeface="Adobe Arabic" panose="02040503050201020203" pitchFamily="18" charset="-78"/>
                <a:cs typeface="Adobe Arabic" panose="02040503050201020203" pitchFamily="18" charset="-78"/>
              </a:rPr>
              <a:t>. </a:t>
            </a:r>
            <a:endParaRPr lang="en-US" sz="2800" dirty="0" smtClean="0">
              <a:latin typeface="Adobe Arabic" panose="02040503050201020203" pitchFamily="18" charset="-78"/>
              <a:cs typeface="Adobe Arabic" panose="02040503050201020203" pitchFamily="18" charset="-78"/>
            </a:endParaRPr>
          </a:p>
          <a:p>
            <a:pPr algn="just"/>
            <a:r>
              <a:rPr lang="en-US" sz="2800" dirty="0" smtClean="0">
                <a:latin typeface="Adobe Arabic" panose="02040503050201020203" pitchFamily="18" charset="-78"/>
                <a:cs typeface="Adobe Arabic" panose="02040503050201020203" pitchFamily="18" charset="-78"/>
              </a:rPr>
              <a:t>The </a:t>
            </a:r>
            <a:r>
              <a:rPr lang="en-US" sz="2800" dirty="0">
                <a:solidFill>
                  <a:srgbClr val="3333FF"/>
                </a:solidFill>
                <a:latin typeface="Adobe Arabic" panose="02040503050201020203" pitchFamily="18" charset="-78"/>
                <a:cs typeface="Adobe Arabic" panose="02040503050201020203" pitchFamily="18" charset="-78"/>
              </a:rPr>
              <a:t>hydraulic gradient line </a:t>
            </a:r>
            <a:r>
              <a:rPr lang="en-US" sz="2800" dirty="0">
                <a:latin typeface="Adobe Arabic" panose="02040503050201020203" pitchFamily="18" charset="-78"/>
                <a:cs typeface="Adobe Arabic" panose="02040503050201020203" pitchFamily="18" charset="-78"/>
              </a:rPr>
              <a:t>may drop or rise depending upon the </a:t>
            </a:r>
            <a:r>
              <a:rPr lang="en-US" sz="2800" dirty="0">
                <a:solidFill>
                  <a:srgbClr val="3333FF"/>
                </a:solidFill>
                <a:latin typeface="Adobe Arabic" panose="02040503050201020203" pitchFamily="18" charset="-78"/>
                <a:cs typeface="Adobe Arabic" panose="02040503050201020203" pitchFamily="18" charset="-78"/>
              </a:rPr>
              <a:t>change in velocity</a:t>
            </a:r>
          </a:p>
        </p:txBody>
      </p:sp>
    </p:spTree>
    <p:extLst>
      <p:ext uri="{BB962C8B-B14F-4D97-AF65-F5344CB8AC3E}">
        <p14:creationId xmlns:p14="http://schemas.microsoft.com/office/powerpoint/2010/main" val="20932813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57466"/>
          </a:xfrm>
        </p:spPr>
        <p:txBody>
          <a:bodyPr/>
          <a:lstStyle/>
          <a:p>
            <a:r>
              <a:rPr lang="en-US" dirty="0" smtClean="0">
                <a:latin typeface="Adobe Arabic" panose="02040503050201020203" pitchFamily="18" charset="-78"/>
                <a:cs typeface="Adobe Arabic" panose="02040503050201020203" pitchFamily="18" charset="-78"/>
              </a:rPr>
              <a:t>Cont.. </a:t>
            </a:r>
            <a:endParaRPr lang="en-US" dirty="0">
              <a:latin typeface="Adobe Arabic" panose="02040503050201020203" pitchFamily="18" charset="-78"/>
              <a:cs typeface="Adobe Arabic" panose="02040503050201020203" pitchFamily="18" charset="-78"/>
            </a:endParaRPr>
          </a:p>
        </p:txBody>
      </p:sp>
      <p:sp>
        <p:nvSpPr>
          <p:cNvPr id="3" name="Content Placeholder 2"/>
          <p:cNvSpPr>
            <a:spLocks noGrp="1"/>
          </p:cNvSpPr>
          <p:nvPr>
            <p:ph idx="1"/>
          </p:nvPr>
        </p:nvSpPr>
        <p:spPr>
          <a:xfrm>
            <a:off x="684722" y="1437221"/>
            <a:ext cx="10515600" cy="871081"/>
          </a:xfrm>
        </p:spPr>
        <p:txBody>
          <a:bodyPr>
            <a:noAutofit/>
          </a:bodyPr>
          <a:lstStyle/>
          <a:p>
            <a:r>
              <a:rPr lang="en-US" sz="3200" dirty="0" smtClean="0">
                <a:latin typeface="Adobe Arabic" panose="02040503050201020203" pitchFamily="18" charset="-78"/>
                <a:cs typeface="Adobe Arabic" panose="02040503050201020203" pitchFamily="18" charset="-78"/>
              </a:rPr>
              <a:t>Typical plots for flow through sudden expansion and contraction are depicted below</a:t>
            </a:r>
            <a:endParaRPr lang="en-US" sz="3200" dirty="0">
              <a:latin typeface="Adobe Arabic" panose="02040503050201020203" pitchFamily="18" charset="-78"/>
              <a:cs typeface="Adobe Arabic" panose="02040503050201020203" pitchFamily="18" charset="-78"/>
            </a:endParaRPr>
          </a:p>
        </p:txBody>
      </p:sp>
      <p:pic>
        <p:nvPicPr>
          <p:cNvPr id="4" name="Picture 3"/>
          <p:cNvPicPr>
            <a:picLocks noChangeAspect="1"/>
          </p:cNvPicPr>
          <p:nvPr/>
        </p:nvPicPr>
        <p:blipFill>
          <a:blip r:embed="rId2"/>
          <a:stretch>
            <a:fillRect/>
          </a:stretch>
        </p:blipFill>
        <p:spPr>
          <a:xfrm>
            <a:off x="838200" y="2622425"/>
            <a:ext cx="4648200" cy="3267075"/>
          </a:xfrm>
          <a:prstGeom prst="rect">
            <a:avLst/>
          </a:prstGeom>
        </p:spPr>
      </p:pic>
      <p:pic>
        <p:nvPicPr>
          <p:cNvPr id="6" name="Picture 5"/>
          <p:cNvPicPr>
            <a:picLocks noChangeAspect="1"/>
          </p:cNvPicPr>
          <p:nvPr/>
        </p:nvPicPr>
        <p:blipFill>
          <a:blip r:embed="rId3"/>
          <a:stretch>
            <a:fillRect/>
          </a:stretch>
        </p:blipFill>
        <p:spPr>
          <a:xfrm>
            <a:off x="5942522" y="2522932"/>
            <a:ext cx="5104322" cy="3665051"/>
          </a:xfrm>
          <a:prstGeom prst="rect">
            <a:avLst/>
          </a:prstGeom>
        </p:spPr>
      </p:pic>
    </p:spTree>
    <p:extLst>
      <p:ext uri="{BB962C8B-B14F-4D97-AF65-F5344CB8AC3E}">
        <p14:creationId xmlns:p14="http://schemas.microsoft.com/office/powerpoint/2010/main" val="24750751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54766" y="1204332"/>
            <a:ext cx="5439936" cy="4282067"/>
          </a:xfrm>
        </p:spPr>
        <p:txBody>
          <a:bodyPr>
            <a:normAutofit lnSpcReduction="10000"/>
          </a:bodyPr>
          <a:lstStyle/>
          <a:p>
            <a:pPr marL="0" indent="0" algn="just">
              <a:buNone/>
            </a:pPr>
            <a:r>
              <a:rPr lang="en-US" b="1" dirty="0" smtClean="0">
                <a:latin typeface="Adobe Arabic" panose="02040503050201020203" pitchFamily="18" charset="-78"/>
                <a:cs typeface="Adobe Arabic" panose="02040503050201020203" pitchFamily="18" charset="-78"/>
              </a:rPr>
              <a:t>Example : </a:t>
            </a:r>
          </a:p>
          <a:p>
            <a:pPr marL="0" indent="0" algn="just">
              <a:buNone/>
            </a:pPr>
            <a:r>
              <a:rPr lang="en-US" dirty="0" smtClean="0">
                <a:latin typeface="Adobe Arabic" panose="02040503050201020203" pitchFamily="18" charset="-78"/>
                <a:cs typeface="Adobe Arabic" panose="02040503050201020203" pitchFamily="18" charset="-78"/>
              </a:rPr>
              <a:t>A </a:t>
            </a:r>
            <a:r>
              <a:rPr lang="en-US" dirty="0">
                <a:latin typeface="Adobe Arabic" panose="02040503050201020203" pitchFamily="18" charset="-78"/>
                <a:cs typeface="Adobe Arabic" panose="02040503050201020203" pitchFamily="18" charset="-78"/>
              </a:rPr>
              <a:t>pump takes in water from a level 5 m below its </a:t>
            </a:r>
            <a:r>
              <a:rPr lang="en-US" dirty="0" smtClean="0">
                <a:latin typeface="Adobe Arabic" panose="02040503050201020203" pitchFamily="18" charset="-78"/>
                <a:cs typeface="Adobe Arabic" panose="02040503050201020203" pitchFamily="18" charset="-78"/>
              </a:rPr>
              <a:t>center </a:t>
            </a:r>
            <a:r>
              <a:rPr lang="en-US" dirty="0">
                <a:latin typeface="Adobe Arabic" panose="02040503050201020203" pitchFamily="18" charset="-78"/>
                <a:cs typeface="Adobe Arabic" panose="02040503050201020203" pitchFamily="18" charset="-78"/>
              </a:rPr>
              <a:t>line and delivers it at </a:t>
            </a:r>
            <a:r>
              <a:rPr lang="en-US" dirty="0" smtClean="0">
                <a:latin typeface="Adobe Arabic" panose="02040503050201020203" pitchFamily="18" charset="-78"/>
                <a:cs typeface="Adobe Arabic" panose="02040503050201020203" pitchFamily="18" charset="-78"/>
              </a:rPr>
              <a:t>a height </a:t>
            </a:r>
            <a:r>
              <a:rPr lang="en-US" dirty="0">
                <a:latin typeface="Adobe Arabic" panose="02040503050201020203" pitchFamily="18" charset="-78"/>
                <a:cs typeface="Adobe Arabic" panose="02040503050201020203" pitchFamily="18" charset="-78"/>
              </a:rPr>
              <a:t>of 30 m above the </a:t>
            </a:r>
            <a:r>
              <a:rPr lang="en-US" dirty="0" err="1">
                <a:latin typeface="Adobe Arabic" panose="02040503050201020203" pitchFamily="18" charset="-78"/>
                <a:cs typeface="Adobe Arabic" panose="02040503050201020203" pitchFamily="18" charset="-78"/>
              </a:rPr>
              <a:t>centre</a:t>
            </a:r>
            <a:r>
              <a:rPr lang="en-US" dirty="0">
                <a:latin typeface="Adobe Arabic" panose="02040503050201020203" pitchFamily="18" charset="-78"/>
                <a:cs typeface="Adobe Arabic" panose="02040503050201020203" pitchFamily="18" charset="-78"/>
              </a:rPr>
              <a:t> line, the rate of flow being 3 m3/hr. The diameter of the pipe </a:t>
            </a:r>
            <a:r>
              <a:rPr lang="en-US" dirty="0" smtClean="0">
                <a:latin typeface="Adobe Arabic" panose="02040503050201020203" pitchFamily="18" charset="-78"/>
                <a:cs typeface="Adobe Arabic" panose="02040503050201020203" pitchFamily="18" charset="-78"/>
              </a:rPr>
              <a:t>line all through </a:t>
            </a:r>
            <a:r>
              <a:rPr lang="en-US" dirty="0">
                <a:latin typeface="Adobe Arabic" panose="02040503050201020203" pitchFamily="18" charset="-78"/>
                <a:cs typeface="Adobe Arabic" panose="02040503050201020203" pitchFamily="18" charset="-78"/>
              </a:rPr>
              <a:t>is 50 mm (ID). The fittings introduce losses equal to 10 m length of pipe in addition </a:t>
            </a:r>
            <a:r>
              <a:rPr lang="en-US" dirty="0" smtClean="0">
                <a:latin typeface="Adobe Arabic" panose="02040503050201020203" pitchFamily="18" charset="-78"/>
                <a:cs typeface="Adobe Arabic" panose="02040503050201020203" pitchFamily="18" charset="-78"/>
              </a:rPr>
              <a:t>to the </a:t>
            </a:r>
            <a:r>
              <a:rPr lang="en-US" dirty="0">
                <a:latin typeface="Adobe Arabic" panose="02040503050201020203" pitchFamily="18" charset="-78"/>
                <a:cs typeface="Adobe Arabic" panose="02040503050201020203" pitchFamily="18" charset="-78"/>
              </a:rPr>
              <a:t>actual length of 45 m of pipe used. </a:t>
            </a:r>
            <a:r>
              <a:rPr lang="en-US" b="1" dirty="0">
                <a:latin typeface="Adobe Arabic" panose="02040503050201020203" pitchFamily="18" charset="-78"/>
                <a:cs typeface="Adobe Arabic" panose="02040503050201020203" pitchFamily="18" charset="-78"/>
              </a:rPr>
              <a:t>Determine the head to be developed by the </a:t>
            </a:r>
            <a:r>
              <a:rPr lang="en-US" b="1" dirty="0" smtClean="0">
                <a:latin typeface="Adobe Arabic" panose="02040503050201020203" pitchFamily="18" charset="-78"/>
                <a:cs typeface="Adobe Arabic" panose="02040503050201020203" pitchFamily="18" charset="-78"/>
              </a:rPr>
              <a:t>pump</a:t>
            </a:r>
            <a:r>
              <a:rPr lang="en-US" dirty="0" smtClean="0">
                <a:latin typeface="Adobe Arabic" panose="02040503050201020203" pitchFamily="18" charset="-78"/>
                <a:cs typeface="Adobe Arabic" panose="02040503050201020203" pitchFamily="18" charset="-78"/>
              </a:rPr>
              <a:t>. The </a:t>
            </a:r>
            <a:r>
              <a:rPr lang="en-US" dirty="0">
                <a:latin typeface="Adobe Arabic" panose="02040503050201020203" pitchFamily="18" charset="-78"/>
                <a:cs typeface="Adobe Arabic" panose="02040503050201020203" pitchFamily="18" charset="-78"/>
              </a:rPr>
              <a:t>head to be developed will equal the static head, friction head and the dynamic head.</a:t>
            </a:r>
          </a:p>
        </p:txBody>
      </p:sp>
    </p:spTree>
    <p:extLst>
      <p:ext uri="{BB962C8B-B14F-4D97-AF65-F5344CB8AC3E}">
        <p14:creationId xmlns:p14="http://schemas.microsoft.com/office/powerpoint/2010/main" val="3473175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78700" y="135323"/>
            <a:ext cx="7823289" cy="6343535"/>
          </a:xfrm>
          <a:prstGeom prst="rect">
            <a:avLst/>
          </a:prstGeom>
        </p:spPr>
      </p:pic>
    </p:spTree>
    <p:extLst>
      <p:ext uri="{BB962C8B-B14F-4D97-AF65-F5344CB8AC3E}">
        <p14:creationId xmlns:p14="http://schemas.microsoft.com/office/powerpoint/2010/main" val="13392527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0452"/>
            <a:ext cx="10515600" cy="917265"/>
          </a:xfrm>
        </p:spPr>
        <p:txBody>
          <a:bodyPr>
            <a:normAutofit/>
          </a:bodyPr>
          <a:lstStyle/>
          <a:p>
            <a:r>
              <a:rPr lang="en-US" sz="3200" b="1" dirty="0" smtClean="0">
                <a:solidFill>
                  <a:srgbClr val="3333FF"/>
                </a:solidFill>
                <a:latin typeface="Adobe Caslon Pro" panose="0205050205050A020403" pitchFamily="18" charset="0"/>
              </a:rPr>
              <a:t>Concept of equivalent length</a:t>
            </a:r>
            <a:endParaRPr lang="en-US" sz="3200" b="1" dirty="0">
              <a:solidFill>
                <a:srgbClr val="3333FF"/>
              </a:solidFill>
              <a:latin typeface="Adobe Caslon Pro" panose="0205050205050A020403" pitchFamily="18" charset="0"/>
            </a:endParaRPr>
          </a:p>
        </p:txBody>
      </p:sp>
      <p:sp>
        <p:nvSpPr>
          <p:cNvPr id="3" name="Content Placeholder 2"/>
          <p:cNvSpPr>
            <a:spLocks noGrp="1"/>
          </p:cNvSpPr>
          <p:nvPr>
            <p:ph idx="1"/>
          </p:nvPr>
        </p:nvSpPr>
        <p:spPr>
          <a:xfrm>
            <a:off x="958225" y="1527717"/>
            <a:ext cx="9324278" cy="4471639"/>
          </a:xfrm>
        </p:spPr>
        <p:txBody>
          <a:bodyPr>
            <a:normAutofit fontScale="92500" lnSpcReduction="10000"/>
          </a:bodyPr>
          <a:lstStyle/>
          <a:p>
            <a:pPr algn="just"/>
            <a:r>
              <a:rPr lang="en-US" dirty="0">
                <a:latin typeface="Adobe Caslon Pro" panose="0205050205050A020403" pitchFamily="18" charset="0"/>
              </a:rPr>
              <a:t>For calculation of minor losses it is more convenient to express the pressure drop in </a:t>
            </a:r>
            <a:r>
              <a:rPr lang="en-US" dirty="0" smtClean="0">
                <a:latin typeface="Adobe Caslon Pro" panose="0205050205050A020403" pitchFamily="18" charset="0"/>
              </a:rPr>
              <a:t>fittings, expansion–contraction </a:t>
            </a:r>
            <a:r>
              <a:rPr lang="en-US" dirty="0">
                <a:latin typeface="Adobe Caslon Pro" panose="0205050205050A020403" pitchFamily="18" charset="0"/>
              </a:rPr>
              <a:t>and at entry in terms of a length of pipe which will at that </a:t>
            </a:r>
            <a:r>
              <a:rPr lang="en-US" dirty="0" smtClean="0">
                <a:latin typeface="Adobe Caslon Pro" panose="0205050205050A020403" pitchFamily="18" charset="0"/>
              </a:rPr>
              <a:t>discharge rate </a:t>
            </a:r>
            <a:r>
              <a:rPr lang="en-US" dirty="0">
                <a:latin typeface="Adobe Caslon Pro" panose="0205050205050A020403" pitchFamily="18" charset="0"/>
              </a:rPr>
              <a:t>lead to the same pressure drop. This length is known as </a:t>
            </a:r>
            <a:r>
              <a:rPr lang="en-US" dirty="0">
                <a:solidFill>
                  <a:srgbClr val="3333FF"/>
                </a:solidFill>
                <a:latin typeface="Adobe Caslon Pro" panose="0205050205050A020403" pitchFamily="18" charset="0"/>
              </a:rPr>
              <a:t>equivalent length, </a:t>
            </a:r>
            <a:r>
              <a:rPr lang="en-US" i="1" dirty="0">
                <a:solidFill>
                  <a:srgbClr val="3333FF"/>
                </a:solidFill>
                <a:latin typeface="Adobe Caslon Pro" panose="0205050205050A020403" pitchFamily="18" charset="0"/>
              </a:rPr>
              <a:t>Le</a:t>
            </a:r>
            <a:r>
              <a:rPr lang="en-US" dirty="0">
                <a:solidFill>
                  <a:srgbClr val="3333FF"/>
                </a:solidFill>
                <a:latin typeface="Adobe Caslon Pro" panose="0205050205050A020403" pitchFamily="18" charset="0"/>
              </a:rPr>
              <a:t>.</a:t>
            </a:r>
            <a:r>
              <a:rPr lang="en-US" dirty="0">
                <a:latin typeface="Adobe Caslon Pro" panose="0205050205050A020403" pitchFamily="18" charset="0"/>
              </a:rPr>
              <a:t> From </a:t>
            </a:r>
            <a:r>
              <a:rPr lang="en-US" dirty="0" smtClean="0">
                <a:latin typeface="Adobe Caslon Pro" panose="0205050205050A020403" pitchFamily="18" charset="0"/>
              </a:rPr>
              <a:t>the relation </a:t>
            </a:r>
            <a:r>
              <a:rPr lang="en-US" dirty="0">
                <a:latin typeface="Adobe Caslon Pro" panose="0205050205050A020403" pitchFamily="18" charset="0"/>
              </a:rPr>
              <a:t>knowing </a:t>
            </a:r>
            <a:r>
              <a:rPr lang="en-US" i="1" dirty="0">
                <a:latin typeface="Adobe Caslon Pro" panose="0205050205050A020403" pitchFamily="18" charset="0"/>
              </a:rPr>
              <a:t>C, f </a:t>
            </a:r>
            <a:r>
              <a:rPr lang="en-US" dirty="0">
                <a:latin typeface="Adobe Caslon Pro" panose="0205050205050A020403" pitchFamily="18" charset="0"/>
              </a:rPr>
              <a:t>and </a:t>
            </a:r>
            <a:r>
              <a:rPr lang="en-US" i="1" dirty="0">
                <a:latin typeface="Adobe Caslon Pro" panose="0205050205050A020403" pitchFamily="18" charset="0"/>
              </a:rPr>
              <a:t>D</a:t>
            </a:r>
            <a:r>
              <a:rPr lang="en-US" dirty="0" smtClean="0">
                <a:latin typeface="Adobe Caslon Pro" panose="0205050205050A020403" pitchFamily="18" charset="0"/>
              </a:rPr>
              <a:t>.</a:t>
            </a:r>
          </a:p>
          <a:p>
            <a:pPr algn="just"/>
            <a:endParaRPr lang="en-US" dirty="0">
              <a:latin typeface="Adobe Caslon Pro" panose="0205050205050A020403" pitchFamily="18" charset="0"/>
            </a:endParaRPr>
          </a:p>
          <a:p>
            <a:pPr algn="just"/>
            <a:endParaRPr lang="en-US" dirty="0" smtClean="0">
              <a:latin typeface="Adobe Caslon Pro" panose="0205050205050A020403" pitchFamily="18" charset="0"/>
            </a:endParaRPr>
          </a:p>
          <a:p>
            <a:pPr algn="just"/>
            <a:endParaRPr lang="en-US" dirty="0" smtClean="0">
              <a:latin typeface="Adobe Caslon Pro" panose="0205050205050A020403" pitchFamily="18" charset="0"/>
            </a:endParaRPr>
          </a:p>
          <a:p>
            <a:pPr algn="just"/>
            <a:r>
              <a:rPr lang="en-US" dirty="0">
                <a:latin typeface="Adobe Caslon Pro" panose="0205050205050A020403" pitchFamily="18" charset="0"/>
              </a:rPr>
              <a:t>As a number of fittings at various positions may be involved causing minor losses in </a:t>
            </a:r>
            <a:r>
              <a:rPr lang="en-US" dirty="0" smtClean="0">
                <a:latin typeface="Adobe Caslon Pro" panose="0205050205050A020403" pitchFamily="18" charset="0"/>
              </a:rPr>
              <a:t>a pipe </a:t>
            </a:r>
            <a:r>
              <a:rPr lang="en-US" dirty="0">
                <a:latin typeface="Adobe Caslon Pro" panose="0205050205050A020403" pitchFamily="18" charset="0"/>
              </a:rPr>
              <a:t>system, this is a </a:t>
            </a:r>
            <a:r>
              <a:rPr lang="en-US" dirty="0" smtClean="0">
                <a:latin typeface="Adobe Caslon Pro" panose="0205050205050A020403" pitchFamily="18" charset="0"/>
              </a:rPr>
              <a:t>convenient </a:t>
            </a:r>
            <a:r>
              <a:rPr lang="en-US" dirty="0">
                <a:latin typeface="Adobe Caslon Pro" panose="0205050205050A020403" pitchFamily="18" charset="0"/>
              </a:rPr>
              <a:t>way to estimate minor losses.</a:t>
            </a:r>
          </a:p>
        </p:txBody>
      </p:sp>
      <p:pic>
        <p:nvPicPr>
          <p:cNvPr id="4" name="Picture 3"/>
          <p:cNvPicPr>
            <a:picLocks noChangeAspect="1"/>
          </p:cNvPicPr>
          <p:nvPr/>
        </p:nvPicPr>
        <p:blipFill>
          <a:blip r:embed="rId2"/>
          <a:stretch>
            <a:fillRect/>
          </a:stretch>
        </p:blipFill>
        <p:spPr>
          <a:xfrm>
            <a:off x="2107581" y="3407526"/>
            <a:ext cx="7025566" cy="511295"/>
          </a:xfrm>
          <a:prstGeom prst="rect">
            <a:avLst/>
          </a:prstGeom>
        </p:spPr>
      </p:pic>
    </p:spTree>
    <p:extLst>
      <p:ext uri="{BB962C8B-B14F-4D97-AF65-F5344CB8AC3E}">
        <p14:creationId xmlns:p14="http://schemas.microsoft.com/office/powerpoint/2010/main" val="2429317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747" y="855779"/>
            <a:ext cx="10515600" cy="939568"/>
          </a:xfrm>
        </p:spPr>
        <p:txBody>
          <a:bodyPr>
            <a:normAutofit/>
          </a:bodyPr>
          <a:lstStyle/>
          <a:p>
            <a:r>
              <a:rPr lang="en-US" sz="3200" b="1" dirty="0">
                <a:solidFill>
                  <a:srgbClr val="3333FF"/>
                </a:solidFill>
                <a:latin typeface="Adobe Caslon Pro" panose="0205050205050A020403" pitchFamily="18" charset="0"/>
              </a:rPr>
              <a:t>Concept of equivalent</a:t>
            </a:r>
            <a:r>
              <a:rPr lang="en-US" sz="3200" b="1" dirty="0" smtClean="0"/>
              <a:t> </a:t>
            </a:r>
            <a:r>
              <a:rPr lang="en-US" sz="3200" b="1" dirty="0">
                <a:solidFill>
                  <a:srgbClr val="3333FF"/>
                </a:solidFill>
                <a:latin typeface="Adobe Caslon Pro" panose="0205050205050A020403" pitchFamily="18" charset="0"/>
              </a:rPr>
              <a:t>pipe or equivalent length</a:t>
            </a:r>
          </a:p>
        </p:txBody>
      </p:sp>
      <p:sp>
        <p:nvSpPr>
          <p:cNvPr id="3" name="Content Placeholder 2"/>
          <p:cNvSpPr>
            <a:spLocks noGrp="1"/>
          </p:cNvSpPr>
          <p:nvPr>
            <p:ph idx="1"/>
          </p:nvPr>
        </p:nvSpPr>
        <p:spPr>
          <a:xfrm>
            <a:off x="1527716" y="2426669"/>
            <a:ext cx="7729654" cy="2279146"/>
          </a:xfrm>
        </p:spPr>
        <p:txBody>
          <a:bodyPr>
            <a:normAutofit/>
          </a:bodyPr>
          <a:lstStyle/>
          <a:p>
            <a:pPr algn="just">
              <a:lnSpc>
                <a:spcPct val="80000"/>
              </a:lnSpc>
            </a:pPr>
            <a:r>
              <a:rPr lang="en-US" sz="2600" dirty="0">
                <a:latin typeface="Adobe Caslon Pro" panose="0205050205050A020403" pitchFamily="18" charset="0"/>
              </a:rPr>
              <a:t>When pipes of different friction factors are connected in series (or in parallel) it is convenient to express the losses in terms of one of the </a:t>
            </a:r>
            <a:r>
              <a:rPr lang="en-US" sz="2600" dirty="0" smtClean="0">
                <a:latin typeface="Adobe Caslon Pro" panose="0205050205050A020403" pitchFamily="18" charset="0"/>
              </a:rPr>
              <a:t>pipes. The </a:t>
            </a:r>
            <a:r>
              <a:rPr lang="en-US" sz="2600" dirty="0">
                <a:latin typeface="Adobe Caslon Pro" panose="0205050205050A020403" pitchFamily="18" charset="0"/>
              </a:rPr>
              <a:t>friction loss </a:t>
            </a:r>
            <a:r>
              <a:rPr lang="en-US" sz="2600" dirty="0" err="1">
                <a:latin typeface="Adobe Caslon Pro" panose="0205050205050A020403" pitchFamily="18" charset="0"/>
              </a:rPr>
              <a:t>hf</a:t>
            </a:r>
            <a:r>
              <a:rPr lang="en-US" sz="2600" dirty="0">
                <a:latin typeface="Adobe Caslon Pro" panose="0205050205050A020403" pitchFamily="18" charset="0"/>
              </a:rPr>
              <a:t> for pipe 1 with L1 and f1 is given by</a:t>
            </a:r>
          </a:p>
        </p:txBody>
      </p:sp>
    </p:spTree>
    <p:extLst>
      <p:ext uri="{BB962C8B-B14F-4D97-AF65-F5344CB8AC3E}">
        <p14:creationId xmlns:p14="http://schemas.microsoft.com/office/powerpoint/2010/main" val="42226846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1270</Words>
  <Application>Microsoft Office PowerPoint</Application>
  <PresentationFormat>Custom</PresentationFormat>
  <Paragraphs>68</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Pipe flow systems : Part-2</vt:lpstr>
      <vt:lpstr>Energy line and hydraulic grade line in conduit flow</vt:lpstr>
      <vt:lpstr>Cont…</vt:lpstr>
      <vt:lpstr>PowerPoint Presentation</vt:lpstr>
      <vt:lpstr>Cont.. </vt:lpstr>
      <vt:lpstr>PowerPoint Presentation</vt:lpstr>
      <vt:lpstr>PowerPoint Presentation</vt:lpstr>
      <vt:lpstr>Concept of equivalent length</vt:lpstr>
      <vt:lpstr>Concept of equivalent pipe or equivalent length</vt:lpstr>
      <vt:lpstr>PowerPoint Presentation</vt:lpstr>
      <vt:lpstr>PowerPoint Presentation</vt:lpstr>
      <vt:lpstr>PowerPoint Presentation</vt:lpstr>
      <vt:lpstr>Fluid power transmission through pipes</vt:lpstr>
      <vt:lpstr>PowerPoint Presentation</vt:lpstr>
      <vt:lpstr>Condition for Maximum Power Transmission</vt:lpstr>
      <vt:lpstr>PowerPoint Presentation</vt:lpstr>
      <vt:lpstr>PowerPoint Presentation</vt:lpstr>
      <vt:lpstr>PowerPoint Presentation</vt:lpstr>
      <vt:lpstr>Condition for Maximum Power Transmission</vt:lpstr>
      <vt:lpstr>PowerPoint Presentation</vt:lpstr>
      <vt:lpstr>PowerPoint Presentation</vt:lpstr>
      <vt:lpstr>Network of pipes</vt:lpstr>
      <vt:lpstr>Equivalent circuit for series flow</vt:lpstr>
      <vt:lpstr>PowerPoint Presentation</vt:lpstr>
      <vt:lpstr>PowerPoint Presentation</vt:lpstr>
      <vt:lpstr>Pipes in Parallel</vt:lpstr>
      <vt:lpstr>Pipes in Parallel</vt:lpstr>
      <vt:lpstr>PowerPoint Presentation</vt:lpstr>
      <vt:lpstr>PowerPoint Presentation</vt:lpstr>
      <vt:lpstr>PowerPoint Presentation</vt:lpstr>
      <vt:lpstr>PowerPoint Presentation</vt:lpstr>
      <vt:lpstr>Branching Pipes</vt:lpstr>
      <vt:lpstr>PowerPoint Presentation</vt:lpstr>
      <vt:lpstr>Branching Pipes</vt:lpstr>
      <vt:lpstr>PowerPoint Presentation</vt:lpstr>
      <vt:lpstr>PowerPoint Presentation</vt:lpstr>
      <vt:lpstr>Water supply system design for High rise buildings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LINE AND HYDRAULIC GRADE LINE IN CONDUIT FLOW</dc:title>
  <dc:creator>Admin</dc:creator>
  <cp:lastModifiedBy>Dawit M</cp:lastModifiedBy>
  <cp:revision>39</cp:revision>
  <dcterms:created xsi:type="dcterms:W3CDTF">2017-04-25T12:25:26Z</dcterms:created>
  <dcterms:modified xsi:type="dcterms:W3CDTF">2019-05-27T06:51:42Z</dcterms:modified>
</cp:coreProperties>
</file>