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83"/>
  </p:notesMasterIdLst>
  <p:sldIdLst>
    <p:sldId id="256" r:id="rId5"/>
    <p:sldId id="258" r:id="rId6"/>
    <p:sldId id="260" r:id="rId7"/>
    <p:sldId id="336" r:id="rId8"/>
    <p:sldId id="359" r:id="rId9"/>
    <p:sldId id="355" r:id="rId10"/>
    <p:sldId id="356" r:id="rId11"/>
    <p:sldId id="262" r:id="rId12"/>
    <p:sldId id="257" r:id="rId13"/>
    <p:sldId id="266" r:id="rId14"/>
    <p:sldId id="373" r:id="rId15"/>
    <p:sldId id="263" r:id="rId16"/>
    <p:sldId id="357" r:id="rId17"/>
    <p:sldId id="358" r:id="rId18"/>
    <p:sldId id="264" r:id="rId19"/>
    <p:sldId id="265" r:id="rId20"/>
    <p:sldId id="268" r:id="rId21"/>
    <p:sldId id="352" r:id="rId22"/>
    <p:sldId id="353" r:id="rId23"/>
    <p:sldId id="267" r:id="rId24"/>
    <p:sldId id="340" r:id="rId25"/>
    <p:sldId id="342" r:id="rId26"/>
    <p:sldId id="343" r:id="rId27"/>
    <p:sldId id="344" r:id="rId28"/>
    <p:sldId id="345" r:id="rId29"/>
    <p:sldId id="346" r:id="rId30"/>
    <p:sldId id="347" r:id="rId31"/>
    <p:sldId id="348" r:id="rId32"/>
    <p:sldId id="349" r:id="rId33"/>
    <p:sldId id="269" r:id="rId34"/>
    <p:sldId id="270" r:id="rId35"/>
    <p:sldId id="271" r:id="rId36"/>
    <p:sldId id="273" r:id="rId37"/>
    <p:sldId id="274" r:id="rId38"/>
    <p:sldId id="275" r:id="rId39"/>
    <p:sldId id="276" r:id="rId40"/>
    <p:sldId id="272" r:id="rId41"/>
    <p:sldId id="277" r:id="rId42"/>
    <p:sldId id="278" r:id="rId43"/>
    <p:sldId id="279" r:id="rId44"/>
    <p:sldId id="282" r:id="rId45"/>
    <p:sldId id="285" r:id="rId46"/>
    <p:sldId id="286" r:id="rId47"/>
    <p:sldId id="287" r:id="rId48"/>
    <p:sldId id="374" r:id="rId49"/>
    <p:sldId id="288" r:id="rId50"/>
    <p:sldId id="289" r:id="rId51"/>
    <p:sldId id="290" r:id="rId52"/>
    <p:sldId id="291" r:id="rId53"/>
    <p:sldId id="292" r:id="rId54"/>
    <p:sldId id="293" r:id="rId55"/>
    <p:sldId id="337" r:id="rId56"/>
    <p:sldId id="338" r:id="rId57"/>
    <p:sldId id="339" r:id="rId58"/>
    <p:sldId id="303" r:id="rId59"/>
    <p:sldId id="304" r:id="rId60"/>
    <p:sldId id="305" r:id="rId61"/>
    <p:sldId id="306" r:id="rId62"/>
    <p:sldId id="307" r:id="rId63"/>
    <p:sldId id="308" r:id="rId64"/>
    <p:sldId id="309" r:id="rId65"/>
    <p:sldId id="296" r:id="rId66"/>
    <p:sldId id="297" r:id="rId67"/>
    <p:sldId id="298" r:id="rId68"/>
    <p:sldId id="299" r:id="rId69"/>
    <p:sldId id="300" r:id="rId70"/>
    <p:sldId id="301" r:id="rId71"/>
    <p:sldId id="302" r:id="rId72"/>
    <p:sldId id="369" r:id="rId73"/>
    <p:sldId id="370" r:id="rId74"/>
    <p:sldId id="371" r:id="rId75"/>
    <p:sldId id="372" r:id="rId76"/>
    <p:sldId id="361" r:id="rId77"/>
    <p:sldId id="362" r:id="rId78"/>
    <p:sldId id="363" r:id="rId79"/>
    <p:sldId id="364" r:id="rId80"/>
    <p:sldId id="366" r:id="rId81"/>
    <p:sldId id="367"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70" d="100"/>
          <a:sy n="70" d="100"/>
        </p:scale>
        <p:origin x="-660"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8C9389-A580-403B-8326-4F3FE6B7ACFB}" type="datetimeFigureOut">
              <a:rPr lang="en-US" smtClean="0"/>
              <a:t>4/30/2020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FA6274-E144-4A9F-A800-154662F96B2B}" type="slidenum">
              <a:rPr lang="en-US" smtClean="0"/>
              <a:t>‹#›</a:t>
            </a:fld>
            <a:endParaRPr lang="en-US"/>
          </a:p>
        </p:txBody>
      </p:sp>
    </p:spTree>
    <p:extLst>
      <p:ext uri="{BB962C8B-B14F-4D97-AF65-F5344CB8AC3E}">
        <p14:creationId xmlns:p14="http://schemas.microsoft.com/office/powerpoint/2010/main" val="1532208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510BF9-BD17-4A1E-9D1C-4A1C3B26A976}" type="datetime1">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6EB28-4A8F-4329-952B-38B029608B57}" type="slidenum">
              <a:rPr lang="en-US" smtClean="0"/>
              <a:t>‹#›</a:t>
            </a:fld>
            <a:endParaRPr lang="en-US"/>
          </a:p>
        </p:txBody>
      </p:sp>
    </p:spTree>
    <p:extLst>
      <p:ext uri="{BB962C8B-B14F-4D97-AF65-F5344CB8AC3E}">
        <p14:creationId xmlns:p14="http://schemas.microsoft.com/office/powerpoint/2010/main" val="1137220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769A14-A5FD-425B-8503-E19C7EFBD306}" type="datetime1">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6EB28-4A8F-4329-952B-38B029608B57}" type="slidenum">
              <a:rPr lang="en-US" smtClean="0"/>
              <a:t>‹#›</a:t>
            </a:fld>
            <a:endParaRPr lang="en-US"/>
          </a:p>
        </p:txBody>
      </p:sp>
    </p:spTree>
    <p:extLst>
      <p:ext uri="{BB962C8B-B14F-4D97-AF65-F5344CB8AC3E}">
        <p14:creationId xmlns:p14="http://schemas.microsoft.com/office/powerpoint/2010/main" val="3623460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6C4F07-CACC-4E60-8D9E-B4EA4E065914}" type="datetime1">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6EB28-4A8F-4329-952B-38B029608B57}" type="slidenum">
              <a:rPr lang="en-US" smtClean="0"/>
              <a:t>‹#›</a:t>
            </a:fld>
            <a:endParaRPr lang="en-US"/>
          </a:p>
        </p:txBody>
      </p:sp>
    </p:spTree>
    <p:extLst>
      <p:ext uri="{BB962C8B-B14F-4D97-AF65-F5344CB8AC3E}">
        <p14:creationId xmlns:p14="http://schemas.microsoft.com/office/powerpoint/2010/main" val="3102510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C92A9B9D-602F-4187-9859-99FA53A15F95}" type="datetime1">
              <a:rPr lang="en-US" smtClean="0">
                <a:solidFill>
                  <a:prstClr val="black">
                    <a:tint val="75000"/>
                  </a:prstClr>
                </a:solidFill>
              </a:rPr>
              <a:t>4/30/2020</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5DBA1A25-0CF7-4422-B816-68BC31411645}"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793810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1DFDDEB-7D54-418B-8398-F7F0B01471D1}" type="datetime1">
              <a:rPr lang="en-US" smtClean="0">
                <a:solidFill>
                  <a:prstClr val="black">
                    <a:tint val="75000"/>
                  </a:prstClr>
                </a:solidFill>
              </a:rPr>
              <a:t>4/30/2020</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5DBA1A25-0CF7-4422-B816-68BC31411645}"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985088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E80030-2E37-4FB1-8393-EFECA402CE58}" type="datetime1">
              <a:rPr lang="en-US" smtClean="0">
                <a:solidFill>
                  <a:prstClr val="black">
                    <a:tint val="75000"/>
                  </a:prstClr>
                </a:solidFill>
              </a:rPr>
              <a:t>4/30/2020</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5DBA1A25-0CF7-4422-B816-68BC31411645}"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813317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6B9D48B7-8CE4-43E0-8072-AA998B1B212C}" type="datetime1">
              <a:rPr lang="en-US" smtClean="0">
                <a:solidFill>
                  <a:prstClr val="black">
                    <a:tint val="75000"/>
                  </a:prstClr>
                </a:solidFill>
              </a:rPr>
              <a:t>4/30/2020</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5DBA1A25-0CF7-4422-B816-68BC31411645}"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993284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B4493140-12BF-4A0C-93D2-64C581ACF602}" type="datetime1">
              <a:rPr lang="en-US" smtClean="0">
                <a:solidFill>
                  <a:prstClr val="black">
                    <a:tint val="75000"/>
                  </a:prstClr>
                </a:solidFill>
              </a:rPr>
              <a:t>4/30/2020</a:t>
            </a:fld>
            <a:endParaRPr lang="en-IN">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5DBA1A25-0CF7-4422-B816-68BC31411645}"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02174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A2E2A139-6D8C-44A1-97CE-3FDC3B20DDAA}" type="datetime1">
              <a:rPr lang="en-US" smtClean="0">
                <a:solidFill>
                  <a:prstClr val="black">
                    <a:tint val="75000"/>
                  </a:prstClr>
                </a:solidFill>
              </a:rPr>
              <a:t>4/30/2020</a:t>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5DBA1A25-0CF7-4422-B816-68BC31411645}"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3290905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75FA21-C164-4854-958D-81FAD7E8CFDC}" type="datetime1">
              <a:rPr lang="en-US" smtClean="0">
                <a:solidFill>
                  <a:prstClr val="black">
                    <a:tint val="75000"/>
                  </a:prstClr>
                </a:solidFill>
              </a:rPr>
              <a:t>4/30/2020</a:t>
            </a:fld>
            <a:endParaRPr lang="en-IN">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5DBA1A25-0CF7-4422-B816-68BC31411645}"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144730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04CD0D-99C3-4617-8C88-6200F9178BD7}" type="datetime1">
              <a:rPr lang="en-US" smtClean="0">
                <a:solidFill>
                  <a:prstClr val="black">
                    <a:tint val="75000"/>
                  </a:prstClr>
                </a:solidFill>
              </a:rPr>
              <a:t>4/30/2020</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5DBA1A25-0CF7-4422-B816-68BC31411645}"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240401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4633F0-3761-4A34-8E7C-6568047271EE}" type="datetime1">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6EB28-4A8F-4329-952B-38B029608B57}" type="slidenum">
              <a:rPr lang="en-US" smtClean="0"/>
              <a:t>‹#›</a:t>
            </a:fld>
            <a:endParaRPr lang="en-US"/>
          </a:p>
        </p:txBody>
      </p:sp>
    </p:spTree>
    <p:extLst>
      <p:ext uri="{BB962C8B-B14F-4D97-AF65-F5344CB8AC3E}">
        <p14:creationId xmlns:p14="http://schemas.microsoft.com/office/powerpoint/2010/main" val="1054571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D08EAF-E2A4-4828-BB87-D268A476BB85}" type="datetime1">
              <a:rPr lang="en-US" smtClean="0">
                <a:solidFill>
                  <a:prstClr val="black">
                    <a:tint val="75000"/>
                  </a:prstClr>
                </a:solidFill>
              </a:rPr>
              <a:t>4/30/2020</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5DBA1A25-0CF7-4422-B816-68BC31411645}"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3328611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1BB3998-B78C-4A95-9389-6EAE9152D2A5}" type="datetime1">
              <a:rPr lang="en-US" smtClean="0">
                <a:solidFill>
                  <a:prstClr val="black">
                    <a:tint val="75000"/>
                  </a:prstClr>
                </a:solidFill>
              </a:rPr>
              <a:t>4/30/2020</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5DBA1A25-0CF7-4422-B816-68BC31411645}"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4982728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D8B669A-4A7F-46CA-A6FE-192EBE8B7B2C}" type="datetime1">
              <a:rPr lang="en-US" smtClean="0">
                <a:solidFill>
                  <a:prstClr val="black">
                    <a:tint val="75000"/>
                  </a:prstClr>
                </a:solidFill>
              </a:rPr>
              <a:t>4/30/2020</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5DBA1A25-0CF7-4422-B816-68BC31411645}"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2338073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0C642E-C1E4-4293-98C9-530A617A2ABE}" type="datetime1">
              <a:rPr lang="en-US" smtClean="0">
                <a:solidFill>
                  <a:prstClr val="black">
                    <a:tint val="75000"/>
                  </a:prstClr>
                </a:solidFill>
              </a:rPr>
              <a:t>4/30/2020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7C793C-EB18-4986-B04F-D44D211598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35888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B87677-73D2-4006-A463-A310F4D6E5B5}" type="datetime1">
              <a:rPr lang="en-US" smtClean="0">
                <a:solidFill>
                  <a:prstClr val="black">
                    <a:tint val="75000"/>
                  </a:prstClr>
                </a:solidFill>
              </a:rPr>
              <a:t>4/30/2020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7C793C-EB18-4986-B04F-D44D211598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41773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929F8E-3CC6-485C-A4D0-FC6EFD28EA07}" type="datetime1">
              <a:rPr lang="en-US" smtClean="0">
                <a:solidFill>
                  <a:prstClr val="black">
                    <a:tint val="75000"/>
                  </a:prstClr>
                </a:solidFill>
              </a:rPr>
              <a:t>4/30/2020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7C793C-EB18-4986-B04F-D44D211598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111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3132A4-5A7D-4060-8231-E7A5BBB7CC9F}" type="datetime1">
              <a:rPr lang="en-US" smtClean="0">
                <a:solidFill>
                  <a:prstClr val="black">
                    <a:tint val="75000"/>
                  </a:prstClr>
                </a:solidFill>
              </a:rPr>
              <a:t>4/30/2020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7C793C-EB18-4986-B04F-D44D211598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9548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5507DB-CBDB-4B7D-9AE1-69FCD3E40164}" type="datetime1">
              <a:rPr lang="en-US" smtClean="0">
                <a:solidFill>
                  <a:prstClr val="black">
                    <a:tint val="75000"/>
                  </a:prstClr>
                </a:solidFill>
              </a:rPr>
              <a:t>4/30/2020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67C793C-EB18-4986-B04F-D44D211598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83372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AC48AB-BC10-4114-8871-E4B421DEB934}" type="datetime1">
              <a:rPr lang="en-US" smtClean="0">
                <a:solidFill>
                  <a:prstClr val="black">
                    <a:tint val="75000"/>
                  </a:prstClr>
                </a:solidFill>
              </a:rPr>
              <a:t>4/30/2020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67C793C-EB18-4986-B04F-D44D211598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38876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234397-F185-44A6-92B8-C8903F67459B}" type="datetime1">
              <a:rPr lang="en-US" smtClean="0">
                <a:solidFill>
                  <a:prstClr val="black">
                    <a:tint val="75000"/>
                  </a:prstClr>
                </a:solidFill>
              </a:rPr>
              <a:t>4/30/2020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67C793C-EB18-4986-B04F-D44D211598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8463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A190C7-25EF-44D1-801D-C6F7D140962F}" type="datetime1">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6EB28-4A8F-4329-952B-38B029608B57}" type="slidenum">
              <a:rPr lang="en-US" smtClean="0"/>
              <a:t>‹#›</a:t>
            </a:fld>
            <a:endParaRPr lang="en-US"/>
          </a:p>
        </p:txBody>
      </p:sp>
    </p:spTree>
    <p:extLst>
      <p:ext uri="{BB962C8B-B14F-4D97-AF65-F5344CB8AC3E}">
        <p14:creationId xmlns:p14="http://schemas.microsoft.com/office/powerpoint/2010/main" val="22771589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6A6950-E460-4BFB-8B54-B76666C93D73}" type="datetime1">
              <a:rPr lang="en-US" smtClean="0">
                <a:solidFill>
                  <a:prstClr val="black">
                    <a:tint val="75000"/>
                  </a:prstClr>
                </a:solidFill>
              </a:rPr>
              <a:t>4/30/2020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7C793C-EB18-4986-B04F-D44D211598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23442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0AF669-0CE9-4868-A2E8-B315AE18E661}" type="datetime1">
              <a:rPr lang="en-US" smtClean="0">
                <a:solidFill>
                  <a:prstClr val="black">
                    <a:tint val="75000"/>
                  </a:prstClr>
                </a:solidFill>
              </a:rPr>
              <a:t>4/30/2020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7C793C-EB18-4986-B04F-D44D211598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15386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7BF384-3410-44E5-9E10-9BABA23A9C6F}" type="datetime1">
              <a:rPr lang="en-US" smtClean="0">
                <a:solidFill>
                  <a:prstClr val="black">
                    <a:tint val="75000"/>
                  </a:prstClr>
                </a:solidFill>
              </a:rPr>
              <a:t>4/30/2020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7C793C-EB18-4986-B04F-D44D211598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8478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C9AA1E-E367-4B9F-BDF8-8C3806E3CBAC}" type="datetime1">
              <a:rPr lang="en-US" smtClean="0">
                <a:solidFill>
                  <a:prstClr val="black">
                    <a:tint val="75000"/>
                  </a:prstClr>
                </a:solidFill>
              </a:rPr>
              <a:t>4/30/2020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7C793C-EB18-4986-B04F-D44D211598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57249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3AAE4B-A67A-4A36-9E83-92F6B195D843}" type="datetime1">
              <a:rPr lang="en-US" smtClean="0">
                <a:solidFill>
                  <a:prstClr val="black">
                    <a:tint val="75000"/>
                  </a:prstClr>
                </a:solidFill>
              </a:rPr>
              <a:t>4/30/2020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E013A45-78A2-48CA-9EC7-C9A1177FCC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47904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305472-90B4-466A-B37F-6A3D568D0D1A}" type="datetime1">
              <a:rPr lang="en-US" smtClean="0">
                <a:solidFill>
                  <a:prstClr val="black">
                    <a:tint val="75000"/>
                  </a:prstClr>
                </a:solidFill>
              </a:rPr>
              <a:t>4/30/2020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E013A45-78A2-48CA-9EC7-C9A1177FCC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87364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0581DC-0EA1-4738-892D-22B3CEB5AC99}" type="datetime1">
              <a:rPr lang="en-US" smtClean="0">
                <a:solidFill>
                  <a:prstClr val="black">
                    <a:tint val="75000"/>
                  </a:prstClr>
                </a:solidFill>
              </a:rPr>
              <a:t>4/30/2020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E013A45-78A2-48CA-9EC7-C9A1177FCC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4505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09F678-A8D5-4A0E-BC0A-628566EE5E1B}" type="datetime1">
              <a:rPr lang="en-US" smtClean="0">
                <a:solidFill>
                  <a:prstClr val="black">
                    <a:tint val="75000"/>
                  </a:prstClr>
                </a:solidFill>
              </a:rPr>
              <a:t>4/30/2020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E013A45-78A2-48CA-9EC7-C9A1177FCC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3482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2A231A-8D9F-47E1-8FDB-B440C31F30D4}" type="datetime1">
              <a:rPr lang="en-US" smtClean="0">
                <a:solidFill>
                  <a:prstClr val="black">
                    <a:tint val="75000"/>
                  </a:prstClr>
                </a:solidFill>
              </a:rPr>
              <a:t>4/30/2020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E013A45-78A2-48CA-9EC7-C9A1177FCC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48430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445542-22C2-4CF7-979E-6E3C89CD80DA}" type="datetime1">
              <a:rPr lang="en-US" smtClean="0">
                <a:solidFill>
                  <a:prstClr val="black">
                    <a:tint val="75000"/>
                  </a:prstClr>
                </a:solidFill>
              </a:rPr>
              <a:t>4/30/2020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E013A45-78A2-48CA-9EC7-C9A1177FCC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3594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92636C-9CB9-4C6A-843E-91382324678C}" type="datetime1">
              <a:rPr lang="en-US" smtClean="0"/>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6EB28-4A8F-4329-952B-38B029608B57}" type="slidenum">
              <a:rPr lang="en-US" smtClean="0"/>
              <a:t>‹#›</a:t>
            </a:fld>
            <a:endParaRPr lang="en-US"/>
          </a:p>
        </p:txBody>
      </p:sp>
    </p:spTree>
    <p:extLst>
      <p:ext uri="{BB962C8B-B14F-4D97-AF65-F5344CB8AC3E}">
        <p14:creationId xmlns:p14="http://schemas.microsoft.com/office/powerpoint/2010/main" val="21936440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2C3FAE-BB4A-46EB-88A7-006BDD994DBC}" type="datetime1">
              <a:rPr lang="en-US" smtClean="0">
                <a:solidFill>
                  <a:prstClr val="black">
                    <a:tint val="75000"/>
                  </a:prstClr>
                </a:solidFill>
              </a:rPr>
              <a:t>4/30/2020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E013A45-78A2-48CA-9EC7-C9A1177FCC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92378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5707BD-97AE-433C-AD1E-C4C18A224614}" type="datetime1">
              <a:rPr lang="en-US" smtClean="0">
                <a:solidFill>
                  <a:prstClr val="black">
                    <a:tint val="75000"/>
                  </a:prstClr>
                </a:solidFill>
              </a:rPr>
              <a:t>4/30/2020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E013A45-78A2-48CA-9EC7-C9A1177FCC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20818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7200A2-FFB9-498D-864B-53982ED0E281}" type="datetime1">
              <a:rPr lang="en-US" smtClean="0">
                <a:solidFill>
                  <a:prstClr val="black">
                    <a:tint val="75000"/>
                  </a:prstClr>
                </a:solidFill>
              </a:rPr>
              <a:t>4/30/2020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E013A45-78A2-48CA-9EC7-C9A1177FCC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0035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4AEE79-76F4-44F2-AE88-7640377ADBB3}" type="datetime1">
              <a:rPr lang="en-US" smtClean="0">
                <a:solidFill>
                  <a:prstClr val="black">
                    <a:tint val="75000"/>
                  </a:prstClr>
                </a:solidFill>
              </a:rPr>
              <a:t>4/30/2020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E013A45-78A2-48CA-9EC7-C9A1177FCC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57492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7E5D65-99B0-42F3-AE6C-C054BF29B37B}" type="datetime1">
              <a:rPr lang="en-US" smtClean="0">
                <a:solidFill>
                  <a:prstClr val="black">
                    <a:tint val="75000"/>
                  </a:prstClr>
                </a:solidFill>
              </a:rPr>
              <a:t>4/30/2020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E013A45-78A2-48CA-9EC7-C9A1177FCC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2792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6CDC48-1A5F-464C-91E6-863F6ECF8E32}" type="datetime1">
              <a:rPr lang="en-US" smtClean="0"/>
              <a:t>4/30/2020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F6EB28-4A8F-4329-952B-38B029608B57}" type="slidenum">
              <a:rPr lang="en-US" smtClean="0"/>
              <a:t>‹#›</a:t>
            </a:fld>
            <a:endParaRPr lang="en-US"/>
          </a:p>
        </p:txBody>
      </p:sp>
    </p:spTree>
    <p:extLst>
      <p:ext uri="{BB962C8B-B14F-4D97-AF65-F5344CB8AC3E}">
        <p14:creationId xmlns:p14="http://schemas.microsoft.com/office/powerpoint/2010/main" val="3244501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86E154-0344-4DF2-AE3C-49CCB736907B}" type="datetime1">
              <a:rPr lang="en-US" smtClean="0"/>
              <a:t>4/30/2020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F6EB28-4A8F-4329-952B-38B029608B57}" type="slidenum">
              <a:rPr lang="en-US" smtClean="0"/>
              <a:t>‹#›</a:t>
            </a:fld>
            <a:endParaRPr lang="en-US"/>
          </a:p>
        </p:txBody>
      </p:sp>
    </p:spTree>
    <p:extLst>
      <p:ext uri="{BB962C8B-B14F-4D97-AF65-F5344CB8AC3E}">
        <p14:creationId xmlns:p14="http://schemas.microsoft.com/office/powerpoint/2010/main" val="13620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21C3F-42E4-454F-9A00-6395A4142521}" type="datetime1">
              <a:rPr lang="en-US" smtClean="0"/>
              <a:t>4/30/2020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F6EB28-4A8F-4329-952B-38B029608B57}" type="slidenum">
              <a:rPr lang="en-US" smtClean="0"/>
              <a:t>‹#›</a:t>
            </a:fld>
            <a:endParaRPr lang="en-US"/>
          </a:p>
        </p:txBody>
      </p:sp>
    </p:spTree>
    <p:extLst>
      <p:ext uri="{BB962C8B-B14F-4D97-AF65-F5344CB8AC3E}">
        <p14:creationId xmlns:p14="http://schemas.microsoft.com/office/powerpoint/2010/main" val="75190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85DA17-F7B0-4556-B71B-06E7F470FC6B}" type="datetime1">
              <a:rPr lang="en-US" smtClean="0"/>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6EB28-4A8F-4329-952B-38B029608B57}" type="slidenum">
              <a:rPr lang="en-US" smtClean="0"/>
              <a:t>‹#›</a:t>
            </a:fld>
            <a:endParaRPr lang="en-US"/>
          </a:p>
        </p:txBody>
      </p:sp>
    </p:spTree>
    <p:extLst>
      <p:ext uri="{BB962C8B-B14F-4D97-AF65-F5344CB8AC3E}">
        <p14:creationId xmlns:p14="http://schemas.microsoft.com/office/powerpoint/2010/main" val="1910475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F2C9F0-20C8-4E78-B7F9-4039BBBD4BD9}" type="datetime1">
              <a:rPr lang="en-US" smtClean="0"/>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6EB28-4A8F-4329-952B-38B029608B57}" type="slidenum">
              <a:rPr lang="en-US" smtClean="0"/>
              <a:t>‹#›</a:t>
            </a:fld>
            <a:endParaRPr lang="en-US"/>
          </a:p>
        </p:txBody>
      </p:sp>
    </p:spTree>
    <p:extLst>
      <p:ext uri="{BB962C8B-B14F-4D97-AF65-F5344CB8AC3E}">
        <p14:creationId xmlns:p14="http://schemas.microsoft.com/office/powerpoint/2010/main" val="2784792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9B89CC-E20E-4F80-8B95-A66671028CCA}" type="datetime1">
              <a:rPr lang="en-US" smtClean="0"/>
              <a:t>4/30/2020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6EB28-4A8F-4329-952B-38B029608B57}" type="slidenum">
              <a:rPr lang="en-US" smtClean="0"/>
              <a:t>‹#›</a:t>
            </a:fld>
            <a:endParaRPr lang="en-US"/>
          </a:p>
        </p:txBody>
      </p:sp>
    </p:spTree>
    <p:extLst>
      <p:ext uri="{BB962C8B-B14F-4D97-AF65-F5344CB8AC3E}">
        <p14:creationId xmlns:p14="http://schemas.microsoft.com/office/powerpoint/2010/main" val="1155923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785CB3-53DE-4D7D-ABC5-9D595920B53E}" type="datetime1">
              <a:rPr lang="en-US" smtClean="0">
                <a:solidFill>
                  <a:prstClr val="black">
                    <a:tint val="75000"/>
                  </a:prstClr>
                </a:solidFill>
              </a:rPr>
              <a:t>4/30/2020</a:t>
            </a:fld>
            <a:endParaRPr lang="en-IN">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BA1A25-0CF7-4422-B816-68BC31411645}"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052442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38685-6366-4B01-8D03-FA05744B6775}" type="datetime1">
              <a:rPr lang="en-US" smtClean="0">
                <a:solidFill>
                  <a:prstClr val="black">
                    <a:tint val="75000"/>
                  </a:prstClr>
                </a:solidFill>
              </a:rPr>
              <a:t>4/30/2020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7C793C-EB18-4986-B04F-D44D211598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673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09436-9BBC-4660-9D9F-1AA58407660B}" type="datetime1">
              <a:rPr lang="en-US" smtClean="0">
                <a:solidFill>
                  <a:prstClr val="black">
                    <a:tint val="75000"/>
                  </a:prstClr>
                </a:solidFill>
              </a:rPr>
              <a:t>4/30/2020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013A45-78A2-48CA-9EC7-C9A1177FCC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89140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11.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12.wm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14.wmf"/></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20.wmf"/><Relationship Id="rId4"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image" Target="../media/image22.wmf"/><Relationship Id="rId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6.vml"/><Relationship Id="rId4" Type="http://schemas.openxmlformats.org/officeDocument/2006/relationships/image" Target="../media/image39.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7.vml"/><Relationship Id="rId4" Type="http://schemas.openxmlformats.org/officeDocument/2006/relationships/image" Target="../media/image40.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5.xml"/><Relationship Id="rId4" Type="http://schemas.openxmlformats.org/officeDocument/2006/relationships/image" Target="../media/image46.png"/></Relationships>
</file>

<file path=ppt/slides/_rels/slide6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5.xml"/><Relationship Id="rId4" Type="http://schemas.openxmlformats.org/officeDocument/2006/relationships/image" Target="../media/image5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0.xml"/></Relationships>
</file>

<file path=ppt/slides/_rels/slide7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40.xml"/></Relationships>
</file>

<file path=ppt/slides/_rels/slide7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4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40.xml"/><Relationship Id="rId4" Type="http://schemas.openxmlformats.org/officeDocument/2006/relationships/image" Target="../media/image60.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0.xml"/></Relationships>
</file>

<file path=ppt/slides/_rels/slide7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Pump Types and Pump Selection </a:t>
            </a:r>
            <a:endParaRPr lang="en-US" sz="4000" dirty="0"/>
          </a:p>
        </p:txBody>
      </p:sp>
      <p:sp>
        <p:nvSpPr>
          <p:cNvPr id="4" name="Date Placeholder 3"/>
          <p:cNvSpPr>
            <a:spLocks noGrp="1"/>
          </p:cNvSpPr>
          <p:nvPr>
            <p:ph type="dt" sz="half" idx="10"/>
          </p:nvPr>
        </p:nvSpPr>
        <p:spPr/>
        <p:txBody>
          <a:bodyPr/>
          <a:lstStyle/>
          <a:p>
            <a:fld id="{47C8249E-DA4D-4B6F-B9A3-7EAFF8E0F319}" type="datetime1">
              <a:rPr lang="en-US" smtClean="0"/>
              <a:t>4/30/2020</a:t>
            </a:fld>
            <a:endParaRPr lang="en-US"/>
          </a:p>
        </p:txBody>
      </p:sp>
      <p:sp>
        <p:nvSpPr>
          <p:cNvPr id="5" name="Slide Number Placeholder 4"/>
          <p:cNvSpPr>
            <a:spLocks noGrp="1"/>
          </p:cNvSpPr>
          <p:nvPr>
            <p:ph type="sldNum" sz="quarter" idx="12"/>
          </p:nvPr>
        </p:nvSpPr>
        <p:spPr/>
        <p:txBody>
          <a:bodyPr/>
          <a:lstStyle/>
          <a:p>
            <a:fld id="{19F6EB28-4A8F-4329-952B-38B029608B57}" type="slidenum">
              <a:rPr lang="en-US" smtClean="0"/>
              <a:t>1</a:t>
            </a:fld>
            <a:endParaRPr lang="en-US"/>
          </a:p>
        </p:txBody>
      </p:sp>
    </p:spTree>
    <p:extLst>
      <p:ext uri="{BB962C8B-B14F-4D97-AF65-F5344CB8AC3E}">
        <p14:creationId xmlns:p14="http://schemas.microsoft.com/office/powerpoint/2010/main" val="13371111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9731"/>
            <a:ext cx="10515600" cy="303948"/>
          </a:xfrm>
        </p:spPr>
        <p:txBody>
          <a:bodyPr>
            <a:normAutofit fontScale="90000"/>
          </a:bodyPr>
          <a:lstStyle/>
          <a:p>
            <a:r>
              <a:rPr lang="en-US" b="1" i="0" u="none" strike="noStrike" baseline="0" dirty="0" smtClean="0">
                <a:latin typeface="Adobe Arabic" panose="02040503050201020203" pitchFamily="18" charset="-78"/>
                <a:cs typeface="Adobe Arabic" panose="02040503050201020203" pitchFamily="18" charset="-78"/>
              </a:rPr>
              <a:t>Efficiency Curves</a:t>
            </a:r>
            <a:endParaRPr lang="en-US" dirty="0">
              <a:latin typeface="Adobe Arabic" panose="02040503050201020203" pitchFamily="18" charset="-78"/>
              <a:cs typeface="Adobe Arabic" panose="02040503050201020203" pitchFamily="18" charset="-78"/>
            </a:endParaRPr>
          </a:p>
        </p:txBody>
      </p:sp>
      <p:sp>
        <p:nvSpPr>
          <p:cNvPr id="3" name="Content Placeholder 2"/>
          <p:cNvSpPr>
            <a:spLocks noGrp="1"/>
          </p:cNvSpPr>
          <p:nvPr>
            <p:ph idx="1"/>
          </p:nvPr>
        </p:nvSpPr>
        <p:spPr>
          <a:xfrm>
            <a:off x="726687" y="1133125"/>
            <a:ext cx="9859537" cy="5189616"/>
          </a:xfrm>
        </p:spPr>
        <p:txBody>
          <a:bodyPr>
            <a:normAutofit fontScale="92500" lnSpcReduction="10000"/>
          </a:bodyPr>
          <a:lstStyle/>
          <a:p>
            <a:pPr algn="just"/>
            <a:r>
              <a:rPr lang="en-US" b="0" i="0" u="none" strike="noStrike" baseline="0" dirty="0" smtClean="0">
                <a:latin typeface="Adobe Arabic" panose="02040503050201020203" pitchFamily="18" charset="-78"/>
                <a:cs typeface="Adobe Arabic" panose="02040503050201020203" pitchFamily="18" charset="-78"/>
              </a:rPr>
              <a:t>The pump's efficiency varies throughout its operating range. This information is essential</a:t>
            </a:r>
            <a:r>
              <a:rPr lang="en-US" b="0" i="0" u="none" strike="noStrike" dirty="0" smtClean="0">
                <a:latin typeface="Adobe Arabic" panose="02040503050201020203" pitchFamily="18" charset="-78"/>
                <a:cs typeface="Adobe Arabic" panose="02040503050201020203" pitchFamily="18" charset="-78"/>
              </a:rPr>
              <a:t> </a:t>
            </a:r>
            <a:r>
              <a:rPr lang="en-US" b="0" i="0" u="none" strike="noStrike" baseline="0" dirty="0" smtClean="0">
                <a:latin typeface="Adobe Arabic" panose="02040503050201020203" pitchFamily="18" charset="-78"/>
                <a:cs typeface="Adobe Arabic" panose="02040503050201020203" pitchFamily="18" charset="-78"/>
              </a:rPr>
              <a:t>for calculating the motor power.</a:t>
            </a:r>
          </a:p>
          <a:p>
            <a:pPr algn="just"/>
            <a:r>
              <a:rPr lang="en-US" b="0" i="0" u="none" strike="noStrike" baseline="0" dirty="0" smtClean="0">
                <a:latin typeface="Adobe Arabic" panose="02040503050201020203" pitchFamily="18" charset="-78"/>
                <a:cs typeface="Adobe Arabic" panose="02040503050201020203" pitchFamily="18" charset="-78"/>
              </a:rPr>
              <a:t>The B.E.P. (best efficiency point) is the point of highest efficiency of the pump. All points</a:t>
            </a:r>
            <a:r>
              <a:rPr lang="en-US" b="0" i="0" u="none" strike="noStrike" dirty="0" smtClean="0">
                <a:latin typeface="Adobe Arabic" panose="02040503050201020203" pitchFamily="18" charset="-78"/>
                <a:cs typeface="Adobe Arabic" panose="02040503050201020203" pitchFamily="18" charset="-78"/>
              </a:rPr>
              <a:t> </a:t>
            </a:r>
            <a:r>
              <a:rPr lang="en-US" b="0" i="0" u="none" strike="noStrike" baseline="0" dirty="0" smtClean="0">
                <a:latin typeface="Adobe Arabic" panose="02040503050201020203" pitchFamily="18" charset="-78"/>
                <a:cs typeface="Adobe Arabic" panose="02040503050201020203" pitchFamily="18" charset="-78"/>
              </a:rPr>
              <a:t>to the right or left of the B.E.P have a lower efficiency. </a:t>
            </a:r>
          </a:p>
          <a:p>
            <a:pPr algn="just"/>
            <a:r>
              <a:rPr lang="en-US" b="0" i="0" u="none" strike="noStrike" baseline="0" dirty="0" smtClean="0">
                <a:latin typeface="Adobe Arabic" panose="02040503050201020203" pitchFamily="18" charset="-78"/>
                <a:cs typeface="Adobe Arabic" panose="02040503050201020203" pitchFamily="18" charset="-78"/>
              </a:rPr>
              <a:t>The impeller is</a:t>
            </a:r>
            <a:r>
              <a:rPr lang="en-US" b="0" i="0" u="none" strike="noStrike" dirty="0" smtClean="0">
                <a:latin typeface="Adobe Arabic" panose="02040503050201020203" pitchFamily="18" charset="-78"/>
                <a:cs typeface="Adobe Arabic" panose="02040503050201020203" pitchFamily="18" charset="-78"/>
              </a:rPr>
              <a:t> </a:t>
            </a:r>
            <a:r>
              <a:rPr lang="en-US" b="0" i="0" u="none" strike="noStrike" baseline="0" dirty="0" smtClean="0">
                <a:latin typeface="Adobe Arabic" panose="02040503050201020203" pitchFamily="18" charset="-78"/>
                <a:cs typeface="Adobe Arabic" panose="02040503050201020203" pitchFamily="18" charset="-78"/>
              </a:rPr>
              <a:t>subject to axial and radial forces, which get greater the further away the operating point is</a:t>
            </a:r>
            <a:r>
              <a:rPr lang="en-US" b="0" i="0" u="none" strike="noStrike" dirty="0" smtClean="0">
                <a:latin typeface="Adobe Arabic" panose="02040503050201020203" pitchFamily="18" charset="-78"/>
                <a:cs typeface="Adobe Arabic" panose="02040503050201020203" pitchFamily="18" charset="-78"/>
              </a:rPr>
              <a:t> </a:t>
            </a:r>
            <a:r>
              <a:rPr lang="en-US" b="0" i="0" u="none" strike="noStrike" baseline="0" dirty="0" smtClean="0">
                <a:latin typeface="Adobe Arabic" panose="02040503050201020203" pitchFamily="18" charset="-78"/>
                <a:cs typeface="Adobe Arabic" panose="02040503050201020203" pitchFamily="18" charset="-78"/>
              </a:rPr>
              <a:t>from the B.E.P.</a:t>
            </a:r>
          </a:p>
          <a:p>
            <a:pPr algn="just"/>
            <a:r>
              <a:rPr lang="en-US" b="0" i="0" u="none" strike="noStrike" baseline="0" dirty="0" smtClean="0">
                <a:latin typeface="Adobe Arabic" panose="02040503050201020203" pitchFamily="18" charset="-78"/>
                <a:cs typeface="Adobe Arabic" panose="02040503050201020203" pitchFamily="18" charset="-78"/>
              </a:rPr>
              <a:t>These forces manifest themselves as vibration depending on the speed</a:t>
            </a:r>
            <a:r>
              <a:rPr lang="en-US" b="0" i="0" u="none" strike="noStrike" dirty="0" smtClean="0">
                <a:latin typeface="Adobe Arabic" panose="02040503050201020203" pitchFamily="18" charset="-78"/>
                <a:cs typeface="Adobe Arabic" panose="02040503050201020203" pitchFamily="18" charset="-78"/>
              </a:rPr>
              <a:t> </a:t>
            </a:r>
            <a:r>
              <a:rPr lang="en-US" b="0" i="0" u="none" strike="noStrike" baseline="0" dirty="0" smtClean="0">
                <a:latin typeface="Adobe Arabic" panose="02040503050201020203" pitchFamily="18" charset="-78"/>
                <a:cs typeface="Adobe Arabic" panose="02040503050201020203" pitchFamily="18" charset="-78"/>
              </a:rPr>
              <a:t>and construction of the pump. The point where the forces and vibration levels are minimal</a:t>
            </a:r>
            <a:r>
              <a:rPr lang="en-US" b="0" i="0" u="none" strike="noStrike" dirty="0" smtClean="0">
                <a:latin typeface="Adobe Arabic" panose="02040503050201020203" pitchFamily="18" charset="-78"/>
                <a:cs typeface="Adobe Arabic" panose="02040503050201020203" pitchFamily="18" charset="-78"/>
              </a:rPr>
              <a:t> </a:t>
            </a:r>
            <a:r>
              <a:rPr lang="en-US" b="0" i="0" u="none" strike="noStrike" baseline="0" dirty="0" smtClean="0">
                <a:latin typeface="Adobe Arabic" panose="02040503050201020203" pitchFamily="18" charset="-78"/>
                <a:cs typeface="Adobe Arabic" panose="02040503050201020203" pitchFamily="18" charset="-78"/>
              </a:rPr>
              <a:t>is at the B.E.P.</a:t>
            </a:r>
          </a:p>
          <a:p>
            <a:pPr lvl="0" algn="just"/>
            <a:r>
              <a:rPr lang="en-US" dirty="0">
                <a:solidFill>
                  <a:srgbClr val="FF0000"/>
                </a:solidFill>
                <a:latin typeface="Adobe Arabic" panose="02040503050201020203" pitchFamily="18" charset="-78"/>
                <a:cs typeface="Adobe Arabic" panose="02040503050201020203" pitchFamily="18" charset="-78"/>
              </a:rPr>
              <a:t>In selecting a pump, one of the concerns is to optimize pumping efficiency. </a:t>
            </a:r>
          </a:p>
          <a:p>
            <a:pPr lvl="0" algn="just"/>
            <a:r>
              <a:rPr lang="en-US" dirty="0">
                <a:solidFill>
                  <a:prstClr val="black"/>
                </a:solidFill>
                <a:latin typeface="Adobe Arabic" panose="02040503050201020203" pitchFamily="18" charset="-78"/>
                <a:cs typeface="Adobe Arabic" panose="02040503050201020203" pitchFamily="18" charset="-78"/>
              </a:rPr>
              <a:t>It is good practice to examine several performance charts at different speeds to see if one model satisfies the requirements more efficiently than another.</a:t>
            </a:r>
          </a:p>
          <a:p>
            <a:pPr lvl="0" algn="just"/>
            <a:r>
              <a:rPr lang="en-US" dirty="0">
                <a:solidFill>
                  <a:prstClr val="black"/>
                </a:solidFill>
                <a:latin typeface="Adobe Arabic" panose="02040503050201020203" pitchFamily="18" charset="-78"/>
                <a:cs typeface="Adobe Arabic" panose="02040503050201020203" pitchFamily="18" charset="-78"/>
              </a:rPr>
              <a:t> Whenever possible the </a:t>
            </a:r>
            <a:r>
              <a:rPr lang="en-US" dirty="0">
                <a:solidFill>
                  <a:srgbClr val="FF0000"/>
                </a:solidFill>
                <a:latin typeface="Adobe Arabic" panose="02040503050201020203" pitchFamily="18" charset="-78"/>
                <a:cs typeface="Adobe Arabic" panose="02040503050201020203" pitchFamily="18" charset="-78"/>
              </a:rPr>
              <a:t>lowest pump speed should be selected</a:t>
            </a:r>
            <a:r>
              <a:rPr lang="en-US" dirty="0">
                <a:solidFill>
                  <a:prstClr val="black"/>
                </a:solidFill>
                <a:latin typeface="Adobe Arabic" panose="02040503050201020203" pitchFamily="18" charset="-78"/>
                <a:cs typeface="Adobe Arabic" panose="02040503050201020203" pitchFamily="18" charset="-78"/>
              </a:rPr>
              <a:t>, as this will save wear and tear on the rotating parts.</a:t>
            </a:r>
          </a:p>
          <a:p>
            <a:pPr algn="just"/>
            <a:endParaRPr lang="en-US" dirty="0">
              <a:latin typeface="Adobe Arabic" panose="02040503050201020203" pitchFamily="18" charset="-78"/>
              <a:cs typeface="Adobe Arabic" panose="02040503050201020203" pitchFamily="18" charset="-78"/>
            </a:endParaRPr>
          </a:p>
        </p:txBody>
      </p:sp>
      <p:sp>
        <p:nvSpPr>
          <p:cNvPr id="4" name="Date Placeholder 3"/>
          <p:cNvSpPr>
            <a:spLocks noGrp="1"/>
          </p:cNvSpPr>
          <p:nvPr>
            <p:ph type="dt" sz="half" idx="10"/>
          </p:nvPr>
        </p:nvSpPr>
        <p:spPr/>
        <p:txBody>
          <a:bodyPr/>
          <a:lstStyle/>
          <a:p>
            <a:fld id="{D0C19B5B-648B-42B1-9FF0-DE9C82300B40}" type="datetime1">
              <a:rPr lang="en-US" smtClean="0"/>
              <a:t>4/30/2020</a:t>
            </a:fld>
            <a:endParaRPr lang="en-US"/>
          </a:p>
        </p:txBody>
      </p:sp>
      <p:sp>
        <p:nvSpPr>
          <p:cNvPr id="5" name="Slide Number Placeholder 4"/>
          <p:cNvSpPr>
            <a:spLocks noGrp="1"/>
          </p:cNvSpPr>
          <p:nvPr>
            <p:ph type="sldNum" sz="quarter" idx="12"/>
          </p:nvPr>
        </p:nvSpPr>
        <p:spPr/>
        <p:txBody>
          <a:bodyPr/>
          <a:lstStyle/>
          <a:p>
            <a:fld id="{19F6EB28-4A8F-4329-952B-38B029608B57}" type="slidenum">
              <a:rPr lang="en-US" smtClean="0"/>
              <a:t>10</a:t>
            </a:fld>
            <a:endParaRPr lang="en-US"/>
          </a:p>
        </p:txBody>
      </p:sp>
    </p:spTree>
    <p:extLst>
      <p:ext uri="{BB962C8B-B14F-4D97-AF65-F5344CB8AC3E}">
        <p14:creationId xmlns:p14="http://schemas.microsoft.com/office/powerpoint/2010/main" val="37239943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094" y="894645"/>
            <a:ext cx="9382125"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883355" y="111513"/>
            <a:ext cx="10515600" cy="815588"/>
          </a:xfrm>
        </p:spPr>
        <p:txBody>
          <a:bodyPr>
            <a:normAutofit fontScale="90000"/>
          </a:bodyPr>
          <a:lstStyle/>
          <a:p>
            <a:pPr lvl="0"/>
            <a:r>
              <a:rPr lang="en-US" b="1" dirty="0" smtClean="0">
                <a:latin typeface="Adobe Arabic" panose="02040503050201020203" pitchFamily="18" charset="-78"/>
                <a:cs typeface="Adobe Arabic" panose="02040503050201020203" pitchFamily="18" charset="-78"/>
              </a:rPr>
              <a:t/>
            </a:r>
            <a:br>
              <a:rPr lang="en-US" b="1" dirty="0" smtClean="0">
                <a:latin typeface="Adobe Arabic" panose="02040503050201020203" pitchFamily="18" charset="-78"/>
                <a:cs typeface="Adobe Arabic" panose="02040503050201020203" pitchFamily="18" charset="-78"/>
              </a:rPr>
            </a:br>
            <a:r>
              <a:rPr lang="en-US" b="1" dirty="0" smtClean="0">
                <a:latin typeface="Adobe Arabic" panose="02040503050201020203" pitchFamily="18" charset="-78"/>
                <a:cs typeface="Adobe Arabic" panose="02040503050201020203" pitchFamily="18" charset="-78"/>
              </a:rPr>
              <a:t>Example –performance curve of a commercial pump</a:t>
            </a:r>
            <a:r>
              <a:rPr lang="en-US" b="1" dirty="0">
                <a:latin typeface="Adobe Arabic" panose="02040503050201020203" pitchFamily="18" charset="-78"/>
                <a:cs typeface="Adobe Arabic" panose="02040503050201020203" pitchFamily="18" charset="-78"/>
              </a:rPr>
              <a:t/>
            </a:r>
            <a:br>
              <a:rPr lang="en-US" b="1" dirty="0">
                <a:latin typeface="Adobe Arabic" panose="02040503050201020203" pitchFamily="18" charset="-78"/>
                <a:cs typeface="Adobe Arabic" panose="02040503050201020203" pitchFamily="18" charset="-78"/>
              </a:rPr>
            </a:br>
            <a:endParaRPr lang="en-US" dirty="0"/>
          </a:p>
        </p:txBody>
      </p:sp>
      <p:sp>
        <p:nvSpPr>
          <p:cNvPr id="4" name="Date Placeholder 3"/>
          <p:cNvSpPr>
            <a:spLocks noGrp="1"/>
          </p:cNvSpPr>
          <p:nvPr>
            <p:ph type="dt" sz="half" idx="10"/>
          </p:nvPr>
        </p:nvSpPr>
        <p:spPr/>
        <p:txBody>
          <a:bodyPr/>
          <a:lstStyle/>
          <a:p>
            <a:fld id="{3E5CF261-BFF5-4A8C-BEA5-26780A694CD8}" type="datetime1">
              <a:rPr lang="en-US" smtClean="0"/>
              <a:t>4/30/2020</a:t>
            </a:fld>
            <a:endParaRPr lang="en-US"/>
          </a:p>
        </p:txBody>
      </p:sp>
      <p:sp>
        <p:nvSpPr>
          <p:cNvPr id="6" name="Slide Number Placeholder 5"/>
          <p:cNvSpPr>
            <a:spLocks noGrp="1"/>
          </p:cNvSpPr>
          <p:nvPr>
            <p:ph type="sldNum" sz="quarter" idx="12"/>
          </p:nvPr>
        </p:nvSpPr>
        <p:spPr/>
        <p:txBody>
          <a:bodyPr/>
          <a:lstStyle/>
          <a:p>
            <a:fld id="{19F6EB28-4A8F-4329-952B-38B029608B57}" type="slidenum">
              <a:rPr lang="en-US" smtClean="0"/>
              <a:t>11</a:t>
            </a:fld>
            <a:endParaRPr lang="en-US"/>
          </a:p>
        </p:txBody>
      </p:sp>
    </p:spTree>
    <p:extLst>
      <p:ext uri="{BB962C8B-B14F-4D97-AF65-F5344CB8AC3E}">
        <p14:creationId xmlns:p14="http://schemas.microsoft.com/office/powerpoint/2010/main" val="31782704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355" y="111513"/>
            <a:ext cx="10515600" cy="815588"/>
          </a:xfrm>
        </p:spPr>
        <p:txBody>
          <a:bodyPr>
            <a:normAutofit fontScale="90000"/>
          </a:bodyPr>
          <a:lstStyle/>
          <a:p>
            <a:pPr lvl="0"/>
            <a:r>
              <a:rPr lang="en-US" b="1" dirty="0" smtClean="0">
                <a:latin typeface="Adobe Arabic" panose="02040503050201020203" pitchFamily="18" charset="-78"/>
                <a:cs typeface="Adobe Arabic" panose="02040503050201020203" pitchFamily="18" charset="-78"/>
              </a:rPr>
              <a:t/>
            </a:r>
            <a:br>
              <a:rPr lang="en-US" b="1" dirty="0" smtClean="0">
                <a:latin typeface="Adobe Arabic" panose="02040503050201020203" pitchFamily="18" charset="-78"/>
                <a:cs typeface="Adobe Arabic" panose="02040503050201020203" pitchFamily="18" charset="-78"/>
              </a:rPr>
            </a:br>
            <a:r>
              <a:rPr lang="en-US" b="1" dirty="0" err="1" smtClean="0">
                <a:latin typeface="Adobe Arabic" panose="02040503050201020203" pitchFamily="18" charset="-78"/>
                <a:cs typeface="Adobe Arabic" panose="02040503050201020203" pitchFamily="18" charset="-78"/>
              </a:rPr>
              <a:t>Cont</a:t>
            </a:r>
            <a:r>
              <a:rPr lang="en-US" b="1" dirty="0" smtClean="0">
                <a:latin typeface="Adobe Arabic" panose="02040503050201020203" pitchFamily="18" charset="-78"/>
                <a:cs typeface="Adobe Arabic" panose="02040503050201020203" pitchFamily="18" charset="-78"/>
              </a:rPr>
              <a:t>…</a:t>
            </a:r>
            <a:r>
              <a:rPr lang="en-US" b="1" dirty="0">
                <a:latin typeface="Adobe Arabic" panose="02040503050201020203" pitchFamily="18" charset="-78"/>
                <a:cs typeface="Adobe Arabic" panose="02040503050201020203" pitchFamily="18" charset="-78"/>
              </a:rPr>
              <a:t/>
            </a:r>
            <a:br>
              <a:rPr lang="en-US" b="1" dirty="0">
                <a:latin typeface="Adobe Arabic" panose="02040503050201020203" pitchFamily="18" charset="-78"/>
                <a:cs typeface="Adobe Arabic" panose="02040503050201020203" pitchFamily="18" charset="-78"/>
              </a:rPr>
            </a:br>
            <a:endParaRPr lang="en-US" dirty="0"/>
          </a:p>
        </p:txBody>
      </p:sp>
      <p:sp>
        <p:nvSpPr>
          <p:cNvPr id="3" name="Content Placeholder 2"/>
          <p:cNvSpPr>
            <a:spLocks noGrp="1"/>
          </p:cNvSpPr>
          <p:nvPr>
            <p:ph idx="1"/>
          </p:nvPr>
        </p:nvSpPr>
        <p:spPr>
          <a:xfrm>
            <a:off x="7389268" y="1308196"/>
            <a:ext cx="4475355" cy="4351338"/>
          </a:xfrm>
        </p:spPr>
        <p:txBody>
          <a:bodyPr>
            <a:normAutofit fontScale="92500" lnSpcReduction="20000"/>
          </a:bodyPr>
          <a:lstStyle/>
          <a:p>
            <a:pPr marL="0" indent="0">
              <a:spcBef>
                <a:spcPct val="50000"/>
              </a:spcBef>
              <a:buNone/>
            </a:pPr>
            <a:r>
              <a:rPr lang="en-US" b="1" dirty="0" smtClean="0">
                <a:solidFill>
                  <a:srgbClr val="000066"/>
                </a:solidFill>
                <a:latin typeface="Adobe Arabic" panose="02040503050201020203" pitchFamily="18" charset="-78"/>
                <a:cs typeface="Adobe Arabic" panose="02040503050201020203" pitchFamily="18" charset="-78"/>
              </a:rPr>
              <a:t>Summery</a:t>
            </a:r>
          </a:p>
          <a:p>
            <a:pPr>
              <a:spcBef>
                <a:spcPct val="50000"/>
              </a:spcBef>
              <a:buFontTx/>
              <a:buChar char="•"/>
            </a:pPr>
            <a:r>
              <a:rPr lang="en-US" b="1" dirty="0" smtClean="0">
                <a:solidFill>
                  <a:srgbClr val="000066"/>
                </a:solidFill>
                <a:latin typeface="Adobe Arabic" panose="02040503050201020203" pitchFamily="18" charset="-78"/>
                <a:cs typeface="Adobe Arabic" panose="02040503050201020203" pitchFamily="18" charset="-78"/>
              </a:rPr>
              <a:t>Oversized </a:t>
            </a:r>
            <a:r>
              <a:rPr lang="en-US" b="1" dirty="0">
                <a:solidFill>
                  <a:srgbClr val="000066"/>
                </a:solidFill>
                <a:latin typeface="Adobe Arabic" panose="02040503050201020203" pitchFamily="18" charset="-78"/>
                <a:cs typeface="Adobe Arabic" panose="02040503050201020203" pitchFamily="18" charset="-78"/>
              </a:rPr>
              <a:t>pump</a:t>
            </a:r>
          </a:p>
          <a:p>
            <a:pPr lvl="1">
              <a:spcBef>
                <a:spcPct val="20000"/>
              </a:spcBef>
              <a:buFontTx/>
              <a:buChar char="•"/>
            </a:pPr>
            <a:r>
              <a:rPr lang="en-US" sz="2800" dirty="0">
                <a:latin typeface="Adobe Arabic" panose="02040503050201020203" pitchFamily="18" charset="-78"/>
                <a:cs typeface="Adobe Arabic" panose="02040503050201020203" pitchFamily="18" charset="-78"/>
              </a:rPr>
              <a:t>Requires flow control (throttle valve or by-pass line)</a:t>
            </a:r>
          </a:p>
          <a:p>
            <a:pPr lvl="1">
              <a:spcBef>
                <a:spcPct val="20000"/>
              </a:spcBef>
              <a:buFontTx/>
              <a:buChar char="•"/>
            </a:pPr>
            <a:r>
              <a:rPr lang="en-US" sz="2800" dirty="0">
                <a:latin typeface="Adobe Arabic" panose="02040503050201020203" pitchFamily="18" charset="-78"/>
                <a:cs typeface="Adobe Arabic" panose="02040503050201020203" pitchFamily="18" charset="-78"/>
              </a:rPr>
              <a:t>Provides additional head</a:t>
            </a:r>
          </a:p>
          <a:p>
            <a:pPr lvl="1">
              <a:spcBef>
                <a:spcPct val="20000"/>
              </a:spcBef>
              <a:buFontTx/>
              <a:buChar char="•"/>
            </a:pPr>
            <a:r>
              <a:rPr lang="en-US" sz="2800" dirty="0">
                <a:latin typeface="Adobe Arabic" panose="02040503050201020203" pitchFamily="18" charset="-78"/>
                <a:cs typeface="Adobe Arabic" panose="02040503050201020203" pitchFamily="18" charset="-78"/>
              </a:rPr>
              <a:t>System curve shifts to left</a:t>
            </a:r>
          </a:p>
          <a:p>
            <a:pPr lvl="1">
              <a:spcBef>
                <a:spcPct val="20000"/>
              </a:spcBef>
              <a:buFontTx/>
              <a:buChar char="•"/>
            </a:pPr>
            <a:r>
              <a:rPr lang="en-US" sz="2800" dirty="0">
                <a:latin typeface="Adobe Arabic" panose="02040503050201020203" pitchFamily="18" charset="-78"/>
                <a:cs typeface="Adobe Arabic" panose="02040503050201020203" pitchFamily="18" charset="-78"/>
              </a:rPr>
              <a:t>Pump efficiency is reduced</a:t>
            </a:r>
          </a:p>
          <a:p>
            <a:pPr>
              <a:spcBef>
                <a:spcPct val="50000"/>
              </a:spcBef>
              <a:buFontTx/>
              <a:buChar char="•"/>
            </a:pPr>
            <a:r>
              <a:rPr lang="en-US" b="1" dirty="0">
                <a:solidFill>
                  <a:srgbClr val="000066"/>
                </a:solidFill>
                <a:latin typeface="Adobe Arabic" panose="02040503050201020203" pitchFamily="18" charset="-78"/>
                <a:cs typeface="Adobe Arabic" panose="02040503050201020203" pitchFamily="18" charset="-78"/>
              </a:rPr>
              <a:t>Solutions if pump already purchased</a:t>
            </a:r>
          </a:p>
          <a:p>
            <a:pPr lvl="1">
              <a:spcBef>
                <a:spcPct val="20000"/>
              </a:spcBef>
              <a:buFontTx/>
              <a:buChar char="•"/>
            </a:pPr>
            <a:r>
              <a:rPr lang="en-US" sz="2800" dirty="0">
                <a:latin typeface="Adobe Arabic" panose="02040503050201020203" pitchFamily="18" charset="-78"/>
                <a:cs typeface="Adobe Arabic" panose="02040503050201020203" pitchFamily="18" charset="-78"/>
              </a:rPr>
              <a:t>VSDs or two-speed drives</a:t>
            </a:r>
          </a:p>
          <a:p>
            <a:pPr lvl="1">
              <a:spcBef>
                <a:spcPct val="20000"/>
              </a:spcBef>
              <a:buFontTx/>
              <a:buChar char="•"/>
            </a:pPr>
            <a:r>
              <a:rPr lang="en-US" sz="2800" dirty="0">
                <a:latin typeface="Adobe Arabic" panose="02040503050201020203" pitchFamily="18" charset="-78"/>
                <a:cs typeface="Adobe Arabic" panose="02040503050201020203" pitchFamily="18" charset="-78"/>
              </a:rPr>
              <a:t>Lower RPM</a:t>
            </a:r>
          </a:p>
          <a:p>
            <a:pPr lvl="1">
              <a:spcBef>
                <a:spcPct val="20000"/>
              </a:spcBef>
              <a:buFontTx/>
              <a:buChar char="•"/>
            </a:pPr>
            <a:r>
              <a:rPr lang="en-US" sz="2800" dirty="0">
                <a:latin typeface="Adobe Arabic" panose="02040503050201020203" pitchFamily="18" charset="-78"/>
                <a:cs typeface="Adobe Arabic" panose="02040503050201020203" pitchFamily="18" charset="-78"/>
              </a:rPr>
              <a:t>Smaller or trimmed impeller</a:t>
            </a:r>
          </a:p>
          <a:p>
            <a:endParaRPr lang="en-US" dirty="0"/>
          </a:p>
        </p:txBody>
      </p:sp>
      <p:sp>
        <p:nvSpPr>
          <p:cNvPr id="4" name="Rectangle 3"/>
          <p:cNvSpPr/>
          <p:nvPr/>
        </p:nvSpPr>
        <p:spPr>
          <a:xfrm>
            <a:off x="179177" y="1098351"/>
            <a:ext cx="6451600" cy="5261953"/>
          </a:xfrm>
          <a:prstGeom prst="rect">
            <a:avLst/>
          </a:prstGeom>
        </p:spPr>
        <p:txBody>
          <a:bodyPr wrap="square">
            <a:spAutoFit/>
          </a:bodyPr>
          <a:lstStyle/>
          <a:p>
            <a:pPr marL="228600" indent="-228600" algn="just">
              <a:lnSpc>
                <a:spcPct val="90000"/>
              </a:lnSpc>
              <a:spcBef>
                <a:spcPts val="1000"/>
              </a:spcBef>
              <a:buFontTx/>
              <a:buChar char="•"/>
            </a:pPr>
            <a:r>
              <a:rPr lang="en-US" sz="2800" dirty="0">
                <a:latin typeface="Adobe Arabic" panose="02040503050201020203" pitchFamily="18" charset="-78"/>
                <a:cs typeface="Adobe Arabic" panose="02040503050201020203" pitchFamily="18" charset="-78"/>
              </a:rPr>
              <a:t>The </a:t>
            </a:r>
            <a:r>
              <a:rPr lang="en-US" sz="2800" dirty="0">
                <a:solidFill>
                  <a:srgbClr val="0000FF"/>
                </a:solidFill>
                <a:latin typeface="Adobe Arabic" panose="02040503050201020203" pitchFamily="18" charset="-78"/>
                <a:cs typeface="Adobe Arabic" panose="02040503050201020203" pitchFamily="18" charset="-78"/>
              </a:rPr>
              <a:t>BEP is affected </a:t>
            </a:r>
            <a:r>
              <a:rPr lang="en-US" sz="2800" dirty="0">
                <a:latin typeface="Adobe Arabic" panose="02040503050201020203" pitchFamily="18" charset="-78"/>
                <a:cs typeface="Adobe Arabic" panose="02040503050201020203" pitchFamily="18" charset="-78"/>
              </a:rPr>
              <a:t>when the </a:t>
            </a:r>
            <a:r>
              <a:rPr lang="en-US" sz="2800" dirty="0">
                <a:solidFill>
                  <a:srgbClr val="0000FF"/>
                </a:solidFill>
                <a:latin typeface="Adobe Arabic" panose="02040503050201020203" pitchFamily="18" charset="-78"/>
                <a:cs typeface="Adobe Arabic" panose="02040503050201020203" pitchFamily="18" charset="-78"/>
              </a:rPr>
              <a:t>selected pump is oversized.</a:t>
            </a:r>
            <a:r>
              <a:rPr lang="en-US" sz="2800" dirty="0">
                <a:latin typeface="Adobe Arabic" panose="02040503050201020203" pitchFamily="18" charset="-78"/>
                <a:cs typeface="Adobe Arabic" panose="02040503050201020203" pitchFamily="18" charset="-78"/>
              </a:rPr>
              <a:t> The reason is that the flow of oversized pumps must be controlled with different methods, such as a throttle valve or a by-pass line. These provide additional resistance by increasing the friction. As a result the system curve shifts to the left and intersects the pump curve at another point. The BEP is now also lower. In other words, the pump efficiency is reduced because the output flow is reduced but power consumption is not. </a:t>
            </a:r>
          </a:p>
          <a:p>
            <a:pPr marL="228600" indent="-228600" algn="just">
              <a:lnSpc>
                <a:spcPct val="90000"/>
              </a:lnSpc>
              <a:spcBef>
                <a:spcPts val="1000"/>
              </a:spcBef>
              <a:buFontTx/>
              <a:buChar char="•"/>
            </a:pPr>
            <a:r>
              <a:rPr lang="en-US" sz="2800" dirty="0">
                <a:latin typeface="Adobe Arabic" panose="02040503050201020203" pitchFamily="18" charset="-78"/>
                <a:cs typeface="Adobe Arabic" panose="02040503050201020203" pitchFamily="18" charset="-78"/>
              </a:rPr>
              <a:t>Inefficiencies of oversized pumps can be overcome by, for example, the installation of VSDs, two-speed drives, lower rpm, smaller impeller or trimmed impeller </a:t>
            </a:r>
          </a:p>
        </p:txBody>
      </p:sp>
      <p:sp>
        <p:nvSpPr>
          <p:cNvPr id="5" name="Date Placeholder 4"/>
          <p:cNvSpPr>
            <a:spLocks noGrp="1"/>
          </p:cNvSpPr>
          <p:nvPr>
            <p:ph type="dt" sz="half" idx="10"/>
          </p:nvPr>
        </p:nvSpPr>
        <p:spPr/>
        <p:txBody>
          <a:bodyPr/>
          <a:lstStyle/>
          <a:p>
            <a:fld id="{BE759B22-4433-47A2-9C12-25F102C32768}" type="datetime1">
              <a:rPr lang="en-US" smtClean="0">
                <a:solidFill>
                  <a:prstClr val="black">
                    <a:tint val="75000"/>
                  </a:prstClr>
                </a:solidFill>
              </a:rPr>
              <a:t>4/30/2020</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7C793C-EB18-4986-B04F-D44D21159823}"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18927699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dobe Arabic" panose="02040503050201020203" pitchFamily="18" charset="-78"/>
                <a:cs typeface="Adobe Arabic" panose="02040503050201020203" pitchFamily="18" charset="-78"/>
              </a:rPr>
              <a:t>Controlling Flow: speed variation</a:t>
            </a:r>
            <a:br>
              <a:rPr lang="en-US" dirty="0">
                <a:latin typeface="Adobe Arabic" panose="02040503050201020203" pitchFamily="18" charset="-78"/>
                <a:cs typeface="Adobe Arabic" panose="02040503050201020203" pitchFamily="18" charset="-78"/>
              </a:rPr>
            </a:br>
            <a:endParaRPr lang="en-US" dirty="0">
              <a:latin typeface="Adobe Arabic" panose="02040503050201020203" pitchFamily="18" charset="-78"/>
              <a:cs typeface="Adobe Arabic" panose="02040503050201020203" pitchFamily="18" charset="-78"/>
            </a:endParaRPr>
          </a:p>
        </p:txBody>
      </p:sp>
      <p:sp>
        <p:nvSpPr>
          <p:cNvPr id="3" name="Content Placeholder 2"/>
          <p:cNvSpPr>
            <a:spLocks noGrp="1"/>
          </p:cNvSpPr>
          <p:nvPr>
            <p:ph idx="1"/>
          </p:nvPr>
        </p:nvSpPr>
        <p:spPr>
          <a:xfrm>
            <a:off x="614246" y="1027906"/>
            <a:ext cx="10963507" cy="5478424"/>
          </a:xfrm>
        </p:spPr>
        <p:txBody>
          <a:bodyPr>
            <a:normAutofit lnSpcReduction="10000"/>
          </a:bodyPr>
          <a:lstStyle/>
          <a:p>
            <a:pPr algn="just">
              <a:buFontTx/>
              <a:buChar char="•"/>
            </a:pPr>
            <a:r>
              <a:rPr lang="en-US" dirty="0">
                <a:latin typeface="Adobe Arabic" panose="02040503050201020203" pitchFamily="18" charset="-78"/>
                <a:cs typeface="Adobe Arabic" panose="02040503050201020203" pitchFamily="18" charset="-78"/>
              </a:rPr>
              <a:t>A centrifugal pump’s rotating impeller generates head. The impeller’s peripheral velocity is directly related to shaft rotational speed. Therefore </a:t>
            </a:r>
            <a:r>
              <a:rPr lang="en-US" dirty="0">
                <a:solidFill>
                  <a:srgbClr val="FF0000"/>
                </a:solidFill>
                <a:latin typeface="Adobe Arabic" panose="02040503050201020203" pitchFamily="18" charset="-78"/>
                <a:cs typeface="Adobe Arabic" panose="02040503050201020203" pitchFamily="18" charset="-78"/>
              </a:rPr>
              <a:t>varying the rotational speed has a direct effect on the performance of the pump. </a:t>
            </a:r>
          </a:p>
          <a:p>
            <a:pPr algn="just">
              <a:buFontTx/>
              <a:buChar char="•"/>
            </a:pPr>
            <a:r>
              <a:rPr lang="en-US" dirty="0">
                <a:latin typeface="Adobe Arabic" panose="02040503050201020203" pitchFamily="18" charset="-78"/>
                <a:cs typeface="Adobe Arabic" panose="02040503050201020203" pitchFamily="18" charset="-78"/>
              </a:rPr>
              <a:t>The </a:t>
            </a:r>
            <a:r>
              <a:rPr lang="en-US" dirty="0">
                <a:solidFill>
                  <a:srgbClr val="FF0000"/>
                </a:solidFill>
                <a:latin typeface="Adobe Arabic" panose="02040503050201020203" pitchFamily="18" charset="-78"/>
                <a:cs typeface="Adobe Arabic" panose="02040503050201020203" pitchFamily="18" charset="-78"/>
              </a:rPr>
              <a:t>pump performance parameters (flow rate, head, power) will change with varying rotating speeds</a:t>
            </a:r>
            <a:r>
              <a:rPr lang="en-US" dirty="0">
                <a:latin typeface="Adobe Arabic" panose="02040503050201020203" pitchFamily="18" charset="-78"/>
                <a:cs typeface="Adobe Arabic" panose="02040503050201020203" pitchFamily="18" charset="-78"/>
              </a:rPr>
              <a:t>. To safely control a pump at different speeds it is therefore important to understand the relationships between the two. The equations that explain these relationships are known as the “Affinity Laws</a:t>
            </a:r>
            <a:r>
              <a:rPr lang="en-US" dirty="0" smtClean="0">
                <a:latin typeface="Adobe Arabic" panose="02040503050201020203" pitchFamily="18" charset="-78"/>
                <a:cs typeface="Adobe Arabic" panose="02040503050201020203" pitchFamily="18" charset="-78"/>
              </a:rPr>
              <a:t>”(will be discussed in the coming slides): </a:t>
            </a:r>
            <a:endParaRPr lang="en-US" dirty="0">
              <a:latin typeface="Adobe Arabic" panose="02040503050201020203" pitchFamily="18" charset="-78"/>
              <a:cs typeface="Adobe Arabic" panose="02040503050201020203" pitchFamily="18" charset="-78"/>
            </a:endParaRPr>
          </a:p>
          <a:p>
            <a:pPr lvl="1" algn="just">
              <a:buFontTx/>
              <a:buChar char="•"/>
            </a:pPr>
            <a:r>
              <a:rPr lang="en-US" dirty="0">
                <a:latin typeface="Adobe Arabic" panose="02040503050201020203" pitchFamily="18" charset="-78"/>
                <a:cs typeface="Adobe Arabic" panose="02040503050201020203" pitchFamily="18" charset="-78"/>
              </a:rPr>
              <a:t>Flow rate (Q) is proportional to the rotating speed (N)</a:t>
            </a:r>
          </a:p>
          <a:p>
            <a:pPr lvl="1" algn="just">
              <a:buFontTx/>
              <a:buChar char="•"/>
            </a:pPr>
            <a:r>
              <a:rPr lang="en-US" dirty="0">
                <a:latin typeface="Adobe Arabic" panose="02040503050201020203" pitchFamily="18" charset="-78"/>
                <a:cs typeface="Adobe Arabic" panose="02040503050201020203" pitchFamily="18" charset="-78"/>
              </a:rPr>
              <a:t>Head (H) is proportional to the square of the rotating speed</a:t>
            </a:r>
          </a:p>
          <a:p>
            <a:pPr lvl="1" algn="just">
              <a:buFontTx/>
              <a:buChar char="•"/>
            </a:pPr>
            <a:r>
              <a:rPr lang="en-US" dirty="0">
                <a:latin typeface="Adobe Arabic" panose="02040503050201020203" pitchFamily="18" charset="-78"/>
                <a:cs typeface="Adobe Arabic" panose="02040503050201020203" pitchFamily="18" charset="-78"/>
              </a:rPr>
              <a:t>Power (P) is proportional to the cube of the rotating speed</a:t>
            </a:r>
            <a:endParaRPr lang="en-US" b="1" dirty="0">
              <a:latin typeface="Adobe Arabic" panose="02040503050201020203" pitchFamily="18" charset="-78"/>
              <a:cs typeface="Adobe Arabic" panose="02040503050201020203" pitchFamily="18" charset="-78"/>
            </a:endParaRPr>
          </a:p>
          <a:p>
            <a:pPr algn="just">
              <a:buFontTx/>
              <a:buChar char="•"/>
            </a:pPr>
            <a:r>
              <a:rPr lang="en-US" dirty="0">
                <a:latin typeface="Adobe Arabic" panose="02040503050201020203" pitchFamily="18" charset="-78"/>
                <a:cs typeface="Adobe Arabic" panose="02040503050201020203" pitchFamily="18" charset="-78"/>
              </a:rPr>
              <a:t>As can be seen from the above laws, </a:t>
            </a:r>
            <a:r>
              <a:rPr lang="en-US" dirty="0">
                <a:solidFill>
                  <a:srgbClr val="FF0000"/>
                </a:solidFill>
                <a:latin typeface="Adobe Arabic" panose="02040503050201020203" pitchFamily="18" charset="-78"/>
                <a:cs typeface="Adobe Arabic" panose="02040503050201020203" pitchFamily="18" charset="-78"/>
              </a:rPr>
              <a:t>doubling the rotating speed of the centrifugal pump will increase the power consumption by 8 times</a:t>
            </a:r>
            <a:r>
              <a:rPr lang="en-US" dirty="0">
                <a:latin typeface="Adobe Arabic" panose="02040503050201020203" pitchFamily="18" charset="-78"/>
                <a:cs typeface="Adobe Arabic" panose="02040503050201020203" pitchFamily="18" charset="-78"/>
              </a:rPr>
              <a:t>. Conversely a </a:t>
            </a:r>
            <a:r>
              <a:rPr lang="en-US" dirty="0">
                <a:solidFill>
                  <a:srgbClr val="FF0000"/>
                </a:solidFill>
                <a:latin typeface="Adobe Arabic" panose="02040503050201020203" pitchFamily="18" charset="-78"/>
                <a:cs typeface="Adobe Arabic" panose="02040503050201020203" pitchFamily="18" charset="-78"/>
              </a:rPr>
              <a:t>small reduction in speed will result in a very large reduction in power consumption</a:t>
            </a:r>
            <a:r>
              <a:rPr lang="en-US" dirty="0">
                <a:latin typeface="Adobe Arabic" panose="02040503050201020203" pitchFamily="18" charset="-78"/>
                <a:cs typeface="Adobe Arabic" panose="02040503050201020203" pitchFamily="18" charset="-78"/>
              </a:rPr>
              <a:t>. This forms the basis for energy conservation in centrifugal pumps with varying flow requirements. </a:t>
            </a:r>
          </a:p>
          <a:p>
            <a:pPr algn="just"/>
            <a:endParaRPr lang="en-US" dirty="0">
              <a:latin typeface="Adobe Arabic" panose="02040503050201020203" pitchFamily="18" charset="-78"/>
              <a:cs typeface="Adobe Arabic" panose="02040503050201020203" pitchFamily="18" charset="-78"/>
            </a:endParaRPr>
          </a:p>
        </p:txBody>
      </p:sp>
      <p:sp>
        <p:nvSpPr>
          <p:cNvPr id="4" name="Date Placeholder 3"/>
          <p:cNvSpPr>
            <a:spLocks noGrp="1"/>
          </p:cNvSpPr>
          <p:nvPr>
            <p:ph type="dt" sz="half" idx="10"/>
          </p:nvPr>
        </p:nvSpPr>
        <p:spPr/>
        <p:txBody>
          <a:bodyPr/>
          <a:lstStyle/>
          <a:p>
            <a:fld id="{FA469B8E-6E2B-48BA-8EC0-F1FCB79AA9F7}" type="datetime1">
              <a:rPr lang="en-US" smtClean="0">
                <a:solidFill>
                  <a:prstClr val="black">
                    <a:tint val="75000"/>
                  </a:prstClr>
                </a:solidFill>
              </a:rPr>
              <a:t>4/30/2020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67C793C-EB18-4986-B04F-D44D21159823}"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8445186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43546"/>
            <a:ext cx="10515600" cy="504670"/>
          </a:xfrm>
        </p:spPr>
        <p:txBody>
          <a:bodyPr>
            <a:normAutofit fontScale="90000"/>
          </a:bodyPr>
          <a:lstStyle/>
          <a:p>
            <a:r>
              <a:rPr lang="en-US" dirty="0" smtClean="0"/>
              <a:t/>
            </a:r>
            <a:br>
              <a:rPr lang="en-US" dirty="0" smtClean="0"/>
            </a:br>
            <a:r>
              <a:rPr lang="en-US" dirty="0" smtClean="0">
                <a:latin typeface="Adobe Arabic" panose="02040503050201020203" pitchFamily="18" charset="-78"/>
                <a:cs typeface="Adobe Arabic" panose="02040503050201020203" pitchFamily="18" charset="-78"/>
              </a:rPr>
              <a:t>Variable </a:t>
            </a:r>
            <a:r>
              <a:rPr lang="en-US" dirty="0">
                <a:latin typeface="Adobe Arabic" panose="02040503050201020203" pitchFamily="18" charset="-78"/>
                <a:cs typeface="Adobe Arabic" panose="02040503050201020203" pitchFamily="18" charset="-78"/>
              </a:rPr>
              <a:t>Speed Drives (VSD)</a:t>
            </a:r>
            <a:br>
              <a:rPr lang="en-US" dirty="0">
                <a:latin typeface="Adobe Arabic" panose="02040503050201020203" pitchFamily="18" charset="-78"/>
                <a:cs typeface="Adobe Arabic" panose="02040503050201020203" pitchFamily="18" charset="-78"/>
              </a:rPr>
            </a:br>
            <a:endParaRPr lang="en-US" dirty="0">
              <a:latin typeface="Adobe Arabic" panose="02040503050201020203" pitchFamily="18" charset="-78"/>
              <a:cs typeface="Adobe Arabic" panose="02040503050201020203" pitchFamily="18" charset="-78"/>
            </a:endParaRPr>
          </a:p>
        </p:txBody>
      </p:sp>
      <p:sp>
        <p:nvSpPr>
          <p:cNvPr id="3" name="Content Placeholder 2"/>
          <p:cNvSpPr>
            <a:spLocks noGrp="1"/>
          </p:cNvSpPr>
          <p:nvPr>
            <p:ph idx="1"/>
          </p:nvPr>
        </p:nvSpPr>
        <p:spPr>
          <a:xfrm>
            <a:off x="697880" y="1379576"/>
            <a:ext cx="10796239" cy="4351338"/>
          </a:xfrm>
        </p:spPr>
        <p:txBody>
          <a:bodyPr>
            <a:normAutofit/>
          </a:bodyPr>
          <a:lstStyle/>
          <a:p>
            <a:pPr>
              <a:buFontTx/>
              <a:buChar char="•"/>
            </a:pPr>
            <a:r>
              <a:rPr lang="en-US" dirty="0">
                <a:solidFill>
                  <a:srgbClr val="0000FF"/>
                </a:solidFill>
                <a:latin typeface="Adobe Arabic" panose="02040503050201020203" pitchFamily="18" charset="-78"/>
                <a:cs typeface="Adobe Arabic" panose="02040503050201020203" pitchFamily="18" charset="-78"/>
              </a:rPr>
              <a:t>Controlling the pump speed is the most efficient way to control the flow, because when the pump’s speed is reduced, the power consumption is also reduced</a:t>
            </a:r>
            <a:r>
              <a:rPr lang="en-US" dirty="0">
                <a:latin typeface="Adobe Arabic" panose="02040503050201020203" pitchFamily="18" charset="-78"/>
                <a:cs typeface="Adobe Arabic" panose="02040503050201020203" pitchFamily="18" charset="-78"/>
              </a:rPr>
              <a:t>. </a:t>
            </a:r>
          </a:p>
          <a:p>
            <a:pPr>
              <a:buFontTx/>
              <a:buChar char="•"/>
            </a:pPr>
            <a:r>
              <a:rPr lang="en-US" dirty="0">
                <a:latin typeface="Adobe Arabic" panose="02040503050201020203" pitchFamily="18" charset="-78"/>
                <a:cs typeface="Adobe Arabic" panose="02040503050201020203" pitchFamily="18" charset="-78"/>
              </a:rPr>
              <a:t>The </a:t>
            </a:r>
            <a:r>
              <a:rPr lang="en-US" dirty="0">
                <a:solidFill>
                  <a:srgbClr val="0000FF"/>
                </a:solidFill>
                <a:latin typeface="Adobe Arabic" panose="02040503050201020203" pitchFamily="18" charset="-78"/>
                <a:cs typeface="Adobe Arabic" panose="02040503050201020203" pitchFamily="18" charset="-78"/>
              </a:rPr>
              <a:t>most commonly used method to reduce pump speed is Variable Speed Drive (VSD).</a:t>
            </a:r>
          </a:p>
          <a:p>
            <a:pPr>
              <a:buFontTx/>
              <a:buChar char="•"/>
            </a:pPr>
            <a:r>
              <a:rPr lang="en-US" dirty="0">
                <a:latin typeface="Adobe Arabic" panose="02040503050201020203" pitchFamily="18" charset="-78"/>
                <a:cs typeface="Adobe Arabic" panose="02040503050201020203" pitchFamily="18" charset="-78"/>
              </a:rPr>
              <a:t>VSDs allow pump speed adjustments over a continuous range, avoiding the need to jump from speed to speed as with multiple-speed pumps. VSDs control pump speeds use two types of systems:</a:t>
            </a:r>
          </a:p>
          <a:p>
            <a:pPr lvl="1">
              <a:buFontTx/>
              <a:buChar char="•"/>
            </a:pPr>
            <a:r>
              <a:rPr lang="en-US" dirty="0">
                <a:latin typeface="Adobe Arabic" panose="02040503050201020203" pitchFamily="18" charset="-78"/>
                <a:cs typeface="Adobe Arabic" panose="02040503050201020203" pitchFamily="18" charset="-78"/>
              </a:rPr>
              <a:t>Mechanical VSDs include hydraulic clutches, fluid couplings, and adjustable belts and pulleys. </a:t>
            </a:r>
          </a:p>
          <a:p>
            <a:pPr lvl="1">
              <a:buFontTx/>
              <a:buChar char="•"/>
            </a:pPr>
            <a:r>
              <a:rPr lang="en-US" dirty="0">
                <a:latin typeface="Adobe Arabic" panose="02040503050201020203" pitchFamily="18" charset="-78"/>
                <a:cs typeface="Adobe Arabic" panose="02040503050201020203" pitchFamily="18" charset="-78"/>
              </a:rPr>
              <a:t>Electrical VSDs include eddy current clutches, wound-rotor motor controllers, and variable frequency drives (VFDs). VFDs are the most popular and adjust the electrical frequency of the power supplied to a motor to change the motor’s rotational speed. </a:t>
            </a:r>
          </a:p>
          <a:p>
            <a:endParaRPr lang="en-US" dirty="0">
              <a:latin typeface="Adobe Arabic" panose="02040503050201020203" pitchFamily="18" charset="-78"/>
              <a:cs typeface="Adobe Arabic" panose="02040503050201020203" pitchFamily="18" charset="-78"/>
            </a:endParaRPr>
          </a:p>
        </p:txBody>
      </p:sp>
      <p:sp>
        <p:nvSpPr>
          <p:cNvPr id="4" name="Date Placeholder 3"/>
          <p:cNvSpPr>
            <a:spLocks noGrp="1"/>
          </p:cNvSpPr>
          <p:nvPr>
            <p:ph type="dt" sz="half" idx="10"/>
          </p:nvPr>
        </p:nvSpPr>
        <p:spPr/>
        <p:txBody>
          <a:bodyPr/>
          <a:lstStyle/>
          <a:p>
            <a:fld id="{3ABDC2CD-8882-49A3-9EE6-BFFFCB8BE432}" type="datetime1">
              <a:rPr lang="en-US" smtClean="0">
                <a:solidFill>
                  <a:prstClr val="black">
                    <a:tint val="75000"/>
                  </a:prstClr>
                </a:solidFill>
              </a:rPr>
              <a:t>4/30/2020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67C793C-EB18-4986-B04F-D44D21159823}"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3588964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561" y="1491088"/>
            <a:ext cx="5284439" cy="4351338"/>
          </a:xfrm>
        </p:spPr>
        <p:txBody>
          <a:bodyPr>
            <a:normAutofit lnSpcReduction="10000"/>
          </a:bodyPr>
          <a:lstStyle/>
          <a:p>
            <a:pPr algn="just"/>
            <a:r>
              <a:rPr lang="en-US" dirty="0">
                <a:latin typeface="Adobe Arabic" panose="02040503050201020203" pitchFamily="18" charset="-78"/>
                <a:cs typeface="Adobe Arabic" panose="02040503050201020203" pitchFamily="18" charset="-78"/>
              </a:rPr>
              <a:t>At some point in the pump selection process, the impeller diameter is selected. </a:t>
            </a:r>
          </a:p>
          <a:p>
            <a:pPr algn="just"/>
            <a:r>
              <a:rPr lang="en-US" dirty="0">
                <a:latin typeface="Adobe Arabic" panose="02040503050201020203" pitchFamily="18" charset="-78"/>
                <a:cs typeface="Adobe Arabic" panose="02040503050201020203" pitchFamily="18" charset="-78"/>
              </a:rPr>
              <a:t>For an existing pump, the diameter of the impeller is known. For a new pump, our calculations of </a:t>
            </a:r>
            <a:r>
              <a:rPr lang="en-US" dirty="0">
                <a:solidFill>
                  <a:srgbClr val="FF0000"/>
                </a:solidFill>
                <a:latin typeface="Adobe Arabic" panose="02040503050201020203" pitchFamily="18" charset="-78"/>
                <a:cs typeface="Adobe Arabic" panose="02040503050201020203" pitchFamily="18" charset="-78"/>
              </a:rPr>
              <a:t>Total Head for a given flow rate</a:t>
            </a:r>
            <a:r>
              <a:rPr lang="en-US" dirty="0">
                <a:latin typeface="Adobe Arabic" panose="02040503050201020203" pitchFamily="18" charset="-78"/>
                <a:cs typeface="Adobe Arabic" panose="02040503050201020203" pitchFamily="18" charset="-78"/>
              </a:rPr>
              <a:t> will have determined the </a:t>
            </a:r>
            <a:r>
              <a:rPr lang="en-US" dirty="0">
                <a:solidFill>
                  <a:srgbClr val="0000FF"/>
                </a:solidFill>
                <a:latin typeface="Adobe Arabic" panose="02040503050201020203" pitchFamily="18" charset="-78"/>
                <a:cs typeface="Adobe Arabic" panose="02040503050201020203" pitchFamily="18" charset="-78"/>
              </a:rPr>
              <a:t>impeller diameter</a:t>
            </a:r>
            <a:r>
              <a:rPr lang="en-US" dirty="0">
                <a:latin typeface="Adobe Arabic" panose="02040503050201020203" pitchFamily="18" charset="-78"/>
                <a:cs typeface="Adobe Arabic" panose="02040503050201020203" pitchFamily="18" charset="-78"/>
              </a:rPr>
              <a:t> to select </a:t>
            </a:r>
            <a:r>
              <a:rPr lang="en-US" dirty="0">
                <a:solidFill>
                  <a:srgbClr val="0000FF"/>
                </a:solidFill>
                <a:latin typeface="Adobe Arabic" panose="02040503050201020203" pitchFamily="18" charset="-78"/>
                <a:cs typeface="Adobe Arabic" panose="02040503050201020203" pitchFamily="18" charset="-78"/>
              </a:rPr>
              <a:t>according to the performance curve.</a:t>
            </a:r>
          </a:p>
          <a:p>
            <a:pPr algn="just"/>
            <a:r>
              <a:rPr lang="en-US" dirty="0">
                <a:latin typeface="Adobe Arabic" panose="02040503050201020203" pitchFamily="18" charset="-78"/>
                <a:cs typeface="Adobe Arabic" panose="02040503050201020203" pitchFamily="18" charset="-78"/>
              </a:rPr>
              <a:t> </a:t>
            </a:r>
            <a:r>
              <a:rPr lang="en-US" dirty="0" smtClean="0">
                <a:latin typeface="Adobe Arabic" panose="02040503050201020203" pitchFamily="18" charset="-78"/>
                <a:cs typeface="Adobe Arabic" panose="02040503050201020203" pitchFamily="18" charset="-78"/>
              </a:rPr>
              <a:t>This figure shows </a:t>
            </a:r>
            <a:r>
              <a:rPr lang="en-US" dirty="0">
                <a:latin typeface="Adobe Arabic" panose="02040503050201020203" pitchFamily="18" charset="-78"/>
                <a:cs typeface="Adobe Arabic" panose="02040503050201020203" pitchFamily="18" charset="-78"/>
              </a:rPr>
              <a:t>only the information relevant to the 8 1/2" impeller performance curve.</a:t>
            </a:r>
          </a:p>
        </p:txBody>
      </p:sp>
      <p:pic>
        <p:nvPicPr>
          <p:cNvPr id="4" name="Picture 3"/>
          <p:cNvPicPr>
            <a:picLocks noChangeAspect="1"/>
          </p:cNvPicPr>
          <p:nvPr/>
        </p:nvPicPr>
        <p:blipFill>
          <a:blip r:embed="rId2"/>
          <a:stretch>
            <a:fillRect/>
          </a:stretch>
        </p:blipFill>
        <p:spPr>
          <a:xfrm>
            <a:off x="6096000" y="3289610"/>
            <a:ext cx="5722435" cy="2887072"/>
          </a:xfrm>
          <a:prstGeom prst="rect">
            <a:avLst/>
          </a:prstGeom>
        </p:spPr>
      </p:pic>
      <p:sp>
        <p:nvSpPr>
          <p:cNvPr id="5" name="Rectangle 4"/>
          <p:cNvSpPr/>
          <p:nvPr/>
        </p:nvSpPr>
        <p:spPr>
          <a:xfrm>
            <a:off x="7990367" y="6176682"/>
            <a:ext cx="1361270" cy="490904"/>
          </a:xfrm>
          <a:prstGeom prst="rect">
            <a:avLst/>
          </a:prstGeom>
        </p:spPr>
        <p:txBody>
          <a:bodyPr wrap="none">
            <a:spAutoFit/>
          </a:bodyPr>
          <a:lstStyle/>
          <a:p>
            <a:pPr algn="just">
              <a:lnSpc>
                <a:spcPct val="90000"/>
              </a:lnSpc>
              <a:spcBef>
                <a:spcPts val="1000"/>
              </a:spcBef>
            </a:pPr>
            <a:r>
              <a:rPr lang="en-US" sz="2800" dirty="0">
                <a:latin typeface="Adobe Arabic" panose="02040503050201020203" pitchFamily="18" charset="-78"/>
                <a:cs typeface="Adobe Arabic" panose="02040503050201020203" pitchFamily="18" charset="-78"/>
              </a:rPr>
              <a:t>Figure 3-3 </a:t>
            </a:r>
          </a:p>
        </p:txBody>
      </p:sp>
      <p:pic>
        <p:nvPicPr>
          <p:cNvPr id="6" name="Picture 5"/>
          <p:cNvPicPr>
            <a:picLocks noChangeAspect="1"/>
          </p:cNvPicPr>
          <p:nvPr/>
        </p:nvPicPr>
        <p:blipFill>
          <a:blip r:embed="rId3"/>
          <a:stretch>
            <a:fillRect/>
          </a:stretch>
        </p:blipFill>
        <p:spPr>
          <a:xfrm>
            <a:off x="7112136" y="23379"/>
            <a:ext cx="4706299" cy="2809031"/>
          </a:xfrm>
          <a:prstGeom prst="rect">
            <a:avLst/>
          </a:prstGeom>
        </p:spPr>
      </p:pic>
      <p:cxnSp>
        <p:nvCxnSpPr>
          <p:cNvPr id="8" name="Curved Connector 7"/>
          <p:cNvCxnSpPr/>
          <p:nvPr/>
        </p:nvCxnSpPr>
        <p:spPr>
          <a:xfrm rot="5400000">
            <a:off x="6927439" y="1942326"/>
            <a:ext cx="2125856" cy="568712"/>
          </a:xfrm>
          <a:prstGeom prst="curvedConnector3">
            <a:avLst>
              <a:gd name="adj1" fmla="val 32165"/>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fld id="{630DEFF5-FAFD-46B7-8FEF-D17775173FAC}" type="datetime1">
              <a:rPr lang="en-US" smtClean="0"/>
              <a:t>4/30/2020</a:t>
            </a:fld>
            <a:endParaRPr lang="en-US"/>
          </a:p>
        </p:txBody>
      </p:sp>
      <p:sp>
        <p:nvSpPr>
          <p:cNvPr id="7" name="Slide Number Placeholder 6"/>
          <p:cNvSpPr>
            <a:spLocks noGrp="1"/>
          </p:cNvSpPr>
          <p:nvPr>
            <p:ph type="sldNum" sz="quarter" idx="12"/>
          </p:nvPr>
        </p:nvSpPr>
        <p:spPr/>
        <p:txBody>
          <a:bodyPr/>
          <a:lstStyle/>
          <a:p>
            <a:fld id="{19F6EB28-4A8F-4329-952B-38B029608B57}" type="slidenum">
              <a:rPr lang="en-US" smtClean="0"/>
              <a:t>15</a:t>
            </a:fld>
            <a:endParaRPr lang="en-US"/>
          </a:p>
        </p:txBody>
      </p:sp>
    </p:spTree>
    <p:extLst>
      <p:ext uri="{BB962C8B-B14F-4D97-AF65-F5344CB8AC3E}">
        <p14:creationId xmlns:p14="http://schemas.microsoft.com/office/powerpoint/2010/main" val="32845112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71216"/>
          </a:xfrm>
        </p:spPr>
        <p:txBody>
          <a:bodyPr>
            <a:normAutofit fontScale="90000"/>
          </a:bodyPr>
          <a:lstStyle/>
          <a:p>
            <a:endParaRPr lang="en-US" dirty="0"/>
          </a:p>
        </p:txBody>
      </p:sp>
      <p:sp>
        <p:nvSpPr>
          <p:cNvPr id="3" name="Content Placeholder 2"/>
          <p:cNvSpPr>
            <a:spLocks noGrp="1"/>
          </p:cNvSpPr>
          <p:nvPr>
            <p:ph idx="1"/>
          </p:nvPr>
        </p:nvSpPr>
        <p:spPr>
          <a:xfrm>
            <a:off x="1260088" y="1401878"/>
            <a:ext cx="8443332" cy="4351338"/>
          </a:xfrm>
        </p:spPr>
        <p:txBody>
          <a:bodyPr>
            <a:normAutofit/>
          </a:bodyPr>
          <a:lstStyle/>
          <a:p>
            <a:r>
              <a:rPr lang="en-US" dirty="0">
                <a:latin typeface="Adobe Arabic" panose="02040503050201020203" pitchFamily="18" charset="-78"/>
                <a:cs typeface="Adobe Arabic" panose="02040503050201020203" pitchFamily="18" charset="-78"/>
              </a:rPr>
              <a:t>The plot starts at zero flow. The head at this point corresponds to the shut-off head of the pump, point A in Figure 3-3.Starting at this point, the head decreases until it reaches its minimum at point B. </a:t>
            </a:r>
          </a:p>
          <a:p>
            <a:r>
              <a:rPr lang="en-US" dirty="0">
                <a:latin typeface="Adobe Arabic" panose="02040503050201020203" pitchFamily="18" charset="-78"/>
                <a:cs typeface="Adobe Arabic" panose="02040503050201020203" pitchFamily="18" charset="-78"/>
              </a:rPr>
              <a:t>This point is sometimes called </a:t>
            </a:r>
            <a:r>
              <a:rPr lang="en-US" dirty="0">
                <a:solidFill>
                  <a:srgbClr val="0000FF"/>
                </a:solidFill>
                <a:latin typeface="Adobe Arabic" panose="02040503050201020203" pitchFamily="18" charset="-78"/>
                <a:cs typeface="Adobe Arabic" panose="02040503050201020203" pitchFamily="18" charset="-78"/>
              </a:rPr>
              <a:t>the run-out point </a:t>
            </a:r>
            <a:r>
              <a:rPr lang="en-US" dirty="0">
                <a:latin typeface="Adobe Arabic" panose="02040503050201020203" pitchFamily="18" charset="-78"/>
                <a:cs typeface="Adobe Arabic" panose="02040503050201020203" pitchFamily="18" charset="-78"/>
              </a:rPr>
              <a:t>and represents the </a:t>
            </a:r>
            <a:r>
              <a:rPr lang="en-US" dirty="0">
                <a:solidFill>
                  <a:srgbClr val="0000FF"/>
                </a:solidFill>
                <a:latin typeface="Adobe Arabic" panose="02040503050201020203" pitchFamily="18" charset="-78"/>
                <a:cs typeface="Adobe Arabic" panose="02040503050201020203" pitchFamily="18" charset="-78"/>
              </a:rPr>
              <a:t>maximum flow </a:t>
            </a:r>
            <a:r>
              <a:rPr lang="en-US" dirty="0">
                <a:latin typeface="Adobe Arabic" panose="02040503050201020203" pitchFamily="18" charset="-78"/>
                <a:cs typeface="Adobe Arabic" panose="02040503050201020203" pitchFamily="18" charset="-78"/>
              </a:rPr>
              <a:t>of the pump. Beyond this, the pump cannot operate. The pump's range of operation is from point A to B.</a:t>
            </a:r>
          </a:p>
        </p:txBody>
      </p:sp>
      <p:sp>
        <p:nvSpPr>
          <p:cNvPr id="4" name="Date Placeholder 3"/>
          <p:cNvSpPr>
            <a:spLocks noGrp="1"/>
          </p:cNvSpPr>
          <p:nvPr>
            <p:ph type="dt" sz="half" idx="10"/>
          </p:nvPr>
        </p:nvSpPr>
        <p:spPr/>
        <p:txBody>
          <a:bodyPr/>
          <a:lstStyle/>
          <a:p>
            <a:fld id="{787BC129-88BE-42E1-A65C-01C1E2CD2F5C}" type="datetime1">
              <a:rPr lang="en-US" smtClean="0"/>
              <a:t>4/30/2020</a:t>
            </a:fld>
            <a:endParaRPr lang="en-US"/>
          </a:p>
        </p:txBody>
      </p:sp>
      <p:sp>
        <p:nvSpPr>
          <p:cNvPr id="5" name="Slide Number Placeholder 4"/>
          <p:cNvSpPr>
            <a:spLocks noGrp="1"/>
          </p:cNvSpPr>
          <p:nvPr>
            <p:ph type="sldNum" sz="quarter" idx="12"/>
          </p:nvPr>
        </p:nvSpPr>
        <p:spPr/>
        <p:txBody>
          <a:bodyPr/>
          <a:lstStyle/>
          <a:p>
            <a:fld id="{19F6EB28-4A8F-4329-952B-38B029608B57}" type="slidenum">
              <a:rPr lang="en-US" smtClean="0"/>
              <a:t>16</a:t>
            </a:fld>
            <a:endParaRPr lang="en-US"/>
          </a:p>
        </p:txBody>
      </p:sp>
    </p:spTree>
    <p:extLst>
      <p:ext uri="{BB962C8B-B14F-4D97-AF65-F5344CB8AC3E}">
        <p14:creationId xmlns:p14="http://schemas.microsoft.com/office/powerpoint/2010/main" val="32679893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84173"/>
          </a:xfrm>
        </p:spPr>
        <p:txBody>
          <a:bodyPr/>
          <a:lstStyle/>
          <a:p>
            <a:r>
              <a:rPr lang="en-US" b="1" i="0" u="none" strike="noStrike" baseline="0" dirty="0" smtClean="0">
                <a:latin typeface="Adobe Arabic" panose="02040503050201020203" pitchFamily="18" charset="-78"/>
                <a:cs typeface="Adobe Arabic" panose="02040503050201020203" pitchFamily="18" charset="-78"/>
              </a:rPr>
              <a:t>Horsepower Curves</a:t>
            </a:r>
            <a:endParaRPr lang="en-US" dirty="0">
              <a:latin typeface="Adobe Arabic" panose="02040503050201020203" pitchFamily="18" charset="-78"/>
              <a:cs typeface="Adobe Arabic" panose="02040503050201020203" pitchFamily="18" charset="-78"/>
            </a:endParaRPr>
          </a:p>
        </p:txBody>
      </p:sp>
      <p:sp>
        <p:nvSpPr>
          <p:cNvPr id="3" name="Content Placeholder 2"/>
          <p:cNvSpPr>
            <a:spLocks noGrp="1"/>
          </p:cNvSpPr>
          <p:nvPr>
            <p:ph idx="1"/>
          </p:nvPr>
        </p:nvSpPr>
        <p:spPr>
          <a:xfrm>
            <a:off x="570570" y="1524542"/>
            <a:ext cx="4848923" cy="4351338"/>
          </a:xfrm>
        </p:spPr>
        <p:txBody>
          <a:bodyPr>
            <a:normAutofit fontScale="85000" lnSpcReduction="10000"/>
          </a:bodyPr>
          <a:lstStyle/>
          <a:p>
            <a:pPr algn="just">
              <a:lnSpc>
                <a:spcPct val="100000"/>
              </a:lnSpc>
            </a:pPr>
            <a:r>
              <a:rPr lang="en-US" dirty="0">
                <a:latin typeface="Adobe Arabic" panose="02040503050201020203" pitchFamily="18" charset="-78"/>
                <a:cs typeface="Adobe Arabic" panose="02040503050201020203" pitchFamily="18" charset="-78"/>
              </a:rPr>
              <a:t>The horsepower curves are shown on the chart and give the power required to operate the pump within a certain range. For example (see Figure </a:t>
            </a:r>
            <a:r>
              <a:rPr lang="en-US" dirty="0" smtClean="0">
                <a:latin typeface="Adobe Arabic" panose="02040503050201020203" pitchFamily="18" charset="-78"/>
                <a:cs typeface="Adobe Arabic" panose="02040503050201020203" pitchFamily="18" charset="-78"/>
              </a:rPr>
              <a:t>3-4), </a:t>
            </a:r>
            <a:r>
              <a:rPr lang="en-US" dirty="0">
                <a:solidFill>
                  <a:srgbClr val="0000FF"/>
                </a:solidFill>
                <a:latin typeface="Adobe Arabic" panose="02040503050201020203" pitchFamily="18" charset="-78"/>
                <a:cs typeface="Adobe Arabic" panose="02040503050201020203" pitchFamily="18" charset="-78"/>
              </a:rPr>
              <a:t>all points on the performance curve to the left of the 2 </a:t>
            </a:r>
            <a:r>
              <a:rPr lang="en-US" dirty="0" err="1">
                <a:solidFill>
                  <a:srgbClr val="0000FF"/>
                </a:solidFill>
                <a:latin typeface="Adobe Arabic" panose="02040503050201020203" pitchFamily="18" charset="-78"/>
                <a:cs typeface="Adobe Arabic" panose="02040503050201020203" pitchFamily="18" charset="-78"/>
              </a:rPr>
              <a:t>hp</a:t>
            </a:r>
            <a:r>
              <a:rPr lang="en-US" dirty="0">
                <a:solidFill>
                  <a:srgbClr val="0000FF"/>
                </a:solidFill>
                <a:latin typeface="Adobe Arabic" panose="02040503050201020203" pitchFamily="18" charset="-78"/>
                <a:cs typeface="Adobe Arabic" panose="02040503050201020203" pitchFamily="18" charset="-78"/>
              </a:rPr>
              <a:t> curve will be attainable with a 2 </a:t>
            </a:r>
            <a:r>
              <a:rPr lang="en-US" dirty="0" err="1">
                <a:solidFill>
                  <a:srgbClr val="0000FF"/>
                </a:solidFill>
                <a:latin typeface="Adobe Arabic" panose="02040503050201020203" pitchFamily="18" charset="-78"/>
                <a:cs typeface="Adobe Arabic" panose="02040503050201020203" pitchFamily="18" charset="-78"/>
              </a:rPr>
              <a:t>hp</a:t>
            </a:r>
            <a:r>
              <a:rPr lang="en-US" dirty="0">
                <a:solidFill>
                  <a:srgbClr val="0000FF"/>
                </a:solidFill>
                <a:latin typeface="Adobe Arabic" panose="02040503050201020203" pitchFamily="18" charset="-78"/>
                <a:cs typeface="Adobe Arabic" panose="02040503050201020203" pitchFamily="18" charset="-78"/>
              </a:rPr>
              <a:t> motor. All points to the left of 3 </a:t>
            </a:r>
            <a:r>
              <a:rPr lang="en-US" dirty="0" err="1">
                <a:solidFill>
                  <a:srgbClr val="0000FF"/>
                </a:solidFill>
                <a:latin typeface="Adobe Arabic" panose="02040503050201020203" pitchFamily="18" charset="-78"/>
                <a:cs typeface="Adobe Arabic" panose="02040503050201020203" pitchFamily="18" charset="-78"/>
              </a:rPr>
              <a:t>hp</a:t>
            </a:r>
            <a:r>
              <a:rPr lang="en-US" dirty="0">
                <a:solidFill>
                  <a:srgbClr val="0000FF"/>
                </a:solidFill>
                <a:latin typeface="Adobe Arabic" panose="02040503050201020203" pitchFamily="18" charset="-78"/>
                <a:cs typeface="Adobe Arabic" panose="02040503050201020203" pitchFamily="18" charset="-78"/>
              </a:rPr>
              <a:t> curve and to the right of the 2 </a:t>
            </a:r>
            <a:r>
              <a:rPr lang="en-US" dirty="0" err="1">
                <a:solidFill>
                  <a:srgbClr val="0000FF"/>
                </a:solidFill>
                <a:latin typeface="Adobe Arabic" panose="02040503050201020203" pitchFamily="18" charset="-78"/>
                <a:cs typeface="Adobe Arabic" panose="02040503050201020203" pitchFamily="18" charset="-78"/>
              </a:rPr>
              <a:t>hp</a:t>
            </a:r>
            <a:r>
              <a:rPr lang="en-US" dirty="0">
                <a:solidFill>
                  <a:srgbClr val="0000FF"/>
                </a:solidFill>
                <a:latin typeface="Adobe Arabic" panose="02040503050201020203" pitchFamily="18" charset="-78"/>
                <a:cs typeface="Adobe Arabic" panose="02040503050201020203" pitchFamily="18" charset="-78"/>
              </a:rPr>
              <a:t> curve will be attainable with a 3 </a:t>
            </a:r>
            <a:r>
              <a:rPr lang="en-US" dirty="0" err="1">
                <a:solidFill>
                  <a:srgbClr val="0000FF"/>
                </a:solidFill>
                <a:latin typeface="Adobe Arabic" panose="02040503050201020203" pitchFamily="18" charset="-78"/>
                <a:cs typeface="Adobe Arabic" panose="02040503050201020203" pitchFamily="18" charset="-78"/>
              </a:rPr>
              <a:t>hp</a:t>
            </a:r>
            <a:r>
              <a:rPr lang="en-US" dirty="0">
                <a:solidFill>
                  <a:srgbClr val="0000FF"/>
                </a:solidFill>
                <a:latin typeface="Adobe Arabic" panose="02040503050201020203" pitchFamily="18" charset="-78"/>
                <a:cs typeface="Adobe Arabic" panose="02040503050201020203" pitchFamily="18" charset="-78"/>
              </a:rPr>
              <a:t> motor. </a:t>
            </a:r>
            <a:r>
              <a:rPr lang="en-US" dirty="0">
                <a:latin typeface="Adobe Arabic" panose="02040503050201020203" pitchFamily="18" charset="-78"/>
                <a:cs typeface="Adobe Arabic" panose="02040503050201020203" pitchFamily="18" charset="-78"/>
              </a:rPr>
              <a:t>The horsepower can be calculated with the Total Head, flow and efficiency at the operating point</a:t>
            </a:r>
            <a:r>
              <a:rPr lang="en-US" dirty="0" smtClean="0">
                <a:latin typeface="Adobe Arabic" panose="02040503050201020203" pitchFamily="18" charset="-78"/>
                <a:cs typeface="Adobe Arabic" panose="02040503050201020203" pitchFamily="18" charset="-78"/>
              </a:rPr>
              <a:t>.</a:t>
            </a:r>
          </a:p>
          <a:p>
            <a:pPr algn="just">
              <a:lnSpc>
                <a:spcPct val="100000"/>
              </a:lnSpc>
            </a:pPr>
            <a:r>
              <a:rPr lang="en-US" dirty="0">
                <a:latin typeface="Adobe Arabic" panose="02040503050201020203" pitchFamily="18" charset="-78"/>
                <a:cs typeface="Adobe Arabic" panose="02040503050201020203" pitchFamily="18" charset="-78"/>
              </a:rPr>
              <a:t>Note that the horsepower curves shown on the performance curves are valid for water only.</a:t>
            </a:r>
          </a:p>
        </p:txBody>
      </p:sp>
      <p:pic>
        <p:nvPicPr>
          <p:cNvPr id="4" name="Picture 3"/>
          <p:cNvPicPr>
            <a:picLocks noChangeAspect="1"/>
          </p:cNvPicPr>
          <p:nvPr/>
        </p:nvPicPr>
        <p:blipFill>
          <a:blip r:embed="rId2"/>
          <a:stretch>
            <a:fillRect/>
          </a:stretch>
        </p:blipFill>
        <p:spPr>
          <a:xfrm>
            <a:off x="5923272" y="1524542"/>
            <a:ext cx="5095875" cy="2828925"/>
          </a:xfrm>
          <a:prstGeom prst="rect">
            <a:avLst/>
          </a:prstGeom>
        </p:spPr>
      </p:pic>
      <p:sp>
        <p:nvSpPr>
          <p:cNvPr id="5" name="Rectangle 4"/>
          <p:cNvSpPr/>
          <p:nvPr/>
        </p:nvSpPr>
        <p:spPr>
          <a:xfrm>
            <a:off x="6469738" y="4747853"/>
            <a:ext cx="4591321" cy="338554"/>
          </a:xfrm>
          <a:prstGeom prst="rect">
            <a:avLst/>
          </a:prstGeom>
        </p:spPr>
        <p:txBody>
          <a:bodyPr wrap="none">
            <a:spAutoFit/>
          </a:bodyPr>
          <a:lstStyle/>
          <a:p>
            <a:r>
              <a:rPr lang="en-US" sz="1600" b="0" i="1" u="none" strike="noStrike" baseline="0" dirty="0" smtClean="0">
                <a:latin typeface="Arial,Italic"/>
              </a:rPr>
              <a:t>Figure 3-4 Coverage area of horsepower curves</a:t>
            </a:r>
            <a:r>
              <a:rPr lang="en-US" sz="1100" b="0" i="1" u="none" strike="noStrike" baseline="0" dirty="0" smtClean="0">
                <a:latin typeface="Arial,Italic"/>
              </a:rPr>
              <a:t>.</a:t>
            </a:r>
            <a:endParaRPr lang="en-US" dirty="0"/>
          </a:p>
        </p:txBody>
      </p:sp>
      <p:sp>
        <p:nvSpPr>
          <p:cNvPr id="6" name="Date Placeholder 5"/>
          <p:cNvSpPr>
            <a:spLocks noGrp="1"/>
          </p:cNvSpPr>
          <p:nvPr>
            <p:ph type="dt" sz="half" idx="10"/>
          </p:nvPr>
        </p:nvSpPr>
        <p:spPr/>
        <p:txBody>
          <a:bodyPr/>
          <a:lstStyle/>
          <a:p>
            <a:fld id="{040807BD-60DD-4059-981F-1904E4FE0377}" type="datetime1">
              <a:rPr lang="en-US" smtClean="0"/>
              <a:t>4/30/2020</a:t>
            </a:fld>
            <a:endParaRPr lang="en-US"/>
          </a:p>
        </p:txBody>
      </p:sp>
      <p:sp>
        <p:nvSpPr>
          <p:cNvPr id="7" name="Slide Number Placeholder 6"/>
          <p:cNvSpPr>
            <a:spLocks noGrp="1"/>
          </p:cNvSpPr>
          <p:nvPr>
            <p:ph type="sldNum" sz="quarter" idx="12"/>
          </p:nvPr>
        </p:nvSpPr>
        <p:spPr/>
        <p:txBody>
          <a:bodyPr/>
          <a:lstStyle/>
          <a:p>
            <a:fld id="{19F6EB28-4A8F-4329-952B-38B029608B57}" type="slidenum">
              <a:rPr lang="en-US" smtClean="0"/>
              <a:t>17</a:t>
            </a:fld>
            <a:endParaRPr lang="en-US"/>
          </a:p>
        </p:txBody>
      </p:sp>
    </p:spTree>
    <p:extLst>
      <p:ext uri="{BB962C8B-B14F-4D97-AF65-F5344CB8AC3E}">
        <p14:creationId xmlns:p14="http://schemas.microsoft.com/office/powerpoint/2010/main" val="2149785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3749675" y="514351"/>
            <a:ext cx="4145582" cy="533400"/>
          </a:xfrm>
        </p:spPr>
        <p:txBody>
          <a:bodyPr>
            <a:normAutofit fontScale="90000"/>
          </a:bodyPr>
          <a:lstStyle/>
          <a:p>
            <a:r>
              <a:rPr lang="en-US" b="1" dirty="0" smtClean="0">
                <a:latin typeface="Adobe Arabic" panose="02040503050201020203" pitchFamily="18" charset="-78"/>
                <a:cs typeface="Adobe Arabic" panose="02040503050201020203" pitchFamily="18" charset="-78"/>
              </a:rPr>
              <a:t>Break Horsepower</a:t>
            </a:r>
          </a:p>
        </p:txBody>
      </p:sp>
      <p:sp>
        <p:nvSpPr>
          <p:cNvPr id="1028" name="Rectangle 3"/>
          <p:cNvSpPr>
            <a:spLocks noGrp="1" noChangeArrowheads="1"/>
          </p:cNvSpPr>
          <p:nvPr>
            <p:ph type="body" idx="1"/>
          </p:nvPr>
        </p:nvSpPr>
        <p:spPr>
          <a:xfrm>
            <a:off x="1927303" y="1670825"/>
            <a:ext cx="8407400" cy="2830513"/>
          </a:xfrm>
        </p:spPr>
        <p:txBody>
          <a:bodyPr>
            <a:normAutofit/>
          </a:bodyPr>
          <a:lstStyle/>
          <a:p>
            <a:pPr>
              <a:buFont typeface="Wingdings" panose="05000000000000000000" pitchFamily="2" charset="2"/>
              <a:buNone/>
            </a:pPr>
            <a:r>
              <a:rPr lang="en-US" sz="2800" dirty="0"/>
              <a:t>	</a:t>
            </a:r>
            <a:r>
              <a:rPr lang="en-US" sz="2800" dirty="0">
                <a:latin typeface="Adobe Arabic" panose="02040503050201020203" pitchFamily="18" charset="-78"/>
                <a:cs typeface="Adobe Arabic" panose="02040503050201020203" pitchFamily="18" charset="-78"/>
              </a:rPr>
              <a:t>The BHP required to drive a pump at a specific duty point is:</a:t>
            </a:r>
          </a:p>
          <a:p>
            <a:pPr>
              <a:buFont typeface="Wingdings" panose="05000000000000000000" pitchFamily="2" charset="2"/>
              <a:buNone/>
            </a:pPr>
            <a:r>
              <a:rPr lang="en-US" sz="2800" dirty="0">
                <a:latin typeface="Adobe Arabic" panose="02040503050201020203" pitchFamily="18" charset="-78"/>
                <a:cs typeface="Adobe Arabic" panose="02040503050201020203" pitchFamily="18" charset="-78"/>
              </a:rPr>
              <a:t>  			</a:t>
            </a:r>
          </a:p>
          <a:p>
            <a:pPr>
              <a:lnSpc>
                <a:spcPct val="105000"/>
              </a:lnSpc>
              <a:buFont typeface="Wingdings" panose="05000000000000000000" pitchFamily="2" charset="2"/>
              <a:buNone/>
            </a:pPr>
            <a:endParaRPr lang="en-US" sz="2800" dirty="0">
              <a:latin typeface="Adobe Arabic" panose="02040503050201020203" pitchFamily="18" charset="-78"/>
              <a:cs typeface="Adobe Arabic" panose="02040503050201020203" pitchFamily="18" charset="-78"/>
            </a:endParaRPr>
          </a:p>
          <a:p>
            <a:pPr>
              <a:buFont typeface="Wingdings" panose="05000000000000000000" pitchFamily="2" charset="2"/>
              <a:buNone/>
            </a:pPr>
            <a:r>
              <a:rPr lang="en-US" sz="2800" dirty="0">
                <a:latin typeface="Adobe Arabic" panose="02040503050201020203" pitchFamily="18" charset="-78"/>
                <a:cs typeface="Adobe Arabic" panose="02040503050201020203" pitchFamily="18" charset="-78"/>
              </a:rPr>
              <a:t>		These values can be determined from the pump specification and the pump curve.</a:t>
            </a:r>
          </a:p>
        </p:txBody>
      </p:sp>
      <p:graphicFrame>
        <p:nvGraphicFramePr>
          <p:cNvPr id="1026" name="Object 1024"/>
          <p:cNvGraphicFramePr>
            <a:graphicFrameLocks noChangeAspect="1"/>
          </p:cNvGraphicFramePr>
          <p:nvPr>
            <p:extLst>
              <p:ext uri="{D42A27DB-BD31-4B8C-83A1-F6EECF244321}">
                <p14:modId xmlns:p14="http://schemas.microsoft.com/office/powerpoint/2010/main" val="838225314"/>
              </p:ext>
            </p:extLst>
          </p:nvPr>
        </p:nvGraphicFramePr>
        <p:xfrm>
          <a:off x="4070195" y="2293940"/>
          <a:ext cx="4708680" cy="983948"/>
        </p:xfrm>
        <a:graphic>
          <a:graphicData uri="http://schemas.openxmlformats.org/presentationml/2006/ole">
            <mc:AlternateContent xmlns:mc="http://schemas.openxmlformats.org/markup-compatibility/2006">
              <mc:Choice xmlns:v="urn:schemas-microsoft-com:vml" Requires="v">
                <p:oleObj spid="_x0000_s10290" name="Equation" r:id="rId3" imgW="2006280" imgH="419040" progId="Equation.3">
                  <p:embed/>
                </p:oleObj>
              </mc:Choice>
              <mc:Fallback>
                <p:oleObj name="Equation" r:id="rId3" imgW="2006280" imgH="419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0195" y="2293940"/>
                        <a:ext cx="4708680" cy="983948"/>
                      </a:xfrm>
                      <a:prstGeom prst="rect">
                        <a:avLst/>
                      </a:prstGeom>
                      <a:noFill/>
                      <a:ln>
                        <a:noFill/>
                      </a:ln>
                      <a:effectLst/>
                      <a:extLst/>
                    </p:spPr>
                  </p:pic>
                </p:oleObj>
              </mc:Fallback>
            </mc:AlternateContent>
          </a:graphicData>
        </a:graphic>
      </p:graphicFrame>
      <p:sp>
        <p:nvSpPr>
          <p:cNvPr id="2" name="Date Placeholder 1"/>
          <p:cNvSpPr>
            <a:spLocks noGrp="1"/>
          </p:cNvSpPr>
          <p:nvPr>
            <p:ph type="dt" sz="half" idx="10"/>
          </p:nvPr>
        </p:nvSpPr>
        <p:spPr/>
        <p:txBody>
          <a:bodyPr/>
          <a:lstStyle/>
          <a:p>
            <a:fld id="{83A9123E-6E06-450E-8AA4-AA321DAFDE65}" type="datetime1">
              <a:rPr lang="en-US" smtClean="0">
                <a:solidFill>
                  <a:prstClr val="black">
                    <a:tint val="75000"/>
                  </a:prstClr>
                </a:solidFill>
              </a:rPr>
              <a:t>4/30/2020</a:t>
            </a:fld>
            <a:endParaRPr lang="en-IN">
              <a:solidFill>
                <a:prstClr val="black">
                  <a:tint val="75000"/>
                </a:prstClr>
              </a:solidFill>
            </a:endParaRPr>
          </a:p>
        </p:txBody>
      </p:sp>
      <p:sp>
        <p:nvSpPr>
          <p:cNvPr id="3" name="Slide Number Placeholder 2"/>
          <p:cNvSpPr>
            <a:spLocks noGrp="1"/>
          </p:cNvSpPr>
          <p:nvPr>
            <p:ph type="sldNum" sz="quarter" idx="12"/>
          </p:nvPr>
        </p:nvSpPr>
        <p:spPr/>
        <p:txBody>
          <a:bodyPr/>
          <a:lstStyle/>
          <a:p>
            <a:fld id="{5DBA1A25-0CF7-4422-B816-68BC31411645}" type="slidenum">
              <a:rPr lang="en-IN" smtClean="0">
                <a:solidFill>
                  <a:prstClr val="black">
                    <a:tint val="75000"/>
                  </a:prstClr>
                </a:solidFill>
              </a:rPr>
              <a:pPr/>
              <a:t>18</a:t>
            </a:fld>
            <a:endParaRPr lang="en-IN">
              <a:solidFill>
                <a:prstClr val="black">
                  <a:tint val="75000"/>
                </a:prstClr>
              </a:solidFill>
            </a:endParaRPr>
          </a:p>
        </p:txBody>
      </p:sp>
    </p:spTree>
    <p:extLst>
      <p:ext uri="{BB962C8B-B14F-4D97-AF65-F5344CB8AC3E}">
        <p14:creationId xmlns:p14="http://schemas.microsoft.com/office/powerpoint/2010/main" val="19975100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5237162" y="504825"/>
            <a:ext cx="2230437" cy="533400"/>
          </a:xfrm>
        </p:spPr>
        <p:txBody>
          <a:bodyPr>
            <a:normAutofit fontScale="90000"/>
          </a:bodyPr>
          <a:lstStyle/>
          <a:p>
            <a:r>
              <a:rPr lang="en-US" b="1" dirty="0" smtClean="0">
                <a:latin typeface="Adobe Arabic" panose="02040503050201020203" pitchFamily="18" charset="-78"/>
                <a:cs typeface="Adobe Arabic" panose="02040503050201020203" pitchFamily="18" charset="-78"/>
              </a:rPr>
              <a:t>Example</a:t>
            </a:r>
          </a:p>
        </p:txBody>
      </p:sp>
      <p:sp>
        <p:nvSpPr>
          <p:cNvPr id="2052" name="Rectangle 3"/>
          <p:cNvSpPr>
            <a:spLocks noGrp="1" noChangeArrowheads="1"/>
          </p:cNvSpPr>
          <p:nvPr>
            <p:ph type="body" idx="1"/>
          </p:nvPr>
        </p:nvSpPr>
        <p:spPr>
          <a:xfrm>
            <a:off x="1968500" y="1347788"/>
            <a:ext cx="8407400" cy="3503612"/>
          </a:xfrm>
        </p:spPr>
        <p:txBody>
          <a:bodyPr>
            <a:normAutofit/>
          </a:bodyPr>
          <a:lstStyle/>
          <a:p>
            <a:r>
              <a:rPr lang="en-US" dirty="0" smtClean="0">
                <a:latin typeface="Adobe Arabic" panose="02040503050201020203" pitchFamily="18" charset="-78"/>
                <a:cs typeface="Adobe Arabic" panose="02040503050201020203" pitchFamily="18" charset="-78"/>
              </a:rPr>
              <a:t>Spec. calls for 675 </a:t>
            </a:r>
            <a:r>
              <a:rPr lang="en-US" dirty="0" err="1" smtClean="0">
                <a:latin typeface="Adobe Arabic" panose="02040503050201020203" pitchFamily="18" charset="-78"/>
                <a:cs typeface="Adobe Arabic" panose="02040503050201020203" pitchFamily="18" charset="-78"/>
              </a:rPr>
              <a:t>gpm</a:t>
            </a:r>
            <a:r>
              <a:rPr lang="en-US" dirty="0" smtClean="0">
                <a:latin typeface="Adobe Arabic" panose="02040503050201020203" pitchFamily="18" charset="-78"/>
                <a:cs typeface="Adobe Arabic" panose="02040503050201020203" pitchFamily="18" charset="-78"/>
              </a:rPr>
              <a:t> at 95 ft. head. Performance curve shows 86%. Pump effluent liquid is ethylene glycol at Sp. Gr. of 1.08. </a:t>
            </a:r>
          </a:p>
          <a:p>
            <a:pPr>
              <a:buFont typeface="Wingdings" panose="05000000000000000000" pitchFamily="2" charset="2"/>
              <a:buNone/>
            </a:pPr>
            <a:r>
              <a:rPr lang="en-US" dirty="0" smtClean="0">
                <a:latin typeface="Adobe Arabic" panose="02040503050201020203" pitchFamily="18" charset="-78"/>
                <a:cs typeface="Adobe Arabic" panose="02040503050201020203" pitchFamily="18" charset="-78"/>
              </a:rPr>
              <a:t>		</a:t>
            </a:r>
          </a:p>
          <a:p>
            <a:pPr>
              <a:buFont typeface="Wingdings" panose="05000000000000000000" pitchFamily="2" charset="2"/>
              <a:buNone/>
            </a:pPr>
            <a:endParaRPr lang="en-US" dirty="0" smtClean="0">
              <a:latin typeface="Adobe Arabic" panose="02040503050201020203" pitchFamily="18" charset="-78"/>
              <a:cs typeface="Adobe Arabic" panose="02040503050201020203" pitchFamily="18" charset="-78"/>
            </a:endParaRPr>
          </a:p>
          <a:p>
            <a:pPr>
              <a:buFont typeface="Wingdings" panose="05000000000000000000" pitchFamily="2" charset="2"/>
              <a:buNone/>
            </a:pPr>
            <a:r>
              <a:rPr lang="en-US" dirty="0" smtClean="0">
                <a:latin typeface="Adobe Arabic" panose="02040503050201020203" pitchFamily="18" charset="-78"/>
                <a:cs typeface="Adobe Arabic" panose="02040503050201020203" pitchFamily="18" charset="-78"/>
              </a:rPr>
              <a:t>			  = 20.3</a:t>
            </a:r>
          </a:p>
          <a:p>
            <a:pPr>
              <a:buFont typeface="Wingdings" panose="05000000000000000000" pitchFamily="2" charset="2"/>
              <a:buNone/>
            </a:pPr>
            <a:r>
              <a:rPr lang="en-US" dirty="0" smtClean="0">
                <a:latin typeface="Adobe Arabic" panose="02040503050201020203" pitchFamily="18" charset="-78"/>
                <a:cs typeface="Adobe Arabic" panose="02040503050201020203" pitchFamily="18" charset="-78"/>
              </a:rPr>
              <a:t>		Would select a 25 </a:t>
            </a:r>
            <a:r>
              <a:rPr lang="en-US" dirty="0" err="1" smtClean="0">
                <a:latin typeface="Adobe Arabic" panose="02040503050201020203" pitchFamily="18" charset="-78"/>
                <a:cs typeface="Adobe Arabic" panose="02040503050201020203" pitchFamily="18" charset="-78"/>
              </a:rPr>
              <a:t>hp</a:t>
            </a:r>
            <a:r>
              <a:rPr lang="en-US" dirty="0" smtClean="0">
                <a:latin typeface="Adobe Arabic" panose="02040503050201020203" pitchFamily="18" charset="-78"/>
                <a:cs typeface="Adobe Arabic" panose="02040503050201020203" pitchFamily="18" charset="-78"/>
              </a:rPr>
              <a:t> Driver</a:t>
            </a:r>
          </a:p>
        </p:txBody>
      </p:sp>
      <p:graphicFrame>
        <p:nvGraphicFramePr>
          <p:cNvPr id="2050" name="Object 1024"/>
          <p:cNvGraphicFramePr>
            <a:graphicFrameLocks noChangeAspect="1"/>
          </p:cNvGraphicFramePr>
          <p:nvPr>
            <p:extLst>
              <p:ext uri="{D42A27DB-BD31-4B8C-83A1-F6EECF244321}">
                <p14:modId xmlns:p14="http://schemas.microsoft.com/office/powerpoint/2010/main" val="961210136"/>
              </p:ext>
            </p:extLst>
          </p:nvPr>
        </p:nvGraphicFramePr>
        <p:xfrm>
          <a:off x="3176589" y="2565400"/>
          <a:ext cx="4594225" cy="1068387"/>
        </p:xfrm>
        <a:graphic>
          <a:graphicData uri="http://schemas.openxmlformats.org/presentationml/2006/ole">
            <mc:AlternateContent xmlns:mc="http://schemas.openxmlformats.org/markup-compatibility/2006">
              <mc:Choice xmlns:v="urn:schemas-microsoft-com:vml" Requires="v">
                <p:oleObj spid="_x0000_s11314" name="Equation" r:id="rId3" imgW="1803240" imgH="419040" progId="Equation.3">
                  <p:embed/>
                </p:oleObj>
              </mc:Choice>
              <mc:Fallback>
                <p:oleObj name="Equation" r:id="rId3" imgW="1803240" imgH="419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6589" y="2565400"/>
                        <a:ext cx="4594225" cy="106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Date Placeholder 1"/>
          <p:cNvSpPr>
            <a:spLocks noGrp="1"/>
          </p:cNvSpPr>
          <p:nvPr>
            <p:ph type="dt" sz="half" idx="10"/>
          </p:nvPr>
        </p:nvSpPr>
        <p:spPr/>
        <p:txBody>
          <a:bodyPr/>
          <a:lstStyle/>
          <a:p>
            <a:fld id="{45B0560E-F3BA-4ABE-9364-2CAE0D269EBA}" type="datetime1">
              <a:rPr lang="en-US" smtClean="0">
                <a:solidFill>
                  <a:prstClr val="black">
                    <a:tint val="75000"/>
                  </a:prstClr>
                </a:solidFill>
              </a:rPr>
              <a:t>4/30/2020</a:t>
            </a:fld>
            <a:endParaRPr lang="en-IN">
              <a:solidFill>
                <a:prstClr val="black">
                  <a:tint val="75000"/>
                </a:prstClr>
              </a:solidFill>
            </a:endParaRPr>
          </a:p>
        </p:txBody>
      </p:sp>
      <p:sp>
        <p:nvSpPr>
          <p:cNvPr id="3" name="Slide Number Placeholder 2"/>
          <p:cNvSpPr>
            <a:spLocks noGrp="1"/>
          </p:cNvSpPr>
          <p:nvPr>
            <p:ph type="sldNum" sz="quarter" idx="12"/>
          </p:nvPr>
        </p:nvSpPr>
        <p:spPr/>
        <p:txBody>
          <a:bodyPr/>
          <a:lstStyle/>
          <a:p>
            <a:fld id="{5DBA1A25-0CF7-4422-B816-68BC31411645}" type="slidenum">
              <a:rPr lang="en-IN" smtClean="0">
                <a:solidFill>
                  <a:prstClr val="black">
                    <a:tint val="75000"/>
                  </a:prstClr>
                </a:solidFill>
              </a:rPr>
              <a:pPr/>
              <a:t>19</a:t>
            </a:fld>
            <a:endParaRPr lang="en-IN">
              <a:solidFill>
                <a:prstClr val="black">
                  <a:tint val="75000"/>
                </a:prstClr>
              </a:solidFill>
            </a:endParaRPr>
          </a:p>
        </p:txBody>
      </p:sp>
    </p:spTree>
    <p:extLst>
      <p:ext uri="{BB962C8B-B14F-4D97-AF65-F5344CB8AC3E}">
        <p14:creationId xmlns:p14="http://schemas.microsoft.com/office/powerpoint/2010/main" val="1771804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a:t>
            </a:r>
            <a:endParaRPr lang="en-IN" dirty="0"/>
          </a:p>
        </p:txBody>
      </p:sp>
      <p:pic>
        <p:nvPicPr>
          <p:cNvPr id="79876" name="Picture 4"/>
          <p:cNvPicPr>
            <a:picLocks noGrp="1" noChangeAspect="1" noChangeArrowheads="1"/>
          </p:cNvPicPr>
          <p:nvPr>
            <p:ph idx="1"/>
          </p:nvPr>
        </p:nvPicPr>
        <p:blipFill>
          <a:blip r:embed="rId2"/>
          <a:srcRect/>
          <a:stretch>
            <a:fillRect/>
          </a:stretch>
        </p:blipFill>
        <p:spPr bwMode="auto">
          <a:xfrm>
            <a:off x="2510129" y="0"/>
            <a:ext cx="6586267" cy="6568068"/>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9153818C-1719-4C75-A8BF-5BD370A25263}" type="datetime1">
              <a:rPr lang="en-US" smtClean="0">
                <a:solidFill>
                  <a:prstClr val="black">
                    <a:tint val="75000"/>
                  </a:prstClr>
                </a:solidFill>
              </a:rPr>
              <a:t>4/30/2020</a:t>
            </a:fld>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5DBA1A25-0CF7-4422-B816-68BC31411645}" type="slidenum">
              <a:rPr lang="en-IN" smtClean="0">
                <a:solidFill>
                  <a:prstClr val="black">
                    <a:tint val="75000"/>
                  </a:prstClr>
                </a:solidFill>
              </a:rPr>
              <a:pPr/>
              <a:t>2</a:t>
            </a:fld>
            <a:endParaRPr lang="en-IN">
              <a:solidFill>
                <a:prstClr val="black">
                  <a:tint val="75000"/>
                </a:prstClr>
              </a:solidFill>
            </a:endParaRPr>
          </a:p>
        </p:txBody>
      </p:sp>
    </p:spTree>
    <p:extLst>
      <p:ext uri="{BB962C8B-B14F-4D97-AF65-F5344CB8AC3E}">
        <p14:creationId xmlns:p14="http://schemas.microsoft.com/office/powerpoint/2010/main" val="35688362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66" y="426670"/>
            <a:ext cx="10515600" cy="771177"/>
          </a:xfrm>
        </p:spPr>
        <p:txBody>
          <a:bodyPr>
            <a:normAutofit/>
          </a:bodyPr>
          <a:lstStyle/>
          <a:p>
            <a:pPr algn="just">
              <a:lnSpc>
                <a:spcPct val="110000"/>
              </a:lnSpc>
              <a:spcBef>
                <a:spcPts val="1000"/>
              </a:spcBef>
            </a:pPr>
            <a:r>
              <a:rPr lang="en-US" sz="3600" b="1" dirty="0">
                <a:latin typeface="Adobe Arabic" panose="02040503050201020203" pitchFamily="18" charset="-78"/>
                <a:ea typeface="+mn-ea"/>
                <a:cs typeface="Adobe Arabic" panose="02040503050201020203" pitchFamily="18" charset="-78"/>
              </a:rPr>
              <a:t>N.P.S.H. Requirement Curves</a:t>
            </a:r>
          </a:p>
        </p:txBody>
      </p:sp>
      <p:sp>
        <p:nvSpPr>
          <p:cNvPr id="3" name="Content Placeholder 2"/>
          <p:cNvSpPr>
            <a:spLocks noGrp="1"/>
          </p:cNvSpPr>
          <p:nvPr>
            <p:ph idx="1"/>
          </p:nvPr>
        </p:nvSpPr>
        <p:spPr>
          <a:xfrm>
            <a:off x="369848" y="1323821"/>
            <a:ext cx="5863683" cy="4351338"/>
          </a:xfrm>
        </p:spPr>
        <p:txBody>
          <a:bodyPr>
            <a:normAutofit fontScale="92500" lnSpcReduction="10000"/>
          </a:bodyPr>
          <a:lstStyle/>
          <a:p>
            <a:pPr algn="just">
              <a:lnSpc>
                <a:spcPct val="110000"/>
              </a:lnSpc>
            </a:pPr>
            <a:r>
              <a:rPr lang="en-US" sz="2600" dirty="0">
                <a:latin typeface="Adobe Arabic" panose="02040503050201020203" pitchFamily="18" charset="-78"/>
                <a:cs typeface="Adobe Arabic" panose="02040503050201020203" pitchFamily="18" charset="-78"/>
              </a:rPr>
              <a:t>The pump manufacturer specifies a minimum requirement on the N.P.S.H. in order for the pump </a:t>
            </a:r>
            <a:r>
              <a:rPr lang="en-US" sz="2600" dirty="0" smtClean="0">
                <a:solidFill>
                  <a:srgbClr val="0000FF"/>
                </a:solidFill>
                <a:latin typeface="Adobe Arabic" panose="02040503050201020203" pitchFamily="18" charset="-78"/>
                <a:cs typeface="Adobe Arabic" panose="02040503050201020203" pitchFamily="18" charset="-78"/>
              </a:rPr>
              <a:t>to</a:t>
            </a:r>
            <a:r>
              <a:rPr lang="en-US" sz="2600" dirty="0" smtClean="0">
                <a:latin typeface="Adobe Arabic" panose="02040503050201020203" pitchFamily="18" charset="-78"/>
                <a:cs typeface="Adobe Arabic" panose="02040503050201020203" pitchFamily="18" charset="-78"/>
              </a:rPr>
              <a:t> </a:t>
            </a:r>
            <a:r>
              <a:rPr lang="en-US" sz="2600" dirty="0">
                <a:solidFill>
                  <a:srgbClr val="0000FF"/>
                </a:solidFill>
                <a:latin typeface="Adobe Arabic" panose="02040503050201020203" pitchFamily="18" charset="-78"/>
                <a:cs typeface="Adobe Arabic" panose="02040503050201020203" pitchFamily="18" charset="-78"/>
              </a:rPr>
              <a:t>operate at its design capacity.</a:t>
            </a:r>
            <a:r>
              <a:rPr lang="en-US" sz="2600" dirty="0">
                <a:latin typeface="Adobe Arabic" panose="02040503050201020203" pitchFamily="18" charset="-78"/>
                <a:cs typeface="Adobe Arabic" panose="02040503050201020203" pitchFamily="18" charset="-78"/>
              </a:rPr>
              <a:t> These are the vertical dashed lines in </a:t>
            </a:r>
            <a:r>
              <a:rPr lang="en-US" sz="2600" dirty="0" smtClean="0">
                <a:latin typeface="Adobe Arabic" panose="02040503050201020203" pitchFamily="18" charset="-78"/>
                <a:cs typeface="Adobe Arabic" panose="02040503050201020203" pitchFamily="18" charset="-78"/>
              </a:rPr>
              <a:t>Figure.</a:t>
            </a:r>
            <a:endParaRPr lang="en-US" sz="2600" dirty="0">
              <a:latin typeface="Adobe Arabic" panose="02040503050201020203" pitchFamily="18" charset="-78"/>
              <a:cs typeface="Adobe Arabic" panose="02040503050201020203" pitchFamily="18" charset="-78"/>
            </a:endParaRPr>
          </a:p>
          <a:p>
            <a:pPr algn="just">
              <a:lnSpc>
                <a:spcPct val="110000"/>
              </a:lnSpc>
            </a:pPr>
            <a:r>
              <a:rPr lang="en-US" sz="2600" dirty="0">
                <a:latin typeface="Adobe Arabic" panose="02040503050201020203" pitchFamily="18" charset="-78"/>
                <a:cs typeface="Adobe Arabic" panose="02040503050201020203" pitchFamily="18" charset="-78"/>
              </a:rPr>
              <a:t>The </a:t>
            </a:r>
            <a:r>
              <a:rPr lang="en-US" sz="2600" dirty="0">
                <a:solidFill>
                  <a:srgbClr val="0000FF"/>
                </a:solidFill>
                <a:latin typeface="Adobe Arabic" panose="02040503050201020203" pitchFamily="18" charset="-78"/>
                <a:cs typeface="Adobe Arabic" panose="02040503050201020203" pitchFamily="18" charset="-78"/>
              </a:rPr>
              <a:t>N.P.S.H. required becomes higher as flow increases, and lower as flow </a:t>
            </a:r>
            <a:r>
              <a:rPr lang="en-US" sz="2600" dirty="0" smtClean="0">
                <a:solidFill>
                  <a:srgbClr val="0000FF"/>
                </a:solidFill>
                <a:latin typeface="Adobe Arabic" panose="02040503050201020203" pitchFamily="18" charset="-78"/>
                <a:cs typeface="Adobe Arabic" panose="02040503050201020203" pitchFamily="18" charset="-78"/>
              </a:rPr>
              <a:t>decreases. </a:t>
            </a:r>
            <a:r>
              <a:rPr lang="en-US" sz="2600" dirty="0" smtClean="0">
                <a:latin typeface="Adobe Arabic" panose="02040503050201020203" pitchFamily="18" charset="-78"/>
                <a:cs typeface="Adobe Arabic" panose="02040503050201020203" pitchFamily="18" charset="-78"/>
              </a:rPr>
              <a:t>This </a:t>
            </a:r>
            <a:r>
              <a:rPr lang="en-US" sz="2600" dirty="0">
                <a:latin typeface="Adobe Arabic" panose="02040503050201020203" pitchFamily="18" charset="-78"/>
                <a:cs typeface="Adobe Arabic" panose="02040503050201020203" pitchFamily="18" charset="-78"/>
              </a:rPr>
              <a:t>essentially means that </a:t>
            </a:r>
            <a:r>
              <a:rPr lang="en-US" sz="2600" dirty="0">
                <a:solidFill>
                  <a:srgbClr val="FF0000"/>
                </a:solidFill>
                <a:latin typeface="Adobe Arabic" panose="02040503050201020203" pitchFamily="18" charset="-78"/>
                <a:cs typeface="Adobe Arabic" panose="02040503050201020203" pitchFamily="18" charset="-78"/>
              </a:rPr>
              <a:t>more pressure head </a:t>
            </a:r>
            <a:r>
              <a:rPr lang="en-US" sz="2600" dirty="0">
                <a:solidFill>
                  <a:srgbClr val="0000FF"/>
                </a:solidFill>
                <a:latin typeface="Adobe Arabic" panose="02040503050201020203" pitchFamily="18" charset="-78"/>
                <a:cs typeface="Adobe Arabic" panose="02040503050201020203" pitchFamily="18" charset="-78"/>
              </a:rPr>
              <a:t>is required at the </a:t>
            </a:r>
            <a:r>
              <a:rPr lang="en-US" sz="2600" dirty="0">
                <a:solidFill>
                  <a:srgbClr val="FF0000"/>
                </a:solidFill>
                <a:latin typeface="Adobe Arabic" panose="02040503050201020203" pitchFamily="18" charset="-78"/>
                <a:cs typeface="Adobe Arabic" panose="02040503050201020203" pitchFamily="18" charset="-78"/>
              </a:rPr>
              <a:t>pump suction </a:t>
            </a:r>
            <a:r>
              <a:rPr lang="en-US" sz="2600" dirty="0">
                <a:solidFill>
                  <a:srgbClr val="0000FF"/>
                </a:solidFill>
                <a:latin typeface="Adobe Arabic" panose="02040503050201020203" pitchFamily="18" charset="-78"/>
                <a:cs typeface="Adobe Arabic" panose="02040503050201020203" pitchFamily="18" charset="-78"/>
              </a:rPr>
              <a:t>for </a:t>
            </a:r>
            <a:r>
              <a:rPr lang="en-US" sz="2600" dirty="0">
                <a:solidFill>
                  <a:srgbClr val="FF0000"/>
                </a:solidFill>
                <a:latin typeface="Adobe Arabic" panose="02040503050201020203" pitchFamily="18" charset="-78"/>
                <a:cs typeface="Adobe Arabic" panose="02040503050201020203" pitchFamily="18" charset="-78"/>
              </a:rPr>
              <a:t>high flows than low flows</a:t>
            </a:r>
            <a:r>
              <a:rPr lang="en-US" sz="2600" dirty="0">
                <a:latin typeface="Adobe Arabic" panose="02040503050201020203" pitchFamily="18" charset="-78"/>
                <a:cs typeface="Adobe Arabic" panose="02040503050201020203" pitchFamily="18" charset="-78"/>
              </a:rPr>
              <a:t>. </a:t>
            </a:r>
            <a:endParaRPr lang="en-US" sz="2600" dirty="0" smtClean="0">
              <a:latin typeface="Adobe Arabic" panose="02040503050201020203" pitchFamily="18" charset="-78"/>
              <a:cs typeface="Adobe Arabic" panose="02040503050201020203" pitchFamily="18" charset="-78"/>
            </a:endParaRPr>
          </a:p>
          <a:p>
            <a:pPr algn="just">
              <a:lnSpc>
                <a:spcPct val="110000"/>
              </a:lnSpc>
            </a:pPr>
            <a:r>
              <a:rPr lang="en-US" sz="2600" dirty="0" smtClean="0">
                <a:latin typeface="Adobe Arabic" panose="02040503050201020203" pitchFamily="18" charset="-78"/>
                <a:cs typeface="Adobe Arabic" panose="02040503050201020203" pitchFamily="18" charset="-78"/>
              </a:rPr>
              <a:t>N.P.S.H</a:t>
            </a:r>
            <a:r>
              <a:rPr lang="en-US" sz="2600" dirty="0">
                <a:latin typeface="Adobe Arabic" panose="02040503050201020203" pitchFamily="18" charset="-78"/>
                <a:cs typeface="Adobe Arabic" panose="02040503050201020203" pitchFamily="18" charset="-78"/>
              </a:rPr>
              <a:t>. is a head term and </a:t>
            </a:r>
            <a:r>
              <a:rPr lang="en-US" sz="2600" dirty="0" smtClean="0">
                <a:latin typeface="Adobe Arabic" panose="02040503050201020203" pitchFamily="18" charset="-78"/>
                <a:cs typeface="Adobe Arabic" panose="02040503050201020203" pitchFamily="18" charset="-78"/>
              </a:rPr>
              <a:t>therefore independent </a:t>
            </a:r>
            <a:r>
              <a:rPr lang="en-US" sz="2600" dirty="0">
                <a:latin typeface="Adobe Arabic" panose="02040503050201020203" pitchFamily="18" charset="-78"/>
                <a:cs typeface="Adobe Arabic" panose="02040503050201020203" pitchFamily="18" charset="-78"/>
              </a:rPr>
              <a:t>of the fluid density and is in absolute fluid column height</a:t>
            </a:r>
            <a:r>
              <a:rPr lang="en-US" b="0" i="0" u="none" strike="noStrike" baseline="0" dirty="0" smtClean="0">
                <a:latin typeface="Arial" panose="020B0604020202020204" pitchFamily="34" charset="0"/>
              </a:rPr>
              <a:t>. </a:t>
            </a:r>
          </a:p>
        </p:txBody>
      </p:sp>
      <p:pic>
        <p:nvPicPr>
          <p:cNvPr id="4" name="Picture 3"/>
          <p:cNvPicPr>
            <a:picLocks noChangeAspect="1"/>
          </p:cNvPicPr>
          <p:nvPr/>
        </p:nvPicPr>
        <p:blipFill>
          <a:blip r:embed="rId2"/>
          <a:stretch>
            <a:fillRect/>
          </a:stretch>
        </p:blipFill>
        <p:spPr>
          <a:xfrm>
            <a:off x="6512311" y="1837377"/>
            <a:ext cx="5353050" cy="3324225"/>
          </a:xfrm>
          <a:prstGeom prst="rect">
            <a:avLst/>
          </a:prstGeom>
        </p:spPr>
      </p:pic>
      <p:sp>
        <p:nvSpPr>
          <p:cNvPr id="5" name="Rectangle 4"/>
          <p:cNvSpPr/>
          <p:nvPr/>
        </p:nvSpPr>
        <p:spPr>
          <a:xfrm>
            <a:off x="7373726" y="5413549"/>
            <a:ext cx="2642775" cy="369332"/>
          </a:xfrm>
          <a:prstGeom prst="rect">
            <a:avLst/>
          </a:prstGeom>
        </p:spPr>
        <p:txBody>
          <a:bodyPr wrap="none">
            <a:spAutoFit/>
          </a:bodyPr>
          <a:lstStyle/>
          <a:p>
            <a:r>
              <a:rPr lang="en-US" b="0" i="1" u="none" strike="noStrike" baseline="0" dirty="0" smtClean="0">
                <a:latin typeface="Arial,Italic"/>
              </a:rPr>
              <a:t>N.P.S.H required curves</a:t>
            </a:r>
            <a:endParaRPr lang="en-US" dirty="0"/>
          </a:p>
        </p:txBody>
      </p:sp>
      <p:sp>
        <p:nvSpPr>
          <p:cNvPr id="6" name="Date Placeholder 5"/>
          <p:cNvSpPr>
            <a:spLocks noGrp="1"/>
          </p:cNvSpPr>
          <p:nvPr>
            <p:ph type="dt" sz="half" idx="10"/>
          </p:nvPr>
        </p:nvSpPr>
        <p:spPr/>
        <p:txBody>
          <a:bodyPr/>
          <a:lstStyle/>
          <a:p>
            <a:fld id="{6217AD95-0101-472F-A0AA-943AE014BDBC}" type="datetime1">
              <a:rPr lang="en-US" smtClean="0"/>
              <a:t>4/30/2020</a:t>
            </a:fld>
            <a:endParaRPr lang="en-US"/>
          </a:p>
        </p:txBody>
      </p:sp>
      <p:sp>
        <p:nvSpPr>
          <p:cNvPr id="7" name="Slide Number Placeholder 6"/>
          <p:cNvSpPr>
            <a:spLocks noGrp="1"/>
          </p:cNvSpPr>
          <p:nvPr>
            <p:ph type="sldNum" sz="quarter" idx="12"/>
          </p:nvPr>
        </p:nvSpPr>
        <p:spPr/>
        <p:txBody>
          <a:bodyPr/>
          <a:lstStyle/>
          <a:p>
            <a:fld id="{19F6EB28-4A8F-4329-952B-38B029608B57}" type="slidenum">
              <a:rPr lang="en-US" smtClean="0"/>
              <a:t>20</a:t>
            </a:fld>
            <a:endParaRPr lang="en-US"/>
          </a:p>
        </p:txBody>
      </p:sp>
    </p:spTree>
    <p:extLst>
      <p:ext uri="{BB962C8B-B14F-4D97-AF65-F5344CB8AC3E}">
        <p14:creationId xmlns:p14="http://schemas.microsoft.com/office/powerpoint/2010/main" val="27300254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003675" y="404464"/>
            <a:ext cx="3813330" cy="533400"/>
          </a:xfrm>
        </p:spPr>
        <p:txBody>
          <a:bodyPr>
            <a:normAutofit fontScale="90000"/>
          </a:bodyPr>
          <a:lstStyle/>
          <a:p>
            <a:r>
              <a:rPr lang="en-US" dirty="0" smtClean="0">
                <a:latin typeface="Adobe Arabic" panose="02040503050201020203" pitchFamily="18" charset="-78"/>
                <a:cs typeface="Adobe Arabic" panose="02040503050201020203" pitchFamily="18" charset="-78"/>
              </a:rPr>
              <a:t>NPSH Definition</a:t>
            </a:r>
          </a:p>
        </p:txBody>
      </p:sp>
      <p:sp>
        <p:nvSpPr>
          <p:cNvPr id="31747" name="Rectangle 3"/>
          <p:cNvSpPr>
            <a:spLocks noGrp="1" noChangeArrowheads="1"/>
          </p:cNvSpPr>
          <p:nvPr>
            <p:ph type="body" idx="1"/>
          </p:nvPr>
        </p:nvSpPr>
        <p:spPr>
          <a:xfrm>
            <a:off x="1148575" y="1238948"/>
            <a:ext cx="9340385" cy="4236301"/>
          </a:xfrm>
        </p:spPr>
        <p:txBody>
          <a:bodyPr>
            <a:normAutofit/>
          </a:bodyPr>
          <a:lstStyle/>
          <a:p>
            <a:pPr algn="just"/>
            <a:r>
              <a:rPr lang="en-US" sz="4000" dirty="0">
                <a:solidFill>
                  <a:prstClr val="black"/>
                </a:solidFill>
                <a:latin typeface="Adobe Arabic" panose="02040503050201020203" pitchFamily="18" charset="-78"/>
                <a:cs typeface="Adobe Arabic" panose="02040503050201020203" pitchFamily="18" charset="-78"/>
              </a:rPr>
              <a:t>NPSH </a:t>
            </a:r>
            <a:r>
              <a:rPr lang="en-US" sz="2800" dirty="0" smtClean="0">
                <a:latin typeface="Adobe Arabic" panose="02040503050201020203" pitchFamily="18" charset="-78"/>
                <a:cs typeface="Adobe Arabic" panose="02040503050201020203" pitchFamily="18" charset="-78"/>
              </a:rPr>
              <a:t>defined </a:t>
            </a:r>
            <a:r>
              <a:rPr lang="en-US" sz="2800" dirty="0">
                <a:latin typeface="Adobe Arabic" panose="02040503050201020203" pitchFamily="18" charset="-78"/>
                <a:cs typeface="Adobe Arabic" panose="02040503050201020203" pitchFamily="18" charset="-78"/>
              </a:rPr>
              <a:t>as the combination of atmospheric pressure and static suction head that causes liquid to flow </a:t>
            </a:r>
            <a:r>
              <a:rPr lang="en-US" sz="2800" dirty="0" smtClean="0">
                <a:latin typeface="Adobe Arabic" panose="02040503050201020203" pitchFamily="18" charset="-78"/>
                <a:cs typeface="Adobe Arabic" panose="02040503050201020203" pitchFamily="18" charset="-78"/>
              </a:rPr>
              <a:t>through </a:t>
            </a:r>
            <a:r>
              <a:rPr lang="en-US" sz="2800" dirty="0">
                <a:latin typeface="Adobe Arabic" panose="02040503050201020203" pitchFamily="18" charset="-78"/>
                <a:cs typeface="Adobe Arabic" panose="02040503050201020203" pitchFamily="18" charset="-78"/>
              </a:rPr>
              <a:t>the suction piping and finally enter the eye of the impeller</a:t>
            </a:r>
            <a:r>
              <a:rPr lang="en-US" sz="2600" dirty="0" smtClean="0">
                <a:latin typeface="Adobe Arabic" panose="02040503050201020203" pitchFamily="18" charset="-78"/>
                <a:cs typeface="Adobe Arabic" panose="02040503050201020203" pitchFamily="18" charset="-78"/>
              </a:rPr>
              <a:t>.</a:t>
            </a:r>
            <a:endParaRPr lang="en-US" sz="2600" dirty="0">
              <a:latin typeface="Adobe Arabic" panose="02040503050201020203" pitchFamily="18" charset="-78"/>
              <a:cs typeface="Adobe Arabic" panose="02040503050201020203" pitchFamily="18" charset="-78"/>
            </a:endParaRPr>
          </a:p>
        </p:txBody>
      </p:sp>
      <p:sp>
        <p:nvSpPr>
          <p:cNvPr id="4" name="Rectangle 2"/>
          <p:cNvSpPr txBox="1">
            <a:spLocks noChangeArrowheads="1"/>
          </p:cNvSpPr>
          <p:nvPr/>
        </p:nvSpPr>
        <p:spPr>
          <a:xfrm>
            <a:off x="3410687" y="2795238"/>
            <a:ext cx="4102100" cy="53340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Adobe Arabic" panose="02040503050201020203" pitchFamily="18" charset="-78"/>
                <a:cs typeface="Adobe Arabic" panose="02040503050201020203" pitchFamily="18" charset="-78"/>
              </a:rPr>
              <a:t>Two Kinds of NPSH</a:t>
            </a:r>
          </a:p>
        </p:txBody>
      </p:sp>
      <p:sp>
        <p:nvSpPr>
          <p:cNvPr id="5" name="Rectangle 3"/>
          <p:cNvSpPr txBox="1">
            <a:spLocks noChangeArrowheads="1"/>
          </p:cNvSpPr>
          <p:nvPr/>
        </p:nvSpPr>
        <p:spPr>
          <a:xfrm>
            <a:off x="2141034" y="3328638"/>
            <a:ext cx="7108593" cy="325526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98463" indent="-398463">
              <a:lnSpc>
                <a:spcPct val="95000"/>
              </a:lnSpc>
              <a:buFont typeface="Arial" pitchFamily="34" charset="0"/>
              <a:buNone/>
            </a:pPr>
            <a:r>
              <a:rPr lang="en-US" sz="2800" dirty="0" smtClean="0">
                <a:latin typeface="Adobe Arabic" panose="02040503050201020203" pitchFamily="18" charset="-78"/>
                <a:cs typeface="Adobe Arabic" panose="02040503050201020203" pitchFamily="18" charset="-78"/>
              </a:rPr>
              <a:t>Net positive suction head.</a:t>
            </a:r>
          </a:p>
          <a:p>
            <a:pPr marL="398463" indent="-398463">
              <a:lnSpc>
                <a:spcPct val="95000"/>
              </a:lnSpc>
              <a:buSzPct val="75000"/>
            </a:pPr>
            <a:r>
              <a:rPr lang="en-US" sz="2800" dirty="0" smtClean="0">
                <a:latin typeface="Adobe Arabic" panose="02040503050201020203" pitchFamily="18" charset="-78"/>
                <a:cs typeface="Adobe Arabic" panose="02040503050201020203" pitchFamily="18" charset="-78"/>
              </a:rPr>
              <a:t>NPSH</a:t>
            </a:r>
            <a:r>
              <a:rPr lang="en-US" sz="2800" baseline="-25000" dirty="0" smtClean="0">
                <a:latin typeface="Adobe Arabic" panose="02040503050201020203" pitchFamily="18" charset="-78"/>
                <a:cs typeface="Adobe Arabic" panose="02040503050201020203" pitchFamily="18" charset="-78"/>
              </a:rPr>
              <a:t>R</a:t>
            </a:r>
            <a:r>
              <a:rPr lang="en-US" sz="2800" dirty="0" smtClean="0">
                <a:latin typeface="Adobe Arabic" panose="02040503050201020203" pitchFamily="18" charset="-78"/>
                <a:cs typeface="Adobe Arabic" panose="02040503050201020203" pitchFamily="18" charset="-78"/>
              </a:rPr>
              <a:t>. – </a:t>
            </a:r>
            <a:r>
              <a:rPr lang="en-US" sz="2800" u="sng" dirty="0" smtClean="0">
                <a:latin typeface="Adobe Arabic" panose="02040503050201020203" pitchFamily="18" charset="-78"/>
                <a:cs typeface="Adobe Arabic" panose="02040503050201020203" pitchFamily="18" charset="-78"/>
              </a:rPr>
              <a:t>required</a:t>
            </a:r>
            <a:r>
              <a:rPr lang="en-US" sz="2800" dirty="0" smtClean="0">
                <a:latin typeface="Adobe Arabic" panose="02040503050201020203" pitchFamily="18" charset="-78"/>
                <a:cs typeface="Adobe Arabic" panose="02040503050201020203" pitchFamily="18" charset="-78"/>
              </a:rPr>
              <a:t> by pump at duty point, found on the pump performance curve.</a:t>
            </a:r>
          </a:p>
          <a:p>
            <a:pPr marL="398463" indent="-398463">
              <a:lnSpc>
                <a:spcPct val="95000"/>
              </a:lnSpc>
              <a:buSzPct val="75000"/>
            </a:pPr>
            <a:r>
              <a:rPr lang="en-US" sz="2800" dirty="0" smtClean="0">
                <a:latin typeface="Adobe Arabic" panose="02040503050201020203" pitchFamily="18" charset="-78"/>
                <a:cs typeface="Adobe Arabic" panose="02040503050201020203" pitchFamily="18" charset="-78"/>
              </a:rPr>
              <a:t>NPSH</a:t>
            </a:r>
            <a:r>
              <a:rPr lang="en-US" sz="2800" baseline="-25000" dirty="0" smtClean="0">
                <a:latin typeface="Adobe Arabic" panose="02040503050201020203" pitchFamily="18" charset="-78"/>
                <a:cs typeface="Adobe Arabic" panose="02040503050201020203" pitchFamily="18" charset="-78"/>
              </a:rPr>
              <a:t>A</a:t>
            </a:r>
            <a:r>
              <a:rPr lang="en-US" sz="2800" dirty="0" smtClean="0">
                <a:latin typeface="Adobe Arabic" panose="02040503050201020203" pitchFamily="18" charset="-78"/>
                <a:cs typeface="Adobe Arabic" panose="02040503050201020203" pitchFamily="18" charset="-78"/>
              </a:rPr>
              <a:t>. – </a:t>
            </a:r>
            <a:r>
              <a:rPr lang="en-US" sz="2800" u="sng" dirty="0" smtClean="0">
                <a:latin typeface="Adobe Arabic" panose="02040503050201020203" pitchFamily="18" charset="-78"/>
                <a:cs typeface="Adobe Arabic" panose="02040503050201020203" pitchFamily="18" charset="-78"/>
              </a:rPr>
              <a:t>Available</a:t>
            </a:r>
            <a:r>
              <a:rPr lang="en-US" sz="2800" dirty="0" smtClean="0">
                <a:latin typeface="Adobe Arabic" panose="02040503050201020203" pitchFamily="18" charset="-78"/>
                <a:cs typeface="Adobe Arabic" panose="02040503050201020203" pitchFamily="18" charset="-78"/>
              </a:rPr>
              <a:t> in the system and must be determined by calculation</a:t>
            </a:r>
          </a:p>
          <a:p>
            <a:pPr marL="1028700" lvl="1" indent="-342900">
              <a:lnSpc>
                <a:spcPct val="95000"/>
              </a:lnSpc>
              <a:buFont typeface="Wingdings" panose="05000000000000000000" pitchFamily="2" charset="2"/>
              <a:buAutoNum type="arabicPeriod"/>
            </a:pPr>
            <a:endParaRPr lang="en-US" dirty="0" smtClean="0">
              <a:latin typeface="Adobe Arabic" panose="02040503050201020203" pitchFamily="18" charset="-78"/>
              <a:cs typeface="Adobe Arabic" panose="02040503050201020203" pitchFamily="18" charset="-78"/>
            </a:endParaRPr>
          </a:p>
          <a:p>
            <a:pPr marL="398463" indent="-398463">
              <a:lnSpc>
                <a:spcPct val="95000"/>
              </a:lnSpc>
              <a:buFont typeface="Arial" pitchFamily="34" charset="0"/>
              <a:buNone/>
            </a:pPr>
            <a:r>
              <a:rPr lang="en-US" sz="2800" dirty="0" smtClean="0">
                <a:latin typeface="Adobe Arabic" panose="02040503050201020203" pitchFamily="18" charset="-78"/>
                <a:cs typeface="Adobe Arabic" panose="02040503050201020203" pitchFamily="18" charset="-78"/>
              </a:rPr>
              <a:t>	Important !</a:t>
            </a:r>
          </a:p>
          <a:p>
            <a:pPr marL="398463" indent="-398463">
              <a:lnSpc>
                <a:spcPct val="95000"/>
              </a:lnSpc>
              <a:buFont typeface="Arial" pitchFamily="34" charset="0"/>
              <a:buNone/>
            </a:pPr>
            <a:r>
              <a:rPr lang="en-US" sz="2800" dirty="0" smtClean="0">
                <a:latin typeface="Adobe Arabic" panose="02040503050201020203" pitchFamily="18" charset="-78"/>
                <a:cs typeface="Adobe Arabic" panose="02040503050201020203" pitchFamily="18" charset="-78"/>
              </a:rPr>
              <a:t>	For the pump to perform properly, the NPSH</a:t>
            </a:r>
            <a:r>
              <a:rPr lang="en-US" sz="2800" baseline="-25000" dirty="0" smtClean="0">
                <a:latin typeface="Adobe Arabic" panose="02040503050201020203" pitchFamily="18" charset="-78"/>
                <a:cs typeface="Adobe Arabic" panose="02040503050201020203" pitchFamily="18" charset="-78"/>
              </a:rPr>
              <a:t>R</a:t>
            </a:r>
            <a:r>
              <a:rPr lang="en-US" sz="2800" dirty="0" smtClean="0">
                <a:latin typeface="Adobe Arabic" panose="02040503050201020203" pitchFamily="18" charset="-78"/>
                <a:cs typeface="Adobe Arabic" panose="02040503050201020203" pitchFamily="18" charset="-78"/>
              </a:rPr>
              <a:t> (required), must be less than the NPSH</a:t>
            </a:r>
            <a:r>
              <a:rPr lang="en-US" sz="2800" baseline="-25000" dirty="0" smtClean="0">
                <a:latin typeface="Adobe Arabic" panose="02040503050201020203" pitchFamily="18" charset="-78"/>
                <a:cs typeface="Adobe Arabic" panose="02040503050201020203" pitchFamily="18" charset="-78"/>
              </a:rPr>
              <a:t>A </a:t>
            </a:r>
            <a:r>
              <a:rPr lang="en-US" sz="2800" dirty="0" smtClean="0">
                <a:latin typeface="Adobe Arabic" panose="02040503050201020203" pitchFamily="18" charset="-78"/>
                <a:cs typeface="Adobe Arabic" panose="02040503050201020203" pitchFamily="18" charset="-78"/>
              </a:rPr>
              <a:t>(available)</a:t>
            </a:r>
            <a:endParaRPr lang="en-US" sz="2800" dirty="0">
              <a:latin typeface="Adobe Arabic" panose="02040503050201020203" pitchFamily="18" charset="-78"/>
              <a:cs typeface="Adobe Arabic" panose="02040503050201020203" pitchFamily="18" charset="-78"/>
            </a:endParaRPr>
          </a:p>
        </p:txBody>
      </p:sp>
      <p:sp>
        <p:nvSpPr>
          <p:cNvPr id="2" name="Date Placeholder 1"/>
          <p:cNvSpPr>
            <a:spLocks noGrp="1"/>
          </p:cNvSpPr>
          <p:nvPr>
            <p:ph type="dt" sz="half" idx="10"/>
          </p:nvPr>
        </p:nvSpPr>
        <p:spPr/>
        <p:txBody>
          <a:bodyPr/>
          <a:lstStyle/>
          <a:p>
            <a:fld id="{190CB34E-28AA-40DA-911D-E869FD3FEA9F}" type="datetime1">
              <a:rPr lang="en-US" smtClean="0">
                <a:solidFill>
                  <a:prstClr val="black">
                    <a:tint val="75000"/>
                  </a:prstClr>
                </a:solidFill>
              </a:rPr>
              <a:t>4/30/2020</a:t>
            </a:fld>
            <a:endParaRPr lang="en-IN">
              <a:solidFill>
                <a:prstClr val="black">
                  <a:tint val="75000"/>
                </a:prstClr>
              </a:solidFill>
            </a:endParaRPr>
          </a:p>
        </p:txBody>
      </p:sp>
      <p:sp>
        <p:nvSpPr>
          <p:cNvPr id="3" name="Slide Number Placeholder 2"/>
          <p:cNvSpPr>
            <a:spLocks noGrp="1"/>
          </p:cNvSpPr>
          <p:nvPr>
            <p:ph type="sldNum" sz="quarter" idx="12"/>
          </p:nvPr>
        </p:nvSpPr>
        <p:spPr/>
        <p:txBody>
          <a:bodyPr/>
          <a:lstStyle/>
          <a:p>
            <a:fld id="{5DBA1A25-0CF7-4422-B816-68BC31411645}" type="slidenum">
              <a:rPr lang="en-IN" smtClean="0">
                <a:solidFill>
                  <a:prstClr val="black">
                    <a:tint val="75000"/>
                  </a:prstClr>
                </a:solidFill>
              </a:rPr>
              <a:pPr/>
              <a:t>21</a:t>
            </a:fld>
            <a:endParaRPr lang="en-IN">
              <a:solidFill>
                <a:prstClr val="black">
                  <a:tint val="75000"/>
                </a:prstClr>
              </a:solidFill>
            </a:endParaRPr>
          </a:p>
        </p:txBody>
      </p:sp>
    </p:spTree>
    <p:extLst>
      <p:ext uri="{BB962C8B-B14F-4D97-AF65-F5344CB8AC3E}">
        <p14:creationId xmlns:p14="http://schemas.microsoft.com/office/powerpoint/2010/main" val="36062534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792198" y="515976"/>
            <a:ext cx="1566862" cy="533400"/>
          </a:xfrm>
        </p:spPr>
        <p:txBody>
          <a:bodyPr>
            <a:normAutofit fontScale="90000"/>
          </a:bodyPr>
          <a:lstStyle/>
          <a:p>
            <a:r>
              <a:rPr lang="en-US" dirty="0" smtClean="0">
                <a:latin typeface="Adobe Arabic" panose="02040503050201020203" pitchFamily="18" charset="-78"/>
                <a:cs typeface="Adobe Arabic" panose="02040503050201020203" pitchFamily="18" charset="-78"/>
              </a:rPr>
              <a:t>NPSH</a:t>
            </a:r>
            <a:r>
              <a:rPr lang="en-US" baseline="-25000" dirty="0" smtClean="0">
                <a:latin typeface="Adobe Arabic" panose="02040503050201020203" pitchFamily="18" charset="-78"/>
                <a:cs typeface="Adobe Arabic" panose="02040503050201020203" pitchFamily="18" charset="-78"/>
              </a:rPr>
              <a:t>A</a:t>
            </a:r>
            <a:endParaRPr lang="en-US" dirty="0" smtClean="0">
              <a:latin typeface="Adobe Arabic" panose="02040503050201020203" pitchFamily="18" charset="-78"/>
              <a:cs typeface="Adobe Arabic" panose="02040503050201020203" pitchFamily="18" charset="-78"/>
            </a:endParaRPr>
          </a:p>
        </p:txBody>
      </p:sp>
      <p:sp>
        <p:nvSpPr>
          <p:cNvPr id="3076" name="Rectangle 3"/>
          <p:cNvSpPr>
            <a:spLocks noGrp="1" noChangeArrowheads="1"/>
          </p:cNvSpPr>
          <p:nvPr>
            <p:ph type="body" idx="1"/>
          </p:nvPr>
        </p:nvSpPr>
        <p:spPr>
          <a:xfrm>
            <a:off x="1836738" y="2627429"/>
            <a:ext cx="8659812" cy="3703638"/>
          </a:xfrm>
        </p:spPr>
        <p:txBody>
          <a:bodyPr>
            <a:normAutofit lnSpcReduction="10000"/>
          </a:bodyPr>
          <a:lstStyle/>
          <a:p>
            <a:pPr>
              <a:spcBef>
                <a:spcPct val="15000"/>
              </a:spcBef>
              <a:buFont typeface="Wingdings" panose="05000000000000000000" pitchFamily="2" charset="2"/>
              <a:buNone/>
            </a:pPr>
            <a:r>
              <a:rPr lang="en-US" sz="2800" dirty="0"/>
              <a:t>	</a:t>
            </a:r>
            <a:r>
              <a:rPr lang="en-US" sz="2800" dirty="0">
                <a:latin typeface="Adobe Arabic" panose="02040503050201020203" pitchFamily="18" charset="-78"/>
                <a:cs typeface="Adobe Arabic" panose="02040503050201020203" pitchFamily="18" charset="-78"/>
              </a:rPr>
              <a:t>P</a:t>
            </a:r>
            <a:r>
              <a:rPr lang="en-US" sz="2800" baseline="-25000" dirty="0">
                <a:latin typeface="Adobe Arabic" panose="02040503050201020203" pitchFamily="18" charset="-78"/>
                <a:cs typeface="Adobe Arabic" panose="02040503050201020203" pitchFamily="18" charset="-78"/>
              </a:rPr>
              <a:t>A</a:t>
            </a:r>
            <a:r>
              <a:rPr lang="en-US" sz="2800" dirty="0">
                <a:latin typeface="Adobe Arabic" panose="02040503050201020203" pitchFamily="18" charset="-78"/>
                <a:cs typeface="Adobe Arabic" panose="02040503050201020203" pitchFamily="18" charset="-78"/>
              </a:rPr>
              <a:t> = atmospheric pressure or pressure in tank (</a:t>
            </a:r>
            <a:r>
              <a:rPr lang="en-US" sz="2800" dirty="0" err="1">
                <a:latin typeface="Adobe Arabic" panose="02040503050201020203" pitchFamily="18" charset="-78"/>
                <a:cs typeface="Adobe Arabic" panose="02040503050201020203" pitchFamily="18" charset="-78"/>
              </a:rPr>
              <a:t>psia</a:t>
            </a:r>
            <a:r>
              <a:rPr lang="en-US" sz="2800" dirty="0">
                <a:latin typeface="Adobe Arabic" panose="02040503050201020203" pitchFamily="18" charset="-78"/>
                <a:cs typeface="Adobe Arabic" panose="02040503050201020203" pitchFamily="18" charset="-78"/>
              </a:rPr>
              <a:t>);</a:t>
            </a:r>
          </a:p>
          <a:p>
            <a:pPr>
              <a:spcBef>
                <a:spcPct val="15000"/>
              </a:spcBef>
              <a:buFont typeface="Wingdings" panose="05000000000000000000" pitchFamily="2" charset="2"/>
              <a:buNone/>
            </a:pPr>
            <a:r>
              <a:rPr lang="en-US" sz="2800" dirty="0">
                <a:latin typeface="Adobe Arabic" panose="02040503050201020203" pitchFamily="18" charset="-78"/>
                <a:cs typeface="Adobe Arabic" panose="02040503050201020203" pitchFamily="18" charset="-78"/>
              </a:rPr>
              <a:t>	P</a:t>
            </a:r>
            <a:r>
              <a:rPr lang="en-US" sz="2800" baseline="-25000" dirty="0">
                <a:latin typeface="Adobe Arabic" panose="02040503050201020203" pitchFamily="18" charset="-78"/>
                <a:cs typeface="Adobe Arabic" panose="02040503050201020203" pitchFamily="18" charset="-78"/>
              </a:rPr>
              <a:t>V</a:t>
            </a:r>
            <a:r>
              <a:rPr lang="en-US" sz="2800" dirty="0">
                <a:latin typeface="Adobe Arabic" panose="02040503050201020203" pitchFamily="18" charset="-78"/>
                <a:cs typeface="Adobe Arabic" panose="02040503050201020203" pitchFamily="18" charset="-78"/>
              </a:rPr>
              <a:t> = vapor pressure of liquid at maximum pumping temperature;</a:t>
            </a:r>
          </a:p>
          <a:p>
            <a:pPr>
              <a:spcBef>
                <a:spcPct val="15000"/>
              </a:spcBef>
              <a:buFont typeface="Wingdings" panose="05000000000000000000" pitchFamily="2" charset="2"/>
              <a:buNone/>
            </a:pPr>
            <a:r>
              <a:rPr lang="en-US" sz="2800" dirty="0">
                <a:latin typeface="Adobe Arabic" panose="02040503050201020203" pitchFamily="18" charset="-78"/>
                <a:cs typeface="Adobe Arabic" panose="02040503050201020203" pitchFamily="18" charset="-78"/>
              </a:rPr>
              <a:t>	Sp. Gr. = specific gravity at pumping temperature;</a:t>
            </a:r>
          </a:p>
          <a:p>
            <a:pPr>
              <a:spcBef>
                <a:spcPct val="15000"/>
              </a:spcBef>
              <a:buFont typeface="Wingdings" panose="05000000000000000000" pitchFamily="2" charset="2"/>
              <a:buNone/>
            </a:pPr>
            <a:r>
              <a:rPr lang="en-US" sz="2800" dirty="0">
                <a:latin typeface="Adobe Arabic" panose="02040503050201020203" pitchFamily="18" charset="-78"/>
                <a:cs typeface="Adobe Arabic" panose="02040503050201020203" pitchFamily="18" charset="-78"/>
              </a:rPr>
              <a:t>	H</a:t>
            </a:r>
            <a:r>
              <a:rPr lang="en-US" sz="2800" baseline="-25000" dirty="0">
                <a:latin typeface="Adobe Arabic" panose="02040503050201020203" pitchFamily="18" charset="-78"/>
                <a:cs typeface="Adobe Arabic" panose="02040503050201020203" pitchFamily="18" charset="-78"/>
              </a:rPr>
              <a:t>E</a:t>
            </a:r>
            <a:r>
              <a:rPr lang="en-US" sz="2800" dirty="0">
                <a:latin typeface="Adobe Arabic" panose="02040503050201020203" pitchFamily="18" charset="-78"/>
                <a:cs typeface="Adobe Arabic" panose="02040503050201020203" pitchFamily="18" charset="-78"/>
              </a:rPr>
              <a:t> = elevation head (</a:t>
            </a:r>
            <a:r>
              <a:rPr lang="en-US" sz="2800" dirty="0" err="1">
                <a:latin typeface="Adobe Arabic" panose="02040503050201020203" pitchFamily="18" charset="-78"/>
                <a:cs typeface="Adobe Arabic" panose="02040503050201020203" pitchFamily="18" charset="-78"/>
              </a:rPr>
              <a:t>ft</a:t>
            </a:r>
            <a:r>
              <a:rPr lang="en-US" sz="2800" dirty="0">
                <a:latin typeface="Adobe Arabic" panose="02040503050201020203" pitchFamily="18" charset="-78"/>
                <a:cs typeface="Adobe Arabic" panose="02040503050201020203" pitchFamily="18" charset="-78"/>
              </a:rPr>
              <a:t>); and</a:t>
            </a:r>
          </a:p>
          <a:p>
            <a:pPr>
              <a:spcBef>
                <a:spcPct val="15000"/>
              </a:spcBef>
              <a:buFont typeface="Wingdings" panose="05000000000000000000" pitchFamily="2" charset="2"/>
              <a:buNone/>
            </a:pPr>
            <a:r>
              <a:rPr lang="en-US" sz="2800" dirty="0">
                <a:latin typeface="Adobe Arabic" panose="02040503050201020203" pitchFamily="18" charset="-78"/>
                <a:cs typeface="Adobe Arabic" panose="02040503050201020203" pitchFamily="18" charset="-78"/>
              </a:rPr>
              <a:t>	H</a:t>
            </a:r>
            <a:r>
              <a:rPr lang="en-US" sz="2800" baseline="-25000" dirty="0">
                <a:latin typeface="Adobe Arabic" panose="02040503050201020203" pitchFamily="18" charset="-78"/>
                <a:cs typeface="Adobe Arabic" panose="02040503050201020203" pitchFamily="18" charset="-78"/>
              </a:rPr>
              <a:t>F</a:t>
            </a:r>
            <a:r>
              <a:rPr lang="en-US" sz="2800" dirty="0">
                <a:latin typeface="Adobe Arabic" panose="02040503050201020203" pitchFamily="18" charset="-78"/>
                <a:cs typeface="Adobe Arabic" panose="02040503050201020203" pitchFamily="18" charset="-78"/>
              </a:rPr>
              <a:t> = friction loss in suction line (</a:t>
            </a:r>
            <a:r>
              <a:rPr lang="en-US" sz="2800" dirty="0" err="1">
                <a:latin typeface="Adobe Arabic" panose="02040503050201020203" pitchFamily="18" charset="-78"/>
                <a:cs typeface="Adobe Arabic" panose="02040503050201020203" pitchFamily="18" charset="-78"/>
              </a:rPr>
              <a:t>ft</a:t>
            </a:r>
            <a:r>
              <a:rPr lang="en-US" sz="2800" dirty="0">
                <a:latin typeface="Adobe Arabic" panose="02040503050201020203" pitchFamily="18" charset="-78"/>
                <a:cs typeface="Adobe Arabic" panose="02040503050201020203" pitchFamily="18" charset="-78"/>
              </a:rPr>
              <a:t>).</a:t>
            </a:r>
          </a:p>
          <a:p>
            <a:pPr>
              <a:spcBef>
                <a:spcPct val="15000"/>
              </a:spcBef>
              <a:buFont typeface="Wingdings" panose="05000000000000000000" pitchFamily="2" charset="2"/>
              <a:buNone/>
            </a:pPr>
            <a:r>
              <a:rPr lang="en-US" sz="2800" dirty="0">
                <a:latin typeface="Adobe Arabic" panose="02040503050201020203" pitchFamily="18" charset="-78"/>
                <a:cs typeface="Adobe Arabic" panose="02040503050201020203" pitchFamily="18" charset="-78"/>
              </a:rPr>
              <a:t>Refer to following pages for example calculations.</a:t>
            </a:r>
          </a:p>
          <a:p>
            <a:pPr>
              <a:spcBef>
                <a:spcPct val="15000"/>
              </a:spcBef>
              <a:buFont typeface="Wingdings" panose="05000000000000000000" pitchFamily="2" charset="2"/>
              <a:buNone/>
            </a:pPr>
            <a:r>
              <a:rPr lang="en-US" sz="2800" dirty="0">
                <a:latin typeface="Adobe Arabic" panose="02040503050201020203" pitchFamily="18" charset="-78"/>
                <a:cs typeface="Adobe Arabic" panose="02040503050201020203" pitchFamily="18" charset="-78"/>
              </a:rPr>
              <a:t> 	Values for vapor pressure (P</a:t>
            </a:r>
            <a:r>
              <a:rPr lang="en-US" sz="2800" baseline="-25000" dirty="0">
                <a:latin typeface="Adobe Arabic" panose="02040503050201020203" pitchFamily="18" charset="-78"/>
                <a:cs typeface="Adobe Arabic" panose="02040503050201020203" pitchFamily="18" charset="-78"/>
              </a:rPr>
              <a:t>V</a:t>
            </a:r>
            <a:r>
              <a:rPr lang="en-US" sz="2800" dirty="0">
                <a:latin typeface="Adobe Arabic" panose="02040503050201020203" pitchFamily="18" charset="-78"/>
                <a:cs typeface="Adobe Arabic" panose="02040503050201020203" pitchFamily="18" charset="-78"/>
              </a:rPr>
              <a:t>) and atmospheric pressure (P</a:t>
            </a:r>
            <a:r>
              <a:rPr lang="en-US" sz="2800" baseline="-25000" dirty="0">
                <a:latin typeface="Adobe Arabic" panose="02040503050201020203" pitchFamily="18" charset="-78"/>
                <a:cs typeface="Adobe Arabic" panose="02040503050201020203" pitchFamily="18" charset="-78"/>
              </a:rPr>
              <a:t>A</a:t>
            </a:r>
            <a:r>
              <a:rPr lang="en-US" sz="2800" dirty="0">
                <a:latin typeface="Adobe Arabic" panose="02040503050201020203" pitchFamily="18" charset="-78"/>
                <a:cs typeface="Adobe Arabic" panose="02040503050201020203" pitchFamily="18" charset="-78"/>
              </a:rPr>
              <a:t>) found in pump handbooks. (see attached)</a:t>
            </a:r>
          </a:p>
        </p:txBody>
      </p:sp>
      <p:graphicFrame>
        <p:nvGraphicFramePr>
          <p:cNvPr id="3074" name="Object 1024"/>
          <p:cNvGraphicFramePr>
            <a:graphicFrameLocks noChangeAspect="1"/>
          </p:cNvGraphicFramePr>
          <p:nvPr/>
        </p:nvGraphicFramePr>
        <p:xfrm>
          <a:off x="3036889" y="1518735"/>
          <a:ext cx="5762625" cy="981075"/>
        </p:xfrm>
        <a:graphic>
          <a:graphicData uri="http://schemas.openxmlformats.org/presentationml/2006/ole">
            <mc:AlternateContent xmlns:mc="http://schemas.openxmlformats.org/markup-compatibility/2006">
              <mc:Choice xmlns:v="urn:schemas-microsoft-com:vml" Requires="v">
                <p:oleObj spid="_x0000_s12338" name="Equation" r:id="rId3" imgW="2286000" imgH="419040" progId="Equation.3">
                  <p:embed/>
                </p:oleObj>
              </mc:Choice>
              <mc:Fallback>
                <p:oleObj name="Equation" r:id="rId3" imgW="2286000" imgH="419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6889" y="1518735"/>
                        <a:ext cx="5762625" cy="981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Date Placeholder 1"/>
          <p:cNvSpPr>
            <a:spLocks noGrp="1"/>
          </p:cNvSpPr>
          <p:nvPr>
            <p:ph type="dt" sz="half" idx="10"/>
          </p:nvPr>
        </p:nvSpPr>
        <p:spPr/>
        <p:txBody>
          <a:bodyPr/>
          <a:lstStyle/>
          <a:p>
            <a:fld id="{7FE8A315-F0F8-454D-B3C4-AD3D6BA8B084}" type="datetime1">
              <a:rPr lang="en-US" smtClean="0">
                <a:solidFill>
                  <a:prstClr val="black">
                    <a:tint val="75000"/>
                  </a:prstClr>
                </a:solidFill>
              </a:rPr>
              <a:t>4/30/2020</a:t>
            </a:fld>
            <a:endParaRPr lang="en-IN">
              <a:solidFill>
                <a:prstClr val="black">
                  <a:tint val="75000"/>
                </a:prstClr>
              </a:solidFill>
            </a:endParaRPr>
          </a:p>
        </p:txBody>
      </p:sp>
      <p:sp>
        <p:nvSpPr>
          <p:cNvPr id="3" name="Slide Number Placeholder 2"/>
          <p:cNvSpPr>
            <a:spLocks noGrp="1"/>
          </p:cNvSpPr>
          <p:nvPr>
            <p:ph type="sldNum" sz="quarter" idx="12"/>
          </p:nvPr>
        </p:nvSpPr>
        <p:spPr/>
        <p:txBody>
          <a:bodyPr/>
          <a:lstStyle/>
          <a:p>
            <a:fld id="{5DBA1A25-0CF7-4422-B816-68BC31411645}" type="slidenum">
              <a:rPr lang="en-IN" smtClean="0">
                <a:solidFill>
                  <a:prstClr val="black">
                    <a:tint val="75000"/>
                  </a:prstClr>
                </a:solidFill>
              </a:rPr>
              <a:pPr/>
              <a:t>22</a:t>
            </a:fld>
            <a:endParaRPr lang="en-IN">
              <a:solidFill>
                <a:prstClr val="black">
                  <a:tint val="75000"/>
                </a:prstClr>
              </a:solidFill>
            </a:endParaRPr>
          </a:p>
        </p:txBody>
      </p:sp>
    </p:spTree>
    <p:extLst>
      <p:ext uri="{BB962C8B-B14F-4D97-AF65-F5344CB8AC3E}">
        <p14:creationId xmlns:p14="http://schemas.microsoft.com/office/powerpoint/2010/main" val="25567630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C:\WINDOWS\TEMP\~AUT0005.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1465" y="211874"/>
            <a:ext cx="3992562"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3795" name="Picture 2" descr="C:\WINDOWS\TEMP\~AUT0003.bmp"/>
          <p:cNvPicPr>
            <a:picLocks noChangeAspect="1" noChangeArrowheads="1"/>
          </p:cNvPicPr>
          <p:nvPr/>
        </p:nvPicPr>
        <p:blipFill>
          <a:blip r:embed="rId3">
            <a:extLst>
              <a:ext uri="{28A0092B-C50C-407E-A947-70E740481C1C}">
                <a14:useLocalDpi xmlns:a14="http://schemas.microsoft.com/office/drawing/2010/main" val="0"/>
              </a:ext>
            </a:extLst>
          </a:blip>
          <a:srcRect t="1492"/>
          <a:stretch>
            <a:fillRect/>
          </a:stretch>
        </p:blipFill>
        <p:spPr bwMode="auto">
          <a:xfrm>
            <a:off x="2255297" y="459252"/>
            <a:ext cx="4991890" cy="6398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BD270A18-CC16-49D8-BF22-D99CF7A234CD}" type="datetime1">
              <a:rPr lang="en-US" smtClean="0">
                <a:solidFill>
                  <a:prstClr val="black">
                    <a:tint val="75000"/>
                  </a:prstClr>
                </a:solidFill>
              </a:rPr>
              <a:t>4/30/2020</a:t>
            </a:fld>
            <a:endParaRPr lang="en-IN">
              <a:solidFill>
                <a:prstClr val="black">
                  <a:tint val="75000"/>
                </a:prstClr>
              </a:solidFill>
            </a:endParaRPr>
          </a:p>
        </p:txBody>
      </p:sp>
      <p:sp>
        <p:nvSpPr>
          <p:cNvPr id="3" name="Slide Number Placeholder 2"/>
          <p:cNvSpPr>
            <a:spLocks noGrp="1"/>
          </p:cNvSpPr>
          <p:nvPr>
            <p:ph type="sldNum" sz="quarter" idx="12"/>
          </p:nvPr>
        </p:nvSpPr>
        <p:spPr/>
        <p:txBody>
          <a:bodyPr/>
          <a:lstStyle/>
          <a:p>
            <a:fld id="{5DBA1A25-0CF7-4422-B816-68BC31411645}" type="slidenum">
              <a:rPr lang="en-IN" smtClean="0">
                <a:solidFill>
                  <a:prstClr val="black">
                    <a:tint val="75000"/>
                  </a:prstClr>
                </a:solidFill>
              </a:rPr>
              <a:pPr/>
              <a:t>23</a:t>
            </a:fld>
            <a:endParaRPr lang="en-IN">
              <a:solidFill>
                <a:prstClr val="black">
                  <a:tint val="75000"/>
                </a:prstClr>
              </a:solidFill>
            </a:endParaRPr>
          </a:p>
        </p:txBody>
      </p:sp>
    </p:spTree>
    <p:extLst>
      <p:ext uri="{BB962C8B-B14F-4D97-AF65-F5344CB8AC3E}">
        <p14:creationId xmlns:p14="http://schemas.microsoft.com/office/powerpoint/2010/main" val="20138224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WINDOWS\TEMP\~AUT0004.bmp"/>
          <p:cNvPicPr>
            <a:picLocks noChangeAspect="1" noChangeArrowheads="1"/>
          </p:cNvPicPr>
          <p:nvPr/>
        </p:nvPicPr>
        <p:blipFill rotWithShape="1">
          <a:blip r:embed="rId2">
            <a:extLst>
              <a:ext uri="{28A0092B-C50C-407E-A947-70E740481C1C}">
                <a14:useLocalDpi xmlns:a14="http://schemas.microsoft.com/office/drawing/2010/main" val="0"/>
              </a:ext>
            </a:extLst>
          </a:blip>
          <a:srcRect l="1801" t="6527" r="1730" b="5821"/>
          <a:stretch/>
        </p:blipFill>
        <p:spPr bwMode="auto">
          <a:xfrm>
            <a:off x="3077737" y="208673"/>
            <a:ext cx="5597912" cy="6426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6A515135-D14A-44C6-B6FE-EBC49068604D}" type="datetime1">
              <a:rPr lang="en-US" smtClean="0">
                <a:solidFill>
                  <a:prstClr val="black">
                    <a:tint val="75000"/>
                  </a:prstClr>
                </a:solidFill>
              </a:rPr>
              <a:t>4/30/2020</a:t>
            </a:fld>
            <a:endParaRPr lang="en-IN">
              <a:solidFill>
                <a:prstClr val="black">
                  <a:tint val="75000"/>
                </a:prstClr>
              </a:solidFill>
            </a:endParaRPr>
          </a:p>
        </p:txBody>
      </p:sp>
      <p:sp>
        <p:nvSpPr>
          <p:cNvPr id="3" name="Slide Number Placeholder 2"/>
          <p:cNvSpPr>
            <a:spLocks noGrp="1"/>
          </p:cNvSpPr>
          <p:nvPr>
            <p:ph type="sldNum" sz="quarter" idx="12"/>
          </p:nvPr>
        </p:nvSpPr>
        <p:spPr/>
        <p:txBody>
          <a:bodyPr/>
          <a:lstStyle/>
          <a:p>
            <a:fld id="{5DBA1A25-0CF7-4422-B816-68BC31411645}" type="slidenum">
              <a:rPr lang="en-IN" smtClean="0">
                <a:solidFill>
                  <a:prstClr val="black">
                    <a:tint val="75000"/>
                  </a:prstClr>
                </a:solidFill>
              </a:rPr>
              <a:pPr/>
              <a:t>24</a:t>
            </a:fld>
            <a:endParaRPr lang="en-IN">
              <a:solidFill>
                <a:prstClr val="black">
                  <a:tint val="75000"/>
                </a:prstClr>
              </a:solidFill>
            </a:endParaRPr>
          </a:p>
        </p:txBody>
      </p:sp>
    </p:spTree>
    <p:extLst>
      <p:ext uri="{BB962C8B-B14F-4D97-AF65-F5344CB8AC3E}">
        <p14:creationId xmlns:p14="http://schemas.microsoft.com/office/powerpoint/2010/main" val="9067159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175126" y="504825"/>
            <a:ext cx="4533976" cy="533400"/>
          </a:xfrm>
        </p:spPr>
        <p:txBody>
          <a:bodyPr>
            <a:normAutofit fontScale="90000"/>
          </a:bodyPr>
          <a:lstStyle/>
          <a:p>
            <a:r>
              <a:rPr lang="en-US" dirty="0" smtClean="0">
                <a:latin typeface="Adobe Arabic" panose="02040503050201020203" pitchFamily="18" charset="-78"/>
                <a:cs typeface="Adobe Arabic" panose="02040503050201020203" pitchFamily="18" charset="-78"/>
              </a:rPr>
              <a:t>NPSH</a:t>
            </a:r>
            <a:r>
              <a:rPr lang="en-US" baseline="-25000" dirty="0" smtClean="0">
                <a:latin typeface="Adobe Arabic" panose="02040503050201020203" pitchFamily="18" charset="-78"/>
                <a:cs typeface="Adobe Arabic" panose="02040503050201020203" pitchFamily="18" charset="-78"/>
              </a:rPr>
              <a:t>A</a:t>
            </a:r>
            <a:r>
              <a:rPr lang="en-US" dirty="0" smtClean="0">
                <a:latin typeface="Adobe Arabic" panose="02040503050201020203" pitchFamily="18" charset="-78"/>
                <a:cs typeface="Adobe Arabic" panose="02040503050201020203" pitchFamily="18" charset="-78"/>
              </a:rPr>
              <a:t> Example #1</a:t>
            </a:r>
          </a:p>
        </p:txBody>
      </p:sp>
      <p:sp>
        <p:nvSpPr>
          <p:cNvPr id="35843" name="Rectangle 3"/>
          <p:cNvSpPr>
            <a:spLocks noGrp="1" noChangeArrowheads="1"/>
          </p:cNvSpPr>
          <p:nvPr>
            <p:ph type="body" idx="1"/>
          </p:nvPr>
        </p:nvSpPr>
        <p:spPr>
          <a:xfrm>
            <a:off x="5602288" y="2142893"/>
            <a:ext cx="5740400" cy="3873500"/>
          </a:xfrm>
        </p:spPr>
        <p:txBody>
          <a:bodyPr>
            <a:normAutofit lnSpcReduction="10000"/>
          </a:bodyPr>
          <a:lstStyle/>
          <a:p>
            <a:pPr>
              <a:buFont typeface="Wingdings" panose="05000000000000000000" pitchFamily="2" charset="2"/>
              <a:buNone/>
            </a:pPr>
            <a:r>
              <a:rPr lang="en-US" sz="2400" dirty="0"/>
              <a:t>	NPSH</a:t>
            </a:r>
            <a:r>
              <a:rPr lang="en-US" sz="2400" baseline="-25000" dirty="0"/>
              <a:t>A</a:t>
            </a:r>
            <a:r>
              <a:rPr lang="en-US" sz="2400" dirty="0"/>
              <a:t>	= </a:t>
            </a:r>
            <a:r>
              <a:rPr lang="en-US" sz="2400" u="sng" dirty="0"/>
              <a:t>2.31 (P</a:t>
            </a:r>
            <a:r>
              <a:rPr lang="en-US" sz="2400" u="sng" baseline="-25000" dirty="0"/>
              <a:t>A</a:t>
            </a:r>
            <a:r>
              <a:rPr lang="en-US" sz="2400" u="sng" dirty="0"/>
              <a:t>-P</a:t>
            </a:r>
            <a:r>
              <a:rPr lang="en-US" sz="2400" u="sng" baseline="-25000" dirty="0"/>
              <a:t>V</a:t>
            </a:r>
            <a:r>
              <a:rPr lang="en-US" sz="2400" u="sng" dirty="0"/>
              <a:t>)</a:t>
            </a:r>
            <a:r>
              <a:rPr lang="en-US" sz="2400" dirty="0"/>
              <a:t> + (H</a:t>
            </a:r>
            <a:r>
              <a:rPr lang="en-US" sz="2400" baseline="-25000" dirty="0"/>
              <a:t>E</a:t>
            </a:r>
            <a:r>
              <a:rPr lang="en-US" sz="2400" dirty="0"/>
              <a:t>-H</a:t>
            </a:r>
            <a:r>
              <a:rPr lang="en-US" sz="2400" baseline="-25000" dirty="0"/>
              <a:t>F</a:t>
            </a:r>
            <a:r>
              <a:rPr lang="en-US" sz="2400" dirty="0"/>
              <a:t>)</a:t>
            </a:r>
          </a:p>
          <a:p>
            <a:pPr>
              <a:buFont typeface="Wingdings" panose="05000000000000000000" pitchFamily="2" charset="2"/>
              <a:buNone/>
            </a:pPr>
            <a:r>
              <a:rPr lang="en-US" sz="2400" dirty="0"/>
              <a:t>			         SP.GR.</a:t>
            </a:r>
          </a:p>
          <a:p>
            <a:pPr>
              <a:buFont typeface="Wingdings" panose="05000000000000000000" pitchFamily="2" charset="2"/>
              <a:buNone/>
            </a:pPr>
            <a:r>
              <a:rPr lang="en-US" sz="2400" dirty="0"/>
              <a:t>			= </a:t>
            </a:r>
            <a:r>
              <a:rPr lang="en-US" sz="2400" u="sng" dirty="0"/>
              <a:t>2.31 (14.7-0.69)</a:t>
            </a:r>
            <a:r>
              <a:rPr lang="en-US" sz="2400" dirty="0"/>
              <a:t> + (10-1.5)</a:t>
            </a:r>
          </a:p>
          <a:p>
            <a:pPr>
              <a:buFont typeface="Wingdings" panose="05000000000000000000" pitchFamily="2" charset="2"/>
              <a:buNone/>
            </a:pPr>
            <a:r>
              <a:rPr lang="en-US" sz="2400" dirty="0"/>
              <a:t>				0.99</a:t>
            </a:r>
          </a:p>
          <a:p>
            <a:pPr>
              <a:buFont typeface="Wingdings" panose="05000000000000000000" pitchFamily="2" charset="2"/>
              <a:buNone/>
            </a:pPr>
            <a:r>
              <a:rPr lang="en-US" sz="2400" dirty="0"/>
              <a:t>			= 32.7 + 10 –1.5</a:t>
            </a:r>
          </a:p>
          <a:p>
            <a:pPr>
              <a:buFont typeface="Wingdings" panose="05000000000000000000" pitchFamily="2" charset="2"/>
              <a:buNone/>
            </a:pPr>
            <a:r>
              <a:rPr lang="en-US" sz="2400" dirty="0"/>
              <a:t>			= 41.2 </a:t>
            </a:r>
            <a:r>
              <a:rPr lang="en-US" sz="2400" dirty="0" err="1"/>
              <a:t>ft</a:t>
            </a:r>
            <a:r>
              <a:rPr lang="en-US" sz="2400" dirty="0"/>
              <a:t> NPSH</a:t>
            </a:r>
            <a:r>
              <a:rPr lang="en-US" sz="2400" baseline="-25000" dirty="0"/>
              <a:t>A</a:t>
            </a:r>
            <a:endParaRPr lang="en-US" sz="2400" dirty="0"/>
          </a:p>
          <a:p>
            <a:pPr>
              <a:buFont typeface="Wingdings" panose="05000000000000000000" pitchFamily="2" charset="2"/>
              <a:buNone/>
            </a:pPr>
            <a:r>
              <a:rPr lang="en-US" sz="2400" dirty="0"/>
              <a:t>		GOOD !</a:t>
            </a:r>
          </a:p>
          <a:p>
            <a:pPr>
              <a:buFont typeface="Wingdings" panose="05000000000000000000" pitchFamily="2" charset="2"/>
              <a:buNone/>
            </a:pPr>
            <a:r>
              <a:rPr lang="en-US" sz="2400" dirty="0"/>
              <a:t>		Should be no problem to select a pump to perform satisfactorily.</a:t>
            </a:r>
          </a:p>
        </p:txBody>
      </p:sp>
      <p:sp>
        <p:nvSpPr>
          <p:cNvPr id="35844" name="Text Box 5"/>
          <p:cNvSpPr txBox="1">
            <a:spLocks noChangeArrowheads="1"/>
          </p:cNvSpPr>
          <p:nvPr/>
        </p:nvSpPr>
        <p:spPr bwMode="auto">
          <a:xfrm>
            <a:off x="2250378" y="1424663"/>
            <a:ext cx="1663700" cy="38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6pPr>
            <a:lvl7pPr marL="29718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7pPr>
            <a:lvl8pPr marL="34290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8pPr>
            <a:lvl9pPr marL="38862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9pPr>
          </a:lstStyle>
          <a:p>
            <a:pPr algn="ctr">
              <a:buFont typeface="Wingdings" panose="05000000000000000000" pitchFamily="2" charset="2"/>
              <a:buNone/>
            </a:pPr>
            <a:r>
              <a:rPr lang="en-US" sz="2200" dirty="0">
                <a:solidFill>
                  <a:prstClr val="black"/>
                </a:solidFill>
              </a:rPr>
              <a:t>vent</a:t>
            </a:r>
          </a:p>
        </p:txBody>
      </p:sp>
      <p:sp>
        <p:nvSpPr>
          <p:cNvPr id="35845" name="Text Box 6"/>
          <p:cNvSpPr txBox="1">
            <a:spLocks noChangeArrowheads="1"/>
          </p:cNvSpPr>
          <p:nvPr/>
        </p:nvSpPr>
        <p:spPr bwMode="auto">
          <a:xfrm>
            <a:off x="2895600" y="1981200"/>
            <a:ext cx="2362200" cy="60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6pPr>
            <a:lvl7pPr marL="29718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7pPr>
            <a:lvl8pPr marL="34290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8pPr>
            <a:lvl9pPr marL="38862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9pPr>
          </a:lstStyle>
          <a:p>
            <a:pPr>
              <a:buFont typeface="Wingdings" panose="05000000000000000000" pitchFamily="2" charset="2"/>
              <a:buNone/>
            </a:pPr>
            <a:r>
              <a:rPr lang="en-US" sz="1800">
                <a:solidFill>
                  <a:prstClr val="black"/>
                </a:solidFill>
              </a:rPr>
              <a:t>Water at 90</a:t>
            </a:r>
            <a:r>
              <a:rPr lang="en-US" sz="1800">
                <a:solidFill>
                  <a:prstClr val="black"/>
                </a:solidFill>
                <a:cs typeface="Times New Roman" panose="02020603050405020304" pitchFamily="18" charset="0"/>
              </a:rPr>
              <a:t>°F SP.GR. = .99 P</a:t>
            </a:r>
            <a:r>
              <a:rPr lang="en-US" sz="1800" baseline="-25000">
                <a:solidFill>
                  <a:prstClr val="black"/>
                </a:solidFill>
                <a:cs typeface="Times New Roman" panose="02020603050405020304" pitchFamily="18" charset="0"/>
              </a:rPr>
              <a:t>V </a:t>
            </a:r>
            <a:r>
              <a:rPr lang="en-US" sz="1800">
                <a:solidFill>
                  <a:prstClr val="black"/>
                </a:solidFill>
                <a:cs typeface="Times New Roman" panose="02020603050405020304" pitchFamily="18" charset="0"/>
              </a:rPr>
              <a:t>= 0.69 psia</a:t>
            </a:r>
            <a:endParaRPr lang="en-US" sz="1800">
              <a:solidFill>
                <a:prstClr val="black"/>
              </a:solidFill>
            </a:endParaRPr>
          </a:p>
        </p:txBody>
      </p:sp>
      <p:sp>
        <p:nvSpPr>
          <p:cNvPr id="35846" name="Text Box 7"/>
          <p:cNvSpPr txBox="1">
            <a:spLocks noChangeArrowheads="1"/>
          </p:cNvSpPr>
          <p:nvPr/>
        </p:nvSpPr>
        <p:spPr bwMode="auto">
          <a:xfrm>
            <a:off x="2667000" y="3200401"/>
            <a:ext cx="3581400" cy="728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6pPr>
            <a:lvl7pPr marL="29718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7pPr>
            <a:lvl8pPr marL="34290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8pPr>
            <a:lvl9pPr marL="38862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9pPr>
          </a:lstStyle>
          <a:p>
            <a:pPr>
              <a:buFont typeface="Wingdings" panose="05000000000000000000" pitchFamily="2" charset="2"/>
              <a:buNone/>
            </a:pPr>
            <a:r>
              <a:rPr lang="en-US" sz="2200" dirty="0">
                <a:solidFill>
                  <a:prstClr val="black"/>
                </a:solidFill>
              </a:rPr>
              <a:t>	Friction loss in suction line H</a:t>
            </a:r>
            <a:r>
              <a:rPr lang="en-US" sz="2200" baseline="-25000" dirty="0">
                <a:solidFill>
                  <a:prstClr val="black"/>
                </a:solidFill>
              </a:rPr>
              <a:t>F</a:t>
            </a:r>
            <a:r>
              <a:rPr lang="en-US" sz="2200" dirty="0">
                <a:solidFill>
                  <a:prstClr val="black"/>
                </a:solidFill>
              </a:rPr>
              <a:t> = 1 </a:t>
            </a:r>
            <a:r>
              <a:rPr lang="en-US" sz="2200" baseline="30000" dirty="0">
                <a:solidFill>
                  <a:prstClr val="black"/>
                </a:solidFill>
              </a:rPr>
              <a:t>½</a:t>
            </a:r>
            <a:r>
              <a:rPr lang="en-US" sz="2200" dirty="0">
                <a:solidFill>
                  <a:prstClr val="black"/>
                </a:solidFill>
              </a:rPr>
              <a:t> ft.</a:t>
            </a:r>
          </a:p>
        </p:txBody>
      </p:sp>
      <p:sp>
        <p:nvSpPr>
          <p:cNvPr id="35847" name="Text Box 8"/>
          <p:cNvSpPr txBox="1">
            <a:spLocks noChangeArrowheads="1"/>
          </p:cNvSpPr>
          <p:nvPr/>
        </p:nvSpPr>
        <p:spPr bwMode="auto">
          <a:xfrm>
            <a:off x="5785624" y="1325496"/>
            <a:ext cx="4440062" cy="38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6pPr>
            <a:lvl7pPr marL="29718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7pPr>
            <a:lvl8pPr marL="34290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8pPr>
            <a:lvl9pPr marL="38862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9pPr>
          </a:lstStyle>
          <a:p>
            <a:pPr>
              <a:buFont typeface="Wingdings" panose="05000000000000000000" pitchFamily="2" charset="2"/>
              <a:buNone/>
            </a:pPr>
            <a:r>
              <a:rPr lang="en-US" sz="2200" dirty="0">
                <a:solidFill>
                  <a:prstClr val="black"/>
                </a:solidFill>
              </a:rPr>
              <a:t>Atmospheric pressure (P</a:t>
            </a:r>
            <a:r>
              <a:rPr lang="en-US" sz="2200" baseline="-25000" dirty="0">
                <a:solidFill>
                  <a:prstClr val="black"/>
                </a:solidFill>
              </a:rPr>
              <a:t>A</a:t>
            </a:r>
            <a:r>
              <a:rPr lang="en-US" sz="2200" dirty="0">
                <a:solidFill>
                  <a:prstClr val="black"/>
                </a:solidFill>
              </a:rPr>
              <a:t>) = 14.7 </a:t>
            </a:r>
            <a:r>
              <a:rPr lang="en-US" sz="2200" dirty="0" err="1">
                <a:solidFill>
                  <a:prstClr val="black"/>
                </a:solidFill>
              </a:rPr>
              <a:t>psia</a:t>
            </a:r>
            <a:endParaRPr lang="en-US" sz="2200" dirty="0">
              <a:solidFill>
                <a:prstClr val="black"/>
              </a:solidFill>
            </a:endParaRPr>
          </a:p>
        </p:txBody>
      </p:sp>
      <p:pic>
        <p:nvPicPr>
          <p:cNvPr id="35848" name="Picture 9"/>
          <p:cNvPicPr>
            <a:picLocks noChangeAspect="1" noChangeArrowheads="1"/>
          </p:cNvPicPr>
          <p:nvPr/>
        </p:nvPicPr>
        <p:blipFill>
          <a:blip r:embed="rId2">
            <a:lum contrast="30000"/>
            <a:extLst>
              <a:ext uri="{28A0092B-C50C-407E-A947-70E740481C1C}">
                <a14:useLocalDpi xmlns:a14="http://schemas.microsoft.com/office/drawing/2010/main" val="0"/>
              </a:ext>
            </a:extLst>
          </a:blip>
          <a:srcRect/>
          <a:stretch>
            <a:fillRect/>
          </a:stretch>
        </p:blipFill>
        <p:spPr bwMode="auto">
          <a:xfrm>
            <a:off x="1527368" y="1761450"/>
            <a:ext cx="2706688" cy="360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16173F44-A814-40AF-A7A6-A50360A78255}" type="datetime1">
              <a:rPr lang="en-US" smtClean="0">
                <a:solidFill>
                  <a:prstClr val="black">
                    <a:tint val="75000"/>
                  </a:prstClr>
                </a:solidFill>
              </a:rPr>
              <a:t>4/30/2020</a:t>
            </a:fld>
            <a:endParaRPr lang="en-IN">
              <a:solidFill>
                <a:prstClr val="black">
                  <a:tint val="75000"/>
                </a:prstClr>
              </a:solidFill>
            </a:endParaRPr>
          </a:p>
        </p:txBody>
      </p:sp>
      <p:sp>
        <p:nvSpPr>
          <p:cNvPr id="3" name="Slide Number Placeholder 2"/>
          <p:cNvSpPr>
            <a:spLocks noGrp="1"/>
          </p:cNvSpPr>
          <p:nvPr>
            <p:ph type="sldNum" sz="quarter" idx="12"/>
          </p:nvPr>
        </p:nvSpPr>
        <p:spPr/>
        <p:txBody>
          <a:bodyPr/>
          <a:lstStyle/>
          <a:p>
            <a:fld id="{5DBA1A25-0CF7-4422-B816-68BC31411645}" type="slidenum">
              <a:rPr lang="en-IN" smtClean="0">
                <a:solidFill>
                  <a:prstClr val="black">
                    <a:tint val="75000"/>
                  </a:prstClr>
                </a:solidFill>
              </a:rPr>
              <a:pPr/>
              <a:t>25</a:t>
            </a:fld>
            <a:endParaRPr lang="en-IN">
              <a:solidFill>
                <a:prstClr val="black">
                  <a:tint val="75000"/>
                </a:prstClr>
              </a:solidFill>
            </a:endParaRPr>
          </a:p>
        </p:txBody>
      </p:sp>
    </p:spTree>
    <p:extLst>
      <p:ext uri="{BB962C8B-B14F-4D97-AF65-F5344CB8AC3E}">
        <p14:creationId xmlns:p14="http://schemas.microsoft.com/office/powerpoint/2010/main" val="13896226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9"/>
          <p:cNvPicPr>
            <a:picLocks noChangeAspect="1" noChangeArrowheads="1"/>
          </p:cNvPicPr>
          <p:nvPr/>
        </p:nvPicPr>
        <p:blipFill>
          <a:blip r:embed="rId2">
            <a:lum contrast="24000"/>
            <a:extLst>
              <a:ext uri="{28A0092B-C50C-407E-A947-70E740481C1C}">
                <a14:useLocalDpi xmlns:a14="http://schemas.microsoft.com/office/drawing/2010/main" val="0"/>
              </a:ext>
            </a:extLst>
          </a:blip>
          <a:srcRect/>
          <a:stretch>
            <a:fillRect/>
          </a:stretch>
        </p:blipFill>
        <p:spPr bwMode="auto">
          <a:xfrm>
            <a:off x="1752600" y="1828800"/>
            <a:ext cx="3200400" cy="391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6867" name="Rectangle 2"/>
          <p:cNvSpPr>
            <a:spLocks noGrp="1" noChangeArrowheads="1"/>
          </p:cNvSpPr>
          <p:nvPr>
            <p:ph type="title"/>
          </p:nvPr>
        </p:nvSpPr>
        <p:spPr>
          <a:xfrm>
            <a:off x="4175126" y="504825"/>
            <a:ext cx="4790454" cy="533400"/>
          </a:xfrm>
        </p:spPr>
        <p:txBody>
          <a:bodyPr>
            <a:normAutofit fontScale="90000"/>
          </a:bodyPr>
          <a:lstStyle/>
          <a:p>
            <a:r>
              <a:rPr lang="en-US" dirty="0" smtClean="0"/>
              <a:t>NPSH</a:t>
            </a:r>
            <a:r>
              <a:rPr lang="en-US" baseline="-25000" dirty="0" smtClean="0"/>
              <a:t>A</a:t>
            </a:r>
            <a:r>
              <a:rPr lang="en-US" dirty="0" smtClean="0"/>
              <a:t> Example #2</a:t>
            </a:r>
          </a:p>
        </p:txBody>
      </p:sp>
      <p:sp>
        <p:nvSpPr>
          <p:cNvPr id="36868" name="Rectangle 3"/>
          <p:cNvSpPr>
            <a:spLocks noGrp="1" noChangeArrowheads="1"/>
          </p:cNvSpPr>
          <p:nvPr>
            <p:ph type="body" idx="1"/>
          </p:nvPr>
        </p:nvSpPr>
        <p:spPr>
          <a:xfrm>
            <a:off x="4927600" y="2209800"/>
            <a:ext cx="5740400" cy="4019550"/>
          </a:xfrm>
        </p:spPr>
        <p:txBody>
          <a:bodyPr/>
          <a:lstStyle/>
          <a:p>
            <a:pPr>
              <a:buFont typeface="Wingdings" panose="05000000000000000000" pitchFamily="2" charset="2"/>
              <a:buNone/>
            </a:pPr>
            <a:r>
              <a:rPr lang="en-US" sz="2400"/>
              <a:t>	NPSH</a:t>
            </a:r>
            <a:r>
              <a:rPr lang="en-US" sz="2400" baseline="-25000"/>
              <a:t>A</a:t>
            </a:r>
            <a:r>
              <a:rPr lang="en-US" sz="2400"/>
              <a:t>	= </a:t>
            </a:r>
            <a:r>
              <a:rPr lang="en-US" sz="2400" u="sng"/>
              <a:t>2.31 (P</a:t>
            </a:r>
            <a:r>
              <a:rPr lang="en-US" sz="2400" u="sng" baseline="-25000"/>
              <a:t>A</a:t>
            </a:r>
            <a:r>
              <a:rPr lang="en-US" sz="2400" u="sng"/>
              <a:t>-P</a:t>
            </a:r>
            <a:r>
              <a:rPr lang="en-US" sz="2400" u="sng" baseline="-25000"/>
              <a:t>V</a:t>
            </a:r>
            <a:r>
              <a:rPr lang="en-US" sz="2400" u="sng"/>
              <a:t>)</a:t>
            </a:r>
            <a:r>
              <a:rPr lang="en-US" sz="2400"/>
              <a:t> + (H</a:t>
            </a:r>
            <a:r>
              <a:rPr lang="en-US" sz="2400" baseline="-25000"/>
              <a:t>E</a:t>
            </a:r>
            <a:r>
              <a:rPr lang="en-US" sz="2400"/>
              <a:t>-H</a:t>
            </a:r>
            <a:r>
              <a:rPr lang="en-US" sz="2400" baseline="-25000"/>
              <a:t>F</a:t>
            </a:r>
            <a:r>
              <a:rPr lang="en-US" sz="2400"/>
              <a:t>)</a:t>
            </a:r>
          </a:p>
          <a:p>
            <a:pPr>
              <a:buFont typeface="Wingdings" panose="05000000000000000000" pitchFamily="2" charset="2"/>
              <a:buNone/>
            </a:pPr>
            <a:r>
              <a:rPr lang="en-US" sz="2400"/>
              <a:t>			         SP.GR.</a:t>
            </a:r>
          </a:p>
          <a:p>
            <a:pPr>
              <a:buFont typeface="Wingdings" panose="05000000000000000000" pitchFamily="2" charset="2"/>
              <a:buNone/>
            </a:pPr>
            <a:r>
              <a:rPr lang="en-US" sz="2400"/>
              <a:t>			= </a:t>
            </a:r>
            <a:r>
              <a:rPr lang="en-US" sz="2400" u="sng"/>
              <a:t>2.31 (18.9-18.9)</a:t>
            </a:r>
            <a:r>
              <a:rPr lang="en-US" sz="2400"/>
              <a:t> + (10-1.5)</a:t>
            </a:r>
          </a:p>
          <a:p>
            <a:pPr>
              <a:buFont typeface="Wingdings" panose="05000000000000000000" pitchFamily="2" charset="2"/>
              <a:buNone/>
            </a:pPr>
            <a:r>
              <a:rPr lang="en-US" sz="2400"/>
              <a:t>				0.953</a:t>
            </a:r>
          </a:p>
          <a:p>
            <a:pPr>
              <a:buFont typeface="Wingdings" panose="05000000000000000000" pitchFamily="2" charset="2"/>
              <a:buNone/>
            </a:pPr>
            <a:r>
              <a:rPr lang="en-US" sz="2400"/>
              <a:t>			= 0 + 10 – 1.5</a:t>
            </a:r>
          </a:p>
          <a:p>
            <a:pPr>
              <a:buFont typeface="Wingdings" panose="05000000000000000000" pitchFamily="2" charset="2"/>
              <a:buNone/>
            </a:pPr>
            <a:r>
              <a:rPr lang="en-US" sz="2400"/>
              <a:t>			= 8.5 ft NPSH</a:t>
            </a:r>
            <a:r>
              <a:rPr lang="en-US" sz="2400" baseline="-25000"/>
              <a:t>A</a:t>
            </a:r>
            <a:endParaRPr lang="en-US" sz="2400"/>
          </a:p>
          <a:p>
            <a:pPr>
              <a:buFont typeface="Wingdings" panose="05000000000000000000" pitchFamily="2" charset="2"/>
              <a:buNone/>
            </a:pPr>
            <a:r>
              <a:rPr lang="en-US" sz="2400"/>
              <a:t>		Fair !</a:t>
            </a:r>
          </a:p>
          <a:p>
            <a:pPr>
              <a:buFont typeface="Wingdings" panose="05000000000000000000" pitchFamily="2" charset="2"/>
              <a:buNone/>
            </a:pPr>
            <a:r>
              <a:rPr lang="en-US" sz="2400"/>
              <a:t>		Select a pump that requires less than</a:t>
            </a:r>
          </a:p>
          <a:p>
            <a:pPr>
              <a:buFont typeface="Wingdings" panose="05000000000000000000" pitchFamily="2" charset="2"/>
              <a:buNone/>
            </a:pPr>
            <a:r>
              <a:rPr lang="en-US" sz="2400"/>
              <a:t>		8.5’ NPSH</a:t>
            </a:r>
            <a:r>
              <a:rPr lang="en-US" sz="2400" baseline="-25000"/>
              <a:t>A</a:t>
            </a:r>
            <a:r>
              <a:rPr lang="en-US" sz="2400"/>
              <a:t> a duty point</a:t>
            </a:r>
          </a:p>
        </p:txBody>
      </p:sp>
      <p:sp>
        <p:nvSpPr>
          <p:cNvPr id="36869" name="Text Box 5"/>
          <p:cNvSpPr txBox="1">
            <a:spLocks noChangeArrowheads="1"/>
          </p:cNvSpPr>
          <p:nvPr/>
        </p:nvSpPr>
        <p:spPr bwMode="auto">
          <a:xfrm>
            <a:off x="2590800" y="1371600"/>
            <a:ext cx="2362200" cy="38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6pPr>
            <a:lvl7pPr marL="29718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7pPr>
            <a:lvl8pPr marL="34290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8pPr>
            <a:lvl9pPr marL="38862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9pPr>
          </a:lstStyle>
          <a:p>
            <a:pPr algn="ctr">
              <a:buFont typeface="Wingdings" panose="05000000000000000000" pitchFamily="2" charset="2"/>
              <a:buNone/>
            </a:pPr>
            <a:r>
              <a:rPr lang="en-US" sz="2200">
                <a:solidFill>
                  <a:prstClr val="black"/>
                </a:solidFill>
              </a:rPr>
              <a:t>Tank not vent</a:t>
            </a:r>
          </a:p>
        </p:txBody>
      </p:sp>
      <p:sp>
        <p:nvSpPr>
          <p:cNvPr id="36870" name="Text Box 6"/>
          <p:cNvSpPr txBox="1">
            <a:spLocks noChangeArrowheads="1"/>
          </p:cNvSpPr>
          <p:nvPr/>
        </p:nvSpPr>
        <p:spPr bwMode="auto">
          <a:xfrm>
            <a:off x="3305175" y="1704975"/>
            <a:ext cx="2362200" cy="60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6pPr>
            <a:lvl7pPr marL="29718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7pPr>
            <a:lvl8pPr marL="34290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8pPr>
            <a:lvl9pPr marL="38862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9pPr>
          </a:lstStyle>
          <a:p>
            <a:pPr>
              <a:buFont typeface="Wingdings" panose="05000000000000000000" pitchFamily="2" charset="2"/>
              <a:buNone/>
            </a:pPr>
            <a:r>
              <a:rPr lang="en-US" sz="1800">
                <a:solidFill>
                  <a:prstClr val="black"/>
                </a:solidFill>
              </a:rPr>
              <a:t>Water at 225</a:t>
            </a:r>
            <a:r>
              <a:rPr lang="en-US" sz="1800">
                <a:solidFill>
                  <a:prstClr val="black"/>
                </a:solidFill>
                <a:cs typeface="Times New Roman" panose="02020603050405020304" pitchFamily="18" charset="0"/>
              </a:rPr>
              <a:t>°F Sp.Gr. = 0.95 P</a:t>
            </a:r>
            <a:r>
              <a:rPr lang="en-US" sz="1800" baseline="-25000">
                <a:solidFill>
                  <a:prstClr val="black"/>
                </a:solidFill>
                <a:cs typeface="Times New Roman" panose="02020603050405020304" pitchFamily="18" charset="0"/>
              </a:rPr>
              <a:t>V </a:t>
            </a:r>
            <a:r>
              <a:rPr lang="en-US" sz="1800">
                <a:solidFill>
                  <a:prstClr val="black"/>
                </a:solidFill>
                <a:cs typeface="Times New Roman" panose="02020603050405020304" pitchFamily="18" charset="0"/>
              </a:rPr>
              <a:t>= 18.9 psia</a:t>
            </a:r>
            <a:endParaRPr lang="en-US" sz="1800">
              <a:solidFill>
                <a:prstClr val="black"/>
              </a:solidFill>
            </a:endParaRPr>
          </a:p>
        </p:txBody>
      </p:sp>
      <p:sp>
        <p:nvSpPr>
          <p:cNvPr id="36871" name="Text Box 7"/>
          <p:cNvSpPr txBox="1">
            <a:spLocks noChangeArrowheads="1"/>
          </p:cNvSpPr>
          <p:nvPr/>
        </p:nvSpPr>
        <p:spPr bwMode="auto">
          <a:xfrm>
            <a:off x="3435350" y="3103564"/>
            <a:ext cx="3429000" cy="728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6pPr>
            <a:lvl7pPr marL="29718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7pPr>
            <a:lvl8pPr marL="34290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8pPr>
            <a:lvl9pPr marL="38862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9pPr>
          </a:lstStyle>
          <a:p>
            <a:pPr>
              <a:buFont typeface="Wingdings" panose="05000000000000000000" pitchFamily="2" charset="2"/>
              <a:buNone/>
            </a:pPr>
            <a:r>
              <a:rPr lang="en-US" sz="2200">
                <a:solidFill>
                  <a:prstClr val="black"/>
                </a:solidFill>
              </a:rPr>
              <a:t>Friction loss in suction line H</a:t>
            </a:r>
            <a:r>
              <a:rPr lang="en-US" sz="2200" baseline="-25000">
                <a:solidFill>
                  <a:prstClr val="black"/>
                </a:solidFill>
              </a:rPr>
              <a:t>F</a:t>
            </a:r>
            <a:r>
              <a:rPr lang="en-US" sz="2200">
                <a:solidFill>
                  <a:prstClr val="black"/>
                </a:solidFill>
              </a:rPr>
              <a:t> = 1 </a:t>
            </a:r>
            <a:r>
              <a:rPr lang="en-US" sz="2200" baseline="30000">
                <a:solidFill>
                  <a:prstClr val="black"/>
                </a:solidFill>
              </a:rPr>
              <a:t>½</a:t>
            </a:r>
            <a:r>
              <a:rPr lang="en-US" sz="2200">
                <a:solidFill>
                  <a:prstClr val="black"/>
                </a:solidFill>
              </a:rPr>
              <a:t> ft.</a:t>
            </a:r>
          </a:p>
        </p:txBody>
      </p:sp>
      <p:sp>
        <p:nvSpPr>
          <p:cNvPr id="36872" name="Text Box 8"/>
          <p:cNvSpPr txBox="1">
            <a:spLocks noChangeArrowheads="1"/>
          </p:cNvSpPr>
          <p:nvPr/>
        </p:nvSpPr>
        <p:spPr bwMode="auto">
          <a:xfrm>
            <a:off x="5943600" y="1295401"/>
            <a:ext cx="3543534" cy="728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6pPr>
            <a:lvl7pPr marL="29718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7pPr>
            <a:lvl8pPr marL="34290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8pPr>
            <a:lvl9pPr marL="38862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9pPr>
          </a:lstStyle>
          <a:p>
            <a:pPr>
              <a:buFont typeface="Wingdings" panose="05000000000000000000" pitchFamily="2" charset="2"/>
              <a:buNone/>
            </a:pPr>
            <a:r>
              <a:rPr lang="en-US" sz="2200">
                <a:solidFill>
                  <a:prstClr val="black"/>
                </a:solidFill>
              </a:rPr>
              <a:t>Deaerator system</a:t>
            </a:r>
          </a:p>
          <a:p>
            <a:pPr>
              <a:buFont typeface="Wingdings" panose="05000000000000000000" pitchFamily="2" charset="2"/>
              <a:buNone/>
            </a:pPr>
            <a:r>
              <a:rPr lang="en-US" sz="2200">
                <a:solidFill>
                  <a:prstClr val="black"/>
                </a:solidFill>
              </a:rPr>
              <a:t>Tank pressure (P</a:t>
            </a:r>
            <a:r>
              <a:rPr lang="en-US" sz="2200" baseline="-25000">
                <a:solidFill>
                  <a:prstClr val="black"/>
                </a:solidFill>
              </a:rPr>
              <a:t>A</a:t>
            </a:r>
            <a:r>
              <a:rPr lang="en-US" sz="2200">
                <a:solidFill>
                  <a:prstClr val="black"/>
                </a:solidFill>
              </a:rPr>
              <a:t>) = 18.9 psia</a:t>
            </a:r>
          </a:p>
        </p:txBody>
      </p:sp>
      <p:sp>
        <p:nvSpPr>
          <p:cNvPr id="2" name="Date Placeholder 1"/>
          <p:cNvSpPr>
            <a:spLocks noGrp="1"/>
          </p:cNvSpPr>
          <p:nvPr>
            <p:ph type="dt" sz="half" idx="10"/>
          </p:nvPr>
        </p:nvSpPr>
        <p:spPr/>
        <p:txBody>
          <a:bodyPr/>
          <a:lstStyle/>
          <a:p>
            <a:fld id="{50F6A075-C4D5-448A-8F3E-D2CF2C225B33}" type="datetime1">
              <a:rPr lang="en-US" smtClean="0">
                <a:solidFill>
                  <a:prstClr val="black">
                    <a:tint val="75000"/>
                  </a:prstClr>
                </a:solidFill>
              </a:rPr>
              <a:t>4/30/2020</a:t>
            </a:fld>
            <a:endParaRPr lang="en-IN">
              <a:solidFill>
                <a:prstClr val="black">
                  <a:tint val="75000"/>
                </a:prstClr>
              </a:solidFill>
            </a:endParaRPr>
          </a:p>
        </p:txBody>
      </p:sp>
      <p:sp>
        <p:nvSpPr>
          <p:cNvPr id="3" name="Slide Number Placeholder 2"/>
          <p:cNvSpPr>
            <a:spLocks noGrp="1"/>
          </p:cNvSpPr>
          <p:nvPr>
            <p:ph type="sldNum" sz="quarter" idx="12"/>
          </p:nvPr>
        </p:nvSpPr>
        <p:spPr/>
        <p:txBody>
          <a:bodyPr/>
          <a:lstStyle/>
          <a:p>
            <a:fld id="{5DBA1A25-0CF7-4422-B816-68BC31411645}" type="slidenum">
              <a:rPr lang="en-IN" smtClean="0">
                <a:solidFill>
                  <a:prstClr val="black">
                    <a:tint val="75000"/>
                  </a:prstClr>
                </a:solidFill>
              </a:rPr>
              <a:pPr/>
              <a:t>26</a:t>
            </a:fld>
            <a:endParaRPr lang="en-IN">
              <a:solidFill>
                <a:prstClr val="black">
                  <a:tint val="75000"/>
                </a:prstClr>
              </a:solidFill>
            </a:endParaRPr>
          </a:p>
        </p:txBody>
      </p:sp>
    </p:spTree>
    <p:extLst>
      <p:ext uri="{BB962C8B-B14F-4D97-AF65-F5344CB8AC3E}">
        <p14:creationId xmlns:p14="http://schemas.microsoft.com/office/powerpoint/2010/main" val="18678667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1279210"/>
            <a:ext cx="7010400"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100" name="Rectangle 3"/>
          <p:cNvSpPr>
            <a:spLocks noGrp="1" noChangeArrowheads="1"/>
          </p:cNvSpPr>
          <p:nvPr>
            <p:ph type="title"/>
          </p:nvPr>
        </p:nvSpPr>
        <p:spPr>
          <a:xfrm>
            <a:off x="4152901" y="0"/>
            <a:ext cx="4356099" cy="533400"/>
          </a:xfrm>
        </p:spPr>
        <p:txBody>
          <a:bodyPr>
            <a:normAutofit fontScale="90000"/>
          </a:bodyPr>
          <a:lstStyle/>
          <a:p>
            <a:r>
              <a:rPr lang="en-US" dirty="0" smtClean="0"/>
              <a:t>NPSA</a:t>
            </a:r>
            <a:r>
              <a:rPr lang="en-US" baseline="-25000" dirty="0" smtClean="0"/>
              <a:t>A</a:t>
            </a:r>
            <a:r>
              <a:rPr lang="en-US" dirty="0" smtClean="0"/>
              <a:t> Example #3</a:t>
            </a:r>
          </a:p>
        </p:txBody>
      </p:sp>
      <p:sp>
        <p:nvSpPr>
          <p:cNvPr id="4101" name="Text Box 6"/>
          <p:cNvSpPr txBox="1">
            <a:spLocks noChangeArrowheads="1"/>
          </p:cNvSpPr>
          <p:nvPr/>
        </p:nvSpPr>
        <p:spPr bwMode="auto">
          <a:xfrm>
            <a:off x="4849205" y="1028185"/>
            <a:ext cx="2362200" cy="60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6pPr>
            <a:lvl7pPr marL="29718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7pPr>
            <a:lvl8pPr marL="34290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8pPr>
            <a:lvl9pPr marL="38862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9pPr>
          </a:lstStyle>
          <a:p>
            <a:pPr>
              <a:buFont typeface="Wingdings" panose="05000000000000000000" pitchFamily="2" charset="2"/>
              <a:buNone/>
            </a:pPr>
            <a:r>
              <a:rPr lang="en-US" sz="1800" dirty="0">
                <a:solidFill>
                  <a:prstClr val="black"/>
                </a:solidFill>
              </a:rPr>
              <a:t>Water at 210</a:t>
            </a:r>
            <a:r>
              <a:rPr lang="en-US" sz="1800" dirty="0">
                <a:solidFill>
                  <a:prstClr val="black"/>
                </a:solidFill>
                <a:cs typeface="Times New Roman" panose="02020603050405020304" pitchFamily="18" charset="0"/>
              </a:rPr>
              <a:t>°F </a:t>
            </a:r>
            <a:r>
              <a:rPr lang="en-US" sz="1800" dirty="0" err="1">
                <a:solidFill>
                  <a:prstClr val="black"/>
                </a:solidFill>
                <a:cs typeface="Times New Roman" panose="02020603050405020304" pitchFamily="18" charset="0"/>
              </a:rPr>
              <a:t>Sp.Gr</a:t>
            </a:r>
            <a:r>
              <a:rPr lang="en-US" sz="1800" dirty="0">
                <a:solidFill>
                  <a:prstClr val="black"/>
                </a:solidFill>
                <a:cs typeface="Times New Roman" panose="02020603050405020304" pitchFamily="18" charset="0"/>
              </a:rPr>
              <a:t>. = .96 P</a:t>
            </a:r>
            <a:r>
              <a:rPr lang="en-US" sz="1800" baseline="-25000" dirty="0">
                <a:solidFill>
                  <a:prstClr val="black"/>
                </a:solidFill>
                <a:cs typeface="Times New Roman" panose="02020603050405020304" pitchFamily="18" charset="0"/>
              </a:rPr>
              <a:t>V </a:t>
            </a:r>
            <a:r>
              <a:rPr lang="en-US" sz="1800" dirty="0">
                <a:solidFill>
                  <a:prstClr val="black"/>
                </a:solidFill>
                <a:cs typeface="Times New Roman" panose="02020603050405020304" pitchFamily="18" charset="0"/>
              </a:rPr>
              <a:t>= 14.1 </a:t>
            </a:r>
            <a:r>
              <a:rPr lang="en-US" sz="1800" dirty="0" err="1">
                <a:solidFill>
                  <a:prstClr val="black"/>
                </a:solidFill>
                <a:cs typeface="Times New Roman" panose="02020603050405020304" pitchFamily="18" charset="0"/>
              </a:rPr>
              <a:t>psia</a:t>
            </a:r>
            <a:endParaRPr lang="en-US" sz="1800" dirty="0">
              <a:solidFill>
                <a:prstClr val="black"/>
              </a:solidFill>
            </a:endParaRPr>
          </a:p>
        </p:txBody>
      </p:sp>
      <p:sp>
        <p:nvSpPr>
          <p:cNvPr id="4102" name="Text Box 7"/>
          <p:cNvSpPr txBox="1">
            <a:spLocks noChangeArrowheads="1"/>
          </p:cNvSpPr>
          <p:nvPr/>
        </p:nvSpPr>
        <p:spPr bwMode="auto">
          <a:xfrm>
            <a:off x="1917700" y="3175317"/>
            <a:ext cx="5418138" cy="666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6pPr>
            <a:lvl7pPr marL="29718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7pPr>
            <a:lvl8pPr marL="34290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8pPr>
            <a:lvl9pPr marL="38862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9pPr>
          </a:lstStyle>
          <a:p>
            <a:pPr>
              <a:buFont typeface="Wingdings" panose="05000000000000000000" pitchFamily="2" charset="2"/>
              <a:buNone/>
            </a:pPr>
            <a:r>
              <a:rPr lang="en-US" sz="2000" dirty="0">
                <a:solidFill>
                  <a:prstClr val="black"/>
                </a:solidFill>
              </a:rPr>
              <a:t>Friction loss in suction pipe with strainer and gate valve H</a:t>
            </a:r>
            <a:r>
              <a:rPr lang="en-US" sz="2000" baseline="-25000" dirty="0">
                <a:solidFill>
                  <a:prstClr val="black"/>
                </a:solidFill>
              </a:rPr>
              <a:t>F</a:t>
            </a:r>
            <a:r>
              <a:rPr lang="en-US" sz="2000" dirty="0">
                <a:solidFill>
                  <a:prstClr val="black"/>
                </a:solidFill>
              </a:rPr>
              <a:t> = 1½ ft.</a:t>
            </a:r>
          </a:p>
        </p:txBody>
      </p:sp>
      <p:sp>
        <p:nvSpPr>
          <p:cNvPr id="4103" name="Text Box 9"/>
          <p:cNvSpPr txBox="1">
            <a:spLocks noChangeArrowheads="1"/>
          </p:cNvSpPr>
          <p:nvPr/>
        </p:nvSpPr>
        <p:spPr bwMode="auto">
          <a:xfrm>
            <a:off x="7061200" y="1138260"/>
            <a:ext cx="3810000" cy="32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6pPr>
            <a:lvl7pPr marL="29718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7pPr>
            <a:lvl8pPr marL="34290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8pPr>
            <a:lvl9pPr marL="38862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9pPr>
          </a:lstStyle>
          <a:p>
            <a:pPr>
              <a:buFont typeface="Wingdings" panose="05000000000000000000" pitchFamily="2" charset="2"/>
              <a:buNone/>
            </a:pPr>
            <a:r>
              <a:rPr lang="en-US" sz="1800" dirty="0">
                <a:solidFill>
                  <a:prstClr val="black"/>
                </a:solidFill>
              </a:rPr>
              <a:t>Atmospheric pressure (P</a:t>
            </a:r>
            <a:r>
              <a:rPr lang="en-US" sz="1800" baseline="-25000" dirty="0">
                <a:solidFill>
                  <a:prstClr val="black"/>
                </a:solidFill>
              </a:rPr>
              <a:t>A</a:t>
            </a:r>
            <a:r>
              <a:rPr lang="en-US" sz="1800" dirty="0">
                <a:solidFill>
                  <a:prstClr val="black"/>
                </a:solidFill>
              </a:rPr>
              <a:t>) = 14.7 </a:t>
            </a:r>
            <a:r>
              <a:rPr lang="en-US" sz="1800" dirty="0" err="1">
                <a:solidFill>
                  <a:prstClr val="black"/>
                </a:solidFill>
              </a:rPr>
              <a:t>psia</a:t>
            </a:r>
            <a:endParaRPr lang="en-US" sz="1800" dirty="0">
              <a:solidFill>
                <a:prstClr val="black"/>
              </a:solidFill>
            </a:endParaRPr>
          </a:p>
        </p:txBody>
      </p:sp>
      <p:sp>
        <p:nvSpPr>
          <p:cNvPr id="4104" name="Text Box 14"/>
          <p:cNvSpPr txBox="1">
            <a:spLocks noChangeArrowheads="1"/>
          </p:cNvSpPr>
          <p:nvPr/>
        </p:nvSpPr>
        <p:spPr bwMode="auto">
          <a:xfrm>
            <a:off x="5600700" y="2006601"/>
            <a:ext cx="859210" cy="32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6pPr>
            <a:lvl7pPr marL="29718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7pPr>
            <a:lvl8pPr marL="34290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8pPr>
            <a:lvl9pPr marL="38862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9pPr>
          </a:lstStyle>
          <a:p>
            <a:pPr>
              <a:buFont typeface="Wingdings" panose="05000000000000000000" pitchFamily="2" charset="2"/>
              <a:buNone/>
            </a:pPr>
            <a:r>
              <a:rPr lang="en-US" sz="1800" dirty="0">
                <a:solidFill>
                  <a:prstClr val="black"/>
                </a:solidFill>
              </a:rPr>
              <a:t>Strainer</a:t>
            </a:r>
          </a:p>
        </p:txBody>
      </p:sp>
      <p:sp>
        <p:nvSpPr>
          <p:cNvPr id="4105" name="Text Box 15"/>
          <p:cNvSpPr txBox="1">
            <a:spLocks noChangeArrowheads="1"/>
          </p:cNvSpPr>
          <p:nvPr/>
        </p:nvSpPr>
        <p:spPr bwMode="auto">
          <a:xfrm>
            <a:off x="3412014" y="902070"/>
            <a:ext cx="551498" cy="32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6pPr>
            <a:lvl7pPr marL="29718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7pPr>
            <a:lvl8pPr marL="34290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8pPr>
            <a:lvl9pPr marL="38862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9pPr>
          </a:lstStyle>
          <a:p>
            <a:pPr>
              <a:buFont typeface="Wingdings" panose="05000000000000000000" pitchFamily="2" charset="2"/>
              <a:buNone/>
            </a:pPr>
            <a:r>
              <a:rPr lang="en-US" sz="1800" dirty="0">
                <a:solidFill>
                  <a:prstClr val="black"/>
                </a:solidFill>
              </a:rPr>
              <a:t>Vent</a:t>
            </a:r>
          </a:p>
        </p:txBody>
      </p:sp>
      <p:sp>
        <p:nvSpPr>
          <p:cNvPr id="4106" name="Text Box 16"/>
          <p:cNvSpPr txBox="1">
            <a:spLocks noChangeArrowheads="1"/>
          </p:cNvSpPr>
          <p:nvPr/>
        </p:nvSpPr>
        <p:spPr bwMode="auto">
          <a:xfrm>
            <a:off x="7335838" y="2050913"/>
            <a:ext cx="1143646" cy="32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6pPr>
            <a:lvl7pPr marL="29718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7pPr>
            <a:lvl8pPr marL="34290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8pPr>
            <a:lvl9pPr marL="38862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9pPr>
          </a:lstStyle>
          <a:p>
            <a:pPr>
              <a:buFont typeface="Wingdings" panose="05000000000000000000" pitchFamily="2" charset="2"/>
              <a:buNone/>
            </a:pPr>
            <a:r>
              <a:rPr lang="en-US" sz="1800" dirty="0">
                <a:solidFill>
                  <a:prstClr val="black"/>
                </a:solidFill>
              </a:rPr>
              <a:t>Gate Value</a:t>
            </a:r>
          </a:p>
        </p:txBody>
      </p:sp>
      <p:graphicFrame>
        <p:nvGraphicFramePr>
          <p:cNvPr id="4098" name="Object 1024"/>
          <p:cNvGraphicFramePr>
            <a:graphicFrameLocks noChangeAspect="1"/>
          </p:cNvGraphicFramePr>
          <p:nvPr>
            <p:extLst/>
          </p:nvPr>
        </p:nvGraphicFramePr>
        <p:xfrm>
          <a:off x="4132898" y="4481157"/>
          <a:ext cx="4267200" cy="1927225"/>
        </p:xfrm>
        <a:graphic>
          <a:graphicData uri="http://schemas.openxmlformats.org/presentationml/2006/ole">
            <mc:AlternateContent xmlns:mc="http://schemas.openxmlformats.org/markup-compatibility/2006">
              <mc:Choice xmlns:v="urn:schemas-microsoft-com:vml" Requires="v">
                <p:oleObj spid="_x0000_s13361" name="Equation" r:id="rId4" imgW="2361960" imgH="1066680" progId="Equation.3">
                  <p:embed/>
                </p:oleObj>
              </mc:Choice>
              <mc:Fallback>
                <p:oleObj name="Equation" r:id="rId4" imgW="2361960" imgH="10666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2898" y="4481157"/>
                        <a:ext cx="4267200" cy="192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Date Placeholder 1"/>
          <p:cNvSpPr>
            <a:spLocks noGrp="1"/>
          </p:cNvSpPr>
          <p:nvPr>
            <p:ph type="dt" sz="half" idx="10"/>
          </p:nvPr>
        </p:nvSpPr>
        <p:spPr/>
        <p:txBody>
          <a:bodyPr/>
          <a:lstStyle/>
          <a:p>
            <a:fld id="{07931746-3DB1-42C2-B1A1-AC81BAC72DDE}" type="datetime1">
              <a:rPr lang="en-US" smtClean="0">
                <a:solidFill>
                  <a:prstClr val="black">
                    <a:tint val="75000"/>
                  </a:prstClr>
                </a:solidFill>
              </a:rPr>
              <a:t>4/30/2020</a:t>
            </a:fld>
            <a:endParaRPr lang="en-IN">
              <a:solidFill>
                <a:prstClr val="black">
                  <a:tint val="75000"/>
                </a:prstClr>
              </a:solidFill>
            </a:endParaRPr>
          </a:p>
        </p:txBody>
      </p:sp>
      <p:sp>
        <p:nvSpPr>
          <p:cNvPr id="3" name="Slide Number Placeholder 2"/>
          <p:cNvSpPr>
            <a:spLocks noGrp="1"/>
          </p:cNvSpPr>
          <p:nvPr>
            <p:ph type="sldNum" sz="quarter" idx="12"/>
          </p:nvPr>
        </p:nvSpPr>
        <p:spPr/>
        <p:txBody>
          <a:bodyPr/>
          <a:lstStyle/>
          <a:p>
            <a:fld id="{5DBA1A25-0CF7-4422-B816-68BC31411645}" type="slidenum">
              <a:rPr lang="en-IN" smtClean="0">
                <a:solidFill>
                  <a:prstClr val="black">
                    <a:tint val="75000"/>
                  </a:prstClr>
                </a:solidFill>
              </a:rPr>
              <a:pPr/>
              <a:t>27</a:t>
            </a:fld>
            <a:endParaRPr lang="en-IN">
              <a:solidFill>
                <a:prstClr val="black">
                  <a:tint val="75000"/>
                </a:prstClr>
              </a:solidFill>
            </a:endParaRPr>
          </a:p>
        </p:txBody>
      </p:sp>
    </p:spTree>
    <p:extLst>
      <p:ext uri="{BB962C8B-B14F-4D97-AF65-F5344CB8AC3E}">
        <p14:creationId xmlns:p14="http://schemas.microsoft.com/office/powerpoint/2010/main" val="709589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a:xfrm>
            <a:off x="1828800" y="1676401"/>
            <a:ext cx="8407400" cy="3165475"/>
          </a:xfrm>
        </p:spPr>
        <p:txBody>
          <a:bodyPr/>
          <a:lstStyle/>
          <a:p>
            <a:pPr>
              <a:lnSpc>
                <a:spcPct val="115000"/>
              </a:lnSpc>
              <a:buFont typeface="Wingdings" panose="05000000000000000000" pitchFamily="2" charset="2"/>
              <a:buNone/>
            </a:pPr>
            <a:r>
              <a:rPr lang="en-US" sz="2800" dirty="0"/>
              <a:t>	Bad !</a:t>
            </a:r>
          </a:p>
          <a:p>
            <a:pPr>
              <a:lnSpc>
                <a:spcPct val="115000"/>
              </a:lnSpc>
              <a:buFont typeface="Wingdings" panose="05000000000000000000" pitchFamily="2" charset="2"/>
              <a:buNone/>
            </a:pPr>
            <a:r>
              <a:rPr lang="en-US" sz="2800" dirty="0"/>
              <a:t>	It will be difficult to select a pump for satisfactory operation the NPSH</a:t>
            </a:r>
            <a:r>
              <a:rPr lang="en-US" sz="2800" baseline="-25000" dirty="0"/>
              <a:t>A</a:t>
            </a:r>
            <a:r>
              <a:rPr lang="en-US" sz="2800" dirty="0"/>
              <a:t> could be increased by raising the tank (H</a:t>
            </a:r>
            <a:r>
              <a:rPr lang="en-US" sz="2800" baseline="-25000" dirty="0"/>
              <a:t>E</a:t>
            </a:r>
            <a:r>
              <a:rPr lang="en-US" sz="2800" dirty="0"/>
              <a:t>). If the pump requires 7 ft. NPSH</a:t>
            </a:r>
            <a:r>
              <a:rPr lang="en-US" sz="2800" baseline="-25000" dirty="0"/>
              <a:t>R</a:t>
            </a:r>
            <a:r>
              <a:rPr lang="en-US" sz="2800" dirty="0"/>
              <a:t>, tank should be raised approximately 6 ft. add to give 7.9 </a:t>
            </a:r>
            <a:r>
              <a:rPr lang="en-US" sz="2800" dirty="0" err="1"/>
              <a:t>ft</a:t>
            </a:r>
            <a:r>
              <a:rPr lang="en-US" sz="2800" dirty="0"/>
              <a:t> NPSH</a:t>
            </a:r>
            <a:r>
              <a:rPr lang="en-US" sz="2800" baseline="-25000" dirty="0"/>
              <a:t>A</a:t>
            </a:r>
            <a:r>
              <a:rPr lang="en-US" sz="2800" dirty="0"/>
              <a:t> even more if possible</a:t>
            </a:r>
          </a:p>
        </p:txBody>
      </p:sp>
      <p:sp>
        <p:nvSpPr>
          <p:cNvPr id="37891" name="Rectangle 4"/>
          <p:cNvSpPr>
            <a:spLocks noGrp="1" noChangeArrowheads="1"/>
          </p:cNvSpPr>
          <p:nvPr>
            <p:ph type="title"/>
          </p:nvPr>
        </p:nvSpPr>
        <p:spPr>
          <a:xfrm>
            <a:off x="3124200" y="457200"/>
            <a:ext cx="6019800" cy="533400"/>
          </a:xfrm>
          <a:noFill/>
        </p:spPr>
        <p:txBody>
          <a:bodyPr wrap="square">
            <a:normAutofit fontScale="90000"/>
          </a:bodyPr>
          <a:lstStyle/>
          <a:p>
            <a:r>
              <a:rPr lang="en-US" dirty="0" smtClean="0"/>
              <a:t>NPSH</a:t>
            </a:r>
            <a:r>
              <a:rPr lang="en-US" baseline="-25000" dirty="0" smtClean="0"/>
              <a:t>A</a:t>
            </a:r>
            <a:r>
              <a:rPr lang="en-US" dirty="0" smtClean="0"/>
              <a:t> Example #3 </a:t>
            </a:r>
            <a:r>
              <a:rPr lang="en-US" sz="2800" dirty="0"/>
              <a:t>- continued</a:t>
            </a:r>
          </a:p>
        </p:txBody>
      </p:sp>
      <p:sp>
        <p:nvSpPr>
          <p:cNvPr id="2" name="Date Placeholder 1"/>
          <p:cNvSpPr>
            <a:spLocks noGrp="1"/>
          </p:cNvSpPr>
          <p:nvPr>
            <p:ph type="dt" sz="half" idx="10"/>
          </p:nvPr>
        </p:nvSpPr>
        <p:spPr/>
        <p:txBody>
          <a:bodyPr/>
          <a:lstStyle/>
          <a:p>
            <a:fld id="{D71703F4-D513-46F2-9F87-88A0E75534AD}" type="datetime1">
              <a:rPr lang="en-US" smtClean="0">
                <a:solidFill>
                  <a:prstClr val="black">
                    <a:tint val="75000"/>
                  </a:prstClr>
                </a:solidFill>
              </a:rPr>
              <a:t>4/30/2020</a:t>
            </a:fld>
            <a:endParaRPr lang="en-IN">
              <a:solidFill>
                <a:prstClr val="black">
                  <a:tint val="75000"/>
                </a:prstClr>
              </a:solidFill>
            </a:endParaRPr>
          </a:p>
        </p:txBody>
      </p:sp>
      <p:sp>
        <p:nvSpPr>
          <p:cNvPr id="3" name="Slide Number Placeholder 2"/>
          <p:cNvSpPr>
            <a:spLocks noGrp="1"/>
          </p:cNvSpPr>
          <p:nvPr>
            <p:ph type="sldNum" sz="quarter" idx="12"/>
          </p:nvPr>
        </p:nvSpPr>
        <p:spPr/>
        <p:txBody>
          <a:bodyPr/>
          <a:lstStyle/>
          <a:p>
            <a:fld id="{5DBA1A25-0CF7-4422-B816-68BC31411645}" type="slidenum">
              <a:rPr lang="en-IN" smtClean="0">
                <a:solidFill>
                  <a:prstClr val="black">
                    <a:tint val="75000"/>
                  </a:prstClr>
                </a:solidFill>
              </a:rPr>
              <a:pPr/>
              <a:t>28</a:t>
            </a:fld>
            <a:endParaRPr lang="en-IN">
              <a:solidFill>
                <a:prstClr val="black">
                  <a:tint val="75000"/>
                </a:prstClr>
              </a:solidFill>
            </a:endParaRPr>
          </a:p>
        </p:txBody>
      </p:sp>
    </p:spTree>
    <p:extLst>
      <p:ext uri="{BB962C8B-B14F-4D97-AF65-F5344CB8AC3E}">
        <p14:creationId xmlns:p14="http://schemas.microsoft.com/office/powerpoint/2010/main" val="15527559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13"/>
          <p:cNvPicPr>
            <a:picLocks noChangeAspect="1" noChangeArrowheads="1"/>
          </p:cNvPicPr>
          <p:nvPr/>
        </p:nvPicPr>
        <p:blipFill>
          <a:blip r:embed="rId3">
            <a:lum contrast="18000"/>
            <a:extLst>
              <a:ext uri="{28A0092B-C50C-407E-A947-70E740481C1C}">
                <a14:useLocalDpi xmlns:a14="http://schemas.microsoft.com/office/drawing/2010/main" val="0"/>
              </a:ext>
            </a:extLst>
          </a:blip>
          <a:srcRect/>
          <a:stretch>
            <a:fillRect/>
          </a:stretch>
        </p:blipFill>
        <p:spPr bwMode="auto">
          <a:xfrm>
            <a:off x="2667000" y="838200"/>
            <a:ext cx="6705600" cy="268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124" name="Rectangle 3"/>
          <p:cNvSpPr>
            <a:spLocks noGrp="1" noChangeArrowheads="1"/>
          </p:cNvSpPr>
          <p:nvPr>
            <p:ph type="title"/>
          </p:nvPr>
        </p:nvSpPr>
        <p:spPr>
          <a:xfrm>
            <a:off x="4140201" y="0"/>
            <a:ext cx="4356099" cy="533400"/>
          </a:xfrm>
        </p:spPr>
        <p:txBody>
          <a:bodyPr>
            <a:normAutofit fontScale="90000"/>
          </a:bodyPr>
          <a:lstStyle/>
          <a:p>
            <a:r>
              <a:rPr lang="en-US" dirty="0" smtClean="0">
                <a:latin typeface="Adobe Arabic" panose="02040503050201020203" pitchFamily="18" charset="-78"/>
                <a:cs typeface="Adobe Arabic" panose="02040503050201020203" pitchFamily="18" charset="-78"/>
              </a:rPr>
              <a:t>NPSH</a:t>
            </a:r>
            <a:r>
              <a:rPr lang="en-US" baseline="-25000" dirty="0" smtClean="0">
                <a:latin typeface="Adobe Arabic" panose="02040503050201020203" pitchFamily="18" charset="-78"/>
                <a:cs typeface="Adobe Arabic" panose="02040503050201020203" pitchFamily="18" charset="-78"/>
              </a:rPr>
              <a:t>A</a:t>
            </a:r>
            <a:r>
              <a:rPr lang="en-US" dirty="0" smtClean="0">
                <a:latin typeface="Adobe Arabic" panose="02040503050201020203" pitchFamily="18" charset="-78"/>
                <a:cs typeface="Adobe Arabic" panose="02040503050201020203" pitchFamily="18" charset="-78"/>
              </a:rPr>
              <a:t> Example #4</a:t>
            </a:r>
          </a:p>
        </p:txBody>
      </p:sp>
      <p:sp>
        <p:nvSpPr>
          <p:cNvPr id="5125" name="Text Box 5"/>
          <p:cNvSpPr txBox="1">
            <a:spLocks noChangeArrowheads="1"/>
          </p:cNvSpPr>
          <p:nvPr/>
        </p:nvSpPr>
        <p:spPr bwMode="auto">
          <a:xfrm>
            <a:off x="1524000" y="3581400"/>
            <a:ext cx="2362200" cy="60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6pPr>
            <a:lvl7pPr marL="29718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7pPr>
            <a:lvl8pPr marL="34290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8pPr>
            <a:lvl9pPr marL="38862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9pPr>
          </a:lstStyle>
          <a:p>
            <a:pPr>
              <a:buFont typeface="Wingdings" panose="05000000000000000000" pitchFamily="2" charset="2"/>
              <a:buNone/>
            </a:pPr>
            <a:r>
              <a:rPr lang="en-US" sz="1800" dirty="0">
                <a:solidFill>
                  <a:prstClr val="black"/>
                </a:solidFill>
              </a:rPr>
              <a:t>Water at 90</a:t>
            </a:r>
            <a:r>
              <a:rPr lang="en-US" sz="1800" dirty="0">
                <a:solidFill>
                  <a:prstClr val="black"/>
                </a:solidFill>
                <a:cs typeface="Times New Roman" panose="02020603050405020304" pitchFamily="18" charset="0"/>
              </a:rPr>
              <a:t>°F Sp. Gr. </a:t>
            </a:r>
          </a:p>
          <a:p>
            <a:pPr>
              <a:buFont typeface="Wingdings" panose="05000000000000000000" pitchFamily="2" charset="2"/>
              <a:buNone/>
            </a:pPr>
            <a:r>
              <a:rPr lang="en-US" sz="1800" dirty="0">
                <a:solidFill>
                  <a:prstClr val="black"/>
                </a:solidFill>
                <a:cs typeface="Times New Roman" panose="02020603050405020304" pitchFamily="18" charset="0"/>
              </a:rPr>
              <a:t>= 0.99 P</a:t>
            </a:r>
            <a:r>
              <a:rPr lang="en-US" sz="1800" baseline="-25000" dirty="0">
                <a:solidFill>
                  <a:prstClr val="black"/>
                </a:solidFill>
                <a:cs typeface="Times New Roman" panose="02020603050405020304" pitchFamily="18" charset="0"/>
              </a:rPr>
              <a:t>V </a:t>
            </a:r>
            <a:r>
              <a:rPr lang="en-US" sz="1800" dirty="0">
                <a:solidFill>
                  <a:prstClr val="black"/>
                </a:solidFill>
                <a:cs typeface="Times New Roman" panose="02020603050405020304" pitchFamily="18" charset="0"/>
              </a:rPr>
              <a:t>= 0.69 </a:t>
            </a:r>
            <a:r>
              <a:rPr lang="en-US" sz="1800" dirty="0" err="1">
                <a:solidFill>
                  <a:prstClr val="black"/>
                </a:solidFill>
                <a:cs typeface="Times New Roman" panose="02020603050405020304" pitchFamily="18" charset="0"/>
              </a:rPr>
              <a:t>psia</a:t>
            </a:r>
            <a:endParaRPr lang="en-US" sz="1800" dirty="0">
              <a:solidFill>
                <a:prstClr val="black"/>
              </a:solidFill>
            </a:endParaRPr>
          </a:p>
        </p:txBody>
      </p:sp>
      <p:sp>
        <p:nvSpPr>
          <p:cNvPr id="5126" name="Text Box 6"/>
          <p:cNvSpPr txBox="1">
            <a:spLocks noChangeArrowheads="1"/>
          </p:cNvSpPr>
          <p:nvPr/>
        </p:nvSpPr>
        <p:spPr bwMode="auto">
          <a:xfrm>
            <a:off x="3810000" y="1905000"/>
            <a:ext cx="4267200" cy="60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6pPr>
            <a:lvl7pPr marL="29718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7pPr>
            <a:lvl8pPr marL="34290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8pPr>
            <a:lvl9pPr marL="38862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9pPr>
          </a:lstStyle>
          <a:p>
            <a:pPr>
              <a:buFont typeface="Wingdings" panose="05000000000000000000" pitchFamily="2" charset="2"/>
              <a:buNone/>
            </a:pPr>
            <a:r>
              <a:rPr lang="en-US" sz="1800">
                <a:solidFill>
                  <a:prstClr val="black"/>
                </a:solidFill>
              </a:rPr>
              <a:t>Friction loss in suction pipe with strainer and gate valve H</a:t>
            </a:r>
            <a:r>
              <a:rPr lang="en-US" sz="1800" baseline="-25000">
                <a:solidFill>
                  <a:prstClr val="black"/>
                </a:solidFill>
              </a:rPr>
              <a:t>F</a:t>
            </a:r>
            <a:r>
              <a:rPr lang="en-US" sz="1800">
                <a:solidFill>
                  <a:prstClr val="black"/>
                </a:solidFill>
              </a:rPr>
              <a:t> = 1½ ft.</a:t>
            </a:r>
          </a:p>
        </p:txBody>
      </p:sp>
      <p:sp>
        <p:nvSpPr>
          <p:cNvPr id="5127" name="Text Box 7"/>
          <p:cNvSpPr txBox="1">
            <a:spLocks noChangeArrowheads="1"/>
          </p:cNvSpPr>
          <p:nvPr/>
        </p:nvSpPr>
        <p:spPr bwMode="auto">
          <a:xfrm>
            <a:off x="1524000" y="838201"/>
            <a:ext cx="3657600" cy="32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6pPr>
            <a:lvl7pPr marL="29718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7pPr>
            <a:lvl8pPr marL="34290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8pPr>
            <a:lvl9pPr marL="38862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9pPr>
          </a:lstStyle>
          <a:p>
            <a:pPr>
              <a:buFont typeface="Wingdings" panose="05000000000000000000" pitchFamily="2" charset="2"/>
              <a:buNone/>
            </a:pPr>
            <a:r>
              <a:rPr lang="en-US" sz="1800">
                <a:solidFill>
                  <a:prstClr val="black"/>
                </a:solidFill>
              </a:rPr>
              <a:t>Atmospheric pressure (P</a:t>
            </a:r>
            <a:r>
              <a:rPr lang="en-US" sz="1800" baseline="-25000">
                <a:solidFill>
                  <a:prstClr val="black"/>
                </a:solidFill>
              </a:rPr>
              <a:t>A</a:t>
            </a:r>
            <a:r>
              <a:rPr lang="en-US" sz="1800">
                <a:solidFill>
                  <a:prstClr val="black"/>
                </a:solidFill>
              </a:rPr>
              <a:t>) = 14.7 psia</a:t>
            </a:r>
          </a:p>
        </p:txBody>
      </p:sp>
      <p:sp>
        <p:nvSpPr>
          <p:cNvPr id="5128" name="Text Box 8"/>
          <p:cNvSpPr txBox="1">
            <a:spLocks noChangeArrowheads="1"/>
          </p:cNvSpPr>
          <p:nvPr/>
        </p:nvSpPr>
        <p:spPr bwMode="auto">
          <a:xfrm>
            <a:off x="5562600" y="762001"/>
            <a:ext cx="859210" cy="32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6pPr>
            <a:lvl7pPr marL="29718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7pPr>
            <a:lvl8pPr marL="34290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8pPr>
            <a:lvl9pPr marL="38862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9pPr>
          </a:lstStyle>
          <a:p>
            <a:pPr>
              <a:buFont typeface="Wingdings" panose="05000000000000000000" pitchFamily="2" charset="2"/>
              <a:buNone/>
            </a:pPr>
            <a:r>
              <a:rPr lang="en-US" sz="1800">
                <a:solidFill>
                  <a:prstClr val="black"/>
                </a:solidFill>
              </a:rPr>
              <a:t>Strainer</a:t>
            </a:r>
          </a:p>
        </p:txBody>
      </p:sp>
      <p:sp>
        <p:nvSpPr>
          <p:cNvPr id="5129" name="Text Box 10"/>
          <p:cNvSpPr txBox="1">
            <a:spLocks noChangeArrowheads="1"/>
          </p:cNvSpPr>
          <p:nvPr/>
        </p:nvSpPr>
        <p:spPr bwMode="auto">
          <a:xfrm>
            <a:off x="7543800" y="609601"/>
            <a:ext cx="1143646" cy="32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6pPr>
            <a:lvl7pPr marL="29718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7pPr>
            <a:lvl8pPr marL="34290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8pPr>
            <a:lvl9pPr marL="38862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9pPr>
          </a:lstStyle>
          <a:p>
            <a:pPr>
              <a:buFont typeface="Wingdings" panose="05000000000000000000" pitchFamily="2" charset="2"/>
              <a:buNone/>
            </a:pPr>
            <a:r>
              <a:rPr lang="en-US" sz="1800">
                <a:solidFill>
                  <a:prstClr val="black"/>
                </a:solidFill>
              </a:rPr>
              <a:t>Gate Value</a:t>
            </a:r>
          </a:p>
        </p:txBody>
      </p:sp>
      <p:sp>
        <p:nvSpPr>
          <p:cNvPr id="5130" name="Line 14"/>
          <p:cNvSpPr>
            <a:spLocks noChangeShapeType="1"/>
          </p:cNvSpPr>
          <p:nvPr/>
        </p:nvSpPr>
        <p:spPr bwMode="auto">
          <a:xfrm flipV="1">
            <a:off x="2590800" y="3352800"/>
            <a:ext cx="381000" cy="228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63500" tIns="25400" rIns="63500" bIns="25400">
            <a:spAutoFit/>
          </a:bodyPr>
          <a:lstStyle/>
          <a:p>
            <a:endParaRPr lang="en-US">
              <a:solidFill>
                <a:prstClr val="black"/>
              </a:solidFill>
            </a:endParaRPr>
          </a:p>
        </p:txBody>
      </p:sp>
      <p:sp>
        <p:nvSpPr>
          <p:cNvPr id="5131" name="Text Box 15"/>
          <p:cNvSpPr txBox="1">
            <a:spLocks noChangeArrowheads="1"/>
          </p:cNvSpPr>
          <p:nvPr/>
        </p:nvSpPr>
        <p:spPr bwMode="auto">
          <a:xfrm>
            <a:off x="3733800" y="3505201"/>
            <a:ext cx="1109278" cy="32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6pPr>
            <a:lvl7pPr marL="29718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7pPr>
            <a:lvl8pPr marL="34290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8pPr>
            <a:lvl9pPr marL="38862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9pPr>
          </a:lstStyle>
          <a:p>
            <a:pPr>
              <a:buFont typeface="Wingdings" panose="05000000000000000000" pitchFamily="2" charset="2"/>
              <a:buNone/>
            </a:pPr>
            <a:r>
              <a:rPr lang="en-US" sz="1800">
                <a:solidFill>
                  <a:prstClr val="black"/>
                </a:solidFill>
              </a:rPr>
              <a:t>Foot value</a:t>
            </a:r>
          </a:p>
        </p:txBody>
      </p:sp>
      <p:sp>
        <p:nvSpPr>
          <p:cNvPr id="5132" name="Line 16"/>
          <p:cNvSpPr>
            <a:spLocks noChangeShapeType="1"/>
          </p:cNvSpPr>
          <p:nvPr/>
        </p:nvSpPr>
        <p:spPr bwMode="auto">
          <a:xfrm flipH="1" flipV="1">
            <a:off x="3505200" y="3276600"/>
            <a:ext cx="533400" cy="228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63500" tIns="25400" rIns="63500" bIns="25400">
            <a:spAutoFit/>
          </a:bodyPr>
          <a:lstStyle/>
          <a:p>
            <a:endParaRPr lang="en-US">
              <a:solidFill>
                <a:prstClr val="black"/>
              </a:solidFill>
            </a:endParaRPr>
          </a:p>
        </p:txBody>
      </p:sp>
      <p:sp>
        <p:nvSpPr>
          <p:cNvPr id="5133" name="Text Box 17"/>
          <p:cNvSpPr txBox="1">
            <a:spLocks noChangeArrowheads="1"/>
          </p:cNvSpPr>
          <p:nvPr/>
        </p:nvSpPr>
        <p:spPr bwMode="auto">
          <a:xfrm>
            <a:off x="1752600" y="5638800"/>
            <a:ext cx="8686800" cy="115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6pPr>
            <a:lvl7pPr marL="29718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7pPr>
            <a:lvl8pPr marL="34290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8pPr>
            <a:lvl9pPr marL="3886200" indent="-228600" eaLnBrk="0" fontAlgn="base" hangingPunct="0">
              <a:lnSpc>
                <a:spcPct val="90000"/>
              </a:lnSpc>
              <a:spcBef>
                <a:spcPct val="0"/>
              </a:spcBef>
              <a:spcAft>
                <a:spcPct val="0"/>
              </a:spcAft>
              <a:buSzPct val="55000"/>
              <a:buFont typeface="Wingdings" panose="05000000000000000000" pitchFamily="2" charset="2"/>
              <a:buChar char="ü"/>
              <a:defRPr sz="3000">
                <a:solidFill>
                  <a:schemeClr val="tx1"/>
                </a:solidFill>
                <a:latin typeface="Times New Roman" panose="02020603050405020304" pitchFamily="18" charset="0"/>
              </a:defRPr>
            </a:lvl9pPr>
          </a:lstStyle>
          <a:p>
            <a:pPr>
              <a:buFont typeface="Wingdings" panose="05000000000000000000" pitchFamily="2" charset="2"/>
              <a:buNone/>
            </a:pPr>
            <a:r>
              <a:rPr lang="en-US" sz="2400" dirty="0">
                <a:solidFill>
                  <a:prstClr val="black"/>
                </a:solidFill>
              </a:rPr>
              <a:t>In selection the pump it would be necessary to see that the NPSH</a:t>
            </a:r>
            <a:r>
              <a:rPr lang="en-US" sz="2400" baseline="-25000" dirty="0">
                <a:solidFill>
                  <a:prstClr val="black"/>
                </a:solidFill>
              </a:rPr>
              <a:t>R</a:t>
            </a:r>
            <a:r>
              <a:rPr lang="en-US" sz="2400" dirty="0">
                <a:solidFill>
                  <a:prstClr val="black"/>
                </a:solidFill>
              </a:rPr>
              <a:t> required did not exceed 13 to 14 </a:t>
            </a:r>
            <a:r>
              <a:rPr lang="en-US" sz="2400" dirty="0" err="1">
                <a:solidFill>
                  <a:prstClr val="black"/>
                </a:solidFill>
              </a:rPr>
              <a:t>ft</a:t>
            </a:r>
            <a:r>
              <a:rPr lang="en-US" sz="2400" dirty="0">
                <a:solidFill>
                  <a:prstClr val="black"/>
                </a:solidFill>
              </a:rPr>
              <a:t> at the duty point, otherwise noise and cavitation would occur at the pump</a:t>
            </a:r>
          </a:p>
        </p:txBody>
      </p:sp>
      <p:graphicFrame>
        <p:nvGraphicFramePr>
          <p:cNvPr id="5122" name="Object 1024"/>
          <p:cNvGraphicFramePr>
            <a:graphicFrameLocks noChangeAspect="1"/>
          </p:cNvGraphicFramePr>
          <p:nvPr/>
        </p:nvGraphicFramePr>
        <p:xfrm>
          <a:off x="5410200" y="3048001"/>
          <a:ext cx="4541838" cy="2339975"/>
        </p:xfrm>
        <a:graphic>
          <a:graphicData uri="http://schemas.openxmlformats.org/presentationml/2006/ole">
            <mc:AlternateContent xmlns:mc="http://schemas.openxmlformats.org/markup-compatibility/2006">
              <mc:Choice xmlns:v="urn:schemas-microsoft-com:vml" Requires="v">
                <p:oleObj spid="_x0000_s14386" name="Equation" r:id="rId4" imgW="2514600" imgH="1295280" progId="Equation.3">
                  <p:embed/>
                </p:oleObj>
              </mc:Choice>
              <mc:Fallback>
                <p:oleObj name="Equation" r:id="rId4" imgW="2514600" imgH="12952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3048001"/>
                        <a:ext cx="4541838" cy="2339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Date Placeholder 1"/>
          <p:cNvSpPr>
            <a:spLocks noGrp="1"/>
          </p:cNvSpPr>
          <p:nvPr>
            <p:ph type="dt" sz="half" idx="10"/>
          </p:nvPr>
        </p:nvSpPr>
        <p:spPr/>
        <p:txBody>
          <a:bodyPr/>
          <a:lstStyle/>
          <a:p>
            <a:fld id="{011CD2EE-832C-4847-94B8-030C7CDF8AFA}" type="datetime1">
              <a:rPr lang="en-US" smtClean="0">
                <a:solidFill>
                  <a:prstClr val="black">
                    <a:tint val="75000"/>
                  </a:prstClr>
                </a:solidFill>
              </a:rPr>
              <a:t>4/30/2020</a:t>
            </a:fld>
            <a:endParaRPr lang="en-IN">
              <a:solidFill>
                <a:prstClr val="black">
                  <a:tint val="75000"/>
                </a:prstClr>
              </a:solidFill>
            </a:endParaRPr>
          </a:p>
        </p:txBody>
      </p:sp>
      <p:sp>
        <p:nvSpPr>
          <p:cNvPr id="3" name="Slide Number Placeholder 2"/>
          <p:cNvSpPr>
            <a:spLocks noGrp="1"/>
          </p:cNvSpPr>
          <p:nvPr>
            <p:ph type="sldNum" sz="quarter" idx="12"/>
          </p:nvPr>
        </p:nvSpPr>
        <p:spPr/>
        <p:txBody>
          <a:bodyPr/>
          <a:lstStyle/>
          <a:p>
            <a:fld id="{5DBA1A25-0CF7-4422-B816-68BC31411645}" type="slidenum">
              <a:rPr lang="en-IN" smtClean="0">
                <a:solidFill>
                  <a:prstClr val="black">
                    <a:tint val="75000"/>
                  </a:prstClr>
                </a:solidFill>
              </a:rPr>
              <a:pPr/>
              <a:t>29</a:t>
            </a:fld>
            <a:endParaRPr lang="en-IN">
              <a:solidFill>
                <a:prstClr val="black">
                  <a:tint val="75000"/>
                </a:prstClr>
              </a:solidFill>
            </a:endParaRPr>
          </a:p>
        </p:txBody>
      </p:sp>
    </p:spTree>
    <p:extLst>
      <p:ext uri="{BB962C8B-B14F-4D97-AF65-F5344CB8AC3E}">
        <p14:creationId xmlns:p14="http://schemas.microsoft.com/office/powerpoint/2010/main" val="13033675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382" y="869024"/>
            <a:ext cx="8472518" cy="582594"/>
          </a:xfrm>
        </p:spPr>
        <p:txBody>
          <a:bodyPr>
            <a:normAutofit fontScale="90000"/>
          </a:bodyPr>
          <a:lstStyle/>
          <a:p>
            <a:r>
              <a:rPr lang="en-IN" dirty="0" smtClean="0"/>
              <a:t> Types</a:t>
            </a:r>
            <a:br>
              <a:rPr lang="en-IN" dirty="0" smtClean="0"/>
            </a:br>
            <a:endParaRPr lang="en-IN" dirty="0"/>
          </a:p>
        </p:txBody>
      </p:sp>
      <p:pic>
        <p:nvPicPr>
          <p:cNvPr id="15364" name="Picture 4"/>
          <p:cNvPicPr>
            <a:picLocks noGrp="1" noChangeAspect="1" noChangeArrowheads="1"/>
          </p:cNvPicPr>
          <p:nvPr>
            <p:ph idx="1"/>
          </p:nvPr>
        </p:nvPicPr>
        <p:blipFill>
          <a:blip r:embed="rId2"/>
          <a:srcRect/>
          <a:stretch>
            <a:fillRect/>
          </a:stretch>
        </p:blipFill>
        <p:spPr bwMode="auto">
          <a:xfrm>
            <a:off x="1728017" y="2148140"/>
            <a:ext cx="8515350" cy="2486025"/>
          </a:xfrm>
          <a:prstGeom prst="rect">
            <a:avLst/>
          </a:prstGeom>
          <a:noFill/>
          <a:ln w="9525">
            <a:noFill/>
            <a:miter lim="800000"/>
            <a:headEnd/>
            <a:tailEnd/>
          </a:ln>
          <a:effectLst/>
        </p:spPr>
      </p:pic>
      <p:sp>
        <p:nvSpPr>
          <p:cNvPr id="10" name="TextBox 9"/>
          <p:cNvSpPr txBox="1"/>
          <p:nvPr/>
        </p:nvSpPr>
        <p:spPr>
          <a:xfrm>
            <a:off x="3959216" y="1160321"/>
            <a:ext cx="5286412" cy="800219"/>
          </a:xfrm>
          <a:prstGeom prst="rect">
            <a:avLst/>
          </a:prstGeom>
          <a:noFill/>
        </p:spPr>
        <p:txBody>
          <a:bodyPr wrap="square" rtlCol="0">
            <a:spAutoFit/>
          </a:bodyPr>
          <a:lstStyle/>
          <a:p>
            <a:r>
              <a:rPr lang="en-IN" sz="2800" b="1" dirty="0">
                <a:solidFill>
                  <a:prstClr val="black"/>
                </a:solidFill>
              </a:rPr>
              <a:t>Centrifugal Pump   </a:t>
            </a:r>
          </a:p>
          <a:p>
            <a:endParaRPr lang="en-IN" dirty="0">
              <a:solidFill>
                <a:prstClr val="black"/>
              </a:solidFill>
            </a:endParaRPr>
          </a:p>
        </p:txBody>
      </p:sp>
      <p:pic>
        <p:nvPicPr>
          <p:cNvPr id="15365" name="Picture 5"/>
          <p:cNvPicPr>
            <a:picLocks noChangeAspect="1" noChangeArrowheads="1"/>
          </p:cNvPicPr>
          <p:nvPr/>
        </p:nvPicPr>
        <p:blipFill>
          <a:blip r:embed="rId3"/>
          <a:srcRect/>
          <a:stretch>
            <a:fillRect/>
          </a:stretch>
        </p:blipFill>
        <p:spPr bwMode="auto">
          <a:xfrm>
            <a:off x="1842317" y="4634165"/>
            <a:ext cx="8286750" cy="762000"/>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E7731F01-7B50-4D0F-908C-1CC32F421BC6}" type="datetime1">
              <a:rPr lang="en-US" smtClean="0">
                <a:solidFill>
                  <a:prstClr val="black">
                    <a:tint val="75000"/>
                  </a:prstClr>
                </a:solidFill>
              </a:rPr>
              <a:t>4/30/2020</a:t>
            </a:fld>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5DBA1A25-0CF7-4422-B816-68BC31411645}" type="slidenum">
              <a:rPr lang="en-IN" smtClean="0">
                <a:solidFill>
                  <a:prstClr val="black">
                    <a:tint val="75000"/>
                  </a:prstClr>
                </a:solidFill>
              </a:rPr>
              <a:pPr/>
              <a:t>3</a:t>
            </a:fld>
            <a:endParaRPr lang="en-IN">
              <a:solidFill>
                <a:prstClr val="black">
                  <a:tint val="75000"/>
                </a:prstClr>
              </a:solidFill>
            </a:endParaRPr>
          </a:p>
        </p:txBody>
      </p:sp>
    </p:spTree>
    <p:extLst>
      <p:ext uri="{BB962C8B-B14F-4D97-AF65-F5344CB8AC3E}">
        <p14:creationId xmlns:p14="http://schemas.microsoft.com/office/powerpoint/2010/main" val="42129536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327" y="242461"/>
            <a:ext cx="10515600" cy="1325563"/>
          </a:xfrm>
        </p:spPr>
        <p:txBody>
          <a:bodyPr/>
          <a:lstStyle/>
          <a:p>
            <a:r>
              <a:rPr lang="en-US" b="1" i="0" u="none" strike="noStrike" baseline="0" dirty="0" smtClean="0">
                <a:latin typeface="Adobe Arabic" panose="02040503050201020203" pitchFamily="18" charset="-78"/>
                <a:cs typeface="Adobe Arabic" panose="02040503050201020203" pitchFamily="18" charset="-78"/>
              </a:rPr>
              <a:t>Impeller diameter selection</a:t>
            </a:r>
            <a:endParaRPr lang="en-US" dirty="0">
              <a:latin typeface="Adobe Arabic" panose="02040503050201020203" pitchFamily="18" charset="-78"/>
              <a:cs typeface="Adobe Arabic" panose="02040503050201020203" pitchFamily="18" charset="-78"/>
            </a:endParaRPr>
          </a:p>
        </p:txBody>
      </p:sp>
      <p:sp>
        <p:nvSpPr>
          <p:cNvPr id="3" name="Content Placeholder 2"/>
          <p:cNvSpPr>
            <a:spLocks noGrp="1"/>
          </p:cNvSpPr>
          <p:nvPr>
            <p:ph idx="1"/>
          </p:nvPr>
        </p:nvSpPr>
        <p:spPr>
          <a:xfrm>
            <a:off x="302942" y="1568024"/>
            <a:ext cx="10515600" cy="4351338"/>
          </a:xfrm>
        </p:spPr>
        <p:txBody>
          <a:bodyPr/>
          <a:lstStyle/>
          <a:p>
            <a:r>
              <a:rPr lang="en-US" b="0" i="0" u="none" strike="noStrike" baseline="0" dirty="0" smtClean="0">
                <a:latin typeface="Adobe Arabic" panose="02040503050201020203" pitchFamily="18" charset="-78"/>
                <a:cs typeface="Adobe Arabic" panose="02040503050201020203" pitchFamily="18" charset="-78"/>
              </a:rPr>
              <a:t>Quite often, the operating point is located between two curves on the performance chart.</a:t>
            </a:r>
            <a:r>
              <a:rPr lang="en-US" b="0" i="0" u="none" strike="noStrike" dirty="0" smtClean="0">
                <a:latin typeface="Adobe Arabic" panose="02040503050201020203" pitchFamily="18" charset="-78"/>
                <a:cs typeface="Adobe Arabic" panose="02040503050201020203" pitchFamily="18" charset="-78"/>
              </a:rPr>
              <a:t> </a:t>
            </a:r>
            <a:r>
              <a:rPr lang="en-US" b="0" i="0" u="none" strike="noStrike" baseline="0" dirty="0" smtClean="0">
                <a:latin typeface="Adobe Arabic" panose="02040503050201020203" pitchFamily="18" charset="-78"/>
                <a:cs typeface="Adobe Arabic" panose="02040503050201020203" pitchFamily="18" charset="-78"/>
              </a:rPr>
              <a:t>We can calculate the impeller size required by linear interpolation. For example, if the</a:t>
            </a:r>
            <a:r>
              <a:rPr lang="en-US" b="0" i="0" u="none" strike="noStrike" dirty="0" smtClean="0">
                <a:latin typeface="Adobe Arabic" panose="02040503050201020203" pitchFamily="18" charset="-78"/>
                <a:cs typeface="Adobe Arabic" panose="02040503050201020203" pitchFamily="18" charset="-78"/>
              </a:rPr>
              <a:t> </a:t>
            </a:r>
            <a:r>
              <a:rPr lang="en-US" b="0" i="0" u="none" strike="noStrike" baseline="0" dirty="0" smtClean="0">
                <a:latin typeface="Adobe Arabic" panose="02040503050201020203" pitchFamily="18" charset="-78"/>
                <a:cs typeface="Adobe Arabic" panose="02040503050201020203" pitchFamily="18" charset="-78"/>
              </a:rPr>
              <a:t>operating point falls between the 9" and 9 1/2" impeller curve (see Figure 4-7), the</a:t>
            </a:r>
            <a:r>
              <a:rPr lang="en-US" b="0" i="0" u="none" strike="noStrike" dirty="0" smtClean="0">
                <a:latin typeface="Adobe Arabic" panose="02040503050201020203" pitchFamily="18" charset="-78"/>
                <a:cs typeface="Adobe Arabic" panose="02040503050201020203" pitchFamily="18" charset="-78"/>
              </a:rPr>
              <a:t> </a:t>
            </a:r>
            <a:r>
              <a:rPr lang="en-US" b="0" i="0" u="none" strike="noStrike" baseline="0" dirty="0" smtClean="0">
                <a:latin typeface="Adobe Arabic" panose="02040503050201020203" pitchFamily="18" charset="-78"/>
                <a:cs typeface="Adobe Arabic" panose="02040503050201020203" pitchFamily="18" charset="-78"/>
              </a:rPr>
              <a:t>following equation will give the correct size:</a:t>
            </a:r>
            <a:endParaRPr lang="en-US" dirty="0">
              <a:latin typeface="Adobe Arabic" panose="02040503050201020203" pitchFamily="18" charset="-78"/>
              <a:cs typeface="Adobe Arabic" panose="02040503050201020203" pitchFamily="18" charset="-78"/>
            </a:endParaRPr>
          </a:p>
        </p:txBody>
      </p:sp>
      <p:pic>
        <p:nvPicPr>
          <p:cNvPr id="4" name="Picture 3"/>
          <p:cNvPicPr>
            <a:picLocks noChangeAspect="1"/>
          </p:cNvPicPr>
          <p:nvPr/>
        </p:nvPicPr>
        <p:blipFill>
          <a:blip r:embed="rId2"/>
          <a:stretch>
            <a:fillRect/>
          </a:stretch>
        </p:blipFill>
        <p:spPr>
          <a:xfrm>
            <a:off x="626327" y="3334214"/>
            <a:ext cx="7588870" cy="1908582"/>
          </a:xfrm>
          <a:prstGeom prst="rect">
            <a:avLst/>
          </a:prstGeom>
        </p:spPr>
      </p:pic>
      <p:pic>
        <p:nvPicPr>
          <p:cNvPr id="5" name="Picture 4"/>
          <p:cNvPicPr>
            <a:picLocks noChangeAspect="1"/>
          </p:cNvPicPr>
          <p:nvPr/>
        </p:nvPicPr>
        <p:blipFill>
          <a:blip r:embed="rId3"/>
          <a:stretch>
            <a:fillRect/>
          </a:stretch>
        </p:blipFill>
        <p:spPr>
          <a:xfrm>
            <a:off x="8364731" y="2869122"/>
            <a:ext cx="4100475" cy="2447435"/>
          </a:xfrm>
          <a:prstGeom prst="rect">
            <a:avLst/>
          </a:prstGeom>
        </p:spPr>
      </p:pic>
      <p:sp>
        <p:nvSpPr>
          <p:cNvPr id="6" name="Date Placeholder 5"/>
          <p:cNvSpPr>
            <a:spLocks noGrp="1"/>
          </p:cNvSpPr>
          <p:nvPr>
            <p:ph type="dt" sz="half" idx="10"/>
          </p:nvPr>
        </p:nvSpPr>
        <p:spPr/>
        <p:txBody>
          <a:bodyPr/>
          <a:lstStyle/>
          <a:p>
            <a:fld id="{65485F8A-BEA1-4211-AD02-76E4E9AE870B}" type="datetime1">
              <a:rPr lang="en-US" smtClean="0"/>
              <a:t>4/30/2020</a:t>
            </a:fld>
            <a:endParaRPr lang="en-US"/>
          </a:p>
        </p:txBody>
      </p:sp>
      <p:sp>
        <p:nvSpPr>
          <p:cNvPr id="7" name="Slide Number Placeholder 6"/>
          <p:cNvSpPr>
            <a:spLocks noGrp="1"/>
          </p:cNvSpPr>
          <p:nvPr>
            <p:ph type="sldNum" sz="quarter" idx="12"/>
          </p:nvPr>
        </p:nvSpPr>
        <p:spPr/>
        <p:txBody>
          <a:bodyPr/>
          <a:lstStyle/>
          <a:p>
            <a:fld id="{19F6EB28-4A8F-4329-952B-38B029608B57}" type="slidenum">
              <a:rPr lang="en-US" smtClean="0"/>
              <a:t>30</a:t>
            </a:fld>
            <a:endParaRPr lang="en-US"/>
          </a:p>
        </p:txBody>
      </p:sp>
    </p:spTree>
    <p:extLst>
      <p:ext uri="{BB962C8B-B14F-4D97-AF65-F5344CB8AC3E}">
        <p14:creationId xmlns:p14="http://schemas.microsoft.com/office/powerpoint/2010/main" val="30405531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67145" y="1471961"/>
            <a:ext cx="6257709" cy="4095711"/>
          </a:xfrm>
          <a:prstGeom prst="rect">
            <a:avLst/>
          </a:prstGeom>
        </p:spPr>
      </p:pic>
      <p:sp>
        <p:nvSpPr>
          <p:cNvPr id="5" name="Rectangle 4"/>
          <p:cNvSpPr/>
          <p:nvPr/>
        </p:nvSpPr>
        <p:spPr>
          <a:xfrm>
            <a:off x="4506104" y="5720360"/>
            <a:ext cx="4871847" cy="400110"/>
          </a:xfrm>
          <a:prstGeom prst="rect">
            <a:avLst/>
          </a:prstGeom>
        </p:spPr>
        <p:txBody>
          <a:bodyPr wrap="none">
            <a:spAutoFit/>
          </a:bodyPr>
          <a:lstStyle/>
          <a:p>
            <a:r>
              <a:rPr lang="it-IT" sz="2000" b="0" i="1" u="none" strike="noStrike" baseline="0" dirty="0" smtClean="0">
                <a:latin typeface="Arial,Italic"/>
              </a:rPr>
              <a:t>Figure 4-7 Interpolating impeller diameter</a:t>
            </a:r>
            <a:endParaRPr lang="en-US" sz="2000" dirty="0"/>
          </a:p>
        </p:txBody>
      </p:sp>
      <p:sp>
        <p:nvSpPr>
          <p:cNvPr id="2" name="Date Placeholder 1"/>
          <p:cNvSpPr>
            <a:spLocks noGrp="1"/>
          </p:cNvSpPr>
          <p:nvPr>
            <p:ph type="dt" sz="half" idx="10"/>
          </p:nvPr>
        </p:nvSpPr>
        <p:spPr/>
        <p:txBody>
          <a:bodyPr/>
          <a:lstStyle/>
          <a:p>
            <a:fld id="{3EA375BB-721F-4432-AEA9-1C49E467997B}" type="datetime1">
              <a:rPr lang="en-US" smtClean="0"/>
              <a:t>4/30/2020</a:t>
            </a:fld>
            <a:endParaRPr lang="en-US"/>
          </a:p>
        </p:txBody>
      </p:sp>
      <p:sp>
        <p:nvSpPr>
          <p:cNvPr id="3" name="Slide Number Placeholder 2"/>
          <p:cNvSpPr>
            <a:spLocks noGrp="1"/>
          </p:cNvSpPr>
          <p:nvPr>
            <p:ph type="sldNum" sz="quarter" idx="12"/>
          </p:nvPr>
        </p:nvSpPr>
        <p:spPr/>
        <p:txBody>
          <a:bodyPr/>
          <a:lstStyle/>
          <a:p>
            <a:fld id="{19F6EB28-4A8F-4329-952B-38B029608B57}" type="slidenum">
              <a:rPr lang="en-US" smtClean="0"/>
              <a:t>31</a:t>
            </a:fld>
            <a:endParaRPr lang="en-US"/>
          </a:p>
        </p:txBody>
      </p:sp>
    </p:spTree>
    <p:extLst>
      <p:ext uri="{BB962C8B-B14F-4D97-AF65-F5344CB8AC3E}">
        <p14:creationId xmlns:p14="http://schemas.microsoft.com/office/powerpoint/2010/main" val="16945930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48553"/>
          </a:xfrm>
        </p:spPr>
        <p:txBody>
          <a:bodyPr>
            <a:normAutofit fontScale="90000"/>
          </a:bodyPr>
          <a:lstStyle/>
          <a:p>
            <a:endParaRPr lang="en-US"/>
          </a:p>
        </p:txBody>
      </p:sp>
      <p:sp>
        <p:nvSpPr>
          <p:cNvPr id="4" name="Content Placeholder 2"/>
          <p:cNvSpPr>
            <a:spLocks noGrp="1"/>
          </p:cNvSpPr>
          <p:nvPr>
            <p:ph idx="1"/>
          </p:nvPr>
        </p:nvSpPr>
        <p:spPr>
          <a:xfrm>
            <a:off x="0" y="713678"/>
            <a:ext cx="5506844" cy="5991380"/>
          </a:xfrm>
        </p:spPr>
        <p:txBody>
          <a:bodyPr>
            <a:noAutofit/>
          </a:bodyPr>
          <a:lstStyle/>
          <a:p>
            <a:pPr algn="just"/>
            <a:r>
              <a:rPr lang="en-US" dirty="0">
                <a:latin typeface="Adobe Arabic" panose="02040503050201020203" pitchFamily="18" charset="-78"/>
                <a:cs typeface="Adobe Arabic" panose="02040503050201020203" pitchFamily="18" charset="-78"/>
              </a:rPr>
              <a:t>It is good practice to select (when possible) a pump with an impeller that can be increased in size, permitting a future increase in head and capacity. Or alternatively, an impeller which can be reduced in size. As a guide, select a pump with an impeller size no greater than between 1/3 and 2/3 of the impeller range for that casing with an operating point in the high efficiency area (see Figure 4-8). </a:t>
            </a:r>
          </a:p>
          <a:p>
            <a:pPr algn="just"/>
            <a:r>
              <a:rPr lang="en-US" dirty="0">
                <a:latin typeface="Adobe Arabic" panose="02040503050201020203" pitchFamily="18" charset="-78"/>
                <a:cs typeface="Adobe Arabic" panose="02040503050201020203" pitchFamily="18" charset="-78"/>
              </a:rPr>
              <a:t>It is also important not to go too far right or left from the B.E.P.. A guideline is to locate the operating point between 110% and 80% </a:t>
            </a:r>
            <a:r>
              <a:rPr lang="en-US" dirty="0" smtClean="0">
                <a:latin typeface="Adobe Arabic" panose="02040503050201020203" pitchFamily="18" charset="-78"/>
                <a:cs typeface="Adobe Arabic" panose="02040503050201020203" pitchFamily="18" charset="-78"/>
              </a:rPr>
              <a:t>of </a:t>
            </a:r>
            <a:r>
              <a:rPr lang="en-US" dirty="0">
                <a:latin typeface="Adobe Arabic" panose="02040503050201020203" pitchFamily="18" charset="-78"/>
                <a:cs typeface="Adobe Arabic" panose="02040503050201020203" pitchFamily="18" charset="-78"/>
              </a:rPr>
              <a:t>the B.E.P. flow rate with an operating point in the desirable impeller selection area (see Figure 4-8).</a:t>
            </a:r>
          </a:p>
        </p:txBody>
      </p:sp>
      <p:pic>
        <p:nvPicPr>
          <p:cNvPr id="5" name="Picture 4"/>
          <p:cNvPicPr>
            <a:picLocks noChangeAspect="1"/>
          </p:cNvPicPr>
          <p:nvPr/>
        </p:nvPicPr>
        <p:blipFill>
          <a:blip r:embed="rId2"/>
          <a:stretch>
            <a:fillRect/>
          </a:stretch>
        </p:blipFill>
        <p:spPr>
          <a:xfrm>
            <a:off x="5672254" y="1762047"/>
            <a:ext cx="6362700" cy="4200525"/>
          </a:xfrm>
          <a:prstGeom prst="rect">
            <a:avLst/>
          </a:prstGeom>
        </p:spPr>
      </p:pic>
      <p:sp>
        <p:nvSpPr>
          <p:cNvPr id="6" name="Rectangle 5"/>
          <p:cNvSpPr/>
          <p:nvPr/>
        </p:nvSpPr>
        <p:spPr>
          <a:xfrm>
            <a:off x="5928592" y="6279481"/>
            <a:ext cx="4958409" cy="400110"/>
          </a:xfrm>
          <a:prstGeom prst="rect">
            <a:avLst/>
          </a:prstGeom>
        </p:spPr>
        <p:txBody>
          <a:bodyPr wrap="none">
            <a:spAutoFit/>
          </a:bodyPr>
          <a:lstStyle/>
          <a:p>
            <a:r>
              <a:rPr lang="en-US" sz="2000" b="0" i="1" u="none" strike="noStrike" baseline="0" dirty="0" smtClean="0">
                <a:latin typeface="Arial,Italic"/>
              </a:rPr>
              <a:t>Figure 4-8 Desirable pump selection area.</a:t>
            </a:r>
            <a:endParaRPr lang="en-US" sz="2000" dirty="0"/>
          </a:p>
        </p:txBody>
      </p:sp>
      <p:sp>
        <p:nvSpPr>
          <p:cNvPr id="3" name="Date Placeholder 2"/>
          <p:cNvSpPr>
            <a:spLocks noGrp="1"/>
          </p:cNvSpPr>
          <p:nvPr>
            <p:ph type="dt" sz="half" idx="10"/>
          </p:nvPr>
        </p:nvSpPr>
        <p:spPr/>
        <p:txBody>
          <a:bodyPr/>
          <a:lstStyle/>
          <a:p>
            <a:fld id="{3ACFA17B-A76E-4E8A-BB00-1B6FD89B566F}" type="datetime1">
              <a:rPr lang="en-US" smtClean="0"/>
              <a:t>4/30/2020</a:t>
            </a:fld>
            <a:endParaRPr lang="en-US"/>
          </a:p>
        </p:txBody>
      </p:sp>
      <p:sp>
        <p:nvSpPr>
          <p:cNvPr id="7" name="Slide Number Placeholder 6"/>
          <p:cNvSpPr>
            <a:spLocks noGrp="1"/>
          </p:cNvSpPr>
          <p:nvPr>
            <p:ph type="sldNum" sz="quarter" idx="12"/>
          </p:nvPr>
        </p:nvSpPr>
        <p:spPr/>
        <p:txBody>
          <a:bodyPr/>
          <a:lstStyle/>
          <a:p>
            <a:fld id="{19F6EB28-4A8F-4329-952B-38B029608B57}" type="slidenum">
              <a:rPr lang="en-US" smtClean="0"/>
              <a:t>32</a:t>
            </a:fld>
            <a:endParaRPr lang="en-US"/>
          </a:p>
        </p:txBody>
      </p:sp>
    </p:spTree>
    <p:extLst>
      <p:ext uri="{BB962C8B-B14F-4D97-AF65-F5344CB8AC3E}">
        <p14:creationId xmlns:p14="http://schemas.microsoft.com/office/powerpoint/2010/main" val="38976505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1000"/>
              </a:spcBef>
            </a:pPr>
            <a:r>
              <a:rPr lang="en-US" sz="3600" b="1" dirty="0" smtClean="0">
                <a:latin typeface="Adobe Arabic" panose="02040503050201020203" pitchFamily="18" charset="-78"/>
                <a:ea typeface="+mn-ea"/>
                <a:cs typeface="Adobe Arabic" panose="02040503050201020203" pitchFamily="18" charset="-78"/>
              </a:rPr>
              <a:t>System curve</a:t>
            </a:r>
            <a:endParaRPr lang="en-US" sz="3600" b="1" dirty="0">
              <a:latin typeface="Adobe Arabic" panose="02040503050201020203" pitchFamily="18" charset="-78"/>
              <a:ea typeface="+mn-ea"/>
              <a:cs typeface="Adobe Arabic" panose="02040503050201020203" pitchFamily="18" charset="-78"/>
            </a:endParaRPr>
          </a:p>
        </p:txBody>
      </p:sp>
      <p:sp>
        <p:nvSpPr>
          <p:cNvPr id="3" name="Content Placeholder 2"/>
          <p:cNvSpPr>
            <a:spLocks noGrp="1"/>
          </p:cNvSpPr>
          <p:nvPr>
            <p:ph idx="1"/>
          </p:nvPr>
        </p:nvSpPr>
        <p:spPr>
          <a:xfrm>
            <a:off x="1155700" y="1690688"/>
            <a:ext cx="9385300" cy="4351338"/>
          </a:xfrm>
        </p:spPr>
        <p:txBody>
          <a:bodyPr>
            <a:normAutofit/>
          </a:bodyPr>
          <a:lstStyle/>
          <a:p>
            <a:r>
              <a:rPr lang="en-US" dirty="0">
                <a:latin typeface="Adobe Arabic" panose="02040503050201020203" pitchFamily="18" charset="-78"/>
                <a:cs typeface="Adobe Arabic" panose="02040503050201020203" pitchFamily="18" charset="-78"/>
              </a:rPr>
              <a:t>The system curve is a plot of the Total Head vs. the flow for a given system. </a:t>
            </a:r>
            <a:r>
              <a:rPr lang="en-US" dirty="0">
                <a:solidFill>
                  <a:srgbClr val="FF0000"/>
                </a:solidFill>
                <a:latin typeface="Adobe Arabic" panose="02040503050201020203" pitchFamily="18" charset="-78"/>
                <a:cs typeface="Adobe Arabic" panose="02040503050201020203" pitchFamily="18" charset="-78"/>
              </a:rPr>
              <a:t>The higher the flow, the greater the head required </a:t>
            </a:r>
            <a:r>
              <a:rPr lang="en-US" dirty="0">
                <a:latin typeface="Adobe Arabic" panose="02040503050201020203" pitchFamily="18" charset="-78"/>
                <a:cs typeface="Adobe Arabic" panose="02040503050201020203" pitchFamily="18" charset="-78"/>
              </a:rPr>
              <a:t>(see Figure 4-9). The shape of the system curve depends on the type of system being considered.</a:t>
            </a:r>
          </a:p>
          <a:p>
            <a:r>
              <a:rPr lang="en-US" dirty="0">
                <a:latin typeface="Adobe Arabic" panose="02040503050201020203" pitchFamily="18" charset="-78"/>
                <a:cs typeface="Adobe Arabic" panose="02040503050201020203" pitchFamily="18" charset="-78"/>
              </a:rPr>
              <a:t>The system curve is superimposed on the pump performance chart. The Total Static head is constant and the friction head, equipment head and velocity head are flow dependent.</a:t>
            </a:r>
          </a:p>
          <a:p>
            <a:r>
              <a:rPr lang="en-US" dirty="0">
                <a:latin typeface="Adobe Arabic" panose="02040503050201020203" pitchFamily="18" charset="-78"/>
                <a:cs typeface="Adobe Arabic" panose="02040503050201020203" pitchFamily="18" charset="-78"/>
              </a:rPr>
              <a:t>The calculation of Total Head at different flow rates produces a plot of Total Head vs. flow that is called the system curve.</a:t>
            </a:r>
          </a:p>
        </p:txBody>
      </p:sp>
      <p:sp>
        <p:nvSpPr>
          <p:cNvPr id="4" name="Date Placeholder 3"/>
          <p:cNvSpPr>
            <a:spLocks noGrp="1"/>
          </p:cNvSpPr>
          <p:nvPr>
            <p:ph type="dt" sz="half" idx="10"/>
          </p:nvPr>
        </p:nvSpPr>
        <p:spPr/>
        <p:txBody>
          <a:bodyPr/>
          <a:lstStyle/>
          <a:p>
            <a:fld id="{2307BEAD-7927-41A1-AB1E-F0FAE829B784}" type="datetime1">
              <a:rPr lang="en-US" smtClean="0"/>
              <a:t>4/30/2020</a:t>
            </a:fld>
            <a:endParaRPr lang="en-US"/>
          </a:p>
        </p:txBody>
      </p:sp>
      <p:sp>
        <p:nvSpPr>
          <p:cNvPr id="5" name="Slide Number Placeholder 4"/>
          <p:cNvSpPr>
            <a:spLocks noGrp="1"/>
          </p:cNvSpPr>
          <p:nvPr>
            <p:ph type="sldNum" sz="quarter" idx="12"/>
          </p:nvPr>
        </p:nvSpPr>
        <p:spPr/>
        <p:txBody>
          <a:bodyPr/>
          <a:lstStyle/>
          <a:p>
            <a:fld id="{19F6EB28-4A8F-4329-952B-38B029608B57}" type="slidenum">
              <a:rPr lang="en-US" smtClean="0"/>
              <a:t>33</a:t>
            </a:fld>
            <a:endParaRPr lang="en-US"/>
          </a:p>
        </p:txBody>
      </p:sp>
    </p:spTree>
    <p:extLst>
      <p:ext uri="{BB962C8B-B14F-4D97-AF65-F5344CB8AC3E}">
        <p14:creationId xmlns:p14="http://schemas.microsoft.com/office/powerpoint/2010/main" val="29703336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60065"/>
          </a:xfrm>
        </p:spPr>
        <p:txBody>
          <a:bodyPr>
            <a:normAutofit fontScale="90000"/>
          </a:bodyPr>
          <a:lstStyle/>
          <a:p>
            <a:r>
              <a:rPr lang="en-US" dirty="0" smtClean="0"/>
              <a:t>System curve</a:t>
            </a:r>
            <a:endParaRPr lang="en-US" dirty="0"/>
          </a:p>
        </p:txBody>
      </p:sp>
      <p:sp>
        <p:nvSpPr>
          <p:cNvPr id="3" name="Content Placeholder 2"/>
          <p:cNvSpPr>
            <a:spLocks noGrp="1"/>
          </p:cNvSpPr>
          <p:nvPr>
            <p:ph idx="1"/>
          </p:nvPr>
        </p:nvSpPr>
        <p:spPr>
          <a:xfrm>
            <a:off x="192978" y="1288196"/>
            <a:ext cx="6489700" cy="4351338"/>
          </a:xfrm>
        </p:spPr>
        <p:txBody>
          <a:bodyPr>
            <a:noAutofit/>
          </a:bodyPr>
          <a:lstStyle/>
          <a:p>
            <a:pPr>
              <a:lnSpc>
                <a:spcPct val="110000"/>
              </a:lnSpc>
            </a:pPr>
            <a:r>
              <a:rPr lang="en-US" dirty="0">
                <a:latin typeface="Adobe Arabic" panose="02040503050201020203" pitchFamily="18" charset="-78"/>
                <a:cs typeface="Adobe Arabic" panose="02040503050201020203" pitchFamily="18" charset="-78"/>
              </a:rPr>
              <a:t>The operating point is the point on the system curve corresponding to the flow and head required. It is also the point where the system curve intersects the performance curve.</a:t>
            </a:r>
          </a:p>
          <a:p>
            <a:pPr>
              <a:lnSpc>
                <a:spcPct val="110000"/>
              </a:lnSpc>
            </a:pPr>
            <a:r>
              <a:rPr lang="en-US" dirty="0">
                <a:latin typeface="Adobe Arabic" panose="02040503050201020203" pitchFamily="18" charset="-78"/>
                <a:cs typeface="Adobe Arabic" panose="02040503050201020203" pitchFamily="18" charset="-78"/>
              </a:rPr>
              <a:t>The design system curve is usually calculated with extra flow capacity in mind. It is good practice to plot the system curve for higher flow rates than the design flow rate, since flow demand may change and extra capacity may be required.</a:t>
            </a:r>
          </a:p>
        </p:txBody>
      </p:sp>
      <p:pic>
        <p:nvPicPr>
          <p:cNvPr id="4" name="Picture 3"/>
          <p:cNvPicPr>
            <a:picLocks noChangeAspect="1"/>
          </p:cNvPicPr>
          <p:nvPr/>
        </p:nvPicPr>
        <p:blipFill>
          <a:blip r:embed="rId2"/>
          <a:stretch>
            <a:fillRect/>
          </a:stretch>
        </p:blipFill>
        <p:spPr>
          <a:xfrm>
            <a:off x="6963170" y="1384512"/>
            <a:ext cx="4095750" cy="3695700"/>
          </a:xfrm>
          <a:prstGeom prst="rect">
            <a:avLst/>
          </a:prstGeom>
        </p:spPr>
      </p:pic>
      <p:sp>
        <p:nvSpPr>
          <p:cNvPr id="5" name="Rectangle 4"/>
          <p:cNvSpPr/>
          <p:nvPr/>
        </p:nvSpPr>
        <p:spPr>
          <a:xfrm>
            <a:off x="7382108" y="5427661"/>
            <a:ext cx="4117604" cy="584775"/>
          </a:xfrm>
          <a:prstGeom prst="rect">
            <a:avLst/>
          </a:prstGeom>
        </p:spPr>
        <p:txBody>
          <a:bodyPr wrap="square">
            <a:spAutoFit/>
          </a:bodyPr>
          <a:lstStyle/>
          <a:p>
            <a:r>
              <a:rPr lang="en-US" sz="1600" b="0" i="1" u="none" strike="noStrike" baseline="0" dirty="0" smtClean="0">
                <a:latin typeface="Arial,Italic"/>
              </a:rPr>
              <a:t>Figure 4-9 Superposition of system curve</a:t>
            </a:r>
          </a:p>
          <a:p>
            <a:r>
              <a:rPr lang="en-US" sz="1600" b="0" i="1" u="none" strike="noStrike" baseline="0" dirty="0" smtClean="0">
                <a:latin typeface="Arial,Italic"/>
              </a:rPr>
              <a:t>and pump performance curve</a:t>
            </a:r>
            <a:endParaRPr lang="en-US" sz="1600" dirty="0"/>
          </a:p>
        </p:txBody>
      </p:sp>
      <p:sp>
        <p:nvSpPr>
          <p:cNvPr id="6" name="Date Placeholder 5"/>
          <p:cNvSpPr>
            <a:spLocks noGrp="1"/>
          </p:cNvSpPr>
          <p:nvPr>
            <p:ph type="dt" sz="half" idx="10"/>
          </p:nvPr>
        </p:nvSpPr>
        <p:spPr/>
        <p:txBody>
          <a:bodyPr/>
          <a:lstStyle/>
          <a:p>
            <a:fld id="{CC72EBDD-4999-482D-BFC8-B5AC0C5E5434}" type="datetime1">
              <a:rPr lang="en-US" smtClean="0"/>
              <a:t>4/30/2020</a:t>
            </a:fld>
            <a:endParaRPr lang="en-US"/>
          </a:p>
        </p:txBody>
      </p:sp>
      <p:sp>
        <p:nvSpPr>
          <p:cNvPr id="7" name="Slide Number Placeholder 6"/>
          <p:cNvSpPr>
            <a:spLocks noGrp="1"/>
          </p:cNvSpPr>
          <p:nvPr>
            <p:ph type="sldNum" sz="quarter" idx="12"/>
          </p:nvPr>
        </p:nvSpPr>
        <p:spPr/>
        <p:txBody>
          <a:bodyPr/>
          <a:lstStyle/>
          <a:p>
            <a:fld id="{19F6EB28-4A8F-4329-952B-38B029608B57}" type="slidenum">
              <a:rPr lang="en-US" smtClean="0"/>
              <a:t>34</a:t>
            </a:fld>
            <a:endParaRPr lang="en-US"/>
          </a:p>
        </p:txBody>
      </p:sp>
    </p:spTree>
    <p:extLst>
      <p:ext uri="{BB962C8B-B14F-4D97-AF65-F5344CB8AC3E}">
        <p14:creationId xmlns:p14="http://schemas.microsoft.com/office/powerpoint/2010/main" val="4896281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0" y="521243"/>
            <a:ext cx="10515600" cy="761148"/>
          </a:xfrm>
        </p:spPr>
        <p:txBody>
          <a:bodyPr/>
          <a:lstStyle/>
          <a:p>
            <a:r>
              <a:rPr lang="en-US" b="1" i="0" u="none" strike="noStrike" baseline="0" dirty="0" smtClean="0">
                <a:latin typeface="Adobe Arabic" panose="02040503050201020203" pitchFamily="18" charset="-78"/>
                <a:cs typeface="Adobe Arabic" panose="02040503050201020203" pitchFamily="18" charset="-78"/>
              </a:rPr>
              <a:t>Operating point</a:t>
            </a:r>
            <a:endParaRPr lang="en-US" dirty="0">
              <a:latin typeface="Adobe Arabic" panose="02040503050201020203" pitchFamily="18" charset="-78"/>
              <a:cs typeface="Adobe Arabic" panose="02040503050201020203" pitchFamily="18" charset="-78"/>
            </a:endParaRPr>
          </a:p>
        </p:txBody>
      </p:sp>
      <p:sp>
        <p:nvSpPr>
          <p:cNvPr id="3" name="Content Placeholder 2"/>
          <p:cNvSpPr>
            <a:spLocks noGrp="1"/>
          </p:cNvSpPr>
          <p:nvPr>
            <p:ph idx="1"/>
          </p:nvPr>
        </p:nvSpPr>
        <p:spPr>
          <a:xfrm>
            <a:off x="390292" y="1478815"/>
            <a:ext cx="5616498" cy="4351338"/>
          </a:xfrm>
        </p:spPr>
        <p:txBody>
          <a:bodyPr>
            <a:normAutofit/>
          </a:bodyPr>
          <a:lstStyle/>
          <a:p>
            <a:pPr>
              <a:lnSpc>
                <a:spcPct val="120000"/>
              </a:lnSpc>
            </a:pPr>
            <a:r>
              <a:rPr lang="en-US" dirty="0">
                <a:latin typeface="Adobe Arabic" panose="02040503050201020203" pitchFamily="18" charset="-78"/>
                <a:cs typeface="Adobe Arabic" panose="02040503050201020203" pitchFamily="18" charset="-78"/>
              </a:rPr>
              <a:t>First, determine the right pump size by using the coverage chart (see Figure 4-2). Locate the head and flow coordinate (operating point) on the chart. </a:t>
            </a:r>
          </a:p>
          <a:p>
            <a:pPr algn="just">
              <a:lnSpc>
                <a:spcPct val="120000"/>
              </a:lnSpc>
            </a:pPr>
            <a:r>
              <a:rPr lang="en-US" dirty="0">
                <a:latin typeface="Adobe Arabic" panose="02040503050201020203" pitchFamily="18" charset="-78"/>
                <a:cs typeface="Adobe Arabic" panose="02040503050201020203" pitchFamily="18" charset="-78"/>
              </a:rPr>
              <a:t>This will identify the casing size and pump speed. Locate the correct performance curve chart for this pump casing size and again identify the operating point.</a:t>
            </a:r>
          </a:p>
        </p:txBody>
      </p:sp>
      <p:pic>
        <p:nvPicPr>
          <p:cNvPr id="4" name="Picture 3"/>
          <p:cNvPicPr>
            <a:picLocks noChangeAspect="1"/>
          </p:cNvPicPr>
          <p:nvPr/>
        </p:nvPicPr>
        <p:blipFill>
          <a:blip r:embed="rId2"/>
          <a:stretch>
            <a:fillRect/>
          </a:stretch>
        </p:blipFill>
        <p:spPr>
          <a:xfrm>
            <a:off x="6210300" y="1678928"/>
            <a:ext cx="5143500" cy="2676525"/>
          </a:xfrm>
          <a:prstGeom prst="rect">
            <a:avLst/>
          </a:prstGeom>
        </p:spPr>
      </p:pic>
      <p:sp>
        <p:nvSpPr>
          <p:cNvPr id="5" name="Rectangle 4"/>
          <p:cNvSpPr/>
          <p:nvPr/>
        </p:nvSpPr>
        <p:spPr>
          <a:xfrm>
            <a:off x="5921298" y="4919867"/>
            <a:ext cx="6096000" cy="1126462"/>
          </a:xfrm>
          <a:prstGeom prst="rect">
            <a:avLst/>
          </a:prstGeom>
        </p:spPr>
        <p:txBody>
          <a:bodyPr>
            <a:spAutoFit/>
          </a:bodyPr>
          <a:lstStyle/>
          <a:p>
            <a:pPr marL="228600" lvl="0" indent="-228600">
              <a:lnSpc>
                <a:spcPct val="120000"/>
              </a:lnSpc>
              <a:spcBef>
                <a:spcPts val="1000"/>
              </a:spcBef>
              <a:buFont typeface="Arial" panose="020B0604020202020204" pitchFamily="34" charset="0"/>
              <a:buChar char="•"/>
            </a:pPr>
            <a:r>
              <a:rPr lang="en-US" sz="2800" dirty="0">
                <a:solidFill>
                  <a:srgbClr val="0000FF"/>
                </a:solidFill>
                <a:latin typeface="Adobe Arabic" panose="02040503050201020203" pitchFamily="18" charset="-78"/>
                <a:cs typeface="Adobe Arabic" panose="02040503050201020203" pitchFamily="18" charset="-78"/>
              </a:rPr>
              <a:t>The operating point characterizes the actual flow rate and the head gain across that pump.</a:t>
            </a:r>
          </a:p>
        </p:txBody>
      </p:sp>
      <p:sp>
        <p:nvSpPr>
          <p:cNvPr id="6" name="Date Placeholder 5"/>
          <p:cNvSpPr>
            <a:spLocks noGrp="1"/>
          </p:cNvSpPr>
          <p:nvPr>
            <p:ph type="dt" sz="half" idx="10"/>
          </p:nvPr>
        </p:nvSpPr>
        <p:spPr/>
        <p:txBody>
          <a:bodyPr/>
          <a:lstStyle/>
          <a:p>
            <a:fld id="{78BA89DD-BB15-4AF6-B27B-C83AA7F8D787}" type="datetime1">
              <a:rPr lang="en-US" smtClean="0"/>
              <a:t>4/30/2020</a:t>
            </a:fld>
            <a:endParaRPr lang="en-US"/>
          </a:p>
        </p:txBody>
      </p:sp>
      <p:sp>
        <p:nvSpPr>
          <p:cNvPr id="7" name="Slide Number Placeholder 6"/>
          <p:cNvSpPr>
            <a:spLocks noGrp="1"/>
          </p:cNvSpPr>
          <p:nvPr>
            <p:ph type="sldNum" sz="quarter" idx="12"/>
          </p:nvPr>
        </p:nvSpPr>
        <p:spPr/>
        <p:txBody>
          <a:bodyPr/>
          <a:lstStyle/>
          <a:p>
            <a:fld id="{19F6EB28-4A8F-4329-952B-38B029608B57}" type="slidenum">
              <a:rPr lang="en-US" smtClean="0"/>
              <a:t>35</a:t>
            </a:fld>
            <a:endParaRPr lang="en-US"/>
          </a:p>
        </p:txBody>
      </p:sp>
    </p:spTree>
    <p:extLst>
      <p:ext uri="{BB962C8B-B14F-4D97-AF65-F5344CB8AC3E}">
        <p14:creationId xmlns:p14="http://schemas.microsoft.com/office/powerpoint/2010/main" val="7575715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79500" y="1863725"/>
            <a:ext cx="9766300" cy="4351338"/>
          </a:xfrm>
        </p:spPr>
        <p:txBody>
          <a:bodyPr>
            <a:normAutofit/>
          </a:bodyPr>
          <a:lstStyle/>
          <a:p>
            <a:pPr algn="just">
              <a:lnSpc>
                <a:spcPct val="120000"/>
              </a:lnSpc>
            </a:pPr>
            <a:r>
              <a:rPr lang="en-US" dirty="0">
                <a:latin typeface="Adobe Arabic" panose="02040503050201020203" pitchFamily="18" charset="-78"/>
                <a:cs typeface="Adobe Arabic" panose="02040503050201020203" pitchFamily="18" charset="-78"/>
              </a:rPr>
              <a:t>Determine the impeller size. The impeller size will be approximately 8.75". The dashed line represents the performance curve of the pump. The pump can only operate on its performance curve. </a:t>
            </a:r>
          </a:p>
          <a:p>
            <a:pPr algn="just">
              <a:lnSpc>
                <a:spcPct val="120000"/>
              </a:lnSpc>
            </a:pPr>
            <a:r>
              <a:rPr lang="en-US" dirty="0">
                <a:latin typeface="Adobe Arabic" panose="02040503050201020203" pitchFamily="18" charset="-78"/>
                <a:cs typeface="Adobe Arabic" panose="02040503050201020203" pitchFamily="18" charset="-78"/>
              </a:rPr>
              <a:t>The system can only be run somewhere on the system curve. The intersection of these two defines the operating point which is the only point that the pump and system can </a:t>
            </a:r>
            <a:r>
              <a:rPr lang="en-US" dirty="0" smtClean="0">
                <a:latin typeface="Adobe Arabic" panose="02040503050201020203" pitchFamily="18" charset="-78"/>
                <a:cs typeface="Adobe Arabic" panose="02040503050201020203" pitchFamily="18" charset="-78"/>
              </a:rPr>
              <a:t>operate</a:t>
            </a:r>
            <a:endParaRPr lang="en-US" dirty="0">
              <a:latin typeface="Adobe Arabic" panose="02040503050201020203" pitchFamily="18" charset="-78"/>
              <a:cs typeface="Adobe Arabic" panose="02040503050201020203" pitchFamily="18" charset="-78"/>
            </a:endParaRPr>
          </a:p>
        </p:txBody>
      </p:sp>
      <p:sp>
        <p:nvSpPr>
          <p:cNvPr id="4" name="Date Placeholder 3"/>
          <p:cNvSpPr>
            <a:spLocks noGrp="1"/>
          </p:cNvSpPr>
          <p:nvPr>
            <p:ph type="dt" sz="half" idx="10"/>
          </p:nvPr>
        </p:nvSpPr>
        <p:spPr/>
        <p:txBody>
          <a:bodyPr/>
          <a:lstStyle/>
          <a:p>
            <a:fld id="{C202DA34-A631-48D8-A67B-25966603E244}" type="datetime1">
              <a:rPr lang="en-US" smtClean="0"/>
              <a:t>4/30/2020</a:t>
            </a:fld>
            <a:endParaRPr lang="en-US"/>
          </a:p>
        </p:txBody>
      </p:sp>
      <p:sp>
        <p:nvSpPr>
          <p:cNvPr id="5" name="Slide Number Placeholder 4"/>
          <p:cNvSpPr>
            <a:spLocks noGrp="1"/>
          </p:cNvSpPr>
          <p:nvPr>
            <p:ph type="sldNum" sz="quarter" idx="12"/>
          </p:nvPr>
        </p:nvSpPr>
        <p:spPr/>
        <p:txBody>
          <a:bodyPr/>
          <a:lstStyle/>
          <a:p>
            <a:fld id="{19F6EB28-4A8F-4329-952B-38B029608B57}" type="slidenum">
              <a:rPr lang="en-US" smtClean="0"/>
              <a:t>36</a:t>
            </a:fld>
            <a:endParaRPr lang="en-US"/>
          </a:p>
        </p:txBody>
      </p:sp>
    </p:spTree>
    <p:extLst>
      <p:ext uri="{BB962C8B-B14F-4D97-AF65-F5344CB8AC3E}">
        <p14:creationId xmlns:p14="http://schemas.microsoft.com/office/powerpoint/2010/main" val="19193137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0297" y="721964"/>
            <a:ext cx="7056863" cy="1051080"/>
          </a:xfrm>
        </p:spPr>
        <p:txBody>
          <a:bodyPr>
            <a:normAutofit fontScale="90000"/>
          </a:bodyPr>
          <a:lstStyle/>
          <a:p>
            <a:pPr marL="228600" lvl="0" indent="-228600">
              <a:lnSpc>
                <a:spcPct val="120000"/>
              </a:lnSpc>
              <a:spcBef>
                <a:spcPts val="1000"/>
              </a:spcBef>
            </a:pPr>
            <a:r>
              <a:rPr lang="en-US" sz="2800" dirty="0" smtClean="0">
                <a:solidFill>
                  <a:prstClr val="black"/>
                </a:solidFill>
                <a:latin typeface="Adobe Arabic" panose="02040503050201020203" pitchFamily="18" charset="-78"/>
                <a:cs typeface="Adobe Arabic" panose="02040503050201020203" pitchFamily="18" charset="-78"/>
              </a:rPr>
              <a:t/>
            </a:r>
            <a:br>
              <a:rPr lang="en-US" sz="2800" dirty="0" smtClean="0">
                <a:solidFill>
                  <a:prstClr val="black"/>
                </a:solidFill>
                <a:latin typeface="Adobe Arabic" panose="02040503050201020203" pitchFamily="18" charset="-78"/>
                <a:cs typeface="Adobe Arabic" panose="02040503050201020203" pitchFamily="18" charset="-78"/>
              </a:rPr>
            </a:br>
            <a:r>
              <a:rPr lang="en-US" sz="3600" b="1" i="1" dirty="0" smtClean="0">
                <a:solidFill>
                  <a:srgbClr val="FF0000"/>
                </a:solidFill>
                <a:latin typeface="Adobe Arabic" panose="02040503050201020203" pitchFamily="18" charset="-78"/>
                <a:cs typeface="Adobe Arabic" panose="02040503050201020203" pitchFamily="18" charset="-78"/>
              </a:rPr>
              <a:t>How </a:t>
            </a:r>
            <a:r>
              <a:rPr lang="en-US" sz="3600" b="1" i="1" dirty="0">
                <a:solidFill>
                  <a:srgbClr val="FF0000"/>
                </a:solidFill>
                <a:latin typeface="Adobe Arabic" panose="02040503050201020203" pitchFamily="18" charset="-78"/>
                <a:cs typeface="Adobe Arabic" panose="02040503050201020203" pitchFamily="18" charset="-78"/>
              </a:rPr>
              <a:t>does the pump get to the operating point from the moment it is switched on?</a:t>
            </a:r>
            <a:br>
              <a:rPr lang="en-US" sz="3600" b="1" i="1" dirty="0">
                <a:solidFill>
                  <a:srgbClr val="FF0000"/>
                </a:solidFill>
                <a:latin typeface="Adobe Arabic" panose="02040503050201020203" pitchFamily="18" charset="-78"/>
                <a:cs typeface="Adobe Arabic" panose="02040503050201020203" pitchFamily="18" charset="-78"/>
              </a:rPr>
            </a:br>
            <a:endParaRPr lang="en-US" sz="3600" b="1" i="1" dirty="0">
              <a:solidFill>
                <a:srgbClr val="FF0000"/>
              </a:solidFill>
            </a:endParaRPr>
          </a:p>
        </p:txBody>
      </p:sp>
      <p:sp>
        <p:nvSpPr>
          <p:cNvPr id="3" name="Content Placeholder 2"/>
          <p:cNvSpPr>
            <a:spLocks noGrp="1"/>
          </p:cNvSpPr>
          <p:nvPr>
            <p:ph idx="1"/>
          </p:nvPr>
        </p:nvSpPr>
        <p:spPr>
          <a:xfrm>
            <a:off x="1583473" y="2437819"/>
            <a:ext cx="7773019" cy="3238152"/>
          </a:xfrm>
        </p:spPr>
        <p:txBody>
          <a:bodyPr>
            <a:normAutofit/>
          </a:bodyPr>
          <a:lstStyle/>
          <a:p>
            <a:r>
              <a:rPr lang="en-US" dirty="0">
                <a:latin typeface="Adobe Arabic" panose="02040503050201020203" pitchFamily="18" charset="-78"/>
                <a:cs typeface="Adobe Arabic" panose="02040503050201020203" pitchFamily="18" charset="-78"/>
              </a:rPr>
              <a:t>There are two methods which can be used to start a pump. </a:t>
            </a:r>
            <a:endParaRPr lang="en-US" dirty="0" smtClean="0">
              <a:latin typeface="Adobe Arabic" panose="02040503050201020203" pitchFamily="18" charset="-78"/>
              <a:cs typeface="Adobe Arabic" panose="02040503050201020203" pitchFamily="18" charset="-78"/>
            </a:endParaRPr>
          </a:p>
          <a:p>
            <a:pPr marL="0" indent="0">
              <a:buNone/>
            </a:pPr>
            <a:r>
              <a:rPr lang="en-US" dirty="0" smtClean="0">
                <a:solidFill>
                  <a:srgbClr val="0000FF"/>
                </a:solidFill>
                <a:latin typeface="Adobe Arabic" panose="02040503050201020203" pitchFamily="18" charset="-78"/>
                <a:cs typeface="Adobe Arabic" panose="02040503050201020203" pitchFamily="18" charset="-78"/>
              </a:rPr>
              <a:t>method 1 : </a:t>
            </a:r>
            <a:r>
              <a:rPr lang="en-US" dirty="0">
                <a:solidFill>
                  <a:srgbClr val="0000FF"/>
                </a:solidFill>
                <a:latin typeface="Adobe Arabic" panose="02040503050201020203" pitchFamily="18" charset="-78"/>
                <a:cs typeface="Adobe Arabic" panose="02040503050201020203" pitchFamily="18" charset="-78"/>
              </a:rPr>
              <a:t>the discharge valve is closed, whereas with </a:t>
            </a:r>
            <a:endParaRPr lang="en-US" dirty="0" smtClean="0">
              <a:solidFill>
                <a:srgbClr val="0000FF"/>
              </a:solidFill>
              <a:latin typeface="Adobe Arabic" panose="02040503050201020203" pitchFamily="18" charset="-78"/>
              <a:cs typeface="Adobe Arabic" panose="02040503050201020203" pitchFamily="18" charset="-78"/>
            </a:endParaRPr>
          </a:p>
          <a:p>
            <a:pPr marL="0" indent="0">
              <a:buNone/>
            </a:pPr>
            <a:r>
              <a:rPr lang="en-US" dirty="0" smtClean="0">
                <a:solidFill>
                  <a:srgbClr val="0000FF"/>
                </a:solidFill>
                <a:latin typeface="Adobe Arabic" panose="02040503050201020203" pitchFamily="18" charset="-78"/>
                <a:cs typeface="Adobe Arabic" panose="02040503050201020203" pitchFamily="18" charset="-78"/>
              </a:rPr>
              <a:t>method 2 : </a:t>
            </a:r>
            <a:r>
              <a:rPr lang="en-US" dirty="0">
                <a:solidFill>
                  <a:srgbClr val="0000FF"/>
                </a:solidFill>
                <a:latin typeface="Adobe Arabic" panose="02040503050201020203" pitchFamily="18" charset="-78"/>
                <a:cs typeface="Adobe Arabic" panose="02040503050201020203" pitchFamily="18" charset="-78"/>
              </a:rPr>
              <a:t>the discharge valve is open. </a:t>
            </a:r>
            <a:endParaRPr lang="en-US" dirty="0" smtClean="0">
              <a:solidFill>
                <a:srgbClr val="0000FF"/>
              </a:solidFill>
              <a:latin typeface="Adobe Arabic" panose="02040503050201020203" pitchFamily="18" charset="-78"/>
              <a:cs typeface="Adobe Arabic" panose="02040503050201020203" pitchFamily="18" charset="-78"/>
            </a:endParaRPr>
          </a:p>
          <a:p>
            <a:pPr marL="0" indent="0">
              <a:buNone/>
            </a:pPr>
            <a:r>
              <a:rPr lang="en-US" dirty="0" smtClean="0">
                <a:latin typeface="Adobe Arabic" panose="02040503050201020203" pitchFamily="18" charset="-78"/>
                <a:cs typeface="Adobe Arabic" panose="02040503050201020203" pitchFamily="18" charset="-78"/>
              </a:rPr>
              <a:t>The </a:t>
            </a:r>
            <a:r>
              <a:rPr lang="en-US" dirty="0">
                <a:latin typeface="Adobe Arabic" panose="02040503050201020203" pitchFamily="18" charset="-78"/>
                <a:cs typeface="Adobe Arabic" panose="02040503050201020203" pitchFamily="18" charset="-78"/>
              </a:rPr>
              <a:t>term discharge valve refers to the manual valve located close to the pump outlet flange.</a:t>
            </a:r>
          </a:p>
        </p:txBody>
      </p:sp>
      <p:sp>
        <p:nvSpPr>
          <p:cNvPr id="4" name="Date Placeholder 3"/>
          <p:cNvSpPr>
            <a:spLocks noGrp="1"/>
          </p:cNvSpPr>
          <p:nvPr>
            <p:ph type="dt" sz="half" idx="10"/>
          </p:nvPr>
        </p:nvSpPr>
        <p:spPr/>
        <p:txBody>
          <a:bodyPr/>
          <a:lstStyle/>
          <a:p>
            <a:fld id="{A1A73693-90E0-4927-895A-D5A884332F36}" type="datetime1">
              <a:rPr lang="en-US" smtClean="0"/>
              <a:t>4/30/2020</a:t>
            </a:fld>
            <a:endParaRPr lang="en-US"/>
          </a:p>
        </p:txBody>
      </p:sp>
      <p:sp>
        <p:nvSpPr>
          <p:cNvPr id="5" name="Slide Number Placeholder 4"/>
          <p:cNvSpPr>
            <a:spLocks noGrp="1"/>
          </p:cNvSpPr>
          <p:nvPr>
            <p:ph type="sldNum" sz="quarter" idx="12"/>
          </p:nvPr>
        </p:nvSpPr>
        <p:spPr/>
        <p:txBody>
          <a:bodyPr/>
          <a:lstStyle/>
          <a:p>
            <a:fld id="{19F6EB28-4A8F-4329-952B-38B029608B57}" type="slidenum">
              <a:rPr lang="en-US" smtClean="0"/>
              <a:t>37</a:t>
            </a:fld>
            <a:endParaRPr lang="en-US"/>
          </a:p>
        </p:txBody>
      </p:sp>
    </p:spTree>
    <p:extLst>
      <p:ext uri="{BB962C8B-B14F-4D97-AF65-F5344CB8AC3E}">
        <p14:creationId xmlns:p14="http://schemas.microsoft.com/office/powerpoint/2010/main" val="36741949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9425"/>
            <a:ext cx="10515600" cy="625475"/>
          </a:xfrm>
        </p:spPr>
        <p:txBody>
          <a:bodyPr>
            <a:normAutofit fontScale="90000"/>
          </a:bodyPr>
          <a:lstStyle/>
          <a:p>
            <a:pPr lvl="0">
              <a:lnSpc>
                <a:spcPct val="110000"/>
              </a:lnSpc>
              <a:spcBef>
                <a:spcPts val="1000"/>
              </a:spcBef>
            </a:pPr>
            <a:r>
              <a:rPr lang="en-US" sz="3600" b="1" dirty="0" smtClean="0">
                <a:latin typeface="Adobe Arabic" panose="02040503050201020203" pitchFamily="18" charset="-78"/>
                <a:ea typeface="+mn-ea"/>
                <a:cs typeface="Adobe Arabic" panose="02040503050201020203" pitchFamily="18" charset="-78"/>
              </a:rPr>
              <a:t/>
            </a:r>
            <a:br>
              <a:rPr lang="en-US" sz="3600" b="1" dirty="0" smtClean="0">
                <a:latin typeface="Adobe Arabic" panose="02040503050201020203" pitchFamily="18" charset="-78"/>
                <a:ea typeface="+mn-ea"/>
                <a:cs typeface="Adobe Arabic" panose="02040503050201020203" pitchFamily="18" charset="-78"/>
              </a:rPr>
            </a:br>
            <a:r>
              <a:rPr lang="en-US" sz="3600" b="1" dirty="0" smtClean="0">
                <a:latin typeface="Adobe Arabic" panose="02040503050201020203" pitchFamily="18" charset="-78"/>
                <a:ea typeface="+mn-ea"/>
                <a:cs typeface="Adobe Arabic" panose="02040503050201020203" pitchFamily="18" charset="-78"/>
              </a:rPr>
              <a:t>Method </a:t>
            </a:r>
            <a:r>
              <a:rPr lang="en-US" sz="3600" b="1" dirty="0">
                <a:latin typeface="Adobe Arabic" panose="02040503050201020203" pitchFamily="18" charset="-78"/>
                <a:ea typeface="+mn-ea"/>
                <a:cs typeface="Adobe Arabic" panose="02040503050201020203" pitchFamily="18" charset="-78"/>
              </a:rPr>
              <a:t>1 (discharge valve closed)</a:t>
            </a:r>
            <a:r>
              <a:rPr lang="en-US" sz="2800" dirty="0">
                <a:latin typeface="Adobe Arabic" panose="02040503050201020203" pitchFamily="18" charset="-78"/>
                <a:ea typeface="+mn-ea"/>
                <a:cs typeface="Adobe Arabic" panose="02040503050201020203" pitchFamily="18" charset="-78"/>
              </a:rPr>
              <a:t/>
            </a:r>
            <a:br>
              <a:rPr lang="en-US" sz="2800" dirty="0">
                <a:latin typeface="Adobe Arabic" panose="02040503050201020203" pitchFamily="18" charset="-78"/>
                <a:ea typeface="+mn-ea"/>
                <a:cs typeface="Adobe Arabic" panose="02040503050201020203" pitchFamily="18" charset="-78"/>
              </a:rPr>
            </a:br>
            <a:endParaRPr lang="en-US" sz="2800" dirty="0">
              <a:latin typeface="Adobe Arabic" panose="02040503050201020203" pitchFamily="18" charset="-78"/>
              <a:ea typeface="+mn-ea"/>
              <a:cs typeface="Adobe Arabic" panose="02040503050201020203" pitchFamily="18" charset="-78"/>
            </a:endParaRPr>
          </a:p>
        </p:txBody>
      </p:sp>
      <p:sp>
        <p:nvSpPr>
          <p:cNvPr id="3" name="Content Placeholder 2"/>
          <p:cNvSpPr>
            <a:spLocks noGrp="1"/>
          </p:cNvSpPr>
          <p:nvPr>
            <p:ph idx="1"/>
          </p:nvPr>
        </p:nvSpPr>
        <p:spPr>
          <a:xfrm>
            <a:off x="584200" y="1460500"/>
            <a:ext cx="10515600" cy="4351338"/>
          </a:xfrm>
        </p:spPr>
        <p:txBody>
          <a:bodyPr>
            <a:normAutofit/>
          </a:bodyPr>
          <a:lstStyle/>
          <a:p>
            <a:pPr algn="just">
              <a:lnSpc>
                <a:spcPct val="110000"/>
              </a:lnSpc>
            </a:pPr>
            <a:r>
              <a:rPr lang="en-US" dirty="0">
                <a:latin typeface="Adobe Arabic" panose="02040503050201020203" pitchFamily="18" charset="-78"/>
                <a:cs typeface="Adobe Arabic" panose="02040503050201020203" pitchFamily="18" charset="-78"/>
              </a:rPr>
              <a:t>Pumps are often started with the discharge valve closed. Immediately after the pump </a:t>
            </a:r>
            <a:r>
              <a:rPr lang="en-US" dirty="0" smtClean="0">
                <a:latin typeface="Adobe Arabic" panose="02040503050201020203" pitchFamily="18" charset="-78"/>
                <a:cs typeface="Adobe Arabic" panose="02040503050201020203" pitchFamily="18" charset="-78"/>
              </a:rPr>
              <a:t>is started</a:t>
            </a:r>
            <a:r>
              <a:rPr lang="en-US" dirty="0">
                <a:latin typeface="Adobe Arabic" panose="02040503050201020203" pitchFamily="18" charset="-78"/>
                <a:cs typeface="Adobe Arabic" panose="02040503050201020203" pitchFamily="18" charset="-78"/>
              </a:rPr>
              <a:t>, the head rises to point D (see Figure 4-11). The system curve at this moment </a:t>
            </a:r>
            <a:r>
              <a:rPr lang="en-US" dirty="0" smtClean="0">
                <a:latin typeface="Adobe Arabic" panose="02040503050201020203" pitchFamily="18" charset="-78"/>
                <a:cs typeface="Adobe Arabic" panose="02040503050201020203" pitchFamily="18" charset="-78"/>
              </a:rPr>
              <a:t>is vertical</a:t>
            </a:r>
            <a:r>
              <a:rPr lang="en-US" dirty="0">
                <a:latin typeface="Adobe Arabic" panose="02040503050201020203" pitchFamily="18" charset="-78"/>
                <a:cs typeface="Adobe Arabic" panose="02040503050201020203" pitchFamily="18" charset="-78"/>
              </a:rPr>
              <a:t>. By gradually opening the discharge valve to its full open position, point D </a:t>
            </a:r>
            <a:r>
              <a:rPr lang="en-US" dirty="0" smtClean="0">
                <a:latin typeface="Adobe Arabic" panose="02040503050201020203" pitchFamily="18" charset="-78"/>
                <a:cs typeface="Adobe Arabic" panose="02040503050201020203" pitchFamily="18" charset="-78"/>
              </a:rPr>
              <a:t>will move </a:t>
            </a:r>
            <a:r>
              <a:rPr lang="en-US" dirty="0">
                <a:latin typeface="Adobe Arabic" panose="02040503050201020203" pitchFamily="18" charset="-78"/>
                <a:cs typeface="Adobe Arabic" panose="02040503050201020203" pitchFamily="18" charset="-78"/>
              </a:rPr>
              <a:t>down the performance curve to point C, where the discharge valve should be </a:t>
            </a:r>
            <a:r>
              <a:rPr lang="en-US" dirty="0" smtClean="0">
                <a:latin typeface="Adobe Arabic" panose="02040503050201020203" pitchFamily="18" charset="-78"/>
                <a:cs typeface="Adobe Arabic" panose="02040503050201020203" pitchFamily="18" charset="-78"/>
              </a:rPr>
              <a:t>fully open</a:t>
            </a:r>
            <a:r>
              <a:rPr lang="en-US" dirty="0">
                <a:latin typeface="Adobe Arabic" panose="02040503050201020203" pitchFamily="18" charset="-78"/>
                <a:cs typeface="Adobe Arabic" panose="02040503050201020203" pitchFamily="18" charset="-78"/>
              </a:rPr>
              <a:t>. The system curve's shape is progressively modified as the operating point is </a:t>
            </a:r>
            <a:r>
              <a:rPr lang="en-US" dirty="0" smtClean="0">
                <a:latin typeface="Adobe Arabic" panose="02040503050201020203" pitchFamily="18" charset="-78"/>
                <a:cs typeface="Adobe Arabic" panose="02040503050201020203" pitchFamily="18" charset="-78"/>
              </a:rPr>
              <a:t>moved towards </a:t>
            </a:r>
            <a:r>
              <a:rPr lang="en-US" dirty="0">
                <a:latin typeface="Adobe Arabic" panose="02040503050201020203" pitchFamily="18" charset="-78"/>
                <a:cs typeface="Adobe Arabic" panose="02040503050201020203" pitchFamily="18" charset="-78"/>
              </a:rPr>
              <a:t>point C. This is a typical way of starting large pumps and should be the </a:t>
            </a:r>
            <a:r>
              <a:rPr lang="en-US" dirty="0" smtClean="0">
                <a:latin typeface="Adobe Arabic" panose="02040503050201020203" pitchFamily="18" charset="-78"/>
                <a:cs typeface="Adobe Arabic" panose="02040503050201020203" pitchFamily="18" charset="-78"/>
              </a:rPr>
              <a:t>preferred method </a:t>
            </a:r>
            <a:r>
              <a:rPr lang="en-US" dirty="0">
                <a:latin typeface="Adobe Arabic" panose="02040503050201020203" pitchFamily="18" charset="-78"/>
                <a:cs typeface="Adobe Arabic" panose="02040503050201020203" pitchFamily="18" charset="-78"/>
              </a:rPr>
              <a:t>for any pump operating at more than 500 </a:t>
            </a:r>
            <a:r>
              <a:rPr lang="en-US" dirty="0" smtClean="0">
                <a:latin typeface="Adobe Arabic" panose="02040503050201020203" pitchFamily="18" charset="-78"/>
                <a:cs typeface="Adobe Arabic" panose="02040503050201020203" pitchFamily="18" charset="-78"/>
              </a:rPr>
              <a:t>GPM</a:t>
            </a:r>
            <a:r>
              <a:rPr lang="en-US" dirty="0">
                <a:latin typeface="Adobe Arabic" panose="02040503050201020203" pitchFamily="18" charset="-78"/>
                <a:cs typeface="Adobe Arabic" panose="02040503050201020203" pitchFamily="18" charset="-78"/>
              </a:rPr>
              <a:t>.</a:t>
            </a:r>
          </a:p>
        </p:txBody>
      </p:sp>
      <p:sp>
        <p:nvSpPr>
          <p:cNvPr id="4" name="Date Placeholder 3"/>
          <p:cNvSpPr>
            <a:spLocks noGrp="1"/>
          </p:cNvSpPr>
          <p:nvPr>
            <p:ph type="dt" sz="half" idx="10"/>
          </p:nvPr>
        </p:nvSpPr>
        <p:spPr/>
        <p:txBody>
          <a:bodyPr/>
          <a:lstStyle/>
          <a:p>
            <a:fld id="{101D1BB9-02D9-4E14-ADB0-23C3508F79A6}" type="datetime1">
              <a:rPr lang="en-US" smtClean="0"/>
              <a:t>4/30/2020</a:t>
            </a:fld>
            <a:endParaRPr lang="en-US"/>
          </a:p>
        </p:txBody>
      </p:sp>
      <p:sp>
        <p:nvSpPr>
          <p:cNvPr id="5" name="Slide Number Placeholder 4"/>
          <p:cNvSpPr>
            <a:spLocks noGrp="1"/>
          </p:cNvSpPr>
          <p:nvPr>
            <p:ph type="sldNum" sz="quarter" idx="12"/>
          </p:nvPr>
        </p:nvSpPr>
        <p:spPr/>
        <p:txBody>
          <a:bodyPr/>
          <a:lstStyle/>
          <a:p>
            <a:fld id="{19F6EB28-4A8F-4329-952B-38B029608B57}" type="slidenum">
              <a:rPr lang="en-US" smtClean="0"/>
              <a:t>38</a:t>
            </a:fld>
            <a:endParaRPr lang="en-US"/>
          </a:p>
        </p:txBody>
      </p:sp>
    </p:spTree>
    <p:extLst>
      <p:ext uri="{BB962C8B-B14F-4D97-AF65-F5344CB8AC3E}">
        <p14:creationId xmlns:p14="http://schemas.microsoft.com/office/powerpoint/2010/main" val="28604059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03870" y="947854"/>
            <a:ext cx="8608532" cy="4399388"/>
          </a:xfrm>
          <a:prstGeom prst="rect">
            <a:avLst/>
          </a:prstGeom>
        </p:spPr>
      </p:pic>
      <p:sp>
        <p:nvSpPr>
          <p:cNvPr id="5" name="Rectangle 4"/>
          <p:cNvSpPr/>
          <p:nvPr/>
        </p:nvSpPr>
        <p:spPr>
          <a:xfrm>
            <a:off x="2155189" y="5600853"/>
            <a:ext cx="6169189" cy="369332"/>
          </a:xfrm>
          <a:prstGeom prst="rect">
            <a:avLst/>
          </a:prstGeom>
        </p:spPr>
        <p:txBody>
          <a:bodyPr wrap="none">
            <a:spAutoFit/>
          </a:bodyPr>
          <a:lstStyle/>
          <a:p>
            <a:r>
              <a:rPr lang="en-US" b="0" i="1" u="none" strike="noStrike" baseline="0" dirty="0" smtClean="0">
                <a:latin typeface="Arial,Italic"/>
              </a:rPr>
              <a:t>Figure 4-11 Starting the pump with discharge valve closed.</a:t>
            </a:r>
            <a:endParaRPr lang="en-US" dirty="0"/>
          </a:p>
        </p:txBody>
      </p:sp>
      <p:sp>
        <p:nvSpPr>
          <p:cNvPr id="2" name="Date Placeholder 1"/>
          <p:cNvSpPr>
            <a:spLocks noGrp="1"/>
          </p:cNvSpPr>
          <p:nvPr>
            <p:ph type="dt" sz="half" idx="10"/>
          </p:nvPr>
        </p:nvSpPr>
        <p:spPr/>
        <p:txBody>
          <a:bodyPr/>
          <a:lstStyle/>
          <a:p>
            <a:fld id="{ACFD7690-64E2-4C2E-A753-E2E1BF2C48E6}" type="datetime1">
              <a:rPr lang="en-US" smtClean="0"/>
              <a:t>4/30/2020</a:t>
            </a:fld>
            <a:endParaRPr lang="en-US"/>
          </a:p>
        </p:txBody>
      </p:sp>
      <p:sp>
        <p:nvSpPr>
          <p:cNvPr id="3" name="Slide Number Placeholder 2"/>
          <p:cNvSpPr>
            <a:spLocks noGrp="1"/>
          </p:cNvSpPr>
          <p:nvPr>
            <p:ph type="sldNum" sz="quarter" idx="12"/>
          </p:nvPr>
        </p:nvSpPr>
        <p:spPr/>
        <p:txBody>
          <a:bodyPr/>
          <a:lstStyle/>
          <a:p>
            <a:fld id="{19F6EB28-4A8F-4329-952B-38B029608B57}" type="slidenum">
              <a:rPr lang="en-US" smtClean="0"/>
              <a:t>39</a:t>
            </a:fld>
            <a:endParaRPr lang="en-US"/>
          </a:p>
        </p:txBody>
      </p:sp>
    </p:spTree>
    <p:extLst>
      <p:ext uri="{BB962C8B-B14F-4D97-AF65-F5344CB8AC3E}">
        <p14:creationId xmlns:p14="http://schemas.microsoft.com/office/powerpoint/2010/main" val="6724407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5358" y="1272402"/>
            <a:ext cx="10204778" cy="4525963"/>
          </a:xfrm>
        </p:spPr>
        <p:txBody>
          <a:bodyPr>
            <a:normAutofit/>
          </a:bodyPr>
          <a:lstStyle/>
          <a:p>
            <a:pPr marL="457200" lvl="0" indent="-457200">
              <a:spcBef>
                <a:spcPct val="39000"/>
              </a:spcBef>
            </a:pPr>
            <a:r>
              <a:rPr lang="en-US" sz="2400" dirty="0">
                <a:solidFill>
                  <a:srgbClr val="0000FF"/>
                </a:solidFill>
              </a:rPr>
              <a:t>Reciprocating pumps (plunger or diaphragm type) </a:t>
            </a:r>
            <a:r>
              <a:rPr lang="en-US" sz="2400" dirty="0">
                <a:solidFill>
                  <a:prstClr val="black"/>
                </a:solidFill>
              </a:rPr>
              <a:t>for </a:t>
            </a:r>
            <a:r>
              <a:rPr lang="en-US" sz="2400" dirty="0">
                <a:solidFill>
                  <a:srgbClr val="FF0000"/>
                </a:solidFill>
              </a:rPr>
              <a:t>liquid chemical metering and injection applications (small capacity)</a:t>
            </a:r>
          </a:p>
          <a:p>
            <a:pPr marL="457200" lvl="0" indent="-457200">
              <a:spcBef>
                <a:spcPct val="39000"/>
              </a:spcBef>
            </a:pPr>
            <a:r>
              <a:rPr lang="en-US" sz="2400" dirty="0">
                <a:solidFill>
                  <a:srgbClr val="0000FF"/>
                </a:solidFill>
              </a:rPr>
              <a:t>Centrifugal pumps </a:t>
            </a:r>
            <a:r>
              <a:rPr lang="en-US" sz="2400" dirty="0">
                <a:solidFill>
                  <a:prstClr val="black"/>
                </a:solidFill>
              </a:rPr>
              <a:t>- for wide variety of </a:t>
            </a:r>
            <a:r>
              <a:rPr lang="en-US" sz="2400" dirty="0">
                <a:solidFill>
                  <a:srgbClr val="FF0000"/>
                </a:solidFill>
              </a:rPr>
              <a:t>hydraulic head and over a wide range of capacity requirements, for low to medium capacity with medium to high pressure</a:t>
            </a:r>
            <a:r>
              <a:rPr lang="en-US" sz="2400" dirty="0" smtClean="0">
                <a:solidFill>
                  <a:srgbClr val="FF0000"/>
                </a:solidFill>
              </a:rPr>
              <a:t>.</a:t>
            </a:r>
          </a:p>
          <a:p>
            <a:pPr marL="457200" lvl="0" indent="-457200">
              <a:spcBef>
                <a:spcPct val="39000"/>
              </a:spcBef>
            </a:pPr>
            <a:r>
              <a:rPr lang="en-US" sz="2400" dirty="0">
                <a:solidFill>
                  <a:srgbClr val="0000FF"/>
                </a:solidFill>
              </a:rPr>
              <a:t>Axial flow pumps</a:t>
            </a:r>
            <a:r>
              <a:rPr lang="en-US" sz="2400" dirty="0">
                <a:solidFill>
                  <a:prstClr val="black"/>
                </a:solidFill>
              </a:rPr>
              <a:t>: for </a:t>
            </a:r>
            <a:r>
              <a:rPr lang="en-US" sz="2400" dirty="0">
                <a:solidFill>
                  <a:srgbClr val="FF0000"/>
                </a:solidFill>
              </a:rPr>
              <a:t>low hydraulic head and high flow conditions</a:t>
            </a:r>
          </a:p>
          <a:p>
            <a:pPr marL="457200" lvl="0" indent="-457200">
              <a:spcBef>
                <a:spcPct val="39000"/>
              </a:spcBef>
            </a:pPr>
            <a:r>
              <a:rPr lang="en-US" sz="2400" dirty="0">
                <a:solidFill>
                  <a:srgbClr val="0000FF"/>
                </a:solidFill>
              </a:rPr>
              <a:t>Vertical turbine pumps</a:t>
            </a:r>
            <a:r>
              <a:rPr lang="en-US" sz="2400" dirty="0">
                <a:solidFill>
                  <a:prstClr val="black"/>
                </a:solidFill>
              </a:rPr>
              <a:t>: </a:t>
            </a:r>
            <a:r>
              <a:rPr lang="en-US" sz="2400" dirty="0">
                <a:solidFill>
                  <a:srgbClr val="FF0000"/>
                </a:solidFill>
              </a:rPr>
              <a:t>require much less space and self-priming but more head room.</a:t>
            </a:r>
          </a:p>
          <a:p>
            <a:endParaRPr lang="en-US" dirty="0"/>
          </a:p>
        </p:txBody>
      </p:sp>
      <p:sp>
        <p:nvSpPr>
          <p:cNvPr id="4" name="Rectangle 2"/>
          <p:cNvSpPr txBox="1">
            <a:spLocks noChangeArrowheads="1"/>
          </p:cNvSpPr>
          <p:nvPr/>
        </p:nvSpPr>
        <p:spPr>
          <a:xfrm>
            <a:off x="2939199" y="520701"/>
            <a:ext cx="6015230" cy="517525"/>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5000"/>
              </a:lnSpc>
            </a:pPr>
            <a:r>
              <a:rPr lang="en-US" sz="2800" dirty="0" smtClean="0"/>
              <a:t>Types of Pumps and application areas</a:t>
            </a:r>
            <a:endParaRPr lang="en-US" sz="2800" dirty="0"/>
          </a:p>
        </p:txBody>
      </p:sp>
      <p:sp>
        <p:nvSpPr>
          <p:cNvPr id="2" name="Date Placeholder 1"/>
          <p:cNvSpPr>
            <a:spLocks noGrp="1"/>
          </p:cNvSpPr>
          <p:nvPr>
            <p:ph type="dt" sz="half" idx="10"/>
          </p:nvPr>
        </p:nvSpPr>
        <p:spPr/>
        <p:txBody>
          <a:bodyPr/>
          <a:lstStyle/>
          <a:p>
            <a:fld id="{4FDFFA34-670C-4371-8B2C-562ACE02F897}" type="datetime1">
              <a:rPr lang="en-US" smtClean="0">
                <a:solidFill>
                  <a:prstClr val="black">
                    <a:tint val="75000"/>
                  </a:prstClr>
                </a:solidFill>
              </a:rPr>
              <a:t>4/30/2020</a:t>
            </a:fld>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5DBA1A25-0CF7-4422-B816-68BC31411645}" type="slidenum">
              <a:rPr lang="en-IN" smtClean="0">
                <a:solidFill>
                  <a:prstClr val="black">
                    <a:tint val="75000"/>
                  </a:prstClr>
                </a:solidFill>
              </a:rPr>
              <a:pPr/>
              <a:t>4</a:t>
            </a:fld>
            <a:endParaRPr lang="en-IN">
              <a:solidFill>
                <a:prstClr val="black">
                  <a:tint val="75000"/>
                </a:prstClr>
              </a:solidFill>
            </a:endParaRPr>
          </a:p>
        </p:txBody>
      </p:sp>
    </p:spTree>
    <p:extLst>
      <p:ext uri="{BB962C8B-B14F-4D97-AF65-F5344CB8AC3E}">
        <p14:creationId xmlns:p14="http://schemas.microsoft.com/office/powerpoint/2010/main" val="9119067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17008"/>
          </a:xfrm>
        </p:spPr>
        <p:txBody>
          <a:bodyPr>
            <a:normAutofit fontScale="90000"/>
          </a:bodyPr>
          <a:lstStyle/>
          <a:p>
            <a:pPr marL="228600" lvl="0" indent="-228600">
              <a:spcBef>
                <a:spcPts val="1000"/>
              </a:spcBef>
            </a:pPr>
            <a:r>
              <a:rPr lang="nl-NL" sz="3200" b="1" dirty="0" smtClean="0">
                <a:solidFill>
                  <a:prstClr val="black"/>
                </a:solidFill>
                <a:latin typeface="Adobe Arabic" panose="02040503050201020203" pitchFamily="18" charset="-78"/>
                <a:cs typeface="Adobe Arabic" panose="02040503050201020203" pitchFamily="18" charset="-78"/>
              </a:rPr>
              <a:t/>
            </a:r>
            <a:br>
              <a:rPr lang="nl-NL" sz="3200" b="1" dirty="0" smtClean="0">
                <a:solidFill>
                  <a:prstClr val="black"/>
                </a:solidFill>
                <a:latin typeface="Adobe Arabic" panose="02040503050201020203" pitchFamily="18" charset="-78"/>
                <a:cs typeface="Adobe Arabic" panose="02040503050201020203" pitchFamily="18" charset="-78"/>
              </a:rPr>
            </a:br>
            <a:r>
              <a:rPr lang="nl-NL" sz="3200" b="1" dirty="0" smtClean="0">
                <a:solidFill>
                  <a:prstClr val="black"/>
                </a:solidFill>
                <a:latin typeface="Adobe Arabic" panose="02040503050201020203" pitchFamily="18" charset="-78"/>
                <a:cs typeface="Adobe Arabic" panose="02040503050201020203" pitchFamily="18" charset="-78"/>
              </a:rPr>
              <a:t>Method </a:t>
            </a:r>
            <a:r>
              <a:rPr lang="nl-NL" sz="3200" b="1" dirty="0">
                <a:solidFill>
                  <a:prstClr val="black"/>
                </a:solidFill>
                <a:latin typeface="Adobe Arabic" panose="02040503050201020203" pitchFamily="18" charset="-78"/>
                <a:cs typeface="Adobe Arabic" panose="02040503050201020203" pitchFamily="18" charset="-78"/>
              </a:rPr>
              <a:t>2 (discharge valve open)</a:t>
            </a:r>
            <a:br>
              <a:rPr lang="nl-NL" sz="3200" b="1" dirty="0">
                <a:solidFill>
                  <a:prstClr val="black"/>
                </a:solidFill>
                <a:latin typeface="Adobe Arabic" panose="02040503050201020203" pitchFamily="18" charset="-78"/>
                <a:cs typeface="Adobe Arabic" panose="02040503050201020203" pitchFamily="18" charset="-78"/>
              </a:rPr>
            </a:br>
            <a:endParaRPr lang="en-US" sz="3200" dirty="0">
              <a:latin typeface="Adobe Arabic" panose="02040503050201020203" pitchFamily="18" charset="-78"/>
              <a:cs typeface="Adobe Arabic" panose="02040503050201020203" pitchFamily="18" charset="-78"/>
            </a:endParaRPr>
          </a:p>
        </p:txBody>
      </p:sp>
      <p:sp>
        <p:nvSpPr>
          <p:cNvPr id="3" name="Content Placeholder 2"/>
          <p:cNvSpPr>
            <a:spLocks noGrp="1"/>
          </p:cNvSpPr>
          <p:nvPr>
            <p:ph idx="1"/>
          </p:nvPr>
        </p:nvSpPr>
        <p:spPr>
          <a:xfrm>
            <a:off x="229850" y="1499601"/>
            <a:ext cx="4963039" cy="4968931"/>
          </a:xfrm>
        </p:spPr>
        <p:txBody>
          <a:bodyPr>
            <a:normAutofit fontScale="92500" lnSpcReduction="20000"/>
          </a:bodyPr>
          <a:lstStyle/>
          <a:p>
            <a:pPr algn="just"/>
            <a:r>
              <a:rPr lang="en-US" b="0" i="0" u="none" strike="noStrike" baseline="0" dirty="0" smtClean="0">
                <a:latin typeface="Adobe Arabic" panose="02040503050201020203" pitchFamily="18" charset="-78"/>
                <a:cs typeface="Adobe Arabic" panose="02040503050201020203" pitchFamily="18" charset="-78"/>
              </a:rPr>
              <a:t>The alternate method is to start with the discharge valve open. </a:t>
            </a:r>
          </a:p>
          <a:p>
            <a:pPr algn="just"/>
            <a:r>
              <a:rPr lang="en-US" b="0" i="0" u="none" strike="noStrike" baseline="0" dirty="0" smtClean="0">
                <a:latin typeface="Adobe Arabic" panose="02040503050201020203" pitchFamily="18" charset="-78"/>
                <a:cs typeface="Adobe Arabic" panose="02040503050201020203" pitchFamily="18" charset="-78"/>
              </a:rPr>
              <a:t>When the pump is </a:t>
            </a:r>
            <a:r>
              <a:rPr lang="en-US" b="0" i="0" u="none" strike="noStrike" baseline="0" dirty="0" smtClean="0">
                <a:solidFill>
                  <a:srgbClr val="FF0000"/>
                </a:solidFill>
                <a:latin typeface="Adobe Arabic" panose="02040503050201020203" pitchFamily="18" charset="-78"/>
                <a:cs typeface="Adobe Arabic" panose="02040503050201020203" pitchFamily="18" charset="-78"/>
              </a:rPr>
              <a:t>just</a:t>
            </a:r>
            <a:r>
              <a:rPr lang="en-US" b="0" i="0" u="none" strike="noStrike" dirty="0" smtClean="0">
                <a:solidFill>
                  <a:srgbClr val="FF0000"/>
                </a:solidFill>
                <a:latin typeface="Adobe Arabic" panose="02040503050201020203" pitchFamily="18" charset="-78"/>
                <a:cs typeface="Adobe Arabic" panose="02040503050201020203" pitchFamily="18" charset="-78"/>
              </a:rPr>
              <a:t> </a:t>
            </a:r>
            <a:r>
              <a:rPr lang="en-US" b="0" i="0" u="none" strike="noStrike" baseline="0" dirty="0" smtClean="0">
                <a:solidFill>
                  <a:srgbClr val="FF0000"/>
                </a:solidFill>
                <a:latin typeface="Adobe Arabic" panose="02040503050201020203" pitchFamily="18" charset="-78"/>
                <a:cs typeface="Adobe Arabic" panose="02040503050201020203" pitchFamily="18" charset="-78"/>
              </a:rPr>
              <a:t>starting the initial RPM is low</a:t>
            </a:r>
            <a:r>
              <a:rPr lang="en-US" b="0" i="0" u="none" strike="noStrike" baseline="0" dirty="0" smtClean="0">
                <a:latin typeface="Adobe Arabic" panose="02040503050201020203" pitchFamily="18" charset="-78"/>
                <a:cs typeface="Adobe Arabic" panose="02040503050201020203" pitchFamily="18" charset="-78"/>
              </a:rPr>
              <a:t>; the pump produces little head and flow. </a:t>
            </a:r>
          </a:p>
          <a:p>
            <a:pPr algn="just"/>
            <a:r>
              <a:rPr lang="en-US" b="0" i="0" u="none" strike="noStrike" baseline="0" dirty="0" smtClean="0">
                <a:latin typeface="Adobe Arabic" panose="02040503050201020203" pitchFamily="18" charset="-78"/>
                <a:cs typeface="Adobe Arabic" panose="02040503050201020203" pitchFamily="18" charset="-78"/>
              </a:rPr>
              <a:t>As the pump</a:t>
            </a:r>
            <a:r>
              <a:rPr lang="en-US" b="0" i="0" u="none" strike="noStrike" dirty="0" smtClean="0">
                <a:latin typeface="Adobe Arabic" panose="02040503050201020203" pitchFamily="18" charset="-78"/>
                <a:cs typeface="Adobe Arabic" panose="02040503050201020203" pitchFamily="18" charset="-78"/>
              </a:rPr>
              <a:t> </a:t>
            </a:r>
            <a:r>
              <a:rPr lang="en-US" b="0" i="0" u="none" strike="noStrike" baseline="0" dirty="0" smtClean="0">
                <a:latin typeface="Adobe Arabic" panose="02040503050201020203" pitchFamily="18" charset="-78"/>
                <a:cs typeface="Adobe Arabic" panose="02040503050201020203" pitchFamily="18" charset="-78"/>
              </a:rPr>
              <a:t>accelerates, it will intersect the system curve at point A at 200 RPM, point B at 500 RPM</a:t>
            </a:r>
            <a:r>
              <a:rPr lang="en-US" b="0" i="0" u="none" strike="noStrike" dirty="0" smtClean="0">
                <a:latin typeface="Adobe Arabic" panose="02040503050201020203" pitchFamily="18" charset="-78"/>
                <a:cs typeface="Adobe Arabic" panose="02040503050201020203" pitchFamily="18" charset="-78"/>
              </a:rPr>
              <a:t> </a:t>
            </a:r>
            <a:r>
              <a:rPr lang="en-US" b="0" i="0" u="none" strike="noStrike" baseline="0" dirty="0" smtClean="0">
                <a:latin typeface="Adobe Arabic" panose="02040503050201020203" pitchFamily="18" charset="-78"/>
                <a:cs typeface="Adobe Arabic" panose="02040503050201020203" pitchFamily="18" charset="-78"/>
              </a:rPr>
              <a:t>and finally point C at the normal rotational speed of the pump and motor. This happens</a:t>
            </a:r>
            <a:r>
              <a:rPr lang="en-US" b="0" i="0" u="none" strike="noStrike" dirty="0" smtClean="0">
                <a:latin typeface="Adobe Arabic" panose="02040503050201020203" pitchFamily="18" charset="-78"/>
                <a:cs typeface="Adobe Arabic" panose="02040503050201020203" pitchFamily="18" charset="-78"/>
              </a:rPr>
              <a:t> </a:t>
            </a:r>
            <a:r>
              <a:rPr lang="en-US" b="0" i="0" u="none" strike="noStrike" baseline="0" dirty="0" smtClean="0">
                <a:latin typeface="Adobe Arabic" panose="02040503050201020203" pitchFamily="18" charset="-78"/>
                <a:cs typeface="Adobe Arabic" panose="02040503050201020203" pitchFamily="18" charset="-78"/>
              </a:rPr>
              <a:t>very quickly since the motor will reach its full operating speed in a few seconds. The</a:t>
            </a:r>
            <a:r>
              <a:rPr lang="en-US" b="0" i="0" u="none" strike="noStrike" dirty="0" smtClean="0">
                <a:latin typeface="Adobe Arabic" panose="02040503050201020203" pitchFamily="18" charset="-78"/>
                <a:cs typeface="Adobe Arabic" panose="02040503050201020203" pitchFamily="18" charset="-78"/>
              </a:rPr>
              <a:t> </a:t>
            </a:r>
            <a:r>
              <a:rPr lang="en-US" b="0" i="0" u="none" strike="noStrike" baseline="0" dirty="0" smtClean="0">
                <a:latin typeface="Adobe Arabic" panose="02040503050201020203" pitchFamily="18" charset="-78"/>
                <a:cs typeface="Adobe Arabic" panose="02040503050201020203" pitchFamily="18" charset="-78"/>
              </a:rPr>
              <a:t>disadvantage of starting with this method is that high initial velocity can produce a severe</a:t>
            </a:r>
            <a:r>
              <a:rPr lang="en-US" b="0" i="0" u="none" strike="noStrike" dirty="0" smtClean="0">
                <a:latin typeface="Adobe Arabic" panose="02040503050201020203" pitchFamily="18" charset="-78"/>
                <a:cs typeface="Adobe Arabic" panose="02040503050201020203" pitchFamily="18" charset="-78"/>
              </a:rPr>
              <a:t> </a:t>
            </a:r>
            <a:r>
              <a:rPr lang="en-US" b="0" i="0" u="none" strike="noStrike" baseline="0" dirty="0" smtClean="0">
                <a:latin typeface="Adobe Arabic" panose="02040503050201020203" pitchFamily="18" charset="-78"/>
                <a:cs typeface="Adobe Arabic" panose="02040503050201020203" pitchFamily="18" charset="-78"/>
              </a:rPr>
              <a:t>water hammer, shaking pipes and equipment.</a:t>
            </a:r>
            <a:endParaRPr lang="en-US" dirty="0">
              <a:latin typeface="Adobe Arabic" panose="02040503050201020203" pitchFamily="18" charset="-78"/>
              <a:cs typeface="Adobe Arabic" panose="02040503050201020203" pitchFamily="18" charset="-78"/>
            </a:endParaRPr>
          </a:p>
        </p:txBody>
      </p:sp>
      <p:pic>
        <p:nvPicPr>
          <p:cNvPr id="4" name="Picture 3"/>
          <p:cNvPicPr>
            <a:picLocks noChangeAspect="1"/>
          </p:cNvPicPr>
          <p:nvPr/>
        </p:nvPicPr>
        <p:blipFill>
          <a:blip r:embed="rId2"/>
          <a:stretch>
            <a:fillRect/>
          </a:stretch>
        </p:blipFill>
        <p:spPr>
          <a:xfrm>
            <a:off x="5290955" y="1305210"/>
            <a:ext cx="6901046" cy="3786079"/>
          </a:xfrm>
          <a:prstGeom prst="rect">
            <a:avLst/>
          </a:prstGeom>
        </p:spPr>
      </p:pic>
      <p:sp>
        <p:nvSpPr>
          <p:cNvPr id="5" name="Rectangle 4"/>
          <p:cNvSpPr/>
          <p:nvPr/>
        </p:nvSpPr>
        <p:spPr>
          <a:xfrm>
            <a:off x="6096000" y="5414365"/>
            <a:ext cx="7404100" cy="830997"/>
          </a:xfrm>
          <a:prstGeom prst="rect">
            <a:avLst/>
          </a:prstGeom>
        </p:spPr>
        <p:txBody>
          <a:bodyPr wrap="square">
            <a:spAutoFit/>
          </a:bodyPr>
          <a:lstStyle/>
          <a:p>
            <a:r>
              <a:rPr lang="en-US" sz="2400" b="0" i="1" u="none" strike="noStrike" baseline="0" dirty="0" smtClean="0">
                <a:latin typeface="Adobe Arabic" panose="02040503050201020203" pitchFamily="18" charset="-78"/>
                <a:cs typeface="Adobe Arabic" panose="02040503050201020203" pitchFamily="18" charset="-78"/>
              </a:rPr>
              <a:t>Figure 4-12 Starting the pump with discharge valve</a:t>
            </a:r>
          </a:p>
          <a:p>
            <a:r>
              <a:rPr lang="en-US" sz="2400" b="0" i="1" u="none" strike="noStrike" baseline="0" dirty="0" smtClean="0">
                <a:latin typeface="Adobe Arabic" panose="02040503050201020203" pitchFamily="18" charset="-78"/>
                <a:cs typeface="Adobe Arabic" panose="02040503050201020203" pitchFamily="18" charset="-78"/>
              </a:rPr>
              <a:t>open.</a:t>
            </a:r>
            <a:endParaRPr lang="en-US" sz="2400" dirty="0">
              <a:latin typeface="Adobe Arabic" panose="02040503050201020203" pitchFamily="18" charset="-78"/>
              <a:cs typeface="Adobe Arabic" panose="02040503050201020203" pitchFamily="18" charset="-78"/>
            </a:endParaRPr>
          </a:p>
        </p:txBody>
      </p:sp>
      <p:sp>
        <p:nvSpPr>
          <p:cNvPr id="6" name="Date Placeholder 5"/>
          <p:cNvSpPr>
            <a:spLocks noGrp="1"/>
          </p:cNvSpPr>
          <p:nvPr>
            <p:ph type="dt" sz="half" idx="10"/>
          </p:nvPr>
        </p:nvSpPr>
        <p:spPr/>
        <p:txBody>
          <a:bodyPr/>
          <a:lstStyle/>
          <a:p>
            <a:fld id="{B02CD9C6-36C4-49E5-B5D9-B13B92990559}" type="datetime1">
              <a:rPr lang="en-US" smtClean="0"/>
              <a:t>4/30/2020</a:t>
            </a:fld>
            <a:endParaRPr lang="en-US"/>
          </a:p>
        </p:txBody>
      </p:sp>
      <p:sp>
        <p:nvSpPr>
          <p:cNvPr id="7" name="Slide Number Placeholder 6"/>
          <p:cNvSpPr>
            <a:spLocks noGrp="1"/>
          </p:cNvSpPr>
          <p:nvPr>
            <p:ph type="sldNum" sz="quarter" idx="12"/>
          </p:nvPr>
        </p:nvSpPr>
        <p:spPr/>
        <p:txBody>
          <a:bodyPr/>
          <a:lstStyle/>
          <a:p>
            <a:fld id="{19F6EB28-4A8F-4329-952B-38B029608B57}" type="slidenum">
              <a:rPr lang="en-US" smtClean="0"/>
              <a:t>40</a:t>
            </a:fld>
            <a:endParaRPr lang="en-US"/>
          </a:p>
        </p:txBody>
      </p:sp>
    </p:spTree>
    <p:extLst>
      <p:ext uri="{BB962C8B-B14F-4D97-AF65-F5344CB8AC3E}">
        <p14:creationId xmlns:p14="http://schemas.microsoft.com/office/powerpoint/2010/main" val="37735188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27409" y="263525"/>
            <a:ext cx="10515600" cy="1325563"/>
          </a:xfrm>
        </p:spPr>
        <p:txBody>
          <a:bodyPr>
            <a:normAutofit/>
          </a:bodyPr>
          <a:lstStyle/>
          <a:p>
            <a:pPr algn="just">
              <a:spcBef>
                <a:spcPts val="1000"/>
              </a:spcBef>
            </a:pPr>
            <a:r>
              <a:rPr lang="en-US" sz="3200" b="1" dirty="0" smtClean="0">
                <a:latin typeface="Adobe Caslon Pro" panose="0205050205050A020403" pitchFamily="18" charset="0"/>
                <a:ea typeface="+mn-ea"/>
                <a:cs typeface="+mn-cs"/>
              </a:rPr>
              <a:t>Pump operation to the right or left of the best efficiency point (B.E.P.)</a:t>
            </a:r>
            <a:endParaRPr lang="en-US" sz="3200" b="1" dirty="0">
              <a:latin typeface="Adobe Caslon Pro" panose="0205050205050A020403" pitchFamily="18" charset="0"/>
              <a:ea typeface="+mn-ea"/>
              <a:cs typeface="+mn-cs"/>
            </a:endParaRPr>
          </a:p>
        </p:txBody>
      </p:sp>
      <p:sp>
        <p:nvSpPr>
          <p:cNvPr id="3" name="Content Placeholder 2"/>
          <p:cNvSpPr>
            <a:spLocks noGrp="1"/>
          </p:cNvSpPr>
          <p:nvPr>
            <p:ph idx="1"/>
          </p:nvPr>
        </p:nvSpPr>
        <p:spPr>
          <a:xfrm>
            <a:off x="266700" y="1863268"/>
            <a:ext cx="4953000" cy="2434095"/>
          </a:xfrm>
        </p:spPr>
        <p:txBody>
          <a:bodyPr>
            <a:normAutofit/>
          </a:bodyPr>
          <a:lstStyle/>
          <a:p>
            <a:pPr algn="just"/>
            <a:r>
              <a:rPr lang="en-US" dirty="0">
                <a:latin typeface="Adobe Caslon Pro" panose="0205050205050A020403" pitchFamily="18" charset="0"/>
              </a:rPr>
              <a:t>The impeller is subjected to axial and radial forces. The level of the radial force depends </a:t>
            </a:r>
            <a:r>
              <a:rPr lang="en-US" dirty="0" smtClean="0">
                <a:latin typeface="Adobe Caslon Pro" panose="0205050205050A020403" pitchFamily="18" charset="0"/>
              </a:rPr>
              <a:t>on the </a:t>
            </a:r>
            <a:r>
              <a:rPr lang="en-US" dirty="0">
                <a:latin typeface="Adobe Caslon Pro" panose="0205050205050A020403" pitchFamily="18" charset="0"/>
              </a:rPr>
              <a:t>pressure within the casing and is taken up by the drive shaft bearings.</a:t>
            </a:r>
          </a:p>
        </p:txBody>
      </p:sp>
      <p:pic>
        <p:nvPicPr>
          <p:cNvPr id="4" name="Picture 3"/>
          <p:cNvPicPr>
            <a:picLocks noChangeAspect="1"/>
          </p:cNvPicPr>
          <p:nvPr/>
        </p:nvPicPr>
        <p:blipFill>
          <a:blip r:embed="rId2"/>
          <a:stretch>
            <a:fillRect/>
          </a:stretch>
        </p:blipFill>
        <p:spPr>
          <a:xfrm>
            <a:off x="5550209" y="2752268"/>
            <a:ext cx="6248400" cy="2886075"/>
          </a:xfrm>
          <a:prstGeom prst="rect">
            <a:avLst/>
          </a:prstGeom>
        </p:spPr>
      </p:pic>
      <p:sp>
        <p:nvSpPr>
          <p:cNvPr id="5" name="Rectangle 4"/>
          <p:cNvSpPr/>
          <p:nvPr/>
        </p:nvSpPr>
        <p:spPr>
          <a:xfrm>
            <a:off x="6591609" y="5638343"/>
            <a:ext cx="3339791" cy="707886"/>
          </a:xfrm>
          <a:prstGeom prst="rect">
            <a:avLst/>
          </a:prstGeom>
        </p:spPr>
        <p:txBody>
          <a:bodyPr wrap="square">
            <a:spAutoFit/>
          </a:bodyPr>
          <a:lstStyle/>
          <a:p>
            <a:r>
              <a:rPr lang="en-US" sz="2000" b="0" i="1" u="none" strike="noStrike" baseline="0" dirty="0" smtClean="0">
                <a:latin typeface="Adobe Arabic" panose="02040503050201020203" pitchFamily="18" charset="-78"/>
                <a:cs typeface="Adobe Arabic" panose="02040503050201020203" pitchFamily="18" charset="-78"/>
              </a:rPr>
              <a:t>Figure 4-14 The forces on the impeller.</a:t>
            </a:r>
          </a:p>
          <a:p>
            <a:r>
              <a:rPr lang="en-US" sz="2000" b="0" i="0" u="none" strike="noStrike" baseline="0" dirty="0" smtClean="0">
                <a:latin typeface="Adobe Arabic" panose="02040503050201020203" pitchFamily="18" charset="-78"/>
                <a:cs typeface="Adobe Arabic" panose="02040503050201020203" pitchFamily="18" charset="-78"/>
              </a:rPr>
              <a:t>There</a:t>
            </a:r>
            <a:endParaRPr lang="en-US" sz="2000" dirty="0">
              <a:latin typeface="Adobe Arabic" panose="02040503050201020203" pitchFamily="18" charset="-78"/>
              <a:cs typeface="Adobe Arabic" panose="02040503050201020203" pitchFamily="18" charset="-78"/>
            </a:endParaRPr>
          </a:p>
        </p:txBody>
      </p:sp>
      <p:sp>
        <p:nvSpPr>
          <p:cNvPr id="6" name="Date Placeholder 5"/>
          <p:cNvSpPr>
            <a:spLocks noGrp="1"/>
          </p:cNvSpPr>
          <p:nvPr>
            <p:ph type="dt" sz="half" idx="10"/>
          </p:nvPr>
        </p:nvSpPr>
        <p:spPr/>
        <p:txBody>
          <a:bodyPr/>
          <a:lstStyle/>
          <a:p>
            <a:fld id="{91A38A42-8DC7-4544-96D4-09CF780A0EBA}" type="datetime1">
              <a:rPr lang="en-US" smtClean="0"/>
              <a:t>4/30/2020</a:t>
            </a:fld>
            <a:endParaRPr lang="en-US"/>
          </a:p>
        </p:txBody>
      </p:sp>
      <p:sp>
        <p:nvSpPr>
          <p:cNvPr id="7" name="Slide Number Placeholder 6"/>
          <p:cNvSpPr>
            <a:spLocks noGrp="1"/>
          </p:cNvSpPr>
          <p:nvPr>
            <p:ph type="sldNum" sz="quarter" idx="12"/>
          </p:nvPr>
        </p:nvSpPr>
        <p:spPr/>
        <p:txBody>
          <a:bodyPr/>
          <a:lstStyle/>
          <a:p>
            <a:fld id="{19F6EB28-4A8F-4329-952B-38B029608B57}" type="slidenum">
              <a:rPr lang="en-US" smtClean="0"/>
              <a:t>41</a:t>
            </a:fld>
            <a:endParaRPr lang="en-US"/>
          </a:p>
        </p:txBody>
      </p:sp>
    </p:spTree>
    <p:extLst>
      <p:ext uri="{BB962C8B-B14F-4D97-AF65-F5344CB8AC3E}">
        <p14:creationId xmlns:p14="http://schemas.microsoft.com/office/powerpoint/2010/main" val="836451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631825"/>
            <a:ext cx="10515600" cy="663575"/>
          </a:xfrm>
        </p:spPr>
        <p:txBody>
          <a:bodyPr>
            <a:normAutofit/>
          </a:bodyPr>
          <a:lstStyle/>
          <a:p>
            <a:pPr algn="just">
              <a:spcBef>
                <a:spcPts val="1000"/>
              </a:spcBef>
            </a:pPr>
            <a:r>
              <a:rPr lang="en-US" sz="3200" b="1" dirty="0">
                <a:latin typeface="Adobe Caslon Pro" panose="0205050205050A020403" pitchFamily="18" charset="0"/>
                <a:ea typeface="+mn-ea"/>
                <a:cs typeface="+mn-cs"/>
              </a:rPr>
              <a:t>Consequences of operating to the right or left of the B.E.P.</a:t>
            </a:r>
          </a:p>
        </p:txBody>
      </p:sp>
      <p:sp>
        <p:nvSpPr>
          <p:cNvPr id="3" name="Content Placeholder 2"/>
          <p:cNvSpPr>
            <a:spLocks noGrp="1"/>
          </p:cNvSpPr>
          <p:nvPr>
            <p:ph idx="1"/>
          </p:nvPr>
        </p:nvSpPr>
        <p:spPr>
          <a:xfrm>
            <a:off x="1130300" y="1711325"/>
            <a:ext cx="9258300" cy="2225675"/>
          </a:xfrm>
        </p:spPr>
        <p:txBody>
          <a:bodyPr/>
          <a:lstStyle/>
          <a:p>
            <a:pPr algn="just"/>
            <a:r>
              <a:rPr lang="en-US" dirty="0">
                <a:latin typeface="Adobe Caslon Pro" panose="0205050205050A020403" pitchFamily="18" charset="0"/>
              </a:rPr>
              <a:t>To the right of the B.E.P., or at high flows</a:t>
            </a:r>
          </a:p>
          <a:p>
            <a:pPr algn="just"/>
            <a:r>
              <a:rPr lang="en-US" dirty="0">
                <a:latin typeface="Adobe Caslon Pro" panose="0205050205050A020403" pitchFamily="18" charset="0"/>
              </a:rPr>
              <a:t>Operating at the far right of the curve, near run-out point of the pump (point B, Figure </a:t>
            </a:r>
            <a:r>
              <a:rPr lang="en-US" dirty="0" smtClean="0">
                <a:latin typeface="Adobe Caslon Pro" panose="0205050205050A020403" pitchFamily="18" charset="0"/>
              </a:rPr>
              <a:t>4-4) should </a:t>
            </a:r>
            <a:r>
              <a:rPr lang="en-US" dirty="0">
                <a:latin typeface="Adobe Caslon Pro" panose="0205050205050A020403" pitchFamily="18" charset="0"/>
              </a:rPr>
              <a:t>be avoided. As flow increases, so does the N.P.S.H. required, and </a:t>
            </a:r>
            <a:r>
              <a:rPr lang="en-US" dirty="0" smtClean="0">
                <a:latin typeface="Adobe Caslon Pro" panose="0205050205050A020403" pitchFamily="18" charset="0"/>
              </a:rPr>
              <a:t>therefore cavitation </a:t>
            </a:r>
            <a:r>
              <a:rPr lang="en-US" dirty="0">
                <a:latin typeface="Adobe Caslon Pro" panose="0205050205050A020403" pitchFamily="18" charset="0"/>
              </a:rPr>
              <a:t>is more likely to occur</a:t>
            </a:r>
            <a:r>
              <a:rPr lang="en-US" b="0" i="0" u="none" strike="noStrike" baseline="0" dirty="0" smtClean="0">
                <a:latin typeface="Arial" panose="020B0604020202020204" pitchFamily="34" charset="0"/>
              </a:rPr>
              <a:t>.</a:t>
            </a:r>
            <a:endParaRPr lang="en-US" dirty="0"/>
          </a:p>
        </p:txBody>
      </p:sp>
      <p:sp>
        <p:nvSpPr>
          <p:cNvPr id="4" name="Date Placeholder 3"/>
          <p:cNvSpPr>
            <a:spLocks noGrp="1"/>
          </p:cNvSpPr>
          <p:nvPr>
            <p:ph type="dt" sz="half" idx="10"/>
          </p:nvPr>
        </p:nvSpPr>
        <p:spPr/>
        <p:txBody>
          <a:bodyPr/>
          <a:lstStyle/>
          <a:p>
            <a:fld id="{9CFC1BAC-9C17-446A-8971-A4279220FC45}" type="datetime1">
              <a:rPr lang="en-US" smtClean="0"/>
              <a:t>4/30/2020</a:t>
            </a:fld>
            <a:endParaRPr lang="en-US"/>
          </a:p>
        </p:txBody>
      </p:sp>
      <p:sp>
        <p:nvSpPr>
          <p:cNvPr id="5" name="Slide Number Placeholder 4"/>
          <p:cNvSpPr>
            <a:spLocks noGrp="1"/>
          </p:cNvSpPr>
          <p:nvPr>
            <p:ph type="sldNum" sz="quarter" idx="12"/>
          </p:nvPr>
        </p:nvSpPr>
        <p:spPr/>
        <p:txBody>
          <a:bodyPr/>
          <a:lstStyle/>
          <a:p>
            <a:fld id="{19F6EB28-4A8F-4329-952B-38B029608B57}" type="slidenum">
              <a:rPr lang="en-US" smtClean="0"/>
              <a:t>42</a:t>
            </a:fld>
            <a:endParaRPr lang="en-US"/>
          </a:p>
        </p:txBody>
      </p:sp>
    </p:spTree>
    <p:extLst>
      <p:ext uri="{BB962C8B-B14F-4D97-AF65-F5344CB8AC3E}">
        <p14:creationId xmlns:p14="http://schemas.microsoft.com/office/powerpoint/2010/main" val="7651740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1577"/>
          </a:xfrm>
        </p:spPr>
        <p:txBody>
          <a:bodyPr>
            <a:normAutofit fontScale="90000"/>
          </a:bodyPr>
          <a:lstStyle/>
          <a:p>
            <a:pPr marL="228600" lvl="0" indent="-228600">
              <a:spcBef>
                <a:spcPts val="1000"/>
              </a:spcBef>
            </a:pPr>
            <a:r>
              <a:rPr lang="en-US" sz="2000" b="1" dirty="0" smtClean="0">
                <a:solidFill>
                  <a:prstClr val="black"/>
                </a:solidFill>
                <a:latin typeface="Arial,Bold"/>
              </a:rPr>
              <a:t/>
            </a:r>
            <a:br>
              <a:rPr lang="en-US" sz="2000" b="1" dirty="0" smtClean="0">
                <a:solidFill>
                  <a:prstClr val="black"/>
                </a:solidFill>
                <a:latin typeface="Arial,Bold"/>
              </a:rPr>
            </a:br>
            <a:r>
              <a:rPr lang="en-US" sz="2000" b="1" dirty="0">
                <a:solidFill>
                  <a:prstClr val="black"/>
                </a:solidFill>
                <a:latin typeface="Arial,Bold"/>
              </a:rPr>
              <a:t/>
            </a:r>
            <a:br>
              <a:rPr lang="en-US" sz="2000" b="1" dirty="0">
                <a:solidFill>
                  <a:prstClr val="black"/>
                </a:solidFill>
                <a:latin typeface="Arial,Bold"/>
              </a:rPr>
            </a:br>
            <a:r>
              <a:rPr lang="en-US" sz="3600" b="1" dirty="0" smtClean="0">
                <a:solidFill>
                  <a:prstClr val="black"/>
                </a:solidFill>
                <a:latin typeface="Adobe Arabic" panose="02040503050201020203" pitchFamily="18" charset="-78"/>
                <a:cs typeface="Adobe Arabic" panose="02040503050201020203" pitchFamily="18" charset="-78"/>
              </a:rPr>
              <a:t>To </a:t>
            </a:r>
            <a:r>
              <a:rPr lang="en-US" sz="3600" b="1" dirty="0">
                <a:solidFill>
                  <a:prstClr val="black"/>
                </a:solidFill>
                <a:latin typeface="Adobe Arabic" panose="02040503050201020203" pitchFamily="18" charset="-78"/>
                <a:cs typeface="Adobe Arabic" panose="02040503050201020203" pitchFamily="18" charset="-78"/>
              </a:rPr>
              <a:t>the left of the B.E.P. or at low flows</a:t>
            </a:r>
            <a:br>
              <a:rPr lang="en-US" sz="3600" b="1" dirty="0">
                <a:solidFill>
                  <a:prstClr val="black"/>
                </a:solidFill>
                <a:latin typeface="Adobe Arabic" panose="02040503050201020203" pitchFamily="18" charset="-78"/>
                <a:cs typeface="Adobe Arabic" panose="02040503050201020203" pitchFamily="18" charset="-78"/>
              </a:rPr>
            </a:br>
            <a:endParaRPr lang="en-US" sz="3600" dirty="0">
              <a:latin typeface="Adobe Arabic" panose="02040503050201020203" pitchFamily="18" charset="-78"/>
              <a:cs typeface="Adobe Arabic" panose="02040503050201020203" pitchFamily="18" charset="-78"/>
            </a:endParaRPr>
          </a:p>
        </p:txBody>
      </p:sp>
      <p:sp>
        <p:nvSpPr>
          <p:cNvPr id="3" name="Content Placeholder 2"/>
          <p:cNvSpPr>
            <a:spLocks noGrp="1"/>
          </p:cNvSpPr>
          <p:nvPr>
            <p:ph idx="1"/>
          </p:nvPr>
        </p:nvSpPr>
        <p:spPr>
          <a:xfrm>
            <a:off x="368300" y="1022737"/>
            <a:ext cx="10472544" cy="5277702"/>
          </a:xfrm>
        </p:spPr>
        <p:txBody>
          <a:bodyPr>
            <a:normAutofit/>
          </a:bodyPr>
          <a:lstStyle/>
          <a:p>
            <a:r>
              <a:rPr lang="en-US" b="0" i="0" u="none" strike="noStrike" baseline="0" dirty="0" smtClean="0">
                <a:latin typeface="Adobe Arabic" panose="02040503050201020203" pitchFamily="18" charset="-78"/>
                <a:cs typeface="Adobe Arabic" panose="02040503050201020203" pitchFamily="18" charset="-78"/>
              </a:rPr>
              <a:t>Operation of centrifugal pumps at reduced capacity leads to a number of unfavorable</a:t>
            </a:r>
            <a:r>
              <a:rPr lang="en-US" b="0" i="0" u="none" strike="noStrike" dirty="0" smtClean="0">
                <a:latin typeface="Adobe Arabic" panose="02040503050201020203" pitchFamily="18" charset="-78"/>
                <a:cs typeface="Adobe Arabic" panose="02040503050201020203" pitchFamily="18" charset="-78"/>
              </a:rPr>
              <a:t> </a:t>
            </a:r>
            <a:r>
              <a:rPr lang="en-US" b="0" i="0" u="none" strike="noStrike" baseline="0" dirty="0" smtClean="0">
                <a:latin typeface="Adobe Arabic" panose="02040503050201020203" pitchFamily="18" charset="-78"/>
                <a:cs typeface="Adobe Arabic" panose="02040503050201020203" pitchFamily="18" charset="-78"/>
              </a:rPr>
              <a:t>results that may take place separately or simultaneously, and should be anticipated and</a:t>
            </a:r>
            <a:r>
              <a:rPr lang="en-US" b="0" i="0" u="none" strike="noStrike" dirty="0" smtClean="0">
                <a:latin typeface="Adobe Arabic" panose="02040503050201020203" pitchFamily="18" charset="-78"/>
                <a:cs typeface="Adobe Arabic" panose="02040503050201020203" pitchFamily="18" charset="-78"/>
              </a:rPr>
              <a:t> </a:t>
            </a:r>
            <a:r>
              <a:rPr lang="en-US" b="0" i="0" u="none" strike="noStrike" baseline="0" dirty="0" smtClean="0">
                <a:latin typeface="Adobe Arabic" panose="02040503050201020203" pitchFamily="18" charset="-78"/>
                <a:cs typeface="Adobe Arabic" panose="02040503050201020203" pitchFamily="18" charset="-78"/>
              </a:rPr>
              <a:t>circumvented. Some of these are:</a:t>
            </a:r>
          </a:p>
          <a:p>
            <a:pPr lvl="1"/>
            <a:r>
              <a:rPr lang="en-US" sz="2800" b="0" i="1" u="none" strike="noStrike" baseline="0" dirty="0" smtClean="0">
                <a:solidFill>
                  <a:srgbClr val="FF0000"/>
                </a:solidFill>
                <a:latin typeface="Adobe Arabic" panose="02040503050201020203" pitchFamily="18" charset="-78"/>
                <a:cs typeface="Adobe Arabic" panose="02040503050201020203" pitchFamily="18" charset="-78"/>
              </a:rPr>
              <a:t>Operating at less than best efficiency</a:t>
            </a:r>
          </a:p>
          <a:p>
            <a:pPr marL="457200" lvl="1" indent="0">
              <a:buNone/>
            </a:pPr>
            <a:r>
              <a:rPr lang="en-US" sz="2800" b="0" i="0" u="none" strike="noStrike" baseline="0" dirty="0" smtClean="0">
                <a:latin typeface="Adobe Arabic" panose="02040503050201020203" pitchFamily="18" charset="-78"/>
                <a:cs typeface="Adobe Arabic" panose="02040503050201020203" pitchFamily="18" charset="-78"/>
              </a:rPr>
              <a:t>On occasion, reduced flows may be required by the process. This can be</a:t>
            </a:r>
          </a:p>
          <a:p>
            <a:pPr marL="457200" lvl="1" indent="0">
              <a:buNone/>
            </a:pPr>
            <a:r>
              <a:rPr lang="en-US" sz="2800" b="0" i="0" u="none" strike="noStrike" baseline="0" dirty="0" smtClean="0">
                <a:latin typeface="Adobe Arabic" panose="02040503050201020203" pitchFamily="18" charset="-78"/>
                <a:cs typeface="Adobe Arabic" panose="02040503050201020203" pitchFamily="18" charset="-78"/>
              </a:rPr>
              <a:t>accommodated by a variable speed drive, or by using several pumps. One or</a:t>
            </a:r>
          </a:p>
          <a:p>
            <a:pPr marL="457200" lvl="1" indent="0">
              <a:buNone/>
            </a:pPr>
            <a:r>
              <a:rPr lang="en-US" sz="2800" b="0" i="0" u="none" strike="noStrike" baseline="0" dirty="0" smtClean="0">
                <a:latin typeface="Adobe Arabic" panose="02040503050201020203" pitchFamily="18" charset="-78"/>
                <a:cs typeface="Adobe Arabic" panose="02040503050201020203" pitchFamily="18" charset="-78"/>
              </a:rPr>
              <a:t>more pumps can then be shut down to provide the reduced flow.</a:t>
            </a:r>
          </a:p>
          <a:p>
            <a:pPr marL="457200" lvl="1" indent="0">
              <a:buNone/>
            </a:pPr>
            <a:r>
              <a:rPr lang="en-US" sz="2800" b="0" i="0" u="none" strike="noStrike" baseline="0" dirty="0" smtClean="0">
                <a:solidFill>
                  <a:srgbClr val="FF0000"/>
                </a:solidFill>
                <a:latin typeface="Adobe Arabic" panose="02040503050201020203" pitchFamily="18" charset="-78"/>
                <a:cs typeface="Adobe Arabic" panose="02040503050201020203" pitchFamily="18" charset="-78"/>
              </a:rPr>
              <a:t>• </a:t>
            </a:r>
            <a:r>
              <a:rPr lang="en-US" sz="2800" b="0" i="1" u="none" strike="noStrike" baseline="0" dirty="0" smtClean="0">
                <a:solidFill>
                  <a:srgbClr val="FF0000"/>
                </a:solidFill>
                <a:latin typeface="Adobe Arabic" panose="02040503050201020203" pitchFamily="18" charset="-78"/>
                <a:cs typeface="Adobe Arabic" panose="02040503050201020203" pitchFamily="18" charset="-78"/>
              </a:rPr>
              <a:t>Higher bearing load</a:t>
            </a:r>
          </a:p>
          <a:p>
            <a:pPr marL="457200" lvl="1" indent="0">
              <a:buNone/>
            </a:pPr>
            <a:r>
              <a:rPr lang="en-US" sz="2800" b="0" i="0" u="none" strike="noStrike" baseline="0" dirty="0" smtClean="0">
                <a:latin typeface="Adobe Arabic" panose="02040503050201020203" pitchFamily="18" charset="-78"/>
                <a:cs typeface="Adobe Arabic" panose="02040503050201020203" pitchFamily="18" charset="-78"/>
              </a:rPr>
              <a:t>If a pump is of a single volute design, it will be subjected to higher radial thrust,</a:t>
            </a:r>
          </a:p>
          <a:p>
            <a:pPr marL="457200" lvl="1" indent="0">
              <a:buNone/>
            </a:pPr>
            <a:r>
              <a:rPr lang="en-US" sz="2800" b="0" i="0" u="none" strike="noStrike" baseline="0" dirty="0" smtClean="0">
                <a:latin typeface="Adobe Arabic" panose="02040503050201020203" pitchFamily="18" charset="-78"/>
                <a:cs typeface="Adobe Arabic" panose="02040503050201020203" pitchFamily="18" charset="-78"/>
              </a:rPr>
              <a:t>which will increase the load on the radial bearing. Therefore, the bearing life</a:t>
            </a:r>
          </a:p>
          <a:p>
            <a:pPr marL="457200" lvl="1" indent="0">
              <a:buNone/>
            </a:pPr>
            <a:r>
              <a:rPr lang="en-US" sz="2800" b="0" i="0" u="none" strike="noStrike" baseline="0" dirty="0" smtClean="0">
                <a:latin typeface="Adobe Arabic" panose="02040503050201020203" pitchFamily="18" charset="-78"/>
                <a:cs typeface="Adobe Arabic" panose="02040503050201020203" pitchFamily="18" charset="-78"/>
              </a:rPr>
              <a:t>would be expected to diminish.</a:t>
            </a:r>
            <a:endParaRPr lang="en-US" sz="2800" dirty="0">
              <a:latin typeface="Adobe Arabic" panose="02040503050201020203" pitchFamily="18" charset="-78"/>
              <a:cs typeface="Adobe Arabic" panose="02040503050201020203" pitchFamily="18" charset="-78"/>
            </a:endParaRPr>
          </a:p>
        </p:txBody>
      </p:sp>
      <p:sp>
        <p:nvSpPr>
          <p:cNvPr id="4" name="Date Placeholder 3"/>
          <p:cNvSpPr>
            <a:spLocks noGrp="1"/>
          </p:cNvSpPr>
          <p:nvPr>
            <p:ph type="dt" sz="half" idx="10"/>
          </p:nvPr>
        </p:nvSpPr>
        <p:spPr/>
        <p:txBody>
          <a:bodyPr/>
          <a:lstStyle/>
          <a:p>
            <a:fld id="{7B4C2C1B-C31B-49A4-A9B1-4D7E63444E66}" type="datetime1">
              <a:rPr lang="en-US" smtClean="0"/>
              <a:t>4/30/2020</a:t>
            </a:fld>
            <a:endParaRPr lang="en-US"/>
          </a:p>
        </p:txBody>
      </p:sp>
      <p:sp>
        <p:nvSpPr>
          <p:cNvPr id="5" name="Slide Number Placeholder 4"/>
          <p:cNvSpPr>
            <a:spLocks noGrp="1"/>
          </p:cNvSpPr>
          <p:nvPr>
            <p:ph type="sldNum" sz="quarter" idx="12"/>
          </p:nvPr>
        </p:nvSpPr>
        <p:spPr/>
        <p:txBody>
          <a:bodyPr/>
          <a:lstStyle/>
          <a:p>
            <a:fld id="{19F6EB28-4A8F-4329-952B-38B029608B57}" type="slidenum">
              <a:rPr lang="en-US" smtClean="0"/>
              <a:t>43</a:t>
            </a:fld>
            <a:endParaRPr lang="en-US"/>
          </a:p>
        </p:txBody>
      </p:sp>
    </p:spTree>
    <p:extLst>
      <p:ext uri="{BB962C8B-B14F-4D97-AF65-F5344CB8AC3E}">
        <p14:creationId xmlns:p14="http://schemas.microsoft.com/office/powerpoint/2010/main" val="5621071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7410" y="933527"/>
            <a:ext cx="10515600" cy="4351338"/>
          </a:xfrm>
        </p:spPr>
        <p:txBody>
          <a:bodyPr>
            <a:normAutofit/>
          </a:bodyPr>
          <a:lstStyle/>
          <a:p>
            <a:r>
              <a:rPr lang="en-US" b="0" i="1" u="none" strike="noStrike" baseline="0" dirty="0" smtClean="0">
                <a:solidFill>
                  <a:srgbClr val="FF0000"/>
                </a:solidFill>
                <a:latin typeface="Adobe Arabic" panose="02040503050201020203" pitchFamily="18" charset="-78"/>
                <a:cs typeface="Adobe Arabic" panose="02040503050201020203" pitchFamily="18" charset="-78"/>
              </a:rPr>
              <a:t>Temperature rise</a:t>
            </a:r>
          </a:p>
          <a:p>
            <a:pPr marL="0" indent="0">
              <a:buNone/>
            </a:pPr>
            <a:r>
              <a:rPr lang="en-US" b="0" i="0" u="none" strike="noStrike" baseline="0" dirty="0" smtClean="0">
                <a:latin typeface="Adobe Arabic" panose="02040503050201020203" pitchFamily="18" charset="-78"/>
                <a:cs typeface="Adobe Arabic" panose="02040503050201020203" pitchFamily="18" charset="-78"/>
              </a:rPr>
              <a:t>As capacity is reduced, the temperature of the pumped liquid increases. To</a:t>
            </a:r>
          </a:p>
          <a:p>
            <a:pPr marL="0" indent="0">
              <a:buNone/>
            </a:pPr>
            <a:r>
              <a:rPr lang="en-US" b="0" i="0" u="none" strike="noStrike" baseline="0" dirty="0" smtClean="0">
                <a:latin typeface="Adobe Arabic" panose="02040503050201020203" pitchFamily="18" charset="-78"/>
                <a:cs typeface="Adobe Arabic" panose="02040503050201020203" pitchFamily="18" charset="-78"/>
              </a:rPr>
              <a:t>avoid exceeding permissible limits, a minimum flow by-pass is required.</a:t>
            </a:r>
          </a:p>
          <a:p>
            <a:pPr marL="0" indent="0">
              <a:buNone/>
            </a:pPr>
            <a:r>
              <a:rPr lang="en-US" b="0" i="0" u="none" strike="noStrike" baseline="0" dirty="0" smtClean="0">
                <a:solidFill>
                  <a:srgbClr val="FF0000"/>
                </a:solidFill>
                <a:latin typeface="Adobe Arabic" panose="02040503050201020203" pitchFamily="18" charset="-78"/>
                <a:cs typeface="Adobe Arabic" panose="02040503050201020203" pitchFamily="18" charset="-78"/>
              </a:rPr>
              <a:t>• </a:t>
            </a:r>
            <a:r>
              <a:rPr lang="en-US" b="0" i="1" u="none" strike="noStrike" baseline="0" dirty="0" smtClean="0">
                <a:solidFill>
                  <a:srgbClr val="FF0000"/>
                </a:solidFill>
                <a:latin typeface="Adobe Arabic" panose="02040503050201020203" pitchFamily="18" charset="-78"/>
                <a:cs typeface="Adobe Arabic" panose="02040503050201020203" pitchFamily="18" charset="-78"/>
              </a:rPr>
              <a:t>Internal re-circulation</a:t>
            </a:r>
          </a:p>
          <a:p>
            <a:pPr marL="0" indent="0">
              <a:buNone/>
            </a:pPr>
            <a:r>
              <a:rPr lang="en-US" b="0" i="0" u="none" strike="noStrike" baseline="0" dirty="0" smtClean="0">
                <a:latin typeface="Adobe Arabic" panose="02040503050201020203" pitchFamily="18" charset="-78"/>
                <a:cs typeface="Adobe Arabic" panose="02040503050201020203" pitchFamily="18" charset="-78"/>
              </a:rPr>
              <a:t>At certain flows below the best efficiency, all centrifugal pumps are subjected</a:t>
            </a:r>
          </a:p>
          <a:p>
            <a:pPr marL="0" indent="0">
              <a:buNone/>
            </a:pPr>
            <a:r>
              <a:rPr lang="en-US" b="0" i="0" u="none" strike="noStrike" baseline="0" dirty="0" smtClean="0">
                <a:latin typeface="Adobe Arabic" panose="02040503050201020203" pitchFamily="18" charset="-78"/>
                <a:cs typeface="Adobe Arabic" panose="02040503050201020203" pitchFamily="18" charset="-78"/>
              </a:rPr>
              <a:t>to internal re-circulation, in both the suction and the discharge area of the</a:t>
            </a:r>
          </a:p>
          <a:p>
            <a:pPr marL="0" indent="0">
              <a:buNone/>
            </a:pPr>
            <a:r>
              <a:rPr lang="en-US" b="0" i="0" u="none" strike="noStrike" baseline="0" dirty="0" smtClean="0">
                <a:latin typeface="Adobe Arabic" panose="02040503050201020203" pitchFamily="18" charset="-78"/>
                <a:cs typeface="Adobe Arabic" panose="02040503050201020203" pitchFamily="18" charset="-78"/>
              </a:rPr>
              <a:t>impeller. This can cause hydraulic surging and damage to the impeller metal,</a:t>
            </a:r>
            <a:r>
              <a:rPr lang="en-US" b="0" i="0" u="none" strike="noStrike" dirty="0" smtClean="0">
                <a:latin typeface="Adobe Arabic" panose="02040503050201020203" pitchFamily="18" charset="-78"/>
                <a:cs typeface="Adobe Arabic" panose="02040503050201020203" pitchFamily="18" charset="-78"/>
              </a:rPr>
              <a:t> </a:t>
            </a:r>
            <a:r>
              <a:rPr lang="en-US" b="0" i="0" u="none" strike="noStrike" baseline="0" dirty="0" smtClean="0">
                <a:latin typeface="Adobe Arabic" panose="02040503050201020203" pitchFamily="18" charset="-78"/>
                <a:cs typeface="Adobe Arabic" panose="02040503050201020203" pitchFamily="18" charset="-78"/>
              </a:rPr>
              <a:t>similar to that caused by classic cavitation, but taking place in a different area</a:t>
            </a:r>
            <a:r>
              <a:rPr lang="en-US" b="0" i="0" u="none" strike="noStrike" dirty="0" smtClean="0">
                <a:latin typeface="Adobe Arabic" panose="02040503050201020203" pitchFamily="18" charset="-78"/>
                <a:cs typeface="Adobe Arabic" panose="02040503050201020203" pitchFamily="18" charset="-78"/>
              </a:rPr>
              <a:t> </a:t>
            </a:r>
            <a:r>
              <a:rPr lang="en-US" b="0" i="0" u="none" strike="noStrike" baseline="0" dirty="0" smtClean="0">
                <a:latin typeface="Adobe Arabic" panose="02040503050201020203" pitchFamily="18" charset="-78"/>
                <a:cs typeface="Adobe Arabic" panose="02040503050201020203" pitchFamily="18" charset="-78"/>
              </a:rPr>
              <a:t>of the impeller.</a:t>
            </a:r>
            <a:endParaRPr lang="en-US" dirty="0">
              <a:latin typeface="Adobe Arabic" panose="02040503050201020203" pitchFamily="18" charset="-78"/>
              <a:cs typeface="Adobe Arabic" panose="02040503050201020203" pitchFamily="18" charset="-78"/>
            </a:endParaRPr>
          </a:p>
        </p:txBody>
      </p:sp>
      <p:sp>
        <p:nvSpPr>
          <p:cNvPr id="2" name="Date Placeholder 1"/>
          <p:cNvSpPr>
            <a:spLocks noGrp="1"/>
          </p:cNvSpPr>
          <p:nvPr>
            <p:ph type="dt" sz="half" idx="10"/>
          </p:nvPr>
        </p:nvSpPr>
        <p:spPr/>
        <p:txBody>
          <a:bodyPr/>
          <a:lstStyle/>
          <a:p>
            <a:fld id="{D2F46269-FBFF-462E-8FDA-ED87A7D07F97}" type="datetime1">
              <a:rPr lang="en-US" smtClean="0"/>
              <a:t>4/30/2020</a:t>
            </a:fld>
            <a:endParaRPr lang="en-US"/>
          </a:p>
        </p:txBody>
      </p:sp>
      <p:sp>
        <p:nvSpPr>
          <p:cNvPr id="4" name="Slide Number Placeholder 3"/>
          <p:cNvSpPr>
            <a:spLocks noGrp="1"/>
          </p:cNvSpPr>
          <p:nvPr>
            <p:ph type="sldNum" sz="quarter" idx="12"/>
          </p:nvPr>
        </p:nvSpPr>
        <p:spPr/>
        <p:txBody>
          <a:bodyPr/>
          <a:lstStyle/>
          <a:p>
            <a:fld id="{19F6EB28-4A8F-4329-952B-38B029608B57}" type="slidenum">
              <a:rPr lang="en-US" smtClean="0"/>
              <a:t>44</a:t>
            </a:fld>
            <a:endParaRPr lang="en-US"/>
          </a:p>
        </p:txBody>
      </p:sp>
    </p:spTree>
    <p:extLst>
      <p:ext uri="{BB962C8B-B14F-4D97-AF65-F5344CB8AC3E}">
        <p14:creationId xmlns:p14="http://schemas.microsoft.com/office/powerpoint/2010/main" val="33383026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irrigationcraft.com/images/Impeller%20Low%20Flow%202B.jpg"/>
          <p:cNvPicPr>
            <a:picLocks noChangeAspect="1" noChangeArrowheads="1"/>
          </p:cNvPicPr>
          <p:nvPr/>
        </p:nvPicPr>
        <p:blipFill>
          <a:blip r:embed="rId2" cstate="print"/>
          <a:srcRect/>
          <a:stretch>
            <a:fillRect/>
          </a:stretch>
        </p:blipFill>
        <p:spPr bwMode="auto">
          <a:xfrm>
            <a:off x="1738283" y="2643182"/>
            <a:ext cx="4295775" cy="3914776"/>
          </a:xfrm>
          <a:prstGeom prst="rect">
            <a:avLst/>
          </a:prstGeom>
          <a:noFill/>
        </p:spPr>
      </p:pic>
      <p:pic>
        <p:nvPicPr>
          <p:cNvPr id="7" name="Picture 4" descr="http://www.irrigationcraft.com/images/Impeller%20Low%20Flow%202A%20Fixed.jpg"/>
          <p:cNvPicPr>
            <a:picLocks noChangeAspect="1" noChangeArrowheads="1"/>
          </p:cNvPicPr>
          <p:nvPr/>
        </p:nvPicPr>
        <p:blipFill>
          <a:blip r:embed="rId3" cstate="print"/>
          <a:srcRect/>
          <a:stretch>
            <a:fillRect/>
          </a:stretch>
        </p:blipFill>
        <p:spPr bwMode="auto">
          <a:xfrm rot="16200000">
            <a:off x="6786580" y="2952734"/>
            <a:ext cx="5410200" cy="1933576"/>
          </a:xfrm>
          <a:prstGeom prst="rect">
            <a:avLst/>
          </a:prstGeom>
          <a:noFill/>
        </p:spPr>
      </p:pic>
      <p:sp>
        <p:nvSpPr>
          <p:cNvPr id="8" name="Rectangle 7"/>
          <p:cNvSpPr/>
          <p:nvPr/>
        </p:nvSpPr>
        <p:spPr>
          <a:xfrm>
            <a:off x="3524233" y="285729"/>
            <a:ext cx="5643602" cy="954107"/>
          </a:xfrm>
          <a:prstGeom prst="rect">
            <a:avLst/>
          </a:prstGeom>
        </p:spPr>
        <p:txBody>
          <a:bodyPr wrap="square">
            <a:spAutoFit/>
          </a:bodyPr>
          <a:lstStyle/>
          <a:p>
            <a:r>
              <a:rPr lang="en-US" sz="2800" dirty="0">
                <a:solidFill>
                  <a:srgbClr val="FF0000"/>
                </a:solidFill>
              </a:rPr>
              <a:t>Damage Caused by Recirculation </a:t>
            </a:r>
            <a:r>
              <a:rPr lang="en-US" sz="2800" dirty="0" err="1">
                <a:solidFill>
                  <a:srgbClr val="FF0000"/>
                </a:solidFill>
              </a:rPr>
              <a:t>Cavitation</a:t>
            </a:r>
            <a:endParaRPr lang="en-IN" sz="2800" dirty="0">
              <a:solidFill>
                <a:srgbClr val="FF0000"/>
              </a:solidFill>
            </a:endParaRPr>
          </a:p>
        </p:txBody>
      </p:sp>
      <p:sp>
        <p:nvSpPr>
          <p:cNvPr id="9" name="Rectangle 8"/>
          <p:cNvSpPr/>
          <p:nvPr/>
        </p:nvSpPr>
        <p:spPr>
          <a:xfrm>
            <a:off x="5524496" y="1571612"/>
            <a:ext cx="2857504" cy="923330"/>
          </a:xfrm>
          <a:prstGeom prst="rect">
            <a:avLst/>
          </a:prstGeom>
        </p:spPr>
        <p:txBody>
          <a:bodyPr wrap="square">
            <a:spAutoFit/>
          </a:bodyPr>
          <a:lstStyle/>
          <a:p>
            <a:r>
              <a:rPr lang="en-US" dirty="0">
                <a:solidFill>
                  <a:prstClr val="black"/>
                </a:solidFill>
              </a:rPr>
              <a:t>Damage to the outside of the impeller, on the outer periphery.</a:t>
            </a:r>
          </a:p>
        </p:txBody>
      </p:sp>
      <p:cxnSp>
        <p:nvCxnSpPr>
          <p:cNvPr id="10" name="Straight Arrow Connector 9"/>
          <p:cNvCxnSpPr/>
          <p:nvPr/>
        </p:nvCxnSpPr>
        <p:spPr>
          <a:xfrm rot="5400000">
            <a:off x="4981564" y="2543172"/>
            <a:ext cx="1643074" cy="155734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a:off x="6667504" y="2428868"/>
            <a:ext cx="2857520" cy="71438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2" name="Date Placeholder 6"/>
          <p:cNvSpPr>
            <a:spLocks noGrp="1"/>
          </p:cNvSpPr>
          <p:nvPr>
            <p:ph type="dt" sz="half" idx="10"/>
          </p:nvPr>
        </p:nvSpPr>
        <p:spPr>
          <a:xfrm>
            <a:off x="609600" y="6356351"/>
            <a:ext cx="2844800" cy="365125"/>
          </a:xfrm>
        </p:spPr>
        <p:txBody>
          <a:bodyPr/>
          <a:lstStyle/>
          <a:p>
            <a:fld id="{EC03AB0C-6801-4D27-8AC4-A088E65C9A20}" type="datetime1">
              <a:rPr lang="en-US" smtClean="0">
                <a:solidFill>
                  <a:prstClr val="black">
                    <a:tint val="75000"/>
                  </a:prstClr>
                </a:solidFill>
              </a:rPr>
              <a:t>4/30/2020</a:t>
            </a:fld>
            <a:endParaRPr lang="en-IN">
              <a:solidFill>
                <a:prstClr val="black">
                  <a:tint val="75000"/>
                </a:prstClr>
              </a:solidFill>
            </a:endParaRPr>
          </a:p>
        </p:txBody>
      </p:sp>
      <p:sp>
        <p:nvSpPr>
          <p:cNvPr id="13" name="Slide Number Placeholder 8"/>
          <p:cNvSpPr>
            <a:spLocks noGrp="1"/>
          </p:cNvSpPr>
          <p:nvPr>
            <p:ph type="sldNum" sz="quarter" idx="12"/>
          </p:nvPr>
        </p:nvSpPr>
        <p:spPr>
          <a:xfrm>
            <a:off x="8737600" y="6356351"/>
            <a:ext cx="2844800" cy="365125"/>
          </a:xfrm>
        </p:spPr>
        <p:txBody>
          <a:bodyPr/>
          <a:lstStyle/>
          <a:p>
            <a:fld id="{5DBA1A25-0CF7-4422-B816-68BC31411645}" type="slidenum">
              <a:rPr lang="en-IN" smtClean="0">
                <a:solidFill>
                  <a:prstClr val="black">
                    <a:tint val="75000"/>
                  </a:prstClr>
                </a:solidFill>
              </a:rPr>
              <a:pPr/>
              <a:t>45</a:t>
            </a:fld>
            <a:endParaRPr lang="en-IN">
              <a:solidFill>
                <a:prstClr val="black">
                  <a:tint val="75000"/>
                </a:prstClr>
              </a:solidFill>
            </a:endParaRPr>
          </a:p>
        </p:txBody>
      </p:sp>
    </p:spTree>
    <p:extLst>
      <p:ext uri="{BB962C8B-B14F-4D97-AF65-F5344CB8AC3E}">
        <p14:creationId xmlns:p14="http://schemas.microsoft.com/office/powerpoint/2010/main" val="39550294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550" y="428625"/>
            <a:ext cx="10515600" cy="701675"/>
          </a:xfrm>
        </p:spPr>
        <p:txBody>
          <a:bodyPr>
            <a:normAutofit/>
          </a:bodyPr>
          <a:lstStyle/>
          <a:p>
            <a:r>
              <a:rPr lang="en-US" sz="3200" b="1" dirty="0" smtClean="0">
                <a:latin typeface="Adobe Arabic" panose="02040503050201020203" pitchFamily="18" charset="-78"/>
                <a:ea typeface="+mn-ea"/>
                <a:cs typeface="Adobe Arabic" panose="02040503050201020203" pitchFamily="18" charset="-78"/>
              </a:rPr>
              <a:t>Pump-shut-off head</a:t>
            </a:r>
            <a:endParaRPr lang="en-US" sz="3200" b="1" dirty="0">
              <a:latin typeface="Adobe Arabic" panose="02040503050201020203" pitchFamily="18" charset="-78"/>
              <a:ea typeface="+mn-ea"/>
              <a:cs typeface="Adobe Arabic" panose="02040503050201020203" pitchFamily="18" charset="-78"/>
            </a:endParaRPr>
          </a:p>
        </p:txBody>
      </p:sp>
      <p:sp>
        <p:nvSpPr>
          <p:cNvPr id="3" name="Content Placeholder 2"/>
          <p:cNvSpPr>
            <a:spLocks noGrp="1"/>
          </p:cNvSpPr>
          <p:nvPr>
            <p:ph idx="1"/>
          </p:nvPr>
        </p:nvSpPr>
        <p:spPr>
          <a:xfrm>
            <a:off x="336550" y="1130300"/>
            <a:ext cx="11518900" cy="4928026"/>
          </a:xfrm>
        </p:spPr>
        <p:txBody>
          <a:bodyPr>
            <a:noAutofit/>
          </a:bodyPr>
          <a:lstStyle/>
          <a:p>
            <a:pPr algn="just">
              <a:lnSpc>
                <a:spcPct val="110000"/>
              </a:lnSpc>
            </a:pPr>
            <a:r>
              <a:rPr lang="en-US" dirty="0">
                <a:latin typeface="Adobe Arabic" panose="02040503050201020203" pitchFamily="18" charset="-78"/>
                <a:cs typeface="Adobe Arabic" panose="02040503050201020203" pitchFamily="18" charset="-78"/>
              </a:rPr>
              <a:t>The shut-off head is the Total Head that the pump can deliver at zero flow (see Figure 4-19). </a:t>
            </a:r>
          </a:p>
          <a:p>
            <a:pPr marL="0" indent="0" algn="just">
              <a:lnSpc>
                <a:spcPct val="110000"/>
              </a:lnSpc>
              <a:buNone/>
            </a:pPr>
            <a:r>
              <a:rPr lang="en-US" dirty="0">
                <a:latin typeface="Adobe Arabic" panose="02040503050201020203" pitchFamily="18" charset="-78"/>
                <a:cs typeface="Adobe Arabic" panose="02040503050201020203" pitchFamily="18" charset="-78"/>
              </a:rPr>
              <a:t>The shut-off head is important for 2 reasons.</a:t>
            </a:r>
          </a:p>
          <a:p>
            <a:pPr marL="0" indent="0" algn="just">
              <a:lnSpc>
                <a:spcPct val="110000"/>
              </a:lnSpc>
              <a:buNone/>
            </a:pPr>
            <a:r>
              <a:rPr lang="en-US" dirty="0">
                <a:latin typeface="Adobe Arabic" panose="02040503050201020203" pitchFamily="18" charset="-78"/>
                <a:cs typeface="Adobe Arabic" panose="02040503050201020203" pitchFamily="18" charset="-78"/>
              </a:rPr>
              <a:t>1. In certain systems (admittedly unusual), the pump discharge line may have to </a:t>
            </a:r>
            <a:r>
              <a:rPr lang="en-US" dirty="0" smtClean="0">
                <a:latin typeface="Adobe Arabic" panose="02040503050201020203" pitchFamily="18" charset="-78"/>
                <a:cs typeface="Adobe Arabic" panose="02040503050201020203" pitchFamily="18" charset="-78"/>
              </a:rPr>
              <a:t>run at </a:t>
            </a:r>
            <a:r>
              <a:rPr lang="en-US" dirty="0">
                <a:latin typeface="Adobe Arabic" panose="02040503050201020203" pitchFamily="18" charset="-78"/>
                <a:cs typeface="Adobe Arabic" panose="02040503050201020203" pitchFamily="18" charset="-78"/>
              </a:rPr>
              <a:t>a much higher elevation than the final discharge point. The fluid must first </a:t>
            </a:r>
            <a:r>
              <a:rPr lang="en-US" dirty="0" smtClean="0">
                <a:latin typeface="Adobe Arabic" panose="02040503050201020203" pitchFamily="18" charset="-78"/>
                <a:cs typeface="Adobe Arabic" panose="02040503050201020203" pitchFamily="18" charset="-78"/>
              </a:rPr>
              <a:t>reach the </a:t>
            </a:r>
            <a:r>
              <a:rPr lang="en-US" dirty="0">
                <a:latin typeface="Adobe Arabic" panose="02040503050201020203" pitchFamily="18" charset="-78"/>
                <a:cs typeface="Adobe Arabic" panose="02040503050201020203" pitchFamily="18" charset="-78"/>
              </a:rPr>
              <a:t>higher elevation in the system. If the shut-off head is smaller than the </a:t>
            </a:r>
            <a:r>
              <a:rPr lang="en-US" dirty="0" smtClean="0">
                <a:latin typeface="Adobe Arabic" panose="02040503050201020203" pitchFamily="18" charset="-78"/>
                <a:cs typeface="Adobe Arabic" panose="02040503050201020203" pitchFamily="18" charset="-78"/>
              </a:rPr>
              <a:t>static head </a:t>
            </a:r>
            <a:r>
              <a:rPr lang="en-US" dirty="0">
                <a:latin typeface="Adobe Arabic" panose="02040503050201020203" pitchFamily="18" charset="-78"/>
                <a:cs typeface="Adobe Arabic" panose="02040503050201020203" pitchFamily="18" charset="-78"/>
              </a:rPr>
              <a:t>corresponding to the high point, then flow will not be established in </a:t>
            </a:r>
            <a:r>
              <a:rPr lang="en-US" dirty="0" smtClean="0">
                <a:latin typeface="Adobe Arabic" panose="02040503050201020203" pitchFamily="18" charset="-78"/>
                <a:cs typeface="Adobe Arabic" panose="02040503050201020203" pitchFamily="18" charset="-78"/>
              </a:rPr>
              <a:t>the system</a:t>
            </a:r>
            <a:r>
              <a:rPr lang="en-US" dirty="0">
                <a:latin typeface="Adobe Arabic" panose="02040503050201020203" pitchFamily="18" charset="-78"/>
                <a:cs typeface="Adobe Arabic" panose="02040503050201020203" pitchFamily="18" charset="-78"/>
              </a:rPr>
              <a:t>.</a:t>
            </a:r>
          </a:p>
          <a:p>
            <a:pPr marL="0" indent="0" algn="just">
              <a:lnSpc>
                <a:spcPct val="110000"/>
              </a:lnSpc>
              <a:buNone/>
            </a:pPr>
            <a:r>
              <a:rPr lang="en-US" dirty="0">
                <a:latin typeface="Adobe Arabic" panose="02040503050201020203" pitchFamily="18" charset="-78"/>
                <a:cs typeface="Adobe Arabic" panose="02040503050201020203" pitchFamily="18" charset="-78"/>
              </a:rPr>
              <a:t>2. During start-up and checkout of the pump, a quick way to determine if the </a:t>
            </a:r>
            <a:r>
              <a:rPr lang="en-US" dirty="0" smtClean="0">
                <a:latin typeface="Adobe Arabic" panose="02040503050201020203" pitchFamily="18" charset="-78"/>
                <a:cs typeface="Adobe Arabic" panose="02040503050201020203" pitchFamily="18" charset="-78"/>
              </a:rPr>
              <a:t>pump has </a:t>
            </a:r>
            <a:r>
              <a:rPr lang="en-US" dirty="0">
                <a:latin typeface="Adobe Arabic" panose="02040503050201020203" pitchFamily="18" charset="-78"/>
                <a:cs typeface="Adobe Arabic" panose="02040503050201020203" pitchFamily="18" charset="-78"/>
              </a:rPr>
              <a:t>the potential capacity to deliver the head and flow required, is to measure </a:t>
            </a:r>
            <a:r>
              <a:rPr lang="en-US" dirty="0" smtClean="0">
                <a:latin typeface="Adobe Arabic" panose="02040503050201020203" pitchFamily="18" charset="-78"/>
                <a:cs typeface="Adobe Arabic" panose="02040503050201020203" pitchFamily="18" charset="-78"/>
              </a:rPr>
              <a:t>the shut-off </a:t>
            </a:r>
            <a:r>
              <a:rPr lang="en-US" dirty="0">
                <a:latin typeface="Adobe Arabic" panose="02040503050201020203" pitchFamily="18" charset="-78"/>
                <a:cs typeface="Adobe Arabic" panose="02040503050201020203" pitchFamily="18" charset="-78"/>
              </a:rPr>
              <a:t>head. This value can be compared to the shut-off head predicted by </a:t>
            </a:r>
            <a:r>
              <a:rPr lang="en-US" dirty="0" smtClean="0">
                <a:latin typeface="Adobe Arabic" panose="02040503050201020203" pitchFamily="18" charset="-78"/>
                <a:cs typeface="Adobe Arabic" panose="02040503050201020203" pitchFamily="18" charset="-78"/>
              </a:rPr>
              <a:t>the performance </a:t>
            </a:r>
            <a:r>
              <a:rPr lang="en-US" dirty="0">
                <a:latin typeface="Adobe Arabic" panose="02040503050201020203" pitchFamily="18" charset="-78"/>
                <a:cs typeface="Adobe Arabic" panose="02040503050201020203" pitchFamily="18" charset="-78"/>
              </a:rPr>
              <a:t>curve of the pump.</a:t>
            </a:r>
          </a:p>
        </p:txBody>
      </p:sp>
      <p:sp>
        <p:nvSpPr>
          <p:cNvPr id="4" name="Date Placeholder 3"/>
          <p:cNvSpPr>
            <a:spLocks noGrp="1"/>
          </p:cNvSpPr>
          <p:nvPr>
            <p:ph type="dt" sz="half" idx="10"/>
          </p:nvPr>
        </p:nvSpPr>
        <p:spPr/>
        <p:txBody>
          <a:bodyPr/>
          <a:lstStyle/>
          <a:p>
            <a:fld id="{C93078E1-5D40-4F27-A3E7-8E29973082E1}" type="datetime1">
              <a:rPr lang="en-US" smtClean="0"/>
              <a:t>4/30/2020</a:t>
            </a:fld>
            <a:endParaRPr lang="en-US"/>
          </a:p>
        </p:txBody>
      </p:sp>
      <p:sp>
        <p:nvSpPr>
          <p:cNvPr id="5" name="Slide Number Placeholder 4"/>
          <p:cNvSpPr>
            <a:spLocks noGrp="1"/>
          </p:cNvSpPr>
          <p:nvPr>
            <p:ph type="sldNum" sz="quarter" idx="12"/>
          </p:nvPr>
        </p:nvSpPr>
        <p:spPr/>
        <p:txBody>
          <a:bodyPr/>
          <a:lstStyle/>
          <a:p>
            <a:fld id="{19F6EB28-4A8F-4329-952B-38B029608B57}" type="slidenum">
              <a:rPr lang="en-US" smtClean="0"/>
              <a:t>46</a:t>
            </a:fld>
            <a:endParaRPr lang="en-US"/>
          </a:p>
        </p:txBody>
      </p:sp>
    </p:spTree>
    <p:extLst>
      <p:ext uri="{BB962C8B-B14F-4D97-AF65-F5344CB8AC3E}">
        <p14:creationId xmlns:p14="http://schemas.microsoft.com/office/powerpoint/2010/main" val="30227106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76024" y="512656"/>
            <a:ext cx="4329277" cy="5040652"/>
          </a:xfrm>
          <a:prstGeom prst="rect">
            <a:avLst/>
          </a:prstGeom>
        </p:spPr>
      </p:pic>
      <p:sp>
        <p:nvSpPr>
          <p:cNvPr id="5" name="Rectangle 4"/>
          <p:cNvSpPr/>
          <p:nvPr/>
        </p:nvSpPr>
        <p:spPr>
          <a:xfrm>
            <a:off x="3382537" y="6011818"/>
            <a:ext cx="6096000" cy="600164"/>
          </a:xfrm>
          <a:prstGeom prst="rect">
            <a:avLst/>
          </a:prstGeom>
        </p:spPr>
        <p:txBody>
          <a:bodyPr>
            <a:spAutoFit/>
          </a:bodyPr>
          <a:lstStyle/>
          <a:p>
            <a:r>
              <a:rPr lang="en-US" sz="1100" b="0" i="1" u="none" strike="noStrike" baseline="0" dirty="0" smtClean="0">
                <a:latin typeface="Arial,Italic"/>
              </a:rPr>
              <a:t>Figure 4-18 Discharge pipe coming from</a:t>
            </a:r>
          </a:p>
          <a:p>
            <a:r>
              <a:rPr lang="en-US" sz="1100" b="0" i="1" u="none" strike="noStrike" baseline="0" dirty="0" smtClean="0">
                <a:latin typeface="Arial,Italic"/>
              </a:rPr>
              <a:t>a higher elevation into the discharge</a:t>
            </a:r>
          </a:p>
          <a:p>
            <a:r>
              <a:rPr lang="en-US" sz="1100" b="0" i="1" u="none" strike="noStrike" baseline="0" dirty="0" smtClean="0">
                <a:latin typeface="Arial,Italic"/>
              </a:rPr>
              <a:t>tank.</a:t>
            </a:r>
            <a:endParaRPr lang="en-US" dirty="0"/>
          </a:p>
        </p:txBody>
      </p:sp>
      <p:sp>
        <p:nvSpPr>
          <p:cNvPr id="6" name="Date Placeholder 5"/>
          <p:cNvSpPr>
            <a:spLocks noGrp="1"/>
          </p:cNvSpPr>
          <p:nvPr>
            <p:ph type="dt" sz="half" idx="10"/>
          </p:nvPr>
        </p:nvSpPr>
        <p:spPr/>
        <p:txBody>
          <a:bodyPr/>
          <a:lstStyle/>
          <a:p>
            <a:fld id="{5F038D74-C14D-4A5F-92AA-516857E06DF4}" type="datetime1">
              <a:rPr lang="en-US" smtClean="0"/>
              <a:t>4/30/2020</a:t>
            </a:fld>
            <a:endParaRPr lang="en-US"/>
          </a:p>
        </p:txBody>
      </p:sp>
      <p:sp>
        <p:nvSpPr>
          <p:cNvPr id="7" name="Slide Number Placeholder 6"/>
          <p:cNvSpPr>
            <a:spLocks noGrp="1"/>
          </p:cNvSpPr>
          <p:nvPr>
            <p:ph type="sldNum" sz="quarter" idx="12"/>
          </p:nvPr>
        </p:nvSpPr>
        <p:spPr/>
        <p:txBody>
          <a:bodyPr/>
          <a:lstStyle/>
          <a:p>
            <a:fld id="{19F6EB28-4A8F-4329-952B-38B029608B57}" type="slidenum">
              <a:rPr lang="en-US" smtClean="0"/>
              <a:t>47</a:t>
            </a:fld>
            <a:endParaRPr lang="en-US"/>
          </a:p>
        </p:txBody>
      </p:sp>
    </p:spTree>
    <p:extLst>
      <p:ext uri="{BB962C8B-B14F-4D97-AF65-F5344CB8AC3E}">
        <p14:creationId xmlns:p14="http://schemas.microsoft.com/office/powerpoint/2010/main" val="23320626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62976" y="574332"/>
            <a:ext cx="6980270" cy="5361635"/>
          </a:xfrm>
          <a:prstGeom prst="rect">
            <a:avLst/>
          </a:prstGeom>
        </p:spPr>
      </p:pic>
      <p:sp>
        <p:nvSpPr>
          <p:cNvPr id="5" name="Rectangle 4"/>
          <p:cNvSpPr/>
          <p:nvPr/>
        </p:nvSpPr>
        <p:spPr>
          <a:xfrm>
            <a:off x="3048000" y="6176963"/>
            <a:ext cx="6096000" cy="646331"/>
          </a:xfrm>
          <a:prstGeom prst="rect">
            <a:avLst/>
          </a:prstGeom>
        </p:spPr>
        <p:txBody>
          <a:bodyPr>
            <a:spAutoFit/>
          </a:bodyPr>
          <a:lstStyle/>
          <a:p>
            <a:r>
              <a:rPr lang="en-US" b="0" i="1" u="none" strike="noStrike" baseline="0" dirty="0" smtClean="0">
                <a:latin typeface="Arial,Italic"/>
              </a:rPr>
              <a:t>Figure 4-19 Location of pump shut-off head on the</a:t>
            </a:r>
          </a:p>
          <a:p>
            <a:r>
              <a:rPr lang="en-US" b="0" i="1" u="none" strike="noStrike" baseline="0" dirty="0" smtClean="0">
                <a:latin typeface="Arial,Italic"/>
              </a:rPr>
              <a:t>performance curve.</a:t>
            </a:r>
            <a:endParaRPr lang="en-US" dirty="0"/>
          </a:p>
        </p:txBody>
      </p:sp>
      <p:sp>
        <p:nvSpPr>
          <p:cNvPr id="2" name="Date Placeholder 1"/>
          <p:cNvSpPr>
            <a:spLocks noGrp="1"/>
          </p:cNvSpPr>
          <p:nvPr>
            <p:ph type="dt" sz="half" idx="10"/>
          </p:nvPr>
        </p:nvSpPr>
        <p:spPr/>
        <p:txBody>
          <a:bodyPr/>
          <a:lstStyle/>
          <a:p>
            <a:fld id="{B73F0791-AC7E-4D7A-9057-D4F9BE1E3209}" type="datetime1">
              <a:rPr lang="en-US" smtClean="0"/>
              <a:t>4/30/2020</a:t>
            </a:fld>
            <a:endParaRPr lang="en-US"/>
          </a:p>
        </p:txBody>
      </p:sp>
      <p:sp>
        <p:nvSpPr>
          <p:cNvPr id="3" name="Slide Number Placeholder 2"/>
          <p:cNvSpPr>
            <a:spLocks noGrp="1"/>
          </p:cNvSpPr>
          <p:nvPr>
            <p:ph type="sldNum" sz="quarter" idx="12"/>
          </p:nvPr>
        </p:nvSpPr>
        <p:spPr/>
        <p:txBody>
          <a:bodyPr/>
          <a:lstStyle/>
          <a:p>
            <a:fld id="{19F6EB28-4A8F-4329-952B-38B029608B57}" type="slidenum">
              <a:rPr lang="en-US" smtClean="0"/>
              <a:t>48</a:t>
            </a:fld>
            <a:endParaRPr lang="en-US"/>
          </a:p>
        </p:txBody>
      </p:sp>
    </p:spTree>
    <p:extLst>
      <p:ext uri="{BB962C8B-B14F-4D97-AF65-F5344CB8AC3E}">
        <p14:creationId xmlns:p14="http://schemas.microsoft.com/office/powerpoint/2010/main" val="18213065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7026"/>
            <a:ext cx="10515600" cy="281646"/>
          </a:xfrm>
        </p:spPr>
        <p:txBody>
          <a:bodyPr>
            <a:normAutofit fontScale="90000"/>
          </a:bodyPr>
          <a:lstStyle/>
          <a:p>
            <a:r>
              <a:rPr lang="en-US" sz="3200" b="1" i="0" u="none" strike="noStrike" baseline="0" dirty="0" smtClean="0">
                <a:latin typeface="Arial,Bold"/>
              </a:rPr>
              <a:t>PUMP POWER</a:t>
            </a:r>
            <a:endParaRPr lang="en-US" sz="3200" dirty="0"/>
          </a:p>
        </p:txBody>
      </p:sp>
      <p:pic>
        <p:nvPicPr>
          <p:cNvPr id="4" name="Picture 3"/>
          <p:cNvPicPr>
            <a:picLocks noChangeAspect="1"/>
          </p:cNvPicPr>
          <p:nvPr/>
        </p:nvPicPr>
        <p:blipFill>
          <a:blip r:embed="rId2"/>
          <a:stretch>
            <a:fillRect/>
          </a:stretch>
        </p:blipFill>
        <p:spPr>
          <a:xfrm>
            <a:off x="1104900" y="835027"/>
            <a:ext cx="9414087" cy="5813835"/>
          </a:xfrm>
          <a:prstGeom prst="rect">
            <a:avLst/>
          </a:prstGeom>
        </p:spPr>
      </p:pic>
      <p:sp>
        <p:nvSpPr>
          <p:cNvPr id="3" name="Date Placeholder 2"/>
          <p:cNvSpPr>
            <a:spLocks noGrp="1"/>
          </p:cNvSpPr>
          <p:nvPr>
            <p:ph type="dt" sz="half" idx="10"/>
          </p:nvPr>
        </p:nvSpPr>
        <p:spPr/>
        <p:txBody>
          <a:bodyPr/>
          <a:lstStyle/>
          <a:p>
            <a:fld id="{C5474BB2-29BC-472C-A429-C70ED236841E}" type="datetime1">
              <a:rPr lang="en-US" smtClean="0"/>
              <a:t>4/30/2020</a:t>
            </a:fld>
            <a:endParaRPr lang="en-US"/>
          </a:p>
        </p:txBody>
      </p:sp>
      <p:sp>
        <p:nvSpPr>
          <p:cNvPr id="5" name="Slide Number Placeholder 4"/>
          <p:cNvSpPr>
            <a:spLocks noGrp="1"/>
          </p:cNvSpPr>
          <p:nvPr>
            <p:ph type="sldNum" sz="quarter" idx="12"/>
          </p:nvPr>
        </p:nvSpPr>
        <p:spPr/>
        <p:txBody>
          <a:bodyPr/>
          <a:lstStyle/>
          <a:p>
            <a:fld id="{19F6EB28-4A8F-4329-952B-38B029608B57}" type="slidenum">
              <a:rPr lang="en-US" smtClean="0"/>
              <a:t>49</a:t>
            </a:fld>
            <a:endParaRPr lang="en-US"/>
          </a:p>
        </p:txBody>
      </p:sp>
    </p:spTree>
    <p:extLst>
      <p:ext uri="{BB962C8B-B14F-4D97-AF65-F5344CB8AC3E}">
        <p14:creationId xmlns:p14="http://schemas.microsoft.com/office/powerpoint/2010/main" val="2791830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8863" y="467254"/>
            <a:ext cx="6905448" cy="5906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fld id="{7320E0C7-25BF-4B35-B92A-E0C011D3E464}" type="datetime1">
              <a:rPr lang="en-US" smtClean="0">
                <a:solidFill>
                  <a:prstClr val="black">
                    <a:tint val="75000"/>
                  </a:prstClr>
                </a:solidFill>
              </a:rPr>
              <a:t>4/30/2020</a:t>
            </a:fld>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5DBA1A25-0CF7-4422-B816-68BC31411645}" type="slidenum">
              <a:rPr lang="en-IN" smtClean="0">
                <a:solidFill>
                  <a:prstClr val="black">
                    <a:tint val="75000"/>
                  </a:prstClr>
                </a:solidFill>
              </a:rPr>
              <a:pPr/>
              <a:t>5</a:t>
            </a:fld>
            <a:endParaRPr lang="en-IN">
              <a:solidFill>
                <a:prstClr val="black">
                  <a:tint val="75000"/>
                </a:prstClr>
              </a:solidFill>
            </a:endParaRPr>
          </a:p>
        </p:txBody>
      </p:sp>
    </p:spTree>
    <p:extLst>
      <p:ext uri="{BB962C8B-B14F-4D97-AF65-F5344CB8AC3E}">
        <p14:creationId xmlns:p14="http://schemas.microsoft.com/office/powerpoint/2010/main" val="12351081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544" y="936384"/>
            <a:ext cx="11514436" cy="1819516"/>
          </a:xfrm>
        </p:spPr>
        <p:txBody>
          <a:bodyPr>
            <a:normAutofit/>
          </a:bodyPr>
          <a:lstStyle/>
          <a:p>
            <a:pPr algn="just"/>
            <a:r>
              <a:rPr lang="en-US" dirty="0">
                <a:latin typeface="Adobe Arabic" panose="02040503050201020203" pitchFamily="18" charset="-78"/>
                <a:cs typeface="Adobe Arabic" panose="02040503050201020203" pitchFamily="18" charset="-78"/>
              </a:rPr>
              <a:t>Equation [4-3] would be true if the pump were 100% efficient. Pump efficiency data are available from the pump manufacturer. All manufacturers test their pumps for various flows, heads and impeller sizes. The resulting efficiency data are mapped on the pump performance curve. The true power required at the pump shaft is:</a:t>
            </a:r>
          </a:p>
        </p:txBody>
      </p:sp>
      <p:pic>
        <p:nvPicPr>
          <p:cNvPr id="4" name="Picture 3"/>
          <p:cNvPicPr>
            <a:picLocks noChangeAspect="1"/>
          </p:cNvPicPr>
          <p:nvPr/>
        </p:nvPicPr>
        <p:blipFill>
          <a:blip r:embed="rId2"/>
          <a:stretch>
            <a:fillRect/>
          </a:stretch>
        </p:blipFill>
        <p:spPr>
          <a:xfrm>
            <a:off x="2565401" y="2934000"/>
            <a:ext cx="6172200" cy="889000"/>
          </a:xfrm>
          <a:prstGeom prst="rect">
            <a:avLst/>
          </a:prstGeom>
        </p:spPr>
      </p:pic>
      <p:sp>
        <p:nvSpPr>
          <p:cNvPr id="5" name="Rectangle 4"/>
          <p:cNvSpPr/>
          <p:nvPr/>
        </p:nvSpPr>
        <p:spPr>
          <a:xfrm>
            <a:off x="492020" y="4367241"/>
            <a:ext cx="11207960" cy="2159566"/>
          </a:xfrm>
          <a:prstGeom prst="rect">
            <a:avLst/>
          </a:prstGeom>
        </p:spPr>
        <p:txBody>
          <a:bodyPr wrap="square">
            <a:spAutoFit/>
          </a:bodyPr>
          <a:lstStyle/>
          <a:p>
            <a:pPr marL="228600" indent="-228600" algn="just">
              <a:lnSpc>
                <a:spcPct val="90000"/>
              </a:lnSpc>
              <a:spcBef>
                <a:spcPts val="1000"/>
              </a:spcBef>
              <a:buFont typeface="Arial" panose="020B0604020202020204" pitchFamily="34" charset="0"/>
              <a:buChar char="•"/>
            </a:pPr>
            <a:r>
              <a:rPr lang="en-US" sz="2800" dirty="0">
                <a:latin typeface="Adobe Arabic" panose="02040503050201020203" pitchFamily="18" charset="-78"/>
                <a:cs typeface="Adobe Arabic" panose="02040503050201020203" pitchFamily="18" charset="-78"/>
              </a:rPr>
              <a:t>where η is the pump efficiency. If the pump efficiency is 60%, then the value of η is 0.6.</a:t>
            </a:r>
          </a:p>
          <a:p>
            <a:pPr marL="228600" indent="-228600" algn="just">
              <a:lnSpc>
                <a:spcPct val="90000"/>
              </a:lnSpc>
              <a:spcBef>
                <a:spcPts val="1000"/>
              </a:spcBef>
              <a:buFont typeface="Arial" panose="020B0604020202020204" pitchFamily="34" charset="0"/>
              <a:buChar char="•"/>
            </a:pPr>
            <a:r>
              <a:rPr lang="en-US" sz="2800" dirty="0">
                <a:latin typeface="Adobe Arabic" panose="02040503050201020203" pitchFamily="18" charset="-78"/>
                <a:cs typeface="Adobe Arabic" panose="02040503050201020203" pitchFamily="18" charset="-78"/>
              </a:rPr>
              <a:t>It is good practice to design the pump base in such a way that the selected motor </a:t>
            </a:r>
            <a:r>
              <a:rPr lang="en-US" sz="2800" dirty="0" smtClean="0">
                <a:latin typeface="Adobe Arabic" panose="02040503050201020203" pitchFamily="18" charset="-78"/>
                <a:cs typeface="Adobe Arabic" panose="02040503050201020203" pitchFamily="18" charset="-78"/>
              </a:rPr>
              <a:t>will stand </a:t>
            </a:r>
            <a:r>
              <a:rPr lang="en-US" sz="2800" dirty="0">
                <a:latin typeface="Adobe Arabic" panose="02040503050201020203" pitchFamily="18" charset="-78"/>
                <a:cs typeface="Adobe Arabic" panose="02040503050201020203" pitchFamily="18" charset="-78"/>
              </a:rPr>
              <a:t>on spacer blocks, being high enough that the next largest motor frame can </a:t>
            </a:r>
            <a:r>
              <a:rPr lang="en-US" sz="2800" dirty="0" smtClean="0">
                <a:latin typeface="Adobe Arabic" panose="02040503050201020203" pitchFamily="18" charset="-78"/>
                <a:cs typeface="Adobe Arabic" panose="02040503050201020203" pitchFamily="18" charset="-78"/>
              </a:rPr>
              <a:t>be installed </a:t>
            </a:r>
            <a:r>
              <a:rPr lang="en-US" sz="2800" dirty="0">
                <a:latin typeface="Adobe Arabic" panose="02040503050201020203" pitchFamily="18" charset="-78"/>
                <a:cs typeface="Adobe Arabic" panose="02040503050201020203" pitchFamily="18" charset="-78"/>
              </a:rPr>
              <a:t>when the blocks are removed. This will allow the installation of a larger motor without a major disturbance if it should be required.</a:t>
            </a:r>
          </a:p>
        </p:txBody>
      </p:sp>
      <p:sp>
        <p:nvSpPr>
          <p:cNvPr id="6" name="Date Placeholder 5"/>
          <p:cNvSpPr>
            <a:spLocks noGrp="1"/>
          </p:cNvSpPr>
          <p:nvPr>
            <p:ph type="dt" sz="half" idx="10"/>
          </p:nvPr>
        </p:nvSpPr>
        <p:spPr/>
        <p:txBody>
          <a:bodyPr/>
          <a:lstStyle/>
          <a:p>
            <a:fld id="{E1EF81CF-DC75-4581-AD76-E503153DD997}" type="datetime1">
              <a:rPr lang="en-US" smtClean="0"/>
              <a:t>4/30/2020</a:t>
            </a:fld>
            <a:endParaRPr lang="en-US"/>
          </a:p>
        </p:txBody>
      </p:sp>
      <p:sp>
        <p:nvSpPr>
          <p:cNvPr id="7" name="Slide Number Placeholder 6"/>
          <p:cNvSpPr>
            <a:spLocks noGrp="1"/>
          </p:cNvSpPr>
          <p:nvPr>
            <p:ph type="sldNum" sz="quarter" idx="12"/>
          </p:nvPr>
        </p:nvSpPr>
        <p:spPr/>
        <p:txBody>
          <a:bodyPr/>
          <a:lstStyle/>
          <a:p>
            <a:fld id="{19F6EB28-4A8F-4329-952B-38B029608B57}" type="slidenum">
              <a:rPr lang="en-US" smtClean="0"/>
              <a:t>50</a:t>
            </a:fld>
            <a:endParaRPr lang="en-US"/>
          </a:p>
        </p:txBody>
      </p:sp>
    </p:spTree>
    <p:extLst>
      <p:ext uri="{BB962C8B-B14F-4D97-AF65-F5344CB8AC3E}">
        <p14:creationId xmlns:p14="http://schemas.microsoft.com/office/powerpoint/2010/main" val="37495785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37402"/>
          </a:xfrm>
        </p:spPr>
        <p:txBody>
          <a:bodyPr>
            <a:normAutofit fontScale="90000"/>
          </a:bodyPr>
          <a:lstStyle/>
          <a:p>
            <a:r>
              <a:rPr lang="en-US" b="1" dirty="0" smtClean="0">
                <a:solidFill>
                  <a:srgbClr val="0000FF"/>
                </a:solidFill>
                <a:latin typeface="Adobe Arabic" panose="02040503050201020203" pitchFamily="18" charset="-78"/>
                <a:cs typeface="Adobe Arabic" panose="02040503050201020203" pitchFamily="18" charset="-78"/>
              </a:rPr>
              <a:t>Affinity laws</a:t>
            </a:r>
            <a:endParaRPr lang="en-US" b="1" dirty="0">
              <a:solidFill>
                <a:srgbClr val="0000FF"/>
              </a:solidFill>
              <a:latin typeface="Adobe Arabic" panose="02040503050201020203" pitchFamily="18" charset="-78"/>
              <a:cs typeface="Adobe Arabic" panose="02040503050201020203" pitchFamily="18" charset="-78"/>
            </a:endParaRPr>
          </a:p>
        </p:txBody>
      </p:sp>
      <p:sp>
        <p:nvSpPr>
          <p:cNvPr id="3" name="Content Placeholder 2"/>
          <p:cNvSpPr>
            <a:spLocks noGrp="1"/>
          </p:cNvSpPr>
          <p:nvPr>
            <p:ph idx="1"/>
          </p:nvPr>
        </p:nvSpPr>
        <p:spPr>
          <a:xfrm>
            <a:off x="393700" y="977540"/>
            <a:ext cx="10604499" cy="2451460"/>
          </a:xfrm>
        </p:spPr>
        <p:txBody>
          <a:bodyPr>
            <a:normAutofit/>
          </a:bodyPr>
          <a:lstStyle/>
          <a:p>
            <a:pPr algn="just"/>
            <a:r>
              <a:rPr lang="en-US" b="0" i="0" u="none" strike="noStrike" baseline="0" dirty="0" smtClean="0">
                <a:latin typeface="Adobe Arabic" panose="02040503050201020203" pitchFamily="18" charset="-78"/>
                <a:cs typeface="Adobe Arabic" panose="02040503050201020203" pitchFamily="18" charset="-78"/>
              </a:rPr>
              <a:t>The affinity laws are derived from a dimensionless analysis of three important parameters that</a:t>
            </a:r>
            <a:r>
              <a:rPr lang="en-US" b="0" i="0" u="none" strike="noStrike" dirty="0" smtClean="0">
                <a:latin typeface="Adobe Arabic" panose="02040503050201020203" pitchFamily="18" charset="-78"/>
                <a:cs typeface="Adobe Arabic" panose="02040503050201020203" pitchFamily="18" charset="-78"/>
              </a:rPr>
              <a:t> </a:t>
            </a:r>
            <a:r>
              <a:rPr lang="en-US" b="0" i="0" u="none" strike="noStrike" baseline="0" dirty="0" smtClean="0">
                <a:latin typeface="Adobe Arabic" panose="02040503050201020203" pitchFamily="18" charset="-78"/>
                <a:cs typeface="Adobe Arabic" panose="02040503050201020203" pitchFamily="18" charset="-78"/>
              </a:rPr>
              <a:t>describe pump performance: flow, total head and power.</a:t>
            </a:r>
          </a:p>
          <a:p>
            <a:pPr algn="just"/>
            <a:r>
              <a:rPr lang="en-US" b="0" i="0" u="none" strike="noStrike" baseline="0" dirty="0" smtClean="0">
                <a:latin typeface="Adobe Arabic" panose="02040503050201020203" pitchFamily="18" charset="-78"/>
                <a:cs typeface="Adobe Arabic" panose="02040503050201020203" pitchFamily="18" charset="-78"/>
              </a:rPr>
              <a:t>The analysis is based on the reduced impeller being geometrically</a:t>
            </a:r>
            <a:r>
              <a:rPr lang="en-US" b="0" i="0" u="none" strike="noStrike" dirty="0" smtClean="0">
                <a:latin typeface="Adobe Arabic" panose="02040503050201020203" pitchFamily="18" charset="-78"/>
                <a:cs typeface="Adobe Arabic" panose="02040503050201020203" pitchFamily="18" charset="-78"/>
              </a:rPr>
              <a:t> </a:t>
            </a:r>
            <a:r>
              <a:rPr lang="en-US" b="0" i="0" u="none" strike="noStrike" baseline="0" dirty="0" smtClean="0">
                <a:latin typeface="Adobe Arabic" panose="02040503050201020203" pitchFamily="18" charset="-78"/>
                <a:cs typeface="Adobe Arabic" panose="02040503050201020203" pitchFamily="18" charset="-78"/>
              </a:rPr>
              <a:t>similar and operated at dynamically similar conditions or equal specific speed.</a:t>
            </a:r>
            <a:r>
              <a:rPr lang="en-US" b="0" i="0" u="none" strike="noStrike" dirty="0" smtClean="0">
                <a:latin typeface="Adobe Arabic" panose="02040503050201020203" pitchFamily="18" charset="-78"/>
                <a:cs typeface="Adobe Arabic" panose="02040503050201020203" pitchFamily="18" charset="-78"/>
              </a:rPr>
              <a:t> </a:t>
            </a:r>
            <a:r>
              <a:rPr lang="en-US" b="0" i="0" u="none" strike="noStrike" baseline="0" dirty="0" smtClean="0">
                <a:latin typeface="Adobe Arabic" panose="02040503050201020203" pitchFamily="18" charset="-78"/>
                <a:cs typeface="Adobe Arabic" panose="02040503050201020203" pitchFamily="18" charset="-78"/>
              </a:rPr>
              <a:t>The affinity laws were developed using the law of similitudes which provide 3 basic</a:t>
            </a:r>
            <a:r>
              <a:rPr lang="en-US" b="0" i="0" u="none" strike="noStrike" dirty="0" smtClean="0">
                <a:latin typeface="Adobe Arabic" panose="02040503050201020203" pitchFamily="18" charset="-78"/>
                <a:cs typeface="Adobe Arabic" panose="02040503050201020203" pitchFamily="18" charset="-78"/>
              </a:rPr>
              <a:t> </a:t>
            </a:r>
            <a:r>
              <a:rPr lang="en-US" b="0" i="0" u="none" strike="noStrike" baseline="0" dirty="0" smtClean="0">
                <a:latin typeface="Adobe Arabic" panose="02040503050201020203" pitchFamily="18" charset="-78"/>
                <a:cs typeface="Adobe Arabic" panose="02040503050201020203" pitchFamily="18" charset="-78"/>
              </a:rPr>
              <a:t>relationships.</a:t>
            </a:r>
          </a:p>
        </p:txBody>
      </p:sp>
      <p:pic>
        <p:nvPicPr>
          <p:cNvPr id="4" name="Picture 3"/>
          <p:cNvPicPr>
            <a:picLocks noChangeAspect="1"/>
          </p:cNvPicPr>
          <p:nvPr/>
        </p:nvPicPr>
        <p:blipFill>
          <a:blip r:embed="rId2"/>
          <a:stretch>
            <a:fillRect/>
          </a:stretch>
        </p:blipFill>
        <p:spPr>
          <a:xfrm>
            <a:off x="615406" y="3949584"/>
            <a:ext cx="4827030" cy="876416"/>
          </a:xfrm>
          <a:prstGeom prst="rect">
            <a:avLst/>
          </a:prstGeom>
        </p:spPr>
      </p:pic>
      <p:sp>
        <p:nvSpPr>
          <p:cNvPr id="5" name="Rectangle 4"/>
          <p:cNvSpPr/>
          <p:nvPr/>
        </p:nvSpPr>
        <p:spPr>
          <a:xfrm>
            <a:off x="393700" y="3213108"/>
            <a:ext cx="3445174" cy="490904"/>
          </a:xfrm>
          <a:prstGeom prst="rect">
            <a:avLst/>
          </a:prstGeom>
        </p:spPr>
        <p:txBody>
          <a:bodyPr wrap="none">
            <a:spAutoFit/>
          </a:bodyPr>
          <a:lstStyle/>
          <a:p>
            <a:pPr marL="228600" lvl="0" indent="-228600" algn="just">
              <a:lnSpc>
                <a:spcPct val="90000"/>
              </a:lnSpc>
              <a:spcBef>
                <a:spcPts val="1000"/>
              </a:spcBef>
              <a:buFont typeface="Arial" panose="020B0604020202020204" pitchFamily="34" charset="0"/>
              <a:buChar char="•"/>
            </a:pPr>
            <a:r>
              <a:rPr lang="en-US" sz="2800" dirty="0">
                <a:latin typeface="Adobe Arabic" panose="02040503050201020203" pitchFamily="18" charset="-78"/>
                <a:cs typeface="Adobe Arabic" panose="02040503050201020203" pitchFamily="18" charset="-78"/>
              </a:rPr>
              <a:t>Flow vs. diameter and speed</a:t>
            </a:r>
          </a:p>
        </p:txBody>
      </p:sp>
      <p:sp>
        <p:nvSpPr>
          <p:cNvPr id="6" name="Date Placeholder 5"/>
          <p:cNvSpPr>
            <a:spLocks noGrp="1"/>
          </p:cNvSpPr>
          <p:nvPr>
            <p:ph type="dt" sz="half" idx="10"/>
          </p:nvPr>
        </p:nvSpPr>
        <p:spPr/>
        <p:txBody>
          <a:bodyPr/>
          <a:lstStyle/>
          <a:p>
            <a:fld id="{CB7C521A-2C6C-4D67-82F9-2D7CE210342D}" type="datetime1">
              <a:rPr lang="en-US" smtClean="0"/>
              <a:t>4/30/2020</a:t>
            </a:fld>
            <a:endParaRPr lang="en-US"/>
          </a:p>
        </p:txBody>
      </p:sp>
      <p:sp>
        <p:nvSpPr>
          <p:cNvPr id="7" name="Slide Number Placeholder 6"/>
          <p:cNvSpPr>
            <a:spLocks noGrp="1"/>
          </p:cNvSpPr>
          <p:nvPr>
            <p:ph type="sldNum" sz="quarter" idx="12"/>
          </p:nvPr>
        </p:nvSpPr>
        <p:spPr/>
        <p:txBody>
          <a:bodyPr/>
          <a:lstStyle/>
          <a:p>
            <a:fld id="{19F6EB28-4A8F-4329-952B-38B029608B57}" type="slidenum">
              <a:rPr lang="en-US" smtClean="0"/>
              <a:t>51</a:t>
            </a:fld>
            <a:endParaRPr lang="en-US"/>
          </a:p>
        </p:txBody>
      </p:sp>
    </p:spTree>
    <p:extLst>
      <p:ext uri="{BB962C8B-B14F-4D97-AF65-F5344CB8AC3E}">
        <p14:creationId xmlns:p14="http://schemas.microsoft.com/office/powerpoint/2010/main" val="34984425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4772025" y="504825"/>
            <a:ext cx="3412970" cy="533400"/>
          </a:xfrm>
        </p:spPr>
        <p:txBody>
          <a:bodyPr>
            <a:normAutofit fontScale="90000"/>
          </a:bodyPr>
          <a:lstStyle/>
          <a:p>
            <a:r>
              <a:rPr lang="en-US" dirty="0" smtClean="0"/>
              <a:t>Affinity Laws</a:t>
            </a:r>
          </a:p>
        </p:txBody>
      </p:sp>
      <p:sp>
        <p:nvSpPr>
          <p:cNvPr id="6148" name="Rectangle 3"/>
          <p:cNvSpPr>
            <a:spLocks noGrp="1" noChangeArrowheads="1"/>
          </p:cNvSpPr>
          <p:nvPr>
            <p:ph type="body" idx="1"/>
          </p:nvPr>
        </p:nvSpPr>
        <p:spPr>
          <a:xfrm>
            <a:off x="1751013" y="1216026"/>
            <a:ext cx="8407400" cy="3281363"/>
          </a:xfrm>
        </p:spPr>
        <p:txBody>
          <a:bodyPr>
            <a:normAutofit fontScale="92500"/>
          </a:bodyPr>
          <a:lstStyle/>
          <a:p>
            <a:pPr>
              <a:buFont typeface="Wingdings" panose="05000000000000000000" pitchFamily="2" charset="2"/>
              <a:buNone/>
            </a:pPr>
            <a:r>
              <a:rPr lang="en-US" sz="2800"/>
              <a:t>	On occasion you may find it necessary to determine the performance of a pump at a different operating speed the affinity laws are used in making these calculations.</a:t>
            </a:r>
          </a:p>
          <a:p>
            <a:pPr>
              <a:buFont typeface="Wingdings" panose="05000000000000000000" pitchFamily="2" charset="2"/>
              <a:buNone/>
            </a:pPr>
            <a:r>
              <a:rPr lang="en-US" sz="2800"/>
              <a:t>					Q</a:t>
            </a:r>
            <a:r>
              <a:rPr lang="en-US" sz="2800" baseline="-25000"/>
              <a:t>1</a:t>
            </a:r>
            <a:r>
              <a:rPr lang="en-US" sz="2800"/>
              <a:t> = capacity</a:t>
            </a:r>
          </a:p>
          <a:p>
            <a:pPr>
              <a:buFont typeface="Wingdings" panose="05000000000000000000" pitchFamily="2" charset="2"/>
              <a:buNone/>
            </a:pPr>
            <a:r>
              <a:rPr lang="en-US" sz="2800"/>
              <a:t>					H</a:t>
            </a:r>
            <a:r>
              <a:rPr lang="en-US" sz="2800" baseline="-25000"/>
              <a:t>1</a:t>
            </a:r>
            <a:r>
              <a:rPr lang="en-US" sz="2800"/>
              <a:t> = Head (feet) at N</a:t>
            </a:r>
            <a:r>
              <a:rPr lang="en-US" sz="2800" baseline="-25000"/>
              <a:t>1</a:t>
            </a:r>
            <a:r>
              <a:rPr lang="en-US" sz="2800"/>
              <a:t> – rpm</a:t>
            </a:r>
          </a:p>
          <a:p>
            <a:pPr>
              <a:buFont typeface="Wingdings" panose="05000000000000000000" pitchFamily="2" charset="2"/>
              <a:buNone/>
            </a:pPr>
            <a:r>
              <a:rPr lang="en-US" sz="2800"/>
              <a:t>					Q</a:t>
            </a:r>
            <a:r>
              <a:rPr lang="en-US" sz="2800" baseline="-25000"/>
              <a:t>2</a:t>
            </a:r>
            <a:r>
              <a:rPr lang="en-US" sz="2800"/>
              <a:t> = capacity</a:t>
            </a:r>
          </a:p>
          <a:p>
            <a:pPr>
              <a:buFont typeface="Wingdings" panose="05000000000000000000" pitchFamily="2" charset="2"/>
              <a:buNone/>
            </a:pPr>
            <a:r>
              <a:rPr lang="en-US" sz="2800"/>
              <a:t>					H</a:t>
            </a:r>
            <a:r>
              <a:rPr lang="en-US" sz="2800" baseline="-25000"/>
              <a:t>2</a:t>
            </a:r>
            <a:r>
              <a:rPr lang="en-US" sz="2800"/>
              <a:t> = Head (feet) at N</a:t>
            </a:r>
            <a:r>
              <a:rPr lang="en-US" sz="2800" baseline="-25000"/>
              <a:t>2</a:t>
            </a:r>
            <a:r>
              <a:rPr lang="en-US" sz="2800"/>
              <a:t> – rpm</a:t>
            </a:r>
            <a:endParaRPr lang="en-US" sz="2800" baseline="-25000"/>
          </a:p>
        </p:txBody>
      </p:sp>
      <p:graphicFrame>
        <p:nvGraphicFramePr>
          <p:cNvPr id="6146" name="Object 0"/>
          <p:cNvGraphicFramePr>
            <a:graphicFrameLocks noChangeAspect="1"/>
          </p:cNvGraphicFramePr>
          <p:nvPr/>
        </p:nvGraphicFramePr>
        <p:xfrm>
          <a:off x="2411413" y="2362201"/>
          <a:ext cx="2487612" cy="3870325"/>
        </p:xfrm>
        <a:graphic>
          <a:graphicData uri="http://schemas.openxmlformats.org/presentationml/2006/ole">
            <mc:AlternateContent xmlns:mc="http://schemas.openxmlformats.org/markup-compatibility/2006">
              <mc:Choice xmlns:v="urn:schemas-microsoft-com:vml" Requires="v">
                <p:oleObj spid="_x0000_s8242" name="Equation" r:id="rId3" imgW="1054080" imgH="1828800" progId="Equation.3">
                  <p:embed/>
                </p:oleObj>
              </mc:Choice>
              <mc:Fallback>
                <p:oleObj name="Equation" r:id="rId3" imgW="1054080" imgH="1828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2362201"/>
                        <a:ext cx="2487612" cy="3870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Date Placeholder 1"/>
          <p:cNvSpPr>
            <a:spLocks noGrp="1"/>
          </p:cNvSpPr>
          <p:nvPr>
            <p:ph type="dt" sz="half" idx="10"/>
          </p:nvPr>
        </p:nvSpPr>
        <p:spPr/>
        <p:txBody>
          <a:bodyPr/>
          <a:lstStyle/>
          <a:p>
            <a:fld id="{C0B7A90A-F141-4986-A692-25331811AEDC}" type="datetime1">
              <a:rPr lang="en-US" smtClean="0">
                <a:solidFill>
                  <a:prstClr val="black">
                    <a:tint val="75000"/>
                  </a:prstClr>
                </a:solidFill>
              </a:rPr>
              <a:t>4/30/2020</a:t>
            </a:fld>
            <a:endParaRPr lang="en-IN">
              <a:solidFill>
                <a:prstClr val="black">
                  <a:tint val="75000"/>
                </a:prstClr>
              </a:solidFill>
            </a:endParaRPr>
          </a:p>
        </p:txBody>
      </p:sp>
      <p:sp>
        <p:nvSpPr>
          <p:cNvPr id="3" name="Slide Number Placeholder 2"/>
          <p:cNvSpPr>
            <a:spLocks noGrp="1"/>
          </p:cNvSpPr>
          <p:nvPr>
            <p:ph type="sldNum" sz="quarter" idx="12"/>
          </p:nvPr>
        </p:nvSpPr>
        <p:spPr/>
        <p:txBody>
          <a:bodyPr/>
          <a:lstStyle/>
          <a:p>
            <a:fld id="{5DBA1A25-0CF7-4422-B816-68BC31411645}" type="slidenum">
              <a:rPr lang="en-IN" smtClean="0">
                <a:solidFill>
                  <a:prstClr val="black">
                    <a:tint val="75000"/>
                  </a:prstClr>
                </a:solidFill>
              </a:rPr>
              <a:pPr/>
              <a:t>52</a:t>
            </a:fld>
            <a:endParaRPr lang="en-IN">
              <a:solidFill>
                <a:prstClr val="black">
                  <a:tint val="75000"/>
                </a:prstClr>
              </a:solidFill>
            </a:endParaRPr>
          </a:p>
        </p:txBody>
      </p:sp>
    </p:spTree>
    <p:extLst>
      <p:ext uri="{BB962C8B-B14F-4D97-AF65-F5344CB8AC3E}">
        <p14:creationId xmlns:p14="http://schemas.microsoft.com/office/powerpoint/2010/main" val="20164603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776414" y="1447801"/>
            <a:ext cx="8662987" cy="3852863"/>
          </a:xfrm>
        </p:spPr>
        <p:txBody>
          <a:bodyPr/>
          <a:lstStyle/>
          <a:p>
            <a:pPr>
              <a:buFont typeface="Wingdings" panose="05000000000000000000" pitchFamily="2" charset="2"/>
              <a:buNone/>
            </a:pPr>
            <a:r>
              <a:rPr lang="en-US" sz="2800"/>
              <a:t>	</a:t>
            </a:r>
            <a:r>
              <a:rPr lang="en-US" sz="2600"/>
              <a:t>Given pump at 600 gpm, 80 ft head, 15.1 BHP at 1750 rpm, what is comparable point at 1550 rpm?</a:t>
            </a:r>
          </a:p>
          <a:p>
            <a:pPr>
              <a:buFont typeface="Wingdings" panose="05000000000000000000" pitchFamily="2" charset="2"/>
              <a:buNone/>
            </a:pPr>
            <a:r>
              <a:rPr lang="en-US" sz="2600"/>
              <a:t>		Q</a:t>
            </a:r>
            <a:r>
              <a:rPr lang="en-US" sz="2600" baseline="-25000"/>
              <a:t>1</a:t>
            </a:r>
            <a:r>
              <a:rPr lang="en-US" sz="2600"/>
              <a:t>= 600	H</a:t>
            </a:r>
            <a:r>
              <a:rPr lang="en-US" sz="2600" baseline="-25000"/>
              <a:t>1</a:t>
            </a:r>
            <a:r>
              <a:rPr lang="en-US" sz="2600"/>
              <a:t>= 80 	BHP</a:t>
            </a:r>
            <a:r>
              <a:rPr lang="en-US" sz="2600" baseline="-25000"/>
              <a:t>1</a:t>
            </a:r>
            <a:r>
              <a:rPr lang="en-US" sz="2600"/>
              <a:t>= 15.1	N</a:t>
            </a:r>
            <a:r>
              <a:rPr lang="en-US" sz="2600" baseline="-25000"/>
              <a:t>1</a:t>
            </a:r>
            <a:r>
              <a:rPr lang="en-US" sz="2600"/>
              <a:t>= 1750</a:t>
            </a:r>
          </a:p>
          <a:p>
            <a:pPr>
              <a:buFont typeface="Wingdings" panose="05000000000000000000" pitchFamily="2" charset="2"/>
              <a:buNone/>
            </a:pPr>
            <a:r>
              <a:rPr lang="en-US" sz="2600"/>
              <a:t>		Q</a:t>
            </a:r>
            <a:r>
              <a:rPr lang="en-US" sz="2600" baseline="-25000"/>
              <a:t>2</a:t>
            </a:r>
            <a:r>
              <a:rPr lang="en-US" sz="2600"/>
              <a:t>= ?		H</a:t>
            </a:r>
            <a:r>
              <a:rPr lang="en-US" sz="2600" baseline="-25000"/>
              <a:t>2</a:t>
            </a:r>
            <a:r>
              <a:rPr lang="en-US" sz="2600"/>
              <a:t>= ?		BHP</a:t>
            </a:r>
            <a:r>
              <a:rPr lang="en-US" sz="2600" baseline="-25000"/>
              <a:t>2</a:t>
            </a:r>
            <a:r>
              <a:rPr lang="en-US" sz="2600"/>
              <a:t>= ?	N</a:t>
            </a:r>
            <a:r>
              <a:rPr lang="en-US" sz="2600" baseline="-25000"/>
              <a:t>2</a:t>
            </a:r>
            <a:r>
              <a:rPr lang="en-US" sz="2600"/>
              <a:t>= 1550</a:t>
            </a:r>
          </a:p>
          <a:p>
            <a:pPr>
              <a:lnSpc>
                <a:spcPct val="115000"/>
              </a:lnSpc>
              <a:buFont typeface="Wingdings" panose="05000000000000000000" pitchFamily="2" charset="2"/>
              <a:buNone/>
            </a:pPr>
            <a:r>
              <a:rPr lang="en-US" sz="2600"/>
              <a:t>	</a:t>
            </a:r>
          </a:p>
          <a:p>
            <a:pPr>
              <a:buFont typeface="Wingdings" panose="05000000000000000000" pitchFamily="2" charset="2"/>
              <a:buNone/>
            </a:pPr>
            <a:endParaRPr lang="en-US" sz="2600"/>
          </a:p>
          <a:p>
            <a:pPr>
              <a:buFont typeface="Wingdings" panose="05000000000000000000" pitchFamily="2" charset="2"/>
              <a:buNone/>
            </a:pPr>
            <a:r>
              <a:rPr lang="en-US" sz="2600"/>
              <a:t>		H</a:t>
            </a:r>
            <a:r>
              <a:rPr lang="en-US" sz="2600" baseline="-25000"/>
              <a:t>2</a:t>
            </a:r>
            <a:r>
              <a:rPr lang="en-US" sz="2600"/>
              <a:t> = H</a:t>
            </a:r>
            <a:r>
              <a:rPr lang="en-US" sz="2600" baseline="-25000"/>
              <a:t>1</a:t>
            </a:r>
            <a:r>
              <a:rPr lang="en-US" sz="2600"/>
              <a:t> </a:t>
            </a:r>
            <a:r>
              <a:rPr lang="en-US" sz="2600">
                <a:cs typeface="Times New Roman" panose="02020603050405020304" pitchFamily="18" charset="0"/>
              </a:rPr>
              <a:t>×</a:t>
            </a:r>
            <a:r>
              <a:rPr lang="en-US" sz="2600"/>
              <a:t> (N</a:t>
            </a:r>
            <a:r>
              <a:rPr lang="en-US" sz="2600" baseline="-25000"/>
              <a:t>2</a:t>
            </a:r>
            <a:r>
              <a:rPr lang="en-US" sz="2600"/>
              <a:t>/N</a:t>
            </a:r>
            <a:r>
              <a:rPr lang="en-US" sz="2600" baseline="-25000"/>
              <a:t>1</a:t>
            </a:r>
            <a:r>
              <a:rPr lang="en-US" sz="2600"/>
              <a:t>)</a:t>
            </a:r>
            <a:r>
              <a:rPr lang="en-US" sz="2600" baseline="30000"/>
              <a:t>2</a:t>
            </a:r>
            <a:r>
              <a:rPr lang="en-US" sz="2600"/>
              <a:t> = 80 (1550/1750)</a:t>
            </a:r>
            <a:r>
              <a:rPr lang="en-US" sz="2600" baseline="30000"/>
              <a:t>2</a:t>
            </a:r>
            <a:r>
              <a:rPr lang="en-US" sz="2600"/>
              <a:t> = 62.8 ft.</a:t>
            </a:r>
          </a:p>
          <a:p>
            <a:pPr>
              <a:buFont typeface="Wingdings" panose="05000000000000000000" pitchFamily="2" charset="2"/>
              <a:buNone/>
            </a:pPr>
            <a:r>
              <a:rPr lang="en-US" sz="2600"/>
              <a:t>		BHP</a:t>
            </a:r>
            <a:r>
              <a:rPr lang="en-US" sz="2600" baseline="-25000"/>
              <a:t>2</a:t>
            </a:r>
            <a:r>
              <a:rPr lang="en-US" sz="2600"/>
              <a:t> = BHP</a:t>
            </a:r>
            <a:r>
              <a:rPr lang="en-US" sz="2600" baseline="-25000"/>
              <a:t>1</a:t>
            </a:r>
            <a:r>
              <a:rPr lang="en-US" sz="2600"/>
              <a:t>(N</a:t>
            </a:r>
            <a:r>
              <a:rPr lang="en-US" sz="2600" baseline="-25000"/>
              <a:t>2</a:t>
            </a:r>
            <a:r>
              <a:rPr lang="en-US" sz="2600"/>
              <a:t>/N</a:t>
            </a:r>
            <a:r>
              <a:rPr lang="en-US" sz="2600" baseline="-25000"/>
              <a:t>1</a:t>
            </a:r>
            <a:r>
              <a:rPr lang="en-US" sz="2600"/>
              <a:t>)</a:t>
            </a:r>
            <a:r>
              <a:rPr lang="en-US" sz="2600" baseline="30000"/>
              <a:t>3</a:t>
            </a:r>
            <a:r>
              <a:rPr lang="en-US" sz="2600"/>
              <a:t> =  15.1 (1550/1750)</a:t>
            </a:r>
            <a:r>
              <a:rPr lang="en-US" sz="2600" baseline="30000"/>
              <a:t>3</a:t>
            </a:r>
            <a:r>
              <a:rPr lang="en-US" sz="2600"/>
              <a:t> = 10.5 BHP</a:t>
            </a:r>
            <a:endParaRPr lang="en-US" smtClean="0"/>
          </a:p>
        </p:txBody>
      </p:sp>
      <p:sp>
        <p:nvSpPr>
          <p:cNvPr id="7172" name="Rectangle 4"/>
          <p:cNvSpPr>
            <a:spLocks noGrp="1" noChangeArrowheads="1"/>
          </p:cNvSpPr>
          <p:nvPr>
            <p:ph type="title"/>
          </p:nvPr>
        </p:nvSpPr>
        <p:spPr>
          <a:xfrm>
            <a:off x="5248274" y="504825"/>
            <a:ext cx="2778125" cy="533400"/>
          </a:xfrm>
          <a:noFill/>
        </p:spPr>
        <p:txBody>
          <a:bodyPr>
            <a:normAutofit fontScale="90000"/>
          </a:bodyPr>
          <a:lstStyle/>
          <a:p>
            <a:r>
              <a:rPr lang="en-US" dirty="0" smtClean="0"/>
              <a:t>Example</a:t>
            </a:r>
          </a:p>
        </p:txBody>
      </p:sp>
      <p:graphicFrame>
        <p:nvGraphicFramePr>
          <p:cNvPr id="7170" name="Object 0"/>
          <p:cNvGraphicFramePr>
            <a:graphicFrameLocks noChangeAspect="1"/>
          </p:cNvGraphicFramePr>
          <p:nvPr/>
        </p:nvGraphicFramePr>
        <p:xfrm>
          <a:off x="3805238" y="3360738"/>
          <a:ext cx="4622800" cy="836612"/>
        </p:xfrm>
        <a:graphic>
          <a:graphicData uri="http://schemas.openxmlformats.org/presentationml/2006/ole">
            <mc:AlternateContent xmlns:mc="http://schemas.openxmlformats.org/markup-compatibility/2006">
              <mc:Choice xmlns:v="urn:schemas-microsoft-com:vml" Requires="v">
                <p:oleObj spid="_x0000_s9266" name="Equation" r:id="rId3" imgW="2387520" imgH="431640" progId="Equation.3">
                  <p:embed/>
                </p:oleObj>
              </mc:Choice>
              <mc:Fallback>
                <p:oleObj name="Equation" r:id="rId3" imgW="238752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5238" y="3360738"/>
                        <a:ext cx="4622800" cy="836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Date Placeholder 1"/>
          <p:cNvSpPr>
            <a:spLocks noGrp="1"/>
          </p:cNvSpPr>
          <p:nvPr>
            <p:ph type="dt" sz="half" idx="10"/>
          </p:nvPr>
        </p:nvSpPr>
        <p:spPr/>
        <p:txBody>
          <a:bodyPr/>
          <a:lstStyle/>
          <a:p>
            <a:fld id="{D01CC8B8-2C78-433D-A9F4-342958E347C2}" type="datetime1">
              <a:rPr lang="en-US" smtClean="0">
                <a:solidFill>
                  <a:prstClr val="black">
                    <a:tint val="75000"/>
                  </a:prstClr>
                </a:solidFill>
              </a:rPr>
              <a:t>4/30/2020</a:t>
            </a:fld>
            <a:endParaRPr lang="en-IN">
              <a:solidFill>
                <a:prstClr val="black">
                  <a:tint val="75000"/>
                </a:prstClr>
              </a:solidFill>
            </a:endParaRPr>
          </a:p>
        </p:txBody>
      </p:sp>
      <p:sp>
        <p:nvSpPr>
          <p:cNvPr id="3" name="Slide Number Placeholder 2"/>
          <p:cNvSpPr>
            <a:spLocks noGrp="1"/>
          </p:cNvSpPr>
          <p:nvPr>
            <p:ph type="sldNum" sz="quarter" idx="12"/>
          </p:nvPr>
        </p:nvSpPr>
        <p:spPr/>
        <p:txBody>
          <a:bodyPr/>
          <a:lstStyle/>
          <a:p>
            <a:fld id="{5DBA1A25-0CF7-4422-B816-68BC31411645}" type="slidenum">
              <a:rPr lang="en-IN" smtClean="0">
                <a:solidFill>
                  <a:prstClr val="black">
                    <a:tint val="75000"/>
                  </a:prstClr>
                </a:solidFill>
              </a:rPr>
              <a:pPr/>
              <a:t>53</a:t>
            </a:fld>
            <a:endParaRPr lang="en-IN">
              <a:solidFill>
                <a:prstClr val="black">
                  <a:tint val="75000"/>
                </a:prstClr>
              </a:solidFill>
            </a:endParaRPr>
          </a:p>
        </p:txBody>
      </p:sp>
    </p:spTree>
    <p:extLst>
      <p:ext uri="{BB962C8B-B14F-4D97-AF65-F5344CB8AC3E}">
        <p14:creationId xmlns:p14="http://schemas.microsoft.com/office/powerpoint/2010/main" val="39559705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322764" y="504825"/>
            <a:ext cx="3679825" cy="533400"/>
          </a:xfrm>
        </p:spPr>
        <p:txBody>
          <a:bodyPr>
            <a:normAutofit fontScale="90000"/>
          </a:bodyPr>
          <a:lstStyle/>
          <a:p>
            <a:r>
              <a:rPr lang="en-US" smtClean="0"/>
              <a:t>Example </a:t>
            </a:r>
            <a:r>
              <a:rPr lang="en-US" sz="2800"/>
              <a:t>- continued</a:t>
            </a:r>
          </a:p>
        </p:txBody>
      </p:sp>
      <p:sp>
        <p:nvSpPr>
          <p:cNvPr id="40963" name="Rectangle 3"/>
          <p:cNvSpPr>
            <a:spLocks noGrp="1" noChangeArrowheads="1"/>
          </p:cNvSpPr>
          <p:nvPr>
            <p:ph type="body" idx="1"/>
          </p:nvPr>
        </p:nvSpPr>
        <p:spPr>
          <a:xfrm>
            <a:off x="1844676" y="1447800"/>
            <a:ext cx="8467725" cy="3879850"/>
          </a:xfrm>
        </p:spPr>
        <p:txBody>
          <a:bodyPr/>
          <a:lstStyle/>
          <a:p>
            <a:pPr>
              <a:lnSpc>
                <a:spcPct val="95000"/>
              </a:lnSpc>
              <a:buFont typeface="Wingdings" panose="05000000000000000000" pitchFamily="2" charset="2"/>
              <a:buNone/>
            </a:pPr>
            <a:r>
              <a:rPr lang="en-US" sz="2800"/>
              <a:t>	Other points from the 1750 rpm curve can be converted in a similar manner to plot an expected curve at the new rpm.</a:t>
            </a:r>
          </a:p>
          <a:p>
            <a:pPr>
              <a:lnSpc>
                <a:spcPct val="95000"/>
              </a:lnSpc>
              <a:buFont typeface="Wingdings" panose="05000000000000000000" pitchFamily="2" charset="2"/>
              <a:buNone/>
            </a:pPr>
            <a:r>
              <a:rPr lang="en-US" sz="2800"/>
              <a:t>	There are also similar equations to determine expected performance when changing the impeller diameter with rpm remaining constant. These can be shown by replacing N</a:t>
            </a:r>
            <a:r>
              <a:rPr lang="en-US" sz="2800" baseline="-25000"/>
              <a:t>1</a:t>
            </a:r>
            <a:r>
              <a:rPr lang="en-US" sz="2800"/>
              <a:t> and N</a:t>
            </a:r>
            <a:r>
              <a:rPr lang="en-US" sz="2800" baseline="-25000"/>
              <a:t>2</a:t>
            </a:r>
            <a:r>
              <a:rPr lang="en-US" sz="2800"/>
              <a:t> with D</a:t>
            </a:r>
            <a:r>
              <a:rPr lang="en-US" sz="2800" baseline="-25000"/>
              <a:t>1</a:t>
            </a:r>
            <a:r>
              <a:rPr lang="en-US" sz="2800"/>
              <a:t> and D</a:t>
            </a:r>
            <a:r>
              <a:rPr lang="en-US" sz="2800" baseline="-25000"/>
              <a:t>2</a:t>
            </a:r>
            <a:r>
              <a:rPr lang="en-US" sz="2800"/>
              <a:t> in the above equations. The use with different diameters would be the same as above</a:t>
            </a:r>
          </a:p>
        </p:txBody>
      </p:sp>
      <p:sp>
        <p:nvSpPr>
          <p:cNvPr id="2" name="Date Placeholder 1"/>
          <p:cNvSpPr>
            <a:spLocks noGrp="1"/>
          </p:cNvSpPr>
          <p:nvPr>
            <p:ph type="dt" sz="half" idx="10"/>
          </p:nvPr>
        </p:nvSpPr>
        <p:spPr/>
        <p:txBody>
          <a:bodyPr/>
          <a:lstStyle/>
          <a:p>
            <a:fld id="{BEB4ADDA-1C62-4633-B8BD-61F4120E4F7D}" type="datetime1">
              <a:rPr lang="en-US" smtClean="0">
                <a:solidFill>
                  <a:prstClr val="black">
                    <a:tint val="75000"/>
                  </a:prstClr>
                </a:solidFill>
              </a:rPr>
              <a:t>4/30/2020</a:t>
            </a:fld>
            <a:endParaRPr lang="en-IN">
              <a:solidFill>
                <a:prstClr val="black">
                  <a:tint val="75000"/>
                </a:prstClr>
              </a:solidFill>
            </a:endParaRPr>
          </a:p>
        </p:txBody>
      </p:sp>
      <p:sp>
        <p:nvSpPr>
          <p:cNvPr id="3" name="Slide Number Placeholder 2"/>
          <p:cNvSpPr>
            <a:spLocks noGrp="1"/>
          </p:cNvSpPr>
          <p:nvPr>
            <p:ph type="sldNum" sz="quarter" idx="12"/>
          </p:nvPr>
        </p:nvSpPr>
        <p:spPr/>
        <p:txBody>
          <a:bodyPr/>
          <a:lstStyle/>
          <a:p>
            <a:fld id="{5DBA1A25-0CF7-4422-B816-68BC31411645}" type="slidenum">
              <a:rPr lang="en-IN" smtClean="0">
                <a:solidFill>
                  <a:prstClr val="black">
                    <a:tint val="75000"/>
                  </a:prstClr>
                </a:solidFill>
              </a:rPr>
              <a:pPr/>
              <a:t>54</a:t>
            </a:fld>
            <a:endParaRPr lang="en-IN">
              <a:solidFill>
                <a:prstClr val="black">
                  <a:tint val="75000"/>
                </a:prstClr>
              </a:solidFill>
            </a:endParaRPr>
          </a:p>
        </p:txBody>
      </p:sp>
    </p:spTree>
    <p:extLst>
      <p:ext uri="{BB962C8B-B14F-4D97-AF65-F5344CB8AC3E}">
        <p14:creationId xmlns:p14="http://schemas.microsoft.com/office/powerpoint/2010/main" val="40004155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363254" y="111125"/>
            <a:ext cx="6449063" cy="6289675"/>
          </a:xfrm>
          <a:prstGeom prst="rect">
            <a:avLst/>
          </a:prstGeom>
        </p:spPr>
      </p:pic>
      <p:sp>
        <p:nvSpPr>
          <p:cNvPr id="3" name="Date Placeholder 2"/>
          <p:cNvSpPr>
            <a:spLocks noGrp="1"/>
          </p:cNvSpPr>
          <p:nvPr>
            <p:ph type="dt" sz="half" idx="10"/>
          </p:nvPr>
        </p:nvSpPr>
        <p:spPr/>
        <p:txBody>
          <a:bodyPr/>
          <a:lstStyle/>
          <a:p>
            <a:fld id="{D7C80A66-B667-440B-BDD0-E0953AD3F504}" type="datetime1">
              <a:rPr lang="en-US" smtClean="0"/>
              <a:t>4/30/2020</a:t>
            </a:fld>
            <a:endParaRPr lang="en-US"/>
          </a:p>
        </p:txBody>
      </p:sp>
      <p:sp>
        <p:nvSpPr>
          <p:cNvPr id="4" name="Slide Number Placeholder 3"/>
          <p:cNvSpPr>
            <a:spLocks noGrp="1"/>
          </p:cNvSpPr>
          <p:nvPr>
            <p:ph type="sldNum" sz="quarter" idx="12"/>
          </p:nvPr>
        </p:nvSpPr>
        <p:spPr/>
        <p:txBody>
          <a:bodyPr/>
          <a:lstStyle/>
          <a:p>
            <a:fld id="{19F6EB28-4A8F-4329-952B-38B029608B57}" type="slidenum">
              <a:rPr lang="en-US" smtClean="0"/>
              <a:t>55</a:t>
            </a:fld>
            <a:endParaRPr lang="en-US"/>
          </a:p>
        </p:txBody>
      </p:sp>
    </p:spTree>
    <p:extLst>
      <p:ext uri="{BB962C8B-B14F-4D97-AF65-F5344CB8AC3E}">
        <p14:creationId xmlns:p14="http://schemas.microsoft.com/office/powerpoint/2010/main" val="12896502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dirty="0">
                <a:latin typeface="Adobe Arabic" panose="02040503050201020203" pitchFamily="18" charset="-78"/>
                <a:cs typeface="Adobe Arabic" panose="02040503050201020203" pitchFamily="18" charset="-78"/>
              </a:rPr>
              <a:t>The process of arriving at the affinity laws assumes that the two operating points that are being compared are at the same efficiency. The relationship between two operating points, say 1 and 2, depends on the shape of the system curve (see Figure 4-20). The points that lie on system curve A will all be approximately at the same efficiency. Whereas the points that lie on system curve B are not. The affinity laws do not apply to points that belong to system curve B. System curve B describes a system with a relatively high static head vs. system curve A which has a low static head.</a:t>
            </a:r>
          </a:p>
        </p:txBody>
      </p:sp>
      <p:sp>
        <p:nvSpPr>
          <p:cNvPr id="4" name="Date Placeholder 3"/>
          <p:cNvSpPr>
            <a:spLocks noGrp="1"/>
          </p:cNvSpPr>
          <p:nvPr>
            <p:ph type="dt" sz="half" idx="10"/>
          </p:nvPr>
        </p:nvSpPr>
        <p:spPr/>
        <p:txBody>
          <a:bodyPr/>
          <a:lstStyle/>
          <a:p>
            <a:fld id="{6CCEFEAA-6470-4605-AF81-87DB31214417}" type="datetime1">
              <a:rPr lang="en-US" smtClean="0"/>
              <a:t>4/30/2020</a:t>
            </a:fld>
            <a:endParaRPr lang="en-US"/>
          </a:p>
        </p:txBody>
      </p:sp>
      <p:sp>
        <p:nvSpPr>
          <p:cNvPr id="5" name="Slide Number Placeholder 4"/>
          <p:cNvSpPr>
            <a:spLocks noGrp="1"/>
          </p:cNvSpPr>
          <p:nvPr>
            <p:ph type="sldNum" sz="quarter" idx="12"/>
          </p:nvPr>
        </p:nvSpPr>
        <p:spPr/>
        <p:txBody>
          <a:bodyPr/>
          <a:lstStyle/>
          <a:p>
            <a:fld id="{19F6EB28-4A8F-4329-952B-38B029608B57}" type="slidenum">
              <a:rPr lang="en-US" smtClean="0"/>
              <a:t>56</a:t>
            </a:fld>
            <a:endParaRPr lang="en-US"/>
          </a:p>
        </p:txBody>
      </p:sp>
    </p:spTree>
    <p:extLst>
      <p:ext uri="{BB962C8B-B14F-4D97-AF65-F5344CB8AC3E}">
        <p14:creationId xmlns:p14="http://schemas.microsoft.com/office/powerpoint/2010/main" val="30974226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62975" y="243463"/>
            <a:ext cx="7212124" cy="5779872"/>
          </a:xfrm>
          <a:prstGeom prst="rect">
            <a:avLst/>
          </a:prstGeom>
        </p:spPr>
      </p:pic>
      <p:sp>
        <p:nvSpPr>
          <p:cNvPr id="5" name="Rectangle 4"/>
          <p:cNvSpPr/>
          <p:nvPr/>
        </p:nvSpPr>
        <p:spPr>
          <a:xfrm>
            <a:off x="3472569" y="6228068"/>
            <a:ext cx="4931158" cy="338554"/>
          </a:xfrm>
          <a:prstGeom prst="rect">
            <a:avLst/>
          </a:prstGeom>
        </p:spPr>
        <p:txBody>
          <a:bodyPr wrap="none">
            <a:spAutoFit/>
          </a:bodyPr>
          <a:lstStyle/>
          <a:p>
            <a:r>
              <a:rPr lang="en-US" sz="1600" b="0" i="1" u="none" strike="noStrike" baseline="0" dirty="0" smtClean="0">
                <a:latin typeface="Arial,Italic"/>
              </a:rPr>
              <a:t>Figure 4-20 Limitation on the use of the affinity laws.</a:t>
            </a:r>
            <a:endParaRPr lang="en-US" sz="1600" dirty="0"/>
          </a:p>
        </p:txBody>
      </p:sp>
      <p:sp>
        <p:nvSpPr>
          <p:cNvPr id="2" name="Date Placeholder 1"/>
          <p:cNvSpPr>
            <a:spLocks noGrp="1"/>
          </p:cNvSpPr>
          <p:nvPr>
            <p:ph type="dt" sz="half" idx="10"/>
          </p:nvPr>
        </p:nvSpPr>
        <p:spPr/>
        <p:txBody>
          <a:bodyPr/>
          <a:lstStyle/>
          <a:p>
            <a:fld id="{E95ACC3F-EC24-4840-B3BB-A018694EF94B}" type="datetime1">
              <a:rPr lang="en-US" smtClean="0"/>
              <a:t>4/30/2020</a:t>
            </a:fld>
            <a:endParaRPr lang="en-US"/>
          </a:p>
        </p:txBody>
      </p:sp>
      <p:sp>
        <p:nvSpPr>
          <p:cNvPr id="3" name="Slide Number Placeholder 2"/>
          <p:cNvSpPr>
            <a:spLocks noGrp="1"/>
          </p:cNvSpPr>
          <p:nvPr>
            <p:ph type="sldNum" sz="quarter" idx="12"/>
          </p:nvPr>
        </p:nvSpPr>
        <p:spPr/>
        <p:txBody>
          <a:bodyPr/>
          <a:lstStyle/>
          <a:p>
            <a:fld id="{19F6EB28-4A8F-4329-952B-38B029608B57}" type="slidenum">
              <a:rPr lang="en-US" smtClean="0"/>
              <a:t>57</a:t>
            </a:fld>
            <a:endParaRPr lang="en-US"/>
          </a:p>
        </p:txBody>
      </p:sp>
    </p:spTree>
    <p:extLst>
      <p:ext uri="{BB962C8B-B14F-4D97-AF65-F5344CB8AC3E}">
        <p14:creationId xmlns:p14="http://schemas.microsoft.com/office/powerpoint/2010/main" val="17037874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dirty="0">
                <a:latin typeface="Adobe Arabic" panose="02040503050201020203" pitchFamily="18" charset="-78"/>
                <a:cs typeface="Adobe Arabic" panose="02040503050201020203" pitchFamily="18" charset="-78"/>
              </a:rPr>
              <a:t>Diameter reduction To reduce costs pump casings are designed to accommodate several different impellers. Also, a variety of operating requirements can be met by changing the</a:t>
            </a:r>
          </a:p>
          <a:p>
            <a:pPr algn="just"/>
            <a:r>
              <a:rPr lang="en-US" dirty="0">
                <a:latin typeface="Adobe Arabic" panose="02040503050201020203" pitchFamily="18" charset="-78"/>
                <a:cs typeface="Adobe Arabic" panose="02040503050201020203" pitchFamily="18" charset="-78"/>
              </a:rPr>
              <a:t>outside diameter of a given radial impeller. Euler’s equation shows that the head should be proportional to (</a:t>
            </a:r>
            <a:r>
              <a:rPr lang="en-US" dirty="0" err="1">
                <a:latin typeface="Adobe Arabic" panose="02040503050201020203" pitchFamily="18" charset="-78"/>
                <a:cs typeface="Adobe Arabic" panose="02040503050201020203" pitchFamily="18" charset="-78"/>
              </a:rPr>
              <a:t>nD</a:t>
            </a:r>
            <a:r>
              <a:rPr lang="en-US" dirty="0">
                <a:latin typeface="Adobe Arabic" panose="02040503050201020203" pitchFamily="18" charset="-78"/>
                <a:cs typeface="Adobe Arabic" panose="02040503050201020203" pitchFamily="18" charset="-78"/>
              </a:rPr>
              <a:t>)^2 provided that the exit velocity triangles remain the same before and after cutting. This is the usual assumption and leads to:</a:t>
            </a:r>
          </a:p>
        </p:txBody>
      </p:sp>
      <p:pic>
        <p:nvPicPr>
          <p:cNvPr id="4" name="Picture 3"/>
          <p:cNvPicPr>
            <a:picLocks noChangeAspect="1"/>
          </p:cNvPicPr>
          <p:nvPr/>
        </p:nvPicPr>
        <p:blipFill>
          <a:blip r:embed="rId2"/>
          <a:stretch>
            <a:fillRect/>
          </a:stretch>
        </p:blipFill>
        <p:spPr>
          <a:xfrm>
            <a:off x="2417298" y="4581795"/>
            <a:ext cx="6586318" cy="879204"/>
          </a:xfrm>
          <a:prstGeom prst="rect">
            <a:avLst/>
          </a:prstGeom>
        </p:spPr>
      </p:pic>
      <p:sp>
        <p:nvSpPr>
          <p:cNvPr id="5" name="Date Placeholder 4"/>
          <p:cNvSpPr>
            <a:spLocks noGrp="1"/>
          </p:cNvSpPr>
          <p:nvPr>
            <p:ph type="dt" sz="half" idx="10"/>
          </p:nvPr>
        </p:nvSpPr>
        <p:spPr/>
        <p:txBody>
          <a:bodyPr/>
          <a:lstStyle/>
          <a:p>
            <a:fld id="{89D95FFE-F1E6-4DC3-89E3-EA6006E6CD16}" type="datetime1">
              <a:rPr lang="en-US" smtClean="0"/>
              <a:t>4/30/2020</a:t>
            </a:fld>
            <a:endParaRPr lang="en-US"/>
          </a:p>
        </p:txBody>
      </p:sp>
      <p:sp>
        <p:nvSpPr>
          <p:cNvPr id="6" name="Slide Number Placeholder 5"/>
          <p:cNvSpPr>
            <a:spLocks noGrp="1"/>
          </p:cNvSpPr>
          <p:nvPr>
            <p:ph type="sldNum" sz="quarter" idx="12"/>
          </p:nvPr>
        </p:nvSpPr>
        <p:spPr/>
        <p:txBody>
          <a:bodyPr/>
          <a:lstStyle/>
          <a:p>
            <a:fld id="{19F6EB28-4A8F-4329-952B-38B029608B57}" type="slidenum">
              <a:rPr lang="en-US" smtClean="0"/>
              <a:t>58</a:t>
            </a:fld>
            <a:endParaRPr lang="en-US"/>
          </a:p>
        </p:txBody>
      </p:sp>
    </p:spTree>
    <p:extLst>
      <p:ext uri="{BB962C8B-B14F-4D97-AF65-F5344CB8AC3E}">
        <p14:creationId xmlns:p14="http://schemas.microsoft.com/office/powerpoint/2010/main" val="17798690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dirty="0">
                <a:latin typeface="Adobe Arabic" panose="02040503050201020203" pitchFamily="18" charset="-78"/>
                <a:cs typeface="Adobe Arabic" panose="02040503050201020203" pitchFamily="18" charset="-78"/>
              </a:rPr>
              <a:t>Which apply only to a given impeller with altered D and constant efficiency but not a geometrically similar series of impellers.</a:t>
            </a:r>
          </a:p>
          <a:p>
            <a:pPr algn="just"/>
            <a:r>
              <a:rPr lang="en-US" dirty="0">
                <a:latin typeface="Adobe Arabic" panose="02040503050201020203" pitchFamily="18" charset="-78"/>
                <a:cs typeface="Adobe Arabic" panose="02040503050201020203" pitchFamily="18" charset="-78"/>
              </a:rPr>
              <a:t>If that is the case then the affinity laws can be used to predict the performance of the pump at different diameters for the same speed or different speed for the same diameter</a:t>
            </a:r>
          </a:p>
        </p:txBody>
      </p:sp>
      <p:sp>
        <p:nvSpPr>
          <p:cNvPr id="4" name="Date Placeholder 3"/>
          <p:cNvSpPr>
            <a:spLocks noGrp="1"/>
          </p:cNvSpPr>
          <p:nvPr>
            <p:ph type="dt" sz="half" idx="10"/>
          </p:nvPr>
        </p:nvSpPr>
        <p:spPr/>
        <p:txBody>
          <a:bodyPr/>
          <a:lstStyle/>
          <a:p>
            <a:fld id="{52581B7D-766B-48C4-A8E6-CEBA59602E10}" type="datetime1">
              <a:rPr lang="en-US" smtClean="0"/>
              <a:t>4/30/2020</a:t>
            </a:fld>
            <a:endParaRPr lang="en-US"/>
          </a:p>
        </p:txBody>
      </p:sp>
      <p:sp>
        <p:nvSpPr>
          <p:cNvPr id="5" name="Slide Number Placeholder 4"/>
          <p:cNvSpPr>
            <a:spLocks noGrp="1"/>
          </p:cNvSpPr>
          <p:nvPr>
            <p:ph type="sldNum" sz="quarter" idx="12"/>
          </p:nvPr>
        </p:nvSpPr>
        <p:spPr/>
        <p:txBody>
          <a:bodyPr/>
          <a:lstStyle/>
          <a:p>
            <a:fld id="{19F6EB28-4A8F-4329-952B-38B029608B57}" type="slidenum">
              <a:rPr lang="en-US" smtClean="0"/>
              <a:t>59</a:t>
            </a:fld>
            <a:endParaRPr lang="en-US"/>
          </a:p>
        </p:txBody>
      </p:sp>
    </p:spTree>
    <p:extLst>
      <p:ext uri="{BB962C8B-B14F-4D97-AF65-F5344CB8AC3E}">
        <p14:creationId xmlns:p14="http://schemas.microsoft.com/office/powerpoint/2010/main" val="1500498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1"/>
            <a:ext cx="10972800" cy="1143000"/>
          </a:xfrm>
        </p:spPr>
        <p:txBody>
          <a:bodyPr>
            <a:normAutofit fontScale="90000"/>
          </a:bodyPr>
          <a:lstStyle/>
          <a:p>
            <a:pPr marL="342900" lvl="0" indent="-342900">
              <a:spcBef>
                <a:spcPct val="20000"/>
              </a:spcBef>
            </a:pPr>
            <a:r>
              <a:rPr lang="en-US" sz="3200" b="1" dirty="0" smtClean="0">
                <a:solidFill>
                  <a:prstClr val="black"/>
                </a:solidFill>
                <a:latin typeface="Arial,Bold"/>
              </a:rPr>
              <a:t/>
            </a:r>
            <a:br>
              <a:rPr lang="en-US" sz="3200" b="1" dirty="0" smtClean="0">
                <a:solidFill>
                  <a:prstClr val="black"/>
                </a:solidFill>
                <a:latin typeface="Arial,Bold"/>
              </a:rPr>
            </a:br>
            <a:r>
              <a:rPr lang="en-US" b="1" dirty="0" smtClean="0">
                <a:solidFill>
                  <a:prstClr val="black"/>
                </a:solidFill>
                <a:latin typeface="Adobe Arabic" panose="02040503050201020203" pitchFamily="18" charset="-78"/>
                <a:cs typeface="Adobe Arabic" panose="02040503050201020203" pitchFamily="18" charset="-78"/>
              </a:rPr>
              <a:t>Coverage chart for centrifugal pumps</a:t>
            </a:r>
            <a:br>
              <a:rPr lang="en-US" b="1" dirty="0" smtClean="0">
                <a:solidFill>
                  <a:prstClr val="black"/>
                </a:solidFill>
                <a:latin typeface="Adobe Arabic" panose="02040503050201020203" pitchFamily="18" charset="-78"/>
                <a:cs typeface="Adobe Arabic" panose="02040503050201020203" pitchFamily="18" charset="-78"/>
              </a:rPr>
            </a:br>
            <a:endParaRPr lang="en-US" dirty="0">
              <a:latin typeface="Adobe Arabic" panose="02040503050201020203" pitchFamily="18" charset="-78"/>
              <a:cs typeface="Adobe Arabic" panose="02040503050201020203" pitchFamily="18" charset="-78"/>
            </a:endParaRPr>
          </a:p>
        </p:txBody>
      </p:sp>
      <p:sp>
        <p:nvSpPr>
          <p:cNvPr id="3" name="Content Placeholder 2"/>
          <p:cNvSpPr>
            <a:spLocks noGrp="1"/>
          </p:cNvSpPr>
          <p:nvPr>
            <p:ph idx="1"/>
          </p:nvPr>
        </p:nvSpPr>
        <p:spPr>
          <a:xfrm>
            <a:off x="1326996" y="1600201"/>
            <a:ext cx="9322419" cy="4525963"/>
          </a:xfrm>
        </p:spPr>
        <p:txBody>
          <a:bodyPr/>
          <a:lstStyle/>
          <a:p>
            <a:r>
              <a:rPr lang="en-US" dirty="0" smtClean="0">
                <a:latin typeface="Adobe Arabic" panose="02040503050201020203" pitchFamily="18" charset="-78"/>
                <a:cs typeface="Adobe Arabic" panose="02040503050201020203" pitchFamily="18" charset="-78"/>
              </a:rPr>
              <a:t>A </a:t>
            </a:r>
            <a:r>
              <a:rPr lang="en-US" dirty="0">
                <a:latin typeface="Adobe Arabic" panose="02040503050201020203" pitchFamily="18" charset="-78"/>
                <a:cs typeface="Adobe Arabic" panose="02040503050201020203" pitchFamily="18" charset="-78"/>
              </a:rPr>
              <a:t>coverage chart (see Figure 4-2) makes it possible to do a preliminary pump selection </a:t>
            </a:r>
            <a:r>
              <a:rPr lang="en-US" dirty="0" smtClean="0">
                <a:latin typeface="Adobe Arabic" panose="02040503050201020203" pitchFamily="18" charset="-78"/>
                <a:cs typeface="Adobe Arabic" panose="02040503050201020203" pitchFamily="18" charset="-78"/>
              </a:rPr>
              <a:t>by looking at a wide range of pump casing sizes for a specific impeller speed. This chart helps </a:t>
            </a:r>
            <a:r>
              <a:rPr lang="en-US" dirty="0">
                <a:latin typeface="Adobe Arabic" panose="02040503050201020203" pitchFamily="18" charset="-78"/>
                <a:cs typeface="Adobe Arabic" panose="02040503050201020203" pitchFamily="18" charset="-78"/>
              </a:rPr>
              <a:t>narrow down the choice of pumps that will satisfy the system requirements</a:t>
            </a:r>
            <a:r>
              <a:rPr lang="en-US" dirty="0" smtClean="0">
                <a:latin typeface="Adobe Arabic" panose="02040503050201020203" pitchFamily="18" charset="-78"/>
                <a:cs typeface="Adobe Arabic" panose="02040503050201020203" pitchFamily="18" charset="-78"/>
              </a:rPr>
              <a:t>.</a:t>
            </a:r>
          </a:p>
          <a:p>
            <a:r>
              <a:rPr lang="en-US" dirty="0" smtClean="0">
                <a:solidFill>
                  <a:srgbClr val="0000FF"/>
                </a:solidFill>
                <a:latin typeface="Adobe Arabic" panose="02040503050201020203" pitchFamily="18" charset="-78"/>
                <a:cs typeface="Adobe Arabic" panose="02040503050201020203" pitchFamily="18" charset="-78"/>
              </a:rPr>
              <a:t>Pump size= Discharge diameter X Inlet diameter - maximum impeller diameter</a:t>
            </a:r>
            <a:endParaRPr lang="en-US" dirty="0">
              <a:solidFill>
                <a:srgbClr val="0000FF"/>
              </a:solidFill>
              <a:latin typeface="Adobe Arabic" panose="02040503050201020203" pitchFamily="18" charset="-78"/>
              <a:cs typeface="Adobe Arabic" panose="02040503050201020203" pitchFamily="18" charset="-78"/>
            </a:endParaRPr>
          </a:p>
        </p:txBody>
      </p:sp>
      <p:sp>
        <p:nvSpPr>
          <p:cNvPr id="4" name="Date Placeholder 3"/>
          <p:cNvSpPr>
            <a:spLocks noGrp="1"/>
          </p:cNvSpPr>
          <p:nvPr>
            <p:ph type="dt" sz="half" idx="10"/>
          </p:nvPr>
        </p:nvSpPr>
        <p:spPr/>
        <p:txBody>
          <a:bodyPr/>
          <a:lstStyle/>
          <a:p>
            <a:fld id="{8DE860A5-2C5D-426F-A7D3-5DDDB8CA797F}" type="datetime1">
              <a:rPr lang="en-US" smtClean="0">
                <a:solidFill>
                  <a:prstClr val="black">
                    <a:tint val="75000"/>
                  </a:prstClr>
                </a:solidFill>
              </a:rPr>
              <a:t>4/30/2020</a:t>
            </a:fld>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5DBA1A25-0CF7-4422-B816-68BC31411645}" type="slidenum">
              <a:rPr lang="en-IN" smtClean="0">
                <a:solidFill>
                  <a:prstClr val="black">
                    <a:tint val="75000"/>
                  </a:prstClr>
                </a:solidFill>
              </a:rPr>
              <a:pPr/>
              <a:t>6</a:t>
            </a:fld>
            <a:endParaRPr lang="en-IN">
              <a:solidFill>
                <a:prstClr val="black">
                  <a:tint val="75000"/>
                </a:prstClr>
              </a:solidFill>
            </a:endParaRPr>
          </a:p>
        </p:txBody>
      </p:sp>
    </p:spTree>
    <p:extLst>
      <p:ext uri="{BB962C8B-B14F-4D97-AF65-F5344CB8AC3E}">
        <p14:creationId xmlns:p14="http://schemas.microsoft.com/office/powerpoint/2010/main" val="30847786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100" y="333917"/>
            <a:ext cx="10515600" cy="736600"/>
          </a:xfrm>
        </p:spPr>
        <p:txBody>
          <a:bodyPr>
            <a:normAutofit fontScale="90000"/>
          </a:bodyPr>
          <a:lstStyle/>
          <a:p>
            <a:pPr marL="228600" lvl="0" indent="-228600">
              <a:spcBef>
                <a:spcPts val="1000"/>
              </a:spcBef>
            </a:pPr>
            <a:r>
              <a:rPr lang="en-US" sz="3600" dirty="0" smtClean="0">
                <a:solidFill>
                  <a:prstClr val="black"/>
                </a:solidFill>
                <a:latin typeface="Arial" panose="020B0604020202020204" pitchFamily="34" charset="0"/>
              </a:rPr>
              <a:t/>
            </a:r>
            <a:br>
              <a:rPr lang="en-US" sz="3600" dirty="0" smtClean="0">
                <a:solidFill>
                  <a:prstClr val="black"/>
                </a:solidFill>
                <a:latin typeface="Arial" panose="020B0604020202020204" pitchFamily="34" charset="0"/>
              </a:rPr>
            </a:br>
            <a:r>
              <a:rPr lang="en-US" sz="3600" dirty="0" smtClean="0">
                <a:solidFill>
                  <a:prstClr val="black"/>
                </a:solidFill>
                <a:latin typeface="Arial" panose="020B0604020202020204" pitchFamily="34" charset="0"/>
              </a:rPr>
              <a:t>Sizing </a:t>
            </a:r>
            <a:r>
              <a:rPr lang="en-US" sz="3600" dirty="0">
                <a:solidFill>
                  <a:prstClr val="black"/>
                </a:solidFill>
                <a:latin typeface="Arial" panose="020B0604020202020204" pitchFamily="34" charset="0"/>
              </a:rPr>
              <a:t>things up ….</a:t>
            </a:r>
            <a:br>
              <a:rPr lang="en-US" sz="3600" dirty="0">
                <a:solidFill>
                  <a:prstClr val="black"/>
                </a:solidFill>
                <a:latin typeface="Arial" panose="020B0604020202020204" pitchFamily="34" charset="0"/>
              </a:rPr>
            </a:br>
            <a:endParaRPr lang="en-US" sz="3600" dirty="0"/>
          </a:p>
        </p:txBody>
      </p:sp>
      <p:sp>
        <p:nvSpPr>
          <p:cNvPr id="3" name="Content Placeholder 2"/>
          <p:cNvSpPr>
            <a:spLocks noGrp="1"/>
          </p:cNvSpPr>
          <p:nvPr>
            <p:ph idx="1"/>
          </p:nvPr>
        </p:nvSpPr>
        <p:spPr>
          <a:xfrm>
            <a:off x="266700" y="1070517"/>
            <a:ext cx="11328399" cy="5553307"/>
          </a:xfrm>
        </p:spPr>
        <p:txBody>
          <a:bodyPr>
            <a:noAutofit/>
          </a:bodyPr>
          <a:lstStyle/>
          <a:p>
            <a:pPr marL="0" indent="0" algn="just">
              <a:lnSpc>
                <a:spcPct val="110000"/>
              </a:lnSpc>
              <a:buNone/>
            </a:pPr>
            <a:r>
              <a:rPr lang="en-US" dirty="0" smtClean="0">
                <a:latin typeface="Adobe Arabic" panose="02040503050201020203" pitchFamily="18" charset="-78"/>
                <a:cs typeface="Adobe Arabic" panose="02040503050201020203" pitchFamily="18" charset="-78"/>
              </a:rPr>
              <a:t> </a:t>
            </a:r>
            <a:r>
              <a:rPr lang="en-US" dirty="0">
                <a:latin typeface="Adobe Arabic" panose="02040503050201020203" pitchFamily="18" charset="-78"/>
                <a:cs typeface="Adobe Arabic" panose="02040503050201020203" pitchFamily="18" charset="-78"/>
              </a:rPr>
              <a:t>Head is independent of fluid density.</a:t>
            </a:r>
          </a:p>
          <a:p>
            <a:pPr marL="0" indent="0" algn="just">
              <a:lnSpc>
                <a:spcPct val="110000"/>
              </a:lnSpc>
              <a:buNone/>
            </a:pPr>
            <a:r>
              <a:rPr lang="en-US" dirty="0" smtClean="0">
                <a:latin typeface="Adobe Arabic" panose="02040503050201020203" pitchFamily="18" charset="-78"/>
                <a:cs typeface="Adobe Arabic" panose="02040503050201020203" pitchFamily="18" charset="-78"/>
              </a:rPr>
              <a:t> </a:t>
            </a:r>
            <a:r>
              <a:rPr lang="en-US" dirty="0">
                <a:latin typeface="Adobe Arabic" panose="02040503050201020203" pitchFamily="18" charset="-78"/>
                <a:cs typeface="Adobe Arabic" panose="02040503050201020203" pitchFamily="18" charset="-78"/>
              </a:rPr>
              <a:t>For fluids other than water, it should be determined if the fluid is Newtonian. Many </a:t>
            </a:r>
            <a:r>
              <a:rPr lang="en-US" dirty="0" smtClean="0">
                <a:latin typeface="Adobe Arabic" panose="02040503050201020203" pitchFamily="18" charset="-78"/>
                <a:cs typeface="Adobe Arabic" panose="02040503050201020203" pitchFamily="18" charset="-78"/>
              </a:rPr>
              <a:t>pure fluids </a:t>
            </a:r>
            <a:r>
              <a:rPr lang="en-US" dirty="0">
                <a:latin typeface="Adobe Arabic" panose="02040503050201020203" pitchFamily="18" charset="-78"/>
                <a:cs typeface="Adobe Arabic" panose="02040503050201020203" pitchFamily="18" charset="-78"/>
              </a:rPr>
              <a:t>are Newtonian (see the table on rheological properties of fluids in Appendix A as </a:t>
            </a:r>
            <a:r>
              <a:rPr lang="en-US" dirty="0" smtClean="0">
                <a:latin typeface="Adobe Arabic" panose="02040503050201020203" pitchFamily="18" charset="-78"/>
                <a:cs typeface="Adobe Arabic" panose="02040503050201020203" pitchFamily="18" charset="-78"/>
              </a:rPr>
              <a:t>a starting </a:t>
            </a:r>
            <a:r>
              <a:rPr lang="en-US" dirty="0">
                <a:latin typeface="Adobe Arabic" panose="02040503050201020203" pitchFamily="18" charset="-78"/>
                <a:cs typeface="Adobe Arabic" panose="02040503050201020203" pitchFamily="18" charset="-78"/>
              </a:rPr>
              <a:t>point). If the fluid is non-Newtonian, depending on the severity of its </a:t>
            </a:r>
            <a:r>
              <a:rPr lang="en-US" dirty="0" smtClean="0">
                <a:latin typeface="Adobe Arabic" panose="02040503050201020203" pitchFamily="18" charset="-78"/>
                <a:cs typeface="Adobe Arabic" panose="02040503050201020203" pitchFamily="18" charset="-78"/>
              </a:rPr>
              <a:t>departure from </a:t>
            </a:r>
            <a:r>
              <a:rPr lang="en-US" dirty="0">
                <a:latin typeface="Adobe Arabic" panose="02040503050201020203" pitchFamily="18" charset="-78"/>
                <a:cs typeface="Adobe Arabic" panose="02040503050201020203" pitchFamily="18" charset="-78"/>
              </a:rPr>
              <a:t>Newtonian behavior, a centrifugal pump may not be an appropriate pumping </a:t>
            </a:r>
            <a:r>
              <a:rPr lang="en-US" dirty="0" smtClean="0">
                <a:latin typeface="Adobe Arabic" panose="02040503050201020203" pitchFamily="18" charset="-78"/>
                <a:cs typeface="Adobe Arabic" panose="02040503050201020203" pitchFamily="18" charset="-78"/>
              </a:rPr>
              <a:t>device. If </a:t>
            </a:r>
            <a:r>
              <a:rPr lang="en-US" dirty="0">
                <a:latin typeface="Adobe Arabic" panose="02040503050201020203" pitchFamily="18" charset="-78"/>
                <a:cs typeface="Adobe Arabic" panose="02040503050201020203" pitchFamily="18" charset="-78"/>
              </a:rPr>
              <a:t>the fluid is Newtonian but with a different viscosity than water, apply the </a:t>
            </a:r>
            <a:r>
              <a:rPr lang="en-US" dirty="0" smtClean="0">
                <a:latin typeface="Adobe Arabic" panose="02040503050201020203" pitchFamily="18" charset="-78"/>
                <a:cs typeface="Adobe Arabic" panose="02040503050201020203" pitchFamily="18" charset="-78"/>
              </a:rPr>
              <a:t>correction factors </a:t>
            </a:r>
            <a:r>
              <a:rPr lang="en-US" dirty="0">
                <a:latin typeface="Adobe Arabic" panose="02040503050201020203" pitchFamily="18" charset="-78"/>
                <a:cs typeface="Adobe Arabic" panose="02040503050201020203" pitchFamily="18" charset="-78"/>
              </a:rPr>
              <a:t>to the performance curve suggested by the pump manufacturer (see reference </a:t>
            </a:r>
            <a:r>
              <a:rPr lang="en-US" dirty="0" smtClean="0">
                <a:latin typeface="Adobe Arabic" panose="02040503050201020203" pitchFamily="18" charset="-78"/>
                <a:cs typeface="Adobe Arabic" panose="02040503050201020203" pitchFamily="18" charset="-78"/>
              </a:rPr>
              <a:t>1 and </a:t>
            </a:r>
            <a:r>
              <a:rPr lang="en-US" dirty="0">
                <a:latin typeface="Adobe Arabic" panose="02040503050201020203" pitchFamily="18" charset="-78"/>
                <a:cs typeface="Adobe Arabic" panose="02040503050201020203" pitchFamily="18" charset="-78"/>
              </a:rPr>
              <a:t>2</a:t>
            </a:r>
            <a:r>
              <a:rPr lang="en-US" dirty="0" smtClean="0">
                <a:latin typeface="Adobe Arabic" panose="02040503050201020203" pitchFamily="18" charset="-78"/>
                <a:cs typeface="Adobe Arabic" panose="02040503050201020203" pitchFamily="18" charset="-78"/>
              </a:rPr>
              <a:t>).</a:t>
            </a:r>
            <a:endParaRPr lang="en-US" dirty="0">
              <a:latin typeface="Adobe Arabic" panose="02040503050201020203" pitchFamily="18" charset="-78"/>
              <a:cs typeface="Adobe Arabic" panose="02040503050201020203" pitchFamily="18" charset="-78"/>
            </a:endParaRPr>
          </a:p>
        </p:txBody>
      </p:sp>
      <p:sp>
        <p:nvSpPr>
          <p:cNvPr id="4" name="Date Placeholder 3"/>
          <p:cNvSpPr>
            <a:spLocks noGrp="1"/>
          </p:cNvSpPr>
          <p:nvPr>
            <p:ph type="dt" sz="half" idx="10"/>
          </p:nvPr>
        </p:nvSpPr>
        <p:spPr/>
        <p:txBody>
          <a:bodyPr/>
          <a:lstStyle/>
          <a:p>
            <a:fld id="{2E39B7C1-8C44-496F-9813-915B3493416A}" type="datetime1">
              <a:rPr lang="en-US" smtClean="0"/>
              <a:t>4/30/2020</a:t>
            </a:fld>
            <a:endParaRPr lang="en-US"/>
          </a:p>
        </p:txBody>
      </p:sp>
      <p:sp>
        <p:nvSpPr>
          <p:cNvPr id="5" name="Slide Number Placeholder 4"/>
          <p:cNvSpPr>
            <a:spLocks noGrp="1"/>
          </p:cNvSpPr>
          <p:nvPr>
            <p:ph type="sldNum" sz="quarter" idx="12"/>
          </p:nvPr>
        </p:nvSpPr>
        <p:spPr/>
        <p:txBody>
          <a:bodyPr/>
          <a:lstStyle/>
          <a:p>
            <a:fld id="{19F6EB28-4A8F-4329-952B-38B029608B57}" type="slidenum">
              <a:rPr lang="en-US" smtClean="0"/>
              <a:t>60</a:t>
            </a:fld>
            <a:endParaRPr lang="en-US"/>
          </a:p>
        </p:txBody>
      </p:sp>
    </p:spTree>
    <p:extLst>
      <p:ext uri="{BB962C8B-B14F-4D97-AF65-F5344CB8AC3E}">
        <p14:creationId xmlns:p14="http://schemas.microsoft.com/office/powerpoint/2010/main" val="32787152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93519"/>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101600" y="858644"/>
            <a:ext cx="10972801" cy="5803900"/>
          </a:xfrm>
        </p:spPr>
        <p:txBody>
          <a:bodyPr>
            <a:noAutofit/>
          </a:bodyPr>
          <a:lstStyle/>
          <a:p>
            <a:pPr marL="0" indent="0" algn="just">
              <a:lnSpc>
                <a:spcPct val="130000"/>
              </a:lnSpc>
              <a:buNone/>
            </a:pPr>
            <a:r>
              <a:rPr lang="en-US" sz="2400" dirty="0" smtClean="0">
                <a:latin typeface="Adobe Arabic" panose="02040503050201020203" pitchFamily="18" charset="-78"/>
                <a:cs typeface="Adobe Arabic" panose="02040503050201020203" pitchFamily="18" charset="-78"/>
              </a:rPr>
              <a:t>Select </a:t>
            </a:r>
            <a:r>
              <a:rPr lang="en-US" sz="2400" dirty="0">
                <a:latin typeface="Adobe Arabic" panose="02040503050201020203" pitchFamily="18" charset="-78"/>
                <a:cs typeface="Adobe Arabic" panose="02040503050201020203" pitchFamily="18" charset="-78"/>
              </a:rPr>
              <a:t>a pump size and speed in such a way that the impeller is not close to </a:t>
            </a:r>
            <a:r>
              <a:rPr lang="en-US" sz="2400" dirty="0" smtClean="0">
                <a:latin typeface="Adobe Arabic" panose="02040503050201020203" pitchFamily="18" charset="-78"/>
                <a:cs typeface="Adobe Arabic" panose="02040503050201020203" pitchFamily="18" charset="-78"/>
              </a:rPr>
              <a:t>its maximum </a:t>
            </a:r>
            <a:r>
              <a:rPr lang="en-US" sz="2400" dirty="0">
                <a:latin typeface="Adobe Arabic" panose="02040503050201020203" pitchFamily="18" charset="-78"/>
                <a:cs typeface="Adobe Arabic" panose="02040503050201020203" pitchFamily="18" charset="-78"/>
              </a:rPr>
              <a:t>size (i.e. within 2/3’s of it’s total range) in order to allow for a future increase </a:t>
            </a:r>
            <a:r>
              <a:rPr lang="en-US" sz="2400" dirty="0" smtClean="0">
                <a:latin typeface="Adobe Arabic" panose="02040503050201020203" pitchFamily="18" charset="-78"/>
                <a:cs typeface="Adobe Arabic" panose="02040503050201020203" pitchFamily="18" charset="-78"/>
              </a:rPr>
              <a:t>in capacity</a:t>
            </a:r>
            <a:r>
              <a:rPr lang="en-US" sz="2400" dirty="0">
                <a:latin typeface="Adobe Arabic" panose="02040503050201020203" pitchFamily="18" charset="-78"/>
                <a:cs typeface="Adobe Arabic" panose="02040503050201020203" pitchFamily="18" charset="-78"/>
              </a:rPr>
              <a:t>. Locate the operating point somewhere between 110% and 80% of the </a:t>
            </a:r>
            <a:r>
              <a:rPr lang="en-US" sz="2400" dirty="0" smtClean="0">
                <a:latin typeface="Adobe Arabic" panose="02040503050201020203" pitchFamily="18" charset="-78"/>
                <a:cs typeface="Adobe Arabic" panose="02040503050201020203" pitchFamily="18" charset="-78"/>
              </a:rPr>
              <a:t>B.E.P. flow</a:t>
            </a:r>
            <a:r>
              <a:rPr lang="en-US" sz="2400" dirty="0">
                <a:latin typeface="Adobe Arabic" panose="02040503050201020203" pitchFamily="18" charset="-78"/>
                <a:cs typeface="Adobe Arabic" panose="02040503050201020203" pitchFamily="18" charset="-78"/>
              </a:rPr>
              <a:t>.</a:t>
            </a:r>
          </a:p>
          <a:p>
            <a:pPr marL="0" indent="0" algn="just">
              <a:lnSpc>
                <a:spcPct val="130000"/>
              </a:lnSpc>
              <a:buNone/>
            </a:pPr>
            <a:r>
              <a:rPr lang="en-US" sz="2400" dirty="0" smtClean="0">
                <a:latin typeface="Adobe Arabic" panose="02040503050201020203" pitchFamily="18" charset="-78"/>
                <a:cs typeface="Adobe Arabic" panose="02040503050201020203" pitchFamily="18" charset="-78"/>
              </a:rPr>
              <a:t>During </a:t>
            </a:r>
            <a:r>
              <a:rPr lang="en-US" sz="2400" dirty="0">
                <a:latin typeface="Adobe Arabic" panose="02040503050201020203" pitchFamily="18" charset="-78"/>
                <a:cs typeface="Adobe Arabic" panose="02040503050201020203" pitchFamily="18" charset="-78"/>
              </a:rPr>
              <a:t>the selection process, if the operating point falls between two </a:t>
            </a:r>
            <a:r>
              <a:rPr lang="en-US" sz="2400" dirty="0" smtClean="0">
                <a:latin typeface="Adobe Arabic" panose="02040503050201020203" pitchFamily="18" charset="-78"/>
                <a:cs typeface="Adobe Arabic" panose="02040503050201020203" pitchFamily="18" charset="-78"/>
              </a:rPr>
              <a:t>performance curves</a:t>
            </a:r>
            <a:r>
              <a:rPr lang="en-US" sz="2400" dirty="0">
                <a:latin typeface="Adobe Arabic" panose="02040503050201020203" pitchFamily="18" charset="-78"/>
                <a:cs typeface="Adobe Arabic" panose="02040503050201020203" pitchFamily="18" charset="-78"/>
              </a:rPr>
              <a:t>, by interpolation calculate the exact impeller size required to intersect </a:t>
            </a:r>
            <a:r>
              <a:rPr lang="en-US" sz="2400" dirty="0" smtClean="0">
                <a:latin typeface="Adobe Arabic" panose="02040503050201020203" pitchFamily="18" charset="-78"/>
                <a:cs typeface="Adobe Arabic" panose="02040503050201020203" pitchFamily="18" charset="-78"/>
              </a:rPr>
              <a:t>the operating point. Impeller size is easily machined down to the correct diameter.</a:t>
            </a:r>
          </a:p>
          <a:p>
            <a:pPr marL="0" indent="0" algn="just">
              <a:lnSpc>
                <a:spcPct val="130000"/>
              </a:lnSpc>
              <a:buNone/>
            </a:pPr>
            <a:r>
              <a:rPr lang="en-US" sz="2400" dirty="0" smtClean="0">
                <a:latin typeface="Adobe Arabic" panose="02040503050201020203" pitchFamily="18" charset="-78"/>
                <a:cs typeface="Adobe Arabic" panose="02040503050201020203" pitchFamily="18" charset="-78"/>
              </a:rPr>
              <a:t> </a:t>
            </a:r>
            <a:r>
              <a:rPr lang="en-US" sz="2400" dirty="0">
                <a:latin typeface="Adobe Arabic" panose="02040503050201020203" pitchFamily="18" charset="-78"/>
                <a:cs typeface="Adobe Arabic" panose="02040503050201020203" pitchFamily="18" charset="-78"/>
              </a:rPr>
              <a:t>Determine the total static head corresponding to the highest point of the system </a:t>
            </a:r>
            <a:r>
              <a:rPr lang="en-US" sz="2400" dirty="0" smtClean="0">
                <a:latin typeface="Adobe Arabic" panose="02040503050201020203" pitchFamily="18" charset="-78"/>
                <a:cs typeface="Adobe Arabic" panose="02040503050201020203" pitchFamily="18" charset="-78"/>
              </a:rPr>
              <a:t>and make </a:t>
            </a:r>
            <a:r>
              <a:rPr lang="en-US" sz="2400" dirty="0">
                <a:latin typeface="Adobe Arabic" panose="02040503050201020203" pitchFamily="18" charset="-78"/>
                <a:cs typeface="Adobe Arabic" panose="02040503050201020203" pitchFamily="18" charset="-78"/>
              </a:rPr>
              <a:t>sure that it is less than the pump shut-off head</a:t>
            </a:r>
            <a:r>
              <a:rPr lang="en-US" sz="2400" dirty="0" smtClean="0">
                <a:latin typeface="Adobe Arabic" panose="02040503050201020203" pitchFamily="18" charset="-78"/>
                <a:cs typeface="Adobe Arabic" panose="02040503050201020203" pitchFamily="18" charset="-78"/>
              </a:rPr>
              <a:t>.</a:t>
            </a:r>
          </a:p>
          <a:p>
            <a:pPr marL="0" indent="0" algn="just">
              <a:lnSpc>
                <a:spcPct val="130000"/>
              </a:lnSpc>
              <a:buNone/>
            </a:pPr>
            <a:r>
              <a:rPr lang="en-US" sz="2400" dirty="0" smtClean="0">
                <a:latin typeface="Adobe Arabic" panose="02040503050201020203" pitchFamily="18" charset="-78"/>
                <a:cs typeface="Adobe Arabic" panose="02040503050201020203" pitchFamily="18" charset="-78"/>
              </a:rPr>
              <a:t> </a:t>
            </a:r>
            <a:r>
              <a:rPr lang="en-US" sz="2400" dirty="0">
                <a:latin typeface="Adobe Arabic" panose="02040503050201020203" pitchFamily="18" charset="-78"/>
                <a:cs typeface="Adobe Arabic" panose="02040503050201020203" pitchFamily="18" charset="-78"/>
              </a:rPr>
              <a:t>Finally, beware using the affinity laws for calculating a new pump diameter or speed </a:t>
            </a:r>
            <a:r>
              <a:rPr lang="en-US" sz="2400" dirty="0" smtClean="0">
                <a:latin typeface="Adobe Arabic" panose="02040503050201020203" pitchFamily="18" charset="-78"/>
                <a:cs typeface="Adobe Arabic" panose="02040503050201020203" pitchFamily="18" charset="-78"/>
              </a:rPr>
              <a:t>for systems </a:t>
            </a:r>
            <a:r>
              <a:rPr lang="en-US" sz="2400" dirty="0">
                <a:latin typeface="Adobe Arabic" panose="02040503050201020203" pitchFamily="18" charset="-78"/>
                <a:cs typeface="Adobe Arabic" panose="02040503050201020203" pitchFamily="18" charset="-78"/>
              </a:rPr>
              <a:t>that have a high static head, the affinity laws apply only between two points </a:t>
            </a:r>
            <a:r>
              <a:rPr lang="en-US" sz="2400" dirty="0" smtClean="0">
                <a:latin typeface="Adobe Arabic" panose="02040503050201020203" pitchFamily="18" charset="-78"/>
                <a:cs typeface="Adobe Arabic" panose="02040503050201020203" pitchFamily="18" charset="-78"/>
              </a:rPr>
              <a:t>that are </a:t>
            </a:r>
            <a:r>
              <a:rPr lang="en-US" sz="2400" dirty="0">
                <a:latin typeface="Adobe Arabic" panose="02040503050201020203" pitchFamily="18" charset="-78"/>
                <a:cs typeface="Adobe Arabic" panose="02040503050201020203" pitchFamily="18" charset="-78"/>
              </a:rPr>
              <a:t>at the same efficiency.</a:t>
            </a:r>
          </a:p>
        </p:txBody>
      </p:sp>
      <p:sp>
        <p:nvSpPr>
          <p:cNvPr id="4" name="Date Placeholder 3"/>
          <p:cNvSpPr>
            <a:spLocks noGrp="1"/>
          </p:cNvSpPr>
          <p:nvPr>
            <p:ph type="dt" sz="half" idx="10"/>
          </p:nvPr>
        </p:nvSpPr>
        <p:spPr/>
        <p:txBody>
          <a:bodyPr/>
          <a:lstStyle/>
          <a:p>
            <a:fld id="{E3C0752D-8A10-48FF-9572-4DA8FF2FE344}" type="datetime1">
              <a:rPr lang="en-US" smtClean="0"/>
              <a:t>4/30/2020</a:t>
            </a:fld>
            <a:endParaRPr lang="en-US"/>
          </a:p>
        </p:txBody>
      </p:sp>
      <p:sp>
        <p:nvSpPr>
          <p:cNvPr id="5" name="Slide Number Placeholder 4"/>
          <p:cNvSpPr>
            <a:spLocks noGrp="1"/>
          </p:cNvSpPr>
          <p:nvPr>
            <p:ph type="sldNum" sz="quarter" idx="12"/>
          </p:nvPr>
        </p:nvSpPr>
        <p:spPr/>
        <p:txBody>
          <a:bodyPr/>
          <a:lstStyle/>
          <a:p>
            <a:fld id="{19F6EB28-4A8F-4329-952B-38B029608B57}" type="slidenum">
              <a:rPr lang="en-US" smtClean="0"/>
              <a:t>61</a:t>
            </a:fld>
            <a:endParaRPr lang="en-US"/>
          </a:p>
        </p:txBody>
      </p:sp>
    </p:spTree>
    <p:extLst>
      <p:ext uri="{BB962C8B-B14F-4D97-AF65-F5344CB8AC3E}">
        <p14:creationId xmlns:p14="http://schemas.microsoft.com/office/powerpoint/2010/main" val="120074864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139" y="1140177"/>
            <a:ext cx="11858172" cy="45719"/>
          </a:xfrm>
        </p:spPr>
        <p:txBody>
          <a:bodyPr>
            <a:noAutofit/>
          </a:bodyPr>
          <a:lstStyle/>
          <a:p>
            <a:pPr marL="0" marR="0">
              <a:lnSpc>
                <a:spcPct val="115000"/>
              </a:lnSpc>
              <a:spcBef>
                <a:spcPts val="0"/>
              </a:spcBef>
              <a:spcAft>
                <a:spcPts val="0"/>
              </a:spcAft>
            </a:pPr>
            <a:r>
              <a:rPr lang="en-US" sz="2800" b="1" dirty="0">
                <a:solidFill>
                  <a:srgbClr val="001689"/>
                </a:solidFill>
                <a:latin typeface="Arial" panose="020B0604020202020204" pitchFamily="34" charset="0"/>
                <a:ea typeface="Times New Roman" panose="02020603050405020304" pitchFamily="18" charset="0"/>
                <a:cs typeface="Times New Roman" panose="02020603050405020304" pitchFamily="18" charset="0"/>
              </a:rPr>
              <a:t>C</a:t>
            </a:r>
            <a:r>
              <a:rPr lang="en-US" sz="2800" b="1" dirty="0" smtClean="0">
                <a:solidFill>
                  <a:srgbClr val="001689"/>
                </a:solidFill>
                <a:effectLst/>
                <a:latin typeface="Arial" panose="020B0604020202020204" pitchFamily="34" charset="0"/>
                <a:ea typeface="Times New Roman" panose="02020603050405020304" pitchFamily="18" charset="0"/>
                <a:cs typeface="Times New Roman" panose="02020603050405020304" pitchFamily="18" charset="0"/>
              </a:rPr>
              <a:t>entrifugal pumps in series - high head / low flow applications</a:t>
            </a:r>
            <a:r>
              <a:rPr lang="en-US" sz="2800" dirty="0" smtClean="0">
                <a:effectLst/>
                <a:latin typeface="Calibri" panose="020F0502020204030204" pitchFamily="34" charset="0"/>
                <a:ea typeface="Calibri" panose="020F0502020204030204" pitchFamily="34" charset="0"/>
                <a:cs typeface="Times New Roman" panose="02020603050405020304" pitchFamily="18" charset="0"/>
              </a:rPr>
              <a:t/>
            </a:r>
            <a:br>
              <a:rPr lang="en-US" sz="2800" dirty="0" smtClean="0">
                <a:effectLst/>
                <a:latin typeface="Calibri" panose="020F0502020204030204" pitchFamily="34" charset="0"/>
                <a:ea typeface="Calibri" panose="020F0502020204030204" pitchFamily="34" charset="0"/>
                <a:cs typeface="Times New Roman" panose="02020603050405020304" pitchFamily="18" charset="0"/>
              </a:rPr>
            </a:br>
            <a:endParaRPr lang="en-US" sz="2800" dirty="0"/>
          </a:p>
        </p:txBody>
      </p:sp>
      <p:sp>
        <p:nvSpPr>
          <p:cNvPr id="3" name="Content Placeholder 2"/>
          <p:cNvSpPr>
            <a:spLocks noGrp="1"/>
          </p:cNvSpPr>
          <p:nvPr>
            <p:ph idx="1"/>
          </p:nvPr>
        </p:nvSpPr>
        <p:spPr>
          <a:xfrm>
            <a:off x="756355" y="1606247"/>
            <a:ext cx="10137422" cy="3875314"/>
          </a:xfrm>
        </p:spPr>
        <p:txBody>
          <a:bodyPr>
            <a:normAutofit/>
          </a:bodyPr>
          <a:lstStyle/>
          <a:p>
            <a:pPr algn="just"/>
            <a:r>
              <a:rPr lang="en-US" sz="2400" dirty="0" smtClean="0">
                <a:solidFill>
                  <a:srgbClr val="000000"/>
                </a:solidFill>
                <a:effectLst/>
                <a:latin typeface="+mj-lt"/>
                <a:ea typeface="Times New Roman" panose="02020603050405020304" pitchFamily="18" charset="0"/>
              </a:rPr>
              <a:t>Putting your centrifugal pumps in series, or connected along a single line, will let you add the head from each together and meet your high head, low flow system requirements. </a:t>
            </a:r>
          </a:p>
          <a:p>
            <a:pPr algn="just"/>
            <a:r>
              <a:rPr lang="en-US" sz="2400" dirty="0" smtClean="0">
                <a:solidFill>
                  <a:srgbClr val="000000"/>
                </a:solidFill>
                <a:effectLst/>
                <a:latin typeface="+mj-lt"/>
                <a:ea typeface="Times New Roman" panose="02020603050405020304" pitchFamily="18" charset="0"/>
              </a:rPr>
              <a:t>This is because the fluid pressure increases as the continuous flow passes through each pump, much like how a multi-stage pump works.  For example, if two of the same pumps are in series, the combined performance curve will have double the head of a single pump for a given flow rate. </a:t>
            </a:r>
          </a:p>
          <a:p>
            <a:pPr algn="just"/>
            <a:r>
              <a:rPr lang="en-US" sz="2400" dirty="0" smtClean="0">
                <a:solidFill>
                  <a:srgbClr val="000000"/>
                </a:solidFill>
                <a:effectLst/>
                <a:latin typeface="+mj-lt"/>
                <a:ea typeface="Times New Roman" panose="02020603050405020304" pitchFamily="18" charset="0"/>
              </a:rPr>
              <a:t>For two different pumps, the head will still be added together on the combined pump curve, but the curve will most likely have a piecewise discontinuity (meaning to curve with </a:t>
            </a:r>
            <a:r>
              <a:rPr lang="en-US" sz="2400" dirty="0" err="1" smtClean="0">
                <a:solidFill>
                  <a:srgbClr val="000000"/>
                </a:solidFill>
                <a:effectLst/>
                <a:latin typeface="+mj-lt"/>
                <a:ea typeface="Times New Roman" panose="02020603050405020304" pitchFamily="18" charset="0"/>
              </a:rPr>
              <a:t>protusions</a:t>
            </a:r>
            <a:r>
              <a:rPr lang="en-US" sz="2400" dirty="0" smtClean="0">
                <a:solidFill>
                  <a:srgbClr val="000000"/>
                </a:solidFill>
                <a:effectLst/>
                <a:latin typeface="+mj-lt"/>
                <a:ea typeface="Times New Roman" panose="02020603050405020304" pitchFamily="18" charset="0"/>
              </a:rPr>
              <a:t> as pictured in in the 2nd pump curve below</a:t>
            </a:r>
            <a:endParaRPr lang="en-US" sz="2400" dirty="0">
              <a:latin typeface="+mj-lt"/>
            </a:endParaRPr>
          </a:p>
        </p:txBody>
      </p:sp>
      <p:sp>
        <p:nvSpPr>
          <p:cNvPr id="4" name="Date Placeholder 3"/>
          <p:cNvSpPr>
            <a:spLocks noGrp="1"/>
          </p:cNvSpPr>
          <p:nvPr>
            <p:ph type="dt" sz="half" idx="10"/>
          </p:nvPr>
        </p:nvSpPr>
        <p:spPr/>
        <p:txBody>
          <a:bodyPr/>
          <a:lstStyle/>
          <a:p>
            <a:fld id="{7DD8D0FC-9243-45C9-9363-B1F0C4AA2335}" type="datetime1">
              <a:rPr lang="en-US" smtClean="0">
                <a:solidFill>
                  <a:prstClr val="black">
                    <a:tint val="75000"/>
                  </a:prstClr>
                </a:solidFill>
              </a:rPr>
              <a:t>4/30/2020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E013A45-78A2-48CA-9EC7-C9A1177FCCD9}" type="slidenum">
              <a:rPr lang="en-US" smtClean="0">
                <a:solidFill>
                  <a:prstClr val="black">
                    <a:tint val="75000"/>
                  </a:prstClr>
                </a:solidFill>
              </a:rPr>
              <a:pPr/>
              <a:t>62</a:t>
            </a:fld>
            <a:endParaRPr lang="en-US">
              <a:solidFill>
                <a:prstClr val="black">
                  <a:tint val="75000"/>
                </a:prstClr>
              </a:solidFill>
            </a:endParaRPr>
          </a:p>
        </p:txBody>
      </p:sp>
    </p:spTree>
    <p:extLst>
      <p:ext uri="{BB962C8B-B14F-4D97-AF65-F5344CB8AC3E}">
        <p14:creationId xmlns:p14="http://schemas.microsoft.com/office/powerpoint/2010/main" val="285847354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Pumps In Ser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835" y="1506096"/>
            <a:ext cx="2294550" cy="35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2" descr="Pumps In Series - Cur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7386" y="0"/>
            <a:ext cx="4033444" cy="3483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3" descr="Different Pumps In Series - Cur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643" y="3380782"/>
            <a:ext cx="4516534" cy="34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60BCAFF1-934C-4A06-A8B7-6905F52F5732}" type="datetime1">
              <a:rPr lang="en-US" smtClean="0">
                <a:solidFill>
                  <a:prstClr val="black">
                    <a:tint val="75000"/>
                  </a:prstClr>
                </a:solidFill>
              </a:rPr>
              <a:t>4/30/2020</a:t>
            </a:fld>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BE013A45-78A2-48CA-9EC7-C9A1177FCCD9}" type="slidenum">
              <a:rPr lang="en-US" smtClean="0">
                <a:solidFill>
                  <a:prstClr val="black">
                    <a:tint val="75000"/>
                  </a:prstClr>
                </a:solidFill>
              </a:rPr>
              <a:pPr/>
              <a:t>63</a:t>
            </a:fld>
            <a:endParaRPr lang="en-US">
              <a:solidFill>
                <a:prstClr val="black">
                  <a:tint val="75000"/>
                </a:prstClr>
              </a:solidFill>
            </a:endParaRPr>
          </a:p>
        </p:txBody>
      </p:sp>
    </p:spTree>
    <p:extLst>
      <p:ext uri="{BB962C8B-B14F-4D97-AF65-F5344CB8AC3E}">
        <p14:creationId xmlns:p14="http://schemas.microsoft.com/office/powerpoint/2010/main" val="106072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972457"/>
            <a:ext cx="11353800" cy="377372"/>
          </a:xfrm>
        </p:spPr>
        <p:txBody>
          <a:bodyPr>
            <a:normAutofit fontScale="90000"/>
          </a:bodyPr>
          <a:lstStyle/>
          <a:p>
            <a:pPr marL="0" marR="0">
              <a:lnSpc>
                <a:spcPct val="115000"/>
              </a:lnSpc>
              <a:spcBef>
                <a:spcPts val="0"/>
              </a:spcBef>
              <a:spcAft>
                <a:spcPts val="0"/>
              </a:spcAft>
            </a:pPr>
            <a:r>
              <a:rPr lang="en-US" sz="3100" b="1" dirty="0">
                <a:solidFill>
                  <a:srgbClr val="001689"/>
                </a:solidFill>
                <a:latin typeface="Arial" panose="020B0604020202020204" pitchFamily="34" charset="0"/>
                <a:ea typeface="Times New Roman" panose="02020603050405020304" pitchFamily="18" charset="0"/>
                <a:cs typeface="Times New Roman" panose="02020603050405020304" pitchFamily="18" charset="0"/>
              </a:rPr>
              <a:t>P</a:t>
            </a:r>
            <a:r>
              <a:rPr lang="en-US" sz="3100" b="1" dirty="0" smtClean="0">
                <a:solidFill>
                  <a:srgbClr val="001689"/>
                </a:solidFill>
                <a:effectLst/>
                <a:latin typeface="Arial" panose="020B0604020202020204" pitchFamily="34" charset="0"/>
                <a:ea typeface="Times New Roman" panose="02020603050405020304" pitchFamily="18" charset="0"/>
                <a:cs typeface="Times New Roman" panose="02020603050405020304" pitchFamily="18" charset="0"/>
              </a:rPr>
              <a:t>umps in series with control - constant, high pressure applications</a:t>
            </a:r>
            <a:r>
              <a:rPr lang="en-US" sz="3600" dirty="0" smtClean="0">
                <a:effectLst/>
                <a:latin typeface="Calibri" panose="020F0502020204030204" pitchFamily="34" charset="0"/>
                <a:ea typeface="Calibri" panose="020F0502020204030204" pitchFamily="34" charset="0"/>
                <a:cs typeface="Times New Roman" panose="02020603050405020304" pitchFamily="18" charset="0"/>
              </a:rPr>
              <a:t/>
            </a:r>
            <a:br>
              <a:rPr lang="en-US" sz="3600" dirty="0" smtClean="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idx="1"/>
          </p:nvPr>
        </p:nvSpPr>
        <p:spPr>
          <a:xfrm>
            <a:off x="112487" y="1796597"/>
            <a:ext cx="4482092" cy="4351338"/>
          </a:xfrm>
        </p:spPr>
        <p:txBody>
          <a:bodyPr>
            <a:normAutofit lnSpcReduction="10000"/>
          </a:bodyPr>
          <a:lstStyle/>
          <a:p>
            <a:pPr marL="0" marR="0" indent="0" algn="just">
              <a:lnSpc>
                <a:spcPct val="115000"/>
              </a:lnSpc>
              <a:spcBef>
                <a:spcPts val="800"/>
              </a:spcBef>
              <a:spcAft>
                <a:spcPts val="800"/>
              </a:spcAft>
              <a:buNone/>
            </a:pPr>
            <a:r>
              <a:rPr lang="en-US" sz="2200" dirty="0" smtClean="0">
                <a:solidFill>
                  <a:srgbClr val="000000"/>
                </a:solidFill>
                <a:effectLst/>
                <a:latin typeface="+mj-lt"/>
                <a:ea typeface="Times New Roman" panose="02020603050405020304" pitchFamily="18" charset="0"/>
                <a:cs typeface="Times New Roman" panose="02020603050405020304" pitchFamily="18" charset="0"/>
              </a:rPr>
              <a:t>In situations where a high, constant pressure is required, consider adding speed control to the final pump in a series. This configuration achieves the high pressure that is needed, while keeping a low flow, because the fixed-speed pump feeds into the speed-controlled pump, which adjusts its output with a pressure transmitter to add only enough head to maintain a constant pressure.</a:t>
            </a:r>
            <a:endParaRPr lang="en-US" sz="2200" dirty="0" smtClean="0">
              <a:effectLst/>
              <a:latin typeface="+mj-lt"/>
              <a:ea typeface="Calibri" panose="020F0502020204030204" pitchFamily="34" charset="0"/>
              <a:cs typeface="Times New Roman" panose="02020603050405020304" pitchFamily="18" charset="0"/>
            </a:endParaRPr>
          </a:p>
          <a:p>
            <a:endParaRPr lang="en-US" dirty="0"/>
          </a:p>
        </p:txBody>
      </p:sp>
      <p:pic>
        <p:nvPicPr>
          <p:cNvPr id="3074" name="Picture 4" descr="Pumps In Series with Cont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4579" y="972457"/>
            <a:ext cx="7364922" cy="5225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fld id="{EEE2177E-2326-41AF-93D3-2367BAD30EC3}" type="datetime1">
              <a:rPr lang="en-US" smtClean="0">
                <a:solidFill>
                  <a:prstClr val="black">
                    <a:tint val="75000"/>
                  </a:prstClr>
                </a:solidFill>
              </a:rPr>
              <a:t>4/30/2020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E013A45-78A2-48CA-9EC7-C9A1177FCCD9}" type="slidenum">
              <a:rPr lang="en-US" smtClean="0">
                <a:solidFill>
                  <a:prstClr val="black">
                    <a:tint val="75000"/>
                  </a:prstClr>
                </a:solidFill>
              </a:rPr>
              <a:pPr/>
              <a:t>64</a:t>
            </a:fld>
            <a:endParaRPr lang="en-US">
              <a:solidFill>
                <a:prstClr val="black">
                  <a:tint val="75000"/>
                </a:prstClr>
              </a:solidFill>
            </a:endParaRPr>
          </a:p>
        </p:txBody>
      </p:sp>
    </p:spTree>
    <p:extLst>
      <p:ext uri="{BB962C8B-B14F-4D97-AF65-F5344CB8AC3E}">
        <p14:creationId xmlns:p14="http://schemas.microsoft.com/office/powerpoint/2010/main" val="341126817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rgbClr val="001689"/>
                </a:solidFill>
                <a:latin typeface="Arial" panose="020B0604020202020204" pitchFamily="34" charset="0"/>
                <a:ea typeface="Times New Roman" panose="02020603050405020304" pitchFamily="18" charset="0"/>
              </a:rPr>
              <a:t>P</a:t>
            </a:r>
            <a:r>
              <a:rPr lang="en-US" sz="2800" b="1" dirty="0" smtClean="0">
                <a:solidFill>
                  <a:srgbClr val="001689"/>
                </a:solidFill>
                <a:effectLst/>
                <a:latin typeface="Arial" panose="020B0604020202020204" pitchFamily="34" charset="0"/>
                <a:ea typeface="Times New Roman" panose="02020603050405020304" pitchFamily="18" charset="0"/>
              </a:rPr>
              <a:t>umps in parallel - low head / high flow, or low head / varied flow applications </a:t>
            </a:r>
            <a:endParaRPr lang="en-US" sz="2800" dirty="0"/>
          </a:p>
        </p:txBody>
      </p:sp>
      <p:sp>
        <p:nvSpPr>
          <p:cNvPr id="3" name="Content Placeholder 2"/>
          <p:cNvSpPr>
            <a:spLocks noGrp="1"/>
          </p:cNvSpPr>
          <p:nvPr>
            <p:ph idx="1"/>
          </p:nvPr>
        </p:nvSpPr>
        <p:spPr>
          <a:xfrm>
            <a:off x="838200" y="1690688"/>
            <a:ext cx="10000343" cy="5032376"/>
          </a:xfrm>
        </p:spPr>
        <p:txBody>
          <a:bodyPr/>
          <a:lstStyle/>
          <a:p>
            <a:pPr marL="0" marR="0">
              <a:lnSpc>
                <a:spcPct val="115000"/>
              </a:lnSpc>
              <a:spcBef>
                <a:spcPts val="800"/>
              </a:spcBef>
              <a:spcAft>
                <a:spcPts val="800"/>
              </a:spcAft>
            </a:pPr>
            <a:r>
              <a:rPr lang="en-US" sz="2400" dirty="0" smtClean="0">
                <a:solidFill>
                  <a:srgbClr val="000000"/>
                </a:solidFill>
                <a:effectLst/>
                <a:latin typeface="+mj-lt"/>
                <a:ea typeface="Times New Roman" panose="02020603050405020304" pitchFamily="18" charset="0"/>
                <a:cs typeface="Times New Roman" panose="02020603050405020304" pitchFamily="18" charset="0"/>
              </a:rPr>
              <a:t>Putting your pumps in parallel, or connected to any number of line branches so that each handles a division of the flow, will help you reach a low head, high flow operating point that a single pump cannot supply. Additionally, this system configuration gives you flexibility by permitting the switching of parallel pumps on or off in order to adjust to variable flow conditions.</a:t>
            </a:r>
          </a:p>
          <a:p>
            <a:pPr marL="0" marR="0">
              <a:lnSpc>
                <a:spcPct val="115000"/>
              </a:lnSpc>
              <a:spcBef>
                <a:spcPts val="800"/>
              </a:spcBef>
              <a:spcAft>
                <a:spcPts val="800"/>
              </a:spcAft>
            </a:pPr>
            <a:r>
              <a:rPr lang="en-US" sz="2400" dirty="0" smtClean="0">
                <a:solidFill>
                  <a:srgbClr val="000000"/>
                </a:solidFill>
                <a:effectLst/>
                <a:latin typeface="+mj-lt"/>
                <a:ea typeface="Times New Roman" panose="02020603050405020304" pitchFamily="18" charset="0"/>
              </a:rPr>
              <a:t>Going back to our pump curves, the combined curve for parallel pumps is created from the addition of the flow capacities of each pump. Two of the same pumps will result in double the flow while two different pumps will result in the addition of the flows</a:t>
            </a:r>
            <a:endParaRPr lang="en-US" sz="2400" dirty="0" smtClean="0">
              <a:effectLst/>
              <a:latin typeface="+mj-lt"/>
              <a:ea typeface="Calibri" panose="020F0502020204030204" pitchFamily="34" charset="0"/>
              <a:cs typeface="Times New Roman" panose="02020603050405020304" pitchFamily="18" charset="0"/>
            </a:endParaRPr>
          </a:p>
          <a:p>
            <a:endParaRPr lang="en-US" dirty="0"/>
          </a:p>
        </p:txBody>
      </p:sp>
      <p:sp>
        <p:nvSpPr>
          <p:cNvPr id="4" name="Date Placeholder 3"/>
          <p:cNvSpPr>
            <a:spLocks noGrp="1"/>
          </p:cNvSpPr>
          <p:nvPr>
            <p:ph type="dt" sz="half" idx="10"/>
          </p:nvPr>
        </p:nvSpPr>
        <p:spPr/>
        <p:txBody>
          <a:bodyPr/>
          <a:lstStyle/>
          <a:p>
            <a:fld id="{7AC4CB02-4135-4563-B7B1-47A29AFAA37B}" type="datetime1">
              <a:rPr lang="en-US" smtClean="0">
                <a:solidFill>
                  <a:prstClr val="black">
                    <a:tint val="75000"/>
                  </a:prstClr>
                </a:solidFill>
              </a:rPr>
              <a:t>4/30/2020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E013A45-78A2-48CA-9EC7-C9A1177FCCD9}" type="slidenum">
              <a:rPr lang="en-US" smtClean="0">
                <a:solidFill>
                  <a:prstClr val="black">
                    <a:tint val="75000"/>
                  </a:prstClr>
                </a:solidFill>
              </a:rPr>
              <a:pPr/>
              <a:t>65</a:t>
            </a:fld>
            <a:endParaRPr lang="en-US">
              <a:solidFill>
                <a:prstClr val="black">
                  <a:tint val="75000"/>
                </a:prstClr>
              </a:solidFill>
            </a:endParaRPr>
          </a:p>
        </p:txBody>
      </p:sp>
    </p:spTree>
    <p:extLst>
      <p:ext uri="{BB962C8B-B14F-4D97-AF65-F5344CB8AC3E}">
        <p14:creationId xmlns:p14="http://schemas.microsoft.com/office/powerpoint/2010/main" val="64358684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Pumps In Parall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706" y="2673065"/>
            <a:ext cx="3687338" cy="167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6" descr="Pumps In Parallel - Cur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0590" y="299071"/>
            <a:ext cx="4005520" cy="3112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7" descr="Different Pumps In Parallel - Cur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7962" y="3888695"/>
            <a:ext cx="4021781" cy="2665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AFC260CD-ED74-498D-8840-9055BA18A9AB}" type="datetime1">
              <a:rPr lang="en-US" smtClean="0">
                <a:solidFill>
                  <a:prstClr val="black">
                    <a:tint val="75000"/>
                  </a:prstClr>
                </a:solidFill>
              </a:rPr>
              <a:t>4/30/2020</a:t>
            </a:fld>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BE013A45-78A2-48CA-9EC7-C9A1177FCCD9}" type="slidenum">
              <a:rPr lang="en-US" smtClean="0">
                <a:solidFill>
                  <a:prstClr val="black">
                    <a:tint val="75000"/>
                  </a:prstClr>
                </a:solidFill>
              </a:rPr>
              <a:pPr/>
              <a:t>66</a:t>
            </a:fld>
            <a:endParaRPr lang="en-US">
              <a:solidFill>
                <a:prstClr val="black">
                  <a:tint val="75000"/>
                </a:prstClr>
              </a:solidFill>
            </a:endParaRPr>
          </a:p>
        </p:txBody>
      </p:sp>
    </p:spTree>
    <p:extLst>
      <p:ext uri="{BB962C8B-B14F-4D97-AF65-F5344CB8AC3E}">
        <p14:creationId xmlns:p14="http://schemas.microsoft.com/office/powerpoint/2010/main" val="90609569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9937" y="231310"/>
            <a:ext cx="7101468" cy="1325563"/>
          </a:xfrm>
        </p:spPr>
        <p:txBody>
          <a:bodyPr>
            <a:normAutofit fontScale="90000"/>
          </a:bodyPr>
          <a:lstStyle/>
          <a:p>
            <a:pPr marL="0" marR="0">
              <a:lnSpc>
                <a:spcPts val="3200"/>
              </a:lnSpc>
              <a:spcBef>
                <a:spcPts val="800"/>
              </a:spcBef>
              <a:spcAft>
                <a:spcPts val="800"/>
              </a:spcAft>
            </a:pPr>
            <a:r>
              <a:rPr lang="en-US" b="1" dirty="0">
                <a:solidFill>
                  <a:srgbClr val="001689"/>
                </a:solidFill>
                <a:latin typeface="Arial" panose="020B0604020202020204" pitchFamily="34" charset="0"/>
                <a:ea typeface="Times New Roman" panose="02020603050405020304" pitchFamily="18" charset="0"/>
                <a:cs typeface="Times New Roman" panose="02020603050405020304" pitchFamily="18" charset="0"/>
              </a:rPr>
              <a:t/>
            </a:r>
            <a:br>
              <a:rPr lang="en-US" b="1" dirty="0">
                <a:solidFill>
                  <a:srgbClr val="001689"/>
                </a:solidFill>
                <a:latin typeface="Arial" panose="020B0604020202020204" pitchFamily="34" charset="0"/>
                <a:ea typeface="Times New Roman" panose="02020603050405020304" pitchFamily="18" charset="0"/>
                <a:cs typeface="Times New Roman" panose="02020603050405020304" pitchFamily="18" charset="0"/>
              </a:rPr>
            </a:br>
            <a:r>
              <a:rPr lang="en-US" sz="3100" b="1" dirty="0">
                <a:solidFill>
                  <a:srgbClr val="001689"/>
                </a:solidFill>
                <a:latin typeface="Arial" panose="020B0604020202020204" pitchFamily="34" charset="0"/>
                <a:ea typeface="Times New Roman" panose="02020603050405020304" pitchFamily="18" charset="0"/>
                <a:cs typeface="Times New Roman" panose="02020603050405020304" pitchFamily="18" charset="0"/>
              </a:rPr>
              <a:t>P</a:t>
            </a:r>
            <a:r>
              <a:rPr lang="en-US" sz="3100" b="1" dirty="0" smtClean="0">
                <a:solidFill>
                  <a:srgbClr val="001689"/>
                </a:solidFill>
                <a:effectLst/>
                <a:latin typeface="Arial" panose="020B0604020202020204" pitchFamily="34" charset="0"/>
                <a:ea typeface="Times New Roman" panose="02020603050405020304" pitchFamily="18" charset="0"/>
                <a:cs typeface="Times New Roman" panose="02020603050405020304" pitchFamily="18" charset="0"/>
              </a:rPr>
              <a:t>umps in parallel with control - low head / varied flow applications</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
            </a:r>
            <a:br>
              <a:rPr lang="en-US" sz="1600" dirty="0" smtClean="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idx="1"/>
          </p:nvPr>
        </p:nvSpPr>
        <p:spPr>
          <a:xfrm>
            <a:off x="1048216" y="1556873"/>
            <a:ext cx="8887522" cy="5167312"/>
          </a:xfrm>
        </p:spPr>
        <p:txBody>
          <a:bodyPr>
            <a:normAutofit lnSpcReduction="10000"/>
          </a:bodyPr>
          <a:lstStyle/>
          <a:p>
            <a:pPr algn="just"/>
            <a:r>
              <a:rPr lang="en-US" sz="2400" dirty="0">
                <a:latin typeface="+mj-lt"/>
              </a:rPr>
              <a:t>In cases where a variable flow and high efficiency is required, consider adding speed control to each pump to achieve good performance and to operate pumps closer to their best efficiency </a:t>
            </a:r>
            <a:r>
              <a:rPr lang="en-US" sz="2400" dirty="0" smtClean="0">
                <a:latin typeface="+mj-lt"/>
              </a:rPr>
              <a:t>point.</a:t>
            </a:r>
          </a:p>
          <a:p>
            <a:pPr algn="just"/>
            <a:r>
              <a:rPr lang="en-US" sz="2400" dirty="0">
                <a:latin typeface="+mj-lt"/>
              </a:rPr>
              <a:t>In this configuration, two scenarios can occur: either one pump can fully run while the other adds flow when needed, or both pumps can run at reduced speed and adjust as needed.</a:t>
            </a:r>
          </a:p>
          <a:p>
            <a:pPr algn="just"/>
            <a:r>
              <a:rPr lang="en-US" sz="2400" dirty="0">
                <a:latin typeface="+mj-lt"/>
              </a:rPr>
              <a:t>Running a pump at full speed causes you to move past the BEP on the right side, lowering efficiency and causing potential issues.  With two controlled pumps operating at partial capacity, you can still have control over the flow while running each pump closer or to the left of its BEP, resulting in a more efficient operation.  Overall, this configuration offers a wide range of operating conditions and opportunities for better efficiencies in order to meet your variable flow needs.</a:t>
            </a:r>
          </a:p>
          <a:p>
            <a:endParaRPr lang="en-US" dirty="0"/>
          </a:p>
        </p:txBody>
      </p:sp>
      <p:sp>
        <p:nvSpPr>
          <p:cNvPr id="4" name="Date Placeholder 3"/>
          <p:cNvSpPr>
            <a:spLocks noGrp="1"/>
          </p:cNvSpPr>
          <p:nvPr>
            <p:ph type="dt" sz="half" idx="10"/>
          </p:nvPr>
        </p:nvSpPr>
        <p:spPr/>
        <p:txBody>
          <a:bodyPr/>
          <a:lstStyle/>
          <a:p>
            <a:fld id="{874CFA04-660A-407D-A6D6-9AE60168C933}" type="datetime1">
              <a:rPr lang="en-US" smtClean="0">
                <a:solidFill>
                  <a:prstClr val="black">
                    <a:tint val="75000"/>
                  </a:prstClr>
                </a:solidFill>
              </a:rPr>
              <a:t>4/30/2020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E013A45-78A2-48CA-9EC7-C9A1177FCCD9}" type="slidenum">
              <a:rPr lang="en-US" smtClean="0">
                <a:solidFill>
                  <a:prstClr val="black">
                    <a:tint val="75000"/>
                  </a:prstClr>
                </a:solidFill>
              </a:rPr>
              <a:pPr/>
              <a:t>67</a:t>
            </a:fld>
            <a:endParaRPr lang="en-US">
              <a:solidFill>
                <a:prstClr val="black">
                  <a:tint val="75000"/>
                </a:prstClr>
              </a:solidFill>
            </a:endParaRPr>
          </a:p>
        </p:txBody>
      </p:sp>
    </p:spTree>
    <p:extLst>
      <p:ext uri="{BB962C8B-B14F-4D97-AF65-F5344CB8AC3E}">
        <p14:creationId xmlns:p14="http://schemas.microsoft.com/office/powerpoint/2010/main" val="366232209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8" descr="Pumps In Parallel with Cont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698" y="1414972"/>
            <a:ext cx="5265051" cy="379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9" descr="Pumps In Parallel with Control -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5657" y="582838"/>
            <a:ext cx="5803302" cy="545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0BA98EB4-FFFB-4CC7-9DB0-3220A1BD3DA3}" type="datetime1">
              <a:rPr lang="en-US" smtClean="0">
                <a:solidFill>
                  <a:prstClr val="black">
                    <a:tint val="75000"/>
                  </a:prstClr>
                </a:solidFill>
              </a:rPr>
              <a:t>4/30/2020</a:t>
            </a:fld>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BE013A45-78A2-48CA-9EC7-C9A1177FCCD9}" type="slidenum">
              <a:rPr lang="en-US" smtClean="0">
                <a:solidFill>
                  <a:prstClr val="black">
                    <a:tint val="75000"/>
                  </a:prstClr>
                </a:solidFill>
              </a:rPr>
              <a:pPr/>
              <a:t>68</a:t>
            </a:fld>
            <a:endParaRPr lang="en-US">
              <a:solidFill>
                <a:prstClr val="black">
                  <a:tint val="75000"/>
                </a:prstClr>
              </a:solidFill>
            </a:endParaRPr>
          </a:p>
        </p:txBody>
      </p:sp>
    </p:spTree>
    <p:extLst>
      <p:ext uri="{BB962C8B-B14F-4D97-AF65-F5344CB8AC3E}">
        <p14:creationId xmlns:p14="http://schemas.microsoft.com/office/powerpoint/2010/main" val="358499039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7042" y="2741162"/>
            <a:ext cx="6429420" cy="584775"/>
          </a:xfrm>
          <a:prstGeom prst="rect">
            <a:avLst/>
          </a:prstGeom>
          <a:solidFill>
            <a:schemeClr val="bg1"/>
          </a:solidFill>
        </p:spPr>
        <p:txBody>
          <a:bodyPr wrap="square" rtlCol="0">
            <a:spAutoFit/>
          </a:bodyPr>
          <a:lstStyle/>
          <a:p>
            <a:r>
              <a:rPr lang="en-IN" sz="3200" b="1" i="1" dirty="0">
                <a:solidFill>
                  <a:srgbClr val="FF0000"/>
                </a:solidFill>
              </a:rPr>
              <a:t>PROBLEMS IN PUMP OPERATION </a:t>
            </a:r>
          </a:p>
        </p:txBody>
      </p:sp>
      <p:sp>
        <p:nvSpPr>
          <p:cNvPr id="3" name="Date Placeholder 2"/>
          <p:cNvSpPr>
            <a:spLocks noGrp="1"/>
          </p:cNvSpPr>
          <p:nvPr>
            <p:ph type="dt" sz="half" idx="10"/>
          </p:nvPr>
        </p:nvSpPr>
        <p:spPr/>
        <p:txBody>
          <a:bodyPr/>
          <a:lstStyle/>
          <a:p>
            <a:fld id="{BBB6C181-EF7E-428A-A290-BCCAEBF265C9}" type="datetime1">
              <a:rPr lang="en-US" smtClean="0">
                <a:solidFill>
                  <a:prstClr val="black">
                    <a:tint val="75000"/>
                  </a:prstClr>
                </a:solidFill>
              </a:rPr>
              <a:t>4/30/2020</a:t>
            </a:fld>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5DBA1A25-0CF7-4422-B816-68BC31411645}" type="slidenum">
              <a:rPr lang="en-IN" smtClean="0">
                <a:solidFill>
                  <a:prstClr val="black">
                    <a:tint val="75000"/>
                  </a:prstClr>
                </a:solidFill>
              </a:rPr>
              <a:pPr/>
              <a:t>69</a:t>
            </a:fld>
            <a:endParaRPr lang="en-IN">
              <a:solidFill>
                <a:prstClr val="black">
                  <a:tint val="75000"/>
                </a:prstClr>
              </a:solidFill>
            </a:endParaRPr>
          </a:p>
        </p:txBody>
      </p:sp>
    </p:spTree>
    <p:extLst>
      <p:ext uri="{BB962C8B-B14F-4D97-AF65-F5344CB8AC3E}">
        <p14:creationId xmlns:p14="http://schemas.microsoft.com/office/powerpoint/2010/main" val="31321035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823060" y="2337831"/>
            <a:ext cx="2944344" cy="1298221"/>
          </a:xfrm>
        </p:spPr>
        <p:txBody>
          <a:bodyPr>
            <a:normAutofit/>
          </a:bodyPr>
          <a:lstStyle/>
          <a:p>
            <a:r>
              <a:rPr lang="en-US" sz="2000" i="1" dirty="0">
                <a:latin typeface="Adobe Arabic" panose="02040503050201020203" pitchFamily="18" charset="-78"/>
                <a:cs typeface="Adobe Arabic" panose="02040503050201020203" pitchFamily="18" charset="-78"/>
              </a:rPr>
              <a:t>Figure 4-2 Typical pump capacity coverage chart.</a:t>
            </a:r>
            <a:endParaRPr lang="en-US" sz="2000" dirty="0">
              <a:latin typeface="Adobe Arabic" panose="02040503050201020203" pitchFamily="18" charset="-78"/>
              <a:cs typeface="Adobe Arabic" panose="02040503050201020203" pitchFamily="18" charset="-78"/>
            </a:endParaRPr>
          </a:p>
        </p:txBody>
      </p:sp>
      <p:pic>
        <p:nvPicPr>
          <p:cNvPr id="4" name="Picture 3"/>
          <p:cNvPicPr>
            <a:picLocks noChangeAspect="1"/>
          </p:cNvPicPr>
          <p:nvPr/>
        </p:nvPicPr>
        <p:blipFill>
          <a:blip r:embed="rId2"/>
          <a:stretch>
            <a:fillRect/>
          </a:stretch>
        </p:blipFill>
        <p:spPr>
          <a:xfrm>
            <a:off x="1174471" y="149441"/>
            <a:ext cx="9641975" cy="6605858"/>
          </a:xfrm>
          <a:prstGeom prst="rect">
            <a:avLst/>
          </a:prstGeom>
        </p:spPr>
      </p:pic>
      <p:sp>
        <p:nvSpPr>
          <p:cNvPr id="3" name="Rectangle 2"/>
          <p:cNvSpPr/>
          <p:nvPr/>
        </p:nvSpPr>
        <p:spPr>
          <a:xfrm>
            <a:off x="301084" y="176203"/>
            <a:ext cx="10705171" cy="584775"/>
          </a:xfrm>
          <a:prstGeom prst="rect">
            <a:avLst/>
          </a:prstGeom>
        </p:spPr>
        <p:txBody>
          <a:bodyPr wrap="square">
            <a:spAutoFit/>
          </a:bodyPr>
          <a:lstStyle/>
          <a:p>
            <a:pPr lvl="0">
              <a:spcBef>
                <a:spcPct val="20000"/>
              </a:spcBef>
            </a:pPr>
            <a:r>
              <a:rPr lang="en-US" sz="3200" dirty="0">
                <a:solidFill>
                  <a:srgbClr val="0000FF"/>
                </a:solidFill>
                <a:latin typeface="Adobe Arabic" panose="02040503050201020203" pitchFamily="18" charset="-78"/>
                <a:cs typeface="Adobe Arabic" panose="02040503050201020203" pitchFamily="18" charset="-78"/>
              </a:rPr>
              <a:t>Pump size= Discharge diameter X Inlet diameter X maximum impeller diameter</a:t>
            </a:r>
          </a:p>
        </p:txBody>
      </p:sp>
      <p:sp>
        <p:nvSpPr>
          <p:cNvPr id="5" name="Date Placeholder 4"/>
          <p:cNvSpPr>
            <a:spLocks noGrp="1"/>
          </p:cNvSpPr>
          <p:nvPr>
            <p:ph type="dt" sz="half" idx="10"/>
          </p:nvPr>
        </p:nvSpPr>
        <p:spPr/>
        <p:txBody>
          <a:bodyPr/>
          <a:lstStyle/>
          <a:p>
            <a:fld id="{046E4D7C-31F3-44F3-A587-CBA5CD1E44E5}" type="datetime1">
              <a:rPr lang="en-US" smtClean="0">
                <a:solidFill>
                  <a:prstClr val="black">
                    <a:tint val="75000"/>
                  </a:prstClr>
                </a:solidFill>
              </a:rPr>
              <a:t>4/30/2020</a:t>
            </a:fld>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5DBA1A25-0CF7-4422-B816-68BC31411645}" type="slidenum">
              <a:rPr lang="en-IN" smtClean="0">
                <a:solidFill>
                  <a:prstClr val="black">
                    <a:tint val="75000"/>
                  </a:prstClr>
                </a:solidFill>
              </a:rPr>
              <a:pPr/>
              <a:t>7</a:t>
            </a:fld>
            <a:endParaRPr lang="en-IN">
              <a:solidFill>
                <a:prstClr val="black">
                  <a:tint val="75000"/>
                </a:prstClr>
              </a:solidFill>
            </a:endParaRPr>
          </a:p>
        </p:txBody>
      </p:sp>
    </p:spTree>
    <p:extLst>
      <p:ext uri="{BB962C8B-B14F-4D97-AF65-F5344CB8AC3E}">
        <p14:creationId xmlns:p14="http://schemas.microsoft.com/office/powerpoint/2010/main" val="118483518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4034" y="428605"/>
            <a:ext cx="3214710" cy="584775"/>
          </a:xfrm>
          <a:prstGeom prst="rect">
            <a:avLst/>
          </a:prstGeom>
        </p:spPr>
        <p:txBody>
          <a:bodyPr wrap="square">
            <a:spAutoFit/>
          </a:bodyPr>
          <a:lstStyle/>
          <a:p>
            <a:pPr algn="ctr"/>
            <a:r>
              <a:rPr lang="en-US" sz="3200" dirty="0" err="1">
                <a:solidFill>
                  <a:srgbClr val="FF0000"/>
                </a:solidFill>
              </a:rPr>
              <a:t>Cavatition</a:t>
            </a:r>
            <a:endParaRPr lang="en-IN" sz="3200" dirty="0">
              <a:solidFill>
                <a:srgbClr val="FF0000"/>
              </a:solidFill>
            </a:endParaRPr>
          </a:p>
        </p:txBody>
      </p:sp>
      <p:sp>
        <p:nvSpPr>
          <p:cNvPr id="3" name="Rectangle 2"/>
          <p:cNvSpPr/>
          <p:nvPr/>
        </p:nvSpPr>
        <p:spPr>
          <a:xfrm>
            <a:off x="2095472" y="1214422"/>
            <a:ext cx="3786214" cy="6124754"/>
          </a:xfrm>
          <a:prstGeom prst="rect">
            <a:avLst/>
          </a:prstGeom>
        </p:spPr>
        <p:txBody>
          <a:bodyPr wrap="square">
            <a:spAutoFit/>
          </a:bodyPr>
          <a:lstStyle/>
          <a:p>
            <a:r>
              <a:rPr lang="en-US" sz="2800" dirty="0">
                <a:solidFill>
                  <a:prstClr val="black"/>
                </a:solidFill>
              </a:rPr>
              <a:t>The formation of and </a:t>
            </a:r>
            <a:r>
              <a:rPr lang="en-US" sz="2800" dirty="0">
                <a:solidFill>
                  <a:srgbClr val="1F497D">
                    <a:lumMod val="60000"/>
                    <a:lumOff val="40000"/>
                  </a:srgbClr>
                </a:solidFill>
              </a:rPr>
              <a:t>Immediate Implosion of Vapor Bubbles </a:t>
            </a:r>
            <a:r>
              <a:rPr lang="en-US" sz="2800" dirty="0">
                <a:solidFill>
                  <a:srgbClr val="4F81BD"/>
                </a:solidFill>
              </a:rPr>
              <a:t>within a liquid</a:t>
            </a:r>
          </a:p>
          <a:p>
            <a:endParaRPr lang="en-US" sz="2800" dirty="0">
              <a:solidFill>
                <a:srgbClr val="4F81BD"/>
              </a:solidFill>
            </a:endParaRPr>
          </a:p>
          <a:p>
            <a:r>
              <a:rPr lang="en-US" sz="2800" dirty="0">
                <a:solidFill>
                  <a:prstClr val="black"/>
                </a:solidFill>
              </a:rPr>
              <a:t>Two types of </a:t>
            </a:r>
            <a:r>
              <a:rPr lang="en-US" sz="2800" dirty="0" err="1">
                <a:solidFill>
                  <a:prstClr val="black"/>
                </a:solidFill>
              </a:rPr>
              <a:t>cavitation</a:t>
            </a:r>
            <a:endParaRPr lang="en-US" sz="2800" dirty="0">
              <a:solidFill>
                <a:prstClr val="black"/>
              </a:solidFill>
            </a:endParaRPr>
          </a:p>
          <a:p>
            <a:pPr marL="514350" indent="-514350">
              <a:buFontTx/>
              <a:buAutoNum type="arabicPeriod"/>
            </a:pPr>
            <a:r>
              <a:rPr lang="en-US" sz="2800" dirty="0">
                <a:solidFill>
                  <a:prstClr val="black"/>
                </a:solidFill>
              </a:rPr>
              <a:t>Suction</a:t>
            </a:r>
          </a:p>
          <a:p>
            <a:pPr marL="514350" indent="-514350">
              <a:buFontTx/>
              <a:buAutoNum type="arabicPeriod"/>
            </a:pPr>
            <a:r>
              <a:rPr lang="en-US" sz="2800" dirty="0">
                <a:solidFill>
                  <a:prstClr val="black"/>
                </a:solidFill>
              </a:rPr>
              <a:t>Recirculation</a:t>
            </a:r>
          </a:p>
          <a:p>
            <a:endParaRPr lang="en-US" sz="2800" dirty="0">
              <a:solidFill>
                <a:srgbClr val="4F81BD"/>
              </a:solidFill>
            </a:endParaRPr>
          </a:p>
          <a:p>
            <a:endParaRPr lang="en-US" sz="2800" i="1" dirty="0">
              <a:solidFill>
                <a:prstClr val="black"/>
              </a:solidFill>
            </a:endParaRPr>
          </a:p>
          <a:p>
            <a:endParaRPr lang="en-US" sz="2800" i="1" dirty="0">
              <a:solidFill>
                <a:prstClr val="black"/>
              </a:solidFill>
            </a:endParaRPr>
          </a:p>
          <a:p>
            <a:r>
              <a:rPr lang="en-US" sz="2800" i="1" dirty="0">
                <a:solidFill>
                  <a:prstClr val="black"/>
                </a:solidFill>
              </a:rPr>
              <a:t>                 </a:t>
            </a:r>
          </a:p>
          <a:p>
            <a:endParaRPr lang="en-US" sz="2800" i="1" dirty="0">
              <a:solidFill>
                <a:prstClr val="black"/>
              </a:solidFill>
            </a:endParaRPr>
          </a:p>
          <a:p>
            <a:r>
              <a:rPr lang="en-US" sz="2800" i="1" dirty="0">
                <a:solidFill>
                  <a:prstClr val="black"/>
                </a:solidFill>
              </a:rPr>
              <a:t>             </a:t>
            </a:r>
            <a:endParaRPr lang="en-US" sz="1600" dirty="0">
              <a:solidFill>
                <a:prstClr val="black"/>
              </a:solidFill>
            </a:endParaRPr>
          </a:p>
        </p:txBody>
      </p:sp>
      <p:pic>
        <p:nvPicPr>
          <p:cNvPr id="5" name="Picture 4" descr="cavitation01"/>
          <p:cNvPicPr>
            <a:picLocks noChangeAspect="1" noChangeArrowheads="1"/>
          </p:cNvPicPr>
          <p:nvPr/>
        </p:nvPicPr>
        <p:blipFill>
          <a:blip r:embed="rId2"/>
          <a:srcRect/>
          <a:stretch>
            <a:fillRect/>
          </a:stretch>
        </p:blipFill>
        <p:spPr bwMode="auto">
          <a:xfrm>
            <a:off x="6167438" y="428604"/>
            <a:ext cx="3857652" cy="6000792"/>
          </a:xfrm>
          <a:prstGeom prst="rect">
            <a:avLst/>
          </a:prstGeom>
          <a:ln w="19050">
            <a:solidFill>
              <a:schemeClr val="accent1">
                <a:lumMod val="75000"/>
              </a:schemeClr>
            </a:solidFill>
          </a:ln>
          <a:effectLst>
            <a:outerShdw blurRad="292100" dist="139700" dir="2700000" algn="tl" rotWithShape="0">
              <a:srgbClr val="333333">
                <a:alpha val="65000"/>
              </a:srgbClr>
            </a:outerShdw>
          </a:effectLst>
        </p:spPr>
      </p:pic>
      <p:sp>
        <p:nvSpPr>
          <p:cNvPr id="4" name="Date Placeholder 3"/>
          <p:cNvSpPr>
            <a:spLocks noGrp="1"/>
          </p:cNvSpPr>
          <p:nvPr>
            <p:ph type="dt" sz="half" idx="10"/>
          </p:nvPr>
        </p:nvSpPr>
        <p:spPr/>
        <p:txBody>
          <a:bodyPr/>
          <a:lstStyle/>
          <a:p>
            <a:fld id="{7CDA4318-9A07-4B4F-AC6E-1655F2BF3B15}" type="datetime1">
              <a:rPr lang="en-US" smtClean="0">
                <a:solidFill>
                  <a:prstClr val="black">
                    <a:tint val="75000"/>
                  </a:prstClr>
                </a:solidFill>
              </a:rPr>
              <a:t>4/30/2020</a:t>
            </a:fld>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5DBA1A25-0CF7-4422-B816-68BC31411645}" type="slidenum">
              <a:rPr lang="en-IN" smtClean="0">
                <a:solidFill>
                  <a:prstClr val="black">
                    <a:tint val="75000"/>
                  </a:prstClr>
                </a:solidFill>
              </a:rPr>
              <a:pPr/>
              <a:t>70</a:t>
            </a:fld>
            <a:endParaRPr lang="en-IN">
              <a:solidFill>
                <a:prstClr val="black">
                  <a:tint val="75000"/>
                </a:prstClr>
              </a:solidFill>
            </a:endParaRPr>
          </a:p>
        </p:txBody>
      </p:sp>
    </p:spTree>
    <p:extLst>
      <p:ext uri="{BB962C8B-B14F-4D97-AF65-F5344CB8AC3E}">
        <p14:creationId xmlns:p14="http://schemas.microsoft.com/office/powerpoint/2010/main" val="108405179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8282" y="285729"/>
            <a:ext cx="8929718" cy="584775"/>
          </a:xfrm>
          <a:prstGeom prst="rect">
            <a:avLst/>
          </a:prstGeom>
        </p:spPr>
        <p:txBody>
          <a:bodyPr wrap="square">
            <a:spAutoFit/>
          </a:bodyPr>
          <a:lstStyle/>
          <a:p>
            <a:r>
              <a:rPr lang="en-US" sz="3200" b="1" dirty="0">
                <a:solidFill>
                  <a:prstClr val="black"/>
                </a:solidFill>
              </a:rPr>
              <a:t>Suction </a:t>
            </a:r>
            <a:r>
              <a:rPr lang="en-US" sz="3200" b="1" dirty="0" err="1">
                <a:solidFill>
                  <a:prstClr val="black"/>
                </a:solidFill>
              </a:rPr>
              <a:t>Cavitation</a:t>
            </a:r>
            <a:r>
              <a:rPr lang="en-US" sz="3200" b="1" dirty="0">
                <a:solidFill>
                  <a:prstClr val="black"/>
                </a:solidFill>
              </a:rPr>
              <a:t> -</a:t>
            </a:r>
            <a:r>
              <a:rPr lang="en-US" sz="3200" dirty="0">
                <a:solidFill>
                  <a:prstClr val="black"/>
                </a:solidFill>
              </a:rPr>
              <a:t> caused by inadequate suction p</a:t>
            </a:r>
            <a:r>
              <a:rPr lang="en-US" dirty="0">
                <a:solidFill>
                  <a:prstClr val="black"/>
                </a:solidFill>
              </a:rPr>
              <a:t>.</a:t>
            </a:r>
          </a:p>
        </p:txBody>
      </p:sp>
      <p:pic>
        <p:nvPicPr>
          <p:cNvPr id="3" name="Picture 2" descr="http://www.blog.iqsdirectory.com/wp-content/uploads/files/centrifugalpump4.jpg"/>
          <p:cNvPicPr>
            <a:picLocks noChangeAspect="1" noChangeArrowheads="1"/>
          </p:cNvPicPr>
          <p:nvPr/>
        </p:nvPicPr>
        <p:blipFill>
          <a:blip r:embed="rId2" cstate="print"/>
          <a:srcRect/>
          <a:stretch>
            <a:fillRect/>
          </a:stretch>
        </p:blipFill>
        <p:spPr bwMode="auto">
          <a:xfrm>
            <a:off x="1524000" y="2143116"/>
            <a:ext cx="3929058" cy="2857520"/>
          </a:xfrm>
          <a:prstGeom prst="rect">
            <a:avLst/>
          </a:prstGeom>
          <a:noFill/>
        </p:spPr>
      </p:pic>
      <p:sp>
        <p:nvSpPr>
          <p:cNvPr id="5" name="Rectangle 4"/>
          <p:cNvSpPr/>
          <p:nvPr/>
        </p:nvSpPr>
        <p:spPr>
          <a:xfrm>
            <a:off x="6596067" y="1785926"/>
            <a:ext cx="1928826" cy="369332"/>
          </a:xfrm>
          <a:prstGeom prst="rect">
            <a:avLst/>
          </a:prstGeom>
        </p:spPr>
        <p:txBody>
          <a:bodyPr wrap="square">
            <a:spAutoFit/>
          </a:bodyPr>
          <a:lstStyle/>
          <a:p>
            <a:r>
              <a:rPr lang="en-US" dirty="0">
                <a:solidFill>
                  <a:srgbClr val="FF0000"/>
                </a:solidFill>
              </a:rPr>
              <a:t>Pump Suction</a:t>
            </a:r>
          </a:p>
        </p:txBody>
      </p:sp>
      <p:cxnSp>
        <p:nvCxnSpPr>
          <p:cNvPr id="6" name="Straight Arrow Connector 5"/>
          <p:cNvCxnSpPr/>
          <p:nvPr/>
        </p:nvCxnSpPr>
        <p:spPr>
          <a:xfrm rot="10800000" flipV="1">
            <a:off x="4881554" y="2285992"/>
            <a:ext cx="1609740" cy="142876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026" name="Picture 2"/>
          <p:cNvPicPr>
            <a:picLocks noChangeAspect="1" noChangeArrowheads="1"/>
          </p:cNvPicPr>
          <p:nvPr/>
        </p:nvPicPr>
        <p:blipFill>
          <a:blip r:embed="rId3"/>
          <a:srcRect/>
          <a:stretch>
            <a:fillRect/>
          </a:stretch>
        </p:blipFill>
        <p:spPr bwMode="auto">
          <a:xfrm>
            <a:off x="7239009" y="2214554"/>
            <a:ext cx="3071833" cy="2714645"/>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fld id="{843DAC30-964E-48B3-836C-E3A2BC060FA2}" type="datetime1">
              <a:rPr lang="en-US" smtClean="0">
                <a:solidFill>
                  <a:prstClr val="black">
                    <a:tint val="75000"/>
                  </a:prstClr>
                </a:solidFill>
              </a:rPr>
              <a:t>4/30/2020</a:t>
            </a:fld>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5DBA1A25-0CF7-4422-B816-68BC31411645}" type="slidenum">
              <a:rPr lang="en-IN" smtClean="0">
                <a:solidFill>
                  <a:prstClr val="black">
                    <a:tint val="75000"/>
                  </a:prstClr>
                </a:solidFill>
              </a:rPr>
              <a:pPr/>
              <a:t>71</a:t>
            </a:fld>
            <a:endParaRPr lang="en-IN">
              <a:solidFill>
                <a:prstClr val="black">
                  <a:tint val="75000"/>
                </a:prstClr>
              </a:solidFill>
            </a:endParaRPr>
          </a:p>
        </p:txBody>
      </p:sp>
    </p:spTree>
    <p:extLst>
      <p:ext uri="{BB962C8B-B14F-4D97-AF65-F5344CB8AC3E}">
        <p14:creationId xmlns:p14="http://schemas.microsoft.com/office/powerpoint/2010/main" val="190280297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entrifugalpumps17b.gif (70379 bytes)"/>
          <p:cNvPicPr>
            <a:picLocks noChangeAspect="1" noChangeArrowheads="1"/>
          </p:cNvPicPr>
          <p:nvPr/>
        </p:nvPicPr>
        <p:blipFill>
          <a:blip r:embed="rId2"/>
          <a:srcRect/>
          <a:stretch>
            <a:fillRect/>
          </a:stretch>
        </p:blipFill>
        <p:spPr bwMode="auto">
          <a:xfrm>
            <a:off x="3881422" y="0"/>
            <a:ext cx="5010150" cy="3276600"/>
          </a:xfrm>
          <a:prstGeom prst="rect">
            <a:avLst/>
          </a:prstGeom>
          <a:noFill/>
          <a:ln w="9525">
            <a:noFill/>
            <a:miter lim="800000"/>
            <a:headEnd/>
            <a:tailEnd/>
          </a:ln>
        </p:spPr>
      </p:pic>
      <p:pic>
        <p:nvPicPr>
          <p:cNvPr id="3" name="Picture 2" descr="centrifugalpumps18b.gif (80944 bytes)"/>
          <p:cNvPicPr>
            <a:picLocks noChangeAspect="1" noChangeArrowheads="1"/>
          </p:cNvPicPr>
          <p:nvPr/>
        </p:nvPicPr>
        <p:blipFill>
          <a:blip r:embed="rId3"/>
          <a:srcRect/>
          <a:stretch>
            <a:fillRect/>
          </a:stretch>
        </p:blipFill>
        <p:spPr bwMode="auto">
          <a:xfrm>
            <a:off x="4095736" y="3276600"/>
            <a:ext cx="4705350" cy="35814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fld id="{0CCEBE9B-63EF-4B74-82BF-82547F227849}" type="datetime1">
              <a:rPr lang="en-US" smtClean="0">
                <a:solidFill>
                  <a:prstClr val="black">
                    <a:tint val="75000"/>
                  </a:prstClr>
                </a:solidFill>
              </a:rPr>
              <a:t>4/30/2020</a:t>
            </a:fld>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5DBA1A25-0CF7-4422-B816-68BC31411645}" type="slidenum">
              <a:rPr lang="en-IN" smtClean="0">
                <a:solidFill>
                  <a:prstClr val="black">
                    <a:tint val="75000"/>
                  </a:prstClr>
                </a:solidFill>
              </a:rPr>
              <a:pPr/>
              <a:t>72</a:t>
            </a:fld>
            <a:endParaRPr lang="en-IN">
              <a:solidFill>
                <a:prstClr val="black">
                  <a:tint val="75000"/>
                </a:prstClr>
              </a:solidFill>
            </a:endParaRPr>
          </a:p>
        </p:txBody>
      </p:sp>
    </p:spTree>
    <p:extLst>
      <p:ext uri="{BB962C8B-B14F-4D97-AF65-F5344CB8AC3E}">
        <p14:creationId xmlns:p14="http://schemas.microsoft.com/office/powerpoint/2010/main" val="212876310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52795" y="2786059"/>
            <a:ext cx="6192811" cy="646331"/>
          </a:xfrm>
          <a:prstGeom prst="rect">
            <a:avLst/>
          </a:prstGeom>
          <a:noFill/>
        </p:spPr>
        <p:txBody>
          <a:bodyPr wrap="square" rtlCol="0">
            <a:spAutoFit/>
          </a:bodyPr>
          <a:lstStyle/>
          <a:p>
            <a:r>
              <a:rPr lang="en-IN" sz="3600" b="1" dirty="0">
                <a:solidFill>
                  <a:srgbClr val="00B050"/>
                </a:solidFill>
              </a:rPr>
              <a:t>To Avoid Suction </a:t>
            </a:r>
            <a:r>
              <a:rPr lang="en-IN" sz="3600" b="1" dirty="0" err="1">
                <a:solidFill>
                  <a:srgbClr val="FF0000"/>
                </a:solidFill>
              </a:rPr>
              <a:t>Cavitation</a:t>
            </a:r>
            <a:endParaRPr lang="en-IN" sz="3600" b="1" dirty="0">
              <a:solidFill>
                <a:srgbClr val="FF0000"/>
              </a:solidFill>
            </a:endParaRPr>
          </a:p>
        </p:txBody>
      </p:sp>
      <p:sp>
        <p:nvSpPr>
          <p:cNvPr id="3" name="Date Placeholder 2"/>
          <p:cNvSpPr>
            <a:spLocks noGrp="1"/>
          </p:cNvSpPr>
          <p:nvPr>
            <p:ph type="dt" sz="half" idx="10"/>
          </p:nvPr>
        </p:nvSpPr>
        <p:spPr/>
        <p:txBody>
          <a:bodyPr/>
          <a:lstStyle/>
          <a:p>
            <a:fld id="{CCB10E78-2310-4164-83FE-610EBDC510FD}" type="datetime1">
              <a:rPr lang="en-US" smtClean="0">
                <a:solidFill>
                  <a:prstClr val="black">
                    <a:tint val="75000"/>
                  </a:prstClr>
                </a:solidFill>
              </a:rPr>
              <a:t>4/30/2020</a:t>
            </a:fld>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5DBA1A25-0CF7-4422-B816-68BC31411645}" type="slidenum">
              <a:rPr lang="en-IN" smtClean="0">
                <a:solidFill>
                  <a:prstClr val="black">
                    <a:tint val="75000"/>
                  </a:prstClr>
                </a:solidFill>
              </a:rPr>
              <a:pPr/>
              <a:t>73</a:t>
            </a:fld>
            <a:endParaRPr lang="en-IN">
              <a:solidFill>
                <a:prstClr val="black">
                  <a:tint val="75000"/>
                </a:prstClr>
              </a:solidFill>
            </a:endParaRPr>
          </a:p>
        </p:txBody>
      </p:sp>
    </p:spTree>
    <p:extLst>
      <p:ext uri="{BB962C8B-B14F-4D97-AF65-F5344CB8AC3E}">
        <p14:creationId xmlns:p14="http://schemas.microsoft.com/office/powerpoint/2010/main" val="305465876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00330" y="327943"/>
            <a:ext cx="2708672" cy="707886"/>
          </a:xfrm>
          <a:prstGeom prst="rect">
            <a:avLst/>
          </a:prstGeom>
        </p:spPr>
        <p:txBody>
          <a:bodyPr wrap="square">
            <a:spAutoFit/>
          </a:bodyPr>
          <a:lstStyle/>
          <a:p>
            <a:r>
              <a:rPr lang="en-GB" sz="4000" b="1" dirty="0">
                <a:solidFill>
                  <a:srgbClr val="00B050"/>
                </a:solidFill>
              </a:rPr>
              <a:t>          NPSH</a:t>
            </a:r>
            <a:endParaRPr lang="en-IN" sz="4000" b="1" dirty="0">
              <a:solidFill>
                <a:srgbClr val="00B050"/>
              </a:solidFill>
            </a:endParaRPr>
          </a:p>
        </p:txBody>
      </p:sp>
      <p:sp>
        <p:nvSpPr>
          <p:cNvPr id="3" name="Rectangle 2"/>
          <p:cNvSpPr/>
          <p:nvPr/>
        </p:nvSpPr>
        <p:spPr>
          <a:xfrm>
            <a:off x="2166910" y="1214423"/>
            <a:ext cx="7786742" cy="830997"/>
          </a:xfrm>
          <a:prstGeom prst="rect">
            <a:avLst/>
          </a:prstGeom>
        </p:spPr>
        <p:txBody>
          <a:bodyPr wrap="square">
            <a:spAutoFit/>
          </a:bodyPr>
          <a:lstStyle/>
          <a:p>
            <a:r>
              <a:rPr lang="en-GB" sz="2400" i="1" dirty="0">
                <a:solidFill>
                  <a:srgbClr val="FF0000"/>
                </a:solidFill>
              </a:rPr>
              <a:t>NPSH</a:t>
            </a:r>
            <a:r>
              <a:rPr lang="en-GB" sz="2400" i="1" baseline="-25000" dirty="0">
                <a:solidFill>
                  <a:srgbClr val="FF0000"/>
                </a:solidFill>
              </a:rPr>
              <a:t>AV</a:t>
            </a:r>
            <a:r>
              <a:rPr lang="en-GB" sz="2400" dirty="0">
                <a:solidFill>
                  <a:srgbClr val="FF0000"/>
                </a:solidFill>
              </a:rPr>
              <a:t> or </a:t>
            </a:r>
            <a:r>
              <a:rPr lang="en-GB" sz="2400" i="1" dirty="0">
                <a:solidFill>
                  <a:srgbClr val="FF0000"/>
                </a:solidFill>
              </a:rPr>
              <a:t>NPSH</a:t>
            </a:r>
            <a:r>
              <a:rPr lang="en-GB" sz="2400" i="1" baseline="-25000" dirty="0">
                <a:solidFill>
                  <a:srgbClr val="FF0000"/>
                </a:solidFill>
              </a:rPr>
              <a:t>A</a:t>
            </a:r>
            <a:r>
              <a:rPr lang="en-GB" sz="2400" dirty="0">
                <a:solidFill>
                  <a:srgbClr val="FF0000"/>
                </a:solidFill>
              </a:rPr>
              <a:t> </a:t>
            </a:r>
            <a:r>
              <a:rPr lang="en-GB" sz="2400" b="1" dirty="0">
                <a:solidFill>
                  <a:prstClr val="black"/>
                </a:solidFill>
              </a:rPr>
              <a:t>:Actual pressure of the fluid in suction eye of the pump</a:t>
            </a:r>
            <a:endParaRPr lang="en-IN" sz="2400" b="1" dirty="0">
              <a:solidFill>
                <a:prstClr val="black"/>
              </a:solidFill>
            </a:endParaRPr>
          </a:p>
        </p:txBody>
      </p:sp>
      <p:sp>
        <p:nvSpPr>
          <p:cNvPr id="2052" name="AutoShape 4" descr="{\displaystyle NPSH_{A}=\left({\frac {p_{i}}{\rho g}}+{\frac {V_{i}^{2}}{2g}}\right)-{\frac {p_{v}}{\rho 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pic>
        <p:nvPicPr>
          <p:cNvPr id="2054" name="Picture 6"/>
          <p:cNvPicPr>
            <a:picLocks noChangeAspect="1" noChangeArrowheads="1"/>
          </p:cNvPicPr>
          <p:nvPr/>
        </p:nvPicPr>
        <p:blipFill>
          <a:blip r:embed="rId2"/>
          <a:srcRect/>
          <a:stretch>
            <a:fillRect/>
          </a:stretch>
        </p:blipFill>
        <p:spPr bwMode="auto">
          <a:xfrm>
            <a:off x="1952596" y="2143118"/>
            <a:ext cx="4857784" cy="1500197"/>
          </a:xfrm>
          <a:prstGeom prst="rect">
            <a:avLst/>
          </a:prstGeom>
          <a:noFill/>
          <a:ln w="9525">
            <a:noFill/>
            <a:miter lim="800000"/>
            <a:headEnd/>
            <a:tailEnd/>
          </a:ln>
          <a:effectLst/>
        </p:spPr>
      </p:pic>
      <p:pic>
        <p:nvPicPr>
          <p:cNvPr id="2055" name="Picture 7"/>
          <p:cNvPicPr>
            <a:picLocks noChangeAspect="1" noChangeArrowheads="1"/>
          </p:cNvPicPr>
          <p:nvPr/>
        </p:nvPicPr>
        <p:blipFill>
          <a:blip r:embed="rId3"/>
          <a:srcRect/>
          <a:stretch>
            <a:fillRect/>
          </a:stretch>
        </p:blipFill>
        <p:spPr bwMode="auto">
          <a:xfrm>
            <a:off x="7407284" y="1763702"/>
            <a:ext cx="3959216" cy="4924878"/>
          </a:xfrm>
          <a:prstGeom prst="rect">
            <a:avLst/>
          </a:prstGeom>
          <a:noFill/>
          <a:ln w="9525">
            <a:noFill/>
            <a:miter lim="800000"/>
            <a:headEnd/>
            <a:tailEnd/>
          </a:ln>
          <a:effectLst/>
        </p:spPr>
      </p:pic>
      <p:pic>
        <p:nvPicPr>
          <p:cNvPr id="2056" name="Picture 8"/>
          <p:cNvPicPr>
            <a:picLocks noChangeAspect="1" noChangeArrowheads="1"/>
          </p:cNvPicPr>
          <p:nvPr/>
        </p:nvPicPr>
        <p:blipFill>
          <a:blip r:embed="rId4"/>
          <a:srcRect/>
          <a:stretch>
            <a:fillRect/>
          </a:stretch>
        </p:blipFill>
        <p:spPr bwMode="auto">
          <a:xfrm>
            <a:off x="1952597" y="4786323"/>
            <a:ext cx="4786346" cy="1000109"/>
          </a:xfrm>
          <a:prstGeom prst="rect">
            <a:avLst/>
          </a:prstGeom>
          <a:noFill/>
          <a:ln w="9525">
            <a:noFill/>
            <a:miter lim="800000"/>
            <a:headEnd/>
            <a:tailEnd/>
          </a:ln>
          <a:effectLst/>
        </p:spPr>
      </p:pic>
      <p:sp>
        <p:nvSpPr>
          <p:cNvPr id="12" name="TextBox 11"/>
          <p:cNvSpPr txBox="1"/>
          <p:nvPr/>
        </p:nvSpPr>
        <p:spPr>
          <a:xfrm>
            <a:off x="2452663" y="4000504"/>
            <a:ext cx="3802003" cy="369332"/>
          </a:xfrm>
          <a:prstGeom prst="rect">
            <a:avLst/>
          </a:prstGeom>
          <a:noFill/>
        </p:spPr>
        <p:txBody>
          <a:bodyPr wrap="none" rtlCol="0">
            <a:spAutoFit/>
          </a:bodyPr>
          <a:lstStyle/>
          <a:p>
            <a:r>
              <a:rPr lang="en-IN" dirty="0">
                <a:solidFill>
                  <a:prstClr val="black"/>
                </a:solidFill>
              </a:rPr>
              <a:t>USING B. E ELIMINATE VELOCITY TERM</a:t>
            </a:r>
          </a:p>
        </p:txBody>
      </p:sp>
      <p:sp>
        <p:nvSpPr>
          <p:cNvPr id="4" name="Date Placeholder 3"/>
          <p:cNvSpPr>
            <a:spLocks noGrp="1"/>
          </p:cNvSpPr>
          <p:nvPr>
            <p:ph type="dt" sz="half" idx="10"/>
          </p:nvPr>
        </p:nvSpPr>
        <p:spPr/>
        <p:txBody>
          <a:bodyPr/>
          <a:lstStyle/>
          <a:p>
            <a:fld id="{E85B6F67-A9DB-42FF-8019-038901A319CF}" type="datetime1">
              <a:rPr lang="en-US" smtClean="0">
                <a:solidFill>
                  <a:prstClr val="black">
                    <a:tint val="75000"/>
                  </a:prstClr>
                </a:solidFill>
              </a:rPr>
              <a:t>4/30/2020</a:t>
            </a:fld>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5DBA1A25-0CF7-4422-B816-68BC31411645}" type="slidenum">
              <a:rPr lang="en-IN" smtClean="0">
                <a:solidFill>
                  <a:prstClr val="black">
                    <a:tint val="75000"/>
                  </a:prstClr>
                </a:solidFill>
              </a:rPr>
              <a:pPr/>
              <a:t>74</a:t>
            </a:fld>
            <a:endParaRPr lang="en-IN">
              <a:solidFill>
                <a:prstClr val="black">
                  <a:tint val="75000"/>
                </a:prstClr>
              </a:solidFill>
            </a:endParaRPr>
          </a:p>
        </p:txBody>
      </p:sp>
    </p:spTree>
    <p:extLst>
      <p:ext uri="{BB962C8B-B14F-4D97-AF65-F5344CB8AC3E}">
        <p14:creationId xmlns:p14="http://schemas.microsoft.com/office/powerpoint/2010/main" val="399618375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06412" y="2310143"/>
            <a:ext cx="7500990" cy="2246769"/>
          </a:xfrm>
          <a:prstGeom prst="rect">
            <a:avLst/>
          </a:prstGeom>
        </p:spPr>
        <p:txBody>
          <a:bodyPr wrap="square">
            <a:spAutoFit/>
          </a:bodyPr>
          <a:lstStyle/>
          <a:p>
            <a:r>
              <a:rPr lang="en-GB" sz="2800" i="1" dirty="0" err="1">
                <a:solidFill>
                  <a:srgbClr val="FF0000"/>
                </a:solidFill>
              </a:rPr>
              <a:t>NPSH</a:t>
            </a:r>
            <a:r>
              <a:rPr lang="en-GB" sz="2800" i="1" baseline="-25000" dirty="0" err="1">
                <a:solidFill>
                  <a:srgbClr val="FF0000"/>
                </a:solidFill>
              </a:rPr>
              <a:t>req</a:t>
            </a:r>
            <a:r>
              <a:rPr lang="en-GB" sz="2800" i="1" baseline="-25000" dirty="0">
                <a:solidFill>
                  <a:prstClr val="black"/>
                </a:solidFill>
              </a:rPr>
              <a:t> </a:t>
            </a:r>
            <a:r>
              <a:rPr lang="en-GB" sz="2800" dirty="0">
                <a:solidFill>
                  <a:prstClr val="black"/>
                </a:solidFill>
              </a:rPr>
              <a:t>: </a:t>
            </a:r>
            <a:r>
              <a:rPr lang="en-GB" sz="2800" b="1" dirty="0">
                <a:solidFill>
                  <a:prstClr val="black"/>
                </a:solidFill>
              </a:rPr>
              <a:t>Minimum pressure </a:t>
            </a:r>
            <a:r>
              <a:rPr lang="en-GB" sz="2800" dirty="0">
                <a:solidFill>
                  <a:prstClr val="black"/>
                </a:solidFill>
              </a:rPr>
              <a:t>needed in the suction eye of the pump in order </a:t>
            </a:r>
            <a:r>
              <a:rPr lang="en-GB" sz="2800" b="1" dirty="0">
                <a:solidFill>
                  <a:prstClr val="black"/>
                </a:solidFill>
              </a:rPr>
              <a:t>to prevent  </a:t>
            </a:r>
            <a:r>
              <a:rPr lang="en-GB" sz="2800" b="1" dirty="0" err="1">
                <a:solidFill>
                  <a:prstClr val="black"/>
                </a:solidFill>
              </a:rPr>
              <a:t>cavitation</a:t>
            </a:r>
            <a:r>
              <a:rPr lang="en-GB" sz="2800" b="1" dirty="0">
                <a:solidFill>
                  <a:prstClr val="black"/>
                </a:solidFill>
              </a:rPr>
              <a:t>  </a:t>
            </a:r>
            <a:r>
              <a:rPr lang="en-GB" sz="2800" dirty="0">
                <a:solidFill>
                  <a:prstClr val="black"/>
                </a:solidFill>
              </a:rPr>
              <a:t>(</a:t>
            </a:r>
            <a:r>
              <a:rPr lang="en-GB" sz="2800" dirty="0">
                <a:solidFill>
                  <a:srgbClr val="00B050"/>
                </a:solidFill>
              </a:rPr>
              <a:t>presented by Manufacturer on Pump Data Sheet</a:t>
            </a:r>
            <a:r>
              <a:rPr lang="en-GB" sz="2800" dirty="0">
                <a:solidFill>
                  <a:prstClr val="black"/>
                </a:solidFill>
              </a:rPr>
              <a:t>)</a:t>
            </a:r>
          </a:p>
          <a:p>
            <a:endParaRPr lang="en-IN" sz="2800" dirty="0">
              <a:solidFill>
                <a:prstClr val="black"/>
              </a:solidFill>
            </a:endParaRPr>
          </a:p>
        </p:txBody>
      </p:sp>
      <p:sp>
        <p:nvSpPr>
          <p:cNvPr id="3" name="Date Placeholder 2"/>
          <p:cNvSpPr>
            <a:spLocks noGrp="1"/>
          </p:cNvSpPr>
          <p:nvPr>
            <p:ph type="dt" sz="half" idx="10"/>
          </p:nvPr>
        </p:nvSpPr>
        <p:spPr/>
        <p:txBody>
          <a:bodyPr/>
          <a:lstStyle/>
          <a:p>
            <a:fld id="{E39BB017-F0FD-4924-B2A6-10EAF5026E06}" type="datetime1">
              <a:rPr lang="en-US" smtClean="0">
                <a:solidFill>
                  <a:prstClr val="black">
                    <a:tint val="75000"/>
                  </a:prstClr>
                </a:solidFill>
              </a:rPr>
              <a:t>4/30/2020</a:t>
            </a:fld>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5DBA1A25-0CF7-4422-B816-68BC31411645}" type="slidenum">
              <a:rPr lang="en-IN" smtClean="0">
                <a:solidFill>
                  <a:prstClr val="black">
                    <a:tint val="75000"/>
                  </a:prstClr>
                </a:solidFill>
              </a:rPr>
              <a:pPr/>
              <a:t>75</a:t>
            </a:fld>
            <a:endParaRPr lang="en-IN">
              <a:solidFill>
                <a:prstClr val="black">
                  <a:tint val="75000"/>
                </a:prstClr>
              </a:solidFill>
            </a:endParaRPr>
          </a:p>
        </p:txBody>
      </p:sp>
    </p:spTree>
    <p:extLst>
      <p:ext uri="{BB962C8B-B14F-4D97-AF65-F5344CB8AC3E}">
        <p14:creationId xmlns:p14="http://schemas.microsoft.com/office/powerpoint/2010/main" val="173720307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7866" y="2415625"/>
            <a:ext cx="7639955" cy="1600438"/>
          </a:xfrm>
          <a:prstGeom prst="rect">
            <a:avLst/>
          </a:prstGeom>
        </p:spPr>
        <p:txBody>
          <a:bodyPr wrap="square">
            <a:spAutoFit/>
          </a:bodyPr>
          <a:lstStyle/>
          <a:p>
            <a:r>
              <a:rPr lang="en-GB" sz="3200" dirty="0">
                <a:solidFill>
                  <a:srgbClr val="00B050"/>
                </a:solidFill>
              </a:rPr>
              <a:t>	</a:t>
            </a:r>
            <a:r>
              <a:rPr lang="en-GB" sz="4000" dirty="0">
                <a:solidFill>
                  <a:srgbClr val="FF0000"/>
                </a:solidFill>
              </a:rPr>
              <a:t>Target 1:</a:t>
            </a:r>
            <a:r>
              <a:rPr lang="en-GB" sz="4000" dirty="0">
                <a:solidFill>
                  <a:srgbClr val="00B050"/>
                </a:solidFill>
              </a:rPr>
              <a:t> To reduce the </a:t>
            </a:r>
            <a:r>
              <a:rPr lang="en-GB" sz="4000" i="1" dirty="0" err="1">
                <a:solidFill>
                  <a:srgbClr val="00B050"/>
                </a:solidFill>
              </a:rPr>
              <a:t>NPSH</a:t>
            </a:r>
            <a:r>
              <a:rPr lang="en-GB" sz="4000" i="1" baseline="-25000" dirty="0" err="1">
                <a:solidFill>
                  <a:srgbClr val="00B050"/>
                </a:solidFill>
              </a:rPr>
              <a:t>req</a:t>
            </a:r>
            <a:endParaRPr lang="en-GB" sz="4000" i="1" baseline="-25000" dirty="0">
              <a:solidFill>
                <a:srgbClr val="00B050"/>
              </a:solidFill>
            </a:endParaRPr>
          </a:p>
          <a:p>
            <a:r>
              <a:rPr lang="en-GB" sz="4000" dirty="0" smtClean="0">
                <a:solidFill>
                  <a:srgbClr val="FF0000"/>
                </a:solidFill>
              </a:rPr>
              <a:t>        Target </a:t>
            </a:r>
            <a:r>
              <a:rPr lang="en-GB" sz="4000" dirty="0">
                <a:solidFill>
                  <a:srgbClr val="FF0000"/>
                </a:solidFill>
              </a:rPr>
              <a:t>2:</a:t>
            </a:r>
            <a:r>
              <a:rPr lang="en-GB" sz="4000" dirty="0">
                <a:solidFill>
                  <a:srgbClr val="00B050"/>
                </a:solidFill>
              </a:rPr>
              <a:t> To increase the </a:t>
            </a:r>
            <a:r>
              <a:rPr lang="en-GB" sz="4000" i="1" dirty="0">
                <a:solidFill>
                  <a:srgbClr val="00B050"/>
                </a:solidFill>
              </a:rPr>
              <a:t>NPSH</a:t>
            </a:r>
            <a:r>
              <a:rPr lang="en-GB" sz="4000" i="1" baseline="-25000" dirty="0">
                <a:solidFill>
                  <a:srgbClr val="00B050"/>
                </a:solidFill>
              </a:rPr>
              <a:t>A</a:t>
            </a:r>
            <a:endParaRPr lang="en-IN" sz="4000" dirty="0">
              <a:solidFill>
                <a:prstClr val="black"/>
              </a:solidFill>
            </a:endParaRPr>
          </a:p>
          <a:p>
            <a:endParaRPr lang="en-GB" dirty="0">
              <a:solidFill>
                <a:prstClr val="black"/>
              </a:solidFill>
            </a:endParaRPr>
          </a:p>
        </p:txBody>
      </p:sp>
      <p:sp>
        <p:nvSpPr>
          <p:cNvPr id="4" name="Date Placeholder 3"/>
          <p:cNvSpPr>
            <a:spLocks noGrp="1"/>
          </p:cNvSpPr>
          <p:nvPr>
            <p:ph type="dt" sz="half" idx="10"/>
          </p:nvPr>
        </p:nvSpPr>
        <p:spPr/>
        <p:txBody>
          <a:bodyPr/>
          <a:lstStyle/>
          <a:p>
            <a:fld id="{5936E2F8-F439-4299-9A1B-98EF60400453}" type="datetime1">
              <a:rPr lang="en-US" smtClean="0">
                <a:solidFill>
                  <a:prstClr val="black">
                    <a:tint val="75000"/>
                  </a:prstClr>
                </a:solidFill>
              </a:rPr>
              <a:t>4/30/2020</a:t>
            </a:fld>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5DBA1A25-0CF7-4422-B816-68BC31411645}" type="slidenum">
              <a:rPr lang="en-IN" smtClean="0">
                <a:solidFill>
                  <a:prstClr val="black">
                    <a:tint val="75000"/>
                  </a:prstClr>
                </a:solidFill>
              </a:rPr>
              <a:pPr/>
              <a:t>76</a:t>
            </a:fld>
            <a:endParaRPr lang="en-IN">
              <a:solidFill>
                <a:prstClr val="black">
                  <a:tint val="75000"/>
                </a:prstClr>
              </a:solidFill>
            </a:endParaRPr>
          </a:p>
        </p:txBody>
      </p:sp>
    </p:spTree>
    <p:extLst>
      <p:ext uri="{BB962C8B-B14F-4D97-AF65-F5344CB8AC3E}">
        <p14:creationId xmlns:p14="http://schemas.microsoft.com/office/powerpoint/2010/main" val="104565403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09984" y="214291"/>
            <a:ext cx="5572164" cy="1200329"/>
          </a:xfrm>
          <a:prstGeom prst="rect">
            <a:avLst/>
          </a:prstGeom>
        </p:spPr>
        <p:txBody>
          <a:bodyPr wrap="square">
            <a:spAutoFit/>
          </a:bodyPr>
          <a:lstStyle/>
          <a:p>
            <a:r>
              <a:rPr lang="en-US" sz="2400" dirty="0">
                <a:solidFill>
                  <a:prstClr val="black"/>
                </a:solidFill>
              </a:rPr>
              <a:t>Recirculation </a:t>
            </a:r>
            <a:r>
              <a:rPr lang="en-US" sz="2400" dirty="0" err="1">
                <a:solidFill>
                  <a:prstClr val="black"/>
                </a:solidFill>
              </a:rPr>
              <a:t>Cavitation</a:t>
            </a:r>
            <a:r>
              <a:rPr lang="en-US" sz="2400" dirty="0">
                <a:solidFill>
                  <a:prstClr val="black"/>
                </a:solidFill>
              </a:rPr>
              <a:t> - is caused by low flow through the pump this occurs at suction or discharge of the pump</a:t>
            </a:r>
            <a:r>
              <a:rPr lang="en-US" dirty="0">
                <a:solidFill>
                  <a:prstClr val="black"/>
                </a:solidFill>
              </a:rPr>
              <a:t>.</a:t>
            </a:r>
          </a:p>
        </p:txBody>
      </p:sp>
      <p:pic>
        <p:nvPicPr>
          <p:cNvPr id="3" name="Picture 7" descr="c_pump"/>
          <p:cNvPicPr>
            <a:picLocks noChangeAspect="1" noChangeArrowheads="1"/>
          </p:cNvPicPr>
          <p:nvPr/>
        </p:nvPicPr>
        <p:blipFill>
          <a:blip r:embed="rId2" cstate="print"/>
          <a:srcRect/>
          <a:stretch>
            <a:fillRect/>
          </a:stretch>
        </p:blipFill>
        <p:spPr bwMode="auto">
          <a:xfrm>
            <a:off x="2452662" y="1571613"/>
            <a:ext cx="4451350" cy="4479925"/>
          </a:xfrm>
          <a:prstGeom prst="rect">
            <a:avLst/>
          </a:prstGeom>
          <a:noFill/>
        </p:spPr>
      </p:pic>
      <p:sp>
        <p:nvSpPr>
          <p:cNvPr id="4" name="Rectangle 3"/>
          <p:cNvSpPr/>
          <p:nvPr/>
        </p:nvSpPr>
        <p:spPr>
          <a:xfrm>
            <a:off x="7024694" y="1714488"/>
            <a:ext cx="1857388" cy="369332"/>
          </a:xfrm>
          <a:prstGeom prst="rect">
            <a:avLst/>
          </a:prstGeom>
        </p:spPr>
        <p:txBody>
          <a:bodyPr wrap="square">
            <a:spAutoFit/>
          </a:bodyPr>
          <a:lstStyle/>
          <a:p>
            <a:r>
              <a:rPr lang="en-US" dirty="0">
                <a:solidFill>
                  <a:prstClr val="black"/>
                </a:solidFill>
              </a:rPr>
              <a:t>Pump Discharge</a:t>
            </a:r>
          </a:p>
        </p:txBody>
      </p:sp>
      <p:sp>
        <p:nvSpPr>
          <p:cNvPr id="5" name="Rectangle 4"/>
          <p:cNvSpPr/>
          <p:nvPr/>
        </p:nvSpPr>
        <p:spPr>
          <a:xfrm>
            <a:off x="7453323" y="3982998"/>
            <a:ext cx="1785949" cy="369332"/>
          </a:xfrm>
          <a:prstGeom prst="rect">
            <a:avLst/>
          </a:prstGeom>
        </p:spPr>
        <p:txBody>
          <a:bodyPr wrap="square">
            <a:spAutoFit/>
          </a:bodyPr>
          <a:lstStyle/>
          <a:p>
            <a:r>
              <a:rPr lang="en-US" dirty="0">
                <a:solidFill>
                  <a:prstClr val="black"/>
                </a:solidFill>
              </a:rPr>
              <a:t>Pump Suction</a:t>
            </a:r>
          </a:p>
        </p:txBody>
      </p:sp>
      <p:cxnSp>
        <p:nvCxnSpPr>
          <p:cNvPr id="6" name="Straight Arrow Connector 5"/>
          <p:cNvCxnSpPr/>
          <p:nvPr/>
        </p:nvCxnSpPr>
        <p:spPr>
          <a:xfrm rot="10800000" flipV="1">
            <a:off x="5738810" y="2000240"/>
            <a:ext cx="1428760" cy="35719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rot="10800000" flipV="1">
            <a:off x="6381752" y="4000504"/>
            <a:ext cx="1071570" cy="40434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Date Placeholder 6"/>
          <p:cNvSpPr>
            <a:spLocks noGrp="1"/>
          </p:cNvSpPr>
          <p:nvPr>
            <p:ph type="dt" sz="half" idx="10"/>
          </p:nvPr>
        </p:nvSpPr>
        <p:spPr/>
        <p:txBody>
          <a:bodyPr/>
          <a:lstStyle/>
          <a:p>
            <a:fld id="{7A7224BA-DEAD-420B-B6F0-66FBBE94FF9D}" type="datetime1">
              <a:rPr lang="en-US" smtClean="0">
                <a:solidFill>
                  <a:prstClr val="black">
                    <a:tint val="75000"/>
                  </a:prstClr>
                </a:solidFill>
              </a:rPr>
              <a:t>4/30/2020</a:t>
            </a:fld>
            <a:endParaRPr lang="en-IN">
              <a:solidFill>
                <a:prstClr val="black">
                  <a:tint val="75000"/>
                </a:prstClr>
              </a:solidFill>
            </a:endParaRPr>
          </a:p>
        </p:txBody>
      </p:sp>
      <p:sp>
        <p:nvSpPr>
          <p:cNvPr id="8" name="Slide Number Placeholder 7"/>
          <p:cNvSpPr>
            <a:spLocks noGrp="1"/>
          </p:cNvSpPr>
          <p:nvPr>
            <p:ph type="sldNum" sz="quarter" idx="12"/>
          </p:nvPr>
        </p:nvSpPr>
        <p:spPr/>
        <p:txBody>
          <a:bodyPr/>
          <a:lstStyle/>
          <a:p>
            <a:fld id="{5DBA1A25-0CF7-4422-B816-68BC31411645}" type="slidenum">
              <a:rPr lang="en-IN" smtClean="0">
                <a:solidFill>
                  <a:prstClr val="black">
                    <a:tint val="75000"/>
                  </a:prstClr>
                </a:solidFill>
              </a:rPr>
              <a:pPr/>
              <a:t>77</a:t>
            </a:fld>
            <a:endParaRPr lang="en-IN">
              <a:solidFill>
                <a:prstClr val="black">
                  <a:tint val="75000"/>
                </a:prstClr>
              </a:solidFill>
            </a:endParaRPr>
          </a:p>
        </p:txBody>
      </p:sp>
    </p:spTree>
    <p:extLst>
      <p:ext uri="{BB962C8B-B14F-4D97-AF65-F5344CB8AC3E}">
        <p14:creationId xmlns:p14="http://schemas.microsoft.com/office/powerpoint/2010/main" val="402361562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irrigationcraft.com/images/Impeller%20Low%20Flow%202B.jpg"/>
          <p:cNvPicPr>
            <a:picLocks noChangeAspect="1" noChangeArrowheads="1"/>
          </p:cNvPicPr>
          <p:nvPr/>
        </p:nvPicPr>
        <p:blipFill>
          <a:blip r:embed="rId2" cstate="print"/>
          <a:srcRect/>
          <a:stretch>
            <a:fillRect/>
          </a:stretch>
        </p:blipFill>
        <p:spPr bwMode="auto">
          <a:xfrm>
            <a:off x="1738283" y="2643182"/>
            <a:ext cx="4295775" cy="3914776"/>
          </a:xfrm>
          <a:prstGeom prst="rect">
            <a:avLst/>
          </a:prstGeom>
          <a:noFill/>
        </p:spPr>
      </p:pic>
      <p:pic>
        <p:nvPicPr>
          <p:cNvPr id="3" name="Picture 4" descr="http://www.irrigationcraft.com/images/Impeller%20Low%20Flow%202A%20Fixed.jpg"/>
          <p:cNvPicPr>
            <a:picLocks noChangeAspect="1" noChangeArrowheads="1"/>
          </p:cNvPicPr>
          <p:nvPr/>
        </p:nvPicPr>
        <p:blipFill>
          <a:blip r:embed="rId3" cstate="print"/>
          <a:srcRect/>
          <a:stretch>
            <a:fillRect/>
          </a:stretch>
        </p:blipFill>
        <p:spPr bwMode="auto">
          <a:xfrm rot="16200000">
            <a:off x="6786580" y="2952734"/>
            <a:ext cx="5410200" cy="1933576"/>
          </a:xfrm>
          <a:prstGeom prst="rect">
            <a:avLst/>
          </a:prstGeom>
          <a:noFill/>
        </p:spPr>
      </p:pic>
      <p:sp>
        <p:nvSpPr>
          <p:cNvPr id="4" name="Rectangle 3"/>
          <p:cNvSpPr/>
          <p:nvPr/>
        </p:nvSpPr>
        <p:spPr>
          <a:xfrm>
            <a:off x="3524233" y="285729"/>
            <a:ext cx="5643602" cy="954107"/>
          </a:xfrm>
          <a:prstGeom prst="rect">
            <a:avLst/>
          </a:prstGeom>
        </p:spPr>
        <p:txBody>
          <a:bodyPr wrap="square">
            <a:spAutoFit/>
          </a:bodyPr>
          <a:lstStyle/>
          <a:p>
            <a:r>
              <a:rPr lang="en-US" sz="2800" dirty="0">
                <a:solidFill>
                  <a:srgbClr val="FF0000"/>
                </a:solidFill>
              </a:rPr>
              <a:t>Damage Caused by Recirculation </a:t>
            </a:r>
            <a:r>
              <a:rPr lang="en-US" sz="2800" dirty="0" err="1">
                <a:solidFill>
                  <a:srgbClr val="FF0000"/>
                </a:solidFill>
              </a:rPr>
              <a:t>Cavitation</a:t>
            </a:r>
            <a:endParaRPr lang="en-IN" sz="2800" dirty="0">
              <a:solidFill>
                <a:srgbClr val="FF0000"/>
              </a:solidFill>
            </a:endParaRPr>
          </a:p>
        </p:txBody>
      </p:sp>
      <p:sp>
        <p:nvSpPr>
          <p:cNvPr id="5" name="Rectangle 4"/>
          <p:cNvSpPr/>
          <p:nvPr/>
        </p:nvSpPr>
        <p:spPr>
          <a:xfrm>
            <a:off x="5524496" y="1571612"/>
            <a:ext cx="2857504" cy="923330"/>
          </a:xfrm>
          <a:prstGeom prst="rect">
            <a:avLst/>
          </a:prstGeom>
        </p:spPr>
        <p:txBody>
          <a:bodyPr wrap="square">
            <a:spAutoFit/>
          </a:bodyPr>
          <a:lstStyle/>
          <a:p>
            <a:r>
              <a:rPr lang="en-US" dirty="0">
                <a:solidFill>
                  <a:prstClr val="black"/>
                </a:solidFill>
              </a:rPr>
              <a:t>Damage to the outside of the impeller, on the outer periphery.</a:t>
            </a:r>
          </a:p>
        </p:txBody>
      </p:sp>
      <p:cxnSp>
        <p:nvCxnSpPr>
          <p:cNvPr id="6" name="Straight Arrow Connector 5"/>
          <p:cNvCxnSpPr/>
          <p:nvPr/>
        </p:nvCxnSpPr>
        <p:spPr>
          <a:xfrm rot="5400000">
            <a:off x="4981564" y="2543172"/>
            <a:ext cx="1643074" cy="155734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a:off x="6667504" y="2428868"/>
            <a:ext cx="2857520" cy="71438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Date Placeholder 6"/>
          <p:cNvSpPr>
            <a:spLocks noGrp="1"/>
          </p:cNvSpPr>
          <p:nvPr>
            <p:ph type="dt" sz="half" idx="10"/>
          </p:nvPr>
        </p:nvSpPr>
        <p:spPr/>
        <p:txBody>
          <a:bodyPr/>
          <a:lstStyle/>
          <a:p>
            <a:fld id="{2EDB6A92-3317-40E3-9BCF-0388CA5D1809}" type="datetime1">
              <a:rPr lang="en-US" smtClean="0">
                <a:solidFill>
                  <a:prstClr val="black">
                    <a:tint val="75000"/>
                  </a:prstClr>
                </a:solidFill>
              </a:rPr>
              <a:t>4/30/2020</a:t>
            </a:fld>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5DBA1A25-0CF7-4422-B816-68BC31411645}" type="slidenum">
              <a:rPr lang="en-IN" smtClean="0">
                <a:solidFill>
                  <a:prstClr val="black">
                    <a:tint val="75000"/>
                  </a:prstClr>
                </a:solidFill>
              </a:rPr>
              <a:pPr/>
              <a:t>78</a:t>
            </a:fld>
            <a:endParaRPr lang="en-IN">
              <a:solidFill>
                <a:prstClr val="black">
                  <a:tint val="75000"/>
                </a:prstClr>
              </a:solidFill>
            </a:endParaRPr>
          </a:p>
        </p:txBody>
      </p:sp>
    </p:spTree>
    <p:extLst>
      <p:ext uri="{BB962C8B-B14F-4D97-AF65-F5344CB8AC3E}">
        <p14:creationId xmlns:p14="http://schemas.microsoft.com/office/powerpoint/2010/main" val="710725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p:cNvPicPr>
            <a:picLocks noChangeAspect="1" noChangeArrowheads="1"/>
          </p:cNvPicPr>
          <p:nvPr/>
        </p:nvPicPr>
        <p:blipFill rotWithShape="1">
          <a:blip r:embed="rId2">
            <a:extLst>
              <a:ext uri="{28A0092B-C50C-407E-A947-70E740481C1C}">
                <a14:useLocalDpi xmlns:a14="http://schemas.microsoft.com/office/drawing/2010/main" val="0"/>
              </a:ext>
            </a:extLst>
          </a:blip>
          <a:srcRect l="3338" r="1253" b="2243"/>
          <a:stretch/>
        </p:blipFill>
        <p:spPr bwMode="auto">
          <a:xfrm>
            <a:off x="4558672" y="914399"/>
            <a:ext cx="7506677" cy="4616606"/>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20791" y="1608253"/>
            <a:ext cx="3813717" cy="3632820"/>
          </a:xfrm>
        </p:spPr>
        <p:txBody>
          <a:bodyPr>
            <a:normAutofit fontScale="85000" lnSpcReduction="20000"/>
          </a:bodyPr>
          <a:lstStyle/>
          <a:p>
            <a:pPr algn="just">
              <a:buFontTx/>
              <a:buChar char="•"/>
            </a:pPr>
            <a:r>
              <a:rPr lang="en-US" dirty="0" smtClean="0">
                <a:latin typeface="Adobe Arabic" panose="02040503050201020203" pitchFamily="18" charset="-78"/>
                <a:cs typeface="Adobe Arabic" panose="02040503050201020203" pitchFamily="18" charset="-78"/>
              </a:rPr>
              <a:t>This </a:t>
            </a:r>
            <a:r>
              <a:rPr lang="en-US" dirty="0">
                <a:latin typeface="Adobe Arabic" panose="02040503050201020203" pitchFamily="18" charset="-78"/>
                <a:cs typeface="Adobe Arabic" panose="02040503050201020203" pitchFamily="18" charset="-78"/>
              </a:rPr>
              <a:t>figure shows a typical vendor-supplied pump performance curves for a </a:t>
            </a:r>
            <a:r>
              <a:rPr lang="en-US" dirty="0">
                <a:solidFill>
                  <a:srgbClr val="FF0000"/>
                </a:solidFill>
                <a:latin typeface="Adobe Arabic" panose="02040503050201020203" pitchFamily="18" charset="-78"/>
                <a:cs typeface="Adobe Arabic" panose="02040503050201020203" pitchFamily="18" charset="-78"/>
              </a:rPr>
              <a:t>centrifugal pump </a:t>
            </a:r>
            <a:r>
              <a:rPr lang="en-US" dirty="0">
                <a:latin typeface="Adobe Arabic" panose="02040503050201020203" pitchFamily="18" charset="-78"/>
                <a:cs typeface="Adobe Arabic" panose="02040503050201020203" pitchFamily="18" charset="-78"/>
              </a:rPr>
              <a:t>where clear water is the pumping liquid. </a:t>
            </a:r>
          </a:p>
          <a:p>
            <a:pPr algn="just">
              <a:buFontTx/>
              <a:buChar char="•"/>
            </a:pPr>
            <a:r>
              <a:rPr lang="en-US" dirty="0">
                <a:latin typeface="Adobe Arabic" panose="02040503050201020203" pitchFamily="18" charset="-78"/>
                <a:cs typeface="Adobe Arabic" panose="02040503050201020203" pitchFamily="18" charset="-78"/>
              </a:rPr>
              <a:t>In selecting the pump, suppliers try to match </a:t>
            </a:r>
            <a:r>
              <a:rPr lang="en-US" dirty="0">
                <a:solidFill>
                  <a:srgbClr val="0000FF"/>
                </a:solidFill>
                <a:latin typeface="Adobe Arabic" panose="02040503050201020203" pitchFamily="18" charset="-78"/>
                <a:cs typeface="Adobe Arabic" panose="02040503050201020203" pitchFamily="18" charset="-78"/>
              </a:rPr>
              <a:t>the system curve supplied by the user with a pump curve that satisfies these needs as closely as possible.</a:t>
            </a:r>
            <a:r>
              <a:rPr lang="en-US" dirty="0">
                <a:latin typeface="Adobe Arabic" panose="02040503050201020203" pitchFamily="18" charset="-78"/>
                <a:cs typeface="Adobe Arabic" panose="02040503050201020203" pitchFamily="18" charset="-78"/>
              </a:rPr>
              <a:t> </a:t>
            </a:r>
          </a:p>
          <a:p>
            <a:pPr algn="just">
              <a:buFontTx/>
              <a:buChar char="•"/>
            </a:pPr>
            <a:r>
              <a:rPr lang="en-US" dirty="0">
                <a:latin typeface="Adobe Arabic" panose="02040503050201020203" pitchFamily="18" charset="-78"/>
                <a:cs typeface="Adobe Arabic" panose="02040503050201020203" pitchFamily="18" charset="-78"/>
              </a:rPr>
              <a:t>The </a:t>
            </a:r>
            <a:r>
              <a:rPr lang="en-US" dirty="0">
                <a:solidFill>
                  <a:srgbClr val="FF0000"/>
                </a:solidFill>
                <a:latin typeface="Adobe Arabic" panose="02040503050201020203" pitchFamily="18" charset="-78"/>
                <a:cs typeface="Adobe Arabic" panose="02040503050201020203" pitchFamily="18" charset="-78"/>
              </a:rPr>
              <a:t>operating point</a:t>
            </a:r>
            <a:r>
              <a:rPr lang="en-US" dirty="0">
                <a:latin typeface="Adobe Arabic" panose="02040503050201020203" pitchFamily="18" charset="-78"/>
                <a:cs typeface="Adobe Arabic" panose="02040503050201020203" pitchFamily="18" charset="-78"/>
              </a:rPr>
              <a:t> is where </a:t>
            </a:r>
            <a:r>
              <a:rPr lang="en-US" dirty="0">
                <a:solidFill>
                  <a:srgbClr val="FF0000"/>
                </a:solidFill>
                <a:latin typeface="Adobe Arabic" panose="02040503050201020203" pitchFamily="18" charset="-78"/>
                <a:cs typeface="Adobe Arabic" panose="02040503050201020203" pitchFamily="18" charset="-78"/>
              </a:rPr>
              <a:t>the system curve and pump performance curve </a:t>
            </a:r>
            <a:r>
              <a:rPr lang="en-US" dirty="0" smtClean="0">
                <a:solidFill>
                  <a:srgbClr val="FF0000"/>
                </a:solidFill>
                <a:latin typeface="Adobe Arabic" panose="02040503050201020203" pitchFamily="18" charset="-78"/>
                <a:cs typeface="Adobe Arabic" panose="02040503050201020203" pitchFamily="18" charset="-78"/>
              </a:rPr>
              <a:t>intersect</a:t>
            </a:r>
            <a:endParaRPr lang="en-US" dirty="0"/>
          </a:p>
        </p:txBody>
      </p:sp>
      <p:sp>
        <p:nvSpPr>
          <p:cNvPr id="5" name="Rectangle 4"/>
          <p:cNvSpPr/>
          <p:nvPr/>
        </p:nvSpPr>
        <p:spPr>
          <a:xfrm>
            <a:off x="2127650" y="111823"/>
            <a:ext cx="6130204" cy="584775"/>
          </a:xfrm>
          <a:prstGeom prst="rect">
            <a:avLst/>
          </a:prstGeom>
        </p:spPr>
        <p:txBody>
          <a:bodyPr wrap="none">
            <a:spAutoFit/>
          </a:bodyPr>
          <a:lstStyle/>
          <a:p>
            <a:pPr lvl="0" fontAlgn="base">
              <a:spcBef>
                <a:spcPct val="50000"/>
              </a:spcBef>
              <a:spcAft>
                <a:spcPct val="0"/>
              </a:spcAft>
            </a:pPr>
            <a:r>
              <a:rPr lang="en-US" sz="3200" b="1" dirty="0">
                <a:solidFill>
                  <a:prstClr val="black"/>
                </a:solidFill>
                <a:latin typeface="Adobe Arabic" panose="02040503050201020203" pitchFamily="18" charset="-78"/>
                <a:cs typeface="Adobe Arabic" panose="02040503050201020203" pitchFamily="18" charset="-78"/>
              </a:rPr>
              <a:t>Pump performance curve of centrifugal pumps</a:t>
            </a:r>
          </a:p>
        </p:txBody>
      </p:sp>
      <p:sp>
        <p:nvSpPr>
          <p:cNvPr id="6" name="Rectangle 5"/>
          <p:cNvSpPr/>
          <p:nvPr/>
        </p:nvSpPr>
        <p:spPr>
          <a:xfrm>
            <a:off x="834107" y="914399"/>
            <a:ext cx="2239716" cy="584775"/>
          </a:xfrm>
          <a:prstGeom prst="rect">
            <a:avLst/>
          </a:prstGeom>
        </p:spPr>
        <p:txBody>
          <a:bodyPr wrap="none">
            <a:spAutoFit/>
          </a:bodyPr>
          <a:lstStyle/>
          <a:p>
            <a:pPr lvl="0" fontAlgn="base">
              <a:spcBef>
                <a:spcPct val="50000"/>
              </a:spcBef>
              <a:spcAft>
                <a:spcPct val="0"/>
              </a:spcAft>
            </a:pPr>
            <a:r>
              <a:rPr lang="en-US" sz="3200" b="1" dirty="0" smtClean="0">
                <a:solidFill>
                  <a:prstClr val="black"/>
                </a:solidFill>
                <a:latin typeface="Adobe Arabic" panose="02040503050201020203" pitchFamily="18" charset="-78"/>
                <a:cs typeface="Adobe Arabic" panose="02040503050201020203" pitchFamily="18" charset="-78"/>
              </a:rPr>
              <a:t>Operating point</a:t>
            </a:r>
            <a:endParaRPr lang="en-US" sz="3200" b="1" dirty="0">
              <a:solidFill>
                <a:prstClr val="black"/>
              </a:solidFill>
              <a:latin typeface="Adobe Arabic" panose="02040503050201020203" pitchFamily="18" charset="-78"/>
              <a:cs typeface="Adobe Arabic" panose="02040503050201020203" pitchFamily="18" charset="-78"/>
            </a:endParaRPr>
          </a:p>
        </p:txBody>
      </p:sp>
      <p:sp>
        <p:nvSpPr>
          <p:cNvPr id="2" name="Date Placeholder 1"/>
          <p:cNvSpPr>
            <a:spLocks noGrp="1"/>
          </p:cNvSpPr>
          <p:nvPr>
            <p:ph type="dt" sz="half" idx="10"/>
          </p:nvPr>
        </p:nvSpPr>
        <p:spPr/>
        <p:txBody>
          <a:bodyPr/>
          <a:lstStyle/>
          <a:p>
            <a:fld id="{8BC41395-D8E6-42D0-91A4-2EBE69D976AC}" type="datetime1">
              <a:rPr lang="en-US" smtClean="0">
                <a:solidFill>
                  <a:prstClr val="black">
                    <a:tint val="75000"/>
                  </a:prstClr>
                </a:solidFill>
              </a:rPr>
              <a:t>4/30/2020</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7C793C-EB18-4986-B04F-D44D21159823}"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24010386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25190" y="345688"/>
            <a:ext cx="10244798" cy="6114773"/>
          </a:xfrm>
          <a:prstGeom prst="rect">
            <a:avLst/>
          </a:prstGeom>
        </p:spPr>
      </p:pic>
      <p:sp>
        <p:nvSpPr>
          <p:cNvPr id="2" name="Date Placeholder 1"/>
          <p:cNvSpPr>
            <a:spLocks noGrp="1"/>
          </p:cNvSpPr>
          <p:nvPr>
            <p:ph type="dt" sz="half" idx="10"/>
          </p:nvPr>
        </p:nvSpPr>
        <p:spPr/>
        <p:txBody>
          <a:bodyPr/>
          <a:lstStyle/>
          <a:p>
            <a:fld id="{B5AB6AC5-035D-454A-AFE8-D105CB59A2DB}" type="datetime1">
              <a:rPr lang="en-US" smtClean="0"/>
              <a:t>4/30/2020</a:t>
            </a:fld>
            <a:endParaRPr lang="en-US"/>
          </a:p>
        </p:txBody>
      </p:sp>
      <p:sp>
        <p:nvSpPr>
          <p:cNvPr id="3" name="Slide Number Placeholder 2"/>
          <p:cNvSpPr>
            <a:spLocks noGrp="1"/>
          </p:cNvSpPr>
          <p:nvPr>
            <p:ph type="sldNum" sz="quarter" idx="12"/>
          </p:nvPr>
        </p:nvSpPr>
        <p:spPr/>
        <p:txBody>
          <a:bodyPr/>
          <a:lstStyle/>
          <a:p>
            <a:fld id="{19F6EB28-4A8F-4329-952B-38B029608B57}" type="slidenum">
              <a:rPr lang="en-US" smtClean="0"/>
              <a:t>9</a:t>
            </a:fld>
            <a:endParaRPr lang="en-US"/>
          </a:p>
        </p:txBody>
      </p:sp>
    </p:spTree>
    <p:extLst>
      <p:ext uri="{BB962C8B-B14F-4D97-AF65-F5344CB8AC3E}">
        <p14:creationId xmlns:p14="http://schemas.microsoft.com/office/powerpoint/2010/main" val="31379534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5202</TotalTime>
  <Words>4389</Words>
  <Application>Microsoft Office PowerPoint</Application>
  <PresentationFormat>Custom</PresentationFormat>
  <Paragraphs>450</Paragraphs>
  <Slides>78</Slides>
  <Notes>0</Notes>
  <HiddenSlides>1</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78</vt:i4>
      </vt:variant>
    </vt:vector>
  </HeadingPairs>
  <TitlesOfParts>
    <vt:vector size="83" baseType="lpstr">
      <vt:lpstr>Office Theme</vt:lpstr>
      <vt:lpstr>2_Office Theme</vt:lpstr>
      <vt:lpstr>1_Office Theme</vt:lpstr>
      <vt:lpstr>3_Office Theme</vt:lpstr>
      <vt:lpstr>Equation</vt:lpstr>
      <vt:lpstr>Pump Types and Pump Selection </vt:lpstr>
      <vt:lpstr> </vt:lpstr>
      <vt:lpstr> Types </vt:lpstr>
      <vt:lpstr>PowerPoint Presentation</vt:lpstr>
      <vt:lpstr>PowerPoint Presentation</vt:lpstr>
      <vt:lpstr> Coverage chart for centrifugal pumps </vt:lpstr>
      <vt:lpstr>Figure 4-2 Typical pump capacity coverage chart.</vt:lpstr>
      <vt:lpstr>PowerPoint Presentation</vt:lpstr>
      <vt:lpstr>PowerPoint Presentation</vt:lpstr>
      <vt:lpstr>Efficiency Curves</vt:lpstr>
      <vt:lpstr> Example –performance curve of a commercial pump </vt:lpstr>
      <vt:lpstr> Cont… </vt:lpstr>
      <vt:lpstr>Controlling Flow: speed variation </vt:lpstr>
      <vt:lpstr> Variable Speed Drives (VSD) </vt:lpstr>
      <vt:lpstr>PowerPoint Presentation</vt:lpstr>
      <vt:lpstr>PowerPoint Presentation</vt:lpstr>
      <vt:lpstr>Horsepower Curves</vt:lpstr>
      <vt:lpstr>Break Horsepower</vt:lpstr>
      <vt:lpstr>Example</vt:lpstr>
      <vt:lpstr>N.P.S.H. Requirement Curves</vt:lpstr>
      <vt:lpstr>NPSH Definition</vt:lpstr>
      <vt:lpstr>NPSHA</vt:lpstr>
      <vt:lpstr>PowerPoint Presentation</vt:lpstr>
      <vt:lpstr>PowerPoint Presentation</vt:lpstr>
      <vt:lpstr>NPSHA Example #1</vt:lpstr>
      <vt:lpstr>NPSHA Example #2</vt:lpstr>
      <vt:lpstr>NPSAA Example #3</vt:lpstr>
      <vt:lpstr>NPSHA Example #3 - continued</vt:lpstr>
      <vt:lpstr>NPSHA Example #4</vt:lpstr>
      <vt:lpstr>Impeller diameter selection</vt:lpstr>
      <vt:lpstr>PowerPoint Presentation</vt:lpstr>
      <vt:lpstr>PowerPoint Presentation</vt:lpstr>
      <vt:lpstr>System curve</vt:lpstr>
      <vt:lpstr>System curve</vt:lpstr>
      <vt:lpstr>Operating point</vt:lpstr>
      <vt:lpstr>PowerPoint Presentation</vt:lpstr>
      <vt:lpstr> How does the pump get to the operating point from the moment it is switched on? </vt:lpstr>
      <vt:lpstr> Method 1 (discharge valve closed) </vt:lpstr>
      <vt:lpstr>PowerPoint Presentation</vt:lpstr>
      <vt:lpstr> Method 2 (discharge valve open) </vt:lpstr>
      <vt:lpstr>Pump operation to the right or left of the best efficiency point (B.E.P.)</vt:lpstr>
      <vt:lpstr>Consequences of operating to the right or left of the B.E.P.</vt:lpstr>
      <vt:lpstr>  To the left of the B.E.P. or at low flows </vt:lpstr>
      <vt:lpstr>PowerPoint Presentation</vt:lpstr>
      <vt:lpstr>PowerPoint Presentation</vt:lpstr>
      <vt:lpstr>Pump-shut-off head</vt:lpstr>
      <vt:lpstr>PowerPoint Presentation</vt:lpstr>
      <vt:lpstr>PowerPoint Presentation</vt:lpstr>
      <vt:lpstr>PUMP POWER</vt:lpstr>
      <vt:lpstr>PowerPoint Presentation</vt:lpstr>
      <vt:lpstr>Affinity laws</vt:lpstr>
      <vt:lpstr>Affinity Laws</vt:lpstr>
      <vt:lpstr>Example</vt:lpstr>
      <vt:lpstr>Example - continued</vt:lpstr>
      <vt:lpstr>PowerPoint Presentation</vt:lpstr>
      <vt:lpstr>PowerPoint Presentation</vt:lpstr>
      <vt:lpstr>PowerPoint Presentation</vt:lpstr>
      <vt:lpstr>PowerPoint Presentation</vt:lpstr>
      <vt:lpstr>PowerPoint Presentation</vt:lpstr>
      <vt:lpstr> Sizing things up …. </vt:lpstr>
      <vt:lpstr>Cont..</vt:lpstr>
      <vt:lpstr>Centrifugal pumps in series - high head / low flow applications </vt:lpstr>
      <vt:lpstr>PowerPoint Presentation</vt:lpstr>
      <vt:lpstr>Pumps in series with control - constant, high pressure applications </vt:lpstr>
      <vt:lpstr>Pumps in parallel - low head / high flow, or low head / varied flow applications </vt:lpstr>
      <vt:lpstr>PowerPoint Presentation</vt:lpstr>
      <vt:lpstr> Pumps in parallel with control - low head / varied flow applications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Dawit M</cp:lastModifiedBy>
  <cp:revision>102</cp:revision>
  <dcterms:created xsi:type="dcterms:W3CDTF">2017-05-03T03:10:21Z</dcterms:created>
  <dcterms:modified xsi:type="dcterms:W3CDTF">2020-04-30T17:29:59Z</dcterms:modified>
</cp:coreProperties>
</file>