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4"/>
  </p:handoutMasterIdLst>
  <p:sldIdLst>
    <p:sldId id="321" r:id="rId2"/>
    <p:sldId id="325" r:id="rId3"/>
    <p:sldId id="377" r:id="rId4"/>
    <p:sldId id="379" r:id="rId5"/>
    <p:sldId id="335" r:id="rId6"/>
    <p:sldId id="333" r:id="rId7"/>
    <p:sldId id="337" r:id="rId8"/>
    <p:sldId id="339" r:id="rId9"/>
    <p:sldId id="341" r:id="rId10"/>
    <p:sldId id="367" r:id="rId11"/>
    <p:sldId id="369" r:id="rId12"/>
    <p:sldId id="371" r:id="rId13"/>
    <p:sldId id="373" r:id="rId14"/>
    <p:sldId id="375" r:id="rId15"/>
    <p:sldId id="381" r:id="rId16"/>
    <p:sldId id="349" r:id="rId17"/>
    <p:sldId id="351" r:id="rId18"/>
    <p:sldId id="353" r:id="rId19"/>
    <p:sldId id="355" r:id="rId20"/>
    <p:sldId id="357" r:id="rId21"/>
    <p:sldId id="359" r:id="rId22"/>
    <p:sldId id="361" r:id="rId23"/>
    <p:sldId id="363" r:id="rId24"/>
    <p:sldId id="365" r:id="rId25"/>
    <p:sldId id="347" r:id="rId26"/>
    <p:sldId id="442" r:id="rId27"/>
    <p:sldId id="299" r:id="rId28"/>
    <p:sldId id="262" r:id="rId29"/>
    <p:sldId id="301" r:id="rId30"/>
    <p:sldId id="261" r:id="rId31"/>
    <p:sldId id="259" r:id="rId32"/>
    <p:sldId id="264" r:id="rId33"/>
    <p:sldId id="265" r:id="rId34"/>
    <p:sldId id="260" r:id="rId35"/>
    <p:sldId id="317" r:id="rId36"/>
    <p:sldId id="327" r:id="rId37"/>
    <p:sldId id="266" r:id="rId38"/>
    <p:sldId id="267" r:id="rId39"/>
    <p:sldId id="271" r:id="rId40"/>
    <p:sldId id="272" r:id="rId41"/>
    <p:sldId id="273" r:id="rId42"/>
    <p:sldId id="274" r:id="rId43"/>
    <p:sldId id="275" r:id="rId44"/>
    <p:sldId id="311" r:id="rId45"/>
    <p:sldId id="312" r:id="rId46"/>
    <p:sldId id="268" r:id="rId47"/>
    <p:sldId id="276" r:id="rId48"/>
    <p:sldId id="277" r:id="rId49"/>
    <p:sldId id="313" r:id="rId50"/>
    <p:sldId id="269" r:id="rId51"/>
    <p:sldId id="302" r:id="rId52"/>
    <p:sldId id="270" r:id="rId53"/>
    <p:sldId id="278" r:id="rId54"/>
    <p:sldId id="304" r:id="rId55"/>
    <p:sldId id="306" r:id="rId56"/>
    <p:sldId id="307" r:id="rId57"/>
    <p:sldId id="308" r:id="rId58"/>
    <p:sldId id="283" r:id="rId59"/>
    <p:sldId id="284" r:id="rId60"/>
    <p:sldId id="285" r:id="rId61"/>
    <p:sldId id="286" r:id="rId62"/>
    <p:sldId id="287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FA7E7-0442-45EE-89BA-7ADAA0B4701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ADA77-EED1-4CA3-B01A-DB6468D579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3571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Course Title</a:t>
            </a:r>
            <a:r>
              <a:rPr lang="en-US" dirty="0" smtClean="0"/>
              <a:t>: Structure of English II</a:t>
            </a: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Course Code</a:t>
            </a:r>
            <a:r>
              <a:rPr lang="en-US" dirty="0" smtClean="0"/>
              <a:t>: </a:t>
            </a:r>
            <a:r>
              <a:rPr lang="en-US" dirty="0" err="1" smtClean="0"/>
              <a:t>MTLa</a:t>
            </a:r>
            <a:r>
              <a:rPr lang="en-US" dirty="0" smtClean="0"/>
              <a:t> 321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Instructor</a:t>
            </a:r>
            <a:r>
              <a:rPr lang="en-US" dirty="0" smtClean="0"/>
              <a:t>: </a:t>
            </a:r>
            <a:r>
              <a:rPr lang="en-US" dirty="0" err="1" smtClean="0"/>
              <a:t>Shegaw</a:t>
            </a:r>
            <a:r>
              <a:rPr lang="en-US" dirty="0" smtClean="0"/>
              <a:t> </a:t>
            </a:r>
            <a:r>
              <a:rPr lang="en-US" dirty="0" err="1" smtClean="0"/>
              <a:t>Wedaj</a:t>
            </a:r>
            <a:r>
              <a:rPr lang="en-US" dirty="0" smtClean="0"/>
              <a:t> (PhD)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2. What aspect of Language is acquired</a:t>
            </a:r>
            <a:r>
              <a:rPr lang="en-US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50"/>
                </a:solidFill>
              </a:rPr>
              <a:t>knowing a new behavior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changing the behavior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Language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00B050"/>
                </a:solidFill>
              </a:rPr>
              <a:t>verbal behavior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r>
              <a:rPr lang="en-US" dirty="0" smtClean="0"/>
              <a:t> a </a:t>
            </a:r>
            <a:r>
              <a:rPr lang="en-US" dirty="0" smtClean="0">
                <a:solidFill>
                  <a:srgbClr val="00B050"/>
                </a:solidFill>
              </a:rPr>
              <a:t>new structure of sign </a:t>
            </a:r>
            <a:r>
              <a:rPr lang="en-US" dirty="0" smtClean="0"/>
              <a:t>(word) is learning a </a:t>
            </a:r>
            <a:r>
              <a:rPr lang="en-US" dirty="0" smtClean="0">
                <a:solidFill>
                  <a:srgbClr val="00B050"/>
                </a:solidFill>
              </a:rPr>
              <a:t>new behavior </a:t>
            </a:r>
            <a:r>
              <a:rPr lang="en-US" dirty="0" smtClean="0"/>
              <a:t>and changing the </a:t>
            </a:r>
            <a:r>
              <a:rPr lang="en-US" dirty="0" smtClean="0">
                <a:solidFill>
                  <a:srgbClr val="00B050"/>
                </a:solidFill>
              </a:rPr>
              <a:t>previous behavior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Learning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50"/>
                </a:solidFill>
              </a:rPr>
              <a:t>knowing a new sign/structural system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en-US" b="1" dirty="0" smtClean="0"/>
              <a:t>3. </a:t>
            </a:r>
            <a:r>
              <a:rPr lang="en-US" b="1" dirty="0" smtClean="0">
                <a:solidFill>
                  <a:srgbClr val="0000FF"/>
                </a:solidFill>
              </a:rPr>
              <a:t>How are the structural system of signs acquired</a:t>
            </a:r>
            <a:r>
              <a:rPr lang="en-US" dirty="0" smtClean="0"/>
              <a:t>?  </a:t>
            </a:r>
          </a:p>
          <a:p>
            <a:pPr>
              <a:lnSpc>
                <a:spcPct val="170000"/>
              </a:lnSpc>
              <a:buNone/>
            </a:pPr>
            <a:endParaRPr lang="en-US" b="1" dirty="0" smtClean="0">
              <a:solidFill>
                <a:srgbClr val="FF0000"/>
              </a:solidFill>
              <a:latin typeface=" serif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  <a:latin typeface=" serif"/>
              </a:rPr>
              <a:t>Claim</a:t>
            </a:r>
            <a:r>
              <a:rPr lang="en-US" dirty="0" smtClean="0">
                <a:solidFill>
                  <a:srgbClr val="7030A0"/>
                </a:solidFill>
                <a:latin typeface=" serif"/>
              </a:rPr>
              <a:t>: Learning</a:t>
            </a:r>
            <a:r>
              <a:rPr lang="en-US" dirty="0" smtClean="0">
                <a:latin typeface=" serif"/>
              </a:rPr>
              <a:t> happens when a </a:t>
            </a:r>
            <a:r>
              <a:rPr lang="en-US" dirty="0" smtClean="0">
                <a:solidFill>
                  <a:srgbClr val="7030A0"/>
                </a:solidFill>
                <a:latin typeface=" serif"/>
              </a:rPr>
              <a:t>correct response </a:t>
            </a:r>
            <a:r>
              <a:rPr lang="en-US" dirty="0" smtClean="0">
                <a:latin typeface=" serif"/>
              </a:rPr>
              <a:t>is demonstrated following the presentation of a </a:t>
            </a:r>
            <a:r>
              <a:rPr lang="en-US" dirty="0" smtClean="0">
                <a:solidFill>
                  <a:srgbClr val="7030A0"/>
                </a:solidFill>
                <a:latin typeface=" serif"/>
              </a:rPr>
              <a:t>stimulus</a:t>
            </a:r>
            <a:r>
              <a:rPr lang="en-US" dirty="0" smtClean="0">
                <a:latin typeface=" serif"/>
              </a:rPr>
              <a:t>;</a:t>
            </a:r>
          </a:p>
          <a:p>
            <a:pPr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Assumption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7030A0"/>
                </a:solidFill>
              </a:rPr>
              <a:t>Organisms</a:t>
            </a:r>
            <a:r>
              <a:rPr lang="en-US" dirty="0" smtClean="0"/>
              <a:t> can be </a:t>
            </a:r>
            <a:r>
              <a:rPr lang="en-US" b="1" dirty="0" smtClean="0">
                <a:solidFill>
                  <a:srgbClr val="7030A0"/>
                </a:solidFill>
              </a:rPr>
              <a:t>conditioned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7030A0"/>
                </a:solidFill>
              </a:rPr>
              <a:t>respond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7030A0"/>
                </a:solidFill>
              </a:rPr>
              <a:t>desired ways</a:t>
            </a:r>
            <a:r>
              <a:rPr lang="en-US" dirty="0" smtClean="0"/>
              <a:t>, given the </a:t>
            </a:r>
            <a:r>
              <a:rPr lang="en-US" b="1" dirty="0" smtClean="0">
                <a:solidFill>
                  <a:srgbClr val="7030A0"/>
                </a:solidFill>
              </a:rPr>
              <a:t>correct degree of reinforcement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</a:p>
          <a:p>
            <a:pPr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B0F0"/>
              </a:solidFill>
            </a:endParaRP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sz="3200" b="1" dirty="0" err="1" smtClean="0">
                <a:solidFill>
                  <a:srgbClr val="990099"/>
                </a:solidFill>
              </a:rPr>
              <a:t>Cnt’d</a:t>
            </a:r>
            <a:r>
              <a:rPr lang="en-US" sz="3200" b="1" dirty="0" smtClean="0">
                <a:solidFill>
                  <a:srgbClr val="990099"/>
                </a:solidFill>
              </a:rPr>
              <a:t>.</a:t>
            </a:r>
            <a:br>
              <a:rPr lang="en-US" sz="3200" b="1" dirty="0" smtClean="0">
                <a:solidFill>
                  <a:srgbClr val="990099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Pavlov’s experiment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Language learning theories\2014-05-14-1534_537370da2a6b2205d403154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89916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Pavlov</a:t>
            </a:r>
            <a:r>
              <a:rPr lang="en-US" dirty="0" smtClean="0"/>
              <a:t> established </a:t>
            </a:r>
            <a:r>
              <a:rPr lang="en-US" dirty="0" smtClean="0">
                <a:solidFill>
                  <a:srgbClr val="7030A0"/>
                </a:solidFill>
              </a:rPr>
              <a:t>s</a:t>
            </a:r>
            <a:r>
              <a:rPr lang="en-US" b="1" dirty="0" smtClean="0">
                <a:solidFill>
                  <a:srgbClr val="7030A0"/>
                </a:solidFill>
              </a:rPr>
              <a:t>timulus-response</a:t>
            </a:r>
            <a:r>
              <a:rPr lang="en-US" dirty="0" smtClean="0"/>
              <a:t> pattern =the </a:t>
            </a:r>
            <a:r>
              <a:rPr lang="en-US" dirty="0" smtClean="0">
                <a:solidFill>
                  <a:srgbClr val="7030A0"/>
                </a:solidFill>
              </a:rPr>
              <a:t>sound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7030A0"/>
                </a:solidFill>
              </a:rPr>
              <a:t>bell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7030A0"/>
                </a:solidFill>
              </a:rPr>
              <a:t>stimulus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7030A0"/>
                </a:solidFill>
              </a:rPr>
              <a:t>salivation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7030A0"/>
                </a:solidFill>
              </a:rPr>
              <a:t>response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Psychologists</a:t>
            </a:r>
            <a:r>
              <a:rPr lang="en-US" dirty="0" smtClean="0"/>
              <a:t> called it </a:t>
            </a:r>
            <a:r>
              <a:rPr lang="en-US" b="1" dirty="0" smtClean="0">
                <a:solidFill>
                  <a:srgbClr val="7030A0"/>
                </a:solidFill>
              </a:rPr>
              <a:t>classical conditioning</a:t>
            </a:r>
            <a:r>
              <a:rPr lang="en-US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6019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Scholars expanded it in to </a:t>
            </a:r>
            <a:r>
              <a:rPr lang="en-US" b="1" dirty="0" smtClean="0">
                <a:solidFill>
                  <a:srgbClr val="FF0000"/>
                </a:solidFill>
              </a:rPr>
              <a:t>operant conditioning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Skinner</a:t>
            </a:r>
            <a:r>
              <a:rPr lang="en-US" dirty="0" smtClean="0"/>
              <a:t> -</a:t>
            </a:r>
            <a:r>
              <a:rPr lang="en-US" dirty="0" smtClean="0">
                <a:solidFill>
                  <a:srgbClr val="0070C0"/>
                </a:solidFill>
              </a:rPr>
              <a:t>st</a:t>
            </a:r>
            <a:r>
              <a:rPr lang="en-US" b="1" dirty="0" smtClean="0">
                <a:solidFill>
                  <a:srgbClr val="0070C0"/>
                </a:solidFill>
              </a:rPr>
              <a:t>imulus-response-reinforcement</a:t>
            </a:r>
            <a:r>
              <a:rPr lang="en-US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</a:t>
            </a:r>
            <a:r>
              <a:rPr lang="en-US" dirty="0" smtClean="0">
                <a:solidFill>
                  <a:srgbClr val="0070C0"/>
                </a:solidFill>
              </a:rPr>
              <a:t>response</a:t>
            </a:r>
            <a:r>
              <a:rPr lang="en-US" dirty="0" smtClean="0"/>
              <a:t> becomes </a:t>
            </a:r>
            <a:r>
              <a:rPr lang="en-US" dirty="0" smtClean="0">
                <a:solidFill>
                  <a:srgbClr val="0070C0"/>
                </a:solidFill>
              </a:rPr>
              <a:t>habit</a:t>
            </a:r>
            <a:r>
              <a:rPr lang="en-US" dirty="0" smtClean="0"/>
              <a:t> in the </a:t>
            </a:r>
            <a:r>
              <a:rPr lang="en-US" dirty="0" smtClean="0">
                <a:solidFill>
                  <a:srgbClr val="0070C0"/>
                </a:solidFill>
              </a:rPr>
              <a:t>future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Watson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0000"/>
                </a:solidFill>
              </a:rPr>
              <a:t>Skinner</a:t>
            </a:r>
            <a:r>
              <a:rPr lang="en-US" dirty="0" smtClean="0"/>
              <a:t> applied the concept in </a:t>
            </a:r>
            <a:r>
              <a:rPr lang="en-US" dirty="0" smtClean="0">
                <a:solidFill>
                  <a:srgbClr val="0070C0"/>
                </a:solidFill>
              </a:rPr>
              <a:t>SLA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0070C0"/>
                </a:solidFill>
              </a:rPr>
              <a:t>language learner </a:t>
            </a:r>
            <a:r>
              <a:rPr lang="en-US" dirty="0" smtClean="0"/>
              <a:t>is an </a:t>
            </a:r>
            <a:r>
              <a:rPr lang="en-US" dirty="0" smtClean="0">
                <a:solidFill>
                  <a:srgbClr val="0070C0"/>
                </a:solidFill>
              </a:rPr>
              <a:t>organism</a:t>
            </a:r>
            <a:r>
              <a:rPr lang="en-US" dirty="0" smtClean="0"/>
              <a:t> whose behavior is </a:t>
            </a:r>
            <a:r>
              <a:rPr lang="en-US" dirty="0" smtClean="0">
                <a:solidFill>
                  <a:srgbClr val="0070C0"/>
                </a:solidFill>
              </a:rPr>
              <a:t>conditioned</a:t>
            </a:r>
            <a:r>
              <a:rPr lang="en-US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0070C0"/>
                </a:solidFill>
              </a:rPr>
              <a:t>behavior/language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70C0"/>
                </a:solidFill>
              </a:rPr>
              <a:t>verbal behavior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7030A0"/>
                </a:solidFill>
              </a:rPr>
              <a:t>Language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FF0000"/>
                </a:solidFill>
              </a:rPr>
              <a:t>analyzed</a:t>
            </a:r>
            <a:r>
              <a:rPr lang="en-US" dirty="0" smtClean="0"/>
              <a:t> into </a:t>
            </a:r>
            <a:r>
              <a:rPr lang="en-US" b="1" dirty="0" smtClean="0">
                <a:solidFill>
                  <a:srgbClr val="7030A0"/>
                </a:solidFill>
              </a:rPr>
              <a:t>smaller units (</a:t>
            </a:r>
            <a:r>
              <a:rPr lang="en-US" b="1" dirty="0" smtClean="0">
                <a:solidFill>
                  <a:srgbClr val="FF0000"/>
                </a:solidFill>
              </a:rPr>
              <a:t>signs)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(sounds-feature/words-morphemes/phrases-words/sentences-phrases)</a:t>
            </a:r>
          </a:p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contrasted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90099"/>
                </a:solidFill>
              </a:rPr>
              <a:t>with another (</a:t>
            </a:r>
            <a:r>
              <a:rPr lang="en-US" b="1" dirty="0" smtClean="0">
                <a:solidFill>
                  <a:srgbClr val="FF0000"/>
                </a:solidFill>
              </a:rPr>
              <a:t>paradigmatic</a:t>
            </a:r>
            <a:r>
              <a:rPr lang="en-US" dirty="0" smtClean="0">
                <a:solidFill>
                  <a:srgbClr val="990099"/>
                </a:solidFill>
              </a:rPr>
              <a:t>) </a:t>
            </a:r>
            <a:r>
              <a:rPr lang="en-US" dirty="0" smtClean="0"/>
              <a:t>(features/sounds/morphemes/words/phrases/sentences)</a:t>
            </a:r>
            <a:endParaRPr lang="en-US" dirty="0" smtClean="0">
              <a:solidFill>
                <a:srgbClr val="990099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added up</a:t>
            </a:r>
            <a:r>
              <a:rPr lang="en-US" dirty="0" smtClean="0">
                <a:solidFill>
                  <a:srgbClr val="7030A0"/>
                </a:solidFill>
              </a:rPr>
              <a:t> to form the whole (</a:t>
            </a:r>
            <a:r>
              <a:rPr lang="en-US" b="1" dirty="0" err="1" smtClean="0">
                <a:solidFill>
                  <a:srgbClr val="FF0000"/>
                </a:solidFill>
              </a:rPr>
              <a:t>syntagmatic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(features-sounds-morphemes-words-phrases-sentences)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6" descr="chomsk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04801"/>
            <a:ext cx="2895600" cy="3124199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276483" name="Picture 3" descr="C:\Users\user\Desktop\Generation of linguistics7889\Chomsky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6010275" cy="6477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276600" y="3429000"/>
            <a:ext cx="1403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FF"/>
                </a:solidFill>
              </a:rPr>
              <a:t>1957</a:t>
            </a:r>
            <a:endParaRPr lang="en-US" sz="4000" b="1" dirty="0">
              <a:solidFill>
                <a:srgbClr val="FF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0400" y="33528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FF"/>
                </a:solidFill>
              </a:rPr>
              <a:t>(1928-)</a:t>
            </a:r>
            <a:endParaRPr lang="en-US" sz="4000" b="1" dirty="0">
              <a:solidFill>
                <a:srgbClr val="FF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228600"/>
            <a:ext cx="5562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dirty="0" smtClean="0">
                <a:solidFill>
                  <a:srgbClr val="FF00FF"/>
                </a:solidFill>
              </a:rPr>
              <a:t>Generative Linguistics</a:t>
            </a:r>
            <a:endParaRPr lang="en-US" sz="46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487362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</a:rPr>
              <a:t>Generative Linguistics Cont’d.</a:t>
            </a:r>
            <a:endParaRPr lang="en-US" sz="34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86740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8000" b="1" dirty="0" smtClean="0">
                <a:solidFill>
                  <a:schemeClr val="hlink"/>
                </a:solidFill>
                <a:ea typeface="宋体" pitchFamily="2" charset="-122"/>
                <a:sym typeface="Times New Roman" pitchFamily="18" charset="0"/>
              </a:rPr>
              <a:t>1. </a:t>
            </a:r>
            <a:r>
              <a:rPr lang="en-US" altLang="zh-CN" sz="7500" b="1" dirty="0" smtClean="0">
                <a:solidFill>
                  <a:schemeClr val="hlink"/>
                </a:solidFill>
                <a:ea typeface="宋体" pitchFamily="2" charset="-122"/>
                <a:sym typeface="Times New Roman" pitchFamily="18" charset="0"/>
              </a:rPr>
              <a:t>What is language for Generativists?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7500" b="1" dirty="0" smtClean="0"/>
              <a:t>Language -a set of </a:t>
            </a:r>
            <a:r>
              <a:rPr lang="en-US" sz="7500" b="1" dirty="0" smtClean="0">
                <a:solidFill>
                  <a:srgbClr val="00B050"/>
                </a:solidFill>
              </a:rPr>
              <a:t>innate </a:t>
            </a:r>
            <a:r>
              <a:rPr lang="en-US" sz="7500" b="1" dirty="0" smtClean="0">
                <a:solidFill>
                  <a:srgbClr val="FF0000"/>
                </a:solidFill>
              </a:rPr>
              <a:t>rules</a:t>
            </a:r>
            <a:r>
              <a:rPr lang="en-US" sz="75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sz="7500" b="1" dirty="0" smtClean="0">
                <a:solidFill>
                  <a:srgbClr val="FF0000"/>
                </a:solidFill>
              </a:rPr>
              <a:t>competence</a:t>
            </a:r>
            <a:r>
              <a:rPr lang="en-US" sz="7500" dirty="0" smtClean="0"/>
              <a:t> vs. </a:t>
            </a:r>
            <a:r>
              <a:rPr lang="en-US" sz="7500" b="1" dirty="0" smtClean="0">
                <a:solidFill>
                  <a:srgbClr val="00B050"/>
                </a:solidFill>
              </a:rPr>
              <a:t>performance</a:t>
            </a:r>
            <a:r>
              <a:rPr lang="en-US" sz="7500" dirty="0" smtClean="0"/>
              <a:t>. </a:t>
            </a:r>
          </a:p>
          <a:p>
            <a:pPr>
              <a:lnSpc>
                <a:spcPct val="170000"/>
              </a:lnSpc>
            </a:pPr>
            <a:r>
              <a:rPr lang="en-US" sz="7500" dirty="0" smtClean="0"/>
              <a:t>Chomsky adds a </a:t>
            </a:r>
            <a:r>
              <a:rPr lang="en-US" sz="7500" b="1" dirty="0" smtClean="0">
                <a:solidFill>
                  <a:srgbClr val="0070C0"/>
                </a:solidFill>
              </a:rPr>
              <a:t>cognitive dimension </a:t>
            </a:r>
            <a:r>
              <a:rPr lang="en-US" sz="7500" dirty="0" smtClean="0"/>
              <a:t>to the linguistic system;</a:t>
            </a:r>
          </a:p>
          <a:p>
            <a:pPr>
              <a:lnSpc>
                <a:spcPct val="170000"/>
              </a:lnSpc>
            </a:pPr>
            <a:r>
              <a:rPr lang="en-US" sz="7500" b="1" dirty="0" smtClean="0">
                <a:solidFill>
                  <a:srgbClr val="7030A0"/>
                </a:solidFill>
              </a:rPr>
              <a:t>Competence</a:t>
            </a:r>
            <a:r>
              <a:rPr lang="en-US" sz="7500" dirty="0" smtClean="0"/>
              <a:t> – </a:t>
            </a:r>
            <a:r>
              <a:rPr lang="en-US" sz="7500" b="1" dirty="0" smtClean="0">
                <a:solidFill>
                  <a:srgbClr val="00B0F0"/>
                </a:solidFill>
              </a:rPr>
              <a:t>linguistic system </a:t>
            </a:r>
            <a:r>
              <a:rPr lang="en-US" sz="7500" dirty="0" smtClean="0"/>
              <a:t>+ </a:t>
            </a:r>
            <a:r>
              <a:rPr lang="en-US" sz="7500" b="1" dirty="0" smtClean="0">
                <a:solidFill>
                  <a:srgbClr val="00B0F0"/>
                </a:solidFill>
              </a:rPr>
              <a:t>native speaker's knowledge;</a:t>
            </a:r>
            <a:endParaRPr lang="en-US" sz="7500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Generative Linguistics Cont’d.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019800"/>
          </a:xfrm>
        </p:spPr>
        <p:txBody>
          <a:bodyPr>
            <a:normAutofit fontScale="85000" lnSpcReduction="10000"/>
          </a:bodyPr>
          <a:lstStyle/>
          <a:p>
            <a:pPr lvl="1" algn="just">
              <a:lnSpc>
                <a:spcPct val="150000"/>
              </a:lnSpc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Poverty of the Stimulus</a:t>
            </a:r>
            <a:endParaRPr lang="en-US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The arguments for </a:t>
            </a:r>
            <a:r>
              <a:rPr lang="en-US" b="1" dirty="0" smtClean="0">
                <a:solidFill>
                  <a:srgbClr val="00B050"/>
                </a:solidFill>
              </a:rPr>
              <a:t>Generative linguistics </a:t>
            </a:r>
            <a:r>
              <a:rPr lang="en-US" dirty="0" smtClean="0"/>
              <a:t>start with-</a:t>
            </a:r>
            <a:r>
              <a:rPr lang="en-US" b="1" i="1" dirty="0" smtClean="0">
                <a:solidFill>
                  <a:srgbClr val="0070C0"/>
                </a:solidFill>
              </a:rPr>
              <a:t>poverty of the stimulus</a:t>
            </a:r>
            <a:r>
              <a:rPr lang="en-US" b="1" i="1" dirty="0" smtClean="0"/>
              <a:t> </a:t>
            </a:r>
            <a:r>
              <a:rPr lang="en-US" i="1" dirty="0" smtClean="0"/>
              <a:t>argument: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i="1" dirty="0" smtClean="0"/>
              <a:t>-States that children are not exposed to rich enough data within their linguistic environment to acquire every feature of their language.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i="1" dirty="0" smtClean="0"/>
              <a:t>-However, children have come to produce new, complex and rich enough structures of their language;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-There must be human </a:t>
            </a:r>
            <a:r>
              <a:rPr lang="en-US" b="1" dirty="0" smtClean="0">
                <a:solidFill>
                  <a:srgbClr val="00B050"/>
                </a:solidFill>
              </a:rPr>
              <a:t>innate knowledge of language (UG)</a:t>
            </a:r>
            <a:endParaRPr lang="en-US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b="1" dirty="0" smtClean="0"/>
          </a:p>
          <a:p>
            <a:pPr algn="just"/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Generative Linguistics Cont’d.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en-US" sz="3000" b="1" dirty="0" smtClean="0">
                <a:solidFill>
                  <a:srgbClr val="FF0000"/>
                </a:solidFill>
              </a:rPr>
              <a:t>Claim</a:t>
            </a:r>
            <a:r>
              <a:rPr lang="en-US" sz="3000" dirty="0" smtClean="0"/>
              <a:t>: speaker-hearers</a:t>
            </a:r>
            <a:r>
              <a:rPr lang="en-US" sz="3000" dirty="0"/>
              <a:t>’ </a:t>
            </a:r>
            <a:r>
              <a:rPr lang="en-US" sz="3000" dirty="0">
                <a:solidFill>
                  <a:srgbClr val="0070C0"/>
                </a:solidFill>
              </a:rPr>
              <a:t>competence</a:t>
            </a:r>
            <a:r>
              <a:rPr lang="en-US" sz="3000" dirty="0"/>
              <a:t> in </a:t>
            </a:r>
            <a:r>
              <a:rPr lang="en-US" sz="3000" dirty="0">
                <a:solidFill>
                  <a:srgbClr val="0070C0"/>
                </a:solidFill>
              </a:rPr>
              <a:t>their native language </a:t>
            </a:r>
            <a:r>
              <a:rPr lang="en-US" sz="3000" dirty="0" smtClean="0">
                <a:solidFill>
                  <a:srgbClr val="0070C0"/>
                </a:solidFill>
              </a:rPr>
              <a:t>is an </a:t>
            </a:r>
            <a:r>
              <a:rPr lang="en-US" sz="3000" b="1" dirty="0" smtClean="0">
                <a:solidFill>
                  <a:srgbClr val="FF0000"/>
                </a:solidFill>
              </a:rPr>
              <a:t>innate </a:t>
            </a:r>
            <a:r>
              <a:rPr lang="en-US" sz="3000" b="1" dirty="0">
                <a:solidFill>
                  <a:srgbClr val="FF0000"/>
                </a:solidFill>
              </a:rPr>
              <a:t>knowledge </a:t>
            </a:r>
            <a:r>
              <a:rPr lang="en-US" sz="3000" dirty="0"/>
              <a:t>that the human species is </a:t>
            </a:r>
            <a:r>
              <a:rPr lang="en-US" sz="3000" b="1" dirty="0" smtClean="0">
                <a:solidFill>
                  <a:srgbClr val="FF0000"/>
                </a:solidFill>
              </a:rPr>
              <a:t>genetically endowed </a:t>
            </a:r>
            <a:r>
              <a:rPr lang="en-US" sz="3000" b="1" dirty="0">
                <a:solidFill>
                  <a:srgbClr val="FF0000"/>
                </a:solidFill>
              </a:rPr>
              <a:t>with</a:t>
            </a:r>
            <a:r>
              <a:rPr lang="en-US" sz="3000" dirty="0"/>
              <a:t>. </a:t>
            </a:r>
            <a:endParaRPr lang="en-US" sz="3000" dirty="0" smtClean="0"/>
          </a:p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en-US" sz="3000" b="1" dirty="0" smtClean="0">
                <a:solidFill>
                  <a:srgbClr val="FF0000"/>
                </a:solidFill>
              </a:rPr>
              <a:t>Assumption</a:t>
            </a:r>
            <a:r>
              <a:rPr lang="en-US" sz="3000" dirty="0" smtClean="0"/>
              <a:t>: human mind consists of different </a:t>
            </a:r>
            <a:r>
              <a:rPr lang="en-US" sz="3000" b="1" dirty="0" smtClean="0">
                <a:solidFill>
                  <a:srgbClr val="FF0000"/>
                </a:solidFill>
              </a:rPr>
              <a:t>compartments</a:t>
            </a:r>
            <a:r>
              <a:rPr lang="en-US" sz="3000" dirty="0" smtClean="0"/>
              <a:t> one of which is the </a:t>
            </a:r>
            <a:r>
              <a:rPr lang="en-US" sz="3000" b="1" dirty="0" smtClean="0">
                <a:solidFill>
                  <a:srgbClr val="7030A0"/>
                </a:solidFill>
              </a:rPr>
              <a:t>language faculty/ LAD</a:t>
            </a:r>
            <a:r>
              <a:rPr lang="en-US" sz="3000" dirty="0" smtClean="0"/>
              <a:t>.     </a:t>
            </a:r>
          </a:p>
          <a:p>
            <a:pPr>
              <a:lnSpc>
                <a:spcPct val="170000"/>
              </a:lnSpc>
            </a:pPr>
            <a:endParaRPr lang="en-US" sz="4200" dirty="0" smtClean="0"/>
          </a:p>
          <a:p>
            <a:pPr>
              <a:lnSpc>
                <a:spcPct val="170000"/>
              </a:lnSpc>
              <a:buNone/>
            </a:pPr>
            <a:endParaRPr lang="en-US" sz="4200" dirty="0" smtClean="0"/>
          </a:p>
          <a:p>
            <a:pPr>
              <a:lnSpc>
                <a:spcPct val="170000"/>
              </a:lnSpc>
            </a:pPr>
            <a:endParaRPr lang="en-US" sz="4200" dirty="0" smtClean="0"/>
          </a:p>
          <a:p>
            <a:pPr>
              <a:lnSpc>
                <a:spcPct val="17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D:\Language learning theories\kisspng-human-brain-working-memory-human-head-thought-brain-thinking-clipart-5b4c27314951f5.0077665115317174253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1" y="4419600"/>
            <a:ext cx="5334000" cy="2133600"/>
          </a:xfrm>
          <a:prstGeom prst="rect">
            <a:avLst/>
          </a:prstGeom>
          <a:noFill/>
        </p:spPr>
      </p:pic>
      <p:sp>
        <p:nvSpPr>
          <p:cNvPr id="6" name="Left Arrow 5"/>
          <p:cNvSpPr/>
          <p:nvPr/>
        </p:nvSpPr>
        <p:spPr>
          <a:xfrm>
            <a:off x="4724400" y="4419600"/>
            <a:ext cx="42672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FFFF00"/>
                </a:solidFill>
              </a:rPr>
              <a:t>Language Faculty/LAD</a:t>
            </a:r>
            <a:endParaRPr lang="en-US" sz="3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800" b="1" dirty="0" smtClean="0">
                <a:solidFill>
                  <a:srgbClr val="FF0000"/>
                </a:solidFill>
              </a:rPr>
              <a:t>Unit One</a:t>
            </a:r>
            <a:r>
              <a:rPr lang="en-US" dirty="0" smtClean="0"/>
              <a:t>: </a:t>
            </a:r>
            <a:r>
              <a:rPr lang="en-US" sz="3800" b="1" dirty="0" smtClean="0">
                <a:solidFill>
                  <a:srgbClr val="00B050"/>
                </a:solidFill>
              </a:rPr>
              <a:t>Introduction</a:t>
            </a:r>
            <a:endParaRPr lang="en-US" sz="38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chemeClr val="hlink"/>
                </a:solidFill>
              </a:rPr>
              <a:t>1. What is Language?</a:t>
            </a:r>
            <a:endParaRPr lang="en-US" b="1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Structural Linguistics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Generative Linguistics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components of language- </a:t>
            </a:r>
            <a:r>
              <a:rPr lang="en-US" b="1" dirty="0" smtClean="0">
                <a:solidFill>
                  <a:srgbClr val="7030A0"/>
                </a:solidFill>
              </a:rPr>
              <a:t>Sound</a:t>
            </a:r>
            <a:r>
              <a:rPr lang="en-US" b="1" dirty="0" smtClean="0"/>
              <a:t> Component</a:t>
            </a:r>
          </a:p>
          <a:p>
            <a:pPr marL="514350" indent="-514350">
              <a:buNone/>
            </a:pPr>
            <a:r>
              <a:rPr lang="en-US" b="1" dirty="0" smtClean="0"/>
              <a:t>                                               -</a:t>
            </a:r>
            <a:r>
              <a:rPr lang="en-US" b="1" dirty="0" smtClean="0">
                <a:solidFill>
                  <a:srgbClr val="7030A0"/>
                </a:solidFill>
              </a:rPr>
              <a:t>Grammar</a:t>
            </a:r>
            <a:r>
              <a:rPr lang="en-US" b="1" dirty="0" smtClean="0"/>
              <a:t> component</a:t>
            </a:r>
          </a:p>
          <a:p>
            <a:pPr marL="514350" indent="-514350">
              <a:buNone/>
            </a:pPr>
            <a:r>
              <a:rPr lang="en-US" b="1" dirty="0" smtClean="0"/>
              <a:t>                                                -</a:t>
            </a:r>
            <a:r>
              <a:rPr lang="en-US" b="1" dirty="0" smtClean="0">
                <a:solidFill>
                  <a:srgbClr val="7030A0"/>
                </a:solidFill>
              </a:rPr>
              <a:t>Meaning</a:t>
            </a:r>
            <a:r>
              <a:rPr lang="en-US" b="1" dirty="0" smtClean="0"/>
              <a:t> component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/>
              <a:t>in the </a:t>
            </a:r>
            <a:r>
              <a:rPr lang="en-US" dirty="0" smtClean="0">
                <a:solidFill>
                  <a:srgbClr val="FF0000"/>
                </a:solidFill>
              </a:rPr>
              <a:t>faculty/LAD there is universal grammar (UG)</a:t>
            </a:r>
            <a:r>
              <a:rPr lang="en-US" dirty="0" smtClean="0"/>
              <a:t>;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UG-</a:t>
            </a:r>
            <a:r>
              <a:rPr lang="en-US" b="1" dirty="0" smtClean="0"/>
              <a:t>--</a:t>
            </a:r>
            <a:r>
              <a:rPr lang="en-US" b="1" dirty="0" smtClean="0">
                <a:solidFill>
                  <a:srgbClr val="0070C0"/>
                </a:solidFill>
              </a:rPr>
              <a:t>Principles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parameters</a:t>
            </a:r>
            <a:r>
              <a:rPr lang="en-US" b="1" dirty="0" smtClean="0"/>
              <a:t> are innate/common for all;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Principles</a:t>
            </a:r>
            <a:r>
              <a:rPr lang="en-US" b="1" dirty="0" smtClean="0"/>
              <a:t> explain similarities across </a:t>
            </a:r>
            <a:r>
              <a:rPr lang="en-US" b="1" dirty="0" err="1" smtClean="0"/>
              <a:t>lgs</a:t>
            </a:r>
            <a:r>
              <a:rPr lang="en-US" b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parameters</a:t>
            </a:r>
            <a:r>
              <a:rPr lang="en-US" b="1" dirty="0" smtClean="0"/>
              <a:t> explain d/</a:t>
            </a:r>
            <a:r>
              <a:rPr lang="en-US" b="1" dirty="0" err="1" smtClean="0"/>
              <a:t>ces</a:t>
            </a:r>
            <a:r>
              <a:rPr lang="en-US" b="1" dirty="0" smtClean="0"/>
              <a:t> among </a:t>
            </a:r>
            <a:r>
              <a:rPr lang="en-US" b="1" dirty="0" err="1" smtClean="0"/>
              <a:t>lgs</a:t>
            </a:r>
            <a:r>
              <a:rPr lang="en-US" b="1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sz="3300" b="1" dirty="0" smtClean="0">
                <a:solidFill>
                  <a:srgbClr val="0070C0"/>
                </a:solidFill>
              </a:rPr>
              <a:t>Principles -Phrase Structure </a:t>
            </a:r>
          </a:p>
          <a:p>
            <a:pPr>
              <a:lnSpc>
                <a:spcPct val="160000"/>
              </a:lnSpc>
              <a:buNone/>
            </a:pPr>
            <a:r>
              <a:rPr lang="en-US" sz="3300" b="1" dirty="0" smtClean="0">
                <a:solidFill>
                  <a:srgbClr val="0070C0"/>
                </a:solidFill>
              </a:rPr>
              <a:t>  </a:t>
            </a:r>
            <a:r>
              <a:rPr lang="en-US" sz="3300" dirty="0" smtClean="0"/>
              <a:t>=the phrases of all languages consist of </a:t>
            </a:r>
            <a:r>
              <a:rPr lang="en-US" sz="3300" b="1" dirty="0" smtClean="0">
                <a:solidFill>
                  <a:srgbClr val="0070C0"/>
                </a:solidFill>
              </a:rPr>
              <a:t>heads</a:t>
            </a:r>
            <a:r>
              <a:rPr lang="en-US" sz="3300" dirty="0" smtClean="0"/>
              <a:t> and </a:t>
            </a:r>
            <a:r>
              <a:rPr lang="en-US" sz="3300" b="1" dirty="0" smtClean="0">
                <a:solidFill>
                  <a:srgbClr val="0070C0"/>
                </a:solidFill>
              </a:rPr>
              <a:t>possible</a:t>
            </a:r>
            <a:r>
              <a:rPr lang="en-US" sz="3300" dirty="0" smtClean="0"/>
              <a:t> </a:t>
            </a:r>
            <a:r>
              <a:rPr lang="en-US" sz="3300" b="1" dirty="0" smtClean="0">
                <a:solidFill>
                  <a:srgbClr val="0070C0"/>
                </a:solidFill>
              </a:rPr>
              <a:t>complements</a:t>
            </a:r>
            <a:r>
              <a:rPr lang="en-US" sz="3300" b="1" dirty="0" smtClean="0"/>
              <a:t>;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sz="3300" b="1" dirty="0" smtClean="0"/>
              <a:t> </a:t>
            </a:r>
            <a:r>
              <a:rPr lang="en-US" sz="3300" b="1" dirty="0" smtClean="0">
                <a:solidFill>
                  <a:srgbClr val="0070C0"/>
                </a:solidFill>
              </a:rPr>
              <a:t>parameter- Head initial </a:t>
            </a:r>
            <a:r>
              <a:rPr lang="en-US" sz="3300" dirty="0" smtClean="0"/>
              <a:t>and </a:t>
            </a:r>
            <a:r>
              <a:rPr lang="en-US" sz="3300" b="1" dirty="0" smtClean="0">
                <a:solidFill>
                  <a:srgbClr val="0070C0"/>
                </a:solidFill>
              </a:rPr>
              <a:t>Head final </a:t>
            </a:r>
          </a:p>
          <a:p>
            <a:pPr>
              <a:lnSpc>
                <a:spcPct val="160000"/>
              </a:lnSpc>
              <a:buNone/>
            </a:pPr>
            <a:r>
              <a:rPr lang="en-US" sz="3300" b="1" dirty="0" smtClean="0">
                <a:solidFill>
                  <a:srgbClr val="0070C0"/>
                </a:solidFill>
              </a:rPr>
              <a:t>= </a:t>
            </a:r>
            <a:r>
              <a:rPr lang="en-US" sz="3300" dirty="0" smtClean="0"/>
              <a:t>Some languages are </a:t>
            </a:r>
            <a:r>
              <a:rPr lang="en-US" sz="3300" b="1" dirty="0" smtClean="0">
                <a:solidFill>
                  <a:srgbClr val="0070C0"/>
                </a:solidFill>
              </a:rPr>
              <a:t>head initial </a:t>
            </a:r>
            <a:r>
              <a:rPr lang="en-US" sz="3300" dirty="0" smtClean="0"/>
              <a:t>and some are </a:t>
            </a:r>
            <a:r>
              <a:rPr lang="en-US" sz="3300" b="1" dirty="0" smtClean="0">
                <a:solidFill>
                  <a:srgbClr val="0070C0"/>
                </a:solidFill>
              </a:rPr>
              <a:t>head final;</a:t>
            </a:r>
          </a:p>
          <a:p>
            <a:pPr>
              <a:lnSpc>
                <a:spcPct val="160000"/>
              </a:lnSpc>
              <a:buNone/>
            </a:pPr>
            <a:r>
              <a:rPr lang="en-US" sz="3300" dirty="0" err="1" smtClean="0"/>
              <a:t>Eg</a:t>
            </a:r>
            <a:r>
              <a:rPr lang="en-US" sz="3300" dirty="0" smtClean="0"/>
              <a:t>.  </a:t>
            </a:r>
            <a:r>
              <a:rPr lang="en-US" sz="3300" b="1" dirty="0" smtClean="0">
                <a:solidFill>
                  <a:srgbClr val="FF0000"/>
                </a:solidFill>
              </a:rPr>
              <a:t>English</a:t>
            </a:r>
            <a:r>
              <a:rPr lang="en-US" sz="3300" dirty="0" smtClean="0"/>
              <a:t> =head + complement</a:t>
            </a:r>
          </a:p>
          <a:p>
            <a:pPr>
              <a:lnSpc>
                <a:spcPct val="160000"/>
              </a:lnSpc>
              <a:buNone/>
            </a:pPr>
            <a:r>
              <a:rPr lang="en-US" sz="3300" dirty="0" smtClean="0"/>
              <a:t>-The man [</a:t>
            </a:r>
            <a:r>
              <a:rPr lang="en-US" sz="3300" b="1" dirty="0" smtClean="0">
                <a:solidFill>
                  <a:srgbClr val="00B0F0"/>
                </a:solidFill>
              </a:rPr>
              <a:t>killed </a:t>
            </a:r>
            <a:r>
              <a:rPr lang="en-US" sz="3400" b="1" dirty="0" smtClean="0">
                <a:solidFill>
                  <a:srgbClr val="00B0F0"/>
                </a:solidFill>
              </a:rPr>
              <a:t>(head)</a:t>
            </a:r>
            <a:r>
              <a:rPr lang="en-US" sz="3400" b="1" dirty="0" smtClean="0"/>
              <a:t> </a:t>
            </a:r>
            <a:r>
              <a:rPr lang="en-US" sz="3300" b="1" dirty="0" smtClean="0">
                <a:solidFill>
                  <a:srgbClr val="990099"/>
                </a:solidFill>
              </a:rPr>
              <a:t>the lion (com)</a:t>
            </a:r>
            <a:r>
              <a:rPr lang="en-US" sz="3300" b="1" dirty="0" smtClean="0"/>
              <a:t>]VP</a:t>
            </a:r>
            <a:r>
              <a:rPr lang="en-US" sz="3300" dirty="0" smtClean="0"/>
              <a:t>.</a:t>
            </a:r>
          </a:p>
          <a:p>
            <a:pPr>
              <a:lnSpc>
                <a:spcPct val="160000"/>
              </a:lnSpc>
              <a:buNone/>
            </a:pPr>
            <a:r>
              <a:rPr lang="en-US" sz="3300" dirty="0" smtClean="0"/>
              <a:t>       </a:t>
            </a:r>
            <a:r>
              <a:rPr lang="en-US" sz="3300" b="1" dirty="0" smtClean="0">
                <a:solidFill>
                  <a:srgbClr val="FF0000"/>
                </a:solidFill>
              </a:rPr>
              <a:t>Amharic</a:t>
            </a:r>
            <a:r>
              <a:rPr lang="en-US" sz="3300" dirty="0" smtClean="0"/>
              <a:t> =Complement + head-</a:t>
            </a:r>
            <a:r>
              <a:rPr lang="am-ET" sz="3300" dirty="0" smtClean="0"/>
              <a:t> </a:t>
            </a:r>
            <a:endParaRPr lang="en-US" sz="3300" dirty="0" smtClean="0"/>
          </a:p>
          <a:p>
            <a:pPr>
              <a:lnSpc>
                <a:spcPct val="160000"/>
              </a:lnSpc>
              <a:buNone/>
            </a:pPr>
            <a:r>
              <a:rPr lang="en-US" sz="3300" dirty="0" smtClean="0"/>
              <a:t>-</a:t>
            </a:r>
            <a:r>
              <a:rPr lang="am-ET" sz="3300" dirty="0" smtClean="0"/>
              <a:t>ሰውየው</a:t>
            </a:r>
            <a:r>
              <a:rPr lang="en-US" sz="3300" dirty="0" smtClean="0"/>
              <a:t> [</a:t>
            </a:r>
            <a:r>
              <a:rPr lang="am-ET" sz="3300" b="1" dirty="0" smtClean="0">
                <a:solidFill>
                  <a:srgbClr val="990099"/>
                </a:solidFill>
              </a:rPr>
              <a:t>አንበሳውን</a:t>
            </a:r>
            <a:r>
              <a:rPr lang="en-US" sz="3300" dirty="0" smtClean="0"/>
              <a:t>  (com)</a:t>
            </a:r>
            <a:r>
              <a:rPr lang="am-ET" sz="3300" b="1" dirty="0" smtClean="0">
                <a:solidFill>
                  <a:srgbClr val="00B0F0"/>
                </a:solidFill>
              </a:rPr>
              <a:t>ገደለው</a:t>
            </a:r>
            <a:r>
              <a:rPr lang="en-US" sz="3300" b="1" dirty="0" smtClean="0">
                <a:solidFill>
                  <a:srgbClr val="00B0F0"/>
                </a:solidFill>
              </a:rPr>
              <a:t> (head)</a:t>
            </a:r>
            <a:r>
              <a:rPr lang="en-US" sz="3300" dirty="0" smtClean="0"/>
              <a:t>]</a:t>
            </a:r>
            <a:r>
              <a:rPr lang="en-US" sz="3300" b="1" dirty="0" smtClean="0"/>
              <a:t>VP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sz="3000" b="1" dirty="0" smtClean="0">
                <a:solidFill>
                  <a:srgbClr val="FF0000"/>
                </a:solidFill>
              </a:rPr>
              <a:t>Principle</a:t>
            </a:r>
            <a:r>
              <a:rPr lang="en-US" sz="3000" b="1" dirty="0" smtClean="0">
                <a:solidFill>
                  <a:srgbClr val="00B0F0"/>
                </a:solidFill>
              </a:rPr>
              <a:t> </a:t>
            </a:r>
            <a:r>
              <a:rPr lang="en-US" sz="3000" b="1" dirty="0" smtClean="0">
                <a:solidFill>
                  <a:srgbClr val="0070C0"/>
                </a:solidFill>
              </a:rPr>
              <a:t>-</a:t>
            </a:r>
            <a:r>
              <a:rPr lang="en-US" sz="3000" b="1" dirty="0" smtClean="0">
                <a:solidFill>
                  <a:srgbClr val="00B0F0"/>
                </a:solidFill>
              </a:rPr>
              <a:t>Pronoun Subject </a:t>
            </a:r>
          </a:p>
          <a:p>
            <a:pPr>
              <a:lnSpc>
                <a:spcPct val="160000"/>
              </a:lnSpc>
              <a:buNone/>
            </a:pPr>
            <a:r>
              <a:rPr lang="en-US" sz="3000" b="1" dirty="0" smtClean="0"/>
              <a:t>= </a:t>
            </a:r>
            <a:r>
              <a:rPr lang="en-US" sz="3000" b="1" dirty="0" smtClean="0">
                <a:solidFill>
                  <a:srgbClr val="00B0F0"/>
                </a:solidFill>
              </a:rPr>
              <a:t>Pronouns</a:t>
            </a:r>
            <a:r>
              <a:rPr lang="en-US" sz="3000" b="1" dirty="0" smtClean="0"/>
              <a:t> of all languages function as </a:t>
            </a:r>
            <a:r>
              <a:rPr lang="en-US" sz="3000" b="1" dirty="0" smtClean="0">
                <a:solidFill>
                  <a:srgbClr val="00B0F0"/>
                </a:solidFill>
              </a:rPr>
              <a:t>subjects</a:t>
            </a:r>
            <a:r>
              <a:rPr lang="en-US" sz="3000" b="1" dirty="0" smtClean="0"/>
              <a:t>; </a:t>
            </a:r>
          </a:p>
          <a:p>
            <a:pPr>
              <a:lnSpc>
                <a:spcPct val="160000"/>
              </a:lnSpc>
              <a:buNone/>
            </a:pPr>
            <a:endParaRPr lang="en-US" sz="3000" b="1" dirty="0" smtClean="0"/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en-US" sz="3000" b="1" dirty="0" smtClean="0">
                <a:solidFill>
                  <a:srgbClr val="FF0000"/>
                </a:solidFill>
              </a:rPr>
              <a:t>Parameter- </a:t>
            </a:r>
            <a:r>
              <a:rPr lang="en-US" sz="3000" b="1" dirty="0" smtClean="0">
                <a:solidFill>
                  <a:srgbClr val="00B0F0"/>
                </a:solidFill>
              </a:rPr>
              <a:t>Pro-drop</a:t>
            </a:r>
            <a:r>
              <a:rPr lang="en-US" sz="3000" b="1" dirty="0" smtClean="0"/>
              <a:t> and </a:t>
            </a:r>
            <a:r>
              <a:rPr lang="en-US" sz="3000" b="1" dirty="0" smtClean="0">
                <a:solidFill>
                  <a:srgbClr val="00B0F0"/>
                </a:solidFill>
              </a:rPr>
              <a:t>non pro-drop </a:t>
            </a:r>
          </a:p>
          <a:p>
            <a:pPr>
              <a:lnSpc>
                <a:spcPct val="160000"/>
              </a:lnSpc>
              <a:buNone/>
            </a:pPr>
            <a:r>
              <a:rPr lang="en-US" sz="3000" b="1" dirty="0" smtClean="0"/>
              <a:t>=some languages are </a:t>
            </a:r>
            <a:r>
              <a:rPr lang="en-US" sz="3000" b="1" dirty="0" smtClean="0">
                <a:solidFill>
                  <a:srgbClr val="00B0F0"/>
                </a:solidFill>
              </a:rPr>
              <a:t>pro-drop </a:t>
            </a:r>
            <a:r>
              <a:rPr lang="en-US" sz="3000" b="1" dirty="0" smtClean="0"/>
              <a:t>and some are </a:t>
            </a:r>
            <a:r>
              <a:rPr lang="en-US" sz="3000" b="1" dirty="0" smtClean="0">
                <a:solidFill>
                  <a:srgbClr val="00B0F0"/>
                </a:solidFill>
              </a:rPr>
              <a:t>non pro-drop;</a:t>
            </a:r>
          </a:p>
          <a:p>
            <a:pPr>
              <a:lnSpc>
                <a:spcPct val="160000"/>
              </a:lnSpc>
              <a:buNone/>
            </a:pPr>
            <a:endParaRPr lang="en-US" sz="3000" b="1" dirty="0" smtClean="0">
              <a:solidFill>
                <a:srgbClr val="00B0F0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000" dirty="0" err="1" smtClean="0"/>
              <a:t>Eg</a:t>
            </a:r>
            <a:r>
              <a:rPr lang="en-US" sz="3000" dirty="0" smtClean="0"/>
              <a:t>. -</a:t>
            </a:r>
            <a:r>
              <a:rPr lang="en-US" sz="3000" b="1" dirty="0" smtClean="0">
                <a:solidFill>
                  <a:srgbClr val="FF0000"/>
                </a:solidFill>
              </a:rPr>
              <a:t>English-</a:t>
            </a:r>
            <a:r>
              <a:rPr lang="en-US" sz="3000" b="1" dirty="0" smtClean="0"/>
              <a:t> </a:t>
            </a:r>
            <a:r>
              <a:rPr lang="en-US" sz="3000" b="1" dirty="0" smtClean="0">
                <a:solidFill>
                  <a:srgbClr val="00B050"/>
                </a:solidFill>
              </a:rPr>
              <a:t>He</a:t>
            </a:r>
            <a:r>
              <a:rPr lang="en-US" sz="3000" dirty="0" smtClean="0"/>
              <a:t> killed the lion</a:t>
            </a:r>
            <a:r>
              <a:rPr lang="en-US" sz="3000" b="1" dirty="0" smtClean="0">
                <a:solidFill>
                  <a:srgbClr val="990099"/>
                </a:solidFill>
              </a:rPr>
              <a:t>. (</a:t>
            </a:r>
            <a:r>
              <a:rPr lang="en-US" sz="3000" b="1" dirty="0" smtClean="0">
                <a:solidFill>
                  <a:srgbClr val="00B0F0"/>
                </a:solidFill>
              </a:rPr>
              <a:t>non pro-drop</a:t>
            </a:r>
            <a:r>
              <a:rPr lang="en-US" sz="3000" b="1" dirty="0" smtClean="0">
                <a:solidFill>
                  <a:srgbClr val="990099"/>
                </a:solidFill>
              </a:rPr>
              <a:t>)</a:t>
            </a:r>
          </a:p>
          <a:p>
            <a:pPr>
              <a:lnSpc>
                <a:spcPct val="160000"/>
              </a:lnSpc>
              <a:buNone/>
            </a:pPr>
            <a:r>
              <a:rPr lang="en-US" sz="3000" b="1" dirty="0" smtClean="0"/>
              <a:t>      -</a:t>
            </a:r>
            <a:r>
              <a:rPr lang="en-US" sz="3000" b="1" dirty="0" smtClean="0">
                <a:solidFill>
                  <a:srgbClr val="FF0000"/>
                </a:solidFill>
              </a:rPr>
              <a:t>Amharic-</a:t>
            </a:r>
            <a:r>
              <a:rPr lang="en-US" sz="3000" b="1" dirty="0" smtClean="0"/>
              <a:t> ___</a:t>
            </a:r>
            <a:r>
              <a:rPr lang="am-ET" sz="3000" dirty="0" smtClean="0"/>
              <a:t>አንበሳውን</a:t>
            </a:r>
            <a:r>
              <a:rPr lang="en-US" sz="3000" dirty="0" smtClean="0"/>
              <a:t> </a:t>
            </a:r>
            <a:r>
              <a:rPr lang="am-ET" sz="3000" dirty="0" smtClean="0"/>
              <a:t>ገደ</a:t>
            </a:r>
            <a:r>
              <a:rPr lang="am-ET" sz="3000" b="1" dirty="0" smtClean="0">
                <a:solidFill>
                  <a:srgbClr val="00B050"/>
                </a:solidFill>
              </a:rPr>
              <a:t>ለ</a:t>
            </a:r>
            <a:r>
              <a:rPr lang="am-ET" sz="3000" dirty="0" smtClean="0"/>
              <a:t>ው</a:t>
            </a:r>
            <a:r>
              <a:rPr lang="en-US" sz="3000" dirty="0" smtClean="0"/>
              <a:t>:: (</a:t>
            </a:r>
            <a:r>
              <a:rPr lang="en-US" sz="3000" b="1" dirty="0" smtClean="0">
                <a:solidFill>
                  <a:srgbClr val="00B0F0"/>
                </a:solidFill>
              </a:rPr>
              <a:t>Pro-drop</a:t>
            </a:r>
            <a:r>
              <a:rPr lang="en-US" sz="3000" b="1" dirty="0" smtClean="0"/>
              <a:t> </a:t>
            </a:r>
            <a:r>
              <a:rPr lang="en-US" sz="3000" dirty="0" smtClean="0"/>
              <a:t>)</a:t>
            </a:r>
          </a:p>
          <a:p>
            <a:pPr>
              <a:lnSpc>
                <a:spcPct val="160000"/>
              </a:lnSpc>
              <a:buNone/>
            </a:pPr>
            <a:endParaRPr lang="en-US" b="1" dirty="0" smtClean="0">
              <a:solidFill>
                <a:srgbClr val="990099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172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2. What aspect of language is acquired?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What is acquired/learnt</a:t>
            </a:r>
            <a:r>
              <a:rPr lang="en-US" dirty="0" smtClean="0"/>
              <a:t>? =</a:t>
            </a:r>
            <a:r>
              <a:rPr lang="en-US" b="1" dirty="0" smtClean="0">
                <a:solidFill>
                  <a:srgbClr val="00B0F0"/>
                </a:solidFill>
              </a:rPr>
              <a:t>rules</a:t>
            </a:r>
            <a:r>
              <a:rPr lang="en-US" dirty="0" smtClean="0"/>
              <a:t> of the target language;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b="1" dirty="0" smtClean="0"/>
              <a:t>what</a:t>
            </a:r>
            <a:r>
              <a:rPr lang="en-US" dirty="0" smtClean="0"/>
              <a:t> </a:t>
            </a:r>
            <a:r>
              <a:rPr lang="en-US" b="1" dirty="0" smtClean="0"/>
              <a:t>are the rules of a target language?=</a:t>
            </a:r>
            <a:r>
              <a:rPr lang="en-US" b="1" dirty="0" smtClean="0">
                <a:solidFill>
                  <a:srgbClr val="00B0F0"/>
                </a:solidFill>
              </a:rPr>
              <a:t>parameter settings </a:t>
            </a:r>
            <a:r>
              <a:rPr lang="en-US" b="1" dirty="0" smtClean="0"/>
              <a:t>(head first/head final)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b="1" dirty="0" smtClean="0">
                <a:solidFill>
                  <a:srgbClr val="00B0F0"/>
                </a:solidFill>
              </a:rPr>
              <a:t>principles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parameter options </a:t>
            </a:r>
            <a:r>
              <a:rPr lang="en-US" dirty="0" smtClean="0"/>
              <a:t>are innate;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b="1" dirty="0" smtClean="0">
                <a:solidFill>
                  <a:srgbClr val="00B0F0"/>
                </a:solidFill>
              </a:rPr>
              <a:t>parameter</a:t>
            </a:r>
            <a:r>
              <a:rPr lang="en-US" dirty="0" smtClean="0"/>
              <a:t> </a:t>
            </a:r>
            <a:r>
              <a:rPr lang="en-US" b="1" dirty="0" smtClean="0"/>
              <a:t>settings</a:t>
            </a:r>
            <a:r>
              <a:rPr lang="en-US" dirty="0" smtClean="0"/>
              <a:t> are triggered by </a:t>
            </a:r>
            <a:r>
              <a:rPr lang="en-US" dirty="0" smtClean="0">
                <a:solidFill>
                  <a:srgbClr val="00B0F0"/>
                </a:solidFill>
              </a:rPr>
              <a:t>input/learnt</a:t>
            </a:r>
            <a:r>
              <a:rPr lang="en-US" dirty="0" smtClean="0"/>
              <a:t>.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dirty="0" smtClean="0">
                <a:solidFill>
                  <a:srgbClr val="00B0F0"/>
                </a:solidFill>
              </a:rPr>
              <a:t>Languages</a:t>
            </a:r>
            <a:r>
              <a:rPr lang="en-US" dirty="0" smtClean="0"/>
              <a:t> have few </a:t>
            </a:r>
            <a:r>
              <a:rPr lang="en-US" b="1" dirty="0" smtClean="0">
                <a:solidFill>
                  <a:srgbClr val="00B0F0"/>
                </a:solidFill>
              </a:rPr>
              <a:t>rules</a:t>
            </a:r>
            <a:r>
              <a:rPr lang="en-US" dirty="0" smtClean="0"/>
              <a:t> for </a:t>
            </a:r>
            <a:r>
              <a:rPr lang="en-US" b="1" dirty="0" smtClean="0"/>
              <a:t>basic sentence structures (</a:t>
            </a:r>
            <a:r>
              <a:rPr lang="en-US" b="1" dirty="0" smtClean="0">
                <a:solidFill>
                  <a:srgbClr val="00B0F0"/>
                </a:solidFill>
              </a:rPr>
              <a:t>PSRs</a:t>
            </a:r>
            <a:r>
              <a:rPr lang="en-US" b="1" dirty="0" smtClean="0"/>
              <a:t>)</a:t>
            </a:r>
            <a:r>
              <a:rPr lang="en-US" dirty="0" smtClean="0"/>
              <a:t>, and a </a:t>
            </a:r>
            <a:r>
              <a:rPr lang="en-US" b="1" dirty="0" smtClean="0"/>
              <a:t>limited</a:t>
            </a:r>
            <a:r>
              <a:rPr lang="en-US" dirty="0" smtClean="0"/>
              <a:t> set of </a:t>
            </a:r>
            <a:r>
              <a:rPr lang="en-US" b="1" dirty="0" smtClean="0">
                <a:solidFill>
                  <a:srgbClr val="00B0F0"/>
                </a:solidFill>
              </a:rPr>
              <a:t>transformational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rules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00B0F0"/>
                </a:solidFill>
              </a:rPr>
              <a:t>TRs</a:t>
            </a:r>
            <a:r>
              <a:rPr lang="en-US" b="1" dirty="0" smtClean="0"/>
              <a:t>) 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/>
              <a:t>  </a:t>
            </a:r>
            <a:r>
              <a:rPr lang="en-US" dirty="0" smtClean="0"/>
              <a:t>( </a:t>
            </a:r>
            <a:r>
              <a:rPr lang="en-US" b="1" dirty="0" smtClean="0">
                <a:solidFill>
                  <a:srgbClr val="00B0F0"/>
                </a:solidFill>
              </a:rPr>
              <a:t>movement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insertion</a:t>
            </a:r>
            <a:r>
              <a:rPr lang="en-US" dirty="0" smtClean="0"/>
              <a:t>) for deriving other structures. </a:t>
            </a:r>
          </a:p>
          <a:p>
            <a:pPr marL="514350" indent="-514350" algn="just"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b="1" i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00B050"/>
                </a:solidFill>
              </a:rPr>
              <a:t>3. How do children acquire language?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Ø"/>
            </a:pPr>
            <a:r>
              <a:rPr lang="en-US" dirty="0" smtClean="0"/>
              <a:t>through </a:t>
            </a:r>
            <a:r>
              <a:rPr lang="en-US" b="1" dirty="0" smtClean="0"/>
              <a:t>cognitive process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dirty="0" smtClean="0"/>
              <a:t>=</a:t>
            </a:r>
            <a:r>
              <a:rPr lang="en-US" b="1" dirty="0" smtClean="0">
                <a:solidFill>
                  <a:srgbClr val="00B0F0"/>
                </a:solidFill>
              </a:rPr>
              <a:t>finite rules/parametric options </a:t>
            </a:r>
            <a:r>
              <a:rPr lang="en-US" dirty="0" smtClean="0"/>
              <a:t>are triggered by limited input.</a:t>
            </a:r>
            <a:endParaRPr lang="en-US" b="1" dirty="0" smtClean="0"/>
          </a:p>
          <a:p>
            <a:pPr algn="just">
              <a:lnSpc>
                <a:spcPct val="160000"/>
              </a:lnSpc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Acquisition</a:t>
            </a:r>
            <a:r>
              <a:rPr lang="en-US" dirty="0" smtClean="0">
                <a:solidFill>
                  <a:srgbClr val="FF0000"/>
                </a:solidFill>
              </a:rPr>
              <a:t> of a </a:t>
            </a:r>
            <a:r>
              <a:rPr lang="en-US" b="1" dirty="0" smtClean="0">
                <a:solidFill>
                  <a:srgbClr val="FF0000"/>
                </a:solidFill>
              </a:rPr>
              <a:t>specific la</a:t>
            </a:r>
            <a:r>
              <a:rPr lang="en-US" b="1" dirty="0" smtClean="0"/>
              <a:t>nguage -a process of </a:t>
            </a:r>
            <a:r>
              <a:rPr lang="en-US" b="1" dirty="0" smtClean="0">
                <a:solidFill>
                  <a:srgbClr val="FF0000"/>
                </a:solidFill>
              </a:rPr>
              <a:t>selecting</a:t>
            </a:r>
            <a:r>
              <a:rPr lang="en-US" b="1" dirty="0" smtClean="0"/>
              <a:t> among the limited </a:t>
            </a:r>
            <a:r>
              <a:rPr lang="en-US" b="1" dirty="0" smtClean="0">
                <a:solidFill>
                  <a:srgbClr val="FF0000"/>
                </a:solidFill>
              </a:rPr>
              <a:t>parametric options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rgbClr val="FF0000"/>
                </a:solidFill>
              </a:rPr>
              <a:t>matches the linguistic input</a:t>
            </a:r>
            <a:r>
              <a:rPr lang="en-US" b="1" dirty="0" smtClean="0"/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just">
              <a:lnSpc>
                <a:spcPct val="160000"/>
              </a:lnSpc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</a:rPr>
              <a:t>Grammar/Language system</a:t>
            </a:r>
            <a:endParaRPr lang="en-US" sz="3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Phonology</a:t>
            </a:r>
          </a:p>
          <a:p>
            <a:r>
              <a:rPr lang="en-US" dirty="0" smtClean="0"/>
              <a:t>Lexicon</a:t>
            </a:r>
          </a:p>
          <a:p>
            <a:r>
              <a:rPr lang="en-US" dirty="0" smtClean="0"/>
              <a:t>Syntactic</a:t>
            </a:r>
          </a:p>
          <a:p>
            <a:r>
              <a:rPr lang="en-US" dirty="0" smtClean="0"/>
              <a:t>Semantic</a:t>
            </a:r>
          </a:p>
          <a:p>
            <a:r>
              <a:rPr lang="en-US" dirty="0" smtClean="0"/>
              <a:t>It is obvious that words are ‘made up of’ sounds (or at least that they contain sounds) and that sentences are ‘made of’ words, and sentences must be meaningful.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sz="4000" dirty="0" smtClean="0">
                <a:solidFill>
                  <a:srgbClr val="00B0F0"/>
                </a:solidFill>
              </a:rPr>
              <a:t>+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905000"/>
            <a:ext cx="1752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1</a:t>
            </a:r>
            <a:r>
              <a:rPr lang="en-US" sz="3000" dirty="0" smtClean="0">
                <a:solidFill>
                  <a:srgbClr val="FF0000"/>
                </a:solidFill>
              </a:rPr>
              <a:t>. Lexicon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743200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2</a:t>
            </a:r>
            <a:r>
              <a:rPr lang="en-US" sz="3200" dirty="0" smtClean="0">
                <a:solidFill>
                  <a:srgbClr val="FF0000"/>
                </a:solidFill>
              </a:rPr>
              <a:t>. Syntax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362200" y="1905000"/>
            <a:ext cx="25146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Syntactic</a:t>
            </a:r>
          </a:p>
          <a:p>
            <a:pPr algn="ctr"/>
            <a:r>
              <a:rPr lang="en-US" sz="2600" b="1" dirty="0" err="1" smtClean="0">
                <a:solidFill>
                  <a:srgbClr val="FF0000"/>
                </a:solidFill>
              </a:rPr>
              <a:t>Represen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1676400"/>
            <a:ext cx="2286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3</a:t>
            </a:r>
            <a:r>
              <a:rPr lang="en-US" sz="2600" b="1" dirty="0" smtClean="0">
                <a:solidFill>
                  <a:srgbClr val="00B050"/>
                </a:solidFill>
              </a:rPr>
              <a:t>. Semantic Component</a:t>
            </a:r>
            <a:endParaRPr lang="en-US" sz="2600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2514600"/>
            <a:ext cx="2438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</a:rPr>
              <a:t>4</a:t>
            </a:r>
            <a:r>
              <a:rPr lang="en-US" sz="2600" b="1" dirty="0" smtClean="0">
                <a:solidFill>
                  <a:srgbClr val="7030A0"/>
                </a:solidFill>
              </a:rPr>
              <a:t>. Phonological Component</a:t>
            </a:r>
            <a:endParaRPr lang="en-US" sz="2600" b="1" dirty="0">
              <a:solidFill>
                <a:srgbClr val="7030A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086600" y="1600200"/>
            <a:ext cx="18288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Sem. Rep.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162800" y="2514600"/>
            <a:ext cx="17526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Pho. Rep.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Grammatical Components of Language </a:t>
            </a:r>
            <a:r>
              <a:rPr lang="en-US" b="1" dirty="0" smtClean="0">
                <a:solidFill>
                  <a:srgbClr val="FF0000"/>
                </a:solidFill>
              </a:rPr>
              <a:t>Morphology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7030A0"/>
                </a:solidFill>
              </a:rPr>
              <a:t>Syntax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1 What is </a:t>
            </a:r>
            <a:r>
              <a:rPr lang="en-US" b="1" dirty="0" smtClean="0">
                <a:solidFill>
                  <a:srgbClr val="FF0000"/>
                </a:solidFill>
              </a:rPr>
              <a:t>morphology</a:t>
            </a:r>
            <a:r>
              <a:rPr lang="en-US" b="1" dirty="0" smtClean="0"/>
              <a:t>?</a:t>
            </a:r>
          </a:p>
          <a:p>
            <a:pPr marL="514350" indent="-514350">
              <a:buNone/>
            </a:pPr>
            <a:r>
              <a:rPr lang="en-US" b="1" dirty="0" smtClean="0"/>
              <a:t> -</a:t>
            </a:r>
            <a:r>
              <a:rPr lang="it-IT" dirty="0" smtClean="0"/>
              <a:t>THE STRUCTURE OF WORDS</a:t>
            </a:r>
          </a:p>
          <a:p>
            <a:pPr marL="514350" indent="-514350">
              <a:buNone/>
            </a:pPr>
            <a:r>
              <a:rPr lang="it-IT" dirty="0" smtClean="0"/>
              <a:t>-the formation of words </a:t>
            </a:r>
          </a:p>
          <a:p>
            <a:pPr marL="514350" indent="-514350">
              <a:buNone/>
            </a:pPr>
            <a:r>
              <a:rPr lang="it-IT" dirty="0" smtClean="0"/>
              <a:t>eg. Workers—is formed from --work+er+s;</a:t>
            </a:r>
          </a:p>
          <a:p>
            <a:pPr marL="514350" indent="-514350">
              <a:buNone/>
            </a:pPr>
            <a:r>
              <a:rPr lang="it-IT" dirty="0" smtClean="0"/>
              <a:t>-analysis of words</a:t>
            </a:r>
          </a:p>
          <a:p>
            <a:pPr marL="514350" indent="-514350">
              <a:buNone/>
            </a:pPr>
            <a:r>
              <a:rPr lang="it-IT" dirty="0" smtClean="0"/>
              <a:t>eg. Workers—is analyzed in to --work-er-s;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b="1" dirty="0" smtClean="0"/>
              <a:t>1.1 Concepts of Words</a:t>
            </a:r>
          </a:p>
          <a:p>
            <a:pPr marL="514350" indent="-514350">
              <a:buNone/>
            </a:pPr>
            <a:r>
              <a:rPr lang="en-US" b="1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Lexicon</a:t>
            </a:r>
            <a:r>
              <a:rPr lang="en-US" b="1" dirty="0" smtClean="0"/>
              <a:t>/</a:t>
            </a:r>
            <a:r>
              <a:rPr lang="en-US" b="1" dirty="0" smtClean="0">
                <a:solidFill>
                  <a:srgbClr val="7030A0"/>
                </a:solidFill>
              </a:rPr>
              <a:t>lexeme</a:t>
            </a:r>
            <a:r>
              <a:rPr lang="en-US" b="1" dirty="0" smtClean="0"/>
              <a:t>/</a:t>
            </a:r>
            <a:r>
              <a:rPr lang="en-US" b="1" dirty="0" smtClean="0">
                <a:solidFill>
                  <a:srgbClr val="00B0F0"/>
                </a:solidFill>
              </a:rPr>
              <a:t>word</a:t>
            </a:r>
            <a:r>
              <a:rPr lang="en-US" b="1" dirty="0" smtClean="0"/>
              <a:t>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Lexicon</a:t>
            </a:r>
            <a:r>
              <a:rPr lang="en-US" b="1" dirty="0" smtClean="0"/>
              <a:t>-mental dictionary 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Lexeme</a:t>
            </a:r>
            <a:r>
              <a:rPr lang="en-US" b="1" dirty="0" smtClean="0"/>
              <a:t>-</a:t>
            </a:r>
            <a:r>
              <a:rPr lang="en-US" dirty="0" smtClean="0"/>
              <a:t> Basic abstract unit of a word</a:t>
            </a:r>
            <a:r>
              <a:rPr lang="en-US" b="1" dirty="0" smtClean="0"/>
              <a:t> </a:t>
            </a:r>
            <a:r>
              <a:rPr lang="en-US" dirty="0" smtClean="0"/>
              <a:t>that could be realized in </a:t>
            </a:r>
            <a:r>
              <a:rPr lang="en-US" b="1" dirty="0" smtClean="0"/>
              <a:t>different grammatical forms;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i="1" dirty="0" smtClean="0"/>
              <a:t>write in writes, wrote, written. </a:t>
            </a:r>
          </a:p>
          <a:p>
            <a:pPr>
              <a:buNone/>
            </a:pPr>
            <a:r>
              <a:rPr lang="en-US" i="1" dirty="0" smtClean="0"/>
              <a:t>   A lexeme may also be part of another lexeme, e.g. writer, is a lexeme which is part of the lexeme write;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 </a:t>
            </a: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Word-</a:t>
            </a:r>
            <a:r>
              <a:rPr lang="en-US" b="1" dirty="0" smtClean="0"/>
              <a:t> </a:t>
            </a:r>
            <a:r>
              <a:rPr lang="en-US" dirty="0" smtClean="0"/>
              <a:t>the physical realization of lexemes in contexts of use;</a:t>
            </a:r>
          </a:p>
          <a:p>
            <a:pPr marL="514350" indent="-514350">
              <a:buNone/>
            </a:pPr>
            <a:r>
              <a:rPr lang="en-US" dirty="0" err="1" smtClean="0"/>
              <a:t>Eg</a:t>
            </a:r>
            <a:r>
              <a:rPr lang="en-US" dirty="0" smtClean="0"/>
              <a:t>. Write =They write/he writes/wrote/is writing/has written/</a:t>
            </a:r>
          </a:p>
          <a:p>
            <a:pPr marL="514350" indent="-514350">
              <a:buNone/>
            </a:pPr>
            <a:r>
              <a:rPr lang="en-US" dirty="0" smtClean="0"/>
              <a:t>                     </a:t>
            </a:r>
          </a:p>
          <a:p>
            <a:pPr marL="514350" indent="-514350">
              <a:buNone/>
            </a:pPr>
            <a:r>
              <a:rPr lang="en-US" dirty="0" smtClean="0"/>
              <a:t>=Write/writes/wrote/written/writing/writer/writers</a:t>
            </a:r>
          </a:p>
          <a:p>
            <a:pPr marL="514350" indent="-514350">
              <a:buNone/>
            </a:pPr>
            <a:r>
              <a:rPr lang="en-US" dirty="0" smtClean="0"/>
              <a:t>=WRITE/WRITER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2. What is Linguistics?</a:t>
            </a:r>
          </a:p>
          <a:p>
            <a:pPr marL="514350" indent="-514350"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US" b="1" dirty="0" smtClean="0"/>
              <a:t>branches of linguistics -</a:t>
            </a:r>
            <a:r>
              <a:rPr lang="en-US" b="1" dirty="0" smtClean="0">
                <a:solidFill>
                  <a:srgbClr val="7030A0"/>
                </a:solidFill>
              </a:rPr>
              <a:t>phonetics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7030A0"/>
                </a:solidFill>
              </a:rPr>
              <a:t>phonology</a:t>
            </a:r>
            <a:r>
              <a:rPr lang="en-US" b="1" dirty="0" smtClean="0"/>
              <a:t>                                             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US" b="1" dirty="0" smtClean="0"/>
              <a:t>                                          -</a:t>
            </a:r>
            <a:r>
              <a:rPr lang="en-US" b="1" dirty="0" smtClean="0">
                <a:solidFill>
                  <a:srgbClr val="7030A0"/>
                </a:solidFill>
              </a:rPr>
              <a:t>morphology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7030A0"/>
                </a:solidFill>
              </a:rPr>
              <a:t>syntax</a:t>
            </a:r>
          </a:p>
          <a:p>
            <a:pPr marL="514350" indent="-514350">
              <a:buNone/>
            </a:pPr>
            <a:r>
              <a:rPr lang="en-US" b="1" dirty="0" smtClean="0"/>
              <a:t>                                          -</a:t>
            </a:r>
            <a:r>
              <a:rPr lang="en-US" b="1" dirty="0" smtClean="0">
                <a:solidFill>
                  <a:srgbClr val="7030A0"/>
                </a:solidFill>
              </a:rPr>
              <a:t>semantics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7030A0"/>
                </a:solidFill>
              </a:rPr>
              <a:t>pragmatics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6388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b="1" dirty="0" smtClean="0"/>
              <a:t> </a:t>
            </a:r>
            <a:r>
              <a:rPr lang="en-US" sz="4100" b="1" dirty="0" smtClean="0"/>
              <a:t>1.2 </a:t>
            </a:r>
            <a:r>
              <a:rPr lang="en-US" sz="4100" b="1" dirty="0" smtClean="0">
                <a:solidFill>
                  <a:srgbClr val="0070C0"/>
                </a:solidFill>
              </a:rPr>
              <a:t>Word Classes</a:t>
            </a:r>
          </a:p>
          <a:p>
            <a:pPr marL="514350" indent="-514350">
              <a:buNone/>
            </a:pPr>
            <a:r>
              <a:rPr lang="en-US" sz="4100" b="1" dirty="0" smtClean="0"/>
              <a:t>         =Lexical/content/open vs. Grammatical/function/closed words</a:t>
            </a:r>
          </a:p>
          <a:p>
            <a:pPr marL="514350" indent="-514350">
              <a:buNone/>
            </a:pPr>
            <a:r>
              <a:rPr lang="en-US" sz="4100" b="1" dirty="0" err="1" smtClean="0"/>
              <a:t>Eg</a:t>
            </a:r>
            <a:r>
              <a:rPr lang="en-US" sz="4100" b="1" dirty="0" smtClean="0"/>
              <a:t>. Book/go/the/of/and/quickly/tall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4100" b="1" dirty="0" smtClean="0">
                <a:solidFill>
                  <a:srgbClr val="00B050"/>
                </a:solidFill>
              </a:rPr>
              <a:t>Open</a:t>
            </a:r>
            <a:r>
              <a:rPr lang="en-US" sz="4100" b="1" dirty="0" smtClean="0"/>
              <a:t> word classes: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4100" b="1" dirty="0" smtClean="0">
                <a:solidFill>
                  <a:srgbClr val="00B0F0"/>
                </a:solidFill>
              </a:rPr>
              <a:t>Closed</a:t>
            </a:r>
            <a:r>
              <a:rPr lang="en-US" sz="4100" b="1" dirty="0" smtClean="0"/>
              <a:t> word classes:</a:t>
            </a:r>
          </a:p>
          <a:p>
            <a:pPr marL="514350" indent="-514350">
              <a:buNone/>
            </a:pPr>
            <a:endParaRPr lang="en-US" sz="4100" b="1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en-US" sz="4100" b="1" dirty="0" smtClean="0"/>
              <a:t>The focus of morphology:</a:t>
            </a:r>
            <a:r>
              <a:rPr lang="en-US" sz="4100" b="1" dirty="0" smtClean="0">
                <a:solidFill>
                  <a:srgbClr val="00B050"/>
                </a:solidFill>
              </a:rPr>
              <a:t> Open</a:t>
            </a:r>
            <a:r>
              <a:rPr lang="en-US" sz="4100" b="1" dirty="0" smtClean="0"/>
              <a:t> word classes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sz="4100" b="1" dirty="0" smtClean="0"/>
              <a:t>Classification of open word classes: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  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1.3 </a:t>
            </a:r>
            <a:r>
              <a:rPr lang="en-US" b="1" dirty="0" smtClean="0">
                <a:solidFill>
                  <a:srgbClr val="00B0F0"/>
                </a:solidFill>
              </a:rPr>
              <a:t>Criteria for Determining word category/class/parts of speech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Semantics</a:t>
            </a:r>
            <a:r>
              <a:rPr lang="en-US" dirty="0" smtClean="0"/>
              <a:t>-N-name entity/object/, </a:t>
            </a:r>
          </a:p>
          <a:p>
            <a:pPr>
              <a:buNone/>
            </a:pPr>
            <a:r>
              <a:rPr lang="en-US" dirty="0" smtClean="0"/>
              <a:t>                       V-action/sense,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Adj</a:t>
            </a:r>
            <a:r>
              <a:rPr lang="en-US" dirty="0" smtClean="0"/>
              <a:t>-describe nouns, </a:t>
            </a:r>
          </a:p>
          <a:p>
            <a:pPr>
              <a:buNone/>
            </a:pPr>
            <a:r>
              <a:rPr lang="en-US" dirty="0" smtClean="0"/>
              <a:t>                       Adv-describe verbs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Morphology</a:t>
            </a:r>
            <a:r>
              <a:rPr lang="en-US" dirty="0" smtClean="0"/>
              <a:t>-N-pl/possessive, </a:t>
            </a:r>
          </a:p>
          <a:p>
            <a:pPr>
              <a:buNone/>
            </a:pPr>
            <a:r>
              <a:rPr lang="en-US" dirty="0" smtClean="0"/>
              <a:t>                            V-tense, </a:t>
            </a:r>
          </a:p>
          <a:p>
            <a:pPr>
              <a:buNone/>
            </a:pPr>
            <a:r>
              <a:rPr lang="en-US" dirty="0" smtClean="0"/>
              <a:t>                            </a:t>
            </a:r>
            <a:r>
              <a:rPr lang="en-US" dirty="0" err="1" smtClean="0"/>
              <a:t>Adj</a:t>
            </a:r>
            <a:r>
              <a:rPr lang="en-US" dirty="0" smtClean="0"/>
              <a:t>-comp/sup, </a:t>
            </a:r>
          </a:p>
          <a:p>
            <a:pPr>
              <a:buNone/>
            </a:pPr>
            <a:r>
              <a:rPr lang="en-US" dirty="0" smtClean="0"/>
              <a:t>                            Adv-</a:t>
            </a:r>
            <a:r>
              <a:rPr lang="en-US" dirty="0" err="1" smtClean="0"/>
              <a:t>ly</a:t>
            </a:r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Syntax/distribution</a:t>
            </a:r>
            <a:r>
              <a:rPr lang="en-US" dirty="0" smtClean="0"/>
              <a:t>-N-takes Art/</a:t>
            </a:r>
            <a:r>
              <a:rPr lang="en-US" dirty="0" err="1" smtClean="0"/>
              <a:t>Adj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                                 V-aux, </a:t>
            </a:r>
          </a:p>
          <a:p>
            <a:pPr>
              <a:buNone/>
            </a:pPr>
            <a:r>
              <a:rPr lang="en-US" dirty="0" smtClean="0"/>
              <a:t>                                     </a:t>
            </a:r>
            <a:r>
              <a:rPr lang="en-US" dirty="0" err="1" smtClean="0"/>
              <a:t>Adj</a:t>
            </a:r>
            <a:r>
              <a:rPr lang="en-US" dirty="0" smtClean="0"/>
              <a:t>/Adv-degree words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b="1" dirty="0" smtClean="0"/>
              <a:t>1.4 </a:t>
            </a:r>
            <a:r>
              <a:rPr lang="en-US" b="1" dirty="0" smtClean="0">
                <a:solidFill>
                  <a:srgbClr val="7030A0"/>
                </a:solidFill>
              </a:rPr>
              <a:t>Types of words</a:t>
            </a:r>
          </a:p>
          <a:p>
            <a:pPr>
              <a:buNone/>
            </a:pPr>
            <a:r>
              <a:rPr lang="en-US" b="1" dirty="0" smtClean="0"/>
              <a:t>=Simple/compound/complex words</a:t>
            </a:r>
          </a:p>
          <a:p>
            <a:pPr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Teach/blackboard/blackboards/teachers/teaching/</a:t>
            </a:r>
            <a:r>
              <a:rPr lang="en-US" b="1" dirty="0" err="1" smtClean="0"/>
              <a:t>reexaminers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Simple words: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Complex words: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Naming parts of complex words: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1.5 The Concepts of </a:t>
            </a:r>
            <a:r>
              <a:rPr lang="en-US" b="1" dirty="0" smtClean="0">
                <a:solidFill>
                  <a:srgbClr val="FF0000"/>
                </a:solidFill>
              </a:rPr>
              <a:t>Morpheme</a:t>
            </a:r>
          </a:p>
          <a:p>
            <a:pPr>
              <a:buNone/>
            </a:pPr>
            <a:r>
              <a:rPr lang="en-US" b="1" dirty="0" smtClean="0"/>
              <a:t>     Types of Morphemes</a:t>
            </a:r>
          </a:p>
          <a:p>
            <a:pPr>
              <a:buNone/>
            </a:pPr>
            <a:r>
              <a:rPr lang="en-US" b="1" dirty="0" smtClean="0"/>
              <a:t>          =</a:t>
            </a:r>
            <a:r>
              <a:rPr lang="en-US" b="1" dirty="0" smtClean="0">
                <a:solidFill>
                  <a:srgbClr val="FF0000"/>
                </a:solidFill>
              </a:rPr>
              <a:t>Status</a:t>
            </a:r>
            <a:r>
              <a:rPr lang="en-US" b="1" dirty="0" smtClean="0"/>
              <a:t>: Free vs. Bound</a:t>
            </a:r>
          </a:p>
          <a:p>
            <a:pPr>
              <a:buNone/>
            </a:pPr>
            <a:r>
              <a:rPr lang="en-US" b="1" dirty="0" smtClean="0"/>
              <a:t>          =</a:t>
            </a:r>
            <a:r>
              <a:rPr lang="en-US" b="1" dirty="0" smtClean="0">
                <a:solidFill>
                  <a:srgbClr val="00B050"/>
                </a:solidFill>
              </a:rPr>
              <a:t>Function</a:t>
            </a:r>
            <a:r>
              <a:rPr lang="en-US" b="1" dirty="0" smtClean="0"/>
              <a:t>: Derivational vs. Inflectional</a:t>
            </a:r>
          </a:p>
          <a:p>
            <a:pPr>
              <a:buNone/>
            </a:pPr>
            <a:r>
              <a:rPr lang="en-US" b="1" dirty="0" smtClean="0"/>
              <a:t>         =</a:t>
            </a:r>
            <a:r>
              <a:rPr lang="en-US" b="1" dirty="0" smtClean="0">
                <a:solidFill>
                  <a:srgbClr val="0070C0"/>
                </a:solidFill>
              </a:rPr>
              <a:t>Position</a:t>
            </a:r>
            <a:r>
              <a:rPr lang="en-US" b="1" dirty="0" smtClean="0"/>
              <a:t>: prefix/</a:t>
            </a:r>
            <a:r>
              <a:rPr lang="en-US" b="1" dirty="0" err="1" smtClean="0"/>
              <a:t>sufix</a:t>
            </a:r>
            <a:r>
              <a:rPr lang="en-US" b="1" dirty="0" smtClean="0"/>
              <a:t>/infix/</a:t>
            </a:r>
            <a:r>
              <a:rPr lang="en-US" b="1" dirty="0" err="1" smtClean="0"/>
              <a:t>circumfix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1.6 The difference </a:t>
            </a:r>
            <a:r>
              <a:rPr lang="en-US" b="1" smtClean="0"/>
              <a:t>between </a:t>
            </a:r>
            <a:r>
              <a:rPr lang="en-US" b="1" smtClean="0">
                <a:solidFill>
                  <a:srgbClr val="FF0000"/>
                </a:solidFill>
              </a:rPr>
              <a:t>Inflectional</a:t>
            </a:r>
            <a:r>
              <a:rPr lang="en-US" b="1" smtClean="0"/>
              <a:t>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Derivational</a:t>
            </a:r>
            <a:r>
              <a:rPr lang="en-US" b="1" dirty="0" smtClean="0"/>
              <a:t> Morphemes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Productivity</a:t>
            </a:r>
          </a:p>
          <a:p>
            <a:r>
              <a:rPr lang="en-US" dirty="0" smtClean="0"/>
              <a:t>Productivity=</a:t>
            </a:r>
            <a:r>
              <a:rPr lang="en-US" dirty="0" err="1" smtClean="0"/>
              <a:t>derivationals</a:t>
            </a:r>
            <a:r>
              <a:rPr lang="en-US" dirty="0" smtClean="0"/>
              <a:t> are less productive than </a:t>
            </a:r>
            <a:r>
              <a:rPr lang="en-US" dirty="0" err="1" smtClean="0"/>
              <a:t>inflectionals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the </a:t>
            </a:r>
            <a:r>
              <a:rPr lang="en-US" b="1" dirty="0" smtClean="0">
                <a:solidFill>
                  <a:srgbClr val="FF0000"/>
                </a:solidFill>
              </a:rPr>
              <a:t>derivational</a:t>
            </a:r>
            <a:r>
              <a:rPr lang="en-US" dirty="0" smtClean="0"/>
              <a:t> morpheme=</a:t>
            </a:r>
            <a:r>
              <a:rPr lang="en-US" b="1" dirty="0" smtClean="0"/>
              <a:t>en</a:t>
            </a:r>
            <a:r>
              <a:rPr lang="en-US" dirty="0" smtClean="0"/>
              <a:t> goes with weak-en, deep-en, white-en, but not with*yellow-en, *ugly-en, *slow-en</a:t>
            </a:r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inflectional</a:t>
            </a:r>
            <a:r>
              <a:rPr lang="en-US" b="1" dirty="0" smtClean="0"/>
              <a:t> morpheme=</a:t>
            </a:r>
            <a:r>
              <a:rPr lang="en-US" b="1" dirty="0" err="1" smtClean="0"/>
              <a:t>er</a:t>
            </a:r>
            <a:r>
              <a:rPr lang="en-US" dirty="0" smtClean="0"/>
              <a:t>-goes with relatively many adjectives to make comparative</a:t>
            </a:r>
          </a:p>
          <a:p>
            <a:pPr marL="514350" indent="-514350">
              <a:buNone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/>
              <a:t>2. </a:t>
            </a:r>
            <a:r>
              <a:rPr lang="en-US" b="1" dirty="0" smtClean="0">
                <a:solidFill>
                  <a:srgbClr val="FF0000"/>
                </a:solidFill>
              </a:rPr>
              <a:t>Order</a:t>
            </a:r>
            <a:r>
              <a:rPr lang="en-US" b="1" dirty="0" smtClean="0"/>
              <a:t> of occurrence=first/last</a:t>
            </a:r>
          </a:p>
          <a:p>
            <a:pPr marL="514350" indent="-514350">
              <a:buNone/>
            </a:pPr>
            <a:r>
              <a:rPr lang="en-US" b="1" dirty="0" smtClean="0"/>
              <a:t>-</a:t>
            </a:r>
            <a:r>
              <a:rPr lang="en-US" b="1" dirty="0" err="1" smtClean="0">
                <a:solidFill>
                  <a:srgbClr val="FF0000"/>
                </a:solidFill>
              </a:rPr>
              <a:t>derivationals</a:t>
            </a:r>
            <a:r>
              <a:rPr lang="en-US" b="1" dirty="0" smtClean="0"/>
              <a:t> occur first, but </a:t>
            </a:r>
            <a:r>
              <a:rPr lang="en-US" b="1" dirty="0" err="1" smtClean="0">
                <a:solidFill>
                  <a:srgbClr val="FF0000"/>
                </a:solidFill>
              </a:rPr>
              <a:t>inflectionals</a:t>
            </a:r>
            <a:r>
              <a:rPr lang="en-US" b="1" dirty="0" smtClean="0"/>
              <a:t> last;</a:t>
            </a:r>
          </a:p>
          <a:p>
            <a:pPr marL="514350" indent="-514350"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</a:t>
            </a:r>
            <a:r>
              <a:rPr lang="en-US" b="1" dirty="0" err="1" smtClean="0"/>
              <a:t>reexaminers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3. </a:t>
            </a:r>
            <a:r>
              <a:rPr lang="en-US" b="1" dirty="0" smtClean="0">
                <a:solidFill>
                  <a:srgbClr val="FF0000"/>
                </a:solidFill>
              </a:rPr>
              <a:t>Affixation</a:t>
            </a:r>
            <a:r>
              <a:rPr lang="en-US" b="1" dirty="0" smtClean="0"/>
              <a:t> property=prefix/suffix</a:t>
            </a:r>
          </a:p>
          <a:p>
            <a:pPr marL="514350" indent="-514350"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</a:t>
            </a:r>
            <a:r>
              <a:rPr lang="en-US" b="1" dirty="0" err="1" smtClean="0"/>
              <a:t>reexaminers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4. </a:t>
            </a:r>
            <a:r>
              <a:rPr lang="en-US" b="1" dirty="0" smtClean="0">
                <a:solidFill>
                  <a:srgbClr val="FF0000"/>
                </a:solidFill>
              </a:rPr>
              <a:t>Requirement</a:t>
            </a:r>
            <a:r>
              <a:rPr lang="en-US" b="1" dirty="0" smtClean="0"/>
              <a:t> in syntax= </a:t>
            </a:r>
            <a:r>
              <a:rPr lang="en-US" b="1" dirty="0" err="1" smtClean="0">
                <a:solidFill>
                  <a:srgbClr val="FF0000"/>
                </a:solidFill>
              </a:rPr>
              <a:t>inflectionals</a:t>
            </a:r>
            <a:r>
              <a:rPr lang="en-US" b="1" dirty="0" smtClean="0"/>
              <a:t> are required, but </a:t>
            </a:r>
            <a:r>
              <a:rPr lang="en-US" b="1" dirty="0" err="1" smtClean="0">
                <a:solidFill>
                  <a:srgbClr val="FF0000"/>
                </a:solidFill>
              </a:rPr>
              <a:t>derivationals</a:t>
            </a:r>
            <a:r>
              <a:rPr lang="en-US" b="1" dirty="0" smtClean="0"/>
              <a:t> are not required by syntax.</a:t>
            </a:r>
          </a:p>
          <a:p>
            <a:pPr marL="514350" indent="-514350"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They are happy/unhappy //He is happy/unhappy</a:t>
            </a:r>
          </a:p>
          <a:p>
            <a:pPr marL="514350" indent="-514350">
              <a:buNone/>
            </a:pPr>
            <a:r>
              <a:rPr lang="en-US" b="1" dirty="0" smtClean="0"/>
              <a:t>      They work   //He works</a:t>
            </a:r>
          </a:p>
          <a:p>
            <a:pPr marL="514350" indent="-514350">
              <a:buNone/>
            </a:pPr>
            <a:r>
              <a:rPr lang="en-US" b="1" dirty="0" smtClean="0"/>
              <a:t>5. Role in </a:t>
            </a:r>
            <a:r>
              <a:rPr lang="en-US" b="1" dirty="0" smtClean="0">
                <a:solidFill>
                  <a:srgbClr val="FF0000"/>
                </a:solidFill>
              </a:rPr>
              <a:t>changing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meaning</a:t>
            </a:r>
            <a:r>
              <a:rPr lang="en-US" b="1" dirty="0" smtClean="0"/>
              <a:t> and/or word class=change/no change</a:t>
            </a:r>
          </a:p>
          <a:p>
            <a:pPr marL="514350" indent="-514350"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workers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Exercise 1</a:t>
            </a:r>
            <a:r>
              <a:rPr lang="en-US" dirty="0" smtClean="0"/>
              <a:t>: look at the following words.</a:t>
            </a:r>
          </a:p>
          <a:p>
            <a:pPr>
              <a:buNone/>
            </a:pPr>
            <a:r>
              <a:rPr lang="en-US" dirty="0" smtClean="0"/>
              <a:t>a. reactivated</a:t>
            </a:r>
          </a:p>
          <a:p>
            <a:pPr>
              <a:buNone/>
            </a:pPr>
            <a:r>
              <a:rPr lang="en-US" dirty="0" smtClean="0"/>
              <a:t>b. Hospitalization</a:t>
            </a:r>
          </a:p>
          <a:p>
            <a:pPr>
              <a:buNone/>
            </a:pPr>
            <a:r>
              <a:rPr lang="en-US" dirty="0" smtClean="0"/>
              <a:t>c. Fingers</a:t>
            </a:r>
          </a:p>
          <a:p>
            <a:pPr>
              <a:buNone/>
            </a:pPr>
            <a:r>
              <a:rPr lang="en-US" dirty="0" smtClean="0"/>
              <a:t>d. Misleadingly</a:t>
            </a:r>
          </a:p>
          <a:p>
            <a:pPr>
              <a:buNone/>
            </a:pPr>
            <a:r>
              <a:rPr lang="en-US" dirty="0" smtClean="0"/>
              <a:t>e. Discouraged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Identify the </a:t>
            </a:r>
            <a:r>
              <a:rPr lang="en-US" b="1" dirty="0" smtClean="0"/>
              <a:t>morphemes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Label each of them as </a:t>
            </a:r>
            <a:r>
              <a:rPr lang="en-US" b="1" dirty="0" smtClean="0"/>
              <a:t>derivational</a:t>
            </a:r>
            <a:r>
              <a:rPr lang="en-US" dirty="0" smtClean="0"/>
              <a:t> or </a:t>
            </a:r>
            <a:r>
              <a:rPr lang="en-US" b="1" dirty="0" smtClean="0"/>
              <a:t>inflectional</a:t>
            </a:r>
            <a:r>
              <a:rPr lang="en-US" dirty="0" smtClean="0"/>
              <a:t> morpheme</a:t>
            </a:r>
          </a:p>
          <a:p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1.7 The difference between </a:t>
            </a:r>
            <a:r>
              <a:rPr lang="en-US" b="1" dirty="0" smtClean="0">
                <a:solidFill>
                  <a:srgbClr val="0070C0"/>
                </a:solidFill>
              </a:rPr>
              <a:t>Morpheme</a:t>
            </a:r>
            <a:r>
              <a:rPr lang="en-US" b="1" dirty="0" smtClean="0">
                <a:solidFill>
                  <a:srgbClr val="FF0000"/>
                </a:solidFill>
              </a:rPr>
              <a:t> /</a:t>
            </a:r>
            <a:r>
              <a:rPr lang="en-US" b="1" dirty="0" smtClean="0">
                <a:solidFill>
                  <a:srgbClr val="00B050"/>
                </a:solidFill>
              </a:rPr>
              <a:t>morph</a:t>
            </a:r>
            <a:r>
              <a:rPr lang="en-US" b="1" dirty="0" smtClean="0">
                <a:solidFill>
                  <a:srgbClr val="FF0000"/>
                </a:solidFill>
              </a:rPr>
              <a:t> /</a:t>
            </a:r>
            <a:r>
              <a:rPr lang="en-US" b="1" dirty="0" smtClean="0">
                <a:solidFill>
                  <a:srgbClr val="7030A0"/>
                </a:solidFill>
              </a:rPr>
              <a:t>allomorph</a:t>
            </a:r>
          </a:p>
          <a:p>
            <a:pPr lvl="0"/>
            <a:r>
              <a:rPr lang="en-US" b="1" dirty="0" smtClean="0">
                <a:solidFill>
                  <a:srgbClr val="0070C0"/>
                </a:solidFill>
              </a:rPr>
              <a:t>Morpheme</a:t>
            </a:r>
            <a:r>
              <a:rPr lang="en-US" b="1" dirty="0" smtClean="0"/>
              <a:t> (meaning)-</a:t>
            </a:r>
            <a:r>
              <a:rPr lang="en-US" dirty="0" smtClean="0"/>
              <a:t>the smallest meaningful unit of a language</a:t>
            </a:r>
            <a:r>
              <a:rPr lang="en-US" b="1" dirty="0" smtClean="0"/>
              <a:t>;</a:t>
            </a:r>
            <a:endParaRPr lang="en-US" dirty="0" smtClean="0"/>
          </a:p>
          <a:p>
            <a:pPr lvl="0"/>
            <a:r>
              <a:rPr lang="en-US" b="1" dirty="0" smtClean="0">
                <a:solidFill>
                  <a:srgbClr val="00B050"/>
                </a:solidFill>
              </a:rPr>
              <a:t>Morph</a:t>
            </a:r>
            <a:r>
              <a:rPr lang="en-US" b="1" dirty="0" smtClean="0"/>
              <a:t> (form)-</a:t>
            </a:r>
            <a:r>
              <a:rPr lang="en-US" dirty="0" smtClean="0"/>
              <a:t>a physical representation of a morpheme in a language</a:t>
            </a:r>
            <a:r>
              <a:rPr lang="en-US" b="1" dirty="0" smtClean="0"/>
              <a:t>;</a:t>
            </a:r>
            <a:endParaRPr lang="en-US" dirty="0" smtClean="0"/>
          </a:p>
          <a:p>
            <a:pPr lvl="0"/>
            <a:r>
              <a:rPr lang="en-US" b="1" dirty="0" smtClean="0">
                <a:solidFill>
                  <a:srgbClr val="7030A0"/>
                </a:solidFill>
              </a:rPr>
              <a:t>Allomorph</a:t>
            </a:r>
            <a:r>
              <a:rPr lang="en-US" b="1" dirty="0" smtClean="0"/>
              <a:t> (other form)-</a:t>
            </a:r>
            <a:r>
              <a:rPr lang="en-US" dirty="0" smtClean="0"/>
              <a:t>variants/realizations/manifestations of a morpheme</a:t>
            </a:r>
            <a:r>
              <a:rPr lang="en-US" b="1" dirty="0" smtClean="0"/>
              <a:t>;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1.8 </a:t>
            </a:r>
            <a:r>
              <a:rPr lang="en-US" sz="4000" b="1" dirty="0" smtClean="0"/>
              <a:t>The relationship between </a:t>
            </a:r>
            <a:r>
              <a:rPr lang="en-US" sz="4000" b="1" dirty="0" smtClean="0">
                <a:solidFill>
                  <a:srgbClr val="0070C0"/>
                </a:solidFill>
              </a:rPr>
              <a:t>Morpheme</a:t>
            </a:r>
            <a:r>
              <a:rPr lang="en-US" sz="4000" b="1" dirty="0" smtClean="0"/>
              <a:t> and </a:t>
            </a:r>
            <a:r>
              <a:rPr lang="en-US" sz="4000" b="1" dirty="0" smtClean="0">
                <a:solidFill>
                  <a:srgbClr val="0070C0"/>
                </a:solidFill>
              </a:rPr>
              <a:t>morph</a:t>
            </a:r>
          </a:p>
          <a:p>
            <a:pPr>
              <a:buNone/>
            </a:pPr>
            <a:r>
              <a:rPr lang="en-US" sz="4000" dirty="0" smtClean="0"/>
              <a:t>1. </a:t>
            </a:r>
            <a:r>
              <a:rPr lang="en-US" sz="4000" b="1" dirty="0" smtClean="0">
                <a:solidFill>
                  <a:srgbClr val="0070C0"/>
                </a:solidFill>
              </a:rPr>
              <a:t>Allomorphic</a:t>
            </a:r>
            <a:r>
              <a:rPr lang="en-US" sz="4000" b="1" dirty="0" smtClean="0"/>
              <a:t> </a:t>
            </a:r>
            <a:r>
              <a:rPr lang="en-US" sz="4000" dirty="0" smtClean="0"/>
              <a:t>=</a:t>
            </a:r>
            <a:r>
              <a:rPr lang="en-US" sz="4000" b="1" dirty="0" smtClean="0"/>
              <a:t>one meaning but different forms</a:t>
            </a:r>
            <a:endParaRPr lang="en-US" sz="4000" dirty="0" smtClean="0"/>
          </a:p>
          <a:p>
            <a:pPr>
              <a:buNone/>
            </a:pPr>
            <a:r>
              <a:rPr lang="en-US" sz="4000" dirty="0" err="1" smtClean="0"/>
              <a:t>Eg</a:t>
            </a:r>
            <a:r>
              <a:rPr lang="en-US" sz="4000" dirty="0" smtClean="0"/>
              <a:t>. a. </a:t>
            </a:r>
            <a:r>
              <a:rPr lang="en-US" sz="4000" b="1" dirty="0" smtClean="0"/>
              <a:t>indefinite</a:t>
            </a:r>
            <a:r>
              <a:rPr lang="en-US" sz="4000" dirty="0" smtClean="0"/>
              <a:t> article: an orange/ a building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b. </a:t>
            </a:r>
            <a:r>
              <a:rPr lang="en-US" sz="4000" b="1" dirty="0" smtClean="0"/>
              <a:t>plural</a:t>
            </a:r>
            <a:r>
              <a:rPr lang="en-US" sz="4000" dirty="0" smtClean="0"/>
              <a:t> morpheme: cat-s [s] { dog-s [z] { </a:t>
            </a:r>
            <a:r>
              <a:rPr lang="en-US" sz="4000" dirty="0" err="1" smtClean="0"/>
              <a:t>judg-es</a:t>
            </a:r>
            <a:r>
              <a:rPr lang="en-US" sz="4000" dirty="0" smtClean="0"/>
              <a:t> [</a:t>
            </a:r>
            <a:r>
              <a:rPr lang="en-US" sz="4000" dirty="0" err="1" smtClean="0"/>
              <a:t>iz</a:t>
            </a:r>
            <a:r>
              <a:rPr lang="en-US" sz="4000" dirty="0" smtClean="0"/>
              <a:t>]</a:t>
            </a:r>
          </a:p>
          <a:p>
            <a:pPr>
              <a:buNone/>
            </a:pPr>
            <a:r>
              <a:rPr lang="en-US" sz="4000" dirty="0" smtClean="0"/>
              <a:t>                            [z] after voiced consonants and vowels: </a:t>
            </a:r>
            <a:r>
              <a:rPr lang="en-US" sz="4000" i="1" dirty="0" smtClean="0"/>
              <a:t>beds, knees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                         [s] after voiceless consonants: </a:t>
            </a:r>
            <a:r>
              <a:rPr lang="en-US" sz="4000" i="1" dirty="0" smtClean="0"/>
              <a:t>tulips, parents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                        [</a:t>
            </a:r>
            <a:r>
              <a:rPr lang="en-US" sz="4000" dirty="0" err="1" smtClean="0"/>
              <a:t>Iz</a:t>
            </a:r>
            <a:r>
              <a:rPr lang="en-US" sz="4000" dirty="0" smtClean="0"/>
              <a:t>] after sibilants: </a:t>
            </a:r>
            <a:r>
              <a:rPr lang="en-US" sz="4000" i="1" dirty="0" smtClean="0"/>
              <a:t>horses, bushes</a:t>
            </a: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c. </a:t>
            </a:r>
            <a:r>
              <a:rPr lang="en-US" sz="4000" b="1" dirty="0" smtClean="0"/>
              <a:t>past tense</a:t>
            </a:r>
            <a:r>
              <a:rPr lang="en-US" sz="4000" dirty="0" smtClean="0"/>
              <a:t>           [d] after voiced consonants and vowels: </a:t>
            </a:r>
            <a:r>
              <a:rPr lang="en-US" sz="4000" i="1" dirty="0" smtClean="0"/>
              <a:t>rubbed,   </a:t>
            </a:r>
          </a:p>
          <a:p>
            <a:pPr>
              <a:buNone/>
            </a:pPr>
            <a:r>
              <a:rPr lang="en-US" sz="4000" i="1" dirty="0" smtClean="0"/>
              <a:t>                                            judged, entered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                            [t] after voiceless consonants: </a:t>
            </a:r>
            <a:r>
              <a:rPr lang="en-US" sz="4000" i="1" dirty="0" smtClean="0"/>
              <a:t>stopped, kicked,  </a:t>
            </a:r>
          </a:p>
          <a:p>
            <a:pPr>
              <a:buNone/>
            </a:pPr>
            <a:r>
              <a:rPr lang="en-US" sz="4000" i="1" dirty="0" smtClean="0"/>
              <a:t>                                           laughed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                                    [Id] after [t, d]: </a:t>
            </a:r>
            <a:r>
              <a:rPr lang="en-US" sz="4000" i="1" dirty="0" smtClean="0"/>
              <a:t>wanted, decided</a:t>
            </a:r>
            <a:endParaRPr lang="en-US" sz="4000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dirty="0" err="1" smtClean="0">
                <a:solidFill>
                  <a:srgbClr val="0070C0"/>
                </a:solidFill>
              </a:rPr>
              <a:t>Homomorphs</a:t>
            </a:r>
            <a:r>
              <a:rPr lang="en-US" b="1" dirty="0" smtClean="0"/>
              <a:t> </a:t>
            </a:r>
            <a:r>
              <a:rPr lang="en-US" dirty="0" smtClean="0"/>
              <a:t>=</a:t>
            </a:r>
            <a:r>
              <a:rPr lang="en-US" b="1" dirty="0" smtClean="0"/>
              <a:t>one form/ different meanings in different contexts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Eg</a:t>
            </a:r>
            <a:r>
              <a:rPr lang="en-US" dirty="0" smtClean="0"/>
              <a:t>. Tall=tall-</a:t>
            </a:r>
            <a:r>
              <a:rPr lang="en-US" dirty="0" err="1" smtClean="0"/>
              <a:t>er</a:t>
            </a:r>
            <a:r>
              <a:rPr lang="en-US" dirty="0" smtClean="0"/>
              <a:t>/teach=teach-</a:t>
            </a:r>
            <a:r>
              <a:rPr lang="en-US" dirty="0" err="1" smtClean="0"/>
              <a:t>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>
                <a:solidFill>
                  <a:srgbClr val="0070C0"/>
                </a:solidFill>
              </a:rPr>
              <a:t>Portmanteau</a:t>
            </a:r>
            <a:r>
              <a:rPr lang="en-US" b="1" dirty="0" smtClean="0"/>
              <a:t> morph</a:t>
            </a:r>
            <a:r>
              <a:rPr lang="en-US" dirty="0" smtClean="0"/>
              <a:t>=</a:t>
            </a:r>
            <a:r>
              <a:rPr lang="en-US" b="1" dirty="0" smtClean="0"/>
              <a:t>one form/different meanings in the same context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Eg</a:t>
            </a:r>
            <a:r>
              <a:rPr lang="en-US" dirty="0" smtClean="0"/>
              <a:t>. He teaches=s/</a:t>
            </a:r>
            <a:r>
              <a:rPr lang="en-US" dirty="0" err="1" smtClean="0"/>
              <a:t>es</a:t>
            </a:r>
            <a:r>
              <a:rPr lang="en-US" dirty="0" smtClean="0"/>
              <a:t>=tense/person/number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dirty="0" smtClean="0">
                <a:solidFill>
                  <a:srgbClr val="0070C0"/>
                </a:solidFill>
              </a:rPr>
              <a:t>Zero</a:t>
            </a:r>
            <a:r>
              <a:rPr lang="en-US" b="1" dirty="0" smtClean="0"/>
              <a:t> morph</a:t>
            </a:r>
            <a:r>
              <a:rPr lang="en-US" dirty="0" smtClean="0"/>
              <a:t>=</a:t>
            </a:r>
            <a:r>
              <a:rPr lang="en-US" b="1" dirty="0" smtClean="0"/>
              <a:t>there is meaning but no form/there is change in meaning but no change in form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 fish-</a:t>
            </a:r>
            <a:r>
              <a:rPr lang="en-US" dirty="0" err="1" smtClean="0"/>
              <a:t>sg</a:t>
            </a:r>
            <a:r>
              <a:rPr lang="en-US" dirty="0" smtClean="0"/>
              <a:t>=fish-pl/sheep-</a:t>
            </a:r>
            <a:r>
              <a:rPr lang="en-US" dirty="0" err="1" smtClean="0"/>
              <a:t>sg</a:t>
            </a:r>
            <a:r>
              <a:rPr lang="en-US" dirty="0" smtClean="0"/>
              <a:t>=sheep-pl /cut-pres=cut-past=cut-past </a:t>
            </a:r>
            <a:r>
              <a:rPr lang="en-US" dirty="0" err="1" smtClean="0"/>
              <a:t>parti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3. What is the relation between language and linguistics?</a:t>
            </a:r>
          </a:p>
        </p:txBody>
      </p:sp>
      <p:pic>
        <p:nvPicPr>
          <p:cNvPr id="1026" name="Picture 2" descr="C:\Users\user\Desktop\Language and Linguistic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914400"/>
            <a:ext cx="79248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dirty="0" err="1" smtClean="0">
                <a:solidFill>
                  <a:srgbClr val="0070C0"/>
                </a:solidFill>
              </a:rPr>
              <a:t>Suppletion</a:t>
            </a:r>
            <a:r>
              <a:rPr lang="en-US" dirty="0" smtClean="0"/>
              <a:t> =</a:t>
            </a:r>
            <a:r>
              <a:rPr lang="en-US" b="1" dirty="0" smtClean="0"/>
              <a:t>irregular' relation between the base and the new words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be = am/is/was/been/being/were/are</a:t>
            </a:r>
          </a:p>
          <a:p>
            <a:pPr>
              <a:buNone/>
            </a:pPr>
            <a:r>
              <a:rPr lang="en-US" dirty="0" smtClean="0"/>
              <a:t>go =went/gone</a:t>
            </a:r>
          </a:p>
          <a:p>
            <a:pPr>
              <a:buNone/>
            </a:pPr>
            <a:r>
              <a:rPr lang="en-US" dirty="0" smtClean="0"/>
              <a:t>good =better/best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dirty="0" smtClean="0">
                <a:solidFill>
                  <a:srgbClr val="0070C0"/>
                </a:solidFill>
              </a:rPr>
              <a:t>Ablaut</a:t>
            </a:r>
            <a:r>
              <a:rPr lang="en-US" dirty="0" smtClean="0"/>
              <a:t> =</a:t>
            </a:r>
            <a:r>
              <a:rPr lang="en-US" b="1" dirty="0" smtClean="0"/>
              <a:t>Morpheme internal changes/the word changes internally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English: sing, sang, sung, /man, men,/ goose geese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Allomorphic</a:t>
            </a:r>
            <a:r>
              <a:rPr lang="en-US" b="1" dirty="0" smtClean="0"/>
              <a:t> Conditions=causes for variation</a:t>
            </a:r>
            <a:endParaRPr lang="en-US" dirty="0" smtClean="0"/>
          </a:p>
          <a:p>
            <a:r>
              <a:rPr lang="en-US" b="1" dirty="0" smtClean="0"/>
              <a:t>1. </a:t>
            </a:r>
            <a:r>
              <a:rPr lang="en-US" b="1" dirty="0" smtClean="0">
                <a:solidFill>
                  <a:srgbClr val="0070C0"/>
                </a:solidFill>
              </a:rPr>
              <a:t>Phonetic/phonological</a:t>
            </a:r>
            <a:r>
              <a:rPr lang="en-US" b="1" dirty="0" smtClean="0"/>
              <a:t> conditions= Allomorphic =pl/past/indefiniteness</a:t>
            </a:r>
            <a:endParaRPr lang="en-US" dirty="0" smtClean="0"/>
          </a:p>
          <a:p>
            <a:r>
              <a:rPr lang="en-US" b="1" dirty="0" smtClean="0"/>
              <a:t>2. </a:t>
            </a:r>
            <a:r>
              <a:rPr lang="en-US" b="1" dirty="0" smtClean="0">
                <a:solidFill>
                  <a:srgbClr val="0070C0"/>
                </a:solidFill>
              </a:rPr>
              <a:t>Lexical/morphological</a:t>
            </a:r>
            <a:r>
              <a:rPr lang="en-US" b="1" dirty="0" smtClean="0"/>
              <a:t> conditions=ox-oxen/child-children</a:t>
            </a:r>
            <a:endParaRPr lang="en-US" dirty="0" smtClean="0"/>
          </a:p>
          <a:p>
            <a:r>
              <a:rPr lang="en-US" b="1" dirty="0" smtClean="0"/>
              <a:t>3. </a:t>
            </a:r>
            <a:r>
              <a:rPr lang="en-US" b="1" dirty="0" smtClean="0">
                <a:solidFill>
                  <a:srgbClr val="0070C0"/>
                </a:solidFill>
              </a:rPr>
              <a:t>Grammatical</a:t>
            </a:r>
            <a:r>
              <a:rPr lang="en-US" b="1" dirty="0" smtClean="0"/>
              <a:t> conditions/caused by grammar change=Not very common in English</a:t>
            </a:r>
          </a:p>
          <a:p>
            <a:r>
              <a:rPr lang="en-US" b="1" dirty="0" smtClean="0"/>
              <a:t>Definiteness in Amharic=u in masculine/</a:t>
            </a:r>
            <a:r>
              <a:rPr lang="en-US" b="1" dirty="0" err="1" smtClean="0"/>
              <a:t>wa</a:t>
            </a:r>
            <a:r>
              <a:rPr lang="en-US" b="1" dirty="0" smtClean="0"/>
              <a:t>-in feminine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Determining allomorphs and morphemes</a:t>
            </a:r>
            <a:endParaRPr lang="en-US" dirty="0" smtClean="0"/>
          </a:p>
          <a:p>
            <a:r>
              <a:rPr lang="en-US" b="1" dirty="0" smtClean="0"/>
              <a:t>     1. </a:t>
            </a:r>
            <a:r>
              <a:rPr lang="en-US" b="1" dirty="0" smtClean="0">
                <a:solidFill>
                  <a:srgbClr val="0070C0"/>
                </a:solidFill>
              </a:rPr>
              <a:t>Complementary</a:t>
            </a:r>
            <a:r>
              <a:rPr lang="en-US" b="1" dirty="0" smtClean="0"/>
              <a:t> distributions=Allomorphs=work-t/mend-</a:t>
            </a:r>
            <a:r>
              <a:rPr lang="en-US" b="1" dirty="0" err="1" smtClean="0"/>
              <a:t>ed</a:t>
            </a:r>
            <a:r>
              <a:rPr lang="en-US" b="1" dirty="0" smtClean="0"/>
              <a:t>/clean-d</a:t>
            </a:r>
            <a:endParaRPr lang="en-US" dirty="0" smtClean="0"/>
          </a:p>
          <a:p>
            <a:r>
              <a:rPr lang="en-US" b="1" dirty="0" smtClean="0"/>
              <a:t>     2. In </a:t>
            </a:r>
            <a:r>
              <a:rPr lang="en-US" b="1" dirty="0" smtClean="0">
                <a:solidFill>
                  <a:srgbClr val="0070C0"/>
                </a:solidFill>
              </a:rPr>
              <a:t>contrastive</a:t>
            </a:r>
            <a:r>
              <a:rPr lang="en-US" b="1" dirty="0" smtClean="0"/>
              <a:t> distributions =Morphemes=work-s/work-</a:t>
            </a:r>
            <a:r>
              <a:rPr lang="en-US" b="1" dirty="0" err="1" smtClean="0"/>
              <a:t>ed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6096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Determining the </a:t>
            </a:r>
            <a:r>
              <a:rPr lang="en-US" b="1" dirty="0" smtClean="0">
                <a:solidFill>
                  <a:srgbClr val="0070C0"/>
                </a:solidFill>
              </a:rPr>
              <a:t>underlying</a:t>
            </a:r>
            <a:r>
              <a:rPr lang="en-US" b="1" dirty="0" smtClean="0"/>
              <a:t> form of the allomorphs</a:t>
            </a:r>
          </a:p>
          <a:p>
            <a:pPr>
              <a:buNone/>
            </a:pPr>
            <a:r>
              <a:rPr lang="en-US" b="1" dirty="0" smtClean="0"/>
              <a:t>Plural----------</a:t>
            </a:r>
            <a:r>
              <a:rPr lang="en-US" dirty="0" smtClean="0"/>
              <a:t>s] after voiced consonants and vowels</a:t>
            </a:r>
          </a:p>
          <a:p>
            <a:pPr>
              <a:buNone/>
            </a:pPr>
            <a:r>
              <a:rPr lang="en-US" dirty="0" smtClean="0"/>
              <a:t>           ----------[z] after voiceless consonants</a:t>
            </a:r>
          </a:p>
          <a:p>
            <a:pPr>
              <a:buNone/>
            </a:pPr>
            <a:r>
              <a:rPr lang="en-US" dirty="0" smtClean="0"/>
              <a:t>          -----------[</a:t>
            </a:r>
            <a:r>
              <a:rPr lang="en-US" dirty="0" err="1" smtClean="0"/>
              <a:t>iz</a:t>
            </a:r>
            <a:r>
              <a:rPr lang="en-US" dirty="0" smtClean="0"/>
              <a:t>] after sibilants</a:t>
            </a:r>
          </a:p>
          <a:p>
            <a:pPr>
              <a:buNone/>
            </a:pPr>
            <a:r>
              <a:rPr lang="en-US" dirty="0" smtClean="0"/>
              <a:t>                            </a:t>
            </a:r>
          </a:p>
          <a:p>
            <a:r>
              <a:rPr lang="en-US" b="1" dirty="0" smtClean="0"/>
              <a:t>    1. Which form is the underlying form?=</a:t>
            </a:r>
            <a:r>
              <a:rPr lang="en-US" b="1" dirty="0" smtClean="0">
                <a:solidFill>
                  <a:srgbClr val="0070C0"/>
                </a:solidFill>
              </a:rPr>
              <a:t>wider</a:t>
            </a:r>
            <a:r>
              <a:rPr lang="en-US" b="1" dirty="0" smtClean="0"/>
              <a:t> distribution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    2. what motivates the change?=</a:t>
            </a:r>
            <a:r>
              <a:rPr lang="en-US" b="1" dirty="0" smtClean="0">
                <a:solidFill>
                  <a:srgbClr val="0070C0"/>
                </a:solidFill>
              </a:rPr>
              <a:t>ease</a:t>
            </a:r>
            <a:r>
              <a:rPr lang="en-US" b="1" dirty="0" smtClean="0"/>
              <a:t> of articulation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Exercise 2: </a:t>
            </a:r>
            <a:r>
              <a:rPr lang="en-US" dirty="0" smtClean="0"/>
              <a:t>Consider the following nouns in Zulu (a language in South Africa) </a:t>
            </a:r>
          </a:p>
          <a:p>
            <a:pPr>
              <a:buNone/>
            </a:pPr>
            <a:r>
              <a:rPr lang="en-US" dirty="0" err="1" smtClean="0"/>
              <a:t>umfazi</a:t>
            </a:r>
            <a:r>
              <a:rPr lang="en-US" dirty="0" smtClean="0"/>
              <a:t>  “married woman” </a:t>
            </a:r>
          </a:p>
          <a:p>
            <a:pPr>
              <a:buNone/>
            </a:pPr>
            <a:r>
              <a:rPr lang="en-US" dirty="0" err="1" smtClean="0"/>
              <a:t>abafazi</a:t>
            </a:r>
            <a:r>
              <a:rPr lang="en-US" dirty="0" smtClean="0"/>
              <a:t> “married women”</a:t>
            </a:r>
          </a:p>
          <a:p>
            <a:pPr>
              <a:buNone/>
            </a:pPr>
            <a:r>
              <a:rPr lang="en-US" dirty="0" err="1" smtClean="0"/>
              <a:t>umfani</a:t>
            </a:r>
            <a:r>
              <a:rPr lang="en-US" dirty="0" smtClean="0"/>
              <a:t> “boy” </a:t>
            </a:r>
          </a:p>
          <a:p>
            <a:pPr>
              <a:buNone/>
            </a:pPr>
            <a:r>
              <a:rPr lang="en-US" dirty="0" err="1" smtClean="0"/>
              <a:t>abafani</a:t>
            </a:r>
            <a:r>
              <a:rPr lang="en-US" dirty="0" smtClean="0"/>
              <a:t> “boys”</a:t>
            </a:r>
          </a:p>
          <a:p>
            <a:pPr>
              <a:buNone/>
            </a:pPr>
            <a:r>
              <a:rPr lang="en-US" dirty="0" err="1" smtClean="0"/>
              <a:t>umzali</a:t>
            </a:r>
            <a:r>
              <a:rPr lang="en-US" dirty="0" smtClean="0"/>
              <a:t> “parent” </a:t>
            </a:r>
          </a:p>
          <a:p>
            <a:pPr>
              <a:buNone/>
            </a:pPr>
            <a:r>
              <a:rPr lang="en-US" dirty="0" err="1" smtClean="0"/>
              <a:t>abazali</a:t>
            </a:r>
            <a:r>
              <a:rPr lang="en-US" dirty="0" smtClean="0"/>
              <a:t> “parents”</a:t>
            </a:r>
          </a:p>
          <a:p>
            <a:pPr>
              <a:buNone/>
            </a:pPr>
            <a:r>
              <a:rPr lang="en-US" dirty="0" err="1" smtClean="0"/>
              <a:t>umfundisi</a:t>
            </a:r>
            <a:r>
              <a:rPr lang="en-US" dirty="0" smtClean="0"/>
              <a:t> “teacher” </a:t>
            </a:r>
          </a:p>
          <a:p>
            <a:pPr>
              <a:buNone/>
            </a:pPr>
            <a:r>
              <a:rPr lang="en-US" dirty="0" err="1" smtClean="0"/>
              <a:t>abafundisi</a:t>
            </a:r>
            <a:r>
              <a:rPr lang="en-US" dirty="0" smtClean="0"/>
              <a:t> “teachers”</a:t>
            </a:r>
          </a:p>
          <a:p>
            <a:pPr>
              <a:buNone/>
            </a:pPr>
            <a:r>
              <a:rPr lang="en-US" dirty="0" smtClean="0"/>
              <a:t>a. What is the morpheme meaning “singular” in Zulu?</a:t>
            </a:r>
          </a:p>
          <a:p>
            <a:pPr>
              <a:buNone/>
            </a:pPr>
            <a:r>
              <a:rPr lang="en-US" dirty="0" smtClean="0"/>
              <a:t>b. What is the morpheme meaning “plural” in Zulu?</a:t>
            </a:r>
          </a:p>
          <a:p>
            <a:pPr>
              <a:buNone/>
            </a:pPr>
            <a:r>
              <a:rPr lang="en-US" dirty="0" smtClean="0"/>
              <a:t>c. List the Zulu bases to which the singular and plural morphemes are attached, and give their meanings.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Look at the following data from Swahili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b="1" dirty="0" smtClean="0"/>
              <a:t>Swahili                                     English</a:t>
            </a:r>
          </a:p>
          <a:p>
            <a:pPr>
              <a:buNone/>
            </a:pPr>
            <a:r>
              <a:rPr lang="en-US" dirty="0" err="1" smtClean="0"/>
              <a:t>Mtoto</a:t>
            </a:r>
            <a:r>
              <a:rPr lang="en-US" dirty="0" smtClean="0"/>
              <a:t>                                         child</a:t>
            </a:r>
          </a:p>
          <a:p>
            <a:pPr>
              <a:buNone/>
            </a:pPr>
            <a:r>
              <a:rPr lang="en-US" dirty="0" err="1" smtClean="0"/>
              <a:t>watoto</a:t>
            </a:r>
            <a:r>
              <a:rPr lang="en-US" dirty="0" smtClean="0"/>
              <a:t>                                      children</a:t>
            </a:r>
          </a:p>
          <a:p>
            <a:pPr>
              <a:buNone/>
            </a:pPr>
            <a:r>
              <a:rPr lang="en-US" dirty="0" err="1" smtClean="0"/>
              <a:t>mtu</a:t>
            </a:r>
            <a:r>
              <a:rPr lang="en-US" dirty="0" smtClean="0"/>
              <a:t>                                            person</a:t>
            </a:r>
          </a:p>
          <a:p>
            <a:pPr>
              <a:buNone/>
            </a:pPr>
            <a:r>
              <a:rPr lang="en-US" dirty="0" err="1" smtClean="0"/>
              <a:t>watu</a:t>
            </a:r>
            <a:r>
              <a:rPr lang="en-US" dirty="0" smtClean="0"/>
              <a:t>                                           persons</a:t>
            </a:r>
          </a:p>
          <a:p>
            <a:pPr>
              <a:buNone/>
            </a:pPr>
            <a:r>
              <a:rPr lang="en-US" dirty="0" err="1" smtClean="0"/>
              <a:t>kisu</a:t>
            </a:r>
            <a:r>
              <a:rPr lang="en-US" dirty="0" smtClean="0"/>
              <a:t>                                             knife</a:t>
            </a:r>
          </a:p>
          <a:p>
            <a:pPr>
              <a:buNone/>
            </a:pPr>
            <a:r>
              <a:rPr lang="en-US" dirty="0" err="1" smtClean="0"/>
              <a:t>visu</a:t>
            </a:r>
            <a:r>
              <a:rPr lang="en-US" dirty="0" smtClean="0"/>
              <a:t>                                             knives</a:t>
            </a:r>
          </a:p>
          <a:p>
            <a:pPr>
              <a:buNone/>
            </a:pPr>
            <a:r>
              <a:rPr lang="en-US" dirty="0" err="1" smtClean="0"/>
              <a:t>kikapu</a:t>
            </a:r>
            <a:r>
              <a:rPr lang="en-US" dirty="0" smtClean="0"/>
              <a:t>                                        basket</a:t>
            </a:r>
          </a:p>
          <a:p>
            <a:pPr>
              <a:buNone/>
            </a:pPr>
            <a:r>
              <a:rPr lang="en-US" dirty="0" err="1" smtClean="0"/>
              <a:t>vikapu</a:t>
            </a:r>
            <a:r>
              <a:rPr lang="en-US" dirty="0" smtClean="0"/>
              <a:t>                                        baskets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Identify the singular and plural morphemes.</a:t>
            </a:r>
          </a:p>
          <a:p>
            <a:pPr marL="514350" indent="-514350">
              <a:buAutoNum type="arabicPeriod"/>
            </a:pPr>
            <a:r>
              <a:rPr lang="en-US" dirty="0" smtClean="0"/>
              <a:t>Do the singular and plural morphemes have allomorphs?</a:t>
            </a:r>
          </a:p>
          <a:p>
            <a:pPr marL="514350" indent="-514350">
              <a:buAutoNum type="arabicPeriod"/>
            </a:pPr>
            <a:r>
              <a:rPr lang="en-US" dirty="0" smtClean="0"/>
              <a:t>If yes, what is context of the allomorphs?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2.1.3 The difference between </a:t>
            </a:r>
            <a:r>
              <a:rPr lang="en-US" b="1" dirty="0" smtClean="0">
                <a:solidFill>
                  <a:srgbClr val="00B0F0"/>
                </a:solidFill>
              </a:rPr>
              <a:t>Root</a:t>
            </a:r>
            <a:r>
              <a:rPr lang="en-US" b="1" dirty="0" smtClean="0">
                <a:solidFill>
                  <a:srgbClr val="0070C0"/>
                </a:solidFill>
              </a:rPr>
              <a:t> /</a:t>
            </a:r>
            <a:r>
              <a:rPr lang="en-US" b="1" dirty="0" smtClean="0">
                <a:solidFill>
                  <a:srgbClr val="00B050"/>
                </a:solidFill>
              </a:rPr>
              <a:t>Base</a:t>
            </a:r>
            <a:r>
              <a:rPr lang="en-US" b="1" dirty="0" smtClean="0">
                <a:solidFill>
                  <a:srgbClr val="0070C0"/>
                </a:solidFill>
              </a:rPr>
              <a:t> /</a:t>
            </a:r>
            <a:r>
              <a:rPr lang="en-US" b="1" dirty="0" smtClean="0">
                <a:solidFill>
                  <a:srgbClr val="7030A0"/>
                </a:solidFill>
              </a:rPr>
              <a:t>Stem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b="1" dirty="0" smtClean="0">
                <a:solidFill>
                  <a:srgbClr val="00B0F0"/>
                </a:solidFill>
              </a:rPr>
              <a:t>Root</a:t>
            </a:r>
            <a:r>
              <a:rPr lang="en-US" dirty="0" smtClean="0"/>
              <a:t> –the most basic morpheme of a word; it is the irreducible part of a word;</a:t>
            </a:r>
          </a:p>
          <a:p>
            <a:pPr>
              <a:buNone/>
            </a:pPr>
            <a:r>
              <a:rPr lang="en-US" dirty="0" smtClean="0"/>
              <a:t>        -This means any morpheme, excluding affixes;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Re-search-</a:t>
            </a:r>
            <a:r>
              <a:rPr lang="en-US" dirty="0" err="1" smtClean="0"/>
              <a:t>er</a:t>
            </a:r>
            <a:r>
              <a:rPr lang="en-US" dirty="0" smtClean="0"/>
              <a:t>-s=search is the root;</a:t>
            </a:r>
          </a:p>
          <a:p>
            <a:pPr>
              <a:buNone/>
            </a:pPr>
            <a:r>
              <a:rPr lang="en-US" dirty="0" smtClean="0"/>
              <a:t>=Number of </a:t>
            </a:r>
            <a:r>
              <a:rPr lang="en-US" b="1" dirty="0" smtClean="0"/>
              <a:t>Roots</a:t>
            </a:r>
            <a:r>
              <a:rPr lang="en-US" dirty="0" smtClean="0"/>
              <a:t> =Number of </a:t>
            </a:r>
            <a:r>
              <a:rPr lang="en-US" b="1" dirty="0" smtClean="0"/>
              <a:t>words</a:t>
            </a:r>
            <a:r>
              <a:rPr lang="en-US" dirty="0" smtClean="0"/>
              <a:t> in a given data (the words are not compound);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dirty="0" smtClean="0">
                <a:solidFill>
                  <a:srgbClr val="00B050"/>
                </a:solidFill>
              </a:rPr>
              <a:t>Base</a:t>
            </a:r>
            <a:r>
              <a:rPr lang="en-US" dirty="0" smtClean="0"/>
              <a:t> -an element, which is ready to take any affix that can be derivational or inflectional.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Re-search-</a:t>
            </a:r>
            <a:r>
              <a:rPr lang="en-US" dirty="0" err="1" smtClean="0"/>
              <a:t>er</a:t>
            </a:r>
            <a:r>
              <a:rPr lang="en-US" dirty="0" smtClean="0"/>
              <a:t>-s=search is root and base for (re-)=research;</a:t>
            </a:r>
          </a:p>
          <a:p>
            <a:pPr>
              <a:buNone/>
            </a:pPr>
            <a:r>
              <a:rPr lang="en-US" dirty="0" smtClean="0"/>
              <a:t>       Research is base for (-</a:t>
            </a:r>
            <a:r>
              <a:rPr lang="en-US" dirty="0" err="1" smtClean="0"/>
              <a:t>er</a:t>
            </a:r>
            <a:r>
              <a:rPr lang="en-US" dirty="0" smtClean="0"/>
              <a:t>)=researcher;</a:t>
            </a:r>
          </a:p>
          <a:p>
            <a:pPr>
              <a:buNone/>
            </a:pPr>
            <a:r>
              <a:rPr lang="en-US" dirty="0" smtClean="0"/>
              <a:t>       Researcher is base for (-s)=researchers;</a:t>
            </a:r>
          </a:p>
          <a:p>
            <a:pPr>
              <a:buNone/>
            </a:pPr>
            <a:r>
              <a:rPr lang="en-US" dirty="0" smtClean="0"/>
              <a:t> =Number of </a:t>
            </a:r>
            <a:r>
              <a:rPr lang="en-US" b="1" dirty="0" smtClean="0"/>
              <a:t>Bases</a:t>
            </a:r>
            <a:r>
              <a:rPr lang="en-US" dirty="0" smtClean="0"/>
              <a:t> =number of </a:t>
            </a:r>
            <a:r>
              <a:rPr lang="en-US" b="1" dirty="0" smtClean="0"/>
              <a:t>affixes</a:t>
            </a:r>
            <a:r>
              <a:rPr lang="en-US" dirty="0" smtClean="0"/>
              <a:t> in a given word/data;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>
                <a:solidFill>
                  <a:srgbClr val="7030A0"/>
                </a:solidFill>
              </a:rPr>
              <a:t>Stem</a:t>
            </a:r>
            <a:r>
              <a:rPr lang="en-US" dirty="0" smtClean="0"/>
              <a:t> -an element, which is ready to take an </a:t>
            </a:r>
            <a:r>
              <a:rPr lang="en-US" b="1" dirty="0" smtClean="0"/>
              <a:t>inflectional</a:t>
            </a:r>
            <a:r>
              <a:rPr lang="en-US" dirty="0" smtClean="0"/>
              <a:t> morpheme;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Eg</a:t>
            </a:r>
            <a:r>
              <a:rPr lang="en-US" dirty="0" smtClean="0"/>
              <a:t>. Researcher is stem for (-s)=researchers;</a:t>
            </a:r>
          </a:p>
          <a:p>
            <a:pPr>
              <a:buNone/>
            </a:pPr>
            <a:r>
              <a:rPr lang="en-US" dirty="0" smtClean="0"/>
              <a:t>=Number of </a:t>
            </a:r>
            <a:r>
              <a:rPr lang="en-US" b="1" dirty="0" smtClean="0"/>
              <a:t>stem</a:t>
            </a:r>
            <a:r>
              <a:rPr lang="en-US" dirty="0" smtClean="0"/>
              <a:t> =number of </a:t>
            </a:r>
            <a:r>
              <a:rPr lang="en-US" b="1" dirty="0" smtClean="0"/>
              <a:t>inflectional</a:t>
            </a:r>
            <a:r>
              <a:rPr lang="en-US" dirty="0" smtClean="0"/>
              <a:t> affixes in a given data;</a:t>
            </a:r>
          </a:p>
          <a:p>
            <a:pPr>
              <a:buNone/>
            </a:pPr>
            <a:r>
              <a:rPr lang="en-US" dirty="0" smtClean="0"/>
              <a:t>=All </a:t>
            </a:r>
            <a:r>
              <a:rPr lang="en-US" b="1" dirty="0" smtClean="0"/>
              <a:t>roots</a:t>
            </a:r>
            <a:r>
              <a:rPr lang="en-US" dirty="0" smtClean="0"/>
              <a:t> are </a:t>
            </a:r>
            <a:r>
              <a:rPr lang="en-US" b="1" dirty="0" smtClean="0"/>
              <a:t>bases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=all </a:t>
            </a:r>
            <a:r>
              <a:rPr lang="en-US" b="1" dirty="0" smtClean="0"/>
              <a:t>stems</a:t>
            </a:r>
            <a:r>
              <a:rPr lang="en-US" dirty="0" smtClean="0"/>
              <a:t> are </a:t>
            </a:r>
            <a:r>
              <a:rPr lang="en-US" b="1" dirty="0" smtClean="0"/>
              <a:t>bases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=bases are stems only in the case of inflectional affixes;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Exercise: identify the </a:t>
            </a:r>
            <a:r>
              <a:rPr lang="en-US" b="1" dirty="0" smtClean="0"/>
              <a:t>roots</a:t>
            </a:r>
            <a:r>
              <a:rPr lang="en-US" dirty="0" smtClean="0"/>
              <a:t>, </a:t>
            </a:r>
            <a:r>
              <a:rPr lang="en-US" b="1" dirty="0" smtClean="0"/>
              <a:t>bases</a:t>
            </a:r>
            <a:r>
              <a:rPr lang="en-US" dirty="0" smtClean="0"/>
              <a:t> and </a:t>
            </a:r>
            <a:r>
              <a:rPr lang="en-US" b="1" dirty="0" smtClean="0"/>
              <a:t>stems</a:t>
            </a:r>
            <a:r>
              <a:rPr lang="en-US" dirty="0" smtClean="0"/>
              <a:t> in the following words;</a:t>
            </a:r>
          </a:p>
          <a:p>
            <a:pPr marL="514350" indent="-514350">
              <a:buAutoNum type="alphaLcPeriod"/>
            </a:pPr>
            <a:r>
              <a:rPr lang="en-US" dirty="0" smtClean="0"/>
              <a:t>Workers</a:t>
            </a:r>
          </a:p>
          <a:p>
            <a:pPr marL="514350" indent="-514350">
              <a:buAutoNum type="alphaLcPeriod"/>
            </a:pPr>
            <a:r>
              <a:rPr lang="en-US" dirty="0" smtClean="0"/>
              <a:t> unkindness</a:t>
            </a:r>
          </a:p>
          <a:p>
            <a:pPr marL="514350" indent="-514350">
              <a:buAutoNum type="alphaLcPeriod"/>
            </a:pPr>
            <a:r>
              <a:rPr lang="en-US" dirty="0" smtClean="0"/>
              <a:t>  reactivated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5458" name="Picture 2" descr="C:\Users\user\Desktop\Generation of linguistics7889\course-in-general-linguistics-classic-reprint-ferdinand-de-saussure-978152794298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5867400" cy="6553200"/>
          </a:xfrm>
          <a:prstGeom prst="rect">
            <a:avLst/>
          </a:prstGeom>
          <a:noFill/>
        </p:spPr>
      </p:pic>
      <p:pic>
        <p:nvPicPr>
          <p:cNvPr id="5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52400"/>
            <a:ext cx="3048000" cy="3200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TextBox 5"/>
          <p:cNvSpPr txBox="1"/>
          <p:nvPr/>
        </p:nvSpPr>
        <p:spPr>
          <a:xfrm>
            <a:off x="3276600" y="42672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1916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32766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rgbClr val="FF00FF"/>
                </a:solidFill>
              </a:rPr>
              <a:t>(1857– 1913)</a:t>
            </a:r>
            <a:endParaRPr lang="en-US" sz="4000" dirty="0">
              <a:solidFill>
                <a:srgbClr val="FF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  </a:t>
            </a:r>
            <a:r>
              <a:rPr lang="en-US" sz="4800" b="1" dirty="0" smtClean="0">
                <a:solidFill>
                  <a:srgbClr val="FF00FF"/>
                </a:solidFill>
              </a:rPr>
              <a:t>Structural Linguistics</a:t>
            </a:r>
            <a:endParaRPr lang="en-US" sz="4800" b="1" dirty="0">
              <a:solidFill>
                <a:srgbClr val="FF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4495800"/>
            <a:ext cx="3200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Language = structural system of signs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2.1.4 </a:t>
            </a:r>
            <a:r>
              <a:rPr lang="en-US" b="1" dirty="0" smtClean="0">
                <a:solidFill>
                  <a:srgbClr val="7030A0"/>
                </a:solidFill>
              </a:rPr>
              <a:t>Hierarchical/Internal</a:t>
            </a:r>
            <a:r>
              <a:rPr lang="en-US" dirty="0" smtClean="0"/>
              <a:t> structure of words</a:t>
            </a:r>
          </a:p>
          <a:p>
            <a:r>
              <a:rPr lang="en-US" dirty="0" smtClean="0"/>
              <a:t>=the </a:t>
            </a:r>
            <a:r>
              <a:rPr lang="en-US" b="1" dirty="0" smtClean="0"/>
              <a:t>base</a:t>
            </a:r>
            <a:r>
              <a:rPr lang="en-US" dirty="0" smtClean="0"/>
              <a:t> and </a:t>
            </a:r>
            <a:r>
              <a:rPr lang="en-US" b="1" dirty="0" smtClean="0"/>
              <a:t>result</a:t>
            </a:r>
            <a:r>
              <a:rPr lang="en-US" dirty="0" smtClean="0"/>
              <a:t> of derivational morphemes;</a:t>
            </a:r>
          </a:p>
          <a:p>
            <a:r>
              <a:rPr lang="en-US" b="1" dirty="0" smtClean="0"/>
              <a:t>Lexicon</a:t>
            </a:r>
            <a:r>
              <a:rPr lang="en-US" dirty="0" smtClean="0"/>
              <a:t> =(kind, un-, -</a:t>
            </a:r>
            <a:r>
              <a:rPr lang="en-US" dirty="0" err="1" smtClean="0"/>
              <a:t>ness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Unkindness</a:t>
            </a:r>
          </a:p>
          <a:p>
            <a:pPr>
              <a:buNone/>
            </a:pPr>
            <a:r>
              <a:rPr lang="en-US" b="1" dirty="0" smtClean="0"/>
              <a:t>un-</a:t>
            </a:r>
            <a:r>
              <a:rPr lang="en-US" dirty="0" smtClean="0"/>
              <a:t> needs a </a:t>
            </a:r>
            <a:r>
              <a:rPr lang="en-US" b="1" dirty="0" smtClean="0"/>
              <a:t>base</a:t>
            </a:r>
            <a:r>
              <a:rPr lang="en-US" dirty="0" smtClean="0"/>
              <a:t> with </a:t>
            </a:r>
            <a:r>
              <a:rPr lang="en-US" b="1" dirty="0" err="1" smtClean="0"/>
              <a:t>Adj</a:t>
            </a:r>
            <a:r>
              <a:rPr lang="en-US" dirty="0" smtClean="0"/>
              <a:t> category</a:t>
            </a:r>
          </a:p>
          <a:p>
            <a:pPr>
              <a:buNone/>
            </a:pPr>
            <a:r>
              <a:rPr lang="en-US" b="1" dirty="0" smtClean="0"/>
              <a:t>Un-</a:t>
            </a:r>
            <a:r>
              <a:rPr lang="en-US" dirty="0" smtClean="0"/>
              <a:t> derives </a:t>
            </a:r>
            <a:r>
              <a:rPr lang="en-US" b="1" dirty="0" err="1" smtClean="0"/>
              <a:t>Adj</a:t>
            </a:r>
            <a:r>
              <a:rPr lang="en-US" dirty="0" smtClean="0"/>
              <a:t> word class with </a:t>
            </a:r>
            <a:r>
              <a:rPr lang="en-US" b="1" dirty="0" smtClean="0"/>
              <a:t>negative</a:t>
            </a:r>
            <a:r>
              <a:rPr lang="en-US" dirty="0" smtClean="0"/>
              <a:t> meaning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err="1" smtClean="0"/>
              <a:t>ness</a:t>
            </a:r>
            <a:r>
              <a:rPr lang="en-US" dirty="0" smtClean="0"/>
              <a:t> needs a </a:t>
            </a:r>
            <a:r>
              <a:rPr lang="en-US" b="1" dirty="0" smtClean="0"/>
              <a:t>base</a:t>
            </a:r>
            <a:r>
              <a:rPr lang="en-US" dirty="0" smtClean="0"/>
              <a:t> with an </a:t>
            </a:r>
            <a:r>
              <a:rPr lang="en-US" b="1" dirty="0" err="1" smtClean="0"/>
              <a:t>Adj</a:t>
            </a:r>
            <a:r>
              <a:rPr lang="en-US" dirty="0" smtClean="0"/>
              <a:t> word class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err="1" smtClean="0"/>
              <a:t>ness</a:t>
            </a:r>
            <a:r>
              <a:rPr lang="en-US" dirty="0" smtClean="0"/>
              <a:t> derives </a:t>
            </a:r>
            <a:r>
              <a:rPr lang="en-US" b="1" dirty="0" smtClean="0"/>
              <a:t>N</a:t>
            </a:r>
            <a:r>
              <a:rPr lang="en-US" dirty="0" smtClean="0"/>
              <a:t> word class;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N=unkindness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Adj</a:t>
            </a:r>
            <a:r>
              <a:rPr lang="en-US" dirty="0" smtClean="0"/>
              <a:t>                    </a:t>
            </a:r>
            <a:r>
              <a:rPr lang="en-US" dirty="0" err="1" smtClean="0"/>
              <a:t>Aff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Aff</a:t>
            </a:r>
            <a:r>
              <a:rPr lang="en-US" dirty="0" smtClean="0"/>
              <a:t>       </a:t>
            </a:r>
            <a:r>
              <a:rPr lang="en-US" dirty="0" err="1" smtClean="0"/>
              <a:t>Adj</a:t>
            </a:r>
            <a:r>
              <a:rPr lang="en-US" dirty="0" smtClean="0"/>
              <a:t>               -</a:t>
            </a:r>
            <a:r>
              <a:rPr lang="en-US" dirty="0" err="1" smtClean="0"/>
              <a:t>ness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un-          kind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590800" y="2209800"/>
            <a:ext cx="838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76600" y="2057400"/>
            <a:ext cx="15240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2209800" y="32766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743200" y="327660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4991100" y="33909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981200" y="3962400"/>
            <a:ext cx="457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3429000" y="38862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2.1.5 </a:t>
            </a:r>
            <a:r>
              <a:rPr lang="en-US" b="1" dirty="0" smtClean="0">
                <a:solidFill>
                  <a:srgbClr val="7030A0"/>
                </a:solidFill>
              </a:rPr>
              <a:t>Word formation processes</a:t>
            </a:r>
          </a:p>
          <a:p>
            <a:r>
              <a:rPr lang="en-US" b="1" dirty="0" smtClean="0"/>
              <a:t>Word formation=Lexeme formation=Addition of new words on the lexicon</a:t>
            </a:r>
            <a:endParaRPr lang="en-US" dirty="0" smtClean="0"/>
          </a:p>
          <a:p>
            <a:r>
              <a:rPr lang="en-US" b="1" dirty="0" smtClean="0"/>
              <a:t>Major word formation processes: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Derivation/Affixation 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Compounding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Other processes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534400" cy="6096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smtClean="0">
                <a:solidFill>
                  <a:srgbClr val="7030A0"/>
                </a:solidFill>
              </a:rPr>
              <a:t>Derivation</a:t>
            </a:r>
          </a:p>
          <a:p>
            <a:pPr>
              <a:buNone/>
            </a:pPr>
            <a:r>
              <a:rPr lang="en-US" dirty="0" smtClean="0"/>
              <a:t>-is an </a:t>
            </a:r>
            <a:r>
              <a:rPr lang="en-US" b="1" dirty="0" err="1" smtClean="0"/>
              <a:t>affixal</a:t>
            </a:r>
            <a:r>
              <a:rPr lang="en-US" dirty="0" smtClean="0"/>
              <a:t> process that forms a </a:t>
            </a:r>
            <a:r>
              <a:rPr lang="en-US" b="1" dirty="0" smtClean="0"/>
              <a:t>word</a:t>
            </a:r>
            <a:r>
              <a:rPr lang="en-US" dirty="0" smtClean="0"/>
              <a:t> with a </a:t>
            </a:r>
            <a:r>
              <a:rPr lang="en-US" b="1" dirty="0" smtClean="0"/>
              <a:t>meaning</a:t>
            </a:r>
            <a:r>
              <a:rPr lang="en-US" dirty="0" smtClean="0"/>
              <a:t> and/or </a:t>
            </a:r>
            <a:r>
              <a:rPr lang="en-US" b="1" dirty="0" smtClean="0"/>
              <a:t>category</a:t>
            </a:r>
            <a:r>
              <a:rPr lang="en-US" dirty="0" smtClean="0"/>
              <a:t> that is different from its base.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Derived</a:t>
            </a:r>
            <a:r>
              <a:rPr lang="en-US" dirty="0" smtClean="0"/>
              <a:t> words become </a:t>
            </a:r>
            <a:r>
              <a:rPr lang="en-US" b="1" dirty="0" smtClean="0"/>
              <a:t>independent</a:t>
            </a:r>
            <a:r>
              <a:rPr lang="en-US" dirty="0" smtClean="0"/>
              <a:t> items;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b="1" dirty="0" smtClean="0"/>
              <a:t>V</a:t>
            </a:r>
            <a:r>
              <a:rPr lang="en-US" dirty="0" smtClean="0"/>
              <a:t> + </a:t>
            </a:r>
            <a:r>
              <a:rPr lang="en-US" b="1" dirty="0" smtClean="0"/>
              <a:t>able</a:t>
            </a:r>
            <a:r>
              <a:rPr lang="en-US" dirty="0" smtClean="0"/>
              <a:t> ----</a:t>
            </a:r>
            <a:r>
              <a:rPr lang="en-US" b="1" dirty="0" smtClean="0"/>
              <a:t>A</a:t>
            </a:r>
            <a:r>
              <a:rPr lang="en-US" dirty="0" smtClean="0"/>
              <a:t>   =work-able, manage-able</a:t>
            </a:r>
          </a:p>
          <a:p>
            <a:r>
              <a:rPr lang="en-US" dirty="0" smtClean="0"/>
              <a:t>  </a:t>
            </a:r>
            <a:r>
              <a:rPr lang="en-US" b="1" dirty="0" smtClean="0"/>
              <a:t>V +</a:t>
            </a:r>
            <a:r>
              <a:rPr lang="en-US" b="1" dirty="0" err="1" smtClean="0"/>
              <a:t>ment</a:t>
            </a:r>
            <a:r>
              <a:rPr lang="en-US" b="1" dirty="0" smtClean="0"/>
              <a:t>----N  </a:t>
            </a:r>
            <a:r>
              <a:rPr lang="en-US" dirty="0" smtClean="0"/>
              <a:t>=enjoy-</a:t>
            </a:r>
            <a:r>
              <a:rPr lang="en-US" dirty="0" err="1" smtClean="0"/>
              <a:t>ment</a:t>
            </a:r>
            <a:r>
              <a:rPr lang="en-US" dirty="0" smtClean="0"/>
              <a:t>, manage-</a:t>
            </a:r>
            <a:r>
              <a:rPr lang="en-US" dirty="0" err="1" smtClean="0"/>
              <a:t>ment</a:t>
            </a:r>
            <a:endParaRPr lang="en-US" dirty="0" smtClean="0"/>
          </a:p>
          <a:p>
            <a:r>
              <a:rPr lang="en-US" b="1" dirty="0" smtClean="0"/>
              <a:t>   N +</a:t>
            </a:r>
            <a:r>
              <a:rPr lang="en-US" b="1" dirty="0" err="1" smtClean="0"/>
              <a:t>ize</a:t>
            </a:r>
            <a:r>
              <a:rPr lang="en-US" b="1" dirty="0" smtClean="0"/>
              <a:t>-----V </a:t>
            </a:r>
            <a:r>
              <a:rPr lang="en-US" dirty="0" smtClean="0"/>
              <a:t>=hospital-</a:t>
            </a:r>
            <a:r>
              <a:rPr lang="en-US" dirty="0" err="1" smtClean="0"/>
              <a:t>ize</a:t>
            </a:r>
            <a:r>
              <a:rPr lang="en-US" dirty="0" smtClean="0"/>
              <a:t>, crystal-</a:t>
            </a:r>
            <a:r>
              <a:rPr lang="en-US" dirty="0" err="1" smtClean="0"/>
              <a:t>ize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b="1" dirty="0" smtClean="0"/>
              <a:t>A +</a:t>
            </a:r>
            <a:r>
              <a:rPr lang="en-US" b="1" dirty="0" err="1" smtClean="0"/>
              <a:t>ness</a:t>
            </a:r>
            <a:r>
              <a:rPr lang="en-US" b="1" dirty="0" smtClean="0"/>
              <a:t>----N  </a:t>
            </a:r>
            <a:r>
              <a:rPr lang="en-US" dirty="0" smtClean="0"/>
              <a:t>=happy-</a:t>
            </a:r>
            <a:r>
              <a:rPr lang="en-US" dirty="0" err="1" smtClean="0"/>
              <a:t>ness</a:t>
            </a:r>
            <a:r>
              <a:rPr lang="en-US" dirty="0" smtClean="0"/>
              <a:t>, kind-</a:t>
            </a:r>
            <a:r>
              <a:rPr lang="en-US" dirty="0" err="1" smtClean="0"/>
              <a:t>ness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b="1" dirty="0" smtClean="0"/>
              <a:t>Un +A---A </a:t>
            </a:r>
            <a:r>
              <a:rPr lang="en-US" dirty="0" smtClean="0"/>
              <a:t>=un-fair, un-clear</a:t>
            </a:r>
          </a:p>
          <a:p>
            <a:r>
              <a:rPr lang="en-US" dirty="0" smtClean="0"/>
              <a:t>    </a:t>
            </a:r>
            <a:r>
              <a:rPr lang="en-US" b="1" dirty="0" err="1" smtClean="0"/>
              <a:t>Dis</a:t>
            </a:r>
            <a:r>
              <a:rPr lang="en-US" b="1" dirty="0" smtClean="0"/>
              <a:t> + V----V </a:t>
            </a:r>
            <a:r>
              <a:rPr lang="en-US" dirty="0" smtClean="0"/>
              <a:t>=</a:t>
            </a:r>
            <a:r>
              <a:rPr lang="en-US" dirty="0" err="1" smtClean="0"/>
              <a:t>dis</a:t>
            </a:r>
            <a:r>
              <a:rPr lang="en-US" dirty="0" smtClean="0"/>
              <a:t>-respect, </a:t>
            </a:r>
            <a:r>
              <a:rPr lang="en-US" dirty="0" err="1" smtClean="0"/>
              <a:t>dis</a:t>
            </a:r>
            <a:r>
              <a:rPr lang="en-US" dirty="0" smtClean="0"/>
              <a:t>-qualify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Prefixes</a:t>
            </a:r>
            <a:r>
              <a:rPr lang="en-US" b="1" dirty="0" smtClean="0"/>
              <a:t> =</a:t>
            </a:r>
            <a:r>
              <a:rPr lang="en-US" b="1" dirty="0" smtClean="0">
                <a:solidFill>
                  <a:srgbClr val="7030A0"/>
                </a:solidFill>
              </a:rPr>
              <a:t>change meaning</a:t>
            </a:r>
          </a:p>
          <a:p>
            <a:r>
              <a:rPr lang="en-US" dirty="0" smtClean="0"/>
              <a:t>Learners will be able to infer the </a:t>
            </a:r>
            <a:r>
              <a:rPr lang="en-US" b="1" dirty="0" smtClean="0"/>
              <a:t>meaning of a word </a:t>
            </a:r>
            <a:r>
              <a:rPr lang="en-US" dirty="0" smtClean="0"/>
              <a:t>if they </a:t>
            </a:r>
            <a:r>
              <a:rPr lang="en-US" b="1" dirty="0" smtClean="0"/>
              <a:t>know the meaning of the prefix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Prefix</a:t>
            </a:r>
            <a:r>
              <a:rPr lang="en-US" dirty="0" smtClean="0"/>
              <a:t>            </a:t>
            </a:r>
            <a:r>
              <a:rPr lang="en-US" b="1" dirty="0" smtClean="0"/>
              <a:t>Meaning</a:t>
            </a:r>
            <a:r>
              <a:rPr lang="en-US" dirty="0" smtClean="0"/>
              <a:t>     </a:t>
            </a:r>
            <a:r>
              <a:rPr lang="en-US" b="1" dirty="0" smtClean="0"/>
              <a:t>Word</a:t>
            </a:r>
            <a:r>
              <a:rPr lang="en-US" dirty="0" smtClean="0"/>
              <a:t> </a:t>
            </a:r>
            <a:r>
              <a:rPr lang="en-US" b="1" dirty="0" smtClean="0"/>
              <a:t>class</a:t>
            </a:r>
            <a:r>
              <a:rPr lang="en-US" dirty="0" smtClean="0"/>
              <a:t>       </a:t>
            </a:r>
            <a:r>
              <a:rPr lang="en-US" b="1" dirty="0" smtClean="0"/>
              <a:t>Example</a:t>
            </a:r>
          </a:p>
          <a:p>
            <a:pPr>
              <a:buNone/>
            </a:pPr>
            <a:r>
              <a:rPr lang="en-US" b="1" dirty="0" smtClean="0"/>
              <a:t>Non</a:t>
            </a:r>
            <a:r>
              <a:rPr lang="en-US" dirty="0" smtClean="0"/>
              <a:t>        negation/opposite   Noun            nonviolence</a:t>
            </a:r>
          </a:p>
          <a:p>
            <a:pPr>
              <a:buNone/>
            </a:pPr>
            <a:r>
              <a:rPr lang="en-US" dirty="0" smtClean="0"/>
              <a:t>                                                     Adjective     nonviolent</a:t>
            </a:r>
          </a:p>
          <a:p>
            <a:pPr>
              <a:buNone/>
            </a:pPr>
            <a:r>
              <a:rPr lang="en-US" b="1" dirty="0" smtClean="0"/>
              <a:t>Un</a:t>
            </a:r>
            <a:r>
              <a:rPr lang="en-US" dirty="0" smtClean="0"/>
              <a:t>          reverse action             Verb             untie/undo</a:t>
            </a:r>
          </a:p>
          <a:p>
            <a:pPr>
              <a:buNone/>
            </a:pPr>
            <a:r>
              <a:rPr lang="en-US" dirty="0" smtClean="0"/>
              <a:t>                 opposite quality        Adjective      unhappy</a:t>
            </a:r>
          </a:p>
          <a:p>
            <a:pPr>
              <a:buNone/>
            </a:pPr>
            <a:r>
              <a:rPr lang="en-US" b="1" dirty="0" smtClean="0"/>
              <a:t>Re</a:t>
            </a:r>
            <a:r>
              <a:rPr lang="en-US" dirty="0" smtClean="0"/>
              <a:t>             repeat action              Verb             rewrite</a:t>
            </a:r>
          </a:p>
          <a:p>
            <a:pPr>
              <a:buNone/>
            </a:pPr>
            <a:r>
              <a:rPr lang="en-US" dirty="0" smtClean="0"/>
              <a:t>                                                         Noun          reunion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3276600"/>
            <a:ext cx="845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" y="4191000"/>
            <a:ext cx="845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5105400"/>
            <a:ext cx="838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152400" y="4419600"/>
            <a:ext cx="3429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3009900" y="4457700"/>
            <a:ext cx="3429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5181600" y="4343400"/>
            <a:ext cx="3352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3400" y="2743200"/>
            <a:ext cx="8305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Suffixes</a:t>
            </a:r>
            <a:r>
              <a:rPr lang="en-US" b="1" dirty="0" smtClean="0"/>
              <a:t> =</a:t>
            </a:r>
            <a:r>
              <a:rPr lang="en-US" b="1" dirty="0" smtClean="0">
                <a:solidFill>
                  <a:srgbClr val="7030A0"/>
                </a:solidFill>
              </a:rPr>
              <a:t>change word class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Suffix</a:t>
            </a:r>
            <a:r>
              <a:rPr lang="en-US" dirty="0" smtClean="0"/>
              <a:t> </a:t>
            </a:r>
            <a:r>
              <a:rPr lang="en-US" b="1" dirty="0" smtClean="0"/>
              <a:t>      meaning        word class           </a:t>
            </a:r>
            <a:r>
              <a:rPr lang="en-US" sz="2300" b="1" dirty="0" smtClean="0"/>
              <a:t>Word class changed to     </a:t>
            </a:r>
            <a:r>
              <a:rPr lang="en-US" sz="3400" b="1" dirty="0" smtClean="0"/>
              <a:t>Example</a:t>
            </a:r>
            <a:endParaRPr lang="en-US" sz="3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err="1" smtClean="0"/>
              <a:t>ity</a:t>
            </a:r>
            <a:r>
              <a:rPr lang="en-US" b="1" dirty="0" smtClean="0"/>
              <a:t>          </a:t>
            </a:r>
            <a:r>
              <a:rPr lang="en-US" dirty="0" smtClean="0"/>
              <a:t>quality/state       Adjective             Noun                    popular-</a:t>
            </a:r>
            <a:r>
              <a:rPr lang="en-US" dirty="0" err="1" smtClean="0"/>
              <a:t>ity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err="1" smtClean="0"/>
              <a:t>ous</a:t>
            </a:r>
            <a:r>
              <a:rPr lang="en-US" dirty="0" smtClean="0"/>
              <a:t>        having  quality       Noun                  Adjective           fame-</a:t>
            </a:r>
            <a:r>
              <a:rPr lang="en-US" dirty="0" err="1" smtClean="0"/>
              <a:t>ous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al</a:t>
            </a:r>
            <a:r>
              <a:rPr lang="en-US" dirty="0" smtClean="0"/>
              <a:t>             connected with     Noun                Adjective             institution-al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able</a:t>
            </a:r>
            <a:r>
              <a:rPr lang="en-US" dirty="0" smtClean="0"/>
              <a:t>        can be                   Verb                    Adjective               print-able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err="1" smtClean="0"/>
              <a:t>ize</a:t>
            </a:r>
            <a:r>
              <a:rPr lang="en-US" dirty="0" smtClean="0"/>
              <a:t>            to become         Adjective              Verb                    capital-</a:t>
            </a:r>
            <a:r>
              <a:rPr lang="en-US" dirty="0" err="1" smtClean="0"/>
              <a:t>ize</a:t>
            </a:r>
            <a:endParaRPr lang="en-US" dirty="0"/>
          </a:p>
        </p:txBody>
      </p:sp>
      <p:cxnSp>
        <p:nvCxnSpPr>
          <p:cNvPr id="5" name="Straight Connector 4"/>
          <p:cNvCxnSpPr>
            <a:endCxn id="3" idx="3"/>
          </p:cNvCxnSpPr>
          <p:nvPr/>
        </p:nvCxnSpPr>
        <p:spPr>
          <a:xfrm flipV="1">
            <a:off x="228600" y="4152900"/>
            <a:ext cx="868680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1219200" y="4953000"/>
            <a:ext cx="3200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3048000" y="4876800"/>
            <a:ext cx="3352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4914900" y="4762500"/>
            <a:ext cx="3581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8600" y="4724400"/>
            <a:ext cx="8610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52400" y="5257800"/>
            <a:ext cx="8763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28600" y="5638800"/>
            <a:ext cx="868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6096000"/>
            <a:ext cx="8610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04800" y="6553200"/>
            <a:ext cx="8534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-495300" y="5143500"/>
            <a:ext cx="3429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</a:t>
            </a:r>
            <a:r>
              <a:rPr lang="en-US" b="1" dirty="0" smtClean="0">
                <a:solidFill>
                  <a:srgbClr val="7030A0"/>
                </a:solidFill>
              </a:rPr>
              <a:t>Compounding-</a:t>
            </a:r>
            <a:r>
              <a:rPr lang="en-US" dirty="0" smtClean="0"/>
              <a:t> a process which forms new words not from </a:t>
            </a:r>
            <a:r>
              <a:rPr lang="en-US" b="1" dirty="0" smtClean="0"/>
              <a:t>bound</a:t>
            </a:r>
            <a:r>
              <a:rPr lang="en-US" dirty="0" smtClean="0"/>
              <a:t> </a:t>
            </a:r>
            <a:r>
              <a:rPr lang="en-US" b="1" dirty="0" smtClean="0"/>
              <a:t>affixes</a:t>
            </a:r>
            <a:r>
              <a:rPr lang="en-US" dirty="0" smtClean="0"/>
              <a:t>, but from two or more </a:t>
            </a:r>
            <a:r>
              <a:rPr lang="en-US" b="1" dirty="0" smtClean="0"/>
              <a:t>independent</a:t>
            </a:r>
            <a:r>
              <a:rPr lang="en-US" dirty="0" smtClean="0"/>
              <a:t> words.</a:t>
            </a:r>
            <a:endParaRPr lang="en-US" b="1" dirty="0" smtClean="0"/>
          </a:p>
          <a:p>
            <a:r>
              <a:rPr lang="en-US" b="1" dirty="0" smtClean="0"/>
              <a:t>2.1 Formation of compound words: </a:t>
            </a:r>
            <a:r>
              <a:rPr lang="en-US" dirty="0" smtClean="0"/>
              <a:t>the </a:t>
            </a:r>
            <a:r>
              <a:rPr lang="en-US" b="1" dirty="0" smtClean="0"/>
              <a:t>words</a:t>
            </a:r>
            <a:r>
              <a:rPr lang="en-US" dirty="0" smtClean="0"/>
              <a:t> which are </a:t>
            </a:r>
            <a:r>
              <a:rPr lang="en-US" b="1" dirty="0" smtClean="0"/>
              <a:t>parts of the compound </a:t>
            </a:r>
            <a:r>
              <a:rPr lang="en-US" dirty="0" smtClean="0"/>
              <a:t>can be </a:t>
            </a:r>
            <a:r>
              <a:rPr lang="en-US" b="1" dirty="0" smtClean="0"/>
              <a:t>free morphemes</a:t>
            </a:r>
            <a:r>
              <a:rPr lang="en-US" dirty="0" smtClean="0"/>
              <a:t>, </a:t>
            </a:r>
            <a:r>
              <a:rPr lang="en-US" b="1" dirty="0" smtClean="0"/>
              <a:t>words derived by affixation </a:t>
            </a:r>
            <a:r>
              <a:rPr lang="en-US" dirty="0" smtClean="0"/>
              <a:t>or even </a:t>
            </a:r>
            <a:r>
              <a:rPr lang="en-US" b="1" dirty="0" smtClean="0"/>
              <a:t>words derived by compounding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Free + free  =</a:t>
            </a:r>
            <a:r>
              <a:rPr lang="en-US" dirty="0" err="1" smtClean="0"/>
              <a:t>Eg</a:t>
            </a:r>
            <a:r>
              <a:rPr lang="en-US" dirty="0" smtClean="0"/>
              <a:t>. Girlfriend, Blackbird </a:t>
            </a:r>
          </a:p>
          <a:p>
            <a:pPr>
              <a:buNone/>
            </a:pPr>
            <a:r>
              <a:rPr lang="en-US" b="1" dirty="0" smtClean="0"/>
              <a:t>free + complex word = </a:t>
            </a:r>
            <a:r>
              <a:rPr lang="en-US" dirty="0" err="1" smtClean="0"/>
              <a:t>eg</a:t>
            </a:r>
            <a:r>
              <a:rPr lang="en-US" dirty="0" smtClean="0"/>
              <a:t>. air conditioner, looking glass </a:t>
            </a:r>
          </a:p>
          <a:p>
            <a:pPr>
              <a:buNone/>
            </a:pPr>
            <a:r>
              <a:rPr lang="en-US" b="1" dirty="0" smtClean="0"/>
              <a:t>free +compound/complex =</a:t>
            </a:r>
            <a:r>
              <a:rPr lang="en-US" dirty="0" err="1" smtClean="0"/>
              <a:t>eg</a:t>
            </a:r>
            <a:r>
              <a:rPr lang="en-US" dirty="0" smtClean="0"/>
              <a:t>. lifeguard chair, watchmaker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477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2.2 Category of compound words: </a:t>
            </a:r>
            <a:r>
              <a:rPr lang="en-US" dirty="0" smtClean="0"/>
              <a:t>is determined by the </a:t>
            </a:r>
            <a:r>
              <a:rPr lang="en-US" b="1" dirty="0" smtClean="0"/>
              <a:t>rightmost</a:t>
            </a:r>
            <a:r>
              <a:rPr lang="en-US" dirty="0" smtClean="0"/>
              <a:t> part of the compound (known as the </a:t>
            </a:r>
            <a:r>
              <a:rPr lang="en-US" b="1" dirty="0" smtClean="0"/>
              <a:t>head</a:t>
            </a:r>
            <a:r>
              <a:rPr lang="en-US" dirty="0" smtClean="0"/>
              <a:t> of the compound).</a:t>
            </a: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a. Noun head</a:t>
            </a:r>
            <a:endParaRPr lang="en-US" dirty="0" smtClean="0"/>
          </a:p>
          <a:p>
            <a:r>
              <a:rPr lang="en-US" b="1" dirty="0" smtClean="0"/>
              <a:t>N+N---N  </a:t>
            </a:r>
            <a:r>
              <a:rPr lang="en-US" dirty="0" smtClean="0"/>
              <a:t>= fire + engine = type of engine, not type of fire</a:t>
            </a:r>
          </a:p>
          <a:p>
            <a:r>
              <a:rPr lang="en-US" b="1" dirty="0" smtClean="0"/>
              <a:t>A +N---N </a:t>
            </a:r>
            <a:r>
              <a:rPr lang="en-US" dirty="0" smtClean="0"/>
              <a:t>=green +house =---------------------------------------</a:t>
            </a:r>
          </a:p>
          <a:p>
            <a:r>
              <a:rPr lang="en-US" b="1" dirty="0" smtClean="0"/>
              <a:t>V+N---N </a:t>
            </a:r>
            <a:r>
              <a:rPr lang="en-US" dirty="0" smtClean="0"/>
              <a:t>=</a:t>
            </a:r>
            <a:r>
              <a:rPr lang="en-US" dirty="0" err="1" smtClean="0"/>
              <a:t>jump+suit</a:t>
            </a:r>
            <a:r>
              <a:rPr lang="en-US" dirty="0" smtClean="0"/>
              <a:t> =-------------------------------------------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b="1" dirty="0" smtClean="0"/>
              <a:t>Verb head</a:t>
            </a:r>
          </a:p>
          <a:p>
            <a:r>
              <a:rPr lang="en-US" b="1" dirty="0" smtClean="0"/>
              <a:t>N +V---V </a:t>
            </a:r>
            <a:r>
              <a:rPr lang="en-US" dirty="0" smtClean="0"/>
              <a:t>=</a:t>
            </a:r>
            <a:r>
              <a:rPr lang="en-US" dirty="0" err="1" smtClean="0"/>
              <a:t>spoon+feed</a:t>
            </a:r>
            <a:r>
              <a:rPr lang="en-US" dirty="0" smtClean="0"/>
              <a:t> = type of feeding, not type of spoon</a:t>
            </a:r>
          </a:p>
          <a:p>
            <a:r>
              <a:rPr lang="en-US" b="1" dirty="0" smtClean="0"/>
              <a:t>A +V---V </a:t>
            </a:r>
            <a:r>
              <a:rPr lang="en-US" dirty="0" smtClean="0"/>
              <a:t>=</a:t>
            </a:r>
            <a:r>
              <a:rPr lang="en-US" dirty="0" err="1" smtClean="0"/>
              <a:t>dry+clean</a:t>
            </a:r>
            <a:r>
              <a:rPr lang="en-US" dirty="0" smtClean="0"/>
              <a:t> =type of leaning, not type of dry</a:t>
            </a:r>
          </a:p>
          <a:p>
            <a:r>
              <a:rPr lang="en-US" b="1" dirty="0" smtClean="0"/>
              <a:t>V +V---V </a:t>
            </a:r>
            <a:r>
              <a:rPr lang="en-US" dirty="0" smtClean="0"/>
              <a:t>=break +dance =type of dancing, not type of breaking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b="1" dirty="0" smtClean="0"/>
              <a:t>Adjective head</a:t>
            </a:r>
          </a:p>
          <a:p>
            <a:r>
              <a:rPr lang="en-US" b="1" dirty="0" smtClean="0"/>
              <a:t>N +A---A </a:t>
            </a:r>
            <a:r>
              <a:rPr lang="en-US" dirty="0" smtClean="0"/>
              <a:t>=sky +blue =type of blue, not type of sky</a:t>
            </a:r>
          </a:p>
          <a:p>
            <a:r>
              <a:rPr lang="en-US" b="1" dirty="0" smtClean="0"/>
              <a:t>A +A</a:t>
            </a:r>
            <a:r>
              <a:rPr lang="en-US" dirty="0" smtClean="0"/>
              <a:t>---</a:t>
            </a:r>
            <a:r>
              <a:rPr lang="en-US" b="1" dirty="0" smtClean="0"/>
              <a:t>A</a:t>
            </a:r>
            <a:r>
              <a:rPr lang="en-US" dirty="0" smtClean="0"/>
              <a:t> =red +hot =type of hot, not type of red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2.3 </a:t>
            </a:r>
            <a:r>
              <a:rPr lang="en-US" b="1" dirty="0" smtClean="0">
                <a:solidFill>
                  <a:srgbClr val="7030A0"/>
                </a:solidFill>
              </a:rPr>
              <a:t>Types of Compounds</a:t>
            </a:r>
            <a:r>
              <a:rPr lang="en-US" b="1" dirty="0" smtClean="0"/>
              <a:t>=</a:t>
            </a:r>
            <a:r>
              <a:rPr lang="en-US" dirty="0" smtClean="0"/>
              <a:t>compound can be categorized into </a:t>
            </a:r>
            <a:r>
              <a:rPr lang="en-US" b="1" dirty="0" smtClean="0"/>
              <a:t>two</a:t>
            </a:r>
            <a:r>
              <a:rPr lang="en-US" dirty="0" smtClean="0"/>
              <a:t> based on </a:t>
            </a:r>
            <a:r>
              <a:rPr lang="en-US" b="1" dirty="0" smtClean="0"/>
              <a:t>the basis of the meaning relation between the components </a:t>
            </a:r>
            <a:r>
              <a:rPr lang="en-US" dirty="0" smtClean="0"/>
              <a:t>of the compound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b="1" dirty="0" smtClean="0"/>
              <a:t>2.3.1 </a:t>
            </a:r>
            <a:r>
              <a:rPr lang="en-US" b="1" dirty="0" smtClean="0">
                <a:solidFill>
                  <a:srgbClr val="7030A0"/>
                </a:solidFill>
              </a:rPr>
              <a:t>Endocentric-</a:t>
            </a:r>
            <a:r>
              <a:rPr lang="en-US" b="1" dirty="0" smtClean="0"/>
              <a:t> </a:t>
            </a:r>
            <a:r>
              <a:rPr lang="en-US" dirty="0" smtClean="0"/>
              <a:t>compound words in which one member </a:t>
            </a:r>
            <a:r>
              <a:rPr lang="en-US" b="1" dirty="0" smtClean="0"/>
              <a:t>identifies</a:t>
            </a:r>
            <a:r>
              <a:rPr lang="en-US" dirty="0" smtClean="0"/>
              <a:t> the </a:t>
            </a:r>
            <a:r>
              <a:rPr lang="en-US" b="1" dirty="0" smtClean="0"/>
              <a:t>general</a:t>
            </a:r>
            <a:r>
              <a:rPr lang="en-US" dirty="0" smtClean="0"/>
              <a:t> class to which the </a:t>
            </a:r>
            <a:r>
              <a:rPr lang="en-US" b="1" dirty="0" smtClean="0"/>
              <a:t>meaning</a:t>
            </a:r>
            <a:r>
              <a:rPr lang="en-US" dirty="0" smtClean="0"/>
              <a:t> of the entire word belongs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b="1" dirty="0" err="1" smtClean="0"/>
              <a:t>Eg</a:t>
            </a:r>
            <a:r>
              <a:rPr lang="en-US" b="1" dirty="0" smtClean="0"/>
              <a:t>. </a:t>
            </a:r>
            <a:r>
              <a:rPr lang="en-US" dirty="0" smtClean="0"/>
              <a:t>Dog food, steam boat, air plane=the </a:t>
            </a:r>
            <a:r>
              <a:rPr lang="en-US" b="1" dirty="0" smtClean="0"/>
              <a:t>meaning</a:t>
            </a:r>
            <a:r>
              <a:rPr lang="en-US" dirty="0" smtClean="0"/>
              <a:t> of the compound is same as the </a:t>
            </a:r>
            <a:r>
              <a:rPr lang="en-US" b="1" dirty="0" smtClean="0"/>
              <a:t>meaning</a:t>
            </a:r>
            <a:r>
              <a:rPr lang="en-US" dirty="0" smtClean="0"/>
              <a:t> of the r</a:t>
            </a:r>
            <a:r>
              <a:rPr lang="en-US" b="1" dirty="0" smtClean="0"/>
              <a:t>ightmost/head</a:t>
            </a:r>
            <a:r>
              <a:rPr lang="en-US" dirty="0" smtClean="0"/>
              <a:t> of the compound=type of food/type of boat/type of plane</a:t>
            </a:r>
          </a:p>
          <a:p>
            <a:r>
              <a:rPr lang="en-US" dirty="0" smtClean="0"/>
              <a:t>2.3.2 </a:t>
            </a:r>
            <a:r>
              <a:rPr lang="en-US" b="1" dirty="0" smtClean="0">
                <a:solidFill>
                  <a:srgbClr val="7030A0"/>
                </a:solidFill>
              </a:rPr>
              <a:t>Exocentric-a</a:t>
            </a:r>
            <a:r>
              <a:rPr lang="en-US" dirty="0" smtClean="0"/>
              <a:t> compound whose </a:t>
            </a:r>
            <a:r>
              <a:rPr lang="en-US" b="1" dirty="0" smtClean="0"/>
              <a:t>meaning</a:t>
            </a:r>
            <a:r>
              <a:rPr lang="en-US" dirty="0" smtClean="0"/>
              <a:t> does not follow from its parts;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Walkman/walkmans, pickpocket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</a:t>
            </a:r>
            <a:r>
              <a:rPr lang="en-US" b="1" dirty="0" smtClean="0">
                <a:solidFill>
                  <a:srgbClr val="7030A0"/>
                </a:solidFill>
              </a:rPr>
              <a:t>Other word formation processes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 smtClean="0"/>
              <a:t>3.1 </a:t>
            </a:r>
            <a:r>
              <a:rPr lang="en-US" b="1" dirty="0" smtClean="0">
                <a:solidFill>
                  <a:srgbClr val="7030A0"/>
                </a:solidFill>
              </a:rPr>
              <a:t>Coinage</a:t>
            </a:r>
            <a:r>
              <a:rPr lang="en-US" b="1" dirty="0" smtClean="0"/>
              <a:t> -</a:t>
            </a:r>
            <a:r>
              <a:rPr lang="en-US" dirty="0" smtClean="0"/>
              <a:t>the process of creating totally new words;</a:t>
            </a:r>
          </a:p>
          <a:p>
            <a:r>
              <a:rPr lang="en-US" dirty="0" smtClean="0"/>
              <a:t>-it involves the extension of </a:t>
            </a:r>
            <a:r>
              <a:rPr lang="en-US" b="1" dirty="0" smtClean="0"/>
              <a:t>name</a:t>
            </a:r>
            <a:r>
              <a:rPr lang="en-US" dirty="0" smtClean="0"/>
              <a:t> of a </a:t>
            </a:r>
            <a:r>
              <a:rPr lang="en-US" b="1" dirty="0" smtClean="0"/>
              <a:t>product</a:t>
            </a:r>
            <a:r>
              <a:rPr lang="en-US" dirty="0" smtClean="0"/>
              <a:t> from </a:t>
            </a:r>
            <a:r>
              <a:rPr lang="en-US" b="1" dirty="0" smtClean="0"/>
              <a:t>specific reference </a:t>
            </a:r>
            <a:r>
              <a:rPr lang="en-US" dirty="0" smtClean="0"/>
              <a:t>to a </a:t>
            </a:r>
            <a:r>
              <a:rPr lang="en-US" b="1" dirty="0" smtClean="0"/>
              <a:t>more general </a:t>
            </a:r>
            <a:r>
              <a:rPr lang="en-US" dirty="0" smtClean="0"/>
              <a:t>one;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rgbClr val="FF0000"/>
                </a:solidFill>
              </a:rPr>
              <a:t>Xerox</a:t>
            </a:r>
            <a:r>
              <a:rPr lang="en-US" b="1" dirty="0" smtClean="0"/>
              <a:t>=copying machine=brand name for the company</a:t>
            </a:r>
          </a:p>
          <a:p>
            <a:pPr>
              <a:buNone/>
            </a:pPr>
            <a:r>
              <a:rPr lang="en-US" b="1" dirty="0" smtClean="0"/>
              <a:t>   -</a:t>
            </a:r>
            <a:r>
              <a:rPr lang="en-US" b="1" dirty="0" smtClean="0">
                <a:solidFill>
                  <a:srgbClr val="FF0000"/>
                </a:solidFill>
              </a:rPr>
              <a:t>Kodak</a:t>
            </a:r>
            <a:r>
              <a:rPr lang="en-US" b="1" dirty="0" smtClean="0"/>
              <a:t>=film=brand name for a company that produces film, camera and other photographic equipments;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3.2 </a:t>
            </a:r>
            <a:r>
              <a:rPr lang="en-US" b="1" dirty="0" smtClean="0">
                <a:solidFill>
                  <a:srgbClr val="7030A0"/>
                </a:solidFill>
              </a:rPr>
              <a:t>Clipping</a:t>
            </a:r>
            <a:r>
              <a:rPr lang="en-US" b="1" dirty="0" smtClean="0"/>
              <a:t> </a:t>
            </a:r>
            <a:r>
              <a:rPr lang="en-US" dirty="0" smtClean="0"/>
              <a:t>-the process of </a:t>
            </a:r>
            <a:r>
              <a:rPr lang="en-US" b="1" dirty="0" smtClean="0"/>
              <a:t>shortening</a:t>
            </a:r>
            <a:r>
              <a:rPr lang="en-US" dirty="0" smtClean="0"/>
              <a:t> a longer word;</a:t>
            </a:r>
          </a:p>
          <a:p>
            <a:r>
              <a:rPr lang="en-US" dirty="0" smtClean="0"/>
              <a:t>-it involves the shortening of a </a:t>
            </a:r>
            <a:r>
              <a:rPr lang="en-US" b="1" dirty="0" smtClean="0"/>
              <a:t>polysyllabic</a:t>
            </a:r>
            <a:r>
              <a:rPr lang="en-US" dirty="0" smtClean="0"/>
              <a:t> word by deleting one or more syllables;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Lab-laboratory, machine-machinery, auto-automobile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639762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b="1" dirty="0">
              <a:solidFill>
                <a:srgbClr val="99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altLang="zh-CN" sz="2800" dirty="0" smtClean="0">
                <a:solidFill>
                  <a:schemeClr val="hlink"/>
                </a:solidFill>
                <a:ea typeface="宋体" pitchFamily="2" charset="-122"/>
              </a:rPr>
              <a:t>What is Language?</a:t>
            </a: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hlink"/>
              </a:solidFill>
              <a:ea typeface="宋体" pitchFamily="2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sz="2800" b="1" dirty="0" smtClean="0"/>
              <a:t>-Language-a structural </a:t>
            </a:r>
            <a:r>
              <a:rPr lang="en-US" sz="2800" b="1" dirty="0" smtClean="0">
                <a:solidFill>
                  <a:srgbClr val="FF0000"/>
                </a:solidFill>
              </a:rPr>
              <a:t>system</a:t>
            </a:r>
            <a:r>
              <a:rPr lang="en-US" sz="2800" b="1" dirty="0" smtClean="0"/>
              <a:t> of </a:t>
            </a:r>
            <a:r>
              <a:rPr lang="en-US" sz="2800" b="1" dirty="0" smtClean="0">
                <a:solidFill>
                  <a:srgbClr val="FF0000"/>
                </a:solidFill>
              </a:rPr>
              <a:t>signs</a:t>
            </a:r>
            <a:r>
              <a:rPr lang="en-US" sz="2800" b="1" dirty="0" smtClean="0"/>
              <a:t>;</a:t>
            </a:r>
            <a:r>
              <a:rPr lang="en-US" sz="28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Sign </a:t>
            </a:r>
            <a:r>
              <a:rPr lang="en-US" sz="2800" dirty="0" smtClean="0"/>
              <a:t>=linguistic element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-</a:t>
            </a:r>
            <a:r>
              <a:rPr lang="en-US" sz="2800" dirty="0" smtClean="0">
                <a:solidFill>
                  <a:srgbClr val="0000FF"/>
                </a:solidFill>
              </a:rPr>
              <a:t>Structure</a:t>
            </a:r>
            <a:r>
              <a:rPr lang="en-US" sz="2800" dirty="0" smtClean="0"/>
              <a:t> =product of hierarchical combination of </a:t>
            </a:r>
            <a:r>
              <a:rPr lang="en-US" sz="2800" dirty="0" smtClean="0">
                <a:solidFill>
                  <a:srgbClr val="3333CC"/>
                </a:solidFill>
              </a:rPr>
              <a:t>signs</a:t>
            </a:r>
            <a:r>
              <a:rPr lang="en-US" sz="2800" dirty="0" smtClean="0"/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-</a:t>
            </a:r>
            <a:r>
              <a:rPr lang="en-US" sz="2800" dirty="0" smtClean="0">
                <a:solidFill>
                  <a:srgbClr val="0000FF"/>
                </a:solidFill>
              </a:rPr>
              <a:t>System:</a:t>
            </a:r>
            <a:r>
              <a:rPr lang="en-US" sz="2800" b="1" dirty="0" smtClean="0">
                <a:solidFill>
                  <a:srgbClr val="0070C0"/>
                </a:solidFill>
              </a:rPr>
              <a:t>    </a:t>
            </a:r>
            <a:r>
              <a:rPr lang="en-US" sz="2800" b="1" dirty="0" err="1" smtClean="0">
                <a:solidFill>
                  <a:srgbClr val="00B050"/>
                </a:solidFill>
              </a:rPr>
              <a:t>Syntagmatic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vs</a:t>
            </a:r>
            <a:r>
              <a:rPr lang="en-US" sz="2800" b="1" dirty="0" smtClean="0">
                <a:solidFill>
                  <a:srgbClr val="00B050"/>
                </a:solidFill>
              </a:rPr>
              <a:t> paradigmatic relation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763000" cy="6248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3.3 </a:t>
            </a:r>
            <a:r>
              <a:rPr lang="en-US" b="1" dirty="0" smtClean="0">
                <a:solidFill>
                  <a:srgbClr val="7030A0"/>
                </a:solidFill>
              </a:rPr>
              <a:t>Blending</a:t>
            </a:r>
            <a:r>
              <a:rPr lang="en-US" b="1" dirty="0" smtClean="0"/>
              <a:t> </a:t>
            </a:r>
            <a:r>
              <a:rPr lang="en-US" dirty="0" smtClean="0"/>
              <a:t>-the process of creating new words by taking </a:t>
            </a:r>
            <a:r>
              <a:rPr lang="en-US" b="1" dirty="0" smtClean="0"/>
              <a:t>parts of different words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-</a:t>
            </a:r>
            <a:r>
              <a:rPr lang="en-US" b="1" dirty="0" smtClean="0"/>
              <a:t>Brunch</a:t>
            </a:r>
            <a:r>
              <a:rPr lang="en-US" dirty="0" smtClean="0"/>
              <a:t> -</a:t>
            </a:r>
            <a:r>
              <a:rPr lang="en-US" b="1" dirty="0" smtClean="0"/>
              <a:t>br</a:t>
            </a:r>
            <a:r>
              <a:rPr lang="en-US" dirty="0" smtClean="0"/>
              <a:t>eakfast and l</a:t>
            </a:r>
            <a:r>
              <a:rPr lang="en-US" b="1" dirty="0" smtClean="0"/>
              <a:t>unch, </a:t>
            </a:r>
          </a:p>
          <a:p>
            <a:pPr>
              <a:buNone/>
            </a:pPr>
            <a:r>
              <a:rPr lang="en-US" b="1" dirty="0" smtClean="0"/>
              <a:t>     -Motel</a:t>
            </a:r>
            <a:r>
              <a:rPr lang="en-US" dirty="0" smtClean="0"/>
              <a:t>= -</a:t>
            </a:r>
            <a:r>
              <a:rPr lang="en-US" b="1" dirty="0" smtClean="0"/>
              <a:t>mo</a:t>
            </a:r>
            <a:r>
              <a:rPr lang="en-US" dirty="0" smtClean="0"/>
              <a:t>tor and ho</a:t>
            </a:r>
            <a:r>
              <a:rPr lang="en-US" b="1" dirty="0" smtClean="0"/>
              <a:t>tel,</a:t>
            </a:r>
            <a:r>
              <a:rPr lang="en-US" dirty="0" smtClean="0"/>
              <a:t> bed and parking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-telethon</a:t>
            </a:r>
            <a:r>
              <a:rPr lang="en-US" dirty="0" smtClean="0"/>
              <a:t>= </a:t>
            </a:r>
            <a:r>
              <a:rPr lang="en-US" b="1" dirty="0" smtClean="0"/>
              <a:t>long television</a:t>
            </a:r>
            <a:r>
              <a:rPr lang="en-US" dirty="0" smtClean="0"/>
              <a:t> </a:t>
            </a:r>
            <a:r>
              <a:rPr lang="en-US" b="1" dirty="0" smtClean="0"/>
              <a:t>show</a:t>
            </a:r>
            <a:r>
              <a:rPr lang="en-US" dirty="0" smtClean="0"/>
              <a:t> -t</a:t>
            </a:r>
            <a:r>
              <a:rPr lang="en-US" b="1" dirty="0" smtClean="0"/>
              <a:t>ele</a:t>
            </a:r>
            <a:r>
              <a:rPr lang="en-US" dirty="0" smtClean="0"/>
              <a:t>vision and mara</a:t>
            </a:r>
            <a:r>
              <a:rPr lang="en-US" b="1" dirty="0" smtClean="0"/>
              <a:t>thon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3.4 </a:t>
            </a:r>
            <a:r>
              <a:rPr lang="en-US" b="1" dirty="0" smtClean="0">
                <a:solidFill>
                  <a:srgbClr val="7030A0"/>
                </a:solidFill>
              </a:rPr>
              <a:t>Conversion/Zero</a:t>
            </a:r>
            <a:r>
              <a:rPr lang="en-US" b="1" dirty="0" smtClean="0"/>
              <a:t> derivation-</a:t>
            </a:r>
            <a:r>
              <a:rPr lang="en-US" dirty="0" smtClean="0"/>
              <a:t>the process of the </a:t>
            </a:r>
            <a:r>
              <a:rPr lang="en-US" b="1" dirty="0" smtClean="0"/>
              <a:t>extension use </a:t>
            </a:r>
            <a:r>
              <a:rPr lang="en-US" dirty="0" smtClean="0"/>
              <a:t>of one word from its </a:t>
            </a:r>
            <a:r>
              <a:rPr lang="en-US" b="1" dirty="0" smtClean="0"/>
              <a:t>original grammatical category to another category </a:t>
            </a:r>
            <a:r>
              <a:rPr lang="en-US" dirty="0" smtClean="0"/>
              <a:t>as well.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b="1" dirty="0" smtClean="0"/>
              <a:t>Must</a:t>
            </a:r>
            <a:r>
              <a:rPr lang="en-US" dirty="0" smtClean="0"/>
              <a:t> (V) – you </a:t>
            </a:r>
            <a:r>
              <a:rPr lang="en-US" b="1" dirty="0" smtClean="0"/>
              <a:t>must</a:t>
            </a:r>
            <a:r>
              <a:rPr lang="en-US" dirty="0" smtClean="0"/>
              <a:t> attend class regularly; 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must</a:t>
            </a:r>
            <a:r>
              <a:rPr lang="en-US" dirty="0" smtClean="0"/>
              <a:t> (N)-class attendance is a </a:t>
            </a:r>
            <a:r>
              <a:rPr lang="en-US" b="1" dirty="0" smtClean="0"/>
              <a:t>must</a:t>
            </a:r>
          </a:p>
          <a:p>
            <a:r>
              <a:rPr lang="en-US" dirty="0" smtClean="0"/>
              <a:t>Survey (V/N), poor (A/N), water (V/N)</a:t>
            </a:r>
          </a:p>
          <a:p>
            <a:pPr>
              <a:buNone/>
            </a:pPr>
            <a:r>
              <a:rPr lang="en-US" dirty="0" smtClean="0"/>
              <a:t>3.5 </a:t>
            </a:r>
            <a:r>
              <a:rPr lang="en-US" b="1" dirty="0" smtClean="0">
                <a:solidFill>
                  <a:srgbClr val="7030A0"/>
                </a:solidFill>
              </a:rPr>
              <a:t>Back formation</a:t>
            </a:r>
            <a:r>
              <a:rPr lang="en-US" b="1" dirty="0" smtClean="0"/>
              <a:t>-</a:t>
            </a:r>
            <a:r>
              <a:rPr lang="en-US" dirty="0" smtClean="0"/>
              <a:t>process of creating words by </a:t>
            </a:r>
            <a:r>
              <a:rPr lang="en-US" b="1" dirty="0" smtClean="0"/>
              <a:t>taking off part of the word</a:t>
            </a:r>
            <a:r>
              <a:rPr lang="en-US" dirty="0" smtClean="0"/>
              <a:t> perceived as affix.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Edit-editor, </a:t>
            </a:r>
            <a:r>
              <a:rPr lang="en-US" dirty="0" err="1" smtClean="0"/>
              <a:t>distruct-distruction</a:t>
            </a:r>
            <a:r>
              <a:rPr lang="en-US" dirty="0" smtClean="0"/>
              <a:t>,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3.6 </a:t>
            </a:r>
            <a:r>
              <a:rPr lang="en-US" b="1" dirty="0" smtClean="0">
                <a:solidFill>
                  <a:srgbClr val="7030A0"/>
                </a:solidFill>
              </a:rPr>
              <a:t>Reduplication</a:t>
            </a:r>
            <a:r>
              <a:rPr lang="en-US" b="1" dirty="0" smtClean="0"/>
              <a:t> </a:t>
            </a:r>
            <a:r>
              <a:rPr lang="en-US" dirty="0" smtClean="0"/>
              <a:t>-the process of forming new words by </a:t>
            </a:r>
            <a:r>
              <a:rPr lang="en-US" b="1" dirty="0" smtClean="0"/>
              <a:t>doubling</a:t>
            </a:r>
            <a:r>
              <a:rPr lang="en-US" dirty="0" smtClean="0"/>
              <a:t> an </a:t>
            </a:r>
            <a:r>
              <a:rPr lang="en-US" b="1" dirty="0" smtClean="0"/>
              <a:t>entire free morpheme </a:t>
            </a:r>
            <a:r>
              <a:rPr lang="en-US" dirty="0" smtClean="0"/>
              <a:t>(</a:t>
            </a:r>
            <a:r>
              <a:rPr lang="en-US" b="1" dirty="0" smtClean="0"/>
              <a:t>total</a:t>
            </a:r>
            <a:r>
              <a:rPr lang="en-US" dirty="0" smtClean="0"/>
              <a:t> </a:t>
            </a:r>
            <a:r>
              <a:rPr lang="en-US" b="1" dirty="0" smtClean="0"/>
              <a:t>reduplication</a:t>
            </a:r>
            <a:r>
              <a:rPr lang="en-US" dirty="0" smtClean="0"/>
              <a:t>) or </a:t>
            </a:r>
            <a:r>
              <a:rPr lang="en-US" b="1" dirty="0" smtClean="0"/>
              <a:t>part of the word </a:t>
            </a:r>
            <a:r>
              <a:rPr lang="en-US" dirty="0" smtClean="0"/>
              <a:t>(</a:t>
            </a:r>
            <a:r>
              <a:rPr lang="en-US" b="1" dirty="0" smtClean="0"/>
              <a:t>partial reduplication</a:t>
            </a:r>
            <a:r>
              <a:rPr lang="en-US" dirty="0" smtClean="0"/>
              <a:t>);</a:t>
            </a:r>
          </a:p>
          <a:p>
            <a:r>
              <a:rPr lang="en-US" dirty="0" smtClean="0"/>
              <a:t>-This process is not common in English;</a:t>
            </a:r>
          </a:p>
          <a:p>
            <a:r>
              <a:rPr lang="en-US" dirty="0" smtClean="0"/>
              <a:t>-Other languages use this process to create new words: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Indonesian language=</a:t>
            </a:r>
            <a:r>
              <a:rPr lang="en-US" dirty="0" err="1" smtClean="0"/>
              <a:t>rumah</a:t>
            </a:r>
            <a:r>
              <a:rPr lang="en-US" dirty="0" smtClean="0"/>
              <a:t>-house=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-houses; </a:t>
            </a:r>
            <a:r>
              <a:rPr lang="en-US" dirty="0" err="1" smtClean="0"/>
              <a:t>ibu</a:t>
            </a:r>
            <a:r>
              <a:rPr lang="en-US" dirty="0" smtClean="0"/>
              <a:t>-mother=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-mothers</a:t>
            </a:r>
          </a:p>
          <a:p>
            <a:r>
              <a:rPr lang="en-US" dirty="0" smtClean="0"/>
              <a:t>Amharic=</a:t>
            </a:r>
            <a:r>
              <a:rPr lang="en-US" dirty="0" err="1" smtClean="0"/>
              <a:t>nech-nechach</a:t>
            </a:r>
            <a:r>
              <a:rPr lang="en-US" dirty="0" smtClean="0"/>
              <a:t>; </a:t>
            </a:r>
            <a:r>
              <a:rPr lang="en-US" dirty="0" err="1" smtClean="0"/>
              <a:t>tilk-tililik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3.7 </a:t>
            </a:r>
            <a:r>
              <a:rPr lang="en-US" b="1" dirty="0" smtClean="0">
                <a:solidFill>
                  <a:srgbClr val="7030A0"/>
                </a:solidFill>
              </a:rPr>
              <a:t>Borrowing</a:t>
            </a:r>
            <a:r>
              <a:rPr lang="en-US" b="1" dirty="0" smtClean="0"/>
              <a:t> </a:t>
            </a:r>
            <a:r>
              <a:rPr lang="en-US" dirty="0" smtClean="0"/>
              <a:t>-new words enter a language through borrowing from other languages;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piano-from Italian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3</a:t>
            </a:r>
            <a:r>
              <a:rPr lang="en-US" dirty="0" smtClean="0"/>
              <a:t>.</a:t>
            </a:r>
            <a:r>
              <a:rPr lang="en-US" b="1" dirty="0" smtClean="0"/>
              <a:t>8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Acronyms</a:t>
            </a:r>
            <a:r>
              <a:rPr lang="en-US" b="1" dirty="0" smtClean="0"/>
              <a:t>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Abbreviations</a:t>
            </a:r>
          </a:p>
          <a:p>
            <a:pPr>
              <a:buNone/>
            </a:pPr>
            <a:r>
              <a:rPr lang="en-US" dirty="0" smtClean="0"/>
              <a:t> –words created from the </a:t>
            </a:r>
            <a:r>
              <a:rPr lang="en-US" b="1" dirty="0" smtClean="0"/>
              <a:t>initial letters of several words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Acronym</a:t>
            </a:r>
            <a:r>
              <a:rPr lang="en-US" dirty="0" smtClean="0"/>
              <a:t> involves taking </a:t>
            </a:r>
            <a:r>
              <a:rPr lang="en-US" b="1" dirty="0" smtClean="0"/>
              <a:t>initial letters of two or more words</a:t>
            </a:r>
            <a:r>
              <a:rPr lang="en-US" dirty="0" smtClean="0"/>
              <a:t> and </a:t>
            </a:r>
            <a:r>
              <a:rPr lang="en-US" b="1" dirty="0" smtClean="0"/>
              <a:t>pronouncing those as single word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b="1" dirty="0" smtClean="0"/>
              <a:t>UNESCO</a:t>
            </a:r>
            <a:r>
              <a:rPr lang="en-US" dirty="0" smtClean="0"/>
              <a:t>-</a:t>
            </a:r>
            <a:r>
              <a:rPr lang="en-US" b="1" dirty="0" smtClean="0"/>
              <a:t>U</a:t>
            </a:r>
            <a:r>
              <a:rPr lang="en-US" dirty="0" smtClean="0"/>
              <a:t>nited </a:t>
            </a:r>
            <a:r>
              <a:rPr lang="en-US" b="1" dirty="0" smtClean="0"/>
              <a:t>N</a:t>
            </a:r>
            <a:r>
              <a:rPr lang="en-US" dirty="0" smtClean="0"/>
              <a:t>ations </a:t>
            </a:r>
            <a:r>
              <a:rPr lang="en-US" b="1" dirty="0" smtClean="0"/>
              <a:t>E</a:t>
            </a:r>
            <a:r>
              <a:rPr lang="en-US" dirty="0" smtClean="0"/>
              <a:t>ducational, </a:t>
            </a:r>
            <a:r>
              <a:rPr lang="en-US" b="1" dirty="0" smtClean="0"/>
              <a:t>S</a:t>
            </a:r>
            <a:r>
              <a:rPr lang="en-US" dirty="0" smtClean="0"/>
              <a:t>cientific and </a:t>
            </a:r>
            <a:r>
              <a:rPr lang="en-US" b="1" dirty="0" smtClean="0"/>
              <a:t>C</a:t>
            </a:r>
            <a:r>
              <a:rPr lang="en-US" dirty="0" smtClean="0"/>
              <a:t>ultural </a:t>
            </a:r>
            <a:r>
              <a:rPr lang="en-US" b="1" dirty="0" smtClean="0"/>
              <a:t>O</a:t>
            </a:r>
            <a:r>
              <a:rPr lang="en-US" dirty="0" smtClean="0"/>
              <a:t>rganization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AIDS</a:t>
            </a:r>
            <a:r>
              <a:rPr lang="en-US" dirty="0" smtClean="0"/>
              <a:t>-Acquired Immune Deficiency Syndrome, </a:t>
            </a:r>
          </a:p>
          <a:p>
            <a:r>
              <a:rPr lang="en-US" b="1" dirty="0" smtClean="0"/>
              <a:t>NATO</a:t>
            </a:r>
            <a:r>
              <a:rPr lang="en-US" dirty="0" smtClean="0"/>
              <a:t>-North Atlantic Treaty Organization </a:t>
            </a:r>
          </a:p>
          <a:p>
            <a:pPr>
              <a:buFontTx/>
              <a:buChar char="-"/>
            </a:pPr>
            <a:r>
              <a:rPr lang="en-US" b="1" dirty="0" smtClean="0"/>
              <a:t>Abbreviations</a:t>
            </a:r>
            <a:r>
              <a:rPr lang="en-US" dirty="0" smtClean="0"/>
              <a:t> - involves taking </a:t>
            </a:r>
            <a:r>
              <a:rPr lang="en-US" b="1" dirty="0" smtClean="0"/>
              <a:t>initial letters of two or more words</a:t>
            </a:r>
            <a:r>
              <a:rPr lang="en-US" dirty="0" smtClean="0"/>
              <a:t> and </a:t>
            </a:r>
            <a:r>
              <a:rPr lang="en-US" b="1" dirty="0" smtClean="0"/>
              <a:t>naming each letter, not read as a word;</a:t>
            </a:r>
          </a:p>
          <a:p>
            <a:pPr>
              <a:buFontTx/>
              <a:buChar char="-"/>
            </a:pPr>
            <a:r>
              <a:rPr lang="en-US" b="1" dirty="0" err="1" smtClean="0"/>
              <a:t>Eg</a:t>
            </a:r>
            <a:r>
              <a:rPr lang="en-US" b="1" dirty="0" smtClean="0"/>
              <a:t>. USA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99"/>
                </a:solidFill>
              </a:rPr>
              <a:t>Structural linguistics </a:t>
            </a:r>
            <a:r>
              <a:rPr lang="en-US" b="1" dirty="0" err="1" smtClean="0">
                <a:solidFill>
                  <a:srgbClr val="990099"/>
                </a:solidFill>
              </a:rPr>
              <a:t>Cnt’d</a:t>
            </a:r>
            <a:r>
              <a:rPr lang="en-US" b="1" dirty="0" smtClean="0">
                <a:solidFill>
                  <a:srgbClr val="990099"/>
                </a:solidFill>
              </a:rPr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19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B0F0"/>
                </a:solidFill>
              </a:rPr>
              <a:t>Language as Sign;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What is a linguistic </a:t>
            </a:r>
            <a:r>
              <a:rPr lang="en-US" b="1" dirty="0" smtClean="0">
                <a:solidFill>
                  <a:srgbClr val="00B0F0"/>
                </a:solidFill>
              </a:rPr>
              <a:t>sign</a:t>
            </a:r>
            <a:r>
              <a:rPr lang="en-US" dirty="0" smtClean="0"/>
              <a:t>?</a:t>
            </a:r>
          </a:p>
          <a:p>
            <a:pPr marL="0" indent="0">
              <a:buFont typeface="Wingdings" pitchFamily="2" charset="2"/>
              <a:buChar char="v"/>
            </a:pPr>
            <a:r>
              <a:rPr lang="en-US" dirty="0" smtClean="0"/>
              <a:t>A linguistic </a:t>
            </a:r>
            <a:r>
              <a:rPr lang="en-US" b="1" dirty="0" smtClean="0">
                <a:solidFill>
                  <a:srgbClr val="FF00FF"/>
                </a:solidFill>
              </a:rPr>
              <a:t>sign</a:t>
            </a:r>
            <a:r>
              <a:rPr lang="en-US" dirty="0" smtClean="0"/>
              <a:t> is the association of a </a:t>
            </a:r>
            <a:r>
              <a:rPr lang="en-US" b="1" dirty="0" smtClean="0">
                <a:solidFill>
                  <a:srgbClr val="FF00FF"/>
                </a:solidFill>
              </a:rPr>
              <a:t>sound</a:t>
            </a:r>
            <a:r>
              <a:rPr lang="en-US" dirty="0" smtClean="0"/>
              <a:t> and a </a:t>
            </a:r>
            <a:r>
              <a:rPr lang="en-US" b="1" dirty="0" smtClean="0">
                <a:solidFill>
                  <a:srgbClr val="FF00FF"/>
                </a:solidFill>
              </a:rPr>
              <a:t>meaning.</a:t>
            </a:r>
            <a:endParaRPr lang="en-US" dirty="0" smtClean="0"/>
          </a:p>
          <a:p>
            <a:pPr marL="0" indent="0"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</a:rPr>
              <a:t>Dyadic View of Sign =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Language as an arbitrary;</a:t>
            </a:r>
            <a:endParaRPr lang="en-US" dirty="0" smtClean="0"/>
          </a:p>
          <a:p>
            <a:r>
              <a:rPr lang="en-US" dirty="0" smtClean="0"/>
              <a:t>English= dog</a:t>
            </a:r>
          </a:p>
          <a:p>
            <a:r>
              <a:rPr lang="en-US" dirty="0" smtClean="0"/>
              <a:t>Spanish= un </a:t>
            </a:r>
            <a:r>
              <a:rPr lang="en-US" dirty="0" err="1" smtClean="0"/>
              <a:t>perro</a:t>
            </a:r>
            <a:endParaRPr lang="en-US" dirty="0" smtClean="0"/>
          </a:p>
          <a:p>
            <a:r>
              <a:rPr lang="en-US" dirty="0" smtClean="0"/>
              <a:t>German= </a:t>
            </a:r>
            <a:r>
              <a:rPr lang="en-US" dirty="0" err="1" smtClean="0"/>
              <a:t>ein</a:t>
            </a:r>
            <a:r>
              <a:rPr lang="en-US" dirty="0" smtClean="0"/>
              <a:t> </a:t>
            </a:r>
            <a:r>
              <a:rPr lang="en-US" dirty="0" err="1" smtClean="0"/>
              <a:t>hund</a:t>
            </a:r>
            <a:endParaRPr lang="en-US" dirty="0" smtClean="0"/>
          </a:p>
          <a:p>
            <a:r>
              <a:rPr lang="en-US" dirty="0" smtClean="0"/>
              <a:t>French= le </a:t>
            </a:r>
            <a:r>
              <a:rPr lang="en-US" dirty="0" err="1" smtClean="0"/>
              <a:t>chien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C:\Users\user\Desktop\semiot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429000"/>
            <a:ext cx="3886200" cy="3124200"/>
          </a:xfrm>
          <a:prstGeom prst="rect">
            <a:avLst/>
          </a:prstGeom>
          <a:noFill/>
        </p:spPr>
      </p:pic>
      <p:pic>
        <p:nvPicPr>
          <p:cNvPr id="6" name="Content Placeholder 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209800"/>
            <a:ext cx="426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8D82456-58EB-4F06-975D-2CDA3AD28FD0}" type="slidenum">
              <a:rPr lang="zh-CN" altLang="en-US" smtClean="0">
                <a:latin typeface="Arial" pitchFamily="34" charset="0"/>
                <a:ea typeface="SimSun" pitchFamily="2" charset="-122"/>
              </a:rPr>
              <a:pPr/>
              <a:t>8</a:t>
            </a:fld>
            <a:endParaRPr lang="en-US" altLang="zh-CN" smtClean="0">
              <a:latin typeface="Arial" pitchFamily="34" charset="0"/>
              <a:ea typeface="SimSun" pitchFamily="2" charset="-122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2" y="0"/>
            <a:ext cx="8447088" cy="6629401"/>
          </a:xfrm>
        </p:spPr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</a:rPr>
              <a:t>Triadic view of sign </a:t>
            </a:r>
            <a:r>
              <a:rPr lang="en-US" sz="3600" b="1" dirty="0" smtClean="0"/>
              <a:t>(Peirce’s model)</a:t>
            </a:r>
            <a:r>
              <a:rPr lang="en-US" altLang="zh-CN" dirty="0" smtClean="0">
                <a:ea typeface="+mn-ea"/>
              </a:rPr>
              <a:t>                                                                   </a:t>
            </a:r>
          </a:p>
          <a:p>
            <a:pPr eaLnBrk="1" hangingPunct="1">
              <a:buNone/>
              <a:defRPr/>
            </a:pPr>
            <a:r>
              <a:rPr lang="en-US" altLang="zh-CN" sz="3200" dirty="0" smtClean="0"/>
              <a:t> </a:t>
            </a:r>
            <a:r>
              <a:rPr lang="en-US" altLang="zh-CN" dirty="0" smtClean="0"/>
              <a:t>                                                                                                                                 </a:t>
            </a:r>
          </a:p>
          <a:p>
            <a:pPr>
              <a:buNone/>
              <a:defRPr/>
            </a:pPr>
            <a:r>
              <a:rPr lang="en-US" altLang="zh-CN" sz="6300" dirty="0" smtClean="0"/>
              <a:t>                                 </a:t>
            </a:r>
            <a:r>
              <a:rPr lang="en-US" altLang="zh-CN" sz="3000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Concept</a:t>
            </a:r>
          </a:p>
          <a:p>
            <a:pPr eaLnBrk="1" hangingPunct="1">
              <a:buNone/>
              <a:defRPr/>
            </a:pPr>
            <a:endParaRPr lang="en-US" altLang="zh-CN" dirty="0" smtClean="0"/>
          </a:p>
          <a:p>
            <a:pPr>
              <a:buNone/>
              <a:defRPr/>
            </a:pPr>
            <a:r>
              <a:rPr lang="en-US" altLang="zh-CN" sz="2800" dirty="0" smtClean="0"/>
              <a:t>                                                                     </a:t>
            </a:r>
            <a:endParaRPr lang="en-US" altLang="zh-CN" sz="3000" dirty="0" smtClean="0">
              <a:solidFill>
                <a:srgbClr val="0070C0"/>
              </a:solidFill>
              <a:ea typeface="+mn-ea"/>
            </a:endParaRPr>
          </a:p>
          <a:p>
            <a:pPr>
              <a:buNone/>
              <a:defRPr/>
            </a:pPr>
            <a:r>
              <a:rPr lang="en-US" altLang="zh-CN" sz="3000" dirty="0" smtClean="0">
                <a:solidFill>
                  <a:srgbClr val="0070C0"/>
                </a:solidFill>
              </a:rPr>
              <a:t>               </a:t>
            </a:r>
          </a:p>
          <a:p>
            <a:pPr>
              <a:defRPr/>
            </a:pPr>
            <a:r>
              <a:rPr lang="en-US" altLang="zh-CN" dirty="0" smtClean="0"/>
              <a:t>                                                                           </a:t>
            </a:r>
            <a:r>
              <a:rPr lang="en-US" altLang="zh-CN" b="1" dirty="0" smtClean="0">
                <a:solidFill>
                  <a:srgbClr val="0000FF"/>
                </a:solidFill>
              </a:rPr>
              <a:t>Refers</a:t>
            </a:r>
            <a:endParaRPr lang="en-US" altLang="zh-CN" b="1" dirty="0" smtClean="0">
              <a:solidFill>
                <a:srgbClr val="0000FF"/>
              </a:solidFill>
              <a:ea typeface="+mn-ea"/>
            </a:endParaRPr>
          </a:p>
          <a:p>
            <a:pPr eaLnBrk="1" hangingPunct="1">
              <a:buNone/>
              <a:defRPr/>
            </a:pPr>
            <a:r>
              <a:rPr lang="en-US" altLang="zh-CN" dirty="0" smtClean="0"/>
              <a:t>                                                                         S</a:t>
            </a:r>
          </a:p>
          <a:p>
            <a:pPr eaLnBrk="1" hangingPunct="1">
              <a:buNone/>
              <a:defRPr/>
            </a:pPr>
            <a:r>
              <a:rPr lang="en-US" altLang="zh-CN" b="1" dirty="0" smtClean="0">
                <a:solidFill>
                  <a:srgbClr val="0000FF"/>
                </a:solidFill>
              </a:rPr>
              <a:t>Symbolizes</a:t>
            </a:r>
          </a:p>
          <a:p>
            <a:pPr>
              <a:buNone/>
              <a:defRPr/>
            </a:pPr>
            <a:r>
              <a:rPr lang="en-US" altLang="zh-CN" sz="3200" dirty="0" smtClean="0"/>
              <a:t> </a:t>
            </a:r>
          </a:p>
          <a:p>
            <a:pPr>
              <a:buNone/>
              <a:defRPr/>
            </a:pPr>
            <a:r>
              <a:rPr lang="en-US" altLang="zh-CN" sz="3200" dirty="0" smtClean="0"/>
              <a:t>    [</a:t>
            </a:r>
            <a:r>
              <a:rPr lang="en-US" altLang="zh-CN" sz="3600" dirty="0" smtClean="0"/>
              <a:t>tri</a:t>
            </a:r>
            <a:r>
              <a:rPr lang="en-US" altLang="zh-CN" sz="3200" dirty="0" smtClean="0"/>
              <a:t>] </a:t>
            </a:r>
          </a:p>
          <a:p>
            <a:pPr>
              <a:buNone/>
              <a:defRPr/>
            </a:pPr>
            <a:r>
              <a:rPr lang="en-US" altLang="zh-CN" sz="3200" b="1" dirty="0" smtClean="0">
                <a:solidFill>
                  <a:srgbClr val="FF0000"/>
                </a:solidFill>
              </a:rPr>
              <a:t>Symbol</a:t>
            </a:r>
            <a:r>
              <a:rPr lang="en-US" altLang="zh-CN" sz="3200" dirty="0" smtClean="0">
                <a:solidFill>
                  <a:srgbClr val="002060"/>
                </a:solidFill>
              </a:rPr>
              <a:t>    </a:t>
            </a:r>
            <a:r>
              <a:rPr lang="en-US" altLang="zh-CN" sz="3000" dirty="0" smtClean="0">
                <a:solidFill>
                  <a:srgbClr val="002060"/>
                </a:solidFill>
              </a:rPr>
              <a:t>                                                                            </a:t>
            </a:r>
            <a:r>
              <a:rPr lang="en-US" altLang="zh-CN" sz="3200" b="1" dirty="0" smtClean="0">
                <a:solidFill>
                  <a:srgbClr val="00B050"/>
                </a:solidFill>
              </a:rPr>
              <a:t>Referent</a:t>
            </a:r>
            <a:r>
              <a:rPr lang="en-US" altLang="zh-CN" sz="3200" b="1" dirty="0" smtClean="0"/>
              <a:t> </a:t>
            </a:r>
            <a:endParaRPr lang="en-US" altLang="zh-CN" sz="3000" b="1" dirty="0" smtClean="0">
              <a:solidFill>
                <a:srgbClr val="002060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CN" dirty="0" smtClean="0">
                <a:ea typeface="+mn-ea"/>
              </a:rPr>
              <a:t>                                                           </a:t>
            </a:r>
            <a:endParaRPr lang="zh-CN" altLang="en-US" dirty="0" smtClean="0">
              <a:ea typeface="+mn-ea"/>
            </a:endParaRPr>
          </a:p>
        </p:txBody>
      </p:sp>
      <p:pic>
        <p:nvPicPr>
          <p:cNvPr id="6" name="Picture 6" descr="Head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457200"/>
            <a:ext cx="1600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3048000"/>
            <a:ext cx="1295400" cy="2514600"/>
          </a:xfrm>
          <a:prstGeom prst="rect">
            <a:avLst/>
          </a:prstGeom>
          <a:noFill/>
        </p:spPr>
      </p:pic>
      <p:sp>
        <p:nvSpPr>
          <p:cNvPr id="10" name="Isosceles Triangle 9"/>
          <p:cNvSpPr/>
          <p:nvPr/>
        </p:nvSpPr>
        <p:spPr>
          <a:xfrm>
            <a:off x="1447800" y="2057400"/>
            <a:ext cx="6781800" cy="3276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Semiotic Triangle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Sign=tree</a:t>
            </a:r>
          </a:p>
          <a:p>
            <a:pPr algn="ctr"/>
            <a:endParaRPr lang="en-US" sz="3000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76400" y="5410200"/>
            <a:ext cx="586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…….Arbitrary Relation………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" y="2895600"/>
            <a:ext cx="2819400" cy="76200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solidFill>
                  <a:srgbClr val="FF0000"/>
                </a:solidFill>
              </a:rPr>
              <a:t>Causal Relation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67400" y="2286000"/>
            <a:ext cx="3124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solidFill>
                  <a:srgbClr val="FF0000"/>
                </a:solidFill>
              </a:rPr>
              <a:t>Causal Relation</a:t>
            </a:r>
            <a:endParaRPr lang="en-US" sz="3000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>
            <a:endCxn id="6" idx="2"/>
          </p:cNvCxnSpPr>
          <p:nvPr/>
        </p:nvCxnSpPr>
        <p:spPr>
          <a:xfrm flipV="1">
            <a:off x="1371600" y="2133600"/>
            <a:ext cx="3238500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5029200" y="2133600"/>
            <a:ext cx="3200400" cy="30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7526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Language</a:t>
            </a:r>
            <a:r>
              <a:rPr lang="en-US" sz="3200" b="1" dirty="0" smtClean="0"/>
              <a:t> as a </a:t>
            </a:r>
            <a:r>
              <a:rPr lang="en-US" sz="3200" b="1" dirty="0" smtClean="0">
                <a:solidFill>
                  <a:srgbClr val="FF0000"/>
                </a:solidFill>
              </a:rPr>
              <a:t>relational system </a:t>
            </a:r>
            <a:r>
              <a:rPr lang="en-US" sz="3200" b="1" dirty="0" smtClean="0"/>
              <a:t>of signs: </a:t>
            </a:r>
            <a:br>
              <a:rPr lang="en-US" sz="3200" b="1" dirty="0" smtClean="0"/>
            </a:br>
            <a:r>
              <a:rPr lang="en-US" sz="3200" b="1" dirty="0" smtClean="0">
                <a:solidFill>
                  <a:srgbClr val="7030A0"/>
                </a:solidFill>
              </a:rPr>
              <a:t>Paradigmatic</a:t>
            </a:r>
            <a:r>
              <a:rPr lang="en-US" sz="3200" dirty="0" smtClean="0"/>
              <a:t> vs. </a:t>
            </a:r>
            <a:r>
              <a:rPr lang="en-US" sz="3200" b="1" dirty="0" err="1" smtClean="0">
                <a:solidFill>
                  <a:srgbClr val="7030A0"/>
                </a:solidFill>
              </a:rPr>
              <a:t>sytagmatic</a:t>
            </a:r>
            <a:r>
              <a:rPr lang="en-US" sz="3200" b="1" dirty="0" smtClean="0">
                <a:solidFill>
                  <a:srgbClr val="7030A0"/>
                </a:solidFill>
              </a:rPr>
              <a:t>: </a:t>
            </a:r>
            <a:br>
              <a:rPr lang="en-US" sz="3200" b="1" dirty="0" smtClean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Substitution vs. Co-occurrence: </a:t>
            </a:r>
            <a:br>
              <a:rPr lang="en-US" sz="3200" b="1" dirty="0" smtClean="0">
                <a:solidFill>
                  <a:srgbClr val="7030A0"/>
                </a:solidFill>
              </a:rPr>
            </a:br>
            <a:r>
              <a:rPr lang="en-US" sz="3200" b="1" dirty="0" smtClean="0">
                <a:solidFill>
                  <a:srgbClr val="7030A0"/>
                </a:solidFill>
              </a:rPr>
              <a:t>Same vs. Different categories</a:t>
            </a:r>
            <a:endParaRPr lang="en-US" sz="3200" b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D:\Language learning theories\New AL\download (2)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86106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3009</Words>
  <Application>Microsoft Office PowerPoint</Application>
  <PresentationFormat>On-screen Show (4:3)</PresentationFormat>
  <Paragraphs>449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Office Theme</vt:lpstr>
      <vt:lpstr>Slide 1</vt:lpstr>
      <vt:lpstr>Unit One: Introduction</vt:lpstr>
      <vt:lpstr>Slide 3</vt:lpstr>
      <vt:lpstr>3. What is the relation between language and linguistics?</vt:lpstr>
      <vt:lpstr>Slide 5</vt:lpstr>
      <vt:lpstr>Structural linguistics Cnt’d.</vt:lpstr>
      <vt:lpstr>Structural linguistics Cnt’d.</vt:lpstr>
      <vt:lpstr>Slide 8</vt:lpstr>
      <vt:lpstr>Language as a relational system of signs:  Paradigmatic vs. sytagmatic:  Substitution vs. Co-occurrence:  Same vs. Different categories</vt:lpstr>
      <vt:lpstr>Structural linguistics Cnt’d</vt:lpstr>
      <vt:lpstr>Structural linguistics Cnt’d.</vt:lpstr>
      <vt:lpstr>Structural linguistics Cnt’d. Pavlov’s experiment</vt:lpstr>
      <vt:lpstr>Structural linguistics Cnt’d.</vt:lpstr>
      <vt:lpstr>Structural linguistics Cnt’d.</vt:lpstr>
      <vt:lpstr>Structural linguistics Cnt’d.</vt:lpstr>
      <vt:lpstr>Slide 16</vt:lpstr>
      <vt:lpstr>Generative Linguistics Cont’d.</vt:lpstr>
      <vt:lpstr>Generative Linguistics Cont’d.</vt:lpstr>
      <vt:lpstr>Generative Linguistics Cont’d.</vt:lpstr>
      <vt:lpstr>Slide 20</vt:lpstr>
      <vt:lpstr>Slide 21</vt:lpstr>
      <vt:lpstr>Slide 22</vt:lpstr>
      <vt:lpstr>Slide 23</vt:lpstr>
      <vt:lpstr>Slide 24</vt:lpstr>
      <vt:lpstr>Grammar/Language system</vt:lpstr>
      <vt:lpstr>Slide 26</vt:lpstr>
      <vt:lpstr>Grammatical Components of Language Morphology and Syntax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 and Syntax</dc:title>
  <dc:creator>user</dc:creator>
  <cp:lastModifiedBy>abebe.admasu</cp:lastModifiedBy>
  <cp:revision>211</cp:revision>
  <dcterms:created xsi:type="dcterms:W3CDTF">2016-04-24T09:10:25Z</dcterms:created>
  <dcterms:modified xsi:type="dcterms:W3CDTF">2020-04-30T06:46:08Z</dcterms:modified>
</cp:coreProperties>
</file>