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289" r:id="rId3"/>
    <p:sldId id="290" r:id="rId4"/>
    <p:sldId id="469" r:id="rId5"/>
    <p:sldId id="292" r:id="rId6"/>
    <p:sldId id="293" r:id="rId7"/>
    <p:sldId id="431" r:id="rId8"/>
    <p:sldId id="294" r:id="rId9"/>
    <p:sldId id="459" r:id="rId10"/>
    <p:sldId id="409" r:id="rId11"/>
    <p:sldId id="410" r:id="rId12"/>
    <p:sldId id="412" r:id="rId13"/>
    <p:sldId id="434" r:id="rId14"/>
    <p:sldId id="435" r:id="rId15"/>
    <p:sldId id="433" r:id="rId16"/>
    <p:sldId id="436" r:id="rId17"/>
    <p:sldId id="437" r:id="rId18"/>
    <p:sldId id="413" r:id="rId19"/>
    <p:sldId id="414" r:id="rId20"/>
    <p:sldId id="438" r:id="rId21"/>
    <p:sldId id="439" r:id="rId22"/>
    <p:sldId id="415" r:id="rId23"/>
    <p:sldId id="416" r:id="rId24"/>
    <p:sldId id="440" r:id="rId25"/>
    <p:sldId id="463" r:id="rId26"/>
    <p:sldId id="465" r:id="rId27"/>
    <p:sldId id="467" r:id="rId28"/>
    <p:sldId id="417" r:id="rId29"/>
    <p:sldId id="441" r:id="rId30"/>
    <p:sldId id="443" r:id="rId31"/>
    <p:sldId id="444" r:id="rId32"/>
    <p:sldId id="445" r:id="rId33"/>
    <p:sldId id="418" r:id="rId34"/>
    <p:sldId id="419" r:id="rId35"/>
    <p:sldId id="420" r:id="rId36"/>
    <p:sldId id="421" r:id="rId37"/>
    <p:sldId id="422" r:id="rId38"/>
    <p:sldId id="423" r:id="rId39"/>
    <p:sldId id="424" r:id="rId40"/>
    <p:sldId id="425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579BF-80A8-4319-AD20-F97511BCE9E4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BE9B3-4EC5-40F5-8665-097AA35BCF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2. </a:t>
            </a:r>
            <a:r>
              <a:rPr lang="en-US" b="1" dirty="0" smtClean="0"/>
              <a:t>Syntax=the user of the product of morphology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525963"/>
          </a:xfrm>
        </p:spPr>
        <p:txBody>
          <a:bodyPr/>
          <a:lstStyle/>
          <a:p>
            <a:r>
              <a:rPr lang="en-US" b="1" dirty="0" smtClean="0"/>
              <a:t>Syntax- </a:t>
            </a:r>
            <a:r>
              <a:rPr lang="en-US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one of the </a:t>
            </a:r>
            <a:r>
              <a:rPr lang="en-US" b="1" dirty="0" smtClean="0"/>
              <a:t>subcomponents</a:t>
            </a:r>
            <a:r>
              <a:rPr lang="en-US" dirty="0" smtClean="0"/>
              <a:t> of </a:t>
            </a:r>
            <a:r>
              <a:rPr lang="en-US" b="1" dirty="0" smtClean="0"/>
              <a:t>grammar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-the study of the </a:t>
            </a:r>
            <a:r>
              <a:rPr lang="en-US" b="1" dirty="0" smtClean="0"/>
              <a:t>internal structure </a:t>
            </a:r>
            <a:r>
              <a:rPr lang="en-US" dirty="0" smtClean="0"/>
              <a:t>of </a:t>
            </a:r>
            <a:r>
              <a:rPr lang="en-US" b="1" dirty="0" smtClean="0"/>
              <a:t>phrases/sentences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-the study of the </a:t>
            </a:r>
            <a:r>
              <a:rPr lang="en-US" b="1" dirty="0" smtClean="0"/>
              <a:t>relationship </a:t>
            </a:r>
            <a:r>
              <a:rPr lang="en-US" dirty="0" smtClean="0"/>
              <a:t>among their </a:t>
            </a:r>
            <a:r>
              <a:rPr lang="en-US" b="1" dirty="0" smtClean="0"/>
              <a:t>component</a:t>
            </a:r>
            <a:r>
              <a:rPr lang="en-US" dirty="0" smtClean="0"/>
              <a:t> parts;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457200"/>
            <a:ext cx="8839200" cy="61722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c. </a:t>
            </a:r>
            <a:r>
              <a:rPr lang="en-US" b="1" dirty="0" smtClean="0"/>
              <a:t>Pronominalization or substitution</a:t>
            </a:r>
          </a:p>
          <a:p>
            <a:pPr>
              <a:buNone/>
            </a:pPr>
            <a:r>
              <a:rPr lang="en-US" dirty="0" smtClean="0"/>
              <a:t>-Certain substrings of words in a sentence </a:t>
            </a:r>
            <a:r>
              <a:rPr lang="en-US" b="1" dirty="0" smtClean="0"/>
              <a:t>behave</a:t>
            </a:r>
            <a:r>
              <a:rPr lang="en-US" dirty="0" smtClean="0"/>
              <a:t> as a </a:t>
            </a:r>
            <a:r>
              <a:rPr lang="en-US" b="1" dirty="0" smtClean="0"/>
              <a:t>constituent</a:t>
            </a:r>
            <a:r>
              <a:rPr lang="en-US" dirty="0" smtClean="0"/>
              <a:t> in the that they may be </a:t>
            </a:r>
            <a:r>
              <a:rPr lang="en-US" b="1" dirty="0" smtClean="0">
                <a:solidFill>
                  <a:srgbClr val="FF0000"/>
                </a:solidFill>
              </a:rPr>
              <a:t>substituted</a:t>
            </a:r>
            <a:r>
              <a:rPr lang="en-US" dirty="0" smtClean="0"/>
              <a:t> by a single word---a </a:t>
            </a:r>
            <a:r>
              <a:rPr lang="en-US" b="1" dirty="0" smtClean="0">
                <a:solidFill>
                  <a:srgbClr val="FF0000"/>
                </a:solidFill>
              </a:rPr>
              <a:t>pronoun</a:t>
            </a:r>
            <a:r>
              <a:rPr lang="en-US" dirty="0" smtClean="0"/>
              <a:t> or other </a:t>
            </a:r>
            <a:r>
              <a:rPr lang="en-US" b="1" dirty="0" smtClean="0">
                <a:solidFill>
                  <a:srgbClr val="FF0000"/>
                </a:solidFill>
              </a:rPr>
              <a:t>pro-forms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Example:</a:t>
            </a:r>
          </a:p>
          <a:p>
            <a:pPr>
              <a:buNone/>
            </a:pPr>
            <a:r>
              <a:rPr lang="en-US" dirty="0" smtClean="0"/>
              <a:t>1. Substitute the underlined structure with a single word.</a:t>
            </a:r>
          </a:p>
          <a:p>
            <a:pPr marL="514350" indent="-514350">
              <a:buAutoNum type="alphaLcPeriod"/>
            </a:pPr>
            <a:r>
              <a:rPr lang="en-US" u="sng" dirty="0" smtClean="0"/>
              <a:t>The book on the table </a:t>
            </a:r>
            <a:r>
              <a:rPr lang="en-US" dirty="0" smtClean="0"/>
              <a:t>is on sale.</a:t>
            </a:r>
          </a:p>
          <a:p>
            <a:pPr marL="514350" indent="-514350">
              <a:buAutoNum type="alphaLcPeriod"/>
            </a:pPr>
            <a:r>
              <a:rPr lang="en-US" u="sng" dirty="0" smtClean="0"/>
              <a:t>The man who came yesterday</a:t>
            </a:r>
            <a:r>
              <a:rPr lang="en-US" dirty="0" smtClean="0"/>
              <a:t> is my brother.</a:t>
            </a:r>
          </a:p>
          <a:p>
            <a:pPr marL="514350" indent="-514350">
              <a:buAutoNum type="alphaLcPeriod"/>
            </a:pPr>
            <a:r>
              <a:rPr lang="en-US" dirty="0" smtClean="0"/>
              <a:t>I ran </a:t>
            </a:r>
            <a:r>
              <a:rPr lang="en-US" u="sng" dirty="0" smtClean="0"/>
              <a:t>up the hill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2. How many constituents does the underlined structure have in each of the following sentences?</a:t>
            </a:r>
          </a:p>
          <a:p>
            <a:pPr marL="514350" indent="-514350">
              <a:buAutoNum type="alphaLcPeriod"/>
            </a:pPr>
            <a:r>
              <a:rPr lang="en-US" dirty="0" smtClean="0"/>
              <a:t>I put </a:t>
            </a:r>
            <a:r>
              <a:rPr lang="en-US" u="sng" dirty="0" smtClean="0"/>
              <a:t>the book on the table</a:t>
            </a:r>
            <a:r>
              <a:rPr lang="en-US" dirty="0" smtClean="0"/>
              <a:t>.</a:t>
            </a:r>
          </a:p>
          <a:p>
            <a:pPr marL="514350" indent="-514350">
              <a:buAutoNum type="alphaLcPeriod"/>
            </a:pPr>
            <a:r>
              <a:rPr lang="en-US" dirty="0" smtClean="0"/>
              <a:t>I gave </a:t>
            </a:r>
            <a:r>
              <a:rPr lang="en-US" u="sng" dirty="0" smtClean="0"/>
              <a:t>a book to the man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AutoNum type="alphaLcPeriod"/>
            </a:pPr>
            <a:endParaRPr lang="en-US" dirty="0" smtClean="0"/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AutoNum type="alphaLcPeriod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19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d. </a:t>
            </a:r>
            <a:r>
              <a:rPr lang="en-US" b="1" dirty="0" smtClean="0"/>
              <a:t>Ellipsis or omission</a:t>
            </a:r>
          </a:p>
          <a:p>
            <a:pPr>
              <a:buNone/>
            </a:pPr>
            <a:r>
              <a:rPr lang="en-US" dirty="0" smtClean="0"/>
              <a:t>-Given an appropriate context, a </a:t>
            </a:r>
            <a:r>
              <a:rPr lang="en-US" b="1" dirty="0" smtClean="0"/>
              <a:t>constituent</a:t>
            </a:r>
            <a:r>
              <a:rPr lang="en-US" dirty="0" smtClean="0"/>
              <a:t> may be </a:t>
            </a:r>
            <a:r>
              <a:rPr lang="en-US" b="1" dirty="0" smtClean="0"/>
              <a:t>omitted</a:t>
            </a:r>
            <a:r>
              <a:rPr lang="en-US" dirty="0" smtClean="0"/>
              <a:t> in whole at the same time, but a </a:t>
            </a:r>
            <a:r>
              <a:rPr lang="en-US" b="1" dirty="0" smtClean="0"/>
              <a:t>non constituent </a:t>
            </a:r>
            <a:r>
              <a:rPr lang="en-US" dirty="0" smtClean="0"/>
              <a:t>cannot be omitted.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a. John </a:t>
            </a:r>
            <a:r>
              <a:rPr lang="en-US" u="sng" dirty="0" smtClean="0"/>
              <a:t>loves his mother</a:t>
            </a:r>
            <a:r>
              <a:rPr lang="en-US" dirty="0" smtClean="0"/>
              <a:t>, and Bill </a:t>
            </a:r>
            <a:r>
              <a:rPr lang="en-US" u="sng" dirty="0" smtClean="0"/>
              <a:t>loves his mother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- John </a:t>
            </a:r>
            <a:r>
              <a:rPr lang="en-US" u="sng" dirty="0" smtClean="0"/>
              <a:t>loves his mother</a:t>
            </a:r>
            <a:r>
              <a:rPr lang="en-US" dirty="0" smtClean="0"/>
              <a:t>, and Bill does ___ too.</a:t>
            </a:r>
          </a:p>
          <a:p>
            <a:pPr marL="514350" indent="-514350">
              <a:buNone/>
            </a:pPr>
            <a:r>
              <a:rPr lang="en-US" dirty="0" smtClean="0"/>
              <a:t>b. John could </a:t>
            </a:r>
            <a:r>
              <a:rPr lang="en-US" u="sng" dirty="0" smtClean="0"/>
              <a:t>talk to Bill yesterday</a:t>
            </a:r>
            <a:r>
              <a:rPr lang="en-US" dirty="0" smtClean="0"/>
              <a:t>, but I could not </a:t>
            </a:r>
            <a:r>
              <a:rPr lang="en-US" u="sng" dirty="0" smtClean="0"/>
              <a:t>talk to Bill yesterday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- John could </a:t>
            </a:r>
            <a:r>
              <a:rPr lang="en-US" u="sng" dirty="0" smtClean="0"/>
              <a:t>talk to Bill yesterday</a:t>
            </a:r>
            <a:r>
              <a:rPr lang="en-US" dirty="0" smtClean="0"/>
              <a:t>, but I could not__________.</a:t>
            </a:r>
          </a:p>
          <a:p>
            <a:pPr marL="514350" indent="-514350">
              <a:buNone/>
            </a:pPr>
            <a:r>
              <a:rPr lang="en-US" dirty="0" smtClean="0"/>
              <a:t>c. John </a:t>
            </a:r>
            <a:r>
              <a:rPr lang="en-US" u="sng" dirty="0" smtClean="0"/>
              <a:t>left for the trip yesterday</a:t>
            </a:r>
            <a:r>
              <a:rPr lang="en-US" dirty="0" smtClean="0"/>
              <a:t>, and Mary </a:t>
            </a:r>
            <a:r>
              <a:rPr lang="en-US" u="sng" dirty="0" smtClean="0"/>
              <a:t>left for the trip yesterday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r>
              <a:rPr lang="en-US" dirty="0" smtClean="0"/>
              <a:t> -John </a:t>
            </a:r>
            <a:r>
              <a:rPr lang="en-US" u="sng" dirty="0" smtClean="0"/>
              <a:t>left for the trip yesterday</a:t>
            </a:r>
            <a:r>
              <a:rPr lang="en-US" dirty="0" smtClean="0"/>
              <a:t>, and Mary did ____too.</a:t>
            </a:r>
          </a:p>
          <a:p>
            <a:pPr marL="514350" indent="-514350">
              <a:buNone/>
            </a:pPr>
            <a:r>
              <a:rPr lang="en-US" dirty="0" smtClean="0"/>
              <a:t>=This concept is applicable in teaching </a:t>
            </a:r>
            <a:r>
              <a:rPr lang="en-US" b="1" dirty="0" smtClean="0"/>
              <a:t>eco-construction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2.3 </a:t>
            </a:r>
            <a:r>
              <a:rPr lang="en-US" b="1" dirty="0" smtClean="0"/>
              <a:t>Phrase Structure (Phrasal Category)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Word category=Phrasal category </a:t>
            </a:r>
            <a:r>
              <a:rPr lang="en-US" dirty="0" smtClean="0"/>
              <a:t>(N=NP, V=VP, AJ=AJP, AV=AVP, P=PP)</a:t>
            </a:r>
          </a:p>
          <a:p>
            <a:r>
              <a:rPr lang="en-US" b="1" dirty="0" smtClean="0"/>
              <a:t>Components of Phrase structure</a:t>
            </a:r>
          </a:p>
          <a:p>
            <a:pPr>
              <a:buNone/>
            </a:pPr>
            <a:r>
              <a:rPr lang="en-US" dirty="0" smtClean="0"/>
              <a:t>=</a:t>
            </a:r>
            <a:r>
              <a:rPr lang="en-US" b="1" dirty="0" err="1" smtClean="0"/>
              <a:t>Specifier</a:t>
            </a:r>
            <a:r>
              <a:rPr lang="en-US" b="1" dirty="0" smtClean="0"/>
              <a:t>-Head-Complement (SHC)</a:t>
            </a:r>
          </a:p>
          <a:p>
            <a:pPr>
              <a:buNone/>
            </a:pPr>
            <a:r>
              <a:rPr lang="en-US" b="1" dirty="0" smtClean="0"/>
              <a:t>a. Head –</a:t>
            </a:r>
            <a:r>
              <a:rPr lang="en-US" dirty="0" smtClean="0"/>
              <a:t>the obligatory element of a phrase (N/V/A/P)</a:t>
            </a:r>
          </a:p>
          <a:p>
            <a:pPr>
              <a:buNone/>
            </a:pPr>
            <a:r>
              <a:rPr lang="en-US" b="1" dirty="0" smtClean="0"/>
              <a:t>b. </a:t>
            </a:r>
            <a:r>
              <a:rPr lang="en-US" b="1" dirty="0" err="1" smtClean="0"/>
              <a:t>Specifier</a:t>
            </a:r>
            <a:r>
              <a:rPr lang="en-US" dirty="0" smtClean="0"/>
              <a:t> -</a:t>
            </a:r>
            <a:r>
              <a:rPr lang="en-US" b="1" dirty="0" smtClean="0"/>
              <a:t>semantically</a:t>
            </a:r>
            <a:r>
              <a:rPr lang="en-US" dirty="0" smtClean="0"/>
              <a:t>, makes the meaning of the head more precise;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smtClean="0"/>
              <a:t>syntactically</a:t>
            </a:r>
            <a:r>
              <a:rPr lang="en-US" dirty="0" smtClean="0"/>
              <a:t>, it is attached at the top level of the structure, to the left of the head.(</a:t>
            </a:r>
            <a:r>
              <a:rPr lang="en-US" dirty="0" err="1" smtClean="0"/>
              <a:t>det</a:t>
            </a:r>
            <a:r>
              <a:rPr lang="en-US" dirty="0" smtClean="0"/>
              <a:t> for N/</a:t>
            </a:r>
            <a:r>
              <a:rPr lang="en-US" dirty="0" err="1" smtClean="0"/>
              <a:t>Qual</a:t>
            </a:r>
            <a:r>
              <a:rPr lang="en-US" dirty="0" smtClean="0"/>
              <a:t> for V and Deg for A/P)</a:t>
            </a:r>
          </a:p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</a:t>
            </a:r>
            <a:r>
              <a:rPr lang="en-US" b="1" dirty="0" smtClean="0"/>
              <a:t>Complements</a:t>
            </a:r>
            <a:r>
              <a:rPr lang="en-US" dirty="0" smtClean="0"/>
              <a:t> -to complete the meaning of the head; it is attached the right of the head.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763000" cy="5867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Possible</a:t>
            </a:r>
            <a:r>
              <a:rPr lang="en-US" b="1" dirty="0" smtClean="0"/>
              <a:t> </a:t>
            </a:r>
            <a:r>
              <a:rPr lang="en-US" dirty="0" smtClean="0"/>
              <a:t>Organizations</a:t>
            </a:r>
            <a:r>
              <a:rPr lang="en-US" b="1" dirty="0" smtClean="0"/>
              <a:t> </a:t>
            </a:r>
            <a:r>
              <a:rPr lang="en-US" dirty="0" smtClean="0"/>
              <a:t>of</a:t>
            </a:r>
            <a:r>
              <a:rPr lang="en-US" b="1" dirty="0" smtClean="0"/>
              <a:t> phrase structures</a:t>
            </a:r>
          </a:p>
          <a:p>
            <a:pPr marL="514350" indent="-514350">
              <a:buAutoNum type="alphaLcPeriod"/>
            </a:pPr>
            <a:r>
              <a:rPr lang="en-US" b="1" dirty="0" smtClean="0"/>
              <a:t>Only head phrase</a:t>
            </a:r>
          </a:p>
          <a:p>
            <a:pPr marL="514350" indent="-514350">
              <a:buNone/>
            </a:pPr>
            <a:r>
              <a:rPr lang="en-US" dirty="0" smtClean="0"/>
              <a:t>Example</a:t>
            </a:r>
            <a:r>
              <a:rPr lang="en-US" b="1" dirty="0" smtClean="0"/>
              <a:t>: NP –</a:t>
            </a:r>
            <a:r>
              <a:rPr lang="en-US" b="1" u="sng" dirty="0" smtClean="0"/>
              <a:t>He</a:t>
            </a:r>
            <a:r>
              <a:rPr lang="en-US" b="1" dirty="0" smtClean="0"/>
              <a:t> </a:t>
            </a:r>
            <a:r>
              <a:rPr lang="en-US" dirty="0" smtClean="0"/>
              <a:t>likes books</a:t>
            </a:r>
            <a:r>
              <a:rPr lang="en-US" b="1" dirty="0" smtClean="0"/>
              <a:t>.</a:t>
            </a:r>
          </a:p>
          <a:p>
            <a:pPr marL="514350" indent="-514350">
              <a:buNone/>
            </a:pPr>
            <a:r>
              <a:rPr lang="en-US" b="1" dirty="0" smtClean="0"/>
              <a:t>                  VP -</a:t>
            </a:r>
            <a:r>
              <a:rPr lang="en-US" dirty="0" smtClean="0"/>
              <a:t>All animals </a:t>
            </a:r>
            <a:r>
              <a:rPr lang="en-US" b="1" u="sng" dirty="0" smtClean="0"/>
              <a:t>eat</a:t>
            </a:r>
            <a:r>
              <a:rPr lang="en-US" b="1" dirty="0" smtClean="0"/>
              <a:t>.</a:t>
            </a:r>
          </a:p>
          <a:p>
            <a:pPr marL="514350" indent="-514350">
              <a:buNone/>
            </a:pPr>
            <a:r>
              <a:rPr lang="en-US" b="1" dirty="0" smtClean="0"/>
              <a:t>                  AP –</a:t>
            </a:r>
            <a:r>
              <a:rPr lang="en-US" dirty="0" smtClean="0"/>
              <a:t>She is </a:t>
            </a:r>
            <a:r>
              <a:rPr lang="en-US" b="1" u="sng" dirty="0" smtClean="0"/>
              <a:t>certain</a:t>
            </a:r>
            <a:r>
              <a:rPr lang="en-US" b="1" dirty="0" smtClean="0"/>
              <a:t>.</a:t>
            </a:r>
          </a:p>
          <a:p>
            <a:pPr marL="514350" indent="-514350">
              <a:buNone/>
            </a:pPr>
            <a:r>
              <a:rPr lang="en-US" b="1" dirty="0" smtClean="0"/>
              <a:t>                 PP –</a:t>
            </a:r>
            <a:r>
              <a:rPr lang="en-US" dirty="0" smtClean="0"/>
              <a:t>He went </a:t>
            </a:r>
            <a:r>
              <a:rPr lang="en-US" b="1" u="sng" dirty="0" smtClean="0"/>
              <a:t>in</a:t>
            </a:r>
            <a:r>
              <a:rPr lang="en-US" b="1" dirty="0" smtClean="0"/>
              <a:t>.</a:t>
            </a:r>
          </a:p>
          <a:p>
            <a:pPr marL="514350" indent="-514350">
              <a:buNone/>
            </a:pPr>
            <a:r>
              <a:rPr lang="en-US" b="1" dirty="0" smtClean="0"/>
              <a:t>b. </a:t>
            </a:r>
            <a:r>
              <a:rPr lang="en-US" b="1" dirty="0" err="1" smtClean="0"/>
              <a:t>Specifier</a:t>
            </a:r>
            <a:r>
              <a:rPr lang="en-US" b="1" dirty="0" smtClean="0"/>
              <a:t> </a:t>
            </a:r>
            <a:r>
              <a:rPr lang="en-US" dirty="0" smtClean="0"/>
              <a:t>and</a:t>
            </a:r>
            <a:r>
              <a:rPr lang="en-US" b="1" dirty="0" smtClean="0"/>
              <a:t> head phrase</a:t>
            </a:r>
          </a:p>
          <a:p>
            <a:pPr marL="514350" indent="-514350">
              <a:buNone/>
            </a:pPr>
            <a:r>
              <a:rPr lang="en-US" b="1" dirty="0" smtClean="0"/>
              <a:t>Example: NP –</a:t>
            </a:r>
            <a:r>
              <a:rPr lang="en-US" b="1" u="sng" dirty="0" smtClean="0"/>
              <a:t>The man </a:t>
            </a:r>
            <a:r>
              <a:rPr lang="en-US" dirty="0" smtClean="0"/>
              <a:t>is tall</a:t>
            </a:r>
            <a:r>
              <a:rPr lang="en-US" b="1" dirty="0" smtClean="0"/>
              <a:t>. </a:t>
            </a:r>
          </a:p>
          <a:p>
            <a:pPr marL="514350" indent="-514350">
              <a:buNone/>
            </a:pPr>
            <a:r>
              <a:rPr lang="en-US" b="1" dirty="0" smtClean="0"/>
              <a:t>                  VP –</a:t>
            </a:r>
            <a:r>
              <a:rPr lang="en-US" dirty="0" smtClean="0"/>
              <a:t>Non living things </a:t>
            </a:r>
            <a:r>
              <a:rPr lang="en-US" b="1" u="sng" dirty="0" smtClean="0"/>
              <a:t>never die.</a:t>
            </a:r>
          </a:p>
          <a:p>
            <a:pPr marL="514350" indent="-514350">
              <a:buNone/>
            </a:pPr>
            <a:r>
              <a:rPr lang="en-US" b="1" dirty="0" smtClean="0"/>
              <a:t>                  AP –</a:t>
            </a:r>
            <a:r>
              <a:rPr lang="en-US" dirty="0" smtClean="0"/>
              <a:t>The boy is </a:t>
            </a:r>
            <a:r>
              <a:rPr lang="en-US" b="1" u="sng" dirty="0" smtClean="0"/>
              <a:t>very tall</a:t>
            </a:r>
            <a:r>
              <a:rPr lang="en-US" b="1" dirty="0" smtClean="0"/>
              <a:t>. </a:t>
            </a:r>
          </a:p>
          <a:p>
            <a:pPr marL="514350" indent="-514350">
              <a:buNone/>
            </a:pPr>
            <a:r>
              <a:rPr lang="en-US" b="1" dirty="0" smtClean="0"/>
              <a:t>                   PP –</a:t>
            </a:r>
            <a:r>
              <a:rPr lang="en-US" dirty="0" smtClean="0"/>
              <a:t>He was </a:t>
            </a:r>
            <a:r>
              <a:rPr lang="en-US" b="1" u="sng" dirty="0" smtClean="0"/>
              <a:t>almost in</a:t>
            </a:r>
            <a:r>
              <a:rPr lang="en-US" b="1" dirty="0" smtClean="0"/>
              <a:t>.</a:t>
            </a:r>
          </a:p>
          <a:p>
            <a:pPr marL="514350" indent="-514350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29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c</a:t>
            </a:r>
            <a:r>
              <a:rPr lang="en-US" dirty="0" smtClean="0"/>
              <a:t>. </a:t>
            </a:r>
            <a:r>
              <a:rPr lang="en-US" b="1" dirty="0" smtClean="0"/>
              <a:t>Head and complement phrase</a:t>
            </a:r>
          </a:p>
          <a:p>
            <a:pPr>
              <a:buNone/>
            </a:pPr>
            <a:r>
              <a:rPr lang="en-US" b="1" dirty="0" smtClean="0"/>
              <a:t>Example: NP -</a:t>
            </a:r>
            <a:r>
              <a:rPr lang="en-US" b="1" u="sng" dirty="0" smtClean="0"/>
              <a:t>King of the country </a:t>
            </a:r>
            <a:r>
              <a:rPr lang="en-US" dirty="0" smtClean="0"/>
              <a:t>declared war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                  VP –</a:t>
            </a:r>
            <a:r>
              <a:rPr lang="en-US" dirty="0" smtClean="0"/>
              <a:t>The man </a:t>
            </a:r>
            <a:r>
              <a:rPr lang="en-US" b="1" u="sng" dirty="0" smtClean="0"/>
              <a:t>killed the lion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                   AP – </a:t>
            </a:r>
            <a:r>
              <a:rPr lang="en-US" dirty="0" smtClean="0"/>
              <a:t>He is </a:t>
            </a:r>
            <a:r>
              <a:rPr lang="en-US" b="1" u="sng" dirty="0" smtClean="0"/>
              <a:t>certain about the incident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                   PP – </a:t>
            </a:r>
            <a:r>
              <a:rPr lang="en-US" dirty="0" smtClean="0"/>
              <a:t>I am </a:t>
            </a:r>
            <a:r>
              <a:rPr lang="en-US" b="1" u="sng" dirty="0" smtClean="0"/>
              <a:t>in a class</a:t>
            </a:r>
            <a:r>
              <a:rPr lang="en-US" b="1" dirty="0" smtClean="0"/>
              <a:t>. </a:t>
            </a:r>
          </a:p>
          <a:p>
            <a:pPr>
              <a:buNone/>
            </a:pPr>
            <a:r>
              <a:rPr lang="en-US" b="1" dirty="0" smtClean="0"/>
              <a:t>d. </a:t>
            </a:r>
            <a:r>
              <a:rPr lang="en-US" b="1" dirty="0" err="1" smtClean="0"/>
              <a:t>specifier</a:t>
            </a:r>
            <a:r>
              <a:rPr lang="en-US" b="1" dirty="0" smtClean="0"/>
              <a:t>-head-complement phrase</a:t>
            </a:r>
          </a:p>
          <a:p>
            <a:pPr>
              <a:buNone/>
            </a:pPr>
            <a:r>
              <a:rPr lang="en-US" b="1" dirty="0" smtClean="0"/>
              <a:t>Example: NP –</a:t>
            </a:r>
            <a:r>
              <a:rPr lang="en-US" b="1" u="sng" dirty="0" smtClean="0"/>
              <a:t>The king of the country</a:t>
            </a:r>
            <a:r>
              <a:rPr lang="en-US" b="1" dirty="0" smtClean="0"/>
              <a:t> </a:t>
            </a:r>
            <a:r>
              <a:rPr lang="en-US" dirty="0" smtClean="0"/>
              <a:t>declared war.</a:t>
            </a:r>
          </a:p>
          <a:p>
            <a:pPr>
              <a:buNone/>
            </a:pPr>
            <a:r>
              <a:rPr lang="en-US" b="1" dirty="0" smtClean="0"/>
              <a:t>                  VP –</a:t>
            </a:r>
            <a:r>
              <a:rPr lang="en-US" dirty="0" smtClean="0"/>
              <a:t>He</a:t>
            </a:r>
            <a:r>
              <a:rPr lang="en-US" b="1" dirty="0" smtClean="0"/>
              <a:t> </a:t>
            </a:r>
            <a:r>
              <a:rPr lang="en-US" b="1" u="sng" dirty="0" smtClean="0"/>
              <a:t>never eat a hamburger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                   AP – </a:t>
            </a:r>
            <a:r>
              <a:rPr lang="en-US" dirty="0" smtClean="0"/>
              <a:t>I was </a:t>
            </a:r>
            <a:r>
              <a:rPr lang="en-US" b="1" u="sng" dirty="0" smtClean="0"/>
              <a:t>quite certain about Mary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                   PP </a:t>
            </a:r>
            <a:r>
              <a:rPr lang="en-US" dirty="0" smtClean="0"/>
              <a:t>– He was </a:t>
            </a:r>
            <a:r>
              <a:rPr lang="en-US" b="1" u="sng" dirty="0" smtClean="0"/>
              <a:t>almost in the house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Phrase Structure Rule (PSR) </a:t>
            </a:r>
            <a:r>
              <a:rPr lang="en-US" dirty="0" smtClean="0"/>
              <a:t>for the different types of phrases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PSR of Noun Phrase (NP)</a:t>
            </a:r>
          </a:p>
          <a:p>
            <a:pPr marL="514350" indent="-514350">
              <a:buAutoNum type="alphaLcPeriod"/>
            </a:pPr>
            <a:r>
              <a:rPr lang="en-US" dirty="0" smtClean="0"/>
              <a:t>Boys like basketball games.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The Boys like basketball games.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Tall Boys like basketball games.</a:t>
            </a:r>
          </a:p>
          <a:p>
            <a:pPr marL="514350" indent="-514350">
              <a:buAutoNum type="alphaLcPeriod"/>
            </a:pPr>
            <a:r>
              <a:rPr lang="en-US" dirty="0" smtClean="0"/>
              <a:t>The tall bays like basketball games.</a:t>
            </a:r>
          </a:p>
          <a:p>
            <a:pPr marL="514350" indent="-514350">
              <a:buNone/>
            </a:pPr>
            <a:r>
              <a:rPr lang="en-US" dirty="0" smtClean="0"/>
              <a:t>NP-----(</a:t>
            </a:r>
            <a:r>
              <a:rPr lang="en-US" dirty="0" err="1" smtClean="0"/>
              <a:t>Det</a:t>
            </a:r>
            <a:r>
              <a:rPr lang="en-US" dirty="0" smtClean="0"/>
              <a:t>) (AP) 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b="1" dirty="0" smtClean="0"/>
              <a:t>PSR of Noun Phrase (NP)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Boys from this school like basketball games.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Boys who are tall tend to like basketball games.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Boys from this school who are tall tend to like basketball games.</a:t>
            </a:r>
          </a:p>
          <a:p>
            <a:pPr marL="514350" indent="-514350">
              <a:buNone/>
            </a:pPr>
            <a:r>
              <a:rPr lang="en-US" dirty="0" smtClean="0"/>
              <a:t>NP-----N (PP) (S)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The king of England had unhappy life.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The young king of England had unhappy life.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The young king who gave up his throne had unhappy life.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The king of England who gave up his throne had unhappy life.</a:t>
            </a:r>
          </a:p>
          <a:p>
            <a:pPr marL="514350" indent="-514350">
              <a:buNone/>
            </a:pPr>
            <a:r>
              <a:rPr lang="en-US" dirty="0" smtClean="0"/>
              <a:t>NP----- (</a:t>
            </a:r>
            <a:r>
              <a:rPr lang="en-US" dirty="0" err="1" smtClean="0"/>
              <a:t>Det</a:t>
            </a:r>
            <a:r>
              <a:rPr lang="en-US" dirty="0" smtClean="0"/>
              <a:t>) (AP) N (PP) (S)</a:t>
            </a:r>
          </a:p>
          <a:p>
            <a:pPr marL="514350" indent="-514350">
              <a:buNone/>
            </a:pPr>
            <a:r>
              <a:rPr lang="en-US" dirty="0" smtClean="0"/>
              <a:t>=This rule tells us the </a:t>
            </a:r>
            <a:r>
              <a:rPr lang="en-US" b="1" dirty="0" smtClean="0"/>
              <a:t>possible order </a:t>
            </a:r>
            <a:r>
              <a:rPr lang="en-US" dirty="0" smtClean="0"/>
              <a:t>and </a:t>
            </a:r>
            <a:r>
              <a:rPr lang="en-US" b="1" dirty="0" smtClean="0"/>
              <a:t>elements</a:t>
            </a:r>
            <a:r>
              <a:rPr lang="en-US" dirty="0" smtClean="0"/>
              <a:t> of a noun phrase.</a:t>
            </a:r>
          </a:p>
          <a:p>
            <a:pPr marL="514350" indent="-514350">
              <a:buNone/>
            </a:pPr>
            <a:r>
              <a:rPr lang="en-US" dirty="0" smtClean="0"/>
              <a:t>Exercise: rewrite all the possible </a:t>
            </a:r>
            <a:r>
              <a:rPr lang="en-US" b="1" dirty="0" smtClean="0"/>
              <a:t>PSRs</a:t>
            </a:r>
            <a:r>
              <a:rPr lang="en-US" dirty="0" smtClean="0"/>
              <a:t> of </a:t>
            </a:r>
            <a:r>
              <a:rPr lang="en-US" b="1" dirty="0" smtClean="0"/>
              <a:t>NP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686800" cy="61722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/>
              <a:t>1. Verb Phrase (VP)</a:t>
            </a:r>
          </a:p>
          <a:p>
            <a:pPr marL="514350" indent="-514350">
              <a:buAutoNum type="alphaLcPeriod"/>
            </a:pPr>
            <a:r>
              <a:rPr lang="en-US" dirty="0" smtClean="0"/>
              <a:t>John died. ( VP---V)</a:t>
            </a:r>
          </a:p>
          <a:p>
            <a:pPr marL="514350" indent="-514350">
              <a:buAutoNum type="alphaLcPeriod"/>
            </a:pPr>
            <a:r>
              <a:rPr lang="en-US" dirty="0" smtClean="0"/>
              <a:t>John saw Bill. (VP---V NP)</a:t>
            </a:r>
          </a:p>
          <a:p>
            <a:pPr marL="514350" indent="-514350">
              <a:buAutoNum type="alphaLcPeriod"/>
            </a:pPr>
            <a:r>
              <a:rPr lang="en-US" dirty="0" smtClean="0"/>
              <a:t>John lived in USA. (VP---V PP)</a:t>
            </a:r>
          </a:p>
          <a:p>
            <a:pPr marL="514350" indent="-514350">
              <a:buAutoNum type="alphaLcPeriod"/>
            </a:pPr>
            <a:r>
              <a:rPr lang="en-US" dirty="0" smtClean="0"/>
              <a:t>John thought Bill kicked the bucket. (VP---V S)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John gave the boy a nice gift. (VP---V NP </a:t>
            </a:r>
            <a:r>
              <a:rPr lang="en-US" dirty="0" err="1" smtClean="0"/>
              <a:t>NP</a:t>
            </a:r>
            <a:r>
              <a:rPr lang="en-US" dirty="0" smtClean="0"/>
              <a:t>)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John put the book on the table. (VP---V NP PP)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John told the little boy he won a prize. (VP---V NP S)</a:t>
            </a:r>
          </a:p>
          <a:p>
            <a:pPr marL="514350" indent="-514350">
              <a:buNone/>
            </a:pPr>
            <a:r>
              <a:rPr lang="en-US" dirty="0" smtClean="0"/>
              <a:t>                                        NP</a:t>
            </a:r>
          </a:p>
          <a:p>
            <a:pPr marL="514350" indent="-514350">
              <a:buNone/>
            </a:pPr>
            <a:r>
              <a:rPr lang="en-US" dirty="0" smtClean="0"/>
              <a:t>=VP              V (NP)        PP     </a:t>
            </a:r>
          </a:p>
          <a:p>
            <a:pPr marL="514350" indent="-514350">
              <a:buNone/>
            </a:pPr>
            <a:r>
              <a:rPr lang="en-US" dirty="0" smtClean="0"/>
              <a:t>                                         S</a:t>
            </a:r>
          </a:p>
          <a:p>
            <a:pPr marL="514350" indent="-514350">
              <a:buAutoNum type="alphaLcPeriod"/>
            </a:pPr>
            <a:endParaRPr lang="en-US" dirty="0" smtClean="0"/>
          </a:p>
          <a:p>
            <a:pPr marL="514350" indent="-514350">
              <a:buAutoNum type="alphaLcPeriod"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62000" y="57912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ouble Bracket 6"/>
          <p:cNvSpPr/>
          <p:nvPr/>
        </p:nvSpPr>
        <p:spPr>
          <a:xfrm>
            <a:off x="3276600" y="4876800"/>
            <a:ext cx="1143000" cy="16002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uble Brace 7"/>
          <p:cNvSpPr/>
          <p:nvPr/>
        </p:nvSpPr>
        <p:spPr>
          <a:xfrm>
            <a:off x="3352800" y="4953000"/>
            <a:ext cx="990600" cy="1447800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dirty="0" smtClean="0"/>
              <a:t>Prepositional Phrases (PP)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The train pulled in. (PP---P)</a:t>
            </a:r>
          </a:p>
          <a:p>
            <a:pPr marL="514350" indent="-514350">
              <a:buAutoNum type="alphaLcPeriod"/>
            </a:pPr>
            <a:r>
              <a:rPr lang="en-US" dirty="0" smtClean="0"/>
              <a:t>John lived in the garage. (PP---P NP)</a:t>
            </a:r>
          </a:p>
          <a:p>
            <a:pPr marL="514350" indent="-514350">
              <a:buNone/>
            </a:pPr>
            <a:r>
              <a:rPr lang="en-US" dirty="0" smtClean="0"/>
              <a:t>=PP --------P (NP)</a:t>
            </a:r>
          </a:p>
          <a:p>
            <a:pPr marL="514350" indent="-514350">
              <a:buNone/>
            </a:pPr>
            <a:r>
              <a:rPr lang="en-US" dirty="0" smtClean="0"/>
              <a:t>4. </a:t>
            </a:r>
            <a:r>
              <a:rPr lang="en-US" b="1" dirty="0" smtClean="0"/>
              <a:t>Adjective Phrase</a:t>
            </a:r>
          </a:p>
          <a:p>
            <a:pPr marL="514350" indent="-514350">
              <a:buNone/>
            </a:pPr>
            <a:r>
              <a:rPr lang="en-US" b="1" dirty="0" err="1" smtClean="0"/>
              <a:t>Eg</a:t>
            </a:r>
            <a:r>
              <a:rPr lang="en-US" b="1" dirty="0" smtClean="0"/>
              <a:t>. Good, very good, extremely young, quite certain about;</a:t>
            </a:r>
          </a:p>
          <a:p>
            <a:pPr marL="514350" indent="-514350">
              <a:buNone/>
            </a:pPr>
            <a:r>
              <a:rPr lang="en-US" b="1" dirty="0" smtClean="0"/>
              <a:t>=AP --------(deg) A (PP)</a:t>
            </a:r>
          </a:p>
          <a:p>
            <a:pPr marL="514350" indent="-514350">
              <a:buNone/>
            </a:pPr>
            <a:endParaRPr 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839200" cy="60960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2.1 </a:t>
            </a:r>
            <a:r>
              <a:rPr lang="en-US" b="1" dirty="0" smtClean="0"/>
              <a:t>Components of grammar=</a:t>
            </a:r>
            <a:r>
              <a:rPr lang="en-US" dirty="0" smtClean="0"/>
              <a:t>Language system 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I. Lexicon/</a:t>
            </a:r>
            <a:r>
              <a:rPr lang="en-US" dirty="0" smtClean="0"/>
              <a:t>Vocabulary/dictionary-</a:t>
            </a:r>
            <a:r>
              <a:rPr lang="en-US" b="1" dirty="0" smtClean="0"/>
              <a:t>-</a:t>
            </a:r>
            <a:r>
              <a:rPr lang="en-US" dirty="0" smtClean="0"/>
              <a:t>provides lexical items</a:t>
            </a:r>
          </a:p>
          <a:p>
            <a:pPr>
              <a:buNone/>
            </a:pPr>
            <a:r>
              <a:rPr lang="en-US" b="1" dirty="0" smtClean="0"/>
              <a:t>II. PF component/</a:t>
            </a:r>
            <a:r>
              <a:rPr lang="en-US" dirty="0" smtClean="0"/>
              <a:t>sound-</a:t>
            </a:r>
            <a:r>
              <a:rPr lang="en-US" b="1" dirty="0" smtClean="0"/>
              <a:t>-Phonological Form</a:t>
            </a:r>
          </a:p>
          <a:p>
            <a:pPr>
              <a:buNone/>
            </a:pPr>
            <a:r>
              <a:rPr lang="en-US" b="1" dirty="0" smtClean="0"/>
              <a:t>III. Syntactic component/</a:t>
            </a:r>
            <a:r>
              <a:rPr lang="en-US" dirty="0" smtClean="0"/>
              <a:t>Grammar-</a:t>
            </a:r>
            <a:r>
              <a:rPr lang="en-US" b="1" dirty="0" smtClean="0"/>
              <a:t>-</a:t>
            </a:r>
          </a:p>
          <a:p>
            <a:pPr>
              <a:buNone/>
            </a:pPr>
            <a:r>
              <a:rPr lang="en-US" b="1" dirty="0" smtClean="0"/>
              <a:t>            a. PSR-Phrase Structure Rule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          b. TR-Transformational Rule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IV. LF component/</a:t>
            </a:r>
            <a:r>
              <a:rPr lang="en-US" dirty="0" smtClean="0"/>
              <a:t>meaning-</a:t>
            </a:r>
            <a:r>
              <a:rPr lang="en-US" b="1" dirty="0" smtClean="0"/>
              <a:t>-Logical Form</a:t>
            </a:r>
          </a:p>
          <a:p>
            <a:pPr>
              <a:buNone/>
            </a:pPr>
            <a:r>
              <a:rPr lang="en-US" dirty="0" smtClean="0"/>
              <a:t>=Any form of language contains </a:t>
            </a:r>
            <a:r>
              <a:rPr lang="en-US" b="1" dirty="0" smtClean="0"/>
              <a:t>words</a:t>
            </a:r>
            <a:r>
              <a:rPr lang="en-US" dirty="0" smtClean="0"/>
              <a:t> (</a:t>
            </a:r>
            <a:r>
              <a:rPr lang="en-US" b="1" dirty="0" smtClean="0"/>
              <a:t>Lexicon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-words are ‘made up of’ </a:t>
            </a:r>
            <a:r>
              <a:rPr lang="en-US" b="1" dirty="0" smtClean="0"/>
              <a:t>sounds (PF)</a:t>
            </a:r>
          </a:p>
          <a:p>
            <a:pPr>
              <a:buNone/>
            </a:pPr>
            <a:r>
              <a:rPr lang="en-US" b="1" dirty="0" smtClean="0"/>
              <a:t>-</a:t>
            </a:r>
            <a:r>
              <a:rPr lang="en-US" dirty="0" smtClean="0"/>
              <a:t>words</a:t>
            </a:r>
            <a:r>
              <a:rPr lang="en-US" b="1" dirty="0" smtClean="0"/>
              <a:t> </a:t>
            </a:r>
            <a:r>
              <a:rPr lang="en-US" dirty="0" smtClean="0"/>
              <a:t>are arranged in some way to </a:t>
            </a:r>
            <a:r>
              <a:rPr lang="en-US" b="1" dirty="0" smtClean="0"/>
              <a:t>make structure </a:t>
            </a:r>
            <a:r>
              <a:rPr lang="en-US" dirty="0" smtClean="0"/>
              <a:t>(</a:t>
            </a:r>
            <a:r>
              <a:rPr lang="en-US" b="1" dirty="0" smtClean="0"/>
              <a:t>PSR/TR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-words are arranged </a:t>
            </a:r>
            <a:r>
              <a:rPr lang="en-US" b="1" dirty="0" smtClean="0"/>
              <a:t>meaningfully</a:t>
            </a:r>
            <a:r>
              <a:rPr lang="en-US" dirty="0" smtClean="0"/>
              <a:t> (</a:t>
            </a:r>
            <a:r>
              <a:rPr lang="en-US" b="1" dirty="0" smtClean="0"/>
              <a:t>LF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                                        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Phrase Structure Rules</a:t>
            </a:r>
          </a:p>
          <a:p>
            <a:r>
              <a:rPr lang="en-US" dirty="0" smtClean="0"/>
              <a:t>NP------(spec) N (comp)</a:t>
            </a:r>
          </a:p>
          <a:p>
            <a:r>
              <a:rPr lang="en-US" dirty="0" smtClean="0"/>
              <a:t>VP------(spec) V (comp)</a:t>
            </a:r>
          </a:p>
          <a:p>
            <a:r>
              <a:rPr lang="en-US" dirty="0" smtClean="0"/>
              <a:t>PP------(spec) P (comp)</a:t>
            </a:r>
          </a:p>
          <a:p>
            <a:r>
              <a:rPr lang="en-US" dirty="0" smtClean="0"/>
              <a:t>AP------(spec) A (comp)</a:t>
            </a:r>
          </a:p>
          <a:p>
            <a:r>
              <a:rPr lang="en-US" dirty="0" err="1" smtClean="0"/>
              <a:t>AdvP</a:t>
            </a:r>
            <a:r>
              <a:rPr lang="en-US" dirty="0" smtClean="0"/>
              <a:t>------(spec) Adv (comp)</a:t>
            </a:r>
          </a:p>
          <a:p>
            <a:r>
              <a:rPr lang="en-US" b="1" dirty="0" smtClean="0"/>
              <a:t>The XP Rule</a:t>
            </a:r>
          </a:p>
          <a:p>
            <a:r>
              <a:rPr lang="en-US" dirty="0" smtClean="0"/>
              <a:t>XP------ (spec) X(comp)</a:t>
            </a:r>
            <a:endParaRPr lang="en-US" b="1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en-US" b="1" dirty="0" smtClean="0"/>
              <a:t>5. Sentence </a:t>
            </a:r>
          </a:p>
          <a:p>
            <a:pPr marL="514350" indent="-514350">
              <a:buNone/>
            </a:pPr>
            <a:r>
              <a:rPr lang="en-US" b="1" dirty="0" smtClean="0"/>
              <a:t>a. </a:t>
            </a:r>
            <a:r>
              <a:rPr lang="en-US" b="1" dirty="0" smtClean="0">
                <a:solidFill>
                  <a:srgbClr val="FF0000"/>
                </a:solidFill>
              </a:rPr>
              <a:t>Traditional view of sentences</a:t>
            </a:r>
          </a:p>
          <a:p>
            <a:pPr marL="514350" indent="-514350">
              <a:buNone/>
            </a:pPr>
            <a:r>
              <a:rPr lang="en-US" b="1" dirty="0" smtClean="0"/>
              <a:t>=S -------- NP VP</a:t>
            </a:r>
          </a:p>
          <a:p>
            <a:pPr marL="514350" indent="-514350">
              <a:buNone/>
            </a:pPr>
            <a:r>
              <a:rPr lang="en-US" b="1" dirty="0" smtClean="0"/>
              <a:t>E.G. A scientist discovered the answer.</a:t>
            </a:r>
          </a:p>
          <a:p>
            <a:pPr marL="514350" indent="-514350">
              <a:buNone/>
            </a:pPr>
            <a:r>
              <a:rPr lang="en-US" b="1" dirty="0" smtClean="0"/>
              <a:t>b. </a:t>
            </a:r>
            <a:r>
              <a:rPr lang="en-US" b="1" dirty="0" smtClean="0">
                <a:solidFill>
                  <a:srgbClr val="FF0000"/>
                </a:solidFill>
              </a:rPr>
              <a:t>Contemporary view of sentences</a:t>
            </a:r>
          </a:p>
          <a:p>
            <a:pPr marL="514350" indent="-514350">
              <a:buNone/>
            </a:pPr>
            <a:r>
              <a:rPr lang="en-US" b="1" dirty="0" smtClean="0"/>
              <a:t>=S =IP-------- NP Aux VP</a:t>
            </a:r>
          </a:p>
          <a:p>
            <a:pPr marL="514350" indent="-514350">
              <a:buNone/>
            </a:pPr>
            <a:r>
              <a:rPr lang="en-US" b="1" dirty="0" smtClean="0"/>
              <a:t>=Aux--------Tense (Modal) (</a:t>
            </a:r>
            <a:r>
              <a:rPr lang="en-US" b="1" dirty="0" err="1" smtClean="0"/>
              <a:t>Perf</a:t>
            </a:r>
            <a:r>
              <a:rPr lang="en-US" b="1" dirty="0" smtClean="0"/>
              <a:t>) (</a:t>
            </a:r>
            <a:r>
              <a:rPr lang="en-US" b="1" dirty="0" err="1" smtClean="0"/>
              <a:t>Prog</a:t>
            </a:r>
            <a:r>
              <a:rPr lang="en-US" b="1" dirty="0" smtClean="0"/>
              <a:t>) </a:t>
            </a:r>
          </a:p>
          <a:p>
            <a:pPr marL="514350" indent="-514350">
              <a:buNone/>
            </a:pPr>
            <a:r>
              <a:rPr lang="en-US" b="1" dirty="0" smtClean="0"/>
              <a:t>E.G. A scientist discovered the answer.</a:t>
            </a:r>
          </a:p>
          <a:p>
            <a:pPr marL="514350" indent="-514350">
              <a:buNone/>
            </a:pP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6. </a:t>
            </a:r>
            <a:r>
              <a:rPr lang="en-US" b="1" dirty="0" smtClean="0"/>
              <a:t>Coordinate Structure</a:t>
            </a:r>
          </a:p>
          <a:p>
            <a:pPr>
              <a:buNone/>
            </a:pPr>
            <a:r>
              <a:rPr lang="en-US" b="1" dirty="0" smtClean="0"/>
              <a:t>Properties of coordinate structure</a:t>
            </a:r>
          </a:p>
          <a:p>
            <a:pPr>
              <a:buNone/>
            </a:pPr>
            <a:r>
              <a:rPr lang="en-US" dirty="0" smtClean="0"/>
              <a:t>1. There is </a:t>
            </a:r>
            <a:r>
              <a:rPr lang="en-US" b="1" dirty="0" smtClean="0"/>
              <a:t>no</a:t>
            </a:r>
            <a:r>
              <a:rPr lang="en-US" dirty="0" smtClean="0"/>
              <a:t> </a:t>
            </a:r>
            <a:r>
              <a:rPr lang="en-US" b="1" dirty="0" smtClean="0"/>
              <a:t>limit</a:t>
            </a:r>
            <a:r>
              <a:rPr lang="en-US" dirty="0" smtClean="0"/>
              <a:t> on the number of coordinated categories that can appear </a:t>
            </a:r>
            <a:r>
              <a:rPr lang="en-US" b="1" dirty="0" smtClean="0"/>
              <a:t>prior</a:t>
            </a:r>
            <a:r>
              <a:rPr lang="en-US" dirty="0" smtClean="0"/>
              <a:t> to the </a:t>
            </a:r>
            <a:r>
              <a:rPr lang="en-US" b="1" dirty="0" smtClean="0"/>
              <a:t>conjunction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b="1" dirty="0" err="1" smtClean="0"/>
              <a:t>Eg</a:t>
            </a:r>
            <a:r>
              <a:rPr lang="en-US" dirty="0" smtClean="0"/>
              <a:t>. I bought a book, a pencil, an eraser and a pen.</a:t>
            </a:r>
          </a:p>
          <a:p>
            <a:pPr>
              <a:buNone/>
            </a:pPr>
            <a:r>
              <a:rPr lang="en-US" dirty="0" smtClean="0"/>
              <a:t>2. A </a:t>
            </a:r>
            <a:r>
              <a:rPr lang="en-US" b="1" dirty="0" smtClean="0"/>
              <a:t>category</a:t>
            </a:r>
            <a:r>
              <a:rPr lang="en-US" dirty="0" smtClean="0"/>
              <a:t> at </a:t>
            </a:r>
            <a:r>
              <a:rPr lang="en-US" b="1" dirty="0" smtClean="0"/>
              <a:t>any level </a:t>
            </a:r>
            <a:r>
              <a:rPr lang="en-US" dirty="0" smtClean="0"/>
              <a:t>(a </a:t>
            </a:r>
            <a:r>
              <a:rPr lang="en-US" b="1" dirty="0" smtClean="0"/>
              <a:t>head</a:t>
            </a:r>
            <a:r>
              <a:rPr lang="en-US" dirty="0" smtClean="0"/>
              <a:t> or an entire </a:t>
            </a:r>
            <a:r>
              <a:rPr lang="en-US" b="1" dirty="0" smtClean="0"/>
              <a:t>phrase</a:t>
            </a:r>
            <a:r>
              <a:rPr lang="en-US" dirty="0" smtClean="0"/>
              <a:t>) can be </a:t>
            </a:r>
            <a:r>
              <a:rPr lang="en-US" b="1" dirty="0" smtClean="0"/>
              <a:t>coordinated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Book and magazine/ up and down (head)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800" cy="50292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dirty="0" smtClean="0"/>
              <a:t>Coordinated categories </a:t>
            </a:r>
            <a:r>
              <a:rPr lang="en-US" dirty="0" smtClean="0"/>
              <a:t>must be of the </a:t>
            </a:r>
            <a:r>
              <a:rPr lang="en-US" b="1" dirty="0" smtClean="0"/>
              <a:t>same</a:t>
            </a:r>
            <a:r>
              <a:rPr lang="en-US" dirty="0" smtClean="0"/>
              <a:t> </a:t>
            </a:r>
            <a:r>
              <a:rPr lang="en-US" b="1" dirty="0" smtClean="0"/>
              <a:t>type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-NP and NP/VP and VP---</a:t>
            </a:r>
          </a:p>
          <a:p>
            <a:pPr>
              <a:buNone/>
            </a:pPr>
            <a:r>
              <a:rPr lang="en-US" dirty="0" smtClean="0"/>
              <a:t>4. The </a:t>
            </a:r>
            <a:r>
              <a:rPr lang="en-US" b="1" dirty="0" smtClean="0"/>
              <a:t>category type </a:t>
            </a:r>
            <a:r>
              <a:rPr lang="en-US" dirty="0" smtClean="0"/>
              <a:t>of the </a:t>
            </a:r>
            <a:r>
              <a:rPr lang="en-US" b="1" dirty="0" smtClean="0"/>
              <a:t>coordinate phrase </a:t>
            </a:r>
            <a:r>
              <a:rPr lang="en-US" dirty="0" smtClean="0"/>
              <a:t>is identical to the </a:t>
            </a:r>
            <a:r>
              <a:rPr lang="en-US" b="1" dirty="0" smtClean="0"/>
              <a:t>category type </a:t>
            </a:r>
            <a:r>
              <a:rPr lang="en-US" dirty="0" smtClean="0"/>
              <a:t>of the </a:t>
            </a:r>
            <a:r>
              <a:rPr lang="en-US" b="1" dirty="0" smtClean="0"/>
              <a:t>elements</a:t>
            </a:r>
            <a:r>
              <a:rPr lang="en-US" dirty="0" smtClean="0"/>
              <a:t> being </a:t>
            </a:r>
            <a:r>
              <a:rPr lang="en-US" b="1" dirty="0" smtClean="0"/>
              <a:t>conjoined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=VP-----VP and VP</a:t>
            </a:r>
          </a:p>
          <a:p>
            <a:pPr>
              <a:buNone/>
            </a:pPr>
            <a:r>
              <a:rPr lang="en-US" dirty="0" smtClean="0"/>
              <a:t>=NP-----NP and NP</a:t>
            </a:r>
          </a:p>
          <a:p>
            <a:pPr>
              <a:buNone/>
            </a:pPr>
            <a:r>
              <a:rPr lang="en-US" dirty="0" smtClean="0"/>
              <a:t>=PP-----PP and PP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John ran </a:t>
            </a:r>
            <a:r>
              <a:rPr lang="en-US" b="1" dirty="0" smtClean="0"/>
              <a:t>up the mountain and down the river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PP-----PP conj PP</a:t>
            </a:r>
          </a:p>
          <a:p>
            <a:pPr>
              <a:buNone/>
            </a:pPr>
            <a:r>
              <a:rPr lang="en-US" b="1" dirty="0" smtClean="0"/>
              <a:t>X------X ((Conj)…)Conj X  (X can be word level or phrasal level)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Structural Ambiguity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150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 </a:t>
            </a:r>
            <a:r>
              <a:rPr lang="en-US" dirty="0" smtClean="0"/>
              <a:t>word may have more than </a:t>
            </a:r>
            <a:r>
              <a:rPr lang="en-US" b="1" dirty="0" smtClean="0"/>
              <a:t>one meaning, </a:t>
            </a:r>
            <a:r>
              <a:rPr lang="en-US" dirty="0" smtClean="0"/>
              <a:t>so that such a word is</a:t>
            </a:r>
            <a:r>
              <a:rPr lang="en-US" b="1" dirty="0" smtClean="0"/>
              <a:t> ambiguous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I got a </a:t>
            </a:r>
            <a:r>
              <a:rPr lang="en-US" b="1" dirty="0" smtClean="0"/>
              <a:t>mouse (ambiguous)</a:t>
            </a:r>
            <a:r>
              <a:rPr lang="en-US" dirty="0" smtClean="0"/>
              <a:t> today.</a:t>
            </a:r>
          </a:p>
          <a:p>
            <a:r>
              <a:rPr lang="en-US" dirty="0" smtClean="0"/>
              <a:t>The different </a:t>
            </a:r>
            <a:r>
              <a:rPr lang="en-US" b="1" dirty="0" smtClean="0"/>
              <a:t>meanings</a:t>
            </a:r>
            <a:r>
              <a:rPr lang="en-US" dirty="0" smtClean="0"/>
              <a:t> of an ambiguous word can be determine in </a:t>
            </a:r>
            <a:r>
              <a:rPr lang="en-US" b="1" dirty="0" smtClean="0">
                <a:solidFill>
                  <a:srgbClr val="FF0000"/>
                </a:solidFill>
              </a:rPr>
              <a:t>context of use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structure may also have more than </a:t>
            </a:r>
            <a:r>
              <a:rPr lang="en-US" b="1" dirty="0" smtClean="0"/>
              <a:t>one meaning</a:t>
            </a:r>
            <a:r>
              <a:rPr lang="en-US" dirty="0" smtClean="0"/>
              <a:t>, so that such a structure is </a:t>
            </a:r>
            <a:r>
              <a:rPr lang="en-US" b="1" dirty="0" smtClean="0"/>
              <a:t>ambiguous structure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b="1" dirty="0" smtClean="0"/>
              <a:t>different meanings of ambiguous  structures </a:t>
            </a:r>
            <a:r>
              <a:rPr lang="en-US" dirty="0" smtClean="0"/>
              <a:t>can be determined by using </a:t>
            </a:r>
            <a:r>
              <a:rPr lang="en-US" b="1" dirty="0" smtClean="0">
                <a:solidFill>
                  <a:srgbClr val="FF0000"/>
                </a:solidFill>
              </a:rPr>
              <a:t>different structures in a tree diagram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14350" indent="-514350">
              <a:buFont typeface="Arial" pitchFamily="34" charset="0"/>
              <a:buAutoNum type="alphaLcPeriod"/>
            </a:pPr>
            <a:endParaRPr lang="en-US" dirty="0" smtClean="0"/>
          </a:p>
          <a:p>
            <a:pPr marL="514350" indent="-514350">
              <a:buFont typeface="Arial" pitchFamily="34" charset="0"/>
              <a:buAutoNum type="alphaLcPeriod"/>
            </a:pPr>
            <a:endParaRPr lang="en-US" dirty="0" smtClean="0"/>
          </a:p>
          <a:p>
            <a:pPr marL="514350" indent="-514350">
              <a:buAutoNum type="alphaLcPeriod"/>
            </a:pPr>
            <a:endParaRPr lang="en-US" dirty="0" smtClean="0"/>
          </a:p>
          <a:p>
            <a:pPr marL="514350" indent="-514350">
              <a:buAutoNum type="alphaLcPeriod"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096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Example of structural ambiguity</a:t>
            </a:r>
          </a:p>
          <a:p>
            <a:pPr>
              <a:buNone/>
            </a:pPr>
            <a:r>
              <a:rPr lang="en-US" dirty="0" smtClean="0"/>
              <a:t>1. The old </a:t>
            </a:r>
            <a:r>
              <a:rPr lang="en-US" b="1" dirty="0" smtClean="0"/>
              <a:t>man</a:t>
            </a:r>
            <a:r>
              <a:rPr lang="en-US" dirty="0" smtClean="0"/>
              <a:t> and </a:t>
            </a:r>
            <a:r>
              <a:rPr lang="en-US" b="1" dirty="0" smtClean="0"/>
              <a:t>woman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2. The mother of the boy and the girl will arrive. (</a:t>
            </a:r>
            <a:r>
              <a:rPr lang="en-US" b="1" dirty="0" smtClean="0"/>
              <a:t>use verb to be and tag question to see the two meanings</a:t>
            </a:r>
            <a:r>
              <a:rPr lang="en-US" dirty="0" smtClean="0"/>
              <a:t>)</a:t>
            </a:r>
          </a:p>
          <a:p>
            <a:pPr marL="514350" indent="-514350">
              <a:buAutoNum type="alphaLcPeriod"/>
            </a:pPr>
            <a:r>
              <a:rPr lang="en-US" dirty="0" smtClean="0"/>
              <a:t>The mother of the boy and the girl </a:t>
            </a:r>
            <a:r>
              <a:rPr lang="en-US" b="1" dirty="0" smtClean="0"/>
              <a:t>is</a:t>
            </a:r>
            <a:r>
              <a:rPr lang="en-US" dirty="0" smtClean="0"/>
              <a:t> arriving.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The mother of the boy and the girl </a:t>
            </a:r>
            <a:r>
              <a:rPr lang="en-US" b="1" dirty="0" smtClean="0"/>
              <a:t>are</a:t>
            </a:r>
            <a:r>
              <a:rPr lang="en-US" dirty="0" smtClean="0"/>
              <a:t> arriving.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The mother of the boy and the girl will arrive, </a:t>
            </a:r>
            <a:r>
              <a:rPr lang="en-US" b="1" dirty="0" smtClean="0"/>
              <a:t>wont she?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en-US" dirty="0" smtClean="0"/>
              <a:t>The mother of the boy and the girl will arrive, </a:t>
            </a:r>
            <a:r>
              <a:rPr lang="en-US" b="1" dirty="0" smtClean="0"/>
              <a:t>wont they?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2EFC64-2AFB-4050-A79B-69FAD0F5EE1D}" type="slidenum">
              <a:rPr lang="ar-SA" smtClean="0"/>
              <a:pPr/>
              <a:t>26</a:t>
            </a:fld>
            <a:endParaRPr lang="en-US" smtClean="0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457200" y="3276600"/>
            <a:ext cx="76962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40000"/>
              </a:lnSpc>
            </a:pPr>
            <a:r>
              <a:rPr lang="en-US" sz="2800" i="1" dirty="0" smtClean="0"/>
              <a:t>The boy saw the man with the telescope</a:t>
            </a: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 flipH="1">
            <a:off x="1143000" y="30480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1752600" y="30480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4191000" y="3352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6934200" y="3352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PP</a:t>
            </a: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H="1">
            <a:off x="6781800" y="37338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>
            <a:off x="7162800" y="37338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6324600" y="5334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with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7620000" y="4038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NP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6553200" y="4038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</a:t>
            </a:r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>
            <a:off x="6705600" y="4495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7315200" y="4495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>
            <a:off x="7772400" y="4495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7010400" y="5334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the</a:t>
            </a:r>
          </a:p>
        </p:txBody>
      </p:sp>
      <p:sp>
        <p:nvSpPr>
          <p:cNvPr id="45073" name="Text Box 17"/>
          <p:cNvSpPr txBox="1">
            <a:spLocks noChangeArrowheads="1"/>
          </p:cNvSpPr>
          <p:nvPr/>
        </p:nvSpPr>
        <p:spPr bwMode="auto">
          <a:xfrm>
            <a:off x="7010400" y="4724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Det</a:t>
            </a:r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>
            <a:off x="7315200" y="5105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8001000" y="4724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</a:t>
            </a:r>
          </a:p>
        </p:txBody>
      </p:sp>
      <p:sp>
        <p:nvSpPr>
          <p:cNvPr id="45076" name="Line 20"/>
          <p:cNvSpPr>
            <a:spLocks noChangeShapeType="1"/>
          </p:cNvSpPr>
          <p:nvPr/>
        </p:nvSpPr>
        <p:spPr bwMode="auto">
          <a:xfrm>
            <a:off x="8229600" y="5105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7543800" y="5334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telescope</a:t>
            </a:r>
          </a:p>
        </p:txBody>
      </p:sp>
      <p:sp>
        <p:nvSpPr>
          <p:cNvPr id="45078" name="Text Box 22"/>
          <p:cNvSpPr txBox="1">
            <a:spLocks noChangeArrowheads="1"/>
          </p:cNvSpPr>
          <p:nvPr/>
        </p:nvSpPr>
        <p:spPr bwMode="auto">
          <a:xfrm>
            <a:off x="762000" y="5334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The</a:t>
            </a:r>
          </a:p>
        </p:txBody>
      </p:sp>
      <p:sp>
        <p:nvSpPr>
          <p:cNvPr id="45079" name="Text Box 23"/>
          <p:cNvSpPr txBox="1">
            <a:spLocks noChangeArrowheads="1"/>
          </p:cNvSpPr>
          <p:nvPr/>
        </p:nvSpPr>
        <p:spPr bwMode="auto">
          <a:xfrm>
            <a:off x="2057400" y="3352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</a:t>
            </a:r>
          </a:p>
        </p:txBody>
      </p:sp>
      <p:sp>
        <p:nvSpPr>
          <p:cNvPr id="45080" name="Text Box 24"/>
          <p:cNvSpPr txBox="1">
            <a:spLocks noChangeArrowheads="1"/>
          </p:cNvSpPr>
          <p:nvPr/>
        </p:nvSpPr>
        <p:spPr bwMode="auto">
          <a:xfrm>
            <a:off x="4114800" y="5334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saw</a:t>
            </a:r>
          </a:p>
        </p:txBody>
      </p:sp>
      <p:sp>
        <p:nvSpPr>
          <p:cNvPr id="26650" name="Text Box 25"/>
          <p:cNvSpPr txBox="1">
            <a:spLocks noChangeArrowheads="1"/>
          </p:cNvSpPr>
          <p:nvPr/>
        </p:nvSpPr>
        <p:spPr bwMode="auto">
          <a:xfrm>
            <a:off x="3429000" y="1828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</a:t>
            </a:r>
          </a:p>
        </p:txBody>
      </p:sp>
      <p:sp>
        <p:nvSpPr>
          <p:cNvPr id="45082" name="Line 26"/>
          <p:cNvSpPr>
            <a:spLocks noChangeShapeType="1"/>
          </p:cNvSpPr>
          <p:nvPr/>
        </p:nvSpPr>
        <p:spPr bwMode="auto">
          <a:xfrm flipH="1">
            <a:off x="1905000" y="2209800"/>
            <a:ext cx="1676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3" name="Line 27"/>
          <p:cNvSpPr>
            <a:spLocks noChangeShapeType="1"/>
          </p:cNvSpPr>
          <p:nvPr/>
        </p:nvSpPr>
        <p:spPr bwMode="auto">
          <a:xfrm>
            <a:off x="3581400" y="2209800"/>
            <a:ext cx="1981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4" name="Text Box 28"/>
          <p:cNvSpPr txBox="1">
            <a:spLocks noChangeArrowheads="1"/>
          </p:cNvSpPr>
          <p:nvPr/>
        </p:nvSpPr>
        <p:spPr bwMode="auto">
          <a:xfrm>
            <a:off x="1600200" y="266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NP</a:t>
            </a:r>
          </a:p>
        </p:txBody>
      </p:sp>
      <p:sp>
        <p:nvSpPr>
          <p:cNvPr id="45085" name="Text Box 29"/>
          <p:cNvSpPr txBox="1">
            <a:spLocks noChangeArrowheads="1"/>
          </p:cNvSpPr>
          <p:nvPr/>
        </p:nvSpPr>
        <p:spPr bwMode="auto">
          <a:xfrm>
            <a:off x="5410200" y="2667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VP</a:t>
            </a:r>
          </a:p>
        </p:txBody>
      </p:sp>
      <p:sp>
        <p:nvSpPr>
          <p:cNvPr id="45086" name="Line 30"/>
          <p:cNvSpPr>
            <a:spLocks noChangeShapeType="1"/>
          </p:cNvSpPr>
          <p:nvPr/>
        </p:nvSpPr>
        <p:spPr bwMode="auto">
          <a:xfrm flipH="1">
            <a:off x="4495800" y="30480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87" name="Line 31"/>
          <p:cNvSpPr>
            <a:spLocks noChangeShapeType="1"/>
          </p:cNvSpPr>
          <p:nvPr/>
        </p:nvSpPr>
        <p:spPr bwMode="auto">
          <a:xfrm>
            <a:off x="5638800" y="3048000"/>
            <a:ext cx="15240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8" name="Text Box 32"/>
          <p:cNvSpPr txBox="1">
            <a:spLocks noChangeArrowheads="1"/>
          </p:cNvSpPr>
          <p:nvPr/>
        </p:nvSpPr>
        <p:spPr bwMode="auto">
          <a:xfrm>
            <a:off x="838200" y="32766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Det</a:t>
            </a:r>
          </a:p>
        </p:txBody>
      </p:sp>
      <p:sp>
        <p:nvSpPr>
          <p:cNvPr id="45089" name="Line 33"/>
          <p:cNvSpPr>
            <a:spLocks noChangeShapeType="1"/>
          </p:cNvSpPr>
          <p:nvPr/>
        </p:nvSpPr>
        <p:spPr bwMode="auto">
          <a:xfrm>
            <a:off x="1066800" y="36576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0" name="Line 34"/>
          <p:cNvSpPr>
            <a:spLocks noChangeShapeType="1"/>
          </p:cNvSpPr>
          <p:nvPr/>
        </p:nvSpPr>
        <p:spPr bwMode="auto">
          <a:xfrm>
            <a:off x="2286000" y="3733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1" name="Line 35"/>
          <p:cNvSpPr>
            <a:spLocks noChangeShapeType="1"/>
          </p:cNvSpPr>
          <p:nvPr/>
        </p:nvSpPr>
        <p:spPr bwMode="auto">
          <a:xfrm>
            <a:off x="4419600" y="37338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2" name="Text Box 36"/>
          <p:cNvSpPr txBox="1">
            <a:spLocks noChangeArrowheads="1"/>
          </p:cNvSpPr>
          <p:nvPr/>
        </p:nvSpPr>
        <p:spPr bwMode="auto">
          <a:xfrm>
            <a:off x="1981200" y="5334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boy</a:t>
            </a:r>
          </a:p>
        </p:txBody>
      </p:sp>
      <p:sp>
        <p:nvSpPr>
          <p:cNvPr id="45093" name="Line 37"/>
          <p:cNvSpPr>
            <a:spLocks noChangeShapeType="1"/>
          </p:cNvSpPr>
          <p:nvPr/>
        </p:nvSpPr>
        <p:spPr bwMode="auto">
          <a:xfrm>
            <a:off x="5638800" y="3048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94" name="Text Box 38"/>
          <p:cNvSpPr txBox="1">
            <a:spLocks noChangeArrowheads="1"/>
          </p:cNvSpPr>
          <p:nvPr/>
        </p:nvSpPr>
        <p:spPr bwMode="auto">
          <a:xfrm>
            <a:off x="5334000" y="3352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NP</a:t>
            </a:r>
          </a:p>
        </p:txBody>
      </p:sp>
      <p:sp>
        <p:nvSpPr>
          <p:cNvPr id="45095" name="Line 39"/>
          <p:cNvSpPr>
            <a:spLocks noChangeShapeType="1"/>
          </p:cNvSpPr>
          <p:nvPr/>
        </p:nvSpPr>
        <p:spPr bwMode="auto">
          <a:xfrm flipH="1">
            <a:off x="5181600" y="3733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6" name="Line 40"/>
          <p:cNvSpPr>
            <a:spLocks noChangeShapeType="1"/>
          </p:cNvSpPr>
          <p:nvPr/>
        </p:nvSpPr>
        <p:spPr bwMode="auto">
          <a:xfrm>
            <a:off x="5638800" y="3733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97" name="Text Box 41"/>
          <p:cNvSpPr txBox="1">
            <a:spLocks noChangeArrowheads="1"/>
          </p:cNvSpPr>
          <p:nvPr/>
        </p:nvSpPr>
        <p:spPr bwMode="auto">
          <a:xfrm>
            <a:off x="4800600" y="5334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the</a:t>
            </a:r>
          </a:p>
        </p:txBody>
      </p:sp>
      <p:sp>
        <p:nvSpPr>
          <p:cNvPr id="45098" name="Text Box 42"/>
          <p:cNvSpPr txBox="1">
            <a:spLocks noChangeArrowheads="1"/>
          </p:cNvSpPr>
          <p:nvPr/>
        </p:nvSpPr>
        <p:spPr bwMode="auto">
          <a:xfrm>
            <a:off x="4876800" y="3962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Det</a:t>
            </a:r>
          </a:p>
        </p:txBody>
      </p:sp>
      <p:sp>
        <p:nvSpPr>
          <p:cNvPr id="45099" name="Line 43"/>
          <p:cNvSpPr>
            <a:spLocks noChangeShapeType="1"/>
          </p:cNvSpPr>
          <p:nvPr/>
        </p:nvSpPr>
        <p:spPr bwMode="auto">
          <a:xfrm>
            <a:off x="5105400" y="4419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0" name="Text Box 44"/>
          <p:cNvSpPr txBox="1">
            <a:spLocks noChangeArrowheads="1"/>
          </p:cNvSpPr>
          <p:nvPr/>
        </p:nvSpPr>
        <p:spPr bwMode="auto">
          <a:xfrm>
            <a:off x="5791200" y="3962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</a:t>
            </a:r>
          </a:p>
        </p:txBody>
      </p:sp>
      <p:sp>
        <p:nvSpPr>
          <p:cNvPr id="45101" name="Line 45"/>
          <p:cNvSpPr>
            <a:spLocks noChangeShapeType="1"/>
          </p:cNvSpPr>
          <p:nvPr/>
        </p:nvSpPr>
        <p:spPr bwMode="auto">
          <a:xfrm>
            <a:off x="5943600" y="4419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102" name="Text Box 46"/>
          <p:cNvSpPr txBox="1">
            <a:spLocks noChangeArrowheads="1"/>
          </p:cNvSpPr>
          <p:nvPr/>
        </p:nvSpPr>
        <p:spPr bwMode="auto">
          <a:xfrm>
            <a:off x="5562600" y="5334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man</a:t>
            </a:r>
          </a:p>
        </p:txBody>
      </p:sp>
      <p:sp>
        <p:nvSpPr>
          <p:cNvPr id="26672" name="Text Box 51"/>
          <p:cNvSpPr txBox="1">
            <a:spLocks noChangeArrowheads="1"/>
          </p:cNvSpPr>
          <p:nvPr/>
        </p:nvSpPr>
        <p:spPr bwMode="auto">
          <a:xfrm>
            <a:off x="838200" y="6172200"/>
            <a:ext cx="678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 smtClean="0">
                <a:solidFill>
                  <a:schemeClr val="hlink"/>
                </a:solidFill>
              </a:rPr>
              <a:t>Write the Meaning of this structure.</a:t>
            </a:r>
            <a:endParaRPr lang="en-US" i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5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5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45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4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45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45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45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45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45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animBg="1"/>
      <p:bldP spid="45060" grpId="0" animBg="1"/>
      <p:bldP spid="45061" grpId="0" animBg="1"/>
      <p:bldP spid="45062" grpId="0"/>
      <p:bldP spid="45063" grpId="0"/>
      <p:bldP spid="45064" grpId="0" animBg="1"/>
      <p:bldP spid="45065" grpId="0" animBg="1"/>
      <p:bldP spid="45066" grpId="0"/>
      <p:bldP spid="45067" grpId="0"/>
      <p:bldP spid="45068" grpId="0"/>
      <p:bldP spid="45069" grpId="0" animBg="1"/>
      <p:bldP spid="45070" grpId="0" animBg="1"/>
      <p:bldP spid="45071" grpId="0" animBg="1"/>
      <p:bldP spid="45072" grpId="0"/>
      <p:bldP spid="45073" grpId="0"/>
      <p:bldP spid="45074" grpId="0" animBg="1"/>
      <p:bldP spid="45075" grpId="0"/>
      <p:bldP spid="45076" grpId="0" animBg="1"/>
      <p:bldP spid="45077" grpId="0"/>
      <p:bldP spid="45078" grpId="0"/>
      <p:bldP spid="45079" grpId="0"/>
      <p:bldP spid="45080" grpId="0"/>
      <p:bldP spid="45082" grpId="0" animBg="1"/>
      <p:bldP spid="45083" grpId="0" animBg="1"/>
      <p:bldP spid="45084" grpId="0"/>
      <p:bldP spid="45085" grpId="0"/>
      <p:bldP spid="45086" grpId="0" animBg="1"/>
      <p:bldP spid="45087" grpId="0" animBg="1"/>
      <p:bldP spid="45088" grpId="0"/>
      <p:bldP spid="45089" grpId="0" animBg="1"/>
      <p:bldP spid="45090" grpId="0" animBg="1"/>
      <p:bldP spid="45091" grpId="0" animBg="1"/>
      <p:bldP spid="45092" grpId="0"/>
      <p:bldP spid="45093" grpId="0" animBg="1"/>
      <p:bldP spid="45094" grpId="0"/>
      <p:bldP spid="45095" grpId="0" animBg="1"/>
      <p:bldP spid="45096" grpId="0" animBg="1"/>
      <p:bldP spid="45097" grpId="0"/>
      <p:bldP spid="45098" grpId="0"/>
      <p:bldP spid="45099" grpId="0" animBg="1"/>
      <p:bldP spid="45100" grpId="0"/>
      <p:bldP spid="45101" grpId="0" animBg="1"/>
      <p:bldP spid="4510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08C8BD-FBF7-44E9-8788-9DE983944C3F}" type="slidenum">
              <a:rPr lang="ar-SA" smtClean="0"/>
              <a:pPr/>
              <a:t>27</a:t>
            </a:fld>
            <a:endParaRPr lang="en-US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4800600" y="3733800"/>
            <a:ext cx="3505200" cy="533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1000" y="3048000"/>
            <a:ext cx="76962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574675" y="304801"/>
            <a:ext cx="8001000" cy="45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140000"/>
              </a:lnSpc>
            </a:pPr>
            <a:r>
              <a:rPr lang="en-US" sz="3000" i="1" dirty="0" smtClean="0">
                <a:solidFill>
                  <a:schemeClr val="tx2"/>
                </a:solidFill>
              </a:rPr>
              <a:t>The </a:t>
            </a:r>
            <a:r>
              <a:rPr lang="en-US" sz="3000" i="1" dirty="0">
                <a:solidFill>
                  <a:schemeClr val="tx2"/>
                </a:solidFill>
              </a:rPr>
              <a:t>boy saw the man with the telescope</a:t>
            </a:r>
          </a:p>
        </p:txBody>
      </p:sp>
      <p:sp>
        <p:nvSpPr>
          <p:cNvPr id="27654" name="Line 5"/>
          <p:cNvSpPr>
            <a:spLocks noChangeShapeType="1"/>
          </p:cNvSpPr>
          <p:nvPr/>
        </p:nvSpPr>
        <p:spPr bwMode="auto">
          <a:xfrm flipH="1">
            <a:off x="914400" y="28194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6"/>
          <p:cNvSpPr>
            <a:spLocks noChangeShapeType="1"/>
          </p:cNvSpPr>
          <p:nvPr/>
        </p:nvSpPr>
        <p:spPr bwMode="auto">
          <a:xfrm>
            <a:off x="1524000" y="2819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3962400" y="3124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</a:t>
            </a:r>
          </a:p>
        </p:txBody>
      </p:sp>
      <p:sp>
        <p:nvSpPr>
          <p:cNvPr id="27657" name="Text Box 8"/>
          <p:cNvSpPr txBox="1">
            <a:spLocks noChangeArrowheads="1"/>
          </p:cNvSpPr>
          <p:nvPr/>
        </p:nvSpPr>
        <p:spPr bwMode="auto">
          <a:xfrm>
            <a:off x="6858000" y="3733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PP</a:t>
            </a:r>
          </a:p>
        </p:txBody>
      </p:sp>
      <p:sp>
        <p:nvSpPr>
          <p:cNvPr id="27658" name="Line 9"/>
          <p:cNvSpPr>
            <a:spLocks noChangeShapeType="1"/>
          </p:cNvSpPr>
          <p:nvPr/>
        </p:nvSpPr>
        <p:spPr bwMode="auto">
          <a:xfrm flipH="1">
            <a:off x="6705600" y="41148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9" name="Line 10"/>
          <p:cNvSpPr>
            <a:spLocks noChangeShapeType="1"/>
          </p:cNvSpPr>
          <p:nvPr/>
        </p:nvSpPr>
        <p:spPr bwMode="auto">
          <a:xfrm>
            <a:off x="7086600" y="41148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Text Box 11"/>
          <p:cNvSpPr txBox="1">
            <a:spLocks noChangeArrowheads="1"/>
          </p:cNvSpPr>
          <p:nvPr/>
        </p:nvSpPr>
        <p:spPr bwMode="auto">
          <a:xfrm>
            <a:off x="6248400" y="5715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with</a:t>
            </a:r>
          </a:p>
        </p:txBody>
      </p:sp>
      <p:sp>
        <p:nvSpPr>
          <p:cNvPr id="27661" name="Text Box 12"/>
          <p:cNvSpPr txBox="1">
            <a:spLocks noChangeArrowheads="1"/>
          </p:cNvSpPr>
          <p:nvPr/>
        </p:nvSpPr>
        <p:spPr bwMode="auto">
          <a:xfrm>
            <a:off x="7543800" y="4419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NP</a:t>
            </a:r>
          </a:p>
        </p:txBody>
      </p:sp>
      <p:sp>
        <p:nvSpPr>
          <p:cNvPr id="27662" name="Text Box 13"/>
          <p:cNvSpPr txBox="1">
            <a:spLocks noChangeArrowheads="1"/>
          </p:cNvSpPr>
          <p:nvPr/>
        </p:nvSpPr>
        <p:spPr bwMode="auto">
          <a:xfrm>
            <a:off x="6477000" y="44196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P</a:t>
            </a:r>
          </a:p>
        </p:txBody>
      </p:sp>
      <p:sp>
        <p:nvSpPr>
          <p:cNvPr id="27663" name="Line 14"/>
          <p:cNvSpPr>
            <a:spLocks noChangeShapeType="1"/>
          </p:cNvSpPr>
          <p:nvPr/>
        </p:nvSpPr>
        <p:spPr bwMode="auto">
          <a:xfrm>
            <a:off x="6629400" y="4876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5"/>
          <p:cNvSpPr>
            <a:spLocks noChangeShapeType="1"/>
          </p:cNvSpPr>
          <p:nvPr/>
        </p:nvSpPr>
        <p:spPr bwMode="auto">
          <a:xfrm flipH="1">
            <a:off x="7239000" y="48768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Line 16"/>
          <p:cNvSpPr>
            <a:spLocks noChangeShapeType="1"/>
          </p:cNvSpPr>
          <p:nvPr/>
        </p:nvSpPr>
        <p:spPr bwMode="auto">
          <a:xfrm>
            <a:off x="7696200" y="4876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6" name="Text Box 17"/>
          <p:cNvSpPr txBox="1">
            <a:spLocks noChangeArrowheads="1"/>
          </p:cNvSpPr>
          <p:nvPr/>
        </p:nvSpPr>
        <p:spPr bwMode="auto">
          <a:xfrm>
            <a:off x="6934200" y="5715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the</a:t>
            </a:r>
          </a:p>
        </p:txBody>
      </p:sp>
      <p:sp>
        <p:nvSpPr>
          <p:cNvPr id="27667" name="Text Box 18"/>
          <p:cNvSpPr txBox="1">
            <a:spLocks noChangeArrowheads="1"/>
          </p:cNvSpPr>
          <p:nvPr/>
        </p:nvSpPr>
        <p:spPr bwMode="auto">
          <a:xfrm>
            <a:off x="6934200" y="5105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Det</a:t>
            </a:r>
          </a:p>
        </p:txBody>
      </p:sp>
      <p:sp>
        <p:nvSpPr>
          <p:cNvPr id="27668" name="Line 19"/>
          <p:cNvSpPr>
            <a:spLocks noChangeShapeType="1"/>
          </p:cNvSpPr>
          <p:nvPr/>
        </p:nvSpPr>
        <p:spPr bwMode="auto">
          <a:xfrm>
            <a:off x="7239000" y="5486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9" name="Text Box 20"/>
          <p:cNvSpPr txBox="1">
            <a:spLocks noChangeArrowheads="1"/>
          </p:cNvSpPr>
          <p:nvPr/>
        </p:nvSpPr>
        <p:spPr bwMode="auto">
          <a:xfrm>
            <a:off x="7924800" y="51054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</a:t>
            </a:r>
          </a:p>
        </p:txBody>
      </p:sp>
      <p:sp>
        <p:nvSpPr>
          <p:cNvPr id="27670" name="Line 21"/>
          <p:cNvSpPr>
            <a:spLocks noChangeShapeType="1"/>
          </p:cNvSpPr>
          <p:nvPr/>
        </p:nvSpPr>
        <p:spPr bwMode="auto">
          <a:xfrm>
            <a:off x="8153400" y="5486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1" name="Text Box 22"/>
          <p:cNvSpPr txBox="1">
            <a:spLocks noChangeArrowheads="1"/>
          </p:cNvSpPr>
          <p:nvPr/>
        </p:nvSpPr>
        <p:spPr bwMode="auto">
          <a:xfrm>
            <a:off x="7467600" y="5715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telescope</a:t>
            </a:r>
          </a:p>
        </p:txBody>
      </p:sp>
      <p:sp>
        <p:nvSpPr>
          <p:cNvPr id="27672" name="Text Box 23"/>
          <p:cNvSpPr txBox="1">
            <a:spLocks noChangeArrowheads="1"/>
          </p:cNvSpPr>
          <p:nvPr/>
        </p:nvSpPr>
        <p:spPr bwMode="auto">
          <a:xfrm>
            <a:off x="533400" y="5715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The</a:t>
            </a:r>
          </a:p>
        </p:txBody>
      </p:sp>
      <p:sp>
        <p:nvSpPr>
          <p:cNvPr id="27673" name="Text Box 24"/>
          <p:cNvSpPr txBox="1">
            <a:spLocks noChangeArrowheads="1"/>
          </p:cNvSpPr>
          <p:nvPr/>
        </p:nvSpPr>
        <p:spPr bwMode="auto">
          <a:xfrm>
            <a:off x="1828800" y="3124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</a:t>
            </a:r>
          </a:p>
        </p:txBody>
      </p:sp>
      <p:sp>
        <p:nvSpPr>
          <p:cNvPr id="27674" name="Text Box 25"/>
          <p:cNvSpPr txBox="1">
            <a:spLocks noChangeArrowheads="1"/>
          </p:cNvSpPr>
          <p:nvPr/>
        </p:nvSpPr>
        <p:spPr bwMode="auto">
          <a:xfrm>
            <a:off x="3886200" y="5715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saw</a:t>
            </a:r>
          </a:p>
        </p:txBody>
      </p:sp>
      <p:sp>
        <p:nvSpPr>
          <p:cNvPr id="27675" name="Text Box 26"/>
          <p:cNvSpPr txBox="1">
            <a:spLocks noChangeArrowheads="1"/>
          </p:cNvSpPr>
          <p:nvPr/>
        </p:nvSpPr>
        <p:spPr bwMode="auto">
          <a:xfrm>
            <a:off x="3200400" y="1600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</a:t>
            </a:r>
          </a:p>
        </p:txBody>
      </p:sp>
      <p:sp>
        <p:nvSpPr>
          <p:cNvPr id="27676" name="Line 27"/>
          <p:cNvSpPr>
            <a:spLocks noChangeShapeType="1"/>
          </p:cNvSpPr>
          <p:nvPr/>
        </p:nvSpPr>
        <p:spPr bwMode="auto">
          <a:xfrm flipH="1">
            <a:off x="1676400" y="1981200"/>
            <a:ext cx="1676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7" name="Line 28"/>
          <p:cNvSpPr>
            <a:spLocks noChangeShapeType="1"/>
          </p:cNvSpPr>
          <p:nvPr/>
        </p:nvSpPr>
        <p:spPr bwMode="auto">
          <a:xfrm>
            <a:off x="3352800" y="1981200"/>
            <a:ext cx="1981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8" name="Text Box 29"/>
          <p:cNvSpPr txBox="1">
            <a:spLocks noChangeArrowheads="1"/>
          </p:cNvSpPr>
          <p:nvPr/>
        </p:nvSpPr>
        <p:spPr bwMode="auto">
          <a:xfrm>
            <a:off x="1371600" y="2438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NP</a:t>
            </a:r>
          </a:p>
        </p:txBody>
      </p:sp>
      <p:sp>
        <p:nvSpPr>
          <p:cNvPr id="27679" name="Text Box 30"/>
          <p:cNvSpPr txBox="1">
            <a:spLocks noChangeArrowheads="1"/>
          </p:cNvSpPr>
          <p:nvPr/>
        </p:nvSpPr>
        <p:spPr bwMode="auto">
          <a:xfrm>
            <a:off x="5181600" y="2438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VP</a:t>
            </a:r>
          </a:p>
        </p:txBody>
      </p:sp>
      <p:sp>
        <p:nvSpPr>
          <p:cNvPr id="27680" name="Line 31"/>
          <p:cNvSpPr>
            <a:spLocks noChangeShapeType="1"/>
          </p:cNvSpPr>
          <p:nvPr/>
        </p:nvSpPr>
        <p:spPr bwMode="auto">
          <a:xfrm flipH="1">
            <a:off x="4267200" y="28194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1" name="Text Box 32"/>
          <p:cNvSpPr txBox="1">
            <a:spLocks noChangeArrowheads="1"/>
          </p:cNvSpPr>
          <p:nvPr/>
        </p:nvSpPr>
        <p:spPr bwMode="auto">
          <a:xfrm>
            <a:off x="609600" y="3048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Det</a:t>
            </a:r>
          </a:p>
        </p:txBody>
      </p:sp>
      <p:sp>
        <p:nvSpPr>
          <p:cNvPr id="27682" name="Line 33"/>
          <p:cNvSpPr>
            <a:spLocks noChangeShapeType="1"/>
          </p:cNvSpPr>
          <p:nvPr/>
        </p:nvSpPr>
        <p:spPr bwMode="auto">
          <a:xfrm>
            <a:off x="838200" y="34290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3" name="Line 34"/>
          <p:cNvSpPr>
            <a:spLocks noChangeShapeType="1"/>
          </p:cNvSpPr>
          <p:nvPr/>
        </p:nvSpPr>
        <p:spPr bwMode="auto">
          <a:xfrm>
            <a:off x="2057400" y="35052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4" name="Line 35"/>
          <p:cNvSpPr>
            <a:spLocks noChangeShapeType="1"/>
          </p:cNvSpPr>
          <p:nvPr/>
        </p:nvSpPr>
        <p:spPr bwMode="auto">
          <a:xfrm>
            <a:off x="4191000" y="35052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5" name="Text Box 36"/>
          <p:cNvSpPr txBox="1">
            <a:spLocks noChangeArrowheads="1"/>
          </p:cNvSpPr>
          <p:nvPr/>
        </p:nvSpPr>
        <p:spPr bwMode="auto">
          <a:xfrm>
            <a:off x="1752600" y="5715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boy</a:t>
            </a:r>
          </a:p>
        </p:txBody>
      </p:sp>
      <p:sp>
        <p:nvSpPr>
          <p:cNvPr id="27686" name="Line 37"/>
          <p:cNvSpPr>
            <a:spLocks noChangeShapeType="1"/>
          </p:cNvSpPr>
          <p:nvPr/>
        </p:nvSpPr>
        <p:spPr bwMode="auto">
          <a:xfrm>
            <a:off x="5410200" y="28194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7" name="Text Box 38"/>
          <p:cNvSpPr txBox="1">
            <a:spLocks noChangeArrowheads="1"/>
          </p:cNvSpPr>
          <p:nvPr/>
        </p:nvSpPr>
        <p:spPr bwMode="auto">
          <a:xfrm>
            <a:off x="6324600" y="3048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NP</a:t>
            </a:r>
          </a:p>
        </p:txBody>
      </p:sp>
      <p:sp>
        <p:nvSpPr>
          <p:cNvPr id="27688" name="Text Box 39"/>
          <p:cNvSpPr txBox="1">
            <a:spLocks noChangeArrowheads="1"/>
          </p:cNvSpPr>
          <p:nvPr/>
        </p:nvSpPr>
        <p:spPr bwMode="auto">
          <a:xfrm>
            <a:off x="4800600" y="5715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the</a:t>
            </a:r>
          </a:p>
        </p:txBody>
      </p:sp>
      <p:sp>
        <p:nvSpPr>
          <p:cNvPr id="27689" name="Text Box 40"/>
          <p:cNvSpPr txBox="1">
            <a:spLocks noChangeArrowheads="1"/>
          </p:cNvSpPr>
          <p:nvPr/>
        </p:nvSpPr>
        <p:spPr bwMode="auto">
          <a:xfrm>
            <a:off x="4876800" y="3733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Det</a:t>
            </a:r>
          </a:p>
        </p:txBody>
      </p:sp>
      <p:sp>
        <p:nvSpPr>
          <p:cNvPr id="27690" name="Line 41"/>
          <p:cNvSpPr>
            <a:spLocks noChangeShapeType="1"/>
          </p:cNvSpPr>
          <p:nvPr/>
        </p:nvSpPr>
        <p:spPr bwMode="auto">
          <a:xfrm>
            <a:off x="5105400" y="4191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91" name="Text Box 42"/>
          <p:cNvSpPr txBox="1">
            <a:spLocks noChangeArrowheads="1"/>
          </p:cNvSpPr>
          <p:nvPr/>
        </p:nvSpPr>
        <p:spPr bwMode="auto">
          <a:xfrm>
            <a:off x="5791200" y="37338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</a:t>
            </a:r>
          </a:p>
        </p:txBody>
      </p:sp>
      <p:sp>
        <p:nvSpPr>
          <p:cNvPr id="27692" name="Line 43"/>
          <p:cNvSpPr>
            <a:spLocks noChangeShapeType="1"/>
          </p:cNvSpPr>
          <p:nvPr/>
        </p:nvSpPr>
        <p:spPr bwMode="auto">
          <a:xfrm>
            <a:off x="5943600" y="4191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93" name="Text Box 44"/>
          <p:cNvSpPr txBox="1">
            <a:spLocks noChangeArrowheads="1"/>
          </p:cNvSpPr>
          <p:nvPr/>
        </p:nvSpPr>
        <p:spPr bwMode="auto">
          <a:xfrm>
            <a:off x="5562600" y="5715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man</a:t>
            </a:r>
          </a:p>
        </p:txBody>
      </p:sp>
      <p:sp>
        <p:nvSpPr>
          <p:cNvPr id="27694" name="Line 49"/>
          <p:cNvSpPr>
            <a:spLocks noChangeShapeType="1"/>
          </p:cNvSpPr>
          <p:nvPr/>
        </p:nvSpPr>
        <p:spPr bwMode="auto">
          <a:xfrm flipH="1">
            <a:off x="5257800" y="3429000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5" name="Line 50"/>
          <p:cNvSpPr>
            <a:spLocks noChangeShapeType="1"/>
          </p:cNvSpPr>
          <p:nvPr/>
        </p:nvSpPr>
        <p:spPr bwMode="auto">
          <a:xfrm>
            <a:off x="6553200" y="34290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6" name="Line 51"/>
          <p:cNvSpPr>
            <a:spLocks noChangeShapeType="1"/>
          </p:cNvSpPr>
          <p:nvPr/>
        </p:nvSpPr>
        <p:spPr bwMode="auto">
          <a:xfrm flipH="1">
            <a:off x="6019800" y="3429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7" name="Text Box 52"/>
          <p:cNvSpPr txBox="1">
            <a:spLocks noChangeArrowheads="1"/>
          </p:cNvSpPr>
          <p:nvPr/>
        </p:nvSpPr>
        <p:spPr bwMode="auto">
          <a:xfrm>
            <a:off x="685800" y="6324600"/>
            <a:ext cx="723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 smtClean="0">
                <a:solidFill>
                  <a:schemeClr val="hlink"/>
                </a:solidFill>
              </a:rPr>
              <a:t>Write the Meaning of this structure.</a:t>
            </a:r>
            <a:endParaRPr lang="en-US" i="1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2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400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7. </a:t>
            </a:r>
            <a:r>
              <a:rPr lang="en-US" b="1" dirty="0" smtClean="0"/>
              <a:t>Embedded Structures</a:t>
            </a:r>
          </a:p>
          <a:p>
            <a:pPr>
              <a:buNone/>
            </a:pPr>
            <a:r>
              <a:rPr lang="en-US" b="1" dirty="0" smtClean="0"/>
              <a:t>-we discussed simple sentences, conjoined sentences and embedded clauses/sentences.</a:t>
            </a:r>
          </a:p>
          <a:p>
            <a:pPr>
              <a:buNone/>
            </a:pPr>
            <a:r>
              <a:rPr lang="en-US" b="1" dirty="0" err="1" smtClean="0"/>
              <a:t>Eg</a:t>
            </a:r>
            <a:r>
              <a:rPr lang="en-US" b="1" dirty="0" smtClean="0"/>
              <a:t>. a) John told the little boy he won a prize.</a:t>
            </a:r>
          </a:p>
          <a:p>
            <a:pPr>
              <a:buNone/>
            </a:pPr>
            <a:r>
              <a:rPr lang="en-US" b="1" dirty="0" smtClean="0"/>
              <a:t>     b) The man who was mixing it fell into the cement.</a:t>
            </a:r>
          </a:p>
          <a:p>
            <a:pPr>
              <a:buNone/>
            </a:pPr>
            <a:r>
              <a:rPr lang="en-US" b="1" dirty="0" smtClean="0"/>
              <a:t>-However, there are other embedded structures that our PSR cannot generate.</a:t>
            </a:r>
          </a:p>
          <a:p>
            <a:pPr>
              <a:buNone/>
            </a:pPr>
            <a:r>
              <a:rPr lang="en-US" b="1" dirty="0" smtClean="0"/>
              <a:t>-We find embedded clauses preceded by elements like, that, if, whether, for</a:t>
            </a:r>
          </a:p>
          <a:p>
            <a:pPr marL="514350" indent="-514350">
              <a:buAutoNum type="alphaLcPeriod"/>
            </a:pPr>
            <a:r>
              <a:rPr lang="en-US" dirty="0" smtClean="0"/>
              <a:t>I know </a:t>
            </a:r>
            <a:r>
              <a:rPr lang="en-US" b="1" dirty="0" smtClean="0">
                <a:solidFill>
                  <a:srgbClr val="FF0000"/>
                </a:solidFill>
              </a:rPr>
              <a:t>that</a:t>
            </a:r>
            <a:r>
              <a:rPr lang="en-US" dirty="0" smtClean="0"/>
              <a:t> she won the grand prize.</a:t>
            </a:r>
          </a:p>
          <a:p>
            <a:pPr marL="514350" indent="-514350">
              <a:buAutoNum type="alphaLcPeriod"/>
            </a:pPr>
            <a:r>
              <a:rPr lang="en-US" dirty="0" smtClean="0"/>
              <a:t>I wonder </a:t>
            </a:r>
            <a:r>
              <a:rPr lang="en-US" b="1" dirty="0" smtClean="0">
                <a:solidFill>
                  <a:srgbClr val="FF0000"/>
                </a:solidFill>
              </a:rPr>
              <a:t>if</a:t>
            </a:r>
            <a:r>
              <a:rPr lang="en-US" dirty="0" smtClean="0"/>
              <a:t> she won the grand prize.</a:t>
            </a:r>
          </a:p>
          <a:p>
            <a:pPr marL="514350" indent="-514350">
              <a:buAutoNum type="alphaLcPeriod"/>
            </a:pPr>
            <a:r>
              <a:rPr lang="en-US" dirty="0" smtClean="0"/>
              <a:t>John and Bill asked </a:t>
            </a:r>
            <a:r>
              <a:rPr lang="en-US" b="1" dirty="0" smtClean="0">
                <a:solidFill>
                  <a:srgbClr val="FF0000"/>
                </a:solidFill>
              </a:rPr>
              <a:t>whether</a:t>
            </a:r>
            <a:r>
              <a:rPr lang="en-US" dirty="0" smtClean="0"/>
              <a:t> we would meet them.</a:t>
            </a:r>
          </a:p>
          <a:p>
            <a:pPr marL="514350" indent="-514350">
              <a:buAutoNum type="alphaLcPeriod"/>
            </a:pPr>
            <a:r>
              <a:rPr lang="en-US" dirty="0" smtClean="0"/>
              <a:t>I prefer </a:t>
            </a:r>
            <a:r>
              <a:rPr lang="en-US" b="1" dirty="0" smtClean="0">
                <a:solidFill>
                  <a:srgbClr val="FF0000"/>
                </a:solidFill>
              </a:rPr>
              <a:t>for</a:t>
            </a:r>
            <a:r>
              <a:rPr lang="en-US" dirty="0" smtClean="0"/>
              <a:t> you to tell me the truth.</a:t>
            </a:r>
          </a:p>
          <a:p>
            <a:pPr marL="514350" indent="-514350">
              <a:buNone/>
            </a:pPr>
            <a:r>
              <a:rPr lang="en-US" b="1" dirty="0" smtClean="0"/>
              <a:t>that, if</a:t>
            </a:r>
            <a:r>
              <a:rPr lang="en-US" dirty="0" smtClean="0"/>
              <a:t>, </a:t>
            </a:r>
            <a:r>
              <a:rPr lang="en-US" b="1" dirty="0" smtClean="0"/>
              <a:t>whether</a:t>
            </a:r>
            <a:r>
              <a:rPr lang="en-US" dirty="0" smtClean="0"/>
              <a:t> and </a:t>
            </a:r>
            <a:r>
              <a:rPr lang="en-US" b="1" dirty="0" smtClean="0"/>
              <a:t>for </a:t>
            </a:r>
            <a:r>
              <a:rPr lang="en-US" dirty="0" smtClean="0"/>
              <a:t>function to introduce sentential complement.</a:t>
            </a:r>
          </a:p>
          <a:p>
            <a:pPr marL="514350" indent="-514350">
              <a:buNone/>
            </a:pPr>
            <a:r>
              <a:rPr lang="en-US" dirty="0" smtClean="0"/>
              <a:t>Thus, these elements are </a:t>
            </a:r>
            <a:r>
              <a:rPr lang="en-US" b="1" dirty="0" err="1" smtClean="0">
                <a:solidFill>
                  <a:srgbClr val="FF0000"/>
                </a:solidFill>
              </a:rPr>
              <a:t>complmentizers</a:t>
            </a:r>
            <a:r>
              <a:rPr lang="en-US" b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763000" cy="55927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 use of </a:t>
            </a:r>
            <a:r>
              <a:rPr lang="en-US" dirty="0" err="1" smtClean="0"/>
              <a:t>complmentizer</a:t>
            </a:r>
            <a:r>
              <a:rPr lang="en-US" dirty="0" smtClean="0"/>
              <a:t> is also seen with a clause embedded within NP.</a:t>
            </a:r>
          </a:p>
          <a:p>
            <a:r>
              <a:rPr lang="en-US" dirty="0" smtClean="0"/>
              <a:t>EG. </a:t>
            </a:r>
          </a:p>
          <a:p>
            <a:pPr marL="514350" indent="-514350">
              <a:buAutoNum type="alphaLcPeriod"/>
            </a:pPr>
            <a:r>
              <a:rPr lang="en-US" dirty="0" smtClean="0"/>
              <a:t>We believe the claim that the chicken existed before the egg.</a:t>
            </a:r>
          </a:p>
          <a:p>
            <a:pPr marL="514350" indent="-514350">
              <a:buAutoNum type="alphaLcPeriod"/>
            </a:pPr>
            <a:r>
              <a:rPr lang="en-US" dirty="0" smtClean="0"/>
              <a:t>I like the book which she bought at the newsstand.</a:t>
            </a:r>
          </a:p>
          <a:p>
            <a:pPr marL="514350" indent="-514350">
              <a:buNone/>
            </a:pPr>
            <a:r>
              <a:rPr lang="en-US" dirty="0" smtClean="0"/>
              <a:t>How can we amend the PSR to accommodate sentential complements?</a:t>
            </a:r>
          </a:p>
          <a:p>
            <a:pPr marL="514350" indent="-514350">
              <a:buNone/>
            </a:pPr>
            <a:r>
              <a:rPr lang="en-US" dirty="0" smtClean="0"/>
              <a:t>Look at the relationships of a </a:t>
            </a:r>
            <a:r>
              <a:rPr lang="en-US" dirty="0" err="1" smtClean="0">
                <a:solidFill>
                  <a:srgbClr val="FF0000"/>
                </a:solidFill>
              </a:rPr>
              <a:t>complmentizer</a:t>
            </a:r>
            <a:r>
              <a:rPr lang="en-US" dirty="0" smtClean="0"/>
              <a:t> with the rest of the sentence.</a:t>
            </a:r>
          </a:p>
          <a:p>
            <a:pPr marL="514350" indent="-514350">
              <a:buNone/>
            </a:pPr>
            <a:r>
              <a:rPr lang="en-US" dirty="0" smtClean="0"/>
              <a:t>There is evidence that the </a:t>
            </a:r>
            <a:r>
              <a:rPr lang="en-US" dirty="0" err="1" smtClean="0"/>
              <a:t>complmentizer</a:t>
            </a:r>
            <a:r>
              <a:rPr lang="en-US" dirty="0" smtClean="0"/>
              <a:t> forms a constituent with the embedded S in each case, since the string </a:t>
            </a:r>
            <a:r>
              <a:rPr lang="en-US" dirty="0" err="1" smtClean="0"/>
              <a:t>Complmentizer+S</a:t>
            </a:r>
            <a:r>
              <a:rPr lang="en-US" dirty="0" smtClean="0"/>
              <a:t> passes at least one test of constituency: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 smtClean="0"/>
              <a:t>Eg</a:t>
            </a:r>
            <a:r>
              <a:rPr lang="en-US" b="1" dirty="0" smtClean="0"/>
              <a:t>. [man, ball, hit, the]</a:t>
            </a:r>
            <a:endParaRPr lang="en-US" dirty="0" smtClean="0"/>
          </a:p>
          <a:p>
            <a:r>
              <a:rPr lang="en-US" b="1" dirty="0" smtClean="0"/>
              <a:t>-The lexicon provides </a:t>
            </a:r>
            <a:r>
              <a:rPr lang="en-US" dirty="0" smtClean="0"/>
              <a:t>the lexical items with the category</a:t>
            </a:r>
            <a:r>
              <a:rPr lang="en-US" b="1" dirty="0" smtClean="0"/>
              <a:t> (man </a:t>
            </a:r>
            <a:r>
              <a:rPr lang="en-US" b="1" baseline="-25000" dirty="0" smtClean="0"/>
              <a:t>N, </a:t>
            </a:r>
            <a:r>
              <a:rPr lang="en-US" b="1" dirty="0" smtClean="0"/>
              <a:t>ball </a:t>
            </a:r>
            <a:r>
              <a:rPr lang="en-US" b="1" baseline="-25000" dirty="0" smtClean="0"/>
              <a:t>N, </a:t>
            </a:r>
            <a:r>
              <a:rPr lang="en-US" b="1" dirty="0" smtClean="0"/>
              <a:t>hit </a:t>
            </a:r>
            <a:r>
              <a:rPr lang="en-US" b="1" baseline="-25000" dirty="0" smtClean="0"/>
              <a:t>V, </a:t>
            </a:r>
            <a:r>
              <a:rPr lang="en-US" b="1" dirty="0" smtClean="0"/>
              <a:t>the </a:t>
            </a:r>
            <a:r>
              <a:rPr lang="en-US" b="1" baseline="-25000" dirty="0" err="1" smtClean="0"/>
              <a:t>Det</a:t>
            </a:r>
            <a:r>
              <a:rPr lang="en-US" b="1" baseline="-25000" dirty="0" smtClean="0"/>
              <a:t>) </a:t>
            </a:r>
            <a:r>
              <a:rPr lang="en-US" dirty="0" smtClean="0"/>
              <a:t>and </a:t>
            </a:r>
          </a:p>
          <a:p>
            <a:r>
              <a:rPr lang="en-US" b="1" dirty="0" smtClean="0"/>
              <a:t>the PF </a:t>
            </a:r>
            <a:r>
              <a:rPr lang="en-US" dirty="0" smtClean="0"/>
              <a:t>determines the </a:t>
            </a:r>
            <a:r>
              <a:rPr lang="en-US" b="1" dirty="0" smtClean="0"/>
              <a:t>sound/pronunciation of words</a:t>
            </a:r>
            <a:r>
              <a:rPr lang="en-US" dirty="0" smtClean="0"/>
              <a:t>;</a:t>
            </a:r>
          </a:p>
          <a:p>
            <a:r>
              <a:rPr lang="en-US" b="1" dirty="0" smtClean="0"/>
              <a:t>the phrase structure rule </a:t>
            </a:r>
            <a:r>
              <a:rPr lang="en-US" dirty="0" smtClean="0"/>
              <a:t>provides the </a:t>
            </a:r>
            <a:r>
              <a:rPr lang="en-US" b="1" dirty="0" smtClean="0"/>
              <a:t>structure/skeleton</a:t>
            </a:r>
            <a:r>
              <a:rPr lang="en-US" dirty="0" smtClean="0"/>
              <a:t> with the </a:t>
            </a:r>
            <a:r>
              <a:rPr lang="en-US" b="1" dirty="0" smtClean="0"/>
              <a:t>word categories.</a:t>
            </a:r>
            <a:endParaRPr lang="en-US" dirty="0" smtClean="0"/>
          </a:p>
          <a:p>
            <a:r>
              <a:rPr lang="en-US" b="1" dirty="0" smtClean="0"/>
              <a:t>-The LF </a:t>
            </a:r>
            <a:r>
              <a:rPr lang="en-US" dirty="0" smtClean="0"/>
              <a:t>governs the acceptability of the arrangement of items</a:t>
            </a:r>
            <a:r>
              <a:rPr lang="en-US" b="1" dirty="0" smtClean="0"/>
              <a:t> and </a:t>
            </a:r>
          </a:p>
          <a:p>
            <a:r>
              <a:rPr lang="en-US" b="1" dirty="0" smtClean="0"/>
              <a:t>-TR- </a:t>
            </a:r>
            <a:r>
              <a:rPr lang="en-US" dirty="0" smtClean="0"/>
              <a:t>is applied for further structures (questions, and others</a:t>
            </a:r>
            <a:r>
              <a:rPr lang="en-US" b="1" dirty="0" smtClean="0"/>
              <a:t>)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763000" cy="5867400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Eg</a:t>
            </a:r>
            <a:r>
              <a:rPr lang="en-US" dirty="0" smtClean="0"/>
              <a:t>. a. </a:t>
            </a:r>
            <a:r>
              <a:rPr lang="en-US" b="1" u="sng" dirty="0" smtClean="0"/>
              <a:t>That she won the grand prize</a:t>
            </a:r>
            <a:r>
              <a:rPr lang="en-US" dirty="0" smtClean="0"/>
              <a:t>, I know. (</a:t>
            </a:r>
            <a:r>
              <a:rPr lang="en-US" dirty="0" smtClean="0">
                <a:solidFill>
                  <a:srgbClr val="FF0000"/>
                </a:solidFill>
              </a:rPr>
              <a:t>movement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b. The theory </a:t>
            </a:r>
            <a:r>
              <a:rPr lang="en-US" b="1" u="sng" dirty="0" smtClean="0"/>
              <a:t>that you develo</a:t>
            </a:r>
            <a:r>
              <a:rPr lang="en-US" b="1" dirty="0" smtClean="0"/>
              <a:t>ped </a:t>
            </a:r>
            <a:r>
              <a:rPr lang="en-US" dirty="0" smtClean="0"/>
              <a:t>and </a:t>
            </a:r>
            <a:r>
              <a:rPr lang="en-US" b="1" u="sng" dirty="0" smtClean="0"/>
              <a:t>that your friends believe</a:t>
            </a:r>
            <a:r>
              <a:rPr lang="en-US" dirty="0" smtClean="0"/>
              <a:t> won’t hold much water. (</a:t>
            </a:r>
            <a:r>
              <a:rPr lang="en-US" dirty="0" smtClean="0">
                <a:solidFill>
                  <a:srgbClr val="FF0000"/>
                </a:solidFill>
              </a:rPr>
              <a:t>coordination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smtClean="0"/>
              <a:t>c. The theory </a:t>
            </a:r>
            <a:r>
              <a:rPr lang="en-US" b="1" u="sng" dirty="0" smtClean="0"/>
              <a:t>you developed </a:t>
            </a:r>
            <a:r>
              <a:rPr lang="en-US" dirty="0" smtClean="0"/>
              <a:t>won’t hold much water. </a:t>
            </a:r>
          </a:p>
          <a:p>
            <a:pPr>
              <a:buNone/>
            </a:pPr>
            <a:r>
              <a:rPr lang="en-US" dirty="0" smtClean="0"/>
              <a:t>(embedded clause without </a:t>
            </a:r>
            <a:r>
              <a:rPr lang="en-US" dirty="0" err="1" smtClean="0"/>
              <a:t>complmentizer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dirty="0" err="1" smtClean="0"/>
              <a:t>complmentizers</a:t>
            </a:r>
            <a:r>
              <a:rPr lang="en-US" dirty="0" smtClean="0"/>
              <a:t> are </a:t>
            </a:r>
            <a:r>
              <a:rPr lang="en-US" dirty="0" err="1" smtClean="0"/>
              <a:t>optionals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S’-----(Comp)  S </a:t>
            </a:r>
          </a:p>
          <a:p>
            <a:pPr>
              <a:buNone/>
            </a:pPr>
            <a:r>
              <a:rPr lang="en-US" dirty="0" smtClean="0"/>
              <a:t>Comp-----that, whether, if, for, which, why,…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Revise the PSRs of NP, VP and S</a:t>
            </a:r>
            <a:r>
              <a:rPr lang="en-US" dirty="0" smtClean="0"/>
              <a:t>;</a:t>
            </a:r>
          </a:p>
          <a:p>
            <a:r>
              <a:rPr lang="en-US" dirty="0" smtClean="0"/>
              <a:t>PSR of NP and VP:</a:t>
            </a:r>
          </a:p>
          <a:p>
            <a:pPr>
              <a:buNone/>
            </a:pPr>
            <a:r>
              <a:rPr lang="en-US" dirty="0" smtClean="0"/>
              <a:t>NP------   a. pronoun</a:t>
            </a:r>
          </a:p>
          <a:p>
            <a:pPr>
              <a:buNone/>
            </a:pPr>
            <a:r>
              <a:rPr lang="en-US" dirty="0" smtClean="0"/>
              <a:t>                 b. (</a:t>
            </a:r>
            <a:r>
              <a:rPr lang="en-US" dirty="0" err="1" smtClean="0"/>
              <a:t>Det</a:t>
            </a:r>
            <a:r>
              <a:rPr lang="en-US" dirty="0" smtClean="0"/>
              <a:t>) (AP) N (PP) (S’)   </a:t>
            </a:r>
          </a:p>
          <a:p>
            <a:pPr>
              <a:buNone/>
            </a:pPr>
            <a:r>
              <a:rPr lang="en-US" dirty="0" smtClean="0"/>
              <a:t>                                       NP   </a:t>
            </a:r>
          </a:p>
          <a:p>
            <a:pPr>
              <a:buNone/>
            </a:pPr>
            <a:r>
              <a:rPr lang="en-US" dirty="0" smtClean="0"/>
              <a:t> VP-------V (NP)             PP</a:t>
            </a:r>
          </a:p>
          <a:p>
            <a:pPr>
              <a:buNone/>
            </a:pPr>
            <a:r>
              <a:rPr lang="en-US" dirty="0" smtClean="0"/>
              <a:t>                                        S’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>
            <a:off x="1600200" y="2971800"/>
            <a:ext cx="457200" cy="1066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5562600" y="2819400"/>
            <a:ext cx="609600" cy="1219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uble Bracket 5"/>
          <p:cNvSpPr/>
          <p:nvPr/>
        </p:nvSpPr>
        <p:spPr>
          <a:xfrm>
            <a:off x="3352800" y="4114800"/>
            <a:ext cx="1905000" cy="15240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3352800" y="4191000"/>
            <a:ext cx="457200" cy="1371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4724400" y="4191000"/>
            <a:ext cx="4572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458200" cy="5440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Revised rule for S=IP</a:t>
            </a:r>
          </a:p>
          <a:p>
            <a:pPr>
              <a:buNone/>
            </a:pPr>
            <a:r>
              <a:rPr lang="en-US" dirty="0" smtClean="0"/>
              <a:t>EG. a. </a:t>
            </a:r>
            <a:r>
              <a:rPr lang="en-US" b="1" u="sng" dirty="0" smtClean="0"/>
              <a:t>That he won the grand prize </a:t>
            </a:r>
            <a:r>
              <a:rPr lang="en-US" dirty="0" smtClean="0"/>
              <a:t>surprises me.</a:t>
            </a:r>
          </a:p>
          <a:p>
            <a:pPr>
              <a:buNone/>
            </a:pPr>
            <a:r>
              <a:rPr lang="en-US" dirty="0" smtClean="0"/>
              <a:t>       b. </a:t>
            </a:r>
            <a:r>
              <a:rPr lang="en-US" b="1" u="sng" dirty="0" smtClean="0"/>
              <a:t>Why he left </a:t>
            </a:r>
            <a:r>
              <a:rPr lang="en-US" dirty="0" smtClean="0"/>
              <a:t>puzzles me.</a:t>
            </a:r>
          </a:p>
          <a:p>
            <a:pPr>
              <a:buNone/>
            </a:pPr>
            <a:r>
              <a:rPr lang="en-US" dirty="0" smtClean="0"/>
              <a:t>                     NP</a:t>
            </a:r>
          </a:p>
          <a:p>
            <a:pPr>
              <a:buNone/>
            </a:pPr>
            <a:r>
              <a:rPr lang="en-US" dirty="0" smtClean="0"/>
              <a:t>S--------         S’        (AUX)   VP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AUX-----          </a:t>
            </a:r>
            <a:r>
              <a:rPr lang="en-US" dirty="0" err="1" smtClean="0"/>
              <a:t>Inf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Modal      (</a:t>
            </a:r>
            <a:r>
              <a:rPr lang="en-US" dirty="0" err="1" smtClean="0"/>
              <a:t>Perf</a:t>
            </a:r>
            <a:r>
              <a:rPr lang="en-US" dirty="0" smtClean="0"/>
              <a:t>)  (</a:t>
            </a:r>
            <a:r>
              <a:rPr lang="en-US" dirty="0" err="1" smtClean="0"/>
              <a:t>Prog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Comp----C  </a:t>
            </a:r>
          </a:p>
          <a:p>
            <a:pPr>
              <a:buNone/>
            </a:pPr>
            <a:r>
              <a:rPr lang="en-US" dirty="0" smtClean="0"/>
              <a:t>S’ =CP-----(C) S</a:t>
            </a:r>
          </a:p>
        </p:txBody>
      </p:sp>
      <p:sp>
        <p:nvSpPr>
          <p:cNvPr id="4" name="Left Brace 3"/>
          <p:cNvSpPr/>
          <p:nvPr/>
        </p:nvSpPr>
        <p:spPr>
          <a:xfrm>
            <a:off x="1905000" y="2362200"/>
            <a:ext cx="533400" cy="1295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Brace 4"/>
          <p:cNvSpPr/>
          <p:nvPr/>
        </p:nvSpPr>
        <p:spPr>
          <a:xfrm>
            <a:off x="3048000" y="2362200"/>
            <a:ext cx="381000" cy="1295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uble Bracket 5"/>
          <p:cNvSpPr/>
          <p:nvPr/>
        </p:nvSpPr>
        <p:spPr>
          <a:xfrm>
            <a:off x="2133600" y="3962400"/>
            <a:ext cx="1828800" cy="990600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/>
          <p:cNvSpPr/>
          <p:nvPr/>
        </p:nvSpPr>
        <p:spPr>
          <a:xfrm>
            <a:off x="2286000" y="4038600"/>
            <a:ext cx="228600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3581400" y="3962400"/>
            <a:ext cx="228600" cy="914400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Deep Structure vs. Surface Structure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Deep Structure = PSR + Lexicon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Surface Structure =TR </a:t>
            </a:r>
          </a:p>
          <a:p>
            <a:pPr>
              <a:buNone/>
            </a:pPr>
            <a:r>
              <a:rPr lang="en-US" b="1" dirty="0" smtClean="0"/>
              <a:t>TR=Affix Hopping/Subject Auxiliary Inversion/Do-support/</a:t>
            </a:r>
            <a:r>
              <a:rPr lang="en-US" b="1" dirty="0" err="1" smtClean="0"/>
              <a:t>Wh</a:t>
            </a:r>
            <a:r>
              <a:rPr lang="en-US" b="1" dirty="0" smtClean="0"/>
              <a:t>-movement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8674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Affix Hopping=for Declarative sentences</a:t>
            </a:r>
          </a:p>
          <a:p>
            <a:pPr>
              <a:buNone/>
            </a:pPr>
            <a:r>
              <a:rPr lang="en-US" b="1" dirty="0" smtClean="0"/>
              <a:t>Affix hopping</a:t>
            </a:r>
            <a:r>
              <a:rPr lang="en-US" dirty="0" smtClean="0"/>
              <a:t>-the process of </a:t>
            </a:r>
            <a:r>
              <a:rPr lang="en-US" b="1" dirty="0" smtClean="0"/>
              <a:t>attaching</a:t>
            </a:r>
            <a:r>
              <a:rPr lang="en-US" dirty="0" smtClean="0"/>
              <a:t> an </a:t>
            </a:r>
            <a:r>
              <a:rPr lang="en-US" b="1" dirty="0" smtClean="0"/>
              <a:t>affix</a:t>
            </a:r>
            <a:r>
              <a:rPr lang="en-US" dirty="0" smtClean="0"/>
              <a:t> to a </a:t>
            </a:r>
            <a:r>
              <a:rPr lang="en-US" b="1" dirty="0" smtClean="0"/>
              <a:t>verbal element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-when you have an </a:t>
            </a:r>
            <a:r>
              <a:rPr lang="en-US" b="1" dirty="0" smtClean="0"/>
              <a:t>affix</a:t>
            </a:r>
            <a:r>
              <a:rPr lang="en-US" dirty="0" smtClean="0"/>
              <a:t> in the </a:t>
            </a:r>
            <a:r>
              <a:rPr lang="en-US" b="1" dirty="0" smtClean="0"/>
              <a:t>P-marker</a:t>
            </a:r>
            <a:r>
              <a:rPr lang="en-US" dirty="0" smtClean="0"/>
              <a:t> immediately followed by </a:t>
            </a:r>
            <a:r>
              <a:rPr lang="en-US" b="1" dirty="0" smtClean="0"/>
              <a:t>auxiliary</a:t>
            </a:r>
            <a:r>
              <a:rPr lang="en-US" dirty="0" smtClean="0"/>
              <a:t> or </a:t>
            </a:r>
            <a:r>
              <a:rPr lang="en-US" b="1" dirty="0" smtClean="0"/>
              <a:t>verbal</a:t>
            </a:r>
            <a:r>
              <a:rPr lang="en-US" dirty="0" smtClean="0"/>
              <a:t> element, attach the affix to the immediately following element as a </a:t>
            </a:r>
            <a:r>
              <a:rPr lang="en-US" b="1" dirty="0" smtClean="0"/>
              <a:t>suffix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smtClean="0"/>
              <a:t>AUX-</a:t>
            </a:r>
            <a:r>
              <a:rPr lang="en-US" dirty="0" smtClean="0"/>
              <a:t>--</a:t>
            </a:r>
            <a:r>
              <a:rPr lang="en-US" dirty="0" err="1" smtClean="0"/>
              <a:t>Tns</a:t>
            </a:r>
            <a:r>
              <a:rPr lang="en-US" dirty="0" smtClean="0"/>
              <a:t> (Modal) (</a:t>
            </a:r>
            <a:r>
              <a:rPr lang="en-US" dirty="0" err="1" smtClean="0"/>
              <a:t>Perf</a:t>
            </a:r>
            <a:r>
              <a:rPr lang="en-US" dirty="0" smtClean="0"/>
              <a:t>) (</a:t>
            </a:r>
            <a:r>
              <a:rPr lang="en-US" dirty="0" err="1" smtClean="0"/>
              <a:t>Prog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b="1" dirty="0" smtClean="0"/>
              <a:t>Modal-</a:t>
            </a:r>
            <a:r>
              <a:rPr lang="en-US" dirty="0" smtClean="0"/>
              <a:t>--will/may/can</a:t>
            </a:r>
          </a:p>
          <a:p>
            <a:pPr>
              <a:buNone/>
            </a:pPr>
            <a:r>
              <a:rPr lang="en-US" b="1" dirty="0" err="1" smtClean="0"/>
              <a:t>Perf</a:t>
            </a:r>
            <a:r>
              <a:rPr lang="en-US" b="1" dirty="0" smtClean="0"/>
              <a:t>-</a:t>
            </a:r>
            <a:r>
              <a:rPr lang="en-US" dirty="0" smtClean="0"/>
              <a:t>-----have/has</a:t>
            </a:r>
          </a:p>
          <a:p>
            <a:pPr>
              <a:buNone/>
            </a:pPr>
            <a:r>
              <a:rPr lang="en-US" b="1" dirty="0" err="1" smtClean="0"/>
              <a:t>Prog</a:t>
            </a:r>
            <a:r>
              <a:rPr lang="en-US" b="1" dirty="0" smtClean="0"/>
              <a:t>-</a:t>
            </a:r>
            <a:r>
              <a:rPr lang="en-US" dirty="0" smtClean="0"/>
              <a:t>---be/-</a:t>
            </a:r>
            <a:r>
              <a:rPr lang="en-US" dirty="0" err="1" smtClean="0"/>
              <a:t>ing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John would be singing. (How is it derived?)</a:t>
            </a:r>
          </a:p>
          <a:p>
            <a:pPr>
              <a:buNone/>
            </a:pPr>
            <a:r>
              <a:rPr lang="en-US" b="1" dirty="0" err="1" smtClean="0"/>
              <a:t>Lexicon+PSR</a:t>
            </a:r>
            <a:r>
              <a:rPr lang="en-US" b="1" dirty="0" smtClean="0"/>
              <a:t> </a:t>
            </a:r>
            <a:r>
              <a:rPr lang="en-US" dirty="0" smtClean="0"/>
              <a:t>=John –</a:t>
            </a:r>
            <a:r>
              <a:rPr lang="en-US" dirty="0" err="1" smtClean="0"/>
              <a:t>ed</a:t>
            </a:r>
            <a:r>
              <a:rPr lang="en-US" dirty="0" smtClean="0"/>
              <a:t> will be –</a:t>
            </a:r>
            <a:r>
              <a:rPr lang="en-US" dirty="0" err="1" smtClean="0"/>
              <a:t>ing</a:t>
            </a:r>
            <a:r>
              <a:rPr lang="en-US" dirty="0" smtClean="0"/>
              <a:t> sing=DS</a:t>
            </a:r>
          </a:p>
          <a:p>
            <a:pPr>
              <a:buNone/>
            </a:pPr>
            <a:r>
              <a:rPr lang="en-US" b="1" dirty="0" smtClean="0"/>
              <a:t>TR/Affix Hopping </a:t>
            </a:r>
            <a:r>
              <a:rPr lang="en-US" dirty="0" smtClean="0"/>
              <a:t>=John </a:t>
            </a:r>
            <a:r>
              <a:rPr lang="en-US" dirty="0" err="1" smtClean="0"/>
              <a:t>will+ed</a:t>
            </a:r>
            <a:r>
              <a:rPr lang="en-US" dirty="0" smtClean="0"/>
              <a:t> be </a:t>
            </a:r>
            <a:r>
              <a:rPr lang="en-US" dirty="0" err="1" smtClean="0"/>
              <a:t>sing+ing</a:t>
            </a:r>
            <a:r>
              <a:rPr lang="en-US" dirty="0" smtClean="0"/>
              <a:t> =</a:t>
            </a:r>
          </a:p>
          <a:p>
            <a:pPr>
              <a:buNone/>
            </a:pPr>
            <a:r>
              <a:rPr lang="en-US" dirty="0" smtClean="0"/>
              <a:t>=John would be singing=SS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b="1" dirty="0" smtClean="0"/>
              <a:t>Subject Auxiliary Inversion=for Yes/No Questions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smtClean="0"/>
              <a:t>Invert</a:t>
            </a:r>
            <a:r>
              <a:rPr lang="en-US" dirty="0" smtClean="0"/>
              <a:t> the </a:t>
            </a:r>
            <a:r>
              <a:rPr lang="en-US" b="1" dirty="0" smtClean="0"/>
              <a:t>subject</a:t>
            </a:r>
            <a:r>
              <a:rPr lang="en-US" dirty="0" smtClean="0"/>
              <a:t> and the </a:t>
            </a:r>
            <a:r>
              <a:rPr lang="en-US" b="1" dirty="0" smtClean="0"/>
              <a:t>auxiliary</a:t>
            </a:r>
            <a:r>
              <a:rPr lang="en-US" dirty="0" smtClean="0"/>
              <a:t> position;</a:t>
            </a:r>
          </a:p>
          <a:p>
            <a:pPr>
              <a:buNone/>
            </a:pPr>
            <a:r>
              <a:rPr lang="en-US" dirty="0" smtClean="0"/>
              <a:t>-</a:t>
            </a:r>
            <a:r>
              <a:rPr lang="en-US" b="1" dirty="0" smtClean="0"/>
              <a:t>Bring</a:t>
            </a:r>
            <a:r>
              <a:rPr lang="en-US" dirty="0" smtClean="0"/>
              <a:t> the </a:t>
            </a:r>
            <a:r>
              <a:rPr lang="en-US" b="1" dirty="0" smtClean="0"/>
              <a:t>auxiliary</a:t>
            </a:r>
            <a:r>
              <a:rPr lang="en-US" dirty="0" smtClean="0"/>
              <a:t> before the </a:t>
            </a:r>
            <a:r>
              <a:rPr lang="en-US" b="1" dirty="0" smtClean="0"/>
              <a:t>subject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John will see Bill tomorrow.</a:t>
            </a:r>
          </a:p>
          <a:p>
            <a:pPr>
              <a:buNone/>
            </a:pPr>
            <a:r>
              <a:rPr lang="en-US" dirty="0" smtClean="0"/>
              <a:t>What will be the Yes/No question?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09600"/>
            <a:ext cx="8763000" cy="6019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3. </a:t>
            </a:r>
            <a:r>
              <a:rPr lang="en-US" b="1" dirty="0" smtClean="0"/>
              <a:t>Do-Support=for Yes/No question</a:t>
            </a:r>
          </a:p>
          <a:p>
            <a:pPr>
              <a:buNone/>
            </a:pPr>
            <a:r>
              <a:rPr lang="en-US" dirty="0" smtClean="0"/>
              <a:t>-The rule says, </a:t>
            </a:r>
            <a:r>
              <a:rPr lang="en-US" b="1" dirty="0" smtClean="0"/>
              <a:t>insert verb to do </a:t>
            </a:r>
            <a:r>
              <a:rPr lang="en-US" dirty="0" smtClean="0"/>
              <a:t>immediately after the </a:t>
            </a:r>
            <a:r>
              <a:rPr lang="en-US" b="1" dirty="0" smtClean="0"/>
              <a:t>tense affix </a:t>
            </a:r>
            <a:r>
              <a:rPr lang="en-US" dirty="0" smtClean="0"/>
              <a:t>to </a:t>
            </a:r>
            <a:r>
              <a:rPr lang="en-US" b="1" dirty="0" smtClean="0"/>
              <a:t>support</a:t>
            </a:r>
            <a:r>
              <a:rPr lang="en-US" dirty="0" smtClean="0"/>
              <a:t> that </a:t>
            </a:r>
            <a:r>
              <a:rPr lang="en-US" b="1" dirty="0" smtClean="0"/>
              <a:t>affix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b="1" dirty="0" smtClean="0"/>
              <a:t>-insertion</a:t>
            </a:r>
            <a:r>
              <a:rPr lang="en-US" dirty="0" smtClean="0"/>
              <a:t> of </a:t>
            </a:r>
            <a:r>
              <a:rPr lang="en-US" b="1" dirty="0" smtClean="0"/>
              <a:t>verb to do </a:t>
            </a:r>
            <a:r>
              <a:rPr lang="en-US" dirty="0" smtClean="0"/>
              <a:t>in order to support the process of </a:t>
            </a:r>
            <a:r>
              <a:rPr lang="en-US" b="1" dirty="0" smtClean="0"/>
              <a:t>Yes/No question </a:t>
            </a:r>
            <a:r>
              <a:rPr lang="en-US" dirty="0" smtClean="0"/>
              <a:t>formation when there is no </a:t>
            </a:r>
            <a:r>
              <a:rPr lang="en-US" b="1" dirty="0" smtClean="0"/>
              <a:t>auxiliary</a:t>
            </a:r>
            <a:r>
              <a:rPr lang="en-US" dirty="0" smtClean="0"/>
              <a:t> element in the </a:t>
            </a:r>
            <a:r>
              <a:rPr lang="en-US" b="1" dirty="0" smtClean="0"/>
              <a:t>declarative</a:t>
            </a:r>
            <a:r>
              <a:rPr lang="en-US" dirty="0" smtClean="0"/>
              <a:t> sentence.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Mary loves John.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Lexicon+PSR</a:t>
            </a:r>
            <a:r>
              <a:rPr lang="en-US" dirty="0" smtClean="0"/>
              <a:t>=Mary –</a:t>
            </a:r>
            <a:r>
              <a:rPr lang="en-US" dirty="0" err="1" smtClean="0"/>
              <a:t>es</a:t>
            </a:r>
            <a:r>
              <a:rPr lang="en-US" dirty="0" smtClean="0"/>
              <a:t> love John.=DS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SAI</a:t>
            </a:r>
            <a:r>
              <a:rPr lang="en-US" dirty="0" smtClean="0"/>
              <a:t>=</a:t>
            </a:r>
            <a:r>
              <a:rPr lang="en-US" dirty="0" err="1" smtClean="0"/>
              <a:t>es</a:t>
            </a:r>
            <a:r>
              <a:rPr lang="en-US" dirty="0" smtClean="0"/>
              <a:t> Mary love John.= I</a:t>
            </a:r>
            <a:r>
              <a:rPr lang="en-US" b="1" dirty="0" smtClean="0"/>
              <a:t>ntermediate structure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Do</a:t>
            </a:r>
            <a:r>
              <a:rPr lang="en-US" dirty="0" smtClean="0"/>
              <a:t>-</a:t>
            </a:r>
            <a:r>
              <a:rPr lang="en-US" b="1" dirty="0" smtClean="0">
                <a:solidFill>
                  <a:srgbClr val="FF0000"/>
                </a:solidFill>
              </a:rPr>
              <a:t>Support</a:t>
            </a:r>
            <a:r>
              <a:rPr lang="en-US" dirty="0" smtClean="0"/>
              <a:t>=</a:t>
            </a:r>
            <a:r>
              <a:rPr lang="en-US" dirty="0" err="1" smtClean="0"/>
              <a:t>es</a:t>
            </a:r>
            <a:r>
              <a:rPr lang="en-US" dirty="0" smtClean="0"/>
              <a:t> do Mary love John. =Inter. structure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Affix Hopping</a:t>
            </a:r>
            <a:r>
              <a:rPr lang="en-US" dirty="0" smtClean="0"/>
              <a:t>=</a:t>
            </a:r>
            <a:r>
              <a:rPr lang="en-US" dirty="0" err="1" smtClean="0"/>
              <a:t>do+es</a:t>
            </a:r>
            <a:r>
              <a:rPr lang="en-US" dirty="0" smtClean="0"/>
              <a:t> Mary love John.</a:t>
            </a:r>
          </a:p>
          <a:p>
            <a:pPr>
              <a:buNone/>
            </a:pPr>
            <a:r>
              <a:rPr lang="en-US" dirty="0" smtClean="0"/>
              <a:t>Does Mary love John?=SS</a:t>
            </a:r>
          </a:p>
          <a:p>
            <a:pPr>
              <a:buNone/>
            </a:pPr>
            <a:r>
              <a:rPr lang="en-US" dirty="0" smtClean="0"/>
              <a:t>-The order of transformational rules= </a:t>
            </a:r>
            <a:r>
              <a:rPr lang="en-US" b="1" dirty="0" smtClean="0"/>
              <a:t>SAI—Do-Support—Affix Hopping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172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Rule of Passive formation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John cheated Bill=Bill was cheated (by John)</a:t>
            </a:r>
          </a:p>
          <a:p>
            <a:pPr>
              <a:buNone/>
            </a:pPr>
            <a:r>
              <a:rPr lang="en-US" dirty="0" smtClean="0"/>
              <a:t>R</a:t>
            </a:r>
            <a:r>
              <a:rPr lang="en-US" b="1" dirty="0" smtClean="0"/>
              <a:t>ules/Operations</a:t>
            </a:r>
          </a:p>
          <a:p>
            <a:pPr marL="514350" indent="-514350">
              <a:buAutoNum type="alphaLcPeriod"/>
            </a:pPr>
            <a:r>
              <a:rPr lang="en-US" b="1" dirty="0" smtClean="0"/>
              <a:t>Remove</a:t>
            </a:r>
            <a:r>
              <a:rPr lang="en-US" dirty="0" smtClean="0"/>
              <a:t> the </a:t>
            </a:r>
            <a:r>
              <a:rPr lang="en-US" b="1" dirty="0" smtClean="0"/>
              <a:t>subject</a:t>
            </a:r>
            <a:r>
              <a:rPr lang="en-US" dirty="0" smtClean="0"/>
              <a:t> of the active sentence from the </a:t>
            </a:r>
            <a:r>
              <a:rPr lang="en-US" b="1" dirty="0" smtClean="0"/>
              <a:t>subject</a:t>
            </a:r>
            <a:r>
              <a:rPr lang="en-US" dirty="0" smtClean="0"/>
              <a:t> </a:t>
            </a:r>
            <a:r>
              <a:rPr lang="en-US" b="1" dirty="0" smtClean="0"/>
              <a:t>position</a:t>
            </a:r>
            <a:r>
              <a:rPr lang="en-US" dirty="0" smtClean="0"/>
              <a:t> and make it an </a:t>
            </a:r>
            <a:r>
              <a:rPr lang="en-US" b="1" dirty="0" smtClean="0"/>
              <a:t>optional</a:t>
            </a:r>
            <a:r>
              <a:rPr lang="en-US" dirty="0" smtClean="0"/>
              <a:t> PP at the end of the sentence;</a:t>
            </a:r>
          </a:p>
          <a:p>
            <a:pPr marL="514350" indent="-514350">
              <a:buAutoNum type="alphaLcPeriod"/>
            </a:pPr>
            <a:r>
              <a:rPr lang="en-US" b="1" dirty="0" smtClean="0"/>
              <a:t>Move</a:t>
            </a:r>
            <a:r>
              <a:rPr lang="en-US" dirty="0" smtClean="0"/>
              <a:t> the </a:t>
            </a:r>
            <a:r>
              <a:rPr lang="en-US" b="1" dirty="0" smtClean="0"/>
              <a:t>object</a:t>
            </a:r>
            <a:r>
              <a:rPr lang="en-US" dirty="0" smtClean="0"/>
              <a:t> to the </a:t>
            </a:r>
            <a:r>
              <a:rPr lang="en-US" b="1" dirty="0" smtClean="0"/>
              <a:t>vacated</a:t>
            </a:r>
            <a:r>
              <a:rPr lang="en-US" dirty="0" smtClean="0"/>
              <a:t> </a:t>
            </a:r>
            <a:r>
              <a:rPr lang="en-US" b="1" dirty="0" smtClean="0"/>
              <a:t>subject</a:t>
            </a:r>
            <a:r>
              <a:rPr lang="en-US" dirty="0" smtClean="0"/>
              <a:t> </a:t>
            </a:r>
            <a:r>
              <a:rPr lang="en-US" b="1" dirty="0" smtClean="0"/>
              <a:t>position</a:t>
            </a:r>
            <a:r>
              <a:rPr lang="en-US" dirty="0" smtClean="0"/>
              <a:t>;</a:t>
            </a:r>
          </a:p>
          <a:p>
            <a:pPr marL="514350" indent="-514350">
              <a:buAutoNum type="alphaLcPeriod"/>
            </a:pPr>
            <a:r>
              <a:rPr lang="en-US" b="1" dirty="0" smtClean="0"/>
              <a:t>Insert</a:t>
            </a:r>
            <a:r>
              <a:rPr lang="en-US" dirty="0" smtClean="0"/>
              <a:t> the </a:t>
            </a:r>
            <a:r>
              <a:rPr lang="en-US" b="1" dirty="0" smtClean="0"/>
              <a:t>passive-morpheme </a:t>
            </a:r>
            <a:r>
              <a:rPr lang="en-US" dirty="0" smtClean="0"/>
              <a:t>that consists of the sequence </a:t>
            </a:r>
            <a:r>
              <a:rPr lang="en-US" b="1" dirty="0" smtClean="0"/>
              <a:t>be-en </a:t>
            </a:r>
            <a:r>
              <a:rPr lang="en-US" dirty="0" smtClean="0"/>
              <a:t>(</a:t>
            </a:r>
            <a:r>
              <a:rPr lang="en-US" b="1" dirty="0" smtClean="0"/>
              <a:t>verb to be </a:t>
            </a:r>
            <a:r>
              <a:rPr lang="en-US" dirty="0" smtClean="0"/>
              <a:t>and</a:t>
            </a:r>
            <a:r>
              <a:rPr lang="en-US" b="1" dirty="0" smtClean="0"/>
              <a:t> past participle</a:t>
            </a:r>
            <a:r>
              <a:rPr lang="en-US" dirty="0" smtClean="0"/>
              <a:t>), as the </a:t>
            </a:r>
            <a:r>
              <a:rPr lang="en-US" b="1" dirty="0" smtClean="0"/>
              <a:t>rightmost</a:t>
            </a:r>
            <a:r>
              <a:rPr lang="en-US" dirty="0" smtClean="0"/>
              <a:t> element of </a:t>
            </a:r>
            <a:r>
              <a:rPr lang="en-US" b="1" dirty="0" smtClean="0"/>
              <a:t>auxiliary</a:t>
            </a:r>
            <a:r>
              <a:rPr lang="en-US" dirty="0" smtClean="0"/>
              <a:t> before </a:t>
            </a:r>
            <a:r>
              <a:rPr lang="en-US" b="1" dirty="0" smtClean="0"/>
              <a:t>VP</a:t>
            </a:r>
            <a:r>
              <a:rPr lang="en-US" dirty="0" smtClean="0"/>
              <a:t>;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292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en-US" dirty="0" err="1" smtClean="0"/>
              <a:t>Eg</a:t>
            </a:r>
            <a:r>
              <a:rPr lang="en-US" dirty="0" smtClean="0"/>
              <a:t>. =DS of the active=John –</a:t>
            </a:r>
            <a:r>
              <a:rPr lang="en-US" dirty="0" err="1" smtClean="0"/>
              <a:t>ed</a:t>
            </a:r>
            <a:r>
              <a:rPr lang="en-US" dirty="0" smtClean="0"/>
              <a:t> cheat Bill. </a:t>
            </a:r>
          </a:p>
          <a:p>
            <a:pPr marL="514350" indent="-514350">
              <a:buNone/>
            </a:pPr>
            <a:r>
              <a:rPr lang="en-US" dirty="0" smtClean="0"/>
              <a:t>=</a:t>
            </a:r>
            <a:r>
              <a:rPr lang="en-US" b="1" dirty="0" smtClean="0"/>
              <a:t>Remove the subject=</a:t>
            </a:r>
            <a:r>
              <a:rPr lang="en-US" dirty="0" err="1" smtClean="0"/>
              <a:t>ed</a:t>
            </a:r>
            <a:r>
              <a:rPr lang="en-US" dirty="0" smtClean="0"/>
              <a:t> cheat Bill (by John)</a:t>
            </a: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= </a:t>
            </a:r>
            <a:r>
              <a:rPr lang="en-US" b="1" dirty="0" smtClean="0"/>
              <a:t>Move the object=</a:t>
            </a:r>
            <a:r>
              <a:rPr lang="en-US" dirty="0" smtClean="0"/>
              <a:t>Bill –</a:t>
            </a:r>
            <a:r>
              <a:rPr lang="en-US" dirty="0" err="1" smtClean="0"/>
              <a:t>ed</a:t>
            </a:r>
            <a:r>
              <a:rPr lang="en-US" dirty="0" smtClean="0"/>
              <a:t> cheat (by John)</a:t>
            </a: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=</a:t>
            </a:r>
            <a:r>
              <a:rPr lang="en-US" b="1" dirty="0" smtClean="0"/>
              <a:t>Insert passive morpheme=</a:t>
            </a:r>
            <a:r>
              <a:rPr lang="en-US" dirty="0" smtClean="0"/>
              <a:t>Bill –</a:t>
            </a:r>
            <a:r>
              <a:rPr lang="en-US" dirty="0" err="1" smtClean="0"/>
              <a:t>ed</a:t>
            </a:r>
            <a:r>
              <a:rPr lang="en-US" dirty="0" smtClean="0"/>
              <a:t> be-en cheat (by John)</a:t>
            </a: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= </a:t>
            </a:r>
            <a:r>
              <a:rPr lang="en-US" b="1" dirty="0" smtClean="0"/>
              <a:t>Affix Hopping=</a:t>
            </a:r>
            <a:r>
              <a:rPr lang="en-US" dirty="0" smtClean="0"/>
              <a:t>Bill </a:t>
            </a:r>
            <a:r>
              <a:rPr lang="en-US" dirty="0" err="1" smtClean="0"/>
              <a:t>be+ed</a:t>
            </a:r>
            <a:r>
              <a:rPr lang="en-US" dirty="0" smtClean="0"/>
              <a:t> </a:t>
            </a:r>
            <a:r>
              <a:rPr lang="en-US" dirty="0" err="1" smtClean="0"/>
              <a:t>cheat+en</a:t>
            </a:r>
            <a:r>
              <a:rPr lang="en-US" dirty="0" smtClean="0"/>
              <a:t> (by John)</a:t>
            </a: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= SS of passive=Bill was cheated (by John)</a:t>
            </a:r>
          </a:p>
          <a:p>
            <a:pPr marL="514350" indent="-514350">
              <a:buNone/>
            </a:pPr>
            <a:r>
              <a:rPr lang="en-US" dirty="0" smtClean="0"/>
              <a:t>=The </a:t>
            </a:r>
            <a:r>
              <a:rPr lang="en-US" b="1" dirty="0" smtClean="0"/>
              <a:t>meaning</a:t>
            </a:r>
            <a:r>
              <a:rPr lang="en-US" dirty="0" smtClean="0"/>
              <a:t> of the </a:t>
            </a:r>
            <a:r>
              <a:rPr lang="en-US" b="1" dirty="0" smtClean="0"/>
              <a:t>active</a:t>
            </a:r>
            <a:r>
              <a:rPr lang="en-US" dirty="0" smtClean="0"/>
              <a:t> and </a:t>
            </a:r>
            <a:r>
              <a:rPr lang="en-US" b="1" dirty="0" smtClean="0"/>
              <a:t>passive</a:t>
            </a:r>
            <a:r>
              <a:rPr lang="en-US" dirty="0" smtClean="0"/>
              <a:t> are the same because both are </a:t>
            </a:r>
            <a:r>
              <a:rPr lang="en-US" b="1" dirty="0" smtClean="0"/>
              <a:t>derived from the same DS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=Active and passive are synonyms/paraphrases</a:t>
            </a:r>
          </a:p>
          <a:p>
            <a:pPr marL="514350" indent="-514350">
              <a:buNone/>
            </a:pPr>
            <a:r>
              <a:rPr lang="en-US" dirty="0" smtClean="0"/>
              <a:t>=phoneme/allophones, morpheme/allomorphs, D-S/SSs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5105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4. </a:t>
            </a:r>
            <a:r>
              <a:rPr lang="en-US" b="1" dirty="0" err="1" smtClean="0"/>
              <a:t>Wh</a:t>
            </a:r>
            <a:r>
              <a:rPr lang="en-US" b="1" dirty="0" smtClean="0"/>
              <a:t>-question/information/content question</a:t>
            </a:r>
          </a:p>
          <a:p>
            <a:pPr>
              <a:buNone/>
            </a:pPr>
            <a:r>
              <a:rPr lang="en-US" b="1" dirty="0" smtClean="0"/>
              <a:t>-Move 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b="1" dirty="0" err="1" smtClean="0"/>
              <a:t>wh</a:t>
            </a:r>
            <a:r>
              <a:rPr lang="en-US" b="1" dirty="0" smtClean="0"/>
              <a:t>-word </a:t>
            </a:r>
            <a:r>
              <a:rPr lang="en-US" dirty="0" smtClean="0"/>
              <a:t>to the </a:t>
            </a:r>
            <a:r>
              <a:rPr lang="en-US" b="1" dirty="0" smtClean="0"/>
              <a:t>beginning</a:t>
            </a:r>
            <a:r>
              <a:rPr lang="en-US" dirty="0" smtClean="0"/>
              <a:t> of the sentence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John bought a book.=What did john buy?</a:t>
            </a:r>
          </a:p>
          <a:p>
            <a:pPr>
              <a:buNone/>
            </a:pPr>
            <a:r>
              <a:rPr lang="en-US" dirty="0" smtClean="0"/>
              <a:t>-John –</a:t>
            </a:r>
            <a:r>
              <a:rPr lang="en-US" dirty="0" err="1" smtClean="0"/>
              <a:t>ed</a:t>
            </a:r>
            <a:r>
              <a:rPr lang="en-US" dirty="0" smtClean="0"/>
              <a:t> buy a book=DS</a:t>
            </a:r>
          </a:p>
          <a:p>
            <a:pPr>
              <a:buNone/>
            </a:pPr>
            <a:r>
              <a:rPr lang="en-US" dirty="0" smtClean="0"/>
              <a:t>-John –</a:t>
            </a:r>
            <a:r>
              <a:rPr lang="en-US" dirty="0" err="1" smtClean="0"/>
              <a:t>ed</a:t>
            </a:r>
            <a:r>
              <a:rPr lang="en-US" dirty="0" smtClean="0"/>
              <a:t> buy what=information missing</a:t>
            </a:r>
          </a:p>
          <a:p>
            <a:pPr>
              <a:buNone/>
            </a:pPr>
            <a:r>
              <a:rPr lang="en-US" dirty="0" smtClean="0"/>
              <a:t>-What John –</a:t>
            </a:r>
            <a:r>
              <a:rPr lang="en-US" dirty="0" err="1" smtClean="0"/>
              <a:t>ed</a:t>
            </a:r>
            <a:r>
              <a:rPr lang="en-US" dirty="0" smtClean="0"/>
              <a:t> buy---- </a:t>
            </a:r>
            <a:r>
              <a:rPr lang="en-US" b="1" dirty="0" err="1" smtClean="0"/>
              <a:t>wh</a:t>
            </a:r>
            <a:r>
              <a:rPr lang="en-US" b="1" dirty="0" smtClean="0"/>
              <a:t>-movement</a:t>
            </a:r>
            <a:r>
              <a:rPr lang="en-US" dirty="0" smtClean="0"/>
              <a:t> triggered by </a:t>
            </a:r>
            <a:r>
              <a:rPr lang="en-US" b="1" dirty="0" smtClean="0"/>
              <a:t>Q morpheme</a:t>
            </a:r>
          </a:p>
          <a:p>
            <a:pPr>
              <a:buNone/>
            </a:pPr>
            <a:r>
              <a:rPr lang="en-US" b="1" dirty="0" smtClean="0"/>
              <a:t>-</a:t>
            </a:r>
            <a:r>
              <a:rPr lang="en-US" dirty="0" smtClean="0"/>
              <a:t>What –</a:t>
            </a:r>
            <a:r>
              <a:rPr lang="en-US" dirty="0" err="1" smtClean="0"/>
              <a:t>ed</a:t>
            </a:r>
            <a:r>
              <a:rPr lang="en-US" dirty="0" smtClean="0"/>
              <a:t> John buy—</a:t>
            </a:r>
            <a:r>
              <a:rPr lang="en-US" b="1" dirty="0" smtClean="0"/>
              <a:t>SAI</a:t>
            </a:r>
          </a:p>
          <a:p>
            <a:pPr>
              <a:buNone/>
            </a:pPr>
            <a:r>
              <a:rPr lang="en-US" dirty="0" smtClean="0"/>
              <a:t>-What –</a:t>
            </a:r>
            <a:r>
              <a:rPr lang="en-US" dirty="0" err="1" smtClean="0"/>
              <a:t>ed</a:t>
            </a:r>
            <a:r>
              <a:rPr lang="en-US" dirty="0" smtClean="0"/>
              <a:t> do John buy---</a:t>
            </a:r>
            <a:r>
              <a:rPr lang="en-US" b="1" dirty="0" smtClean="0"/>
              <a:t>Do-Support</a:t>
            </a:r>
          </a:p>
          <a:p>
            <a:pPr>
              <a:buNone/>
            </a:pPr>
            <a:r>
              <a:rPr lang="en-US" dirty="0" smtClean="0"/>
              <a:t>-What </a:t>
            </a:r>
            <a:r>
              <a:rPr lang="en-US" dirty="0" err="1" smtClean="0"/>
              <a:t>do+ed</a:t>
            </a:r>
            <a:r>
              <a:rPr lang="en-US" dirty="0" smtClean="0"/>
              <a:t> John buy— </a:t>
            </a:r>
            <a:r>
              <a:rPr lang="en-US" b="1" dirty="0" smtClean="0"/>
              <a:t>Affix Hopping</a:t>
            </a:r>
          </a:p>
          <a:p>
            <a:pPr>
              <a:buNone/>
            </a:pPr>
            <a:r>
              <a:rPr lang="en-US" dirty="0" smtClean="0"/>
              <a:t>-What did John buy?=SS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08C8BD-FBF7-44E9-8788-9DE983944C3F}" type="slidenum">
              <a:rPr lang="ar-SA" smtClean="0"/>
              <a:pPr/>
              <a:t>4</a:t>
            </a:fld>
            <a:endParaRPr lang="en-US" smtClean="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4800600" y="3733800"/>
            <a:ext cx="3505200" cy="533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1000" y="3048000"/>
            <a:ext cx="76962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574675" y="304801"/>
            <a:ext cx="8001000" cy="45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140000"/>
              </a:lnSpc>
            </a:pPr>
            <a:r>
              <a:rPr lang="en-US" sz="3200" dirty="0" smtClean="0"/>
              <a:t>PSR= provides the structure/skeleton</a:t>
            </a:r>
            <a:endParaRPr lang="en-US" sz="3000" i="1" dirty="0">
              <a:solidFill>
                <a:schemeClr val="tx2"/>
              </a:solidFill>
            </a:endParaRPr>
          </a:p>
        </p:txBody>
      </p:sp>
      <p:sp>
        <p:nvSpPr>
          <p:cNvPr id="27654" name="Line 5"/>
          <p:cNvSpPr>
            <a:spLocks noChangeShapeType="1"/>
          </p:cNvSpPr>
          <p:nvPr/>
        </p:nvSpPr>
        <p:spPr bwMode="auto">
          <a:xfrm flipH="1">
            <a:off x="914400" y="2819400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Line 6"/>
          <p:cNvSpPr>
            <a:spLocks noChangeShapeType="1"/>
          </p:cNvSpPr>
          <p:nvPr/>
        </p:nvSpPr>
        <p:spPr bwMode="auto">
          <a:xfrm>
            <a:off x="1524000" y="2819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Text Box 7"/>
          <p:cNvSpPr txBox="1">
            <a:spLocks noChangeArrowheads="1"/>
          </p:cNvSpPr>
          <p:nvPr/>
        </p:nvSpPr>
        <p:spPr bwMode="auto">
          <a:xfrm>
            <a:off x="3962400" y="3124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</a:t>
            </a:r>
          </a:p>
        </p:txBody>
      </p:sp>
      <p:sp>
        <p:nvSpPr>
          <p:cNvPr id="27673" name="Text Box 24"/>
          <p:cNvSpPr txBox="1">
            <a:spLocks noChangeArrowheads="1"/>
          </p:cNvSpPr>
          <p:nvPr/>
        </p:nvSpPr>
        <p:spPr bwMode="auto">
          <a:xfrm>
            <a:off x="1828800" y="3124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</a:t>
            </a:r>
          </a:p>
        </p:txBody>
      </p:sp>
      <p:sp>
        <p:nvSpPr>
          <p:cNvPr id="27675" name="Text Box 26"/>
          <p:cNvSpPr txBox="1">
            <a:spLocks noChangeArrowheads="1"/>
          </p:cNvSpPr>
          <p:nvPr/>
        </p:nvSpPr>
        <p:spPr bwMode="auto">
          <a:xfrm>
            <a:off x="3200400" y="1600200"/>
            <a:ext cx="38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</a:t>
            </a:r>
          </a:p>
        </p:txBody>
      </p:sp>
      <p:sp>
        <p:nvSpPr>
          <p:cNvPr id="27676" name="Line 27"/>
          <p:cNvSpPr>
            <a:spLocks noChangeShapeType="1"/>
          </p:cNvSpPr>
          <p:nvPr/>
        </p:nvSpPr>
        <p:spPr bwMode="auto">
          <a:xfrm flipH="1">
            <a:off x="1676400" y="1981200"/>
            <a:ext cx="1676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7" name="Line 28"/>
          <p:cNvSpPr>
            <a:spLocks noChangeShapeType="1"/>
          </p:cNvSpPr>
          <p:nvPr/>
        </p:nvSpPr>
        <p:spPr bwMode="auto">
          <a:xfrm>
            <a:off x="3352800" y="1981200"/>
            <a:ext cx="1981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8" name="Text Box 29"/>
          <p:cNvSpPr txBox="1">
            <a:spLocks noChangeArrowheads="1"/>
          </p:cNvSpPr>
          <p:nvPr/>
        </p:nvSpPr>
        <p:spPr bwMode="auto">
          <a:xfrm>
            <a:off x="1371600" y="2438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NP</a:t>
            </a:r>
          </a:p>
        </p:txBody>
      </p:sp>
      <p:sp>
        <p:nvSpPr>
          <p:cNvPr id="27679" name="Text Box 30"/>
          <p:cNvSpPr txBox="1">
            <a:spLocks noChangeArrowheads="1"/>
          </p:cNvSpPr>
          <p:nvPr/>
        </p:nvSpPr>
        <p:spPr bwMode="auto">
          <a:xfrm>
            <a:off x="5181600" y="2438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VP</a:t>
            </a:r>
          </a:p>
        </p:txBody>
      </p:sp>
      <p:sp>
        <p:nvSpPr>
          <p:cNvPr id="27680" name="Line 31"/>
          <p:cNvSpPr>
            <a:spLocks noChangeShapeType="1"/>
          </p:cNvSpPr>
          <p:nvPr/>
        </p:nvSpPr>
        <p:spPr bwMode="auto">
          <a:xfrm flipH="1">
            <a:off x="4267200" y="28194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1" name="Text Box 32"/>
          <p:cNvSpPr txBox="1">
            <a:spLocks noChangeArrowheads="1"/>
          </p:cNvSpPr>
          <p:nvPr/>
        </p:nvSpPr>
        <p:spPr bwMode="auto">
          <a:xfrm>
            <a:off x="609600" y="3048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Det</a:t>
            </a:r>
          </a:p>
        </p:txBody>
      </p:sp>
      <p:sp>
        <p:nvSpPr>
          <p:cNvPr id="27682" name="Line 33"/>
          <p:cNvSpPr>
            <a:spLocks noChangeShapeType="1"/>
          </p:cNvSpPr>
          <p:nvPr/>
        </p:nvSpPr>
        <p:spPr bwMode="auto">
          <a:xfrm>
            <a:off x="838200" y="34290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3" name="Line 34"/>
          <p:cNvSpPr>
            <a:spLocks noChangeShapeType="1"/>
          </p:cNvSpPr>
          <p:nvPr/>
        </p:nvSpPr>
        <p:spPr bwMode="auto">
          <a:xfrm>
            <a:off x="2057400" y="3505200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4" name="Line 35"/>
          <p:cNvSpPr>
            <a:spLocks noChangeShapeType="1"/>
          </p:cNvSpPr>
          <p:nvPr/>
        </p:nvSpPr>
        <p:spPr bwMode="auto">
          <a:xfrm>
            <a:off x="4191000" y="35052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6" name="Line 37"/>
          <p:cNvSpPr>
            <a:spLocks noChangeShapeType="1"/>
          </p:cNvSpPr>
          <p:nvPr/>
        </p:nvSpPr>
        <p:spPr bwMode="auto">
          <a:xfrm>
            <a:off x="5410200" y="28194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7" name="Text Box 38"/>
          <p:cNvSpPr txBox="1">
            <a:spLocks noChangeArrowheads="1"/>
          </p:cNvSpPr>
          <p:nvPr/>
        </p:nvSpPr>
        <p:spPr bwMode="auto">
          <a:xfrm>
            <a:off x="6324600" y="30480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NP</a:t>
            </a:r>
          </a:p>
        </p:txBody>
      </p:sp>
      <p:sp>
        <p:nvSpPr>
          <p:cNvPr id="27689" name="Text Box 40"/>
          <p:cNvSpPr txBox="1">
            <a:spLocks noChangeArrowheads="1"/>
          </p:cNvSpPr>
          <p:nvPr/>
        </p:nvSpPr>
        <p:spPr bwMode="auto">
          <a:xfrm>
            <a:off x="4876800" y="37338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Det</a:t>
            </a:r>
          </a:p>
        </p:txBody>
      </p:sp>
      <p:sp>
        <p:nvSpPr>
          <p:cNvPr id="27690" name="Line 41"/>
          <p:cNvSpPr>
            <a:spLocks noChangeShapeType="1"/>
          </p:cNvSpPr>
          <p:nvPr/>
        </p:nvSpPr>
        <p:spPr bwMode="auto">
          <a:xfrm>
            <a:off x="5105400" y="4191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91" name="Text Box 42"/>
          <p:cNvSpPr txBox="1">
            <a:spLocks noChangeArrowheads="1"/>
          </p:cNvSpPr>
          <p:nvPr/>
        </p:nvSpPr>
        <p:spPr bwMode="auto">
          <a:xfrm>
            <a:off x="6858000" y="3962401"/>
            <a:ext cx="60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N</a:t>
            </a:r>
          </a:p>
        </p:txBody>
      </p:sp>
      <p:sp>
        <p:nvSpPr>
          <p:cNvPr id="27692" name="Line 43"/>
          <p:cNvSpPr>
            <a:spLocks noChangeShapeType="1"/>
          </p:cNvSpPr>
          <p:nvPr/>
        </p:nvSpPr>
        <p:spPr bwMode="auto">
          <a:xfrm>
            <a:off x="7010400" y="4343400"/>
            <a:ext cx="228600" cy="1524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94" name="Line 49"/>
          <p:cNvSpPr>
            <a:spLocks noChangeShapeType="1"/>
          </p:cNvSpPr>
          <p:nvPr/>
        </p:nvSpPr>
        <p:spPr bwMode="auto">
          <a:xfrm flipH="1">
            <a:off x="5257800" y="3429000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96" name="Line 51"/>
          <p:cNvSpPr>
            <a:spLocks noChangeShapeType="1"/>
          </p:cNvSpPr>
          <p:nvPr/>
        </p:nvSpPr>
        <p:spPr bwMode="auto">
          <a:xfrm>
            <a:off x="6553200" y="34290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7630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b="1" dirty="0" smtClean="0"/>
              <a:t>Negative</a:t>
            </a:r>
            <a:r>
              <a:rPr lang="en-US" dirty="0" smtClean="0"/>
              <a:t> </a:t>
            </a:r>
            <a:r>
              <a:rPr lang="en-US" b="1" dirty="0" smtClean="0"/>
              <a:t>formation</a:t>
            </a:r>
            <a:r>
              <a:rPr lang="en-US" dirty="0" smtClean="0"/>
              <a:t>= place the </a:t>
            </a:r>
            <a:r>
              <a:rPr lang="en-US" b="1" dirty="0" smtClean="0"/>
              <a:t>negative</a:t>
            </a:r>
            <a:r>
              <a:rPr lang="en-US" dirty="0" smtClean="0"/>
              <a:t> element (</a:t>
            </a:r>
            <a:r>
              <a:rPr lang="en-US" b="1" dirty="0" smtClean="0"/>
              <a:t>not</a:t>
            </a:r>
            <a:r>
              <a:rPr lang="en-US" dirty="0" smtClean="0"/>
              <a:t>) after </a:t>
            </a:r>
            <a:r>
              <a:rPr lang="en-US" b="1" dirty="0" smtClean="0"/>
              <a:t>auxiliary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err="1" smtClean="0"/>
              <a:t>Eg</a:t>
            </a:r>
            <a:r>
              <a:rPr lang="en-US" dirty="0" smtClean="0"/>
              <a:t>. John did not come yesterday.</a:t>
            </a:r>
          </a:p>
          <a:p>
            <a:pPr>
              <a:buNone/>
            </a:pPr>
            <a:r>
              <a:rPr lang="en-US" dirty="0" smtClean="0"/>
              <a:t>-John –</a:t>
            </a:r>
            <a:r>
              <a:rPr lang="en-US" dirty="0" err="1" smtClean="0"/>
              <a:t>ed</a:t>
            </a:r>
            <a:r>
              <a:rPr lang="en-US" dirty="0" smtClean="0"/>
              <a:t> come yesterday= </a:t>
            </a:r>
            <a:r>
              <a:rPr lang="en-US" b="1" dirty="0" smtClean="0"/>
              <a:t>DS</a:t>
            </a:r>
          </a:p>
          <a:p>
            <a:pPr>
              <a:buNone/>
            </a:pPr>
            <a:r>
              <a:rPr lang="en-US" dirty="0" smtClean="0"/>
              <a:t>-John –</a:t>
            </a:r>
            <a:r>
              <a:rPr lang="en-US" dirty="0" err="1" smtClean="0"/>
              <a:t>ed</a:t>
            </a:r>
            <a:r>
              <a:rPr lang="en-US" dirty="0" smtClean="0"/>
              <a:t> not come yesterday= </a:t>
            </a:r>
            <a:r>
              <a:rPr lang="en-US" b="1" dirty="0" smtClean="0"/>
              <a:t>placement of Negative </a:t>
            </a:r>
          </a:p>
          <a:p>
            <a:pPr>
              <a:buNone/>
            </a:pPr>
            <a:r>
              <a:rPr lang="en-US" dirty="0" smtClean="0"/>
              <a:t> -John –</a:t>
            </a:r>
            <a:r>
              <a:rPr lang="en-US" dirty="0" err="1" smtClean="0"/>
              <a:t>ed</a:t>
            </a:r>
            <a:r>
              <a:rPr lang="en-US" dirty="0" smtClean="0"/>
              <a:t> do not come yesterday= </a:t>
            </a:r>
            <a:r>
              <a:rPr lang="en-US" b="1" dirty="0" smtClean="0"/>
              <a:t>Do-Support</a:t>
            </a:r>
          </a:p>
          <a:p>
            <a:pPr>
              <a:buNone/>
            </a:pPr>
            <a:r>
              <a:rPr lang="en-US" dirty="0" smtClean="0"/>
              <a:t>-John </a:t>
            </a:r>
            <a:r>
              <a:rPr lang="en-US" dirty="0" err="1" smtClean="0"/>
              <a:t>do+ed</a:t>
            </a:r>
            <a:r>
              <a:rPr lang="en-US" dirty="0" smtClean="0"/>
              <a:t> not come yesterday= </a:t>
            </a:r>
            <a:r>
              <a:rPr lang="en-US" b="1" dirty="0" smtClean="0"/>
              <a:t>Affix Hopping</a:t>
            </a:r>
          </a:p>
          <a:p>
            <a:pPr>
              <a:buNone/>
            </a:pPr>
            <a:r>
              <a:rPr lang="en-US" dirty="0" smtClean="0"/>
              <a:t>-John did not come yesterday= </a:t>
            </a:r>
            <a:r>
              <a:rPr lang="en-US" b="1" dirty="0" smtClean="0"/>
              <a:t>SS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2.2 </a:t>
            </a:r>
            <a:r>
              <a:rPr lang="en-US" b="1" dirty="0" smtClean="0"/>
              <a:t>Constituents</a:t>
            </a:r>
            <a:r>
              <a:rPr lang="en-US" dirty="0" smtClean="0"/>
              <a:t>=</a:t>
            </a:r>
          </a:p>
          <a:p>
            <a:pPr>
              <a:buNone/>
            </a:pPr>
            <a:r>
              <a:rPr lang="en-US" b="1" dirty="0" smtClean="0"/>
              <a:t>Constituent: </a:t>
            </a:r>
            <a:r>
              <a:rPr lang="en-US" dirty="0" smtClean="0"/>
              <a:t>one of the parts of something that combine to form the whole.</a:t>
            </a:r>
          </a:p>
          <a:p>
            <a:pPr>
              <a:buNone/>
            </a:pPr>
            <a:r>
              <a:rPr lang="en-US" dirty="0" smtClean="0"/>
              <a:t>-It is a </a:t>
            </a:r>
            <a:r>
              <a:rPr lang="en-US" b="1" dirty="0" smtClean="0"/>
              <a:t>unit</a:t>
            </a:r>
            <a:r>
              <a:rPr lang="en-US" dirty="0" smtClean="0"/>
              <a:t> or </a:t>
            </a:r>
            <a:r>
              <a:rPr lang="en-US" b="1" dirty="0" smtClean="0"/>
              <a:t>part</a:t>
            </a:r>
            <a:r>
              <a:rPr lang="en-US" dirty="0" smtClean="0"/>
              <a:t> of a given larger </a:t>
            </a:r>
            <a:r>
              <a:rPr lang="en-US" b="1" dirty="0" smtClean="0"/>
              <a:t>structure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John slept.</a:t>
            </a:r>
          </a:p>
          <a:p>
            <a:r>
              <a:rPr lang="en-US" dirty="0" smtClean="0"/>
              <a:t>John left home. </a:t>
            </a:r>
          </a:p>
          <a:p>
            <a:r>
              <a:rPr lang="en-US" dirty="0" smtClean="0"/>
              <a:t>The boy left home.</a:t>
            </a:r>
          </a:p>
          <a:p>
            <a:r>
              <a:rPr lang="en-US" dirty="0" smtClean="0"/>
              <a:t>Colorless green ideas sleep furiously.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Criteria for determining constituents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-</a:t>
            </a:r>
            <a:r>
              <a:rPr lang="en-US" dirty="0" smtClean="0"/>
              <a:t>some </a:t>
            </a:r>
            <a:r>
              <a:rPr lang="en-US" b="1" dirty="0" smtClean="0"/>
              <a:t>words</a:t>
            </a:r>
            <a:r>
              <a:rPr lang="en-US" dirty="0" smtClean="0"/>
              <a:t> are </a:t>
            </a:r>
            <a:r>
              <a:rPr lang="en-US" b="1" dirty="0" smtClean="0"/>
              <a:t>grouped</a:t>
            </a:r>
            <a:r>
              <a:rPr lang="en-US" dirty="0" smtClean="0"/>
              <a:t> together to form a </a:t>
            </a:r>
            <a:r>
              <a:rPr lang="en-US" b="1" dirty="0" smtClean="0"/>
              <a:t>unit</a:t>
            </a:r>
            <a:r>
              <a:rPr lang="en-US" dirty="0" smtClean="0"/>
              <a:t> to the exclusion of other words within the sentence.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b="1" dirty="0" smtClean="0"/>
              <a:t>Movement</a:t>
            </a:r>
            <a:r>
              <a:rPr lang="en-US" dirty="0" smtClean="0"/>
              <a:t>=within a sentence some group of words may </a:t>
            </a:r>
            <a:r>
              <a:rPr lang="en-US" b="1" dirty="0" smtClean="0"/>
              <a:t>move</a:t>
            </a:r>
            <a:r>
              <a:rPr lang="en-US" dirty="0" smtClean="0"/>
              <a:t> around together as a </a:t>
            </a:r>
            <a:r>
              <a:rPr lang="en-US" b="1" dirty="0" smtClean="0"/>
              <a:t>unit</a:t>
            </a:r>
            <a:r>
              <a:rPr lang="en-US" dirty="0" smtClean="0"/>
              <a:t> and others cannot.</a:t>
            </a:r>
          </a:p>
          <a:p>
            <a:pPr>
              <a:buNone/>
            </a:pPr>
            <a:r>
              <a:rPr lang="en-US" dirty="0" smtClean="0"/>
              <a:t>-the fact that a given sub-string of words can </a:t>
            </a:r>
            <a:r>
              <a:rPr lang="en-US" b="1" dirty="0" smtClean="0"/>
              <a:t>move</a:t>
            </a:r>
            <a:r>
              <a:rPr lang="en-US" dirty="0" smtClean="0"/>
              <a:t> is evidenced that it is a </a:t>
            </a:r>
            <a:r>
              <a:rPr lang="en-US" b="1" dirty="0" smtClean="0"/>
              <a:t>constituent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. Change the following sentence in to </a:t>
            </a:r>
            <a:r>
              <a:rPr lang="en-US" b="1" dirty="0" smtClean="0"/>
              <a:t>passive</a:t>
            </a:r>
            <a:r>
              <a:rPr lang="en-US" dirty="0" smtClean="0"/>
              <a:t> and </a:t>
            </a:r>
            <a:r>
              <a:rPr lang="en-US" b="1" dirty="0" smtClean="0"/>
              <a:t>question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=I have seen </a:t>
            </a:r>
            <a:r>
              <a:rPr lang="en-US" b="1" dirty="0" smtClean="0"/>
              <a:t>those 3 pictures of Mary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Passive=</a:t>
            </a:r>
            <a:endParaRPr lang="en-US" dirty="0" smtClean="0"/>
          </a:p>
          <a:p>
            <a:r>
              <a:rPr lang="en-US" b="1" dirty="0" err="1" smtClean="0"/>
              <a:t>Wh</a:t>
            </a:r>
            <a:r>
              <a:rPr lang="en-US" b="1" dirty="0" smtClean="0"/>
              <a:t>-Question (which)</a:t>
            </a:r>
            <a:r>
              <a:rPr lang="en-US" dirty="0" smtClean="0"/>
              <a:t>=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 the other hand, </a:t>
            </a:r>
            <a:r>
              <a:rPr lang="en-US" b="1" u="sng" dirty="0" smtClean="0"/>
              <a:t>3 pictures of </a:t>
            </a:r>
            <a:r>
              <a:rPr lang="en-US" dirty="0" smtClean="0"/>
              <a:t>cannot be moved as a unit, and it tells us that it is not a constituent.</a:t>
            </a:r>
          </a:p>
          <a:p>
            <a:r>
              <a:rPr lang="en-US" dirty="0" smtClean="0"/>
              <a:t>Example:</a:t>
            </a:r>
          </a:p>
          <a:p>
            <a:pPr marL="514350" indent="-514350">
              <a:buAutoNum type="alphaLcPeriod"/>
            </a:pPr>
            <a:r>
              <a:rPr lang="en-US" dirty="0" smtClean="0"/>
              <a:t>*</a:t>
            </a:r>
            <a:r>
              <a:rPr lang="en-US" b="1" u="sng" dirty="0" smtClean="0"/>
              <a:t>3 pictures of </a:t>
            </a:r>
            <a:r>
              <a:rPr lang="en-US" dirty="0" smtClean="0"/>
              <a:t>have been seen those Mary by me.</a:t>
            </a:r>
          </a:p>
          <a:p>
            <a:pPr marL="514350" indent="-514350">
              <a:buAutoNum type="alphaLcPeriod"/>
            </a:pPr>
            <a:r>
              <a:rPr lang="en-US" dirty="0" smtClean="0"/>
              <a:t>*</a:t>
            </a:r>
            <a:r>
              <a:rPr lang="en-US" b="1" u="sng" dirty="0" smtClean="0"/>
              <a:t>Which 3 pictures of </a:t>
            </a:r>
            <a:r>
              <a:rPr lang="en-US" dirty="0" smtClean="0"/>
              <a:t>have you seen those Mary?</a:t>
            </a:r>
          </a:p>
          <a:p>
            <a:pPr marL="514350" indent="-514350">
              <a:buNone/>
            </a:pPr>
            <a:r>
              <a:rPr lang="en-US" dirty="0" smtClean="0"/>
              <a:t>-Therefore, one way to ascertain the constituency is to find out whether the given string can move around in the given sentence.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2. </a:t>
            </a:r>
            <a:r>
              <a:rPr lang="en-US" b="1" dirty="0" smtClean="0"/>
              <a:t>Coordination=</a:t>
            </a:r>
            <a:r>
              <a:rPr lang="en-US" dirty="0" smtClean="0"/>
              <a:t>if a given sub string of words can be shown to be joined with another, then both sub-strings are </a:t>
            </a:r>
            <a:r>
              <a:rPr lang="en-US" b="1" dirty="0" smtClean="0"/>
              <a:t>constituents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-only constituents (of same type) can be conjoined.</a:t>
            </a:r>
          </a:p>
          <a:p>
            <a:r>
              <a:rPr lang="en-US" dirty="0" smtClean="0"/>
              <a:t>Example:</a:t>
            </a:r>
          </a:p>
          <a:p>
            <a:pPr>
              <a:buNone/>
            </a:pPr>
            <a:r>
              <a:rPr lang="en-US" dirty="0" smtClean="0"/>
              <a:t>a. I met your </a:t>
            </a:r>
            <a:r>
              <a:rPr lang="en-US" b="1" u="sng" dirty="0" smtClean="0"/>
              <a:t>mother</a:t>
            </a:r>
            <a:r>
              <a:rPr lang="en-US" dirty="0" smtClean="0"/>
              <a:t> and </a:t>
            </a:r>
            <a:r>
              <a:rPr lang="en-US" b="1" u="sng" dirty="0" smtClean="0"/>
              <a:t>father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b. Is she </a:t>
            </a:r>
            <a:r>
              <a:rPr lang="en-US" b="1" u="sng" dirty="0" smtClean="0"/>
              <a:t>in the kitchen </a:t>
            </a:r>
            <a:r>
              <a:rPr lang="en-US" dirty="0" smtClean="0"/>
              <a:t>or </a:t>
            </a:r>
            <a:r>
              <a:rPr lang="en-US" b="1" u="sng" dirty="0" smtClean="0"/>
              <a:t>in the bathroom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c. He has </a:t>
            </a:r>
            <a:r>
              <a:rPr lang="en-US" b="1" u="sng" dirty="0" smtClean="0"/>
              <a:t>a cat </a:t>
            </a:r>
            <a:r>
              <a:rPr lang="en-US" dirty="0" smtClean="0"/>
              <a:t>and </a:t>
            </a:r>
            <a:r>
              <a:rPr lang="en-US" b="1" u="sng" dirty="0" smtClean="0"/>
              <a:t>a dog.</a:t>
            </a:r>
          </a:p>
          <a:p>
            <a:pPr>
              <a:buNone/>
            </a:pPr>
            <a:r>
              <a:rPr lang="en-US" dirty="0" smtClean="0"/>
              <a:t>d. He speaks </a:t>
            </a:r>
            <a:r>
              <a:rPr lang="en-US" b="1" u="sng" dirty="0" smtClean="0"/>
              <a:t>very slowly </a:t>
            </a:r>
            <a:r>
              <a:rPr lang="en-US" dirty="0" smtClean="0"/>
              <a:t>but </a:t>
            </a:r>
            <a:r>
              <a:rPr lang="en-US" b="1" u="sng" dirty="0" smtClean="0"/>
              <a:t>very articulately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5943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The difference between movement and coordination</a:t>
            </a:r>
          </a:p>
          <a:p>
            <a:r>
              <a:rPr lang="en-US" dirty="0" smtClean="0"/>
              <a:t>In movement, the larger/whole part of the structure is moved, but in coordination, part of the larger structure can be coordinated with another similar structure,</a:t>
            </a:r>
          </a:p>
          <a:p>
            <a:pPr>
              <a:buNone/>
            </a:pPr>
            <a:r>
              <a:rPr lang="en-US" dirty="0" smtClean="0"/>
              <a:t>Example: John bought </a:t>
            </a:r>
            <a:r>
              <a:rPr lang="en-US" b="1" u="sng" dirty="0" smtClean="0"/>
              <a:t>the large cup</a:t>
            </a:r>
            <a:r>
              <a:rPr lang="en-US" dirty="0" smtClean="0"/>
              <a:t>.</a:t>
            </a:r>
          </a:p>
          <a:p>
            <a:pPr marL="514350" indent="-514350">
              <a:buAutoNum type="alphaLcPeriod"/>
            </a:pPr>
            <a:r>
              <a:rPr lang="en-US" b="1" u="sng" dirty="0" smtClean="0"/>
              <a:t>The large cup </a:t>
            </a:r>
            <a:r>
              <a:rPr lang="en-US" dirty="0" smtClean="0"/>
              <a:t>was bought by John.</a:t>
            </a:r>
          </a:p>
          <a:p>
            <a:pPr marL="514350" indent="-514350">
              <a:buAutoNum type="alphaLcPeriod"/>
            </a:pPr>
            <a:r>
              <a:rPr lang="en-US" dirty="0" smtClean="0"/>
              <a:t>*</a:t>
            </a:r>
            <a:r>
              <a:rPr lang="en-US" b="1" u="sng" dirty="0" smtClean="0"/>
              <a:t>Large cup </a:t>
            </a:r>
            <a:r>
              <a:rPr lang="en-US" dirty="0" smtClean="0"/>
              <a:t>was</a:t>
            </a:r>
            <a:r>
              <a:rPr lang="en-US" b="1" dirty="0" smtClean="0"/>
              <a:t> </a:t>
            </a:r>
            <a:r>
              <a:rPr lang="en-US" dirty="0" smtClean="0"/>
              <a:t>bought the by John.</a:t>
            </a:r>
          </a:p>
          <a:p>
            <a:pPr>
              <a:buNone/>
            </a:pPr>
            <a:r>
              <a:rPr lang="en-US" dirty="0" smtClean="0"/>
              <a:t>c. John bought </a:t>
            </a:r>
            <a:r>
              <a:rPr lang="en-US" b="1" u="sng" dirty="0" smtClean="0"/>
              <a:t>the large cup </a:t>
            </a:r>
            <a:r>
              <a:rPr lang="en-US" dirty="0" smtClean="0"/>
              <a:t>and </a:t>
            </a:r>
            <a:r>
              <a:rPr lang="en-US" b="1" u="sng" dirty="0" smtClean="0"/>
              <a:t>the small picture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d. John bought the </a:t>
            </a:r>
            <a:r>
              <a:rPr lang="en-US" b="1" u="sng" dirty="0" smtClean="0"/>
              <a:t>large cup </a:t>
            </a:r>
            <a:r>
              <a:rPr lang="en-US" dirty="0" smtClean="0"/>
              <a:t>and </a:t>
            </a:r>
            <a:r>
              <a:rPr lang="en-US" b="1" u="sng" dirty="0" smtClean="0"/>
              <a:t>small picture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-This shows that, </a:t>
            </a:r>
            <a:r>
              <a:rPr lang="en-US" b="1" dirty="0" smtClean="0">
                <a:solidFill>
                  <a:srgbClr val="FF0000"/>
                </a:solidFill>
              </a:rPr>
              <a:t>coordination</a:t>
            </a:r>
            <a:r>
              <a:rPr lang="en-US" dirty="0" smtClean="0"/>
              <a:t> is a sufficient condition for a constituent, movement requires further conditions to be satisfied.</a:t>
            </a:r>
          </a:p>
          <a:p>
            <a:pPr>
              <a:buNone/>
            </a:pPr>
            <a:r>
              <a:rPr lang="en-US" dirty="0" smtClean="0"/>
              <a:t>-whereas all constituents can be coordinated, only constituents that are maximal in size can be moved.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3156</TotalTime>
  <Words>3032</Words>
  <Application>Microsoft Office PowerPoint</Application>
  <PresentationFormat>On-screen Show (4:3)</PresentationFormat>
  <Paragraphs>367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2. Syntax=the user of the product of morphology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2.3 Phrase Structure (Phrasal Category)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Structural Ambiguity</vt:lpstr>
      <vt:lpstr>Slide 25</vt:lpstr>
      <vt:lpstr>The boy saw the man with the telescope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Morphology and Syntax</dc:title>
  <dc:creator>user</dc:creator>
  <cp:lastModifiedBy>abebe.admasu</cp:lastModifiedBy>
  <cp:revision>415</cp:revision>
  <dcterms:created xsi:type="dcterms:W3CDTF">2016-04-24T09:10:25Z</dcterms:created>
  <dcterms:modified xsi:type="dcterms:W3CDTF">2020-04-30T06:47:07Z</dcterms:modified>
</cp:coreProperties>
</file>