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96"/>
  </p:notes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3" r:id="rId18"/>
    <p:sldId id="278" r:id="rId19"/>
    <p:sldId id="279" r:id="rId20"/>
    <p:sldId id="280" r:id="rId21"/>
    <p:sldId id="281" r:id="rId22"/>
    <p:sldId id="282" r:id="rId23"/>
    <p:sldId id="283" r:id="rId24"/>
    <p:sldId id="284" r:id="rId25"/>
    <p:sldId id="285" r:id="rId26"/>
    <p:sldId id="286" r:id="rId27"/>
    <p:sldId id="287" r:id="rId28"/>
    <p:sldId id="411" r:id="rId29"/>
    <p:sldId id="412" r:id="rId30"/>
    <p:sldId id="418" r:id="rId31"/>
    <p:sldId id="413" r:id="rId32"/>
    <p:sldId id="414" r:id="rId33"/>
    <p:sldId id="415" r:id="rId34"/>
    <p:sldId id="416" r:id="rId35"/>
    <p:sldId id="417" r:id="rId36"/>
    <p:sldId id="419" r:id="rId37"/>
    <p:sldId id="420" r:id="rId38"/>
    <p:sldId id="421" r:id="rId39"/>
    <p:sldId id="422" r:id="rId40"/>
    <p:sldId id="423" r:id="rId41"/>
    <p:sldId id="424" r:id="rId42"/>
    <p:sldId id="426" r:id="rId43"/>
    <p:sldId id="428" r:id="rId44"/>
    <p:sldId id="425" r:id="rId45"/>
    <p:sldId id="427" r:id="rId46"/>
    <p:sldId id="294" r:id="rId47"/>
    <p:sldId id="442" r:id="rId48"/>
    <p:sldId id="429" r:id="rId49"/>
    <p:sldId id="430" r:id="rId50"/>
    <p:sldId id="431" r:id="rId51"/>
    <p:sldId id="433" r:id="rId52"/>
    <p:sldId id="432" r:id="rId53"/>
    <p:sldId id="434" r:id="rId54"/>
    <p:sldId id="435" r:id="rId55"/>
    <p:sldId id="436" r:id="rId56"/>
    <p:sldId id="438" r:id="rId57"/>
    <p:sldId id="439" r:id="rId58"/>
    <p:sldId id="440" r:id="rId59"/>
    <p:sldId id="441" r:id="rId60"/>
    <p:sldId id="443" r:id="rId61"/>
    <p:sldId id="444" r:id="rId62"/>
    <p:sldId id="295" r:id="rId63"/>
    <p:sldId id="296" r:id="rId64"/>
    <p:sldId id="297" r:id="rId65"/>
    <p:sldId id="446" r:id="rId66"/>
    <p:sldId id="445" r:id="rId67"/>
    <p:sldId id="447" r:id="rId68"/>
    <p:sldId id="448" r:id="rId69"/>
    <p:sldId id="452" r:id="rId70"/>
    <p:sldId id="453" r:id="rId71"/>
    <p:sldId id="454" r:id="rId72"/>
    <p:sldId id="455" r:id="rId73"/>
    <p:sldId id="456" r:id="rId74"/>
    <p:sldId id="457" r:id="rId75"/>
    <p:sldId id="458" r:id="rId76"/>
    <p:sldId id="459" r:id="rId77"/>
    <p:sldId id="460" r:id="rId78"/>
    <p:sldId id="461" r:id="rId79"/>
    <p:sldId id="462" r:id="rId80"/>
    <p:sldId id="463" r:id="rId81"/>
    <p:sldId id="464" r:id="rId82"/>
    <p:sldId id="465" r:id="rId83"/>
    <p:sldId id="466" r:id="rId84"/>
    <p:sldId id="467" r:id="rId85"/>
    <p:sldId id="468" r:id="rId86"/>
    <p:sldId id="469" r:id="rId87"/>
    <p:sldId id="470" r:id="rId88"/>
    <p:sldId id="471" r:id="rId89"/>
    <p:sldId id="472" r:id="rId90"/>
    <p:sldId id="473" r:id="rId91"/>
    <p:sldId id="474" r:id="rId92"/>
    <p:sldId id="475" r:id="rId93"/>
    <p:sldId id="476" r:id="rId94"/>
    <p:sldId id="477" r:id="rId95"/>
    <p:sldId id="478" r:id="rId96"/>
    <p:sldId id="309" r:id="rId97"/>
    <p:sldId id="310" r:id="rId98"/>
    <p:sldId id="311" r:id="rId99"/>
    <p:sldId id="312" r:id="rId100"/>
    <p:sldId id="313" r:id="rId101"/>
    <p:sldId id="314" r:id="rId102"/>
    <p:sldId id="315" r:id="rId103"/>
    <p:sldId id="319" r:id="rId104"/>
    <p:sldId id="320" r:id="rId105"/>
    <p:sldId id="321" r:id="rId106"/>
    <p:sldId id="322" r:id="rId107"/>
    <p:sldId id="323" r:id="rId108"/>
    <p:sldId id="324" r:id="rId109"/>
    <p:sldId id="325" r:id="rId110"/>
    <p:sldId id="326" r:id="rId111"/>
    <p:sldId id="327" r:id="rId112"/>
    <p:sldId id="328" r:id="rId113"/>
    <p:sldId id="329" r:id="rId114"/>
    <p:sldId id="330" r:id="rId115"/>
    <p:sldId id="331" r:id="rId116"/>
    <p:sldId id="332" r:id="rId117"/>
    <p:sldId id="333" r:id="rId118"/>
    <p:sldId id="334" r:id="rId119"/>
    <p:sldId id="335" r:id="rId120"/>
    <p:sldId id="336" r:id="rId121"/>
    <p:sldId id="337" r:id="rId122"/>
    <p:sldId id="338" r:id="rId123"/>
    <p:sldId id="339" r:id="rId124"/>
    <p:sldId id="340" r:id="rId125"/>
    <p:sldId id="341" r:id="rId126"/>
    <p:sldId id="342" r:id="rId127"/>
    <p:sldId id="343" r:id="rId128"/>
    <p:sldId id="344" r:id="rId129"/>
    <p:sldId id="345" r:id="rId130"/>
    <p:sldId id="346" r:id="rId131"/>
    <p:sldId id="347" r:id="rId132"/>
    <p:sldId id="348" r:id="rId133"/>
    <p:sldId id="349" r:id="rId134"/>
    <p:sldId id="350" r:id="rId135"/>
    <p:sldId id="351" r:id="rId136"/>
    <p:sldId id="352" r:id="rId137"/>
    <p:sldId id="353" r:id="rId138"/>
    <p:sldId id="354" r:id="rId139"/>
    <p:sldId id="355" r:id="rId140"/>
    <p:sldId id="356" r:id="rId141"/>
    <p:sldId id="357" r:id="rId142"/>
    <p:sldId id="358" r:id="rId143"/>
    <p:sldId id="359" r:id="rId144"/>
    <p:sldId id="360" r:id="rId145"/>
    <p:sldId id="361" r:id="rId146"/>
    <p:sldId id="362" r:id="rId147"/>
    <p:sldId id="363" r:id="rId148"/>
    <p:sldId id="364" r:id="rId149"/>
    <p:sldId id="365" r:id="rId150"/>
    <p:sldId id="366" r:id="rId151"/>
    <p:sldId id="367" r:id="rId152"/>
    <p:sldId id="368" r:id="rId153"/>
    <p:sldId id="369" r:id="rId154"/>
    <p:sldId id="370" r:id="rId155"/>
    <p:sldId id="371" r:id="rId156"/>
    <p:sldId id="372" r:id="rId157"/>
    <p:sldId id="373" r:id="rId158"/>
    <p:sldId id="374" r:id="rId159"/>
    <p:sldId id="375" r:id="rId160"/>
    <p:sldId id="376" r:id="rId161"/>
    <p:sldId id="377" r:id="rId162"/>
    <p:sldId id="378" r:id="rId163"/>
    <p:sldId id="379" r:id="rId164"/>
    <p:sldId id="380" r:id="rId165"/>
    <p:sldId id="381" r:id="rId166"/>
    <p:sldId id="382" r:id="rId167"/>
    <p:sldId id="383" r:id="rId168"/>
    <p:sldId id="384" r:id="rId169"/>
    <p:sldId id="385" r:id="rId170"/>
    <p:sldId id="386" r:id="rId171"/>
    <p:sldId id="387" r:id="rId172"/>
    <p:sldId id="388" r:id="rId173"/>
    <p:sldId id="389" r:id="rId174"/>
    <p:sldId id="390" r:id="rId175"/>
    <p:sldId id="391" r:id="rId176"/>
    <p:sldId id="392" r:id="rId177"/>
    <p:sldId id="393" r:id="rId178"/>
    <p:sldId id="394" r:id="rId179"/>
    <p:sldId id="395" r:id="rId180"/>
    <p:sldId id="396" r:id="rId181"/>
    <p:sldId id="397" r:id="rId182"/>
    <p:sldId id="398" r:id="rId183"/>
    <p:sldId id="399" r:id="rId184"/>
    <p:sldId id="400" r:id="rId185"/>
    <p:sldId id="401" r:id="rId186"/>
    <p:sldId id="402" r:id="rId187"/>
    <p:sldId id="403" r:id="rId188"/>
    <p:sldId id="404" r:id="rId189"/>
    <p:sldId id="405" r:id="rId190"/>
    <p:sldId id="406" r:id="rId191"/>
    <p:sldId id="407" r:id="rId192"/>
    <p:sldId id="408" r:id="rId193"/>
    <p:sldId id="409" r:id="rId194"/>
    <p:sldId id="410" r:id="rId19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196" Type="http://schemas.openxmlformats.org/officeDocument/2006/relationships/notesMaster" Target="notesMasters/notesMaster1.xml"/><Relationship Id="rId200"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181" Type="http://schemas.openxmlformats.org/officeDocument/2006/relationships/slide" Target="slides/slide180.xml"/><Relationship Id="rId186" Type="http://schemas.openxmlformats.org/officeDocument/2006/relationships/slide" Target="slides/slide185.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92" Type="http://schemas.openxmlformats.org/officeDocument/2006/relationships/slide" Target="slides/slide191.xml"/><Relationship Id="rId197" Type="http://schemas.openxmlformats.org/officeDocument/2006/relationships/presProps" Target="presProp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viewProps" Target="viewProps.xml"/><Relationship Id="rId172" Type="http://schemas.openxmlformats.org/officeDocument/2006/relationships/slide" Target="slides/slide171.xml"/><Relationship Id="rId193" Type="http://schemas.openxmlformats.org/officeDocument/2006/relationships/slide" Target="slides/slide192.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190" Type="http://schemas.openxmlformats.org/officeDocument/2006/relationships/slide" Target="slides/slide189.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725CEA-D876-4415-A3DF-0E6E8F23FCEF}" type="datetimeFigureOut">
              <a:rPr lang="en-US" smtClean="0"/>
              <a:t>4/25/2020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81FAFA-1A82-49ED-A02A-082944B0D27E}" type="slidenum">
              <a:rPr lang="en-US" smtClean="0"/>
              <a:t>‹#›</a:t>
            </a:fld>
            <a:endParaRPr lang="en-US"/>
          </a:p>
        </p:txBody>
      </p:sp>
    </p:spTree>
    <p:extLst>
      <p:ext uri="{BB962C8B-B14F-4D97-AF65-F5344CB8AC3E}">
        <p14:creationId xmlns:p14="http://schemas.microsoft.com/office/powerpoint/2010/main" val="2096968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F02B3B5-C14B-473E-AA36-07382BAA2C34}" type="slidenum">
              <a:rPr lang="en-US" smtClean="0"/>
              <a:pPr/>
              <a:t>62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1D8BD707-D9CF-40AE-B4C6-C98DA3205C09}" type="datetimeFigureOut">
              <a:rPr lang="en-US" smtClean="0"/>
              <a:pPr/>
              <a:t>4/25/2020</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1D8BD707-D9CF-40AE-B4C6-C98DA3205C09}" type="datetimeFigureOut">
              <a:rPr lang="en-US" smtClean="0"/>
              <a:pPr/>
              <a:t>4/25/2020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4/25/2020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pPr/>
              <a:t>4/25/2020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685800"/>
            <a:ext cx="7772400" cy="2590799"/>
          </a:xfrm>
          <a:solidFill>
            <a:schemeClr val="accent3"/>
          </a:solidFill>
        </p:spPr>
        <p:txBody>
          <a:bodyPr>
            <a:noAutofit/>
          </a:bodyPr>
          <a:lstStyle/>
          <a:p>
            <a:pPr algn="ctr"/>
            <a:r>
              <a:rPr lang="en-US" dirty="0">
                <a:solidFill>
                  <a:schemeClr val="tx1"/>
                </a:solidFill>
                <a:latin typeface="Times New Roman" pitchFamily="18" charset="0"/>
                <a:cs typeface="Times New Roman" pitchFamily="18" charset="0"/>
              </a:rPr>
              <a:t>Curriculum Design, Implementation and Evaluation in ANFE</a:t>
            </a:r>
            <a:r>
              <a:rPr lang="en-US" dirty="0">
                <a:solidFill>
                  <a:schemeClr val="tx1"/>
                </a:solidFill>
              </a:rPr>
              <a:t> </a:t>
            </a:r>
          </a:p>
        </p:txBody>
      </p:sp>
      <p:sp>
        <p:nvSpPr>
          <p:cNvPr id="3" name="Subtitle 2"/>
          <p:cNvSpPr>
            <a:spLocks noGrp="1"/>
          </p:cNvSpPr>
          <p:nvPr>
            <p:ph type="subTitle" idx="1"/>
          </p:nvPr>
        </p:nvSpPr>
        <p:spPr>
          <a:xfrm>
            <a:off x="1295400" y="4724400"/>
            <a:ext cx="7406640" cy="1752600"/>
          </a:xfrm>
          <a:solidFill>
            <a:srgbClr val="92D050"/>
          </a:solidFill>
        </p:spPr>
        <p:txBody>
          <a:bodyPr>
            <a:normAutofit/>
          </a:bodyPr>
          <a:lstStyle/>
          <a:p>
            <a:r>
              <a:rPr lang="en-US" dirty="0"/>
              <a:t>By </a:t>
            </a:r>
          </a:p>
          <a:p>
            <a:r>
              <a:rPr lang="en-US" dirty="0">
                <a:solidFill>
                  <a:srgbClr val="7030A0"/>
                </a:solidFill>
                <a:latin typeface="Times New Roman" pitchFamily="18" charset="0"/>
                <a:cs typeface="Times New Roman" pitchFamily="18" charset="0"/>
              </a:rPr>
              <a:t>Samuel Zinabu</a:t>
            </a:r>
          </a:p>
          <a:p>
            <a:r>
              <a:rPr lang="en-US" dirty="0">
                <a:solidFill>
                  <a:srgbClr val="7030A0"/>
                </a:solidFill>
                <a:latin typeface="Times New Roman" pitchFamily="18" charset="0"/>
                <a:cs typeface="Times New Roman" pitchFamily="18" charset="0"/>
              </a:rPr>
              <a:t>Lecturer,  department of  AECD</a:t>
            </a:r>
          </a:p>
        </p:txBody>
      </p:sp>
    </p:spTree>
    <p:extLst>
      <p:ext uri="{BB962C8B-B14F-4D97-AF65-F5344CB8AC3E}">
        <p14:creationId xmlns:p14="http://schemas.microsoft.com/office/powerpoint/2010/main" val="22943625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itchFamily="18" charset="0"/>
                <a:cs typeface="Times New Roman" pitchFamily="18" charset="0"/>
              </a:rPr>
              <a:t>How to become an adult?</a:t>
            </a: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Becoming an adult </a:t>
            </a:r>
          </a:p>
          <a:p>
            <a:r>
              <a:rPr lang="en-US" dirty="0">
                <a:latin typeface="Times New Roman" pitchFamily="18" charset="0"/>
                <a:cs typeface="Times New Roman" pitchFamily="18" charset="0"/>
              </a:rPr>
              <a:t>Not a  sudden event </a:t>
            </a:r>
          </a:p>
          <a:p>
            <a:r>
              <a:rPr lang="en-US" dirty="0">
                <a:latin typeface="Times New Roman" pitchFamily="18" charset="0"/>
                <a:cs typeface="Times New Roman" pitchFamily="18" charset="0"/>
              </a:rPr>
              <a:t>Lifelong process</a:t>
            </a:r>
          </a:p>
          <a:p>
            <a:r>
              <a:rPr lang="en-US" dirty="0">
                <a:latin typeface="Times New Roman" pitchFamily="18" charset="0"/>
                <a:cs typeface="Times New Roman" pitchFamily="18" charset="0"/>
              </a:rPr>
              <a:t>Cumulative result-comes mostly from accumulation of age, observation, and experience over lifetime of an individual</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69154430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itchFamily="18" charset="0"/>
                <a:cs typeface="Times New Roman" pitchFamily="18" charset="0"/>
              </a:rPr>
              <a:t>Cognitive Curriculum</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r>
              <a:rPr lang="en-US" dirty="0">
                <a:latin typeface="Times New Roman" pitchFamily="18" charset="0"/>
                <a:cs typeface="Times New Roman" pitchFamily="18" charset="0"/>
              </a:rPr>
              <a:t>Focus on students and how they gain and organize their knowledge.</a:t>
            </a:r>
          </a:p>
          <a:p>
            <a:r>
              <a:rPr lang="en-US" dirty="0">
                <a:latin typeface="Times New Roman" pitchFamily="18" charset="0"/>
                <a:cs typeface="Times New Roman" pitchFamily="18" charset="0"/>
              </a:rPr>
              <a:t>Students do not merely receive information but actively create a pattern of what it means to them.</a:t>
            </a:r>
          </a:p>
          <a:p>
            <a:r>
              <a:rPr lang="en-US" dirty="0">
                <a:latin typeface="Times New Roman" pitchFamily="18" charset="0"/>
                <a:cs typeface="Times New Roman" pitchFamily="18" charset="0"/>
              </a:rPr>
              <a:t>Knowledge is the process  rather than the product.</a:t>
            </a:r>
          </a:p>
          <a:p>
            <a:r>
              <a:rPr lang="en-US" dirty="0">
                <a:latin typeface="Times New Roman" pitchFamily="18" charset="0"/>
                <a:cs typeface="Times New Roman" pitchFamily="18" charset="0"/>
              </a:rPr>
              <a:t>The teacher’s role is facilitating  the students own discovery-known as inquiry training.</a:t>
            </a:r>
          </a:p>
          <a:p>
            <a:endParaRPr lang="en-US" dirty="0"/>
          </a:p>
        </p:txBody>
      </p:sp>
    </p:spTree>
    <p:extLst>
      <p:ext uri="{BB962C8B-B14F-4D97-AF65-F5344CB8AC3E}">
        <p14:creationId xmlns:p14="http://schemas.microsoft.com/office/powerpoint/2010/main" val="145994995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itchFamily="18" charset="0"/>
                <a:cs typeface="Times New Roman" pitchFamily="18" charset="0"/>
              </a:rPr>
              <a:t>Constructivism views of Learning</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r>
              <a:rPr lang="en-US" dirty="0">
                <a:latin typeface="Times New Roman" pitchFamily="18" charset="0"/>
                <a:cs typeface="Times New Roman" pitchFamily="18" charset="0"/>
              </a:rPr>
              <a:t>Constructivism has a philosophical assumption that there is no objective reality that a teacher transfers to learners  from external world.</a:t>
            </a:r>
          </a:p>
          <a:p>
            <a:r>
              <a:rPr lang="en-US" dirty="0">
                <a:latin typeface="Times New Roman" pitchFamily="18" charset="0"/>
                <a:cs typeface="Times New Roman" pitchFamily="18" charset="0"/>
              </a:rPr>
              <a:t>Knowledge construction is a function of the prior knowledge, mental structure, and beliefs that an individual applies to interpret  objects and events.</a:t>
            </a:r>
          </a:p>
          <a:p>
            <a:r>
              <a:rPr lang="en-US" dirty="0">
                <a:latin typeface="Times New Roman" pitchFamily="18" charset="0"/>
                <a:cs typeface="Times New Roman" pitchFamily="18" charset="0"/>
              </a:rPr>
              <a:t>An individual makes a variety of </a:t>
            </a:r>
            <a:r>
              <a:rPr lang="en-US" sz="2800" dirty="0">
                <a:latin typeface="Times New Roman" pitchFamily="18" charset="0"/>
                <a:cs typeface="Times New Roman" pitchFamily="18" charset="0"/>
              </a:rPr>
              <a:t>interpretations</a:t>
            </a:r>
            <a:r>
              <a:rPr lang="en-US" dirty="0">
                <a:latin typeface="Times New Roman" pitchFamily="18" charset="0"/>
                <a:cs typeface="Times New Roman" pitchFamily="18" charset="0"/>
              </a:rPr>
              <a:t> of a situation  to arrive his own interpretation</a:t>
            </a:r>
            <a:r>
              <a:rPr lang="en-US" dirty="0"/>
              <a:t>.</a:t>
            </a:r>
          </a:p>
          <a:p>
            <a:endParaRPr lang="en-US" dirty="0"/>
          </a:p>
        </p:txBody>
      </p:sp>
    </p:spTree>
    <p:extLst>
      <p:ext uri="{BB962C8B-B14F-4D97-AF65-F5344CB8AC3E}">
        <p14:creationId xmlns:p14="http://schemas.microsoft.com/office/powerpoint/2010/main" val="24216664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normAutofit fontScale="90000"/>
          </a:bodyPr>
          <a:lstStyle/>
          <a:p>
            <a:r>
              <a:rPr lang="en-US" b="1" dirty="0"/>
              <a:t>                                                                        Social learning theory</a:t>
            </a:r>
            <a:br>
              <a:rPr lang="en-US" b="1" dirty="0"/>
            </a:br>
            <a:endParaRPr lang="en-US" dirty="0"/>
          </a:p>
        </p:txBody>
      </p:sp>
      <p:sp>
        <p:nvSpPr>
          <p:cNvPr id="3" name="Content Placeholder 2"/>
          <p:cNvSpPr>
            <a:spLocks noGrp="1"/>
          </p:cNvSpPr>
          <p:nvPr>
            <p:ph idx="1"/>
          </p:nvPr>
        </p:nvSpPr>
        <p:spPr>
          <a:xfrm>
            <a:off x="1435608" y="1447800"/>
            <a:ext cx="7498080" cy="5105400"/>
          </a:xfrm>
        </p:spPr>
        <p:txBody>
          <a:bodyPr>
            <a:normAutofit fontScale="85000" lnSpcReduction="10000"/>
          </a:bodyPr>
          <a:lstStyle/>
          <a:p>
            <a:r>
              <a:rPr lang="en-US" dirty="0">
                <a:latin typeface="Times New Roman" pitchFamily="18" charset="0"/>
                <a:cs typeface="Times New Roman" pitchFamily="18" charset="0"/>
              </a:rPr>
              <a:t>In social learning theory, attention is given to personality factors and interactions among people.</a:t>
            </a:r>
          </a:p>
          <a:p>
            <a:pPr marL="82296" indent="0">
              <a:buNone/>
            </a:pP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The theory states that certain learning takes place through the ability of individuals to observe the behavior of other persons, serving as models</a:t>
            </a:r>
          </a:p>
          <a:p>
            <a:pPr marL="82296" indent="0">
              <a:buNone/>
            </a:pP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This allows them to make choices among these behaviors, which they adapt to themselves(modeling) and do in the same or better way.  </a:t>
            </a:r>
          </a:p>
          <a:p>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72729447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60000"/>
              <a:lumOff val="40000"/>
            </a:schemeClr>
          </a:solidFill>
        </p:spPr>
        <p:txBody>
          <a:bodyPr>
            <a:normAutofit fontScale="90000"/>
          </a:bodyPr>
          <a:lstStyle/>
          <a:p>
            <a:r>
              <a:rPr lang="en-US" b="1" dirty="0"/>
              <a:t>                                                                           </a:t>
            </a:r>
            <a:r>
              <a:rPr lang="en-US" sz="3600" b="1" dirty="0">
                <a:latin typeface="Times New Roman" pitchFamily="18" charset="0"/>
                <a:cs typeface="Times New Roman" pitchFamily="18" charset="0"/>
              </a:rPr>
              <a:t>2.5 Social Foundations of Curriculum </a:t>
            </a:r>
            <a:br>
              <a:rPr lang="en-US" b="1"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r>
              <a:rPr lang="en-US" dirty="0">
                <a:latin typeface="Times New Roman" pitchFamily="18" charset="0"/>
                <a:cs typeface="Times New Roman" pitchFamily="18" charset="0"/>
              </a:rPr>
              <a:t>In every society the curriculum is a reflection of what the people think, feel, believe and do.</a:t>
            </a:r>
          </a:p>
          <a:p>
            <a:r>
              <a:rPr lang="en-US" dirty="0">
                <a:latin typeface="Times New Roman" pitchFamily="18" charset="0"/>
                <a:cs typeface="Times New Roman" pitchFamily="18" charset="0"/>
              </a:rPr>
              <a:t>society and culture exert enormous influences on the formation of the school curriculum.</a:t>
            </a:r>
          </a:p>
          <a:p>
            <a:r>
              <a:rPr lang="en-US" dirty="0">
                <a:latin typeface="Times New Roman" pitchFamily="18" charset="0"/>
                <a:cs typeface="Times New Roman" pitchFamily="18" charset="0"/>
              </a:rPr>
              <a:t>is not possible to talk about a curriculum free culture.</a:t>
            </a:r>
          </a:p>
          <a:p>
            <a:r>
              <a:rPr lang="en-US" dirty="0">
                <a:latin typeface="Times New Roman" pitchFamily="18" charset="0"/>
                <a:cs typeface="Times New Roman" pitchFamily="18" charset="0"/>
              </a:rPr>
              <a:t>Rather, one should consider a curriculum as a situation where judgments are made as to what aspects of culture are to be included and why.</a:t>
            </a:r>
          </a:p>
          <a:p>
            <a:r>
              <a:rPr lang="en-US" dirty="0">
                <a:latin typeface="Times New Roman" pitchFamily="18" charset="0"/>
                <a:cs typeface="Times New Roman" pitchFamily="18" charset="0"/>
              </a:rPr>
              <a:t>Society and culture influence curriculum developers simply because they are members of a particular society.</a:t>
            </a:r>
          </a:p>
          <a:p>
            <a:endParaRPr lang="en-US" dirty="0"/>
          </a:p>
        </p:txBody>
      </p:sp>
    </p:spTree>
    <p:extLst>
      <p:ext uri="{BB962C8B-B14F-4D97-AF65-F5344CB8AC3E}">
        <p14:creationId xmlns:p14="http://schemas.microsoft.com/office/powerpoint/2010/main" val="67652322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fontScale="92500"/>
          </a:bodyPr>
          <a:lstStyle/>
          <a:p>
            <a:r>
              <a:rPr lang="en-US" dirty="0">
                <a:latin typeface="Times New Roman" pitchFamily="18" charset="0"/>
                <a:cs typeface="Times New Roman" pitchFamily="18" charset="0"/>
              </a:rPr>
              <a:t>When the process of curriculum development takes place, the cultural traits within </a:t>
            </a:r>
            <a:r>
              <a:rPr lang="en-US" dirty="0" err="1">
                <a:latin typeface="Times New Roman" pitchFamily="18" charset="0"/>
                <a:cs typeface="Times New Roman" pitchFamily="18" charset="0"/>
              </a:rPr>
              <a:t>develsopers</a:t>
            </a:r>
            <a:r>
              <a:rPr lang="en-US" dirty="0">
                <a:latin typeface="Times New Roman" pitchFamily="18" charset="0"/>
                <a:cs typeface="Times New Roman" pitchFamily="18" charset="0"/>
              </a:rPr>
              <a:t> influence the very selection of objectives, contents, methods and evaluations that constitute the curriculum they are devising. </a:t>
            </a:r>
          </a:p>
          <a:p>
            <a:r>
              <a:rPr lang="en-US" dirty="0">
                <a:latin typeface="Times New Roman" pitchFamily="18" charset="0"/>
                <a:cs typeface="Times New Roman" pitchFamily="18" charset="0"/>
              </a:rPr>
              <a:t>Curriculum developers may be well aware of societal and cultural influences and have the deliberate intention in mind of reproducing aspects of that culture in the curriculum. </a:t>
            </a:r>
          </a:p>
          <a:p>
            <a:endParaRPr lang="en-US" dirty="0"/>
          </a:p>
        </p:txBody>
      </p:sp>
    </p:spTree>
    <p:extLst>
      <p:ext uri="{BB962C8B-B14F-4D97-AF65-F5344CB8AC3E}">
        <p14:creationId xmlns:p14="http://schemas.microsoft.com/office/powerpoint/2010/main" val="4147348595"/>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60000"/>
              <a:lumOff val="40000"/>
            </a:schemeClr>
          </a:solidFill>
        </p:spPr>
        <p:txBody>
          <a:bodyPr>
            <a:normAutofit fontScale="90000"/>
          </a:bodyPr>
          <a:lstStyle/>
          <a:p>
            <a:r>
              <a:rPr lang="en-US" dirty="0">
                <a:latin typeface="Times New Roman" pitchFamily="18" charset="0"/>
                <a:cs typeface="Times New Roman" pitchFamily="18" charset="0"/>
              </a:rPr>
              <a:t>Unit Three</a:t>
            </a:r>
            <a:br>
              <a:rPr lang="en-US" dirty="0">
                <a:latin typeface="Times New Roman" pitchFamily="18" charset="0"/>
                <a:cs typeface="Times New Roman" pitchFamily="18" charset="0"/>
              </a:rPr>
            </a:br>
            <a:r>
              <a:rPr lang="en-US" sz="4000" dirty="0">
                <a:solidFill>
                  <a:srgbClr val="00B050"/>
                </a:solidFill>
                <a:latin typeface="Times New Roman" pitchFamily="18" charset="0"/>
                <a:cs typeface="Times New Roman" pitchFamily="18" charset="0"/>
              </a:rPr>
              <a:t> Curriculum development Models</a:t>
            </a:r>
          </a:p>
        </p:txBody>
      </p:sp>
      <p:sp>
        <p:nvSpPr>
          <p:cNvPr id="3" name="Content Placeholder 2"/>
          <p:cNvSpPr>
            <a:spLocks noGrp="1"/>
          </p:cNvSpPr>
          <p:nvPr>
            <p:ph idx="1"/>
          </p:nvPr>
        </p:nvSpPr>
        <p:spPr/>
        <p:txBody>
          <a:bodyPr/>
          <a:lstStyle/>
          <a:p>
            <a:pPr marL="342900" lvl="1" indent="-342900">
              <a:buFont typeface="Wingdings" pitchFamily="2" charset="2"/>
              <a:buChar char="Ø"/>
            </a:pPr>
            <a:r>
              <a:rPr lang="en-US" dirty="0">
                <a:latin typeface="Times New Roman" pitchFamily="18" charset="0"/>
                <a:cs typeface="Times New Roman" pitchFamily="18" charset="0"/>
              </a:rPr>
              <a:t>Curriculum development models refer to structures/patterns which serve as frameworks or guidelines to a certain action required while developing the curriculum. </a:t>
            </a:r>
          </a:p>
          <a:p>
            <a:pPr marL="342900" lvl="1" indent="-342900">
              <a:buFont typeface="Wingdings" pitchFamily="2" charset="2"/>
              <a:buChar char="Ø"/>
            </a:pPr>
            <a:r>
              <a:rPr lang="en-US" dirty="0">
                <a:latin typeface="Times New Roman" pitchFamily="18" charset="0"/>
                <a:cs typeface="Times New Roman" pitchFamily="18" charset="0"/>
              </a:rPr>
              <a:t>There are three major  curriculum development models:-   objective </a:t>
            </a:r>
          </a:p>
          <a:p>
            <a:pPr marL="342900" lvl="1" indent="-342900">
              <a:buNone/>
            </a:pPr>
            <a:r>
              <a:rPr lang="en-US" dirty="0">
                <a:latin typeface="Times New Roman" pitchFamily="18" charset="0"/>
                <a:cs typeface="Times New Roman" pitchFamily="18" charset="0"/>
              </a:rPr>
              <a:t>                   - Process</a:t>
            </a:r>
          </a:p>
          <a:p>
            <a:pPr marL="342900" lvl="1" indent="-342900">
              <a:buNone/>
            </a:pPr>
            <a:r>
              <a:rPr lang="en-US" dirty="0">
                <a:latin typeface="Times New Roman" pitchFamily="18" charset="0"/>
                <a:cs typeface="Times New Roman" pitchFamily="18" charset="0"/>
              </a:rPr>
              <a:t>                   - Situational analysis</a:t>
            </a:r>
          </a:p>
          <a:p>
            <a:pPr marL="342900" lvl="1" indent="-342900">
              <a:buFont typeface="Wingdings" pitchFamily="2" charset="2"/>
              <a:buChar char="Ø"/>
            </a:pPr>
            <a:endParaRPr lang="en-US" dirty="0"/>
          </a:p>
          <a:p>
            <a:pPr marL="342900" lvl="1" indent="-342900">
              <a:buFont typeface="Wingdings" pitchFamily="2" charset="2"/>
              <a:buChar char="Ø"/>
            </a:pPr>
            <a:endParaRPr lang="en-US" dirty="0"/>
          </a:p>
          <a:p>
            <a:pPr marL="342900" lvl="1" indent="-342900">
              <a:buFont typeface="Wingdings" pitchFamily="2" charset="2"/>
              <a:buChar char="Ø"/>
            </a:pPr>
            <a:endParaRPr lang="en-US" dirty="0"/>
          </a:p>
          <a:p>
            <a:pPr>
              <a:buFont typeface="Wingdings" pitchFamily="2" charset="2"/>
              <a:buChar char="Ø"/>
            </a:pPr>
            <a:endParaRPr lang="en-US" dirty="0">
              <a:solidFill>
                <a:srgbClr val="92D050"/>
              </a:solidFill>
              <a:latin typeface="Times New Roman" pitchFamily="18" charset="0"/>
              <a:cs typeface="Times New Roman" pitchFamily="18" charset="0"/>
            </a:endParaRPr>
          </a:p>
        </p:txBody>
      </p:sp>
    </p:spTree>
    <p:extLst>
      <p:ext uri="{BB962C8B-B14F-4D97-AF65-F5344CB8AC3E}">
        <p14:creationId xmlns:p14="http://schemas.microsoft.com/office/powerpoint/2010/main" val="23543538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Objective model</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a:latin typeface="Times New Roman" pitchFamily="18" charset="0"/>
                <a:cs typeface="Times New Roman" pitchFamily="18" charset="0"/>
              </a:rPr>
              <a:t>named as Tyler's model, Tyler's Rationale and End-means model.</a:t>
            </a:r>
          </a:p>
          <a:p>
            <a:r>
              <a:rPr lang="en-US" dirty="0">
                <a:latin typeface="Times New Roman" pitchFamily="18" charset="0"/>
                <a:cs typeface="Times New Roman" pitchFamily="18" charset="0"/>
              </a:rPr>
              <a:t>The objective model follows the following curriculum development steps: </a:t>
            </a:r>
          </a:p>
          <a:p>
            <a:pPr marL="653796" indent="-571500">
              <a:buFont typeface="+mj-lt"/>
              <a:buAutoNum type="arabicPeriod"/>
            </a:pPr>
            <a:r>
              <a:rPr lang="en-US" dirty="0">
                <a:latin typeface="Times New Roman" pitchFamily="18" charset="0"/>
                <a:cs typeface="Times New Roman" pitchFamily="18" charset="0"/>
              </a:rPr>
              <a:t>Stating aims, goal and objectives of education       </a:t>
            </a:r>
          </a:p>
          <a:p>
            <a:pPr marL="653796" indent="-571500">
              <a:buFont typeface="+mj-lt"/>
              <a:buAutoNum type="arabicPeriod"/>
            </a:pPr>
            <a:r>
              <a:rPr lang="en-US" dirty="0">
                <a:latin typeface="Times New Roman" pitchFamily="18" charset="0"/>
                <a:cs typeface="Times New Roman" pitchFamily="18" charset="0"/>
              </a:rPr>
              <a:t>Selection of contents</a:t>
            </a:r>
          </a:p>
          <a:p>
            <a:pPr marL="653796" indent="-571500">
              <a:buFont typeface="+mj-lt"/>
              <a:buAutoNum type="arabicPeriod"/>
            </a:pPr>
            <a:r>
              <a:rPr lang="en-US" dirty="0">
                <a:latin typeface="Times New Roman" pitchFamily="18" charset="0"/>
                <a:cs typeface="Times New Roman" pitchFamily="18" charset="0"/>
              </a:rPr>
              <a:t>Selection of learning experiences</a:t>
            </a:r>
          </a:p>
          <a:p>
            <a:pPr marL="653796" indent="-571500">
              <a:buFont typeface="+mj-lt"/>
              <a:buAutoNum type="arabicPeriod"/>
            </a:pPr>
            <a:r>
              <a:rPr lang="en-US" dirty="0">
                <a:latin typeface="Times New Roman" pitchFamily="18" charset="0"/>
                <a:cs typeface="Times New Roman" pitchFamily="18" charset="0"/>
              </a:rPr>
              <a:t>Organizing and matching contents and  </a:t>
            </a:r>
          </a:p>
          <a:p>
            <a:pPr marL="653796" indent="-571500">
              <a:buFont typeface="+mj-lt"/>
              <a:buAutoNum type="arabicPeriod"/>
            </a:pPr>
            <a:r>
              <a:rPr lang="en-US" dirty="0">
                <a:latin typeface="Times New Roman" pitchFamily="18" charset="0"/>
                <a:cs typeface="Times New Roman" pitchFamily="18" charset="0"/>
              </a:rPr>
              <a:t>learning experiences with context. </a:t>
            </a:r>
          </a:p>
          <a:p>
            <a:pPr marL="653796" indent="-571500">
              <a:buFont typeface="+mj-lt"/>
              <a:buAutoNum type="arabicPeriod"/>
            </a:pPr>
            <a:r>
              <a:rPr lang="en-US" dirty="0">
                <a:latin typeface="Times New Roman" pitchFamily="18" charset="0"/>
                <a:cs typeface="Times New Roman" pitchFamily="18" charset="0"/>
              </a:rPr>
              <a:t> Evaluation</a:t>
            </a:r>
          </a:p>
        </p:txBody>
      </p:sp>
    </p:spTree>
    <p:extLst>
      <p:ext uri="{BB962C8B-B14F-4D97-AF65-F5344CB8AC3E}">
        <p14:creationId xmlns:p14="http://schemas.microsoft.com/office/powerpoint/2010/main" val="283817069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t>
            </a:r>
            <a:r>
              <a:rPr lang="en-US" b="1" dirty="0"/>
              <a:t>1.Tyler's rationale model</a:t>
            </a:r>
            <a:r>
              <a:rPr lang="en-US" dirty="0"/>
              <a:t> </a:t>
            </a:r>
            <a:r>
              <a:rPr lang="en-US" dirty="0">
                <a:solidFill>
                  <a:srgbClr val="C00000"/>
                </a:solidFill>
                <a:latin typeface="Times New Roman" pitchFamily="18" charset="0"/>
                <a:cs typeface="Times New Roman" pitchFamily="18" charset="0"/>
              </a:rPr>
              <a:t> </a:t>
            </a:r>
            <a:br>
              <a:rPr lang="en-US" dirty="0">
                <a:solidFill>
                  <a:srgbClr val="C00000"/>
                </a:solidFill>
                <a:latin typeface="Times New Roman" pitchFamily="18" charset="0"/>
                <a:cs typeface="Times New Roman" pitchFamily="18" charset="0"/>
              </a:rPr>
            </a:br>
            <a:r>
              <a:rPr lang="en-US" dirty="0"/>
              <a:t>                                            </a:t>
            </a:r>
          </a:p>
        </p:txBody>
      </p:sp>
      <p:sp>
        <p:nvSpPr>
          <p:cNvPr id="3" name="Content Placeholder 2"/>
          <p:cNvSpPr>
            <a:spLocks noGrp="1"/>
          </p:cNvSpPr>
          <p:nvPr>
            <p:ph idx="1"/>
          </p:nvPr>
        </p:nvSpPr>
        <p:spPr/>
        <p:txBody>
          <a:bodyPr/>
          <a:lstStyle/>
          <a:p>
            <a:r>
              <a:rPr lang="en-US" dirty="0"/>
              <a:t>one of the earliest attempts made to systematically approach to the challenges of curriculum design.</a:t>
            </a:r>
          </a:p>
          <a:p>
            <a:r>
              <a:rPr lang="en-US" dirty="0"/>
              <a:t>Ralph W. Tyler developed the model in 1949.</a:t>
            </a:r>
          </a:p>
        </p:txBody>
      </p:sp>
    </p:spTree>
    <p:extLst>
      <p:ext uri="{BB962C8B-B14F-4D97-AF65-F5344CB8AC3E}">
        <p14:creationId xmlns:p14="http://schemas.microsoft.com/office/powerpoint/2010/main" val="270711678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Major questions that were raised by Tyler</a:t>
            </a:r>
            <a:br>
              <a:rPr lang="en-US" dirty="0"/>
            </a:br>
            <a:endParaRPr lang="en-US" dirty="0"/>
          </a:p>
        </p:txBody>
      </p:sp>
      <p:sp>
        <p:nvSpPr>
          <p:cNvPr id="3" name="Content Placeholder 2"/>
          <p:cNvSpPr>
            <a:spLocks noGrp="1"/>
          </p:cNvSpPr>
          <p:nvPr>
            <p:ph idx="1"/>
          </p:nvPr>
        </p:nvSpPr>
        <p:spPr/>
        <p:txBody>
          <a:bodyPr>
            <a:normAutofit lnSpcReduction="10000"/>
          </a:bodyPr>
          <a:lstStyle/>
          <a:p>
            <a:pPr marL="514350" indent="-514350">
              <a:buAutoNum type="arabicPeriod"/>
            </a:pPr>
            <a:r>
              <a:rPr lang="en-US" dirty="0">
                <a:latin typeface="Times New Roman" pitchFamily="18" charset="0"/>
                <a:cs typeface="Times New Roman" pitchFamily="18" charset="0"/>
              </a:rPr>
              <a:t>What educational purposes should the school seek to attain? (Objectives)</a:t>
            </a:r>
          </a:p>
          <a:p>
            <a:pPr marL="514350" indent="-514350">
              <a:buAutoNum type="arabicPeriod"/>
            </a:pPr>
            <a:r>
              <a:rPr lang="en-US" dirty="0">
                <a:latin typeface="Times New Roman" pitchFamily="18" charset="0"/>
                <a:cs typeface="Times New Roman" pitchFamily="18" charset="0"/>
              </a:rPr>
              <a:t>What educational experiences are likely to attain these objectives?(Instructional strategies and contents).</a:t>
            </a:r>
          </a:p>
          <a:p>
            <a:pPr marL="514350" indent="-514350">
              <a:buNone/>
            </a:pPr>
            <a:r>
              <a:rPr lang="en-US" dirty="0">
                <a:latin typeface="Times New Roman" pitchFamily="18" charset="0"/>
                <a:cs typeface="Times New Roman" pitchFamily="18" charset="0"/>
              </a:rPr>
              <a:t>3. How can these educational experiences be effectively organized? (Organization)</a:t>
            </a:r>
          </a:p>
          <a:p>
            <a:pPr marL="514350" indent="-514350">
              <a:buNone/>
            </a:pPr>
            <a:r>
              <a:rPr lang="en-US" dirty="0">
                <a:latin typeface="Times New Roman" pitchFamily="18" charset="0"/>
                <a:cs typeface="Times New Roman" pitchFamily="18" charset="0"/>
              </a:rPr>
              <a:t>4. How can we determine whether these purposes are being attained? (Assessment and evaluation)</a:t>
            </a:r>
          </a:p>
          <a:p>
            <a:endParaRPr lang="en-US" dirty="0"/>
          </a:p>
        </p:txBody>
      </p:sp>
    </p:spTree>
    <p:extLst>
      <p:ext uri="{BB962C8B-B14F-4D97-AF65-F5344CB8AC3E}">
        <p14:creationId xmlns:p14="http://schemas.microsoft.com/office/powerpoint/2010/main" val="280778314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fontScale="92500"/>
          </a:bodyPr>
          <a:lstStyle/>
          <a:p>
            <a:pPr>
              <a:buNone/>
            </a:pPr>
            <a:r>
              <a:rPr lang="en-US" dirty="0">
                <a:latin typeface="Times New Roman" pitchFamily="18" charset="0"/>
                <a:cs typeface="Times New Roman" pitchFamily="18" charset="0"/>
              </a:rPr>
              <a:t>Accordingly, Tyler has viewed curriculum planning as a </a:t>
            </a:r>
            <a:r>
              <a:rPr lang="en-US" dirty="0">
                <a:solidFill>
                  <a:srgbClr val="FF0000"/>
                </a:solidFill>
                <a:latin typeface="Times New Roman" pitchFamily="18" charset="0"/>
                <a:cs typeface="Times New Roman" pitchFamily="18" charset="0"/>
              </a:rPr>
              <a:t>four-step</a:t>
            </a:r>
            <a:r>
              <a:rPr lang="en-US" dirty="0">
                <a:latin typeface="Times New Roman" pitchFamily="18" charset="0"/>
                <a:cs typeface="Times New Roman" pitchFamily="18" charset="0"/>
              </a:rPr>
              <a:t> process. These are:</a:t>
            </a:r>
          </a:p>
          <a:p>
            <a:pPr lvl="0"/>
            <a:r>
              <a:rPr lang="en-US" dirty="0">
                <a:latin typeface="Times New Roman" pitchFamily="18" charset="0"/>
                <a:cs typeface="Times New Roman" pitchFamily="18" charset="0"/>
              </a:rPr>
              <a:t>Defining objectives</a:t>
            </a:r>
          </a:p>
          <a:p>
            <a:pPr lvl="0"/>
            <a:r>
              <a:rPr lang="en-US" dirty="0">
                <a:latin typeface="Times New Roman" pitchFamily="18" charset="0"/>
                <a:cs typeface="Times New Roman" pitchFamily="18" charset="0"/>
              </a:rPr>
              <a:t>Selection of learning experiences</a:t>
            </a:r>
          </a:p>
          <a:p>
            <a:pPr lvl="0"/>
            <a:r>
              <a:rPr lang="en-US" dirty="0">
                <a:latin typeface="Times New Roman" pitchFamily="18" charset="0"/>
                <a:cs typeface="Times New Roman" pitchFamily="18" charset="0"/>
              </a:rPr>
              <a:t>Organization of experiences</a:t>
            </a:r>
          </a:p>
          <a:p>
            <a:pPr lvl="0"/>
            <a:r>
              <a:rPr lang="en-US" dirty="0">
                <a:latin typeface="Times New Roman" pitchFamily="18" charset="0"/>
                <a:cs typeface="Times New Roman" pitchFamily="18" charset="0"/>
              </a:rPr>
              <a:t>Determining relevant  evaluation strategies</a:t>
            </a:r>
          </a:p>
          <a:p>
            <a:pPr lvl="0">
              <a:buFont typeface="Wingdings" pitchFamily="2" charset="2"/>
              <a:buChar char="ü"/>
            </a:pPr>
            <a:r>
              <a:rPr lang="en-US" dirty="0">
                <a:latin typeface="Times New Roman" pitchFamily="18" charset="0"/>
                <a:cs typeface="Times New Roman" pitchFamily="18" charset="0"/>
              </a:rPr>
              <a:t>To him objective is given greater emphasis and should be made the first area of concern for curriculum development.</a:t>
            </a:r>
          </a:p>
        </p:txBody>
      </p:sp>
    </p:spTree>
    <p:extLst>
      <p:ext uri="{BB962C8B-B14F-4D97-AF65-F5344CB8AC3E}">
        <p14:creationId xmlns:p14="http://schemas.microsoft.com/office/powerpoint/2010/main" val="4375213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itchFamily="18" charset="0"/>
                <a:cs typeface="Times New Roman" pitchFamily="18" charset="0"/>
              </a:rPr>
              <a:t>Adult Education-Some Misconceptions </a:t>
            </a:r>
          </a:p>
        </p:txBody>
      </p:sp>
      <p:sp>
        <p:nvSpPr>
          <p:cNvPr id="3" name="Content Placeholder 2"/>
          <p:cNvSpPr>
            <a:spLocks noGrp="1"/>
          </p:cNvSpPr>
          <p:nvPr>
            <p:ph idx="1"/>
          </p:nvPr>
        </p:nvSpPr>
        <p:spPr/>
        <p:txBody>
          <a:bodyPr>
            <a:normAutofit fontScale="92500" lnSpcReduction="20000"/>
          </a:bodyPr>
          <a:lstStyle/>
          <a:p>
            <a:r>
              <a:rPr lang="en-US" b="1" dirty="0">
                <a:latin typeface="Times New Roman" pitchFamily="18" charset="0"/>
                <a:cs typeface="Times New Roman" pitchFamily="18" charset="0"/>
              </a:rPr>
              <a:t>Literacy for the aged</a:t>
            </a:r>
            <a:r>
              <a:rPr lang="en-US" dirty="0">
                <a:latin typeface="Times New Roman" pitchFamily="18" charset="0"/>
                <a:cs typeface="Times New Roman" pitchFamily="18" charset="0"/>
              </a:rPr>
              <a:t>-in developing countries</a:t>
            </a:r>
          </a:p>
          <a:p>
            <a:r>
              <a:rPr lang="en-US" b="1" dirty="0">
                <a:latin typeface="Times New Roman" pitchFamily="18" charset="0"/>
                <a:cs typeface="Times New Roman" pitchFamily="18" charset="0"/>
              </a:rPr>
              <a:t>Only literacy generally</a:t>
            </a:r>
            <a:r>
              <a:rPr lang="en-US" dirty="0">
                <a:latin typeface="Times New Roman" pitchFamily="18" charset="0"/>
                <a:cs typeface="Times New Roman" pitchFamily="18" charset="0"/>
              </a:rPr>
              <a:t>-reading, writing, and arithmetic skills</a:t>
            </a:r>
          </a:p>
          <a:p>
            <a:r>
              <a:rPr lang="en-US" b="1" dirty="0">
                <a:latin typeface="Times New Roman" pitchFamily="18" charset="0"/>
                <a:cs typeface="Times New Roman" pitchFamily="18" charset="0"/>
              </a:rPr>
              <a:t>Literacy plus but outside the formal education system only</a:t>
            </a:r>
            <a:r>
              <a:rPr lang="en-US" dirty="0">
                <a:latin typeface="Times New Roman" pitchFamily="18" charset="0"/>
                <a:cs typeface="Times New Roman" pitchFamily="18" charset="0"/>
              </a:rPr>
              <a:t>-schools, colleges, universities etc. or only under non formal education system. </a:t>
            </a:r>
          </a:p>
          <a:p>
            <a:r>
              <a:rPr lang="en-US" b="1" dirty="0">
                <a:latin typeface="Times New Roman" pitchFamily="18" charset="0"/>
                <a:cs typeface="Times New Roman" pitchFamily="18" charset="0"/>
              </a:rPr>
              <a:t>Does not lead to any certification- </a:t>
            </a:r>
            <a:r>
              <a:rPr lang="en-US" dirty="0">
                <a:latin typeface="Times New Roman" pitchFamily="18" charset="0"/>
                <a:cs typeface="Times New Roman" pitchFamily="18" charset="0"/>
              </a:rPr>
              <a:t>certificates, diplomas, degrees, </a:t>
            </a:r>
          </a:p>
          <a:p>
            <a:r>
              <a:rPr lang="en-US" b="1" dirty="0">
                <a:latin typeface="Times New Roman" pitchFamily="18" charset="0"/>
                <a:cs typeface="Times New Roman" pitchFamily="18" charset="0"/>
              </a:rPr>
              <a:t>Leisure time spent</a:t>
            </a:r>
            <a:r>
              <a:rPr lang="en-US" dirty="0">
                <a:latin typeface="Times New Roman" pitchFamily="18" charset="0"/>
                <a:cs typeface="Times New Roman" pitchFamily="18" charset="0"/>
              </a:rPr>
              <a:t>-attending classes for remedial learning </a:t>
            </a:r>
          </a:p>
          <a:p>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12820601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lstStyle/>
          <a:p>
            <a:pPr lvl="0">
              <a:buNone/>
            </a:pPr>
            <a:r>
              <a:rPr lang="en-US" dirty="0">
                <a:latin typeface="Times New Roman" pitchFamily="18" charset="0"/>
                <a:cs typeface="Times New Roman" pitchFamily="18" charset="0"/>
              </a:rPr>
              <a:t> Tyler suggests three important sources of information to formulate objectives. These sources are:-</a:t>
            </a:r>
          </a:p>
          <a:p>
            <a:pPr lvl="0">
              <a:buNone/>
            </a:pPr>
            <a:r>
              <a:rPr lang="en-US" dirty="0">
                <a:latin typeface="Times New Roman" pitchFamily="18" charset="0"/>
                <a:cs typeface="Times New Roman" pitchFamily="18" charset="0"/>
              </a:rPr>
              <a:t>1.</a:t>
            </a:r>
            <a:r>
              <a:rPr lang="en-US" dirty="0"/>
              <a:t>The study of the Learners</a:t>
            </a:r>
          </a:p>
          <a:p>
            <a:pPr lvl="0">
              <a:buNone/>
            </a:pPr>
            <a:r>
              <a:rPr lang="en-US" dirty="0"/>
              <a:t>2. The study of the contemporary life in society</a:t>
            </a:r>
          </a:p>
          <a:p>
            <a:pPr lvl="0">
              <a:buNone/>
            </a:pPr>
            <a:r>
              <a:rPr lang="en-US" dirty="0"/>
              <a:t>3. Suggestions from subject specialists</a:t>
            </a:r>
          </a:p>
          <a:p>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4294573668"/>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l"/>
            <a:r>
              <a:rPr lang="en-US" b="1" dirty="0"/>
              <a:t>2</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Taba’s</a:t>
            </a:r>
            <a:r>
              <a:rPr lang="en-US" b="1" dirty="0">
                <a:latin typeface="Times New Roman" pitchFamily="18" charset="0"/>
                <a:cs typeface="Times New Roman" pitchFamily="18" charset="0"/>
              </a:rPr>
              <a:t> Model </a:t>
            </a:r>
            <a:br>
              <a:rPr lang="en-US" b="1"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GB" dirty="0">
                <a:latin typeface="Times New Roman" pitchFamily="18" charset="0"/>
                <a:cs typeface="Times New Roman" pitchFamily="18" charset="0"/>
              </a:rPr>
              <a:t>Another approach to curriculum development was proposed by Hilda </a:t>
            </a:r>
            <a:r>
              <a:rPr lang="en-GB" dirty="0" err="1">
                <a:latin typeface="Times New Roman" pitchFamily="18" charset="0"/>
                <a:cs typeface="Times New Roman" pitchFamily="18" charset="0"/>
              </a:rPr>
              <a:t>Taba</a:t>
            </a:r>
            <a:r>
              <a:rPr lang="en-GB" dirty="0">
                <a:latin typeface="Times New Roman" pitchFamily="18" charset="0"/>
                <a:cs typeface="Times New Roman" pitchFamily="18" charset="0"/>
              </a:rPr>
              <a:t> in her book </a:t>
            </a:r>
            <a:r>
              <a:rPr lang="en-GB" i="1" dirty="0">
                <a:latin typeface="Times New Roman" pitchFamily="18" charset="0"/>
                <a:cs typeface="Times New Roman" pitchFamily="18" charset="0"/>
              </a:rPr>
              <a:t>Curriculum Development: Theory and Practice</a:t>
            </a:r>
            <a:r>
              <a:rPr lang="en-GB" dirty="0">
                <a:latin typeface="Times New Roman" pitchFamily="18" charset="0"/>
                <a:cs typeface="Times New Roman" pitchFamily="18" charset="0"/>
              </a:rPr>
              <a:t> published in 1962. </a:t>
            </a:r>
          </a:p>
          <a:p>
            <a:r>
              <a:rPr lang="en-GB" dirty="0">
                <a:latin typeface="Times New Roman" pitchFamily="18" charset="0"/>
                <a:cs typeface="Times New Roman" pitchFamily="18" charset="0"/>
              </a:rPr>
              <a:t>She believed that teachers, who teach the curriculum, should participate in developing it which led to the model being called the </a:t>
            </a:r>
            <a:r>
              <a:rPr lang="en-GB" i="1" dirty="0">
                <a:latin typeface="Times New Roman" pitchFamily="18" charset="0"/>
                <a:cs typeface="Times New Roman" pitchFamily="18" charset="0"/>
              </a:rPr>
              <a:t>grass-roots approach</a:t>
            </a:r>
            <a:r>
              <a:rPr lang="en-GB" dirty="0">
                <a:latin typeface="Times New Roman" pitchFamily="18" charset="0"/>
                <a:cs typeface="Times New Roman" pitchFamily="18" charset="0"/>
              </a:rPr>
              <a:t>.</a:t>
            </a:r>
          </a:p>
          <a:p>
            <a:endParaRPr lang="en-US" dirty="0"/>
          </a:p>
        </p:txBody>
      </p:sp>
    </p:spTree>
    <p:extLst>
      <p:ext uri="{BB962C8B-B14F-4D97-AF65-F5344CB8AC3E}">
        <p14:creationId xmlns:p14="http://schemas.microsoft.com/office/powerpoint/2010/main" val="4012820342"/>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lnSpcReduction="10000"/>
          </a:bodyPr>
          <a:lstStyle/>
          <a:p>
            <a:r>
              <a:rPr lang="en-GB" dirty="0">
                <a:latin typeface="Times New Roman" pitchFamily="18" charset="0"/>
                <a:cs typeface="Times New Roman" pitchFamily="18" charset="0"/>
              </a:rPr>
              <a:t>She noted 7 major steps to her grass-roots model in which teachers would have major input. She was of the opinion that the Tyler model was more of an administrative model. </a:t>
            </a:r>
            <a:endParaRPr lang="en-US" dirty="0">
              <a:latin typeface="Times New Roman" pitchFamily="18" charset="0"/>
              <a:cs typeface="Times New Roman" pitchFamily="18" charset="0"/>
            </a:endParaRPr>
          </a:p>
          <a:p>
            <a:pPr>
              <a:buNone/>
            </a:pPr>
            <a:r>
              <a:rPr lang="en-GB" b="1" i="1" dirty="0">
                <a:latin typeface="Times New Roman" pitchFamily="18" charset="0"/>
                <a:cs typeface="Times New Roman" pitchFamily="18" charset="0"/>
              </a:rPr>
              <a:t>1. Diagnosis of need</a:t>
            </a:r>
            <a:r>
              <a:rPr lang="en-GB" i="1" dirty="0">
                <a:latin typeface="Times New Roman" pitchFamily="18" charset="0"/>
                <a:cs typeface="Times New Roman" pitchFamily="18" charset="0"/>
              </a:rPr>
              <a:t>:</a:t>
            </a:r>
            <a:r>
              <a:rPr lang="en-GB" dirty="0">
                <a:latin typeface="Times New Roman" pitchFamily="18" charset="0"/>
                <a:cs typeface="Times New Roman" pitchFamily="18" charset="0"/>
              </a:rPr>
              <a:t> The teacher who is also the curriculum designer starts the process by identifying the needs of students for whom the curriculum is planned. </a:t>
            </a: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92669740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fontScale="92500" lnSpcReduction="10000"/>
          </a:bodyPr>
          <a:lstStyle/>
          <a:p>
            <a:pPr lvl="0">
              <a:buNone/>
            </a:pPr>
            <a:r>
              <a:rPr lang="en-GB" b="1" i="1" dirty="0"/>
              <a:t>2</a:t>
            </a:r>
            <a:r>
              <a:rPr lang="en-GB" b="1" i="1" dirty="0">
                <a:latin typeface="Times New Roman" pitchFamily="18" charset="0"/>
                <a:cs typeface="Times New Roman" pitchFamily="18" charset="0"/>
              </a:rPr>
              <a:t>. Formulation of objectives</a:t>
            </a:r>
            <a:r>
              <a:rPr lang="en-GB" i="1" dirty="0">
                <a:latin typeface="Times New Roman" pitchFamily="18" charset="0"/>
                <a:cs typeface="Times New Roman" pitchFamily="18" charset="0"/>
              </a:rPr>
              <a:t>: </a:t>
            </a:r>
            <a:r>
              <a:rPr lang="en-GB" dirty="0">
                <a:latin typeface="Times New Roman" pitchFamily="18" charset="0"/>
                <a:cs typeface="Times New Roman" pitchFamily="18" charset="0"/>
              </a:rPr>
              <a:t>After the teacher has identified needs that require attention, he or she specifies objectives to be accomplished.</a:t>
            </a:r>
            <a:endParaRPr lang="en-US" dirty="0">
              <a:latin typeface="Times New Roman" pitchFamily="18" charset="0"/>
              <a:cs typeface="Times New Roman" pitchFamily="18" charset="0"/>
            </a:endParaRPr>
          </a:p>
          <a:p>
            <a:pPr lvl="0">
              <a:buNone/>
            </a:pPr>
            <a:r>
              <a:rPr lang="en-GB" b="1" i="1" dirty="0">
                <a:latin typeface="Times New Roman" pitchFamily="18" charset="0"/>
                <a:cs typeface="Times New Roman" pitchFamily="18" charset="0"/>
              </a:rPr>
              <a:t>3.Selection of content: </a:t>
            </a:r>
            <a:r>
              <a:rPr lang="en-GB" dirty="0">
                <a:latin typeface="Times New Roman" pitchFamily="18" charset="0"/>
                <a:cs typeface="Times New Roman" pitchFamily="18" charset="0"/>
              </a:rPr>
              <a:t>The objectives selected or created suggest the subject matter or content of the curriculum. Not only should objectives and content match, but also the validity and significance of the content chosen needs to be determined. i.e. the relevance and significance of content.</a:t>
            </a: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27410785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fontScale="92500" lnSpcReduction="10000"/>
          </a:bodyPr>
          <a:lstStyle/>
          <a:p>
            <a:pPr lvl="0">
              <a:buNone/>
            </a:pPr>
            <a:r>
              <a:rPr lang="en-GB" b="1" i="1" dirty="0">
                <a:latin typeface="Times New Roman" pitchFamily="18" charset="0"/>
                <a:cs typeface="Times New Roman" pitchFamily="18" charset="0"/>
              </a:rPr>
              <a:t>4.Organisation of content</a:t>
            </a:r>
            <a:r>
              <a:rPr lang="en-GB" i="1" dirty="0">
                <a:latin typeface="Times New Roman" pitchFamily="18" charset="0"/>
                <a:cs typeface="Times New Roman" pitchFamily="18" charset="0"/>
              </a:rPr>
              <a:t>: </a:t>
            </a:r>
            <a:r>
              <a:rPr lang="en-GB" dirty="0">
                <a:latin typeface="Times New Roman" pitchFamily="18" charset="0"/>
                <a:cs typeface="Times New Roman" pitchFamily="18" charset="0"/>
              </a:rPr>
              <a:t>A teacher cannot just select content, but must organise it in some type of sequence, taking into consideration the maturity of learners, their academic achievement, and their interests. </a:t>
            </a:r>
            <a:endParaRPr lang="en-US" dirty="0">
              <a:latin typeface="Times New Roman" pitchFamily="18" charset="0"/>
              <a:cs typeface="Times New Roman" pitchFamily="18" charset="0"/>
            </a:endParaRPr>
          </a:p>
          <a:p>
            <a:pPr lvl="0">
              <a:buNone/>
            </a:pPr>
            <a:r>
              <a:rPr lang="en-GB" b="1" i="1" dirty="0">
                <a:latin typeface="Times New Roman" pitchFamily="18" charset="0"/>
                <a:cs typeface="Times New Roman" pitchFamily="18" charset="0"/>
              </a:rPr>
              <a:t>5.Selection of learning experiences:</a:t>
            </a:r>
            <a:r>
              <a:rPr lang="en-GB" b="1" dirty="0">
                <a:latin typeface="Times New Roman" pitchFamily="18" charset="0"/>
                <a:cs typeface="Times New Roman" pitchFamily="18" charset="0"/>
              </a:rPr>
              <a:t> </a:t>
            </a:r>
            <a:r>
              <a:rPr lang="en-GB" dirty="0">
                <a:latin typeface="Times New Roman" pitchFamily="18" charset="0"/>
                <a:cs typeface="Times New Roman" pitchFamily="18" charset="0"/>
              </a:rPr>
              <a:t>Content must be presented to students and students must be engaged with the content. At this point, the teacher selects instructional methods that will involve the students with the content.</a:t>
            </a:r>
            <a:endParaRPr lang="en-US" dirty="0">
              <a:latin typeface="Times New Roman" pitchFamily="18" charset="0"/>
              <a:cs typeface="Times New Roman" pitchFamily="18" charset="0"/>
            </a:endParaRPr>
          </a:p>
          <a:p>
            <a:endParaRPr lang="en-US" dirty="0"/>
          </a:p>
          <a:p>
            <a:endParaRPr lang="en-US" dirty="0"/>
          </a:p>
        </p:txBody>
      </p:sp>
    </p:spTree>
    <p:extLst>
      <p:ext uri="{BB962C8B-B14F-4D97-AF65-F5344CB8AC3E}">
        <p14:creationId xmlns:p14="http://schemas.microsoft.com/office/powerpoint/2010/main" val="30417031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fontScale="92500" lnSpcReduction="10000"/>
          </a:bodyPr>
          <a:lstStyle/>
          <a:p>
            <a:pPr lvl="0">
              <a:buNone/>
            </a:pPr>
            <a:r>
              <a:rPr lang="en-GB" b="1" i="1" dirty="0">
                <a:latin typeface="Times New Roman" pitchFamily="18" charset="0"/>
                <a:cs typeface="Times New Roman" pitchFamily="18" charset="0"/>
              </a:rPr>
              <a:t>6.Organisation of learning activities</a:t>
            </a:r>
            <a:r>
              <a:rPr lang="en-GB" i="1" dirty="0">
                <a:latin typeface="Times New Roman" pitchFamily="18" charset="0"/>
                <a:cs typeface="Times New Roman" pitchFamily="18" charset="0"/>
              </a:rPr>
              <a:t>: </a:t>
            </a:r>
            <a:r>
              <a:rPr lang="en-GB" dirty="0">
                <a:latin typeface="Times New Roman" pitchFamily="18" charset="0"/>
                <a:cs typeface="Times New Roman" pitchFamily="18" charset="0"/>
              </a:rPr>
              <a:t>Just as content must be sequenced and organised, so must the learning activities. Often, the sequence of the learning activities is determined by the content. But the teacher needs to keep in mind the particular students whom he or she will be teaching.</a:t>
            </a:r>
            <a:endParaRPr lang="en-US" dirty="0">
              <a:latin typeface="Times New Roman" pitchFamily="18" charset="0"/>
              <a:cs typeface="Times New Roman" pitchFamily="18" charset="0"/>
            </a:endParaRPr>
          </a:p>
          <a:p>
            <a:pPr>
              <a:buNone/>
            </a:pPr>
            <a:r>
              <a:rPr lang="en-GB" b="1" i="1" dirty="0">
                <a:latin typeface="Times New Roman" pitchFamily="18" charset="0"/>
                <a:cs typeface="Times New Roman" pitchFamily="18" charset="0"/>
              </a:rPr>
              <a:t>7.Evaluation : </a:t>
            </a:r>
            <a:r>
              <a:rPr lang="en-GB" dirty="0">
                <a:latin typeface="Times New Roman" pitchFamily="18" charset="0"/>
                <a:cs typeface="Times New Roman" pitchFamily="18" charset="0"/>
              </a:rPr>
              <a:t>The curriculum planner must determine just what objectives have been accomplished. Evaluation procedures need to be designed to evaluate learning outcomes</a:t>
            </a: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94772095"/>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3. Wheeler's model </a:t>
            </a:r>
            <a:br>
              <a:rPr lang="en-US" dirty="0"/>
            </a:br>
            <a:endParaRPr lang="en-US" dirty="0"/>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Wheeler's model is cyclical and he perceived curriculum development as a </a:t>
            </a:r>
            <a:r>
              <a:rPr lang="en-US" b="1" dirty="0">
                <a:latin typeface="Times New Roman" pitchFamily="18" charset="0"/>
                <a:cs typeface="Times New Roman" pitchFamily="18" charset="0"/>
              </a:rPr>
              <a:t>continuous</a:t>
            </a:r>
            <a:r>
              <a:rPr lang="en-US" dirty="0">
                <a:latin typeface="Times New Roman" pitchFamily="18" charset="0"/>
                <a:cs typeface="Times New Roman" pitchFamily="18" charset="0"/>
              </a:rPr>
              <a:t> process unlike T</a:t>
            </a:r>
            <a:r>
              <a:rPr lang="en-US" b="1" dirty="0">
                <a:latin typeface="Times New Roman" pitchFamily="18" charset="0"/>
                <a:cs typeface="Times New Roman" pitchFamily="18" charset="0"/>
              </a:rPr>
              <a:t>yler’s which is linear. </a:t>
            </a:r>
          </a:p>
          <a:p>
            <a:pPr>
              <a:buNone/>
            </a:pPr>
            <a:endParaRPr lang="en-US" b="1" dirty="0">
              <a:latin typeface="Times New Roman" pitchFamily="18" charset="0"/>
              <a:cs typeface="Times New Roman" pitchFamily="18" charset="0"/>
            </a:endParaRPr>
          </a:p>
          <a:p>
            <a:r>
              <a:rPr lang="en-US" dirty="0">
                <a:latin typeface="Times New Roman" pitchFamily="18" charset="0"/>
                <a:cs typeface="Times New Roman" pitchFamily="18" charset="0"/>
              </a:rPr>
              <a:t>He used the fundamental elements of the curriculum processes as suggested by Tyler.</a:t>
            </a:r>
          </a:p>
          <a:p>
            <a:pPr>
              <a:buNone/>
            </a:pP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048538693"/>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fontScale="90000"/>
          </a:bodyPr>
          <a:lstStyle/>
          <a:p>
            <a:pPr algn="l"/>
            <a:r>
              <a:rPr lang="en-US" dirty="0"/>
              <a:t>  </a:t>
            </a:r>
            <a:r>
              <a:rPr lang="en-US" sz="3100" dirty="0">
                <a:solidFill>
                  <a:srgbClr val="FF0000"/>
                </a:solidFill>
                <a:latin typeface="Times New Roman" pitchFamily="18" charset="0"/>
                <a:cs typeface="Times New Roman" pitchFamily="18" charset="0"/>
              </a:rPr>
              <a:t>Diagrammatical illustration of Wheeler’s model</a:t>
            </a:r>
          </a:p>
        </p:txBody>
      </p:sp>
      <p:sp>
        <p:nvSpPr>
          <p:cNvPr id="3" name="Content Placeholder 2"/>
          <p:cNvSpPr>
            <a:spLocks noGrp="1"/>
          </p:cNvSpPr>
          <p:nvPr>
            <p:ph idx="1"/>
          </p:nvPr>
        </p:nvSpPr>
        <p:spPr>
          <a:xfrm>
            <a:off x="457200" y="838200"/>
            <a:ext cx="8229600" cy="5287963"/>
          </a:xfrm>
        </p:spPr>
        <p:txBody>
          <a:bodyPr>
            <a:normAutofit lnSpcReduction="10000"/>
          </a:bodyPr>
          <a:lstStyle/>
          <a:p>
            <a:pPr>
              <a:buNone/>
            </a:pPr>
            <a:r>
              <a:rPr lang="en-US" sz="2800" dirty="0"/>
              <a:t>        Stating aims, goals and objectives     </a:t>
            </a:r>
          </a:p>
          <a:p>
            <a:pPr>
              <a:buNone/>
            </a:pPr>
            <a:r>
              <a:rPr lang="en-US" sz="2800" dirty="0"/>
              <a:t>    Evaluation                                    Defining objectives        </a:t>
            </a:r>
          </a:p>
          <a:p>
            <a:pPr>
              <a:buNone/>
            </a:pPr>
            <a:r>
              <a:rPr lang="en-US" sz="2800" dirty="0"/>
              <a:t>                                                         </a:t>
            </a:r>
          </a:p>
          <a:p>
            <a:pPr>
              <a:buNone/>
            </a:pPr>
            <a:r>
              <a:rPr lang="en-US" sz="2800" dirty="0"/>
              <a:t>                                     </a:t>
            </a:r>
          </a:p>
          <a:p>
            <a:pPr>
              <a:buNone/>
            </a:pPr>
            <a:r>
              <a:rPr lang="en-US" sz="2800" dirty="0"/>
              <a:t>                                                          Selection of</a:t>
            </a:r>
          </a:p>
          <a:p>
            <a:pPr>
              <a:buNone/>
            </a:pPr>
            <a:r>
              <a:rPr lang="en-US" sz="2800" dirty="0"/>
              <a:t>                                                          </a:t>
            </a:r>
            <a:r>
              <a:rPr lang="en-US" sz="2400" dirty="0"/>
              <a:t>learning</a:t>
            </a:r>
            <a:r>
              <a:rPr lang="en-US" sz="2800" dirty="0"/>
              <a:t>   experiences</a:t>
            </a:r>
          </a:p>
          <a:p>
            <a:pPr>
              <a:buNone/>
            </a:pPr>
            <a:endParaRPr lang="en-US" sz="2800" dirty="0"/>
          </a:p>
          <a:p>
            <a:pPr>
              <a:buNone/>
            </a:pPr>
            <a:r>
              <a:rPr lang="en-US" sz="2400" dirty="0"/>
              <a:t>Organization &amp;</a:t>
            </a:r>
          </a:p>
          <a:p>
            <a:pPr>
              <a:buNone/>
            </a:pPr>
            <a:r>
              <a:rPr lang="en-US" sz="2400" dirty="0"/>
              <a:t> integration of learning                           Selection of </a:t>
            </a:r>
          </a:p>
          <a:p>
            <a:pPr>
              <a:buNone/>
            </a:pPr>
            <a:r>
              <a:rPr lang="en-US" sz="2400" dirty="0"/>
              <a:t>    experiences             </a:t>
            </a:r>
            <a:r>
              <a:rPr lang="en-US" sz="2800" dirty="0"/>
              <a:t>                             </a:t>
            </a:r>
            <a:r>
              <a:rPr lang="en-US" sz="2400" dirty="0"/>
              <a:t>contents</a:t>
            </a:r>
            <a:endParaRPr lang="en-US" sz="2800" dirty="0"/>
          </a:p>
          <a:p>
            <a:endParaRPr lang="en-US" dirty="0"/>
          </a:p>
        </p:txBody>
      </p:sp>
      <p:cxnSp>
        <p:nvCxnSpPr>
          <p:cNvPr id="5" name="Straight Arrow Connector 4"/>
          <p:cNvCxnSpPr/>
          <p:nvPr/>
        </p:nvCxnSpPr>
        <p:spPr>
          <a:xfrm>
            <a:off x="2743200" y="1600200"/>
            <a:ext cx="2286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5400000">
            <a:off x="5334000" y="4495800"/>
            <a:ext cx="914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flipH="1" flipV="1">
            <a:off x="304800" y="3124200"/>
            <a:ext cx="22098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220494" y="2323306"/>
            <a:ext cx="838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10800000">
            <a:off x="3657600" y="5638800"/>
            <a:ext cx="1752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3558412"/>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a:t>                                                                                </a:t>
            </a:r>
            <a:r>
              <a:rPr lang="en-US" b="1" dirty="0">
                <a:latin typeface="Times New Roman" pitchFamily="18" charset="0"/>
                <a:cs typeface="Times New Roman" pitchFamily="18" charset="0"/>
              </a:rPr>
              <a:t>B. The Process Model</a:t>
            </a:r>
            <a:br>
              <a:rPr lang="en-US" b="1"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dirty="0">
                <a:latin typeface="Times New Roman" pitchFamily="18" charset="0"/>
                <a:cs typeface="Times New Roman" pitchFamily="18" charset="0"/>
              </a:rPr>
              <a:t> content as well as procedures are specified rather than anticipated outcomes in terms of objectives.</a:t>
            </a:r>
          </a:p>
          <a:p>
            <a:pPr>
              <a:buFont typeface="Wingdings" pitchFamily="2" charset="2"/>
              <a:buChar char="Ø"/>
            </a:pPr>
            <a:r>
              <a:rPr lang="en-US" dirty="0">
                <a:latin typeface="Times New Roman" pitchFamily="18" charset="0"/>
                <a:cs typeface="Times New Roman" pitchFamily="18" charset="0"/>
              </a:rPr>
              <a:t>In this model, the following issues have got due attention </a:t>
            </a:r>
          </a:p>
          <a:p>
            <a:pPr marL="514350" indent="-514350">
              <a:buAutoNum type="alphaLcParenR"/>
            </a:pPr>
            <a:r>
              <a:rPr lang="en-US" dirty="0">
                <a:solidFill>
                  <a:srgbClr val="00B050"/>
                </a:solidFill>
                <a:latin typeface="Times New Roman" pitchFamily="18" charset="0"/>
                <a:cs typeface="Times New Roman" pitchFamily="18" charset="0"/>
              </a:rPr>
              <a:t>Selection of contents</a:t>
            </a:r>
          </a:p>
          <a:p>
            <a:pPr marL="514350" indent="-514350">
              <a:buAutoNum type="alphaLcParenR"/>
            </a:pPr>
            <a:r>
              <a:rPr lang="en-US" dirty="0">
                <a:latin typeface="Times New Roman" pitchFamily="18" charset="0"/>
                <a:cs typeface="Times New Roman" pitchFamily="18" charset="0"/>
              </a:rPr>
              <a:t> </a:t>
            </a:r>
            <a:r>
              <a:rPr lang="en-US" dirty="0">
                <a:solidFill>
                  <a:srgbClr val="00B050"/>
                </a:solidFill>
                <a:latin typeface="Times New Roman" pitchFamily="18" charset="0"/>
                <a:cs typeface="Times New Roman" pitchFamily="18" charset="0"/>
              </a:rPr>
              <a:t>Devising teaching methods and materials which are consistent with the principles,   concepts, and criteria in such activities</a:t>
            </a:r>
          </a:p>
          <a:p>
            <a:endParaRPr lang="en-US" dirty="0"/>
          </a:p>
        </p:txBody>
      </p:sp>
    </p:spTree>
    <p:extLst>
      <p:ext uri="{BB962C8B-B14F-4D97-AF65-F5344CB8AC3E}">
        <p14:creationId xmlns:p14="http://schemas.microsoft.com/office/powerpoint/2010/main" val="2393134029"/>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   </a:t>
            </a:r>
          </a:p>
        </p:txBody>
      </p:sp>
      <p:sp>
        <p:nvSpPr>
          <p:cNvPr id="3" name="Content Placeholder 2"/>
          <p:cNvSpPr>
            <a:spLocks noGrp="1"/>
          </p:cNvSpPr>
          <p:nvPr>
            <p:ph idx="1"/>
          </p:nvPr>
        </p:nvSpPr>
        <p:spPr/>
        <p:txBody>
          <a:bodyPr>
            <a:normAutofit/>
          </a:bodyPr>
          <a:lstStyle/>
          <a:p>
            <a:pPr>
              <a:buNone/>
            </a:pPr>
            <a:r>
              <a:rPr lang="en-US" dirty="0">
                <a:latin typeface="Times New Roman" pitchFamily="18" charset="0"/>
                <a:cs typeface="Times New Roman" pitchFamily="18" charset="0"/>
              </a:rPr>
              <a:t>c) </a:t>
            </a:r>
            <a:r>
              <a:rPr lang="en-US" dirty="0">
                <a:solidFill>
                  <a:srgbClr val="00B050"/>
                </a:solidFill>
                <a:latin typeface="Times New Roman" pitchFamily="18" charset="0"/>
                <a:cs typeface="Times New Roman" pitchFamily="18" charset="0"/>
              </a:rPr>
              <a:t>Selection of principles of procedures (learning strategies) </a:t>
            </a:r>
          </a:p>
          <a:p>
            <a:pPr>
              <a:buNone/>
            </a:pPr>
            <a:r>
              <a:rPr lang="en-US" dirty="0">
                <a:solidFill>
                  <a:srgbClr val="00B050"/>
                </a:solidFill>
                <a:latin typeface="Times New Roman" pitchFamily="18" charset="0"/>
                <a:cs typeface="Times New Roman" pitchFamily="18" charset="0"/>
              </a:rPr>
              <a:t> d) Evaluation by criteria inherent in the field of knowledge. </a:t>
            </a:r>
          </a:p>
          <a:p>
            <a:pPr>
              <a:buNone/>
            </a:pPr>
            <a:r>
              <a:rPr lang="en-US" b="1" dirty="0">
                <a:latin typeface="Times New Roman" pitchFamily="18" charset="0"/>
                <a:cs typeface="Times New Roman" pitchFamily="18" charset="0"/>
              </a:rPr>
              <a:t> </a:t>
            </a:r>
          </a:p>
        </p:txBody>
      </p:sp>
    </p:spTree>
    <p:extLst>
      <p:ext uri="{BB962C8B-B14F-4D97-AF65-F5344CB8AC3E}">
        <p14:creationId xmlns:p14="http://schemas.microsoft.com/office/powerpoint/2010/main" val="31442045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itchFamily="18" charset="0"/>
                <a:cs typeface="Times New Roman" pitchFamily="18" charset="0"/>
              </a:rPr>
              <a:t>Adult Education-Basic Concept</a:t>
            </a:r>
          </a:p>
        </p:txBody>
      </p:sp>
      <p:sp>
        <p:nvSpPr>
          <p:cNvPr id="3" name="Content Placeholder 2"/>
          <p:cNvSpPr>
            <a:spLocks noGrp="1"/>
          </p:cNvSpPr>
          <p:nvPr>
            <p:ph idx="1"/>
          </p:nvPr>
        </p:nvSpPr>
        <p:spPr>
          <a:xfrm>
            <a:off x="457200" y="1600200"/>
            <a:ext cx="8458200" cy="4525963"/>
          </a:xfrm>
        </p:spPr>
        <p:txBody>
          <a:bodyPr>
            <a:normAutofit fontScale="85000" lnSpcReduction="20000"/>
          </a:bodyPr>
          <a:lstStyle/>
          <a:p>
            <a:pPr algn="just"/>
            <a:r>
              <a:rPr lang="en-US" b="1" dirty="0">
                <a:latin typeface="Times New Roman" pitchFamily="18" charset="0"/>
                <a:cs typeface="Times New Roman" pitchFamily="18" charset="0"/>
              </a:rPr>
              <a:t>More than literacy for the adults </a:t>
            </a:r>
          </a:p>
          <a:p>
            <a:pPr algn="just"/>
            <a:r>
              <a:rPr lang="en-US" b="1" dirty="0">
                <a:latin typeface="Times New Roman" pitchFamily="18" charset="0"/>
                <a:cs typeface="Times New Roman" pitchFamily="18" charset="0"/>
              </a:rPr>
              <a:t>May or may not leads </a:t>
            </a:r>
            <a:r>
              <a:rPr lang="en-US" dirty="0">
                <a:latin typeface="Times New Roman" pitchFamily="18" charset="0"/>
                <a:cs typeface="Times New Roman" pitchFamily="18" charset="0"/>
              </a:rPr>
              <a:t>to certificates, diplomas, or degrees</a:t>
            </a:r>
          </a:p>
          <a:p>
            <a:pPr algn="just"/>
            <a:r>
              <a:rPr lang="en-US" dirty="0">
                <a:latin typeface="Times New Roman" pitchFamily="18" charset="0"/>
                <a:cs typeface="Times New Roman" pitchFamily="18" charset="0"/>
              </a:rPr>
              <a:t>Ranges from </a:t>
            </a:r>
            <a:r>
              <a:rPr lang="en-US" b="1" dirty="0">
                <a:latin typeface="Times New Roman" pitchFamily="18" charset="0"/>
                <a:cs typeface="Times New Roman" pitchFamily="18" charset="0"/>
              </a:rPr>
              <a:t>leisure time spent </a:t>
            </a:r>
            <a:r>
              <a:rPr lang="en-US" dirty="0">
                <a:latin typeface="Times New Roman" pitchFamily="18" charset="0"/>
                <a:cs typeface="Times New Roman" pitchFamily="18" charset="0"/>
              </a:rPr>
              <a:t>on learning literacy on learning literacy or more as a remedial activity to </a:t>
            </a:r>
            <a:r>
              <a:rPr lang="en-US" b="1" dirty="0">
                <a:latin typeface="Times New Roman" pitchFamily="18" charset="0"/>
                <a:cs typeface="Times New Roman" pitchFamily="18" charset="0"/>
              </a:rPr>
              <a:t>achieving or acquiring formal</a:t>
            </a:r>
            <a:r>
              <a:rPr lang="en-US" dirty="0">
                <a:latin typeface="Times New Roman" pitchFamily="18" charset="0"/>
                <a:cs typeface="Times New Roman" pitchFamily="18" charset="0"/>
              </a:rPr>
              <a:t> certificate, diploma or university degree </a:t>
            </a:r>
          </a:p>
          <a:p>
            <a:pPr algn="just"/>
            <a:r>
              <a:rPr lang="en-US" b="1" dirty="0">
                <a:latin typeface="Times New Roman" pitchFamily="18" charset="0"/>
                <a:cs typeface="Times New Roman" pitchFamily="18" charset="0"/>
              </a:rPr>
              <a:t>Formal, informal, non formal education</a:t>
            </a:r>
            <a:r>
              <a:rPr lang="en-US" dirty="0">
                <a:latin typeface="Times New Roman" pitchFamily="18" charset="0"/>
                <a:cs typeface="Times New Roman" pitchFamily="18" charset="0"/>
              </a:rPr>
              <a:t>-pre job, on the job, off the job, with job or without learning</a:t>
            </a:r>
          </a:p>
          <a:p>
            <a:pPr algn="just"/>
            <a:r>
              <a:rPr lang="en-US" dirty="0">
                <a:latin typeface="Times New Roman" pitchFamily="18" charset="0"/>
                <a:cs typeface="Times New Roman" pitchFamily="18" charset="0"/>
              </a:rPr>
              <a:t>Closely </a:t>
            </a:r>
            <a:r>
              <a:rPr lang="en-US" b="1" dirty="0">
                <a:latin typeface="Times New Roman" pitchFamily="18" charset="0"/>
                <a:cs typeface="Times New Roman" pitchFamily="18" charset="0"/>
              </a:rPr>
              <a:t>related</a:t>
            </a:r>
            <a:r>
              <a:rPr lang="en-US" dirty="0">
                <a:latin typeface="Times New Roman" pitchFamily="18" charset="0"/>
                <a:cs typeface="Times New Roman" pitchFamily="18" charset="0"/>
              </a:rPr>
              <a:t> to the physical, social, political, economic, geographic, cultural and other conditions-encompasses all content, levels, methods and modes                                         </a:t>
            </a:r>
          </a:p>
        </p:txBody>
      </p:sp>
    </p:spTree>
    <p:extLst>
      <p:ext uri="{BB962C8B-B14F-4D97-AF65-F5344CB8AC3E}">
        <p14:creationId xmlns:p14="http://schemas.microsoft.com/office/powerpoint/2010/main" val="398313528"/>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itchFamily="18" charset="0"/>
                <a:cs typeface="Times New Roman" pitchFamily="18" charset="0"/>
              </a:rPr>
              <a:t>C. The Situation Analysis Model</a:t>
            </a:r>
            <a:endParaRPr lang="en-US" dirty="0"/>
          </a:p>
        </p:txBody>
      </p:sp>
      <p:sp>
        <p:nvSpPr>
          <p:cNvPr id="3" name="Content Placeholder 2"/>
          <p:cNvSpPr>
            <a:spLocks noGrp="1"/>
          </p:cNvSpPr>
          <p:nvPr>
            <p:ph idx="1"/>
          </p:nvPr>
        </p:nvSpPr>
        <p:spPr/>
        <p:txBody>
          <a:bodyPr>
            <a:normAutofit lnSpcReduction="10000"/>
          </a:bodyPr>
          <a:lstStyle/>
          <a:p>
            <a:r>
              <a:rPr lang="en-US" dirty="0">
                <a:latin typeface="Times New Roman" pitchFamily="18" charset="0"/>
                <a:cs typeface="Times New Roman" pitchFamily="18" charset="0"/>
              </a:rPr>
              <a:t>Curriculum development is the process of </a:t>
            </a:r>
            <a:r>
              <a:rPr lang="en-US" dirty="0">
                <a:solidFill>
                  <a:srgbClr val="FF0000"/>
                </a:solidFill>
                <a:latin typeface="Times New Roman" pitchFamily="18" charset="0"/>
                <a:cs typeface="Times New Roman" pitchFamily="18" charset="0"/>
              </a:rPr>
              <a:t>examining the context </a:t>
            </a:r>
            <a:r>
              <a:rPr lang="en-US" dirty="0">
                <a:latin typeface="Times New Roman" pitchFamily="18" charset="0"/>
                <a:cs typeface="Times New Roman" pitchFamily="18" charset="0"/>
              </a:rPr>
              <a:t>for which a curriculum is to be developed and the application of </a:t>
            </a:r>
            <a:r>
              <a:rPr lang="en-US" dirty="0">
                <a:solidFill>
                  <a:srgbClr val="FF0000"/>
                </a:solidFill>
                <a:latin typeface="Times New Roman" pitchFamily="18" charset="0"/>
                <a:cs typeface="Times New Roman" pitchFamily="18" charset="0"/>
              </a:rPr>
              <a:t>situational analysis </a:t>
            </a:r>
            <a:r>
              <a:rPr lang="en-US" dirty="0">
                <a:latin typeface="Times New Roman" pitchFamily="18" charset="0"/>
                <a:cs typeface="Times New Roman" pitchFamily="18" charset="0"/>
              </a:rPr>
              <a:t>to curriculum planning. </a:t>
            </a:r>
          </a:p>
          <a:p>
            <a:r>
              <a:rPr lang="en-US" dirty="0">
                <a:latin typeface="Times New Roman" pitchFamily="18" charset="0"/>
                <a:cs typeface="Times New Roman" pitchFamily="18" charset="0"/>
              </a:rPr>
              <a:t>It views curriculum development as a means where teachers modify and transform learners’ experiences through providing knowledge of </a:t>
            </a:r>
            <a:r>
              <a:rPr lang="en-US" b="1" dirty="0">
                <a:latin typeface="Times New Roman" pitchFamily="18" charset="0"/>
                <a:cs typeface="Times New Roman" pitchFamily="18" charset="0"/>
              </a:rPr>
              <a:t>each specific situation. </a:t>
            </a:r>
          </a:p>
          <a:p>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097848881"/>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a:bodyPr>
          <a:lstStyle/>
          <a:p>
            <a:r>
              <a:rPr lang="en-US" dirty="0">
                <a:latin typeface="Times New Roman" pitchFamily="18" charset="0"/>
                <a:cs typeface="Times New Roman" pitchFamily="18" charset="0"/>
              </a:rPr>
              <a:t>Developers of this model forwarded that curriculum development must take place based on the </a:t>
            </a:r>
            <a:r>
              <a:rPr lang="en-US" b="1" dirty="0">
                <a:latin typeface="Times New Roman" pitchFamily="18" charset="0"/>
                <a:cs typeface="Times New Roman" pitchFamily="18" charset="0"/>
              </a:rPr>
              <a:t>situations of individual schools and teachers who are working there</a:t>
            </a:r>
            <a:r>
              <a:rPr lang="en-US" dirty="0">
                <a:latin typeface="Times New Roman" pitchFamily="18" charset="0"/>
                <a:cs typeface="Times New Roman" pitchFamily="18" charset="0"/>
              </a:rPr>
              <a:t>. The school situations are: </a:t>
            </a:r>
          </a:p>
          <a:p>
            <a:pPr>
              <a:buNone/>
            </a:pP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i</a:t>
            </a:r>
            <a:r>
              <a:rPr lang="en-US" b="1" dirty="0">
                <a:latin typeface="Times New Roman" pitchFamily="18" charset="0"/>
                <a:cs typeface="Times New Roman" pitchFamily="18" charset="0"/>
              </a:rPr>
              <a:t>. External situations/factors which include: </a:t>
            </a:r>
            <a:endParaRPr lang="en-US" dirty="0">
              <a:latin typeface="Times New Roman" pitchFamily="18" charset="0"/>
              <a:cs typeface="Times New Roman" pitchFamily="18" charset="0"/>
            </a:endParaRPr>
          </a:p>
          <a:p>
            <a:pPr lvl="0"/>
            <a:r>
              <a:rPr lang="en-US" dirty="0">
                <a:latin typeface="Times New Roman" pitchFamily="18" charset="0"/>
                <a:cs typeface="Times New Roman" pitchFamily="18" charset="0"/>
              </a:rPr>
              <a:t>Expectations and requirements of parents and employers </a:t>
            </a:r>
          </a:p>
          <a:p>
            <a:endParaRPr lang="en-US" dirty="0"/>
          </a:p>
        </p:txBody>
      </p:sp>
    </p:spTree>
    <p:extLst>
      <p:ext uri="{BB962C8B-B14F-4D97-AF65-F5344CB8AC3E}">
        <p14:creationId xmlns:p14="http://schemas.microsoft.com/office/powerpoint/2010/main" val="3625363277"/>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lnSpcReduction="10000"/>
          </a:bodyPr>
          <a:lstStyle/>
          <a:p>
            <a:pPr lvl="0"/>
            <a:r>
              <a:rPr lang="en-US" dirty="0">
                <a:latin typeface="Times New Roman" pitchFamily="18" charset="0"/>
                <a:cs typeface="Times New Roman" pitchFamily="18" charset="0"/>
              </a:rPr>
              <a:t>Community assumptions and values including adult- child relations </a:t>
            </a:r>
          </a:p>
          <a:p>
            <a:pPr lvl="0"/>
            <a:r>
              <a:rPr lang="en-US" dirty="0">
                <a:latin typeface="Times New Roman" pitchFamily="18" charset="0"/>
                <a:cs typeface="Times New Roman" pitchFamily="18" charset="0"/>
              </a:rPr>
              <a:t>The changing nature of the subject disciplines. </a:t>
            </a:r>
          </a:p>
          <a:p>
            <a:pPr lvl="0"/>
            <a:r>
              <a:rPr lang="en-US" dirty="0">
                <a:latin typeface="Times New Roman" pitchFamily="18" charset="0"/>
                <a:cs typeface="Times New Roman" pitchFamily="18" charset="0"/>
              </a:rPr>
              <a:t>Actual and anticipated flow of resources in schools. </a:t>
            </a:r>
          </a:p>
          <a:p>
            <a:r>
              <a:rPr lang="en-US" dirty="0">
                <a:latin typeface="Times New Roman" pitchFamily="18" charset="0"/>
                <a:cs typeface="Times New Roman" pitchFamily="18" charset="0"/>
              </a:rPr>
              <a:t>The potential contribution of teacher support systems. E.g. Teacher training institutes</a:t>
            </a:r>
          </a:p>
          <a:p>
            <a:r>
              <a:rPr lang="en-US" dirty="0">
                <a:latin typeface="Times New Roman" pitchFamily="18" charset="0"/>
                <a:cs typeface="Times New Roman" pitchFamily="18" charset="0"/>
              </a:rPr>
              <a:t>Changes and trends in society </a:t>
            </a:r>
          </a:p>
          <a:p>
            <a:endParaRPr lang="en-US" dirty="0"/>
          </a:p>
        </p:txBody>
      </p:sp>
    </p:spTree>
    <p:extLst>
      <p:ext uri="{BB962C8B-B14F-4D97-AF65-F5344CB8AC3E}">
        <p14:creationId xmlns:p14="http://schemas.microsoft.com/office/powerpoint/2010/main" val="3464400841"/>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a:bodyPr>
          <a:lstStyle/>
          <a:p>
            <a:pPr>
              <a:buNone/>
            </a:pPr>
            <a:r>
              <a:rPr lang="en-US" b="1" dirty="0">
                <a:latin typeface="Times New Roman" pitchFamily="18" charset="0"/>
                <a:cs typeface="Times New Roman" pitchFamily="18" charset="0"/>
              </a:rPr>
              <a:t>ii. Internal factors such as: </a:t>
            </a:r>
            <a:endParaRPr lang="en-US" dirty="0">
              <a:latin typeface="Times New Roman" pitchFamily="18" charset="0"/>
              <a:cs typeface="Times New Roman" pitchFamily="18" charset="0"/>
            </a:endParaRPr>
          </a:p>
          <a:p>
            <a:pPr lvl="0"/>
            <a:r>
              <a:rPr lang="en-US" dirty="0">
                <a:latin typeface="Times New Roman" pitchFamily="18" charset="0"/>
                <a:cs typeface="Times New Roman" pitchFamily="18" charset="0"/>
              </a:rPr>
              <a:t>Student related factors </a:t>
            </a:r>
          </a:p>
          <a:p>
            <a:pPr lvl="0"/>
            <a:r>
              <a:rPr lang="en-US" dirty="0">
                <a:latin typeface="Times New Roman" pitchFamily="18" charset="0"/>
                <a:cs typeface="Times New Roman" pitchFamily="18" charset="0"/>
              </a:rPr>
              <a:t>Teacher related factors </a:t>
            </a:r>
          </a:p>
          <a:p>
            <a:pPr lvl="0"/>
            <a:r>
              <a:rPr lang="en-US" dirty="0">
                <a:latin typeface="Times New Roman" pitchFamily="18" charset="0"/>
                <a:cs typeface="Times New Roman" pitchFamily="18" charset="0"/>
              </a:rPr>
              <a:t>School management systems </a:t>
            </a:r>
          </a:p>
          <a:p>
            <a:pPr lvl="0"/>
            <a:r>
              <a:rPr lang="en-US" dirty="0">
                <a:latin typeface="Times New Roman" pitchFamily="18" charset="0"/>
                <a:cs typeface="Times New Roman" pitchFamily="18" charset="0"/>
              </a:rPr>
              <a:t>Resource related factors </a:t>
            </a:r>
          </a:p>
          <a:p>
            <a:pPr lvl="0"/>
            <a:r>
              <a:rPr lang="en-US" dirty="0">
                <a:latin typeface="Times New Roman" pitchFamily="18" charset="0"/>
                <a:cs typeface="Times New Roman" pitchFamily="18" charset="0"/>
              </a:rPr>
              <a:t>Perceived and felt problems and shortcomings in the existing curriculum </a:t>
            </a:r>
          </a:p>
          <a:p>
            <a:pPr lvl="0"/>
            <a:r>
              <a:rPr lang="en-US" dirty="0">
                <a:latin typeface="Times New Roman" pitchFamily="18" charset="0"/>
                <a:cs typeface="Times New Roman" pitchFamily="18" charset="0"/>
              </a:rPr>
              <a:t>The presence of school facilities </a:t>
            </a:r>
          </a:p>
          <a:p>
            <a:endParaRPr lang="en-US" dirty="0"/>
          </a:p>
        </p:txBody>
      </p:sp>
    </p:spTree>
    <p:extLst>
      <p:ext uri="{BB962C8B-B14F-4D97-AF65-F5344CB8AC3E}">
        <p14:creationId xmlns:p14="http://schemas.microsoft.com/office/powerpoint/2010/main" val="1265956271"/>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fontScale="90000"/>
          </a:bodyPr>
          <a:lstStyle/>
          <a:p>
            <a:r>
              <a:rPr lang="en-US" sz="3600" b="1" dirty="0">
                <a:solidFill>
                  <a:srgbClr val="00B050"/>
                </a:solidFill>
                <a:latin typeface="Times New Roman" pitchFamily="18" charset="0"/>
                <a:cs typeface="Times New Roman" pitchFamily="18" charset="0"/>
              </a:rPr>
              <a:t>Unit Four  </a:t>
            </a:r>
            <a:br>
              <a:rPr lang="en-US" sz="3600" b="1" dirty="0">
                <a:latin typeface="Times New Roman" pitchFamily="18" charset="0"/>
                <a:cs typeface="Times New Roman" pitchFamily="18" charset="0"/>
              </a:rPr>
            </a:br>
            <a:r>
              <a:rPr lang="en-US" sz="3600" b="1" dirty="0">
                <a:latin typeface="Times New Roman" pitchFamily="18" charset="0"/>
                <a:cs typeface="Times New Roman" pitchFamily="18" charset="0"/>
              </a:rPr>
              <a:t>4.Basic Elements of Curriculum development                                                         </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76400"/>
            <a:ext cx="8229600" cy="4449763"/>
          </a:xfrm>
        </p:spPr>
        <p:txBody>
          <a:bodyPr/>
          <a:lstStyle/>
          <a:p>
            <a:pPr>
              <a:buNone/>
            </a:pPr>
            <a:r>
              <a:rPr lang="en-US" b="1" i="1" dirty="0">
                <a:solidFill>
                  <a:srgbClr val="7030A0"/>
                </a:solidFill>
                <a:latin typeface="Times New Roman" pitchFamily="18" charset="0"/>
                <a:cs typeface="Times New Roman" pitchFamily="18" charset="0"/>
              </a:rPr>
              <a:t>4.1 Need Assessment/ Diagnosis/ in Curriculum Development</a:t>
            </a:r>
          </a:p>
          <a:p>
            <a:pPr>
              <a:buNone/>
            </a:pPr>
            <a:r>
              <a:rPr lang="en-US" sz="2800" dirty="0">
                <a:solidFill>
                  <a:srgbClr val="FF0000"/>
                </a:solidFill>
                <a:latin typeface="Times New Roman" pitchFamily="18" charset="0"/>
                <a:cs typeface="Times New Roman" pitchFamily="18" charset="0"/>
              </a:rPr>
              <a:t>Activity</a:t>
            </a:r>
          </a:p>
          <a:p>
            <a:pPr lvl="0"/>
            <a:r>
              <a:rPr lang="en-US" sz="2800" i="1" dirty="0">
                <a:latin typeface="Times New Roman" pitchFamily="18" charset="0"/>
                <a:cs typeface="Times New Roman" pitchFamily="18" charset="0"/>
              </a:rPr>
              <a:t>What is need?</a:t>
            </a:r>
            <a:endParaRPr lang="en-US" sz="2800" dirty="0">
              <a:latin typeface="Times New Roman" pitchFamily="18" charset="0"/>
              <a:cs typeface="Times New Roman" pitchFamily="18" charset="0"/>
            </a:endParaRPr>
          </a:p>
          <a:p>
            <a:pPr lvl="0"/>
            <a:r>
              <a:rPr lang="en-US" sz="2800" i="1" dirty="0">
                <a:latin typeface="Times New Roman" pitchFamily="18" charset="0"/>
                <a:cs typeface="Times New Roman" pitchFamily="18" charset="0"/>
              </a:rPr>
              <a:t>Why is need assessment  necessary during curriculum development?</a:t>
            </a:r>
            <a:endParaRPr lang="en-US" sz="2800" dirty="0">
              <a:latin typeface="Times New Roman" pitchFamily="18" charset="0"/>
              <a:cs typeface="Times New Roman" pitchFamily="18" charset="0"/>
            </a:endParaRPr>
          </a:p>
          <a:p>
            <a:pPr lvl="0"/>
            <a:r>
              <a:rPr lang="en-US" sz="2800" i="1" dirty="0">
                <a:latin typeface="Times New Roman" pitchFamily="18" charset="0"/>
                <a:cs typeface="Times New Roman" pitchFamily="18" charset="0"/>
              </a:rPr>
              <a:t>What are the sources of need assessment in curriculum development?</a:t>
            </a:r>
            <a:endParaRPr lang="en-US" sz="2800" dirty="0">
              <a:latin typeface="Times New Roman" pitchFamily="18" charset="0"/>
              <a:cs typeface="Times New Roman" pitchFamily="18" charset="0"/>
            </a:endParaRPr>
          </a:p>
          <a:p>
            <a:pPr>
              <a:buNone/>
            </a:pPr>
            <a:endParaRPr lang="en-US" b="1" i="1" dirty="0">
              <a:solidFill>
                <a:srgbClr val="7030A0"/>
              </a:solidFill>
              <a:latin typeface="Times New Roman" pitchFamily="18" charset="0"/>
              <a:cs typeface="Times New Roman" pitchFamily="18" charset="0"/>
            </a:endParaRPr>
          </a:p>
          <a:p>
            <a:pPr>
              <a:buNone/>
            </a:pPr>
            <a:endParaRPr lang="en-US" i="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174398858"/>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Need is a gap between the present status of an individual/society and the desirable objective. </a:t>
            </a:r>
          </a:p>
          <a:p>
            <a:r>
              <a:rPr lang="en-US" dirty="0">
                <a:latin typeface="Times New Roman" pitchFamily="18" charset="0"/>
                <a:cs typeface="Times New Roman" pitchFamily="18" charset="0"/>
              </a:rPr>
              <a:t>It is one of the major preliminary activities of curriculum development.</a:t>
            </a:r>
          </a:p>
          <a:p>
            <a:r>
              <a:rPr lang="en-US" dirty="0">
                <a:latin typeface="Times New Roman" pitchFamily="18" charset="0"/>
                <a:cs typeface="Times New Roman" pitchFamily="18" charset="0"/>
              </a:rPr>
              <a:t>Need assessment is an activity of identifying and validating needs and establishing priorities among different needs.</a:t>
            </a:r>
          </a:p>
          <a:p>
            <a:endParaRPr lang="en-US" dirty="0"/>
          </a:p>
        </p:txBody>
      </p:sp>
    </p:spTree>
    <p:extLst>
      <p:ext uri="{BB962C8B-B14F-4D97-AF65-F5344CB8AC3E}">
        <p14:creationId xmlns:p14="http://schemas.microsoft.com/office/powerpoint/2010/main" val="1226406965"/>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fontScale="92500" lnSpcReduction="20000"/>
          </a:bodyPr>
          <a:lstStyle/>
          <a:p>
            <a:r>
              <a:rPr lang="en-US" dirty="0">
                <a:latin typeface="Times New Roman" pitchFamily="18" charset="0"/>
                <a:cs typeface="Times New Roman" pitchFamily="18" charset="0"/>
              </a:rPr>
              <a:t>Need assessment is the collection of both opinions and facts from all those concerned and involved in the education of the youth.</a:t>
            </a:r>
          </a:p>
          <a:p>
            <a:r>
              <a:rPr lang="en-US" dirty="0">
                <a:latin typeface="Times New Roman" pitchFamily="18" charset="0"/>
                <a:cs typeface="Times New Roman" pitchFamily="18" charset="0"/>
              </a:rPr>
              <a:t> It is instrumental to make the curriculum relevant to the needs of the time and of the students, and to determine the kinds of objectives that should be emphasized.</a:t>
            </a:r>
          </a:p>
          <a:p>
            <a:pPr>
              <a:buNone/>
            </a:pPr>
            <a:r>
              <a:rPr lang="en-US" b="1" dirty="0">
                <a:latin typeface="Times New Roman" pitchFamily="18" charset="0"/>
                <a:cs typeface="Times New Roman" pitchFamily="18" charset="0"/>
              </a:rPr>
              <a:t> Collecting Data/ Information about different issues</a:t>
            </a:r>
          </a:p>
          <a:p>
            <a:r>
              <a:rPr lang="en-US" dirty="0">
                <a:latin typeface="Times New Roman" pitchFamily="18" charset="0"/>
                <a:cs typeface="Times New Roman" pitchFamily="18" charset="0"/>
              </a:rPr>
              <a:t>In order to diagnose/ assess the needs of the society collecting relevant data is undoubtedly necessary</a:t>
            </a:r>
          </a:p>
          <a:p>
            <a:endParaRPr lang="en-US" dirty="0"/>
          </a:p>
        </p:txBody>
      </p:sp>
    </p:spTree>
    <p:extLst>
      <p:ext uri="{BB962C8B-B14F-4D97-AF65-F5344CB8AC3E}">
        <p14:creationId xmlns:p14="http://schemas.microsoft.com/office/powerpoint/2010/main" val="705397224"/>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fontScale="92500" lnSpcReduction="20000"/>
          </a:bodyPr>
          <a:lstStyle/>
          <a:p>
            <a:r>
              <a:rPr lang="en-US" dirty="0">
                <a:latin typeface="Times New Roman" pitchFamily="18" charset="0"/>
                <a:cs typeface="Times New Roman" pitchFamily="18" charset="0"/>
              </a:rPr>
              <a:t>These data can be collected from different sources regarding different societal problems. </a:t>
            </a:r>
          </a:p>
          <a:p>
            <a:r>
              <a:rPr lang="en-US" dirty="0">
                <a:latin typeface="Times New Roman" pitchFamily="18" charset="0"/>
                <a:cs typeface="Times New Roman" pitchFamily="18" charset="0"/>
              </a:rPr>
              <a:t>Curriculum planners need to give due attention in order to get the necessary data .</a:t>
            </a:r>
          </a:p>
          <a:p>
            <a:r>
              <a:rPr lang="en-US" dirty="0">
                <a:latin typeface="Times New Roman" pitchFamily="18" charset="0"/>
                <a:cs typeface="Times New Roman" pitchFamily="18" charset="0"/>
              </a:rPr>
              <a:t>Mainly, they can collect about the following issues.</a:t>
            </a:r>
          </a:p>
          <a:p>
            <a:pPr>
              <a:buNone/>
            </a:pPr>
            <a:r>
              <a:rPr lang="en-US" b="1" dirty="0" err="1">
                <a:latin typeface="Times New Roman" pitchFamily="18" charset="0"/>
                <a:cs typeface="Times New Roman" pitchFamily="18" charset="0"/>
              </a:rPr>
              <a:t>i</a:t>
            </a:r>
            <a:r>
              <a:rPr lang="en-US" b="1" dirty="0">
                <a:latin typeface="Times New Roman" pitchFamily="18" charset="0"/>
                <a:cs typeface="Times New Roman" pitchFamily="18" charset="0"/>
              </a:rPr>
              <a:t>. Collecting information about the school system </a:t>
            </a:r>
            <a:endParaRPr lang="en-US" dirty="0">
              <a:latin typeface="Times New Roman" pitchFamily="18" charset="0"/>
              <a:cs typeface="Times New Roman" pitchFamily="18" charset="0"/>
            </a:endParaRPr>
          </a:p>
          <a:p>
            <a:pPr marL="514350" indent="-514350">
              <a:buAutoNum type="alphaUcPeriod"/>
            </a:pPr>
            <a:r>
              <a:rPr lang="en-US" dirty="0">
                <a:latin typeface="Times New Roman" pitchFamily="18" charset="0"/>
                <a:cs typeface="Times New Roman" pitchFamily="18" charset="0"/>
              </a:rPr>
              <a:t>Demographic and statistical information</a:t>
            </a:r>
          </a:p>
          <a:p>
            <a:pPr marL="514350" indent="-514350">
              <a:buAutoNum type="alphaUcPeriod"/>
            </a:pPr>
            <a:r>
              <a:rPr lang="en-US" dirty="0">
                <a:latin typeface="Times New Roman" pitchFamily="18" charset="0"/>
                <a:cs typeface="Times New Roman" pitchFamily="18" charset="0"/>
              </a:rPr>
              <a:t>Legal and administrative information </a:t>
            </a:r>
          </a:p>
          <a:p>
            <a:endParaRPr lang="en-US" dirty="0"/>
          </a:p>
        </p:txBody>
      </p:sp>
    </p:spTree>
    <p:extLst>
      <p:ext uri="{BB962C8B-B14F-4D97-AF65-F5344CB8AC3E}">
        <p14:creationId xmlns:p14="http://schemas.microsoft.com/office/powerpoint/2010/main" val="197146618"/>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fontScale="92500" lnSpcReduction="10000"/>
          </a:bodyPr>
          <a:lstStyle/>
          <a:p>
            <a:pPr>
              <a:buNone/>
            </a:pPr>
            <a:r>
              <a:rPr lang="en-US" b="1" dirty="0">
                <a:latin typeface="Times New Roman" pitchFamily="18" charset="0"/>
                <a:cs typeface="Times New Roman" pitchFamily="18" charset="0"/>
              </a:rPr>
              <a:t>ii. Collecting information about the learners</a:t>
            </a:r>
          </a:p>
          <a:p>
            <a:pPr>
              <a:buNone/>
            </a:pPr>
            <a:r>
              <a:rPr lang="en-US" b="1" dirty="0">
                <a:latin typeface="Times New Roman" pitchFamily="18" charset="0"/>
                <a:cs typeface="Times New Roman" pitchFamily="18" charset="0"/>
              </a:rPr>
              <a:t>  </a:t>
            </a:r>
            <a:r>
              <a:rPr lang="en-US" dirty="0">
                <a:latin typeface="Times New Roman" pitchFamily="18" charset="0"/>
                <a:cs typeface="Times New Roman" pitchFamily="18" charset="0"/>
              </a:rPr>
              <a:t>These  include: </a:t>
            </a:r>
          </a:p>
          <a:p>
            <a:pPr>
              <a:buNone/>
            </a:pPr>
            <a:r>
              <a:rPr lang="en-US" dirty="0">
                <a:latin typeface="Times New Roman" pitchFamily="18" charset="0"/>
                <a:cs typeface="Times New Roman" pitchFamily="18" charset="0"/>
              </a:rPr>
              <a:t>A. Language and visual perception </a:t>
            </a:r>
          </a:p>
          <a:p>
            <a:pPr>
              <a:buNone/>
            </a:pPr>
            <a:r>
              <a:rPr lang="en-US" dirty="0">
                <a:latin typeface="Times New Roman" pitchFamily="18" charset="0"/>
                <a:cs typeface="Times New Roman" pitchFamily="18" charset="0"/>
              </a:rPr>
              <a:t>B. Cognitive development-ability to comprehend ideas, process, etc. </a:t>
            </a:r>
          </a:p>
          <a:p>
            <a:pPr>
              <a:buNone/>
            </a:pPr>
            <a:r>
              <a:rPr lang="en-US" dirty="0">
                <a:latin typeface="Times New Roman" pitchFamily="18" charset="0"/>
                <a:cs typeface="Times New Roman" pitchFamily="18" charset="0"/>
              </a:rPr>
              <a:t> C. Physical and psychomotor development </a:t>
            </a:r>
          </a:p>
          <a:p>
            <a:pPr>
              <a:buNone/>
            </a:pPr>
            <a:r>
              <a:rPr lang="en-US" dirty="0">
                <a:latin typeface="Times New Roman" pitchFamily="18" charset="0"/>
                <a:cs typeface="Times New Roman" pitchFamily="18" charset="0"/>
              </a:rPr>
              <a:t> D. Interest and aspiration, etc </a:t>
            </a:r>
          </a:p>
          <a:p>
            <a:pPr>
              <a:buNone/>
            </a:pPr>
            <a:r>
              <a:rPr lang="en-US" b="1" dirty="0">
                <a:latin typeface="Times New Roman" pitchFamily="18" charset="0"/>
                <a:cs typeface="Times New Roman" pitchFamily="18" charset="0"/>
              </a:rPr>
              <a:t> iii. Collecting information about teachers </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Education and training , interest and motivation, etc, of teachers</a:t>
            </a:r>
          </a:p>
          <a:p>
            <a:endParaRPr lang="en-US" dirty="0"/>
          </a:p>
        </p:txBody>
      </p:sp>
    </p:spTree>
    <p:extLst>
      <p:ext uri="{BB962C8B-B14F-4D97-AF65-F5344CB8AC3E}">
        <p14:creationId xmlns:p14="http://schemas.microsoft.com/office/powerpoint/2010/main" val="4093319432"/>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fontScale="92500" lnSpcReduction="10000"/>
          </a:bodyPr>
          <a:lstStyle/>
          <a:p>
            <a:pPr>
              <a:buNone/>
            </a:pPr>
            <a:r>
              <a:rPr lang="en-US" b="1" dirty="0">
                <a:latin typeface="Times New Roman" pitchFamily="18" charset="0"/>
                <a:cs typeface="Times New Roman" pitchFamily="18" charset="0"/>
              </a:rPr>
              <a:t>iv.</a:t>
            </a:r>
            <a:r>
              <a:rPr lang="en-US" dirty="0">
                <a:latin typeface="Times New Roman" pitchFamily="18" charset="0"/>
                <a:cs typeface="Times New Roman" pitchFamily="18" charset="0"/>
              </a:rPr>
              <a:t> Collecting information about the society /community </a:t>
            </a:r>
          </a:p>
          <a:p>
            <a:pPr lvl="0"/>
            <a:r>
              <a:rPr lang="en-US" dirty="0">
                <a:latin typeface="Times New Roman" pitchFamily="18" charset="0"/>
                <a:cs typeface="Times New Roman" pitchFamily="18" charset="0"/>
              </a:rPr>
              <a:t>Values and attitudes </a:t>
            </a:r>
          </a:p>
          <a:p>
            <a:pPr lvl="0"/>
            <a:r>
              <a:rPr lang="en-US" dirty="0">
                <a:latin typeface="Times New Roman" pitchFamily="18" charset="0"/>
                <a:cs typeface="Times New Roman" pitchFamily="18" charset="0"/>
              </a:rPr>
              <a:t>Needs and goals </a:t>
            </a:r>
          </a:p>
          <a:p>
            <a:pPr>
              <a:buNone/>
            </a:pPr>
            <a:r>
              <a:rPr lang="en-US" b="1" dirty="0">
                <a:latin typeface="Times New Roman" pitchFamily="18" charset="0"/>
                <a:cs typeface="Times New Roman" pitchFamily="18" charset="0"/>
              </a:rPr>
              <a:t>v. Collecting information about the parallel systems </a:t>
            </a:r>
          </a:p>
          <a:p>
            <a:pPr>
              <a:buNone/>
            </a:pPr>
            <a:r>
              <a:rPr lang="en-US" b="1" dirty="0">
                <a:solidFill>
                  <a:srgbClr val="7030A0"/>
                </a:solidFill>
                <a:latin typeface="Times New Roman" pitchFamily="18" charset="0"/>
                <a:cs typeface="Times New Roman" pitchFamily="18" charset="0"/>
              </a:rPr>
              <a:t>Sources of Information for Needs Assessment </a:t>
            </a:r>
          </a:p>
          <a:p>
            <a:pPr>
              <a:buNone/>
            </a:pPr>
            <a:r>
              <a:rPr lang="en-US" b="1" dirty="0">
                <a:latin typeface="Times New Roman" pitchFamily="18" charset="0"/>
                <a:cs typeface="Times New Roman" pitchFamily="18" charset="0"/>
              </a:rPr>
              <a:t>           Activity</a:t>
            </a:r>
            <a:endParaRPr lang="en-US" dirty="0">
              <a:latin typeface="Times New Roman" pitchFamily="18" charset="0"/>
              <a:cs typeface="Times New Roman" pitchFamily="18" charset="0"/>
            </a:endParaRPr>
          </a:p>
          <a:p>
            <a:pPr>
              <a:buNone/>
            </a:pPr>
            <a:r>
              <a:rPr lang="en-US" b="1" dirty="0">
                <a:latin typeface="Times New Roman" pitchFamily="18" charset="0"/>
                <a:cs typeface="Times New Roman" pitchFamily="18" charset="0"/>
              </a:rPr>
              <a:t>        Whose need do you think is assessed?</a:t>
            </a:r>
            <a:endParaRPr lang="en-US" dirty="0">
              <a:latin typeface="Times New Roman" pitchFamily="18" charset="0"/>
              <a:cs typeface="Times New Roman" pitchFamily="18" charset="0"/>
            </a:endParaRPr>
          </a:p>
          <a:p>
            <a:endParaRPr lang="en-US" dirty="0"/>
          </a:p>
          <a:p>
            <a:endParaRPr lang="en-US" dirty="0"/>
          </a:p>
        </p:txBody>
      </p:sp>
    </p:spTree>
    <p:extLst>
      <p:ext uri="{BB962C8B-B14F-4D97-AF65-F5344CB8AC3E}">
        <p14:creationId xmlns:p14="http://schemas.microsoft.com/office/powerpoint/2010/main" val="4059219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itchFamily="18" charset="0"/>
                <a:cs typeface="Times New Roman" pitchFamily="18" charset="0"/>
              </a:rPr>
              <a:t>Definition of Adult Education</a:t>
            </a: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Starts at particular stage or level of education</a:t>
            </a:r>
          </a:p>
          <a:p>
            <a:pPr lvl="1"/>
            <a:r>
              <a:rPr lang="en-US" dirty="0" err="1">
                <a:latin typeface="Times New Roman" pitchFamily="18" charset="0"/>
                <a:cs typeface="Times New Roman" pitchFamily="18" charset="0"/>
              </a:rPr>
              <a:t>Lindman</a:t>
            </a:r>
            <a:r>
              <a:rPr lang="en-US" dirty="0">
                <a:latin typeface="Times New Roman" pitchFamily="18" charset="0"/>
                <a:cs typeface="Times New Roman" pitchFamily="18" charset="0"/>
              </a:rPr>
              <a:t> (1961)</a:t>
            </a:r>
          </a:p>
          <a:p>
            <a:r>
              <a:rPr lang="en-US" dirty="0">
                <a:latin typeface="Times New Roman" pitchFamily="18" charset="0"/>
                <a:cs typeface="Times New Roman" pitchFamily="18" charset="0"/>
              </a:rPr>
              <a:t>As a process- </a:t>
            </a:r>
            <a:r>
              <a:rPr lang="en-US" dirty="0" err="1">
                <a:latin typeface="Times New Roman" pitchFamily="18" charset="0"/>
                <a:cs typeface="Times New Roman" pitchFamily="18" charset="0"/>
              </a:rPr>
              <a:t>liveright</a:t>
            </a:r>
            <a:r>
              <a:rPr lang="en-US" dirty="0">
                <a:latin typeface="Times New Roman" pitchFamily="18" charset="0"/>
                <a:cs typeface="Times New Roman" pitchFamily="18" charset="0"/>
              </a:rPr>
              <a:t> and </a:t>
            </a:r>
            <a:r>
              <a:rPr lang="en-US" dirty="0" err="1">
                <a:latin typeface="Times New Roman" pitchFamily="18" charset="0"/>
                <a:cs typeface="Times New Roman" pitchFamily="18" charset="0"/>
              </a:rPr>
              <a:t>haygood</a:t>
            </a:r>
            <a:r>
              <a:rPr lang="en-US" dirty="0">
                <a:latin typeface="Times New Roman" pitchFamily="18" charset="0"/>
                <a:cs typeface="Times New Roman" pitchFamily="18" charset="0"/>
              </a:rPr>
              <a:t> (1969)</a:t>
            </a:r>
          </a:p>
          <a:p>
            <a:r>
              <a:rPr lang="en-US" dirty="0">
                <a:latin typeface="Times New Roman" pitchFamily="18" charset="0"/>
                <a:cs typeface="Times New Roman" pitchFamily="18" charset="0"/>
              </a:rPr>
              <a:t>Action/activity or a program- Paulo </a:t>
            </a:r>
            <a:r>
              <a:rPr lang="en-US" dirty="0" err="1">
                <a:latin typeface="Times New Roman" pitchFamily="18" charset="0"/>
                <a:cs typeface="Times New Roman" pitchFamily="18" charset="0"/>
              </a:rPr>
              <a:t>Freire</a:t>
            </a:r>
            <a:r>
              <a:rPr lang="en-US" dirty="0">
                <a:latin typeface="Times New Roman" pitchFamily="18" charset="0"/>
                <a:cs typeface="Times New Roman" pitchFamily="18" charset="0"/>
              </a:rPr>
              <a:t> (1970)</a:t>
            </a:r>
          </a:p>
          <a:p>
            <a:r>
              <a:rPr lang="en-US" dirty="0">
                <a:latin typeface="Times New Roman" pitchFamily="18" charset="0"/>
                <a:cs typeface="Times New Roman" pitchFamily="18" charset="0"/>
              </a:rPr>
              <a:t>Culmination of the education process-Faure et al (1972)</a:t>
            </a:r>
          </a:p>
        </p:txBody>
      </p:sp>
    </p:spTree>
    <p:extLst>
      <p:ext uri="{BB962C8B-B14F-4D97-AF65-F5344CB8AC3E}">
        <p14:creationId xmlns:p14="http://schemas.microsoft.com/office/powerpoint/2010/main" val="72275206"/>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lnSpcReduction="10000"/>
          </a:bodyPr>
          <a:lstStyle/>
          <a:p>
            <a:r>
              <a:rPr lang="en-US" dirty="0">
                <a:latin typeface="Times New Roman" pitchFamily="18" charset="0"/>
                <a:cs typeface="Times New Roman" pitchFamily="18" charset="0"/>
              </a:rPr>
              <a:t>Educators believe that the following are important sources of evidence during need assessment.</a:t>
            </a:r>
          </a:p>
          <a:p>
            <a:pPr>
              <a:buNone/>
            </a:pPr>
            <a:r>
              <a:rPr lang="en-US" dirty="0">
                <a:latin typeface="Times New Roman" pitchFamily="18" charset="0"/>
                <a:cs typeface="Times New Roman" pitchFamily="18" charset="0"/>
              </a:rPr>
              <a:t>   1.</a:t>
            </a:r>
            <a:r>
              <a:rPr lang="en-US" b="1" dirty="0">
                <a:latin typeface="Times New Roman" pitchFamily="18" charset="0"/>
                <a:cs typeface="Times New Roman" pitchFamily="18" charset="0"/>
              </a:rPr>
              <a:t> Parents</a:t>
            </a:r>
          </a:p>
          <a:p>
            <a:pPr>
              <a:buNone/>
            </a:pPr>
            <a:r>
              <a:rPr lang="en-US" dirty="0">
                <a:latin typeface="Times New Roman" pitchFamily="18" charset="0"/>
                <a:cs typeface="Times New Roman" pitchFamily="18" charset="0"/>
              </a:rPr>
              <a:t>   2. </a:t>
            </a:r>
            <a:r>
              <a:rPr lang="en-US" b="1" dirty="0">
                <a:latin typeface="Times New Roman" pitchFamily="18" charset="0"/>
                <a:cs typeface="Times New Roman" pitchFamily="18" charset="0"/>
              </a:rPr>
              <a:t>Politically influential individuals and pressure groups</a:t>
            </a:r>
          </a:p>
          <a:p>
            <a:pPr>
              <a:buNone/>
            </a:pPr>
            <a:r>
              <a:rPr lang="en-US" b="1" dirty="0">
                <a:latin typeface="Times New Roman" pitchFamily="18" charset="0"/>
                <a:cs typeface="Times New Roman" pitchFamily="18" charset="0"/>
              </a:rPr>
              <a:t>   3. Students</a:t>
            </a:r>
          </a:p>
          <a:p>
            <a:pPr>
              <a:buNone/>
            </a:pPr>
            <a:r>
              <a:rPr lang="en-US" b="1" dirty="0">
                <a:latin typeface="Times New Roman" pitchFamily="18" charset="0"/>
                <a:cs typeface="Times New Roman" pitchFamily="18" charset="0"/>
              </a:rPr>
              <a:t>   4. Teachers</a:t>
            </a:r>
          </a:p>
          <a:p>
            <a:pPr>
              <a:buNone/>
            </a:pPr>
            <a:r>
              <a:rPr lang="en-US" dirty="0">
                <a:latin typeface="Times New Roman" pitchFamily="18" charset="0"/>
                <a:cs typeface="Times New Roman" pitchFamily="18" charset="0"/>
              </a:rPr>
              <a:t>    </a:t>
            </a:r>
            <a:r>
              <a:rPr lang="en-US" b="1" dirty="0">
                <a:latin typeface="Times New Roman" pitchFamily="18" charset="0"/>
                <a:cs typeface="Times New Roman" pitchFamily="18" charset="0"/>
              </a:rPr>
              <a:t>5. Academic Specialists</a:t>
            </a: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858119927"/>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a:bodyPr>
          <a:lstStyle/>
          <a:p>
            <a:pPr>
              <a:buNone/>
            </a:pPr>
            <a:r>
              <a:rPr lang="en-US" b="1" dirty="0">
                <a:latin typeface="Times New Roman" pitchFamily="18" charset="0"/>
                <a:cs typeface="Times New Roman" pitchFamily="18" charset="0"/>
              </a:rPr>
              <a:t>6. Employers</a:t>
            </a:r>
          </a:p>
          <a:p>
            <a:pPr>
              <a:buNone/>
            </a:pPr>
            <a:r>
              <a:rPr lang="en-US" b="1" dirty="0">
                <a:latin typeface="Times New Roman" pitchFamily="18" charset="0"/>
                <a:cs typeface="Times New Roman" pitchFamily="18" charset="0"/>
              </a:rPr>
              <a:t>7. Graduates</a:t>
            </a:r>
          </a:p>
          <a:p>
            <a:pPr>
              <a:buNone/>
            </a:pPr>
            <a:r>
              <a:rPr lang="en-US" b="1" dirty="0">
                <a:latin typeface="Times New Roman" pitchFamily="18" charset="0"/>
                <a:cs typeface="Times New Roman" pitchFamily="18" charset="0"/>
              </a:rPr>
              <a:t>       </a:t>
            </a:r>
            <a:r>
              <a:rPr lang="en-US" b="1" dirty="0">
                <a:solidFill>
                  <a:srgbClr val="7030A0"/>
                </a:solidFill>
                <a:latin typeface="Times New Roman" pitchFamily="18" charset="0"/>
                <a:cs typeface="Times New Roman" pitchFamily="18" charset="0"/>
              </a:rPr>
              <a:t>Instruments of Data Collection During Needs assessment</a:t>
            </a:r>
          </a:p>
          <a:p>
            <a:r>
              <a:rPr lang="en-US" dirty="0">
                <a:latin typeface="Times New Roman" pitchFamily="18" charset="0"/>
                <a:cs typeface="Times New Roman" pitchFamily="18" charset="0"/>
              </a:rPr>
              <a:t>Some of the methods are questionnaire, interview, observation, reading, public hearing and analysis of social indicators, documents analysis, etc.</a:t>
            </a:r>
          </a:p>
          <a:p>
            <a:endParaRPr lang="en-US" dirty="0"/>
          </a:p>
        </p:txBody>
      </p:sp>
    </p:spTree>
    <p:extLst>
      <p:ext uri="{BB962C8B-B14F-4D97-AF65-F5344CB8AC3E}">
        <p14:creationId xmlns:p14="http://schemas.microsoft.com/office/powerpoint/2010/main" val="3359871268"/>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a:latin typeface="Times New Roman" pitchFamily="18" charset="0"/>
                <a:cs typeface="Times New Roman" pitchFamily="18" charset="0"/>
              </a:rPr>
              <a:t>     </a:t>
            </a:r>
            <a:r>
              <a:rPr lang="en-US" sz="4000" b="1" dirty="0">
                <a:solidFill>
                  <a:srgbClr val="7030A0"/>
                </a:solidFill>
                <a:latin typeface="Times New Roman" pitchFamily="18" charset="0"/>
                <a:cs typeface="Times New Roman" pitchFamily="18" charset="0"/>
              </a:rPr>
              <a:t>4.2 Formulating educational aims, </a:t>
            </a:r>
            <a:br>
              <a:rPr lang="en-US" sz="4000" b="1" dirty="0">
                <a:solidFill>
                  <a:srgbClr val="7030A0"/>
                </a:solidFill>
                <a:latin typeface="Times New Roman" pitchFamily="18" charset="0"/>
                <a:cs typeface="Times New Roman" pitchFamily="18" charset="0"/>
              </a:rPr>
            </a:br>
            <a:r>
              <a:rPr lang="en-US" sz="4000" b="1" dirty="0">
                <a:solidFill>
                  <a:srgbClr val="7030A0"/>
                </a:solidFill>
                <a:latin typeface="Times New Roman" pitchFamily="18" charset="0"/>
                <a:cs typeface="Times New Roman" pitchFamily="18" charset="0"/>
              </a:rPr>
              <a:t>            Goals and Objectives                                                </a:t>
            </a:r>
            <a:endParaRPr lang="en-US" sz="4000"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a:buNone/>
            </a:pPr>
            <a:r>
              <a:rPr lang="en-US" dirty="0">
                <a:latin typeface="Times New Roman" pitchFamily="18" charset="0"/>
                <a:cs typeface="Times New Roman" pitchFamily="18" charset="0"/>
              </a:rPr>
              <a:t>                                                                                </a:t>
            </a:r>
            <a:r>
              <a:rPr lang="en-US" b="1" dirty="0">
                <a:latin typeface="Times New Roman" pitchFamily="18" charset="0"/>
                <a:cs typeface="Times New Roman" pitchFamily="18" charset="0"/>
              </a:rPr>
              <a:t>Educational Aims</a:t>
            </a:r>
            <a:r>
              <a:rPr lang="en-US" dirty="0">
                <a:latin typeface="Times New Roman" pitchFamily="18" charset="0"/>
                <a:cs typeface="Times New Roman" pitchFamily="18" charset="0"/>
              </a:rPr>
              <a:t>                                                                  general and open statements formulated at philosophical level and they provide direction to more specific action designed to achieve future product or behavior. </a:t>
            </a:r>
          </a:p>
          <a:p>
            <a:r>
              <a:rPr lang="en-US" dirty="0">
                <a:latin typeface="Times New Roman" pitchFamily="18" charset="0"/>
                <a:cs typeface="Times New Roman" pitchFamily="18" charset="0"/>
              </a:rPr>
              <a:t> open to different interpretations.</a:t>
            </a:r>
          </a:p>
          <a:p>
            <a:r>
              <a:rPr lang="en-US" dirty="0">
                <a:latin typeface="Times New Roman" pitchFamily="18" charset="0"/>
                <a:cs typeface="Times New Roman" pitchFamily="18" charset="0"/>
              </a:rPr>
              <a:t>considered as vision and slogans to respond for the question "why to educate?" </a:t>
            </a:r>
          </a:p>
          <a:p>
            <a:pPr lvl="0"/>
            <a:r>
              <a:rPr lang="en-US" dirty="0">
                <a:latin typeface="Times New Roman" pitchFamily="18" charset="0"/>
                <a:cs typeface="Times New Roman" pitchFamily="18" charset="0"/>
              </a:rPr>
              <a:t> orientations, not specific quantifiable outcomes</a:t>
            </a:r>
          </a:p>
          <a:p>
            <a:pPr lvl="0"/>
            <a:r>
              <a:rPr lang="en-US" dirty="0">
                <a:latin typeface="Times New Roman" pitchFamily="18" charset="0"/>
                <a:cs typeface="Times New Roman" pitchFamily="18" charset="0"/>
              </a:rPr>
              <a:t> too general to guide particular instructional decisions</a:t>
            </a:r>
          </a:p>
          <a:p>
            <a:endParaRPr lang="en-US" dirty="0"/>
          </a:p>
        </p:txBody>
      </p:sp>
    </p:spTree>
    <p:extLst>
      <p:ext uri="{BB962C8B-B14F-4D97-AF65-F5344CB8AC3E}">
        <p14:creationId xmlns:p14="http://schemas.microsoft.com/office/powerpoint/2010/main" val="1809194761"/>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fontScale="92500" lnSpcReduction="10000"/>
          </a:bodyPr>
          <a:lstStyle/>
          <a:p>
            <a:r>
              <a:rPr lang="en-US" sz="4300" dirty="0">
                <a:solidFill>
                  <a:srgbClr val="FF0000"/>
                </a:solidFill>
                <a:latin typeface="Times New Roman" pitchFamily="18" charset="0"/>
                <a:cs typeface="Times New Roman" pitchFamily="18" charset="0"/>
              </a:rPr>
              <a:t>Goals</a:t>
            </a:r>
            <a:r>
              <a:rPr lang="en-US" dirty="0">
                <a:latin typeface="Times New Roman" pitchFamily="18" charset="0"/>
                <a:cs typeface="Times New Roman" pitchFamily="18" charset="0"/>
              </a:rPr>
              <a:t>: are specific statements derived from various aims and provide the teachers and educators with broad statements of what they should accomplish in terms of students learning as a result of a particular subject or educational program.</a:t>
            </a:r>
          </a:p>
          <a:p>
            <a:r>
              <a:rPr lang="en-US" b="1" dirty="0">
                <a:latin typeface="Times New Roman" pitchFamily="18" charset="0"/>
                <a:cs typeface="Times New Roman" pitchFamily="18" charset="0"/>
              </a:rPr>
              <a:t> Objectives </a:t>
            </a:r>
            <a:r>
              <a:rPr lang="en-US" dirty="0">
                <a:latin typeface="Times New Roman" pitchFamily="18" charset="0"/>
                <a:cs typeface="Times New Roman" pitchFamily="18" charset="0"/>
              </a:rPr>
              <a:t>are</a:t>
            </a:r>
            <a:r>
              <a:rPr lang="en-US" b="1" dirty="0">
                <a:latin typeface="Times New Roman" pitchFamily="18" charset="0"/>
                <a:cs typeface="Times New Roman" pitchFamily="18" charset="0"/>
              </a:rPr>
              <a:t> </a:t>
            </a:r>
            <a:r>
              <a:rPr lang="en-US" dirty="0">
                <a:latin typeface="Times New Roman" pitchFamily="18" charset="0"/>
                <a:cs typeface="Times New Roman" pitchFamily="18" charset="0"/>
              </a:rPr>
              <a:t>intended outcomes of a planned program of teaching. We can have either general objectives (goals) or specific objectives (intended learning outcomes). The sequence looks like:</a:t>
            </a:r>
          </a:p>
          <a:p>
            <a:r>
              <a:rPr lang="en-US" dirty="0">
                <a:latin typeface="Times New Roman" pitchFamily="18" charset="0"/>
                <a:cs typeface="Times New Roman" pitchFamily="18" charset="0"/>
              </a:rPr>
              <a:t>Philosophy       aims         goals        general objectives       specific objectives</a:t>
            </a:r>
          </a:p>
          <a:p>
            <a:endParaRPr lang="en-US" dirty="0"/>
          </a:p>
        </p:txBody>
      </p:sp>
      <p:cxnSp>
        <p:nvCxnSpPr>
          <p:cNvPr id="5" name="Straight Arrow Connector 4"/>
          <p:cNvCxnSpPr/>
          <p:nvPr/>
        </p:nvCxnSpPr>
        <p:spPr>
          <a:xfrm>
            <a:off x="9601200" y="4800600"/>
            <a:ext cx="914400"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2667000" y="5232254"/>
            <a:ext cx="5715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4229100" y="5233842"/>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5721927" y="523543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2495550" y="5680364"/>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7220298"/>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a:t>
            </a:r>
            <a:r>
              <a:rPr lang="en-US" b="1" dirty="0">
                <a:latin typeface="Times New Roman" pitchFamily="18" charset="0"/>
                <a:cs typeface="Times New Roman" pitchFamily="18" charset="0"/>
              </a:rPr>
              <a:t>4.2.1 Sources of Educational Objectives</a:t>
            </a:r>
            <a:br>
              <a:rPr lang="en-US" b="1" dirty="0"/>
            </a:br>
            <a:r>
              <a:rPr lang="en-US" b="1" dirty="0"/>
              <a:t>     </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a:latin typeface="Times New Roman" pitchFamily="18" charset="0"/>
                <a:cs typeface="Times New Roman" pitchFamily="18" charset="0"/>
              </a:rPr>
              <a:t>Tyler recommended that curriculum planners should identify objectives of education by gathering data from three sources</a:t>
            </a:r>
            <a:r>
              <a:rPr lang="en-US" b="1" dirty="0">
                <a:latin typeface="Times New Roman" pitchFamily="18" charset="0"/>
                <a:cs typeface="Times New Roman" pitchFamily="18" charset="0"/>
              </a:rPr>
              <a:t>: </a:t>
            </a:r>
          </a:p>
          <a:p>
            <a:pPr lvl="0">
              <a:buNone/>
            </a:pPr>
            <a:r>
              <a:rPr lang="en-US" dirty="0">
                <a:latin typeface="Times New Roman" pitchFamily="18" charset="0"/>
                <a:cs typeface="Times New Roman" pitchFamily="18" charset="0"/>
              </a:rPr>
              <a:t>        1.The learners/students </a:t>
            </a:r>
            <a:endParaRPr lang="en-US" b="1" dirty="0">
              <a:latin typeface="Times New Roman" pitchFamily="18" charset="0"/>
              <a:cs typeface="Times New Roman" pitchFamily="18" charset="0"/>
            </a:endParaRPr>
          </a:p>
          <a:p>
            <a:pPr lvl="0">
              <a:buNone/>
            </a:pPr>
            <a:r>
              <a:rPr lang="en-US" dirty="0">
                <a:latin typeface="Times New Roman" pitchFamily="18" charset="0"/>
                <a:cs typeface="Times New Roman" pitchFamily="18" charset="0"/>
              </a:rPr>
              <a:t>        2. The contemporary society </a:t>
            </a:r>
            <a:endParaRPr lang="en-US" b="1" dirty="0">
              <a:latin typeface="Times New Roman" pitchFamily="18" charset="0"/>
              <a:cs typeface="Times New Roman" pitchFamily="18" charset="0"/>
            </a:endParaRPr>
          </a:p>
          <a:p>
            <a:pPr lvl="0">
              <a:buNone/>
            </a:pPr>
            <a:r>
              <a:rPr lang="en-US" dirty="0">
                <a:latin typeface="Times New Roman" pitchFamily="18" charset="0"/>
                <a:cs typeface="Times New Roman" pitchFamily="18" charset="0"/>
              </a:rPr>
              <a:t>        3. The subject matter</a:t>
            </a:r>
            <a:r>
              <a:rPr lang="en-US" b="1" dirty="0">
                <a:latin typeface="Times New Roman" pitchFamily="18" charset="0"/>
                <a:cs typeface="Times New Roman" pitchFamily="18" charset="0"/>
              </a:rPr>
              <a:t> </a:t>
            </a:r>
          </a:p>
          <a:p>
            <a:pPr>
              <a:buNone/>
            </a:pPr>
            <a:r>
              <a:rPr lang="en-US" b="1" dirty="0">
                <a:latin typeface="Times New Roman" pitchFamily="18" charset="0"/>
                <a:cs typeface="Times New Roman" pitchFamily="18" charset="0"/>
              </a:rPr>
              <a:t>   4.2.2 Screening of educational objectives </a:t>
            </a:r>
          </a:p>
          <a:p>
            <a:r>
              <a:rPr lang="en-US" dirty="0">
                <a:latin typeface="Times New Roman" pitchFamily="18" charset="0"/>
                <a:cs typeface="Times New Roman" pitchFamily="18" charset="0"/>
              </a:rPr>
              <a:t>The objectives derived from the various sources are not the final one but are general and tentative.</a:t>
            </a:r>
          </a:p>
          <a:p>
            <a:endParaRPr lang="en-US" dirty="0"/>
          </a:p>
        </p:txBody>
      </p:sp>
    </p:spTree>
    <p:extLst>
      <p:ext uri="{BB962C8B-B14F-4D97-AF65-F5344CB8AC3E}">
        <p14:creationId xmlns:p14="http://schemas.microsoft.com/office/powerpoint/2010/main" val="2083813843"/>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 </a:t>
            </a:r>
          </a:p>
        </p:txBody>
      </p:sp>
      <p:sp>
        <p:nvSpPr>
          <p:cNvPr id="3" name="Content Placeholder 2"/>
          <p:cNvSpPr>
            <a:spLocks noGrp="1"/>
          </p:cNvSpPr>
          <p:nvPr>
            <p:ph idx="1"/>
          </p:nvPr>
        </p:nvSpPr>
        <p:spPr/>
        <p:txBody>
          <a:bodyPr>
            <a:normAutofit fontScale="92500"/>
          </a:bodyPr>
          <a:lstStyle/>
          <a:p>
            <a:r>
              <a:rPr lang="en-US" dirty="0">
                <a:latin typeface="Times New Roman" pitchFamily="18" charset="0"/>
                <a:cs typeface="Times New Roman" pitchFamily="18" charset="0"/>
              </a:rPr>
              <a:t>They are further filtered and refined through philosophical and psychological screening.</a:t>
            </a:r>
          </a:p>
          <a:p>
            <a:pPr>
              <a:buNone/>
            </a:pPr>
            <a:r>
              <a:rPr lang="en-US" b="1" dirty="0">
                <a:latin typeface="Times New Roman" pitchFamily="18" charset="0"/>
                <a:cs typeface="Times New Roman" pitchFamily="18" charset="0"/>
              </a:rPr>
              <a:t>4.3 Taxonomy/Classification of Educational Objectives </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Bloom classified educational objectives into three domains. These are:</a:t>
            </a:r>
          </a:p>
          <a:p>
            <a:r>
              <a:rPr lang="en-US" dirty="0">
                <a:latin typeface="Times New Roman" pitchFamily="18" charset="0"/>
                <a:cs typeface="Times New Roman" pitchFamily="18" charset="0"/>
              </a:rPr>
              <a:t>Cognitive domain</a:t>
            </a:r>
          </a:p>
          <a:p>
            <a:r>
              <a:rPr lang="en-US" dirty="0">
                <a:latin typeface="Times New Roman" pitchFamily="18" charset="0"/>
                <a:cs typeface="Times New Roman" pitchFamily="18" charset="0"/>
              </a:rPr>
              <a:t>Psychomotor domain</a:t>
            </a:r>
          </a:p>
          <a:p>
            <a:r>
              <a:rPr lang="en-US" dirty="0">
                <a:latin typeface="Times New Roman" pitchFamily="18" charset="0"/>
                <a:cs typeface="Times New Roman" pitchFamily="18" charset="0"/>
              </a:rPr>
              <a:t>Affective  domain</a:t>
            </a:r>
          </a:p>
          <a:p>
            <a:endParaRPr lang="en-US" dirty="0"/>
          </a:p>
        </p:txBody>
      </p:sp>
    </p:spTree>
    <p:extLst>
      <p:ext uri="{BB962C8B-B14F-4D97-AF65-F5344CB8AC3E}">
        <p14:creationId xmlns:p14="http://schemas.microsoft.com/office/powerpoint/2010/main" val="2015606318"/>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dirty="0">
                <a:latin typeface="Times New Roman" pitchFamily="18" charset="0"/>
                <a:cs typeface="Times New Roman" pitchFamily="18" charset="0"/>
              </a:rPr>
              <a:t>A. Cognitive Domain      </a:t>
            </a:r>
            <a:r>
              <a:rPr lang="en-US" dirty="0">
                <a:latin typeface="Times New Roman" pitchFamily="18" charset="0"/>
                <a:cs typeface="Times New Roman" pitchFamily="18" charset="0"/>
              </a:rPr>
              <a:t>                                             </a:t>
            </a:r>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q"/>
            </a:pPr>
            <a:r>
              <a:rPr lang="en-US" dirty="0">
                <a:latin typeface="Times New Roman" pitchFamily="18" charset="0"/>
                <a:cs typeface="Times New Roman" pitchFamily="18" charset="0"/>
              </a:rPr>
              <a:t>objectives that emphasize information and/or concept processing abilities of learners. </a:t>
            </a:r>
          </a:p>
          <a:p>
            <a:pPr>
              <a:buFont typeface="Wingdings" pitchFamily="2" charset="2"/>
              <a:buChar char="q"/>
            </a:pPr>
            <a:r>
              <a:rPr lang="en-US" dirty="0">
                <a:latin typeface="Times New Roman" pitchFamily="18" charset="0"/>
                <a:cs typeface="Times New Roman" pitchFamily="18" charset="0"/>
              </a:rPr>
              <a:t>Objectives in the cognitive domain are classified by their level of complexity, from the </a:t>
            </a:r>
            <a:r>
              <a:rPr lang="en-US" b="1" dirty="0">
                <a:latin typeface="Times New Roman" pitchFamily="18" charset="0"/>
                <a:cs typeface="Times New Roman" pitchFamily="18" charset="0"/>
              </a:rPr>
              <a:t>easiest to the complex.</a:t>
            </a:r>
          </a:p>
          <a:p>
            <a:r>
              <a:rPr lang="en-US" dirty="0">
                <a:latin typeface="Times New Roman" pitchFamily="18" charset="0"/>
                <a:cs typeface="Times New Roman" pitchFamily="18" charset="0"/>
              </a:rPr>
              <a:t>  knowledge</a:t>
            </a:r>
          </a:p>
          <a:p>
            <a:r>
              <a:rPr lang="en-US" dirty="0">
                <a:latin typeface="Times New Roman" pitchFamily="18" charset="0"/>
                <a:cs typeface="Times New Roman" pitchFamily="18" charset="0"/>
              </a:rPr>
              <a:t> comprehension</a:t>
            </a:r>
          </a:p>
          <a:p>
            <a:r>
              <a:rPr lang="en-US" dirty="0">
                <a:latin typeface="Times New Roman" pitchFamily="18" charset="0"/>
                <a:cs typeface="Times New Roman" pitchFamily="18" charset="0"/>
              </a:rPr>
              <a:t> application</a:t>
            </a:r>
          </a:p>
          <a:p>
            <a:r>
              <a:rPr lang="en-US" dirty="0">
                <a:latin typeface="Times New Roman" pitchFamily="18" charset="0"/>
                <a:cs typeface="Times New Roman" pitchFamily="18" charset="0"/>
              </a:rPr>
              <a:t> analysis</a:t>
            </a:r>
          </a:p>
          <a:p>
            <a:r>
              <a:rPr lang="en-US" dirty="0">
                <a:latin typeface="Times New Roman" pitchFamily="18" charset="0"/>
                <a:cs typeface="Times New Roman" pitchFamily="18" charset="0"/>
              </a:rPr>
              <a:t> Synthesis </a:t>
            </a:r>
          </a:p>
          <a:p>
            <a:r>
              <a:rPr lang="en-US" dirty="0">
                <a:latin typeface="Times New Roman" pitchFamily="18" charset="0"/>
                <a:cs typeface="Times New Roman" pitchFamily="18" charset="0"/>
              </a:rPr>
              <a:t> evaluation</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678379162"/>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sz="4000" b="1" dirty="0">
                <a:latin typeface="Times New Roman" pitchFamily="18" charset="0"/>
                <a:cs typeface="Times New Roman" pitchFamily="18" charset="0"/>
              </a:rPr>
              <a:t>B. Affective Domain</a:t>
            </a:r>
            <a:endParaRPr lang="en-US" dirty="0"/>
          </a:p>
        </p:txBody>
      </p:sp>
      <p:sp>
        <p:nvSpPr>
          <p:cNvPr id="3" name="Content Placeholder 2"/>
          <p:cNvSpPr>
            <a:spLocks noGrp="1"/>
          </p:cNvSpPr>
          <p:nvPr>
            <p:ph idx="1"/>
          </p:nvPr>
        </p:nvSpPr>
        <p:spPr>
          <a:xfrm>
            <a:off x="457200" y="990600"/>
            <a:ext cx="8229600" cy="5135563"/>
          </a:xfrm>
        </p:spPr>
        <p:txBody>
          <a:bodyPr>
            <a:normAutofit fontScale="92500" lnSpcReduction="10000"/>
          </a:bodyPr>
          <a:lstStyle/>
          <a:p>
            <a:r>
              <a:rPr lang="en-US" dirty="0">
                <a:latin typeface="Times New Roman" pitchFamily="18" charset="0"/>
                <a:cs typeface="Times New Roman" pitchFamily="18" charset="0"/>
              </a:rPr>
              <a:t>Bloom's affective domain deals with attitudinal, emotional, and valuing goals for learners.</a:t>
            </a:r>
          </a:p>
          <a:p>
            <a:r>
              <a:rPr lang="en-US" dirty="0">
                <a:latin typeface="Times New Roman" pitchFamily="18" charset="0"/>
                <a:cs typeface="Times New Roman" pitchFamily="18" charset="0"/>
              </a:rPr>
              <a:t>Objectives in this domain are subdivided into five levels, </a:t>
            </a:r>
            <a:r>
              <a:rPr lang="en-US" b="1" dirty="0">
                <a:latin typeface="Times New Roman" pitchFamily="18" charset="0"/>
                <a:cs typeface="Times New Roman" pitchFamily="18" charset="0"/>
              </a:rPr>
              <a:t>from simple to complex. </a:t>
            </a:r>
          </a:p>
          <a:p>
            <a:pPr>
              <a:buNone/>
            </a:pPr>
            <a:r>
              <a:rPr lang="en-US" dirty="0">
                <a:latin typeface="Times New Roman" pitchFamily="18" charset="0"/>
                <a:cs typeface="Times New Roman" pitchFamily="18" charset="0"/>
              </a:rPr>
              <a:t>  They are:</a:t>
            </a:r>
          </a:p>
          <a:p>
            <a:r>
              <a:rPr lang="en-US" dirty="0">
                <a:latin typeface="Times New Roman" pitchFamily="18" charset="0"/>
                <a:cs typeface="Times New Roman" pitchFamily="18" charset="0"/>
              </a:rPr>
              <a:t> Receiving or attending</a:t>
            </a:r>
          </a:p>
          <a:p>
            <a:r>
              <a:rPr lang="en-US" dirty="0">
                <a:latin typeface="Times New Roman" pitchFamily="18" charset="0"/>
                <a:cs typeface="Times New Roman" pitchFamily="18" charset="0"/>
              </a:rPr>
              <a:t> responding</a:t>
            </a:r>
          </a:p>
          <a:p>
            <a:r>
              <a:rPr lang="en-US" dirty="0">
                <a:latin typeface="Times New Roman" pitchFamily="18" charset="0"/>
                <a:cs typeface="Times New Roman" pitchFamily="18" charset="0"/>
              </a:rPr>
              <a:t> valuing</a:t>
            </a:r>
          </a:p>
          <a:p>
            <a:r>
              <a:rPr lang="en-US" dirty="0">
                <a:latin typeface="Times New Roman" pitchFamily="18" charset="0"/>
                <a:cs typeface="Times New Roman" pitchFamily="18" charset="0"/>
              </a:rPr>
              <a:t> organization</a:t>
            </a:r>
          </a:p>
          <a:p>
            <a:r>
              <a:rPr lang="en-US" dirty="0">
                <a:latin typeface="Times New Roman" pitchFamily="18" charset="0"/>
                <a:cs typeface="Times New Roman" pitchFamily="18" charset="0"/>
              </a:rPr>
              <a:t>  characterization.</a:t>
            </a:r>
          </a:p>
          <a:p>
            <a:pPr>
              <a:buNone/>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472646710"/>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pPr algn="l"/>
            <a:r>
              <a:rPr lang="en-US" b="1" dirty="0"/>
              <a:t>                                                                             </a:t>
            </a:r>
            <a:r>
              <a:rPr lang="en-US" b="1" dirty="0">
                <a:latin typeface="Times New Roman" pitchFamily="18" charset="0"/>
                <a:cs typeface="Times New Roman" pitchFamily="18" charset="0"/>
              </a:rPr>
              <a:t>C. Psychomotor Domain</a:t>
            </a:r>
            <a:br>
              <a:rPr lang="en-US" b="1"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685800"/>
            <a:ext cx="8229600" cy="5440363"/>
          </a:xfrm>
        </p:spPr>
        <p:txBody>
          <a:bodyPr>
            <a:normAutofit/>
          </a:bodyPr>
          <a:lstStyle/>
          <a:p>
            <a:pPr>
              <a:buFont typeface="Wingdings" pitchFamily="2" charset="2"/>
              <a:buChar char="Ø"/>
            </a:pPr>
            <a:r>
              <a:rPr lang="en-US" dirty="0">
                <a:latin typeface="Times New Roman" pitchFamily="18" charset="0"/>
                <a:cs typeface="Times New Roman" pitchFamily="18" charset="0"/>
              </a:rPr>
              <a:t>Developing muscular strength &amp;coordination is the primary focus of objectives within the psychomotor domain. These objectives are classified in to sub-domains or levels.</a:t>
            </a:r>
          </a:p>
          <a:p>
            <a:r>
              <a:rPr lang="en-US" dirty="0">
                <a:latin typeface="Times New Roman" pitchFamily="18" charset="0"/>
                <a:cs typeface="Times New Roman" pitchFamily="18" charset="0"/>
              </a:rPr>
              <a:t>Imitation</a:t>
            </a:r>
          </a:p>
          <a:p>
            <a:r>
              <a:rPr lang="en-US" dirty="0">
                <a:latin typeface="Times New Roman" pitchFamily="18" charset="0"/>
                <a:cs typeface="Times New Roman" pitchFamily="18" charset="0"/>
              </a:rPr>
              <a:t>Manipulation</a:t>
            </a:r>
          </a:p>
          <a:p>
            <a:r>
              <a:rPr lang="en-US" dirty="0">
                <a:latin typeface="Times New Roman" pitchFamily="18" charset="0"/>
                <a:cs typeface="Times New Roman" pitchFamily="18" charset="0"/>
              </a:rPr>
              <a:t>Precision</a:t>
            </a:r>
          </a:p>
          <a:p>
            <a:r>
              <a:rPr lang="en-US" dirty="0">
                <a:latin typeface="Times New Roman" pitchFamily="18" charset="0"/>
                <a:cs typeface="Times New Roman" pitchFamily="18" charset="0"/>
              </a:rPr>
              <a:t>Articulation</a:t>
            </a:r>
          </a:p>
          <a:p>
            <a:r>
              <a:rPr lang="en-US" dirty="0">
                <a:latin typeface="Times New Roman" pitchFamily="18" charset="0"/>
                <a:cs typeface="Times New Roman" pitchFamily="18" charset="0"/>
              </a:rPr>
              <a:t>Naturalization</a:t>
            </a:r>
          </a:p>
          <a:p>
            <a:pPr>
              <a:buNone/>
            </a:pPr>
            <a:endParaRPr lang="en-US" dirty="0"/>
          </a:p>
        </p:txBody>
      </p:sp>
    </p:spTree>
    <p:extLst>
      <p:ext uri="{BB962C8B-B14F-4D97-AF65-F5344CB8AC3E}">
        <p14:creationId xmlns:p14="http://schemas.microsoft.com/office/powerpoint/2010/main" val="2674095362"/>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152400"/>
            <a:ext cx="7498080" cy="1265238"/>
          </a:xfrm>
        </p:spPr>
        <p:txBody>
          <a:bodyPr>
            <a:normAutofit fontScale="90000"/>
          </a:bodyPr>
          <a:lstStyle/>
          <a:p>
            <a:br>
              <a:rPr lang="en-US" dirty="0">
                <a:solidFill>
                  <a:srgbClr val="FF0000"/>
                </a:solidFill>
                <a:latin typeface="Times New Roman" pitchFamily="18" charset="0"/>
                <a:cs typeface="Times New Roman" pitchFamily="18" charset="0"/>
              </a:rPr>
            </a:br>
            <a:r>
              <a:rPr lang="en-US" sz="3600" dirty="0">
                <a:solidFill>
                  <a:srgbClr val="FF0000"/>
                </a:solidFill>
                <a:latin typeface="Times New Roman" pitchFamily="18" charset="0"/>
                <a:cs typeface="Times New Roman" pitchFamily="18" charset="0"/>
              </a:rPr>
              <a:t>4.4 Selection of curriculum contents &amp; </a:t>
            </a:r>
            <a:br>
              <a:rPr lang="en-US" sz="3600" dirty="0">
                <a:solidFill>
                  <a:srgbClr val="FF0000"/>
                </a:solidFill>
                <a:latin typeface="Times New Roman" pitchFamily="18" charset="0"/>
                <a:cs typeface="Times New Roman" pitchFamily="18" charset="0"/>
              </a:rPr>
            </a:br>
            <a:r>
              <a:rPr lang="en-US" sz="3600" dirty="0">
                <a:solidFill>
                  <a:srgbClr val="FF0000"/>
                </a:solidFill>
                <a:latin typeface="Times New Roman" pitchFamily="18" charset="0"/>
                <a:cs typeface="Times New Roman" pitchFamily="18" charset="0"/>
              </a:rPr>
              <a:t>learning experiences</a:t>
            </a:r>
          </a:p>
        </p:txBody>
      </p:sp>
      <p:sp>
        <p:nvSpPr>
          <p:cNvPr id="3" name="Content Placeholder 2"/>
          <p:cNvSpPr>
            <a:spLocks noGrp="1"/>
          </p:cNvSpPr>
          <p:nvPr>
            <p:ph idx="1"/>
          </p:nvPr>
        </p:nvSpPr>
        <p:spPr/>
        <p:txBody>
          <a:bodyPr>
            <a:normAutofit fontScale="55000" lnSpcReduction="20000"/>
          </a:bodyPr>
          <a:lstStyle/>
          <a:p>
            <a:pPr>
              <a:buNone/>
            </a:pPr>
            <a:endParaRPr lang="en-US" sz="4100" b="1" dirty="0">
              <a:latin typeface="Times New Roman" pitchFamily="18" charset="0"/>
              <a:cs typeface="Times New Roman" pitchFamily="18" charset="0"/>
            </a:endParaRPr>
          </a:p>
          <a:p>
            <a:pPr>
              <a:buNone/>
            </a:pPr>
            <a:r>
              <a:rPr lang="en-US" sz="4100" b="1" dirty="0">
                <a:latin typeface="Times New Roman" pitchFamily="18" charset="0"/>
                <a:cs typeface="Times New Roman" pitchFamily="18" charset="0"/>
              </a:rPr>
              <a:t>4.4.1 Selection of contents </a:t>
            </a:r>
            <a:endParaRPr lang="en-US" sz="4100" dirty="0">
              <a:latin typeface="Times New Roman" pitchFamily="18" charset="0"/>
              <a:cs typeface="Times New Roman" pitchFamily="18" charset="0"/>
            </a:endParaRPr>
          </a:p>
          <a:p>
            <a:r>
              <a:rPr lang="en-US" sz="4100" dirty="0">
                <a:latin typeface="Times New Roman" pitchFamily="18" charset="0"/>
                <a:cs typeface="Times New Roman" pitchFamily="18" charset="0"/>
              </a:rPr>
              <a:t>Once educational objectives are identified, the selection of contents and learning experiences is the next logical phase of curriculum </a:t>
            </a:r>
            <a:r>
              <a:rPr lang="en-US" sz="4100" dirty="0" err="1">
                <a:latin typeface="Times New Roman" pitchFamily="18" charset="0"/>
                <a:cs typeface="Times New Roman" pitchFamily="18" charset="0"/>
              </a:rPr>
              <a:t>dev’t</a:t>
            </a:r>
            <a:r>
              <a:rPr lang="en-US" sz="4100" dirty="0">
                <a:latin typeface="Times New Roman" pitchFamily="18" charset="0"/>
                <a:cs typeface="Times New Roman" pitchFamily="18" charset="0"/>
              </a:rPr>
              <a:t>.</a:t>
            </a:r>
          </a:p>
          <a:p>
            <a:pPr>
              <a:buNone/>
            </a:pPr>
            <a:r>
              <a:rPr lang="en-US" sz="4100" b="1" dirty="0">
                <a:solidFill>
                  <a:srgbClr val="7030A0"/>
                </a:solidFill>
                <a:latin typeface="Times New Roman" pitchFamily="18" charset="0"/>
                <a:cs typeface="Times New Roman" pitchFamily="18" charset="0"/>
              </a:rPr>
              <a:t>What is content?</a:t>
            </a:r>
          </a:p>
          <a:p>
            <a:r>
              <a:rPr lang="en-US" sz="4100" dirty="0">
                <a:latin typeface="Times New Roman" pitchFamily="18" charset="0"/>
                <a:cs typeface="Times New Roman" pitchFamily="18" charset="0"/>
              </a:rPr>
              <a:t>Contents are elements of a subject matter, which help the learner in the acquisition of knowledge, the development of skills, habits, attitudes, values, and so on. </a:t>
            </a:r>
          </a:p>
          <a:p>
            <a:r>
              <a:rPr lang="en-US" sz="4500" dirty="0">
                <a:latin typeface="Times New Roman" pitchFamily="18" charset="0"/>
                <a:cs typeface="Times New Roman" pitchFamily="18" charset="0"/>
              </a:rPr>
              <a:t>Contents are seen as vehicles for the all-round development of the learners' intellectual abilities, physical abilities and skills as well as value system</a:t>
            </a:r>
          </a:p>
          <a:p>
            <a:pPr>
              <a:buNone/>
            </a:pPr>
            <a:r>
              <a:rPr lang="en-US" b="1" dirty="0"/>
              <a:t>              </a:t>
            </a:r>
            <a:endParaRPr lang="en-US" dirty="0"/>
          </a:p>
          <a:p>
            <a:endParaRPr lang="en-US" dirty="0"/>
          </a:p>
        </p:txBody>
      </p:sp>
    </p:spTree>
    <p:extLst>
      <p:ext uri="{BB962C8B-B14F-4D97-AF65-F5344CB8AC3E}">
        <p14:creationId xmlns:p14="http://schemas.microsoft.com/office/powerpoint/2010/main" val="1731675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 Definition…… </a:t>
            </a:r>
          </a:p>
        </p:txBody>
      </p:sp>
      <p:sp>
        <p:nvSpPr>
          <p:cNvPr id="3" name="Content Placeholder 2"/>
          <p:cNvSpPr>
            <a:spLocks noGrp="1"/>
          </p:cNvSpPr>
          <p:nvPr>
            <p:ph idx="1"/>
          </p:nvPr>
        </p:nvSpPr>
        <p:spPr/>
        <p:txBody>
          <a:bodyPr>
            <a:normAutofit fontScale="85000" lnSpcReduction="10000"/>
          </a:bodyPr>
          <a:lstStyle/>
          <a:p>
            <a:r>
              <a:rPr lang="en-US" dirty="0">
                <a:latin typeface="Times New Roman" pitchFamily="18" charset="0"/>
                <a:cs typeface="Times New Roman" pitchFamily="18" charset="0"/>
              </a:rPr>
              <a:t>“Entire body of organized educational process, whatever content, level and method, whether formal or otherwise, whether they prolong or replace initial education in schools, colleges, and universities as well as in </a:t>
            </a:r>
            <a:r>
              <a:rPr lang="en-US" dirty="0" err="1">
                <a:latin typeface="Times New Roman" pitchFamily="18" charset="0"/>
                <a:cs typeface="Times New Roman" pitchFamily="18" charset="0"/>
              </a:rPr>
              <a:t>apparenticeship</a:t>
            </a:r>
            <a:r>
              <a:rPr lang="en-US" dirty="0">
                <a:latin typeface="Times New Roman" pitchFamily="18" charset="0"/>
                <a:cs typeface="Times New Roman" pitchFamily="18" charset="0"/>
              </a:rPr>
              <a:t>, whereby persons regarded as adults by the society to which they belong develop their abilities, enrich their knowledge, improve their attitudes or behavior, in the two fold perspective of full personal development and participation in balanced and independent social, economic and cultural development (UNESCO, 1976) </a:t>
            </a:r>
          </a:p>
        </p:txBody>
      </p:sp>
    </p:spTree>
    <p:extLst>
      <p:ext uri="{BB962C8B-B14F-4D97-AF65-F5344CB8AC3E}">
        <p14:creationId xmlns:p14="http://schemas.microsoft.com/office/powerpoint/2010/main" val="1992121159"/>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fontScale="62500" lnSpcReduction="20000"/>
          </a:bodyPr>
          <a:lstStyle/>
          <a:p>
            <a:r>
              <a:rPr lang="en-US" sz="3600" dirty="0">
                <a:latin typeface="Times New Roman" pitchFamily="18" charset="0"/>
                <a:cs typeface="Times New Roman" pitchFamily="18" charset="0"/>
              </a:rPr>
              <a:t>They are selected out of the total vast stocks of accumulated experiences of societal culture and the natural world.</a:t>
            </a:r>
          </a:p>
          <a:p>
            <a:pPr>
              <a:buNone/>
            </a:pPr>
            <a:r>
              <a:rPr lang="en-US" sz="3600" b="1" dirty="0">
                <a:latin typeface="Times New Roman" pitchFamily="18" charset="0"/>
                <a:cs typeface="Times New Roman" pitchFamily="18" charset="0"/>
              </a:rPr>
              <a:t>    Criteria of content selection </a:t>
            </a:r>
          </a:p>
          <a:p>
            <a:r>
              <a:rPr lang="en-US" sz="3600" dirty="0">
                <a:latin typeface="Times New Roman" pitchFamily="18" charset="0"/>
                <a:cs typeface="Times New Roman" pitchFamily="18" charset="0"/>
              </a:rPr>
              <a:t>There are no fixed criteria for the selection of contents. However, the following are the common ones:</a:t>
            </a:r>
          </a:p>
          <a:p>
            <a:pPr lvl="0">
              <a:buNone/>
            </a:pPr>
            <a:r>
              <a:rPr lang="en-US" sz="3600" b="1" dirty="0">
                <a:latin typeface="Times New Roman" pitchFamily="18" charset="0"/>
                <a:cs typeface="Times New Roman" pitchFamily="18" charset="0"/>
              </a:rPr>
              <a:t> 1. Validity of the content</a:t>
            </a:r>
            <a:r>
              <a:rPr lang="en-US" sz="3600" dirty="0">
                <a:latin typeface="Times New Roman" pitchFamily="18" charset="0"/>
                <a:cs typeface="Times New Roman" pitchFamily="18" charset="0"/>
              </a:rPr>
              <a:t>-is the relevance of contents to achieve the objectives. Validity of the content is also related to the authenticity/truthfulness of the content. </a:t>
            </a:r>
          </a:p>
          <a:p>
            <a:pPr>
              <a:buNone/>
            </a:pPr>
            <a:r>
              <a:rPr lang="en-US" sz="3600" b="1" dirty="0">
                <a:latin typeface="Times New Roman" pitchFamily="18" charset="0"/>
                <a:cs typeface="Times New Roman" pitchFamily="18" charset="0"/>
              </a:rPr>
              <a:t>2. Significance of the content</a:t>
            </a:r>
            <a:r>
              <a:rPr lang="en-US" sz="3600" dirty="0">
                <a:latin typeface="Times New Roman" pitchFamily="18" charset="0"/>
                <a:cs typeface="Times New Roman" pitchFamily="18" charset="0"/>
              </a:rPr>
              <a:t>- refers to the importance or the capacity of the contents that reflect the scientific knowledge, essentiality, or meaningfulness to master the course.</a:t>
            </a:r>
          </a:p>
          <a:p>
            <a:endParaRPr lang="en-US" dirty="0"/>
          </a:p>
        </p:txBody>
      </p:sp>
    </p:spTree>
    <p:extLst>
      <p:ext uri="{BB962C8B-B14F-4D97-AF65-F5344CB8AC3E}">
        <p14:creationId xmlns:p14="http://schemas.microsoft.com/office/powerpoint/2010/main" val="3607243547"/>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fontScale="92500"/>
          </a:bodyPr>
          <a:lstStyle/>
          <a:p>
            <a:pPr lvl="0">
              <a:buNone/>
            </a:pPr>
            <a:r>
              <a:rPr lang="en-US" b="1" dirty="0">
                <a:latin typeface="Times New Roman" pitchFamily="18" charset="0"/>
                <a:cs typeface="Times New Roman" pitchFamily="18" charset="0"/>
              </a:rPr>
              <a:t>3.Balance between scope and depth</a:t>
            </a:r>
            <a:r>
              <a:rPr lang="en-US" dirty="0">
                <a:latin typeface="Times New Roman" pitchFamily="18" charset="0"/>
                <a:cs typeface="Times New Roman" pitchFamily="18" charset="0"/>
              </a:rPr>
              <a:t>: scope is related to coverage or breadth while depth is related to the level of understanding how deep the subject is to be treated. </a:t>
            </a:r>
          </a:p>
          <a:p>
            <a:pPr lvl="0">
              <a:buNone/>
            </a:pPr>
            <a:r>
              <a:rPr lang="en-US" dirty="0">
                <a:latin typeface="Times New Roman" pitchFamily="18" charset="0"/>
                <a:cs typeface="Times New Roman" pitchFamily="18" charset="0"/>
              </a:rPr>
              <a:t>4. </a:t>
            </a:r>
            <a:r>
              <a:rPr lang="en-US" b="1" dirty="0">
                <a:latin typeface="Times New Roman" pitchFamily="18" charset="0"/>
                <a:cs typeface="Times New Roman" pitchFamily="18" charset="0"/>
              </a:rPr>
              <a:t>Appropriateness to the needs and interests of the learners</a:t>
            </a:r>
            <a:r>
              <a:rPr lang="en-US" dirty="0">
                <a:latin typeface="Times New Roman" pitchFamily="18" charset="0"/>
                <a:cs typeface="Times New Roman" pitchFamily="18" charset="0"/>
              </a:rPr>
              <a:t>-the developmental task: lasting needs and interests of the learner have to be considered to keep the learners' active participation in their learning activities</a:t>
            </a:r>
          </a:p>
          <a:p>
            <a:endParaRPr lang="en-US" dirty="0"/>
          </a:p>
        </p:txBody>
      </p:sp>
    </p:spTree>
    <p:extLst>
      <p:ext uri="{BB962C8B-B14F-4D97-AF65-F5344CB8AC3E}">
        <p14:creationId xmlns:p14="http://schemas.microsoft.com/office/powerpoint/2010/main" val="2078222158"/>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fontScale="92500" lnSpcReduction="10000"/>
          </a:bodyPr>
          <a:lstStyle/>
          <a:p>
            <a:pPr>
              <a:buNone/>
            </a:pPr>
            <a:r>
              <a:rPr lang="en-US" b="1" dirty="0">
                <a:latin typeface="Times New Roman" pitchFamily="18" charset="0"/>
                <a:cs typeface="Times New Roman" pitchFamily="18" charset="0"/>
              </a:rPr>
              <a:t>5. The durability of the subject matter</a:t>
            </a:r>
          </a:p>
          <a:p>
            <a:r>
              <a:rPr lang="en-US" dirty="0">
                <a:latin typeface="Times New Roman" pitchFamily="18" charset="0"/>
                <a:cs typeface="Times New Roman" pitchFamily="18" charset="0"/>
              </a:rPr>
              <a:t>Contents that have acceptance and function at different times and conditions without being obsolete are better selected. </a:t>
            </a:r>
          </a:p>
          <a:p>
            <a:pPr>
              <a:buNone/>
            </a:pPr>
            <a:r>
              <a:rPr lang="en-US" b="1" dirty="0">
                <a:latin typeface="Times New Roman" pitchFamily="18" charset="0"/>
                <a:cs typeface="Times New Roman" pitchFamily="18" charset="0"/>
              </a:rPr>
              <a:t>6. The logical relationship of the contents to main ideas, concepts, principles,</a:t>
            </a:r>
            <a:r>
              <a:rPr lang="en-US" dirty="0">
                <a:latin typeface="Times New Roman" pitchFamily="18" charset="0"/>
                <a:cs typeface="Times New Roman" pitchFamily="18" charset="0"/>
              </a:rPr>
              <a:t> etc</a:t>
            </a:r>
          </a:p>
          <a:p>
            <a:r>
              <a:rPr lang="en-US" dirty="0">
                <a:latin typeface="Times New Roman" pitchFamily="18" charset="0"/>
                <a:cs typeface="Times New Roman" pitchFamily="18" charset="0"/>
              </a:rPr>
              <a:t>Every discipline has its structure which mainly includes facts, main ideas, concepts, principle and thought systems or theories in ascending order.</a:t>
            </a:r>
          </a:p>
          <a:p>
            <a:endParaRPr lang="en-US" dirty="0"/>
          </a:p>
        </p:txBody>
      </p:sp>
    </p:spTree>
    <p:extLst>
      <p:ext uri="{BB962C8B-B14F-4D97-AF65-F5344CB8AC3E}">
        <p14:creationId xmlns:p14="http://schemas.microsoft.com/office/powerpoint/2010/main" val="1759642001"/>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457200"/>
          </a:xfrm>
        </p:spPr>
        <p:txBody>
          <a:bodyPr>
            <a:normAutofit fontScale="90000"/>
          </a:bodyPr>
          <a:lstStyle/>
          <a:p>
            <a:r>
              <a:rPr lang="en-US" dirty="0"/>
              <a:t>                                                        Cont…</a:t>
            </a:r>
          </a:p>
        </p:txBody>
      </p:sp>
      <p:sp>
        <p:nvSpPr>
          <p:cNvPr id="3" name="Content Placeholder 2"/>
          <p:cNvSpPr>
            <a:spLocks noGrp="1"/>
          </p:cNvSpPr>
          <p:nvPr>
            <p:ph idx="1"/>
          </p:nvPr>
        </p:nvSpPr>
        <p:spPr>
          <a:xfrm>
            <a:off x="457200" y="762000"/>
            <a:ext cx="8229600" cy="5364163"/>
          </a:xfrm>
        </p:spPr>
        <p:txBody>
          <a:bodyPr>
            <a:normAutofit lnSpcReduction="10000"/>
          </a:bodyPr>
          <a:lstStyle/>
          <a:p>
            <a:pPr>
              <a:buNone/>
            </a:pPr>
            <a:r>
              <a:rPr lang="en-US" b="1" dirty="0">
                <a:latin typeface="Times New Roman" pitchFamily="18" charset="0"/>
                <a:cs typeface="Times New Roman" pitchFamily="18" charset="0"/>
              </a:rPr>
              <a:t>7. </a:t>
            </a:r>
            <a:r>
              <a:rPr lang="en-US" b="1" dirty="0" err="1">
                <a:latin typeface="Times New Roman" pitchFamily="18" charset="0"/>
                <a:cs typeface="Times New Roman" pitchFamily="18" charset="0"/>
              </a:rPr>
              <a:t>Learnability</a:t>
            </a:r>
            <a:r>
              <a:rPr lang="en-US" b="1" dirty="0">
                <a:latin typeface="Times New Roman" pitchFamily="18" charset="0"/>
                <a:cs typeface="Times New Roman" pitchFamily="18" charset="0"/>
              </a:rPr>
              <a:t> of the content</a:t>
            </a:r>
            <a:r>
              <a:rPr lang="en-US" dirty="0">
                <a:latin typeface="Times New Roman" pitchFamily="18" charset="0"/>
                <a:cs typeface="Times New Roman" pitchFamily="18" charset="0"/>
              </a:rPr>
              <a:t>: The contents that can be learnt by the students and arouse imagination, growth in meaning and those which are results of assimilation and recreate materials of instruction need to be selected.</a:t>
            </a:r>
          </a:p>
          <a:p>
            <a:pPr>
              <a:buNone/>
            </a:pPr>
            <a:r>
              <a:rPr lang="en-US" b="1" dirty="0">
                <a:latin typeface="Times New Roman" pitchFamily="18" charset="0"/>
                <a:cs typeface="Times New Roman" pitchFamily="18" charset="0"/>
              </a:rPr>
              <a:t>8. Feasibility of the content</a:t>
            </a:r>
            <a:r>
              <a:rPr lang="en-US" dirty="0">
                <a:latin typeface="Times New Roman" pitchFamily="18" charset="0"/>
                <a:cs typeface="Times New Roman" pitchFamily="18" charset="0"/>
              </a:rPr>
              <a:t>: contents are selected by considering available resources (human, material, time and finance). </a:t>
            </a:r>
          </a:p>
          <a:p>
            <a:pPr>
              <a:buNone/>
            </a:pPr>
            <a:r>
              <a:rPr lang="en-US" dirty="0">
                <a:latin typeface="Times New Roman" pitchFamily="18" charset="0"/>
                <a:cs typeface="Times New Roman" pitchFamily="18" charset="0"/>
              </a:rPr>
              <a:t>9. </a:t>
            </a:r>
            <a:r>
              <a:rPr lang="en-US" b="1" dirty="0">
                <a:latin typeface="Times New Roman" pitchFamily="18" charset="0"/>
                <a:cs typeface="Times New Roman" pitchFamily="18" charset="0"/>
              </a:rPr>
              <a:t>Contents that cross the subject</a:t>
            </a:r>
            <a:r>
              <a:rPr lang="en-US" dirty="0">
                <a:latin typeface="Times New Roman" pitchFamily="18" charset="0"/>
                <a:cs typeface="Times New Roman" pitchFamily="18" charset="0"/>
              </a:rPr>
              <a:t>- contents that can integrate different subjects are good to be selected.</a:t>
            </a:r>
          </a:p>
          <a:p>
            <a:endParaRPr lang="en-US" dirty="0"/>
          </a:p>
        </p:txBody>
      </p:sp>
    </p:spTree>
    <p:extLst>
      <p:ext uri="{BB962C8B-B14F-4D97-AF65-F5344CB8AC3E}">
        <p14:creationId xmlns:p14="http://schemas.microsoft.com/office/powerpoint/2010/main" val="3174832725"/>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fontScale="90000"/>
          </a:bodyPr>
          <a:lstStyle/>
          <a:p>
            <a:r>
              <a:rPr lang="en-US" dirty="0"/>
              <a:t>                                                    Cont…</a:t>
            </a:r>
          </a:p>
        </p:txBody>
      </p:sp>
      <p:sp>
        <p:nvSpPr>
          <p:cNvPr id="3" name="Content Placeholder 2"/>
          <p:cNvSpPr>
            <a:spLocks noGrp="1"/>
          </p:cNvSpPr>
          <p:nvPr>
            <p:ph idx="1"/>
          </p:nvPr>
        </p:nvSpPr>
        <p:spPr>
          <a:xfrm>
            <a:off x="457200" y="838200"/>
            <a:ext cx="8229600" cy="5287963"/>
          </a:xfrm>
        </p:spPr>
        <p:txBody>
          <a:bodyPr>
            <a:normAutofit fontScale="92500" lnSpcReduction="10000"/>
          </a:bodyPr>
          <a:lstStyle/>
          <a:p>
            <a:pPr>
              <a:buNone/>
            </a:pPr>
            <a:r>
              <a:rPr lang="en-US" b="1" dirty="0">
                <a:latin typeface="Times New Roman" pitchFamily="18" charset="0"/>
                <a:cs typeface="Times New Roman" pitchFamily="18" charset="0"/>
              </a:rPr>
              <a:t>10. Contents that contribute the development of the socie</a:t>
            </a:r>
            <a:r>
              <a:rPr lang="en-US" dirty="0">
                <a:latin typeface="Times New Roman" pitchFamily="18" charset="0"/>
                <a:cs typeface="Times New Roman" pitchFamily="18" charset="0"/>
              </a:rPr>
              <a:t>ty. Contents which have utility for daily life activity of the society are given priority.</a:t>
            </a:r>
          </a:p>
          <a:p>
            <a:pPr>
              <a:buNone/>
            </a:pPr>
            <a:r>
              <a:rPr lang="en-US" b="1" dirty="0">
                <a:solidFill>
                  <a:srgbClr val="7030A0"/>
                </a:solidFill>
                <a:latin typeface="Times New Roman" pitchFamily="18" charset="0"/>
                <a:cs typeface="Times New Roman" pitchFamily="18" charset="0"/>
              </a:rPr>
              <a:t>    </a:t>
            </a:r>
            <a:r>
              <a:rPr lang="en-US" sz="3900" b="1" dirty="0">
                <a:solidFill>
                  <a:srgbClr val="7030A0"/>
                </a:solidFill>
                <a:latin typeface="Times New Roman" pitchFamily="18" charset="0"/>
                <a:cs typeface="Times New Roman" pitchFamily="18" charset="0"/>
              </a:rPr>
              <a:t>4.5 Selection of Learning Experiences </a:t>
            </a:r>
          </a:p>
          <a:p>
            <a:r>
              <a:rPr lang="en-US" dirty="0">
                <a:latin typeface="Times New Roman" pitchFamily="18" charset="0"/>
                <a:cs typeface="Times New Roman" pitchFamily="18" charset="0"/>
              </a:rPr>
              <a:t>Learning experiences as opportunities give answers to the question," </a:t>
            </a:r>
            <a:r>
              <a:rPr lang="en-US" dirty="0">
                <a:solidFill>
                  <a:srgbClr val="7030A0"/>
                </a:solidFill>
                <a:latin typeface="Times New Roman" pitchFamily="18" charset="0"/>
                <a:cs typeface="Times New Roman" pitchFamily="18" charset="0"/>
              </a:rPr>
              <a:t>How do students acquire the desired changes in behavior?" </a:t>
            </a:r>
          </a:p>
          <a:p>
            <a:r>
              <a:rPr lang="en-US" dirty="0">
                <a:latin typeface="Times New Roman" pitchFamily="18" charset="0"/>
                <a:cs typeface="Times New Roman" pitchFamily="18" charset="0"/>
              </a:rPr>
              <a:t>This implies that learning experiences are the </a:t>
            </a:r>
            <a:r>
              <a:rPr lang="en-US" b="1" dirty="0">
                <a:latin typeface="Times New Roman" pitchFamily="18" charset="0"/>
                <a:cs typeface="Times New Roman" pitchFamily="18" charset="0"/>
              </a:rPr>
              <a:t>means to </a:t>
            </a:r>
            <a:r>
              <a:rPr lang="en-US" dirty="0">
                <a:latin typeface="Times New Roman" pitchFamily="18" charset="0"/>
                <a:cs typeface="Times New Roman" pitchFamily="18" charset="0"/>
              </a:rPr>
              <a:t>achieve educational objectives.</a:t>
            </a:r>
          </a:p>
          <a:p>
            <a:r>
              <a:rPr lang="en-US" dirty="0">
                <a:latin typeface="Times New Roman" pitchFamily="18" charset="0"/>
                <a:cs typeface="Times New Roman" pitchFamily="18" charset="0"/>
              </a:rPr>
              <a:t> They are</a:t>
            </a:r>
            <a:r>
              <a:rPr lang="en-US" b="1" dirty="0">
                <a:latin typeface="Times New Roman" pitchFamily="18" charset="0"/>
                <a:cs typeface="Times New Roman" pitchFamily="18" charset="0"/>
              </a:rPr>
              <a:t> activities </a:t>
            </a:r>
            <a:r>
              <a:rPr lang="en-US" dirty="0">
                <a:latin typeface="Times New Roman" pitchFamily="18" charset="0"/>
                <a:cs typeface="Times New Roman" pitchFamily="18" charset="0"/>
              </a:rPr>
              <a:t>of students made to learn different contents. </a:t>
            </a:r>
          </a:p>
          <a:p>
            <a:pPr>
              <a:buNone/>
            </a:pPr>
            <a:endParaRPr lang="en-US" dirty="0"/>
          </a:p>
        </p:txBody>
      </p:sp>
    </p:spTree>
    <p:extLst>
      <p:ext uri="{BB962C8B-B14F-4D97-AF65-F5344CB8AC3E}">
        <p14:creationId xmlns:p14="http://schemas.microsoft.com/office/powerpoint/2010/main" val="3433736361"/>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fontScale="90000"/>
          </a:bodyPr>
          <a:lstStyle/>
          <a:p>
            <a:r>
              <a:rPr lang="en-US" dirty="0"/>
              <a:t>                                                    Cont…</a:t>
            </a:r>
          </a:p>
        </p:txBody>
      </p:sp>
      <p:sp>
        <p:nvSpPr>
          <p:cNvPr id="3" name="Content Placeholder 2"/>
          <p:cNvSpPr>
            <a:spLocks noGrp="1"/>
          </p:cNvSpPr>
          <p:nvPr>
            <p:ph idx="1"/>
          </p:nvPr>
        </p:nvSpPr>
        <p:spPr>
          <a:xfrm>
            <a:off x="457200" y="762000"/>
            <a:ext cx="8229600" cy="5364163"/>
          </a:xfrm>
        </p:spPr>
        <p:txBody>
          <a:bodyPr>
            <a:normAutofit lnSpcReduction="10000"/>
          </a:bodyPr>
          <a:lstStyle/>
          <a:p>
            <a:r>
              <a:rPr lang="en-US" dirty="0">
                <a:latin typeface="Times New Roman" pitchFamily="18" charset="0"/>
                <a:cs typeface="Times New Roman" pitchFamily="18" charset="0"/>
              </a:rPr>
              <a:t>Learning experiences are the </a:t>
            </a:r>
            <a:r>
              <a:rPr lang="en-US" b="1" dirty="0">
                <a:latin typeface="Times New Roman" pitchFamily="18" charset="0"/>
                <a:cs typeface="Times New Roman" pitchFamily="18" charset="0"/>
              </a:rPr>
              <a:t>interaction</a:t>
            </a:r>
            <a:r>
              <a:rPr lang="en-US" dirty="0">
                <a:latin typeface="Times New Roman" pitchFamily="18" charset="0"/>
                <a:cs typeface="Times New Roman" pitchFamily="18" charset="0"/>
              </a:rPr>
              <a:t> of students with their environment in which they are living in.</a:t>
            </a:r>
          </a:p>
          <a:p>
            <a:pPr>
              <a:buNone/>
            </a:pPr>
            <a:r>
              <a:rPr lang="en-US" b="1" dirty="0">
                <a:latin typeface="Times New Roman" pitchFamily="18" charset="0"/>
                <a:cs typeface="Times New Roman" pitchFamily="18" charset="0"/>
              </a:rPr>
              <a:t>     </a:t>
            </a:r>
            <a:r>
              <a:rPr lang="en-US" b="1" dirty="0">
                <a:solidFill>
                  <a:srgbClr val="7030A0"/>
                </a:solidFill>
                <a:latin typeface="Times New Roman" pitchFamily="18" charset="0"/>
                <a:cs typeface="Times New Roman" pitchFamily="18" charset="0"/>
              </a:rPr>
              <a:t>Criteria of selection of Learning Experiences</a:t>
            </a:r>
          </a:p>
          <a:p>
            <a:pPr>
              <a:buNone/>
            </a:pPr>
            <a:r>
              <a:rPr lang="en-US" dirty="0">
                <a:latin typeface="Times New Roman" pitchFamily="18" charset="0"/>
                <a:cs typeface="Times New Roman" pitchFamily="18" charset="0"/>
              </a:rPr>
              <a:t>The criteria are closely related to practice, social values, facilities, coincidence to the interests and abilities of the learners. </a:t>
            </a:r>
          </a:p>
          <a:p>
            <a:r>
              <a:rPr lang="en-US" dirty="0">
                <a:latin typeface="Times New Roman" pitchFamily="18" charset="0"/>
                <a:cs typeface="Times New Roman" pitchFamily="18" charset="0"/>
              </a:rPr>
              <a:t>Learning experiences should give opportunities for practicing the expected behavior.</a:t>
            </a:r>
          </a:p>
          <a:p>
            <a:endParaRPr lang="en-US" dirty="0"/>
          </a:p>
        </p:txBody>
      </p:sp>
    </p:spTree>
    <p:extLst>
      <p:ext uri="{BB962C8B-B14F-4D97-AF65-F5344CB8AC3E}">
        <p14:creationId xmlns:p14="http://schemas.microsoft.com/office/powerpoint/2010/main" val="3000111216"/>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457200"/>
          </a:xfrm>
        </p:spPr>
        <p:txBody>
          <a:bodyPr>
            <a:normAutofit fontScale="90000"/>
          </a:bodyPr>
          <a:lstStyle/>
          <a:p>
            <a:r>
              <a:rPr lang="en-US" dirty="0"/>
              <a:t>                                                        Cont…</a:t>
            </a:r>
          </a:p>
        </p:txBody>
      </p:sp>
      <p:sp>
        <p:nvSpPr>
          <p:cNvPr id="3" name="Content Placeholder 2"/>
          <p:cNvSpPr>
            <a:spLocks noGrp="1"/>
          </p:cNvSpPr>
          <p:nvPr>
            <p:ph idx="1"/>
          </p:nvPr>
        </p:nvSpPr>
        <p:spPr>
          <a:xfrm>
            <a:off x="457200" y="762000"/>
            <a:ext cx="8229600" cy="5364163"/>
          </a:xfrm>
        </p:spPr>
        <p:txBody>
          <a:bodyPr>
            <a:normAutofit fontScale="85000" lnSpcReduction="10000"/>
          </a:bodyPr>
          <a:lstStyle/>
          <a:p>
            <a:r>
              <a:rPr lang="en-US" dirty="0">
                <a:latin typeface="Times New Roman" pitchFamily="18" charset="0"/>
                <a:cs typeface="Times New Roman" pitchFamily="18" charset="0"/>
              </a:rPr>
              <a:t>Learning experiences should express what the learner believes that he/she is expected to know. The perceived worth of the experiences makes a significant contribution to the individual's learning.</a:t>
            </a:r>
          </a:p>
          <a:p>
            <a:r>
              <a:rPr lang="en-US" dirty="0">
                <a:latin typeface="Times New Roman" pitchFamily="18" charset="0"/>
                <a:cs typeface="Times New Roman" pitchFamily="18" charset="0"/>
              </a:rPr>
              <a:t>Learning activities should sometimes be of self activating type. Learning experiences should make individual student to involve individually and learn independently.</a:t>
            </a:r>
          </a:p>
          <a:p>
            <a:r>
              <a:rPr lang="en-US" dirty="0">
                <a:latin typeface="Times New Roman" pitchFamily="18" charset="0"/>
                <a:cs typeface="Times New Roman" pitchFamily="18" charset="0"/>
              </a:rPr>
              <a:t>Learning experiences should foster whenever possible, an intimate </a:t>
            </a:r>
            <a:r>
              <a:rPr lang="en-US" b="1" dirty="0">
                <a:latin typeface="Times New Roman" pitchFamily="18" charset="0"/>
                <a:cs typeface="Times New Roman" pitchFamily="18" charset="0"/>
              </a:rPr>
              <a:t>face to face </a:t>
            </a:r>
            <a:r>
              <a:rPr lang="en-US" dirty="0">
                <a:latin typeface="Times New Roman" pitchFamily="18" charset="0"/>
                <a:cs typeface="Times New Roman" pitchFamily="18" charset="0"/>
              </a:rPr>
              <a:t>relationships with in small groups. Social values, sense of responsibility, group’s interests and actions develop when students are made to work in group than individually</a:t>
            </a:r>
          </a:p>
          <a:p>
            <a:pPr>
              <a:buNone/>
            </a:pPr>
            <a:endParaRPr lang="en-US" dirty="0"/>
          </a:p>
        </p:txBody>
      </p:sp>
    </p:spTree>
    <p:extLst>
      <p:ext uri="{BB962C8B-B14F-4D97-AF65-F5344CB8AC3E}">
        <p14:creationId xmlns:p14="http://schemas.microsoft.com/office/powerpoint/2010/main" val="3342210697"/>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a:t>                                                         Cont…</a:t>
            </a:r>
          </a:p>
        </p:txBody>
      </p:sp>
      <p:sp>
        <p:nvSpPr>
          <p:cNvPr id="3" name="Content Placeholder 2"/>
          <p:cNvSpPr>
            <a:spLocks noGrp="1"/>
          </p:cNvSpPr>
          <p:nvPr>
            <p:ph idx="1"/>
          </p:nvPr>
        </p:nvSpPr>
        <p:spPr>
          <a:xfrm>
            <a:off x="457200" y="762000"/>
            <a:ext cx="8229600" cy="5364163"/>
          </a:xfrm>
        </p:spPr>
        <p:txBody>
          <a:bodyPr/>
          <a:lstStyle/>
          <a:p>
            <a:r>
              <a:rPr lang="en-US" dirty="0">
                <a:latin typeface="Times New Roman" pitchFamily="18" charset="0"/>
                <a:cs typeface="Times New Roman" pitchFamily="18" charset="0"/>
              </a:rPr>
              <a:t>Learning experiences should be as varied as the objectives they represent. It is advisable to have a corresponding number of learning experiences to achieve the desired objectives.</a:t>
            </a:r>
          </a:p>
          <a:p>
            <a:pPr lvl="0"/>
            <a:r>
              <a:rPr lang="en-US" dirty="0">
                <a:latin typeface="Times New Roman" pitchFamily="18" charset="0"/>
                <a:cs typeface="Times New Roman" pitchFamily="18" charset="0"/>
              </a:rPr>
              <a:t>Learning experiences should be continuing and consistent. Learning experiences of one time should be built on what has been gained and lead on to further experiences of maximum worth.</a:t>
            </a:r>
          </a:p>
          <a:p>
            <a:pPr>
              <a:buNone/>
            </a:pPr>
            <a:endParaRPr lang="en-US" dirty="0"/>
          </a:p>
        </p:txBody>
      </p:sp>
    </p:spTree>
    <p:extLst>
      <p:ext uri="{BB962C8B-B14F-4D97-AF65-F5344CB8AC3E}">
        <p14:creationId xmlns:p14="http://schemas.microsoft.com/office/powerpoint/2010/main" val="3940932559"/>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a:t>                                                         Cont… </a:t>
            </a:r>
          </a:p>
        </p:txBody>
      </p:sp>
      <p:sp>
        <p:nvSpPr>
          <p:cNvPr id="3" name="Content Placeholder 2"/>
          <p:cNvSpPr>
            <a:spLocks noGrp="1"/>
          </p:cNvSpPr>
          <p:nvPr>
            <p:ph idx="1"/>
          </p:nvPr>
        </p:nvSpPr>
        <p:spPr>
          <a:xfrm>
            <a:off x="457200" y="762000"/>
            <a:ext cx="8229600" cy="5364163"/>
          </a:xfrm>
        </p:spPr>
        <p:txBody>
          <a:bodyPr/>
          <a:lstStyle/>
          <a:p>
            <a:r>
              <a:rPr lang="en-US" dirty="0">
                <a:latin typeface="Times New Roman" pitchFamily="18" charset="0"/>
                <a:cs typeface="Times New Roman" pitchFamily="18" charset="0"/>
              </a:rPr>
              <a:t>Learning experiences should be based on socially accepted values of the current society. Learning experiences of the schools have to be drawn from the society's culture.</a:t>
            </a:r>
          </a:p>
          <a:p>
            <a:r>
              <a:rPr lang="en-US" dirty="0">
                <a:latin typeface="Times New Roman" pitchFamily="18" charset="0"/>
                <a:cs typeface="Times New Roman" pitchFamily="18" charset="0"/>
              </a:rPr>
              <a:t>Learning experiences need to be effective and efficient. Effectiveness is associated to the achievement of the set educational objectives while efficiency is related to the wise use of resources.</a:t>
            </a:r>
          </a:p>
          <a:p>
            <a:endParaRPr lang="en-US" dirty="0"/>
          </a:p>
        </p:txBody>
      </p:sp>
    </p:spTree>
    <p:extLst>
      <p:ext uri="{BB962C8B-B14F-4D97-AF65-F5344CB8AC3E}">
        <p14:creationId xmlns:p14="http://schemas.microsoft.com/office/powerpoint/2010/main" val="2307121231"/>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a:t>                                                          Cont…</a:t>
            </a:r>
          </a:p>
        </p:txBody>
      </p:sp>
      <p:sp>
        <p:nvSpPr>
          <p:cNvPr id="3" name="Content Placeholder 2"/>
          <p:cNvSpPr>
            <a:spLocks noGrp="1"/>
          </p:cNvSpPr>
          <p:nvPr>
            <p:ph idx="1"/>
          </p:nvPr>
        </p:nvSpPr>
        <p:spPr>
          <a:xfrm>
            <a:off x="457200" y="762000"/>
            <a:ext cx="8229600" cy="5364163"/>
          </a:xfrm>
        </p:spPr>
        <p:txBody>
          <a:bodyPr>
            <a:normAutofit lnSpcReduction="10000"/>
          </a:bodyPr>
          <a:lstStyle/>
          <a:p>
            <a:r>
              <a:rPr lang="en-US" dirty="0">
                <a:latin typeface="Times New Roman" pitchFamily="18" charset="0"/>
                <a:cs typeface="Times New Roman" pitchFamily="18" charset="0"/>
              </a:rPr>
              <a:t>Learning experiences should not be limited to classroom. They should create opportunities for students to learn outside of the classroom in their daily life experiences.</a:t>
            </a:r>
          </a:p>
          <a:p>
            <a:pPr lvl="0"/>
            <a:r>
              <a:rPr lang="en-US" dirty="0">
                <a:latin typeface="Times New Roman" pitchFamily="18" charset="0"/>
                <a:cs typeface="Times New Roman" pitchFamily="18" charset="0"/>
              </a:rPr>
              <a:t>Learning experiences should involve the total behavioral development of the learning.              The selected learning experiences need to contribute to the all-rounded development of the individual's personality.</a:t>
            </a:r>
          </a:p>
          <a:p>
            <a:r>
              <a:rPr lang="en-US" dirty="0">
                <a:latin typeface="Times New Roman" pitchFamily="18" charset="0"/>
                <a:cs typeface="Times New Roman" pitchFamily="18" charset="0"/>
              </a:rPr>
              <a:t>Learning experience should be feasible to be accomplished.</a:t>
            </a:r>
          </a:p>
        </p:txBody>
      </p:sp>
    </p:spTree>
    <p:extLst>
      <p:ext uri="{BB962C8B-B14F-4D97-AF65-F5344CB8AC3E}">
        <p14:creationId xmlns:p14="http://schemas.microsoft.com/office/powerpoint/2010/main" val="22801596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itchFamily="18" charset="0"/>
                <a:cs typeface="Times New Roman" pitchFamily="18" charset="0"/>
              </a:rPr>
              <a:t>Scope of Adult education </a:t>
            </a:r>
          </a:p>
        </p:txBody>
      </p:sp>
      <p:sp>
        <p:nvSpPr>
          <p:cNvPr id="3" name="Content Placeholder 2"/>
          <p:cNvSpPr>
            <a:spLocks noGrp="1"/>
          </p:cNvSpPr>
          <p:nvPr>
            <p:ph idx="1"/>
          </p:nvPr>
        </p:nvSpPr>
        <p:spPr/>
        <p:txBody>
          <a:bodyPr>
            <a:normAutofit fontScale="70000" lnSpcReduction="20000"/>
          </a:bodyPr>
          <a:lstStyle/>
          <a:p>
            <a:r>
              <a:rPr lang="en-US" dirty="0">
                <a:latin typeface="Times New Roman" pitchFamily="18" charset="0"/>
                <a:cs typeface="Times New Roman" pitchFamily="18" charset="0"/>
              </a:rPr>
              <a:t>Includes </a:t>
            </a:r>
            <a:r>
              <a:rPr lang="en-US" b="1" dirty="0">
                <a:latin typeface="Times New Roman" pitchFamily="18" charset="0"/>
                <a:cs typeface="Times New Roman" pitchFamily="18" charset="0"/>
              </a:rPr>
              <a:t>all organized educational </a:t>
            </a:r>
            <a:r>
              <a:rPr lang="en-US" dirty="0">
                <a:latin typeface="Times New Roman" pitchFamily="18" charset="0"/>
                <a:cs typeface="Times New Roman" pitchFamily="18" charset="0"/>
              </a:rPr>
              <a:t>processes for adults- formal, informal or </a:t>
            </a:r>
            <a:r>
              <a:rPr lang="en-US" dirty="0" err="1">
                <a:latin typeface="Times New Roman" pitchFamily="18" charset="0"/>
                <a:cs typeface="Times New Roman" pitchFamily="18" charset="0"/>
              </a:rPr>
              <a:t>nonformal</a:t>
            </a:r>
            <a:r>
              <a:rPr lang="en-US" dirty="0">
                <a:latin typeface="Times New Roman" pitchFamily="18" charset="0"/>
                <a:cs typeface="Times New Roman" pitchFamily="18" charset="0"/>
              </a:rPr>
              <a:t> education </a:t>
            </a:r>
          </a:p>
          <a:p>
            <a:r>
              <a:rPr lang="en-US" b="1" dirty="0">
                <a:latin typeface="Times New Roman" pitchFamily="18" charset="0"/>
                <a:cs typeface="Times New Roman" pitchFamily="18" charset="0"/>
              </a:rPr>
              <a:t>Encompasses all content, levels, methods, and modes</a:t>
            </a:r>
          </a:p>
          <a:p>
            <a:r>
              <a:rPr lang="en-US" b="1" dirty="0">
                <a:latin typeface="Times New Roman" pitchFamily="18" charset="0"/>
                <a:cs typeface="Times New Roman" pitchFamily="18" charset="0"/>
              </a:rPr>
              <a:t>Prolongs or replaces </a:t>
            </a:r>
            <a:r>
              <a:rPr lang="en-US" dirty="0">
                <a:latin typeface="Times New Roman" pitchFamily="18" charset="0"/>
                <a:cs typeface="Times New Roman" pitchFamily="18" charset="0"/>
              </a:rPr>
              <a:t>initial education in schools, colleges, and universities-lifelong education (fundamental education, recurrent education, further education,  continuing education, correspondence education, distance education, open learning education</a:t>
            </a:r>
          </a:p>
          <a:p>
            <a:r>
              <a:rPr lang="en-US" b="1" dirty="0">
                <a:latin typeface="Times New Roman" pitchFamily="18" charset="0"/>
                <a:cs typeface="Times New Roman" pitchFamily="18" charset="0"/>
              </a:rPr>
              <a:t>Develops</a:t>
            </a:r>
            <a:r>
              <a:rPr lang="en-US" dirty="0">
                <a:latin typeface="Times New Roman" pitchFamily="18" charset="0"/>
                <a:cs typeface="Times New Roman" pitchFamily="18" charset="0"/>
              </a:rPr>
              <a:t>-abilities, knowledge, attitudes, skills and behaviors </a:t>
            </a:r>
          </a:p>
          <a:p>
            <a:r>
              <a:rPr lang="en-US" b="1" dirty="0">
                <a:latin typeface="Times New Roman" pitchFamily="18" charset="0"/>
                <a:cs typeface="Times New Roman" pitchFamily="18" charset="0"/>
              </a:rPr>
              <a:t>Two fold development</a:t>
            </a:r>
            <a:r>
              <a:rPr lang="en-US" dirty="0">
                <a:latin typeface="Times New Roman" pitchFamily="18" charset="0"/>
                <a:cs typeface="Times New Roman" pitchFamily="18" charset="0"/>
              </a:rPr>
              <a:t>-full personal development and participation in development and   welfare process </a:t>
            </a:r>
          </a:p>
        </p:txBody>
      </p:sp>
    </p:spTree>
    <p:extLst>
      <p:ext uri="{BB962C8B-B14F-4D97-AF65-F5344CB8AC3E}">
        <p14:creationId xmlns:p14="http://schemas.microsoft.com/office/powerpoint/2010/main" val="3410864762"/>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B0F0"/>
                </a:solidFill>
                <a:latin typeface="Times New Roman" pitchFamily="18" charset="0"/>
                <a:cs typeface="Times New Roman" pitchFamily="18" charset="0"/>
              </a:rPr>
              <a:t>Unit Five</a:t>
            </a:r>
            <a:br>
              <a:rPr lang="en-US" dirty="0">
                <a:latin typeface="Times New Roman" pitchFamily="18" charset="0"/>
                <a:cs typeface="Times New Roman" pitchFamily="18" charset="0"/>
              </a:rPr>
            </a:br>
            <a:r>
              <a:rPr lang="en-US" sz="4000" dirty="0">
                <a:latin typeface="Times New Roman" pitchFamily="18" charset="0"/>
                <a:cs typeface="Times New Roman" pitchFamily="18" charset="0"/>
              </a:rPr>
              <a:t>Curriculum Organization</a:t>
            </a: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Curriculum organization is a systematic arrangement of objectives, contents, learning experiences and materials in unified and consolidated manner. </a:t>
            </a:r>
          </a:p>
          <a:p>
            <a:r>
              <a:rPr lang="en-US" dirty="0">
                <a:latin typeface="Times New Roman" pitchFamily="18" charset="0"/>
                <a:cs typeface="Times New Roman" pitchFamily="18" charset="0"/>
              </a:rPr>
              <a:t>It is a process of putting contents and learning experiences together to form some kind of coherent program.</a:t>
            </a:r>
          </a:p>
          <a:p>
            <a:endParaRPr lang="en-US" dirty="0"/>
          </a:p>
        </p:txBody>
      </p:sp>
    </p:spTree>
    <p:extLst>
      <p:ext uri="{BB962C8B-B14F-4D97-AF65-F5344CB8AC3E}">
        <p14:creationId xmlns:p14="http://schemas.microsoft.com/office/powerpoint/2010/main" val="1283715308"/>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lnSpcReduction="10000"/>
          </a:bodyPr>
          <a:lstStyle/>
          <a:p>
            <a:r>
              <a:rPr lang="en-US" dirty="0">
                <a:latin typeface="Times New Roman" pitchFamily="18" charset="0"/>
                <a:cs typeface="Times New Roman" pitchFamily="18" charset="0"/>
              </a:rPr>
              <a:t>There are two types of relationship in curriculum organization. They are:</a:t>
            </a:r>
          </a:p>
          <a:p>
            <a:pPr>
              <a:buNone/>
            </a:pPr>
            <a:r>
              <a:rPr lang="en-US" dirty="0">
                <a:latin typeface="Times New Roman" pitchFamily="18" charset="0"/>
                <a:cs typeface="Times New Roman" pitchFamily="18" charset="0"/>
              </a:rPr>
              <a:t>1.  </a:t>
            </a:r>
            <a:r>
              <a:rPr lang="en-US" b="1" dirty="0">
                <a:latin typeface="Times New Roman" pitchFamily="18" charset="0"/>
                <a:cs typeface="Times New Roman" pitchFamily="18" charset="0"/>
              </a:rPr>
              <a:t>Vertical organization (integration</a:t>
            </a:r>
            <a:r>
              <a:rPr lang="en-US" dirty="0">
                <a:latin typeface="Times New Roman" pitchFamily="18" charset="0"/>
                <a:cs typeface="Times New Roman" pitchFamily="18" charset="0"/>
              </a:rPr>
              <a:t>)-involves the setting of objectives, contents, and learning experiences by considering learner's ability in grade levels.</a:t>
            </a:r>
          </a:p>
          <a:p>
            <a:pPr>
              <a:buNone/>
            </a:pPr>
            <a:r>
              <a:rPr lang="en-US" dirty="0">
                <a:latin typeface="Times New Roman" pitchFamily="18" charset="0"/>
                <a:cs typeface="Times New Roman" pitchFamily="18" charset="0"/>
              </a:rPr>
              <a:t>2.</a:t>
            </a:r>
            <a:r>
              <a:rPr lang="en-US" b="1" dirty="0">
                <a:latin typeface="Times New Roman" pitchFamily="18" charset="0"/>
                <a:cs typeface="Times New Roman" pitchFamily="18" charset="0"/>
              </a:rPr>
              <a:t> Horizontal organization (integration</a:t>
            </a:r>
            <a:r>
              <a:rPr lang="en-US" dirty="0">
                <a:latin typeface="Times New Roman" pitchFamily="18" charset="0"/>
                <a:cs typeface="Times New Roman" pitchFamily="18" charset="0"/>
              </a:rPr>
              <a:t>) is the relationship of different subjects at the same grade level.</a:t>
            </a:r>
          </a:p>
          <a:p>
            <a:endParaRPr lang="en-US" dirty="0"/>
          </a:p>
        </p:txBody>
      </p:sp>
    </p:spTree>
    <p:extLst>
      <p:ext uri="{BB962C8B-B14F-4D97-AF65-F5344CB8AC3E}">
        <p14:creationId xmlns:p14="http://schemas.microsoft.com/office/powerpoint/2010/main" val="4030367907"/>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rgbClr val="00B0F0"/>
                </a:solidFill>
                <a:latin typeface="Times New Roman" pitchFamily="18" charset="0"/>
                <a:cs typeface="Times New Roman" pitchFamily="18" charset="0"/>
              </a:rPr>
              <a:t>5.2 Approaches of curriculum organization</a:t>
            </a:r>
            <a:endParaRPr lang="en-US" sz="3200" dirty="0">
              <a:solidFill>
                <a:srgbClr val="00B0F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Ø"/>
            </a:pPr>
            <a:r>
              <a:rPr lang="en-US" dirty="0">
                <a:latin typeface="Times New Roman" pitchFamily="18" charset="0"/>
                <a:cs typeface="Times New Roman" pitchFamily="18" charset="0"/>
              </a:rPr>
              <a:t>Curriculum can be organized by considering: </a:t>
            </a:r>
          </a:p>
          <a:p>
            <a:pPr>
              <a:buNone/>
            </a:pP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a:t>
            </a:r>
            <a:r>
              <a:rPr lang="en-US" dirty="0">
                <a:latin typeface="Times New Roman" pitchFamily="18" charset="0"/>
                <a:cs typeface="Times New Roman" pitchFamily="18" charset="0"/>
              </a:rPr>
              <a:t>. The subject matter </a:t>
            </a:r>
          </a:p>
          <a:p>
            <a:pPr>
              <a:buNone/>
            </a:pPr>
            <a:r>
              <a:rPr lang="en-US" dirty="0">
                <a:latin typeface="Times New Roman" pitchFamily="18" charset="0"/>
                <a:cs typeface="Times New Roman" pitchFamily="18" charset="0"/>
              </a:rPr>
              <a:t>     ii. Interest of the learner </a:t>
            </a:r>
          </a:p>
          <a:p>
            <a:pPr>
              <a:buNone/>
            </a:pPr>
            <a:r>
              <a:rPr lang="en-US" dirty="0">
                <a:latin typeface="Times New Roman" pitchFamily="18" charset="0"/>
                <a:cs typeface="Times New Roman" pitchFamily="18" charset="0"/>
              </a:rPr>
              <a:t>     iii. Social problems </a:t>
            </a:r>
          </a:p>
          <a:p>
            <a:pPr>
              <a:buNone/>
            </a:pPr>
            <a:r>
              <a:rPr lang="en-US" dirty="0">
                <a:latin typeface="Times New Roman" pitchFamily="18" charset="0"/>
                <a:cs typeface="Times New Roman" pitchFamily="18" charset="0"/>
              </a:rPr>
              <a:t>     iv. The social efficiency</a:t>
            </a:r>
          </a:p>
          <a:p>
            <a:endParaRPr lang="en-US" dirty="0"/>
          </a:p>
        </p:txBody>
      </p:sp>
    </p:spTree>
    <p:extLst>
      <p:ext uri="{BB962C8B-B14F-4D97-AF65-F5344CB8AC3E}">
        <p14:creationId xmlns:p14="http://schemas.microsoft.com/office/powerpoint/2010/main" val="856617172"/>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itchFamily="18" charset="0"/>
                <a:cs typeface="Times New Roman" pitchFamily="18" charset="0"/>
              </a:rPr>
              <a:t>                                                                 1.</a:t>
            </a:r>
            <a:r>
              <a:rPr lang="en-US" b="1" dirty="0">
                <a:latin typeface="Times New Roman" pitchFamily="18" charset="0"/>
                <a:cs typeface="Times New Roman" pitchFamily="18" charset="0"/>
              </a:rPr>
              <a:t> The Subject Based/Linear Approach</a:t>
            </a:r>
            <a:br>
              <a:rPr lang="en-US" b="1"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marL="514350" indent="-514350"/>
            <a:r>
              <a:rPr lang="en-US" dirty="0">
                <a:latin typeface="Times New Roman" pitchFamily="18" charset="0"/>
                <a:cs typeface="Times New Roman" pitchFamily="18" charset="0"/>
              </a:rPr>
              <a:t>It is organizing contents on the basis of direct subject lines.</a:t>
            </a:r>
          </a:p>
          <a:p>
            <a:pPr marL="514350" indent="-514350"/>
            <a:r>
              <a:rPr lang="en-US" dirty="0">
                <a:latin typeface="Times New Roman" pitchFamily="18" charset="0"/>
                <a:cs typeface="Times New Roman" pitchFamily="18" charset="0"/>
              </a:rPr>
              <a:t>Different subjects are organized mainly on the basis of their logical structure without considering social problems and interests of the learner. E.g. physics, history, geography, civic, etc are mostly organized in this approach.</a:t>
            </a:r>
          </a:p>
          <a:p>
            <a:pPr marL="514350" indent="-514350"/>
            <a:r>
              <a:rPr lang="en-US" dirty="0">
                <a:latin typeface="Times New Roman" pitchFamily="18" charset="0"/>
                <a:cs typeface="Times New Roman" pitchFamily="18" charset="0"/>
              </a:rPr>
              <a:t>It is the common and the oldest approach of curriculum organization </a:t>
            </a:r>
          </a:p>
          <a:p>
            <a:endParaRPr lang="en-US" dirty="0"/>
          </a:p>
        </p:txBody>
      </p:sp>
    </p:spTree>
    <p:extLst>
      <p:ext uri="{BB962C8B-B14F-4D97-AF65-F5344CB8AC3E}">
        <p14:creationId xmlns:p14="http://schemas.microsoft.com/office/powerpoint/2010/main" val="1171618519"/>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33400"/>
          </a:xfrm>
        </p:spPr>
        <p:txBody>
          <a:bodyPr>
            <a:normAutofit fontScale="90000"/>
          </a:bodyPr>
          <a:lstStyle/>
          <a:p>
            <a:r>
              <a:rPr lang="en-US" dirty="0"/>
              <a:t>                                                          Cont…</a:t>
            </a:r>
          </a:p>
        </p:txBody>
      </p:sp>
      <p:sp>
        <p:nvSpPr>
          <p:cNvPr id="3" name="Content Placeholder 2"/>
          <p:cNvSpPr>
            <a:spLocks noGrp="1"/>
          </p:cNvSpPr>
          <p:nvPr>
            <p:ph idx="1"/>
          </p:nvPr>
        </p:nvSpPr>
        <p:spPr>
          <a:xfrm>
            <a:off x="457200" y="838200"/>
            <a:ext cx="8229600" cy="5287963"/>
          </a:xfrm>
        </p:spPr>
        <p:txBody>
          <a:bodyPr>
            <a:normAutofit fontScale="92500" lnSpcReduction="20000"/>
          </a:bodyPr>
          <a:lstStyle/>
          <a:p>
            <a:pPr>
              <a:buNone/>
            </a:pPr>
            <a:r>
              <a:rPr lang="en-US" b="1" dirty="0"/>
              <a:t>2. Problem Centered Design </a:t>
            </a:r>
          </a:p>
          <a:p>
            <a:r>
              <a:rPr lang="en-US" dirty="0"/>
              <a:t>It is organized around problems of living such as production, protection, transportation, communication, etc.</a:t>
            </a:r>
          </a:p>
          <a:p>
            <a:r>
              <a:rPr lang="en-US" dirty="0"/>
              <a:t>More specifically, the curriculum is organized based on the perceived realities of institutions and group life.</a:t>
            </a:r>
          </a:p>
          <a:p>
            <a:pPr>
              <a:buNone/>
            </a:pPr>
            <a:r>
              <a:rPr lang="en-US" b="1" dirty="0"/>
              <a:t> 3. Social Efficiency Design</a:t>
            </a:r>
          </a:p>
          <a:p>
            <a:r>
              <a:rPr lang="en-US" dirty="0"/>
              <a:t>This approach is to develop a curriculum which prepares the learners to perform the adult activities of collective life in a manner prescribed by the status quo.</a:t>
            </a:r>
          </a:p>
          <a:p>
            <a:pPr>
              <a:buNone/>
            </a:pPr>
            <a:endParaRPr lang="en-US" dirty="0"/>
          </a:p>
        </p:txBody>
      </p:sp>
    </p:spTree>
    <p:extLst>
      <p:ext uri="{BB962C8B-B14F-4D97-AF65-F5344CB8AC3E}">
        <p14:creationId xmlns:p14="http://schemas.microsoft.com/office/powerpoint/2010/main" val="1473261756"/>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a:t>                                                         Cont…</a:t>
            </a:r>
          </a:p>
        </p:txBody>
      </p:sp>
      <p:sp>
        <p:nvSpPr>
          <p:cNvPr id="3" name="Content Placeholder 2"/>
          <p:cNvSpPr>
            <a:spLocks noGrp="1"/>
          </p:cNvSpPr>
          <p:nvPr>
            <p:ph idx="1"/>
          </p:nvPr>
        </p:nvSpPr>
        <p:spPr>
          <a:xfrm>
            <a:off x="457200" y="838200"/>
            <a:ext cx="8229600" cy="5287963"/>
          </a:xfrm>
        </p:spPr>
        <p:txBody>
          <a:bodyPr/>
          <a:lstStyle/>
          <a:p>
            <a:pPr>
              <a:buNone/>
            </a:pPr>
            <a:r>
              <a:rPr lang="en-US" b="1" dirty="0">
                <a:latin typeface="Times New Roman" pitchFamily="18" charset="0"/>
                <a:cs typeface="Times New Roman" pitchFamily="18" charset="0"/>
              </a:rPr>
              <a:t>4. Learner-centered approach</a:t>
            </a:r>
            <a:r>
              <a:rPr lang="en-US" dirty="0">
                <a:latin typeface="Times New Roman" pitchFamily="18" charset="0"/>
                <a:cs typeface="Times New Roman" pitchFamily="18" charset="0"/>
              </a:rPr>
              <a:t>-focuses on the learner's interests in determining the curriculum organization. The reference point is students' experiences, needs, interests, abilities, hopes, aspirations, feelings, choices, etc.</a:t>
            </a:r>
          </a:p>
          <a:p>
            <a:pPr>
              <a:buNone/>
            </a:pPr>
            <a:r>
              <a:rPr lang="en-US" b="1" dirty="0">
                <a:latin typeface="Times New Roman" pitchFamily="18" charset="0"/>
                <a:cs typeface="Times New Roman" pitchFamily="18" charset="0"/>
              </a:rPr>
              <a:t>    </a:t>
            </a:r>
          </a:p>
          <a:p>
            <a:pPr>
              <a:buNone/>
            </a:pPr>
            <a:r>
              <a:rPr lang="en-US" dirty="0">
                <a:latin typeface="Times New Roman" pitchFamily="18" charset="0"/>
                <a:cs typeface="Times New Roman" pitchFamily="18" charset="0"/>
              </a:rPr>
              <a:t> </a:t>
            </a:r>
          </a:p>
          <a:p>
            <a:endParaRPr lang="en-US" dirty="0"/>
          </a:p>
        </p:txBody>
      </p:sp>
    </p:spTree>
    <p:extLst>
      <p:ext uri="{BB962C8B-B14F-4D97-AF65-F5344CB8AC3E}">
        <p14:creationId xmlns:p14="http://schemas.microsoft.com/office/powerpoint/2010/main" val="1615833069"/>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itchFamily="18" charset="0"/>
                <a:cs typeface="Times New Roman" pitchFamily="18" charset="0"/>
              </a:rPr>
              <a:t>5.3  Criteria for Curriculum Organization</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b="1" dirty="0">
                <a:latin typeface="Times New Roman" pitchFamily="18" charset="0"/>
                <a:cs typeface="Times New Roman" pitchFamily="18" charset="0"/>
              </a:rPr>
              <a:t> Scope</a:t>
            </a:r>
            <a:r>
              <a:rPr lang="en-US" dirty="0">
                <a:latin typeface="Times New Roman" pitchFamily="18" charset="0"/>
                <a:cs typeface="Times New Roman" pitchFamily="18" charset="0"/>
              </a:rPr>
              <a:t>-is concerned with the latitude or breadth of the curriculum.</a:t>
            </a:r>
          </a:p>
          <a:p>
            <a:pPr>
              <a:buNone/>
            </a:pPr>
            <a:r>
              <a:rPr lang="en-US" b="1" dirty="0">
                <a:latin typeface="Times New Roman" pitchFamily="18" charset="0"/>
                <a:cs typeface="Times New Roman" pitchFamily="18" charset="0"/>
              </a:rPr>
              <a:t>Continuity</a:t>
            </a:r>
            <a:r>
              <a:rPr lang="en-US" dirty="0">
                <a:latin typeface="Times New Roman" pitchFamily="18" charset="0"/>
                <a:cs typeface="Times New Roman" pitchFamily="18" charset="0"/>
              </a:rPr>
              <a:t>-is the vertical recurrence or repetition of the concepts, skill and values at different grade levels of the same subject over period of time. </a:t>
            </a:r>
          </a:p>
          <a:p>
            <a:pPr>
              <a:buNone/>
            </a:pPr>
            <a:r>
              <a:rPr lang="en-US" b="1" dirty="0">
                <a:latin typeface="Times New Roman" pitchFamily="18" charset="0"/>
                <a:cs typeface="Times New Roman" pitchFamily="18" charset="0"/>
              </a:rPr>
              <a:t> Integration</a:t>
            </a:r>
            <a:r>
              <a:rPr lang="en-US" dirty="0">
                <a:latin typeface="Times New Roman" pitchFamily="18" charset="0"/>
                <a:cs typeface="Times New Roman" pitchFamily="18" charset="0"/>
              </a:rPr>
              <a:t>- is concerned with the horizontal relationships between different subject areas. </a:t>
            </a:r>
          </a:p>
          <a:p>
            <a:pPr>
              <a:buNone/>
            </a:pPr>
            <a:r>
              <a:rPr lang="en-US" b="1" dirty="0">
                <a:latin typeface="Times New Roman" pitchFamily="18" charset="0"/>
                <a:cs typeface="Times New Roman" pitchFamily="18" charset="0"/>
              </a:rPr>
              <a:t> Sequence</a:t>
            </a:r>
            <a:r>
              <a:rPr lang="en-US" dirty="0">
                <a:latin typeface="Times New Roman" pitchFamily="18" charset="0"/>
                <a:cs typeface="Times New Roman" pitchFamily="18" charset="0"/>
              </a:rPr>
              <a:t>-refers to the successive or progressive nature of contents and learning experiences (logical arrangement</a:t>
            </a:r>
            <a:r>
              <a:rPr lang="en-US" dirty="0"/>
              <a:t>).</a:t>
            </a:r>
          </a:p>
          <a:p>
            <a:endParaRPr lang="en-US" dirty="0"/>
          </a:p>
        </p:txBody>
      </p:sp>
    </p:spTree>
    <p:extLst>
      <p:ext uri="{BB962C8B-B14F-4D97-AF65-F5344CB8AC3E}">
        <p14:creationId xmlns:p14="http://schemas.microsoft.com/office/powerpoint/2010/main" val="2397713608"/>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7030A0"/>
                </a:solidFill>
              </a:rPr>
              <a:t>                                                                       5.4</a:t>
            </a:r>
            <a:r>
              <a:rPr lang="en-US" dirty="0"/>
              <a:t> </a:t>
            </a:r>
            <a:r>
              <a:rPr lang="en-US" b="1" dirty="0">
                <a:solidFill>
                  <a:srgbClr val="7030A0"/>
                </a:solidFill>
              </a:rPr>
              <a:t>Principles of Curriculum Organization</a:t>
            </a:r>
            <a:br>
              <a:rPr lang="en-US" b="1" dirty="0">
                <a:solidFill>
                  <a:srgbClr val="7030A0"/>
                </a:solidFill>
              </a:rPr>
            </a:br>
            <a:endParaRPr lang="en-US" dirty="0"/>
          </a:p>
        </p:txBody>
      </p:sp>
      <p:sp>
        <p:nvSpPr>
          <p:cNvPr id="3" name="Content Placeholder 2"/>
          <p:cNvSpPr>
            <a:spLocks noGrp="1"/>
          </p:cNvSpPr>
          <p:nvPr>
            <p:ph idx="1"/>
          </p:nvPr>
        </p:nvSpPr>
        <p:spPr/>
        <p:txBody>
          <a:bodyPr>
            <a:normAutofit fontScale="92500" lnSpcReduction="10000"/>
          </a:bodyPr>
          <a:lstStyle/>
          <a:p>
            <a:r>
              <a:rPr lang="en-US" dirty="0">
                <a:latin typeface="Times New Roman" pitchFamily="18" charset="0"/>
                <a:cs typeface="Times New Roman" pitchFamily="18" charset="0"/>
              </a:rPr>
              <a:t>Elements of curriculum organization and their sequencing principles are: </a:t>
            </a:r>
            <a:r>
              <a:rPr lang="en-US" dirty="0">
                <a:solidFill>
                  <a:srgbClr val="00B0F0"/>
                </a:solidFill>
                <a:latin typeface="Times New Roman" pitchFamily="18" charset="0"/>
                <a:cs typeface="Times New Roman" pitchFamily="18" charset="0"/>
              </a:rPr>
              <a:t>concepts, skills </a:t>
            </a:r>
            <a:r>
              <a:rPr lang="en-US" dirty="0">
                <a:latin typeface="Times New Roman" pitchFamily="18" charset="0"/>
                <a:cs typeface="Times New Roman" pitchFamily="18" charset="0"/>
              </a:rPr>
              <a:t>and </a:t>
            </a:r>
            <a:r>
              <a:rPr lang="en-US" dirty="0">
                <a:solidFill>
                  <a:srgbClr val="00B0F0"/>
                </a:solidFill>
                <a:latin typeface="Times New Roman" pitchFamily="18" charset="0"/>
                <a:cs typeface="Times New Roman" pitchFamily="18" charset="0"/>
              </a:rPr>
              <a:t>values</a:t>
            </a:r>
            <a:r>
              <a:rPr lang="en-US" dirty="0">
                <a:latin typeface="Times New Roman" pitchFamily="18" charset="0"/>
                <a:cs typeface="Times New Roman" pitchFamily="18" charset="0"/>
              </a:rPr>
              <a:t> which represent the cognitive, psychomotor and affective domain respectively.</a:t>
            </a:r>
          </a:p>
          <a:p>
            <a:r>
              <a:rPr lang="en-US" dirty="0">
                <a:latin typeface="Times New Roman" pitchFamily="18" charset="0"/>
                <a:cs typeface="Times New Roman" pitchFamily="18" charset="0"/>
              </a:rPr>
              <a:t>The elements mentioned above could be sequenced by considering one or more than one of the following ways: </a:t>
            </a:r>
          </a:p>
          <a:p>
            <a:pPr lvl="0">
              <a:buNone/>
            </a:pPr>
            <a:r>
              <a:rPr lang="en-US" dirty="0">
                <a:latin typeface="Times New Roman" pitchFamily="18" charset="0"/>
                <a:cs typeface="Times New Roman" pitchFamily="18" charset="0"/>
              </a:rPr>
              <a:t>  1. Starting from simple and preceding to the complex ones </a:t>
            </a:r>
          </a:p>
          <a:p>
            <a:endParaRPr lang="en-US" dirty="0"/>
          </a:p>
        </p:txBody>
      </p:sp>
    </p:spTree>
    <p:extLst>
      <p:ext uri="{BB962C8B-B14F-4D97-AF65-F5344CB8AC3E}">
        <p14:creationId xmlns:p14="http://schemas.microsoft.com/office/powerpoint/2010/main" val="3753634295"/>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fontScale="90000"/>
          </a:bodyPr>
          <a:lstStyle/>
          <a:p>
            <a:r>
              <a:rPr lang="en-US" dirty="0"/>
              <a:t>                                                        Cont…</a:t>
            </a:r>
          </a:p>
        </p:txBody>
      </p:sp>
      <p:sp>
        <p:nvSpPr>
          <p:cNvPr id="3" name="Content Placeholder 2"/>
          <p:cNvSpPr>
            <a:spLocks noGrp="1"/>
          </p:cNvSpPr>
          <p:nvPr>
            <p:ph idx="1"/>
          </p:nvPr>
        </p:nvSpPr>
        <p:spPr>
          <a:xfrm>
            <a:off x="457200" y="762000"/>
            <a:ext cx="8229600" cy="5364163"/>
          </a:xfrm>
        </p:spPr>
        <p:txBody>
          <a:bodyPr>
            <a:normAutofit fontScale="92500" lnSpcReduction="10000"/>
          </a:bodyPr>
          <a:lstStyle/>
          <a:p>
            <a:pPr>
              <a:buNone/>
            </a:pPr>
            <a:r>
              <a:rPr lang="en-US" dirty="0">
                <a:latin typeface="Times New Roman" pitchFamily="18" charset="0"/>
                <a:cs typeface="Times New Roman" pitchFamily="18" charset="0"/>
              </a:rPr>
              <a:t>2.The whole to the part:-  organizing the curriculum by stating from what is general and proceeding to the particular, or specific.</a:t>
            </a:r>
          </a:p>
          <a:p>
            <a:pPr>
              <a:buNone/>
            </a:pPr>
            <a:r>
              <a:rPr lang="en-US" dirty="0">
                <a:latin typeface="Times New Roman" pitchFamily="18" charset="0"/>
                <a:cs typeface="Times New Roman" pitchFamily="18" charset="0"/>
              </a:rPr>
              <a:t>3. Chronological order (approach) is an approach where the contents and learning experiences are arranged in time sequences. </a:t>
            </a:r>
          </a:p>
          <a:p>
            <a:pPr>
              <a:buNone/>
            </a:pPr>
            <a:r>
              <a:rPr lang="en-US" dirty="0">
                <a:latin typeface="Times New Roman" pitchFamily="18" charset="0"/>
                <a:cs typeface="Times New Roman" pitchFamily="18" charset="0"/>
              </a:rPr>
              <a:t>4. Sequence on the basis of concentric cycle. The arrangement of curriculum elements start with those contents and learning experiences which are known and immediate to the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leaner and gradually proceed to those which are unknown and remote.</a:t>
            </a:r>
          </a:p>
          <a:p>
            <a:endParaRPr lang="en-US" dirty="0"/>
          </a:p>
        </p:txBody>
      </p:sp>
    </p:spTree>
    <p:extLst>
      <p:ext uri="{BB962C8B-B14F-4D97-AF65-F5344CB8AC3E}">
        <p14:creationId xmlns:p14="http://schemas.microsoft.com/office/powerpoint/2010/main" val="2978062720"/>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lstStyle/>
          <a:p>
            <a:pPr lvl="0">
              <a:buNone/>
            </a:pPr>
            <a:r>
              <a:rPr lang="en-US" dirty="0"/>
              <a:t> </a:t>
            </a:r>
            <a:r>
              <a:rPr lang="en-US" dirty="0">
                <a:latin typeface="Times New Roman" pitchFamily="18" charset="0"/>
                <a:cs typeface="Times New Roman" pitchFamily="18" charset="0"/>
              </a:rPr>
              <a:t>5. Sequencing based on prerequisite teaching. Curriculum is organized by starting with the    prerequisite concepts, principles, ideas etc. and move to those which are broad and more difficult.</a:t>
            </a:r>
          </a:p>
          <a:p>
            <a:endParaRPr lang="en-US" dirty="0"/>
          </a:p>
        </p:txBody>
      </p:sp>
    </p:spTree>
    <p:extLst>
      <p:ext uri="{BB962C8B-B14F-4D97-AF65-F5344CB8AC3E}">
        <p14:creationId xmlns:p14="http://schemas.microsoft.com/office/powerpoint/2010/main" val="14295533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Nature and characteristics of Adult Education</a:t>
            </a:r>
          </a:p>
        </p:txBody>
      </p:sp>
      <p:sp>
        <p:nvSpPr>
          <p:cNvPr id="3" name="Content Placeholder 2"/>
          <p:cNvSpPr>
            <a:spLocks noGrp="1"/>
          </p:cNvSpPr>
          <p:nvPr>
            <p:ph idx="1"/>
          </p:nvPr>
        </p:nvSpPr>
        <p:spPr/>
        <p:txBody>
          <a:bodyPr>
            <a:normAutofit fontScale="85000" lnSpcReduction="20000"/>
          </a:bodyPr>
          <a:lstStyle/>
          <a:p>
            <a:pPr marL="571500" indent="-571500">
              <a:buAutoNum type="romanLcPeriod"/>
            </a:pPr>
            <a:r>
              <a:rPr lang="en-US" dirty="0">
                <a:latin typeface="Times New Roman" pitchFamily="18" charset="0"/>
                <a:cs typeface="Times New Roman" pitchFamily="18" charset="0"/>
              </a:rPr>
              <a:t>Purposive- community specific, culture specific</a:t>
            </a:r>
          </a:p>
          <a:p>
            <a:pPr marL="571500" indent="-571500">
              <a:buAutoNum type="romanLcPeriod"/>
            </a:pPr>
            <a:r>
              <a:rPr lang="en-US" dirty="0">
                <a:latin typeface="Times New Roman" pitchFamily="18" charset="0"/>
                <a:cs typeface="Times New Roman" pitchFamily="18" charset="0"/>
              </a:rPr>
              <a:t>Participatory or problem solving</a:t>
            </a:r>
          </a:p>
          <a:p>
            <a:pPr marL="571500" indent="-571500">
              <a:buAutoNum type="romanLcPeriod"/>
            </a:pPr>
            <a:r>
              <a:rPr lang="en-US" dirty="0">
                <a:latin typeface="Times New Roman" pitchFamily="18" charset="0"/>
                <a:cs typeface="Times New Roman" pitchFamily="18" charset="0"/>
              </a:rPr>
              <a:t>Learner centered, systematic, flexible, and relevant </a:t>
            </a:r>
          </a:p>
          <a:p>
            <a:pPr marL="571500" indent="-571500">
              <a:buAutoNum type="romanLcPeriod"/>
            </a:pPr>
            <a:r>
              <a:rPr lang="en-US" dirty="0">
                <a:latin typeface="Times New Roman" pitchFamily="18" charset="0"/>
                <a:cs typeface="Times New Roman" pitchFamily="18" charset="0"/>
              </a:rPr>
              <a:t>Need based and action oriented</a:t>
            </a:r>
          </a:p>
          <a:p>
            <a:pPr marL="571500" indent="-571500">
              <a:buAutoNum type="romanLcPeriod"/>
            </a:pPr>
            <a:r>
              <a:rPr lang="en-US" dirty="0">
                <a:latin typeface="Times New Roman" pitchFamily="18" charset="0"/>
                <a:cs typeface="Times New Roman" pitchFamily="18" charset="0"/>
              </a:rPr>
              <a:t>Dynamic, change-oriented-transformative </a:t>
            </a:r>
          </a:p>
          <a:p>
            <a:pPr marL="571500" indent="-571500">
              <a:buAutoNum type="romanLcPeriod"/>
            </a:pPr>
            <a:r>
              <a:rPr lang="en-US" dirty="0">
                <a:latin typeface="Times New Roman" pitchFamily="18" charset="0"/>
                <a:cs typeface="Times New Roman" pitchFamily="18" charset="0"/>
              </a:rPr>
              <a:t>Awareness process and </a:t>
            </a:r>
            <a:r>
              <a:rPr lang="en-US" dirty="0" err="1">
                <a:latin typeface="Times New Roman" pitchFamily="18" charset="0"/>
                <a:cs typeface="Times New Roman" pitchFamily="18" charset="0"/>
              </a:rPr>
              <a:t>conscientization</a:t>
            </a:r>
            <a:r>
              <a:rPr lang="en-US" dirty="0">
                <a:latin typeface="Times New Roman" pitchFamily="18" charset="0"/>
                <a:cs typeface="Times New Roman" pitchFamily="18" charset="0"/>
              </a:rPr>
              <a:t>/level of thinking/ process</a:t>
            </a:r>
          </a:p>
          <a:p>
            <a:pPr marL="571500" indent="-571500">
              <a:buAutoNum type="romanLcPeriod"/>
            </a:pPr>
            <a:r>
              <a:rPr lang="en-US" dirty="0">
                <a:latin typeface="Times New Roman" pitchFamily="18" charset="0"/>
                <a:cs typeface="Times New Roman" pitchFamily="18" charset="0"/>
              </a:rPr>
              <a:t>Experiential and Network building activity </a:t>
            </a:r>
          </a:p>
          <a:p>
            <a:pPr marL="571500" indent="-571500">
              <a:buAutoNum type="romanLcPeriod"/>
            </a:pPr>
            <a:r>
              <a:rPr lang="en-US" dirty="0">
                <a:latin typeface="Times New Roman" pitchFamily="18" charset="0"/>
                <a:cs typeface="Times New Roman" pitchFamily="18" charset="0"/>
              </a:rPr>
              <a:t>Goal directed- education for empowerment, welfare and development oriented, quality of life, or standard of living oriented.</a:t>
            </a:r>
          </a:p>
        </p:txBody>
      </p:sp>
    </p:spTree>
    <p:extLst>
      <p:ext uri="{BB962C8B-B14F-4D97-AF65-F5344CB8AC3E}">
        <p14:creationId xmlns:p14="http://schemas.microsoft.com/office/powerpoint/2010/main" val="3933112413"/>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rgbClr val="00B050"/>
                </a:solidFill>
                <a:latin typeface="Times New Roman" pitchFamily="18" charset="0"/>
                <a:cs typeface="Times New Roman" pitchFamily="18" charset="0"/>
              </a:rPr>
              <a:t>Unit Six                                                                                      </a:t>
            </a:r>
            <a:r>
              <a:rPr lang="en-US" sz="3200" b="1" dirty="0">
                <a:solidFill>
                  <a:schemeClr val="accent6">
                    <a:lumMod val="75000"/>
                  </a:schemeClr>
                </a:solidFill>
                <a:latin typeface="Times New Roman" pitchFamily="18" charset="0"/>
                <a:cs typeface="Times New Roman" pitchFamily="18" charset="0"/>
              </a:rPr>
              <a:t>CURRICULUM IMPLEMENTATION</a:t>
            </a:r>
            <a:endParaRPr lang="en-US" sz="3200" dirty="0">
              <a:solidFill>
                <a:schemeClr val="accent6">
                  <a:lumMod val="75000"/>
                </a:schemeClr>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buNone/>
            </a:pPr>
            <a:r>
              <a:rPr lang="en-US" dirty="0">
                <a:solidFill>
                  <a:srgbClr val="00B0F0"/>
                </a:solidFill>
                <a:latin typeface="Times New Roman" pitchFamily="18" charset="0"/>
                <a:cs typeface="Times New Roman" pitchFamily="18" charset="0"/>
              </a:rPr>
              <a:t>6.1 Concept of curriculum implementation</a:t>
            </a:r>
            <a:endParaRPr lang="en-US" b="1" dirty="0">
              <a:solidFill>
                <a:srgbClr val="00B0F0"/>
              </a:solidFill>
              <a:latin typeface="Times New Roman" pitchFamily="18" charset="0"/>
              <a:cs typeface="Times New Roman" pitchFamily="18" charset="0"/>
            </a:endParaRPr>
          </a:p>
          <a:p>
            <a:r>
              <a:rPr lang="en-US" sz="3000" dirty="0">
                <a:latin typeface="Times New Roman" pitchFamily="18" charset="0"/>
                <a:cs typeface="Times New Roman" pitchFamily="18" charset="0"/>
              </a:rPr>
              <a:t>Curriculum implementation is the effort made to put what has been planned to use in practice.</a:t>
            </a:r>
          </a:p>
          <a:p>
            <a:r>
              <a:rPr lang="en-US" sz="3000" dirty="0">
                <a:latin typeface="Times New Roman" pitchFamily="18" charset="0"/>
                <a:cs typeface="Times New Roman" pitchFamily="18" charset="0"/>
              </a:rPr>
              <a:t>This is accompanied by what takes place in the classroom teaching and learning process.</a:t>
            </a:r>
          </a:p>
          <a:p>
            <a:pPr>
              <a:buNone/>
            </a:pPr>
            <a:r>
              <a:rPr lang="en-US" sz="2800" b="1" dirty="0">
                <a:latin typeface="Times New Roman" pitchFamily="18" charset="0"/>
                <a:cs typeface="Times New Roman" pitchFamily="18" charset="0"/>
              </a:rPr>
              <a:t>6.2  Models of Curriculum implementation</a:t>
            </a:r>
            <a:endParaRPr lang="en-US" sz="2800" dirty="0">
              <a:latin typeface="Times New Roman" pitchFamily="18" charset="0"/>
              <a:cs typeface="Times New Roman" pitchFamily="18" charset="0"/>
            </a:endParaRPr>
          </a:p>
          <a:p>
            <a:pPr>
              <a:buNone/>
            </a:pPr>
            <a:r>
              <a:rPr lang="en-US" sz="2800" dirty="0">
                <a:latin typeface="Times New Roman" pitchFamily="18" charset="0"/>
                <a:cs typeface="Times New Roman" pitchFamily="18" charset="0"/>
              </a:rPr>
              <a:t>As research on curriculum implementation showed, there are three main models. These include: </a:t>
            </a:r>
          </a:p>
          <a:p>
            <a:pPr lvl="0">
              <a:buFont typeface="Wingdings" pitchFamily="2" charset="2"/>
              <a:buChar char="§"/>
            </a:pPr>
            <a:r>
              <a:rPr lang="en-US" sz="2800" dirty="0">
                <a:latin typeface="Times New Roman" pitchFamily="18" charset="0"/>
                <a:cs typeface="Times New Roman" pitchFamily="18" charset="0"/>
              </a:rPr>
              <a:t>The Fidelity Model</a:t>
            </a:r>
          </a:p>
          <a:p>
            <a:pPr lvl="0">
              <a:buFont typeface="Wingdings" pitchFamily="2" charset="2"/>
              <a:buChar char="§"/>
            </a:pPr>
            <a:r>
              <a:rPr lang="en-US" sz="2800" dirty="0">
                <a:latin typeface="Times New Roman" pitchFamily="18" charset="0"/>
                <a:cs typeface="Times New Roman" pitchFamily="18" charset="0"/>
              </a:rPr>
              <a:t>Mutual Adaptation Model</a:t>
            </a:r>
          </a:p>
          <a:p>
            <a:pPr lvl="0">
              <a:buFont typeface="Wingdings" pitchFamily="2" charset="2"/>
              <a:buChar char="§"/>
            </a:pPr>
            <a:r>
              <a:rPr lang="en-US" sz="2800" dirty="0">
                <a:latin typeface="Times New Roman" pitchFamily="18" charset="0"/>
                <a:cs typeface="Times New Roman" pitchFamily="18" charset="0"/>
              </a:rPr>
              <a:t> Curriculum Enactment Model.</a:t>
            </a:r>
          </a:p>
          <a:p>
            <a:endParaRPr lang="en-US" sz="3000"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3433763183"/>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itchFamily="18" charset="0"/>
                <a:cs typeface="Times New Roman" pitchFamily="18" charset="0"/>
              </a:rPr>
              <a:t>1. The Fidelity Perspective (Model</a:t>
            </a:r>
            <a:r>
              <a:rPr lang="en-US" dirty="0">
                <a:latin typeface="Times New Roman" pitchFamily="18" charset="0"/>
                <a:cs typeface="Times New Roman" pitchFamily="18" charset="0"/>
              </a:rPr>
              <a:t>)</a:t>
            </a:r>
          </a:p>
        </p:txBody>
      </p:sp>
      <p:sp>
        <p:nvSpPr>
          <p:cNvPr id="3" name="Content Placeholder 2"/>
          <p:cNvSpPr>
            <a:spLocks noGrp="1"/>
          </p:cNvSpPr>
          <p:nvPr>
            <p:ph idx="1"/>
          </p:nvPr>
        </p:nvSpPr>
        <p:spPr/>
        <p:txBody>
          <a:bodyPr>
            <a:normAutofit fontScale="92500" lnSpcReduction="10000"/>
          </a:bodyPr>
          <a:lstStyle/>
          <a:p>
            <a:r>
              <a:rPr lang="en-US" dirty="0">
                <a:latin typeface="Times New Roman" pitchFamily="18" charset="0"/>
                <a:cs typeface="Times New Roman" pitchFamily="18" charset="0"/>
              </a:rPr>
              <a:t>Its main intention is determining the degree of implementation of a curriculum and determining factors which facilitate curriculum implementation. </a:t>
            </a:r>
          </a:p>
          <a:p>
            <a:r>
              <a:rPr lang="en-US" dirty="0">
                <a:latin typeface="Times New Roman" pitchFamily="18" charset="0"/>
                <a:cs typeface="Times New Roman" pitchFamily="18" charset="0"/>
              </a:rPr>
              <a:t>It is concerned strictly with the degree of exactness that exists between the planned curriculum and the implemented curriculum.</a:t>
            </a:r>
          </a:p>
          <a:p>
            <a:r>
              <a:rPr lang="en-US" dirty="0">
                <a:latin typeface="Times New Roman" pitchFamily="18" charset="0"/>
                <a:cs typeface="Times New Roman" pitchFamily="18" charset="0"/>
              </a:rPr>
              <a:t>The teacher is perceived as the one who implements the curriculum as planned without any adjustment.</a:t>
            </a:r>
          </a:p>
          <a:p>
            <a:endParaRPr lang="en-US" dirty="0"/>
          </a:p>
        </p:txBody>
      </p:sp>
    </p:spTree>
    <p:extLst>
      <p:ext uri="{BB962C8B-B14F-4D97-AF65-F5344CB8AC3E}">
        <p14:creationId xmlns:p14="http://schemas.microsoft.com/office/powerpoint/2010/main" val="3921627860"/>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dirty="0"/>
              <a:t>                                                        Cont…</a:t>
            </a:r>
          </a:p>
        </p:txBody>
      </p:sp>
      <p:sp>
        <p:nvSpPr>
          <p:cNvPr id="3" name="Content Placeholder 2"/>
          <p:cNvSpPr>
            <a:spLocks noGrp="1"/>
          </p:cNvSpPr>
          <p:nvPr>
            <p:ph idx="1"/>
          </p:nvPr>
        </p:nvSpPr>
        <p:spPr>
          <a:xfrm>
            <a:off x="457200" y="609600"/>
            <a:ext cx="8229600" cy="5516563"/>
          </a:xfrm>
        </p:spPr>
        <p:txBody>
          <a:bodyPr>
            <a:normAutofit/>
          </a:bodyPr>
          <a:lstStyle/>
          <a:p>
            <a:pPr>
              <a:buNone/>
            </a:pPr>
            <a:r>
              <a:rPr lang="en-US" b="1" dirty="0">
                <a:latin typeface="Times New Roman" pitchFamily="18" charset="0"/>
                <a:cs typeface="Times New Roman" pitchFamily="18" charset="0"/>
              </a:rPr>
              <a:t>2. Mutual Adaptation Model</a:t>
            </a:r>
          </a:p>
          <a:p>
            <a:pPr>
              <a:buFont typeface="Wingdings" pitchFamily="2" charset="2"/>
              <a:buChar char="Ø"/>
            </a:pPr>
            <a:r>
              <a:rPr lang="en-US" dirty="0">
                <a:latin typeface="Times New Roman" pitchFamily="18" charset="0"/>
                <a:cs typeface="Times New Roman" pitchFamily="18" charset="0"/>
              </a:rPr>
              <a:t>This is the process whereby adjustment is made between the curriculum developers and who actually use it in the school or classroom context.</a:t>
            </a:r>
            <a:r>
              <a:rPr lang="en-US" b="1" dirty="0"/>
              <a:t> </a:t>
            </a:r>
          </a:p>
          <a:p>
            <a:pPr>
              <a:buFont typeface="Wingdings" pitchFamily="2" charset="2"/>
              <a:buChar char="Ø"/>
            </a:pPr>
            <a:r>
              <a:rPr lang="en-US" dirty="0">
                <a:latin typeface="Times New Roman" pitchFamily="18" charset="0"/>
                <a:cs typeface="Times New Roman" pitchFamily="18" charset="0"/>
              </a:rPr>
              <a:t>To this effect, a certain amount of negotiation and flexibility on the part of both designers and practitioners is required.</a:t>
            </a:r>
          </a:p>
          <a:p>
            <a:pPr>
              <a:buFont typeface="Wingdings" pitchFamily="2" charset="2"/>
              <a:buChar char="Ø"/>
            </a:pPr>
            <a:endParaRPr lang="en-US" dirty="0"/>
          </a:p>
          <a:p>
            <a:endParaRPr lang="en-US" dirty="0"/>
          </a:p>
          <a:p>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035530360"/>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lstStyle/>
          <a:p>
            <a:pPr>
              <a:buNone/>
            </a:pPr>
            <a:r>
              <a:rPr lang="en-US" b="1" dirty="0">
                <a:latin typeface="Times New Roman" pitchFamily="18" charset="0"/>
                <a:cs typeface="Times New Roman" pitchFamily="18" charset="0"/>
              </a:rPr>
              <a:t>3. Curriculum Enactment Model</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This model is against fidelity approach.</a:t>
            </a:r>
          </a:p>
          <a:p>
            <a:r>
              <a:rPr lang="en-US" dirty="0">
                <a:latin typeface="Times New Roman" pitchFamily="18" charset="0"/>
                <a:cs typeface="Times New Roman" pitchFamily="18" charset="0"/>
              </a:rPr>
              <a:t>It puts great deal of priority on the classroom based movement in the school experience.</a:t>
            </a:r>
          </a:p>
          <a:p>
            <a:r>
              <a:rPr lang="en-US" dirty="0">
                <a:latin typeface="Times New Roman" pitchFamily="18" charset="0"/>
                <a:cs typeface="Times New Roman" pitchFamily="18" charset="0"/>
              </a:rPr>
              <a:t> Students and teachers design and develop the curriculum jointly.</a:t>
            </a:r>
          </a:p>
          <a:p>
            <a:endParaRPr lang="en-US" dirty="0"/>
          </a:p>
        </p:txBody>
      </p:sp>
    </p:spTree>
    <p:extLst>
      <p:ext uri="{BB962C8B-B14F-4D97-AF65-F5344CB8AC3E}">
        <p14:creationId xmlns:p14="http://schemas.microsoft.com/office/powerpoint/2010/main" val="3401000305"/>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a:t>
            </a:r>
            <a:r>
              <a:rPr lang="en-US" b="1" dirty="0">
                <a:latin typeface="Times New Roman" pitchFamily="18" charset="0"/>
                <a:cs typeface="Times New Roman" pitchFamily="18" charset="0"/>
              </a:rPr>
              <a:t>6.3 Factors which Affect Curriculum  Implementation </a:t>
            </a:r>
            <a:br>
              <a:rPr lang="en-US" b="1" dirty="0"/>
            </a:br>
            <a:endParaRPr lang="en-US" dirty="0"/>
          </a:p>
        </p:txBody>
      </p:sp>
      <p:sp>
        <p:nvSpPr>
          <p:cNvPr id="3" name="Content Placeholder 2"/>
          <p:cNvSpPr>
            <a:spLocks noGrp="1"/>
          </p:cNvSpPr>
          <p:nvPr>
            <p:ph idx="1"/>
          </p:nvPr>
        </p:nvSpPr>
        <p:spPr/>
        <p:txBody>
          <a:bodyPr>
            <a:normAutofit lnSpcReduction="10000"/>
          </a:bodyPr>
          <a:lstStyle/>
          <a:p>
            <a:pPr marL="1198563" indent="-1198563">
              <a:buNone/>
            </a:pPr>
            <a:r>
              <a:rPr lang="en-US" b="1" dirty="0"/>
              <a:t>Activity  </a:t>
            </a:r>
            <a:endParaRPr lang="en-US" dirty="0"/>
          </a:p>
          <a:p>
            <a:pPr>
              <a:buNone/>
            </a:pPr>
            <a:r>
              <a:rPr lang="en-US" dirty="0">
                <a:solidFill>
                  <a:srgbClr val="00B0F0"/>
                </a:solidFill>
                <a:latin typeface="Times New Roman" pitchFamily="18" charset="0"/>
                <a:cs typeface="Times New Roman" pitchFamily="18" charset="0"/>
              </a:rPr>
              <a:t>Form a group and list some factors that can affect curriculum implementation.</a:t>
            </a:r>
          </a:p>
          <a:p>
            <a:pPr>
              <a:buFont typeface="Wingdings" pitchFamily="2" charset="2"/>
              <a:buChar char="Ø"/>
            </a:pPr>
            <a:r>
              <a:rPr lang="en-US" dirty="0">
                <a:latin typeface="Times New Roman" pitchFamily="18" charset="0"/>
                <a:cs typeface="Times New Roman" pitchFamily="18" charset="0"/>
              </a:rPr>
              <a:t>Curriculum implementation cannot go smoothly as planned. There are many factors </a:t>
            </a:r>
          </a:p>
          <a:p>
            <a:pPr>
              <a:buNone/>
            </a:pPr>
            <a:r>
              <a:rPr lang="en-US" dirty="0">
                <a:latin typeface="Times New Roman" pitchFamily="18" charset="0"/>
                <a:cs typeface="Times New Roman" pitchFamily="18" charset="0"/>
              </a:rPr>
              <a:t>   which affect curriculum implementation. </a:t>
            </a:r>
          </a:p>
          <a:p>
            <a:pPr>
              <a:buNone/>
            </a:pPr>
            <a:r>
              <a:rPr lang="en-US" dirty="0">
                <a:latin typeface="Times New Roman" pitchFamily="18" charset="0"/>
                <a:cs typeface="Times New Roman" pitchFamily="18" charset="0"/>
              </a:rPr>
              <a:t>   These are: </a:t>
            </a:r>
          </a:p>
          <a:p>
            <a:pPr>
              <a:buNone/>
            </a:pPr>
            <a:r>
              <a:rPr lang="en-US" dirty="0">
                <a:latin typeface="Times New Roman" pitchFamily="18" charset="0"/>
                <a:cs typeface="Times New Roman" pitchFamily="18" charset="0"/>
              </a:rPr>
              <a:t>   1.The nature of change or innovation </a:t>
            </a:r>
          </a:p>
          <a:p>
            <a:endParaRPr lang="en-US" dirty="0"/>
          </a:p>
        </p:txBody>
      </p:sp>
    </p:spTree>
    <p:extLst>
      <p:ext uri="{BB962C8B-B14F-4D97-AF65-F5344CB8AC3E}">
        <p14:creationId xmlns:p14="http://schemas.microsoft.com/office/powerpoint/2010/main" val="2414443961"/>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fontScale="92500"/>
          </a:bodyPr>
          <a:lstStyle/>
          <a:p>
            <a:pPr lvl="0">
              <a:buNone/>
            </a:pPr>
            <a:r>
              <a:rPr lang="en-US" dirty="0">
                <a:latin typeface="Times New Roman" pitchFamily="18" charset="0"/>
                <a:cs typeface="Times New Roman" pitchFamily="18" charset="0"/>
              </a:rPr>
              <a:t>2.The school context such as: </a:t>
            </a:r>
          </a:p>
          <a:p>
            <a:pPr lvl="0"/>
            <a:r>
              <a:rPr lang="en-US" dirty="0">
                <a:latin typeface="Times New Roman" pitchFamily="18" charset="0"/>
                <a:cs typeface="Times New Roman" pitchFamily="18" charset="0"/>
              </a:rPr>
              <a:t>availability of resources </a:t>
            </a:r>
          </a:p>
          <a:p>
            <a:pPr lvl="0"/>
            <a:r>
              <a:rPr lang="en-US" dirty="0">
                <a:latin typeface="Times New Roman" pitchFamily="18" charset="0"/>
                <a:cs typeface="Times New Roman" pitchFamily="18" charset="0"/>
              </a:rPr>
              <a:t>the school management system (management skills) </a:t>
            </a:r>
          </a:p>
          <a:p>
            <a:pPr lvl="0"/>
            <a:r>
              <a:rPr lang="en-US" dirty="0">
                <a:latin typeface="Times New Roman" pitchFamily="18" charset="0"/>
                <a:cs typeface="Times New Roman" pitchFamily="18" charset="0"/>
              </a:rPr>
              <a:t>Teacher related factors </a:t>
            </a:r>
          </a:p>
          <a:p>
            <a:pPr lvl="0"/>
            <a:r>
              <a:rPr lang="en-US" dirty="0">
                <a:latin typeface="Times New Roman" pitchFamily="18" charset="0"/>
                <a:cs typeface="Times New Roman" pitchFamily="18" charset="0"/>
              </a:rPr>
              <a:t>budget </a:t>
            </a:r>
          </a:p>
          <a:p>
            <a:pPr lvl="0"/>
            <a:r>
              <a:rPr lang="en-US" dirty="0">
                <a:latin typeface="Times New Roman" pitchFamily="18" charset="0"/>
                <a:cs typeface="Times New Roman" pitchFamily="18" charset="0"/>
              </a:rPr>
              <a:t>student related factors </a:t>
            </a:r>
          </a:p>
          <a:p>
            <a:pPr lvl="0"/>
            <a:r>
              <a:rPr lang="en-US" dirty="0">
                <a:latin typeface="Times New Roman" pitchFamily="18" charset="0"/>
                <a:cs typeface="Times New Roman" pitchFamily="18" charset="0"/>
              </a:rPr>
              <a:t>availability of different facilities like library, laboratory, pedagogical center, and the like. </a:t>
            </a:r>
          </a:p>
          <a:p>
            <a:endParaRPr lang="en-US" dirty="0"/>
          </a:p>
        </p:txBody>
      </p:sp>
    </p:spTree>
    <p:extLst>
      <p:ext uri="{BB962C8B-B14F-4D97-AF65-F5344CB8AC3E}">
        <p14:creationId xmlns:p14="http://schemas.microsoft.com/office/powerpoint/2010/main" val="4273544716"/>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fontScale="92500" lnSpcReduction="10000"/>
          </a:bodyPr>
          <a:lstStyle/>
          <a:p>
            <a:pPr lvl="0">
              <a:buNone/>
            </a:pPr>
            <a:r>
              <a:rPr lang="en-US" dirty="0">
                <a:latin typeface="Times New Roman" pitchFamily="18" charset="0"/>
                <a:cs typeface="Times New Roman" pitchFamily="18" charset="0"/>
              </a:rPr>
              <a:t>3.The existing political system</a:t>
            </a:r>
          </a:p>
          <a:p>
            <a:pPr lvl="0">
              <a:buNone/>
            </a:pPr>
            <a:r>
              <a:rPr lang="en-US" dirty="0">
                <a:latin typeface="Times New Roman" pitchFamily="18" charset="0"/>
                <a:cs typeface="Times New Roman" pitchFamily="18" charset="0"/>
              </a:rPr>
              <a:t>4. Culture of the society </a:t>
            </a:r>
          </a:p>
          <a:p>
            <a:pPr lvl="0">
              <a:buNone/>
            </a:pPr>
            <a:r>
              <a:rPr lang="en-US" dirty="0">
                <a:latin typeface="Times New Roman" pitchFamily="18" charset="0"/>
                <a:cs typeface="Times New Roman" pitchFamily="18" charset="0"/>
              </a:rPr>
              <a:t>5. Time </a:t>
            </a:r>
          </a:p>
          <a:p>
            <a:pPr lvl="0">
              <a:buNone/>
            </a:pPr>
            <a:r>
              <a:rPr lang="en-US" dirty="0">
                <a:latin typeface="Times New Roman" pitchFamily="18" charset="0"/>
                <a:cs typeface="Times New Roman" pitchFamily="18" charset="0"/>
              </a:rPr>
              <a:t>6. Motive and commitment from concerned bodies </a:t>
            </a:r>
          </a:p>
          <a:p>
            <a:pPr lvl="0">
              <a:buNone/>
            </a:pPr>
            <a:r>
              <a:rPr lang="en-US" dirty="0">
                <a:latin typeface="Times New Roman" pitchFamily="18" charset="0"/>
                <a:cs typeface="Times New Roman" pitchFamily="18" charset="0"/>
              </a:rPr>
              <a:t>7.Integration, collaboration, cooperation and support between stakeholders </a:t>
            </a:r>
          </a:p>
          <a:p>
            <a:pPr lvl="0">
              <a:buNone/>
            </a:pPr>
            <a:r>
              <a:rPr lang="en-US" dirty="0">
                <a:latin typeface="Times New Roman" pitchFamily="18" charset="0"/>
                <a:cs typeface="Times New Roman" pitchFamily="18" charset="0"/>
              </a:rPr>
              <a:t>8.Nature of the curriculum (the plan) </a:t>
            </a:r>
          </a:p>
          <a:p>
            <a:pPr lvl="0">
              <a:buNone/>
            </a:pPr>
            <a:r>
              <a:rPr lang="en-US" dirty="0">
                <a:latin typeface="Times New Roman" pitchFamily="18" charset="0"/>
                <a:cs typeface="Times New Roman" pitchFamily="18" charset="0"/>
              </a:rPr>
              <a:t>9.Motive and recognition given for implementers and so on. </a:t>
            </a:r>
          </a:p>
          <a:p>
            <a:endParaRPr lang="en-US" dirty="0"/>
          </a:p>
        </p:txBody>
      </p:sp>
    </p:spTree>
    <p:extLst>
      <p:ext uri="{BB962C8B-B14F-4D97-AF65-F5344CB8AC3E}">
        <p14:creationId xmlns:p14="http://schemas.microsoft.com/office/powerpoint/2010/main" val="3925184207"/>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a:t>
            </a:r>
            <a:r>
              <a:rPr lang="en-US" sz="3600" b="1" dirty="0">
                <a:solidFill>
                  <a:srgbClr val="00B050"/>
                </a:solidFill>
                <a:latin typeface="Times New Roman" pitchFamily="18" charset="0"/>
                <a:cs typeface="Times New Roman" pitchFamily="18" charset="0"/>
              </a:rPr>
              <a:t>6.4 Dimensions to be considered for Successful Implementation of the Curriculum</a:t>
            </a:r>
            <a:br>
              <a:rPr lang="en-US" b="1" dirty="0">
                <a:solidFill>
                  <a:srgbClr val="00B050"/>
                </a:solidFill>
              </a:rPr>
            </a:br>
            <a:endParaRPr lang="en-US" dirty="0">
              <a:solidFill>
                <a:srgbClr val="00B050"/>
              </a:solidFill>
            </a:endParaRPr>
          </a:p>
        </p:txBody>
      </p:sp>
      <p:sp>
        <p:nvSpPr>
          <p:cNvPr id="3" name="Content Placeholder 2"/>
          <p:cNvSpPr>
            <a:spLocks noGrp="1"/>
          </p:cNvSpPr>
          <p:nvPr>
            <p:ph idx="1"/>
          </p:nvPr>
        </p:nvSpPr>
        <p:spPr/>
        <p:txBody>
          <a:bodyPr>
            <a:normAutofit lnSpcReduction="10000"/>
          </a:bodyPr>
          <a:lstStyle/>
          <a:p>
            <a:pPr>
              <a:buNone/>
            </a:pPr>
            <a:r>
              <a:rPr lang="en-US" b="1" dirty="0">
                <a:latin typeface="Times New Roman" pitchFamily="18" charset="0"/>
                <a:cs typeface="Times New Roman" pitchFamily="18" charset="0"/>
              </a:rPr>
              <a:t>1. Planning</a:t>
            </a:r>
            <a:r>
              <a:rPr lang="en-US" dirty="0">
                <a:latin typeface="Times New Roman" pitchFamily="18" charset="0"/>
                <a:cs typeface="Times New Roman" pitchFamily="18" charset="0"/>
              </a:rPr>
              <a:t>- a careful planning is a necessary precondition for implementation to address the needs, changes necessary and resources required to carry out the intended actions.</a:t>
            </a:r>
          </a:p>
          <a:p>
            <a:pPr>
              <a:buNone/>
            </a:pPr>
            <a:r>
              <a:rPr lang="en-US" dirty="0">
                <a:latin typeface="Times New Roman" pitchFamily="18" charset="0"/>
                <a:cs typeface="Times New Roman" pitchFamily="18" charset="0"/>
              </a:rPr>
              <a:t>2.</a:t>
            </a:r>
            <a:r>
              <a:rPr lang="en-US" b="1" dirty="0">
                <a:latin typeface="Times New Roman" pitchFamily="18" charset="0"/>
                <a:cs typeface="Times New Roman" pitchFamily="18" charset="0"/>
              </a:rPr>
              <a:t>  Communication</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Whenever a new program is being designed, communication channels must be kept open so that the program does not come as surprise to the people.</a:t>
            </a:r>
          </a:p>
          <a:p>
            <a:endParaRPr lang="en-US" dirty="0"/>
          </a:p>
        </p:txBody>
      </p:sp>
    </p:spTree>
    <p:extLst>
      <p:ext uri="{BB962C8B-B14F-4D97-AF65-F5344CB8AC3E}">
        <p14:creationId xmlns:p14="http://schemas.microsoft.com/office/powerpoint/2010/main" val="3905981550"/>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lnSpcReduction="10000"/>
          </a:bodyPr>
          <a:lstStyle/>
          <a:p>
            <a:pPr>
              <a:buNone/>
            </a:pPr>
            <a:r>
              <a:rPr lang="en-US" b="1" dirty="0">
                <a:latin typeface="Times New Roman" pitchFamily="18" charset="0"/>
                <a:cs typeface="Times New Roman" pitchFamily="18" charset="0"/>
              </a:rPr>
              <a:t>3. Cooperation</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Cooperation between all persons who are to be involved with program implementation must occur if a change is to be successful and to become institutionalized.</a:t>
            </a:r>
          </a:p>
          <a:p>
            <a:pPr>
              <a:buNone/>
            </a:pPr>
            <a:r>
              <a:rPr lang="en-US" b="1" dirty="0">
                <a:latin typeface="Times New Roman" pitchFamily="18" charset="0"/>
                <a:cs typeface="Times New Roman" pitchFamily="18" charset="0"/>
              </a:rPr>
              <a:t>        4. Support</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Curriculum designers need to provide the necessary support for their recommended programs.</a:t>
            </a:r>
          </a:p>
          <a:p>
            <a:endParaRPr lang="en-US" dirty="0"/>
          </a:p>
        </p:txBody>
      </p:sp>
    </p:spTree>
    <p:extLst>
      <p:ext uri="{BB962C8B-B14F-4D97-AF65-F5344CB8AC3E}">
        <p14:creationId xmlns:p14="http://schemas.microsoft.com/office/powerpoint/2010/main" val="881917678"/>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a:solidFill>
                  <a:srgbClr val="002060"/>
                </a:solidFill>
              </a:rPr>
              <a:t>                                                                             </a:t>
            </a:r>
            <a:r>
              <a:rPr lang="en-US" b="1" dirty="0">
                <a:solidFill>
                  <a:srgbClr val="002060"/>
                </a:solidFill>
                <a:latin typeface="Times New Roman" pitchFamily="18" charset="0"/>
                <a:cs typeface="Times New Roman" pitchFamily="18" charset="0"/>
              </a:rPr>
              <a:t>6.5 Curriculum Change</a:t>
            </a:r>
            <a:br>
              <a:rPr lang="en-US" b="1" dirty="0">
                <a:solidFill>
                  <a:srgbClr val="002060"/>
                </a:solidFill>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en-US" dirty="0">
                <a:solidFill>
                  <a:srgbClr val="C00000"/>
                </a:solidFill>
                <a:latin typeface="Times New Roman" pitchFamily="18" charset="0"/>
                <a:cs typeface="Times New Roman" pitchFamily="18" charset="0"/>
              </a:rPr>
              <a:t>What is curriculum Change?</a:t>
            </a:r>
          </a:p>
          <a:p>
            <a:pPr>
              <a:buFont typeface="Wingdings" pitchFamily="2" charset="2"/>
              <a:buChar char="§"/>
            </a:pPr>
            <a:r>
              <a:rPr lang="en-US" dirty="0">
                <a:latin typeface="Times New Roman" pitchFamily="18" charset="0"/>
                <a:cs typeface="Times New Roman" pitchFamily="18" charset="0"/>
              </a:rPr>
              <a:t>Curriculum change is defined as in any alteration in the aspect of curriculum- educational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philosophy, value systems, educational objectives, organizational structures, materials, teaching strategies, student experiences, assessment and learning outcomes.</a:t>
            </a:r>
            <a:endParaRPr lang="en-US" b="1" dirty="0">
              <a:solidFill>
                <a:srgbClr val="002060"/>
              </a:solidFill>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625741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Objectives of Adult Education</a:t>
            </a:r>
          </a:p>
        </p:txBody>
      </p:sp>
      <p:sp>
        <p:nvSpPr>
          <p:cNvPr id="3" name="Content Placeholder 2"/>
          <p:cNvSpPr>
            <a:spLocks noGrp="1"/>
          </p:cNvSpPr>
          <p:nvPr>
            <p:ph idx="1"/>
          </p:nvPr>
        </p:nvSpPr>
        <p:spPr/>
        <p:txBody>
          <a:bodyPr>
            <a:normAutofit fontScale="70000" lnSpcReduction="20000"/>
          </a:bodyPr>
          <a:lstStyle/>
          <a:p>
            <a:pPr>
              <a:buFont typeface="Wingdings" pitchFamily="2" charset="2"/>
              <a:buChar char="v"/>
            </a:pPr>
            <a:r>
              <a:rPr lang="en-US" b="1" dirty="0">
                <a:latin typeface="Times New Roman" pitchFamily="18" charset="0"/>
                <a:cs typeface="Times New Roman" pitchFamily="18" charset="0"/>
              </a:rPr>
              <a:t>Imparting literacy of diverse types</a:t>
            </a:r>
            <a:r>
              <a:rPr lang="en-US" dirty="0">
                <a:latin typeface="Times New Roman" pitchFamily="18" charset="0"/>
                <a:cs typeface="Times New Roman" pitchFamily="18" charset="0"/>
              </a:rPr>
              <a:t>- basic literacy, scientific literacy, visual literacy, information literacy, multicultural literacy, technological literacy, information literacy, global literacy, legal literacy, computer literacy </a:t>
            </a:r>
            <a:r>
              <a:rPr lang="en-US" dirty="0" err="1">
                <a:latin typeface="Times New Roman" pitchFamily="18" charset="0"/>
                <a:cs typeface="Times New Roman" pitchFamily="18" charset="0"/>
              </a:rPr>
              <a:t>etc</a:t>
            </a:r>
            <a:endParaRPr lang="en-US" dirty="0">
              <a:latin typeface="Times New Roman" pitchFamily="18" charset="0"/>
              <a:cs typeface="Times New Roman" pitchFamily="18" charset="0"/>
            </a:endParaRPr>
          </a:p>
          <a:p>
            <a:pPr>
              <a:buFont typeface="Wingdings" pitchFamily="2" charset="2"/>
              <a:buChar char="v"/>
            </a:pPr>
            <a:r>
              <a:rPr lang="en-US" b="1" dirty="0">
                <a:latin typeface="Times New Roman" pitchFamily="18" charset="0"/>
                <a:cs typeface="Times New Roman" pitchFamily="18" charset="0"/>
              </a:rPr>
              <a:t>Generating awareness on various matters/ subjects- </a:t>
            </a:r>
            <a:r>
              <a:rPr lang="en-US" dirty="0">
                <a:latin typeface="Times New Roman" pitchFamily="18" charset="0"/>
                <a:cs typeface="Times New Roman" pitchFamily="18" charset="0"/>
              </a:rPr>
              <a:t>self, society and the nation- individual, relational, and collective roles and responsibilities </a:t>
            </a:r>
          </a:p>
          <a:p>
            <a:pPr lvl="1"/>
            <a:r>
              <a:rPr lang="en-US" dirty="0">
                <a:latin typeface="Times New Roman" pitchFamily="18" charset="0"/>
                <a:cs typeface="Times New Roman" pitchFamily="18" charset="0"/>
              </a:rPr>
              <a:t>Society, economy, polity, culture, environment, health, hygiene etc.</a:t>
            </a:r>
          </a:p>
          <a:p>
            <a:pPr lvl="1"/>
            <a:r>
              <a:rPr lang="en-US" dirty="0">
                <a:latin typeface="Times New Roman" pitchFamily="18" charset="0"/>
                <a:cs typeface="Times New Roman" pitchFamily="18" charset="0"/>
              </a:rPr>
              <a:t>Peace and harmony, growth, development and welfare-nation and the world. </a:t>
            </a:r>
          </a:p>
          <a:p>
            <a:pPr lvl="1">
              <a:buFont typeface="Wingdings" pitchFamily="2" charset="2"/>
              <a:buChar char="v"/>
            </a:pPr>
            <a:r>
              <a:rPr lang="en-US" b="1" dirty="0">
                <a:latin typeface="Times New Roman" pitchFamily="18" charset="0"/>
                <a:cs typeface="Times New Roman" pitchFamily="18" charset="0"/>
              </a:rPr>
              <a:t>Promoting Functionality- </a:t>
            </a:r>
            <a:r>
              <a:rPr lang="en-US" dirty="0">
                <a:latin typeface="Times New Roman" pitchFamily="18" charset="0"/>
                <a:cs typeface="Times New Roman" pitchFamily="18" charset="0"/>
              </a:rPr>
              <a:t>for promoting larger public participation in various activities,  for solving the problems, for bringing out social, economic , cultural, political transformation and for raising the general level or standard of living of the individual, community, nation and the world. </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131944967"/>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a:t>
            </a:r>
            <a:r>
              <a:rPr lang="en-US" b="1" dirty="0">
                <a:latin typeface="Times New Roman" pitchFamily="18" charset="0"/>
                <a:cs typeface="Times New Roman" pitchFamily="18" charset="0"/>
              </a:rPr>
              <a:t>The Sources of curriculum Change</a:t>
            </a:r>
            <a:br>
              <a:rPr lang="en-US" b="1"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
            </a:pPr>
            <a:r>
              <a:rPr lang="en-US" dirty="0">
                <a:latin typeface="Times New Roman" pitchFamily="18" charset="0"/>
                <a:cs typeface="Times New Roman" pitchFamily="18" charset="0"/>
              </a:rPr>
              <a:t>There will never be perfect curriculum for all ages. </a:t>
            </a:r>
          </a:p>
          <a:p>
            <a:pPr>
              <a:buFont typeface="Wingdings" pitchFamily="2" charset="2"/>
              <a:buChar char="§"/>
            </a:pPr>
            <a:r>
              <a:rPr lang="en-US" dirty="0">
                <a:latin typeface="Times New Roman" pitchFamily="18" charset="0"/>
                <a:cs typeface="Times New Roman" pitchFamily="18" charset="0"/>
              </a:rPr>
              <a:t>The environment keeps changing and this creates new needs in the society, the curriculum has to change continuously to address the needs of the society.</a:t>
            </a:r>
          </a:p>
          <a:p>
            <a:pPr>
              <a:buFont typeface="Wingdings" pitchFamily="2" charset="2"/>
              <a:buChar char="§"/>
            </a:pPr>
            <a:r>
              <a:rPr lang="en-US" dirty="0">
                <a:latin typeface="Times New Roman" pitchFamily="18" charset="0"/>
                <a:cs typeface="Times New Roman" pitchFamily="18" charset="0"/>
              </a:rPr>
              <a:t>changes in the community, its population, and professional staff need to be reflected in the related changes in the school curriculum as they directly alter the learner’s needs, interests and attitudes.</a:t>
            </a:r>
          </a:p>
          <a:p>
            <a:endParaRPr lang="en-US" dirty="0"/>
          </a:p>
        </p:txBody>
      </p:sp>
    </p:spTree>
    <p:extLst>
      <p:ext uri="{BB962C8B-B14F-4D97-AF65-F5344CB8AC3E}">
        <p14:creationId xmlns:p14="http://schemas.microsoft.com/office/powerpoint/2010/main" val="916102812"/>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33400"/>
          </a:xfrm>
        </p:spPr>
        <p:txBody>
          <a:bodyPr>
            <a:normAutofit fontScale="90000"/>
          </a:bodyPr>
          <a:lstStyle/>
          <a:p>
            <a:r>
              <a:rPr lang="en-US" dirty="0"/>
              <a:t>                                                          Cont…</a:t>
            </a:r>
          </a:p>
        </p:txBody>
      </p:sp>
      <p:sp>
        <p:nvSpPr>
          <p:cNvPr id="3" name="Content Placeholder 2"/>
          <p:cNvSpPr>
            <a:spLocks noGrp="1"/>
          </p:cNvSpPr>
          <p:nvPr>
            <p:ph idx="1"/>
          </p:nvPr>
        </p:nvSpPr>
        <p:spPr>
          <a:xfrm>
            <a:off x="457200" y="838200"/>
            <a:ext cx="8229600" cy="5287963"/>
          </a:xfrm>
        </p:spPr>
        <p:txBody>
          <a:bodyPr/>
          <a:lstStyle/>
          <a:p>
            <a:r>
              <a:rPr lang="en-US" sz="3600" dirty="0">
                <a:latin typeface="Times New Roman" pitchFamily="18" charset="0"/>
                <a:cs typeface="Times New Roman" pitchFamily="18" charset="0"/>
              </a:rPr>
              <a:t>Curriculum decisions need to be done by considering changes in society’s economic, social, political, cultural, etc, aspects.</a:t>
            </a:r>
          </a:p>
          <a:p>
            <a:r>
              <a:rPr lang="en-US" sz="3600" dirty="0">
                <a:latin typeface="Times New Roman" pitchFamily="18" charset="0"/>
                <a:cs typeface="Times New Roman" pitchFamily="18" charset="0"/>
              </a:rPr>
              <a:t>Similarly, changes in science and technology, responses to changes in society (problems of peace and war). </a:t>
            </a:r>
          </a:p>
          <a:p>
            <a:pPr>
              <a:buNone/>
            </a:pPr>
            <a:r>
              <a:rPr lang="en-US" b="1"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280304403"/>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itchFamily="18" charset="0"/>
                <a:cs typeface="Times New Roman" pitchFamily="18" charset="0"/>
              </a:rPr>
              <a:t>Dimensions of Curriculum Change</a:t>
            </a:r>
            <a:endParaRPr lang="en-US" dirty="0"/>
          </a:p>
        </p:txBody>
      </p:sp>
      <p:sp>
        <p:nvSpPr>
          <p:cNvPr id="3" name="Content Placeholder 2"/>
          <p:cNvSpPr>
            <a:spLocks noGrp="1"/>
          </p:cNvSpPr>
          <p:nvPr>
            <p:ph idx="1"/>
          </p:nvPr>
        </p:nvSpPr>
        <p:spPr/>
        <p:txBody>
          <a:bodyPr>
            <a:normAutofit lnSpcReduction="10000"/>
          </a:bodyPr>
          <a:lstStyle/>
          <a:p>
            <a:pPr marL="514350" indent="-514350">
              <a:buAutoNum type="alphaUcPeriod"/>
            </a:pPr>
            <a:r>
              <a:rPr lang="en-US" b="1" dirty="0">
                <a:latin typeface="Times New Roman" pitchFamily="18" charset="0"/>
                <a:cs typeface="Times New Roman" pitchFamily="18" charset="0"/>
              </a:rPr>
              <a:t>Changes in subject matter and materials: </a:t>
            </a:r>
          </a:p>
          <a:p>
            <a:pPr marL="514350" indent="-514350">
              <a:buFont typeface="Wingdings" pitchFamily="2" charset="2"/>
              <a:buChar char="§"/>
            </a:pPr>
            <a:r>
              <a:rPr lang="en-US" dirty="0">
                <a:latin typeface="Times New Roman" pitchFamily="18" charset="0"/>
                <a:cs typeface="Times New Roman" pitchFamily="18" charset="0"/>
              </a:rPr>
              <a:t>The changes in the subject matter area are related to those changes that occur in the content of the curriculum</a:t>
            </a:r>
          </a:p>
          <a:p>
            <a:pPr marL="514350" indent="-514350">
              <a:buNone/>
            </a:pPr>
            <a:r>
              <a:rPr lang="en-US" b="1" dirty="0">
                <a:latin typeface="Times New Roman" pitchFamily="18" charset="0"/>
                <a:cs typeface="Times New Roman" pitchFamily="18" charset="0"/>
              </a:rPr>
              <a:t> B. Structural Alteration</a:t>
            </a:r>
          </a:p>
          <a:p>
            <a:pPr marL="514350" indent="-514350">
              <a:buFont typeface="Wingdings" pitchFamily="2" charset="2"/>
              <a:buChar char="§"/>
            </a:pPr>
            <a:r>
              <a:rPr lang="en-US" dirty="0">
                <a:latin typeface="Times New Roman" pitchFamily="18" charset="0"/>
                <a:cs typeface="Times New Roman" pitchFamily="18" charset="0"/>
              </a:rPr>
              <a:t>This involves changes in the formal arrangements and physical conditions in which the teaching and learning process is carried out.  </a:t>
            </a:r>
          </a:p>
          <a:p>
            <a:endParaRPr lang="en-US" dirty="0"/>
          </a:p>
        </p:txBody>
      </p:sp>
    </p:spTree>
    <p:extLst>
      <p:ext uri="{BB962C8B-B14F-4D97-AF65-F5344CB8AC3E}">
        <p14:creationId xmlns:p14="http://schemas.microsoft.com/office/powerpoint/2010/main" val="462956165"/>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fontScale="92500" lnSpcReduction="10000"/>
          </a:bodyPr>
          <a:lstStyle/>
          <a:p>
            <a:pPr>
              <a:buNone/>
            </a:pPr>
            <a:r>
              <a:rPr lang="en-US" b="1" dirty="0">
                <a:latin typeface="Times New Roman" pitchFamily="18" charset="0"/>
                <a:cs typeface="Times New Roman" pitchFamily="18" charset="0"/>
              </a:rPr>
              <a:t>C. Change of role and behavior:</a:t>
            </a:r>
            <a:r>
              <a:rPr lang="en-US" dirty="0">
                <a:latin typeface="Times New Roman" pitchFamily="18" charset="0"/>
                <a:cs typeface="Times New Roman" pitchFamily="18" charset="0"/>
              </a:rPr>
              <a:t> </a:t>
            </a:r>
          </a:p>
          <a:p>
            <a:pPr>
              <a:buFont typeface="Wingdings" pitchFamily="2" charset="2"/>
              <a:buChar char="§"/>
            </a:pPr>
            <a:r>
              <a:rPr lang="en-US" dirty="0">
                <a:latin typeface="Times New Roman" pitchFamily="18" charset="0"/>
                <a:cs typeface="Times New Roman" pitchFamily="18" charset="0"/>
              </a:rPr>
              <a:t>The changes are related to teaching methods and styles, new role relationships between teachers and students, teachers and heads, teachers and consultants, etc</a:t>
            </a:r>
          </a:p>
          <a:p>
            <a:pPr>
              <a:buNone/>
            </a:pPr>
            <a:r>
              <a:rPr lang="en-US" b="1" dirty="0">
                <a:latin typeface="Times New Roman" pitchFamily="18" charset="0"/>
                <a:cs typeface="Times New Roman" pitchFamily="18" charset="0"/>
              </a:rPr>
              <a:t>   D. The knowledge and understanding of the users:</a:t>
            </a:r>
            <a:r>
              <a:rPr lang="en-US" dirty="0">
                <a:latin typeface="Times New Roman" pitchFamily="18" charset="0"/>
                <a:cs typeface="Times New Roman" pitchFamily="18" charset="0"/>
              </a:rPr>
              <a:t> </a:t>
            </a:r>
          </a:p>
          <a:p>
            <a:pPr>
              <a:buFont typeface="Wingdings" pitchFamily="2" charset="2"/>
              <a:buChar char="§"/>
            </a:pPr>
            <a:r>
              <a:rPr lang="en-US" dirty="0">
                <a:latin typeface="Times New Roman" pitchFamily="18" charset="0"/>
                <a:cs typeface="Times New Roman" pitchFamily="18" charset="0"/>
              </a:rPr>
              <a:t>This is related to the knowledge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and understanding level of those who are using the curriculum. </a:t>
            </a:r>
          </a:p>
          <a:p>
            <a:endParaRPr lang="en-US" dirty="0"/>
          </a:p>
        </p:txBody>
      </p:sp>
    </p:spTree>
    <p:extLst>
      <p:ext uri="{BB962C8B-B14F-4D97-AF65-F5344CB8AC3E}">
        <p14:creationId xmlns:p14="http://schemas.microsoft.com/office/powerpoint/2010/main" val="389350217"/>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a:t>                                                          Cont…</a:t>
            </a:r>
          </a:p>
        </p:txBody>
      </p:sp>
      <p:sp>
        <p:nvSpPr>
          <p:cNvPr id="3" name="Content Placeholder 2"/>
          <p:cNvSpPr>
            <a:spLocks noGrp="1"/>
          </p:cNvSpPr>
          <p:nvPr>
            <p:ph idx="1"/>
          </p:nvPr>
        </p:nvSpPr>
        <p:spPr>
          <a:xfrm>
            <a:off x="457200" y="838200"/>
            <a:ext cx="8229600" cy="5287963"/>
          </a:xfrm>
        </p:spPr>
        <p:txBody>
          <a:bodyPr>
            <a:normAutofit lnSpcReduction="10000"/>
          </a:bodyPr>
          <a:lstStyle/>
          <a:p>
            <a:pPr>
              <a:buNone/>
            </a:pPr>
            <a:r>
              <a:rPr lang="en-US" b="1" dirty="0"/>
              <a:t>E. Users' Value and commitment to the   </a:t>
            </a:r>
          </a:p>
          <a:p>
            <a:pPr>
              <a:buNone/>
            </a:pPr>
            <a:r>
              <a:rPr lang="en-US" b="1" dirty="0"/>
              <a:t>                 change</a:t>
            </a:r>
          </a:p>
          <a:p>
            <a:pPr>
              <a:buFont typeface="Wingdings" pitchFamily="2" charset="2"/>
              <a:buChar char="§"/>
            </a:pPr>
            <a:r>
              <a:rPr lang="en-US" dirty="0"/>
              <a:t>  The value and the commitments of those who are involved in implementing the change are important elements.</a:t>
            </a:r>
          </a:p>
          <a:p>
            <a:pPr>
              <a:buNone/>
            </a:pPr>
            <a:r>
              <a:rPr lang="en-US" b="1" dirty="0"/>
              <a:t>     Curriculum Change and its Nature</a:t>
            </a:r>
            <a:endParaRPr lang="en-US" dirty="0"/>
          </a:p>
          <a:p>
            <a:pPr>
              <a:buFont typeface="Wingdings" pitchFamily="2" charset="2"/>
              <a:buChar char="§"/>
            </a:pPr>
            <a:r>
              <a:rPr lang="en-US" dirty="0"/>
              <a:t>Changes in curriculum vary in their nature and phases.</a:t>
            </a:r>
          </a:p>
          <a:p>
            <a:pPr>
              <a:buFont typeface="Wingdings" pitchFamily="2" charset="2"/>
              <a:buChar char="§"/>
            </a:pPr>
            <a:r>
              <a:rPr lang="en-US" dirty="0"/>
              <a:t>The concepts that are related to the nature of curriculum change include the following. </a:t>
            </a:r>
          </a:p>
          <a:p>
            <a:pPr>
              <a:buNone/>
            </a:pPr>
            <a:endParaRPr lang="en-US" dirty="0"/>
          </a:p>
        </p:txBody>
      </p:sp>
    </p:spTree>
    <p:extLst>
      <p:ext uri="{BB962C8B-B14F-4D97-AF65-F5344CB8AC3E}">
        <p14:creationId xmlns:p14="http://schemas.microsoft.com/office/powerpoint/2010/main" val="1719788857"/>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b="1" dirty="0"/>
              <a:t>Resistance to Curriculum Change</a:t>
            </a:r>
            <a:endParaRPr lang="en-US" dirty="0"/>
          </a:p>
        </p:txBody>
      </p:sp>
      <p:sp>
        <p:nvSpPr>
          <p:cNvPr id="3" name="Content Placeholder 2"/>
          <p:cNvSpPr>
            <a:spLocks noGrp="1"/>
          </p:cNvSpPr>
          <p:nvPr>
            <p:ph idx="1"/>
          </p:nvPr>
        </p:nvSpPr>
        <p:spPr>
          <a:xfrm>
            <a:off x="457200" y="762000"/>
            <a:ext cx="8229600" cy="5364163"/>
          </a:xfrm>
        </p:spPr>
        <p:txBody>
          <a:bodyPr/>
          <a:lstStyle/>
          <a:p>
            <a:pPr>
              <a:buNone/>
            </a:pPr>
            <a:r>
              <a:rPr lang="en-US" b="1" dirty="0"/>
              <a:t>       </a:t>
            </a:r>
          </a:p>
          <a:p>
            <a:r>
              <a:rPr lang="en-US" dirty="0">
                <a:latin typeface="Times New Roman" pitchFamily="18" charset="0"/>
                <a:cs typeface="Times New Roman" pitchFamily="18" charset="0"/>
              </a:rPr>
              <a:t>Sometimes people resist change</a:t>
            </a:r>
          </a:p>
          <a:p>
            <a:r>
              <a:rPr lang="en-US" dirty="0">
                <a:latin typeface="Times New Roman" pitchFamily="18" charset="0"/>
                <a:cs typeface="Times New Roman" pitchFamily="18" charset="0"/>
              </a:rPr>
              <a:t>The factors attributed to resistance are related to:</a:t>
            </a:r>
          </a:p>
          <a:p>
            <a:pPr>
              <a:buNone/>
            </a:pPr>
            <a:r>
              <a:rPr lang="en-US" b="1" dirty="0">
                <a:latin typeface="Times New Roman" pitchFamily="18" charset="0"/>
                <a:cs typeface="Times New Roman" pitchFamily="18" charset="0"/>
              </a:rPr>
              <a:t> A. Inertia:</a:t>
            </a:r>
            <a:r>
              <a:rPr lang="en-US" dirty="0">
                <a:latin typeface="Times New Roman" pitchFamily="18" charset="0"/>
                <a:cs typeface="Times New Roman" pitchFamily="18" charset="0"/>
              </a:rPr>
              <a:t> is a feeling of people to keep on things as they are. Teaching and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administrative staffs including the community adhere to what is operating and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need it to continue</a:t>
            </a:r>
          </a:p>
          <a:p>
            <a:pPr>
              <a:buNone/>
            </a:pPr>
            <a:endParaRPr lang="en-US" dirty="0"/>
          </a:p>
        </p:txBody>
      </p:sp>
    </p:spTree>
    <p:extLst>
      <p:ext uri="{BB962C8B-B14F-4D97-AF65-F5344CB8AC3E}">
        <p14:creationId xmlns:p14="http://schemas.microsoft.com/office/powerpoint/2010/main" val="552009992"/>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a:t>                                                          Cont…</a:t>
            </a:r>
          </a:p>
        </p:txBody>
      </p:sp>
      <p:sp>
        <p:nvSpPr>
          <p:cNvPr id="3" name="Content Placeholder 2"/>
          <p:cNvSpPr>
            <a:spLocks noGrp="1"/>
          </p:cNvSpPr>
          <p:nvPr>
            <p:ph idx="1"/>
          </p:nvPr>
        </p:nvSpPr>
        <p:spPr>
          <a:xfrm>
            <a:off x="457200" y="838200"/>
            <a:ext cx="8229600" cy="5287963"/>
          </a:xfrm>
        </p:spPr>
        <p:txBody>
          <a:bodyPr/>
          <a:lstStyle/>
          <a:p>
            <a:pPr>
              <a:buNone/>
            </a:pPr>
            <a:r>
              <a:rPr lang="en-US" dirty="0">
                <a:latin typeface="Times New Roman" pitchFamily="18" charset="0"/>
                <a:cs typeface="Times New Roman" pitchFamily="18" charset="0"/>
              </a:rPr>
              <a:t>B. </a:t>
            </a:r>
            <a:r>
              <a:rPr lang="en-US" b="1" dirty="0">
                <a:latin typeface="Times New Roman" pitchFamily="18" charset="0"/>
                <a:cs typeface="Times New Roman" pitchFamily="18" charset="0"/>
              </a:rPr>
              <a:t>Insecurity:</a:t>
            </a:r>
            <a:r>
              <a:rPr lang="en-US" dirty="0">
                <a:latin typeface="Times New Roman" pitchFamily="18" charset="0"/>
                <a:cs typeface="Times New Roman" pitchFamily="18" charset="0"/>
              </a:rPr>
              <a:t> is a tendency to feel insecure about the uncertainty of things to happen. </a:t>
            </a:r>
          </a:p>
          <a:p>
            <a:r>
              <a:rPr lang="en-US" dirty="0">
                <a:latin typeface="Times New Roman" pitchFamily="18" charset="0"/>
                <a:cs typeface="Times New Roman" pitchFamily="18" charset="0"/>
              </a:rPr>
              <a:t>Those who are comfortable with the present are reluctant to change for a future, which they cannot see results of change being better than what is. </a:t>
            </a:r>
          </a:p>
          <a:p>
            <a:pPr>
              <a:buNone/>
            </a:pPr>
            <a:r>
              <a:rPr lang="en-US" b="1" dirty="0">
                <a:latin typeface="Times New Roman" pitchFamily="18" charset="0"/>
                <a:cs typeface="Times New Roman" pitchFamily="18" charset="0"/>
              </a:rPr>
              <a:t>C. Rapidity of change:</a:t>
            </a:r>
            <a:r>
              <a:rPr lang="en-US" dirty="0">
                <a:latin typeface="Times New Roman" pitchFamily="18" charset="0"/>
                <a:cs typeface="Times New Roman" pitchFamily="18" charset="0"/>
              </a:rPr>
              <a:t> is a factor that makes people to resist change anticipating another change in curriculum soon</a:t>
            </a:r>
            <a:r>
              <a:rPr lang="en-US" b="1"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a:buNone/>
            </a:pPr>
            <a:endParaRPr lang="en-US" dirty="0"/>
          </a:p>
        </p:txBody>
      </p:sp>
    </p:spTree>
    <p:extLst>
      <p:ext uri="{BB962C8B-B14F-4D97-AF65-F5344CB8AC3E}">
        <p14:creationId xmlns:p14="http://schemas.microsoft.com/office/powerpoint/2010/main" val="448585858"/>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lstStyle/>
          <a:p>
            <a:pPr>
              <a:buNone/>
            </a:pPr>
            <a:r>
              <a:rPr lang="en-US" b="1" dirty="0"/>
              <a:t>D. Lack of knowledge:</a:t>
            </a:r>
            <a:r>
              <a:rPr lang="en-US" dirty="0"/>
              <a:t> If people don't know about the change at all or if their knowledge is little, they resist it.</a:t>
            </a:r>
          </a:p>
          <a:p>
            <a:pPr>
              <a:buNone/>
            </a:pPr>
            <a:r>
              <a:rPr lang="en-US" b="1" dirty="0"/>
              <a:t>E. Lack of support</a:t>
            </a:r>
            <a:endParaRPr lang="en-US" dirty="0"/>
          </a:p>
          <a:p>
            <a:r>
              <a:rPr lang="en-US" dirty="0"/>
              <a:t>Resistance to curriculum change can be caused by absence of financial and time support given to the effort</a:t>
            </a:r>
          </a:p>
        </p:txBody>
      </p:sp>
    </p:spTree>
    <p:extLst>
      <p:ext uri="{BB962C8B-B14F-4D97-AF65-F5344CB8AC3E}">
        <p14:creationId xmlns:p14="http://schemas.microsoft.com/office/powerpoint/2010/main" val="4275196949"/>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r>
              <a:rPr lang="en-US" sz="2800" b="1" dirty="0">
                <a:latin typeface="Times New Roman" pitchFamily="18" charset="0"/>
                <a:cs typeface="Times New Roman" pitchFamily="18" charset="0"/>
              </a:rPr>
              <a:t>Mechanisms of Increasing Receptivity to Change</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762000"/>
            <a:ext cx="8229600" cy="5364163"/>
          </a:xfrm>
        </p:spPr>
        <p:txBody>
          <a:bodyPr>
            <a:normAutofit fontScale="85000" lnSpcReduction="10000"/>
          </a:bodyPr>
          <a:lstStyle/>
          <a:p>
            <a:pPr>
              <a:buNone/>
            </a:pPr>
            <a:endParaRPr lang="en-US" dirty="0">
              <a:latin typeface="Times New Roman" pitchFamily="18" charset="0"/>
              <a:cs typeface="Times New Roman" pitchFamily="18" charset="0"/>
            </a:endParaRPr>
          </a:p>
          <a:p>
            <a:pPr marL="514350" indent="-514350">
              <a:buAutoNum type="alphaUcPeriod"/>
            </a:pPr>
            <a:r>
              <a:rPr lang="en-US" b="1" dirty="0">
                <a:latin typeface="Times New Roman" pitchFamily="18" charset="0"/>
                <a:cs typeface="Times New Roman" pitchFamily="18" charset="0"/>
              </a:rPr>
              <a:t>Curriculum activity is co-operative: </a:t>
            </a:r>
            <a:r>
              <a:rPr lang="en-US" dirty="0">
                <a:latin typeface="Times New Roman" pitchFamily="18" charset="0"/>
                <a:cs typeface="Times New Roman" pitchFamily="18" charset="0"/>
              </a:rPr>
              <a:t>If a curriculum is to be implemented and institutionalized, all groups should take it as their own program. </a:t>
            </a:r>
          </a:p>
          <a:p>
            <a:pPr marL="514350" indent="-514350">
              <a:buAutoNum type="alphaUcPeriod"/>
            </a:pPr>
            <a:r>
              <a:rPr lang="en-US" b="1" dirty="0">
                <a:latin typeface="Times New Roman" pitchFamily="18" charset="0"/>
                <a:cs typeface="Times New Roman" pitchFamily="18" charset="0"/>
              </a:rPr>
              <a:t>Considering the feelings, worries and concerns of people:</a:t>
            </a:r>
            <a:r>
              <a:rPr lang="en-US" dirty="0">
                <a:latin typeface="Times New Roman" pitchFamily="18" charset="0"/>
                <a:cs typeface="Times New Roman" pitchFamily="18" charset="0"/>
              </a:rPr>
              <a:t> Resistance to change is often natural. This is inevitable. Thus, curriculum planners must anticipate it, and should prepare procedures for dealing with it.</a:t>
            </a:r>
          </a:p>
          <a:p>
            <a:pPr>
              <a:buNone/>
            </a:pPr>
            <a:r>
              <a:rPr lang="en-US" dirty="0">
                <a:latin typeface="Times New Roman" pitchFamily="18" charset="0"/>
                <a:cs typeface="Times New Roman" pitchFamily="18" charset="0"/>
              </a:rPr>
              <a:t>C. </a:t>
            </a:r>
            <a:r>
              <a:rPr lang="en-US" b="1" dirty="0">
                <a:latin typeface="Times New Roman" pitchFamily="18" charset="0"/>
                <a:cs typeface="Times New Roman" pitchFamily="18" charset="0"/>
              </a:rPr>
              <a:t>Making People recognize that innovations are subject to change</a:t>
            </a:r>
            <a:r>
              <a:rPr lang="en-US" dirty="0">
                <a:latin typeface="Times New Roman" pitchFamily="18" charset="0"/>
                <a:cs typeface="Times New Roman" pitchFamily="18" charset="0"/>
              </a:rPr>
              <a:t>: Things are in state of change. Nothing should be viewed as permanent or static. New curriculum is usually presented as a response to a particular time and context</a:t>
            </a:r>
          </a:p>
          <a:p>
            <a:pPr marL="514350" indent="-514350">
              <a:buAutoNum type="alphaUcPeriod"/>
            </a:pPr>
            <a:endParaRPr lang="en-US" dirty="0">
              <a:latin typeface="Times New Roman" pitchFamily="18" charset="0"/>
              <a:cs typeface="Times New Roman" pitchFamily="18" charset="0"/>
            </a:endParaRPr>
          </a:p>
          <a:p>
            <a:pPr marL="514350" indent="-514350">
              <a:buAutoNum type="alphaUcPeriod"/>
            </a:pPr>
            <a:endParaRPr lang="en-US" dirty="0">
              <a:latin typeface="Times New Roman" pitchFamily="18" charset="0"/>
              <a:cs typeface="Times New Roman" pitchFamily="18" charset="0"/>
            </a:endParaRPr>
          </a:p>
          <a:p>
            <a:pPr>
              <a:buNone/>
            </a:pPr>
            <a:endParaRPr lang="en-US" dirty="0"/>
          </a:p>
        </p:txBody>
      </p:sp>
    </p:spTree>
    <p:extLst>
      <p:ext uri="{BB962C8B-B14F-4D97-AF65-F5344CB8AC3E}">
        <p14:creationId xmlns:p14="http://schemas.microsoft.com/office/powerpoint/2010/main" val="3979072444"/>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fontScale="92500" lnSpcReduction="10000"/>
          </a:bodyPr>
          <a:lstStyle/>
          <a:p>
            <a:pPr>
              <a:buNone/>
            </a:pPr>
            <a:r>
              <a:rPr lang="en-US" b="1" dirty="0"/>
              <a:t>D. The use of proper timing:</a:t>
            </a:r>
            <a:r>
              <a:rPr lang="en-US" dirty="0"/>
              <a:t> If the school community is demanding that a new program need be created to respond to a perceived national need, then a new program needs to address that need is likely to meet with success and acceptance. However, if people are satisfied with the current program, and there is little demand for change from either the staff or community, then a major curriculum change shouldn't be attempted. </a:t>
            </a:r>
          </a:p>
        </p:txBody>
      </p:sp>
    </p:spTree>
    <p:extLst>
      <p:ext uri="{BB962C8B-B14F-4D97-AF65-F5344CB8AC3E}">
        <p14:creationId xmlns:p14="http://schemas.microsoft.com/office/powerpoint/2010/main" val="6946602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Autofit/>
          </a:bodyPr>
          <a:lstStyle/>
          <a:p>
            <a:r>
              <a:rPr lang="en-US" sz="2800" dirty="0">
                <a:latin typeface="Times New Roman" pitchFamily="18" charset="0"/>
                <a:cs typeface="Times New Roman" pitchFamily="18" charset="0"/>
              </a:rPr>
              <a:t>The learning happens in many ways and in many contexts just as all adults' lives differ Adult learning can be in any of the three contexts, i.e.</a:t>
            </a:r>
          </a:p>
          <a:p>
            <a:r>
              <a:rPr lang="en-US" sz="2800" dirty="0">
                <a:latin typeface="Times New Roman" pitchFamily="18" charset="0"/>
                <a:cs typeface="Times New Roman" pitchFamily="18" charset="0"/>
              </a:rPr>
              <a:t>Formal – Structured learning that typically takes place in an education or training institution, usually with a set curriculum and carries credentials;</a:t>
            </a:r>
          </a:p>
          <a:p>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3766778045"/>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a:t>
            </a:r>
            <a:r>
              <a:rPr lang="en-US" b="1" dirty="0">
                <a:solidFill>
                  <a:srgbClr val="FF0000"/>
                </a:solidFill>
              </a:rPr>
              <a:t>Unit Seven</a:t>
            </a:r>
            <a:br>
              <a:rPr lang="en-US" dirty="0">
                <a:solidFill>
                  <a:srgbClr val="FF0000"/>
                </a:solidFill>
              </a:rPr>
            </a:br>
            <a:r>
              <a:rPr lang="en-US" b="1" dirty="0">
                <a:solidFill>
                  <a:srgbClr val="7030A0"/>
                </a:solidFill>
              </a:rPr>
              <a:t>Curriculum Evaluation</a:t>
            </a:r>
            <a:br>
              <a:rPr lang="en-US" b="1" dirty="0">
                <a:solidFill>
                  <a:srgbClr val="002060"/>
                </a:solidFill>
              </a:rPr>
            </a:br>
            <a:endParaRPr lang="en-US" dirty="0"/>
          </a:p>
        </p:txBody>
      </p:sp>
      <p:sp>
        <p:nvSpPr>
          <p:cNvPr id="3" name="Content Placeholder 2"/>
          <p:cNvSpPr>
            <a:spLocks noGrp="1"/>
          </p:cNvSpPr>
          <p:nvPr>
            <p:ph idx="1"/>
          </p:nvPr>
        </p:nvSpPr>
        <p:spPr/>
        <p:txBody>
          <a:bodyPr/>
          <a:lstStyle/>
          <a:p>
            <a:pPr>
              <a:buNone/>
            </a:pPr>
            <a:r>
              <a:rPr lang="en-US" b="1" i="1" dirty="0">
                <a:latin typeface="Times New Roman" pitchFamily="18" charset="0"/>
                <a:cs typeface="Times New Roman" pitchFamily="18" charset="0"/>
              </a:rPr>
              <a:t>Activity</a:t>
            </a:r>
            <a:endParaRPr lang="en-US" dirty="0">
              <a:latin typeface="Times New Roman" pitchFamily="18" charset="0"/>
              <a:cs typeface="Times New Roman" pitchFamily="18" charset="0"/>
            </a:endParaRPr>
          </a:p>
          <a:p>
            <a:pPr lvl="0"/>
            <a:r>
              <a:rPr lang="en-US" dirty="0">
                <a:latin typeface="Times New Roman" pitchFamily="18" charset="0"/>
                <a:cs typeface="Times New Roman" pitchFamily="18" charset="0"/>
              </a:rPr>
              <a:t>What is evaluation?</a:t>
            </a:r>
          </a:p>
          <a:p>
            <a:pPr lvl="0"/>
            <a:r>
              <a:rPr lang="en-US" dirty="0">
                <a:latin typeface="Times New Roman" pitchFamily="18" charset="0"/>
                <a:cs typeface="Times New Roman" pitchFamily="18" charset="0"/>
              </a:rPr>
              <a:t>Why do think is it necessary to evaluate curriculum?</a:t>
            </a:r>
          </a:p>
          <a:p>
            <a:r>
              <a:rPr lang="en-US" dirty="0">
                <a:latin typeface="Times New Roman" pitchFamily="18" charset="0"/>
                <a:cs typeface="Times New Roman" pitchFamily="18" charset="0"/>
              </a:rPr>
              <a:t> Evaluation is a process that people perform in order to gather data that will enable them to decide whether to accept, change, or eliminate a program or process.</a:t>
            </a:r>
          </a:p>
          <a:p>
            <a:endParaRPr lang="en-US" dirty="0"/>
          </a:p>
        </p:txBody>
      </p:sp>
    </p:spTree>
    <p:extLst>
      <p:ext uri="{BB962C8B-B14F-4D97-AF65-F5344CB8AC3E}">
        <p14:creationId xmlns:p14="http://schemas.microsoft.com/office/powerpoint/2010/main" val="1477860465"/>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en-US" dirty="0"/>
              <a:t> Curriculum evaluation is a systematic collection, analysis and interpretation of the relevant data necessary to  promote the improvement of the curriculum and analyze its effectiveness within the context of a particular institution.</a:t>
            </a:r>
          </a:p>
          <a:p>
            <a:pPr>
              <a:buNone/>
            </a:pPr>
            <a:r>
              <a:rPr lang="en-US" b="1" dirty="0"/>
              <a:t>   Purposes/functions of Curriculum Evaluation </a:t>
            </a:r>
            <a:endParaRPr lang="en-US" dirty="0"/>
          </a:p>
          <a:p>
            <a:pPr>
              <a:buNone/>
            </a:pPr>
            <a:r>
              <a:rPr lang="en-US" dirty="0"/>
              <a:t> Curriculum evaluation is useful to check :</a:t>
            </a:r>
          </a:p>
          <a:p>
            <a:pPr lvl="0"/>
            <a:r>
              <a:rPr lang="en-US" dirty="0"/>
              <a:t>adequacy of the curriculum </a:t>
            </a:r>
          </a:p>
          <a:p>
            <a:pPr lvl="0"/>
            <a:r>
              <a:rPr lang="en-US" dirty="0"/>
              <a:t>relevance of the curriculum </a:t>
            </a:r>
          </a:p>
          <a:p>
            <a:pPr lvl="0"/>
            <a:r>
              <a:rPr lang="en-US" dirty="0"/>
              <a:t>existence of balance in the curriculum </a:t>
            </a:r>
          </a:p>
        </p:txBody>
      </p:sp>
    </p:spTree>
    <p:extLst>
      <p:ext uri="{BB962C8B-B14F-4D97-AF65-F5344CB8AC3E}">
        <p14:creationId xmlns:p14="http://schemas.microsoft.com/office/powerpoint/2010/main" val="3102839415"/>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fontScale="85000" lnSpcReduction="10000"/>
          </a:bodyPr>
          <a:lstStyle/>
          <a:p>
            <a:pPr lvl="0"/>
            <a:r>
              <a:rPr lang="en-US" dirty="0"/>
              <a:t>existence of integration in the curriculum </a:t>
            </a:r>
          </a:p>
          <a:p>
            <a:pPr lvl="0"/>
            <a:r>
              <a:rPr lang="en-US" dirty="0"/>
              <a:t>existence of sequence in the curriculum </a:t>
            </a:r>
          </a:p>
          <a:p>
            <a:pPr lvl="0"/>
            <a:r>
              <a:rPr lang="en-US" dirty="0"/>
              <a:t>existence of continuity in the curriculum </a:t>
            </a:r>
          </a:p>
          <a:p>
            <a:pPr lvl="0"/>
            <a:r>
              <a:rPr lang="en-US" dirty="0"/>
              <a:t>whether learning is transferable or not </a:t>
            </a:r>
          </a:p>
          <a:p>
            <a:pPr lvl="0"/>
            <a:r>
              <a:rPr lang="en-US" dirty="0"/>
              <a:t>whether the curriculum is fulfilling its purpose or not </a:t>
            </a:r>
          </a:p>
          <a:p>
            <a:pPr lvl="0"/>
            <a:r>
              <a:rPr lang="en-US" dirty="0"/>
              <a:t>validity of objectives, appropriateness of the curriculum for a certain group of students</a:t>
            </a:r>
          </a:p>
          <a:p>
            <a:pPr lvl="0"/>
            <a:r>
              <a:rPr lang="en-US" dirty="0"/>
              <a:t>appropriateness of models selected with respect to the goals of the educational system.</a:t>
            </a:r>
          </a:p>
          <a:p>
            <a:pPr lvl="0"/>
            <a:r>
              <a:rPr lang="en-US" dirty="0"/>
              <a:t>appropriateness of contents </a:t>
            </a:r>
          </a:p>
          <a:p>
            <a:pPr lvl="0"/>
            <a:r>
              <a:rPr lang="en-US" dirty="0"/>
              <a:t>suitability of curriculum material for learners and so forth </a:t>
            </a:r>
          </a:p>
          <a:p>
            <a:pPr>
              <a:buNone/>
            </a:pPr>
            <a:endParaRPr lang="en-US" dirty="0"/>
          </a:p>
        </p:txBody>
      </p:sp>
    </p:spTree>
    <p:extLst>
      <p:ext uri="{BB962C8B-B14F-4D97-AF65-F5344CB8AC3E}">
        <p14:creationId xmlns:p14="http://schemas.microsoft.com/office/powerpoint/2010/main" val="623524091"/>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fontScale="92500" lnSpcReduction="10000"/>
          </a:bodyPr>
          <a:lstStyle/>
          <a:p>
            <a:pPr>
              <a:buNone/>
            </a:pPr>
            <a:r>
              <a:rPr lang="en-US" b="1" dirty="0"/>
              <a:t>        </a:t>
            </a:r>
            <a:r>
              <a:rPr lang="en-US" b="1" dirty="0">
                <a:solidFill>
                  <a:srgbClr val="FF0000"/>
                </a:solidFill>
              </a:rPr>
              <a:t>Principles of Curriculum Evaluation </a:t>
            </a:r>
            <a:endParaRPr lang="en-US" dirty="0">
              <a:solidFill>
                <a:srgbClr val="FF0000"/>
              </a:solidFill>
            </a:endParaRPr>
          </a:p>
          <a:p>
            <a:pPr>
              <a:buNone/>
            </a:pPr>
            <a:r>
              <a:rPr lang="en-US" dirty="0"/>
              <a:t>The following are some of the principles of curriculum evaluation:</a:t>
            </a:r>
          </a:p>
          <a:p>
            <a:pPr lvl="0">
              <a:buNone/>
            </a:pPr>
            <a:r>
              <a:rPr lang="en-US" dirty="0"/>
              <a:t>1.The determination and classification of what is to be evaluated. </a:t>
            </a:r>
          </a:p>
          <a:p>
            <a:pPr>
              <a:buNone/>
            </a:pPr>
            <a:r>
              <a:rPr lang="en-US" dirty="0"/>
              <a:t>2.Evaluation should use a variety of selected evaluating instruments in terms of the purpose to be served</a:t>
            </a:r>
          </a:p>
          <a:p>
            <a:pPr lvl="0">
              <a:buNone/>
            </a:pPr>
            <a:r>
              <a:rPr lang="en-US" dirty="0"/>
              <a:t>3. Evaluation should involve all the concerned people. </a:t>
            </a:r>
          </a:p>
          <a:p>
            <a:pPr>
              <a:buNone/>
            </a:pPr>
            <a:r>
              <a:rPr lang="en-US" dirty="0"/>
              <a:t>4.Curriculum evaluation should be comprehensive</a:t>
            </a:r>
          </a:p>
          <a:p>
            <a:pPr>
              <a:buNone/>
            </a:pPr>
            <a:endParaRPr lang="en-US" dirty="0"/>
          </a:p>
        </p:txBody>
      </p:sp>
    </p:spTree>
    <p:extLst>
      <p:ext uri="{BB962C8B-B14F-4D97-AF65-F5344CB8AC3E}">
        <p14:creationId xmlns:p14="http://schemas.microsoft.com/office/powerpoint/2010/main" val="997488366"/>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516563"/>
          </a:xfrm>
        </p:spPr>
        <p:txBody>
          <a:bodyPr/>
          <a:lstStyle/>
          <a:p>
            <a:pPr lvl="0">
              <a:buNone/>
            </a:pPr>
            <a:r>
              <a:rPr lang="en-US" dirty="0"/>
              <a:t>5.Curriculum evaluation should be continuous. </a:t>
            </a:r>
          </a:p>
          <a:p>
            <a:pPr lvl="0">
              <a:buNone/>
            </a:pPr>
            <a:r>
              <a:rPr lang="en-US" dirty="0"/>
              <a:t>6. Internal evaluation should be also proved by external team of experts. </a:t>
            </a:r>
          </a:p>
          <a:p>
            <a:pPr lvl="0">
              <a:buNone/>
            </a:pPr>
            <a:r>
              <a:rPr lang="en-US" dirty="0"/>
              <a:t>7.The purpose of curriculum evaluation should be constructive. </a:t>
            </a:r>
          </a:p>
          <a:p>
            <a:pPr lvl="0">
              <a:buNone/>
            </a:pPr>
            <a:r>
              <a:rPr lang="en-US" dirty="0"/>
              <a:t>8. Curriculum evaluation should identify both immediate and long term problems.</a:t>
            </a:r>
          </a:p>
          <a:p>
            <a:pPr lvl="0">
              <a:buNone/>
            </a:pPr>
            <a:r>
              <a:rPr lang="en-US" dirty="0"/>
              <a:t>9.Curriculum evaluation should be considered as means but not as ends. </a:t>
            </a:r>
          </a:p>
        </p:txBody>
      </p:sp>
    </p:spTree>
    <p:extLst>
      <p:ext uri="{BB962C8B-B14F-4D97-AF65-F5344CB8AC3E}">
        <p14:creationId xmlns:p14="http://schemas.microsoft.com/office/powerpoint/2010/main" val="1795426378"/>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lstStyle/>
          <a:p>
            <a:pPr>
              <a:buNone/>
            </a:pPr>
            <a:r>
              <a:rPr lang="en-US" b="1" dirty="0"/>
              <a:t>Types of Curriculum Evaluation </a:t>
            </a:r>
          </a:p>
          <a:p>
            <a:r>
              <a:rPr lang="en-US" dirty="0"/>
              <a:t>No one method of evaluating educational programs is suitable for all situations.</a:t>
            </a:r>
          </a:p>
          <a:p>
            <a:r>
              <a:rPr lang="en-US" dirty="0"/>
              <a:t>According to several scholars, there are two types of curriculum evaluation. </a:t>
            </a:r>
          </a:p>
          <a:p>
            <a:pPr>
              <a:buNone/>
            </a:pPr>
            <a:r>
              <a:rPr lang="en-US" b="1" dirty="0"/>
              <a:t>      A. Formative Evaluation</a:t>
            </a:r>
          </a:p>
          <a:p>
            <a:r>
              <a:rPr lang="en-US" dirty="0"/>
              <a:t> undertaken to improve an existing curriculum</a:t>
            </a:r>
          </a:p>
          <a:p>
            <a:r>
              <a:rPr lang="en-US" dirty="0"/>
              <a:t>It provides frequent, detailed, and specific information to guide the program developing.</a:t>
            </a:r>
          </a:p>
          <a:p>
            <a:pPr>
              <a:buNone/>
            </a:pPr>
            <a:endParaRPr lang="en-US" dirty="0"/>
          </a:p>
        </p:txBody>
      </p:sp>
    </p:spTree>
    <p:extLst>
      <p:ext uri="{BB962C8B-B14F-4D97-AF65-F5344CB8AC3E}">
        <p14:creationId xmlns:p14="http://schemas.microsoft.com/office/powerpoint/2010/main" val="1911725833"/>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lnSpcReduction="10000"/>
          </a:bodyPr>
          <a:lstStyle/>
          <a:p>
            <a:r>
              <a:rPr lang="en-US" dirty="0"/>
              <a:t>Formative evaluation goes hand-in- hand with curriculum planning, design&amp; implementation.</a:t>
            </a:r>
          </a:p>
          <a:p>
            <a:pPr>
              <a:buNone/>
            </a:pPr>
            <a:r>
              <a:rPr lang="en-US" b="1" dirty="0"/>
              <a:t>B. Summative evaluation</a:t>
            </a:r>
          </a:p>
          <a:p>
            <a:r>
              <a:rPr lang="en-US" dirty="0"/>
              <a:t>process of evaluating the overall program after it is in operation.</a:t>
            </a:r>
          </a:p>
          <a:p>
            <a:r>
              <a:rPr lang="en-US" dirty="0"/>
              <a:t>It is performed based on tests of all sorts, students' reaction to the instruction, teachers' views concerning the effectiveness of instruction (the curriculum), parents' reactions, employers' rating, reports from graduates and examination centers and others</a:t>
            </a:r>
          </a:p>
          <a:p>
            <a:pPr>
              <a:buNone/>
            </a:pPr>
            <a:endParaRPr lang="en-US" dirty="0"/>
          </a:p>
        </p:txBody>
      </p:sp>
    </p:spTree>
    <p:extLst>
      <p:ext uri="{BB962C8B-B14F-4D97-AF65-F5344CB8AC3E}">
        <p14:creationId xmlns:p14="http://schemas.microsoft.com/office/powerpoint/2010/main" val="3363034540"/>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fontScale="92500" lnSpcReduction="10000"/>
          </a:bodyPr>
          <a:lstStyle/>
          <a:p>
            <a:pPr>
              <a:buNone/>
            </a:pPr>
            <a:r>
              <a:rPr lang="en-US" b="1" dirty="0"/>
              <a:t> </a:t>
            </a:r>
            <a:r>
              <a:rPr lang="en-US" b="1" dirty="0">
                <a:solidFill>
                  <a:srgbClr val="002060"/>
                </a:solidFill>
              </a:rPr>
              <a:t>Steps in Curriculum Evaluation</a:t>
            </a:r>
          </a:p>
          <a:p>
            <a:r>
              <a:rPr lang="en-US" dirty="0"/>
              <a:t>evaluation begins with the objectives of the educational program.</a:t>
            </a:r>
          </a:p>
          <a:p>
            <a:r>
              <a:rPr lang="en-US" dirty="0"/>
              <a:t>the following are followed as evaluation procedures.</a:t>
            </a:r>
          </a:p>
          <a:p>
            <a:pPr lvl="0">
              <a:buNone/>
            </a:pPr>
            <a:r>
              <a:rPr lang="en-US" dirty="0"/>
              <a:t>1.Specify the objectives of the evaluation</a:t>
            </a:r>
          </a:p>
          <a:p>
            <a:pPr lvl="0">
              <a:buNone/>
            </a:pPr>
            <a:r>
              <a:rPr lang="en-US" dirty="0"/>
              <a:t>2.Choose an appropriate evaluation design (method)</a:t>
            </a:r>
          </a:p>
          <a:p>
            <a:pPr lvl="0">
              <a:buNone/>
            </a:pPr>
            <a:r>
              <a:rPr lang="en-US" dirty="0"/>
              <a:t>3.Identify the sources of information (data)</a:t>
            </a:r>
          </a:p>
          <a:p>
            <a:pPr lvl="0">
              <a:buNone/>
            </a:pPr>
            <a:r>
              <a:rPr lang="en-US" dirty="0"/>
              <a:t>4.Construct instruments for data collection</a:t>
            </a:r>
          </a:p>
          <a:p>
            <a:pPr lvl="0">
              <a:buNone/>
            </a:pPr>
            <a:r>
              <a:rPr lang="en-US" dirty="0"/>
              <a:t>5.Select or develop strategies for data collection</a:t>
            </a:r>
          </a:p>
        </p:txBody>
      </p:sp>
    </p:spTree>
    <p:extLst>
      <p:ext uri="{BB962C8B-B14F-4D97-AF65-F5344CB8AC3E}">
        <p14:creationId xmlns:p14="http://schemas.microsoft.com/office/powerpoint/2010/main" val="3952841554"/>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lstStyle/>
          <a:p>
            <a:pPr lvl="0">
              <a:buNone/>
            </a:pPr>
            <a:r>
              <a:rPr lang="en-US" dirty="0"/>
              <a:t>6.Conduct pilot scale evaluation</a:t>
            </a:r>
          </a:p>
          <a:p>
            <a:pPr lvl="0">
              <a:buNone/>
            </a:pPr>
            <a:r>
              <a:rPr lang="en-US" dirty="0"/>
              <a:t>7.Conduct large scale evaluation</a:t>
            </a:r>
          </a:p>
          <a:p>
            <a:pPr lvl="0">
              <a:buNone/>
            </a:pPr>
            <a:r>
              <a:rPr lang="en-US" dirty="0"/>
              <a:t>8.Analyze the data</a:t>
            </a:r>
          </a:p>
          <a:p>
            <a:pPr lvl="0">
              <a:buNone/>
            </a:pPr>
            <a:r>
              <a:rPr lang="en-US" dirty="0"/>
              <a:t>9. Prepare reports and feed back to decision maker</a:t>
            </a:r>
          </a:p>
          <a:p>
            <a:pPr>
              <a:buNone/>
            </a:pPr>
            <a:r>
              <a:rPr lang="en-US" b="1" dirty="0"/>
              <a:t>           Models of curriculum evaluation </a:t>
            </a:r>
          </a:p>
          <a:p>
            <a:r>
              <a:rPr lang="en-US" dirty="0"/>
              <a:t>educators have identified different models of curriculum evaluation. The common ones are discussed below.</a:t>
            </a:r>
          </a:p>
          <a:p>
            <a:pPr>
              <a:buNone/>
            </a:pPr>
            <a:endParaRPr lang="en-US" dirty="0"/>
          </a:p>
        </p:txBody>
      </p:sp>
    </p:spTree>
    <p:extLst>
      <p:ext uri="{BB962C8B-B14F-4D97-AF65-F5344CB8AC3E}">
        <p14:creationId xmlns:p14="http://schemas.microsoft.com/office/powerpoint/2010/main" val="3513229302"/>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lnSpcReduction="10000"/>
          </a:bodyPr>
          <a:lstStyle/>
          <a:p>
            <a:pPr marL="571500" indent="-571500">
              <a:buAutoNum type="romanUcPeriod"/>
            </a:pPr>
            <a:r>
              <a:rPr lang="en-US" b="1" dirty="0"/>
              <a:t>The behavioral objective model-</a:t>
            </a:r>
          </a:p>
          <a:p>
            <a:pPr marL="571500" indent="-571500">
              <a:buFont typeface="Wingdings" pitchFamily="2" charset="2"/>
              <a:buChar char="§"/>
            </a:pPr>
            <a:r>
              <a:rPr lang="en-US" b="1" dirty="0"/>
              <a:t> </a:t>
            </a:r>
            <a:r>
              <a:rPr lang="en-US" dirty="0"/>
              <a:t>the purpose</a:t>
            </a:r>
            <a:r>
              <a:rPr lang="en-US" b="1" dirty="0"/>
              <a:t> o</a:t>
            </a:r>
            <a:r>
              <a:rPr lang="en-US" dirty="0"/>
              <a:t>f curriculum evaluation is checking the extent of behavioral change taking place on students.</a:t>
            </a:r>
          </a:p>
          <a:p>
            <a:pPr marL="571500" indent="-571500">
              <a:buFont typeface="Wingdings" pitchFamily="2" charset="2"/>
              <a:buChar char="§"/>
            </a:pPr>
            <a:r>
              <a:rPr lang="en-US" dirty="0"/>
              <a:t>Curriculum evaluation is done by comparing outcome of schools and the stated educational objectives by applying summative evaluation.</a:t>
            </a:r>
          </a:p>
          <a:p>
            <a:pPr marL="571500" indent="-571500">
              <a:buFont typeface="Wingdings" pitchFamily="2" charset="2"/>
              <a:buChar char="§"/>
            </a:pPr>
            <a:r>
              <a:rPr lang="en-US" dirty="0"/>
              <a:t>It relies on summative evaluation, testing, grading, classifying and measuring students’ achievements. </a:t>
            </a:r>
          </a:p>
          <a:p>
            <a:pPr>
              <a:buNone/>
            </a:pPr>
            <a:endParaRPr lang="en-US" dirty="0"/>
          </a:p>
        </p:txBody>
      </p:sp>
    </p:spTree>
    <p:extLst>
      <p:ext uri="{BB962C8B-B14F-4D97-AF65-F5344CB8AC3E}">
        <p14:creationId xmlns:p14="http://schemas.microsoft.com/office/powerpoint/2010/main" val="20067463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lnSpcReduction="10000"/>
          </a:bodyPr>
          <a:lstStyle/>
          <a:p>
            <a:pPr lvl="0"/>
            <a:r>
              <a:rPr lang="en-US" dirty="0">
                <a:latin typeface="Times New Roman" pitchFamily="18" charset="0"/>
                <a:cs typeface="Times New Roman" pitchFamily="18" charset="0"/>
              </a:rPr>
              <a:t>Non-formal – Learning that is organized by educational institutions but non credential. Non-formal learning opportunities may be provided in the workplace and through the activities of civil society organizations and groups;</a:t>
            </a:r>
          </a:p>
          <a:p>
            <a:pPr lvl="0"/>
            <a:r>
              <a:rPr lang="en-US" dirty="0">
                <a:latin typeface="Times New Roman" pitchFamily="18" charset="0"/>
                <a:cs typeface="Times New Roman" pitchFamily="18" charset="0"/>
              </a:rPr>
              <a:t>Informal education – Learning that goes on all the time, resulting from daily life activities related to work, family, community or leisure. </a:t>
            </a:r>
          </a:p>
          <a:p>
            <a:endParaRPr lang="en-US" dirty="0"/>
          </a:p>
        </p:txBody>
      </p:sp>
    </p:spTree>
    <p:extLst>
      <p:ext uri="{BB962C8B-B14F-4D97-AF65-F5344CB8AC3E}">
        <p14:creationId xmlns:p14="http://schemas.microsoft.com/office/powerpoint/2010/main" val="324530728"/>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lstStyle/>
          <a:p>
            <a:r>
              <a:rPr lang="en-US" dirty="0"/>
              <a:t>This model is still widely used because it nicely fits into a bureaucratic management style.</a:t>
            </a:r>
          </a:p>
          <a:p>
            <a:pPr>
              <a:buNone/>
            </a:pPr>
            <a:r>
              <a:rPr lang="en-US" b="1" dirty="0"/>
              <a:t>         II. Decision making model</a:t>
            </a:r>
          </a:p>
          <a:p>
            <a:pPr>
              <a:buFont typeface="Wingdings" pitchFamily="2" charset="2"/>
              <a:buChar char="§"/>
            </a:pPr>
            <a:r>
              <a:rPr lang="en-US" dirty="0"/>
              <a:t>curriculum evaluation is the process of delineating, obtaining, and providing useful information for judging decision alternatives.</a:t>
            </a:r>
          </a:p>
          <a:p>
            <a:pPr>
              <a:buFont typeface="Wingdings" pitchFamily="2" charset="2"/>
              <a:buChar char="§"/>
            </a:pPr>
            <a:r>
              <a:rPr lang="en-US" dirty="0"/>
              <a:t>the decision making model generates data about four stages of program operation.</a:t>
            </a:r>
          </a:p>
          <a:p>
            <a:pPr>
              <a:buNone/>
            </a:pPr>
            <a:endParaRPr lang="en-US" dirty="0"/>
          </a:p>
        </p:txBody>
      </p:sp>
    </p:spTree>
    <p:extLst>
      <p:ext uri="{BB962C8B-B14F-4D97-AF65-F5344CB8AC3E}">
        <p14:creationId xmlns:p14="http://schemas.microsoft.com/office/powerpoint/2010/main" val="36675222"/>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lnSpcReduction="10000"/>
          </a:bodyPr>
          <a:lstStyle/>
          <a:p>
            <a:pPr>
              <a:buNone/>
            </a:pPr>
            <a:r>
              <a:rPr lang="en-US" b="1" dirty="0"/>
              <a:t>1. Context evaluation</a:t>
            </a:r>
            <a:r>
              <a:rPr lang="en-US" dirty="0"/>
              <a:t>: it contributes to the definition of objectives</a:t>
            </a:r>
          </a:p>
          <a:p>
            <a:pPr>
              <a:buNone/>
            </a:pPr>
            <a:r>
              <a:rPr lang="en-US" b="1" dirty="0"/>
              <a:t> 2. Input evaluation-</a:t>
            </a:r>
            <a:r>
              <a:rPr lang="en-US" dirty="0"/>
              <a:t>which is necessary for</a:t>
            </a:r>
            <a:r>
              <a:rPr lang="en-US" b="1" dirty="0"/>
              <a:t> </a:t>
            </a:r>
            <a:r>
              <a:rPr lang="en-US" dirty="0"/>
              <a:t>decision making on matters of curriculum design. </a:t>
            </a:r>
          </a:p>
          <a:p>
            <a:pPr>
              <a:buNone/>
            </a:pPr>
            <a:r>
              <a:rPr lang="en-US" b="1" dirty="0"/>
              <a:t> 3.   Process evaluation</a:t>
            </a:r>
            <a:r>
              <a:rPr lang="en-US" dirty="0"/>
              <a:t>-decision making concerning educational operations. </a:t>
            </a:r>
          </a:p>
          <a:p>
            <a:pPr>
              <a:buNone/>
            </a:pPr>
            <a:r>
              <a:rPr lang="en-US" b="1" dirty="0"/>
              <a:t> 4.   Product evaluation</a:t>
            </a:r>
            <a:r>
              <a:rPr lang="en-US" dirty="0"/>
              <a:t>- which provides information for judging attainments of a program to reach on decision for revision, termination or continuation of the program</a:t>
            </a:r>
          </a:p>
        </p:txBody>
      </p:sp>
    </p:spTree>
    <p:extLst>
      <p:ext uri="{BB962C8B-B14F-4D97-AF65-F5344CB8AC3E}">
        <p14:creationId xmlns:p14="http://schemas.microsoft.com/office/powerpoint/2010/main" val="1014898386"/>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lstStyle/>
          <a:p>
            <a:pPr>
              <a:buNone/>
            </a:pPr>
            <a:r>
              <a:rPr lang="en-US" b="1" dirty="0"/>
              <a:t>III. Goal free (process) evaluation model</a:t>
            </a:r>
          </a:p>
          <a:p>
            <a:pPr>
              <a:buFont typeface="Wingdings" pitchFamily="2" charset="2"/>
              <a:buChar char="§"/>
            </a:pPr>
            <a:r>
              <a:rPr lang="en-US" dirty="0"/>
              <a:t>less concerned with attainment of predetermined educational objectives and more concerned to improve activities of the teaching-learning processes.</a:t>
            </a:r>
          </a:p>
          <a:p>
            <a:pPr>
              <a:buFont typeface="Wingdings" pitchFamily="2" charset="2"/>
              <a:buChar char="§"/>
            </a:pPr>
            <a:r>
              <a:rPr lang="en-US" dirty="0"/>
              <a:t>bothers about </a:t>
            </a:r>
            <a:r>
              <a:rPr lang="en-US" b="1" dirty="0"/>
              <a:t>why</a:t>
            </a:r>
            <a:r>
              <a:rPr lang="en-US" dirty="0"/>
              <a:t> things happen than measuring </a:t>
            </a:r>
            <a:r>
              <a:rPr lang="en-US" b="1" dirty="0"/>
              <a:t>what</a:t>
            </a:r>
            <a:r>
              <a:rPr lang="en-US" dirty="0"/>
              <a:t> has been happened in the teaching-learning processes.</a:t>
            </a:r>
          </a:p>
          <a:p>
            <a:pPr>
              <a:buNone/>
            </a:pPr>
            <a:endParaRPr lang="en-US" dirty="0"/>
          </a:p>
        </p:txBody>
      </p:sp>
    </p:spTree>
    <p:extLst>
      <p:ext uri="{BB962C8B-B14F-4D97-AF65-F5344CB8AC3E}">
        <p14:creationId xmlns:p14="http://schemas.microsoft.com/office/powerpoint/2010/main" val="1186303569"/>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fontScale="92500" lnSpcReduction="10000"/>
          </a:bodyPr>
          <a:lstStyle/>
          <a:p>
            <a:pPr>
              <a:buNone/>
            </a:pPr>
            <a:r>
              <a:rPr lang="en-US" b="1" dirty="0"/>
              <a:t>Criteria of Curriculum Evaluation </a:t>
            </a:r>
          </a:p>
          <a:p>
            <a:pPr lvl="0"/>
            <a:r>
              <a:rPr lang="en-US" b="1" dirty="0"/>
              <a:t>Consistency</a:t>
            </a:r>
            <a:r>
              <a:rPr lang="en-US" dirty="0"/>
              <a:t>-there should be relation between the chief intentions of educational objectives and the intentions of the curriculum evaluation</a:t>
            </a:r>
          </a:p>
          <a:p>
            <a:r>
              <a:rPr lang="en-US" b="1" dirty="0"/>
              <a:t>Comprehensiveness</a:t>
            </a:r>
            <a:r>
              <a:rPr lang="en-US" dirty="0"/>
              <a:t>-curriculum evaluation programs are required to be as comprehensive in scope as are educational objectives of the curriculum.</a:t>
            </a:r>
          </a:p>
          <a:p>
            <a:r>
              <a:rPr lang="en-US" b="1" dirty="0"/>
              <a:t>Validity-</a:t>
            </a:r>
            <a:r>
              <a:rPr lang="en-US" dirty="0"/>
              <a:t>the evaluation is said to be valid, if it has the capacity to describe what it is designed to describe</a:t>
            </a:r>
          </a:p>
          <a:p>
            <a:pPr>
              <a:buNone/>
            </a:pPr>
            <a:endParaRPr lang="en-US" dirty="0"/>
          </a:p>
        </p:txBody>
      </p:sp>
    </p:spTree>
    <p:extLst>
      <p:ext uri="{BB962C8B-B14F-4D97-AF65-F5344CB8AC3E}">
        <p14:creationId xmlns:p14="http://schemas.microsoft.com/office/powerpoint/2010/main" val="1351078721"/>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a:t>                                                   Cont….</a:t>
            </a:r>
            <a:endParaRPr lang="en-US" dirty="0"/>
          </a:p>
        </p:txBody>
      </p:sp>
      <p:sp>
        <p:nvSpPr>
          <p:cNvPr id="3" name="Content Placeholder 2"/>
          <p:cNvSpPr>
            <a:spLocks noGrp="1"/>
          </p:cNvSpPr>
          <p:nvPr>
            <p:ph idx="1"/>
          </p:nvPr>
        </p:nvSpPr>
        <p:spPr>
          <a:xfrm>
            <a:off x="457200" y="914400"/>
            <a:ext cx="8229600" cy="5211763"/>
          </a:xfrm>
        </p:spPr>
        <p:txBody>
          <a:bodyPr>
            <a:normAutofit/>
          </a:bodyPr>
          <a:lstStyle/>
          <a:p>
            <a:pPr lvl="0"/>
            <a:r>
              <a:rPr lang="en-US" b="1" dirty="0"/>
              <a:t>Continuity</a:t>
            </a:r>
            <a:r>
              <a:rPr lang="en-US" dirty="0"/>
              <a:t>-education is being a continuous process; curriculum evaluation is also required to be continuous.</a:t>
            </a:r>
          </a:p>
          <a:p>
            <a:r>
              <a:rPr lang="en-US" b="1" dirty="0"/>
              <a:t>Objectivity</a:t>
            </a:r>
            <a:r>
              <a:rPr lang="en-US" dirty="0"/>
              <a:t>- is related to be free from bias/subjectivity.</a:t>
            </a:r>
          </a:p>
          <a:p>
            <a:endParaRPr lang="en-US" dirty="0"/>
          </a:p>
          <a:p>
            <a:pPr>
              <a:buNone/>
            </a:pPr>
            <a:r>
              <a:rPr lang="en-US" b="1" dirty="0">
                <a:solidFill>
                  <a:srgbClr val="002060"/>
                </a:solidFill>
              </a:rPr>
              <a:t>           </a:t>
            </a:r>
            <a:endParaRPr lang="en-US" dirty="0"/>
          </a:p>
          <a:p>
            <a:pPr>
              <a:buNone/>
            </a:pPr>
            <a:r>
              <a:rPr lang="en-US" b="1" dirty="0">
                <a:solidFill>
                  <a:srgbClr val="002060"/>
                </a:solidFill>
              </a:rPr>
              <a:t>    </a:t>
            </a:r>
            <a:endParaRPr lang="en-US" dirty="0"/>
          </a:p>
        </p:txBody>
      </p:sp>
    </p:spTree>
    <p:extLst>
      <p:ext uri="{BB962C8B-B14F-4D97-AF65-F5344CB8AC3E}">
        <p14:creationId xmlns:p14="http://schemas.microsoft.com/office/powerpoint/2010/main" val="663462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itchFamily="18" charset="0"/>
                <a:cs typeface="Times New Roman" pitchFamily="18" charset="0"/>
              </a:rPr>
              <a:t>CONCEPT OF ADULT EDUCATION</a:t>
            </a:r>
          </a:p>
        </p:txBody>
      </p:sp>
      <p:sp>
        <p:nvSpPr>
          <p:cNvPr id="3" name="Content Placeholder 2"/>
          <p:cNvSpPr>
            <a:spLocks noGrp="1"/>
          </p:cNvSpPr>
          <p:nvPr>
            <p:ph idx="1"/>
          </p:nvPr>
        </p:nvSpPr>
        <p:spPr/>
        <p:txBody>
          <a:bodyPr>
            <a:normAutofit fontScale="92500" lnSpcReduction="20000"/>
          </a:bodyPr>
          <a:lstStyle/>
          <a:p>
            <a:r>
              <a:rPr lang="en-US" dirty="0">
                <a:latin typeface="Times New Roman" pitchFamily="18" charset="0"/>
                <a:cs typeface="Times New Roman" pitchFamily="18" charset="0"/>
              </a:rPr>
              <a:t>Who is an adult?</a:t>
            </a:r>
          </a:p>
          <a:p>
            <a:r>
              <a:rPr lang="en-US" dirty="0">
                <a:latin typeface="Times New Roman" pitchFamily="18" charset="0"/>
                <a:cs typeface="Times New Roman" pitchFamily="18" charset="0"/>
              </a:rPr>
              <a:t>Criteria for defining Adult </a:t>
            </a:r>
          </a:p>
          <a:p>
            <a:r>
              <a:rPr lang="en-US" dirty="0">
                <a:latin typeface="Times New Roman" pitchFamily="18" charset="0"/>
                <a:cs typeface="Times New Roman" pitchFamily="18" charset="0"/>
              </a:rPr>
              <a:t>Difficulties in defining adult </a:t>
            </a:r>
          </a:p>
          <a:p>
            <a:r>
              <a:rPr lang="en-US" dirty="0">
                <a:latin typeface="Times New Roman" pitchFamily="18" charset="0"/>
                <a:cs typeface="Times New Roman" pitchFamily="18" charset="0"/>
              </a:rPr>
              <a:t>Distinction between adult and Juvenile</a:t>
            </a:r>
          </a:p>
          <a:p>
            <a:r>
              <a:rPr lang="en-US" dirty="0">
                <a:latin typeface="Times New Roman" pitchFamily="18" charset="0"/>
                <a:cs typeface="Times New Roman" pitchFamily="18" charset="0"/>
              </a:rPr>
              <a:t>Adult Education-How to become an adult?</a:t>
            </a:r>
          </a:p>
          <a:p>
            <a:r>
              <a:rPr lang="en-US" dirty="0">
                <a:latin typeface="Times New Roman" pitchFamily="18" charset="0"/>
                <a:cs typeface="Times New Roman" pitchFamily="18" charset="0"/>
              </a:rPr>
              <a:t>Adult education-some misconceptions and Basic Concepts</a:t>
            </a:r>
          </a:p>
          <a:p>
            <a:r>
              <a:rPr lang="en-US" dirty="0">
                <a:latin typeface="Times New Roman" pitchFamily="18" charset="0"/>
                <a:cs typeface="Times New Roman" pitchFamily="18" charset="0"/>
              </a:rPr>
              <a:t>Definition of Adult education </a:t>
            </a:r>
          </a:p>
          <a:p>
            <a:r>
              <a:rPr lang="en-US" dirty="0">
                <a:latin typeface="Times New Roman" pitchFamily="18" charset="0"/>
                <a:cs typeface="Times New Roman" pitchFamily="18" charset="0"/>
              </a:rPr>
              <a:t>Scope of adult education </a:t>
            </a:r>
          </a:p>
          <a:p>
            <a:r>
              <a:rPr lang="en-US" dirty="0">
                <a:latin typeface="Times New Roman" pitchFamily="18" charset="0"/>
                <a:cs typeface="Times New Roman" pitchFamily="18" charset="0"/>
              </a:rPr>
              <a:t>Nature and characteristics of Adult education </a:t>
            </a:r>
          </a:p>
          <a:p>
            <a:r>
              <a:rPr lang="en-US" dirty="0">
                <a:latin typeface="Times New Roman" pitchFamily="18" charset="0"/>
                <a:cs typeface="Times New Roman" pitchFamily="18" charset="0"/>
              </a:rPr>
              <a:t>Objective and Goals of adult education </a:t>
            </a:r>
          </a:p>
        </p:txBody>
      </p:sp>
    </p:spTree>
    <p:extLst>
      <p:ext uri="{BB962C8B-B14F-4D97-AF65-F5344CB8AC3E}">
        <p14:creationId xmlns:p14="http://schemas.microsoft.com/office/powerpoint/2010/main" val="37314996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10600" cy="1066800"/>
          </a:xfrm>
          <a:solidFill>
            <a:schemeClr val="accent1">
              <a:lumMod val="20000"/>
              <a:lumOff val="80000"/>
            </a:schemeClr>
          </a:solidFill>
        </p:spPr>
        <p:txBody>
          <a:bodyPr>
            <a:normAutofit fontScale="90000"/>
          </a:bodyPr>
          <a:lstStyle/>
          <a:p>
            <a:r>
              <a:rPr lang="en-US" dirty="0">
                <a:solidFill>
                  <a:srgbClr val="C00000"/>
                </a:solidFill>
                <a:latin typeface="Times New Roman" pitchFamily="18" charset="0"/>
                <a:cs typeface="Times New Roman" pitchFamily="18" charset="0"/>
              </a:rPr>
              <a:t>                                                                 What is curriculum?</a:t>
            </a:r>
            <a:br>
              <a:rPr lang="en-US" dirty="0">
                <a:solidFill>
                  <a:srgbClr val="C00000"/>
                </a:solidFill>
                <a:latin typeface="Times New Roman" pitchFamily="18" charset="0"/>
                <a:cs typeface="Times New Roman" pitchFamily="18" charset="0"/>
              </a:rPr>
            </a:br>
            <a:r>
              <a:rPr lang="en-US" dirty="0"/>
              <a:t>                                                     </a:t>
            </a:r>
          </a:p>
        </p:txBody>
      </p:sp>
      <p:sp>
        <p:nvSpPr>
          <p:cNvPr id="3" name="Content Placeholder 2"/>
          <p:cNvSpPr>
            <a:spLocks noGrp="1"/>
          </p:cNvSpPr>
          <p:nvPr>
            <p:ph idx="1"/>
          </p:nvPr>
        </p:nvSpPr>
        <p:spPr>
          <a:xfrm>
            <a:off x="457200" y="838200"/>
            <a:ext cx="8229600" cy="5287963"/>
          </a:xfrm>
          <a:solidFill>
            <a:schemeClr val="accent3"/>
          </a:solidFill>
        </p:spPr>
        <p:txBody>
          <a:bodyPr>
            <a:normAutofit/>
          </a:bodyPr>
          <a:lstStyle/>
          <a:p>
            <a:pPr marL="342900" lvl="1" indent="-342900">
              <a:buNone/>
            </a:pPr>
            <a:endParaRPr lang="en-US" b="1" dirty="0"/>
          </a:p>
          <a:p>
            <a:r>
              <a:rPr lang="en-US" dirty="0">
                <a:latin typeface="Times New Roman" pitchFamily="18" charset="0"/>
                <a:cs typeface="Times New Roman" pitchFamily="18" charset="0"/>
              </a:rPr>
              <a:t>The word curriculum comes from the Latin word </a:t>
            </a:r>
            <a:r>
              <a:rPr lang="en-US" b="1" dirty="0">
                <a:latin typeface="Times New Roman" pitchFamily="18" charset="0"/>
                <a:cs typeface="Times New Roman" pitchFamily="18" charset="0"/>
              </a:rPr>
              <a:t>Currier</a:t>
            </a:r>
            <a:r>
              <a:rPr lang="en-US" dirty="0">
                <a:latin typeface="Times New Roman" pitchFamily="18" charset="0"/>
                <a:cs typeface="Times New Roman" pitchFamily="18" charset="0"/>
              </a:rPr>
              <a:t> which means "a </a:t>
            </a:r>
            <a:r>
              <a:rPr lang="en-US" b="1" dirty="0">
                <a:latin typeface="Times New Roman" pitchFamily="18" charset="0"/>
                <a:cs typeface="Times New Roman" pitchFamily="18" charset="0"/>
              </a:rPr>
              <a:t>course for racing</a:t>
            </a:r>
            <a:r>
              <a:rPr lang="en-US" dirty="0">
                <a:latin typeface="Times New Roman" pitchFamily="18" charset="0"/>
                <a:cs typeface="Times New Roman" pitchFamily="18" charset="0"/>
              </a:rPr>
              <a:t>."</a:t>
            </a:r>
          </a:p>
          <a:p>
            <a:endParaRPr lang="en-US" dirty="0"/>
          </a:p>
          <a:p>
            <a:endParaRPr lang="en-US" dirty="0"/>
          </a:p>
          <a:p>
            <a:endParaRPr lang="en-US" dirty="0"/>
          </a:p>
        </p:txBody>
      </p:sp>
    </p:spTree>
    <p:extLst>
      <p:ext uri="{BB962C8B-B14F-4D97-AF65-F5344CB8AC3E}">
        <p14:creationId xmlns:p14="http://schemas.microsoft.com/office/powerpoint/2010/main" val="17631118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p>
        </p:txBody>
      </p:sp>
      <p:sp>
        <p:nvSpPr>
          <p:cNvPr id="3" name="Content Placeholder 2"/>
          <p:cNvSpPr>
            <a:spLocks noGrp="1"/>
          </p:cNvSpPr>
          <p:nvPr>
            <p:ph idx="1"/>
          </p:nvPr>
        </p:nvSpPr>
        <p:spPr>
          <a:solidFill>
            <a:schemeClr val="bg2"/>
          </a:solidFill>
        </p:spPr>
        <p:txBody>
          <a:bodyPr/>
          <a:lstStyle/>
          <a:p>
            <a:r>
              <a:rPr lang="en-US" dirty="0">
                <a:latin typeface="Times New Roman" pitchFamily="18" charset="0"/>
                <a:cs typeface="Times New Roman" pitchFamily="18" charset="0"/>
              </a:rPr>
              <a:t>Curriculum has numerous definitions, which can be slightly confusing. </a:t>
            </a:r>
          </a:p>
          <a:p>
            <a:r>
              <a:rPr lang="en-US" dirty="0">
                <a:latin typeface="Times New Roman" pitchFamily="18" charset="0"/>
                <a:cs typeface="Times New Roman" pitchFamily="18" charset="0"/>
              </a:rPr>
              <a:t>In its broadest sense a curriculum may refer to all courses offered at a school.</a:t>
            </a:r>
          </a:p>
          <a:p>
            <a:r>
              <a:rPr lang="en-US" dirty="0">
                <a:latin typeface="Times New Roman" pitchFamily="18" charset="0"/>
                <a:cs typeface="Times New Roman" pitchFamily="18" charset="0"/>
              </a:rPr>
              <a:t> This is particularly true of educational institutions at the university level</a:t>
            </a:r>
          </a:p>
        </p:txBody>
      </p:sp>
    </p:spTree>
    <p:extLst>
      <p:ext uri="{BB962C8B-B14F-4D97-AF65-F5344CB8AC3E}">
        <p14:creationId xmlns:p14="http://schemas.microsoft.com/office/powerpoint/2010/main" val="34802134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solidFill>
            <a:srgbClr val="FFFFFF"/>
          </a:solidFill>
        </p:spPr>
        <p:txBody>
          <a:bodyPr>
            <a:normAutofit lnSpcReduction="10000"/>
          </a:bodyPr>
          <a:lstStyle/>
          <a:p>
            <a:r>
              <a:rPr lang="en-US" dirty="0">
                <a:latin typeface="Times New Roman" pitchFamily="18" charset="0"/>
                <a:cs typeface="Times New Roman" pitchFamily="18" charset="0"/>
              </a:rPr>
              <a:t>Curriculum can be defined broadly as dealing with the experiences of the learner.</a:t>
            </a:r>
          </a:p>
          <a:p>
            <a:r>
              <a:rPr lang="en-US" dirty="0">
                <a:latin typeface="Times New Roman" pitchFamily="18" charset="0"/>
                <a:cs typeface="Times New Roman" pitchFamily="18" charset="0"/>
              </a:rPr>
              <a:t> This view considers almost anything in school as part of a curriculum. </a:t>
            </a:r>
          </a:p>
          <a:p>
            <a:r>
              <a:rPr lang="en-US" dirty="0">
                <a:latin typeface="Times New Roman" pitchFamily="18" charset="0"/>
                <a:cs typeface="Times New Roman" pitchFamily="18" charset="0"/>
              </a:rPr>
              <a:t>Curriculum can also be considered in terms of subject matter (such as, mathematics, science, English, history, etc.) or content which means the way we organize and assimilate information.</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6372167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A curriculum may also refer to a defined and prescribed course of studies, which students must fulfill in order to pass a certain level of education.</a:t>
            </a:r>
          </a:p>
          <a:p>
            <a:r>
              <a:rPr lang="en-US" dirty="0">
                <a:latin typeface="Times New Roman" pitchFamily="18" charset="0"/>
                <a:cs typeface="Times New Roman" pitchFamily="18" charset="0"/>
              </a:rPr>
              <a:t>Meaning all the subjects that will be taught during a school year and the criteria to pass and fail. </a:t>
            </a:r>
          </a:p>
        </p:txBody>
      </p:sp>
    </p:spTree>
    <p:extLst>
      <p:ext uri="{BB962C8B-B14F-4D97-AF65-F5344CB8AC3E}">
        <p14:creationId xmlns:p14="http://schemas.microsoft.com/office/powerpoint/2010/main" val="5338388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t>
            </a:r>
          </a:p>
        </p:txBody>
      </p:sp>
      <p:sp>
        <p:nvSpPr>
          <p:cNvPr id="3" name="Content Placeholder 2"/>
          <p:cNvSpPr>
            <a:spLocks noGrp="1"/>
          </p:cNvSpPr>
          <p:nvPr>
            <p:ph idx="1"/>
          </p:nvPr>
        </p:nvSpPr>
        <p:spPr>
          <a:solidFill>
            <a:schemeClr val="accent2">
              <a:lumMod val="20000"/>
              <a:lumOff val="80000"/>
            </a:schemeClr>
          </a:solidFill>
        </p:spPr>
        <p:txBody>
          <a:bodyPr/>
          <a:lstStyle/>
          <a:p>
            <a:r>
              <a:rPr lang="en-US" dirty="0">
                <a:latin typeface="Times New Roman" pitchFamily="18" charset="0"/>
                <a:cs typeface="Times New Roman" pitchFamily="18" charset="0"/>
              </a:rPr>
              <a:t>Despite the variations in the definitions of curriculum, the following are considered as common ones:</a:t>
            </a:r>
          </a:p>
          <a:p>
            <a:pPr lvl="0">
              <a:buNone/>
            </a:pPr>
            <a:r>
              <a:rPr lang="en-US" dirty="0">
                <a:latin typeface="Times New Roman" pitchFamily="18" charset="0"/>
                <a:cs typeface="Times New Roman" pitchFamily="18" charset="0"/>
              </a:rPr>
              <a:t>1.Curriculum is a </a:t>
            </a:r>
            <a:r>
              <a:rPr lang="en-US" dirty="0">
                <a:solidFill>
                  <a:srgbClr val="FF0000"/>
                </a:solidFill>
                <a:latin typeface="Times New Roman" pitchFamily="18" charset="0"/>
                <a:cs typeface="Times New Roman" pitchFamily="18" charset="0"/>
              </a:rPr>
              <a:t>document</a:t>
            </a:r>
            <a:r>
              <a:rPr lang="en-US" dirty="0">
                <a:latin typeface="Times New Roman" pitchFamily="18" charset="0"/>
                <a:cs typeface="Times New Roman" pitchFamily="18" charset="0"/>
              </a:rPr>
              <a:t> that elaborates the general educational aims, contents, the learning experiences, educational materials and the evaluation mechanisms to be employed. </a:t>
            </a:r>
          </a:p>
          <a:p>
            <a:endParaRPr lang="en-US" dirty="0"/>
          </a:p>
        </p:txBody>
      </p:sp>
    </p:spTree>
    <p:extLst>
      <p:ext uri="{BB962C8B-B14F-4D97-AF65-F5344CB8AC3E}">
        <p14:creationId xmlns:p14="http://schemas.microsoft.com/office/powerpoint/2010/main" val="7814083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a:solidFill>
            <a:schemeClr val="bg2"/>
          </a:solidFill>
        </p:spPr>
        <p:txBody>
          <a:bodyPr/>
          <a:lstStyle/>
          <a:p>
            <a:pPr lvl="0"/>
            <a:r>
              <a:rPr lang="en-US" dirty="0">
                <a:latin typeface="Times New Roman" pitchFamily="18" charset="0"/>
                <a:cs typeface="Times New Roman" pitchFamily="18" charset="0"/>
              </a:rPr>
              <a:t>2. Curriculum is a </a:t>
            </a:r>
            <a:r>
              <a:rPr lang="en-US" dirty="0">
                <a:solidFill>
                  <a:srgbClr val="FF0000"/>
                </a:solidFill>
                <a:latin typeface="Times New Roman" pitchFamily="18" charset="0"/>
                <a:cs typeface="Times New Roman" pitchFamily="18" charset="0"/>
              </a:rPr>
              <a:t>discipline </a:t>
            </a:r>
            <a:r>
              <a:rPr lang="en-US" dirty="0">
                <a:latin typeface="Times New Roman" pitchFamily="18" charset="0"/>
                <a:cs typeface="Times New Roman" pitchFamily="18" charset="0"/>
              </a:rPr>
              <a:t>that studies about educational development process (planning, implementing, evaluating) including mechanisms of change and improvements. </a:t>
            </a:r>
          </a:p>
          <a:p>
            <a:endParaRPr lang="en-US" dirty="0"/>
          </a:p>
        </p:txBody>
      </p:sp>
    </p:spTree>
    <p:extLst>
      <p:ext uri="{BB962C8B-B14F-4D97-AF65-F5344CB8AC3E}">
        <p14:creationId xmlns:p14="http://schemas.microsoft.com/office/powerpoint/2010/main" val="28439376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Times New Roman" pitchFamily="18" charset="0"/>
                <a:cs typeface="Times New Roman" pitchFamily="18" charset="0"/>
              </a:rPr>
              <a:t>Summary</a:t>
            </a:r>
          </a:p>
        </p:txBody>
      </p:sp>
      <p:sp>
        <p:nvSpPr>
          <p:cNvPr id="3" name="Content Placeholder 2"/>
          <p:cNvSpPr>
            <a:spLocks noGrp="1"/>
          </p:cNvSpPr>
          <p:nvPr>
            <p:ph idx="1"/>
          </p:nvPr>
        </p:nvSpPr>
        <p:spPr/>
        <p:txBody>
          <a:bodyPr>
            <a:normAutofit fontScale="70000" lnSpcReduction="20000"/>
          </a:bodyPr>
          <a:lstStyle/>
          <a:p>
            <a:r>
              <a:rPr lang="en-US" dirty="0">
                <a:latin typeface="Times New Roman" pitchFamily="18" charset="0"/>
                <a:cs typeface="Times New Roman" pitchFamily="18" charset="0"/>
              </a:rPr>
              <a:t>From the preceding discussion one can learn that;</a:t>
            </a:r>
          </a:p>
          <a:p>
            <a:r>
              <a:rPr lang="en-US" dirty="0">
                <a:latin typeface="Times New Roman" pitchFamily="18" charset="0"/>
                <a:cs typeface="Times New Roman" pitchFamily="18" charset="0"/>
              </a:rPr>
              <a:t> the term curriculum is fluid in that different educators define it differently. </a:t>
            </a:r>
          </a:p>
          <a:p>
            <a:r>
              <a:rPr lang="en-US" dirty="0">
                <a:latin typeface="Times New Roman" pitchFamily="18" charset="0"/>
                <a:cs typeface="Times New Roman" pitchFamily="18" charset="0"/>
              </a:rPr>
              <a:t>Some consider it as subject matter/ content </a:t>
            </a:r>
          </a:p>
          <a:p>
            <a:r>
              <a:rPr lang="en-US" dirty="0">
                <a:latin typeface="Times New Roman" pitchFamily="18" charset="0"/>
                <a:cs typeface="Times New Roman" pitchFamily="18" charset="0"/>
              </a:rPr>
              <a:t>others as planned learning experiences acquired in school. </a:t>
            </a:r>
          </a:p>
          <a:p>
            <a:r>
              <a:rPr lang="en-US" dirty="0">
                <a:latin typeface="Times New Roman" pitchFamily="18" charset="0"/>
                <a:cs typeface="Times New Roman" pitchFamily="18" charset="0"/>
              </a:rPr>
              <a:t>Still others consider it as a planned program of learning. Some others consider it as learning experiences acquired in life under the auspice of a school.</a:t>
            </a:r>
          </a:p>
          <a:p>
            <a:r>
              <a:rPr lang="en-US" dirty="0">
                <a:latin typeface="Times New Roman" pitchFamily="18" charset="0"/>
                <a:cs typeface="Times New Roman" pitchFamily="18" charset="0"/>
              </a:rPr>
              <a:t> From these conceptualizations of curriculum it can be deduced that curriculum includes not only the planned school experiences but also it includes the unplanned/unintended learning experiences of schooling as well.</a:t>
            </a:r>
          </a:p>
        </p:txBody>
      </p:sp>
    </p:spTree>
    <p:extLst>
      <p:ext uri="{BB962C8B-B14F-4D97-AF65-F5344CB8AC3E}">
        <p14:creationId xmlns:p14="http://schemas.microsoft.com/office/powerpoint/2010/main" val="3572675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t>
            </a:r>
            <a:r>
              <a:rPr lang="en-US" sz="3600" dirty="0">
                <a:latin typeface="Times New Roman" pitchFamily="18" charset="0"/>
                <a:cs typeface="Times New Roman" pitchFamily="18" charset="0"/>
              </a:rPr>
              <a:t>Andragogy: An Introduction and Implications for Curriculum and Instruction </a:t>
            </a:r>
          </a:p>
        </p:txBody>
      </p:sp>
      <p:sp>
        <p:nvSpPr>
          <p:cNvPr id="3" name="Content Placeholder 2"/>
          <p:cNvSpPr>
            <a:spLocks noGrp="1"/>
          </p:cNvSpPr>
          <p:nvPr>
            <p:ph idx="1"/>
          </p:nvPr>
        </p:nvSpPr>
        <p:spPr>
          <a:solidFill>
            <a:srgbClr val="00B0F0"/>
          </a:solidFill>
        </p:spPr>
        <p:txBody>
          <a:bodyPr>
            <a:normAutofit/>
          </a:bodyPr>
          <a:lstStyle/>
          <a:p>
            <a:r>
              <a:rPr lang="en-US" sz="3600" dirty="0">
                <a:latin typeface="Times New Roman" pitchFamily="18" charset="0"/>
                <a:cs typeface="Times New Roman" pitchFamily="18" charset="0"/>
              </a:rPr>
              <a:t>Originally Knowles defined andragogy as the art and science of helping adults learn, in contrast to pedagogy as the art and science of teaching children.</a:t>
            </a:r>
          </a:p>
          <a:p>
            <a:endParaRPr lang="en-US" dirty="0"/>
          </a:p>
        </p:txBody>
      </p:sp>
    </p:spTree>
    <p:extLst>
      <p:ext uri="{BB962C8B-B14F-4D97-AF65-F5344CB8AC3E}">
        <p14:creationId xmlns:p14="http://schemas.microsoft.com/office/powerpoint/2010/main" val="7416596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rmAutofit fontScale="90000"/>
          </a:bodyPr>
          <a:lstStyle/>
          <a:p>
            <a:br>
              <a:rPr lang="en-US" b="1" dirty="0">
                <a:latin typeface="Times New Roman" pitchFamily="18" charset="0"/>
                <a:cs typeface="Times New Roman" pitchFamily="18" charset="0"/>
              </a:rPr>
            </a:br>
            <a:r>
              <a:rPr lang="en-US" sz="4000" b="1" dirty="0">
                <a:latin typeface="Times New Roman" pitchFamily="18" charset="0"/>
                <a:cs typeface="Times New Roman" pitchFamily="18" charset="0"/>
              </a:rPr>
              <a:t>Andragogical Assumption: Implications for facilitation and curriculum</a:t>
            </a:r>
            <a:br>
              <a:rPr lang="en-US" sz="4000" b="1" dirty="0">
                <a:latin typeface="Times New Roman" pitchFamily="18" charset="0"/>
                <a:cs typeface="Times New Roman" pitchFamily="18" charset="0"/>
              </a:rPr>
            </a:br>
            <a:endParaRPr lang="en-US" sz="4000" dirty="0"/>
          </a:p>
        </p:txBody>
      </p:sp>
      <p:sp>
        <p:nvSpPr>
          <p:cNvPr id="3" name="Content Placeholder 2"/>
          <p:cNvSpPr>
            <a:spLocks noGrp="1"/>
          </p:cNvSpPr>
          <p:nvPr>
            <p:ph idx="1"/>
          </p:nvPr>
        </p:nvSpPr>
        <p:spPr>
          <a:xfrm>
            <a:off x="457200" y="1905000"/>
            <a:ext cx="8229600" cy="4221163"/>
          </a:xfrm>
        </p:spPr>
        <p:txBody>
          <a:bodyPr>
            <a:normAutofit lnSpcReduction="10000"/>
          </a:bodyPr>
          <a:lstStyle/>
          <a:p>
            <a:pPr marL="0" indent="0">
              <a:buNone/>
            </a:pPr>
            <a:r>
              <a:rPr lang="en-US" dirty="0">
                <a:latin typeface="Times New Roman" pitchFamily="18" charset="0"/>
                <a:cs typeface="Times New Roman" pitchFamily="18" charset="0"/>
              </a:rPr>
              <a:t>Andragogical assumptions/adult learning principles:</a:t>
            </a:r>
          </a:p>
          <a:p>
            <a:pPr marL="514350" indent="-514350">
              <a:buAutoNum type="arabicPeriod"/>
            </a:pPr>
            <a:r>
              <a:rPr lang="en-US" dirty="0">
                <a:latin typeface="Segoe Print" pitchFamily="2" charset="0"/>
                <a:cs typeface="Times New Roman" pitchFamily="18" charset="0"/>
              </a:rPr>
              <a:t>The need to know. </a:t>
            </a:r>
          </a:p>
          <a:p>
            <a:pPr marL="514350" indent="-514350">
              <a:buAutoNum type="arabicPeriod"/>
            </a:pPr>
            <a:r>
              <a:rPr lang="en-US" dirty="0">
                <a:latin typeface="Segoe Print" pitchFamily="2" charset="0"/>
                <a:cs typeface="Times New Roman" pitchFamily="18" charset="0"/>
              </a:rPr>
              <a:t>The learners’ self-concept</a:t>
            </a:r>
          </a:p>
          <a:p>
            <a:pPr marL="514350" indent="-514350">
              <a:buAutoNum type="arabicPeriod"/>
            </a:pPr>
            <a:r>
              <a:rPr lang="en-US" dirty="0">
                <a:latin typeface="Segoe Print" pitchFamily="2" charset="0"/>
                <a:cs typeface="Times New Roman" pitchFamily="18" charset="0"/>
              </a:rPr>
              <a:t>The role of the learners’ experiences. </a:t>
            </a:r>
          </a:p>
          <a:p>
            <a:pPr marL="514350" indent="-514350">
              <a:buAutoNum type="arabicPeriod"/>
            </a:pPr>
            <a:r>
              <a:rPr lang="en-US" dirty="0">
                <a:latin typeface="Segoe Print" pitchFamily="2" charset="0"/>
                <a:cs typeface="Times New Roman" pitchFamily="18" charset="0"/>
              </a:rPr>
              <a:t> Readiness to learn. </a:t>
            </a:r>
          </a:p>
          <a:p>
            <a:pPr marL="514350" indent="-514350">
              <a:buAutoNum type="arabicPeriod"/>
            </a:pPr>
            <a:r>
              <a:rPr lang="en-US" dirty="0">
                <a:latin typeface="Segoe Print" pitchFamily="2" charset="0"/>
                <a:cs typeface="Times New Roman" pitchFamily="18" charset="0"/>
              </a:rPr>
              <a:t>Orientation to learning. </a:t>
            </a:r>
          </a:p>
          <a:p>
            <a:pPr marL="514350" indent="-514350">
              <a:buAutoNum type="arabicPeriod"/>
            </a:pPr>
            <a:r>
              <a:rPr lang="en-US" dirty="0">
                <a:latin typeface="Segoe Print" pitchFamily="2" charset="0"/>
                <a:cs typeface="Times New Roman" pitchFamily="18" charset="0"/>
              </a:rPr>
              <a:t>Motivation</a:t>
            </a:r>
          </a:p>
        </p:txBody>
      </p:sp>
    </p:spTree>
    <p:extLst>
      <p:ext uri="{BB962C8B-B14F-4D97-AF65-F5344CB8AC3E}">
        <p14:creationId xmlns:p14="http://schemas.microsoft.com/office/powerpoint/2010/main" val="29682558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itchFamily="18" charset="0"/>
                <a:cs typeface="Times New Roman" pitchFamily="18" charset="0"/>
              </a:rPr>
              <a:t>1. The need to know</a:t>
            </a:r>
            <a:br>
              <a:rPr lang="en-US" b="1" dirty="0">
                <a:latin typeface="Times New Roman" pitchFamily="18" charset="0"/>
                <a:cs typeface="Times New Roman" pitchFamily="18" charset="0"/>
              </a:rPr>
            </a:br>
            <a:endParaRPr lang="en-US" dirty="0"/>
          </a:p>
        </p:txBody>
      </p:sp>
      <p:sp>
        <p:nvSpPr>
          <p:cNvPr id="3" name="Content Placeholder 2"/>
          <p:cNvSpPr>
            <a:spLocks noGrp="1"/>
          </p:cNvSpPr>
          <p:nvPr>
            <p:ph idx="1"/>
          </p:nvPr>
        </p:nvSpPr>
        <p:spPr/>
        <p:txBody>
          <a:bodyPr>
            <a:normAutofit fontScale="70000" lnSpcReduction="20000"/>
          </a:bodyPr>
          <a:lstStyle/>
          <a:p>
            <a:r>
              <a:rPr lang="en-US" dirty="0">
                <a:latin typeface="Times New Roman" pitchFamily="18" charset="0"/>
                <a:cs typeface="Times New Roman" pitchFamily="18" charset="0"/>
              </a:rPr>
              <a:t>Adults need to know why they need to learn something before undertaking to learn it.</a:t>
            </a:r>
          </a:p>
          <a:p>
            <a:r>
              <a:rPr lang="en-US" dirty="0">
                <a:latin typeface="Times New Roman" pitchFamily="18" charset="0"/>
                <a:cs typeface="Times New Roman" pitchFamily="18" charset="0"/>
              </a:rPr>
              <a:t>Tough (1979) found that when adults undertake to learn something on their own, they will invest considerable energy in probing into the benefits they will gain from learning it and the negative consequences of not learning it.</a:t>
            </a:r>
          </a:p>
          <a:p>
            <a:pPr marL="0" indent="0">
              <a:buNone/>
            </a:pPr>
            <a:r>
              <a:rPr lang="en-US" b="1" dirty="0">
                <a:latin typeface="Segoe Print" pitchFamily="2" charset="0"/>
                <a:cs typeface="Times New Roman" pitchFamily="18" charset="0"/>
              </a:rPr>
              <a:t>Implication for instruction/facilitation</a:t>
            </a:r>
          </a:p>
          <a:p>
            <a:r>
              <a:rPr lang="en-US" dirty="0">
                <a:latin typeface="Times New Roman" pitchFamily="18" charset="0"/>
                <a:cs typeface="Times New Roman" pitchFamily="18" charset="0"/>
              </a:rPr>
              <a:t>Consequently, one of the new aphorisms in adult education is that the first task of the facilitator of learning is to help the learners become aware of the “need to know.”</a:t>
            </a:r>
          </a:p>
          <a:p>
            <a:r>
              <a:rPr lang="en-US" dirty="0">
                <a:latin typeface="Times New Roman" pitchFamily="18" charset="0"/>
                <a:cs typeface="Times New Roman" pitchFamily="18" charset="0"/>
              </a:rPr>
              <a:t>The facilitator should show the </a:t>
            </a:r>
            <a:r>
              <a:rPr lang="en-US" dirty="0" err="1">
                <a:latin typeface="Times New Roman" pitchFamily="18" charset="0"/>
                <a:cs typeface="Times New Roman" pitchFamily="18" charset="0"/>
              </a:rPr>
              <a:t>desrcrepancy</a:t>
            </a:r>
            <a:r>
              <a:rPr lang="en-US" dirty="0">
                <a:latin typeface="Times New Roman" pitchFamily="18" charset="0"/>
                <a:cs typeface="Times New Roman" pitchFamily="18" charset="0"/>
              </a:rPr>
              <a:t> between what the learners have and the desired knowledge/skill/attitude</a:t>
            </a:r>
          </a:p>
          <a:p>
            <a:r>
              <a:rPr lang="en-US" dirty="0">
                <a:latin typeface="Times New Roman" pitchFamily="18" charset="0"/>
                <a:cs typeface="Times New Roman" pitchFamily="18" charset="0"/>
              </a:rPr>
              <a:t>Aware the purpose of each session.</a:t>
            </a:r>
          </a:p>
          <a:p>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836992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itchFamily="18" charset="0"/>
                <a:cs typeface="Times New Roman" pitchFamily="18" charset="0"/>
              </a:rPr>
              <a:t>Who is an Adult? </a:t>
            </a: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Oxford advanced learners dictionary (1995) defines adult as a person </a:t>
            </a:r>
          </a:p>
          <a:p>
            <a:pPr marL="0" indent="0">
              <a:buNone/>
            </a:pPr>
            <a:r>
              <a:rPr lang="en-US" dirty="0">
                <a:latin typeface="Times New Roman" pitchFamily="18" charset="0"/>
                <a:cs typeface="Times New Roman" pitchFamily="18" charset="0"/>
              </a:rPr>
              <a:t>1. a) grow to full size or strength</a:t>
            </a:r>
          </a:p>
          <a:p>
            <a:pPr marL="0" indent="0">
              <a:buNone/>
            </a:pPr>
            <a:r>
              <a:rPr lang="en-US" dirty="0">
                <a:latin typeface="Times New Roman" pitchFamily="18" charset="0"/>
                <a:cs typeface="Times New Roman" pitchFamily="18" charset="0"/>
              </a:rPr>
              <a:t>        b) intellectually and emotionally mature</a:t>
            </a:r>
          </a:p>
          <a:p>
            <a:pPr marL="0" indent="0">
              <a:buNone/>
            </a:pPr>
            <a:r>
              <a:rPr lang="en-US" dirty="0">
                <a:latin typeface="Times New Roman" pitchFamily="18" charset="0"/>
                <a:cs typeface="Times New Roman" pitchFamily="18" charset="0"/>
              </a:rPr>
              <a:t>2. Legally; old enough to marry,  vote, </a:t>
            </a:r>
            <a:r>
              <a:rPr lang="en-US" dirty="0" err="1">
                <a:latin typeface="Times New Roman" pitchFamily="18" charset="0"/>
                <a:cs typeface="Times New Roman" pitchFamily="18" charset="0"/>
              </a:rPr>
              <a:t>etc</a:t>
            </a:r>
            <a:r>
              <a:rPr lang="en-US" dirty="0">
                <a:latin typeface="Times New Roman" pitchFamily="18" charset="0"/>
                <a:cs typeface="Times New Roman" pitchFamily="18" charset="0"/>
              </a:rPr>
              <a:t> </a:t>
            </a:r>
          </a:p>
          <a:p>
            <a:pPr marL="0" indent="0">
              <a:buNone/>
            </a:pPr>
            <a:r>
              <a:rPr lang="en-US" dirty="0">
                <a:latin typeface="Times New Roman" pitchFamily="18" charset="0"/>
                <a:cs typeface="Times New Roman" pitchFamily="18" charset="0"/>
              </a:rPr>
              <a:t> </a:t>
            </a:r>
          </a:p>
        </p:txBody>
      </p:sp>
    </p:spTree>
    <p:extLst>
      <p:ext uri="{BB962C8B-B14F-4D97-AF65-F5344CB8AC3E}">
        <p14:creationId xmlns:p14="http://schemas.microsoft.com/office/powerpoint/2010/main" val="27676852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a:t>
            </a:r>
          </a:p>
        </p:txBody>
      </p:sp>
      <p:sp>
        <p:nvSpPr>
          <p:cNvPr id="3" name="Content Placeholder 2"/>
          <p:cNvSpPr>
            <a:spLocks noGrp="1"/>
          </p:cNvSpPr>
          <p:nvPr>
            <p:ph idx="1"/>
          </p:nvPr>
        </p:nvSpPr>
        <p:spPr/>
        <p:txBody>
          <a:bodyPr/>
          <a:lstStyle/>
          <a:p>
            <a:pPr marL="0" indent="0">
              <a:buNone/>
            </a:pPr>
            <a:r>
              <a:rPr lang="en-US" b="1" dirty="0">
                <a:latin typeface="Segoe Print" pitchFamily="2" charset="0"/>
                <a:cs typeface="Times New Roman" pitchFamily="18" charset="0"/>
              </a:rPr>
              <a:t>Implications for curriculum</a:t>
            </a:r>
          </a:p>
          <a:p>
            <a:r>
              <a:rPr lang="en-US" dirty="0">
                <a:latin typeface="Times New Roman" pitchFamily="18" charset="0"/>
                <a:cs typeface="Times New Roman" pitchFamily="18" charset="0"/>
              </a:rPr>
              <a:t>Objectives of the course or/ and topics should be elaborated in the curriculum.</a:t>
            </a:r>
          </a:p>
          <a:p>
            <a:r>
              <a:rPr lang="en-US" dirty="0">
                <a:latin typeface="Times New Roman" pitchFamily="18" charset="0"/>
                <a:cs typeface="Times New Roman" pitchFamily="18" charset="0"/>
              </a:rPr>
              <a:t>The required effort and the perceived benefit of the content should be elaborated. </a:t>
            </a:r>
          </a:p>
        </p:txBody>
      </p:sp>
    </p:spTree>
    <p:extLst>
      <p:ext uri="{BB962C8B-B14F-4D97-AF65-F5344CB8AC3E}">
        <p14:creationId xmlns:p14="http://schemas.microsoft.com/office/powerpoint/2010/main" val="11317441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latin typeface="Times New Roman" pitchFamily="18" charset="0"/>
                <a:cs typeface="Times New Roman" pitchFamily="18" charset="0"/>
              </a:rPr>
            </a:br>
            <a:r>
              <a:rPr lang="en-US" b="1" dirty="0">
                <a:latin typeface="Times New Roman" pitchFamily="18" charset="0"/>
                <a:cs typeface="Times New Roman" pitchFamily="18" charset="0"/>
              </a:rPr>
              <a:t>2. The learners’ self-concept</a:t>
            </a:r>
            <a:br>
              <a:rPr lang="en-US" b="1" dirty="0">
                <a:latin typeface="Times New Roman" pitchFamily="18" charset="0"/>
                <a:cs typeface="Times New Roman" pitchFamily="18" charset="0"/>
              </a:rPr>
            </a:b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lgn="just"/>
            <a:r>
              <a:rPr lang="en-US" dirty="0">
                <a:latin typeface="Times New Roman" pitchFamily="18" charset="0"/>
                <a:cs typeface="Times New Roman" pitchFamily="18" charset="0"/>
              </a:rPr>
              <a:t> Adults have a self-concept of being responsible for their own decisions, for their own lives. </a:t>
            </a:r>
          </a:p>
          <a:p>
            <a:pPr algn="just"/>
            <a:r>
              <a:rPr lang="en-US" dirty="0">
                <a:latin typeface="Times New Roman" pitchFamily="18" charset="0"/>
                <a:cs typeface="Times New Roman" pitchFamily="18" charset="0"/>
              </a:rPr>
              <a:t>Once they have arrived at that self-concept, they develop a deep psychological need to be seen by others and treated by others as being capable of self-direction. </a:t>
            </a:r>
          </a:p>
          <a:p>
            <a:pPr algn="just"/>
            <a:r>
              <a:rPr lang="en-US" dirty="0">
                <a:latin typeface="Times New Roman" pitchFamily="18" charset="0"/>
                <a:cs typeface="Times New Roman" pitchFamily="18" charset="0"/>
              </a:rPr>
              <a:t>They resent and resist situations in which they feel others are imposing their wills on them. </a:t>
            </a:r>
          </a:p>
        </p:txBody>
      </p:sp>
    </p:spTree>
    <p:extLst>
      <p:ext uri="{BB962C8B-B14F-4D97-AF65-F5344CB8AC3E}">
        <p14:creationId xmlns:p14="http://schemas.microsoft.com/office/powerpoint/2010/main" val="1768001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lstStyle/>
          <a:p>
            <a:pPr marL="0" indent="0">
              <a:buNone/>
            </a:pPr>
            <a:r>
              <a:rPr lang="en-US" b="1" dirty="0">
                <a:latin typeface="Segoe Print" pitchFamily="2" charset="0"/>
              </a:rPr>
              <a:t>Implications for instruction/facilitation</a:t>
            </a:r>
          </a:p>
          <a:p>
            <a:r>
              <a:rPr lang="en-US" dirty="0"/>
              <a:t>The facilitators should treat learners as matured and responsible for their learning</a:t>
            </a:r>
          </a:p>
          <a:p>
            <a:pPr algn="just"/>
            <a:r>
              <a:rPr lang="en-US" dirty="0">
                <a:latin typeface="Times New Roman" pitchFamily="18" charset="0"/>
                <a:cs typeface="Times New Roman" pitchFamily="18" charset="0"/>
              </a:rPr>
              <a:t>Participate</a:t>
            </a:r>
            <a:r>
              <a:rPr lang="en-US" dirty="0"/>
              <a:t> learners in all spheres of the facilitation process; need assessment, teaching/ facilitation methods, assessment and evaluation etc.</a:t>
            </a:r>
          </a:p>
          <a:p>
            <a:pPr marL="0" indent="0" algn="just">
              <a:buNone/>
            </a:pPr>
            <a:endParaRPr lang="en-US" dirty="0"/>
          </a:p>
        </p:txBody>
      </p:sp>
    </p:spTree>
    <p:extLst>
      <p:ext uri="{BB962C8B-B14F-4D97-AF65-F5344CB8AC3E}">
        <p14:creationId xmlns:p14="http://schemas.microsoft.com/office/powerpoint/2010/main" val="2285971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err="1"/>
              <a:t>Contd</a:t>
            </a:r>
            <a:r>
              <a:rPr lang="en-US" dirty="0"/>
              <a:t>…</a:t>
            </a:r>
          </a:p>
        </p:txBody>
      </p:sp>
      <p:sp>
        <p:nvSpPr>
          <p:cNvPr id="3" name="Content Placeholder 2"/>
          <p:cNvSpPr>
            <a:spLocks noGrp="1"/>
          </p:cNvSpPr>
          <p:nvPr>
            <p:ph idx="1"/>
          </p:nvPr>
        </p:nvSpPr>
        <p:spPr>
          <a:xfrm>
            <a:off x="228600" y="990600"/>
            <a:ext cx="8610600" cy="6096000"/>
          </a:xfrm>
        </p:spPr>
        <p:txBody>
          <a:bodyPr>
            <a:noAutofit/>
          </a:bodyPr>
          <a:lstStyle/>
          <a:p>
            <a:r>
              <a:rPr lang="en-US" sz="3000" b="1" dirty="0">
                <a:latin typeface="Segoe Print" pitchFamily="2" charset="0"/>
                <a:cs typeface="Times New Roman" pitchFamily="18" charset="0"/>
              </a:rPr>
              <a:t>Implication for curriculum</a:t>
            </a:r>
          </a:p>
          <a:p>
            <a:pPr marL="0" indent="0">
              <a:buNone/>
            </a:pPr>
            <a:r>
              <a:rPr lang="en-US" sz="3000" dirty="0">
                <a:latin typeface="Times New Roman" pitchFamily="18" charset="0"/>
                <a:cs typeface="Times New Roman" pitchFamily="18" charset="0"/>
              </a:rPr>
              <a:t>Participating adult learners in the curriculum development, implementation and evaluation process like;</a:t>
            </a:r>
          </a:p>
          <a:p>
            <a:pPr lvl="1">
              <a:buFont typeface="Wingdings" pitchFamily="2" charset="2"/>
              <a:buChar char="ü"/>
            </a:pPr>
            <a:r>
              <a:rPr lang="en-US" sz="3000" dirty="0">
                <a:latin typeface="Times New Roman" pitchFamily="18" charset="0"/>
                <a:cs typeface="Times New Roman" pitchFamily="18" charset="0"/>
              </a:rPr>
              <a:t>Need assessment </a:t>
            </a:r>
          </a:p>
          <a:p>
            <a:pPr lvl="1">
              <a:buFont typeface="Wingdings" pitchFamily="2" charset="2"/>
              <a:buChar char="ü"/>
            </a:pPr>
            <a:r>
              <a:rPr lang="en-US" sz="3000" dirty="0">
                <a:latin typeface="Times New Roman" pitchFamily="18" charset="0"/>
                <a:cs typeface="Times New Roman" pitchFamily="18" charset="0"/>
              </a:rPr>
              <a:t>Selecting the learning experiences and the learning contents</a:t>
            </a:r>
          </a:p>
          <a:p>
            <a:pPr lvl="1">
              <a:buFont typeface="Wingdings" pitchFamily="2" charset="2"/>
              <a:buChar char="ü"/>
            </a:pPr>
            <a:r>
              <a:rPr lang="en-US" sz="3000" dirty="0">
                <a:latin typeface="Times New Roman" pitchFamily="18" charset="0"/>
                <a:cs typeface="Times New Roman" pitchFamily="18" charset="0"/>
              </a:rPr>
              <a:t>Implementation </a:t>
            </a:r>
          </a:p>
          <a:p>
            <a:pPr lvl="1">
              <a:buFont typeface="Wingdings" pitchFamily="2" charset="2"/>
              <a:buChar char="ü"/>
            </a:pPr>
            <a:r>
              <a:rPr lang="en-US" sz="3000" dirty="0" err="1">
                <a:latin typeface="Times New Roman" pitchFamily="18" charset="0"/>
                <a:cs typeface="Times New Roman" pitchFamily="18" charset="0"/>
              </a:rPr>
              <a:t>Evalution</a:t>
            </a:r>
            <a:endParaRPr lang="en-US" sz="3000" dirty="0">
              <a:latin typeface="Times New Roman" pitchFamily="18" charset="0"/>
              <a:cs typeface="Times New Roman" pitchFamily="18" charset="0"/>
            </a:endParaRPr>
          </a:p>
          <a:p>
            <a:r>
              <a:rPr lang="en-US" sz="3400" dirty="0">
                <a:latin typeface="Times New Roman" pitchFamily="18" charset="0"/>
                <a:cs typeface="Times New Roman" pitchFamily="18" charset="0"/>
              </a:rPr>
              <a:t>Incorporating the learners needs and interests in the curriculum</a:t>
            </a:r>
          </a:p>
        </p:txBody>
      </p:sp>
    </p:spTree>
    <p:extLst>
      <p:ext uri="{BB962C8B-B14F-4D97-AF65-F5344CB8AC3E}">
        <p14:creationId xmlns:p14="http://schemas.microsoft.com/office/powerpoint/2010/main" val="22858797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itchFamily="18" charset="0"/>
                <a:cs typeface="Times New Roman" pitchFamily="18" charset="0"/>
              </a:rPr>
              <a:t>3. The role of the learners’ experiences.</a:t>
            </a:r>
          </a:p>
        </p:txBody>
      </p:sp>
      <p:sp>
        <p:nvSpPr>
          <p:cNvPr id="3" name="Content Placeholder 2"/>
          <p:cNvSpPr>
            <a:spLocks noGrp="1"/>
          </p:cNvSpPr>
          <p:nvPr>
            <p:ph idx="1"/>
          </p:nvPr>
        </p:nvSpPr>
        <p:spPr/>
        <p:txBody>
          <a:bodyPr>
            <a:normAutofit fontScale="92500" lnSpcReduction="20000"/>
          </a:bodyPr>
          <a:lstStyle/>
          <a:p>
            <a:r>
              <a:rPr lang="en-US" dirty="0">
                <a:latin typeface="Times New Roman" pitchFamily="18" charset="0"/>
                <a:cs typeface="Times New Roman" pitchFamily="18" charset="0"/>
              </a:rPr>
              <a:t>Adults come into an educational activity with both a greater volume and a different quality of experience from that of youths. </a:t>
            </a:r>
          </a:p>
          <a:p>
            <a:r>
              <a:rPr lang="en-US" dirty="0">
                <a:latin typeface="Times New Roman" pitchFamily="18" charset="0"/>
                <a:cs typeface="Times New Roman" pitchFamily="18" charset="0"/>
              </a:rPr>
              <a:t>By virtue of simply having lived longer, they have accumulated more experience than they had as youths. </a:t>
            </a:r>
          </a:p>
          <a:p>
            <a:r>
              <a:rPr lang="en-US" dirty="0">
                <a:latin typeface="Times New Roman" pitchFamily="18" charset="0"/>
                <a:cs typeface="Times New Roman" pitchFamily="18" charset="0"/>
              </a:rPr>
              <a:t>But they also have had a different kind of experience. </a:t>
            </a:r>
          </a:p>
          <a:p>
            <a:r>
              <a:rPr lang="en-US" dirty="0">
                <a:latin typeface="Times New Roman" pitchFamily="18" charset="0"/>
                <a:cs typeface="Times New Roman" pitchFamily="18" charset="0"/>
              </a:rPr>
              <a:t>This difference in quantity and quality of experience has several consequences for adult education.</a:t>
            </a:r>
          </a:p>
        </p:txBody>
      </p:sp>
    </p:spTree>
    <p:extLst>
      <p:ext uri="{BB962C8B-B14F-4D97-AF65-F5344CB8AC3E}">
        <p14:creationId xmlns:p14="http://schemas.microsoft.com/office/powerpoint/2010/main" val="17151416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normAutofit lnSpcReduction="10000"/>
          </a:bodyPr>
          <a:lstStyle/>
          <a:p>
            <a:pPr marL="0" indent="0">
              <a:buNone/>
            </a:pPr>
            <a:r>
              <a:rPr lang="en-US" b="1" dirty="0">
                <a:latin typeface="Segoe Print" pitchFamily="2" charset="0"/>
              </a:rPr>
              <a:t>Implication for instruction/facilitation</a:t>
            </a:r>
          </a:p>
          <a:p>
            <a:r>
              <a:rPr lang="en-US" dirty="0">
                <a:latin typeface="Times New Roman" pitchFamily="18" charset="0"/>
                <a:cs typeface="Times New Roman" pitchFamily="18" charset="0"/>
              </a:rPr>
              <a:t>Respecting variety of adult learners experiences, </a:t>
            </a:r>
          </a:p>
          <a:p>
            <a:r>
              <a:rPr lang="en-US" dirty="0">
                <a:latin typeface="Times New Roman" pitchFamily="18" charset="0"/>
                <a:cs typeface="Times New Roman" pitchFamily="18" charset="0"/>
              </a:rPr>
              <a:t>adults will perceive that rejecting their experience is as rejecting themselves as persons. </a:t>
            </a:r>
          </a:p>
          <a:p>
            <a:r>
              <a:rPr lang="en-US" dirty="0">
                <a:latin typeface="Times New Roman" pitchFamily="18" charset="0"/>
                <a:cs typeface="Times New Roman" pitchFamily="18" charset="0"/>
              </a:rPr>
              <a:t>Use their experiences in the classroom</a:t>
            </a:r>
          </a:p>
          <a:p>
            <a:r>
              <a:rPr lang="en-US" dirty="0">
                <a:latin typeface="Times New Roman" pitchFamily="18" charset="0"/>
                <a:cs typeface="Times New Roman" pitchFamily="18" charset="0"/>
              </a:rPr>
              <a:t>Make learners to share their experiences and employ the experiential techniques</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9053271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group discussions, simulation exercises, problem solving activities, case methods, and laboratory methods instead of transmittal techniques. </a:t>
            </a:r>
          </a:p>
          <a:p>
            <a:r>
              <a:rPr lang="en-US" dirty="0">
                <a:latin typeface="Times New Roman" pitchFamily="18" charset="0"/>
                <a:cs typeface="Times New Roman" pitchFamily="18" charset="0"/>
              </a:rPr>
              <a:t>Also, greater emphasis is placed on peer-helping activities. </a:t>
            </a:r>
          </a:p>
        </p:txBody>
      </p:sp>
    </p:spTree>
    <p:extLst>
      <p:ext uri="{BB962C8B-B14F-4D97-AF65-F5344CB8AC3E}">
        <p14:creationId xmlns:p14="http://schemas.microsoft.com/office/powerpoint/2010/main" val="40164541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p:txBody>
          <a:bodyPr/>
          <a:lstStyle/>
          <a:p>
            <a:pPr marL="0" indent="0">
              <a:buNone/>
            </a:pPr>
            <a:r>
              <a:rPr lang="en-US" b="1" dirty="0">
                <a:latin typeface="Segoe Print" pitchFamily="2" charset="0"/>
                <a:cs typeface="Times New Roman" pitchFamily="18" charset="0"/>
              </a:rPr>
              <a:t>Implication for curriculum</a:t>
            </a:r>
          </a:p>
          <a:p>
            <a:r>
              <a:rPr lang="en-US" dirty="0">
                <a:latin typeface="Times New Roman" pitchFamily="18" charset="0"/>
                <a:cs typeface="Times New Roman" pitchFamily="18" charset="0"/>
              </a:rPr>
              <a:t>The curriculum development process should take account the learners experiences</a:t>
            </a:r>
          </a:p>
          <a:p>
            <a:r>
              <a:rPr lang="en-US" dirty="0">
                <a:latin typeface="Times New Roman" pitchFamily="18" charset="0"/>
                <a:cs typeface="Times New Roman" pitchFamily="18" charset="0"/>
              </a:rPr>
              <a:t>Should acknowledge prior learning experiences of the learners and the learning contents and learning experiences should be emerged from the learners experiences</a:t>
            </a:r>
          </a:p>
        </p:txBody>
      </p:sp>
    </p:spTree>
    <p:extLst>
      <p:ext uri="{BB962C8B-B14F-4D97-AF65-F5344CB8AC3E}">
        <p14:creationId xmlns:p14="http://schemas.microsoft.com/office/powerpoint/2010/main" val="9090420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itchFamily="18" charset="0"/>
                <a:cs typeface="Times New Roman" pitchFamily="18" charset="0"/>
              </a:rPr>
              <a:t>4. Readiness to learn</a:t>
            </a:r>
          </a:p>
        </p:txBody>
      </p:sp>
      <p:sp>
        <p:nvSpPr>
          <p:cNvPr id="3" name="Content Placeholder 2"/>
          <p:cNvSpPr>
            <a:spLocks noGrp="1"/>
          </p:cNvSpPr>
          <p:nvPr>
            <p:ph idx="1"/>
          </p:nvPr>
        </p:nvSpPr>
        <p:spPr/>
        <p:txBody>
          <a:bodyPr>
            <a:normAutofit/>
          </a:bodyPr>
          <a:lstStyle/>
          <a:p>
            <a:r>
              <a:rPr lang="en-US" dirty="0">
                <a:latin typeface="Times New Roman" pitchFamily="18" charset="0"/>
                <a:cs typeface="Times New Roman" pitchFamily="18" charset="0"/>
              </a:rPr>
              <a:t>Adults become ready to learn those things they need to know and be able to do in order to cope effectively with their real-life situations. </a:t>
            </a:r>
          </a:p>
          <a:p>
            <a:r>
              <a:rPr lang="en-US" dirty="0">
                <a:latin typeface="Times New Roman" pitchFamily="18" charset="0"/>
                <a:cs typeface="Times New Roman" pitchFamily="18" charset="0"/>
              </a:rPr>
              <a:t>An especially rich source of “readiness to learn” is the developmental tasks associated with moving from one developmental stage to the next. </a:t>
            </a:r>
          </a:p>
        </p:txBody>
      </p:sp>
    </p:spTree>
    <p:extLst>
      <p:ext uri="{BB962C8B-B14F-4D97-AF65-F5344CB8AC3E}">
        <p14:creationId xmlns:p14="http://schemas.microsoft.com/office/powerpoint/2010/main" val="20633745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normAutofit fontScale="85000" lnSpcReduction="10000"/>
          </a:bodyPr>
          <a:lstStyle/>
          <a:p>
            <a:r>
              <a:rPr lang="en-US" dirty="0"/>
              <a:t>The critical implication of this assumption is the importance of timing learning experiences to coincide with those developmental tasks. </a:t>
            </a:r>
          </a:p>
          <a:p>
            <a:r>
              <a:rPr lang="en-US" dirty="0"/>
              <a:t>For example, a sophomore girl in high school is not ready to learn about infant nutrition or marital relations, but let her get engaged after graduation and she will be very ready. </a:t>
            </a:r>
          </a:p>
          <a:p>
            <a:r>
              <a:rPr lang="en-US" dirty="0"/>
              <a:t>Bench workers are not ready for a course in supervisory training until they have mastered doing the work they will supervise and have decided that they are ready for more responsibility. </a:t>
            </a:r>
          </a:p>
          <a:p>
            <a:pPr marL="0" indent="0">
              <a:buNone/>
            </a:pPr>
            <a:endParaRPr lang="en-US" dirty="0"/>
          </a:p>
          <a:p>
            <a:endParaRPr lang="en-US" dirty="0"/>
          </a:p>
        </p:txBody>
      </p:sp>
    </p:spTree>
    <p:extLst>
      <p:ext uri="{BB962C8B-B14F-4D97-AF65-F5344CB8AC3E}">
        <p14:creationId xmlns:p14="http://schemas.microsoft.com/office/powerpoint/2010/main" val="59259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itchFamily="18" charset="0"/>
                <a:cs typeface="Times New Roman" pitchFamily="18" charset="0"/>
              </a:rPr>
              <a:t>Criteria for Defining Adult </a:t>
            </a:r>
          </a:p>
        </p:txBody>
      </p:sp>
      <p:sp>
        <p:nvSpPr>
          <p:cNvPr id="3" name="Content Placeholder 2"/>
          <p:cNvSpPr>
            <a:spLocks noGrp="1"/>
          </p:cNvSpPr>
          <p:nvPr>
            <p:ph idx="1"/>
          </p:nvPr>
        </p:nvSpPr>
        <p:spPr/>
        <p:txBody>
          <a:bodyPr>
            <a:normAutofit lnSpcReduction="10000"/>
          </a:bodyPr>
          <a:lstStyle/>
          <a:p>
            <a:r>
              <a:rPr lang="en-US" dirty="0">
                <a:latin typeface="Times New Roman" pitchFamily="18" charset="0"/>
                <a:cs typeface="Times New Roman" pitchFamily="18" charset="0"/>
              </a:rPr>
              <a:t>Age (Legal or otherwise )</a:t>
            </a:r>
          </a:p>
          <a:p>
            <a:r>
              <a:rPr lang="en-US" dirty="0">
                <a:latin typeface="Times New Roman" pitchFamily="18" charset="0"/>
                <a:cs typeface="Times New Roman" pitchFamily="18" charset="0"/>
              </a:rPr>
              <a:t>Maturity (Physical, biological, social, Psychological, </a:t>
            </a:r>
            <a:r>
              <a:rPr lang="en-US" dirty="0" err="1">
                <a:latin typeface="Times New Roman" pitchFamily="18" charset="0"/>
                <a:cs typeface="Times New Roman" pitchFamily="18" charset="0"/>
              </a:rPr>
              <a:t>etc</a:t>
            </a:r>
            <a:r>
              <a:rPr lang="en-US" dirty="0">
                <a:latin typeface="Times New Roman" pitchFamily="18" charset="0"/>
                <a:cs typeface="Times New Roman" pitchFamily="18" charset="0"/>
              </a:rPr>
              <a:t>)</a:t>
            </a:r>
          </a:p>
          <a:p>
            <a:r>
              <a:rPr lang="en-US" dirty="0">
                <a:latin typeface="Times New Roman" pitchFamily="18" charset="0"/>
                <a:cs typeface="Times New Roman" pitchFamily="18" charset="0"/>
              </a:rPr>
              <a:t>Experience</a:t>
            </a:r>
          </a:p>
          <a:p>
            <a:r>
              <a:rPr lang="en-US" dirty="0">
                <a:latin typeface="Times New Roman" pitchFamily="18" charset="0"/>
                <a:cs typeface="Times New Roman" pitchFamily="18" charset="0"/>
              </a:rPr>
              <a:t>Citizenship with full rights and duties</a:t>
            </a:r>
          </a:p>
          <a:p>
            <a:r>
              <a:rPr lang="en-US" dirty="0">
                <a:latin typeface="Times New Roman" pitchFamily="18" charset="0"/>
                <a:cs typeface="Times New Roman" pitchFamily="18" charset="0"/>
              </a:rPr>
              <a:t>Legal age (of adulthood)-for </a:t>
            </a:r>
            <a:r>
              <a:rPr lang="en-US" dirty="0" err="1">
                <a:latin typeface="Times New Roman" pitchFamily="18" charset="0"/>
                <a:cs typeface="Times New Roman" pitchFamily="18" charset="0"/>
              </a:rPr>
              <a:t>franchize</a:t>
            </a:r>
            <a:r>
              <a:rPr lang="en-US" dirty="0">
                <a:latin typeface="Times New Roman" pitchFamily="18" charset="0"/>
                <a:cs typeface="Times New Roman" pitchFamily="18" charset="0"/>
              </a:rPr>
              <a:t> for marriage, for male , for females  vary from country to country)</a:t>
            </a:r>
          </a:p>
          <a:p>
            <a:r>
              <a:rPr lang="en-US" dirty="0">
                <a:latin typeface="Times New Roman" pitchFamily="18" charset="0"/>
                <a:cs typeface="Times New Roman" pitchFamily="18" charset="0"/>
              </a:rPr>
              <a:t>Different criteria, often two or more , used </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1823756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lstStyle/>
          <a:p>
            <a:r>
              <a:rPr lang="en-US" dirty="0"/>
              <a:t>Therefore, the curriculum should be inline with the preferences of the learners</a:t>
            </a:r>
          </a:p>
        </p:txBody>
      </p:sp>
    </p:spTree>
    <p:extLst>
      <p:ext uri="{BB962C8B-B14F-4D97-AF65-F5344CB8AC3E}">
        <p14:creationId xmlns:p14="http://schemas.microsoft.com/office/powerpoint/2010/main" val="16450646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5</a:t>
            </a:r>
            <a:r>
              <a:rPr lang="en-US" b="1" dirty="0"/>
              <a:t>. Orientation to learning </a:t>
            </a:r>
          </a:p>
        </p:txBody>
      </p:sp>
      <p:sp>
        <p:nvSpPr>
          <p:cNvPr id="3" name="Content Placeholder 2"/>
          <p:cNvSpPr>
            <a:spLocks noGrp="1"/>
          </p:cNvSpPr>
          <p:nvPr>
            <p:ph idx="1"/>
          </p:nvPr>
        </p:nvSpPr>
        <p:spPr/>
        <p:txBody>
          <a:bodyPr>
            <a:normAutofit fontScale="85000" lnSpcReduction="20000"/>
          </a:bodyPr>
          <a:lstStyle/>
          <a:p>
            <a:pPr algn="just"/>
            <a:r>
              <a:rPr lang="en-US" dirty="0">
                <a:latin typeface="Times New Roman" pitchFamily="18" charset="0"/>
                <a:cs typeface="Times New Roman" pitchFamily="18" charset="0"/>
              </a:rPr>
              <a:t>In contrast to children’s and youths’ </a:t>
            </a:r>
            <a:r>
              <a:rPr lang="en-US" b="1" dirty="0">
                <a:latin typeface="Times New Roman" pitchFamily="18" charset="0"/>
                <a:cs typeface="Times New Roman" pitchFamily="18" charset="0"/>
              </a:rPr>
              <a:t>subject-centered</a:t>
            </a:r>
            <a:r>
              <a:rPr lang="en-US" dirty="0">
                <a:latin typeface="Times New Roman" pitchFamily="18" charset="0"/>
                <a:cs typeface="Times New Roman" pitchFamily="18" charset="0"/>
              </a:rPr>
              <a:t> orientation to learning (at least in school), adults are </a:t>
            </a:r>
            <a:r>
              <a:rPr lang="en-US" b="1" dirty="0">
                <a:latin typeface="Times New Roman" pitchFamily="18" charset="0"/>
                <a:cs typeface="Times New Roman" pitchFamily="18" charset="0"/>
              </a:rPr>
              <a:t>life-centered</a:t>
            </a:r>
            <a:r>
              <a:rPr lang="en-US" dirty="0">
                <a:latin typeface="Times New Roman" pitchFamily="18" charset="0"/>
                <a:cs typeface="Times New Roman" pitchFamily="18" charset="0"/>
              </a:rPr>
              <a:t> (or task-centered or problem-centered) in their orientation to learning. </a:t>
            </a:r>
          </a:p>
          <a:p>
            <a:pPr algn="just"/>
            <a:r>
              <a:rPr lang="en-US" dirty="0">
                <a:latin typeface="Times New Roman" pitchFamily="18" charset="0"/>
                <a:cs typeface="Times New Roman" pitchFamily="18" charset="0"/>
              </a:rPr>
              <a:t>Adults are motivated to learn to the extent that they perceive that learning will help them perform tasks or deal with problems that they confront in their life situations.</a:t>
            </a:r>
          </a:p>
          <a:p>
            <a:pPr algn="just"/>
            <a:r>
              <a:rPr lang="en-US" dirty="0">
                <a:latin typeface="Times New Roman" pitchFamily="18" charset="0"/>
                <a:cs typeface="Times New Roman" pitchFamily="18" charset="0"/>
              </a:rPr>
              <a:t> Furthermore, they learn new knowledge, understandings, skills, values, and attitudes most effectively when they are presented in the context of application to real-life situations. </a:t>
            </a:r>
          </a:p>
        </p:txBody>
      </p:sp>
    </p:spTree>
    <p:extLst>
      <p:ext uri="{BB962C8B-B14F-4D97-AF65-F5344CB8AC3E}">
        <p14:creationId xmlns:p14="http://schemas.microsoft.com/office/powerpoint/2010/main" val="4180139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normAutofit fontScale="70000" lnSpcReduction="20000"/>
          </a:bodyPr>
          <a:lstStyle/>
          <a:p>
            <a:pPr marL="0" indent="0">
              <a:buNone/>
            </a:pPr>
            <a:r>
              <a:rPr lang="en-US" b="1" dirty="0">
                <a:latin typeface="Segoe Print" pitchFamily="2" charset="0"/>
                <a:cs typeface="Times New Roman" pitchFamily="18" charset="0"/>
              </a:rPr>
              <a:t>Implications for instruction/facilitation</a:t>
            </a:r>
          </a:p>
          <a:p>
            <a:r>
              <a:rPr lang="en-US" dirty="0">
                <a:latin typeface="Times New Roman" pitchFamily="18" charset="0"/>
                <a:cs typeface="Times New Roman" pitchFamily="18" charset="0"/>
              </a:rPr>
              <a:t>Focus on problem solving skills</a:t>
            </a:r>
          </a:p>
          <a:p>
            <a:r>
              <a:rPr lang="en-US" dirty="0">
                <a:latin typeface="Times New Roman" pitchFamily="18" charset="0"/>
                <a:cs typeface="Times New Roman" pitchFamily="18" charset="0"/>
              </a:rPr>
              <a:t>Each adult learner may have unique problems to be addressed. So the facilitator is expected to plan with the broader area that most of the learners faced. For example the one may have a problem of reading, the second will have a gap of writing, and another adult learner still will have a gap of numeracy/simple calculation. Therefore, the facilitator may plan to deliver contents on basic literacy issues in the classroom.  Finally, the facilitator and the learners will evaluate as the number of problems of the adult learners solved against their plan.</a:t>
            </a:r>
          </a:p>
          <a:p>
            <a:r>
              <a:rPr lang="en-US" dirty="0">
                <a:latin typeface="Times New Roman" pitchFamily="18" charset="0"/>
                <a:cs typeface="Times New Roman" pitchFamily="18" charset="0"/>
              </a:rPr>
              <a:t>Relate the concepts and theories with the adults’ live.</a:t>
            </a:r>
          </a:p>
          <a:p>
            <a:r>
              <a:rPr lang="en-US" dirty="0">
                <a:latin typeface="Times New Roman" pitchFamily="18" charset="0"/>
                <a:cs typeface="Times New Roman" pitchFamily="18" charset="0"/>
              </a:rPr>
              <a:t>Therefore, learning should emphasize on performance and skill improvement (</a:t>
            </a:r>
            <a:r>
              <a:rPr lang="en-US" dirty="0" err="1">
                <a:latin typeface="Times New Roman" pitchFamily="18" charset="0"/>
                <a:cs typeface="Times New Roman" pitchFamily="18" charset="0"/>
              </a:rPr>
              <a:t>Kadir</a:t>
            </a:r>
            <a:r>
              <a:rPr lang="en-US" dirty="0">
                <a:latin typeface="Times New Roman" pitchFamily="18" charset="0"/>
                <a:cs typeface="Times New Roman" pitchFamily="18" charset="0"/>
              </a:rPr>
              <a:t>, 2016) which has an immediate application in the adult learners’ lives. </a:t>
            </a:r>
          </a:p>
          <a:p>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9295887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normAutofit fontScale="92500" lnSpcReduction="20000"/>
          </a:bodyPr>
          <a:lstStyle/>
          <a:p>
            <a:pPr marL="0" indent="0">
              <a:buNone/>
            </a:pPr>
            <a:r>
              <a:rPr lang="en-US" b="1" dirty="0">
                <a:latin typeface="Segoe Print" pitchFamily="2" charset="0"/>
                <a:cs typeface="Times New Roman" pitchFamily="18" charset="0"/>
              </a:rPr>
              <a:t>Implication for curriculum</a:t>
            </a:r>
          </a:p>
          <a:p>
            <a:r>
              <a:rPr lang="en-US" dirty="0">
                <a:latin typeface="Times New Roman" pitchFamily="18" charset="0"/>
                <a:cs typeface="Times New Roman" pitchFamily="18" charset="0"/>
              </a:rPr>
              <a:t>Focus on contents that brings immediate life change for learners</a:t>
            </a:r>
          </a:p>
          <a:p>
            <a:r>
              <a:rPr lang="en-US" dirty="0">
                <a:latin typeface="Times New Roman" pitchFamily="18" charset="0"/>
                <a:cs typeface="Times New Roman" pitchFamily="18" charset="0"/>
              </a:rPr>
              <a:t>The learning content should be vocational and practical which is related to the adult learners’ livelihood and interest that will fill the gap of the adult learners. They do not want to learn unless the content of the learning is they need to know and has a potential to solve their practical problem.</a:t>
            </a:r>
          </a:p>
          <a:p>
            <a:r>
              <a:rPr lang="en-US" dirty="0">
                <a:latin typeface="Times New Roman" pitchFamily="18" charset="0"/>
                <a:cs typeface="Times New Roman" pitchFamily="18" charset="0"/>
              </a:rPr>
              <a:t> Integrating courses or subjects with the adults’ live </a:t>
            </a:r>
          </a:p>
          <a:p>
            <a:endParaRPr lang="en-US" dirty="0"/>
          </a:p>
        </p:txBody>
      </p:sp>
    </p:spTree>
    <p:extLst>
      <p:ext uri="{BB962C8B-B14F-4D97-AF65-F5344CB8AC3E}">
        <p14:creationId xmlns:p14="http://schemas.microsoft.com/office/powerpoint/2010/main" val="125552546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itchFamily="18" charset="0"/>
                <a:cs typeface="Times New Roman" pitchFamily="18" charset="0"/>
              </a:rPr>
              <a:t>6. Motivation. </a:t>
            </a:r>
          </a:p>
        </p:txBody>
      </p:sp>
      <p:sp>
        <p:nvSpPr>
          <p:cNvPr id="3" name="Content Placeholder 2"/>
          <p:cNvSpPr>
            <a:spLocks noGrp="1"/>
          </p:cNvSpPr>
          <p:nvPr>
            <p:ph idx="1"/>
          </p:nvPr>
        </p:nvSpPr>
        <p:spPr/>
        <p:txBody>
          <a:bodyPr>
            <a:normAutofit fontScale="85000" lnSpcReduction="20000"/>
          </a:bodyPr>
          <a:lstStyle/>
          <a:p>
            <a:r>
              <a:rPr lang="en-US" dirty="0">
                <a:latin typeface="Times New Roman" pitchFamily="18" charset="0"/>
                <a:cs typeface="Times New Roman" pitchFamily="18" charset="0"/>
              </a:rPr>
              <a:t>Adults are responsive to some external motivators (better jobs, promotions, higher salaries, and the like), but the most potent motivators are internal pressures (the desire for increased job satisfaction, self-esteem, quality of life, and the like). </a:t>
            </a:r>
          </a:p>
          <a:p>
            <a:pPr marL="0" indent="0">
              <a:buNone/>
            </a:pP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Tough (1979) found in his research that all normal adults are motivated to keep growing and developing, but this motivation is frequently blocked by such barriers as negative self-concept as a student, inaccessibility of opportunities or resources, time constraints, and programs that violate principles of adult learning.</a:t>
            </a:r>
          </a:p>
        </p:txBody>
      </p:sp>
    </p:spTree>
    <p:extLst>
      <p:ext uri="{BB962C8B-B14F-4D97-AF65-F5344CB8AC3E}">
        <p14:creationId xmlns:p14="http://schemas.microsoft.com/office/powerpoint/2010/main" val="310467765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lstStyle/>
          <a:p>
            <a:r>
              <a:rPr lang="en-US" dirty="0" err="1"/>
              <a:t>Contd</a:t>
            </a:r>
            <a:r>
              <a:rPr lang="en-US" dirty="0"/>
              <a:t>…</a:t>
            </a:r>
          </a:p>
        </p:txBody>
      </p:sp>
      <p:sp>
        <p:nvSpPr>
          <p:cNvPr id="3" name="Content Placeholder 2"/>
          <p:cNvSpPr>
            <a:spLocks noGrp="1"/>
          </p:cNvSpPr>
          <p:nvPr>
            <p:ph idx="1"/>
          </p:nvPr>
        </p:nvSpPr>
        <p:spPr>
          <a:xfrm>
            <a:off x="457200" y="1295400"/>
            <a:ext cx="8229600" cy="5181600"/>
          </a:xfrm>
        </p:spPr>
        <p:txBody>
          <a:bodyPr>
            <a:normAutofit fontScale="92500" lnSpcReduction="20000"/>
          </a:bodyPr>
          <a:lstStyle/>
          <a:p>
            <a:pPr marL="0" indent="0">
              <a:buNone/>
            </a:pPr>
            <a:r>
              <a:rPr lang="en-US" b="1" dirty="0">
                <a:latin typeface="Segoe Print" pitchFamily="2" charset="0"/>
                <a:cs typeface="Times New Roman" pitchFamily="18" charset="0"/>
              </a:rPr>
              <a:t>Implication for Instruction/facilitation</a:t>
            </a:r>
          </a:p>
          <a:p>
            <a:r>
              <a:rPr lang="en-US" dirty="0">
                <a:latin typeface="Times New Roman" pitchFamily="18" charset="0"/>
                <a:cs typeface="Times New Roman" pitchFamily="18" charset="0"/>
              </a:rPr>
              <a:t>Give emphasis for internal motivators</a:t>
            </a:r>
          </a:p>
          <a:p>
            <a:r>
              <a:rPr lang="en-US" dirty="0">
                <a:latin typeface="Times New Roman" pitchFamily="18" charset="0"/>
                <a:cs typeface="Times New Roman" pitchFamily="18" charset="0"/>
              </a:rPr>
              <a:t>Helping adults to achieve their goal</a:t>
            </a:r>
          </a:p>
          <a:p>
            <a:r>
              <a:rPr lang="en-US" dirty="0">
                <a:latin typeface="Times New Roman" pitchFamily="18" charset="0"/>
                <a:cs typeface="Times New Roman" pitchFamily="18" charset="0"/>
              </a:rPr>
              <a:t>Remind how each activity will help them to achieve their goal</a:t>
            </a:r>
          </a:p>
          <a:p>
            <a:r>
              <a:rPr lang="en-US" dirty="0">
                <a:latin typeface="Times New Roman" pitchFamily="18" charset="0"/>
                <a:cs typeface="Times New Roman" pitchFamily="18" charset="0"/>
              </a:rPr>
              <a:t>Recognition, concern, and respect of their values, times, effort, energy are successful to attract the adult learners </a:t>
            </a:r>
          </a:p>
          <a:p>
            <a:pPr marL="0" indent="0">
              <a:buNone/>
            </a:pPr>
            <a:r>
              <a:rPr lang="en-US" b="1" dirty="0">
                <a:latin typeface="Segoe Print" pitchFamily="2" charset="0"/>
                <a:cs typeface="Times New Roman" pitchFamily="18" charset="0"/>
              </a:rPr>
              <a:t>Implication for curriculum</a:t>
            </a:r>
          </a:p>
          <a:p>
            <a:r>
              <a:rPr lang="en-US" dirty="0">
                <a:latin typeface="Times New Roman" pitchFamily="18" charset="0"/>
                <a:cs typeface="Times New Roman" pitchFamily="18" charset="0"/>
              </a:rPr>
              <a:t>Making the learning contents meaningful and relevant to their daily life activity has a vital role to keep and sustain the learners motivated.</a:t>
            </a:r>
          </a:p>
          <a:p>
            <a:pPr marL="0" indent="0">
              <a:buNone/>
            </a:pPr>
            <a:endParaRPr lang="en-US" dirty="0">
              <a:latin typeface="Times New Roman" pitchFamily="18" charset="0"/>
              <a:cs typeface="Times New Roman" pitchFamily="18" charset="0"/>
            </a:endParaRPr>
          </a:p>
          <a:p>
            <a:pPr marL="0" indent="0">
              <a:buNone/>
            </a:pPr>
            <a:endParaRPr lang="en-US" dirty="0">
              <a:latin typeface="Times New Roman" pitchFamily="18" charset="0"/>
              <a:cs typeface="Times New Roman" pitchFamily="18" charset="0"/>
            </a:endParaRPr>
          </a:p>
          <a:p>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39894813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4000" b="1" dirty="0">
                <a:latin typeface="Times New Roman" pitchFamily="18" charset="0"/>
                <a:cs typeface="Times New Roman" pitchFamily="18" charset="0"/>
              </a:rPr>
            </a:br>
            <a:r>
              <a:rPr lang="en-US" sz="4000" b="1" dirty="0">
                <a:latin typeface="Times New Roman" pitchFamily="18" charset="0"/>
                <a:cs typeface="Times New Roman" pitchFamily="18" charset="0"/>
              </a:rPr>
              <a:t>Participation</a:t>
            </a:r>
            <a:r>
              <a:rPr lang="en-US" u="sng" dirty="0"/>
              <a:t> </a:t>
            </a:r>
            <a:br>
              <a:rPr lang="en-US" dirty="0"/>
            </a:br>
            <a:br>
              <a:rPr lang="en-US" dirty="0"/>
            </a:br>
            <a:r>
              <a:rPr lang="en-US" dirty="0"/>
              <a:t>                                               </a:t>
            </a:r>
          </a:p>
        </p:txBody>
      </p:sp>
      <p:sp>
        <p:nvSpPr>
          <p:cNvPr id="3" name="Content Placeholder 2"/>
          <p:cNvSpPr>
            <a:spLocks noGrp="1"/>
          </p:cNvSpPr>
          <p:nvPr>
            <p:ph idx="1"/>
          </p:nvPr>
        </p:nvSpPr>
        <p:spPr/>
        <p:txBody>
          <a:bodyPr>
            <a:normAutofit fontScale="85000" lnSpcReduction="10000"/>
          </a:bodyPr>
          <a:lstStyle/>
          <a:p>
            <a:pPr lvl="0"/>
            <a:r>
              <a:rPr lang="en-US" dirty="0">
                <a:latin typeface="Times New Roman" pitchFamily="18" charset="0"/>
                <a:cs typeface="Times New Roman" pitchFamily="18" charset="0"/>
              </a:rPr>
              <a:t>the action or state of taking part in something.</a:t>
            </a:r>
          </a:p>
          <a:p>
            <a:pPr lvl="0"/>
            <a:r>
              <a:rPr lang="en-US" dirty="0">
                <a:latin typeface="Times New Roman" pitchFamily="18" charset="0"/>
                <a:cs typeface="Times New Roman" pitchFamily="18" charset="0"/>
              </a:rPr>
              <a:t>Much of the current interest in participation also stems from the concerns of Paulo </a:t>
            </a:r>
            <a:r>
              <a:rPr lang="en-US" dirty="0" err="1">
                <a:latin typeface="Times New Roman" pitchFamily="18" charset="0"/>
                <a:cs typeface="Times New Roman" pitchFamily="18" charset="0"/>
              </a:rPr>
              <a:t>Freire</a:t>
            </a:r>
            <a:r>
              <a:rPr lang="en-US" dirty="0">
                <a:latin typeface="Times New Roman" pitchFamily="18" charset="0"/>
                <a:cs typeface="Times New Roman" pitchFamily="18" charset="0"/>
              </a:rPr>
              <a:t>, the Brazilian educator, who regards people as critical and creative beings capable of knowing and transforming their environments.</a:t>
            </a:r>
          </a:p>
          <a:p>
            <a:pPr lvl="0"/>
            <a:r>
              <a:rPr lang="en-US" dirty="0">
                <a:latin typeface="Times New Roman" pitchFamily="18" charset="0"/>
                <a:cs typeface="Times New Roman" pitchFamily="18" charset="0"/>
              </a:rPr>
              <a:t> In </a:t>
            </a:r>
            <a:r>
              <a:rPr lang="en-US" dirty="0" err="1">
                <a:latin typeface="Times New Roman" pitchFamily="18" charset="0"/>
                <a:cs typeface="Times New Roman" pitchFamily="18" charset="0"/>
              </a:rPr>
              <a:t>Freire’s</a:t>
            </a:r>
            <a:r>
              <a:rPr lang="en-US" dirty="0">
                <a:latin typeface="Times New Roman" pitchFamily="18" charset="0"/>
                <a:cs typeface="Times New Roman" pitchFamily="18" charset="0"/>
              </a:rPr>
              <a:t> view, education can humanize, liberate and treat people as subjects who control their own lives; or it can domesticate, oppress, and treat them as objects to be manipulated.</a:t>
            </a:r>
          </a:p>
          <a:p>
            <a:pPr lvl="0"/>
            <a:r>
              <a:rPr lang="en-US" dirty="0">
                <a:latin typeface="Times New Roman" pitchFamily="18" charset="0"/>
                <a:cs typeface="Times New Roman" pitchFamily="18" charset="0"/>
              </a:rPr>
              <a:t> </a:t>
            </a:r>
          </a:p>
          <a:p>
            <a:pPr>
              <a:buNone/>
            </a:pPr>
            <a:endParaRPr lang="en-US"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95837434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normAutofit/>
          </a:bodyPr>
          <a:lstStyle/>
          <a:p>
            <a:pPr lvl="0"/>
            <a:r>
              <a:rPr lang="en-US" dirty="0">
                <a:latin typeface="Times New Roman" pitchFamily="18" charset="0"/>
                <a:cs typeface="Times New Roman" pitchFamily="18" charset="0"/>
              </a:rPr>
              <a:t>For education to be humanizing, according to </a:t>
            </a:r>
            <a:r>
              <a:rPr lang="en-US" dirty="0" err="1">
                <a:latin typeface="Times New Roman" pitchFamily="18" charset="0"/>
                <a:cs typeface="Times New Roman" pitchFamily="18" charset="0"/>
              </a:rPr>
              <a:t>Freire</a:t>
            </a:r>
            <a:r>
              <a:rPr lang="en-US" dirty="0">
                <a:latin typeface="Times New Roman" pitchFamily="18" charset="0"/>
                <a:cs typeface="Times New Roman" pitchFamily="18" charset="0"/>
              </a:rPr>
              <a:t>, it  must involve the learners in a process of problem posing in which they describe, </a:t>
            </a:r>
            <a:r>
              <a:rPr lang="en-US" dirty="0" err="1">
                <a:latin typeface="Times New Roman" pitchFamily="18" charset="0"/>
                <a:cs typeface="Times New Roman" pitchFamily="18" charset="0"/>
              </a:rPr>
              <a:t>analyse</a:t>
            </a:r>
            <a:r>
              <a:rPr lang="en-US" dirty="0">
                <a:latin typeface="Times New Roman" pitchFamily="18" charset="0"/>
                <a:cs typeface="Times New Roman" pitchFamily="18" charset="0"/>
              </a:rPr>
              <a:t>, and act to redesign their realities. </a:t>
            </a:r>
          </a:p>
          <a:p>
            <a:pPr lvl="0"/>
            <a:r>
              <a:rPr lang="en-US" dirty="0">
                <a:latin typeface="Times New Roman" pitchFamily="18" charset="0"/>
                <a:cs typeface="Times New Roman" pitchFamily="18" charset="0"/>
              </a:rPr>
              <a:t>This process can only be done in a context of true communication; one in which learners and facilitators trust and respect one another (</a:t>
            </a:r>
            <a:r>
              <a:rPr lang="en-US" dirty="0" err="1">
                <a:latin typeface="Times New Roman" pitchFamily="18" charset="0"/>
                <a:cs typeface="Times New Roman" pitchFamily="18" charset="0"/>
              </a:rPr>
              <a:t>Freire</a:t>
            </a:r>
            <a:r>
              <a:rPr lang="en-US" dirty="0">
                <a:latin typeface="Times New Roman" pitchFamily="18" charset="0"/>
                <a:cs typeface="Times New Roman" pitchFamily="18" charset="0"/>
              </a:rPr>
              <a:t>, 1990). </a:t>
            </a:r>
          </a:p>
          <a:p>
            <a:endParaRPr lang="en-US" dirty="0"/>
          </a:p>
        </p:txBody>
      </p:sp>
    </p:spTree>
    <p:extLst>
      <p:ext uri="{BB962C8B-B14F-4D97-AF65-F5344CB8AC3E}">
        <p14:creationId xmlns:p14="http://schemas.microsoft.com/office/powerpoint/2010/main" val="3000244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normAutofit fontScale="92500" lnSpcReduction="10000"/>
          </a:bodyPr>
          <a:lstStyle/>
          <a:p>
            <a:r>
              <a:rPr lang="en-US" dirty="0">
                <a:latin typeface="Times New Roman" pitchFamily="18" charset="0"/>
                <a:cs typeface="Times New Roman" pitchFamily="18" charset="0"/>
              </a:rPr>
              <a:t>A commitment to participation is also reflected in the work of several authors who emphasize group action as a central process in adult education program. </a:t>
            </a:r>
          </a:p>
          <a:p>
            <a:r>
              <a:rPr lang="en-US" dirty="0">
                <a:latin typeface="Times New Roman" pitchFamily="18" charset="0"/>
                <a:cs typeface="Times New Roman" pitchFamily="18" charset="0"/>
              </a:rPr>
              <a:t>When conceived of as an empowering process, adult education program assume several distinctive characteristics that relate to participation. </a:t>
            </a:r>
          </a:p>
          <a:p>
            <a:r>
              <a:rPr lang="en-US" sz="3800" b="1" dirty="0">
                <a:solidFill>
                  <a:srgbClr val="FF0000"/>
                </a:solidFill>
                <a:latin typeface="Times New Roman" pitchFamily="18" charset="0"/>
                <a:cs typeface="Times New Roman" pitchFamily="18" charset="0"/>
              </a:rPr>
              <a:t>Therefore, Participation is a soul of adult education</a:t>
            </a:r>
          </a:p>
        </p:txBody>
      </p:sp>
    </p:spTree>
    <p:extLst>
      <p:ext uri="{BB962C8B-B14F-4D97-AF65-F5344CB8AC3E}">
        <p14:creationId xmlns:p14="http://schemas.microsoft.com/office/powerpoint/2010/main" val="409518728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itchFamily="18" charset="0"/>
                <a:cs typeface="Times New Roman" pitchFamily="18" charset="0"/>
              </a:rPr>
              <a:t>Types	of	Participation </a:t>
            </a:r>
          </a:p>
        </p:txBody>
      </p:sp>
      <p:sp>
        <p:nvSpPr>
          <p:cNvPr id="3" name="Content Placeholder 2"/>
          <p:cNvSpPr>
            <a:spLocks noGrp="1"/>
          </p:cNvSpPr>
          <p:nvPr>
            <p:ph idx="1"/>
          </p:nvPr>
        </p:nvSpPr>
        <p:spPr/>
        <p:txBody>
          <a:bodyPr/>
          <a:lstStyle/>
          <a:p>
            <a:pPr marL="514350" indent="-514350">
              <a:buFont typeface="+mj-lt"/>
              <a:buAutoNum type="arabicPeriod"/>
            </a:pPr>
            <a:r>
              <a:rPr lang="en-US" dirty="0">
                <a:latin typeface="Times New Roman" pitchFamily="18" charset="0"/>
                <a:cs typeface="Times New Roman" pitchFamily="18" charset="0"/>
              </a:rPr>
              <a:t>representational participation;</a:t>
            </a:r>
          </a:p>
          <a:p>
            <a:pPr marL="514350" indent="-514350">
              <a:buFont typeface="+mj-lt"/>
              <a:buAutoNum type="arabicPeriod"/>
            </a:pPr>
            <a:r>
              <a:rPr lang="en-US" dirty="0">
                <a:latin typeface="Times New Roman" pitchFamily="18" charset="0"/>
                <a:cs typeface="Times New Roman" pitchFamily="18" charset="0"/>
              </a:rPr>
              <a:t>information-sharing; 	</a:t>
            </a:r>
          </a:p>
          <a:p>
            <a:pPr marL="514350" indent="-514350">
              <a:buFont typeface="+mj-lt"/>
              <a:buAutoNum type="arabicPeriod"/>
            </a:pPr>
            <a:r>
              <a:rPr lang="en-US" dirty="0">
                <a:latin typeface="Times New Roman" pitchFamily="18" charset="0"/>
                <a:cs typeface="Times New Roman" pitchFamily="18" charset="0"/>
              </a:rPr>
              <a:t>consultation; 	</a:t>
            </a:r>
          </a:p>
          <a:p>
            <a:pPr marL="514350" indent="-514350">
              <a:buFont typeface="+mj-lt"/>
              <a:buAutoNum type="arabicPeriod"/>
            </a:pPr>
            <a:r>
              <a:rPr lang="en-US" dirty="0">
                <a:latin typeface="Times New Roman" pitchFamily="18" charset="0"/>
                <a:cs typeface="Times New Roman" pitchFamily="18" charset="0"/>
              </a:rPr>
              <a:t>joint decision-making; 	</a:t>
            </a:r>
          </a:p>
          <a:p>
            <a:pPr marL="514350" indent="-514350">
              <a:buFont typeface="+mj-lt"/>
              <a:buAutoNum type="arabicPeriod"/>
            </a:pPr>
            <a:r>
              <a:rPr lang="en-US" dirty="0">
                <a:latin typeface="Times New Roman" pitchFamily="18" charset="0"/>
                <a:cs typeface="Times New Roman" pitchFamily="18" charset="0"/>
              </a:rPr>
              <a:t>acting together; and 	</a:t>
            </a:r>
          </a:p>
          <a:p>
            <a:pPr marL="514350" indent="-514350">
              <a:buFont typeface="+mj-lt"/>
              <a:buAutoNum type="arabicPeriod"/>
            </a:pPr>
            <a:r>
              <a:rPr lang="en-US" dirty="0">
                <a:latin typeface="Times New Roman" pitchFamily="18" charset="0"/>
                <a:cs typeface="Times New Roman" pitchFamily="18" charset="0"/>
              </a:rPr>
              <a:t>building independent community initiatives.</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4545134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itchFamily="18" charset="0"/>
                <a:cs typeface="Times New Roman" pitchFamily="18" charset="0"/>
              </a:rPr>
              <a:t>Difficulty in Defining Adult </a:t>
            </a:r>
          </a:p>
        </p:txBody>
      </p:sp>
      <p:sp>
        <p:nvSpPr>
          <p:cNvPr id="3" name="Content Placeholder 2"/>
          <p:cNvSpPr>
            <a:spLocks noGrp="1"/>
          </p:cNvSpPr>
          <p:nvPr>
            <p:ph idx="1"/>
          </p:nvPr>
        </p:nvSpPr>
        <p:spPr/>
        <p:txBody>
          <a:bodyPr>
            <a:normAutofit/>
          </a:bodyPr>
          <a:lstStyle/>
          <a:p>
            <a:r>
              <a:rPr lang="en-US" dirty="0">
                <a:latin typeface="Times New Roman" pitchFamily="18" charset="0"/>
                <a:cs typeface="Times New Roman" pitchFamily="18" charset="0"/>
              </a:rPr>
              <a:t>Theoretical </a:t>
            </a:r>
          </a:p>
          <a:p>
            <a:r>
              <a:rPr lang="en-US" dirty="0">
                <a:latin typeface="Times New Roman" pitchFamily="18" charset="0"/>
                <a:cs typeface="Times New Roman" pitchFamily="18" charset="0"/>
              </a:rPr>
              <a:t>Practical (Drawing boundaries)</a:t>
            </a:r>
          </a:p>
          <a:p>
            <a:r>
              <a:rPr lang="en-US" dirty="0">
                <a:latin typeface="Times New Roman" pitchFamily="18" charset="0"/>
                <a:cs typeface="Times New Roman" pitchFamily="18" charset="0"/>
              </a:rPr>
              <a:t>Adult hood divided in to stages and each stage defined separately- Erikson(1963): </a:t>
            </a:r>
            <a:r>
              <a:rPr lang="en-US" dirty="0" err="1">
                <a:latin typeface="Times New Roman" pitchFamily="18" charset="0"/>
                <a:cs typeface="Times New Roman" pitchFamily="18" charset="0"/>
              </a:rPr>
              <a:t>Sheey</a:t>
            </a:r>
            <a:r>
              <a:rPr lang="en-US" dirty="0">
                <a:latin typeface="Times New Roman" pitchFamily="18" charset="0"/>
                <a:cs typeface="Times New Roman" pitchFamily="18" charset="0"/>
              </a:rPr>
              <a:t>(1976)</a:t>
            </a:r>
          </a:p>
          <a:p>
            <a:r>
              <a:rPr lang="en-US" dirty="0">
                <a:latin typeface="Times New Roman" pitchFamily="18" charset="0"/>
                <a:cs typeface="Times New Roman" pitchFamily="18" charset="0"/>
              </a:rPr>
              <a:t>Distinction between child and adult whether it is essential- </a:t>
            </a:r>
            <a:r>
              <a:rPr lang="en-US" dirty="0" err="1">
                <a:latin typeface="Times New Roman" pitchFamily="18" charset="0"/>
                <a:cs typeface="Times New Roman" pitchFamily="18" charset="0"/>
              </a:rPr>
              <a:t>Legge</a:t>
            </a:r>
            <a:r>
              <a:rPr lang="en-US" dirty="0">
                <a:latin typeface="Times New Roman" pitchFamily="18" charset="0"/>
                <a:cs typeface="Times New Roman" pitchFamily="18" charset="0"/>
              </a:rPr>
              <a:t> (1982) </a:t>
            </a:r>
          </a:p>
          <a:p>
            <a:r>
              <a:rPr lang="en-US" dirty="0">
                <a:latin typeface="Times New Roman" pitchFamily="18" charset="0"/>
                <a:cs typeface="Times New Roman" pitchFamily="18" charset="0"/>
              </a:rPr>
              <a:t>“Child Man” or “man child” </a:t>
            </a:r>
            <a:r>
              <a:rPr lang="en-US" dirty="0" err="1">
                <a:latin typeface="Times New Roman" pitchFamily="18" charset="0"/>
                <a:cs typeface="Times New Roman" pitchFamily="18" charset="0"/>
              </a:rPr>
              <a:t>interms</a:t>
            </a:r>
            <a:r>
              <a:rPr lang="en-US" dirty="0">
                <a:latin typeface="Times New Roman" pitchFamily="18" charset="0"/>
                <a:cs typeface="Times New Roman" pitchFamily="18" charset="0"/>
              </a:rPr>
              <a:t> of their maturity</a:t>
            </a:r>
          </a:p>
        </p:txBody>
      </p:sp>
    </p:spTree>
    <p:extLst>
      <p:ext uri="{BB962C8B-B14F-4D97-AF65-F5344CB8AC3E}">
        <p14:creationId xmlns:p14="http://schemas.microsoft.com/office/powerpoint/2010/main" val="285821147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latin typeface="Times New Roman" pitchFamily="18" charset="0"/>
                <a:cs typeface="Times New Roman" pitchFamily="18" charset="0"/>
              </a:rPr>
            </a:br>
            <a:r>
              <a:rPr lang="en-US" dirty="0">
                <a:latin typeface="Times New Roman" pitchFamily="18" charset="0"/>
                <a:cs typeface="Times New Roman" pitchFamily="18" charset="0"/>
              </a:rPr>
              <a:t>1. Representational participation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5257800"/>
          </a:xfrm>
        </p:spPr>
        <p:txBody>
          <a:bodyPr>
            <a:normAutofit/>
          </a:bodyPr>
          <a:lstStyle/>
          <a:p>
            <a:r>
              <a:rPr lang="en-US" dirty="0">
                <a:latin typeface="Times New Roman" pitchFamily="18" charset="0"/>
                <a:cs typeface="Times New Roman" pitchFamily="18" charset="0"/>
              </a:rPr>
              <a:t>Representational participation is based on the conscious effort of the program developer to select individuals who represent a broad cross section of needs and interests of the community chosen for an adult education program.</a:t>
            </a:r>
          </a:p>
          <a:p>
            <a:pPr marL="400050" lvl="1" indent="0">
              <a:buNone/>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79858650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2. Information Sharing</a:t>
            </a:r>
          </a:p>
        </p:txBody>
      </p:sp>
      <p:sp>
        <p:nvSpPr>
          <p:cNvPr id="3" name="Content Placeholder 2"/>
          <p:cNvSpPr>
            <a:spLocks noGrp="1"/>
          </p:cNvSpPr>
          <p:nvPr>
            <p:ph idx="1"/>
          </p:nvPr>
        </p:nvSpPr>
        <p:spPr/>
        <p:txBody>
          <a:bodyPr/>
          <a:lstStyle/>
          <a:p>
            <a:pPr lvl="0"/>
            <a:r>
              <a:rPr lang="en-US" sz="2700" dirty="0">
                <a:solidFill>
                  <a:prstClr val="black"/>
                </a:solidFill>
                <a:latin typeface="Times New Roman" pitchFamily="18" charset="0"/>
                <a:cs typeface="Times New Roman" pitchFamily="18" charset="0"/>
              </a:rPr>
              <a:t>Information sharing is inappropriate when the issue require greater involvement of adult learners</a:t>
            </a:r>
          </a:p>
          <a:p>
            <a:pPr lvl="0"/>
            <a:r>
              <a:rPr lang="en-US" sz="2700" dirty="0">
                <a:solidFill>
                  <a:prstClr val="black"/>
                </a:solidFill>
                <a:latin typeface="Times New Roman" pitchFamily="18" charset="0"/>
                <a:cs typeface="Times New Roman" pitchFamily="18" charset="0"/>
              </a:rPr>
              <a:t>Information-sharing is appropriate under the following circumstances:</a:t>
            </a:r>
          </a:p>
          <a:p>
            <a:pPr marL="914400" lvl="1" indent="-514350">
              <a:buFont typeface="+mj-lt"/>
              <a:buAutoNum type="arabicPeriod"/>
            </a:pPr>
            <a:r>
              <a:rPr lang="en-US" sz="2400" dirty="0">
                <a:solidFill>
                  <a:prstClr val="black"/>
                </a:solidFill>
                <a:latin typeface="Times New Roman" pitchFamily="18" charset="0"/>
                <a:cs typeface="Times New Roman" pitchFamily="18" charset="0"/>
              </a:rPr>
              <a:t>at the start of a consultation process with the promise of more opportunity to participate later; </a:t>
            </a:r>
          </a:p>
          <a:p>
            <a:pPr marL="914400" lvl="1" indent="-514350">
              <a:buFont typeface="+mj-lt"/>
              <a:buAutoNum type="arabicPeriod"/>
            </a:pPr>
            <a:r>
              <a:rPr lang="en-US" sz="2400" dirty="0">
                <a:solidFill>
                  <a:prstClr val="black"/>
                </a:solidFill>
                <a:latin typeface="Times New Roman" pitchFamily="18" charset="0"/>
                <a:cs typeface="Times New Roman" pitchFamily="18" charset="0"/>
              </a:rPr>
              <a:t>where there is no room for manoeuver and only one course of action is possible; and </a:t>
            </a:r>
          </a:p>
          <a:p>
            <a:pPr marL="914400" lvl="1" indent="-514350">
              <a:buFont typeface="+mj-lt"/>
              <a:buAutoNum type="arabicPeriod"/>
            </a:pPr>
            <a:r>
              <a:rPr lang="en-US" sz="2400" dirty="0">
                <a:solidFill>
                  <a:prstClr val="black"/>
                </a:solidFill>
                <a:latin typeface="Times New Roman" pitchFamily="18" charset="0"/>
                <a:cs typeface="Times New Roman" pitchFamily="18" charset="0"/>
              </a:rPr>
              <a:t> in a situation where the course of action does not affect others. </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97129508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3. Consultation</a:t>
            </a:r>
          </a:p>
        </p:txBody>
      </p:sp>
      <p:sp>
        <p:nvSpPr>
          <p:cNvPr id="3" name="Content Placeholder 2"/>
          <p:cNvSpPr>
            <a:spLocks noGrp="1"/>
          </p:cNvSpPr>
          <p:nvPr>
            <p:ph idx="1"/>
          </p:nvPr>
        </p:nvSpPr>
        <p:spPr/>
        <p:txBody>
          <a:bodyPr>
            <a:normAutofit fontScale="92500" lnSpcReduction="20000"/>
          </a:bodyPr>
          <a:lstStyle/>
          <a:p>
            <a:r>
              <a:rPr lang="en-US" dirty="0"/>
              <a:t> Consultation effectively means giving people a restricted choice and role in solutions. </a:t>
            </a:r>
          </a:p>
          <a:p>
            <a:r>
              <a:rPr lang="en-US" dirty="0"/>
              <a:t>The </a:t>
            </a:r>
            <a:r>
              <a:rPr lang="en-US" dirty="0" err="1"/>
              <a:t>programme</a:t>
            </a:r>
            <a:r>
              <a:rPr lang="en-US" dirty="0"/>
              <a:t> developer may consult on the problems, consider alternative options, allow comments, take account of public opinion and negotiate before proceeding. </a:t>
            </a:r>
          </a:p>
          <a:p>
            <a:r>
              <a:rPr lang="en-US" dirty="0"/>
              <a:t>However, the </a:t>
            </a:r>
            <a:r>
              <a:rPr lang="en-US" dirty="0" err="1"/>
              <a:t>programme</a:t>
            </a:r>
            <a:r>
              <a:rPr lang="en-US" dirty="0"/>
              <a:t> developer </a:t>
            </a:r>
            <a:r>
              <a:rPr lang="en-US" b="1" dirty="0"/>
              <a:t>is not asking for help in taking action</a:t>
            </a:r>
            <a:r>
              <a:rPr lang="en-US" dirty="0"/>
              <a:t>. </a:t>
            </a:r>
          </a:p>
          <a:p>
            <a:r>
              <a:rPr lang="en-US" dirty="0"/>
              <a:t>Consultation opportunities in </a:t>
            </a:r>
            <a:r>
              <a:rPr lang="en-US" dirty="0" err="1"/>
              <a:t>programme</a:t>
            </a:r>
            <a:r>
              <a:rPr lang="en-US" dirty="0"/>
              <a:t> development will arise throughout needs analysis and </a:t>
            </a:r>
            <a:r>
              <a:rPr lang="en-US" dirty="0" err="1"/>
              <a:t>programme</a:t>
            </a:r>
            <a:r>
              <a:rPr lang="en-US" dirty="0"/>
              <a:t> goal and content development.</a:t>
            </a:r>
          </a:p>
        </p:txBody>
      </p:sp>
    </p:spTree>
    <p:extLst>
      <p:ext uri="{BB962C8B-B14F-4D97-AF65-F5344CB8AC3E}">
        <p14:creationId xmlns:p14="http://schemas.microsoft.com/office/powerpoint/2010/main" val="107310834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latin typeface="Times New Roman" pitchFamily="18" charset="0"/>
                <a:cs typeface="Times New Roman" pitchFamily="18" charset="0"/>
              </a:rPr>
            </a:br>
            <a:r>
              <a:rPr lang="en-US" dirty="0">
                <a:latin typeface="Times New Roman" pitchFamily="18" charset="0"/>
                <a:cs typeface="Times New Roman" pitchFamily="18" charset="0"/>
              </a:rPr>
              <a:t>4. Joint Decision-making</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r>
              <a:rPr lang="en-US" dirty="0">
                <a:latin typeface="Times New Roman" pitchFamily="18" charset="0"/>
                <a:cs typeface="Times New Roman" pitchFamily="18" charset="0"/>
              </a:rPr>
              <a:t>Joint decision-making is possible at some points of the program development process. </a:t>
            </a:r>
          </a:p>
          <a:p>
            <a:r>
              <a:rPr lang="en-US" dirty="0">
                <a:latin typeface="Times New Roman" pitchFamily="18" charset="0"/>
                <a:cs typeface="Times New Roman" pitchFamily="18" charset="0"/>
              </a:rPr>
              <a:t>It implies some right to negotiate the content of the program. </a:t>
            </a:r>
          </a:p>
          <a:p>
            <a:r>
              <a:rPr lang="en-US" dirty="0">
                <a:latin typeface="Times New Roman" pitchFamily="18" charset="0"/>
                <a:cs typeface="Times New Roman" pitchFamily="18" charset="0"/>
              </a:rPr>
              <a:t>Strong stakeholders (for example, local community leaders) can have a determining influence on content. </a:t>
            </a:r>
          </a:p>
          <a:p>
            <a:r>
              <a:rPr lang="en-US" dirty="0">
                <a:latin typeface="Times New Roman" pitchFamily="18" charset="0"/>
                <a:cs typeface="Times New Roman" pitchFamily="18" charset="0"/>
              </a:rPr>
              <a:t>Participants possessing relatively little power can also influence the process by, at the very least, refusing to sanction program content that they dislike. </a:t>
            </a:r>
          </a:p>
        </p:txBody>
      </p:sp>
    </p:spTree>
    <p:extLst>
      <p:ext uri="{BB962C8B-B14F-4D97-AF65-F5344CB8AC3E}">
        <p14:creationId xmlns:p14="http://schemas.microsoft.com/office/powerpoint/2010/main" val="105772393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latin typeface="Times New Roman" pitchFamily="18" charset="0"/>
                <a:cs typeface="Times New Roman" pitchFamily="18" charset="0"/>
              </a:rPr>
              <a:t>5. Acting together</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a:latin typeface="Times New Roman" pitchFamily="18" charset="0"/>
                <a:cs typeface="Times New Roman" pitchFamily="18" charset="0"/>
              </a:rPr>
              <a:t>Acting together may involve short-term collaboration or forming more permanent partnerships with other interests. </a:t>
            </a:r>
          </a:p>
          <a:p>
            <a:r>
              <a:rPr lang="en-US" dirty="0">
                <a:latin typeface="Times New Roman" pitchFamily="18" charset="0"/>
                <a:cs typeface="Times New Roman" pitchFamily="18" charset="0"/>
              </a:rPr>
              <a:t>Acting together in partnership involves both deciding together and then acting together. </a:t>
            </a:r>
          </a:p>
          <a:p>
            <a:r>
              <a:rPr lang="en-US" dirty="0">
                <a:latin typeface="Times New Roman" pitchFamily="18" charset="0"/>
                <a:cs typeface="Times New Roman" pitchFamily="18" charset="0"/>
              </a:rPr>
              <a:t>This means the </a:t>
            </a:r>
            <a:r>
              <a:rPr lang="en-US" dirty="0" err="1">
                <a:latin typeface="Times New Roman" pitchFamily="18" charset="0"/>
                <a:cs typeface="Times New Roman" pitchFamily="18" charset="0"/>
              </a:rPr>
              <a:t>programme</a:t>
            </a:r>
            <a:r>
              <a:rPr lang="en-US" dirty="0">
                <a:latin typeface="Times New Roman" pitchFamily="18" charset="0"/>
                <a:cs typeface="Times New Roman" pitchFamily="18" charset="0"/>
              </a:rPr>
              <a:t> developer and the adult learners have a shared vision of what they want, and the means to carry it out. </a:t>
            </a:r>
          </a:p>
          <a:p>
            <a:r>
              <a:rPr lang="en-US" dirty="0">
                <a:latin typeface="Times New Roman" pitchFamily="18" charset="0"/>
                <a:cs typeface="Times New Roman" pitchFamily="18" charset="0"/>
              </a:rPr>
              <a:t>Partners need to trust each other as well as agree on what they want to do. </a:t>
            </a:r>
          </a:p>
          <a:p>
            <a:r>
              <a:rPr lang="en-US" dirty="0">
                <a:latin typeface="Times New Roman" pitchFamily="18" charset="0"/>
                <a:cs typeface="Times New Roman" pitchFamily="18" charset="0"/>
              </a:rPr>
              <a:t>Effective partnerships take a long time to develop. </a:t>
            </a:r>
          </a:p>
          <a:p>
            <a:r>
              <a:rPr lang="en-US" dirty="0">
                <a:latin typeface="Times New Roman" pitchFamily="18" charset="0"/>
                <a:cs typeface="Times New Roman" pitchFamily="18" charset="0"/>
              </a:rPr>
              <a:t>Each partner needs to feel they have an appropriate stake in the partnership and a fair say in what happens.</a:t>
            </a:r>
          </a:p>
        </p:txBody>
      </p:sp>
    </p:spTree>
    <p:extLst>
      <p:ext uri="{BB962C8B-B14F-4D97-AF65-F5344CB8AC3E}">
        <p14:creationId xmlns:p14="http://schemas.microsoft.com/office/powerpoint/2010/main" val="158225253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6. Supporting independent community initiatives</a:t>
            </a:r>
            <a:br>
              <a:rPr lang="en-US" dirty="0"/>
            </a:br>
            <a:endParaRPr lang="en-US" dirty="0"/>
          </a:p>
        </p:txBody>
      </p:sp>
      <p:sp>
        <p:nvSpPr>
          <p:cNvPr id="3" name="Content Placeholder 2"/>
          <p:cNvSpPr>
            <a:spLocks noGrp="1"/>
          </p:cNvSpPr>
          <p:nvPr>
            <p:ph idx="1"/>
          </p:nvPr>
        </p:nvSpPr>
        <p:spPr>
          <a:xfrm>
            <a:off x="381000" y="1676400"/>
            <a:ext cx="8229600" cy="4525963"/>
          </a:xfrm>
        </p:spPr>
        <p:txBody>
          <a:bodyPr>
            <a:normAutofit fontScale="85000" lnSpcReduction="20000"/>
          </a:bodyPr>
          <a:lstStyle/>
          <a:p>
            <a:r>
              <a:rPr lang="en-US" dirty="0"/>
              <a:t>means helping others develop and carry out their own plans. </a:t>
            </a:r>
          </a:p>
          <a:p>
            <a:r>
              <a:rPr lang="en-US" dirty="0"/>
              <a:t>Resource holders who promote this method may decide to place a limit on what they will support. </a:t>
            </a:r>
          </a:p>
          <a:p>
            <a:r>
              <a:rPr lang="en-US" dirty="0"/>
              <a:t>Supporting independent community initiatives is the most empowering method, provided people want to do things for themselves.</a:t>
            </a:r>
          </a:p>
          <a:p>
            <a:r>
              <a:rPr lang="en-US" dirty="0"/>
              <a:t> Using this method may involve people in setting up new forms of organization to handle funds and carry out projects or program. </a:t>
            </a:r>
          </a:p>
          <a:p>
            <a:r>
              <a:rPr lang="en-US" dirty="0"/>
              <a:t>The process has to be owned by, and moved at the pace of, those who are going to run the initiative. </a:t>
            </a:r>
          </a:p>
        </p:txBody>
      </p:sp>
    </p:spTree>
    <p:extLst>
      <p:ext uri="{BB962C8B-B14F-4D97-AF65-F5344CB8AC3E}">
        <p14:creationId xmlns:p14="http://schemas.microsoft.com/office/powerpoint/2010/main" val="199108833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Times New Roman" pitchFamily="18" charset="0"/>
                <a:cs typeface="Times New Roman" pitchFamily="18" charset="0"/>
              </a:rPr>
              <a:t>The importance of participation</a:t>
            </a:r>
          </a:p>
        </p:txBody>
      </p:sp>
      <p:sp>
        <p:nvSpPr>
          <p:cNvPr id="3" name="Content Placeholder 2"/>
          <p:cNvSpPr>
            <a:spLocks noGrp="1"/>
          </p:cNvSpPr>
          <p:nvPr>
            <p:ph idx="1"/>
          </p:nvPr>
        </p:nvSpPr>
        <p:spPr>
          <a:xfrm>
            <a:off x="457200" y="1295400"/>
            <a:ext cx="8686800" cy="5791200"/>
          </a:xfrm>
        </p:spPr>
        <p:txBody>
          <a:bodyPr>
            <a:normAutofit fontScale="77500" lnSpcReduction="20000"/>
          </a:bodyPr>
          <a:lstStyle/>
          <a:p>
            <a:pPr>
              <a:buFont typeface="Wingdings" pitchFamily="2" charset="2"/>
              <a:buChar char="v"/>
            </a:pPr>
            <a:r>
              <a:rPr lang="en-US" dirty="0">
                <a:latin typeface="Times New Roman" pitchFamily="18" charset="0"/>
                <a:cs typeface="Times New Roman" pitchFamily="18" charset="0"/>
              </a:rPr>
              <a:t>Participation is widely regarded as a desirable and necessary element of the successful development, implementation and participatory evaluation of adult education </a:t>
            </a:r>
          </a:p>
          <a:p>
            <a:pPr>
              <a:buFont typeface="Wingdings" pitchFamily="2" charset="2"/>
              <a:buChar char="v"/>
            </a:pPr>
            <a:r>
              <a:rPr lang="en-US" dirty="0">
                <a:latin typeface="Times New Roman" pitchFamily="18" charset="0"/>
                <a:cs typeface="Times New Roman" pitchFamily="18" charset="0"/>
              </a:rPr>
              <a:t>for three main reasons. </a:t>
            </a:r>
          </a:p>
          <a:p>
            <a:pPr marL="514350" indent="-514350">
              <a:buFont typeface="+mj-lt"/>
              <a:buAutoNum type="arabicPeriod"/>
            </a:pPr>
            <a:r>
              <a:rPr lang="en-US" dirty="0">
                <a:latin typeface="Times New Roman" pitchFamily="18" charset="0"/>
                <a:cs typeface="Times New Roman" pitchFamily="18" charset="0"/>
              </a:rPr>
              <a:t> it is a means of obtaining information about local conditions, needs and attitudes that will be essential to the success of the program. </a:t>
            </a:r>
          </a:p>
          <a:p>
            <a:pPr marL="514350" indent="-514350">
              <a:buFont typeface="+mj-lt"/>
              <a:buAutoNum type="arabicPeriod"/>
            </a:pPr>
            <a:r>
              <a:rPr lang="en-US" dirty="0">
                <a:latin typeface="Times New Roman" pitchFamily="18" charset="0"/>
                <a:cs typeface="Times New Roman" pitchFamily="18" charset="0"/>
              </a:rPr>
              <a:t> people are more likely to be committed to an adult education </a:t>
            </a:r>
            <a:r>
              <a:rPr lang="en-US" dirty="0" err="1">
                <a:latin typeface="Times New Roman" pitchFamily="18" charset="0"/>
                <a:cs typeface="Times New Roman" pitchFamily="18" charset="0"/>
              </a:rPr>
              <a:t>programme</a:t>
            </a:r>
            <a:r>
              <a:rPr lang="en-US" dirty="0">
                <a:latin typeface="Times New Roman" pitchFamily="18" charset="0"/>
                <a:cs typeface="Times New Roman" pitchFamily="18" charset="0"/>
              </a:rPr>
              <a:t> if they are involved in its planning and preparation, because they are more likely to identify with it and see it as their </a:t>
            </a:r>
            <a:r>
              <a:rPr lang="en-US" dirty="0" err="1">
                <a:latin typeface="Times New Roman" pitchFamily="18" charset="0"/>
                <a:cs typeface="Times New Roman" pitchFamily="18" charset="0"/>
              </a:rPr>
              <a:t>programme</a:t>
            </a:r>
            <a:endParaRPr lang="en-US" dirty="0">
              <a:latin typeface="Times New Roman" pitchFamily="18" charset="0"/>
              <a:cs typeface="Times New Roman" pitchFamily="18" charset="0"/>
            </a:endParaRPr>
          </a:p>
          <a:p>
            <a:pPr marL="514350" indent="-514350">
              <a:buFont typeface="+mj-lt"/>
              <a:buAutoNum type="arabicPeriod"/>
            </a:pPr>
            <a:r>
              <a:rPr lang="en-US" dirty="0">
                <a:latin typeface="Times New Roman" pitchFamily="18" charset="0"/>
                <a:cs typeface="Times New Roman" pitchFamily="18" charset="0"/>
              </a:rPr>
              <a:t> involvement of people in their own development is now considered their basic democratic right. This is considered to be in line with the concept of human-</a:t>
            </a:r>
            <a:r>
              <a:rPr lang="en-US" dirty="0" err="1">
                <a:latin typeface="Times New Roman" pitchFamily="18" charset="0"/>
                <a:cs typeface="Times New Roman" pitchFamily="18" charset="0"/>
              </a:rPr>
              <a:t>centred</a:t>
            </a:r>
            <a:r>
              <a:rPr lang="en-US" dirty="0">
                <a:latin typeface="Times New Roman" pitchFamily="18" charset="0"/>
                <a:cs typeface="Times New Roman" pitchFamily="18" charset="0"/>
              </a:rPr>
              <a:t> development, in which the development process works towards benefiting the participants, rather than regarding the participants as agents of development. </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63181307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latin typeface="Times New Roman" pitchFamily="18" charset="0"/>
                <a:cs typeface="Times New Roman" pitchFamily="18" charset="0"/>
              </a:rPr>
              <a:t>Factors Affecting Participation</a:t>
            </a: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The process of participatory </a:t>
            </a:r>
            <a:r>
              <a:rPr lang="en-US" dirty="0" err="1">
                <a:latin typeface="Times New Roman" pitchFamily="18" charset="0"/>
                <a:cs typeface="Times New Roman" pitchFamily="18" charset="0"/>
              </a:rPr>
              <a:t>programme</a:t>
            </a:r>
            <a:r>
              <a:rPr lang="en-US" dirty="0">
                <a:latin typeface="Times New Roman" pitchFamily="18" charset="0"/>
                <a:cs typeface="Times New Roman" pitchFamily="18" charset="0"/>
              </a:rPr>
              <a:t> development is not without its problems</a:t>
            </a:r>
          </a:p>
          <a:p>
            <a:r>
              <a:rPr lang="en-US" dirty="0">
                <a:latin typeface="Times New Roman" pitchFamily="18" charset="0"/>
                <a:cs typeface="Times New Roman" pitchFamily="18" charset="0"/>
              </a:rPr>
              <a:t>The variety of obstacles, or constraints, can be categorized as </a:t>
            </a:r>
          </a:p>
          <a:p>
            <a:pPr marL="514350" indent="-514350">
              <a:buFont typeface="+mj-lt"/>
              <a:buAutoNum type="arabicPeriod"/>
            </a:pPr>
            <a:r>
              <a:rPr lang="en-US" dirty="0">
                <a:latin typeface="Times New Roman" pitchFamily="18" charset="0"/>
                <a:cs typeface="Times New Roman" pitchFamily="18" charset="0"/>
              </a:rPr>
              <a:t>dispositional, </a:t>
            </a:r>
          </a:p>
          <a:p>
            <a:pPr marL="514350" indent="-514350">
              <a:buFont typeface="+mj-lt"/>
              <a:buAutoNum type="arabicPeriod"/>
            </a:pPr>
            <a:r>
              <a:rPr lang="en-US" dirty="0">
                <a:latin typeface="Times New Roman" pitchFamily="18" charset="0"/>
                <a:cs typeface="Times New Roman" pitchFamily="18" charset="0"/>
              </a:rPr>
              <a:t>situational </a:t>
            </a:r>
          </a:p>
          <a:p>
            <a:pPr marL="514350" indent="-514350">
              <a:buFont typeface="+mj-lt"/>
              <a:buAutoNum type="arabicPeriod"/>
            </a:pPr>
            <a:r>
              <a:rPr lang="en-US" dirty="0">
                <a:latin typeface="Times New Roman" pitchFamily="18" charset="0"/>
                <a:cs typeface="Times New Roman" pitchFamily="18" charset="0"/>
              </a:rPr>
              <a:t>institutional in nature. </a:t>
            </a:r>
          </a:p>
        </p:txBody>
      </p:sp>
    </p:spTree>
    <p:extLst>
      <p:ext uri="{BB962C8B-B14F-4D97-AF65-F5344CB8AC3E}">
        <p14:creationId xmlns:p14="http://schemas.microsoft.com/office/powerpoint/2010/main" val="33786797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Dispositional </a:t>
            </a:r>
          </a:p>
        </p:txBody>
      </p:sp>
      <p:sp>
        <p:nvSpPr>
          <p:cNvPr id="3" name="Content Placeholder 2"/>
          <p:cNvSpPr>
            <a:spLocks noGrp="1"/>
          </p:cNvSpPr>
          <p:nvPr>
            <p:ph idx="1"/>
          </p:nvPr>
        </p:nvSpPr>
        <p:spPr/>
        <p:txBody>
          <a:bodyPr>
            <a:normAutofit/>
          </a:bodyPr>
          <a:lstStyle/>
          <a:p>
            <a:r>
              <a:rPr lang="en-US" dirty="0">
                <a:latin typeface="Times New Roman" pitchFamily="18" charset="0"/>
                <a:cs typeface="Times New Roman" pitchFamily="18" charset="0"/>
              </a:rPr>
              <a:t>Dispositional constraints present major obstacles to adult learner participation in program development in Africa. </a:t>
            </a:r>
          </a:p>
          <a:p>
            <a:r>
              <a:rPr lang="en-US" dirty="0">
                <a:latin typeface="Times New Roman" pitchFamily="18" charset="0"/>
                <a:cs typeface="Times New Roman" pitchFamily="18" charset="0"/>
              </a:rPr>
              <a:t>Among the dispositional obstacles are:</a:t>
            </a:r>
          </a:p>
          <a:p>
            <a:pPr marL="514350" indent="-514350">
              <a:buAutoNum type="arabicPeriod"/>
            </a:pPr>
            <a:r>
              <a:rPr lang="en-US" dirty="0">
                <a:latin typeface="Times New Roman" pitchFamily="18" charset="0"/>
                <a:cs typeface="Times New Roman" pitchFamily="18" charset="0"/>
              </a:rPr>
              <a:t>Skepticism and worries about the success of the program</a:t>
            </a:r>
          </a:p>
          <a:p>
            <a:pPr marL="514350" indent="-514350">
              <a:buAutoNum type="arabicPeriod"/>
            </a:pPr>
            <a:r>
              <a:rPr lang="en-US" dirty="0">
                <a:latin typeface="Times New Roman" pitchFamily="18" charset="0"/>
                <a:cs typeface="Times New Roman" pitchFamily="18" charset="0"/>
              </a:rPr>
              <a:t>Fear of losing customary rights to the government. Example Losing land	</a:t>
            </a:r>
          </a:p>
          <a:p>
            <a:pPr marL="514350" indent="-514350">
              <a:buAutoNum type="arabicPeriod"/>
            </a:pPr>
            <a:r>
              <a:rPr lang="en-US" dirty="0">
                <a:latin typeface="Times New Roman" pitchFamily="18" charset="0"/>
                <a:cs typeface="Times New Roman" pitchFamily="18" charset="0"/>
              </a:rPr>
              <a:t>Lack of clarity on the program’s purpose. </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15499834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a:latin typeface="Times New Roman" pitchFamily="18" charset="0"/>
                <a:cs typeface="Times New Roman" pitchFamily="18" charset="0"/>
              </a:rPr>
              <a:t>4. People are comfortable with what they already have and happy with their present way of life.</a:t>
            </a:r>
          </a:p>
          <a:p>
            <a:pPr marL="0" indent="0">
              <a:buNone/>
            </a:pPr>
            <a:r>
              <a:rPr lang="en-US" dirty="0">
                <a:latin typeface="Times New Roman" pitchFamily="18" charset="0"/>
                <a:cs typeface="Times New Roman" pitchFamily="18" charset="0"/>
              </a:rPr>
              <a:t>5. People perceive the program as a source of problems and not benefits. </a:t>
            </a:r>
          </a:p>
          <a:p>
            <a:pPr marL="0" indent="0">
              <a:buNone/>
            </a:pPr>
            <a:r>
              <a:rPr lang="en-US" dirty="0">
                <a:latin typeface="Times New Roman" pitchFamily="18" charset="0"/>
                <a:cs typeface="Times New Roman" pitchFamily="18" charset="0"/>
              </a:rPr>
              <a:t>6. Exclusion from program development. When program are centrally planned, the proposed beneficiaries may think that the program administrators have no interest in their feelings and desires, or in serving their needs and interests. </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551162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itchFamily="18" charset="0"/>
                <a:cs typeface="Times New Roman" pitchFamily="18" charset="0"/>
              </a:rPr>
              <a:t>Characteristics of an Adult </a:t>
            </a:r>
          </a:p>
        </p:txBody>
      </p:sp>
      <p:sp>
        <p:nvSpPr>
          <p:cNvPr id="3" name="Content Placeholder 2"/>
          <p:cNvSpPr>
            <a:spLocks noGrp="1"/>
          </p:cNvSpPr>
          <p:nvPr>
            <p:ph idx="1"/>
          </p:nvPr>
        </p:nvSpPr>
        <p:spPr/>
        <p:txBody>
          <a:bodyPr>
            <a:normAutofit fontScale="85000" lnSpcReduction="20000"/>
          </a:bodyPr>
          <a:lstStyle/>
          <a:p>
            <a:r>
              <a:rPr lang="en-US" dirty="0">
                <a:latin typeface="Times New Roman" pitchFamily="18" charset="0"/>
                <a:cs typeface="Times New Roman" pitchFamily="18" charset="0"/>
              </a:rPr>
              <a:t>Adult is a person whom posses comprehensive traits or characteristics:</a:t>
            </a:r>
          </a:p>
          <a:p>
            <a:r>
              <a:rPr lang="en-US" dirty="0">
                <a:latin typeface="Times New Roman" pitchFamily="18" charset="0"/>
                <a:cs typeface="Times New Roman" pitchFamily="18" charset="0"/>
              </a:rPr>
              <a:t>Certain age (Legal or otherwise) </a:t>
            </a:r>
          </a:p>
          <a:p>
            <a:r>
              <a:rPr lang="en-US" dirty="0">
                <a:latin typeface="Times New Roman" pitchFamily="18" charset="0"/>
                <a:cs typeface="Times New Roman" pitchFamily="18" charset="0"/>
              </a:rPr>
              <a:t>Mature (physically, </a:t>
            </a:r>
            <a:r>
              <a:rPr lang="en-US" dirty="0" err="1">
                <a:latin typeface="Times New Roman" pitchFamily="18" charset="0"/>
                <a:cs typeface="Times New Roman" pitchFamily="18" charset="0"/>
              </a:rPr>
              <a:t>pschologically</a:t>
            </a:r>
            <a:r>
              <a:rPr lang="en-US" dirty="0">
                <a:latin typeface="Times New Roman" pitchFamily="18" charset="0"/>
                <a:cs typeface="Times New Roman" pitchFamily="18" charset="0"/>
              </a:rPr>
              <a:t>, mentally, emotionally, intellectually and morally)-identifies once own strengths and weaknesses and distinguishes between right and wrong </a:t>
            </a:r>
          </a:p>
          <a:p>
            <a:r>
              <a:rPr lang="en-US" dirty="0">
                <a:latin typeface="Times New Roman" pitchFamily="18" charset="0"/>
                <a:cs typeface="Times New Roman" pitchFamily="18" charset="0"/>
              </a:rPr>
              <a:t>Understanding of </a:t>
            </a:r>
            <a:r>
              <a:rPr lang="en-US" dirty="0" err="1">
                <a:latin typeface="Times New Roman" pitchFamily="18" charset="0"/>
                <a:cs typeface="Times New Roman" pitchFamily="18" charset="0"/>
              </a:rPr>
              <a:t>onces</a:t>
            </a:r>
            <a:r>
              <a:rPr lang="en-US" dirty="0">
                <a:latin typeface="Times New Roman" pitchFamily="18" charset="0"/>
                <a:cs typeface="Times New Roman" pitchFamily="18" charset="0"/>
              </a:rPr>
              <a:t> own rights and limitations and those others </a:t>
            </a:r>
          </a:p>
          <a:p>
            <a:r>
              <a:rPr lang="en-US" dirty="0">
                <a:latin typeface="Times New Roman" pitchFamily="18" charset="0"/>
                <a:cs typeface="Times New Roman" pitchFamily="18" charset="0"/>
              </a:rPr>
              <a:t>Sensible- ability to act responsibly and rationally</a:t>
            </a:r>
          </a:p>
          <a:p>
            <a:r>
              <a:rPr lang="en-US" dirty="0">
                <a:latin typeface="Times New Roman" pitchFamily="18" charset="0"/>
                <a:cs typeface="Times New Roman" pitchFamily="18" charset="0"/>
              </a:rPr>
              <a:t>Self control- exercise self control or restrain one self   </a:t>
            </a:r>
          </a:p>
        </p:txBody>
      </p:sp>
    </p:spTree>
    <p:extLst>
      <p:ext uri="{BB962C8B-B14F-4D97-AF65-F5344CB8AC3E}">
        <p14:creationId xmlns:p14="http://schemas.microsoft.com/office/powerpoint/2010/main" val="272381194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Situational constraints</a:t>
            </a:r>
          </a:p>
        </p:txBody>
      </p:sp>
      <p:sp>
        <p:nvSpPr>
          <p:cNvPr id="3" name="Content Placeholder 2"/>
          <p:cNvSpPr>
            <a:spLocks noGrp="1"/>
          </p:cNvSpPr>
          <p:nvPr>
            <p:ph idx="1"/>
          </p:nvPr>
        </p:nvSpPr>
        <p:spPr/>
        <p:txBody>
          <a:bodyPr/>
          <a:lstStyle/>
          <a:p>
            <a:r>
              <a:rPr lang="en-US" dirty="0"/>
              <a:t>Lack of resources such as land, time, transportation, capital and labor. </a:t>
            </a:r>
          </a:p>
          <a:p>
            <a:r>
              <a:rPr lang="en-US" dirty="0"/>
              <a:t>Inaccessibility due to remote geographic location. </a:t>
            </a:r>
          </a:p>
          <a:p>
            <a:r>
              <a:rPr lang="en-US" dirty="0"/>
              <a:t>Deterrence due to political influence. The opposition party or parties in a community may want the program to fail for political reasons.</a:t>
            </a:r>
          </a:p>
        </p:txBody>
      </p:sp>
    </p:spTree>
    <p:extLst>
      <p:ext uri="{BB962C8B-B14F-4D97-AF65-F5344CB8AC3E}">
        <p14:creationId xmlns:p14="http://schemas.microsoft.com/office/powerpoint/2010/main" val="66574457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latin typeface="Times New Roman" pitchFamily="18" charset="0"/>
                <a:cs typeface="Times New Roman" pitchFamily="18" charset="0"/>
              </a:rPr>
            </a:br>
            <a:r>
              <a:rPr lang="en-US" dirty="0">
                <a:latin typeface="Times New Roman" pitchFamily="18" charset="0"/>
                <a:cs typeface="Times New Roman" pitchFamily="18" charset="0"/>
              </a:rPr>
              <a:t>3. Institutional constraints</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r>
              <a:rPr lang="en-US" dirty="0"/>
              <a:t>Institutional constraints are those practices and procedures that exclude or discourage adults from participating in learning activities. Among institutional barriers are:</a:t>
            </a:r>
          </a:p>
          <a:p>
            <a:pPr marL="514350" indent="-514350">
              <a:buFont typeface="+mj-lt"/>
              <a:buAutoNum type="arabicPeriod"/>
            </a:pPr>
            <a:r>
              <a:rPr lang="en-US" dirty="0"/>
              <a:t>inconvenient schedules or locations for programs; </a:t>
            </a:r>
          </a:p>
          <a:p>
            <a:pPr marL="514350" indent="-514350">
              <a:buFont typeface="+mj-lt"/>
              <a:buAutoNum type="arabicPeriod"/>
            </a:pPr>
            <a:r>
              <a:rPr lang="en-US" dirty="0"/>
              <a:t>lack of relevant or appropriate programs; and</a:t>
            </a:r>
          </a:p>
          <a:p>
            <a:pPr marL="514350" indent="-514350">
              <a:buFont typeface="+mj-lt"/>
              <a:buAutoNum type="arabicPeriod"/>
            </a:pPr>
            <a:r>
              <a:rPr lang="en-US" dirty="0"/>
              <a:t>the emphasis on full-time study, as opposed to part-time study, in many institutions.</a:t>
            </a:r>
          </a:p>
        </p:txBody>
      </p:sp>
    </p:spTree>
    <p:extLst>
      <p:ext uri="{BB962C8B-B14F-4D97-AF65-F5344CB8AC3E}">
        <p14:creationId xmlns:p14="http://schemas.microsoft.com/office/powerpoint/2010/main" val="104127387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B050"/>
                </a:solidFill>
                <a:latin typeface="Times New Roman" pitchFamily="18" charset="0"/>
                <a:cs typeface="Times New Roman" pitchFamily="18" charset="0"/>
              </a:rPr>
              <a:t>Unit Two</a:t>
            </a:r>
            <a:br>
              <a:rPr lang="en-US" b="1" dirty="0">
                <a:solidFill>
                  <a:srgbClr val="00B050"/>
                </a:solidFill>
                <a:latin typeface="Times New Roman" pitchFamily="18" charset="0"/>
                <a:cs typeface="Times New Roman" pitchFamily="18" charset="0"/>
              </a:rPr>
            </a:br>
            <a:r>
              <a:rPr lang="en-US" b="1" dirty="0">
                <a:solidFill>
                  <a:srgbClr val="00B050"/>
                </a:solidFill>
                <a:latin typeface="Times New Roman" pitchFamily="18" charset="0"/>
                <a:cs typeface="Times New Roman" pitchFamily="18" charset="0"/>
              </a:rPr>
              <a:t> 2.Foundations of Curriculum</a:t>
            </a:r>
            <a:endParaRPr lang="en-US"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en-US" b="1" dirty="0">
                <a:latin typeface="Times New Roman" pitchFamily="18" charset="0"/>
                <a:cs typeface="Times New Roman" pitchFamily="18" charset="0"/>
              </a:rPr>
              <a:t>2.1 Definition of Foundations of Curriculum </a:t>
            </a:r>
          </a:p>
          <a:p>
            <a:r>
              <a:rPr lang="en-US" dirty="0">
                <a:latin typeface="Times New Roman" pitchFamily="18" charset="0"/>
                <a:cs typeface="Times New Roman" pitchFamily="18" charset="0"/>
              </a:rPr>
              <a:t>basic forces that influence and shape the content and organization of curriculum components.</a:t>
            </a:r>
          </a:p>
          <a:p>
            <a:r>
              <a:rPr lang="en-US" dirty="0">
                <a:latin typeface="Times New Roman" pitchFamily="18" charset="0"/>
                <a:cs typeface="Times New Roman" pitchFamily="18" charset="0"/>
              </a:rPr>
              <a:t>They often are referred to as the sources or the determinants of the curriculum. </a:t>
            </a:r>
          </a:p>
          <a:p>
            <a:endParaRPr lang="en-US" dirty="0"/>
          </a:p>
        </p:txBody>
      </p:sp>
    </p:spTree>
    <p:extLst>
      <p:ext uri="{BB962C8B-B14F-4D97-AF65-F5344CB8AC3E}">
        <p14:creationId xmlns:p14="http://schemas.microsoft.com/office/powerpoint/2010/main" val="89339890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a:bodyPr>
          <a:lstStyle/>
          <a:p>
            <a:r>
              <a:rPr lang="en-US" sz="3000" dirty="0">
                <a:latin typeface="Times New Roman" pitchFamily="18" charset="0"/>
                <a:cs typeface="Times New Roman" pitchFamily="18" charset="0"/>
              </a:rPr>
              <a:t>The most commonly accepted foundations of curriculum include:</a:t>
            </a:r>
          </a:p>
          <a:p>
            <a:pPr marL="82296" indent="0">
              <a:buNone/>
            </a:pPr>
            <a:endParaRPr lang="en-US" sz="3000" dirty="0">
              <a:latin typeface="Times New Roman" pitchFamily="18" charset="0"/>
              <a:cs typeface="Times New Roman" pitchFamily="18" charset="0"/>
            </a:endParaRPr>
          </a:p>
          <a:p>
            <a:pPr lvl="1"/>
            <a:r>
              <a:rPr lang="en-US" dirty="0"/>
              <a:t>Philosophical</a:t>
            </a:r>
          </a:p>
          <a:p>
            <a:pPr lvl="1"/>
            <a:r>
              <a:rPr lang="en-US" dirty="0"/>
              <a:t>Psychological</a:t>
            </a:r>
          </a:p>
          <a:p>
            <a:pPr lvl="1"/>
            <a:r>
              <a:rPr lang="en-US" dirty="0"/>
              <a:t>Social</a:t>
            </a:r>
          </a:p>
          <a:p>
            <a:pPr lvl="1"/>
            <a:r>
              <a:rPr lang="en-US" dirty="0"/>
              <a:t>The individual learner, …..</a:t>
            </a:r>
          </a:p>
          <a:p>
            <a:endParaRPr lang="en-US" dirty="0"/>
          </a:p>
        </p:txBody>
      </p:sp>
    </p:spTree>
    <p:extLst>
      <p:ext uri="{BB962C8B-B14F-4D97-AF65-F5344CB8AC3E}">
        <p14:creationId xmlns:p14="http://schemas.microsoft.com/office/powerpoint/2010/main" val="238244914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B050"/>
                </a:solidFill>
                <a:latin typeface="Times New Roman" pitchFamily="18" charset="0"/>
                <a:cs typeface="Times New Roman" pitchFamily="18" charset="0"/>
              </a:rPr>
              <a:t>2.2. Philosophical Foundation</a:t>
            </a:r>
          </a:p>
        </p:txBody>
      </p:sp>
      <p:sp>
        <p:nvSpPr>
          <p:cNvPr id="3" name="Content Placeholder 2"/>
          <p:cNvSpPr>
            <a:spLocks noGrp="1"/>
          </p:cNvSpPr>
          <p:nvPr>
            <p:ph idx="1"/>
          </p:nvPr>
        </p:nvSpPr>
        <p:spPr/>
        <p:txBody>
          <a:bodyPr>
            <a:normAutofit fontScale="85000" lnSpcReduction="10000"/>
          </a:bodyPr>
          <a:lstStyle/>
          <a:p>
            <a:pPr marL="82296" indent="0">
              <a:buNone/>
            </a:pPr>
            <a:r>
              <a:rPr lang="en-US" b="1" dirty="0">
                <a:latin typeface="Times New Roman" pitchFamily="18" charset="0"/>
                <a:cs typeface="Times New Roman" pitchFamily="18" charset="0"/>
              </a:rPr>
              <a:t>Philosophy Defined </a:t>
            </a:r>
          </a:p>
          <a:p>
            <a:r>
              <a:rPr lang="en-US" dirty="0">
                <a:latin typeface="Times New Roman" pitchFamily="18" charset="0"/>
                <a:cs typeface="Times New Roman" pitchFamily="18" charset="0"/>
              </a:rPr>
              <a:t>Literally speaking, the word 'philosophy' involves two Greek words—Philo meaning </a:t>
            </a:r>
            <a:r>
              <a:rPr lang="en-US" b="1" i="1" dirty="0">
                <a:solidFill>
                  <a:srgbClr val="7030A0"/>
                </a:solidFill>
                <a:latin typeface="Times New Roman" pitchFamily="18" charset="0"/>
                <a:cs typeface="Times New Roman" pitchFamily="18" charset="0"/>
              </a:rPr>
              <a:t>love</a:t>
            </a:r>
            <a:r>
              <a:rPr lang="en-US" dirty="0">
                <a:latin typeface="Times New Roman" pitchFamily="18" charset="0"/>
                <a:cs typeface="Times New Roman" pitchFamily="18" charset="0"/>
              </a:rPr>
              <a:t> and Sophia meaning </a:t>
            </a:r>
            <a:r>
              <a:rPr lang="en-US" b="1" i="1" dirty="0">
                <a:solidFill>
                  <a:srgbClr val="7030A0"/>
                </a:solidFill>
                <a:latin typeface="Times New Roman" pitchFamily="18" charset="0"/>
                <a:cs typeface="Times New Roman" pitchFamily="18" charset="0"/>
              </a:rPr>
              <a:t>knowledge</a:t>
            </a:r>
            <a:r>
              <a:rPr lang="en-US" dirty="0">
                <a:latin typeface="Times New Roman" pitchFamily="18" charset="0"/>
                <a:cs typeface="Times New Roman" pitchFamily="18" charset="0"/>
              </a:rPr>
              <a:t>. </a:t>
            </a:r>
          </a:p>
          <a:p>
            <a:pPr>
              <a:buNone/>
            </a:pPr>
            <a:endParaRPr lang="en-US" dirty="0">
              <a:latin typeface="Times New Roman" pitchFamily="18" charset="0"/>
              <a:cs typeface="Times New Roman" pitchFamily="18" charset="0"/>
            </a:endParaRPr>
          </a:p>
          <a:p>
            <a:pPr marL="631825" indent="-115888"/>
            <a:r>
              <a:rPr lang="en-US" dirty="0">
                <a:latin typeface="Times New Roman" pitchFamily="18" charset="0"/>
                <a:cs typeface="Times New Roman" pitchFamily="18" charset="0"/>
              </a:rPr>
              <a:t>Thus literally speaking, philosophy means love of wisdom.</a:t>
            </a:r>
          </a:p>
          <a:p>
            <a:pPr marL="631825" indent="-115888"/>
            <a:r>
              <a:rPr lang="en-US" dirty="0">
                <a:latin typeface="Times New Roman" pitchFamily="18" charset="0"/>
                <a:cs typeface="Times New Roman" pitchFamily="18" charset="0"/>
              </a:rPr>
              <a:t>shows that the philosopher is constantly and everywhere engaged in the search for truth. </a:t>
            </a:r>
          </a:p>
          <a:p>
            <a:pPr marL="631825" indent="-115888"/>
            <a:r>
              <a:rPr lang="en-US" dirty="0">
                <a:latin typeface="Times New Roman" pitchFamily="18" charset="0"/>
                <a:cs typeface="Times New Roman" pitchFamily="18" charset="0"/>
              </a:rPr>
              <a:t>His aim is the pursuit of truth rather than its possession.</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20792292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itchFamily="18" charset="0"/>
                <a:cs typeface="Times New Roman" pitchFamily="18" charset="0"/>
              </a:rPr>
              <a:t>Philosophy Defined </a:t>
            </a:r>
            <a:br>
              <a:rPr lang="en-US" b="1" dirty="0">
                <a:latin typeface="Times New Roman" pitchFamily="18" charset="0"/>
                <a:cs typeface="Times New Roman" pitchFamily="18" charset="0"/>
              </a:rPr>
            </a:br>
            <a:endParaRPr lang="en-US" b="1" dirty="0"/>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The pursuit of wisdom</a:t>
            </a:r>
          </a:p>
          <a:p>
            <a:r>
              <a:rPr lang="en-US" dirty="0">
                <a:latin typeface="Times New Roman" pitchFamily="18" charset="0"/>
                <a:cs typeface="Times New Roman" pitchFamily="18" charset="0"/>
              </a:rPr>
              <a:t>Love of wisdom and the search for it</a:t>
            </a:r>
          </a:p>
          <a:p>
            <a:r>
              <a:rPr lang="en-US" dirty="0">
                <a:latin typeface="Times New Roman" pitchFamily="18" charset="0"/>
                <a:cs typeface="Times New Roman" pitchFamily="18" charset="0"/>
              </a:rPr>
              <a:t>The rational investigation of the truths and principles of being, knowledge and conduct</a:t>
            </a:r>
          </a:p>
          <a:p>
            <a:r>
              <a:rPr lang="en-US" dirty="0">
                <a:latin typeface="Times New Roman" pitchFamily="18" charset="0"/>
                <a:cs typeface="Times New Roman" pitchFamily="18" charset="0"/>
              </a:rPr>
              <a:t>A set of ideas about the nature of reality and about the meaning of life.</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04442916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Classical Branches of Philosophy</a:t>
            </a:r>
            <a:endParaRPr lang="en-US" dirty="0"/>
          </a:p>
        </p:txBody>
      </p:sp>
      <p:sp>
        <p:nvSpPr>
          <p:cNvPr id="3" name="Content Placeholder 2"/>
          <p:cNvSpPr>
            <a:spLocks noGrp="1"/>
          </p:cNvSpPr>
          <p:nvPr>
            <p:ph idx="1"/>
          </p:nvPr>
        </p:nvSpPr>
        <p:spPr/>
        <p:txBody>
          <a:bodyPr>
            <a:normAutofit/>
          </a:bodyPr>
          <a:lstStyle/>
          <a:p>
            <a:pPr marL="0" indent="0">
              <a:buNone/>
            </a:pPr>
            <a:r>
              <a:rPr lang="en-US" b="1" dirty="0">
                <a:solidFill>
                  <a:srgbClr val="7030A0"/>
                </a:solidFill>
              </a:rPr>
              <a:t>1. Metaphysics:</a:t>
            </a:r>
          </a:p>
          <a:p>
            <a:pPr marL="631825" indent="-233363"/>
            <a:r>
              <a:rPr lang="en-US" dirty="0"/>
              <a:t>Deal with the study of reality</a:t>
            </a:r>
          </a:p>
          <a:p>
            <a:pPr marL="631825" indent="-233363"/>
            <a:r>
              <a:rPr lang="en-US" dirty="0"/>
              <a:t>Concerned with the question of the person or self.</a:t>
            </a:r>
          </a:p>
          <a:p>
            <a:pPr marL="631825" indent="-233363"/>
            <a:r>
              <a:rPr lang="en-US" dirty="0"/>
              <a:t>Addresses such questions as:</a:t>
            </a:r>
          </a:p>
          <a:p>
            <a:pPr marL="914400" indent="-233363"/>
            <a:r>
              <a:rPr lang="en-US" dirty="0"/>
              <a:t>Whether human nature is basically good, evil, spiritual, mental, or physical?</a:t>
            </a:r>
          </a:p>
          <a:p>
            <a:endParaRPr lang="en-US" dirty="0"/>
          </a:p>
        </p:txBody>
      </p:sp>
    </p:spTree>
    <p:extLst>
      <p:ext uri="{BB962C8B-B14F-4D97-AF65-F5344CB8AC3E}">
        <p14:creationId xmlns:p14="http://schemas.microsoft.com/office/powerpoint/2010/main" val="15419224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normAutofit lnSpcReduction="10000"/>
          </a:bodyPr>
          <a:lstStyle/>
          <a:p>
            <a:pPr marL="0" indent="0">
              <a:buNone/>
            </a:pPr>
            <a:r>
              <a:rPr lang="en-US" sz="3900" b="1" dirty="0">
                <a:solidFill>
                  <a:srgbClr val="7030A0"/>
                </a:solidFill>
              </a:rPr>
              <a:t>2. Epistemology:</a:t>
            </a:r>
          </a:p>
          <a:p>
            <a:pPr marL="747713" indent="-115888"/>
            <a:r>
              <a:rPr lang="en-US" dirty="0"/>
              <a:t>Concerned with the nature of knowledge or how we come to know things.</a:t>
            </a:r>
          </a:p>
          <a:p>
            <a:pPr marL="747713" indent="-115888">
              <a:buNone/>
            </a:pPr>
            <a:endParaRPr lang="en-US" dirty="0"/>
          </a:p>
          <a:p>
            <a:pPr marL="747713" indent="-115888"/>
            <a:r>
              <a:rPr lang="en-US" dirty="0"/>
              <a:t>Questions about-the limits of knowledge, the sources of knowledge, the validity of knowledge, the cognition processes and how we know.</a:t>
            </a:r>
          </a:p>
          <a:p>
            <a:endParaRPr lang="en-US" dirty="0"/>
          </a:p>
        </p:txBody>
      </p:sp>
    </p:spTree>
    <p:extLst>
      <p:ext uri="{BB962C8B-B14F-4D97-AF65-F5344CB8AC3E}">
        <p14:creationId xmlns:p14="http://schemas.microsoft.com/office/powerpoint/2010/main" val="306498991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lstStyle/>
          <a:p>
            <a:pPr>
              <a:buNone/>
            </a:pPr>
            <a:r>
              <a:rPr lang="en-US" b="1" dirty="0">
                <a:solidFill>
                  <a:srgbClr val="7030A0"/>
                </a:solidFill>
              </a:rPr>
              <a:t>3. Axiology:</a:t>
            </a:r>
          </a:p>
          <a:p>
            <a:pPr marL="747713" indent="-115888"/>
            <a:r>
              <a:rPr lang="en-US" dirty="0"/>
              <a:t>Seeks to ascertain what is of value.</a:t>
            </a:r>
          </a:p>
          <a:p>
            <a:pPr marL="515938" indent="-166688"/>
            <a:r>
              <a:rPr lang="en-US" dirty="0"/>
              <a:t>Ethics-explores issues of morality and conduct</a:t>
            </a:r>
          </a:p>
          <a:p>
            <a:pPr marL="515938" indent="-166688"/>
            <a:r>
              <a:rPr lang="en-US" dirty="0"/>
              <a:t>Aesthetics-concerned with beauty</a:t>
            </a:r>
          </a:p>
        </p:txBody>
      </p:sp>
    </p:spTree>
    <p:extLst>
      <p:ext uri="{BB962C8B-B14F-4D97-AF65-F5344CB8AC3E}">
        <p14:creationId xmlns:p14="http://schemas.microsoft.com/office/powerpoint/2010/main" val="187779676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Major Philosophies</a:t>
            </a:r>
          </a:p>
        </p:txBody>
      </p:sp>
      <p:sp>
        <p:nvSpPr>
          <p:cNvPr id="3" name="Content Placeholder 2"/>
          <p:cNvSpPr>
            <a:spLocks noGrp="1"/>
          </p:cNvSpPr>
          <p:nvPr>
            <p:ph idx="1"/>
          </p:nvPr>
        </p:nvSpPr>
        <p:spPr/>
        <p:txBody>
          <a:bodyPr/>
          <a:lstStyle/>
          <a:p>
            <a:r>
              <a:rPr lang="en-US" dirty="0"/>
              <a:t>Idealism </a:t>
            </a:r>
          </a:p>
          <a:p>
            <a:r>
              <a:rPr lang="en-US" dirty="0"/>
              <a:t>Realism</a:t>
            </a:r>
          </a:p>
          <a:p>
            <a:r>
              <a:rPr lang="en-US" dirty="0"/>
              <a:t>Pragmatism </a:t>
            </a:r>
          </a:p>
          <a:p>
            <a:r>
              <a:rPr lang="en-US" dirty="0"/>
              <a:t>Existentialism</a:t>
            </a:r>
          </a:p>
          <a:p>
            <a:endParaRPr lang="en-US" dirty="0"/>
          </a:p>
        </p:txBody>
      </p:sp>
    </p:spTree>
    <p:extLst>
      <p:ext uri="{BB962C8B-B14F-4D97-AF65-F5344CB8AC3E}">
        <p14:creationId xmlns:p14="http://schemas.microsoft.com/office/powerpoint/2010/main" val="2422732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X-</a:t>
            </a:r>
            <a:r>
              <a:rPr lang="en-US" dirty="0" err="1">
                <a:latin typeface="Times New Roman" pitchFamily="18" charset="0"/>
                <a:cs typeface="Times New Roman" pitchFamily="18" charset="0"/>
              </a:rPr>
              <a:t>cs</a:t>
            </a:r>
            <a:r>
              <a:rPr lang="en-US" dirty="0">
                <a:latin typeface="Times New Roman" pitchFamily="18" charset="0"/>
                <a:cs typeface="Times New Roman" pitchFamily="18" charset="0"/>
              </a:rPr>
              <a:t>   continued……….</a:t>
            </a:r>
          </a:p>
        </p:txBody>
      </p:sp>
      <p:sp>
        <p:nvSpPr>
          <p:cNvPr id="3" name="Content Placeholder 2"/>
          <p:cNvSpPr>
            <a:spLocks noGrp="1"/>
          </p:cNvSpPr>
          <p:nvPr>
            <p:ph idx="1"/>
          </p:nvPr>
        </p:nvSpPr>
        <p:spPr>
          <a:xfrm>
            <a:off x="-27710" y="1676400"/>
            <a:ext cx="8790709" cy="4525963"/>
          </a:xfrm>
        </p:spPr>
        <p:txBody>
          <a:bodyPr>
            <a:normAutofit fontScale="85000" lnSpcReduction="10000"/>
          </a:bodyPr>
          <a:lstStyle/>
          <a:p>
            <a:r>
              <a:rPr lang="en-US" b="1" dirty="0">
                <a:latin typeface="Times New Roman" pitchFamily="18" charset="0"/>
                <a:cs typeface="Times New Roman" pitchFamily="18" charset="0"/>
              </a:rPr>
              <a:t>Focuses off-self </a:t>
            </a:r>
            <a:r>
              <a:rPr lang="en-US" dirty="0">
                <a:latin typeface="Times New Roman" pitchFamily="18" charset="0"/>
                <a:cs typeface="Times New Roman" pitchFamily="18" charset="0"/>
              </a:rPr>
              <a:t>with partial or full sacrifice for public cause of importance;</a:t>
            </a:r>
          </a:p>
          <a:p>
            <a:r>
              <a:rPr lang="en-US" b="1" dirty="0">
                <a:latin typeface="Times New Roman" pitchFamily="18" charset="0"/>
                <a:cs typeface="Times New Roman" pitchFamily="18" charset="0"/>
              </a:rPr>
              <a:t>Reflects due balance in piking/choosing actions </a:t>
            </a:r>
            <a:r>
              <a:rPr lang="en-US" dirty="0">
                <a:latin typeface="Times New Roman" pitchFamily="18" charset="0"/>
                <a:cs typeface="Times New Roman" pitchFamily="18" charset="0"/>
              </a:rPr>
              <a:t>involving not only gains and pleasures but also loss, danger, and pains </a:t>
            </a:r>
          </a:p>
          <a:p>
            <a:r>
              <a:rPr lang="en-US" b="1" dirty="0">
                <a:latin typeface="Times New Roman" pitchFamily="18" charset="0"/>
                <a:cs typeface="Times New Roman" pitchFamily="18" charset="0"/>
              </a:rPr>
              <a:t>Owns up responsibility </a:t>
            </a:r>
            <a:r>
              <a:rPr lang="en-US" dirty="0">
                <a:latin typeface="Times New Roman" pitchFamily="18" charset="0"/>
                <a:cs typeface="Times New Roman" pitchFamily="18" charset="0"/>
              </a:rPr>
              <a:t>for one’s own actions on oneself </a:t>
            </a:r>
          </a:p>
          <a:p>
            <a:r>
              <a:rPr lang="en-US" b="1" dirty="0">
                <a:latin typeface="Times New Roman" pitchFamily="18" charset="0"/>
                <a:cs typeface="Times New Roman" pitchFamily="18" charset="0"/>
              </a:rPr>
              <a:t>Continues to exist as adult- </a:t>
            </a:r>
            <a:r>
              <a:rPr lang="en-US" dirty="0">
                <a:latin typeface="Times New Roman" pitchFamily="18" charset="0"/>
                <a:cs typeface="Times New Roman" pitchFamily="18" charset="0"/>
              </a:rPr>
              <a:t>Get to be a kid, youth, adult, or the old as and when required and continues to exist as adult </a:t>
            </a:r>
          </a:p>
          <a:p>
            <a:r>
              <a:rPr lang="en-US" b="1" dirty="0">
                <a:latin typeface="Times New Roman" pitchFamily="18" charset="0"/>
                <a:cs typeface="Times New Roman" pitchFamily="18" charset="0"/>
              </a:rPr>
              <a:t>Acts and reacts </a:t>
            </a:r>
            <a:r>
              <a:rPr lang="en-US" dirty="0">
                <a:latin typeface="Times New Roman" pitchFamily="18" charset="0"/>
                <a:cs typeface="Times New Roman" pitchFamily="18" charset="0"/>
              </a:rPr>
              <a:t>with kindness, compassion and reason and with long term perspective/goal towards self actualization </a:t>
            </a:r>
          </a:p>
        </p:txBody>
      </p:sp>
    </p:spTree>
    <p:extLst>
      <p:ext uri="{BB962C8B-B14F-4D97-AF65-F5344CB8AC3E}">
        <p14:creationId xmlns:p14="http://schemas.microsoft.com/office/powerpoint/2010/main" val="427259271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Idealism </a:t>
            </a:r>
          </a:p>
        </p:txBody>
      </p:sp>
      <p:sp>
        <p:nvSpPr>
          <p:cNvPr id="3" name="Content Placeholder 2"/>
          <p:cNvSpPr>
            <a:spLocks noGrp="1"/>
          </p:cNvSpPr>
          <p:nvPr>
            <p:ph idx="1"/>
          </p:nvPr>
        </p:nvSpPr>
        <p:spPr/>
        <p:txBody>
          <a:bodyPr/>
          <a:lstStyle/>
          <a:p>
            <a:r>
              <a:rPr lang="en-US" b="1" dirty="0">
                <a:solidFill>
                  <a:srgbClr val="0070C0"/>
                </a:solidFill>
              </a:rPr>
              <a:t>Basic Concepts</a:t>
            </a:r>
          </a:p>
          <a:p>
            <a:r>
              <a:rPr lang="en-US" dirty="0"/>
              <a:t>A reality of ideas</a:t>
            </a:r>
          </a:p>
          <a:p>
            <a:r>
              <a:rPr lang="en-US" dirty="0" err="1"/>
              <a:t>apriori</a:t>
            </a:r>
            <a:r>
              <a:rPr lang="en-US" dirty="0"/>
              <a:t> knowledge</a:t>
            </a:r>
          </a:p>
          <a:p>
            <a:r>
              <a:rPr lang="en-US" dirty="0"/>
              <a:t>Universal &amp; eternal truth</a:t>
            </a:r>
          </a:p>
          <a:p>
            <a:r>
              <a:rPr lang="en-US" dirty="0"/>
              <a:t>Unchanging truth &amp; Values</a:t>
            </a:r>
          </a:p>
          <a:p>
            <a:r>
              <a:rPr lang="en-US" dirty="0"/>
              <a:t>Intuition, deduction &amp; innate</a:t>
            </a:r>
          </a:p>
          <a:p>
            <a:endParaRPr lang="en-US" dirty="0"/>
          </a:p>
        </p:txBody>
      </p:sp>
    </p:spTree>
    <p:extLst>
      <p:ext uri="{BB962C8B-B14F-4D97-AF65-F5344CB8AC3E}">
        <p14:creationId xmlns:p14="http://schemas.microsoft.com/office/powerpoint/2010/main" val="2571288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Idealism (cont…)</a:t>
            </a:r>
            <a:endParaRPr lang="en-US" dirty="0"/>
          </a:p>
        </p:txBody>
      </p:sp>
      <p:sp>
        <p:nvSpPr>
          <p:cNvPr id="3" name="Content Placeholder 2"/>
          <p:cNvSpPr>
            <a:spLocks noGrp="1"/>
          </p:cNvSpPr>
          <p:nvPr>
            <p:ph sz="quarter" idx="1"/>
          </p:nvPr>
        </p:nvSpPr>
        <p:spPr/>
        <p:txBody>
          <a:bodyPr>
            <a:normAutofit/>
          </a:bodyPr>
          <a:lstStyle/>
          <a:p>
            <a:r>
              <a:rPr lang="en-US" dirty="0"/>
              <a:t>Aims of Education</a:t>
            </a:r>
          </a:p>
          <a:p>
            <a:pPr marL="631825" indent="-115888"/>
            <a:r>
              <a:rPr lang="en-US" dirty="0"/>
              <a:t>Spiritual development. </a:t>
            </a:r>
          </a:p>
          <a:p>
            <a:pPr marL="631825" indent="-115888"/>
            <a:r>
              <a:rPr lang="en-US" dirty="0"/>
              <a:t>Preparation for a holy life. </a:t>
            </a:r>
          </a:p>
          <a:p>
            <a:pPr marL="631825" indent="-115888"/>
            <a:r>
              <a:rPr lang="en-US" dirty="0"/>
              <a:t>Development of intelligence and rationality.</a:t>
            </a:r>
          </a:p>
          <a:p>
            <a:endParaRPr lang="en-US" dirty="0"/>
          </a:p>
        </p:txBody>
      </p:sp>
    </p:spTree>
    <p:extLst>
      <p:ext uri="{BB962C8B-B14F-4D97-AF65-F5344CB8AC3E}">
        <p14:creationId xmlns:p14="http://schemas.microsoft.com/office/powerpoint/2010/main" val="2359775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Idealism (cont…)</a:t>
            </a:r>
            <a:endParaRPr lang="en-US" dirty="0"/>
          </a:p>
        </p:txBody>
      </p:sp>
      <p:sp>
        <p:nvSpPr>
          <p:cNvPr id="3" name="Content Placeholder 2"/>
          <p:cNvSpPr>
            <a:spLocks noGrp="1"/>
          </p:cNvSpPr>
          <p:nvPr>
            <p:ph sz="quarter" idx="1"/>
          </p:nvPr>
        </p:nvSpPr>
        <p:spPr/>
        <p:txBody>
          <a:bodyPr/>
          <a:lstStyle/>
          <a:p>
            <a:r>
              <a:rPr lang="en-US" dirty="0"/>
              <a:t>Curriculum</a:t>
            </a:r>
          </a:p>
          <a:p>
            <a:pPr marL="798513" indent="-282575"/>
            <a:r>
              <a:rPr lang="en-US" dirty="0"/>
              <a:t>Idealistic curriculum is developed according to ideals and eternal values. </a:t>
            </a:r>
          </a:p>
          <a:p>
            <a:pPr marL="798513" indent="-282575"/>
            <a:r>
              <a:rPr lang="en-US" dirty="0"/>
              <a:t>Humanistic subjects are emphasized. </a:t>
            </a:r>
          </a:p>
          <a:p>
            <a:pPr marL="798513" indent="-282575"/>
            <a:r>
              <a:rPr lang="en-US" dirty="0"/>
              <a:t>Main subjects of Idealistic curriculum are — Religious studies, spiritual studies, Ethics, Language, Sociology, Literature, Geography, History, Music, Fine art etc.</a:t>
            </a:r>
          </a:p>
          <a:p>
            <a:endParaRPr lang="en-US" dirty="0"/>
          </a:p>
        </p:txBody>
      </p:sp>
    </p:spTree>
    <p:extLst>
      <p:ext uri="{BB962C8B-B14F-4D97-AF65-F5344CB8AC3E}">
        <p14:creationId xmlns:p14="http://schemas.microsoft.com/office/powerpoint/2010/main" val="1613681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Realism</a:t>
            </a:r>
            <a:r>
              <a:rPr lang="en-US" dirty="0"/>
              <a:t> </a:t>
            </a:r>
          </a:p>
        </p:txBody>
      </p:sp>
      <p:sp>
        <p:nvSpPr>
          <p:cNvPr id="3" name="Content Placeholder 2"/>
          <p:cNvSpPr>
            <a:spLocks noGrp="1"/>
          </p:cNvSpPr>
          <p:nvPr>
            <p:ph sz="quarter" idx="1"/>
          </p:nvPr>
        </p:nvSpPr>
        <p:spPr/>
        <p:txBody>
          <a:bodyPr>
            <a:normAutofit/>
          </a:bodyPr>
          <a:lstStyle/>
          <a:p>
            <a:r>
              <a:rPr lang="en-US" dirty="0">
                <a:solidFill>
                  <a:srgbClr val="0070C0"/>
                </a:solidFill>
              </a:rPr>
              <a:t>Basic concepts</a:t>
            </a:r>
          </a:p>
          <a:p>
            <a:r>
              <a:rPr lang="en-US" dirty="0"/>
              <a:t>A reality of matter/things</a:t>
            </a:r>
          </a:p>
          <a:p>
            <a:r>
              <a:rPr lang="en-US" i="1" dirty="0"/>
              <a:t>a posteriori </a:t>
            </a:r>
            <a:r>
              <a:rPr lang="en-US" dirty="0"/>
              <a:t>knowledge</a:t>
            </a:r>
          </a:p>
          <a:p>
            <a:r>
              <a:rPr lang="en-US" dirty="0"/>
              <a:t>Emphasis on nature &amp; its laws</a:t>
            </a:r>
          </a:p>
          <a:p>
            <a:r>
              <a:rPr lang="en-US" dirty="0"/>
              <a:t>Induction &amp; sense perception</a:t>
            </a:r>
          </a:p>
          <a:p>
            <a:endParaRPr lang="en-US" dirty="0"/>
          </a:p>
        </p:txBody>
      </p:sp>
    </p:spTree>
    <p:extLst>
      <p:ext uri="{BB962C8B-B14F-4D97-AF65-F5344CB8AC3E}">
        <p14:creationId xmlns:p14="http://schemas.microsoft.com/office/powerpoint/2010/main" val="4061721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Realism (cont…)</a:t>
            </a:r>
            <a:endParaRPr lang="en-US" dirty="0"/>
          </a:p>
        </p:txBody>
      </p:sp>
      <p:sp>
        <p:nvSpPr>
          <p:cNvPr id="3" name="Content Placeholder 2"/>
          <p:cNvSpPr>
            <a:spLocks noGrp="1"/>
          </p:cNvSpPr>
          <p:nvPr>
            <p:ph sz="quarter" idx="1"/>
          </p:nvPr>
        </p:nvSpPr>
        <p:spPr/>
        <p:txBody>
          <a:bodyPr>
            <a:normAutofit/>
          </a:bodyPr>
          <a:lstStyle/>
          <a:p>
            <a:r>
              <a:rPr lang="en-US" dirty="0"/>
              <a:t>Aims of Education</a:t>
            </a:r>
          </a:p>
          <a:p>
            <a:pPr marL="681038" indent="-165100"/>
            <a:r>
              <a:rPr lang="en-US" dirty="0"/>
              <a:t>Preparing the child for a real life. </a:t>
            </a:r>
          </a:p>
          <a:p>
            <a:pPr marL="681038" indent="-165100"/>
            <a:r>
              <a:rPr lang="en-US" dirty="0"/>
              <a:t>Developing and training of senses. </a:t>
            </a:r>
          </a:p>
          <a:p>
            <a:pPr marL="681038" indent="-165100"/>
            <a:r>
              <a:rPr lang="en-US" dirty="0"/>
              <a:t>Acquainting the child with nature and social environment. </a:t>
            </a:r>
          </a:p>
        </p:txBody>
      </p:sp>
    </p:spTree>
    <p:extLst>
      <p:ext uri="{BB962C8B-B14F-4D97-AF65-F5344CB8AC3E}">
        <p14:creationId xmlns:p14="http://schemas.microsoft.com/office/powerpoint/2010/main" val="3044222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Realism (cont…)</a:t>
            </a:r>
            <a:endParaRPr lang="en-US" dirty="0"/>
          </a:p>
        </p:txBody>
      </p:sp>
      <p:sp>
        <p:nvSpPr>
          <p:cNvPr id="3" name="Content Placeholder 2"/>
          <p:cNvSpPr>
            <a:spLocks noGrp="1"/>
          </p:cNvSpPr>
          <p:nvPr>
            <p:ph sz="quarter" idx="1"/>
          </p:nvPr>
        </p:nvSpPr>
        <p:spPr>
          <a:xfrm>
            <a:off x="990600" y="1447800"/>
            <a:ext cx="7943088" cy="5029200"/>
          </a:xfrm>
        </p:spPr>
        <p:txBody>
          <a:bodyPr>
            <a:normAutofit/>
          </a:bodyPr>
          <a:lstStyle/>
          <a:p>
            <a:r>
              <a:rPr lang="en-US" dirty="0"/>
              <a:t>Curriculum</a:t>
            </a:r>
          </a:p>
          <a:p>
            <a:pPr marL="631825" indent="-233363"/>
            <a:r>
              <a:rPr lang="en-US" dirty="0"/>
              <a:t>Realistic Curriculum is developed according to utility and needs. </a:t>
            </a:r>
          </a:p>
          <a:p>
            <a:pPr marL="631825" indent="-233363"/>
            <a:r>
              <a:rPr lang="en-US" dirty="0"/>
              <a:t>Subjects concerning day-today activities are included in Curriculum. </a:t>
            </a:r>
          </a:p>
          <a:p>
            <a:pPr marL="631825" indent="-233363"/>
            <a:r>
              <a:rPr lang="en-US" dirty="0"/>
              <a:t>Main subjects of Realistic Curriculum are — Natural sciences, Biological sciences, Physical sciences, Health culture, Physical exercises, </a:t>
            </a:r>
            <a:r>
              <a:rPr lang="en-US" dirty="0" err="1"/>
              <a:t>Maths</a:t>
            </a:r>
            <a:r>
              <a:rPr lang="en-US" dirty="0"/>
              <a:t>, etc.</a:t>
            </a:r>
          </a:p>
        </p:txBody>
      </p:sp>
    </p:spTree>
    <p:extLst>
      <p:ext uri="{BB962C8B-B14F-4D97-AF65-F5344CB8AC3E}">
        <p14:creationId xmlns:p14="http://schemas.microsoft.com/office/powerpoint/2010/main" val="419180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Pragmatism</a:t>
            </a:r>
          </a:p>
        </p:txBody>
      </p:sp>
      <p:sp>
        <p:nvSpPr>
          <p:cNvPr id="3" name="Content Placeholder 2"/>
          <p:cNvSpPr>
            <a:spLocks noGrp="1"/>
          </p:cNvSpPr>
          <p:nvPr>
            <p:ph sz="quarter" idx="1"/>
          </p:nvPr>
        </p:nvSpPr>
        <p:spPr>
          <a:xfrm>
            <a:off x="762000" y="1600200"/>
            <a:ext cx="8004048" cy="4800600"/>
          </a:xfrm>
        </p:spPr>
        <p:txBody>
          <a:bodyPr>
            <a:normAutofit/>
          </a:bodyPr>
          <a:lstStyle/>
          <a:p>
            <a:r>
              <a:rPr lang="en-US" dirty="0">
                <a:solidFill>
                  <a:srgbClr val="0070C0"/>
                </a:solidFill>
              </a:rPr>
              <a:t>Basic Concepts</a:t>
            </a:r>
          </a:p>
          <a:p>
            <a:pPr marL="963613" indent="-282575"/>
            <a:r>
              <a:rPr lang="en-US" dirty="0"/>
              <a:t>Experience</a:t>
            </a:r>
          </a:p>
          <a:p>
            <a:pPr marL="963613" indent="-282575"/>
            <a:r>
              <a:rPr lang="en-US" dirty="0"/>
              <a:t>What works</a:t>
            </a:r>
          </a:p>
          <a:p>
            <a:pPr marL="963613" indent="-282575"/>
            <a:r>
              <a:rPr lang="en-US" dirty="0"/>
              <a:t>Problem solving</a:t>
            </a:r>
          </a:p>
          <a:p>
            <a:pPr marL="963613" indent="-282575"/>
            <a:r>
              <a:rPr lang="en-US" dirty="0"/>
              <a:t>No permanent realities</a:t>
            </a:r>
          </a:p>
          <a:p>
            <a:pPr marL="963613" indent="-282575"/>
            <a:r>
              <a:rPr lang="en-US" dirty="0"/>
              <a:t>Relativity of values</a:t>
            </a:r>
          </a:p>
        </p:txBody>
      </p:sp>
    </p:spTree>
    <p:extLst>
      <p:ext uri="{BB962C8B-B14F-4D97-AF65-F5344CB8AC3E}">
        <p14:creationId xmlns:p14="http://schemas.microsoft.com/office/powerpoint/2010/main" val="2590158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Pragmatism (cont…)</a:t>
            </a:r>
            <a:endParaRPr lang="en-US" dirty="0"/>
          </a:p>
        </p:txBody>
      </p:sp>
      <p:sp>
        <p:nvSpPr>
          <p:cNvPr id="3" name="Content Placeholder 2"/>
          <p:cNvSpPr>
            <a:spLocks noGrp="1"/>
          </p:cNvSpPr>
          <p:nvPr>
            <p:ph sz="quarter" idx="1"/>
          </p:nvPr>
        </p:nvSpPr>
        <p:spPr/>
        <p:txBody>
          <a:bodyPr>
            <a:normAutofit/>
          </a:bodyPr>
          <a:lstStyle/>
          <a:p>
            <a:r>
              <a:rPr lang="en-US" dirty="0"/>
              <a:t>Aims of Education</a:t>
            </a:r>
          </a:p>
          <a:p>
            <a:pPr marL="565150" indent="-215900"/>
            <a:r>
              <a:rPr lang="en-US" dirty="0"/>
              <a:t>Aims of educational are not predetermined. </a:t>
            </a:r>
          </a:p>
          <a:p>
            <a:pPr marL="565150" indent="-215900"/>
            <a:r>
              <a:rPr lang="en-US" dirty="0"/>
              <a:t>Educational aims change according to times, places and circumstances. </a:t>
            </a:r>
          </a:p>
          <a:p>
            <a:pPr marL="565150" indent="-215900"/>
            <a:r>
              <a:rPr lang="en-US" dirty="0"/>
              <a:t>Creation of new values. </a:t>
            </a:r>
          </a:p>
          <a:p>
            <a:endParaRPr lang="en-US" dirty="0"/>
          </a:p>
        </p:txBody>
      </p:sp>
    </p:spTree>
    <p:extLst>
      <p:ext uri="{BB962C8B-B14F-4D97-AF65-F5344CB8AC3E}">
        <p14:creationId xmlns:p14="http://schemas.microsoft.com/office/powerpoint/2010/main" val="359439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Pragmatism (cont…)</a:t>
            </a:r>
            <a:endParaRPr lang="en-US" dirty="0"/>
          </a:p>
        </p:txBody>
      </p:sp>
      <p:sp>
        <p:nvSpPr>
          <p:cNvPr id="3" name="Content Placeholder 2"/>
          <p:cNvSpPr>
            <a:spLocks noGrp="1"/>
          </p:cNvSpPr>
          <p:nvPr>
            <p:ph sz="quarter" idx="1"/>
          </p:nvPr>
        </p:nvSpPr>
        <p:spPr>
          <a:xfrm>
            <a:off x="762000" y="1600200"/>
            <a:ext cx="8004048" cy="4876800"/>
          </a:xfrm>
        </p:spPr>
        <p:txBody>
          <a:bodyPr/>
          <a:lstStyle/>
          <a:p>
            <a:r>
              <a:rPr lang="en-US" dirty="0"/>
              <a:t>Curriculum</a:t>
            </a:r>
          </a:p>
          <a:p>
            <a:pPr marL="565150" indent="-215900"/>
            <a:r>
              <a:rPr lang="en-US" dirty="0"/>
              <a:t>Pragmatic Curriculum is based on subjects of utility, its main principle being utilitarian. </a:t>
            </a:r>
          </a:p>
          <a:p>
            <a:r>
              <a:rPr lang="en-US" dirty="0"/>
              <a:t>Interdisciplinary </a:t>
            </a:r>
          </a:p>
        </p:txBody>
      </p:sp>
    </p:spTree>
    <p:extLst>
      <p:ext uri="{BB962C8B-B14F-4D97-AF65-F5344CB8AC3E}">
        <p14:creationId xmlns:p14="http://schemas.microsoft.com/office/powerpoint/2010/main" val="1950218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Existentialism </a:t>
            </a:r>
          </a:p>
        </p:txBody>
      </p:sp>
      <p:sp>
        <p:nvSpPr>
          <p:cNvPr id="3" name="Content Placeholder 2"/>
          <p:cNvSpPr>
            <a:spLocks noGrp="1"/>
          </p:cNvSpPr>
          <p:nvPr>
            <p:ph sz="quarter" idx="1"/>
          </p:nvPr>
        </p:nvSpPr>
        <p:spPr>
          <a:xfrm>
            <a:off x="990600" y="1447800"/>
            <a:ext cx="7943088" cy="5105400"/>
          </a:xfrm>
        </p:spPr>
        <p:txBody>
          <a:bodyPr>
            <a:normAutofit/>
          </a:bodyPr>
          <a:lstStyle/>
          <a:p>
            <a:r>
              <a:rPr lang="en-US" b="1" dirty="0">
                <a:solidFill>
                  <a:srgbClr val="00B0F0"/>
                </a:solidFill>
              </a:rPr>
              <a:t>Basic Concepts</a:t>
            </a:r>
          </a:p>
          <a:p>
            <a:pPr marL="631825" indent="-233363"/>
            <a:r>
              <a:rPr lang="en-US" dirty="0"/>
              <a:t>Individualism is the central pillar</a:t>
            </a:r>
          </a:p>
          <a:p>
            <a:pPr marL="631825" indent="-233363"/>
            <a:r>
              <a:rPr lang="en-US" dirty="0"/>
              <a:t>Reality as existence. Individual existence is the focal point of view of reality.</a:t>
            </a:r>
          </a:p>
          <a:p>
            <a:pPr marL="631825" indent="-233363"/>
            <a:r>
              <a:rPr lang="en-US" dirty="0"/>
              <a:t>Existence precedes essence</a:t>
            </a:r>
          </a:p>
          <a:p>
            <a:pPr marL="631825" indent="-233363"/>
            <a:r>
              <a:rPr lang="en-US" dirty="0"/>
              <a:t>The act of daily living is a process of defining one’s essence. </a:t>
            </a:r>
          </a:p>
          <a:p>
            <a:pPr marL="631825" indent="-233363"/>
            <a:r>
              <a:rPr lang="en-US" dirty="0"/>
              <a:t>Truth as choice</a:t>
            </a:r>
          </a:p>
          <a:p>
            <a:pPr marL="631825" indent="-233363"/>
            <a:r>
              <a:rPr lang="en-US" dirty="0"/>
              <a:t>Values from the individual</a:t>
            </a:r>
          </a:p>
          <a:p>
            <a:pPr marL="631825" indent="-549275"/>
            <a:endParaRPr lang="en-US" dirty="0"/>
          </a:p>
        </p:txBody>
      </p:sp>
    </p:spTree>
    <p:extLst>
      <p:ext uri="{BB962C8B-B14F-4D97-AF65-F5344CB8AC3E}">
        <p14:creationId xmlns:p14="http://schemas.microsoft.com/office/powerpoint/2010/main" val="2614632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itchFamily="18" charset="0"/>
                <a:cs typeface="Times New Roman" pitchFamily="18" charset="0"/>
              </a:rPr>
              <a:t>Real Adult-Distinction B/n Adult and </a:t>
            </a:r>
            <a:r>
              <a:rPr lang="en-US" b="1" dirty="0" err="1">
                <a:latin typeface="Times New Roman" pitchFamily="18" charset="0"/>
                <a:cs typeface="Times New Roman" pitchFamily="18" charset="0"/>
              </a:rPr>
              <a:t>Junvenile</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I think adults take responsibility for and clean up their own messes (emotional, domestic, culinary, environmental, whatever), unless physically or mentally incapacitated. </a:t>
            </a:r>
            <a:r>
              <a:rPr lang="en-US" dirty="0" err="1">
                <a:latin typeface="Times New Roman" pitchFamily="18" charset="0"/>
                <a:cs typeface="Times New Roman" pitchFamily="18" charset="0"/>
              </a:rPr>
              <a:t>Juneniles</a:t>
            </a:r>
            <a:r>
              <a:rPr lang="en-US" dirty="0">
                <a:latin typeface="Times New Roman" pitchFamily="18" charset="0"/>
                <a:cs typeface="Times New Roman" pitchFamily="18" charset="0"/>
              </a:rPr>
              <a:t>, whatever their physical ages make someone else clean up after them</a:t>
            </a:r>
          </a:p>
          <a:p>
            <a:r>
              <a:rPr lang="en-US" dirty="0" err="1">
                <a:latin typeface="Times New Roman" pitchFamily="18" charset="0"/>
                <a:cs typeface="Times New Roman" pitchFamily="18" charset="0"/>
              </a:rPr>
              <a:t>Cybercoitus</a:t>
            </a:r>
            <a:r>
              <a:rPr lang="en-US" dirty="0">
                <a:latin typeface="Times New Roman" pitchFamily="18" charset="0"/>
                <a:cs typeface="Times New Roman" pitchFamily="18" charset="0"/>
              </a:rPr>
              <a:t> interrupts (hit on May 9 2007)</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08374122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Existentialism </a:t>
            </a:r>
          </a:p>
        </p:txBody>
      </p:sp>
      <p:sp>
        <p:nvSpPr>
          <p:cNvPr id="3" name="Content Placeholder 2"/>
          <p:cNvSpPr>
            <a:spLocks noGrp="1"/>
          </p:cNvSpPr>
          <p:nvPr>
            <p:ph idx="1"/>
          </p:nvPr>
        </p:nvSpPr>
        <p:spPr/>
        <p:txBody>
          <a:bodyPr/>
          <a:lstStyle/>
          <a:p>
            <a:r>
              <a:rPr lang="en-US" b="1" dirty="0"/>
              <a:t>Aims of education</a:t>
            </a:r>
          </a:p>
          <a:p>
            <a:r>
              <a:rPr lang="en-US" dirty="0"/>
              <a:t>Helping individuals come into a fuller realization of oneself; </a:t>
            </a:r>
          </a:p>
          <a:p>
            <a:r>
              <a:rPr lang="en-US" dirty="0"/>
              <a:t>Awakening consciousness of the human condition</a:t>
            </a:r>
          </a:p>
          <a:p>
            <a:endParaRPr lang="en-US" dirty="0"/>
          </a:p>
        </p:txBody>
      </p:sp>
    </p:spTree>
    <p:extLst>
      <p:ext uri="{BB962C8B-B14F-4D97-AF65-F5344CB8AC3E}">
        <p14:creationId xmlns:p14="http://schemas.microsoft.com/office/powerpoint/2010/main" val="2793349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Existentialism </a:t>
            </a:r>
          </a:p>
        </p:txBody>
      </p:sp>
      <p:sp>
        <p:nvSpPr>
          <p:cNvPr id="3" name="Content Placeholder 2"/>
          <p:cNvSpPr>
            <a:spLocks noGrp="1"/>
          </p:cNvSpPr>
          <p:nvPr>
            <p:ph idx="1"/>
          </p:nvPr>
        </p:nvSpPr>
        <p:spPr>
          <a:xfrm>
            <a:off x="990600" y="1447800"/>
            <a:ext cx="7943088" cy="4800600"/>
          </a:xfrm>
        </p:spPr>
        <p:txBody>
          <a:bodyPr/>
          <a:lstStyle/>
          <a:p>
            <a:r>
              <a:rPr lang="en-US" dirty="0"/>
              <a:t>Curriculum</a:t>
            </a:r>
          </a:p>
          <a:p>
            <a:pPr marL="681038" indent="-598488"/>
            <a:r>
              <a:rPr lang="en-US" dirty="0"/>
              <a:t>Curricular flexibility; </a:t>
            </a:r>
          </a:p>
          <a:p>
            <a:pPr marL="681038" indent="-598488"/>
            <a:r>
              <a:rPr lang="en-US" dirty="0"/>
              <a:t>language, science; social studies, humanities</a:t>
            </a:r>
          </a:p>
          <a:p>
            <a:endParaRPr lang="en-US" dirty="0"/>
          </a:p>
        </p:txBody>
      </p:sp>
    </p:spTree>
    <p:extLst>
      <p:ext uri="{BB962C8B-B14F-4D97-AF65-F5344CB8AC3E}">
        <p14:creationId xmlns:p14="http://schemas.microsoft.com/office/powerpoint/2010/main" val="2775669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Educational Philosophies</a:t>
            </a:r>
          </a:p>
        </p:txBody>
      </p:sp>
      <p:sp>
        <p:nvSpPr>
          <p:cNvPr id="3" name="Content Placeholder 2"/>
          <p:cNvSpPr>
            <a:spLocks noGrp="1"/>
          </p:cNvSpPr>
          <p:nvPr>
            <p:ph idx="1"/>
          </p:nvPr>
        </p:nvSpPr>
        <p:spPr/>
        <p:txBody>
          <a:bodyPr/>
          <a:lstStyle/>
          <a:p>
            <a:r>
              <a:rPr lang="en-US" dirty="0"/>
              <a:t>Perennialism</a:t>
            </a:r>
          </a:p>
          <a:p>
            <a:r>
              <a:rPr lang="en-US" dirty="0"/>
              <a:t>Essentialism</a:t>
            </a:r>
          </a:p>
          <a:p>
            <a:r>
              <a:rPr lang="en-US" dirty="0"/>
              <a:t>Progressivism</a:t>
            </a:r>
          </a:p>
          <a:p>
            <a:r>
              <a:rPr lang="en-US" dirty="0"/>
              <a:t>Reconstructionism</a:t>
            </a:r>
          </a:p>
        </p:txBody>
      </p:sp>
    </p:spTree>
    <p:extLst>
      <p:ext uri="{BB962C8B-B14F-4D97-AF65-F5344CB8AC3E}">
        <p14:creationId xmlns:p14="http://schemas.microsoft.com/office/powerpoint/2010/main" val="215411564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Perennialism</a:t>
            </a:r>
          </a:p>
        </p:txBody>
      </p:sp>
      <p:sp>
        <p:nvSpPr>
          <p:cNvPr id="3" name="Content Placeholder 2"/>
          <p:cNvSpPr>
            <a:spLocks noGrp="1"/>
          </p:cNvSpPr>
          <p:nvPr>
            <p:ph idx="1"/>
          </p:nvPr>
        </p:nvSpPr>
        <p:spPr/>
        <p:txBody>
          <a:bodyPr/>
          <a:lstStyle/>
          <a:p>
            <a:r>
              <a:rPr lang="en-US" dirty="0"/>
              <a:t>Also known as-</a:t>
            </a:r>
          </a:p>
          <a:p>
            <a:pPr marL="681038" indent="-49213"/>
            <a:r>
              <a:rPr lang="en-US" dirty="0"/>
              <a:t>Liberalism, Classical Humanism</a:t>
            </a:r>
          </a:p>
          <a:p>
            <a:r>
              <a:rPr lang="en-US" dirty="0"/>
              <a:t>Origin-</a:t>
            </a:r>
          </a:p>
          <a:p>
            <a:pPr marL="747713" indent="-66675"/>
            <a:r>
              <a:rPr lang="en-US" dirty="0"/>
              <a:t>Idealism</a:t>
            </a:r>
          </a:p>
          <a:p>
            <a:r>
              <a:rPr lang="en-US" dirty="0"/>
              <a:t>Proponents-</a:t>
            </a:r>
          </a:p>
          <a:p>
            <a:pPr marL="865188" indent="-184150"/>
            <a:r>
              <a:rPr lang="en-US" dirty="0"/>
              <a:t>Maritain, Hutchins</a:t>
            </a:r>
          </a:p>
        </p:txBody>
      </p:sp>
    </p:spTree>
    <p:extLst>
      <p:ext uri="{BB962C8B-B14F-4D97-AF65-F5344CB8AC3E}">
        <p14:creationId xmlns:p14="http://schemas.microsoft.com/office/powerpoint/2010/main" val="238548492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Perennialism</a:t>
            </a:r>
            <a:br>
              <a:rPr lang="en-US" dirty="0"/>
            </a:br>
            <a:endParaRPr lang="en-US" dirty="0"/>
          </a:p>
        </p:txBody>
      </p:sp>
      <p:sp>
        <p:nvSpPr>
          <p:cNvPr id="3" name="Content Placeholder 2"/>
          <p:cNvSpPr>
            <a:spLocks noGrp="1"/>
          </p:cNvSpPr>
          <p:nvPr>
            <p:ph idx="1"/>
          </p:nvPr>
        </p:nvSpPr>
        <p:spPr>
          <a:xfrm>
            <a:off x="914400" y="1447800"/>
            <a:ext cx="8019288" cy="4800600"/>
          </a:xfrm>
        </p:spPr>
        <p:txBody>
          <a:bodyPr>
            <a:normAutofit fontScale="92500" lnSpcReduction="10000"/>
          </a:bodyPr>
          <a:lstStyle/>
          <a:p>
            <a:r>
              <a:rPr lang="en-US" dirty="0"/>
              <a:t>Principles</a:t>
            </a:r>
          </a:p>
          <a:p>
            <a:pPr marL="747713" indent="-665163" algn="just"/>
            <a:r>
              <a:rPr lang="en-US" sz="2600" dirty="0"/>
              <a:t>Man is a rational animal</a:t>
            </a:r>
          </a:p>
          <a:p>
            <a:pPr marL="747713" indent="-665163" algn="just"/>
            <a:r>
              <a:rPr lang="en-US" sz="2600" dirty="0"/>
              <a:t>Human nature is universally consistent; therefore education should be the same for everyone</a:t>
            </a:r>
          </a:p>
          <a:p>
            <a:pPr marL="747713" indent="-665163" algn="just"/>
            <a:r>
              <a:rPr lang="en-US" sz="2600" dirty="0"/>
              <a:t>Knowledge is universally consistent; therefore there are certain basic subject matters that should be taught to all people</a:t>
            </a:r>
          </a:p>
          <a:p>
            <a:pPr marL="747713" indent="-665163" algn="just"/>
            <a:r>
              <a:rPr lang="en-US" sz="2600" dirty="0"/>
              <a:t>The subject matter, not the learner, should stand at the center of the educational endeavor</a:t>
            </a:r>
          </a:p>
          <a:p>
            <a:pPr marL="747713" indent="-665163" algn="just"/>
            <a:r>
              <a:rPr lang="en-US" sz="2600" dirty="0"/>
              <a:t>The great works of the past are a repository of knowledge and wisdom which has stood the test of time and is relevant in our day</a:t>
            </a:r>
          </a:p>
        </p:txBody>
      </p:sp>
    </p:spTree>
    <p:extLst>
      <p:ext uri="{BB962C8B-B14F-4D97-AF65-F5344CB8AC3E}">
        <p14:creationId xmlns:p14="http://schemas.microsoft.com/office/powerpoint/2010/main" val="306858730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Perennialism</a:t>
            </a:r>
          </a:p>
        </p:txBody>
      </p:sp>
      <p:sp>
        <p:nvSpPr>
          <p:cNvPr id="3" name="Content Placeholder 2"/>
          <p:cNvSpPr>
            <a:spLocks noGrp="1"/>
          </p:cNvSpPr>
          <p:nvPr>
            <p:ph idx="1"/>
          </p:nvPr>
        </p:nvSpPr>
        <p:spPr>
          <a:xfrm>
            <a:off x="1066800" y="1447800"/>
            <a:ext cx="7866888" cy="4800600"/>
          </a:xfrm>
        </p:spPr>
        <p:txBody>
          <a:bodyPr>
            <a:normAutofit/>
          </a:bodyPr>
          <a:lstStyle/>
          <a:p>
            <a:r>
              <a:rPr lang="en-US" dirty="0"/>
              <a:t>Aim- </a:t>
            </a:r>
          </a:p>
          <a:p>
            <a:pPr marL="747713" indent="0"/>
            <a:r>
              <a:rPr lang="en-US" dirty="0"/>
              <a:t>development of the intellect through mastery of content</a:t>
            </a:r>
          </a:p>
          <a:p>
            <a:pPr marL="747713" indent="0"/>
            <a:r>
              <a:rPr lang="en-US" dirty="0"/>
              <a:t>produce an intelligent, informed, cultured and moral citizen</a:t>
            </a:r>
          </a:p>
          <a:p>
            <a:r>
              <a:rPr lang="en-US" dirty="0"/>
              <a:t>Curriculum- </a:t>
            </a:r>
          </a:p>
          <a:p>
            <a:pPr marL="747713" indent="-66675"/>
            <a:r>
              <a:rPr lang="en-US" dirty="0"/>
              <a:t>Based on great works of literature, history, science, philosophy</a:t>
            </a:r>
          </a:p>
        </p:txBody>
      </p:sp>
    </p:spTree>
    <p:extLst>
      <p:ext uri="{BB962C8B-B14F-4D97-AF65-F5344CB8AC3E}">
        <p14:creationId xmlns:p14="http://schemas.microsoft.com/office/powerpoint/2010/main" val="1185996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Essentialism </a:t>
            </a:r>
          </a:p>
        </p:txBody>
      </p:sp>
      <p:sp>
        <p:nvSpPr>
          <p:cNvPr id="3" name="Content Placeholder 2"/>
          <p:cNvSpPr>
            <a:spLocks noGrp="1"/>
          </p:cNvSpPr>
          <p:nvPr>
            <p:ph idx="1"/>
          </p:nvPr>
        </p:nvSpPr>
        <p:spPr/>
        <p:txBody>
          <a:bodyPr/>
          <a:lstStyle/>
          <a:p>
            <a:r>
              <a:rPr lang="en-US" dirty="0"/>
              <a:t>Also known as-</a:t>
            </a:r>
          </a:p>
          <a:p>
            <a:pPr marL="631825" indent="-66675"/>
            <a:r>
              <a:rPr lang="en-US" b="1" dirty="0">
                <a:solidFill>
                  <a:srgbClr val="FF0000"/>
                </a:solidFill>
              </a:rPr>
              <a:t>Back to the Basics Movement</a:t>
            </a:r>
          </a:p>
          <a:p>
            <a:r>
              <a:rPr lang="en-US" dirty="0"/>
              <a:t>Origin-</a:t>
            </a:r>
          </a:p>
          <a:p>
            <a:pPr marL="798513" indent="-233363"/>
            <a:r>
              <a:rPr lang="en-US" dirty="0"/>
              <a:t>Idealism/Realism</a:t>
            </a:r>
          </a:p>
          <a:p>
            <a:pPr marL="398463" indent="-231775"/>
            <a:r>
              <a:rPr lang="en-US" dirty="0"/>
              <a:t>Proponents</a:t>
            </a:r>
          </a:p>
          <a:p>
            <a:pPr marL="798513" indent="-233363"/>
            <a:r>
              <a:rPr lang="en-US" dirty="0"/>
              <a:t>Bagley, </a:t>
            </a:r>
            <a:r>
              <a:rPr lang="en-US" dirty="0" err="1"/>
              <a:t>Bestor</a:t>
            </a:r>
            <a:r>
              <a:rPr lang="en-US" dirty="0"/>
              <a:t>, </a:t>
            </a:r>
            <a:r>
              <a:rPr lang="en-US" dirty="0" err="1"/>
              <a:t>Bennet</a:t>
            </a:r>
            <a:endParaRPr lang="en-US" dirty="0"/>
          </a:p>
          <a:p>
            <a:endParaRPr lang="en-US" dirty="0"/>
          </a:p>
        </p:txBody>
      </p:sp>
    </p:spTree>
    <p:extLst>
      <p:ext uri="{BB962C8B-B14F-4D97-AF65-F5344CB8AC3E}">
        <p14:creationId xmlns:p14="http://schemas.microsoft.com/office/powerpoint/2010/main" val="424292454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Essentialism </a:t>
            </a:r>
          </a:p>
        </p:txBody>
      </p:sp>
      <p:sp>
        <p:nvSpPr>
          <p:cNvPr id="3" name="Content Placeholder 2"/>
          <p:cNvSpPr>
            <a:spLocks noGrp="1"/>
          </p:cNvSpPr>
          <p:nvPr>
            <p:ph idx="1"/>
          </p:nvPr>
        </p:nvSpPr>
        <p:spPr/>
        <p:txBody>
          <a:bodyPr/>
          <a:lstStyle/>
          <a:p>
            <a:r>
              <a:rPr lang="en-US" dirty="0"/>
              <a:t>Principles</a:t>
            </a:r>
          </a:p>
          <a:p>
            <a:pPr marL="747713" indent="-115888"/>
            <a:r>
              <a:rPr lang="en-US" dirty="0"/>
              <a:t>The school’s first task is to teach </a:t>
            </a:r>
            <a:r>
              <a:rPr lang="en-US" dirty="0">
                <a:solidFill>
                  <a:srgbClr val="FF0000"/>
                </a:solidFill>
              </a:rPr>
              <a:t>basic knowledge</a:t>
            </a:r>
          </a:p>
          <a:p>
            <a:pPr marL="747713" indent="-115888"/>
            <a:r>
              <a:rPr lang="en-US" dirty="0"/>
              <a:t>Learning is </a:t>
            </a:r>
            <a:r>
              <a:rPr lang="en-US" dirty="0">
                <a:solidFill>
                  <a:srgbClr val="FF0000"/>
                </a:solidFill>
              </a:rPr>
              <a:t>hard work </a:t>
            </a:r>
            <a:r>
              <a:rPr lang="en-US" dirty="0"/>
              <a:t>and requires discipline</a:t>
            </a:r>
          </a:p>
          <a:p>
            <a:pPr marL="747713" indent="-115888"/>
            <a:r>
              <a:rPr lang="en-US" dirty="0"/>
              <a:t>The </a:t>
            </a:r>
            <a:r>
              <a:rPr lang="en-US" dirty="0">
                <a:solidFill>
                  <a:srgbClr val="FF0000"/>
                </a:solidFill>
              </a:rPr>
              <a:t>teacher</a:t>
            </a:r>
            <a:r>
              <a:rPr lang="en-US" dirty="0"/>
              <a:t> is the </a:t>
            </a:r>
            <a:r>
              <a:rPr lang="en-US" b="1" dirty="0"/>
              <a:t>locus</a:t>
            </a:r>
            <a:r>
              <a:rPr lang="en-US" dirty="0"/>
              <a:t> of classroom authority</a:t>
            </a:r>
          </a:p>
        </p:txBody>
      </p:sp>
    </p:spTree>
    <p:extLst>
      <p:ext uri="{BB962C8B-B14F-4D97-AF65-F5344CB8AC3E}">
        <p14:creationId xmlns:p14="http://schemas.microsoft.com/office/powerpoint/2010/main" val="245617799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Essentialism </a:t>
            </a:r>
          </a:p>
        </p:txBody>
      </p:sp>
      <p:sp>
        <p:nvSpPr>
          <p:cNvPr id="3" name="Content Placeholder 2"/>
          <p:cNvSpPr>
            <a:spLocks noGrp="1"/>
          </p:cNvSpPr>
          <p:nvPr>
            <p:ph idx="1"/>
          </p:nvPr>
        </p:nvSpPr>
        <p:spPr/>
        <p:txBody>
          <a:bodyPr>
            <a:normAutofit/>
          </a:bodyPr>
          <a:lstStyle/>
          <a:p>
            <a:r>
              <a:rPr lang="en-US" dirty="0"/>
              <a:t>Aim-</a:t>
            </a:r>
          </a:p>
          <a:p>
            <a:pPr marL="798513" indent="-233363"/>
            <a:r>
              <a:rPr lang="en-US" dirty="0">
                <a:solidFill>
                  <a:srgbClr val="FF0000"/>
                </a:solidFill>
              </a:rPr>
              <a:t>preserve </a:t>
            </a:r>
            <a:r>
              <a:rPr lang="en-US" dirty="0"/>
              <a:t>and </a:t>
            </a:r>
            <a:r>
              <a:rPr lang="en-US" dirty="0">
                <a:solidFill>
                  <a:srgbClr val="FF0000"/>
                </a:solidFill>
              </a:rPr>
              <a:t>transmit</a:t>
            </a:r>
            <a:r>
              <a:rPr lang="en-US" dirty="0"/>
              <a:t> the basic elements of human culture</a:t>
            </a:r>
          </a:p>
          <a:p>
            <a:r>
              <a:rPr lang="en-US" dirty="0"/>
              <a:t>Curriculum- </a:t>
            </a:r>
          </a:p>
          <a:p>
            <a:pPr marL="798513" indent="-233363"/>
            <a:r>
              <a:rPr lang="en-US" dirty="0"/>
              <a:t>basic skills of literacy and numeracy; history, language, science</a:t>
            </a:r>
          </a:p>
        </p:txBody>
      </p:sp>
    </p:spTree>
    <p:extLst>
      <p:ext uri="{BB962C8B-B14F-4D97-AF65-F5344CB8AC3E}">
        <p14:creationId xmlns:p14="http://schemas.microsoft.com/office/powerpoint/2010/main" val="172608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Progressivism </a:t>
            </a:r>
          </a:p>
        </p:txBody>
      </p:sp>
      <p:sp>
        <p:nvSpPr>
          <p:cNvPr id="3" name="Content Placeholder 2"/>
          <p:cNvSpPr>
            <a:spLocks noGrp="1"/>
          </p:cNvSpPr>
          <p:nvPr>
            <p:ph idx="1"/>
          </p:nvPr>
        </p:nvSpPr>
        <p:spPr/>
        <p:txBody>
          <a:bodyPr/>
          <a:lstStyle/>
          <a:p>
            <a:r>
              <a:rPr lang="en-US" dirty="0"/>
              <a:t>Origin-</a:t>
            </a:r>
          </a:p>
          <a:p>
            <a:pPr marL="747713" indent="-66675"/>
            <a:r>
              <a:rPr lang="en-US" dirty="0"/>
              <a:t>Pragmatism</a:t>
            </a:r>
          </a:p>
          <a:p>
            <a:pPr marL="398463" indent="-282575"/>
            <a:r>
              <a:rPr lang="en-US" dirty="0"/>
              <a:t>Proponents</a:t>
            </a:r>
          </a:p>
          <a:p>
            <a:pPr marL="747713" indent="-66675"/>
            <a:r>
              <a:rPr lang="en-US" dirty="0"/>
              <a:t>John Dewey</a:t>
            </a:r>
          </a:p>
          <a:p>
            <a:endParaRPr lang="en-US" dirty="0"/>
          </a:p>
        </p:txBody>
      </p:sp>
    </p:spTree>
    <p:extLst>
      <p:ext uri="{BB962C8B-B14F-4D97-AF65-F5344CB8AC3E}">
        <p14:creationId xmlns:p14="http://schemas.microsoft.com/office/powerpoint/2010/main" val="4246782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itchFamily="18" charset="0"/>
                <a:cs typeface="Times New Roman" pitchFamily="18" charset="0"/>
              </a:rPr>
              <a:t>Adult education- How to become an adult?</a:t>
            </a: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Becoming an adult </a:t>
            </a:r>
          </a:p>
          <a:p>
            <a:r>
              <a:rPr lang="en-US" dirty="0">
                <a:latin typeface="Times New Roman" pitchFamily="18" charset="0"/>
                <a:cs typeface="Times New Roman" pitchFamily="18" charset="0"/>
              </a:rPr>
              <a:t>Not a sudden event </a:t>
            </a:r>
          </a:p>
          <a:p>
            <a:r>
              <a:rPr lang="en-US" dirty="0">
                <a:latin typeface="Times New Roman" pitchFamily="18" charset="0"/>
                <a:cs typeface="Times New Roman" pitchFamily="18" charset="0"/>
              </a:rPr>
              <a:t>Lifelong process</a:t>
            </a:r>
          </a:p>
          <a:p>
            <a:r>
              <a:rPr lang="en-US" dirty="0">
                <a:latin typeface="Times New Roman" pitchFamily="18" charset="0"/>
                <a:cs typeface="Times New Roman" pitchFamily="18" charset="0"/>
              </a:rPr>
              <a:t>Cumulative result- comes mostly from accumulation of age, observation, and experience over lifetime of an individual </a:t>
            </a:r>
          </a:p>
        </p:txBody>
      </p:sp>
    </p:spTree>
    <p:extLst>
      <p:ext uri="{BB962C8B-B14F-4D97-AF65-F5344CB8AC3E}">
        <p14:creationId xmlns:p14="http://schemas.microsoft.com/office/powerpoint/2010/main" val="277897241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Progressivism </a:t>
            </a:r>
          </a:p>
        </p:txBody>
      </p:sp>
      <p:sp>
        <p:nvSpPr>
          <p:cNvPr id="3" name="Content Placeholder 2"/>
          <p:cNvSpPr>
            <a:spLocks noGrp="1"/>
          </p:cNvSpPr>
          <p:nvPr>
            <p:ph idx="1"/>
          </p:nvPr>
        </p:nvSpPr>
        <p:spPr>
          <a:xfrm>
            <a:off x="990600" y="1447800"/>
            <a:ext cx="7943088" cy="5105400"/>
          </a:xfrm>
        </p:spPr>
        <p:txBody>
          <a:bodyPr/>
          <a:lstStyle/>
          <a:p>
            <a:r>
              <a:rPr lang="en-US" dirty="0"/>
              <a:t>Principles</a:t>
            </a:r>
          </a:p>
          <a:p>
            <a:pPr marL="681038" indent="-165100"/>
            <a:r>
              <a:rPr lang="en-US" sz="2400" dirty="0"/>
              <a:t>The process of education finds its genesis and purpose in the learner</a:t>
            </a:r>
          </a:p>
          <a:p>
            <a:pPr marL="681038" indent="-165100"/>
            <a:r>
              <a:rPr lang="en-US" sz="2400" dirty="0"/>
              <a:t>Learners are active than passive</a:t>
            </a:r>
          </a:p>
          <a:p>
            <a:pPr marL="681038" indent="-165100"/>
            <a:r>
              <a:rPr lang="en-US" sz="2400" dirty="0"/>
              <a:t>The school is a microcosm of the larger society</a:t>
            </a:r>
          </a:p>
          <a:p>
            <a:pPr marL="681038" indent="-165100"/>
            <a:r>
              <a:rPr lang="en-US" sz="2400" dirty="0"/>
              <a:t>Classroom activity should focus on problem solving rather than artificial methods of teaching subject matter</a:t>
            </a:r>
          </a:p>
        </p:txBody>
      </p:sp>
    </p:spTree>
    <p:extLst>
      <p:ext uri="{BB962C8B-B14F-4D97-AF65-F5344CB8AC3E}">
        <p14:creationId xmlns:p14="http://schemas.microsoft.com/office/powerpoint/2010/main" val="374060873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Progressivism </a:t>
            </a:r>
          </a:p>
        </p:txBody>
      </p:sp>
      <p:sp>
        <p:nvSpPr>
          <p:cNvPr id="3" name="Content Placeholder 2"/>
          <p:cNvSpPr>
            <a:spLocks noGrp="1"/>
          </p:cNvSpPr>
          <p:nvPr>
            <p:ph idx="1"/>
          </p:nvPr>
        </p:nvSpPr>
        <p:spPr>
          <a:xfrm>
            <a:off x="1066800" y="1447800"/>
            <a:ext cx="7866888" cy="5105400"/>
          </a:xfrm>
        </p:spPr>
        <p:txBody>
          <a:bodyPr>
            <a:normAutofit/>
          </a:bodyPr>
          <a:lstStyle/>
          <a:p>
            <a:r>
              <a:rPr lang="en-US" dirty="0"/>
              <a:t>Aim-</a:t>
            </a:r>
          </a:p>
          <a:p>
            <a:pPr marL="914400" indent="-166688"/>
            <a:r>
              <a:rPr lang="en-US" dirty="0"/>
              <a:t>reconstruct experiences related to needs and interests of learners and society</a:t>
            </a:r>
          </a:p>
          <a:p>
            <a:r>
              <a:rPr lang="en-US" dirty="0"/>
              <a:t>Curriculum-</a:t>
            </a:r>
          </a:p>
          <a:p>
            <a:pPr marL="914400" indent="-166688"/>
            <a:r>
              <a:rPr lang="en-US" dirty="0"/>
              <a:t>learner-centered curriculum emphasizing problem solving, activities, projects related to learners’ needs; integration of subject areas</a:t>
            </a:r>
          </a:p>
        </p:txBody>
      </p:sp>
    </p:spTree>
    <p:extLst>
      <p:ext uri="{BB962C8B-B14F-4D97-AF65-F5344CB8AC3E}">
        <p14:creationId xmlns:p14="http://schemas.microsoft.com/office/powerpoint/2010/main" val="645941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Reconstructionism </a:t>
            </a:r>
          </a:p>
        </p:txBody>
      </p:sp>
      <p:sp>
        <p:nvSpPr>
          <p:cNvPr id="3" name="Content Placeholder 2"/>
          <p:cNvSpPr>
            <a:spLocks noGrp="1"/>
          </p:cNvSpPr>
          <p:nvPr>
            <p:ph idx="1"/>
          </p:nvPr>
        </p:nvSpPr>
        <p:spPr/>
        <p:txBody>
          <a:bodyPr/>
          <a:lstStyle/>
          <a:p>
            <a:r>
              <a:rPr lang="en-US" dirty="0"/>
              <a:t>Also known as Radicalism</a:t>
            </a:r>
          </a:p>
          <a:p>
            <a:r>
              <a:rPr lang="en-US" dirty="0"/>
              <a:t>Origin-</a:t>
            </a:r>
          </a:p>
          <a:p>
            <a:pPr marL="914400" indent="-166688"/>
            <a:r>
              <a:rPr lang="en-US" dirty="0"/>
              <a:t>Pragmatism, Marxism</a:t>
            </a:r>
          </a:p>
          <a:p>
            <a:pPr marL="465138" indent="-298450"/>
            <a:r>
              <a:rPr lang="en-US" dirty="0"/>
              <a:t>Proponents</a:t>
            </a:r>
          </a:p>
          <a:p>
            <a:pPr marL="914400" indent="-166688"/>
            <a:r>
              <a:rPr lang="en-US" dirty="0"/>
              <a:t>Counts, </a:t>
            </a:r>
            <a:r>
              <a:rPr lang="en-US" dirty="0" err="1"/>
              <a:t>Rugg</a:t>
            </a:r>
            <a:r>
              <a:rPr lang="en-US" dirty="0"/>
              <a:t>, Freire, Apple, Giroux</a:t>
            </a:r>
          </a:p>
          <a:p>
            <a:endParaRPr lang="en-US" dirty="0"/>
          </a:p>
        </p:txBody>
      </p:sp>
    </p:spTree>
    <p:extLst>
      <p:ext uri="{BB962C8B-B14F-4D97-AF65-F5344CB8AC3E}">
        <p14:creationId xmlns:p14="http://schemas.microsoft.com/office/powerpoint/2010/main" val="141579018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Reconstructionism </a:t>
            </a:r>
          </a:p>
        </p:txBody>
      </p:sp>
      <p:sp>
        <p:nvSpPr>
          <p:cNvPr id="3" name="Content Placeholder 2"/>
          <p:cNvSpPr>
            <a:spLocks noGrp="1"/>
          </p:cNvSpPr>
          <p:nvPr>
            <p:ph idx="1"/>
          </p:nvPr>
        </p:nvSpPr>
        <p:spPr>
          <a:xfrm>
            <a:off x="1066800" y="1447800"/>
            <a:ext cx="7866888" cy="4800600"/>
          </a:xfrm>
        </p:spPr>
        <p:txBody>
          <a:bodyPr>
            <a:normAutofit/>
          </a:bodyPr>
          <a:lstStyle/>
          <a:p>
            <a:r>
              <a:rPr lang="en-US" dirty="0"/>
              <a:t>Principles</a:t>
            </a:r>
          </a:p>
          <a:p>
            <a:pPr marL="798513" indent="-233363"/>
            <a:r>
              <a:rPr lang="en-US" sz="2400" dirty="0"/>
              <a:t>World society is in a state of crisis and if current practices are not reversed, civilization as we know it will come to an end</a:t>
            </a:r>
          </a:p>
          <a:p>
            <a:pPr marL="798513" indent="-233363"/>
            <a:r>
              <a:rPr lang="en-US" sz="2400" dirty="0"/>
              <a:t>The only effective solution to our world problems is the creation a planetary social order</a:t>
            </a:r>
          </a:p>
          <a:p>
            <a:pPr marL="798513" indent="-233363"/>
            <a:r>
              <a:rPr lang="en-US" sz="2400" dirty="0"/>
              <a:t>Education can become a major agent in the reconstruction of the social order</a:t>
            </a:r>
          </a:p>
        </p:txBody>
      </p:sp>
    </p:spTree>
    <p:extLst>
      <p:ext uri="{BB962C8B-B14F-4D97-AF65-F5344CB8AC3E}">
        <p14:creationId xmlns:p14="http://schemas.microsoft.com/office/powerpoint/2010/main" val="383564783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Reconstructionism </a:t>
            </a:r>
          </a:p>
        </p:txBody>
      </p:sp>
      <p:sp>
        <p:nvSpPr>
          <p:cNvPr id="3" name="Content Placeholder 2"/>
          <p:cNvSpPr>
            <a:spLocks noGrp="1"/>
          </p:cNvSpPr>
          <p:nvPr>
            <p:ph idx="1"/>
          </p:nvPr>
        </p:nvSpPr>
        <p:spPr/>
        <p:txBody>
          <a:bodyPr/>
          <a:lstStyle/>
          <a:p>
            <a:r>
              <a:rPr lang="en-US" dirty="0"/>
              <a:t>Aim-</a:t>
            </a:r>
          </a:p>
          <a:p>
            <a:pPr marL="914400" indent="-233363"/>
            <a:r>
              <a:rPr lang="en-US" dirty="0"/>
              <a:t>reconstruction of existing society</a:t>
            </a:r>
          </a:p>
          <a:p>
            <a:r>
              <a:rPr lang="en-US" dirty="0"/>
              <a:t>Curriculum-</a:t>
            </a:r>
          </a:p>
          <a:p>
            <a:pPr marL="963613" indent="-282575"/>
            <a:r>
              <a:rPr lang="en-US" dirty="0"/>
              <a:t>social sciences and process</a:t>
            </a:r>
          </a:p>
        </p:txBody>
      </p:sp>
    </p:spTree>
    <p:extLst>
      <p:ext uri="{BB962C8B-B14F-4D97-AF65-F5344CB8AC3E}">
        <p14:creationId xmlns:p14="http://schemas.microsoft.com/office/powerpoint/2010/main" val="3088623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7030A0"/>
                </a:solidFill>
              </a:rPr>
              <a:t>Assignment</a:t>
            </a:r>
          </a:p>
        </p:txBody>
      </p:sp>
      <p:sp>
        <p:nvSpPr>
          <p:cNvPr id="3" name="Content Placeholder 2"/>
          <p:cNvSpPr>
            <a:spLocks noGrp="1"/>
          </p:cNvSpPr>
          <p:nvPr>
            <p:ph idx="1"/>
          </p:nvPr>
        </p:nvSpPr>
        <p:spPr/>
        <p:txBody>
          <a:bodyPr>
            <a:normAutofit fontScale="47500" lnSpcReduction="20000"/>
          </a:bodyPr>
          <a:lstStyle/>
          <a:p>
            <a:pPr marL="82296" indent="0">
              <a:buNone/>
            </a:pPr>
            <a:r>
              <a:rPr lang="en-US" b="1" dirty="0">
                <a:solidFill>
                  <a:srgbClr val="FF0000"/>
                </a:solidFill>
              </a:rPr>
              <a:t>Group assignment</a:t>
            </a:r>
          </a:p>
          <a:p>
            <a:r>
              <a:rPr lang="en-US" dirty="0"/>
              <a:t>Discuss the major adult education philosophies and its aim and implication for curriculum.  Which of the adult education philosophy/</a:t>
            </a:r>
            <a:r>
              <a:rPr lang="en-US" dirty="0" err="1"/>
              <a:t>ies</a:t>
            </a:r>
            <a:r>
              <a:rPr lang="en-US" dirty="0"/>
              <a:t> you want to suggest as appropriate for adult education..</a:t>
            </a:r>
          </a:p>
          <a:p>
            <a:r>
              <a:rPr lang="en-US" dirty="0"/>
              <a:t>Maximum of 6 pages (including summary and references) </a:t>
            </a:r>
          </a:p>
          <a:p>
            <a:pPr marL="82296" indent="0">
              <a:buNone/>
            </a:pPr>
            <a:r>
              <a:rPr lang="en-US" b="1" dirty="0"/>
              <a:t>Criteria of evaluation</a:t>
            </a:r>
          </a:p>
          <a:p>
            <a:r>
              <a:rPr lang="en-US" dirty="0"/>
              <a:t>Argument</a:t>
            </a:r>
          </a:p>
          <a:p>
            <a:r>
              <a:rPr lang="en-US" dirty="0"/>
              <a:t>Clarity</a:t>
            </a:r>
          </a:p>
          <a:p>
            <a:r>
              <a:rPr lang="en-US" dirty="0"/>
              <a:t>Coherence</a:t>
            </a:r>
          </a:p>
          <a:p>
            <a:r>
              <a:rPr lang="en-US" dirty="0"/>
              <a:t>focus</a:t>
            </a:r>
          </a:p>
          <a:p>
            <a:r>
              <a:rPr lang="en-US" dirty="0"/>
              <a:t>readability</a:t>
            </a:r>
            <a:r>
              <a:rPr lang="en-US" b="1" dirty="0"/>
              <a:t> </a:t>
            </a:r>
          </a:p>
          <a:p>
            <a:pPr marL="82296" indent="0">
              <a:buNone/>
            </a:pPr>
            <a:r>
              <a:rPr lang="en-US" b="1" dirty="0">
                <a:solidFill>
                  <a:srgbClr val="FF0000"/>
                </a:solidFill>
              </a:rPr>
              <a:t>Individual assignment</a:t>
            </a:r>
          </a:p>
          <a:p>
            <a:pPr marL="82296" indent="0">
              <a:buNone/>
            </a:pPr>
            <a:r>
              <a:rPr lang="en-US" dirty="0"/>
              <a:t>Among the major philosophies and educational philosophies which one is appropriate/ best suits  for adult education. Select the appropriate philosophy you believed for adult education with genuine reason. </a:t>
            </a:r>
          </a:p>
          <a:p>
            <a:pPr marL="82296" indent="0">
              <a:buNone/>
            </a:pPr>
            <a:r>
              <a:rPr lang="en-US" dirty="0"/>
              <a:t>Maximum of two pages (including summary)</a:t>
            </a:r>
          </a:p>
          <a:p>
            <a:pPr marL="82296" indent="0">
              <a:buNone/>
            </a:pPr>
            <a:r>
              <a:rPr lang="en-US" b="1" dirty="0"/>
              <a:t>Criteria of Evaluation</a:t>
            </a:r>
          </a:p>
          <a:p>
            <a:pPr marL="82296" indent="0">
              <a:buNone/>
            </a:pPr>
            <a:r>
              <a:rPr lang="en-US" dirty="0"/>
              <a:t>The criteria for group assignment is appropriate for individual assignment too.</a:t>
            </a:r>
          </a:p>
          <a:p>
            <a:pPr marL="82296" indent="0">
              <a:buNone/>
            </a:pPr>
            <a:r>
              <a:rPr lang="en-US" dirty="0"/>
              <a:t>Due date </a:t>
            </a:r>
            <a:r>
              <a:rPr lang="en-US" b="1" dirty="0">
                <a:solidFill>
                  <a:srgbClr val="FF0000"/>
                </a:solidFill>
              </a:rPr>
              <a:t>25/09/2011 </a:t>
            </a:r>
            <a:r>
              <a:rPr lang="en-US" dirty="0" err="1"/>
              <a:t>E.c</a:t>
            </a:r>
            <a:r>
              <a:rPr lang="en-US" dirty="0"/>
              <a:t> for both assignments</a:t>
            </a:r>
          </a:p>
          <a:p>
            <a:pPr marL="82296" indent="0">
              <a:buNone/>
            </a:pPr>
            <a:endParaRPr lang="en-US" dirty="0"/>
          </a:p>
        </p:txBody>
      </p:sp>
    </p:spTree>
    <p:extLst>
      <p:ext uri="{BB962C8B-B14F-4D97-AF65-F5344CB8AC3E}">
        <p14:creationId xmlns:p14="http://schemas.microsoft.com/office/powerpoint/2010/main" val="150553783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a:t>
            </a:r>
            <a:r>
              <a:rPr lang="en-US" b="1">
                <a:solidFill>
                  <a:srgbClr val="00B0F0"/>
                </a:solidFill>
                <a:latin typeface="Times New Roman" pitchFamily="18" charset="0"/>
                <a:cs typeface="Times New Roman" pitchFamily="18" charset="0"/>
              </a:rPr>
              <a:t>2.3 Psychological </a:t>
            </a:r>
            <a:r>
              <a:rPr lang="en-US" b="1" dirty="0">
                <a:solidFill>
                  <a:srgbClr val="00B0F0"/>
                </a:solidFill>
                <a:latin typeface="Times New Roman" pitchFamily="18" charset="0"/>
                <a:cs typeface="Times New Roman" pitchFamily="18" charset="0"/>
              </a:rPr>
              <a:t>foundations of Curriculum</a:t>
            </a:r>
            <a:br>
              <a:rPr lang="en-US" b="1" dirty="0">
                <a:solidFill>
                  <a:srgbClr val="00B0F0"/>
                </a:solidFill>
                <a:latin typeface="Times New Roman" pitchFamily="18" charset="0"/>
                <a:cs typeface="Times New Roman" pitchFamily="18" charset="0"/>
              </a:rPr>
            </a:br>
            <a:endParaRPr lang="en-US" dirty="0">
              <a:solidFill>
                <a:srgbClr val="00B0F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r>
              <a:rPr lang="en-US" dirty="0">
                <a:latin typeface="Times New Roman" pitchFamily="18" charset="0"/>
                <a:cs typeface="Times New Roman" pitchFamily="18" charset="0"/>
              </a:rPr>
              <a:t>It focuses on theories of learning.</a:t>
            </a:r>
          </a:p>
          <a:p>
            <a:r>
              <a:rPr lang="en-US" dirty="0">
                <a:latin typeface="Times New Roman" pitchFamily="18" charset="0"/>
                <a:cs typeface="Times New Roman" pitchFamily="18" charset="0"/>
              </a:rPr>
              <a:t>Psychology provides a basis for understanding the teaching and learning process.</a:t>
            </a:r>
          </a:p>
          <a:p>
            <a:r>
              <a:rPr lang="en-US" dirty="0">
                <a:latin typeface="Times New Roman" pitchFamily="18" charset="0"/>
                <a:cs typeface="Times New Roman" pitchFamily="18" charset="0"/>
              </a:rPr>
              <a:t>Teaching and learning are interrelated and psychology cements the  relationship.</a:t>
            </a:r>
          </a:p>
          <a:p>
            <a:r>
              <a:rPr lang="en-US" dirty="0">
                <a:latin typeface="Times New Roman" pitchFamily="18" charset="0"/>
                <a:cs typeface="Times New Roman" pitchFamily="18" charset="0"/>
              </a:rPr>
              <a:t>It provides the theories and principles that influence teacher- student  behavior within the context of curriculum.</a:t>
            </a:r>
          </a:p>
          <a:p>
            <a:r>
              <a:rPr lang="en-US" dirty="0">
                <a:latin typeface="Times New Roman" pitchFamily="18" charset="0"/>
                <a:cs typeface="Times New Roman" pitchFamily="18" charset="0"/>
              </a:rPr>
              <a:t>There are several learning theories which explain the process of learning from d/t perspectives.</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13143944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a:solidFill>
            <a:schemeClr val="accent6">
              <a:lumMod val="60000"/>
              <a:lumOff val="40000"/>
            </a:schemeClr>
          </a:solidFill>
        </p:spPr>
        <p:txBody>
          <a:bodyPr>
            <a:normAutofit fontScale="92500" lnSpcReduction="10000"/>
          </a:bodyPr>
          <a:lstStyle/>
          <a:p>
            <a:r>
              <a:rPr lang="en-US" dirty="0"/>
              <a:t>The major ones are: behaviorism, cognitivist, constructivism and social learning theory.</a:t>
            </a:r>
          </a:p>
          <a:p>
            <a:pPr>
              <a:buNone/>
            </a:pPr>
            <a:r>
              <a:rPr lang="en-US" dirty="0"/>
              <a:t>         </a:t>
            </a:r>
            <a:r>
              <a:rPr lang="en-US" b="1" dirty="0"/>
              <a:t>Behavioral Views of learning</a:t>
            </a:r>
          </a:p>
          <a:p>
            <a:r>
              <a:rPr lang="en-US" dirty="0"/>
              <a:t>According to this theory, learning occurs as a result of stimulus-response association.</a:t>
            </a:r>
          </a:p>
          <a:p>
            <a:r>
              <a:rPr lang="en-US" dirty="0"/>
              <a:t>It emphasizes on observable  behaviors.</a:t>
            </a:r>
          </a:p>
          <a:p>
            <a:r>
              <a:rPr lang="en-US" dirty="0"/>
              <a:t>Behaviorist learning theory explains learning as conditioned response.</a:t>
            </a:r>
          </a:p>
          <a:p>
            <a:r>
              <a:rPr lang="en-US" dirty="0"/>
              <a:t>There is much emphasis  for reinforcement, association, and habit formation.</a:t>
            </a:r>
          </a:p>
          <a:p>
            <a:endParaRPr lang="en-US" dirty="0"/>
          </a:p>
        </p:txBody>
      </p:sp>
    </p:spTree>
    <p:extLst>
      <p:ext uri="{BB962C8B-B14F-4D97-AF65-F5344CB8AC3E}">
        <p14:creationId xmlns:p14="http://schemas.microsoft.com/office/powerpoint/2010/main" val="62664996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Behaviorism and the curriculum</a:t>
            </a:r>
            <a:endParaRPr lang="en-US" dirty="0"/>
          </a:p>
        </p:txBody>
      </p:sp>
      <p:sp>
        <p:nvSpPr>
          <p:cNvPr id="3" name="Content Placeholder 2"/>
          <p:cNvSpPr>
            <a:spLocks noGrp="1"/>
          </p:cNvSpPr>
          <p:nvPr>
            <p:ph idx="1"/>
          </p:nvPr>
        </p:nvSpPr>
        <p:spPr/>
        <p:txBody>
          <a:bodyPr>
            <a:normAutofit lnSpcReduction="10000"/>
          </a:bodyPr>
          <a:lstStyle/>
          <a:p>
            <a:r>
              <a:rPr lang="en-US" dirty="0"/>
              <a:t>Learning experiences and contents which produce conditioned response are emphasized.</a:t>
            </a:r>
          </a:p>
          <a:p>
            <a:r>
              <a:rPr lang="en-US" dirty="0"/>
              <a:t>Drill remains a prominent method of teaching.</a:t>
            </a:r>
          </a:p>
          <a:p>
            <a:r>
              <a:rPr lang="en-US" dirty="0"/>
              <a:t>Pavlov’s classical conditioning and Skinners’ operant conditioning theories are prominent learning theories formulated on the basis of behaviorist point of view.</a:t>
            </a:r>
          </a:p>
          <a:p>
            <a:endParaRPr lang="en-US" dirty="0"/>
          </a:p>
        </p:txBody>
      </p:sp>
    </p:spTree>
    <p:extLst>
      <p:ext uri="{BB962C8B-B14F-4D97-AF65-F5344CB8AC3E}">
        <p14:creationId xmlns:p14="http://schemas.microsoft.com/office/powerpoint/2010/main" val="166361919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b="1" dirty="0"/>
              <a:t>Cognitive views of learning</a:t>
            </a:r>
            <a:endParaRPr lang="en-US" dirty="0"/>
          </a:p>
        </p:txBody>
      </p:sp>
      <p:sp>
        <p:nvSpPr>
          <p:cNvPr id="3" name="Content Placeholder 2"/>
          <p:cNvSpPr>
            <a:spLocks noGrp="1"/>
          </p:cNvSpPr>
          <p:nvPr>
            <p:ph idx="1"/>
          </p:nvPr>
        </p:nvSpPr>
        <p:spPr>
          <a:solidFill>
            <a:srgbClr val="00B050"/>
          </a:solidFill>
        </p:spPr>
        <p:txBody>
          <a:bodyPr>
            <a:normAutofit fontScale="92500" lnSpcReduction="20000"/>
          </a:bodyPr>
          <a:lstStyle/>
          <a:p>
            <a:r>
              <a:rPr lang="en-US" dirty="0"/>
              <a:t>Mental operation</a:t>
            </a:r>
          </a:p>
          <a:p>
            <a:r>
              <a:rPr lang="en-US" dirty="0"/>
              <a:t>Cognitive theorists believe that learning is the result of our attempts to make sense of the world.</a:t>
            </a:r>
          </a:p>
          <a:p>
            <a:r>
              <a:rPr lang="en-US" dirty="0"/>
              <a:t>They explain that the ways we think about situations, along with our knowledge, expectations, feelings and interactions with others influence how and what we learn.</a:t>
            </a:r>
          </a:p>
          <a:p>
            <a:r>
              <a:rPr lang="en-US" dirty="0"/>
              <a:t>They see people as active learners who initiate experience, seek out information to solve problems and recognize what they already know to achieve new insights.</a:t>
            </a:r>
          </a:p>
          <a:p>
            <a:endParaRPr lang="en-US" dirty="0"/>
          </a:p>
        </p:txBody>
      </p:sp>
    </p:spTree>
    <p:extLst>
      <p:ext uri="{BB962C8B-B14F-4D97-AF65-F5344CB8AC3E}">
        <p14:creationId xmlns:p14="http://schemas.microsoft.com/office/powerpoint/2010/main" val="29291904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1972</TotalTime>
  <Words>11169</Words>
  <Application>Microsoft Office PowerPoint</Application>
  <PresentationFormat>On-screen Show (4:3)</PresentationFormat>
  <Paragraphs>1030</Paragraphs>
  <Slides>194</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194</vt:i4>
      </vt:variant>
    </vt:vector>
  </HeadingPairs>
  <TitlesOfParts>
    <vt:vector size="202" baseType="lpstr">
      <vt:lpstr>Calibri</vt:lpstr>
      <vt:lpstr>Gill Sans MT</vt:lpstr>
      <vt:lpstr>Segoe Print</vt:lpstr>
      <vt:lpstr>Times New Roman</vt:lpstr>
      <vt:lpstr>Verdana</vt:lpstr>
      <vt:lpstr>Wingdings</vt:lpstr>
      <vt:lpstr>Wingdings 2</vt:lpstr>
      <vt:lpstr>Solstice</vt:lpstr>
      <vt:lpstr>Curriculum Design, Implementation and Evaluation in ANFE </vt:lpstr>
      <vt:lpstr>CONCEPT OF ADULT EDUCATION</vt:lpstr>
      <vt:lpstr>Who is an Adult? </vt:lpstr>
      <vt:lpstr>Criteria for Defining Adult </vt:lpstr>
      <vt:lpstr>Difficulty in Defining Adult </vt:lpstr>
      <vt:lpstr>Characteristics of an Adult </vt:lpstr>
      <vt:lpstr>X-cs   continued……….</vt:lpstr>
      <vt:lpstr>Real Adult-Distinction B/n Adult and Junvenile</vt:lpstr>
      <vt:lpstr>Adult education- How to become an adult?</vt:lpstr>
      <vt:lpstr>How to become an adult?</vt:lpstr>
      <vt:lpstr>Adult Education-Some Misconceptions </vt:lpstr>
      <vt:lpstr>Adult Education-Basic Concept</vt:lpstr>
      <vt:lpstr>Definition of Adult Education</vt:lpstr>
      <vt:lpstr> Definition…… </vt:lpstr>
      <vt:lpstr>Scope of Adult education </vt:lpstr>
      <vt:lpstr>Nature and characteristics of Adult Education</vt:lpstr>
      <vt:lpstr>Objectives of Adult Education</vt:lpstr>
      <vt:lpstr>                                                Cont…</vt:lpstr>
      <vt:lpstr>                                                 Cont…</vt:lpstr>
      <vt:lpstr>                                                                 What is curriculum?                                                      </vt:lpstr>
      <vt:lpstr>     </vt:lpstr>
      <vt:lpstr>PowerPoint Presentation</vt:lpstr>
      <vt:lpstr>PowerPoint Presentation</vt:lpstr>
      <vt:lpstr>Cont…</vt:lpstr>
      <vt:lpstr>                                             Cont…</vt:lpstr>
      <vt:lpstr>Summary</vt:lpstr>
      <vt:lpstr>                                                            Andragogy: An Introduction and Implications for Curriculum and Instruction </vt:lpstr>
      <vt:lpstr> Andragogical Assumption: Implications for facilitation and curriculum </vt:lpstr>
      <vt:lpstr>1. The need to know </vt:lpstr>
      <vt:lpstr>Cond…</vt:lpstr>
      <vt:lpstr> 2. The learners’ self-concept </vt:lpstr>
      <vt:lpstr>Contd…</vt:lpstr>
      <vt:lpstr>Contd…</vt:lpstr>
      <vt:lpstr>3. The role of the learners’ experiences.</vt:lpstr>
      <vt:lpstr>Contd…</vt:lpstr>
      <vt:lpstr>Contd…</vt:lpstr>
      <vt:lpstr>Contd..</vt:lpstr>
      <vt:lpstr>4. Readiness to learn</vt:lpstr>
      <vt:lpstr>Contd….</vt:lpstr>
      <vt:lpstr>Contd….</vt:lpstr>
      <vt:lpstr> 5. Orientation to learning </vt:lpstr>
      <vt:lpstr>Contd…</vt:lpstr>
      <vt:lpstr>Contd…</vt:lpstr>
      <vt:lpstr>6. Motivation. </vt:lpstr>
      <vt:lpstr>Contd…</vt:lpstr>
      <vt:lpstr> Participation                                                  </vt:lpstr>
      <vt:lpstr>Contd…</vt:lpstr>
      <vt:lpstr>Contd…..</vt:lpstr>
      <vt:lpstr>Types of Participation </vt:lpstr>
      <vt:lpstr> 1. Representational participation  </vt:lpstr>
      <vt:lpstr>2. Information Sharing</vt:lpstr>
      <vt:lpstr>3. Consultation</vt:lpstr>
      <vt:lpstr> 4. Joint Decision-making </vt:lpstr>
      <vt:lpstr> 5. Acting together </vt:lpstr>
      <vt:lpstr>6. Supporting independent community initiatives </vt:lpstr>
      <vt:lpstr>The importance of participation</vt:lpstr>
      <vt:lpstr>Factors Affecting Participation</vt:lpstr>
      <vt:lpstr>Dispositional </vt:lpstr>
      <vt:lpstr>Contd…</vt:lpstr>
      <vt:lpstr>2. Situational constraints</vt:lpstr>
      <vt:lpstr> 3. Institutional constraints </vt:lpstr>
      <vt:lpstr>Unit Two  2.Foundations of Curriculum</vt:lpstr>
      <vt:lpstr>                                                   Cont…</vt:lpstr>
      <vt:lpstr>2.2. Philosophical Foundation</vt:lpstr>
      <vt:lpstr>Philosophy Defined  </vt:lpstr>
      <vt:lpstr>The Classical Branches of Philosophy</vt:lpstr>
      <vt:lpstr>Contd…</vt:lpstr>
      <vt:lpstr>Contd…</vt:lpstr>
      <vt:lpstr>Major Philosophies</vt:lpstr>
      <vt:lpstr>Idealism </vt:lpstr>
      <vt:lpstr>Idealism (cont…)</vt:lpstr>
      <vt:lpstr>Idealism (cont…)</vt:lpstr>
      <vt:lpstr>Realism </vt:lpstr>
      <vt:lpstr>Realism (cont…)</vt:lpstr>
      <vt:lpstr>Realism (cont…)</vt:lpstr>
      <vt:lpstr>Pragmatism</vt:lpstr>
      <vt:lpstr>Pragmatism (cont…)</vt:lpstr>
      <vt:lpstr>Pragmatism (cont…)</vt:lpstr>
      <vt:lpstr>Existentialism </vt:lpstr>
      <vt:lpstr>Existentialism </vt:lpstr>
      <vt:lpstr>Existentialism </vt:lpstr>
      <vt:lpstr>Educational Philosophies</vt:lpstr>
      <vt:lpstr>Perennialism</vt:lpstr>
      <vt:lpstr>Perennialism </vt:lpstr>
      <vt:lpstr>Perennialism</vt:lpstr>
      <vt:lpstr>Essentialism </vt:lpstr>
      <vt:lpstr>Essentialism </vt:lpstr>
      <vt:lpstr>Essentialism </vt:lpstr>
      <vt:lpstr>Progressivism </vt:lpstr>
      <vt:lpstr>Progressivism </vt:lpstr>
      <vt:lpstr>Progressivism </vt:lpstr>
      <vt:lpstr>Reconstructionism </vt:lpstr>
      <vt:lpstr>Reconstructionism </vt:lpstr>
      <vt:lpstr>Reconstructionism </vt:lpstr>
      <vt:lpstr>Assignment</vt:lpstr>
      <vt:lpstr>                                                                         2.3 Psychological foundations of Curriculum </vt:lpstr>
      <vt:lpstr>                                                 Cont…</vt:lpstr>
      <vt:lpstr>Behaviorism and the curriculum</vt:lpstr>
      <vt:lpstr> Cognitive views of learning</vt:lpstr>
      <vt:lpstr>Cognitive Curriculum</vt:lpstr>
      <vt:lpstr>Constructivism views of Learning</vt:lpstr>
      <vt:lpstr>                                                                        Social learning theory </vt:lpstr>
      <vt:lpstr>                                                                           2.5 Social Foundations of Curriculum  </vt:lpstr>
      <vt:lpstr>                                                   Cont…</vt:lpstr>
      <vt:lpstr>Unit Three  Curriculum development Models</vt:lpstr>
      <vt:lpstr>The Objective model </vt:lpstr>
      <vt:lpstr>                                                                      1.Tyler's rationale model                                               </vt:lpstr>
      <vt:lpstr>                                                                           Major questions that were raised by Tyler </vt:lpstr>
      <vt:lpstr>                                                  Cont…</vt:lpstr>
      <vt:lpstr>                                                         Cont…</vt:lpstr>
      <vt:lpstr>2.  Taba’s Model  </vt:lpstr>
      <vt:lpstr>                                                  Cont…</vt:lpstr>
      <vt:lpstr>                                                  Cont…</vt:lpstr>
      <vt:lpstr>                                                 Cont….</vt:lpstr>
      <vt:lpstr>                                                  Cont…</vt:lpstr>
      <vt:lpstr>                                                                                3. Wheeler's model  </vt:lpstr>
      <vt:lpstr>  Diagrammatical illustration of Wheeler’s model</vt:lpstr>
      <vt:lpstr>                                                                                B. The Process Model </vt:lpstr>
      <vt:lpstr>                                                   Cont…   </vt:lpstr>
      <vt:lpstr>C. The Situation Analysis Model</vt:lpstr>
      <vt:lpstr>                                                 Cont…</vt:lpstr>
      <vt:lpstr>                                                       Cont…</vt:lpstr>
      <vt:lpstr>                                                    Cont…</vt:lpstr>
      <vt:lpstr>Unit Four   4.Basic Elements of Curriculum development                                                         </vt:lpstr>
      <vt:lpstr>                                                   Cont…</vt:lpstr>
      <vt:lpstr>                                                   Cont…</vt:lpstr>
      <vt:lpstr>                                                   Cont…</vt:lpstr>
      <vt:lpstr>                                                         Cont…</vt:lpstr>
      <vt:lpstr>                                                  Cont…</vt:lpstr>
      <vt:lpstr>                                                   Cont…</vt:lpstr>
      <vt:lpstr>                                                   Cont…</vt:lpstr>
      <vt:lpstr>     4.2 Formulating educational aims,              Goals and Objectives                                                </vt:lpstr>
      <vt:lpstr>PowerPoint Presentation</vt:lpstr>
      <vt:lpstr>                                                                                4.2.1 Sources of Educational Objectives      </vt:lpstr>
      <vt:lpstr>                                                   Cont… </vt:lpstr>
      <vt:lpstr>A. Cognitive Domain                                                   </vt:lpstr>
      <vt:lpstr>B. Affective Domain</vt:lpstr>
      <vt:lpstr>                                                                             C. Psychomotor Domain </vt:lpstr>
      <vt:lpstr> 4.4 Selection of curriculum contents &amp;  learning experiences</vt:lpstr>
      <vt:lpstr>                                                   Cont…</vt:lpstr>
      <vt:lpstr>                                                    Cont…</vt:lpstr>
      <vt:lpstr>                                                  Cont…</vt:lpstr>
      <vt:lpstr>                                                        Cont…</vt:lpstr>
      <vt:lpstr>                                                    Cont…</vt:lpstr>
      <vt:lpstr>                                                    Cont…</vt:lpstr>
      <vt:lpstr>                                                        Cont…</vt:lpstr>
      <vt:lpstr>                                                         Cont…</vt:lpstr>
      <vt:lpstr>                                                         Cont… </vt:lpstr>
      <vt:lpstr>                                                          Cont…</vt:lpstr>
      <vt:lpstr>Unit Five Curriculum Organization</vt:lpstr>
      <vt:lpstr>                                                   Cont…</vt:lpstr>
      <vt:lpstr>5.2 Approaches of curriculum organization</vt:lpstr>
      <vt:lpstr>                                                                 1. The Subject Based/Linear Approach </vt:lpstr>
      <vt:lpstr>                                                          Cont…</vt:lpstr>
      <vt:lpstr>                                                         Cont…</vt:lpstr>
      <vt:lpstr>5.3  Criteria for Curriculum Organization</vt:lpstr>
      <vt:lpstr>                                                                       5.4 Principles of Curriculum Organization </vt:lpstr>
      <vt:lpstr>                                                        Cont…</vt:lpstr>
      <vt:lpstr>                                                 Cont…</vt:lpstr>
      <vt:lpstr>Unit Six                                                                                      CURRICULUM IMPLEMENTATION</vt:lpstr>
      <vt:lpstr>1. The Fidelity Perspective (Model)</vt:lpstr>
      <vt:lpstr>                                                        Cont…</vt:lpstr>
      <vt:lpstr>                                               Cont…</vt:lpstr>
      <vt:lpstr>                                                                               6.3 Factors which Affect Curriculum  Implementation  </vt:lpstr>
      <vt:lpstr>                                                  Cont…</vt:lpstr>
      <vt:lpstr>                                                 Cont…</vt:lpstr>
      <vt:lpstr>                                                                                         6.4 Dimensions to be considered for Successful Implementation of the Curriculum </vt:lpstr>
      <vt:lpstr>                                                Cont…</vt:lpstr>
      <vt:lpstr>                                                                             6.5 Curriculum Change </vt:lpstr>
      <vt:lpstr>                                                                   The Sources of curriculum Change </vt:lpstr>
      <vt:lpstr>                                                          Cont…</vt:lpstr>
      <vt:lpstr>Dimensions of Curriculum Change</vt:lpstr>
      <vt:lpstr>                                                  Cont…</vt:lpstr>
      <vt:lpstr>                                                          Cont…</vt:lpstr>
      <vt:lpstr>Resistance to Curriculum Change</vt:lpstr>
      <vt:lpstr>                                                          Cont…</vt:lpstr>
      <vt:lpstr>PowerPoint Presentation</vt:lpstr>
      <vt:lpstr>Mechanisms of Increasing Receptivity to Change</vt:lpstr>
      <vt:lpstr>                                               Cont…</vt:lpstr>
      <vt:lpstr>                                                                    Unit Seven Curriculum Evaluation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Cont….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Curriculum Design, Implementation and Evaluation in ANFE</dc:title>
  <dc:creator>Samuel Zinabu</dc:creator>
  <cp:lastModifiedBy>inedis</cp:lastModifiedBy>
  <cp:revision>219</cp:revision>
  <dcterms:created xsi:type="dcterms:W3CDTF">2006-08-16T00:00:00Z</dcterms:created>
  <dcterms:modified xsi:type="dcterms:W3CDTF">2020-04-25T17:01:46Z</dcterms:modified>
</cp:coreProperties>
</file>