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4"/>
  </p:notesMasterIdLst>
  <p:sldIdLst>
    <p:sldId id="256" r:id="rId2"/>
    <p:sldId id="295" r:id="rId3"/>
    <p:sldId id="296" r:id="rId4"/>
    <p:sldId id="297" r:id="rId5"/>
    <p:sldId id="298" r:id="rId6"/>
    <p:sldId id="299" r:id="rId7"/>
    <p:sldId id="300" r:id="rId8"/>
    <p:sldId id="301" r:id="rId9"/>
    <p:sldId id="303" r:id="rId10"/>
    <p:sldId id="304" r:id="rId11"/>
    <p:sldId id="305" r:id="rId12"/>
    <p:sldId id="306" r:id="rId13"/>
    <p:sldId id="356" r:id="rId14"/>
    <p:sldId id="307" r:id="rId15"/>
    <p:sldId id="312" r:id="rId16"/>
    <p:sldId id="313" r:id="rId17"/>
    <p:sldId id="314" r:id="rId18"/>
    <p:sldId id="315" r:id="rId19"/>
    <p:sldId id="316" r:id="rId20"/>
    <p:sldId id="317" r:id="rId21"/>
    <p:sldId id="308" r:id="rId22"/>
    <p:sldId id="309" r:id="rId23"/>
    <p:sldId id="310" r:id="rId24"/>
    <p:sldId id="319" r:id="rId25"/>
    <p:sldId id="322" r:id="rId26"/>
    <p:sldId id="324" r:id="rId27"/>
    <p:sldId id="325" r:id="rId28"/>
    <p:sldId id="326" r:id="rId29"/>
    <p:sldId id="328" r:id="rId30"/>
    <p:sldId id="329" r:id="rId31"/>
    <p:sldId id="330" r:id="rId32"/>
    <p:sldId id="331" r:id="rId33"/>
    <p:sldId id="332" r:id="rId34"/>
    <p:sldId id="333" r:id="rId35"/>
    <p:sldId id="334" r:id="rId36"/>
    <p:sldId id="335" r:id="rId37"/>
    <p:sldId id="336" r:id="rId38"/>
    <p:sldId id="340" r:id="rId39"/>
    <p:sldId id="337" r:id="rId40"/>
    <p:sldId id="338" r:id="rId41"/>
    <p:sldId id="341" r:id="rId42"/>
    <p:sldId id="342" r:id="rId43"/>
    <p:sldId id="343" r:id="rId44"/>
    <p:sldId id="344" r:id="rId45"/>
    <p:sldId id="345" r:id="rId46"/>
    <p:sldId id="346" r:id="rId47"/>
    <p:sldId id="347" r:id="rId48"/>
    <p:sldId id="348" r:id="rId49"/>
    <p:sldId id="349" r:id="rId50"/>
    <p:sldId id="339" r:id="rId51"/>
    <p:sldId id="351" r:id="rId52"/>
    <p:sldId id="352" r:id="rId53"/>
    <p:sldId id="354" r:id="rId54"/>
    <p:sldId id="294" r:id="rId55"/>
    <p:sldId id="257" r:id="rId56"/>
    <p:sldId id="258" r:id="rId57"/>
    <p:sldId id="259" r:id="rId58"/>
    <p:sldId id="355" r:id="rId59"/>
    <p:sldId id="260" r:id="rId60"/>
    <p:sldId id="261" r:id="rId61"/>
    <p:sldId id="262" r:id="rId62"/>
    <p:sldId id="263" r:id="rId63"/>
    <p:sldId id="264" r:id="rId64"/>
    <p:sldId id="265" r:id="rId65"/>
    <p:sldId id="266" r:id="rId66"/>
    <p:sldId id="267" r:id="rId67"/>
    <p:sldId id="268" r:id="rId68"/>
    <p:sldId id="271" r:id="rId69"/>
    <p:sldId id="269" r:id="rId70"/>
    <p:sldId id="270" r:id="rId71"/>
    <p:sldId id="272" r:id="rId72"/>
    <p:sldId id="273" r:id="rId73"/>
    <p:sldId id="274" r:id="rId74"/>
    <p:sldId id="275" r:id="rId75"/>
    <p:sldId id="276" r:id="rId76"/>
    <p:sldId id="277" r:id="rId77"/>
    <p:sldId id="278" r:id="rId78"/>
    <p:sldId id="279" r:id="rId79"/>
    <p:sldId id="280" r:id="rId80"/>
    <p:sldId id="281" r:id="rId81"/>
    <p:sldId id="282" r:id="rId82"/>
    <p:sldId id="283" r:id="rId83"/>
    <p:sldId id="284" r:id="rId84"/>
    <p:sldId id="285" r:id="rId85"/>
    <p:sldId id="286" r:id="rId86"/>
    <p:sldId id="287" r:id="rId87"/>
    <p:sldId id="288" r:id="rId88"/>
    <p:sldId id="289" r:id="rId89"/>
    <p:sldId id="290" r:id="rId90"/>
    <p:sldId id="291" r:id="rId91"/>
    <p:sldId id="292" r:id="rId92"/>
    <p:sldId id="293" r:id="rId9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18C1D57-5926-45CF-B0A2-B9E1B709E93D}" type="datetimeFigureOut">
              <a:rPr lang="en-US" smtClean="0"/>
              <a:pPr/>
              <a:t>4/25/2020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EBECFD-05C4-411D-AF54-F0B32EE482F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CEBECFD-05C4-411D-AF54-F0B32EE482F5}" type="slidenum">
              <a:rPr lang="en-US" smtClean="0"/>
              <a:pPr/>
              <a:t>92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37A339E-FE92-45B6-AC04-1D85EEE78ABC}" type="datetimeFigureOut">
              <a:rPr lang="en-US" smtClean="0"/>
              <a:pPr/>
              <a:t>4/25/2020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717646-22E4-4D27-811A-7C78F2B32F3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7A339E-FE92-45B6-AC04-1D85EEE78ABC}" type="datetimeFigureOut">
              <a:rPr lang="en-US" smtClean="0"/>
              <a:pPr/>
              <a:t>4/25/2020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717646-22E4-4D27-811A-7C78F2B32F3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7A339E-FE92-45B6-AC04-1D85EEE78ABC}" type="datetimeFigureOut">
              <a:rPr lang="en-US" smtClean="0"/>
              <a:pPr/>
              <a:t>4/25/2020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717646-22E4-4D27-811A-7C78F2B32F3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7A339E-FE92-45B6-AC04-1D85EEE78ABC}" type="datetimeFigureOut">
              <a:rPr lang="en-US" smtClean="0"/>
              <a:pPr/>
              <a:t>4/25/2020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717646-22E4-4D27-811A-7C78F2B32F3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7A339E-FE92-45B6-AC04-1D85EEE78ABC}" type="datetimeFigureOut">
              <a:rPr lang="en-US" smtClean="0"/>
              <a:pPr/>
              <a:t>4/25/2020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717646-22E4-4D27-811A-7C78F2B32F3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37A339E-FE92-45B6-AC04-1D85EEE78ABC}" type="datetimeFigureOut">
              <a:rPr lang="en-US" smtClean="0"/>
              <a:pPr/>
              <a:t>4/25/2020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717646-22E4-4D27-811A-7C78F2B32F3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37A339E-FE92-45B6-AC04-1D85EEE78ABC}" type="datetimeFigureOut">
              <a:rPr lang="en-US" smtClean="0"/>
              <a:pPr/>
              <a:t>4/25/2020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717646-22E4-4D27-811A-7C78F2B32F3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37A339E-FE92-45B6-AC04-1D85EEE78ABC}" type="datetimeFigureOut">
              <a:rPr lang="en-US" smtClean="0"/>
              <a:pPr/>
              <a:t>4/25/2020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717646-22E4-4D27-811A-7C78F2B32F3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7A339E-FE92-45B6-AC04-1D85EEE78ABC}" type="datetimeFigureOut">
              <a:rPr lang="en-US" smtClean="0"/>
              <a:pPr/>
              <a:t>4/25/2020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717646-22E4-4D27-811A-7C78F2B32F3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37A339E-FE92-45B6-AC04-1D85EEE78ABC}" type="datetimeFigureOut">
              <a:rPr lang="en-US" smtClean="0"/>
              <a:pPr/>
              <a:t>4/25/2020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717646-22E4-4D27-811A-7C78F2B32F3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37A339E-FE92-45B6-AC04-1D85EEE78ABC}" type="datetimeFigureOut">
              <a:rPr lang="en-US" smtClean="0"/>
              <a:pPr/>
              <a:t>4/25/2020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717646-22E4-4D27-811A-7C78F2B32F3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7A339E-FE92-45B6-AC04-1D85EEE78ABC}" type="datetimeFigureOut">
              <a:rPr lang="en-US" smtClean="0"/>
              <a:pPr/>
              <a:t>4/25/2020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717646-22E4-4D27-811A-7C78F2B32F3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381000" y="914400"/>
            <a:ext cx="8077200" cy="2686051"/>
          </a:xfrm>
        </p:spPr>
        <p:txBody>
          <a:bodyPr/>
          <a:lstStyle/>
          <a:p>
            <a:r>
              <a:rPr lang="en-US" b="1" dirty="0">
                <a:solidFill>
                  <a:schemeClr val="accent1">
                    <a:lumMod val="75000"/>
                  </a:schemeClr>
                </a:solidFill>
                <a:latin typeface="Bahnschrift Light Condensed" pitchFamily="34" charset="0"/>
              </a:rPr>
              <a:t>Family literacy: Principles, Approaches and Practices </a:t>
            </a:r>
            <a:endParaRPr lang="en-US" dirty="0"/>
          </a:p>
        </p:txBody>
      </p:sp>
      <p:sp>
        <p:nvSpPr>
          <p:cNvPr id="7" name="Subtitle 6"/>
          <p:cNvSpPr>
            <a:spLocks noGrp="1"/>
          </p:cNvSpPr>
          <p:nvPr>
            <p:ph type="subTitle" idx="1"/>
          </p:nvPr>
        </p:nvSpPr>
        <p:spPr>
          <a:xfrm>
            <a:off x="1371600" y="3962400"/>
            <a:ext cx="7086600" cy="1981200"/>
          </a:xfrm>
        </p:spPr>
        <p:txBody>
          <a:bodyPr/>
          <a:lstStyle/>
          <a:p>
            <a:r>
              <a:rPr lang="en-US" b="1" dirty="0">
                <a:solidFill>
                  <a:srgbClr val="002060"/>
                </a:solidFill>
                <a:latin typeface="Bahnschrift Light Condensed" pitchFamily="34" charset="0"/>
              </a:rPr>
              <a:t>         Prepared by:- </a:t>
            </a:r>
          </a:p>
          <a:p>
            <a:r>
              <a:rPr lang="en-US" b="1" dirty="0">
                <a:solidFill>
                  <a:srgbClr val="002060"/>
                </a:solidFill>
                <a:latin typeface="Bahnschrift Light Condensed" pitchFamily="34" charset="0"/>
              </a:rPr>
              <a:t>                                                       </a:t>
            </a:r>
            <a:r>
              <a:rPr lang="en-US" b="1" dirty="0" err="1">
                <a:solidFill>
                  <a:srgbClr val="002060"/>
                </a:solidFill>
                <a:latin typeface="Bahnschrift Light Condensed" pitchFamily="34" charset="0"/>
              </a:rPr>
              <a:t>Meseret</a:t>
            </a:r>
            <a:r>
              <a:rPr lang="en-US" b="1" dirty="0">
                <a:solidFill>
                  <a:srgbClr val="002060"/>
                </a:solidFill>
                <a:latin typeface="Bahnschrift Light Condensed" pitchFamily="34" charset="0"/>
              </a:rPr>
              <a:t> </a:t>
            </a:r>
            <a:r>
              <a:rPr lang="en-US" b="1" dirty="0" err="1">
                <a:solidFill>
                  <a:srgbClr val="002060"/>
                </a:solidFill>
                <a:latin typeface="Bahnschrift Light Condensed" pitchFamily="34" charset="0"/>
              </a:rPr>
              <a:t>Adane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08038"/>
          </a:xfrm>
        </p:spPr>
        <p:txBody>
          <a:bodyPr>
            <a:normAutofit/>
          </a:bodyPr>
          <a:lstStyle/>
          <a:p>
            <a:r>
              <a:rPr lang="en-US" sz="3200" b="1" dirty="0">
                <a:latin typeface="Times New Roman" pitchFamily="18" charset="0"/>
                <a:cs typeface="Times New Roman" pitchFamily="18" charset="0"/>
              </a:rPr>
              <a:t>The key elements of family literacy</a:t>
            </a:r>
            <a:endParaRPr lang="en-US" sz="3200" dirty="0"/>
          </a:p>
        </p:txBody>
      </p:sp>
      <p:sp>
        <p:nvSpPr>
          <p:cNvPr id="3" name="Content Placeholder 2"/>
          <p:cNvSpPr>
            <a:spLocks noGrp="1"/>
          </p:cNvSpPr>
          <p:nvPr>
            <p:ph idx="1"/>
          </p:nvPr>
        </p:nvSpPr>
        <p:spPr/>
        <p:txBody>
          <a:bodyPr/>
          <a:lstStyle/>
          <a:p>
            <a:pPr>
              <a:lnSpc>
                <a:spcPct val="150000"/>
              </a:lnSpc>
              <a:buNone/>
            </a:pPr>
            <a:r>
              <a:rPr lang="en-US" sz="2000" dirty="0">
                <a:latin typeface="Times New Roman" pitchFamily="18" charset="0"/>
                <a:cs typeface="Times New Roman" pitchFamily="18" charset="0"/>
              </a:rPr>
              <a:t>The International Reading Association (IRA) Commission on Family Literacy, </a:t>
            </a:r>
            <a:r>
              <a:rPr lang="en-US" sz="2000" dirty="0" err="1">
                <a:latin typeface="Times New Roman" pitchFamily="18" charset="0"/>
                <a:cs typeface="Times New Roman" pitchFamily="18" charset="0"/>
              </a:rPr>
              <a:t>identiﬁed</a:t>
            </a:r>
            <a:r>
              <a:rPr lang="en-US" sz="2000" dirty="0">
                <a:latin typeface="Times New Roman" pitchFamily="18" charset="0"/>
                <a:cs typeface="Times New Roman" pitchFamily="18" charset="0"/>
              </a:rPr>
              <a:t> the following key elements involved in family literacy:</a:t>
            </a:r>
          </a:p>
          <a:p>
            <a:pPr lvl="1">
              <a:lnSpc>
                <a:spcPct val="150000"/>
              </a:lnSpc>
              <a:buFont typeface="Wingdings" pitchFamily="2" charset="2"/>
              <a:buChar char="ü"/>
            </a:pPr>
            <a:r>
              <a:rPr lang="en-US" sz="1800" dirty="0">
                <a:latin typeface="Times New Roman" pitchFamily="18" charset="0"/>
                <a:cs typeface="Times New Roman" pitchFamily="18" charset="0"/>
              </a:rPr>
              <a:t>Family literacy encompasses the ways parents, children, and extended family members use literacy at home and in the community.</a:t>
            </a:r>
          </a:p>
          <a:p>
            <a:pPr lvl="1">
              <a:lnSpc>
                <a:spcPct val="150000"/>
              </a:lnSpc>
              <a:buFont typeface="Wingdings" pitchFamily="2" charset="2"/>
              <a:buChar char="ü"/>
            </a:pPr>
            <a:r>
              <a:rPr lang="en-US" sz="1800" dirty="0">
                <a:latin typeface="Times New Roman" pitchFamily="18" charset="0"/>
                <a:cs typeface="Times New Roman" pitchFamily="18" charset="0"/>
              </a:rPr>
              <a:t>Family literacy occurs naturally during the routines of daily living and helps adults and children “get things done”.</a:t>
            </a:r>
          </a:p>
          <a:p>
            <a:pPr lvl="1">
              <a:lnSpc>
                <a:spcPct val="150000"/>
              </a:lnSpc>
              <a:buFont typeface="Wingdings" pitchFamily="2" charset="2"/>
              <a:buChar char="ü"/>
            </a:pPr>
            <a:r>
              <a:rPr lang="en-US" sz="1800" dirty="0">
                <a:latin typeface="Times New Roman" pitchFamily="18" charset="0"/>
                <a:cs typeface="Times New Roman" pitchFamily="18" charset="0"/>
              </a:rPr>
              <a:t>Family literacy activities may </a:t>
            </a:r>
            <a:r>
              <a:rPr lang="en-US" sz="1800" dirty="0" err="1">
                <a:latin typeface="Times New Roman" pitchFamily="18" charset="0"/>
                <a:cs typeface="Times New Roman" pitchFamily="18" charset="0"/>
              </a:rPr>
              <a:t>reﬂect</a:t>
            </a:r>
            <a:r>
              <a:rPr lang="en-US" sz="1800" dirty="0">
                <a:latin typeface="Times New Roman" pitchFamily="18" charset="0"/>
                <a:cs typeface="Times New Roman" pitchFamily="18" charset="0"/>
              </a:rPr>
              <a:t> the ethnic, racial, or cultural heritage of the families involved.</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endParaRPr lang="en-US" dirty="0"/>
          </a:p>
        </p:txBody>
      </p:sp>
      <p:sp>
        <p:nvSpPr>
          <p:cNvPr id="3" name="Content Placeholder 2"/>
          <p:cNvSpPr>
            <a:spLocks noGrp="1"/>
          </p:cNvSpPr>
          <p:nvPr>
            <p:ph idx="1"/>
          </p:nvPr>
        </p:nvSpPr>
        <p:spPr/>
        <p:txBody>
          <a:bodyPr/>
          <a:lstStyle/>
          <a:p>
            <a:pPr>
              <a:lnSpc>
                <a:spcPct val="150000"/>
              </a:lnSpc>
              <a:buFont typeface="Wingdings" pitchFamily="2" charset="2"/>
              <a:buChar char="ü"/>
            </a:pPr>
            <a:r>
              <a:rPr lang="en-US" sz="2000" dirty="0">
                <a:latin typeface="Times New Roman" pitchFamily="18" charset="0"/>
                <a:cs typeface="Times New Roman" pitchFamily="18" charset="0"/>
              </a:rPr>
              <a:t>Examples of family literacy might include using drawings or writings to share ideas; composing notes or letters to communicate messages; keeping records; reading and following directions; or sharing stories and ideas through conversation, reading, and writing.</a:t>
            </a:r>
          </a:p>
          <a:p>
            <a:pPr>
              <a:lnSpc>
                <a:spcPct val="150000"/>
              </a:lnSpc>
              <a:buNone/>
            </a:pPr>
            <a:endParaRPr lang="en-US" sz="1800" dirty="0">
              <a:latin typeface="Times New Roman" pitchFamily="18" charset="0"/>
              <a:cs typeface="Times New Roman" pitchFamily="18" charset="0"/>
            </a:endParaRPr>
          </a:p>
          <a:p>
            <a:pPr>
              <a:lnSpc>
                <a:spcPct val="150000"/>
              </a:lnSpc>
              <a:buFont typeface="Wingdings" pitchFamily="2" charset="2"/>
              <a:buChar char="ü"/>
            </a:pPr>
            <a:r>
              <a:rPr lang="en-US" sz="2000" dirty="0">
                <a:latin typeface="Times New Roman" pitchFamily="18" charset="0"/>
                <a:cs typeface="Times New Roman" pitchFamily="18" charset="0"/>
              </a:rPr>
              <a:t>Family literacy may be initiated purposefully by a parent, or may occur spontaneously as parents and children go about the business of their daily lives.</a:t>
            </a:r>
            <a:endParaRPr lang="en-US" sz="1800" dirty="0">
              <a:latin typeface="Times New Roman" pitchFamily="18" charset="0"/>
              <a:cs typeface="Times New Roman" pitchFamily="18" charset="0"/>
            </a:endParaRPr>
          </a:p>
          <a:p>
            <a:pPr lvl="1">
              <a:buNone/>
            </a:pPr>
            <a:endParaRPr lang="en-US" dirty="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a:bodyPr>
          <a:lstStyle/>
          <a:p>
            <a:pPr lvl="0">
              <a:lnSpc>
                <a:spcPct val="150000"/>
              </a:lnSpc>
            </a:pPr>
            <a:r>
              <a:rPr lang="en-US" sz="2000" dirty="0">
                <a:latin typeface="Times New Roman" pitchFamily="18" charset="0"/>
                <a:cs typeface="Times New Roman" pitchFamily="18" charset="0"/>
              </a:rPr>
              <a:t>Family literacy activities may be initiated by outside institutions or agencies. These activities are often intended to support the acquisition and development of school-like literacy behaviors’ of parents, children and families.</a:t>
            </a:r>
          </a:p>
          <a:p>
            <a:pPr lvl="0">
              <a:lnSpc>
                <a:spcPct val="150000"/>
              </a:lnSpc>
              <a:buNone/>
            </a:pPr>
            <a:endParaRPr lang="en-US" sz="2000" dirty="0">
              <a:latin typeface="Times New Roman" pitchFamily="18" charset="0"/>
              <a:cs typeface="Times New Roman" pitchFamily="18" charset="0"/>
            </a:endParaRPr>
          </a:p>
          <a:p>
            <a:pPr lvl="0">
              <a:lnSpc>
                <a:spcPct val="150000"/>
              </a:lnSpc>
            </a:pPr>
            <a:r>
              <a:rPr lang="en-US" sz="2000" dirty="0">
                <a:latin typeface="Times New Roman" pitchFamily="18" charset="0"/>
                <a:cs typeface="Times New Roman" pitchFamily="18" charset="0"/>
              </a:rPr>
              <a:t>Family literacy activities initiated by outside agencies may include family storybook reading, completing homework assignments, or writing essays or reports.</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Bahnschrift Light Condensed" pitchFamily="34" charset="0"/>
              </a:rPr>
              <a:t>The nature of family literacy</a:t>
            </a:r>
            <a:endParaRPr lang="en-US" dirty="0"/>
          </a:p>
        </p:txBody>
      </p:sp>
      <p:sp>
        <p:nvSpPr>
          <p:cNvPr id="3" name="Content Placeholder 2"/>
          <p:cNvSpPr>
            <a:spLocks noGrp="1"/>
          </p:cNvSpPr>
          <p:nvPr>
            <p:ph idx="1"/>
          </p:nvPr>
        </p:nvSpPr>
        <p:spPr/>
        <p:txBody>
          <a:bodyPr/>
          <a:lstStyle/>
          <a:p>
            <a:pPr>
              <a:buNone/>
            </a:pPr>
            <a:r>
              <a:rPr lang="en-US" sz="2000" dirty="0">
                <a:latin typeface="Times New Roman" pitchFamily="18" charset="0"/>
                <a:cs typeface="Times New Roman" pitchFamily="18" charset="0"/>
              </a:rPr>
              <a:t>Simpson (2003) state the unique nature of family literacy, as described here, is the three-fold approach to programming: </a:t>
            </a:r>
          </a:p>
          <a:p>
            <a:pPr>
              <a:buNone/>
            </a:pPr>
            <a:endParaRPr lang="en-US" sz="2000" dirty="0">
              <a:latin typeface="Times New Roman" pitchFamily="18" charset="0"/>
              <a:cs typeface="Times New Roman" pitchFamily="18" charset="0"/>
            </a:endParaRPr>
          </a:p>
          <a:p>
            <a:pPr marL="914400" lvl="1" indent="-514350">
              <a:buFont typeface="+mj-lt"/>
              <a:buAutoNum type="arabicPeriod"/>
            </a:pPr>
            <a:r>
              <a:rPr lang="en-US" sz="1800" dirty="0">
                <a:latin typeface="Times New Roman" pitchFamily="18" charset="0"/>
                <a:cs typeface="Times New Roman" pitchFamily="18" charset="0"/>
              </a:rPr>
              <a:t>Family literacy programs seek to encourage and support parents in their role as the </a:t>
            </a:r>
            <a:r>
              <a:rPr lang="en-US" sz="1800" dirty="0" err="1">
                <a:latin typeface="Times New Roman" pitchFamily="18" charset="0"/>
                <a:cs typeface="Times New Roman" pitchFamily="18" charset="0"/>
              </a:rPr>
              <a:t>ﬁrst</a:t>
            </a:r>
            <a:r>
              <a:rPr lang="en-US" sz="1800" dirty="0">
                <a:latin typeface="Times New Roman" pitchFamily="18" charset="0"/>
                <a:cs typeface="Times New Roman" pitchFamily="18" charset="0"/>
              </a:rPr>
              <a:t> teachers for their children. </a:t>
            </a:r>
          </a:p>
          <a:p>
            <a:pPr marL="914400" lvl="1" indent="-514350">
              <a:buNone/>
            </a:pPr>
            <a:r>
              <a:rPr lang="en-US" sz="1800" dirty="0">
                <a:latin typeface="Times New Roman" pitchFamily="18" charset="0"/>
                <a:cs typeface="Times New Roman" pitchFamily="18" charset="0"/>
              </a:rPr>
              <a:t>        </a:t>
            </a:r>
          </a:p>
          <a:p>
            <a:pPr marL="914400" lvl="1" indent="-514350">
              <a:buNone/>
            </a:pPr>
            <a:r>
              <a:rPr lang="en-US" sz="1800" dirty="0">
                <a:latin typeface="Times New Roman" pitchFamily="18" charset="0"/>
                <a:cs typeface="Times New Roman" pitchFamily="18" charset="0"/>
              </a:rPr>
              <a:t>       This is done as program leaders affirm the literacy activities parents do naturally through daily routines at home, share information about ways to extend and enrich literacy learning for babies, toddlers and pre-school children, and encourage discussions about other parenting issues;</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fontScale="70000" lnSpcReduction="20000"/>
          </a:bodyPr>
          <a:lstStyle/>
          <a:p>
            <a:pPr>
              <a:lnSpc>
                <a:spcPct val="150000"/>
              </a:lnSpc>
              <a:buNone/>
            </a:pPr>
            <a:r>
              <a:rPr lang="en-US" dirty="0">
                <a:latin typeface="Times New Roman" pitchFamily="18" charset="0"/>
                <a:cs typeface="Times New Roman" pitchFamily="18" charset="0"/>
              </a:rPr>
              <a:t>2. Family literacy programs enrich children’s literacy development through regular circle times involving stories, rhymes, songs, alphabet games and phonemic awareness activities. </a:t>
            </a:r>
          </a:p>
          <a:p>
            <a:pPr>
              <a:lnSpc>
                <a:spcPct val="150000"/>
              </a:lnSpc>
              <a:buNone/>
            </a:pPr>
            <a:r>
              <a:rPr lang="en-US" dirty="0">
                <a:latin typeface="Times New Roman" pitchFamily="18" charset="0"/>
                <a:cs typeface="Times New Roman" pitchFamily="18" charset="0"/>
              </a:rPr>
              <a:t>    </a:t>
            </a:r>
          </a:p>
          <a:p>
            <a:pPr>
              <a:lnSpc>
                <a:spcPct val="150000"/>
              </a:lnSpc>
              <a:buNone/>
            </a:pPr>
            <a:r>
              <a:rPr lang="en-US" dirty="0">
                <a:latin typeface="Times New Roman" pitchFamily="18" charset="0"/>
                <a:cs typeface="Times New Roman" pitchFamily="18" charset="0"/>
              </a:rPr>
              <a:t>Sharing books, playing with literacy and other learning materials, and interacting with caring adults will encourage children’s growing self-</a:t>
            </a:r>
            <a:r>
              <a:rPr lang="en-US" dirty="0" err="1">
                <a:latin typeface="Times New Roman" pitchFamily="18" charset="0"/>
                <a:cs typeface="Times New Roman" pitchFamily="18" charset="0"/>
              </a:rPr>
              <a:t>conﬁdence</a:t>
            </a:r>
            <a:r>
              <a:rPr lang="en-US" dirty="0">
                <a:latin typeface="Times New Roman" pitchFamily="18" charset="0"/>
                <a:cs typeface="Times New Roman" pitchFamily="18" charset="0"/>
              </a:rPr>
              <a:t>, and develop positive attitudes towards books, language and learning;</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endParaRPr lang="en-US" dirty="0"/>
          </a:p>
        </p:txBody>
      </p:sp>
      <p:sp>
        <p:nvSpPr>
          <p:cNvPr id="3" name="Content Placeholder 2"/>
          <p:cNvSpPr>
            <a:spLocks noGrp="1"/>
          </p:cNvSpPr>
          <p:nvPr>
            <p:ph idx="1"/>
          </p:nvPr>
        </p:nvSpPr>
        <p:spPr/>
        <p:txBody>
          <a:bodyPr>
            <a:normAutofit/>
          </a:bodyPr>
          <a:lstStyle/>
          <a:p>
            <a:pPr lvl="0">
              <a:lnSpc>
                <a:spcPct val="150000"/>
              </a:lnSpc>
              <a:buNone/>
            </a:pPr>
            <a:r>
              <a:rPr lang="en-US" sz="2000" dirty="0">
                <a:latin typeface="Times New Roman" pitchFamily="18" charset="0"/>
                <a:cs typeface="Times New Roman" pitchFamily="18" charset="0"/>
              </a:rPr>
              <a:t>3. Family literacy programs provide shared literacy experiences for parents and children to enjoy together. </a:t>
            </a:r>
          </a:p>
          <a:p>
            <a:pPr lvl="0">
              <a:lnSpc>
                <a:spcPct val="150000"/>
              </a:lnSpc>
              <a:buNone/>
            </a:pPr>
            <a:endParaRPr lang="en-US" sz="2000" dirty="0">
              <a:latin typeface="Times New Roman" pitchFamily="18" charset="0"/>
              <a:cs typeface="Times New Roman" pitchFamily="18" charset="0"/>
            </a:endParaRPr>
          </a:p>
          <a:p>
            <a:pPr>
              <a:buNone/>
            </a:pPr>
            <a:endParaRPr lang="en-US" sz="2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990600"/>
          </a:xfrm>
        </p:spPr>
        <p:txBody>
          <a:bodyPr>
            <a:normAutofit/>
          </a:bodyPr>
          <a:lstStyle/>
          <a:p>
            <a:r>
              <a:rPr lang="en-US" sz="3600" b="1" dirty="0">
                <a:latin typeface="Times New Roman" pitchFamily="18" charset="0"/>
                <a:cs typeface="Times New Roman" pitchFamily="18" charset="0"/>
              </a:rPr>
              <a:t>The objectives of Family literacy</a:t>
            </a:r>
            <a:endParaRPr lang="en-US" sz="3600" dirty="0"/>
          </a:p>
        </p:txBody>
      </p:sp>
      <p:sp>
        <p:nvSpPr>
          <p:cNvPr id="3" name="Content Placeholder 2"/>
          <p:cNvSpPr>
            <a:spLocks noGrp="1"/>
          </p:cNvSpPr>
          <p:nvPr>
            <p:ph idx="1"/>
          </p:nvPr>
        </p:nvSpPr>
        <p:spPr>
          <a:xfrm>
            <a:off x="457200" y="1600200"/>
            <a:ext cx="8229600" cy="4876800"/>
          </a:xfrm>
        </p:spPr>
        <p:txBody>
          <a:bodyPr>
            <a:normAutofit fontScale="47500" lnSpcReduction="20000"/>
          </a:bodyPr>
          <a:lstStyle/>
          <a:p>
            <a:pPr lvl="0">
              <a:lnSpc>
                <a:spcPct val="150000"/>
              </a:lnSpc>
              <a:buFont typeface="Wingdings" pitchFamily="2" charset="2"/>
              <a:buChar char="ü"/>
            </a:pPr>
            <a:r>
              <a:rPr lang="en-US" sz="3800" dirty="0">
                <a:latin typeface="Times New Roman" pitchFamily="18" charset="0"/>
                <a:cs typeface="Times New Roman" pitchFamily="18" charset="0"/>
              </a:rPr>
              <a:t>To support teachers and parents in preventing school failure and drop-out.</a:t>
            </a:r>
          </a:p>
          <a:p>
            <a:pPr lvl="0">
              <a:lnSpc>
                <a:spcPct val="150000"/>
              </a:lnSpc>
              <a:buFont typeface="Wingdings" pitchFamily="2" charset="2"/>
              <a:buChar char="ü"/>
            </a:pPr>
            <a:r>
              <a:rPr lang="en-US" sz="3800" dirty="0">
                <a:latin typeface="Times New Roman" pitchFamily="18" charset="0"/>
                <a:cs typeface="Times New Roman" pitchFamily="18" charset="0"/>
              </a:rPr>
              <a:t>Address the low literacy achievement of many primary school children and the lack of confidence of parents/community members in their ability to provide support to these children.</a:t>
            </a:r>
          </a:p>
          <a:p>
            <a:pPr lvl="0">
              <a:lnSpc>
                <a:spcPct val="150000"/>
              </a:lnSpc>
              <a:buFont typeface="Wingdings" pitchFamily="2" charset="2"/>
              <a:buChar char="ü"/>
            </a:pPr>
            <a:r>
              <a:rPr lang="en-US" sz="3800" dirty="0">
                <a:latin typeface="Times New Roman" pitchFamily="18" charset="0"/>
                <a:cs typeface="Times New Roman" pitchFamily="18" charset="0"/>
              </a:rPr>
              <a:t>To address the intergenerational effects of poor literacy and to raise literacy standards across the generations. </a:t>
            </a:r>
          </a:p>
          <a:p>
            <a:pPr lvl="0">
              <a:lnSpc>
                <a:spcPct val="150000"/>
              </a:lnSpc>
              <a:buFont typeface="Wingdings" pitchFamily="2" charset="2"/>
              <a:buChar char="ü"/>
            </a:pPr>
            <a:r>
              <a:rPr lang="en-US" sz="3800" dirty="0">
                <a:latin typeface="Times New Roman" pitchFamily="18" charset="0"/>
                <a:cs typeface="Times New Roman" pitchFamily="18" charset="0"/>
              </a:rPr>
              <a:t>Helping the parents to provide some concept about how to support their children's learning.</a:t>
            </a:r>
          </a:p>
          <a:p>
            <a:pPr lvl="0">
              <a:lnSpc>
                <a:spcPct val="150000"/>
              </a:lnSpc>
              <a:buFont typeface="Wingdings" pitchFamily="2" charset="2"/>
              <a:buChar char="ü"/>
            </a:pPr>
            <a:r>
              <a:rPr lang="en-US" sz="3800" dirty="0">
                <a:latin typeface="Times New Roman" pitchFamily="18" charset="0"/>
                <a:cs typeface="Times New Roman" pitchFamily="18" charset="0"/>
              </a:rPr>
              <a:t>To enable adults and children to learn together. </a:t>
            </a:r>
          </a:p>
          <a:p>
            <a:pPr>
              <a:lnSpc>
                <a:spcPct val="150000"/>
              </a:lnSpc>
              <a:buFont typeface="Wingdings" pitchFamily="2" charset="2"/>
              <a:buChar char="ü"/>
            </a:pPr>
            <a:r>
              <a:rPr lang="en-US" sz="3800" dirty="0">
                <a:latin typeface="Times New Roman" pitchFamily="18" charset="0"/>
                <a:cs typeface="Times New Roman" pitchFamily="18" charset="0"/>
              </a:rPr>
              <a:t>To raise standards of literacy for both parents and children, to extend parents’ skills in supporting their children’s developing literacy skills, and to provide opportunities for parents to achieve literacy qualifications at an appropriate level. </a:t>
            </a:r>
          </a:p>
          <a:p>
            <a:pPr lvl="0">
              <a:lnSpc>
                <a:spcPct val="150000"/>
              </a:lnSpc>
              <a:buFont typeface="Wingdings" pitchFamily="2" charset="2"/>
              <a:buChar char="ü"/>
            </a:pPr>
            <a:endParaRPr lang="en-US" dirty="0">
              <a:latin typeface="Times New Roman" pitchFamily="18" charset="0"/>
              <a:cs typeface="Times New Roman" pitchFamily="18" charset="0"/>
            </a:endParaRP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Bahnschrift Light Condensed" pitchFamily="34" charset="0"/>
              </a:rPr>
              <a:t>Principles of family Literacy</a:t>
            </a:r>
            <a:endParaRPr lang="en-US" dirty="0"/>
          </a:p>
        </p:txBody>
      </p:sp>
      <p:sp>
        <p:nvSpPr>
          <p:cNvPr id="3" name="Content Placeholder 2"/>
          <p:cNvSpPr>
            <a:spLocks noGrp="1"/>
          </p:cNvSpPr>
          <p:nvPr>
            <p:ph idx="1"/>
          </p:nvPr>
        </p:nvSpPr>
        <p:spPr/>
        <p:txBody>
          <a:bodyPr/>
          <a:lstStyle/>
          <a:p>
            <a:pPr>
              <a:lnSpc>
                <a:spcPct val="150000"/>
              </a:lnSpc>
              <a:buNone/>
            </a:pPr>
            <a:r>
              <a:rPr lang="en-US" sz="1800" dirty="0">
                <a:latin typeface="Times New Roman" pitchFamily="18" charset="0"/>
                <a:cs typeface="Times New Roman" pitchFamily="18" charset="0"/>
              </a:rPr>
              <a:t>The idea of families learning together exists around the world. In the 1980s research began to include the role of the family in the context of literacy development. Denny Taylor advocated for change in how family literacy programs are defined. In the book Many Families, Many </a:t>
            </a:r>
            <a:r>
              <a:rPr lang="en-US" sz="1800" dirty="0" err="1">
                <a:latin typeface="Times New Roman" pitchFamily="18" charset="0"/>
                <a:cs typeface="Times New Roman" pitchFamily="18" charset="0"/>
              </a:rPr>
              <a:t>Literacies</a:t>
            </a:r>
            <a:r>
              <a:rPr lang="en-US" sz="1800" dirty="0">
                <a:latin typeface="Times New Roman" pitchFamily="18" charset="0"/>
                <a:cs typeface="Times New Roman" pitchFamily="18" charset="0"/>
              </a:rPr>
              <a:t>: An International Declaration of Principles (1997) she outlined principles of family literacy that still hold true today</a:t>
            </a:r>
          </a:p>
          <a:p>
            <a:pPr lvl="1"/>
            <a:endParaRPr lang="en-US" sz="1600" dirty="0">
              <a:latin typeface="Times New Roman" pitchFamily="18" charset="0"/>
              <a:cs typeface="Times New Roman" pitchFamily="18" charset="0"/>
            </a:endParaRPr>
          </a:p>
          <a:p>
            <a:pPr lvl="1">
              <a:buFont typeface="Wingdings" pitchFamily="2" charset="2"/>
              <a:buChar char="Ø"/>
            </a:pPr>
            <a:r>
              <a:rPr lang="en-US" sz="1600" dirty="0">
                <a:latin typeface="Times New Roman" pitchFamily="18" charset="0"/>
                <a:cs typeface="Times New Roman" pitchFamily="18" charset="0"/>
              </a:rPr>
              <a:t>Families are diverse and should not be narrowly defined.</a:t>
            </a:r>
            <a:endParaRPr lang="en-US" sz="1400" dirty="0">
              <a:latin typeface="Times New Roman" pitchFamily="18" charset="0"/>
              <a:cs typeface="Times New Roman" pitchFamily="18" charset="0"/>
            </a:endParaRPr>
          </a:p>
          <a:p>
            <a:pPr lvl="1">
              <a:buFont typeface="Wingdings" pitchFamily="2" charset="2"/>
              <a:buChar char="Ø"/>
            </a:pPr>
            <a:r>
              <a:rPr lang="en-US" sz="1600" dirty="0">
                <a:latin typeface="Times New Roman" pitchFamily="18" charset="0"/>
                <a:cs typeface="Times New Roman" pitchFamily="18" charset="0"/>
              </a:rPr>
              <a:t>Families are both biological and social, span generations, and include members who live apart from their biological family</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endParaRPr lang="en-US" dirty="0"/>
          </a:p>
        </p:txBody>
      </p:sp>
      <p:sp>
        <p:nvSpPr>
          <p:cNvPr id="3" name="Content Placeholder 2"/>
          <p:cNvSpPr>
            <a:spLocks noGrp="1"/>
          </p:cNvSpPr>
          <p:nvPr>
            <p:ph idx="1"/>
          </p:nvPr>
        </p:nvSpPr>
        <p:spPr/>
        <p:txBody>
          <a:bodyPr>
            <a:normAutofit fontScale="77500" lnSpcReduction="20000"/>
          </a:bodyPr>
          <a:lstStyle/>
          <a:p>
            <a:pPr lvl="0">
              <a:lnSpc>
                <a:spcPct val="150000"/>
              </a:lnSpc>
              <a:buFont typeface="Wingdings" pitchFamily="2" charset="2"/>
              <a:buChar char="Ø"/>
            </a:pPr>
            <a:r>
              <a:rPr lang="en-US" sz="2300" dirty="0">
                <a:latin typeface="Times New Roman" pitchFamily="18" charset="0"/>
                <a:cs typeface="Times New Roman" pitchFamily="18" charset="0"/>
              </a:rPr>
              <a:t>Literacy is found in everyday activities that are a part of family life and is not usually the focus of the activity, but a result of things that are done.</a:t>
            </a:r>
          </a:p>
          <a:p>
            <a:pPr lvl="0">
              <a:lnSpc>
                <a:spcPct val="150000"/>
              </a:lnSpc>
              <a:buFont typeface="Wingdings" pitchFamily="2" charset="2"/>
              <a:buChar char="Ø"/>
            </a:pPr>
            <a:r>
              <a:rPr lang="en-US" sz="2300" dirty="0">
                <a:latin typeface="Times New Roman" pitchFamily="18" charset="0"/>
                <a:cs typeface="Times New Roman" pitchFamily="18" charset="0"/>
              </a:rPr>
              <a:t>Families should be supported in their role as a child’s first and most important teacher.</a:t>
            </a:r>
          </a:p>
          <a:p>
            <a:pPr lvl="0">
              <a:lnSpc>
                <a:spcPct val="150000"/>
              </a:lnSpc>
              <a:buFont typeface="Wingdings" pitchFamily="2" charset="2"/>
              <a:buChar char="Ø"/>
            </a:pPr>
            <a:r>
              <a:rPr lang="en-US" sz="2300" dirty="0">
                <a:latin typeface="Times New Roman" pitchFamily="18" charset="0"/>
                <a:cs typeface="Times New Roman" pitchFamily="18" charset="0"/>
              </a:rPr>
              <a:t>Family members, both adults and children, should have an opportunity to learn in their first language.</a:t>
            </a:r>
          </a:p>
          <a:p>
            <a:pPr lvl="0">
              <a:lnSpc>
                <a:spcPct val="150000"/>
              </a:lnSpc>
              <a:buFont typeface="Wingdings" pitchFamily="2" charset="2"/>
              <a:buChar char="Ø"/>
            </a:pPr>
            <a:r>
              <a:rPr lang="en-US" sz="2300" dirty="0">
                <a:latin typeface="Times New Roman" pitchFamily="18" charset="0"/>
                <a:cs typeface="Times New Roman" pitchFamily="18" charset="0"/>
              </a:rPr>
              <a:t>When planning literacy programs, parents and caregivers should be active in the decision-making process.</a:t>
            </a:r>
          </a:p>
          <a:p>
            <a:pPr lvl="0">
              <a:lnSpc>
                <a:spcPct val="150000"/>
              </a:lnSpc>
              <a:buFont typeface="Wingdings" pitchFamily="2" charset="2"/>
              <a:buChar char="Ø"/>
            </a:pPr>
            <a:r>
              <a:rPr lang="en-US" sz="2300" dirty="0">
                <a:latin typeface="Times New Roman" pitchFamily="18" charset="0"/>
                <a:cs typeface="Times New Roman" pitchFamily="18" charset="0"/>
              </a:rPr>
              <a:t>The wisdom and strength of each family is shaped by their culture, language, and home life.</a:t>
            </a:r>
          </a:p>
          <a:p>
            <a:pPr lvl="0">
              <a:lnSpc>
                <a:spcPct val="150000"/>
              </a:lnSpc>
              <a:buFont typeface="Wingdings" pitchFamily="2" charset="2"/>
              <a:buChar char="Ø"/>
            </a:pPr>
            <a:r>
              <a:rPr lang="en-US" sz="2300" dirty="0">
                <a:latin typeface="Times New Roman" pitchFamily="18" charset="0"/>
                <a:cs typeface="Times New Roman" pitchFamily="18" charset="0"/>
              </a:rPr>
              <a:t>When every family is valued, society benefits</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066800"/>
          </a:xfrm>
        </p:spPr>
        <p:txBody>
          <a:bodyPr>
            <a:normAutofit/>
          </a:bodyPr>
          <a:lstStyle/>
          <a:p>
            <a:r>
              <a:rPr lang="en-US" sz="3200" b="1" dirty="0">
                <a:latin typeface="Times New Roman" pitchFamily="18" charset="0"/>
                <a:cs typeface="Times New Roman" pitchFamily="18" charset="0"/>
              </a:rPr>
              <a:t>The Benefits of family Literacy</a:t>
            </a:r>
            <a:endParaRPr lang="en-US" sz="3200" dirty="0"/>
          </a:p>
        </p:txBody>
      </p:sp>
      <p:sp>
        <p:nvSpPr>
          <p:cNvPr id="3" name="Content Placeholder 2"/>
          <p:cNvSpPr>
            <a:spLocks noGrp="1"/>
          </p:cNvSpPr>
          <p:nvPr>
            <p:ph idx="1"/>
          </p:nvPr>
        </p:nvSpPr>
        <p:spPr/>
        <p:txBody>
          <a:bodyPr>
            <a:normAutofit fontScale="70000" lnSpcReduction="20000"/>
          </a:bodyPr>
          <a:lstStyle/>
          <a:p>
            <a:pPr>
              <a:lnSpc>
                <a:spcPct val="150000"/>
              </a:lnSpc>
            </a:pPr>
            <a:r>
              <a:rPr lang="en-US" dirty="0">
                <a:latin typeface="Times New Roman" pitchFamily="18" charset="0"/>
                <a:cs typeface="Times New Roman" pitchFamily="18" charset="0"/>
              </a:rPr>
              <a:t>Family learning produces multiple outcomes for parents, children, families and communities. </a:t>
            </a:r>
          </a:p>
          <a:p>
            <a:pPr>
              <a:lnSpc>
                <a:spcPct val="150000"/>
              </a:lnSpc>
            </a:pPr>
            <a:r>
              <a:rPr lang="en-US" dirty="0">
                <a:latin typeface="Times New Roman" pitchFamily="18" charset="0"/>
                <a:cs typeface="Times New Roman" pitchFamily="18" charset="0"/>
              </a:rPr>
              <a:t>A wide range of evidence shows family learning to be an effective way of promoting and facilitating increased parental participation and engagement with the school (Mackenzie, 2010). </a:t>
            </a:r>
          </a:p>
          <a:p>
            <a:pPr>
              <a:lnSpc>
                <a:spcPct val="150000"/>
              </a:lnSpc>
            </a:pPr>
            <a:endParaRPr lang="en-US" dirty="0">
              <a:latin typeface="Times New Roman" pitchFamily="18" charset="0"/>
              <a:cs typeface="Times New Roman" pitchFamily="18" charset="0"/>
            </a:endParaRPr>
          </a:p>
          <a:p>
            <a:pPr>
              <a:lnSpc>
                <a:spcPct val="150000"/>
              </a:lnSpc>
            </a:pPr>
            <a:r>
              <a:rPr lang="en-US" dirty="0">
                <a:latin typeface="Times New Roman" pitchFamily="18" charset="0"/>
                <a:cs typeface="Times New Roman" pitchFamily="18" charset="0"/>
              </a:rPr>
              <a:t>Family learning has also shown to improve school attendance, reduce persistent absenteeism and improve pupils’ attainment.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Bahnschrift Light Condensed" pitchFamily="34" charset="0"/>
              </a:rPr>
              <a:t>Chapter One </a:t>
            </a:r>
            <a:br>
              <a:rPr lang="en-US" b="1" dirty="0">
                <a:latin typeface="Bahnschrift Light Condensed" pitchFamily="34" charset="0"/>
              </a:rPr>
            </a:br>
            <a:r>
              <a:rPr lang="en-US" dirty="0">
                <a:latin typeface="Bahnschrift Light Condensed" pitchFamily="34" charset="0"/>
              </a:rPr>
              <a:t>The Concept of Family Literacy </a:t>
            </a:r>
            <a:endParaRPr lang="en-US" dirty="0"/>
          </a:p>
        </p:txBody>
      </p:sp>
      <p:sp>
        <p:nvSpPr>
          <p:cNvPr id="3" name="Content Placeholder 2"/>
          <p:cNvSpPr>
            <a:spLocks noGrp="1"/>
          </p:cNvSpPr>
          <p:nvPr>
            <p:ph idx="1"/>
          </p:nvPr>
        </p:nvSpPr>
        <p:spPr/>
        <p:txBody>
          <a:bodyPr/>
          <a:lstStyle/>
          <a:p>
            <a:pPr>
              <a:lnSpc>
                <a:spcPct val="150000"/>
              </a:lnSpc>
              <a:buNone/>
            </a:pPr>
            <a:r>
              <a:rPr lang="en-US" sz="2000" dirty="0">
                <a:latin typeface="Times New Roman" pitchFamily="18" charset="0"/>
                <a:cs typeface="Times New Roman" pitchFamily="18" charset="0"/>
              </a:rPr>
              <a:t>There is no single and officially accepted definition of the term ‘family literacy’. For instance </a:t>
            </a:r>
          </a:p>
          <a:p>
            <a:pPr>
              <a:lnSpc>
                <a:spcPct val="150000"/>
              </a:lnSpc>
              <a:buNone/>
            </a:pPr>
            <a:endParaRPr lang="en-US" sz="2000" dirty="0">
              <a:latin typeface="Times New Roman" pitchFamily="18" charset="0"/>
              <a:cs typeface="Times New Roman" pitchFamily="18" charset="0"/>
            </a:endParaRPr>
          </a:p>
          <a:p>
            <a:pPr>
              <a:lnSpc>
                <a:spcPct val="150000"/>
              </a:lnSpc>
              <a:buNone/>
            </a:pPr>
            <a:r>
              <a:rPr lang="en-US" sz="2000" dirty="0">
                <a:latin typeface="Times New Roman" pitchFamily="18" charset="0"/>
                <a:cs typeface="Times New Roman" pitchFamily="18" charset="0"/>
              </a:rPr>
              <a:t>According to UNESCO (2008a)</a:t>
            </a:r>
          </a:p>
          <a:p>
            <a:pPr>
              <a:lnSpc>
                <a:spcPct val="150000"/>
              </a:lnSpc>
              <a:buNone/>
            </a:pPr>
            <a:r>
              <a:rPr lang="en-US" sz="1600" dirty="0"/>
              <a:t>        </a:t>
            </a:r>
            <a:r>
              <a:rPr lang="en-US" sz="1600" dirty="0">
                <a:latin typeface="Times New Roman" pitchFamily="18" charset="0"/>
                <a:cs typeface="Times New Roman" pitchFamily="18" charset="0"/>
              </a:rPr>
              <a:t>Family literacy is an approach to learning that focuses on intergenerational interactions within families and communities which promote the development of literacy and life skills. Family literacy celebrates and builds on existing skills and knowledge, and encourages participants to identify issues they face within their families and communities and to act upon them. </a:t>
            </a:r>
          </a:p>
          <a:p>
            <a:pPr lvl="1">
              <a:buNone/>
            </a:pPr>
            <a:endParaRPr lang="en-US" sz="1600" dirty="0">
              <a:latin typeface="Times New Roman" pitchFamily="18" charset="0"/>
              <a:cs typeface="Times New Roman" pitchFamily="18" charset="0"/>
            </a:endParaRP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endParaRPr lang="en-US" dirty="0"/>
          </a:p>
        </p:txBody>
      </p:sp>
      <p:sp>
        <p:nvSpPr>
          <p:cNvPr id="3" name="Content Placeholder 2"/>
          <p:cNvSpPr>
            <a:spLocks noGrp="1"/>
          </p:cNvSpPr>
          <p:nvPr>
            <p:ph idx="1"/>
          </p:nvPr>
        </p:nvSpPr>
        <p:spPr/>
        <p:txBody>
          <a:bodyPr>
            <a:normAutofit fontScale="62500" lnSpcReduction="20000"/>
          </a:bodyPr>
          <a:lstStyle/>
          <a:p>
            <a:pPr>
              <a:lnSpc>
                <a:spcPct val="150000"/>
              </a:lnSpc>
            </a:pPr>
            <a:r>
              <a:rPr lang="en-US" dirty="0">
                <a:latin typeface="Times New Roman" pitchFamily="18" charset="0"/>
                <a:cs typeface="Times New Roman" pitchFamily="18" charset="0"/>
              </a:rPr>
              <a:t>Wider outcomes are shown through skills development, employability, progression into work, interactions within the family, as well as improvements in parental confidence and parenting skills.  </a:t>
            </a:r>
          </a:p>
          <a:p>
            <a:pPr>
              <a:lnSpc>
                <a:spcPct val="150000"/>
              </a:lnSpc>
            </a:pPr>
            <a:endParaRPr lang="en-US" dirty="0">
              <a:latin typeface="Times New Roman" pitchFamily="18" charset="0"/>
              <a:cs typeface="Times New Roman" pitchFamily="18" charset="0"/>
            </a:endParaRPr>
          </a:p>
          <a:p>
            <a:pPr>
              <a:lnSpc>
                <a:spcPct val="150000"/>
              </a:lnSpc>
            </a:pPr>
            <a:r>
              <a:rPr lang="en-US" dirty="0">
                <a:latin typeface="Times New Roman" pitchFamily="18" charset="0"/>
                <a:cs typeface="Times New Roman" pitchFamily="18" charset="0"/>
              </a:rPr>
              <a:t>Learning outcomes and benefits resulting from family learning can be categorized into five areas: new skills; increased confidence and understanding; improved communication; changed behaviors; and changed relationships with the community and family. </a:t>
            </a:r>
          </a:p>
          <a:p>
            <a:pPr>
              <a:lnSpc>
                <a:spcPct val="150000"/>
              </a:lnSpc>
            </a:pPr>
            <a:r>
              <a:rPr lang="en-US" dirty="0">
                <a:latin typeface="Times New Roman" pitchFamily="18" charset="0"/>
                <a:cs typeface="Times New Roman" pitchFamily="18" charset="0"/>
              </a:rPr>
              <a:t>Family learning outcomes can be varied within a </a:t>
            </a:r>
            <a:r>
              <a:rPr lang="en-US" dirty="0" err="1">
                <a:latin typeface="Times New Roman" pitchFamily="18" charset="0"/>
                <a:cs typeface="Times New Roman" pitchFamily="18" charset="0"/>
              </a:rPr>
              <a:t>programme</a:t>
            </a:r>
            <a:r>
              <a:rPr lang="en-US" dirty="0">
                <a:latin typeface="Times New Roman" pitchFamily="18" charset="0"/>
                <a:cs typeface="Times New Roman" pitchFamily="18" charset="0"/>
              </a:rPr>
              <a:t> and individuals within the family. </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990600"/>
          </a:xfrm>
        </p:spPr>
        <p:txBody>
          <a:bodyPr>
            <a:normAutofit/>
          </a:bodyPr>
          <a:lstStyle/>
          <a:p>
            <a:r>
              <a:rPr lang="en-US" sz="3200" b="1" dirty="0">
                <a:latin typeface="Bahnschrift Light Condensed" pitchFamily="34" charset="0"/>
              </a:rPr>
              <a:t>How children benefit from family literacy programs? </a:t>
            </a:r>
            <a:endParaRPr lang="en-US" sz="3200" dirty="0"/>
          </a:p>
        </p:txBody>
      </p:sp>
      <p:sp>
        <p:nvSpPr>
          <p:cNvPr id="3" name="Content Placeholder 2"/>
          <p:cNvSpPr>
            <a:spLocks noGrp="1"/>
          </p:cNvSpPr>
          <p:nvPr>
            <p:ph idx="1"/>
          </p:nvPr>
        </p:nvSpPr>
        <p:spPr/>
        <p:txBody>
          <a:bodyPr>
            <a:normAutofit/>
          </a:bodyPr>
          <a:lstStyle/>
          <a:p>
            <a:pPr lvl="0">
              <a:lnSpc>
                <a:spcPct val="150000"/>
              </a:lnSpc>
              <a:buFont typeface="Courier New" pitchFamily="49" charset="0"/>
              <a:buChar char="o"/>
            </a:pPr>
            <a:r>
              <a:rPr lang="en-US" sz="2000" dirty="0">
                <a:latin typeface="Times New Roman" pitchFamily="18" charset="0"/>
                <a:cs typeface="Times New Roman" pitchFamily="18" charset="0"/>
              </a:rPr>
              <a:t>To promote their children’s literacy development.  </a:t>
            </a:r>
          </a:p>
          <a:p>
            <a:pPr lvl="0">
              <a:lnSpc>
                <a:spcPct val="150000"/>
              </a:lnSpc>
              <a:buFont typeface="Courier New" pitchFamily="49" charset="0"/>
              <a:buChar char="o"/>
            </a:pPr>
            <a:r>
              <a:rPr lang="en-US" sz="2000" dirty="0">
                <a:latin typeface="Times New Roman" pitchFamily="18" charset="0"/>
                <a:cs typeface="Times New Roman" pitchFamily="18" charset="0"/>
              </a:rPr>
              <a:t>Family literacy programs have a significant impact on children’s cognitive skills, including language, literacy, and numeracy. </a:t>
            </a:r>
          </a:p>
          <a:p>
            <a:pPr lvl="0">
              <a:lnSpc>
                <a:spcPct val="150000"/>
              </a:lnSpc>
              <a:buFont typeface="Courier New" pitchFamily="49" charset="0"/>
              <a:buChar char="o"/>
            </a:pPr>
            <a:r>
              <a:rPr lang="en-US" sz="2000" dirty="0">
                <a:latin typeface="Times New Roman" pitchFamily="18" charset="0"/>
                <a:cs typeface="Times New Roman" pitchFamily="18" charset="0"/>
              </a:rPr>
              <a:t>Family literacy programs can positively affect children’s motivation, their behavior, and their self-esteem and self-confidence.  </a:t>
            </a:r>
          </a:p>
          <a:p>
            <a:pPr lvl="0">
              <a:lnSpc>
                <a:spcPct val="150000"/>
              </a:lnSpc>
              <a:buFont typeface="Courier New" pitchFamily="49" charset="0"/>
              <a:buChar char="o"/>
            </a:pPr>
            <a:r>
              <a:rPr lang="en-US" sz="2000" dirty="0">
                <a:latin typeface="Times New Roman" pitchFamily="18" charset="0"/>
                <a:cs typeface="Times New Roman" pitchFamily="18" charset="0"/>
              </a:rPr>
              <a:t>Family engagement in children’s learning has an overall positive impact on their achievement in school.</a:t>
            </a:r>
          </a:p>
          <a:p>
            <a:pPr lvl="0">
              <a:lnSpc>
                <a:spcPct val="150000"/>
              </a:lnSpc>
              <a:buFont typeface="Courier New" pitchFamily="49" charset="0"/>
              <a:buChar char="o"/>
            </a:pPr>
            <a:r>
              <a:rPr lang="en-US" sz="2000" dirty="0">
                <a:latin typeface="Times New Roman" pitchFamily="18" charset="0"/>
                <a:cs typeface="Times New Roman" pitchFamily="18" charset="0"/>
              </a:rPr>
              <a:t>Parent involvement in literacy instruction has a significant, positive impact on children’s reading acquisition.  </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066800"/>
          </a:xfrm>
        </p:spPr>
        <p:txBody>
          <a:bodyPr>
            <a:normAutofit/>
          </a:bodyPr>
          <a:lstStyle/>
          <a:p>
            <a:r>
              <a:rPr lang="en-US" sz="3200" b="1" dirty="0">
                <a:latin typeface="Bahnschrift Light Condensed" pitchFamily="34" charset="0"/>
              </a:rPr>
              <a:t>How parents benefit from family literacy programs? </a:t>
            </a:r>
            <a:endParaRPr lang="en-US" sz="3200" dirty="0"/>
          </a:p>
        </p:txBody>
      </p:sp>
      <p:sp>
        <p:nvSpPr>
          <p:cNvPr id="3" name="Content Placeholder 2"/>
          <p:cNvSpPr>
            <a:spLocks noGrp="1"/>
          </p:cNvSpPr>
          <p:nvPr>
            <p:ph idx="1"/>
          </p:nvPr>
        </p:nvSpPr>
        <p:spPr/>
        <p:txBody>
          <a:bodyPr>
            <a:normAutofit lnSpcReduction="10000"/>
          </a:bodyPr>
          <a:lstStyle/>
          <a:p>
            <a:pPr lvl="0">
              <a:lnSpc>
                <a:spcPct val="150000"/>
              </a:lnSpc>
              <a:buFont typeface="Wingdings" pitchFamily="2" charset="2"/>
              <a:buChar char="q"/>
            </a:pPr>
            <a:r>
              <a:rPr lang="en-US" sz="1800" dirty="0">
                <a:latin typeface="Times New Roman" pitchFamily="18" charset="0"/>
                <a:cs typeface="Times New Roman" pitchFamily="18" charset="0"/>
              </a:rPr>
              <a:t>For many adult learners, family literacy programs offer a rare opportunity:  space and time to forge new identities, to develop or recover literate and academic abilities, and to pursue dreams for themselves and their families. </a:t>
            </a:r>
          </a:p>
          <a:p>
            <a:pPr lvl="0">
              <a:lnSpc>
                <a:spcPct val="150000"/>
              </a:lnSpc>
              <a:buNone/>
            </a:pPr>
            <a:endParaRPr lang="en-US" sz="1800" dirty="0">
              <a:latin typeface="Times New Roman" pitchFamily="18" charset="0"/>
              <a:cs typeface="Times New Roman" pitchFamily="18" charset="0"/>
            </a:endParaRPr>
          </a:p>
          <a:p>
            <a:pPr lvl="0">
              <a:lnSpc>
                <a:spcPct val="150000"/>
              </a:lnSpc>
              <a:buFont typeface="Wingdings" pitchFamily="2" charset="2"/>
              <a:buChar char="q"/>
            </a:pPr>
            <a:r>
              <a:rPr lang="en-US" sz="1800" dirty="0">
                <a:latin typeface="Times New Roman" pitchFamily="18" charset="0"/>
                <a:cs typeface="Times New Roman" pitchFamily="18" charset="0"/>
              </a:rPr>
              <a:t>Benefits of family literacy programs to parents can include:  -</a:t>
            </a:r>
          </a:p>
          <a:p>
            <a:pPr lvl="1">
              <a:lnSpc>
                <a:spcPct val="150000"/>
              </a:lnSpc>
              <a:buFont typeface="Wingdings" pitchFamily="2" charset="2"/>
              <a:buChar char="ü"/>
            </a:pPr>
            <a:r>
              <a:rPr lang="en-US" sz="1800" dirty="0">
                <a:latin typeface="Times New Roman" pitchFamily="18" charset="0"/>
                <a:cs typeface="Times New Roman" pitchFamily="18" charset="0"/>
              </a:rPr>
              <a:t>Parents learn to support their children’s learning</a:t>
            </a:r>
          </a:p>
          <a:p>
            <a:pPr lvl="1">
              <a:lnSpc>
                <a:spcPct val="150000"/>
              </a:lnSpc>
              <a:buFont typeface="Wingdings" pitchFamily="2" charset="2"/>
              <a:buChar char="ü"/>
            </a:pPr>
            <a:r>
              <a:rPr lang="en-US" sz="1800" dirty="0">
                <a:latin typeface="Times New Roman" pitchFamily="18" charset="0"/>
                <a:cs typeface="Times New Roman" pitchFamily="18" charset="0"/>
              </a:rPr>
              <a:t>They place greater value on education and learning and gain a better understanding of school systems</a:t>
            </a:r>
          </a:p>
          <a:p>
            <a:pPr lvl="1">
              <a:lnSpc>
                <a:spcPct val="150000"/>
              </a:lnSpc>
              <a:buFont typeface="Wingdings" pitchFamily="2" charset="2"/>
              <a:buChar char="ü"/>
            </a:pPr>
            <a:r>
              <a:rPr lang="en-US" sz="1800" dirty="0">
                <a:latin typeface="Times New Roman" pitchFamily="18" charset="0"/>
                <a:cs typeface="Times New Roman" pitchFamily="18" charset="0"/>
              </a:rPr>
              <a:t>They become more interested in developing their own literacy skills </a:t>
            </a:r>
          </a:p>
          <a:p>
            <a:pPr lvl="1">
              <a:lnSpc>
                <a:spcPct val="150000"/>
              </a:lnSpc>
              <a:buFont typeface="Wingdings" pitchFamily="2" charset="2"/>
              <a:buChar char="ü"/>
            </a:pPr>
            <a:r>
              <a:rPr lang="en-US" sz="1800" dirty="0">
                <a:latin typeface="Times New Roman" pitchFamily="18" charset="0"/>
                <a:cs typeface="Times New Roman" pitchFamily="18" charset="0"/>
              </a:rPr>
              <a:t>They have opportunities to progress to further education and training.  </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endParaRPr lang="en-US" dirty="0"/>
          </a:p>
        </p:txBody>
      </p:sp>
      <p:sp>
        <p:nvSpPr>
          <p:cNvPr id="3" name="Content Placeholder 2"/>
          <p:cNvSpPr>
            <a:spLocks noGrp="1"/>
          </p:cNvSpPr>
          <p:nvPr>
            <p:ph idx="1"/>
          </p:nvPr>
        </p:nvSpPr>
        <p:spPr/>
        <p:txBody>
          <a:bodyPr>
            <a:normAutofit/>
          </a:bodyPr>
          <a:lstStyle/>
          <a:p>
            <a:pPr>
              <a:lnSpc>
                <a:spcPct val="150000"/>
              </a:lnSpc>
              <a:buFont typeface="Wingdings" pitchFamily="2" charset="2"/>
              <a:buChar char="q"/>
            </a:pPr>
            <a:r>
              <a:rPr lang="en-US" sz="2000" dirty="0">
                <a:latin typeface="Times New Roman" pitchFamily="18" charset="0"/>
                <a:cs typeface="Times New Roman" pitchFamily="18" charset="0"/>
              </a:rPr>
              <a:t>Parents in family literacy programs can become more </a:t>
            </a:r>
            <a:r>
              <a:rPr lang="en-US" sz="2000" dirty="0" err="1">
                <a:latin typeface="Times New Roman" pitchFamily="18" charset="0"/>
                <a:cs typeface="Times New Roman" pitchFamily="18" charset="0"/>
              </a:rPr>
              <a:t>comforable</a:t>
            </a:r>
            <a:r>
              <a:rPr lang="en-US" sz="2000" dirty="0">
                <a:latin typeface="Times New Roman" pitchFamily="18" charset="0"/>
                <a:cs typeface="Times New Roman" pitchFamily="18" charset="0"/>
              </a:rPr>
              <a:t> at school, understand school expectations better, and be better able to support their children’s learning at home. </a:t>
            </a:r>
          </a:p>
          <a:p>
            <a:pPr>
              <a:lnSpc>
                <a:spcPct val="150000"/>
              </a:lnSpc>
              <a:buFont typeface="Wingdings" pitchFamily="2" charset="2"/>
              <a:buChar char="q"/>
            </a:pPr>
            <a:r>
              <a:rPr lang="en-US" sz="2000" dirty="0">
                <a:latin typeface="Times New Roman" pitchFamily="18" charset="0"/>
                <a:cs typeface="Times New Roman" pitchFamily="18" charset="0"/>
              </a:rPr>
              <a:t>To help parents gain literacy knowledge and skills that they incorporate in daily interactions with their children. </a:t>
            </a:r>
          </a:p>
          <a:p>
            <a:pPr>
              <a:lnSpc>
                <a:spcPct val="150000"/>
              </a:lnSpc>
              <a:buFont typeface="Wingdings" pitchFamily="2" charset="2"/>
              <a:buChar char="q"/>
            </a:pPr>
            <a:r>
              <a:rPr lang="en-US" sz="2000" dirty="0">
                <a:latin typeface="Times New Roman" pitchFamily="18" charset="0"/>
                <a:cs typeface="Times New Roman" pitchFamily="18" charset="0"/>
              </a:rPr>
              <a:t>Parents learn skills that help them develop more effective parenting strategies.</a:t>
            </a:r>
          </a:p>
          <a:p>
            <a:pPr>
              <a:buNone/>
            </a:pPr>
            <a:endParaRPr lang="en-US" dirty="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08038"/>
          </a:xfrm>
        </p:spPr>
        <p:txBody>
          <a:bodyPr>
            <a:noAutofit/>
          </a:bodyPr>
          <a:lstStyle/>
          <a:p>
            <a:r>
              <a:rPr lang="en-US" sz="3600" dirty="0">
                <a:latin typeface="Bahnschrift Light Condensed" pitchFamily="34" charset="0"/>
              </a:rPr>
              <a:t>Categorizing family literacy programs </a:t>
            </a:r>
            <a:endParaRPr lang="en-US" sz="3600" dirty="0"/>
          </a:p>
        </p:txBody>
      </p:sp>
      <p:sp>
        <p:nvSpPr>
          <p:cNvPr id="3" name="Content Placeholder 2"/>
          <p:cNvSpPr>
            <a:spLocks noGrp="1"/>
          </p:cNvSpPr>
          <p:nvPr>
            <p:ph idx="1"/>
          </p:nvPr>
        </p:nvSpPr>
        <p:spPr/>
        <p:txBody>
          <a:bodyPr>
            <a:normAutofit/>
          </a:bodyPr>
          <a:lstStyle/>
          <a:p>
            <a:pPr>
              <a:lnSpc>
                <a:spcPct val="150000"/>
              </a:lnSpc>
            </a:pPr>
            <a:r>
              <a:rPr lang="en-US" sz="2000" dirty="0" err="1">
                <a:latin typeface="Times New Roman" pitchFamily="18" charset="0"/>
                <a:cs typeface="Times New Roman" pitchFamily="18" charset="0"/>
              </a:rPr>
              <a:t>Nickse</a:t>
            </a:r>
            <a:r>
              <a:rPr lang="en-US" sz="2000" dirty="0">
                <a:latin typeface="Times New Roman" pitchFamily="18" charset="0"/>
                <a:cs typeface="Times New Roman" pitchFamily="18" charset="0"/>
              </a:rPr>
              <a:t> classified programs according to the type of participant (adult and/or child) and the degree of intervention (direct or Indirect). </a:t>
            </a:r>
          </a:p>
          <a:p>
            <a:pPr>
              <a:lnSpc>
                <a:spcPct val="150000"/>
              </a:lnSpc>
            </a:pPr>
            <a:endParaRPr lang="en-US" sz="2000" dirty="0">
              <a:latin typeface="Times New Roman" pitchFamily="18" charset="0"/>
              <a:cs typeface="Times New Roman" pitchFamily="18" charset="0"/>
            </a:endParaRPr>
          </a:p>
          <a:p>
            <a:pPr>
              <a:lnSpc>
                <a:spcPct val="150000"/>
              </a:lnSpc>
            </a:pPr>
            <a:r>
              <a:rPr lang="en-US" sz="2000" dirty="0">
                <a:latin typeface="Times New Roman" pitchFamily="18" charset="0"/>
                <a:cs typeface="Times New Roman" pitchFamily="18" charset="0"/>
              </a:rPr>
              <a:t>The degree of intervention refers to "whether or not the adult and the child are present together for literacy development any or all of the time" (</a:t>
            </a:r>
            <a:r>
              <a:rPr lang="en-US" sz="2000" dirty="0" err="1">
                <a:latin typeface="Times New Roman" pitchFamily="18" charset="0"/>
                <a:cs typeface="Times New Roman" pitchFamily="18" charset="0"/>
              </a:rPr>
              <a:t>Nickse</a:t>
            </a:r>
            <a:r>
              <a:rPr lang="en-US" sz="2000" dirty="0">
                <a:latin typeface="Times New Roman" pitchFamily="18" charset="0"/>
                <a:cs typeface="Times New Roman" pitchFamily="18" charset="0"/>
              </a:rPr>
              <a:t> 1989, 29). "Primary" participants receive direct services, "secondary" participants benefit indirectly</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990600"/>
          </a:xfrm>
        </p:spPr>
        <p:txBody>
          <a:bodyPr>
            <a:normAutofit/>
          </a:bodyPr>
          <a:lstStyle/>
          <a:p>
            <a:pPr algn="l"/>
            <a:r>
              <a:rPr lang="en-US" sz="3600" b="1" dirty="0">
                <a:latin typeface="Bahnschrift Light Condensed" pitchFamily="34" charset="0"/>
              </a:rPr>
              <a:t>1. Direct adult / direct child Programming</a:t>
            </a:r>
            <a:endParaRPr lang="en-US" sz="3600" dirty="0"/>
          </a:p>
        </p:txBody>
      </p:sp>
      <p:sp>
        <p:nvSpPr>
          <p:cNvPr id="3" name="Content Placeholder 2"/>
          <p:cNvSpPr>
            <a:spLocks noGrp="1"/>
          </p:cNvSpPr>
          <p:nvPr>
            <p:ph idx="1"/>
          </p:nvPr>
        </p:nvSpPr>
        <p:spPr/>
        <p:txBody>
          <a:bodyPr>
            <a:normAutofit fontScale="62500" lnSpcReduction="20000"/>
          </a:bodyPr>
          <a:lstStyle/>
          <a:p>
            <a:pPr lvl="0">
              <a:lnSpc>
                <a:spcPct val="150000"/>
              </a:lnSpc>
              <a:buNone/>
            </a:pPr>
            <a:r>
              <a:rPr lang="en-US" dirty="0">
                <a:latin typeface="Times New Roman" pitchFamily="18" charset="0"/>
                <a:cs typeface="Times New Roman" pitchFamily="18" charset="0"/>
              </a:rPr>
              <a:t>This model involves programming for both parents and pre-school child. </a:t>
            </a:r>
          </a:p>
          <a:p>
            <a:pPr lvl="0">
              <a:lnSpc>
                <a:spcPct val="150000"/>
              </a:lnSpc>
              <a:buNone/>
            </a:pPr>
            <a:endParaRPr lang="en-US" dirty="0">
              <a:latin typeface="Times New Roman" pitchFamily="18" charset="0"/>
              <a:cs typeface="Times New Roman" pitchFamily="18" charset="0"/>
            </a:endParaRPr>
          </a:p>
          <a:p>
            <a:pPr>
              <a:lnSpc>
                <a:spcPct val="150000"/>
              </a:lnSpc>
              <a:buNone/>
            </a:pPr>
            <a:r>
              <a:rPr lang="en-US" dirty="0">
                <a:latin typeface="Times New Roman" pitchFamily="18" charset="0"/>
                <a:cs typeface="Times New Roman" pitchFamily="18" charset="0"/>
              </a:rPr>
              <a:t>    Parents attend literacy instruction and may participate in parenting education, vocational training, or volunteer in the program or children's classroom. "Parent and child together" activities are also a key feature, and may include instruction on how to interact and play with children, as well as how to read to them. </a:t>
            </a:r>
          </a:p>
          <a:p>
            <a:pPr>
              <a:lnSpc>
                <a:spcPct val="150000"/>
              </a:lnSpc>
              <a:buNone/>
            </a:pPr>
            <a:r>
              <a:rPr lang="en-US" dirty="0">
                <a:latin typeface="Times New Roman" pitchFamily="18" charset="0"/>
                <a:cs typeface="Times New Roman" pitchFamily="18" charset="0"/>
              </a:rPr>
              <a:t>    </a:t>
            </a:r>
          </a:p>
          <a:p>
            <a:pPr>
              <a:lnSpc>
                <a:spcPct val="150000"/>
              </a:lnSpc>
              <a:buNone/>
            </a:pPr>
            <a:r>
              <a:rPr lang="en-US" dirty="0">
                <a:latin typeface="Times New Roman" pitchFamily="18" charset="0"/>
                <a:cs typeface="Times New Roman" pitchFamily="18" charset="0"/>
              </a:rPr>
              <a:t>     Programs use a dual curriculum and direct instruction that is class-based. Children take part in a structured early childhood or preschool program.</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762000"/>
          </a:xfrm>
        </p:spPr>
        <p:txBody>
          <a:bodyPr>
            <a:normAutofit/>
          </a:bodyPr>
          <a:lstStyle/>
          <a:p>
            <a:pPr algn="l"/>
            <a:r>
              <a:rPr lang="en-US" sz="3600" b="1" dirty="0">
                <a:latin typeface="Bahnschrift Light Condensed" pitchFamily="34" charset="0"/>
              </a:rPr>
              <a:t>2. Direct adult / indirect child</a:t>
            </a:r>
            <a:endParaRPr lang="en-US" sz="3600" dirty="0"/>
          </a:p>
        </p:txBody>
      </p:sp>
      <p:sp>
        <p:nvSpPr>
          <p:cNvPr id="3" name="Content Placeholder 2"/>
          <p:cNvSpPr>
            <a:spLocks noGrp="1"/>
          </p:cNvSpPr>
          <p:nvPr>
            <p:ph idx="1"/>
          </p:nvPr>
        </p:nvSpPr>
        <p:spPr/>
        <p:txBody>
          <a:bodyPr>
            <a:normAutofit/>
          </a:bodyPr>
          <a:lstStyle/>
          <a:p>
            <a:pPr lvl="0"/>
            <a:r>
              <a:rPr lang="en-US" sz="2200" dirty="0">
                <a:latin typeface="Times New Roman" pitchFamily="18" charset="0"/>
                <a:cs typeface="Times New Roman" pitchFamily="18" charset="0"/>
              </a:rPr>
              <a:t>Adults are the main focus and children are not involved on a regular basis. </a:t>
            </a:r>
          </a:p>
          <a:p>
            <a:pPr lvl="0">
              <a:buNone/>
            </a:pPr>
            <a:endParaRPr lang="en-US" sz="2200" dirty="0">
              <a:latin typeface="Times New Roman" pitchFamily="18" charset="0"/>
              <a:cs typeface="Times New Roman" pitchFamily="18" charset="0"/>
            </a:endParaRPr>
          </a:p>
          <a:p>
            <a:pPr lvl="0">
              <a:buNone/>
            </a:pPr>
            <a:r>
              <a:rPr lang="en-US" sz="2200" b="1" dirty="0">
                <a:latin typeface="Bahnschrift Light Condensed" pitchFamily="34" charset="0"/>
              </a:rPr>
              <a:t>3. Indirect adult / direct child</a:t>
            </a:r>
            <a:r>
              <a:rPr lang="en-US" sz="2200" dirty="0">
                <a:latin typeface="Bahnschrift Light Condensed" pitchFamily="34" charset="0"/>
              </a:rPr>
              <a:t> </a:t>
            </a:r>
          </a:p>
          <a:p>
            <a:pPr lvl="0">
              <a:lnSpc>
                <a:spcPct val="150000"/>
              </a:lnSpc>
              <a:buNone/>
            </a:pPr>
            <a:r>
              <a:rPr lang="en-US" sz="2200" dirty="0"/>
              <a:t>   </a:t>
            </a:r>
            <a:r>
              <a:rPr lang="en-US" sz="2200" dirty="0">
                <a:latin typeface="Times New Roman" pitchFamily="18" charset="0"/>
                <a:cs typeface="Times New Roman" pitchFamily="18" charset="0"/>
              </a:rPr>
              <a:t>Preschool and school-aged children are primary recipients. Parents may be invited to participate but usually do not receive literacy education and support for their own needs.</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normAutofit/>
          </a:bodyPr>
          <a:lstStyle/>
          <a:p>
            <a:pPr algn="l"/>
            <a:r>
              <a:rPr lang="en-US" sz="3200" b="1" dirty="0">
                <a:latin typeface="Bahnschrift Light Condensed" pitchFamily="34" charset="0"/>
              </a:rPr>
              <a:t>4. Indirect adult / indirect child</a:t>
            </a:r>
            <a:endParaRPr lang="en-US" sz="3200" dirty="0"/>
          </a:p>
        </p:txBody>
      </p:sp>
      <p:sp>
        <p:nvSpPr>
          <p:cNvPr id="3" name="Content Placeholder 2"/>
          <p:cNvSpPr>
            <a:spLocks noGrp="1"/>
          </p:cNvSpPr>
          <p:nvPr>
            <p:ph idx="1"/>
          </p:nvPr>
        </p:nvSpPr>
        <p:spPr/>
        <p:txBody>
          <a:bodyPr/>
          <a:lstStyle/>
          <a:p>
            <a:pPr lvl="0">
              <a:lnSpc>
                <a:spcPct val="150000"/>
              </a:lnSpc>
            </a:pPr>
            <a:r>
              <a:rPr lang="en-US" sz="2000" b="1" dirty="0">
                <a:latin typeface="Times New Roman" pitchFamily="18" charset="0"/>
                <a:cs typeface="Times New Roman" pitchFamily="18" charset="0"/>
              </a:rPr>
              <a:t>Indirect adult / indirect child</a:t>
            </a:r>
            <a:r>
              <a:rPr lang="en-US" sz="2000" dirty="0">
                <a:latin typeface="Times New Roman" pitchFamily="18" charset="0"/>
                <a:cs typeface="Times New Roman" pitchFamily="18" charset="0"/>
              </a:rPr>
              <a:t> - Adults and children together. The goal is the promotion of literacy practices such as reading for enjoyment. Examples: library story times, Reading Buddies programs, book talks.</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Bahnschrift Light Condensed" pitchFamily="34" charset="0"/>
              </a:rPr>
              <a:t>Chapter Two </a:t>
            </a:r>
            <a:endParaRPr lang="en-US" dirty="0"/>
          </a:p>
        </p:txBody>
      </p:sp>
      <p:sp>
        <p:nvSpPr>
          <p:cNvPr id="3" name="Content Placeholder 2"/>
          <p:cNvSpPr>
            <a:spLocks noGrp="1"/>
          </p:cNvSpPr>
          <p:nvPr>
            <p:ph idx="1"/>
          </p:nvPr>
        </p:nvSpPr>
        <p:spPr/>
        <p:txBody>
          <a:bodyPr/>
          <a:lstStyle/>
          <a:p>
            <a:pPr algn="ctr">
              <a:buNone/>
            </a:pPr>
            <a:r>
              <a:rPr lang="en-US" sz="5400" b="1" dirty="0">
                <a:latin typeface="Bahnschrift Light Condensed" pitchFamily="34" charset="0"/>
              </a:rPr>
              <a:t>Success Factors in Family Literacy</a:t>
            </a:r>
          </a:p>
          <a:p>
            <a:pPr algn="just"/>
            <a:endParaRPr lang="en-US" dirty="0">
              <a:latin typeface="Times New Roman" pitchFamily="18" charset="0"/>
              <a:cs typeface="Times New Roman" pitchFamily="18" charset="0"/>
            </a:endParaRPr>
          </a:p>
          <a:p>
            <a:pPr algn="just">
              <a:lnSpc>
                <a:spcPct val="150000"/>
              </a:lnSpc>
            </a:pPr>
            <a:r>
              <a:rPr lang="en-US" sz="2000" dirty="0">
                <a:latin typeface="Times New Roman" pitchFamily="18" charset="0"/>
                <a:cs typeface="Times New Roman" pitchFamily="18" charset="0"/>
              </a:rPr>
              <a:t>There is a sound body of evidence suggesting that successful family literacy </a:t>
            </a:r>
            <a:r>
              <a:rPr lang="en-US" sz="2000" dirty="0" err="1">
                <a:latin typeface="Times New Roman" pitchFamily="18" charset="0"/>
                <a:cs typeface="Times New Roman" pitchFamily="18" charset="0"/>
              </a:rPr>
              <a:t>programmes</a:t>
            </a:r>
            <a:r>
              <a:rPr lang="en-US" sz="2000" dirty="0">
                <a:latin typeface="Times New Roman" pitchFamily="18" charset="0"/>
                <a:cs typeface="Times New Roman" pitchFamily="18" charset="0"/>
              </a:rPr>
              <a:t> respond to the </a:t>
            </a:r>
            <a:r>
              <a:rPr lang="en-US" sz="2000" b="1" dirty="0">
                <a:latin typeface="Times New Roman" pitchFamily="18" charset="0"/>
                <a:cs typeface="Times New Roman" pitchFamily="18" charset="0"/>
              </a:rPr>
              <a:t>needs</a:t>
            </a:r>
            <a:r>
              <a:rPr lang="en-US" sz="2000" dirty="0">
                <a:latin typeface="Times New Roman" pitchFamily="18" charset="0"/>
                <a:cs typeface="Times New Roman" pitchFamily="18" charset="0"/>
              </a:rPr>
              <a:t> </a:t>
            </a:r>
            <a:r>
              <a:rPr lang="en-US" sz="2000" b="1" dirty="0">
                <a:latin typeface="Times New Roman" pitchFamily="18" charset="0"/>
                <a:cs typeface="Times New Roman" pitchFamily="18" charset="0"/>
              </a:rPr>
              <a:t>and concerns </a:t>
            </a:r>
            <a:r>
              <a:rPr lang="en-US" sz="2000" dirty="0">
                <a:latin typeface="Times New Roman" pitchFamily="18" charset="0"/>
                <a:cs typeface="Times New Roman" pitchFamily="18" charset="0"/>
              </a:rPr>
              <a:t>of learners, have adequate long-term funding, and are committed to strong partnerships (National Adult Literacy Agency, 2004). </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lstStyle/>
          <a:p>
            <a:pPr>
              <a:buNone/>
            </a:pPr>
            <a:r>
              <a:rPr lang="en-US" sz="2000" dirty="0">
                <a:latin typeface="Times New Roman" pitchFamily="18" charset="0"/>
                <a:cs typeface="Times New Roman" pitchFamily="18" charset="0"/>
              </a:rPr>
              <a:t>According to the findings of a recent study produced for the European Commission, four key factors shape the long-term success of family literacy </a:t>
            </a:r>
            <a:r>
              <a:rPr lang="en-US" sz="2000" dirty="0" err="1">
                <a:latin typeface="Times New Roman" pitchFamily="18" charset="0"/>
                <a:cs typeface="Times New Roman" pitchFamily="18" charset="0"/>
              </a:rPr>
              <a:t>programmes</a:t>
            </a:r>
            <a:r>
              <a:rPr lang="en-US" sz="2000" dirty="0">
                <a:latin typeface="Times New Roman" pitchFamily="18" charset="0"/>
                <a:cs typeface="Times New Roman" pitchFamily="18" charset="0"/>
              </a:rPr>
              <a:t>:</a:t>
            </a:r>
          </a:p>
          <a:p>
            <a:pPr marL="857250" lvl="1" indent="-457200">
              <a:buFont typeface="+mj-lt"/>
              <a:buAutoNum type="arabicParenR"/>
            </a:pPr>
            <a:r>
              <a:rPr lang="en-US" sz="1600" dirty="0">
                <a:latin typeface="Times New Roman" pitchFamily="18" charset="0"/>
                <a:cs typeface="Times New Roman" pitchFamily="18" charset="0"/>
              </a:rPr>
              <a:t> </a:t>
            </a:r>
            <a:r>
              <a:rPr lang="en-US" sz="2000" dirty="0" err="1">
                <a:latin typeface="Times New Roman" pitchFamily="18" charset="0"/>
                <a:cs typeface="Times New Roman" pitchFamily="18" charset="0"/>
              </a:rPr>
              <a:t>programme</a:t>
            </a:r>
            <a:r>
              <a:rPr lang="en-US" sz="2000" dirty="0">
                <a:latin typeface="Times New Roman" pitchFamily="18" charset="0"/>
                <a:cs typeface="Times New Roman" pitchFamily="18" charset="0"/>
              </a:rPr>
              <a:t> quality; </a:t>
            </a:r>
          </a:p>
          <a:p>
            <a:pPr marL="857250" lvl="1" indent="-457200">
              <a:buFont typeface="+mj-lt"/>
              <a:buAutoNum type="arabicParenR"/>
            </a:pPr>
            <a:r>
              <a:rPr lang="en-US" sz="2000" dirty="0">
                <a:latin typeface="Times New Roman" pitchFamily="18" charset="0"/>
                <a:cs typeface="Times New Roman" pitchFamily="18" charset="0"/>
              </a:rPr>
              <a:t>partnerships; </a:t>
            </a:r>
          </a:p>
          <a:p>
            <a:pPr marL="857250" lvl="1" indent="-457200">
              <a:buFont typeface="+mj-lt"/>
              <a:buAutoNum type="arabicParenR"/>
            </a:pPr>
            <a:r>
              <a:rPr lang="en-US" sz="2000" dirty="0">
                <a:latin typeface="Times New Roman" pitchFamily="18" charset="0"/>
                <a:cs typeface="Times New Roman" pitchFamily="18" charset="0"/>
              </a:rPr>
              <a:t>research-based evidence of achievement; and </a:t>
            </a:r>
          </a:p>
          <a:p>
            <a:pPr marL="857250" lvl="1" indent="-457200">
              <a:buFont typeface="+mj-lt"/>
              <a:buAutoNum type="arabicParenR"/>
            </a:pPr>
            <a:r>
              <a:rPr lang="en-US" sz="2000" dirty="0">
                <a:latin typeface="Times New Roman" pitchFamily="18" charset="0"/>
                <a:cs typeface="Times New Roman" pitchFamily="18" charset="0"/>
              </a:rPr>
              <a:t>funding (</a:t>
            </a:r>
            <a:r>
              <a:rPr lang="en-US" sz="2000" dirty="0" err="1">
                <a:latin typeface="Times New Roman" pitchFamily="18" charset="0"/>
                <a:cs typeface="Times New Roman" pitchFamily="18" charset="0"/>
              </a:rPr>
              <a:t>Carpentieri</a:t>
            </a:r>
            <a:r>
              <a:rPr lang="en-US" sz="2000" dirty="0">
                <a:latin typeface="Times New Roman" pitchFamily="18" charset="0"/>
                <a:cs typeface="Times New Roman" pitchFamily="18" charset="0"/>
              </a:rPr>
              <a:t> et al., 2011). </a:t>
            </a:r>
          </a:p>
          <a:p>
            <a:pPr marL="857250" lvl="1" indent="-457200">
              <a:buNone/>
            </a:pPr>
            <a:endParaRPr lang="en-US" sz="2000" dirty="0">
              <a:latin typeface="Times New Roman" pitchFamily="18" charset="0"/>
              <a:cs typeface="Times New Roman" pitchFamily="18" charset="0"/>
            </a:endParaRPr>
          </a:p>
          <a:p>
            <a:pPr marL="857250" lvl="1" indent="-457200">
              <a:buNone/>
            </a:pPr>
            <a:r>
              <a:rPr lang="en-US" sz="2000" dirty="0">
                <a:latin typeface="Times New Roman" pitchFamily="18" charset="0"/>
                <a:cs typeface="Times New Roman" pitchFamily="18" charset="0"/>
              </a:rPr>
              <a:t>Some </a:t>
            </a:r>
            <a:r>
              <a:rPr lang="en-US" sz="2000" dirty="0" err="1">
                <a:latin typeface="Times New Roman" pitchFamily="18" charset="0"/>
                <a:cs typeface="Times New Roman" pitchFamily="18" charset="0"/>
              </a:rPr>
              <a:t>programmes</a:t>
            </a:r>
            <a:r>
              <a:rPr lang="en-US" sz="2000" dirty="0">
                <a:latin typeface="Times New Roman" pitchFamily="18" charset="0"/>
                <a:cs typeface="Times New Roman" pitchFamily="18" charset="0"/>
              </a:rPr>
              <a:t> have also cited media support as a fifth factor for sustainability. According to this study, reading and learning must be natural and fun, but this requires a cultural shift.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a:bodyPr>
          <a:lstStyle/>
          <a:p>
            <a:r>
              <a:rPr lang="en-US" sz="2000" dirty="0">
                <a:latin typeface="Times New Roman" pitchFamily="18" charset="0"/>
                <a:cs typeface="Times New Roman" pitchFamily="18" charset="0"/>
              </a:rPr>
              <a:t>Family literacy emphasizes the intergenerational transfer of language and literacy from parents to their children or from one generation to another. A range of family literacy </a:t>
            </a:r>
            <a:r>
              <a:rPr lang="en-US" sz="2000" dirty="0" err="1">
                <a:latin typeface="Times New Roman" pitchFamily="18" charset="0"/>
                <a:cs typeface="Times New Roman" pitchFamily="18" charset="0"/>
              </a:rPr>
              <a:t>programmes</a:t>
            </a:r>
            <a:r>
              <a:rPr lang="en-US" sz="2000" dirty="0">
                <a:latin typeface="Times New Roman" pitchFamily="18" charset="0"/>
                <a:cs typeface="Times New Roman" pitchFamily="18" charset="0"/>
              </a:rPr>
              <a:t> exists, varying according to the groups at which each is aimed. Some </a:t>
            </a:r>
            <a:r>
              <a:rPr lang="en-US" sz="2000" dirty="0" err="1">
                <a:latin typeface="Times New Roman" pitchFamily="18" charset="0"/>
                <a:cs typeface="Times New Roman" pitchFamily="18" charset="0"/>
              </a:rPr>
              <a:t>programmes</a:t>
            </a:r>
            <a:r>
              <a:rPr lang="en-US" sz="2000" dirty="0">
                <a:latin typeface="Times New Roman" pitchFamily="18" charset="0"/>
                <a:cs typeface="Times New Roman" pitchFamily="18" charset="0"/>
              </a:rPr>
              <a:t> focus on children, some on adults, and others on both.</a:t>
            </a:r>
          </a:p>
          <a:p>
            <a:endParaRPr lang="en-US" sz="2000" dirty="0">
              <a:latin typeface="Times New Roman" pitchFamily="18" charset="0"/>
              <a:cs typeface="Times New Roman" pitchFamily="18" charset="0"/>
            </a:endParaRPr>
          </a:p>
          <a:p>
            <a:r>
              <a:rPr lang="en-US" sz="2000" dirty="0">
                <a:latin typeface="Times New Roman" pitchFamily="18" charset="0"/>
                <a:cs typeface="Times New Roman" pitchFamily="18" charset="0"/>
              </a:rPr>
              <a:t> Some </a:t>
            </a:r>
            <a:r>
              <a:rPr lang="en-US" sz="2000" dirty="0" err="1">
                <a:latin typeface="Times New Roman" pitchFamily="18" charset="0"/>
                <a:cs typeface="Times New Roman" pitchFamily="18" charset="0"/>
              </a:rPr>
              <a:t>programmes</a:t>
            </a:r>
            <a:r>
              <a:rPr lang="en-US" sz="2000" dirty="0">
                <a:latin typeface="Times New Roman" pitchFamily="18" charset="0"/>
                <a:cs typeface="Times New Roman" pitchFamily="18" charset="0"/>
              </a:rPr>
              <a:t> are run at home, some in schools or other educational institutions, and others in community </a:t>
            </a:r>
            <a:r>
              <a:rPr lang="en-US" sz="2000" dirty="0" err="1">
                <a:latin typeface="Times New Roman" pitchFamily="18" charset="0"/>
                <a:cs typeface="Times New Roman" pitchFamily="18" charset="0"/>
              </a:rPr>
              <a:t>centres</a:t>
            </a:r>
            <a:r>
              <a:rPr lang="en-US" sz="2000" dirty="0">
                <a:latin typeface="Times New Roman" pitchFamily="18" charset="0"/>
                <a:cs typeface="Times New Roman" pitchFamily="18" charset="0"/>
              </a:rPr>
              <a:t>. Some </a:t>
            </a:r>
            <a:r>
              <a:rPr lang="en-US" sz="2000" dirty="0" err="1">
                <a:latin typeface="Times New Roman" pitchFamily="18" charset="0"/>
                <a:cs typeface="Times New Roman" pitchFamily="18" charset="0"/>
              </a:rPr>
              <a:t>programmes</a:t>
            </a:r>
            <a:r>
              <a:rPr lang="en-US" sz="2000" dirty="0">
                <a:latin typeface="Times New Roman" pitchFamily="18" charset="0"/>
                <a:cs typeface="Times New Roman" pitchFamily="18" charset="0"/>
              </a:rPr>
              <a:t> have a strong focus on literacy and language, others are based on broader concepts involving health, parenting and life skills.</a:t>
            </a:r>
          </a:p>
          <a:p>
            <a:pPr>
              <a:buNone/>
            </a:pP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a:bodyPr>
          <a:lstStyle/>
          <a:p>
            <a:pPr>
              <a:lnSpc>
                <a:spcPct val="150000"/>
              </a:lnSpc>
            </a:pPr>
            <a:r>
              <a:rPr lang="en-US" sz="2000" dirty="0">
                <a:latin typeface="Times New Roman" pitchFamily="18" charset="0"/>
                <a:cs typeface="Times New Roman" pitchFamily="18" charset="0"/>
              </a:rPr>
              <a:t>Therefore national </a:t>
            </a:r>
            <a:r>
              <a:rPr lang="en-US" sz="2000" dirty="0" err="1">
                <a:latin typeface="Times New Roman" pitchFamily="18" charset="0"/>
                <a:cs typeface="Times New Roman" pitchFamily="18" charset="0"/>
              </a:rPr>
              <a:t>famliy</a:t>
            </a:r>
            <a:r>
              <a:rPr lang="en-US" sz="2000" dirty="0">
                <a:latin typeface="Times New Roman" pitchFamily="18" charset="0"/>
                <a:cs typeface="Times New Roman" pitchFamily="18" charset="0"/>
              </a:rPr>
              <a:t> literacy </a:t>
            </a:r>
            <a:r>
              <a:rPr lang="en-US" sz="2000" dirty="0" err="1">
                <a:latin typeface="Times New Roman" pitchFamily="18" charset="0"/>
                <a:cs typeface="Times New Roman" pitchFamily="18" charset="0"/>
              </a:rPr>
              <a:t>programmes</a:t>
            </a:r>
            <a:r>
              <a:rPr lang="en-US" sz="2000" dirty="0">
                <a:latin typeface="Times New Roman" pitchFamily="18" charset="0"/>
                <a:cs typeface="Times New Roman" pitchFamily="18" charset="0"/>
              </a:rPr>
              <a:t> must be flexible enough to meet local and individual family needs. Parents and caregivers have an active role to play in supporting their children’s learning and development, and the home environment is crucial.</a:t>
            </a:r>
          </a:p>
          <a:p>
            <a:pPr>
              <a:lnSpc>
                <a:spcPct val="150000"/>
              </a:lnSpc>
            </a:pPr>
            <a:endParaRPr lang="en-US" sz="20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lstStyle/>
          <a:p>
            <a:pPr>
              <a:lnSpc>
                <a:spcPct val="150000"/>
              </a:lnSpc>
              <a:buNone/>
            </a:pPr>
            <a:r>
              <a:rPr lang="en-US" sz="2000" dirty="0">
                <a:latin typeface="Times New Roman" pitchFamily="18" charset="0"/>
                <a:cs typeface="Times New Roman" pitchFamily="18" charset="0"/>
              </a:rPr>
              <a:t>An international seminar on family literacy held by the UNESCO Institute for Lifelong Learning and the University of Hamburg in 2009 identified the following elements of good practice for successive family learning program</a:t>
            </a:r>
          </a:p>
          <a:p>
            <a:pPr lvl="2">
              <a:lnSpc>
                <a:spcPct val="150000"/>
              </a:lnSpc>
              <a:buFont typeface="Wingdings" pitchFamily="2" charset="2"/>
              <a:buChar char="ü"/>
            </a:pPr>
            <a:r>
              <a:rPr lang="en-US" sz="2000" dirty="0">
                <a:latin typeface="Times New Roman" pitchFamily="18" charset="0"/>
                <a:cs typeface="Times New Roman" pitchFamily="18" charset="0"/>
              </a:rPr>
              <a:t>Promoting collaboration between different institutions and stakeholders</a:t>
            </a:r>
            <a:endParaRPr lang="en-US" sz="1800" dirty="0">
              <a:latin typeface="Times New Roman" pitchFamily="18" charset="0"/>
              <a:cs typeface="Times New Roman" pitchFamily="18" charset="0"/>
            </a:endParaRPr>
          </a:p>
          <a:p>
            <a:pPr lvl="2">
              <a:lnSpc>
                <a:spcPct val="150000"/>
              </a:lnSpc>
              <a:buFont typeface="Wingdings" pitchFamily="2" charset="2"/>
              <a:buChar char="ü"/>
            </a:pPr>
            <a:r>
              <a:rPr lang="en-US" sz="2000" dirty="0">
                <a:latin typeface="Times New Roman" pitchFamily="18" charset="0"/>
                <a:cs typeface="Times New Roman" pitchFamily="18" charset="0"/>
              </a:rPr>
              <a:t>Building on literacy practices and strengths already present in families and communities </a:t>
            </a:r>
            <a:endParaRPr lang="en-US" sz="1800" dirty="0">
              <a:latin typeface="Times New Roman" pitchFamily="18" charset="0"/>
              <a:cs typeface="Times New Roman" pitchFamily="18" charset="0"/>
            </a:endParaRPr>
          </a:p>
          <a:p>
            <a:pPr lvl="2">
              <a:lnSpc>
                <a:spcPct val="150000"/>
              </a:lnSpc>
              <a:buFont typeface="Wingdings" pitchFamily="2" charset="2"/>
              <a:buChar char="ü"/>
            </a:pPr>
            <a:r>
              <a:rPr lang="en-US" sz="2000" dirty="0">
                <a:latin typeface="Times New Roman" pitchFamily="18" charset="0"/>
                <a:cs typeface="Times New Roman" pitchFamily="18" charset="0"/>
              </a:rPr>
              <a:t>Responding to the needs and interests of participating families</a:t>
            </a:r>
            <a:endParaRPr lang="en-US" sz="1800" dirty="0">
              <a:latin typeface="Times New Roman" pitchFamily="18" charset="0"/>
              <a:cs typeface="Times New Roman" pitchFamily="18" charset="0"/>
            </a:endParaRPr>
          </a:p>
          <a:p>
            <a:pPr lvl="1">
              <a:buNone/>
            </a:pPr>
            <a:endParaRPr lang="en-US" dirty="0"/>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endParaRPr lang="en-US" dirty="0"/>
          </a:p>
        </p:txBody>
      </p:sp>
      <p:sp>
        <p:nvSpPr>
          <p:cNvPr id="3" name="Content Placeholder 2"/>
          <p:cNvSpPr>
            <a:spLocks noGrp="1"/>
          </p:cNvSpPr>
          <p:nvPr>
            <p:ph idx="1"/>
          </p:nvPr>
        </p:nvSpPr>
        <p:spPr/>
        <p:txBody>
          <a:bodyPr/>
          <a:lstStyle/>
          <a:p>
            <a:pPr>
              <a:lnSpc>
                <a:spcPct val="150000"/>
              </a:lnSpc>
              <a:buNone/>
            </a:pPr>
            <a:r>
              <a:rPr lang="en-US" sz="2000" dirty="0">
                <a:latin typeface="Times New Roman" pitchFamily="18" charset="0"/>
                <a:cs typeface="Times New Roman" pitchFamily="18" charset="0"/>
              </a:rPr>
              <a:t>An international seminar on family literacy held by the UNESCO Institute for Lifelong Learning and the University of Hamburg in 2009 identified the following elements of good practice for successive family learning program</a:t>
            </a:r>
          </a:p>
          <a:p>
            <a:pPr lvl="2">
              <a:lnSpc>
                <a:spcPct val="150000"/>
              </a:lnSpc>
              <a:buFont typeface="Wingdings" pitchFamily="2" charset="2"/>
              <a:buChar char="ü"/>
            </a:pPr>
            <a:r>
              <a:rPr lang="en-US" sz="2000" dirty="0">
                <a:latin typeface="Times New Roman" pitchFamily="18" charset="0"/>
                <a:cs typeface="Times New Roman" pitchFamily="18" charset="0"/>
              </a:rPr>
              <a:t>Promoting collaboration between different institutions and stakeholders</a:t>
            </a:r>
            <a:endParaRPr lang="en-US" sz="1800" dirty="0">
              <a:latin typeface="Times New Roman" pitchFamily="18" charset="0"/>
              <a:cs typeface="Times New Roman" pitchFamily="18" charset="0"/>
            </a:endParaRPr>
          </a:p>
          <a:p>
            <a:pPr lvl="2">
              <a:lnSpc>
                <a:spcPct val="150000"/>
              </a:lnSpc>
              <a:buFont typeface="Wingdings" pitchFamily="2" charset="2"/>
              <a:buChar char="ü"/>
            </a:pPr>
            <a:r>
              <a:rPr lang="en-US" sz="2000" dirty="0">
                <a:latin typeface="Times New Roman" pitchFamily="18" charset="0"/>
                <a:cs typeface="Times New Roman" pitchFamily="18" charset="0"/>
              </a:rPr>
              <a:t>Building on literacy practices and strengths already present in families and communities </a:t>
            </a:r>
            <a:endParaRPr lang="en-US" sz="1800" dirty="0">
              <a:latin typeface="Times New Roman" pitchFamily="18" charset="0"/>
              <a:cs typeface="Times New Roman" pitchFamily="18" charset="0"/>
            </a:endParaRPr>
          </a:p>
          <a:p>
            <a:pPr lvl="2">
              <a:lnSpc>
                <a:spcPct val="150000"/>
              </a:lnSpc>
              <a:buFont typeface="Wingdings" pitchFamily="2" charset="2"/>
              <a:buChar char="ü"/>
            </a:pPr>
            <a:r>
              <a:rPr lang="en-US" sz="2000" dirty="0">
                <a:latin typeface="Times New Roman" pitchFamily="18" charset="0"/>
                <a:cs typeface="Times New Roman" pitchFamily="18" charset="0"/>
              </a:rPr>
              <a:t>Responding to the needs and interests of participating families</a:t>
            </a:r>
            <a:endParaRPr lang="en-US" sz="1800" dirty="0">
              <a:latin typeface="Times New Roman" pitchFamily="18" charset="0"/>
              <a:cs typeface="Times New Roman" pitchFamily="18" charset="0"/>
            </a:endParaRPr>
          </a:p>
          <a:p>
            <a:pPr lvl="1">
              <a:buNone/>
            </a:pPr>
            <a:endParaRPr lang="en-US" dirty="0"/>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fontScale="92500"/>
          </a:bodyPr>
          <a:lstStyle/>
          <a:p>
            <a:pPr lvl="1">
              <a:lnSpc>
                <a:spcPct val="150000"/>
              </a:lnSpc>
              <a:buFont typeface="Wingdings" pitchFamily="2" charset="2"/>
              <a:buChar char="ü"/>
            </a:pPr>
            <a:r>
              <a:rPr lang="en-US" sz="2000" dirty="0">
                <a:latin typeface="Times New Roman" pitchFamily="18" charset="0"/>
                <a:cs typeface="Times New Roman" pitchFamily="18" charset="0"/>
              </a:rPr>
              <a:t>Demonstrating cultural and linguistic sensitivity in the use of resources and learning strategies Celebrating and emphasizing the joy of </a:t>
            </a:r>
            <a:r>
              <a:rPr lang="en-US" sz="1600" dirty="0">
                <a:latin typeface="Times New Roman" pitchFamily="18" charset="0"/>
                <a:cs typeface="Times New Roman" pitchFamily="18" charset="0"/>
              </a:rPr>
              <a:t>learning</a:t>
            </a:r>
          </a:p>
          <a:p>
            <a:pPr lvl="1">
              <a:lnSpc>
                <a:spcPct val="150000"/>
              </a:lnSpc>
              <a:buFont typeface="Wingdings" pitchFamily="2" charset="2"/>
              <a:buChar char="ü"/>
            </a:pPr>
            <a:r>
              <a:rPr lang="en-US" sz="2000" dirty="0">
                <a:latin typeface="Times New Roman" pitchFamily="18" charset="0"/>
                <a:cs typeface="Times New Roman" pitchFamily="18" charset="0"/>
              </a:rPr>
              <a:t>Using sound educational practices appropriate for the literacy development of children and </a:t>
            </a:r>
            <a:r>
              <a:rPr lang="en-US" sz="1600" dirty="0">
                <a:latin typeface="Times New Roman" pitchFamily="18" charset="0"/>
                <a:cs typeface="Times New Roman" pitchFamily="18" charset="0"/>
              </a:rPr>
              <a:t>adults</a:t>
            </a:r>
          </a:p>
          <a:p>
            <a:pPr lvl="1">
              <a:lnSpc>
                <a:spcPct val="150000"/>
              </a:lnSpc>
              <a:buFont typeface="Wingdings" pitchFamily="2" charset="2"/>
              <a:buChar char="ü"/>
            </a:pPr>
            <a:r>
              <a:rPr lang="en-US" sz="2000" dirty="0">
                <a:latin typeface="Times New Roman" pitchFamily="18" charset="0"/>
                <a:cs typeface="Times New Roman" pitchFamily="18" charset="0"/>
              </a:rPr>
              <a:t>Employing highly dedicated, qualified and trained </a:t>
            </a:r>
            <a:r>
              <a:rPr lang="en-US" sz="1600" dirty="0">
                <a:latin typeface="Times New Roman" pitchFamily="18" charset="0"/>
                <a:cs typeface="Times New Roman" pitchFamily="18" charset="0"/>
              </a:rPr>
              <a:t>staff</a:t>
            </a:r>
          </a:p>
          <a:p>
            <a:pPr lvl="1">
              <a:lnSpc>
                <a:spcPct val="150000"/>
              </a:lnSpc>
              <a:buFont typeface="Wingdings" pitchFamily="2" charset="2"/>
              <a:buChar char="ü"/>
            </a:pPr>
            <a:r>
              <a:rPr lang="en-US" sz="2000" dirty="0">
                <a:latin typeface="Times New Roman" pitchFamily="18" charset="0"/>
                <a:cs typeface="Times New Roman" pitchFamily="18" charset="0"/>
              </a:rPr>
              <a:t>Providing accessible and welcoming </a:t>
            </a:r>
            <a:r>
              <a:rPr lang="en-US" sz="1600" dirty="0">
                <a:latin typeface="Times New Roman" pitchFamily="18" charset="0"/>
                <a:cs typeface="Times New Roman" pitchFamily="18" charset="0"/>
              </a:rPr>
              <a:t>locations</a:t>
            </a:r>
          </a:p>
          <a:p>
            <a:pPr lvl="1">
              <a:lnSpc>
                <a:spcPct val="150000"/>
              </a:lnSpc>
              <a:buFont typeface="Wingdings" pitchFamily="2" charset="2"/>
              <a:buChar char="ü"/>
            </a:pPr>
            <a:r>
              <a:rPr lang="en-US" sz="2000" dirty="0">
                <a:latin typeface="Times New Roman" pitchFamily="18" charset="0"/>
                <a:cs typeface="Times New Roman" pitchFamily="18" charset="0"/>
              </a:rPr>
              <a:t>Helping learners to overcome barriers to participation </a:t>
            </a:r>
            <a:endParaRPr lang="en-US" sz="1600" dirty="0">
              <a:latin typeface="Times New Roman" pitchFamily="18" charset="0"/>
              <a:cs typeface="Times New Roman" pitchFamily="18" charset="0"/>
            </a:endParaRPr>
          </a:p>
          <a:p>
            <a:pPr lvl="1">
              <a:lnSpc>
                <a:spcPct val="150000"/>
              </a:lnSpc>
              <a:buFont typeface="Wingdings" pitchFamily="2" charset="2"/>
              <a:buChar char="ü"/>
            </a:pPr>
            <a:r>
              <a:rPr lang="en-US" sz="2000" dirty="0">
                <a:latin typeface="Times New Roman" pitchFamily="18" charset="0"/>
                <a:cs typeface="Times New Roman" pitchFamily="18" charset="0"/>
              </a:rPr>
              <a:t>Establishing ongoing, manageable monitoring and evaluation processes that produce information useful for </a:t>
            </a:r>
            <a:r>
              <a:rPr lang="en-US" sz="2000" dirty="0" err="1">
                <a:latin typeface="Times New Roman" pitchFamily="18" charset="0"/>
                <a:cs typeface="Times New Roman" pitchFamily="18" charset="0"/>
              </a:rPr>
              <a:t>programme</a:t>
            </a:r>
            <a:r>
              <a:rPr lang="en-US" sz="1600" dirty="0">
                <a:latin typeface="Times New Roman" pitchFamily="18" charset="0"/>
                <a:cs typeface="Times New Roman" pitchFamily="18" charset="0"/>
              </a:rPr>
              <a:t> improvement and accountability </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09600"/>
            <a:ext cx="8458200" cy="838200"/>
          </a:xfrm>
        </p:spPr>
        <p:txBody>
          <a:bodyPr>
            <a:noAutofit/>
          </a:bodyPr>
          <a:lstStyle/>
          <a:p>
            <a:pPr algn="l"/>
            <a:r>
              <a:rPr lang="en-US" sz="2400" dirty="0">
                <a:latin typeface="Times New Roman" pitchFamily="18" charset="0"/>
                <a:cs typeface="Times New Roman" pitchFamily="18" charset="0"/>
              </a:rPr>
              <a:t>Some of the challenges that family literacy and learning </a:t>
            </a:r>
            <a:r>
              <a:rPr lang="en-US" sz="2400" dirty="0" err="1">
                <a:latin typeface="Times New Roman" pitchFamily="18" charset="0"/>
                <a:cs typeface="Times New Roman" pitchFamily="18" charset="0"/>
              </a:rPr>
              <a:t>programmes</a:t>
            </a:r>
            <a:r>
              <a:rPr lang="en-US" sz="2400" dirty="0">
                <a:latin typeface="Times New Roman" pitchFamily="18" charset="0"/>
                <a:cs typeface="Times New Roman" pitchFamily="18" charset="0"/>
              </a:rPr>
              <a:t> face include</a:t>
            </a:r>
            <a:r>
              <a:rPr lang="en-US" sz="2400" dirty="0"/>
              <a:t>:</a:t>
            </a:r>
          </a:p>
        </p:txBody>
      </p:sp>
      <p:sp>
        <p:nvSpPr>
          <p:cNvPr id="3" name="Content Placeholder 2"/>
          <p:cNvSpPr>
            <a:spLocks noGrp="1"/>
          </p:cNvSpPr>
          <p:nvPr>
            <p:ph idx="1"/>
          </p:nvPr>
        </p:nvSpPr>
        <p:spPr/>
        <p:txBody>
          <a:bodyPr>
            <a:normAutofit/>
          </a:bodyPr>
          <a:lstStyle/>
          <a:p>
            <a:pPr>
              <a:lnSpc>
                <a:spcPct val="150000"/>
              </a:lnSpc>
              <a:buFont typeface="Courier New" pitchFamily="49" charset="0"/>
              <a:buChar char="o"/>
            </a:pPr>
            <a:r>
              <a:rPr lang="en-US" sz="2000" dirty="0">
                <a:latin typeface="Times New Roman" pitchFamily="18" charset="0"/>
                <a:cs typeface="Times New Roman" pitchFamily="18" charset="0"/>
              </a:rPr>
              <a:t>Low Motivation of disadvantageous families to participate and remain in family literacy </a:t>
            </a:r>
            <a:r>
              <a:rPr lang="en-US" sz="2000" dirty="0" err="1">
                <a:latin typeface="Times New Roman" pitchFamily="18" charset="0"/>
                <a:cs typeface="Times New Roman" pitchFamily="18" charset="0"/>
              </a:rPr>
              <a:t>programmes</a:t>
            </a:r>
            <a:r>
              <a:rPr lang="en-US" sz="2000" dirty="0">
                <a:latin typeface="Times New Roman" pitchFamily="18" charset="0"/>
                <a:cs typeface="Times New Roman" pitchFamily="18" charset="0"/>
              </a:rPr>
              <a:t> </a:t>
            </a:r>
            <a:endParaRPr lang="en-US" sz="1800" dirty="0">
              <a:latin typeface="Times New Roman" pitchFamily="18" charset="0"/>
              <a:cs typeface="Times New Roman" pitchFamily="18" charset="0"/>
            </a:endParaRPr>
          </a:p>
          <a:p>
            <a:pPr>
              <a:lnSpc>
                <a:spcPct val="150000"/>
              </a:lnSpc>
              <a:buFont typeface="Courier New" pitchFamily="49" charset="0"/>
              <a:buChar char="o"/>
            </a:pPr>
            <a:r>
              <a:rPr lang="en-US" sz="2000" dirty="0">
                <a:latin typeface="Times New Roman" pitchFamily="18" charset="0"/>
                <a:cs typeface="Times New Roman" pitchFamily="18" charset="0"/>
              </a:rPr>
              <a:t>Tackling limited or poor literate environments</a:t>
            </a:r>
            <a:endParaRPr lang="en-US" sz="1800" dirty="0">
              <a:latin typeface="Times New Roman" pitchFamily="18" charset="0"/>
              <a:cs typeface="Times New Roman" pitchFamily="18" charset="0"/>
            </a:endParaRPr>
          </a:p>
          <a:p>
            <a:pPr>
              <a:lnSpc>
                <a:spcPct val="150000"/>
              </a:lnSpc>
              <a:buFont typeface="Courier New" pitchFamily="49" charset="0"/>
              <a:buChar char="o"/>
            </a:pPr>
            <a:r>
              <a:rPr lang="en-US" sz="2000" dirty="0">
                <a:latin typeface="Times New Roman" pitchFamily="18" charset="0"/>
                <a:cs typeface="Times New Roman" pitchFamily="18" charset="0"/>
              </a:rPr>
              <a:t>Difficult to delivering for multilingual contexts</a:t>
            </a:r>
            <a:endParaRPr lang="en-US" sz="1800" dirty="0">
              <a:latin typeface="Times New Roman" pitchFamily="18" charset="0"/>
              <a:cs typeface="Times New Roman" pitchFamily="18" charset="0"/>
            </a:endParaRPr>
          </a:p>
          <a:p>
            <a:pPr>
              <a:lnSpc>
                <a:spcPct val="150000"/>
              </a:lnSpc>
              <a:buFont typeface="Courier New" pitchFamily="49" charset="0"/>
              <a:buChar char="o"/>
            </a:pPr>
            <a:r>
              <a:rPr lang="en-US" sz="2000" dirty="0">
                <a:latin typeface="Times New Roman" pitchFamily="18" charset="0"/>
                <a:cs typeface="Times New Roman" pitchFamily="18" charset="0"/>
              </a:rPr>
              <a:t>Limited access of resources for meeting diverse needs of the family </a:t>
            </a:r>
            <a:endParaRPr lang="en-US" sz="1800" dirty="0">
              <a:latin typeface="Times New Roman" pitchFamily="18" charset="0"/>
              <a:cs typeface="Times New Roman" pitchFamily="18" charset="0"/>
            </a:endParaRPr>
          </a:p>
          <a:p>
            <a:pPr>
              <a:lnSpc>
                <a:spcPct val="150000"/>
              </a:lnSpc>
              <a:buFont typeface="Courier New" pitchFamily="49" charset="0"/>
              <a:buChar char="o"/>
            </a:pPr>
            <a:r>
              <a:rPr lang="en-US" sz="2000" dirty="0">
                <a:latin typeface="Times New Roman" pitchFamily="18" charset="0"/>
                <a:cs typeface="Times New Roman" pitchFamily="18" charset="0"/>
              </a:rPr>
              <a:t>Negative attitudes and low professional development of the staff</a:t>
            </a:r>
            <a:endParaRPr lang="en-US" sz="1800" dirty="0">
              <a:latin typeface="Times New Roman" pitchFamily="18" charset="0"/>
              <a:cs typeface="Times New Roman" pitchFamily="18" charset="0"/>
            </a:endParaRPr>
          </a:p>
          <a:p>
            <a:pPr>
              <a:lnSpc>
                <a:spcPct val="150000"/>
              </a:lnSpc>
              <a:buFont typeface="Courier New" pitchFamily="49" charset="0"/>
              <a:buChar char="o"/>
            </a:pPr>
            <a:r>
              <a:rPr lang="en-US" sz="2000" dirty="0">
                <a:latin typeface="Times New Roman" pitchFamily="18" charset="0"/>
                <a:cs typeface="Times New Roman" pitchFamily="18" charset="0"/>
              </a:rPr>
              <a:t>Difficult developing a sense of ownership among communities and target groups</a:t>
            </a:r>
            <a:endParaRPr lang="en-US" sz="1800" dirty="0">
              <a:latin typeface="Times New Roman" pitchFamily="18" charset="0"/>
              <a:cs typeface="Times New Roman" pitchFamily="18" charset="0"/>
            </a:endParaRP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latin typeface="Times New Roman" pitchFamily="18" charset="0"/>
                <a:cs typeface="Times New Roman" pitchFamily="18" charset="0"/>
              </a:rPr>
              <a:t>Intergenerational learning</a:t>
            </a:r>
            <a:endParaRPr lang="en-US" sz="3200" dirty="0"/>
          </a:p>
        </p:txBody>
      </p:sp>
      <p:sp>
        <p:nvSpPr>
          <p:cNvPr id="3" name="Content Placeholder 2"/>
          <p:cNvSpPr>
            <a:spLocks noGrp="1"/>
          </p:cNvSpPr>
          <p:nvPr>
            <p:ph idx="1"/>
          </p:nvPr>
        </p:nvSpPr>
        <p:spPr/>
        <p:txBody>
          <a:bodyPr/>
          <a:lstStyle/>
          <a:p>
            <a:pPr>
              <a:lnSpc>
                <a:spcPct val="150000"/>
              </a:lnSpc>
              <a:buNone/>
            </a:pPr>
            <a:r>
              <a:rPr lang="en-US" sz="2000" dirty="0">
                <a:latin typeface="Times New Roman" pitchFamily="18" charset="0"/>
                <a:cs typeface="Times New Roman" pitchFamily="18" charset="0"/>
              </a:rPr>
              <a:t>Intergenerational learning (IGL) is informal and multi‑generational and typically involves learning that takes place naturally as part of day-to-day social life. A more formal definition of IGL, which captures today’s usage of the term, is: </a:t>
            </a:r>
          </a:p>
          <a:p>
            <a:pPr lvl="2">
              <a:lnSpc>
                <a:spcPct val="150000"/>
              </a:lnSpc>
              <a:buNone/>
            </a:pPr>
            <a:endParaRPr lang="en-US" dirty="0">
              <a:latin typeface="Times New Roman" pitchFamily="18" charset="0"/>
              <a:cs typeface="Times New Roman" pitchFamily="18" charset="0"/>
            </a:endParaRPr>
          </a:p>
          <a:p>
            <a:pPr lvl="2">
              <a:lnSpc>
                <a:spcPct val="150000"/>
              </a:lnSpc>
              <a:buNone/>
            </a:pPr>
            <a:r>
              <a:rPr lang="en-US" sz="2000" dirty="0">
                <a:latin typeface="Times New Roman" pitchFamily="18" charset="0"/>
                <a:cs typeface="Times New Roman" pitchFamily="18" charset="0"/>
              </a:rPr>
              <a:t>“A learning partnership based on reciprocity and mutuality involving people of different ages where the generations work together to gain skills, values and knowledge”</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fontScale="62500" lnSpcReduction="20000"/>
          </a:bodyPr>
          <a:lstStyle/>
          <a:p>
            <a:pPr>
              <a:lnSpc>
                <a:spcPct val="150000"/>
              </a:lnSpc>
            </a:pPr>
            <a:r>
              <a:rPr lang="en-US" dirty="0">
                <a:latin typeface="Times New Roman" pitchFamily="18" charset="0"/>
                <a:cs typeface="Times New Roman" pitchFamily="18" charset="0"/>
              </a:rPr>
              <a:t>Intergenerational learning (IL) is defined by the European map of intergenerational Learning (EMIL) as: The way that people of all ages can learn together and from each other.</a:t>
            </a:r>
          </a:p>
          <a:p>
            <a:pPr>
              <a:lnSpc>
                <a:spcPct val="150000"/>
              </a:lnSpc>
            </a:pPr>
            <a:endParaRPr lang="en-US" dirty="0">
              <a:latin typeface="Times New Roman" pitchFamily="18" charset="0"/>
              <a:cs typeface="Times New Roman" pitchFamily="18" charset="0"/>
            </a:endParaRPr>
          </a:p>
          <a:p>
            <a:pPr>
              <a:lnSpc>
                <a:spcPct val="150000"/>
              </a:lnSpc>
            </a:pPr>
            <a:r>
              <a:rPr lang="en-US" dirty="0">
                <a:latin typeface="Times New Roman" pitchFamily="18" charset="0"/>
                <a:cs typeface="Times New Roman" pitchFamily="18" charset="0"/>
              </a:rPr>
              <a:t> IL is an important part of Lifelong Learning, where the generations work together to gain skills, values and knowledge. </a:t>
            </a:r>
          </a:p>
          <a:p>
            <a:pPr>
              <a:lnSpc>
                <a:spcPct val="150000"/>
              </a:lnSpc>
              <a:buNone/>
            </a:pPr>
            <a:endParaRPr lang="en-US" dirty="0">
              <a:latin typeface="Times New Roman" pitchFamily="18" charset="0"/>
              <a:cs typeface="Times New Roman" pitchFamily="18" charset="0"/>
            </a:endParaRPr>
          </a:p>
          <a:p>
            <a:pPr>
              <a:lnSpc>
                <a:spcPct val="150000"/>
              </a:lnSpc>
            </a:pPr>
            <a:r>
              <a:rPr lang="en-US" dirty="0">
                <a:latin typeface="Times New Roman" pitchFamily="18" charset="0"/>
                <a:cs typeface="Times New Roman" pitchFamily="18" charset="0"/>
              </a:rPr>
              <a:t>Beyond the transfer of knowledge, IL fosters reciprocal learning relationships between different generations and helps to develop social capital and social cohesion in our aging societies.</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fontScale="77500" lnSpcReduction="20000"/>
          </a:bodyPr>
          <a:lstStyle/>
          <a:p>
            <a:pPr>
              <a:lnSpc>
                <a:spcPct val="150000"/>
              </a:lnSpc>
            </a:pPr>
            <a:r>
              <a:rPr lang="en-US" dirty="0">
                <a:latin typeface="Times New Roman" pitchFamily="18" charset="0"/>
                <a:cs typeface="Times New Roman" pitchFamily="18" charset="0"/>
              </a:rPr>
              <a:t>Intergenerational Learning refers to learning of knowledge and skills between two generations for the benefit of each other as well as of society.</a:t>
            </a:r>
          </a:p>
          <a:p>
            <a:pPr>
              <a:lnSpc>
                <a:spcPct val="150000"/>
              </a:lnSpc>
              <a:buNone/>
            </a:pP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Family remains the key socialization factor through the life course; intergenerational learning plays an important role in this process. </a:t>
            </a:r>
          </a:p>
          <a:p>
            <a:pPr>
              <a:buNone/>
            </a:pP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Intergenerational learning in the family involves intentional and unintentional learning activities and exchange of experiences amongst generations; </a:t>
            </a: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fontScale="70000" lnSpcReduction="20000"/>
          </a:bodyPr>
          <a:lstStyle/>
          <a:p>
            <a:pPr>
              <a:lnSpc>
                <a:spcPct val="150000"/>
              </a:lnSpc>
            </a:pPr>
            <a:r>
              <a:rPr lang="en-US" dirty="0">
                <a:latin typeface="Times New Roman" pitchFamily="18" charset="0"/>
                <a:cs typeface="Times New Roman" pitchFamily="18" charset="0"/>
              </a:rPr>
              <a:t>Intergenerational learning  is based on reciprocity and cooperation between young and old, which results in variously strong ties between the generations and in a benefit of one or both groups. </a:t>
            </a:r>
          </a:p>
          <a:p>
            <a:pPr>
              <a:lnSpc>
                <a:spcPct val="150000"/>
              </a:lnSpc>
            </a:pPr>
            <a:endParaRPr lang="en-US" dirty="0">
              <a:latin typeface="Times New Roman" pitchFamily="18" charset="0"/>
              <a:cs typeface="Times New Roman" pitchFamily="18" charset="0"/>
            </a:endParaRPr>
          </a:p>
          <a:p>
            <a:pPr>
              <a:lnSpc>
                <a:spcPct val="150000"/>
              </a:lnSpc>
            </a:pPr>
            <a:r>
              <a:rPr lang="en-US" dirty="0">
                <a:latin typeface="Times New Roman" pitchFamily="18" charset="0"/>
                <a:cs typeface="Times New Roman" pitchFamily="18" charset="0"/>
              </a:rPr>
              <a:t>It is intergenerational family socialization, which can be defined as lifelong mutual influence between generations inside the family, occurring in changed social and historical circumstances; it involves (both-way) intentional and unintentional transmission of positions and behavior between generations</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a:bodyPr>
          <a:lstStyle/>
          <a:p>
            <a:pPr>
              <a:lnSpc>
                <a:spcPct val="150000"/>
              </a:lnSpc>
            </a:pPr>
            <a:r>
              <a:rPr lang="en-US" sz="2000" dirty="0">
                <a:latin typeface="Times New Roman" pitchFamily="18" charset="0"/>
                <a:cs typeface="Times New Roman" pitchFamily="18" charset="0"/>
              </a:rPr>
              <a:t>IGL so relevant and necessary now? Children and older adults are spending more time in age segregated settings such as early childhood education and care (ECEC) </a:t>
            </a:r>
            <a:r>
              <a:rPr lang="en-US" sz="2000" dirty="0" err="1">
                <a:latin typeface="Times New Roman" pitchFamily="18" charset="0"/>
                <a:cs typeface="Times New Roman" pitchFamily="18" charset="0"/>
              </a:rPr>
              <a:t>centres</a:t>
            </a:r>
            <a:r>
              <a:rPr lang="en-US" sz="2000" dirty="0">
                <a:latin typeface="Times New Roman" pitchFamily="18" charset="0"/>
                <a:cs typeface="Times New Roman" pitchFamily="18" charset="0"/>
              </a:rPr>
              <a:t> and care </a:t>
            </a:r>
            <a:r>
              <a:rPr lang="en-US" sz="2000" dirty="0" err="1">
                <a:latin typeface="Times New Roman" pitchFamily="18" charset="0"/>
                <a:cs typeface="Times New Roman" pitchFamily="18" charset="0"/>
              </a:rPr>
              <a:t>centres</a:t>
            </a:r>
            <a:r>
              <a:rPr lang="en-US" sz="2000" dirty="0">
                <a:latin typeface="Times New Roman" pitchFamily="18" charset="0"/>
                <a:cs typeface="Times New Roman" pitchFamily="18" charset="0"/>
              </a:rPr>
              <a:t> for older adults. </a:t>
            </a:r>
          </a:p>
          <a:p>
            <a:pPr>
              <a:lnSpc>
                <a:spcPct val="150000"/>
              </a:lnSpc>
            </a:pPr>
            <a:endParaRPr lang="en-US" sz="2000" dirty="0">
              <a:latin typeface="Times New Roman" pitchFamily="18" charset="0"/>
              <a:cs typeface="Times New Roman" pitchFamily="18" charset="0"/>
            </a:endParaRPr>
          </a:p>
          <a:p>
            <a:pPr>
              <a:lnSpc>
                <a:spcPct val="150000"/>
              </a:lnSpc>
            </a:pPr>
            <a:r>
              <a:rPr lang="en-US" sz="2000" dirty="0">
                <a:latin typeface="Times New Roman" pitchFamily="18" charset="0"/>
                <a:cs typeface="Times New Roman" pitchFamily="18" charset="0"/>
              </a:rPr>
              <a:t>There is also more migration separating grandparents from grandchildren. These make it difficult to maintain the ‘traditional’ form of learning between generations. </a:t>
            </a:r>
          </a:p>
          <a:p>
            <a:endParaRPr lang="en-US" dirty="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a:bodyPr>
          <a:lstStyle/>
          <a:p>
            <a:pPr>
              <a:buNone/>
            </a:pPr>
            <a:r>
              <a:rPr lang="en-US" sz="1900" dirty="0">
                <a:latin typeface="Times New Roman" pitchFamily="18" charset="0"/>
                <a:cs typeface="Times New Roman" pitchFamily="18" charset="0"/>
              </a:rPr>
              <a:t>According to Pelt (2018) Family Literacy is a type of literacy that emphasizes bringing reading and writing into the home and making it a family activity. </a:t>
            </a:r>
          </a:p>
          <a:p>
            <a:pPr>
              <a:buNone/>
            </a:pPr>
            <a:endParaRPr lang="en-US" sz="1900" dirty="0">
              <a:latin typeface="Times New Roman" pitchFamily="18" charset="0"/>
              <a:cs typeface="Times New Roman" pitchFamily="18" charset="0"/>
            </a:endParaRPr>
          </a:p>
          <a:p>
            <a:pPr>
              <a:buNone/>
            </a:pPr>
            <a:r>
              <a:rPr lang="en-US" sz="1900" dirty="0">
                <a:latin typeface="Times New Roman" pitchFamily="18" charset="0"/>
                <a:cs typeface="Times New Roman" pitchFamily="18" charset="0"/>
              </a:rPr>
              <a:t>According to a study conducted by the National Center for Education Statistics, children with a “richer home literacy environment displayed higher levels of reading knowledge and skills than did their counterparts with less rich home literacy environments.” Family literacy is imperative in creating a foundation for children’s learning experiences, and it all starts with the parents</a:t>
            </a:r>
          </a:p>
          <a:p>
            <a:pPr>
              <a:buNone/>
            </a:pPr>
            <a:endParaRPr lang="en-US" sz="1900" dirty="0">
              <a:latin typeface="Times New Roman" pitchFamily="18" charset="0"/>
              <a:cs typeface="Times New Roman" pitchFamily="18" charset="0"/>
            </a:endParaRPr>
          </a:p>
          <a:p>
            <a:pPr>
              <a:buNone/>
            </a:pPr>
            <a:r>
              <a:rPr lang="en-US" sz="1900" dirty="0">
                <a:latin typeface="Times New Roman" pitchFamily="18" charset="0"/>
                <a:cs typeface="Times New Roman" pitchFamily="18" charset="0"/>
              </a:rPr>
              <a:t>The term “family literacy” can be used to refer to literacy practices within families as well as to describe an intergenerational educational </a:t>
            </a:r>
            <a:r>
              <a:rPr lang="en-US" sz="1900" dirty="0" err="1">
                <a:latin typeface="Times New Roman" pitchFamily="18" charset="0"/>
                <a:cs typeface="Times New Roman" pitchFamily="18" charset="0"/>
              </a:rPr>
              <a:t>programme</a:t>
            </a:r>
            <a:r>
              <a:rPr lang="en-US" sz="1900" dirty="0">
                <a:latin typeface="Times New Roman" pitchFamily="18" charset="0"/>
                <a:cs typeface="Times New Roman" pitchFamily="18" charset="0"/>
              </a:rPr>
              <a:t> with a focus on literacy (UNESCO, 2008b).</a:t>
            </a:r>
          </a:p>
          <a:p>
            <a:pPr>
              <a:buNone/>
            </a:pP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fontScale="70000" lnSpcReduction="20000"/>
          </a:bodyPr>
          <a:lstStyle/>
          <a:p>
            <a:pPr>
              <a:lnSpc>
                <a:spcPct val="150000"/>
              </a:lnSpc>
            </a:pPr>
            <a:r>
              <a:rPr lang="en-US" dirty="0">
                <a:latin typeface="Times New Roman" pitchFamily="18" charset="0"/>
                <a:cs typeface="Times New Roman" pitchFamily="18" charset="0"/>
              </a:rPr>
              <a:t>A growing age diversity in society and new family forms means that new approaches and activities are needed to maintain contact between generations. </a:t>
            </a:r>
          </a:p>
          <a:p>
            <a:pPr>
              <a:lnSpc>
                <a:spcPct val="150000"/>
              </a:lnSpc>
            </a:pPr>
            <a:endParaRPr lang="en-US" dirty="0">
              <a:latin typeface="Times New Roman" pitchFamily="18" charset="0"/>
              <a:cs typeface="Times New Roman" pitchFamily="18" charset="0"/>
            </a:endParaRPr>
          </a:p>
          <a:p>
            <a:pPr>
              <a:lnSpc>
                <a:spcPct val="150000"/>
              </a:lnSpc>
            </a:pPr>
            <a:r>
              <a:rPr lang="en-US" dirty="0">
                <a:latin typeface="Times New Roman" pitchFamily="18" charset="0"/>
                <a:cs typeface="Times New Roman" pitchFamily="18" charset="0"/>
              </a:rPr>
              <a:t>IGL is now considered an important part of Lifelong Learning. In addition to the transfer and exchange of knowledge, IGL fosters reciprocal learning relationships between different generations as well as helping to develop social capital and social cohesion.</a:t>
            </a:r>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914400"/>
          </a:xfrm>
        </p:spPr>
        <p:txBody>
          <a:bodyPr>
            <a:noAutofit/>
          </a:bodyPr>
          <a:lstStyle/>
          <a:p>
            <a:r>
              <a:rPr lang="en-US" sz="3200" b="1" dirty="0">
                <a:latin typeface="Times New Roman" pitchFamily="18" charset="0"/>
                <a:cs typeface="Times New Roman" pitchFamily="18" charset="0"/>
              </a:rPr>
              <a:t>The Benefits of Intergenerational Learning</a:t>
            </a:r>
            <a:endParaRPr lang="en-US" sz="3200" dirty="0"/>
          </a:p>
        </p:txBody>
      </p:sp>
      <p:sp>
        <p:nvSpPr>
          <p:cNvPr id="3" name="Content Placeholder 2"/>
          <p:cNvSpPr>
            <a:spLocks noGrp="1"/>
          </p:cNvSpPr>
          <p:nvPr>
            <p:ph idx="1"/>
          </p:nvPr>
        </p:nvSpPr>
        <p:spPr/>
        <p:txBody>
          <a:bodyPr>
            <a:normAutofit fontScale="70000" lnSpcReduction="20000"/>
          </a:bodyPr>
          <a:lstStyle/>
          <a:p>
            <a:pPr>
              <a:lnSpc>
                <a:spcPct val="150000"/>
              </a:lnSpc>
            </a:pPr>
            <a:r>
              <a:rPr lang="en-US" dirty="0">
                <a:latin typeface="Times New Roman" pitchFamily="18" charset="0"/>
                <a:cs typeface="Times New Roman" pitchFamily="18" charset="0"/>
              </a:rPr>
              <a:t>For youth and children it can improve academic performance and older adults can learn new information and technologies. </a:t>
            </a:r>
          </a:p>
          <a:p>
            <a:pPr>
              <a:lnSpc>
                <a:spcPct val="150000"/>
              </a:lnSpc>
            </a:pPr>
            <a:endParaRPr lang="en-US" dirty="0">
              <a:latin typeface="Times New Roman" pitchFamily="18" charset="0"/>
              <a:cs typeface="Times New Roman" pitchFamily="18" charset="0"/>
            </a:endParaRPr>
          </a:p>
          <a:p>
            <a:pPr algn="just">
              <a:lnSpc>
                <a:spcPct val="150000"/>
              </a:lnSpc>
            </a:pPr>
            <a:r>
              <a:rPr lang="en-US" dirty="0">
                <a:latin typeface="Times New Roman" pitchFamily="18" charset="0"/>
                <a:cs typeface="Times New Roman" pitchFamily="18" charset="0"/>
              </a:rPr>
              <a:t>In general, the breadth and depth of learning improves. Culture, values and traditions can be passed on. Due to the age diversity, the learning is rich in information and experiences. </a:t>
            </a:r>
          </a:p>
          <a:p>
            <a:pPr>
              <a:lnSpc>
                <a:spcPct val="150000"/>
              </a:lnSpc>
              <a:buNone/>
            </a:pPr>
            <a:endParaRPr lang="en-US" dirty="0">
              <a:latin typeface="Times New Roman" pitchFamily="18" charset="0"/>
              <a:cs typeface="Times New Roman" pitchFamily="18" charset="0"/>
            </a:endParaRPr>
          </a:p>
          <a:p>
            <a:pPr>
              <a:lnSpc>
                <a:spcPct val="150000"/>
              </a:lnSpc>
            </a:pPr>
            <a:r>
              <a:rPr lang="en-US" dirty="0">
                <a:latin typeface="Times New Roman" pitchFamily="18" charset="0"/>
                <a:cs typeface="Times New Roman" pitchFamily="18" charset="0"/>
              </a:rPr>
              <a:t>Generations working together stimulate the creative processes and open up the exploration of ideas. </a:t>
            </a:r>
          </a:p>
          <a:p>
            <a:pPr>
              <a:buNone/>
            </a:pP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fontScale="62500" lnSpcReduction="20000"/>
          </a:bodyPr>
          <a:lstStyle/>
          <a:p>
            <a:pPr>
              <a:lnSpc>
                <a:spcPct val="150000"/>
              </a:lnSpc>
            </a:pPr>
            <a:r>
              <a:rPr lang="en-US" dirty="0">
                <a:latin typeface="Times New Roman" pitchFamily="18" charset="0"/>
                <a:cs typeface="Times New Roman" pitchFamily="18" charset="0"/>
              </a:rPr>
              <a:t>Intergenerational learning develops mutual learning relationships between different generations and helps to develop social capital and social cohesion. </a:t>
            </a:r>
          </a:p>
          <a:p>
            <a:pPr>
              <a:lnSpc>
                <a:spcPct val="150000"/>
              </a:lnSpc>
            </a:pPr>
            <a:endParaRPr lang="en-US" dirty="0">
              <a:latin typeface="Times New Roman" pitchFamily="18" charset="0"/>
              <a:cs typeface="Times New Roman" pitchFamily="18" charset="0"/>
            </a:endParaRPr>
          </a:p>
          <a:p>
            <a:pPr>
              <a:lnSpc>
                <a:spcPct val="150000"/>
              </a:lnSpc>
            </a:pPr>
            <a:r>
              <a:rPr lang="en-US" dirty="0">
                <a:latin typeface="Times New Roman" pitchFamily="18" charset="0"/>
                <a:cs typeface="Times New Roman" pitchFamily="18" charset="0"/>
              </a:rPr>
              <a:t>Each generation learns about the other and gains a better understanding of the other generations’ strengths, fears, and weaknesses. </a:t>
            </a:r>
          </a:p>
          <a:p>
            <a:pPr>
              <a:lnSpc>
                <a:spcPct val="150000"/>
              </a:lnSpc>
            </a:pPr>
            <a:endParaRPr lang="en-US" dirty="0">
              <a:latin typeface="Times New Roman" pitchFamily="18" charset="0"/>
              <a:cs typeface="Times New Roman" pitchFamily="18" charset="0"/>
            </a:endParaRPr>
          </a:p>
          <a:p>
            <a:pPr>
              <a:lnSpc>
                <a:spcPct val="150000"/>
              </a:lnSpc>
            </a:pPr>
            <a:r>
              <a:rPr lang="en-US" dirty="0">
                <a:latin typeface="Times New Roman" pitchFamily="18" charset="0"/>
                <a:cs typeface="Times New Roman" pitchFamily="18" charset="0"/>
              </a:rPr>
              <a:t>Each generation has resources which are of value to the other and share areas of concern which aids in providing a sense of empowerment. </a:t>
            </a:r>
          </a:p>
          <a:p>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lstStyle/>
          <a:p>
            <a:pPr>
              <a:lnSpc>
                <a:spcPct val="150000"/>
              </a:lnSpc>
              <a:buNone/>
            </a:pPr>
            <a:r>
              <a:rPr lang="en-US" sz="2400" b="1" dirty="0">
                <a:latin typeface="Times New Roman" pitchFamily="18" charset="0"/>
                <a:cs typeface="Times New Roman" pitchFamily="18" charset="0"/>
              </a:rPr>
              <a:t>Reciprocity</a:t>
            </a:r>
            <a:r>
              <a:rPr lang="en-US" sz="2400" dirty="0">
                <a:latin typeface="Times New Roman" pitchFamily="18" charset="0"/>
                <a:cs typeface="Times New Roman" pitchFamily="18" charset="0"/>
              </a:rPr>
              <a:t> within intergenerational learning refers to the exchange of knowledge and skills across generations. IGL helps </a:t>
            </a:r>
          </a:p>
          <a:p>
            <a:pPr lvl="1">
              <a:lnSpc>
                <a:spcPct val="150000"/>
              </a:lnSpc>
              <a:buFont typeface="Wingdings" pitchFamily="2" charset="2"/>
              <a:buChar char="ü"/>
            </a:pPr>
            <a:r>
              <a:rPr lang="en-US" sz="2000" dirty="0">
                <a:latin typeface="Times New Roman" pitchFamily="18" charset="0"/>
                <a:cs typeface="Times New Roman" pitchFamily="18" charset="0"/>
              </a:rPr>
              <a:t> For the young learner: a transfer of traditions, values, and culture and life-time skills.</a:t>
            </a:r>
          </a:p>
          <a:p>
            <a:pPr lvl="1">
              <a:lnSpc>
                <a:spcPct val="150000"/>
              </a:lnSpc>
              <a:buFont typeface="Wingdings" pitchFamily="2" charset="2"/>
              <a:buChar char="ü"/>
            </a:pPr>
            <a:r>
              <a:rPr lang="en-US" sz="2000" dirty="0">
                <a:latin typeface="Times New Roman" pitchFamily="18" charset="0"/>
                <a:cs typeface="Times New Roman" pitchFamily="18" charset="0"/>
              </a:rPr>
              <a:t>For the older learner: a transfer of new values, insights about traditions, changing social structures and new technology. </a:t>
            </a:r>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a:bodyPr>
          <a:lstStyle/>
          <a:p>
            <a:pPr>
              <a:lnSpc>
                <a:spcPct val="150000"/>
              </a:lnSpc>
            </a:pPr>
            <a:r>
              <a:rPr lang="en-US" sz="2000" dirty="0">
                <a:latin typeface="Times New Roman" pitchFamily="18" charset="0"/>
                <a:cs typeface="Times New Roman" pitchFamily="18" charset="0"/>
              </a:rPr>
              <a:t>Newman (1997) and Kaplan (2002) stress the importance of intergenerational learning as two-way learning, that is adults-to-children and vice versa. </a:t>
            </a:r>
          </a:p>
          <a:p>
            <a:pPr>
              <a:lnSpc>
                <a:spcPct val="150000"/>
              </a:lnSpc>
            </a:pPr>
            <a:endParaRPr lang="en-US" sz="2000" dirty="0">
              <a:latin typeface="Times New Roman" pitchFamily="18" charset="0"/>
              <a:cs typeface="Times New Roman" pitchFamily="18" charset="0"/>
            </a:endParaRPr>
          </a:p>
          <a:p>
            <a:pPr>
              <a:lnSpc>
                <a:spcPct val="150000"/>
              </a:lnSpc>
            </a:pPr>
            <a:r>
              <a:rPr lang="en-US" sz="2000" dirty="0">
                <a:latin typeface="Times New Roman" pitchFamily="18" charset="0"/>
                <a:cs typeface="Times New Roman" pitchFamily="18" charset="0"/>
              </a:rPr>
              <a:t>The process is a function of the environment, the structure and goals of the model. As a global concept, intergenerational learning can be adapted to function in multiple societies through a variety of learning strategies.</a:t>
            </a:r>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lstStyle/>
          <a:p>
            <a:pPr>
              <a:lnSpc>
                <a:spcPct val="150000"/>
              </a:lnSpc>
            </a:pPr>
            <a:r>
              <a:rPr lang="en-US" sz="2000" b="1" dirty="0">
                <a:latin typeface="Times New Roman" pitchFamily="18" charset="0"/>
                <a:cs typeface="Times New Roman" pitchFamily="18" charset="0"/>
              </a:rPr>
              <a:t>Empowerment</a:t>
            </a:r>
            <a:r>
              <a:rPr lang="en-US" sz="2000" dirty="0">
                <a:latin typeface="Times New Roman" pitchFamily="18" charset="0"/>
                <a:cs typeface="Times New Roman" pitchFamily="18" charset="0"/>
              </a:rPr>
              <a:t> within intergenerational learning is an intentional ongoing process centered in the local community involving mutual respect, critical reflection, caring and group participation through which people lacking an equal share of resources gain greater access to these resources (Lawrence, 2006). </a:t>
            </a:r>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fontScale="62500" lnSpcReduction="20000"/>
          </a:bodyPr>
          <a:lstStyle/>
          <a:p>
            <a:pPr>
              <a:lnSpc>
                <a:spcPct val="150000"/>
              </a:lnSpc>
            </a:pPr>
            <a:r>
              <a:rPr lang="en-US" dirty="0">
                <a:latin typeface="Times New Roman" pitchFamily="18" charset="0"/>
                <a:cs typeface="Times New Roman" pitchFamily="18" charset="0"/>
              </a:rPr>
              <a:t>Empowerment theory is compatible with intergenerational learning and community building (social capital) initiatives.</a:t>
            </a:r>
          </a:p>
          <a:p>
            <a:pPr>
              <a:lnSpc>
                <a:spcPct val="150000"/>
              </a:lnSpc>
              <a:buNone/>
            </a:pPr>
            <a:endParaRPr lang="en-US" dirty="0">
              <a:latin typeface="Times New Roman" pitchFamily="18" charset="0"/>
              <a:cs typeface="Times New Roman" pitchFamily="18" charset="0"/>
            </a:endParaRPr>
          </a:p>
          <a:p>
            <a:pPr>
              <a:lnSpc>
                <a:spcPct val="150000"/>
              </a:lnSpc>
            </a:pPr>
            <a:r>
              <a:rPr lang="en-US" dirty="0">
                <a:latin typeface="Times New Roman" pitchFamily="18" charset="0"/>
                <a:cs typeface="Times New Roman" pitchFamily="18" charset="0"/>
              </a:rPr>
              <a:t>With a growing world interdependence, it is becoming more evident that intergenerational learning as the intergenerational exchange of knowledge and skills can become a vital adaptation strategy for young and old in the knowledge society of the 21st century (Hoff, 2007). </a:t>
            </a:r>
          </a:p>
          <a:p>
            <a:pPr>
              <a:lnSpc>
                <a:spcPct val="150000"/>
              </a:lnSpc>
            </a:pPr>
            <a:r>
              <a:rPr lang="en-US" dirty="0">
                <a:latin typeface="Times New Roman" pitchFamily="18" charset="0"/>
                <a:cs typeface="Times New Roman" pitchFamily="18" charset="0"/>
              </a:rPr>
              <a:t>Intergenerational learning can provide a foundation for life long learning from a social capital perspective in which various aspects of social life create synergy and provide cohesive trust and solidarity (</a:t>
            </a:r>
            <a:r>
              <a:rPr lang="en-US" dirty="0" err="1">
                <a:latin typeface="Times New Roman" pitchFamily="18" charset="0"/>
                <a:cs typeface="Times New Roman" pitchFamily="18" charset="0"/>
              </a:rPr>
              <a:t>Bostrom</a:t>
            </a:r>
            <a:r>
              <a:rPr lang="en-US" dirty="0">
                <a:latin typeface="Times New Roman" pitchFamily="18" charset="0"/>
                <a:cs typeface="Times New Roman" pitchFamily="18" charset="0"/>
              </a:rPr>
              <a:t>, 2007).</a:t>
            </a:r>
          </a:p>
          <a:p>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latin typeface="Times New Roman" pitchFamily="18" charset="0"/>
                <a:cs typeface="Times New Roman" pitchFamily="18" charset="0"/>
              </a:rPr>
              <a:t>Mobile Family Literacy </a:t>
            </a:r>
            <a:endParaRPr lang="en-US" sz="3200" dirty="0"/>
          </a:p>
        </p:txBody>
      </p:sp>
      <p:sp>
        <p:nvSpPr>
          <p:cNvPr id="3" name="Content Placeholder 2"/>
          <p:cNvSpPr>
            <a:spLocks noGrp="1"/>
          </p:cNvSpPr>
          <p:nvPr>
            <p:ph idx="1"/>
          </p:nvPr>
        </p:nvSpPr>
        <p:spPr/>
        <p:txBody>
          <a:bodyPr/>
          <a:lstStyle/>
          <a:p>
            <a:pPr>
              <a:lnSpc>
                <a:spcPct val="150000"/>
              </a:lnSpc>
            </a:pPr>
            <a:r>
              <a:rPr lang="en-US" sz="2000" dirty="0">
                <a:latin typeface="Times New Roman" pitchFamily="18" charset="0"/>
                <a:cs typeface="Times New Roman" pitchFamily="18" charset="0"/>
              </a:rPr>
              <a:t>Children, even very young ones, are experiencing a technologically rich home environment. This enables children to learn how to use technology, as well as developing their knowledge of the world from the content of the media accessed.</a:t>
            </a:r>
          </a:p>
          <a:p>
            <a:pPr>
              <a:buNone/>
            </a:pPr>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655638"/>
          </a:xfrm>
        </p:spPr>
        <p:txBody>
          <a:bodyPr>
            <a:noAutofit/>
          </a:bodyPr>
          <a:lstStyle/>
          <a:p>
            <a:r>
              <a:rPr lang="en-US" sz="2800" b="1" dirty="0">
                <a:latin typeface="Times New Roman" pitchFamily="18" charset="0"/>
                <a:cs typeface="Times New Roman" pitchFamily="18" charset="0"/>
              </a:rPr>
              <a:t>Parental Influences and Child Technology Use</a:t>
            </a:r>
            <a:endParaRPr lang="en-US" sz="2800" dirty="0"/>
          </a:p>
        </p:txBody>
      </p:sp>
      <p:sp>
        <p:nvSpPr>
          <p:cNvPr id="3" name="Content Placeholder 2"/>
          <p:cNvSpPr>
            <a:spLocks noGrp="1"/>
          </p:cNvSpPr>
          <p:nvPr>
            <p:ph idx="1"/>
          </p:nvPr>
        </p:nvSpPr>
        <p:spPr/>
        <p:txBody>
          <a:bodyPr>
            <a:normAutofit fontScale="55000" lnSpcReduction="20000"/>
          </a:bodyPr>
          <a:lstStyle/>
          <a:p>
            <a:pPr>
              <a:lnSpc>
                <a:spcPct val="150000"/>
              </a:lnSpc>
            </a:pPr>
            <a:r>
              <a:rPr lang="en-US" dirty="0">
                <a:latin typeface="Times New Roman" pitchFamily="18" charset="0"/>
                <a:cs typeface="Times New Roman" pitchFamily="18" charset="0"/>
              </a:rPr>
              <a:t>Parents own use of media, rather than their attitudes concerning their child’s use, may be a key determinant of children’s use. Parents need to fully appreciate the potential consequences of their mediation practices as well as their own behavior.</a:t>
            </a:r>
          </a:p>
          <a:p>
            <a:pPr>
              <a:lnSpc>
                <a:spcPct val="150000"/>
              </a:lnSpc>
              <a:buNone/>
            </a:pPr>
            <a:endParaRPr lang="en-US" dirty="0">
              <a:latin typeface="Times New Roman" pitchFamily="18" charset="0"/>
              <a:cs typeface="Times New Roman" pitchFamily="18" charset="0"/>
            </a:endParaRPr>
          </a:p>
          <a:p>
            <a:pPr>
              <a:lnSpc>
                <a:spcPct val="150000"/>
              </a:lnSpc>
            </a:pPr>
            <a:r>
              <a:rPr lang="en-US" dirty="0">
                <a:latin typeface="Times New Roman" pitchFamily="18" charset="0"/>
                <a:cs typeface="Times New Roman" pitchFamily="18" charset="0"/>
              </a:rPr>
              <a:t>A homework activity is one area for collaboration between parents and children based around technology use. Whilst formal schooling may provide a foundation for digital literacy skills in children, the influence of parents’ own use of technology within the home complements their children’s formal learning. However, a major barrier to the development of shared practices is parents’ potential lack of basic digital skills. </a:t>
            </a:r>
          </a:p>
          <a:p>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fontScale="85000" lnSpcReduction="20000"/>
          </a:bodyPr>
          <a:lstStyle/>
          <a:p>
            <a:pPr>
              <a:lnSpc>
                <a:spcPct val="150000"/>
              </a:lnSpc>
            </a:pPr>
            <a:r>
              <a:rPr lang="en-US" sz="2100" dirty="0">
                <a:latin typeface="Times New Roman" pitchFamily="18" charset="0"/>
                <a:cs typeface="Times New Roman" pitchFamily="18" charset="0"/>
              </a:rPr>
              <a:t>It is no longer sufficient to be able to read a book and write with a pen: one also needs to be able to access and read information online and respond appropriately. </a:t>
            </a:r>
          </a:p>
          <a:p>
            <a:pPr>
              <a:lnSpc>
                <a:spcPct val="150000"/>
              </a:lnSpc>
              <a:buNone/>
            </a:pPr>
            <a:endParaRPr lang="en-US" sz="2100" dirty="0">
              <a:latin typeface="Times New Roman" pitchFamily="18" charset="0"/>
              <a:cs typeface="Times New Roman" pitchFamily="18" charset="0"/>
            </a:endParaRPr>
          </a:p>
          <a:p>
            <a:pPr>
              <a:lnSpc>
                <a:spcPct val="150000"/>
              </a:lnSpc>
            </a:pPr>
            <a:r>
              <a:rPr lang="en-US" sz="2100" dirty="0">
                <a:latin typeface="Times New Roman" pitchFamily="18" charset="0"/>
                <a:cs typeface="Times New Roman" pitchFamily="18" charset="0"/>
              </a:rPr>
              <a:t>These abilities are captured by the concept of Digital Literacy that can be defined as “The skills, knowledge and understanding that enables critical, creative, discerning and safe practices when engaging with digital technologies in all areas of life” (</a:t>
            </a:r>
            <a:r>
              <a:rPr lang="en-US" sz="2100" dirty="0" err="1">
                <a:latin typeface="Times New Roman" pitchFamily="18" charset="0"/>
                <a:cs typeface="Times New Roman" pitchFamily="18" charset="0"/>
              </a:rPr>
              <a:t>Futurelab</a:t>
            </a:r>
            <a:r>
              <a:rPr lang="en-US" sz="2100" dirty="0">
                <a:latin typeface="Times New Roman" pitchFamily="18" charset="0"/>
                <a:cs typeface="Times New Roman" pitchFamily="18" charset="0"/>
              </a:rPr>
              <a:t>, p. 8). </a:t>
            </a:r>
          </a:p>
          <a:p>
            <a:pPr>
              <a:lnSpc>
                <a:spcPct val="150000"/>
              </a:lnSpc>
            </a:pPr>
            <a:endParaRPr lang="en-US" sz="2100" dirty="0">
              <a:latin typeface="Times New Roman" pitchFamily="18" charset="0"/>
              <a:cs typeface="Times New Roman" pitchFamily="18" charset="0"/>
            </a:endParaRPr>
          </a:p>
          <a:p>
            <a:pPr>
              <a:lnSpc>
                <a:spcPct val="150000"/>
              </a:lnSpc>
            </a:pPr>
            <a:r>
              <a:rPr lang="en-US" sz="2100" dirty="0">
                <a:latin typeface="Times New Roman" pitchFamily="18" charset="0"/>
                <a:cs typeface="Times New Roman" pitchFamily="18" charset="0"/>
              </a:rPr>
              <a:t>Given the influence that parents exert over children, this skills gap requires urgent attention if children are to learn how to use new technologies responsibly and safely in their home environment.</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a:bodyPr>
          <a:lstStyle/>
          <a:p>
            <a:pPr>
              <a:lnSpc>
                <a:spcPct val="150000"/>
              </a:lnSpc>
            </a:pPr>
            <a:r>
              <a:rPr lang="en-US" sz="1800" dirty="0">
                <a:latin typeface="Times New Roman" pitchFamily="18" charset="0"/>
                <a:cs typeface="Times New Roman" pitchFamily="18" charset="0"/>
              </a:rPr>
              <a:t>Family learning refers to any learning activity that involves both children and adult family members, where learning outcomes are intended for both, and that contributes to a culture of learning in the family (National Institute of Adult Continuing Education, 2013).</a:t>
            </a:r>
          </a:p>
          <a:p>
            <a:pPr>
              <a:lnSpc>
                <a:spcPct val="150000"/>
              </a:lnSpc>
            </a:pPr>
            <a:endParaRPr lang="en-US" sz="11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fontScale="55000" lnSpcReduction="20000"/>
          </a:bodyPr>
          <a:lstStyle/>
          <a:p>
            <a:pPr>
              <a:lnSpc>
                <a:spcPct val="150000"/>
              </a:lnSpc>
            </a:pPr>
            <a:r>
              <a:rPr lang="en-US" dirty="0">
                <a:latin typeface="Times New Roman" pitchFamily="18" charset="0"/>
                <a:cs typeface="Times New Roman" pitchFamily="18" charset="0"/>
              </a:rPr>
              <a:t>The use of mobile digital devices is deeply embedded within the many informal familial contexts that a child inhabits, and that their use of these devices is influenced by the practices of the other individuals who co-inhabit those spaces. </a:t>
            </a:r>
          </a:p>
          <a:p>
            <a:pPr>
              <a:lnSpc>
                <a:spcPct val="150000"/>
              </a:lnSpc>
            </a:pPr>
            <a:endParaRPr lang="en-US" dirty="0">
              <a:latin typeface="Times New Roman" pitchFamily="18" charset="0"/>
              <a:cs typeface="Times New Roman" pitchFamily="18" charset="0"/>
            </a:endParaRPr>
          </a:p>
          <a:p>
            <a:pPr>
              <a:lnSpc>
                <a:spcPct val="150000"/>
              </a:lnSpc>
            </a:pPr>
            <a:r>
              <a:rPr lang="en-US" dirty="0">
                <a:latin typeface="Times New Roman" pitchFamily="18" charset="0"/>
                <a:cs typeface="Times New Roman" pitchFamily="18" charset="0"/>
              </a:rPr>
              <a:t>These include parents, siblings, classmates and friends and their influence may be exerted in a number of ways, some of which may be deliberate, however, some are not. Parents often underestimate the powerful influence their use of technology has on their child. The question then is why does this happen? A frequent form of learning used by children is observational learning where behaviors are observed and then imitated. </a:t>
            </a:r>
          </a:p>
          <a:p>
            <a:endParaRPr lang="en-US" dirty="0">
              <a:latin typeface="Times New Roman" pitchFamily="18" charset="0"/>
              <a:cs typeface="Times New Roman" pitchFamily="18" charset="0"/>
            </a:endParaRPr>
          </a:p>
          <a:p>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a:bodyPr>
          <a:lstStyle/>
          <a:p>
            <a:pPr>
              <a:lnSpc>
                <a:spcPct val="150000"/>
              </a:lnSpc>
            </a:pPr>
            <a:r>
              <a:rPr lang="en-US" sz="2000" dirty="0">
                <a:latin typeface="Times New Roman" pitchFamily="18" charset="0"/>
                <a:cs typeface="Times New Roman" pitchFamily="18" charset="0"/>
              </a:rPr>
              <a:t>This form of social learning has clear practical implications for the use of technology in the presence of children, as it indicates that they may potentially model their own technology-related behaviors upon those around them.</a:t>
            </a:r>
          </a:p>
          <a:p>
            <a:pPr>
              <a:lnSpc>
                <a:spcPct val="150000"/>
              </a:lnSpc>
              <a:buNone/>
            </a:pPr>
            <a:endParaRPr lang="en-US" sz="2000" dirty="0">
              <a:latin typeface="Times New Roman" pitchFamily="18" charset="0"/>
              <a:cs typeface="Times New Roman" pitchFamily="18" charset="0"/>
            </a:endParaRPr>
          </a:p>
          <a:p>
            <a:pPr>
              <a:lnSpc>
                <a:spcPct val="150000"/>
              </a:lnSpc>
            </a:pPr>
            <a:r>
              <a:rPr lang="en-US" sz="2000" dirty="0">
                <a:latin typeface="Times New Roman" pitchFamily="18" charset="0"/>
                <a:cs typeface="Times New Roman" pitchFamily="18" charset="0"/>
              </a:rPr>
              <a:t>The practices of family members influence children’s device use, children’s use and knowledge of technology may also that of their parents. </a:t>
            </a:r>
          </a:p>
          <a:p>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fontScale="62500" lnSpcReduction="20000"/>
          </a:bodyPr>
          <a:lstStyle/>
          <a:p>
            <a:pPr>
              <a:lnSpc>
                <a:spcPct val="150000"/>
              </a:lnSpc>
            </a:pPr>
            <a:r>
              <a:rPr lang="en-US" dirty="0">
                <a:latin typeface="Times New Roman" pitchFamily="18" charset="0"/>
                <a:cs typeface="Times New Roman" pitchFamily="18" charset="0"/>
              </a:rPr>
              <a:t>The evidence also indicates that mobile digital technologies themselves are to an extent, if not supplanting, then at least complementing the relationships that children have with their parents, siblings, and others. </a:t>
            </a:r>
          </a:p>
          <a:p>
            <a:pPr>
              <a:lnSpc>
                <a:spcPct val="150000"/>
              </a:lnSpc>
            </a:pPr>
            <a:endParaRPr lang="en-US" dirty="0">
              <a:latin typeface="Times New Roman" pitchFamily="18" charset="0"/>
              <a:cs typeface="Times New Roman" pitchFamily="18" charset="0"/>
            </a:endParaRPr>
          </a:p>
          <a:p>
            <a:pPr>
              <a:lnSpc>
                <a:spcPct val="150000"/>
              </a:lnSpc>
            </a:pPr>
            <a:r>
              <a:rPr lang="en-US" dirty="0">
                <a:latin typeface="Times New Roman" pitchFamily="18" charset="0"/>
                <a:cs typeface="Times New Roman" pitchFamily="18" charset="0"/>
              </a:rPr>
              <a:t>It is clear that technologies such as smart phones have become embedded within the home environment and have become instrumental in not only supporting parent and child relationships, but that their use is also influenced the nature of that environment and the relationships within it.</a:t>
            </a:r>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fontScale="62500" lnSpcReduction="20000"/>
          </a:bodyPr>
          <a:lstStyle/>
          <a:p>
            <a:pPr>
              <a:lnSpc>
                <a:spcPct val="150000"/>
              </a:lnSpc>
            </a:pPr>
            <a:r>
              <a:rPr lang="en-US" dirty="0">
                <a:latin typeface="Times New Roman" pitchFamily="18" charset="0"/>
                <a:cs typeface="Times New Roman" pitchFamily="18" charset="0"/>
              </a:rPr>
              <a:t>Developing a deeper understanding of children’s motives for use, will help inform parenting behavior and raise their awareness of the complex factors that influence both their behavior and that of their child. </a:t>
            </a:r>
          </a:p>
          <a:p>
            <a:pPr>
              <a:lnSpc>
                <a:spcPct val="150000"/>
              </a:lnSpc>
              <a:buNone/>
            </a:pPr>
            <a:endParaRPr lang="en-US" dirty="0">
              <a:latin typeface="Times New Roman" pitchFamily="18" charset="0"/>
              <a:cs typeface="Times New Roman" pitchFamily="18" charset="0"/>
            </a:endParaRPr>
          </a:p>
          <a:p>
            <a:pPr>
              <a:lnSpc>
                <a:spcPct val="150000"/>
              </a:lnSpc>
            </a:pPr>
            <a:r>
              <a:rPr lang="en-US" dirty="0">
                <a:latin typeface="Times New Roman" pitchFamily="18" charset="0"/>
                <a:cs typeface="Times New Roman" pitchFamily="18" charset="0"/>
              </a:rPr>
              <a:t>A full understanding of the psychological factors that shape parental mediation of the digital media used by their children will inform policy and practice by helping to minimize risks whilst enabling children to gain maximal benefit from technology and the varied and exciting range of contexts and content the internet provides.</a:t>
            </a:r>
          </a:p>
          <a:p>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08038"/>
          </a:xfrm>
        </p:spPr>
        <p:txBody>
          <a:bodyPr/>
          <a:lstStyle/>
          <a:p>
            <a:r>
              <a:rPr lang="en-US" dirty="0">
                <a:latin typeface="Times New Roman" pitchFamily="18" charset="0"/>
                <a:cs typeface="Times New Roman" pitchFamily="18" charset="0"/>
              </a:rPr>
              <a:t>Chapter Three</a:t>
            </a:r>
            <a:endParaRPr lang="en-US" dirty="0"/>
          </a:p>
        </p:txBody>
      </p:sp>
      <p:sp>
        <p:nvSpPr>
          <p:cNvPr id="3" name="Content Placeholder 2"/>
          <p:cNvSpPr>
            <a:spLocks noGrp="1"/>
          </p:cNvSpPr>
          <p:nvPr>
            <p:ph idx="1"/>
          </p:nvPr>
        </p:nvSpPr>
        <p:spPr/>
        <p:txBody>
          <a:bodyPr>
            <a:normAutofit fontScale="70000" lnSpcReduction="20000"/>
          </a:bodyPr>
          <a:lstStyle/>
          <a:p>
            <a:pPr algn="ctr">
              <a:buNone/>
            </a:pPr>
            <a:r>
              <a:rPr lang="en-US" sz="4800" dirty="0">
                <a:latin typeface="Bahnschrift Condensed" pitchFamily="34" charset="0"/>
                <a:cs typeface="Times New Roman" pitchFamily="18" charset="0"/>
              </a:rPr>
              <a:t>3. Partner and partnerships in family learning</a:t>
            </a:r>
          </a:p>
          <a:p>
            <a:pPr>
              <a:buNone/>
            </a:pPr>
            <a:endParaRPr lang="en-US" b="1" dirty="0">
              <a:latin typeface="Bell MT" pitchFamily="18" charset="0"/>
            </a:endParaRPr>
          </a:p>
          <a:p>
            <a:pPr>
              <a:buNone/>
            </a:pPr>
            <a:r>
              <a:rPr lang="en-US" sz="4000" b="1" dirty="0">
                <a:latin typeface="Bell MT" pitchFamily="18" charset="0"/>
              </a:rPr>
              <a:t>What is partnership?</a:t>
            </a:r>
            <a:endParaRPr lang="en-US" sz="4000" dirty="0">
              <a:latin typeface="Bell MT" pitchFamily="18" charset="0"/>
            </a:endParaRPr>
          </a:p>
          <a:p>
            <a:pPr>
              <a:lnSpc>
                <a:spcPct val="150000"/>
              </a:lnSpc>
            </a:pPr>
            <a:r>
              <a:rPr lang="en-US" b="1" dirty="0">
                <a:latin typeface="Times New Roman" pitchFamily="18" charset="0"/>
                <a:cs typeface="Times New Roman" pitchFamily="18" charset="0"/>
              </a:rPr>
              <a:t>Partnership</a:t>
            </a:r>
            <a:r>
              <a:rPr lang="en-US" dirty="0">
                <a:latin typeface="Times New Roman" pitchFamily="18" charset="0"/>
                <a:cs typeface="Times New Roman" pitchFamily="18" charset="0"/>
              </a:rPr>
              <a:t> - encompasses a broad number of types of relationships. It is an undertaking to do something together, a relationship that consists of shared and/or compatible objectives and an acknowledged distribution of specific roles and responsibilities among the participants which can be formal, contractual, or voluntary, between two or more parties.</a:t>
            </a:r>
          </a:p>
          <a:p>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a:bodyPr>
          <a:lstStyle/>
          <a:p>
            <a:pPr>
              <a:lnSpc>
                <a:spcPct val="150000"/>
              </a:lnSpc>
            </a:pPr>
            <a:r>
              <a:rPr lang="en-US" sz="2000" b="1" dirty="0">
                <a:latin typeface="Times New Roman" pitchFamily="18" charset="0"/>
                <a:cs typeface="Times New Roman" pitchFamily="18" charset="0"/>
              </a:rPr>
              <a:t>Partnership</a:t>
            </a:r>
            <a:r>
              <a:rPr lang="en-US" sz="2000" dirty="0">
                <a:latin typeface="Times New Roman" pitchFamily="18" charset="0"/>
                <a:cs typeface="Times New Roman" pitchFamily="18" charset="0"/>
              </a:rPr>
              <a:t> is the relationships in which families and professionals build on each other’s expertise and resource for the purpose of making and implementing decisions that will directly benefit students and indirectly benefit the parent and professionals. </a:t>
            </a:r>
          </a:p>
          <a:p>
            <a:pPr>
              <a:lnSpc>
                <a:spcPct val="150000"/>
              </a:lnSpc>
              <a:buNone/>
            </a:pPr>
            <a:endParaRPr lang="en-US" sz="2000" dirty="0">
              <a:latin typeface="Times New Roman" pitchFamily="18" charset="0"/>
              <a:cs typeface="Times New Roman" pitchFamily="18" charset="0"/>
            </a:endParaRPr>
          </a:p>
          <a:p>
            <a:pPr>
              <a:lnSpc>
                <a:spcPct val="150000"/>
              </a:lnSpc>
            </a:pPr>
            <a:r>
              <a:rPr lang="en-US" sz="2000" dirty="0">
                <a:latin typeface="Times New Roman" pitchFamily="18" charset="0"/>
                <a:cs typeface="Times New Roman" pitchFamily="18" charset="0"/>
              </a:rPr>
              <a:t>Effective partnerships are based on mutual trust and respect, and shared responsibility for the education of the children and young people at the school.</a:t>
            </a:r>
          </a:p>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a:bodyPr>
          <a:lstStyle/>
          <a:p>
            <a:pPr>
              <a:lnSpc>
                <a:spcPct val="150000"/>
              </a:lnSpc>
            </a:pPr>
            <a:r>
              <a:rPr lang="en-US" sz="2000" dirty="0">
                <a:latin typeface="Times New Roman" pitchFamily="18" charset="0"/>
                <a:cs typeface="Times New Roman" pitchFamily="18" charset="0"/>
              </a:rPr>
              <a:t>Partnership is the relation between persons who have agreed to share the profit of business carried on by all or any one of them acting for all.” </a:t>
            </a:r>
          </a:p>
          <a:p>
            <a:pPr>
              <a:lnSpc>
                <a:spcPct val="150000"/>
              </a:lnSpc>
              <a:buNone/>
            </a:pPr>
            <a:endParaRPr lang="en-US" sz="2000" dirty="0">
              <a:latin typeface="Times New Roman" pitchFamily="18" charset="0"/>
              <a:cs typeface="Times New Roman" pitchFamily="18" charset="0"/>
            </a:endParaRPr>
          </a:p>
          <a:p>
            <a:pPr>
              <a:lnSpc>
                <a:spcPct val="150000"/>
              </a:lnSpc>
            </a:pPr>
            <a:r>
              <a:rPr lang="en-US" sz="2000" dirty="0">
                <a:latin typeface="Times New Roman" pitchFamily="18" charset="0"/>
                <a:cs typeface="Times New Roman" pitchFamily="18" charset="0"/>
              </a:rPr>
              <a:t>Partnership is a voluntary contract between  two or more competent persons to place their money, effects, </a:t>
            </a:r>
            <a:r>
              <a:rPr lang="en-US" sz="2000" dirty="0" err="1">
                <a:latin typeface="Times New Roman" pitchFamily="18" charset="0"/>
                <a:cs typeface="Times New Roman" pitchFamily="18" charset="0"/>
              </a:rPr>
              <a:t>labour</a:t>
            </a:r>
            <a:r>
              <a:rPr lang="en-US" sz="2000" dirty="0">
                <a:latin typeface="Times New Roman" pitchFamily="18" charset="0"/>
                <a:cs typeface="Times New Roman" pitchFamily="18" charset="0"/>
              </a:rPr>
              <a:t> and skill or some or all of them in lawful business with the understanding that there shall be sharing of profit between them.</a:t>
            </a:r>
          </a:p>
          <a:p>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38200"/>
          </a:xfrm>
        </p:spPr>
        <p:txBody>
          <a:bodyPr>
            <a:normAutofit/>
          </a:bodyPr>
          <a:lstStyle/>
          <a:p>
            <a:pPr algn="l"/>
            <a:r>
              <a:rPr lang="en-US" sz="3200" b="1" dirty="0">
                <a:latin typeface="Times New Roman" pitchFamily="18" charset="0"/>
                <a:cs typeface="Times New Roman" pitchFamily="18" charset="0"/>
              </a:rPr>
              <a:t>Features partnerships </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lvl="1">
              <a:lnSpc>
                <a:spcPct val="150000"/>
              </a:lnSpc>
              <a:buFont typeface="Wingdings" pitchFamily="2" charset="2"/>
              <a:buChar char="Ø"/>
            </a:pPr>
            <a:r>
              <a:rPr lang="en-US" sz="2000" dirty="0">
                <a:latin typeface="Times New Roman" pitchFamily="18" charset="0"/>
                <a:cs typeface="Times New Roman" pitchFamily="18" charset="0"/>
              </a:rPr>
              <a:t>collaborative and mutually respectful</a:t>
            </a:r>
          </a:p>
          <a:p>
            <a:pPr lvl="1">
              <a:lnSpc>
                <a:spcPct val="150000"/>
              </a:lnSpc>
              <a:buFont typeface="Wingdings" pitchFamily="2" charset="2"/>
              <a:buChar char="Ø"/>
            </a:pPr>
            <a:r>
              <a:rPr lang="en-US" sz="2000" dirty="0">
                <a:latin typeface="Times New Roman" pitchFamily="18" charset="0"/>
                <a:cs typeface="Times New Roman" pitchFamily="18" charset="0"/>
              </a:rPr>
              <a:t>Multi-dimensional and responsive to community needs. </a:t>
            </a:r>
          </a:p>
          <a:p>
            <a:pPr lvl="1">
              <a:lnSpc>
                <a:spcPct val="150000"/>
              </a:lnSpc>
              <a:buFont typeface="Wingdings" pitchFamily="2" charset="2"/>
              <a:buChar char="Ø"/>
            </a:pPr>
            <a:r>
              <a:rPr lang="en-US" sz="2000" dirty="0">
                <a:latin typeface="Times New Roman" pitchFamily="18" charset="0"/>
                <a:cs typeface="Times New Roman" pitchFamily="18" charset="0"/>
              </a:rPr>
              <a:t>goal oriented and focused on </a:t>
            </a:r>
            <a:r>
              <a:rPr lang="en-US" sz="2000" dirty="0" err="1">
                <a:latin typeface="Times New Roman" pitchFamily="18" charset="0"/>
                <a:cs typeface="Times New Roman" pitchFamily="18" charset="0"/>
              </a:rPr>
              <a:t>learningEffective</a:t>
            </a:r>
            <a:r>
              <a:rPr lang="en-US" sz="2000" dirty="0">
                <a:latin typeface="Times New Roman" pitchFamily="18" charset="0"/>
                <a:cs typeface="Times New Roman" pitchFamily="18" charset="0"/>
              </a:rPr>
              <a:t> parental engagement </a:t>
            </a:r>
          </a:p>
          <a:p>
            <a:pPr lvl="1">
              <a:lnSpc>
                <a:spcPct val="150000"/>
              </a:lnSpc>
              <a:buFont typeface="Wingdings" pitchFamily="2" charset="2"/>
              <a:buChar char="Ø"/>
            </a:pPr>
            <a:r>
              <a:rPr lang="en-US" sz="2000" dirty="0">
                <a:latin typeface="Times New Roman" pitchFamily="18" charset="0"/>
                <a:cs typeface="Times New Roman" pitchFamily="18" charset="0"/>
              </a:rPr>
              <a:t>happens largely at home.</a:t>
            </a:r>
          </a:p>
          <a:p>
            <a:pPr lvl="1">
              <a:lnSpc>
                <a:spcPct val="150000"/>
              </a:lnSpc>
              <a:buFont typeface="Wingdings" pitchFamily="2" charset="2"/>
              <a:buChar char="Ø"/>
            </a:pPr>
            <a:r>
              <a:rPr lang="en-US" sz="2000" dirty="0">
                <a:latin typeface="Times New Roman" pitchFamily="18" charset="0"/>
                <a:cs typeface="Times New Roman" pitchFamily="18" charset="0"/>
              </a:rPr>
              <a:t>There is timely two-way communication between school and parents in successful home–school partnerships.</a:t>
            </a:r>
          </a:p>
          <a:p>
            <a:pPr lvl="1">
              <a:lnSpc>
                <a:spcPct val="150000"/>
              </a:lnSpc>
              <a:buFont typeface="Wingdings" pitchFamily="2" charset="2"/>
              <a:buChar char="Ø"/>
            </a:pPr>
            <a:r>
              <a:rPr lang="en-US" sz="2000" dirty="0">
                <a:latin typeface="Times New Roman" pitchFamily="18" charset="0"/>
                <a:cs typeface="Times New Roman" pitchFamily="18" charset="0"/>
              </a:rPr>
              <a:t>Building successful partnerships takes time and commitment</a:t>
            </a:r>
          </a:p>
          <a:p>
            <a:pPr>
              <a:buNone/>
            </a:pPr>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08038"/>
          </a:xfrm>
        </p:spPr>
        <p:txBody>
          <a:bodyPr>
            <a:normAutofit/>
          </a:bodyPr>
          <a:lstStyle/>
          <a:p>
            <a:pPr algn="l"/>
            <a:r>
              <a:rPr lang="en-US" sz="3600" b="1" dirty="0">
                <a:latin typeface="Times New Roman" pitchFamily="18" charset="0"/>
                <a:cs typeface="Times New Roman" pitchFamily="18" charset="0"/>
              </a:rPr>
              <a:t>Key partners in family learning</a:t>
            </a:r>
          </a:p>
        </p:txBody>
      </p:sp>
      <p:sp>
        <p:nvSpPr>
          <p:cNvPr id="3" name="Content Placeholder 2"/>
          <p:cNvSpPr>
            <a:spLocks noGrp="1"/>
          </p:cNvSpPr>
          <p:nvPr>
            <p:ph idx="1"/>
          </p:nvPr>
        </p:nvSpPr>
        <p:spPr>
          <a:xfrm>
            <a:off x="914400" y="1600200"/>
            <a:ext cx="7772400" cy="4525963"/>
          </a:xfrm>
        </p:spPr>
        <p:txBody>
          <a:bodyPr>
            <a:normAutofit/>
          </a:bodyPr>
          <a:lstStyle/>
          <a:p>
            <a:pPr>
              <a:lnSpc>
                <a:spcPct val="150000"/>
              </a:lnSpc>
              <a:buFont typeface="Wingdings" pitchFamily="2" charset="2"/>
              <a:buChar char="ü"/>
            </a:pPr>
            <a:r>
              <a:rPr lang="en-US" sz="2400" dirty="0">
                <a:latin typeface="Times New Roman" pitchFamily="18" charset="0"/>
                <a:cs typeface="Times New Roman" pitchFamily="18" charset="0"/>
              </a:rPr>
              <a:t>Family</a:t>
            </a:r>
          </a:p>
          <a:p>
            <a:pPr>
              <a:lnSpc>
                <a:spcPct val="150000"/>
              </a:lnSpc>
              <a:buFont typeface="Wingdings" pitchFamily="2" charset="2"/>
              <a:buChar char="ü"/>
            </a:pPr>
            <a:r>
              <a:rPr lang="en-US" sz="2400" dirty="0">
                <a:latin typeface="Times New Roman" pitchFamily="18" charset="0"/>
                <a:cs typeface="Times New Roman" pitchFamily="18" charset="0"/>
              </a:rPr>
              <a:t>Teacher </a:t>
            </a:r>
          </a:p>
          <a:p>
            <a:pPr>
              <a:lnSpc>
                <a:spcPct val="150000"/>
              </a:lnSpc>
              <a:buFont typeface="Wingdings" pitchFamily="2" charset="2"/>
              <a:buChar char="ü"/>
            </a:pPr>
            <a:r>
              <a:rPr lang="en-US" sz="2400" dirty="0">
                <a:latin typeface="Times New Roman" pitchFamily="18" charset="0"/>
                <a:cs typeface="Times New Roman" pitchFamily="18" charset="0"/>
              </a:rPr>
              <a:t>Community</a:t>
            </a:r>
          </a:p>
          <a:p>
            <a:pPr>
              <a:lnSpc>
                <a:spcPct val="150000"/>
              </a:lnSpc>
              <a:buFont typeface="Wingdings" pitchFamily="2" charset="2"/>
              <a:buChar char="ü"/>
            </a:pPr>
            <a:r>
              <a:rPr lang="en-US" sz="2400" dirty="0">
                <a:latin typeface="Times New Roman" pitchFamily="18" charset="0"/>
                <a:cs typeface="Times New Roman" pitchFamily="18" charset="0"/>
              </a:rPr>
              <a:t>School administrator</a:t>
            </a:r>
          </a:p>
          <a:p>
            <a:pPr>
              <a:lnSpc>
                <a:spcPct val="150000"/>
              </a:lnSpc>
              <a:buFont typeface="Wingdings" pitchFamily="2" charset="2"/>
              <a:buChar char="ü"/>
            </a:pPr>
            <a:r>
              <a:rPr lang="en-US" sz="2400" dirty="0">
                <a:latin typeface="Times New Roman" pitchFamily="18" charset="0"/>
                <a:cs typeface="Times New Roman" pitchFamily="18" charset="0"/>
              </a:rPr>
              <a:t>Governmental and non governmental organization and so on </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noAutofit/>
          </a:bodyPr>
          <a:lstStyle/>
          <a:p>
            <a:r>
              <a:rPr lang="en-US" sz="2400" b="1" dirty="0">
                <a:latin typeface="Times New Roman" pitchFamily="18" charset="0"/>
                <a:cs typeface="Times New Roman" pitchFamily="18" charset="0"/>
              </a:rPr>
              <a:t>How do parents, families, and communities get involved? </a:t>
            </a:r>
            <a:endParaRPr lang="en-US" sz="24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nSpc>
                <a:spcPct val="150000"/>
              </a:lnSpc>
              <a:buNone/>
            </a:pPr>
            <a:r>
              <a:rPr lang="en-US" sz="2000" dirty="0">
                <a:latin typeface="Times New Roman" pitchFamily="18" charset="0"/>
                <a:cs typeface="Times New Roman" pitchFamily="18" charset="0"/>
              </a:rPr>
              <a:t>. A research-based framework, developed by Joyce Epstein of Johns Hopkins University, describes six types of involvement parenting, communicating, volunteering, learning at home, decision making, and collaborating with the community that offer a broad range of school, family, and community activities that can engage all parties and help meet student needs.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fontScale="77500" lnSpcReduction="20000"/>
          </a:bodyPr>
          <a:lstStyle/>
          <a:p>
            <a:pPr>
              <a:lnSpc>
                <a:spcPct val="150000"/>
              </a:lnSpc>
            </a:pPr>
            <a:r>
              <a:rPr lang="en-US" sz="2600" dirty="0">
                <a:latin typeface="Times New Roman" pitchFamily="18" charset="0"/>
                <a:cs typeface="Times New Roman" pitchFamily="18" charset="0"/>
              </a:rPr>
              <a:t>Family Learning encourages family members to learn together as and within a family, with a focus on intergenerational learning. Family learning activities can also be specifically designed to enable parents to learn how to support their children’s learning. </a:t>
            </a:r>
          </a:p>
          <a:p>
            <a:pPr>
              <a:lnSpc>
                <a:spcPct val="150000"/>
              </a:lnSpc>
              <a:buNone/>
            </a:pPr>
            <a:endParaRPr lang="en-US" sz="2600" dirty="0">
              <a:latin typeface="Times New Roman" pitchFamily="18" charset="0"/>
              <a:cs typeface="Times New Roman" pitchFamily="18" charset="0"/>
            </a:endParaRPr>
          </a:p>
          <a:p>
            <a:pPr>
              <a:lnSpc>
                <a:spcPct val="150000"/>
              </a:lnSpc>
            </a:pPr>
            <a:r>
              <a:rPr lang="en-US" sz="2600" dirty="0">
                <a:latin typeface="Times New Roman" pitchFamily="18" charset="0"/>
                <a:cs typeface="Times New Roman" pitchFamily="18" charset="0"/>
              </a:rPr>
              <a:t> Family learning is a powerful method of engagement and learning which can foster positive attitudes towards life-long learning, promote socio-economic resilience and challenge educational disadvantageous families (Scottish Family Learning Network, 2016)</a:t>
            </a:r>
          </a:p>
          <a:p>
            <a:pPr>
              <a:buNone/>
            </a:pPr>
            <a:r>
              <a:rPr lang="en-US" dirty="0"/>
              <a:t> </a:t>
            </a:r>
          </a:p>
          <a:p>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66800"/>
          </a:xfrm>
        </p:spPr>
        <p:txBody>
          <a:bodyPr>
            <a:normAutofit/>
          </a:bodyPr>
          <a:lstStyle/>
          <a:p>
            <a:r>
              <a:rPr lang="en-US" sz="3200" b="1" dirty="0">
                <a:latin typeface="Times New Roman" pitchFamily="18" charset="0"/>
                <a:cs typeface="Times New Roman" pitchFamily="18" charset="0"/>
              </a:rPr>
              <a:t>Epstein’s Framework on Involvement </a:t>
            </a:r>
          </a:p>
        </p:txBody>
      </p:sp>
      <p:sp>
        <p:nvSpPr>
          <p:cNvPr id="3" name="Content Placeholder 2"/>
          <p:cNvSpPr>
            <a:spLocks noGrp="1"/>
          </p:cNvSpPr>
          <p:nvPr>
            <p:ph idx="1"/>
          </p:nvPr>
        </p:nvSpPr>
        <p:spPr/>
        <p:txBody>
          <a:bodyPr>
            <a:normAutofit/>
          </a:bodyPr>
          <a:lstStyle/>
          <a:p>
            <a:pPr lvl="0">
              <a:lnSpc>
                <a:spcPct val="150000"/>
              </a:lnSpc>
            </a:pPr>
            <a:r>
              <a:rPr lang="en-US" sz="2000" b="1" dirty="0">
                <a:latin typeface="Times New Roman" pitchFamily="18" charset="0"/>
                <a:cs typeface="Times New Roman" pitchFamily="18" charset="0"/>
              </a:rPr>
              <a:t>Parenting</a:t>
            </a:r>
            <a:r>
              <a:rPr lang="en-US" sz="2000" dirty="0">
                <a:latin typeface="Times New Roman" pitchFamily="18" charset="0"/>
                <a:cs typeface="Times New Roman" pitchFamily="18" charset="0"/>
              </a:rPr>
              <a:t> - Assist families with parenting skills, family support, understanding child and adolescent development, and setting home conditions to support learning at each age and grade level. Assist schools in understanding families’ backgrounds, cultures, and goals for children. </a:t>
            </a:r>
          </a:p>
          <a:p>
            <a:pPr lvl="0">
              <a:lnSpc>
                <a:spcPct val="150000"/>
              </a:lnSpc>
              <a:buNone/>
            </a:pPr>
            <a:endParaRPr lang="en-US" sz="2000" dirty="0">
              <a:latin typeface="Times New Roman" pitchFamily="18" charset="0"/>
              <a:cs typeface="Times New Roman" pitchFamily="18" charset="0"/>
            </a:endParaRPr>
          </a:p>
          <a:p>
            <a:pPr lvl="0">
              <a:lnSpc>
                <a:spcPct val="150000"/>
              </a:lnSpc>
            </a:pPr>
            <a:r>
              <a:rPr lang="en-US" sz="2000" b="1" dirty="0">
                <a:latin typeface="Times New Roman" pitchFamily="18" charset="0"/>
                <a:cs typeface="Times New Roman" pitchFamily="18" charset="0"/>
              </a:rPr>
              <a:t>Communicating</a:t>
            </a:r>
            <a:r>
              <a:rPr lang="en-US" sz="2000" dirty="0">
                <a:latin typeface="Times New Roman" pitchFamily="18" charset="0"/>
                <a:cs typeface="Times New Roman" pitchFamily="18" charset="0"/>
              </a:rPr>
              <a:t> - Communicate with families about school programs and student progress. Create two-way communication channels between school and home that are effective and reliable.</a:t>
            </a:r>
          </a:p>
          <a:p>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a:bodyPr>
          <a:lstStyle/>
          <a:p>
            <a:pPr lvl="0">
              <a:lnSpc>
                <a:spcPct val="150000"/>
              </a:lnSpc>
            </a:pPr>
            <a:r>
              <a:rPr lang="en-US" sz="2000" b="1" dirty="0">
                <a:latin typeface="Times New Roman" pitchFamily="18" charset="0"/>
                <a:cs typeface="Times New Roman" pitchFamily="18" charset="0"/>
              </a:rPr>
              <a:t>Volunteering</a:t>
            </a:r>
            <a:r>
              <a:rPr lang="en-US" sz="2000" dirty="0">
                <a:latin typeface="Times New Roman" pitchFamily="18" charset="0"/>
                <a:cs typeface="Times New Roman" pitchFamily="18" charset="0"/>
              </a:rPr>
              <a:t> - Improve recruitment and training to involve families as volunteers and as audiences at the school or in other locations. Enable educators to work with volunteers who support students and the school. Provide meaningful work and flexible scheduling. </a:t>
            </a:r>
          </a:p>
          <a:p>
            <a:pPr lvl="0">
              <a:lnSpc>
                <a:spcPct val="150000"/>
              </a:lnSpc>
              <a:buNone/>
            </a:pPr>
            <a:endParaRPr lang="en-US" sz="2000" dirty="0">
              <a:latin typeface="Times New Roman" pitchFamily="18" charset="0"/>
              <a:cs typeface="Times New Roman" pitchFamily="18" charset="0"/>
            </a:endParaRPr>
          </a:p>
          <a:p>
            <a:pPr lvl="0">
              <a:lnSpc>
                <a:spcPct val="150000"/>
              </a:lnSpc>
            </a:pPr>
            <a:r>
              <a:rPr lang="en-US" sz="2000" b="1" dirty="0">
                <a:latin typeface="Times New Roman" pitchFamily="18" charset="0"/>
                <a:cs typeface="Times New Roman" pitchFamily="18" charset="0"/>
              </a:rPr>
              <a:t>Learning at Home</a:t>
            </a:r>
            <a:r>
              <a:rPr lang="en-US" sz="2000" dirty="0">
                <a:latin typeface="Times New Roman" pitchFamily="18" charset="0"/>
                <a:cs typeface="Times New Roman" pitchFamily="18" charset="0"/>
              </a:rPr>
              <a:t> - Involve families with their children in academic learning at home, including homework, goal setting, and other curriculum-related activities.</a:t>
            </a:r>
          </a:p>
          <a:p>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a:bodyPr>
          <a:lstStyle/>
          <a:p>
            <a:pPr lvl="0">
              <a:lnSpc>
                <a:spcPct val="150000"/>
              </a:lnSpc>
            </a:pPr>
            <a:r>
              <a:rPr lang="en-US" sz="2000" b="1" dirty="0">
                <a:latin typeface="Times New Roman" pitchFamily="18" charset="0"/>
                <a:cs typeface="Times New Roman" pitchFamily="18" charset="0"/>
              </a:rPr>
              <a:t>Decision Making</a:t>
            </a:r>
            <a:r>
              <a:rPr lang="en-US" sz="2000" dirty="0">
                <a:latin typeface="Times New Roman" pitchFamily="18" charset="0"/>
                <a:cs typeface="Times New Roman" pitchFamily="18" charset="0"/>
              </a:rPr>
              <a:t> - Include families as participants in school decisions, governance, and advocacy activities through school councils or improvement teams, committees, and other organizations. </a:t>
            </a:r>
          </a:p>
          <a:p>
            <a:pPr lvl="0">
              <a:lnSpc>
                <a:spcPct val="150000"/>
              </a:lnSpc>
              <a:buNone/>
            </a:pPr>
            <a:endParaRPr lang="en-US" sz="2000" dirty="0">
              <a:latin typeface="Times New Roman" pitchFamily="18" charset="0"/>
              <a:cs typeface="Times New Roman" pitchFamily="18" charset="0"/>
            </a:endParaRPr>
          </a:p>
          <a:p>
            <a:pPr lvl="0">
              <a:lnSpc>
                <a:spcPct val="150000"/>
              </a:lnSpc>
            </a:pPr>
            <a:r>
              <a:rPr lang="en-US" sz="2000" b="1" dirty="0">
                <a:latin typeface="Times New Roman" pitchFamily="18" charset="0"/>
                <a:cs typeface="Times New Roman" pitchFamily="18" charset="0"/>
              </a:rPr>
              <a:t>Collaborating with the Community</a:t>
            </a:r>
            <a:r>
              <a:rPr lang="en-US" sz="2000" dirty="0">
                <a:latin typeface="Times New Roman" pitchFamily="18" charset="0"/>
                <a:cs typeface="Times New Roman" pitchFamily="18" charset="0"/>
              </a:rPr>
              <a:t> - Coordinate resources and services for families, students, and the school with community groups, including businesses, agencies, cultural and civic organizations, and colleges or universities.</a:t>
            </a:r>
          </a:p>
          <a:p>
            <a:pPr>
              <a:lnSpc>
                <a:spcPct val="150000"/>
              </a:lnSpc>
            </a:pPr>
            <a:endParaRPr lang="en-US" sz="2000" dirty="0">
              <a:latin typeface="Times New Roman" pitchFamily="18" charset="0"/>
              <a:cs typeface="Times New Roman" pitchFamily="18" charset="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a:bodyPr>
          <a:lstStyle/>
          <a:p>
            <a:r>
              <a:rPr lang="en-US" sz="3200" b="1" dirty="0">
                <a:latin typeface="Times New Roman" pitchFamily="18" charset="0"/>
                <a:cs typeface="Times New Roman" pitchFamily="18" charset="0"/>
              </a:rPr>
              <a:t>What hinders involvement? </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lnSpc>
                <a:spcPct val="150000"/>
              </a:lnSpc>
            </a:pPr>
            <a:r>
              <a:rPr lang="en-US" sz="2000" dirty="0">
                <a:latin typeface="Times New Roman" pitchFamily="18" charset="0"/>
                <a:cs typeface="Times New Roman" pitchFamily="18" charset="0"/>
              </a:rPr>
              <a:t>Parents see lots of roadblocks to getting involved in their child’s education. Some point to their own demanding schedules and say they don’t have extra time to volunteer or even attend school activities, much less get involved in bigger ways. </a:t>
            </a:r>
          </a:p>
          <a:p>
            <a:pPr>
              <a:lnSpc>
                <a:spcPct val="150000"/>
              </a:lnSpc>
            </a:pPr>
            <a:endParaRPr lang="en-US" sz="2000" dirty="0">
              <a:latin typeface="Times New Roman" pitchFamily="18" charset="0"/>
              <a:cs typeface="Times New Roman" pitchFamily="18" charset="0"/>
            </a:endParaRPr>
          </a:p>
          <a:p>
            <a:pPr>
              <a:lnSpc>
                <a:spcPct val="150000"/>
              </a:lnSpc>
            </a:pPr>
            <a:r>
              <a:rPr lang="en-US" sz="2000" dirty="0">
                <a:latin typeface="Times New Roman" pitchFamily="18" charset="0"/>
                <a:cs typeface="Times New Roman" pitchFamily="18" charset="0"/>
              </a:rPr>
              <a:t>reveal how uncomfortable they feel when trying to communicate with school officials, whether that’s due to language or cultural differences or their own past experiences with school. Some say they lack the know-how and resources to help their child, or they express frustration with school bureaucracies or policies they find impossible to understand or change.  </a:t>
            </a:r>
          </a:p>
          <a:p>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a:bodyPr>
          <a:lstStyle/>
          <a:p>
            <a:pPr>
              <a:lnSpc>
                <a:spcPct val="150000"/>
              </a:lnSpc>
            </a:pPr>
            <a:r>
              <a:rPr lang="en-US" sz="2000" dirty="0">
                <a:latin typeface="Times New Roman" pitchFamily="18" charset="0"/>
                <a:cs typeface="Times New Roman" pitchFamily="18" charset="0"/>
              </a:rPr>
              <a:t>Some parents complain that they rarely hear from the school unless there is a problem with their child’s behavior or performance. </a:t>
            </a:r>
          </a:p>
          <a:p>
            <a:pPr>
              <a:lnSpc>
                <a:spcPct val="150000"/>
              </a:lnSpc>
            </a:pPr>
            <a:endParaRPr lang="en-US" sz="2000" dirty="0">
              <a:latin typeface="Times New Roman" pitchFamily="18" charset="0"/>
              <a:cs typeface="Times New Roman" pitchFamily="18" charset="0"/>
            </a:endParaRPr>
          </a:p>
          <a:p>
            <a:pPr>
              <a:lnSpc>
                <a:spcPct val="150000"/>
              </a:lnSpc>
            </a:pPr>
            <a:r>
              <a:rPr lang="en-US" sz="2000" dirty="0">
                <a:latin typeface="Times New Roman" pitchFamily="18" charset="0"/>
                <a:cs typeface="Times New Roman" pitchFamily="18" charset="0"/>
              </a:rPr>
              <a:t>Others say the information provided by the school is not comprehensible either because of educational jargon or because the parent or family member does not read or understand English. </a:t>
            </a:r>
          </a:p>
          <a:p>
            <a:pPr>
              <a:buNone/>
            </a:pPr>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a:bodyPr>
          <a:lstStyle/>
          <a:p>
            <a:pPr>
              <a:lnSpc>
                <a:spcPct val="150000"/>
              </a:lnSpc>
            </a:pPr>
            <a:r>
              <a:rPr lang="en-US" sz="2000" dirty="0">
                <a:latin typeface="Times New Roman" pitchFamily="18" charset="0"/>
                <a:cs typeface="Times New Roman" pitchFamily="18" charset="0"/>
              </a:rPr>
              <a:t>Some families criticize school personnel for not understanding the plight of single parents, grandparents, foster parents, or other caregivers. </a:t>
            </a:r>
          </a:p>
          <a:p>
            <a:pPr>
              <a:lnSpc>
                <a:spcPct val="150000"/>
              </a:lnSpc>
            </a:pPr>
            <a:endParaRPr lang="en-US" sz="2000" dirty="0">
              <a:latin typeface="Times New Roman" pitchFamily="18" charset="0"/>
              <a:cs typeface="Times New Roman" pitchFamily="18" charset="0"/>
            </a:endParaRPr>
          </a:p>
          <a:p>
            <a:pPr>
              <a:lnSpc>
                <a:spcPct val="150000"/>
              </a:lnSpc>
            </a:pPr>
            <a:r>
              <a:rPr lang="en-US" sz="2000" dirty="0">
                <a:latin typeface="Times New Roman" pitchFamily="18" charset="0"/>
                <a:cs typeface="Times New Roman" pitchFamily="18" charset="0"/>
              </a:rPr>
              <a:t>Others say they lack transportation to attend school events or have no child care for younger siblings. While some schools have made great strides in engaging parents and others in the educational process, there is still much more that can be done.</a:t>
            </a:r>
          </a:p>
          <a:p>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838200"/>
          </a:xfrm>
        </p:spPr>
        <p:txBody>
          <a:bodyPr>
            <a:normAutofit/>
          </a:bodyPr>
          <a:lstStyle/>
          <a:p>
            <a:r>
              <a:rPr lang="en-US" sz="3100" b="1" dirty="0">
                <a:latin typeface="Times New Roman" pitchFamily="18" charset="0"/>
                <a:cs typeface="Times New Roman" pitchFamily="18" charset="0"/>
              </a:rPr>
              <a:t>Benefits Partnerships in Family learning</a:t>
            </a:r>
            <a:endParaRPr lang="en-US" dirty="0"/>
          </a:p>
        </p:txBody>
      </p:sp>
      <p:sp>
        <p:nvSpPr>
          <p:cNvPr id="3" name="Content Placeholder 2"/>
          <p:cNvSpPr>
            <a:spLocks noGrp="1"/>
          </p:cNvSpPr>
          <p:nvPr>
            <p:ph idx="1"/>
          </p:nvPr>
        </p:nvSpPr>
        <p:spPr/>
        <p:txBody>
          <a:bodyPr/>
          <a:lstStyle/>
          <a:p>
            <a:pPr>
              <a:lnSpc>
                <a:spcPct val="150000"/>
              </a:lnSpc>
              <a:buNone/>
            </a:pPr>
            <a:r>
              <a:rPr lang="en-US" sz="2000" dirty="0" err="1">
                <a:latin typeface="Times New Roman" pitchFamily="18" charset="0"/>
                <a:cs typeface="Times New Roman" pitchFamily="18" charset="0"/>
              </a:rPr>
              <a:t>Lueder</a:t>
            </a:r>
            <a:r>
              <a:rPr lang="en-US" sz="2000" dirty="0">
                <a:latin typeface="Times New Roman" pitchFamily="18" charset="0"/>
                <a:cs typeface="Times New Roman" pitchFamily="18" charset="0"/>
              </a:rPr>
              <a:t> (1998) describes specific outcomes and benefits to the school, families, students, teachers, administrators, and the community when they work together as partners. These outcomes are outlined below.</a:t>
            </a:r>
          </a:p>
          <a:p>
            <a:pPr>
              <a:lnSpc>
                <a:spcPct val="150000"/>
              </a:lnSpc>
              <a:buNone/>
            </a:pPr>
            <a:endParaRPr lang="en-US" sz="2000" dirty="0">
              <a:latin typeface="Times New Roman" pitchFamily="18" charset="0"/>
              <a:cs typeface="Times New Roman" pitchFamily="18" charset="0"/>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0"/>
            <a:ext cx="8458200" cy="838200"/>
          </a:xfrm>
        </p:spPr>
        <p:txBody>
          <a:bodyPr>
            <a:normAutofit/>
          </a:bodyPr>
          <a:lstStyle/>
          <a:p>
            <a:pPr algn="l"/>
            <a:r>
              <a:rPr lang="en-US" sz="2800" dirty="0">
                <a:latin typeface="Times New Roman" pitchFamily="18" charset="0"/>
                <a:cs typeface="Times New Roman" pitchFamily="18" charset="0"/>
              </a:rPr>
              <a:t>The school benefits by gaining:-</a:t>
            </a:r>
            <a:endParaRPr lang="en-US" sz="2800" dirty="0"/>
          </a:p>
        </p:txBody>
      </p:sp>
      <p:sp>
        <p:nvSpPr>
          <p:cNvPr id="3" name="Content Placeholder 2"/>
          <p:cNvSpPr>
            <a:spLocks noGrp="1"/>
          </p:cNvSpPr>
          <p:nvPr>
            <p:ph idx="1"/>
          </p:nvPr>
        </p:nvSpPr>
        <p:spPr>
          <a:xfrm>
            <a:off x="457200" y="1600201"/>
            <a:ext cx="8229600" cy="3505200"/>
          </a:xfrm>
        </p:spPr>
        <p:txBody>
          <a:bodyPr>
            <a:normAutofit/>
          </a:bodyPr>
          <a:lstStyle/>
          <a:p>
            <a:pPr lvl="2">
              <a:lnSpc>
                <a:spcPct val="150000"/>
              </a:lnSpc>
              <a:buFont typeface="Wingdings" pitchFamily="2" charset="2"/>
              <a:buChar char="ü"/>
            </a:pPr>
            <a:r>
              <a:rPr lang="en-US" sz="2000" dirty="0">
                <a:latin typeface="Times New Roman" pitchFamily="18" charset="0"/>
                <a:cs typeface="Times New Roman" pitchFamily="18" charset="0"/>
              </a:rPr>
              <a:t>better communication among all parties</a:t>
            </a:r>
          </a:p>
          <a:p>
            <a:pPr lvl="2">
              <a:lnSpc>
                <a:spcPct val="150000"/>
              </a:lnSpc>
              <a:buFont typeface="Wingdings" pitchFamily="2" charset="2"/>
              <a:buChar char="ü"/>
            </a:pPr>
            <a:r>
              <a:rPr lang="en-US" sz="2000" dirty="0">
                <a:latin typeface="Times New Roman" pitchFamily="18" charset="0"/>
                <a:cs typeface="Times New Roman" pitchFamily="18" charset="0"/>
              </a:rPr>
              <a:t>student discipline;</a:t>
            </a:r>
          </a:p>
          <a:p>
            <a:pPr lvl="2">
              <a:lnSpc>
                <a:spcPct val="150000"/>
              </a:lnSpc>
              <a:buFont typeface="Wingdings" pitchFamily="2" charset="2"/>
              <a:buChar char="ü"/>
            </a:pPr>
            <a:r>
              <a:rPr lang="en-US" sz="2000" dirty="0">
                <a:latin typeface="Times New Roman" pitchFamily="18" charset="0"/>
                <a:cs typeface="Times New Roman" pitchFamily="18" charset="0"/>
              </a:rPr>
              <a:t>reduced school violence;</a:t>
            </a:r>
          </a:p>
          <a:p>
            <a:pPr lvl="2">
              <a:lnSpc>
                <a:spcPct val="150000"/>
              </a:lnSpc>
              <a:buFont typeface="Wingdings" pitchFamily="2" charset="2"/>
              <a:buChar char="ü"/>
            </a:pPr>
            <a:r>
              <a:rPr lang="en-US" sz="2000" dirty="0">
                <a:latin typeface="Times New Roman" pitchFamily="18" charset="0"/>
                <a:cs typeface="Times New Roman" pitchFamily="18" charset="0"/>
              </a:rPr>
              <a:t>better working conditions for faculty and staff;</a:t>
            </a:r>
          </a:p>
          <a:p>
            <a:pPr lvl="2">
              <a:lnSpc>
                <a:spcPct val="150000"/>
              </a:lnSpc>
              <a:buFont typeface="Wingdings" pitchFamily="2" charset="2"/>
              <a:buChar char="ü"/>
            </a:pPr>
            <a:r>
              <a:rPr lang="en-US" sz="2000" dirty="0">
                <a:latin typeface="Times New Roman" pitchFamily="18" charset="0"/>
                <a:cs typeface="Times New Roman" pitchFamily="18" charset="0"/>
              </a:rPr>
              <a:t>better acceptance and understanding of diverse students and their families;</a:t>
            </a:r>
          </a:p>
          <a:p>
            <a:pPr>
              <a:buNone/>
            </a:pPr>
            <a:endParaRPr 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a:xfrm>
            <a:off x="457200" y="1600201"/>
            <a:ext cx="8229600" cy="2514600"/>
          </a:xfrm>
        </p:spPr>
        <p:txBody>
          <a:bodyPr/>
          <a:lstStyle/>
          <a:p>
            <a:pPr lvl="2">
              <a:lnSpc>
                <a:spcPct val="150000"/>
              </a:lnSpc>
              <a:buFont typeface="Wingdings" pitchFamily="2" charset="2"/>
              <a:buChar char="ü"/>
            </a:pPr>
            <a:r>
              <a:rPr lang="en-US" sz="2000" dirty="0">
                <a:latin typeface="Times New Roman" pitchFamily="18" charset="0"/>
                <a:cs typeface="Times New Roman" pitchFamily="18" charset="0"/>
              </a:rPr>
              <a:t>enhanced interpersonal relationships among students;</a:t>
            </a:r>
          </a:p>
          <a:p>
            <a:pPr lvl="2">
              <a:lnSpc>
                <a:spcPct val="150000"/>
              </a:lnSpc>
              <a:buFont typeface="Wingdings" pitchFamily="2" charset="2"/>
              <a:buChar char="ü"/>
            </a:pPr>
            <a:r>
              <a:rPr lang="en-US" sz="2000" dirty="0">
                <a:latin typeface="Times New Roman" pitchFamily="18" charset="0"/>
                <a:cs typeface="Times New Roman" pitchFamily="18" charset="0"/>
              </a:rPr>
              <a:t>enhanced attitudes, communication, and relationships among teachers, students, and families; and</a:t>
            </a:r>
          </a:p>
          <a:p>
            <a:pPr lvl="2">
              <a:lnSpc>
                <a:spcPct val="150000"/>
              </a:lnSpc>
              <a:buFont typeface="Wingdings" pitchFamily="2" charset="2"/>
              <a:buChar char="ü"/>
            </a:pPr>
            <a:r>
              <a:rPr lang="en-US" sz="2000" dirty="0">
                <a:latin typeface="Times New Roman" pitchFamily="18" charset="0"/>
                <a:cs typeface="Times New Roman" pitchFamily="18" charset="0"/>
              </a:rPr>
              <a:t>more family participation in school events.</a:t>
            </a:r>
          </a:p>
          <a:p>
            <a:pPr>
              <a:buNone/>
            </a:pPr>
            <a:endParaRPr 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0"/>
            <a:ext cx="8458200" cy="762000"/>
          </a:xfrm>
        </p:spPr>
        <p:txBody>
          <a:bodyPr>
            <a:normAutofit/>
          </a:bodyPr>
          <a:lstStyle/>
          <a:p>
            <a:pPr algn="l"/>
            <a:r>
              <a:rPr lang="en-US" sz="3200" dirty="0">
                <a:latin typeface="Times New Roman" pitchFamily="18" charset="0"/>
                <a:cs typeface="Times New Roman" pitchFamily="18" charset="0"/>
              </a:rPr>
              <a:t>The families benefit by gaining:-</a:t>
            </a:r>
          </a:p>
        </p:txBody>
      </p:sp>
      <p:sp>
        <p:nvSpPr>
          <p:cNvPr id="3" name="Content Placeholder 2"/>
          <p:cNvSpPr>
            <a:spLocks noGrp="1"/>
          </p:cNvSpPr>
          <p:nvPr>
            <p:ph idx="1"/>
          </p:nvPr>
        </p:nvSpPr>
        <p:spPr/>
        <p:txBody>
          <a:bodyPr>
            <a:normAutofit/>
          </a:bodyPr>
          <a:lstStyle/>
          <a:p>
            <a:pPr lvl="1">
              <a:lnSpc>
                <a:spcPct val="150000"/>
              </a:lnSpc>
              <a:buFont typeface="Courier New" pitchFamily="49" charset="0"/>
              <a:buChar char="o"/>
            </a:pPr>
            <a:r>
              <a:rPr lang="en-US" sz="2000" dirty="0">
                <a:latin typeface="Times New Roman" pitchFamily="18" charset="0"/>
                <a:cs typeface="Times New Roman" pitchFamily="18" charset="0"/>
              </a:rPr>
              <a:t>increased power and understanding of education;</a:t>
            </a:r>
          </a:p>
          <a:p>
            <a:pPr lvl="1">
              <a:lnSpc>
                <a:spcPct val="150000"/>
              </a:lnSpc>
              <a:buFont typeface="Courier New" pitchFamily="49" charset="0"/>
              <a:buChar char="o"/>
            </a:pPr>
            <a:r>
              <a:rPr lang="en-US" sz="2000" dirty="0">
                <a:latin typeface="Times New Roman" pitchFamily="18" charset="0"/>
                <a:cs typeface="Times New Roman" pitchFamily="18" charset="0"/>
              </a:rPr>
              <a:t>closer relationships with their children;</a:t>
            </a:r>
          </a:p>
          <a:p>
            <a:pPr lvl="1">
              <a:lnSpc>
                <a:spcPct val="150000"/>
              </a:lnSpc>
              <a:buFont typeface="Courier New" pitchFamily="49" charset="0"/>
              <a:buChar char="o"/>
            </a:pPr>
            <a:r>
              <a:rPr lang="en-US" sz="2000" dirty="0">
                <a:latin typeface="Times New Roman" pitchFamily="18" charset="0"/>
                <a:cs typeface="Times New Roman" pitchFamily="18" charset="0"/>
              </a:rPr>
              <a:t> better community support;</a:t>
            </a:r>
          </a:p>
          <a:p>
            <a:pPr lvl="1">
              <a:lnSpc>
                <a:spcPct val="150000"/>
              </a:lnSpc>
              <a:buFont typeface="Courier New" pitchFamily="49" charset="0"/>
              <a:buChar char="o"/>
            </a:pPr>
            <a:r>
              <a:rPr lang="en-US" sz="2000" dirty="0">
                <a:latin typeface="Times New Roman" pitchFamily="18" charset="0"/>
                <a:cs typeface="Times New Roman" pitchFamily="18" charset="0"/>
              </a:rPr>
              <a:t>better communication between home and school; </a:t>
            </a:r>
          </a:p>
          <a:p>
            <a:pPr lvl="1">
              <a:lnSpc>
                <a:spcPct val="150000"/>
              </a:lnSpc>
              <a:buFont typeface="Courier New" pitchFamily="49" charset="0"/>
              <a:buChar char="o"/>
            </a:pPr>
            <a:r>
              <a:rPr lang="en-US" sz="2000" dirty="0">
                <a:latin typeface="Times New Roman" pitchFamily="18" charset="0"/>
                <a:cs typeface="Times New Roman" pitchFamily="18" charset="0"/>
              </a:rPr>
              <a:t>Increased knowledge about how to help their children learn; </a:t>
            </a:r>
          </a:p>
          <a:p>
            <a:pPr lvl="1">
              <a:lnSpc>
                <a:spcPct val="150000"/>
              </a:lnSpc>
              <a:buFont typeface="Courier New" pitchFamily="49" charset="0"/>
              <a:buChar char="o"/>
            </a:pPr>
            <a:r>
              <a:rPr lang="en-US" sz="2000" dirty="0">
                <a:latin typeface="Times New Roman" pitchFamily="18" charset="0"/>
                <a:cs typeface="Times New Roman" pitchFamily="18" charset="0"/>
              </a:rPr>
              <a:t>more information to provide positive learning activities at home;</a:t>
            </a:r>
          </a:p>
          <a:p>
            <a:pPr>
              <a:buNone/>
            </a:pPr>
            <a:endParaRPr lang="en-US" dirty="0"/>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a:bodyPr>
          <a:lstStyle/>
          <a:p>
            <a:pPr>
              <a:lnSpc>
                <a:spcPct val="150000"/>
              </a:lnSpc>
            </a:pPr>
            <a:r>
              <a:rPr lang="en-US" sz="1800" dirty="0">
                <a:latin typeface="Times New Roman" pitchFamily="18" charset="0"/>
                <a:cs typeface="Times New Roman" pitchFamily="18" charset="0"/>
              </a:rPr>
              <a:t>Family literacy refers to the development of the literacy, numeracy and language skills of both children and adults</a:t>
            </a:r>
            <a:r>
              <a:rPr lang="en-US" sz="1800">
                <a:latin typeface="Times New Roman" pitchFamily="18" charset="0"/>
                <a:cs typeface="Times New Roman" pitchFamily="18" charset="0"/>
              </a:rPr>
              <a:t>. </a:t>
            </a:r>
            <a:endParaRPr lang="en-US" sz="1800" dirty="0">
              <a:latin typeface="Times New Roman" pitchFamily="18" charset="0"/>
              <a:cs typeface="Times New Roman" pitchFamily="18" charset="0"/>
            </a:endParaRPr>
          </a:p>
          <a:p>
            <a:pPr>
              <a:lnSpc>
                <a:spcPct val="150000"/>
              </a:lnSpc>
            </a:pPr>
            <a:endParaRPr lang="en-US" sz="1800" dirty="0">
              <a:latin typeface="Times New Roman" pitchFamily="18" charset="0"/>
              <a:cs typeface="Times New Roman" pitchFamily="18" charset="0"/>
            </a:endParaRPr>
          </a:p>
          <a:p>
            <a:pPr>
              <a:lnSpc>
                <a:spcPct val="150000"/>
              </a:lnSpc>
            </a:pPr>
            <a:r>
              <a:rPr lang="en-US" sz="1800" dirty="0">
                <a:latin typeface="Times New Roman" pitchFamily="18" charset="0"/>
                <a:cs typeface="Times New Roman" pitchFamily="18" charset="0"/>
              </a:rPr>
              <a:t>Family literacy </a:t>
            </a:r>
            <a:r>
              <a:rPr lang="en-US" sz="1800" dirty="0" err="1">
                <a:latin typeface="Times New Roman" pitchFamily="18" charset="0"/>
                <a:cs typeface="Times New Roman" pitchFamily="18" charset="0"/>
              </a:rPr>
              <a:t>programmes</a:t>
            </a:r>
            <a:r>
              <a:rPr lang="en-US" sz="1800" dirty="0">
                <a:latin typeface="Times New Roman" pitchFamily="18" charset="0"/>
                <a:cs typeface="Times New Roman" pitchFamily="18" charset="0"/>
              </a:rPr>
              <a:t> address the learning needs of an entire family rather than individuals in isolation. Family literacy should be a core element of all intergenerational learning (UNESCO, 2017).</a:t>
            </a:r>
          </a:p>
          <a:p>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a:bodyPr>
          <a:lstStyle/>
          <a:p>
            <a:pPr lvl="0">
              <a:lnSpc>
                <a:spcPct val="150000"/>
              </a:lnSpc>
              <a:buFont typeface="Courier New" pitchFamily="49" charset="0"/>
              <a:buChar char="o"/>
            </a:pPr>
            <a:r>
              <a:rPr lang="en-US" sz="2000" dirty="0">
                <a:latin typeface="Times New Roman" pitchFamily="18" charset="0"/>
                <a:cs typeface="Times New Roman" pitchFamily="18" charset="0"/>
              </a:rPr>
              <a:t>better understanding of the curriculum, instruction, and events;</a:t>
            </a:r>
          </a:p>
          <a:p>
            <a:pPr lvl="0">
              <a:lnSpc>
                <a:spcPct val="150000"/>
              </a:lnSpc>
              <a:buFont typeface="Courier New" pitchFamily="49" charset="0"/>
              <a:buChar char="o"/>
            </a:pPr>
            <a:r>
              <a:rPr lang="en-US" sz="2000" dirty="0">
                <a:latin typeface="Times New Roman" pitchFamily="18" charset="0"/>
                <a:cs typeface="Times New Roman" pitchFamily="18" charset="0"/>
              </a:rPr>
              <a:t>more opportunities to work with teachers;</a:t>
            </a:r>
          </a:p>
          <a:p>
            <a:pPr lvl="0">
              <a:lnSpc>
                <a:spcPct val="150000"/>
              </a:lnSpc>
              <a:buFont typeface="Courier New" pitchFamily="49" charset="0"/>
              <a:buChar char="o"/>
            </a:pPr>
            <a:r>
              <a:rPr lang="en-US" sz="2000" dirty="0">
                <a:latin typeface="Times New Roman" pitchFamily="18" charset="0"/>
                <a:cs typeface="Times New Roman" pitchFamily="18" charset="0"/>
              </a:rPr>
              <a:t>better expectations about homework and home learning practices;</a:t>
            </a:r>
          </a:p>
          <a:p>
            <a:pPr lvl="0">
              <a:lnSpc>
                <a:spcPct val="150000"/>
              </a:lnSpc>
              <a:buFont typeface="Courier New" pitchFamily="49" charset="0"/>
              <a:buChar char="o"/>
            </a:pPr>
            <a:r>
              <a:rPr lang="en-US" sz="2000" dirty="0">
                <a:latin typeface="Times New Roman" pitchFamily="18" charset="0"/>
                <a:cs typeface="Times New Roman" pitchFamily="18" charset="0"/>
              </a:rPr>
              <a:t>greater access to school (and community) resources; and</a:t>
            </a:r>
          </a:p>
          <a:p>
            <a:pPr lvl="0">
              <a:lnSpc>
                <a:spcPct val="150000"/>
              </a:lnSpc>
              <a:buFont typeface="Courier New" pitchFamily="49" charset="0"/>
              <a:buChar char="o"/>
            </a:pPr>
            <a:r>
              <a:rPr lang="en-US" sz="2000" dirty="0">
                <a:latin typeface="Times New Roman" pitchFamily="18" charset="0"/>
                <a:cs typeface="Times New Roman" pitchFamily="18" charset="0"/>
              </a:rPr>
              <a:t>Empowerment to make decisions that will enhance their children’s education.</a:t>
            </a:r>
          </a:p>
          <a:p>
            <a:pPr>
              <a:buNone/>
            </a:pPr>
            <a:endParaRPr lang="en-US"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85800"/>
            <a:ext cx="8458200" cy="914400"/>
          </a:xfrm>
        </p:spPr>
        <p:txBody>
          <a:bodyPr>
            <a:normAutofit/>
          </a:bodyPr>
          <a:lstStyle/>
          <a:p>
            <a:pPr algn="l"/>
            <a:r>
              <a:rPr lang="en-US" sz="3200" dirty="0">
                <a:latin typeface="Times New Roman" pitchFamily="18" charset="0"/>
                <a:cs typeface="Times New Roman" pitchFamily="18" charset="0"/>
              </a:rPr>
              <a:t>The students benefit by gaining:-</a:t>
            </a:r>
          </a:p>
        </p:txBody>
      </p:sp>
      <p:sp>
        <p:nvSpPr>
          <p:cNvPr id="3" name="Content Placeholder 2"/>
          <p:cNvSpPr>
            <a:spLocks noGrp="1"/>
          </p:cNvSpPr>
          <p:nvPr>
            <p:ph idx="1"/>
          </p:nvPr>
        </p:nvSpPr>
        <p:spPr>
          <a:xfrm>
            <a:off x="457200" y="1600201"/>
            <a:ext cx="8229600" cy="3962399"/>
          </a:xfrm>
        </p:spPr>
        <p:txBody>
          <a:bodyPr>
            <a:normAutofit/>
          </a:bodyPr>
          <a:lstStyle/>
          <a:p>
            <a:pPr lvl="1">
              <a:lnSpc>
                <a:spcPct val="150000"/>
              </a:lnSpc>
              <a:buFont typeface="Wingdings" pitchFamily="2" charset="2"/>
              <a:buChar char="q"/>
            </a:pPr>
            <a:r>
              <a:rPr lang="en-US" sz="2000" dirty="0">
                <a:latin typeface="Times New Roman" pitchFamily="18" charset="0"/>
                <a:cs typeface="Times New Roman" pitchFamily="18" charset="0"/>
              </a:rPr>
              <a:t>higher achievement and motivation to learn;</a:t>
            </a:r>
          </a:p>
          <a:p>
            <a:pPr lvl="1">
              <a:lnSpc>
                <a:spcPct val="150000"/>
              </a:lnSpc>
              <a:buFont typeface="Wingdings" pitchFamily="2" charset="2"/>
              <a:buChar char="q"/>
            </a:pPr>
            <a:r>
              <a:rPr lang="en-US" sz="2000" dirty="0">
                <a:latin typeface="Times New Roman" pitchFamily="18" charset="0"/>
                <a:cs typeface="Times New Roman" pitchFamily="18" charset="0"/>
              </a:rPr>
              <a:t>a positive attitude toward school; </a:t>
            </a:r>
          </a:p>
          <a:p>
            <a:pPr lvl="1">
              <a:lnSpc>
                <a:spcPct val="150000"/>
              </a:lnSpc>
              <a:buFont typeface="Wingdings" pitchFamily="2" charset="2"/>
              <a:buChar char="q"/>
            </a:pPr>
            <a:r>
              <a:rPr lang="en-US" sz="2000" dirty="0">
                <a:latin typeface="Times New Roman" pitchFamily="18" charset="0"/>
                <a:cs typeface="Times New Roman" pitchFamily="18" charset="0"/>
              </a:rPr>
              <a:t>better-quality homework and more frequent completion of homework;</a:t>
            </a:r>
          </a:p>
          <a:p>
            <a:pPr lvl="1">
              <a:lnSpc>
                <a:spcPct val="150000"/>
              </a:lnSpc>
              <a:buFont typeface="Wingdings" pitchFamily="2" charset="2"/>
              <a:buChar char="q"/>
            </a:pPr>
            <a:r>
              <a:rPr lang="en-US" sz="2000" dirty="0">
                <a:latin typeface="Times New Roman" pitchFamily="18" charset="0"/>
                <a:cs typeface="Times New Roman" pitchFamily="18" charset="0"/>
              </a:rPr>
              <a:t>better attendance;</a:t>
            </a:r>
          </a:p>
          <a:p>
            <a:pPr lvl="1">
              <a:lnSpc>
                <a:spcPct val="150000"/>
              </a:lnSpc>
              <a:buFont typeface="Wingdings" pitchFamily="2" charset="2"/>
              <a:buChar char="q"/>
            </a:pPr>
            <a:r>
              <a:rPr lang="en-US" sz="2000" dirty="0">
                <a:latin typeface="Times New Roman" pitchFamily="18" charset="0"/>
                <a:cs typeface="Times New Roman" pitchFamily="18" charset="0"/>
              </a:rPr>
              <a:t>decreased dropout rates, suspensions, and discipline problems;</a:t>
            </a:r>
          </a:p>
          <a:p>
            <a:pPr lvl="1">
              <a:lnSpc>
                <a:spcPct val="150000"/>
              </a:lnSpc>
              <a:buFont typeface="Wingdings" pitchFamily="2" charset="2"/>
              <a:buChar char="q"/>
            </a:pPr>
            <a:r>
              <a:rPr lang="en-US" sz="2000" dirty="0">
                <a:latin typeface="Times New Roman" pitchFamily="18" charset="0"/>
                <a:cs typeface="Times New Roman" pitchFamily="18" charset="0"/>
              </a:rPr>
              <a:t>improved self-confidence; and </a:t>
            </a:r>
          </a:p>
          <a:p>
            <a:pPr lvl="1">
              <a:lnSpc>
                <a:spcPct val="150000"/>
              </a:lnSpc>
              <a:buFont typeface="Wingdings" pitchFamily="2" charset="2"/>
              <a:buChar char="q"/>
            </a:pPr>
            <a:r>
              <a:rPr lang="en-US" sz="2000" dirty="0">
                <a:latin typeface="Times New Roman" pitchFamily="18" charset="0"/>
                <a:cs typeface="Times New Roman" pitchFamily="18" charset="0"/>
              </a:rPr>
              <a:t>better family relationships.</a:t>
            </a:r>
          </a:p>
          <a:p>
            <a:pPr>
              <a:buNone/>
            </a:pPr>
            <a:endParaRPr lang="en-US" dirty="0"/>
          </a:p>
          <a:p>
            <a:endParaRPr lang="en-US"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09600"/>
            <a:ext cx="8382000" cy="1066800"/>
          </a:xfrm>
        </p:spPr>
        <p:txBody>
          <a:bodyPr>
            <a:normAutofit/>
          </a:bodyPr>
          <a:lstStyle/>
          <a:p>
            <a:pPr algn="l"/>
            <a:r>
              <a:rPr lang="en-US" sz="3200" dirty="0">
                <a:latin typeface="Times New Roman" pitchFamily="18" charset="0"/>
                <a:cs typeface="Times New Roman" pitchFamily="18" charset="0"/>
              </a:rPr>
              <a:t>The teachers benefit by gaining:-</a:t>
            </a:r>
          </a:p>
        </p:txBody>
      </p:sp>
      <p:sp>
        <p:nvSpPr>
          <p:cNvPr id="3" name="Content Placeholder 2"/>
          <p:cNvSpPr>
            <a:spLocks noGrp="1"/>
          </p:cNvSpPr>
          <p:nvPr>
            <p:ph idx="1"/>
          </p:nvPr>
        </p:nvSpPr>
        <p:spPr>
          <a:xfrm>
            <a:off x="457200" y="1600201"/>
            <a:ext cx="8229600" cy="3657600"/>
          </a:xfrm>
        </p:spPr>
        <p:txBody>
          <a:bodyPr>
            <a:normAutofit/>
          </a:bodyPr>
          <a:lstStyle/>
          <a:p>
            <a:pPr lvl="1">
              <a:lnSpc>
                <a:spcPct val="150000"/>
              </a:lnSpc>
              <a:buFont typeface="Wingdings" pitchFamily="2" charset="2"/>
              <a:buChar char="v"/>
            </a:pPr>
            <a:r>
              <a:rPr lang="en-US" sz="2000" dirty="0">
                <a:latin typeface="Times New Roman" pitchFamily="18" charset="0"/>
                <a:cs typeface="Times New Roman" pitchFamily="18" charset="0"/>
              </a:rPr>
              <a:t>improved morale; </a:t>
            </a:r>
          </a:p>
          <a:p>
            <a:pPr lvl="1">
              <a:lnSpc>
                <a:spcPct val="150000"/>
              </a:lnSpc>
              <a:buFont typeface="Wingdings" pitchFamily="2" charset="2"/>
              <a:buChar char="v"/>
            </a:pPr>
            <a:r>
              <a:rPr lang="en-US" sz="2000" dirty="0">
                <a:latin typeface="Times New Roman" pitchFamily="18" charset="0"/>
                <a:cs typeface="Times New Roman" pitchFamily="18" charset="0"/>
              </a:rPr>
              <a:t>positive teaching experiences;</a:t>
            </a:r>
          </a:p>
          <a:p>
            <a:pPr lvl="1">
              <a:lnSpc>
                <a:spcPct val="150000"/>
              </a:lnSpc>
              <a:buFont typeface="Wingdings" pitchFamily="2" charset="2"/>
              <a:buChar char="v"/>
            </a:pPr>
            <a:r>
              <a:rPr lang="en-US" sz="2000" dirty="0">
                <a:latin typeface="Times New Roman" pitchFamily="18" charset="0"/>
                <a:cs typeface="Times New Roman" pitchFamily="18" charset="0"/>
              </a:rPr>
              <a:t>more support and appreciation from families;</a:t>
            </a:r>
          </a:p>
          <a:p>
            <a:pPr lvl="1">
              <a:lnSpc>
                <a:spcPct val="150000"/>
              </a:lnSpc>
              <a:buFont typeface="Wingdings" pitchFamily="2" charset="2"/>
              <a:buChar char="v"/>
            </a:pPr>
            <a:r>
              <a:rPr lang="en-US" sz="2000" dirty="0">
                <a:latin typeface="Times New Roman" pitchFamily="18" charset="0"/>
                <a:cs typeface="Times New Roman" pitchFamily="18" charset="0"/>
              </a:rPr>
              <a:t>fewer discipline problems;</a:t>
            </a:r>
          </a:p>
          <a:p>
            <a:pPr lvl="1">
              <a:lnSpc>
                <a:spcPct val="150000"/>
              </a:lnSpc>
              <a:buFont typeface="Wingdings" pitchFamily="2" charset="2"/>
              <a:buChar char="v"/>
            </a:pPr>
            <a:r>
              <a:rPr lang="en-US" sz="2000" dirty="0">
                <a:latin typeface="Times New Roman" pitchFamily="18" charset="0"/>
                <a:cs typeface="Times New Roman" pitchFamily="18" charset="0"/>
              </a:rPr>
              <a:t>responsive students;</a:t>
            </a:r>
          </a:p>
          <a:p>
            <a:pPr lvl="1">
              <a:lnSpc>
                <a:spcPct val="150000"/>
              </a:lnSpc>
              <a:buFont typeface="Wingdings" pitchFamily="2" charset="2"/>
              <a:buChar char="v"/>
            </a:pPr>
            <a:r>
              <a:rPr lang="en-US" sz="2000" dirty="0">
                <a:latin typeface="Times New Roman" pitchFamily="18" charset="0"/>
                <a:cs typeface="Times New Roman" pitchFamily="18" charset="0"/>
              </a:rPr>
              <a:t>less stress and frustration;</a:t>
            </a:r>
            <a:endParaRPr lang="en-US" dirty="0">
              <a:latin typeface="Times New Roman" pitchFamily="18" charset="0"/>
              <a:cs typeface="Times New Roman" pitchFamily="18" charset="0"/>
            </a:endParaRPr>
          </a:p>
          <a:p>
            <a:pPr>
              <a:buNone/>
            </a:pPr>
            <a:endParaRPr lang="en-US"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a:xfrm>
            <a:off x="457200" y="1600201"/>
            <a:ext cx="8229600" cy="3810000"/>
          </a:xfrm>
        </p:spPr>
        <p:txBody>
          <a:bodyPr>
            <a:normAutofit/>
          </a:bodyPr>
          <a:lstStyle/>
          <a:p>
            <a:pPr lvl="1">
              <a:lnSpc>
                <a:spcPct val="150000"/>
              </a:lnSpc>
              <a:buFont typeface="Wingdings" pitchFamily="2" charset="2"/>
              <a:buChar char="v"/>
            </a:pPr>
            <a:r>
              <a:rPr lang="en-US" sz="2000" dirty="0">
                <a:latin typeface="Times New Roman" pitchFamily="18" charset="0"/>
                <a:cs typeface="Times New Roman" pitchFamily="18" charset="0"/>
              </a:rPr>
              <a:t>awareness of family diversity with less stereotyping;</a:t>
            </a:r>
          </a:p>
          <a:p>
            <a:pPr lvl="1">
              <a:lnSpc>
                <a:spcPct val="150000"/>
              </a:lnSpc>
              <a:buFont typeface="Wingdings" pitchFamily="2" charset="2"/>
              <a:buChar char="v"/>
            </a:pPr>
            <a:r>
              <a:rPr lang="en-US" sz="2000" dirty="0">
                <a:latin typeface="Times New Roman" pitchFamily="18" charset="0"/>
                <a:cs typeface="Times New Roman" pitchFamily="18" charset="0"/>
              </a:rPr>
              <a:t>closer relationships with students; and </a:t>
            </a:r>
          </a:p>
          <a:p>
            <a:pPr lvl="1">
              <a:lnSpc>
                <a:spcPct val="150000"/>
              </a:lnSpc>
              <a:buFont typeface="Wingdings" pitchFamily="2" charset="2"/>
              <a:buChar char="v"/>
            </a:pPr>
            <a:r>
              <a:rPr lang="en-US" sz="2000" dirty="0">
                <a:latin typeface="Times New Roman" pitchFamily="18" charset="0"/>
                <a:cs typeface="Times New Roman" pitchFamily="18" charset="0"/>
              </a:rPr>
              <a:t>higher expectations for all students.</a:t>
            </a:r>
          </a:p>
          <a:p>
            <a:pPr lvl="1">
              <a:lnSpc>
                <a:spcPct val="150000"/>
              </a:lnSpc>
            </a:pPr>
            <a:endParaRPr lang="en-US" sz="2000" dirty="0">
              <a:latin typeface="Times New Roman" pitchFamily="18" charset="0"/>
              <a:cs typeface="Times New Roman" pitchFamily="18" charset="0"/>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0"/>
            <a:ext cx="8305800" cy="762000"/>
          </a:xfrm>
        </p:spPr>
        <p:txBody>
          <a:bodyPr>
            <a:normAutofit/>
          </a:bodyPr>
          <a:lstStyle/>
          <a:p>
            <a:pPr algn="l"/>
            <a:r>
              <a:rPr lang="en-US" sz="3200" dirty="0">
                <a:latin typeface="Times New Roman" pitchFamily="18" charset="0"/>
                <a:cs typeface="Times New Roman" pitchFamily="18" charset="0"/>
              </a:rPr>
              <a:t>Administrators benefit by gaining:-</a:t>
            </a:r>
          </a:p>
        </p:txBody>
      </p:sp>
      <p:sp>
        <p:nvSpPr>
          <p:cNvPr id="3" name="Content Placeholder 2"/>
          <p:cNvSpPr>
            <a:spLocks noGrp="1"/>
          </p:cNvSpPr>
          <p:nvPr>
            <p:ph idx="1"/>
          </p:nvPr>
        </p:nvSpPr>
        <p:spPr>
          <a:xfrm>
            <a:off x="457200" y="1600201"/>
            <a:ext cx="8229600" cy="3429000"/>
          </a:xfrm>
        </p:spPr>
        <p:txBody>
          <a:bodyPr/>
          <a:lstStyle/>
          <a:p>
            <a:pPr lvl="3">
              <a:lnSpc>
                <a:spcPct val="150000"/>
              </a:lnSpc>
              <a:buFont typeface="Courier New" pitchFamily="49" charset="0"/>
              <a:buChar char="o"/>
            </a:pPr>
            <a:r>
              <a:rPr lang="en-US" dirty="0">
                <a:latin typeface="Times New Roman" pitchFamily="18" charset="0"/>
                <a:cs typeface="Times New Roman" pitchFamily="18" charset="0"/>
              </a:rPr>
              <a:t>better relationships with students, families, and teachers; </a:t>
            </a:r>
          </a:p>
          <a:p>
            <a:pPr lvl="3">
              <a:lnSpc>
                <a:spcPct val="150000"/>
              </a:lnSpc>
              <a:buFont typeface="Courier New" pitchFamily="49" charset="0"/>
              <a:buChar char="o"/>
            </a:pPr>
            <a:r>
              <a:rPr lang="en-US" dirty="0">
                <a:latin typeface="Times New Roman" pitchFamily="18" charset="0"/>
                <a:cs typeface="Times New Roman" pitchFamily="18" charset="0"/>
              </a:rPr>
              <a:t>fewer complaints from families;</a:t>
            </a:r>
          </a:p>
          <a:p>
            <a:pPr lvl="3">
              <a:lnSpc>
                <a:spcPct val="150000"/>
              </a:lnSpc>
              <a:buFont typeface="Courier New" pitchFamily="49" charset="0"/>
              <a:buChar char="o"/>
            </a:pPr>
            <a:r>
              <a:rPr lang="en-US" dirty="0">
                <a:latin typeface="Times New Roman" pitchFamily="18" charset="0"/>
                <a:cs typeface="Times New Roman" pitchFamily="18" charset="0"/>
              </a:rPr>
              <a:t>better use of resources; </a:t>
            </a:r>
          </a:p>
          <a:p>
            <a:pPr lvl="3">
              <a:lnSpc>
                <a:spcPct val="150000"/>
              </a:lnSpc>
              <a:buFont typeface="Courier New" pitchFamily="49" charset="0"/>
              <a:buChar char="o"/>
            </a:pPr>
            <a:r>
              <a:rPr lang="en-US" dirty="0">
                <a:latin typeface="Times New Roman" pitchFamily="18" charset="0"/>
                <a:cs typeface="Times New Roman" pitchFamily="18" charset="0"/>
              </a:rPr>
              <a:t>increased communication with families; and</a:t>
            </a:r>
          </a:p>
          <a:p>
            <a:pPr lvl="3">
              <a:lnSpc>
                <a:spcPct val="150000"/>
              </a:lnSpc>
              <a:buFont typeface="Courier New" pitchFamily="49" charset="0"/>
              <a:buChar char="o"/>
            </a:pPr>
            <a:r>
              <a:rPr lang="en-US" dirty="0">
                <a:latin typeface="Times New Roman" pitchFamily="18" charset="0"/>
                <a:cs typeface="Times New Roman" pitchFamily="18" charset="0"/>
              </a:rPr>
              <a:t>greater family and community support.</a:t>
            </a:r>
          </a:p>
          <a:p>
            <a:endParaRPr 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0"/>
            <a:ext cx="8458200" cy="914400"/>
          </a:xfrm>
        </p:spPr>
        <p:txBody>
          <a:bodyPr>
            <a:normAutofit/>
          </a:bodyPr>
          <a:lstStyle/>
          <a:p>
            <a:pPr algn="l"/>
            <a:r>
              <a:rPr lang="en-US" sz="3200" dirty="0">
                <a:latin typeface="Times New Roman" pitchFamily="18" charset="0"/>
                <a:cs typeface="Times New Roman" pitchFamily="18" charset="0"/>
              </a:rPr>
              <a:t>The community benefits by gaining:-</a:t>
            </a:r>
          </a:p>
        </p:txBody>
      </p:sp>
      <p:sp>
        <p:nvSpPr>
          <p:cNvPr id="3" name="Content Placeholder 2"/>
          <p:cNvSpPr>
            <a:spLocks noGrp="1"/>
          </p:cNvSpPr>
          <p:nvPr>
            <p:ph idx="1"/>
          </p:nvPr>
        </p:nvSpPr>
        <p:spPr/>
        <p:txBody>
          <a:bodyPr/>
          <a:lstStyle/>
          <a:p>
            <a:pPr lvl="1">
              <a:lnSpc>
                <a:spcPct val="150000"/>
              </a:lnSpc>
              <a:buFont typeface="Courier New" pitchFamily="49" charset="0"/>
              <a:buChar char="o"/>
            </a:pPr>
            <a:r>
              <a:rPr lang="en-US" sz="2000" dirty="0">
                <a:latin typeface="Times New Roman" pitchFamily="18" charset="0"/>
                <a:cs typeface="Times New Roman" pitchFamily="18" charset="0"/>
              </a:rPr>
              <a:t>students who are prepared to work collaboratively as contributing members of society;</a:t>
            </a:r>
          </a:p>
          <a:p>
            <a:pPr lvl="1">
              <a:lnSpc>
                <a:spcPct val="150000"/>
              </a:lnSpc>
              <a:buFont typeface="Courier New" pitchFamily="49" charset="0"/>
              <a:buChar char="o"/>
            </a:pPr>
            <a:r>
              <a:rPr lang="en-US" sz="2000" dirty="0">
                <a:latin typeface="Times New Roman" pitchFamily="18" charset="0"/>
                <a:cs typeface="Times New Roman" pitchFamily="18" charset="0"/>
              </a:rPr>
              <a:t>families who assist in the educational development of their children; and</a:t>
            </a:r>
          </a:p>
          <a:p>
            <a:pPr lvl="1">
              <a:lnSpc>
                <a:spcPct val="150000"/>
              </a:lnSpc>
              <a:buFont typeface="Courier New" pitchFamily="49" charset="0"/>
              <a:buChar char="o"/>
            </a:pPr>
            <a:r>
              <a:rPr lang="en-US" sz="2000" dirty="0">
                <a:latin typeface="Times New Roman" pitchFamily="18" charset="0"/>
                <a:cs typeface="Times New Roman" pitchFamily="18" charset="0"/>
              </a:rPr>
              <a:t>schools that work within a broader community.</a:t>
            </a:r>
          </a:p>
          <a:p>
            <a:endParaRPr lang="en-US"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Autofit/>
          </a:bodyPr>
          <a:lstStyle/>
          <a:p>
            <a:r>
              <a:rPr lang="en-US" sz="3200" b="1" dirty="0">
                <a:latin typeface="Times New Roman" pitchFamily="18" charset="0"/>
                <a:cs typeface="Times New Roman" pitchFamily="18" charset="0"/>
              </a:rPr>
              <a:t>Key Elements of Successful Partnerships for Learning</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828800"/>
            <a:ext cx="8229600" cy="4297363"/>
          </a:xfrm>
        </p:spPr>
        <p:txBody>
          <a:bodyPr>
            <a:normAutofit/>
          </a:bodyPr>
          <a:lstStyle/>
          <a:p>
            <a:pPr>
              <a:lnSpc>
                <a:spcPct val="150000"/>
              </a:lnSpc>
            </a:pPr>
            <a:r>
              <a:rPr lang="en-US" sz="2000" dirty="0">
                <a:latin typeface="Times New Roman" pitchFamily="18" charset="0"/>
                <a:cs typeface="Times New Roman" pitchFamily="18" charset="0"/>
              </a:rPr>
              <a:t>Partnerships for learning are hard work and require that all partners involved—including school staff, community providers and members, and families—understand and adhere to strategies that encourage collaboration. </a:t>
            </a:r>
          </a:p>
          <a:p>
            <a:pPr>
              <a:lnSpc>
                <a:spcPct val="150000"/>
              </a:lnSpc>
            </a:pPr>
            <a:endParaRPr lang="en-US" sz="2000" dirty="0">
              <a:latin typeface="Times New Roman" pitchFamily="18" charset="0"/>
              <a:cs typeface="Times New Roman" pitchFamily="18" charset="0"/>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latin typeface="Times New Roman" pitchFamily="18" charset="0"/>
                <a:cs typeface="Times New Roman" pitchFamily="18" charset="0"/>
              </a:rPr>
              <a:t>Seven elements are particularly important in establishing successful and sustainable partnerships:</a:t>
            </a:r>
          </a:p>
        </p:txBody>
      </p:sp>
      <p:sp>
        <p:nvSpPr>
          <p:cNvPr id="3" name="Content Placeholder 2"/>
          <p:cNvSpPr>
            <a:spLocks noGrp="1"/>
          </p:cNvSpPr>
          <p:nvPr>
            <p:ph idx="1"/>
          </p:nvPr>
        </p:nvSpPr>
        <p:spPr/>
        <p:txBody>
          <a:bodyPr>
            <a:normAutofit fontScale="92500" lnSpcReduction="10000"/>
          </a:bodyPr>
          <a:lstStyle/>
          <a:p>
            <a:pPr lvl="0">
              <a:lnSpc>
                <a:spcPct val="150000"/>
              </a:lnSpc>
            </a:pPr>
            <a:r>
              <a:rPr lang="en-US" sz="2000" b="1" dirty="0">
                <a:latin typeface="Times New Roman" pitchFamily="18" charset="0"/>
                <a:cs typeface="Times New Roman" pitchFamily="18" charset="0"/>
              </a:rPr>
              <a:t>Shared vision of learning</a:t>
            </a:r>
            <a:r>
              <a:rPr lang="en-US" sz="2000" dirty="0">
                <a:latin typeface="Times New Roman" pitchFamily="18" charset="0"/>
                <a:cs typeface="Times New Roman" pitchFamily="18" charset="0"/>
              </a:rPr>
              <a:t>: Partners share a common understanding of the goals and resources needed to support children’s learning.</a:t>
            </a:r>
          </a:p>
          <a:p>
            <a:pPr lvl="0">
              <a:lnSpc>
                <a:spcPct val="150000"/>
              </a:lnSpc>
            </a:pPr>
            <a:r>
              <a:rPr lang="en-US" sz="2000" b="1" dirty="0">
                <a:latin typeface="Times New Roman" pitchFamily="18" charset="0"/>
                <a:cs typeface="Times New Roman" pitchFamily="18" charset="0"/>
              </a:rPr>
              <a:t>Shared leadership and governance</a:t>
            </a:r>
            <a:r>
              <a:rPr lang="en-US" sz="2000" dirty="0">
                <a:latin typeface="Times New Roman" pitchFamily="18" charset="0"/>
                <a:cs typeface="Times New Roman" pitchFamily="18" charset="0"/>
              </a:rPr>
              <a:t>: Partners have an equal say in leading efforts to support children and families.</a:t>
            </a:r>
          </a:p>
          <a:p>
            <a:pPr lvl="0">
              <a:lnSpc>
                <a:spcPct val="150000"/>
              </a:lnSpc>
            </a:pPr>
            <a:r>
              <a:rPr lang="en-US" sz="2000" b="1" dirty="0">
                <a:latin typeface="Times New Roman" pitchFamily="18" charset="0"/>
                <a:cs typeface="Times New Roman" pitchFamily="18" charset="0"/>
              </a:rPr>
              <a:t>Complementary partnerships</a:t>
            </a:r>
            <a:r>
              <a:rPr lang="en-US" sz="2000" dirty="0">
                <a:latin typeface="Times New Roman" pitchFamily="18" charset="0"/>
                <a:cs typeface="Times New Roman" pitchFamily="18" charset="0"/>
              </a:rPr>
              <a:t>: Partners share complementary skills and areas of expertise to create a seamless and comprehensive set of learning supports for children.</a:t>
            </a:r>
          </a:p>
          <a:p>
            <a:pPr lvl="0">
              <a:lnSpc>
                <a:spcPct val="150000"/>
              </a:lnSpc>
            </a:pPr>
            <a:r>
              <a:rPr lang="en-US" sz="2000" b="1" dirty="0">
                <a:latin typeface="Times New Roman" pitchFamily="18" charset="0"/>
                <a:cs typeface="Times New Roman" pitchFamily="18" charset="0"/>
              </a:rPr>
              <a:t>Effective communication</a:t>
            </a:r>
            <a:r>
              <a:rPr lang="en-US" sz="2000" dirty="0">
                <a:latin typeface="Times New Roman" pitchFamily="18" charset="0"/>
                <a:cs typeface="Times New Roman" pitchFamily="18" charset="0"/>
              </a:rPr>
              <a:t>: Partners communicate effectively and frequently to ensure they are aligning their activities and are working in harmony with one another.</a:t>
            </a:r>
          </a:p>
          <a:p>
            <a:endParaRPr lang="en-US"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lnSpcReduction="10000"/>
          </a:bodyPr>
          <a:lstStyle/>
          <a:p>
            <a:pPr lvl="0">
              <a:lnSpc>
                <a:spcPct val="150000"/>
              </a:lnSpc>
            </a:pPr>
            <a:r>
              <a:rPr lang="en-US" sz="2000" b="1" dirty="0">
                <a:latin typeface="Times New Roman" pitchFamily="18" charset="0"/>
                <a:cs typeface="Times New Roman" pitchFamily="18" charset="0"/>
              </a:rPr>
              <a:t>Regular and consistent sharing of information about youth progress</a:t>
            </a:r>
            <a:r>
              <a:rPr lang="en-US" sz="2000" dirty="0">
                <a:latin typeface="Times New Roman" pitchFamily="18" charset="0"/>
                <a:cs typeface="Times New Roman" pitchFamily="18" charset="0"/>
              </a:rPr>
              <a:t>: Partners have access to crucial data that help them better understand the youth they serve.</a:t>
            </a:r>
          </a:p>
          <a:p>
            <a:pPr lvl="0">
              <a:lnSpc>
                <a:spcPct val="150000"/>
              </a:lnSpc>
            </a:pPr>
            <a:r>
              <a:rPr lang="en-US" sz="2000" b="1" dirty="0">
                <a:latin typeface="Times New Roman" pitchFamily="18" charset="0"/>
                <a:cs typeface="Times New Roman" pitchFamily="18" charset="0"/>
              </a:rPr>
              <a:t>Family engagement</a:t>
            </a:r>
            <a:r>
              <a:rPr lang="en-US" sz="2000" dirty="0">
                <a:latin typeface="Times New Roman" pitchFamily="18" charset="0"/>
                <a:cs typeface="Times New Roman" pitchFamily="18" charset="0"/>
              </a:rPr>
              <a:t>: Families serve as key partners to help address the complex conditions and varied environments where children learn and grow.</a:t>
            </a:r>
          </a:p>
          <a:p>
            <a:pPr lvl="0">
              <a:lnSpc>
                <a:spcPct val="150000"/>
              </a:lnSpc>
            </a:pPr>
            <a:r>
              <a:rPr lang="en-US" sz="2000" b="1" dirty="0">
                <a:latin typeface="Times New Roman" pitchFamily="18" charset="0"/>
                <a:cs typeface="Times New Roman" pitchFamily="18" charset="0"/>
              </a:rPr>
              <a:t>Collaborative staffing models</a:t>
            </a:r>
            <a:r>
              <a:rPr lang="en-US" sz="2000" dirty="0">
                <a:latin typeface="Times New Roman" pitchFamily="18" charset="0"/>
                <a:cs typeface="Times New Roman" pitchFamily="18" charset="0"/>
              </a:rPr>
              <a:t>: Schools and community organizations create staffing structures that intentionally blend roles across partners, so that staff work in multiple settings to provide adult support spanning school and non-school hours</a:t>
            </a:r>
          </a:p>
          <a:p>
            <a:endParaRPr lang="en-US"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p:spPr>
        <p:txBody>
          <a:bodyPr>
            <a:noAutofit/>
          </a:bodyPr>
          <a:lstStyle/>
          <a:p>
            <a:r>
              <a:rPr lang="en-US" sz="4000" dirty="0">
                <a:latin typeface="Bahnschrift Condensed" pitchFamily="34" charset="0"/>
              </a:rPr>
              <a:t>Chapter Four</a:t>
            </a:r>
            <a:br>
              <a:rPr lang="en-US" sz="3600" dirty="0">
                <a:latin typeface="Bahnschrift Condensed" pitchFamily="34" charset="0"/>
              </a:rPr>
            </a:br>
            <a:r>
              <a:rPr lang="en-US" sz="3600" dirty="0">
                <a:latin typeface="Bahnschrift Condensed" pitchFamily="34" charset="0"/>
              </a:rPr>
              <a:t>Monitoring and Evaluating family literacy program</a:t>
            </a:r>
          </a:p>
        </p:txBody>
      </p:sp>
      <p:sp>
        <p:nvSpPr>
          <p:cNvPr id="3" name="Content Placeholder 2"/>
          <p:cNvSpPr>
            <a:spLocks noGrp="1"/>
          </p:cNvSpPr>
          <p:nvPr>
            <p:ph idx="1"/>
          </p:nvPr>
        </p:nvSpPr>
        <p:spPr>
          <a:xfrm>
            <a:off x="457200" y="1828800"/>
            <a:ext cx="8229600" cy="4297363"/>
          </a:xfrm>
        </p:spPr>
        <p:txBody>
          <a:bodyPr>
            <a:normAutofit/>
          </a:bodyPr>
          <a:lstStyle/>
          <a:p>
            <a:pPr>
              <a:buNone/>
            </a:pPr>
            <a:endParaRPr lang="en-US" b="1" dirty="0"/>
          </a:p>
          <a:p>
            <a:pPr>
              <a:buNone/>
            </a:pPr>
            <a:r>
              <a:rPr lang="en-US" b="1" dirty="0">
                <a:latin typeface="Times New Roman" pitchFamily="18" charset="0"/>
                <a:cs typeface="Times New Roman" pitchFamily="18" charset="0"/>
              </a:rPr>
              <a:t>Define monitoring </a:t>
            </a:r>
            <a:endParaRPr lang="en-US" dirty="0">
              <a:latin typeface="Times New Roman" pitchFamily="18" charset="0"/>
              <a:cs typeface="Times New Roman" pitchFamily="18" charset="0"/>
            </a:endParaRPr>
          </a:p>
          <a:p>
            <a:pPr>
              <a:lnSpc>
                <a:spcPct val="150000"/>
              </a:lnSpc>
            </a:pPr>
            <a:r>
              <a:rPr lang="en-US" sz="2000" dirty="0">
                <a:latin typeface="Times New Roman" pitchFamily="18" charset="0"/>
                <a:cs typeface="Times New Roman" pitchFamily="18" charset="0"/>
              </a:rPr>
              <a:t>Monitoring is the collection and analysis of information about a project or </a:t>
            </a:r>
            <a:r>
              <a:rPr lang="en-US" sz="2000" dirty="0" err="1">
                <a:latin typeface="Times New Roman" pitchFamily="18" charset="0"/>
                <a:cs typeface="Times New Roman" pitchFamily="18" charset="0"/>
              </a:rPr>
              <a:t>programme</a:t>
            </a:r>
            <a:r>
              <a:rPr lang="en-US" sz="2000" dirty="0">
                <a:latin typeface="Times New Roman" pitchFamily="18" charset="0"/>
                <a:cs typeface="Times New Roman" pitchFamily="18" charset="0"/>
              </a:rPr>
              <a:t>, undertaken while the project/</a:t>
            </a:r>
            <a:r>
              <a:rPr lang="en-US" sz="2000" dirty="0" err="1">
                <a:latin typeface="Times New Roman" pitchFamily="18" charset="0"/>
                <a:cs typeface="Times New Roman" pitchFamily="18" charset="0"/>
              </a:rPr>
              <a:t>programme</a:t>
            </a:r>
            <a:r>
              <a:rPr lang="en-US" sz="2000" dirty="0">
                <a:latin typeface="Times New Roman" pitchFamily="18" charset="0"/>
                <a:cs typeface="Times New Roman" pitchFamily="18" charset="0"/>
              </a:rPr>
              <a:t> is ongoing. </a:t>
            </a:r>
          </a:p>
          <a:p>
            <a:pPr>
              <a:lnSpc>
                <a:spcPct val="150000"/>
              </a:lnSpc>
            </a:pPr>
            <a:r>
              <a:rPr lang="en-US" sz="2000" dirty="0">
                <a:latin typeface="Times New Roman" pitchFamily="18" charset="0"/>
                <a:cs typeface="Times New Roman" pitchFamily="18" charset="0"/>
              </a:rPr>
              <a:t>Monitoring of a program or intervention involves the collection of routine data that measure progress toward achieving program objectives.</a:t>
            </a:r>
          </a:p>
          <a:p>
            <a:pPr>
              <a:buNone/>
            </a:pPr>
            <a:endParaRPr lang="en-US" dirty="0"/>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fontScale="47500" lnSpcReduction="20000"/>
          </a:bodyPr>
          <a:lstStyle/>
          <a:p>
            <a:pPr>
              <a:lnSpc>
                <a:spcPct val="150000"/>
              </a:lnSpc>
            </a:pPr>
            <a:r>
              <a:rPr lang="en-US" dirty="0">
                <a:latin typeface="Times New Roman" pitchFamily="18" charset="0"/>
                <a:cs typeface="Times New Roman" pitchFamily="18" charset="0"/>
              </a:rPr>
              <a:t>PRLN (project Read Literacy Network Waterloo) defines </a:t>
            </a:r>
            <a:r>
              <a:rPr lang="en-US" b="1" dirty="0">
                <a:latin typeface="Times New Roman" pitchFamily="18" charset="0"/>
                <a:cs typeface="Times New Roman" pitchFamily="18" charset="0"/>
              </a:rPr>
              <a:t>“family literacy programming” </a:t>
            </a:r>
            <a:r>
              <a:rPr lang="en-US" dirty="0">
                <a:latin typeface="Times New Roman" pitchFamily="18" charset="0"/>
                <a:cs typeface="Times New Roman" pitchFamily="18" charset="0"/>
              </a:rPr>
              <a:t>as: Programs that focus on improve the already-present strengths within families by working with the parents to aid in their child’s literacy skills and their own literacy skills. </a:t>
            </a:r>
          </a:p>
          <a:p>
            <a:pPr>
              <a:lnSpc>
                <a:spcPct val="150000"/>
              </a:lnSpc>
              <a:buNone/>
            </a:pPr>
            <a:endParaRPr lang="en-US" dirty="0">
              <a:latin typeface="Times New Roman" pitchFamily="18" charset="0"/>
              <a:cs typeface="Times New Roman" pitchFamily="18" charset="0"/>
            </a:endParaRPr>
          </a:p>
          <a:p>
            <a:pPr>
              <a:lnSpc>
                <a:spcPct val="150000"/>
              </a:lnSpc>
            </a:pPr>
            <a:r>
              <a:rPr lang="en-US" dirty="0">
                <a:latin typeface="Times New Roman" pitchFamily="18" charset="0"/>
                <a:cs typeface="Times New Roman" pitchFamily="18" charset="0"/>
              </a:rPr>
              <a:t> By using supports from adult literacy, early childhood education, and family support, family literacy  programs help parents to support their children as they develop literacy and math skills that will provide a foundation for the child’s future success.</a:t>
            </a:r>
          </a:p>
          <a:p>
            <a:pPr>
              <a:lnSpc>
                <a:spcPct val="150000"/>
              </a:lnSpc>
              <a:buNone/>
            </a:pPr>
            <a:endParaRPr lang="en-US" dirty="0">
              <a:latin typeface="Times New Roman" pitchFamily="18" charset="0"/>
              <a:cs typeface="Times New Roman" pitchFamily="18" charset="0"/>
            </a:endParaRPr>
          </a:p>
          <a:p>
            <a:pPr>
              <a:lnSpc>
                <a:spcPct val="150000"/>
              </a:lnSpc>
            </a:pPr>
            <a:r>
              <a:rPr lang="en-US" dirty="0">
                <a:latin typeface="Times New Roman" pitchFamily="18" charset="0"/>
                <a:cs typeface="Times New Roman" pitchFamily="18" charset="0"/>
              </a:rPr>
              <a:t>The programs proactively provide emotionally-centered and relationship-based strategies in which parents learn to support and mentor their children in daily activities in order to create lifelong learners. </a:t>
            </a:r>
          </a:p>
          <a:p>
            <a:pPr>
              <a:buNone/>
            </a:pPr>
            <a:endParaRPr 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a:bodyPr>
          <a:lstStyle/>
          <a:p>
            <a:pPr>
              <a:lnSpc>
                <a:spcPct val="150000"/>
              </a:lnSpc>
            </a:pPr>
            <a:r>
              <a:rPr lang="en-US" sz="2000" dirty="0">
                <a:latin typeface="Times New Roman" pitchFamily="18" charset="0"/>
                <a:cs typeface="Times New Roman" pitchFamily="18" charset="0"/>
              </a:rPr>
              <a:t>It is used to track changes in program performance over time. Its purpose is to permit stakeholders to make informed decisions regarding the effectiveness of programs and the/ efficient use of resources.</a:t>
            </a:r>
          </a:p>
          <a:p>
            <a:pPr>
              <a:lnSpc>
                <a:spcPct val="150000"/>
              </a:lnSpc>
              <a:buNone/>
            </a:pPr>
            <a:endParaRPr lang="en-US" sz="2000" dirty="0">
              <a:latin typeface="Times New Roman" pitchFamily="18" charset="0"/>
              <a:cs typeface="Times New Roman" pitchFamily="18" charset="0"/>
            </a:endParaRPr>
          </a:p>
          <a:p>
            <a:pPr>
              <a:lnSpc>
                <a:spcPct val="150000"/>
              </a:lnSpc>
            </a:pPr>
            <a:r>
              <a:rPr lang="en-US" sz="2000" dirty="0">
                <a:latin typeface="Times New Roman" pitchFamily="18" charset="0"/>
                <a:cs typeface="Times New Roman" pitchFamily="18" charset="0"/>
              </a:rPr>
              <a:t>Monitoring is sometimes referred to as process evaluation because it focuses on the implementation process and asks key questions: How well has the program been implemented? How much does implementation vary from site to site? Did the program benefit the intended people? At what cost?</a:t>
            </a:r>
          </a:p>
          <a:p>
            <a:pPr>
              <a:lnSpc>
                <a:spcPct val="150000"/>
              </a:lnSpc>
              <a:buNone/>
            </a:pPr>
            <a:endParaRPr lang="en-US" sz="2000" dirty="0">
              <a:latin typeface="Times New Roman" pitchFamily="18" charset="0"/>
              <a:cs typeface="Times New Roman" pitchFamily="18" charset="0"/>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fontScale="62500" lnSpcReduction="20000"/>
          </a:bodyPr>
          <a:lstStyle/>
          <a:p>
            <a:pPr>
              <a:lnSpc>
                <a:spcPct val="170000"/>
              </a:lnSpc>
            </a:pPr>
            <a:r>
              <a:rPr lang="en-US" dirty="0">
                <a:latin typeface="Times New Roman" pitchFamily="18" charset="0"/>
                <a:cs typeface="Times New Roman" pitchFamily="18" charset="0"/>
              </a:rPr>
              <a:t>Monitoring: is an ongoing, continuous process; requires the collection of data at multiple points throughout the program cycle, including at the beginning to provide a baseline; and can be used to determine if activities need adjustment during the intervention to improve desired outcomes. </a:t>
            </a:r>
          </a:p>
          <a:p>
            <a:pPr>
              <a:lnSpc>
                <a:spcPct val="170000"/>
              </a:lnSpc>
            </a:pPr>
            <a:endParaRPr lang="en-US" dirty="0">
              <a:latin typeface="Times New Roman" pitchFamily="18" charset="0"/>
              <a:cs typeface="Times New Roman" pitchFamily="18" charset="0"/>
            </a:endParaRPr>
          </a:p>
          <a:p>
            <a:pPr>
              <a:lnSpc>
                <a:spcPct val="170000"/>
              </a:lnSpc>
            </a:pPr>
            <a:r>
              <a:rPr lang="en-US" dirty="0">
                <a:latin typeface="Times New Roman" pitchFamily="18" charset="0"/>
                <a:cs typeface="Times New Roman" pitchFamily="18" charset="0"/>
              </a:rPr>
              <a:t>In addition Monitoring is the routine process of data collection intended to measure whether the program is doing what is set out to do.</a:t>
            </a:r>
          </a:p>
          <a:p>
            <a:endParaRPr lang="en-US"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latin typeface="Times New Roman" pitchFamily="18" charset="0"/>
                <a:cs typeface="Times New Roman" pitchFamily="18" charset="0"/>
              </a:rPr>
              <a:t>Monitoring family literacy </a:t>
            </a:r>
          </a:p>
        </p:txBody>
      </p:sp>
      <p:sp>
        <p:nvSpPr>
          <p:cNvPr id="3" name="Content Placeholder 2"/>
          <p:cNvSpPr>
            <a:spLocks noGrp="1"/>
          </p:cNvSpPr>
          <p:nvPr>
            <p:ph idx="1"/>
          </p:nvPr>
        </p:nvSpPr>
        <p:spPr/>
        <p:txBody>
          <a:bodyPr>
            <a:normAutofit/>
          </a:bodyPr>
          <a:lstStyle/>
          <a:p>
            <a:pPr>
              <a:lnSpc>
                <a:spcPct val="150000"/>
              </a:lnSpc>
            </a:pPr>
            <a:r>
              <a:rPr lang="en-US" sz="2000" dirty="0">
                <a:latin typeface="Times New Roman" pitchFamily="18" charset="0"/>
                <a:cs typeface="Times New Roman" pitchFamily="18" charset="0"/>
              </a:rPr>
              <a:t>Monitoring is the continues activity for controlling the implementation, resources availability, and the activity of the program. </a:t>
            </a:r>
          </a:p>
          <a:p>
            <a:pPr>
              <a:lnSpc>
                <a:spcPct val="150000"/>
              </a:lnSpc>
            </a:pPr>
            <a:endParaRPr lang="en-US" sz="2000" dirty="0">
              <a:latin typeface="Times New Roman" pitchFamily="18" charset="0"/>
              <a:cs typeface="Times New Roman" pitchFamily="18" charset="0"/>
            </a:endParaRPr>
          </a:p>
          <a:p>
            <a:pPr>
              <a:lnSpc>
                <a:spcPct val="150000"/>
              </a:lnSpc>
            </a:pPr>
            <a:r>
              <a:rPr lang="en-US" sz="2000" dirty="0">
                <a:latin typeface="Times New Roman" pitchFamily="18" charset="0"/>
                <a:cs typeface="Times New Roman" pitchFamily="18" charset="0"/>
              </a:rPr>
              <a:t>Diverse family literacy program has been carried out for benefited the targeted group of the program. Family literacy program  has implemented for different group of people. As one family literacy program,  monitoring is essential for ensuring and efficiency of the program. </a:t>
            </a:r>
          </a:p>
          <a:p>
            <a:pPr>
              <a:buNone/>
            </a:pPr>
            <a:endParaRPr lang="en-US"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a:bodyPr>
          <a:lstStyle/>
          <a:p>
            <a:pPr>
              <a:lnSpc>
                <a:spcPct val="150000"/>
              </a:lnSpc>
            </a:pPr>
            <a:r>
              <a:rPr lang="en-US" sz="2000" dirty="0">
                <a:latin typeface="Times New Roman" pitchFamily="18" charset="0"/>
                <a:cs typeface="Times New Roman" pitchFamily="18" charset="0"/>
              </a:rPr>
              <a:t>In the process of monitoring family literacy program varies activity undertaken for instance essential data would be collected by using different data collecting tools like observation, questionnaires, regularly/ daily document analysis, discussion and so on. Therefore monitoring family literacy program helps to increase the efficiency and to use as input for evaluate of the program</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731838"/>
          </a:xfrm>
        </p:spPr>
        <p:txBody>
          <a:bodyPr>
            <a:normAutofit/>
          </a:bodyPr>
          <a:lstStyle/>
          <a:p>
            <a:pPr algn="l"/>
            <a:r>
              <a:rPr lang="en-US" sz="3200" b="1" dirty="0">
                <a:latin typeface="Times New Roman" pitchFamily="18" charset="0"/>
                <a:cs typeface="Times New Roman" pitchFamily="18" charset="0"/>
              </a:rPr>
              <a:t>Define Evaluation </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a:lnSpc>
                <a:spcPct val="150000"/>
              </a:lnSpc>
            </a:pPr>
            <a:r>
              <a:rPr lang="en-US" sz="2000" dirty="0">
                <a:latin typeface="Times New Roman" pitchFamily="18" charset="0"/>
                <a:cs typeface="Times New Roman" pitchFamily="18" charset="0"/>
              </a:rPr>
              <a:t>Evaluation is the periodic, retrospective assessment of an </a:t>
            </a:r>
            <a:r>
              <a:rPr lang="en-US" sz="2000" dirty="0" err="1">
                <a:latin typeface="Times New Roman" pitchFamily="18" charset="0"/>
                <a:cs typeface="Times New Roman" pitchFamily="18" charset="0"/>
              </a:rPr>
              <a:t>organisation</a:t>
            </a:r>
            <a:r>
              <a:rPr lang="en-US" sz="2000" dirty="0">
                <a:latin typeface="Times New Roman" pitchFamily="18" charset="0"/>
                <a:cs typeface="Times New Roman" pitchFamily="18" charset="0"/>
              </a:rPr>
              <a:t>, project or </a:t>
            </a:r>
            <a:r>
              <a:rPr lang="en-US" sz="2000" dirty="0" err="1">
                <a:latin typeface="Times New Roman" pitchFamily="18" charset="0"/>
                <a:cs typeface="Times New Roman" pitchFamily="18" charset="0"/>
              </a:rPr>
              <a:t>programme</a:t>
            </a:r>
            <a:r>
              <a:rPr lang="en-US" sz="2000" dirty="0">
                <a:latin typeface="Times New Roman" pitchFamily="18" charset="0"/>
                <a:cs typeface="Times New Roman" pitchFamily="18" charset="0"/>
              </a:rPr>
              <a:t> that might be conducted internally or by external independent evaluators. </a:t>
            </a:r>
          </a:p>
          <a:p>
            <a:pPr>
              <a:lnSpc>
                <a:spcPct val="150000"/>
              </a:lnSpc>
            </a:pPr>
            <a:endParaRPr lang="en-US" sz="2000" dirty="0">
              <a:latin typeface="Times New Roman" pitchFamily="18" charset="0"/>
              <a:cs typeface="Times New Roman" pitchFamily="18" charset="0"/>
            </a:endParaRPr>
          </a:p>
          <a:p>
            <a:pPr>
              <a:lnSpc>
                <a:spcPct val="150000"/>
              </a:lnSpc>
            </a:pPr>
            <a:r>
              <a:rPr lang="en-US" sz="2000" dirty="0">
                <a:latin typeface="Times New Roman" pitchFamily="18" charset="0"/>
                <a:cs typeface="Times New Roman" pitchFamily="18" charset="0"/>
              </a:rPr>
              <a:t>Evaluation measures how well the program activities have met expected objectives and/or the extent to which changes in outcomes can be attributed to the program or intervention. </a:t>
            </a:r>
          </a:p>
          <a:p>
            <a:pPr>
              <a:lnSpc>
                <a:spcPct val="150000"/>
              </a:lnSpc>
            </a:pPr>
            <a:r>
              <a:rPr lang="en-US" sz="2000" dirty="0">
                <a:latin typeface="Times New Roman" pitchFamily="18" charset="0"/>
                <a:cs typeface="Times New Roman" pitchFamily="18" charset="0"/>
              </a:rPr>
              <a:t>The difference in the outcome of interest between having or not having the program or intervention is known as its “impact,” and measuring this difference and is commonly referred to as “impact evaluation.”</a:t>
            </a:r>
          </a:p>
          <a:p>
            <a:endParaRPr lang="en-US"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a:xfrm>
            <a:off x="457200" y="1600201"/>
            <a:ext cx="8229600" cy="3810000"/>
          </a:xfrm>
        </p:spPr>
        <p:txBody>
          <a:bodyPr/>
          <a:lstStyle/>
          <a:p>
            <a:pPr>
              <a:lnSpc>
                <a:spcPct val="150000"/>
              </a:lnSpc>
            </a:pPr>
            <a:r>
              <a:rPr lang="en-US" sz="2000" dirty="0">
                <a:latin typeface="Times New Roman" pitchFamily="18" charset="0"/>
                <a:cs typeface="Times New Roman" pitchFamily="18" charset="0"/>
              </a:rPr>
              <a:t>Evaluations require: data collection at the start of a program (to provide a baseline) and again at the end, rather than at repeated intervals during program implementation; a control or comparison group in order to measure whether the changes in outcomes can be attributed to the program; and a well-planned study design.</a:t>
            </a:r>
          </a:p>
          <a:p>
            <a:pPr>
              <a:buNone/>
            </a:pPr>
            <a:endParaRPr lang="en-US"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a:bodyPr>
          <a:lstStyle/>
          <a:p>
            <a:pPr>
              <a:lnSpc>
                <a:spcPct val="150000"/>
              </a:lnSpc>
            </a:pPr>
            <a:r>
              <a:rPr lang="en-US" sz="2000" dirty="0">
                <a:latin typeface="Times New Roman" pitchFamily="18" charset="0"/>
                <a:cs typeface="Times New Roman" pitchFamily="18" charset="0"/>
              </a:rPr>
              <a:t>Evaluation is fundamentally an exercise to help decision makers understand how, and to what extent, a program is responsible for particular, measured results (Frankel and Gage, 2007). </a:t>
            </a:r>
          </a:p>
          <a:p>
            <a:pPr>
              <a:lnSpc>
                <a:spcPct val="150000"/>
              </a:lnSpc>
            </a:pPr>
            <a:r>
              <a:rPr lang="en-US" sz="2000" dirty="0">
                <a:latin typeface="Times New Roman" pitchFamily="18" charset="0"/>
                <a:cs typeface="Times New Roman" pitchFamily="18" charset="0"/>
              </a:rPr>
              <a:t>Evaluation is a systematic process of collecting and analyzing data	to determine the merit, worth, and significance of something. </a:t>
            </a:r>
          </a:p>
          <a:p>
            <a:pPr>
              <a:lnSpc>
                <a:spcPct val="150000"/>
              </a:lnSpc>
            </a:pPr>
            <a:endParaRPr lang="en-US" sz="2000" dirty="0">
              <a:latin typeface="Times New Roman" pitchFamily="18" charset="0"/>
              <a:cs typeface="Times New Roman" pitchFamily="18" charset="0"/>
            </a:endParaRPr>
          </a:p>
          <a:p>
            <a:pPr>
              <a:lnSpc>
                <a:spcPct val="150000"/>
              </a:lnSpc>
            </a:pPr>
            <a:r>
              <a:rPr lang="en-US" sz="2000" dirty="0">
                <a:latin typeface="Times New Roman" pitchFamily="18" charset="0"/>
                <a:cs typeface="Times New Roman" pitchFamily="18" charset="0"/>
              </a:rPr>
              <a:t>It is the systematic investigation of whether a program is effective: whether the activities implemented are having the desired effect. Evaluations are carried out periodically (mid project/end of project).</a:t>
            </a:r>
          </a:p>
          <a:p>
            <a:endParaRPr lang="en-US"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08038"/>
          </a:xfrm>
        </p:spPr>
        <p:txBody>
          <a:bodyPr>
            <a:normAutofit/>
          </a:bodyPr>
          <a:lstStyle/>
          <a:p>
            <a:r>
              <a:rPr lang="en-US" sz="3200" b="1" dirty="0">
                <a:latin typeface="Times New Roman" pitchFamily="18" charset="0"/>
                <a:cs typeface="Times New Roman" pitchFamily="18" charset="0"/>
              </a:rPr>
              <a:t>Why evaluate? </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lvl="0">
              <a:lnSpc>
                <a:spcPct val="150000"/>
              </a:lnSpc>
            </a:pPr>
            <a:r>
              <a:rPr lang="en-US" sz="2000" dirty="0">
                <a:latin typeface="Times New Roman" pitchFamily="18" charset="0"/>
                <a:cs typeface="Times New Roman" pitchFamily="18" charset="0"/>
              </a:rPr>
              <a:t>To learn about the impact on families, individuals and/or improvements in the organization</a:t>
            </a:r>
          </a:p>
          <a:p>
            <a:pPr lvl="0">
              <a:lnSpc>
                <a:spcPct val="150000"/>
              </a:lnSpc>
            </a:pPr>
            <a:r>
              <a:rPr lang="en-US" sz="2000" dirty="0">
                <a:latin typeface="Times New Roman" pitchFamily="18" charset="0"/>
                <a:cs typeface="Times New Roman" pitchFamily="18" charset="0"/>
              </a:rPr>
              <a:t>To make necessary changes to a </a:t>
            </a:r>
            <a:r>
              <a:rPr lang="en-US" sz="2000" dirty="0" err="1">
                <a:latin typeface="Times New Roman" pitchFamily="18" charset="0"/>
                <a:cs typeface="Times New Roman" pitchFamily="18" charset="0"/>
              </a:rPr>
              <a:t>programme</a:t>
            </a:r>
            <a:r>
              <a:rPr lang="en-US" sz="2000" dirty="0">
                <a:latin typeface="Times New Roman" pitchFamily="18" charset="0"/>
                <a:cs typeface="Times New Roman" pitchFamily="18" charset="0"/>
              </a:rPr>
              <a:t> or to build on what is working well </a:t>
            </a:r>
          </a:p>
          <a:p>
            <a:pPr lvl="0">
              <a:lnSpc>
                <a:spcPct val="150000"/>
              </a:lnSpc>
            </a:pPr>
            <a:r>
              <a:rPr lang="en-US" sz="2000" dirty="0">
                <a:latin typeface="Times New Roman" pitchFamily="18" charset="0"/>
                <a:cs typeface="Times New Roman" pitchFamily="18" charset="0"/>
              </a:rPr>
              <a:t>To identify unexpected results, impacts or outcomes</a:t>
            </a:r>
          </a:p>
          <a:p>
            <a:pPr lvl="0">
              <a:lnSpc>
                <a:spcPct val="150000"/>
              </a:lnSpc>
            </a:pPr>
            <a:r>
              <a:rPr lang="en-US" sz="2000" dirty="0">
                <a:latin typeface="Times New Roman" pitchFamily="18" charset="0"/>
                <a:cs typeface="Times New Roman" pitchFamily="18" charset="0"/>
              </a:rPr>
              <a:t>To indicate possible areas to research</a:t>
            </a:r>
          </a:p>
          <a:p>
            <a:pPr lvl="0">
              <a:lnSpc>
                <a:spcPct val="150000"/>
              </a:lnSpc>
            </a:pPr>
            <a:r>
              <a:rPr lang="en-US" sz="2000" dirty="0">
                <a:latin typeface="Times New Roman" pitchFamily="18" charset="0"/>
                <a:cs typeface="Times New Roman" pitchFamily="18" charset="0"/>
              </a:rPr>
              <a:t>To demonstrate to funders that outcomes have been met and to obtain future funding </a:t>
            </a:r>
          </a:p>
          <a:p>
            <a:endParaRPr lang="en-US"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60438"/>
          </a:xfrm>
        </p:spPr>
        <p:txBody>
          <a:bodyPr>
            <a:normAutofit/>
          </a:bodyPr>
          <a:lstStyle/>
          <a:p>
            <a:r>
              <a:rPr lang="en-US" sz="3200" b="1" dirty="0">
                <a:latin typeface="Times New Roman" pitchFamily="18" charset="0"/>
                <a:cs typeface="Times New Roman" pitchFamily="18" charset="0"/>
              </a:rPr>
              <a:t>How to evaluate </a:t>
            </a:r>
          </a:p>
        </p:txBody>
      </p:sp>
      <p:sp>
        <p:nvSpPr>
          <p:cNvPr id="3" name="Content Placeholder 2"/>
          <p:cNvSpPr>
            <a:spLocks noGrp="1"/>
          </p:cNvSpPr>
          <p:nvPr>
            <p:ph idx="1"/>
          </p:nvPr>
        </p:nvSpPr>
        <p:spPr/>
        <p:txBody>
          <a:bodyPr>
            <a:normAutofit/>
          </a:bodyPr>
          <a:lstStyle/>
          <a:p>
            <a:pPr lvl="0">
              <a:lnSpc>
                <a:spcPct val="150000"/>
              </a:lnSpc>
            </a:pPr>
            <a:r>
              <a:rPr lang="en-US" sz="2000" dirty="0">
                <a:latin typeface="Times New Roman" pitchFamily="18" charset="0"/>
                <a:cs typeface="Times New Roman" pitchFamily="18" charset="0"/>
              </a:rPr>
              <a:t>Practitioners need to know why they are undertaking evaluation, who is going to use it, what they need to know and for what purpose it is being undertaken.  Think about the scale of evaluation required.  This will help prevent resources being allocated to a task that may not be needed. </a:t>
            </a:r>
          </a:p>
          <a:p>
            <a:pPr lvl="0">
              <a:lnSpc>
                <a:spcPct val="150000"/>
              </a:lnSpc>
            </a:pPr>
            <a:r>
              <a:rPr lang="en-US" sz="2000" dirty="0">
                <a:latin typeface="Times New Roman" pitchFamily="18" charset="0"/>
                <a:cs typeface="Times New Roman" pitchFamily="18" charset="0"/>
              </a:rPr>
              <a:t>Ask the right questions of the right people at the right time and avoid long intrusive questions.  Knowing what the impacts are likely to be will help.</a:t>
            </a:r>
          </a:p>
          <a:p>
            <a:pPr lvl="0">
              <a:lnSpc>
                <a:spcPct val="150000"/>
              </a:lnSpc>
            </a:pPr>
            <a:r>
              <a:rPr lang="en-US" sz="2000" dirty="0">
                <a:latin typeface="Times New Roman" pitchFamily="18" charset="0"/>
                <a:cs typeface="Times New Roman" pitchFamily="18" charset="0"/>
              </a:rPr>
              <a:t>Questions need to be objective and seek answers to what you want or need to know.</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a:bodyPr>
          <a:lstStyle/>
          <a:p>
            <a:pPr lvl="0">
              <a:lnSpc>
                <a:spcPct val="150000"/>
              </a:lnSpc>
            </a:pPr>
            <a:r>
              <a:rPr lang="en-US" sz="2000" dirty="0">
                <a:latin typeface="Times New Roman" pitchFamily="18" charset="0"/>
                <a:cs typeface="Times New Roman" pitchFamily="18" charset="0"/>
              </a:rPr>
              <a:t>Use a range of evaluation approaches (including participatory): different and creative types of evaluation questions (qualitative and quantitative) a variety of mixed methods to ask questions and gather data, for example, focus groups, questionnaires, sticky notes. </a:t>
            </a:r>
          </a:p>
          <a:p>
            <a:pPr lvl="2">
              <a:lnSpc>
                <a:spcPct val="150000"/>
              </a:lnSpc>
              <a:buNone/>
            </a:pPr>
            <a:r>
              <a:rPr lang="en-US" sz="1200" dirty="0">
                <a:latin typeface="Times New Roman" pitchFamily="18" charset="0"/>
                <a:cs typeface="Times New Roman" pitchFamily="18" charset="0"/>
              </a:rPr>
              <a:t> </a:t>
            </a:r>
            <a:r>
              <a:rPr lang="en-US" sz="2000" dirty="0">
                <a:latin typeface="Times New Roman" pitchFamily="18" charset="0"/>
                <a:cs typeface="Times New Roman" pitchFamily="18" charset="0"/>
              </a:rPr>
              <a:t>Examples could include using video boxes, tablet computers, scribing for families, voice recordings, social media, photographs </a:t>
            </a:r>
            <a:endParaRPr lang="en-US" sz="1200" dirty="0">
              <a:latin typeface="Times New Roman" pitchFamily="18" charset="0"/>
              <a:cs typeface="Times New Roman" pitchFamily="18" charset="0"/>
            </a:endParaRPr>
          </a:p>
          <a:p>
            <a:pPr>
              <a:buNone/>
            </a:pPr>
            <a:endParaRPr lang="en-US" dirty="0"/>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fontScale="62500" lnSpcReduction="20000"/>
          </a:bodyPr>
          <a:lstStyle/>
          <a:p>
            <a:pPr>
              <a:lnSpc>
                <a:spcPct val="150000"/>
              </a:lnSpc>
            </a:pPr>
            <a:r>
              <a:rPr lang="en-US" dirty="0">
                <a:latin typeface="Times New Roman" pitchFamily="18" charset="0"/>
                <a:cs typeface="Times New Roman" pitchFamily="18" charset="0"/>
              </a:rPr>
              <a:t>Family literacy focuses on parents, grandparents and other family members to improve the reading and writing skills of the whole family. By reading to children and engaging in fun literacy activities regularly, adults actively keep their own skills sharp and also help children improve their skills. </a:t>
            </a:r>
          </a:p>
          <a:p>
            <a:pPr>
              <a:lnSpc>
                <a:spcPct val="150000"/>
              </a:lnSpc>
              <a:buNone/>
            </a:pPr>
            <a:endParaRPr lang="en-US" dirty="0">
              <a:latin typeface="Times New Roman" pitchFamily="18" charset="0"/>
              <a:cs typeface="Times New Roman" pitchFamily="18" charset="0"/>
            </a:endParaRPr>
          </a:p>
          <a:p>
            <a:pPr>
              <a:lnSpc>
                <a:spcPct val="150000"/>
              </a:lnSpc>
            </a:pPr>
            <a:r>
              <a:rPr lang="en-US" dirty="0">
                <a:latin typeface="Times New Roman" pitchFamily="18" charset="0"/>
                <a:cs typeface="Times New Roman" pitchFamily="18" charset="0"/>
              </a:rPr>
              <a:t>Family literacy activities strengthen the relationship between family members which, in turn, encourages lifelong learning. Without adult support and a strong foundation at home, a child is less likely to be successful and engaged in school.</a:t>
            </a:r>
          </a:p>
          <a:p>
            <a:endParaRPr 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normAutofit/>
          </a:bodyPr>
          <a:lstStyle/>
          <a:p>
            <a:r>
              <a:rPr lang="en-US" sz="3200" b="1" dirty="0">
                <a:latin typeface="Times New Roman" pitchFamily="18" charset="0"/>
                <a:cs typeface="Times New Roman" pitchFamily="18" charset="0"/>
              </a:rPr>
              <a:t>Evaluation of family literacy program </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057400"/>
            <a:ext cx="8229600" cy="4068763"/>
          </a:xfrm>
        </p:spPr>
        <p:txBody>
          <a:bodyPr>
            <a:normAutofit/>
          </a:bodyPr>
          <a:lstStyle/>
          <a:p>
            <a:pPr>
              <a:lnSpc>
                <a:spcPct val="150000"/>
              </a:lnSpc>
            </a:pPr>
            <a:r>
              <a:rPr lang="en-US" sz="2000" dirty="0">
                <a:latin typeface="Times New Roman" pitchFamily="18" charset="0"/>
                <a:cs typeface="Times New Roman" pitchFamily="18" charset="0"/>
              </a:rPr>
              <a:t>Family literacy program was to be undertaken for benefiting the concerned bodies of the program. </a:t>
            </a:r>
          </a:p>
          <a:p>
            <a:pPr>
              <a:lnSpc>
                <a:spcPct val="150000"/>
              </a:lnSpc>
            </a:pPr>
            <a:r>
              <a:rPr lang="en-US" sz="2000" dirty="0">
                <a:latin typeface="Times New Roman" pitchFamily="18" charset="0"/>
                <a:cs typeface="Times New Roman" pitchFamily="18" charset="0"/>
              </a:rPr>
              <a:t>Family literacy program as program before starting some action has to keep their goals of the program. Therefore based on the plan of the program different activity would be accomplished. For knowing the achievement of program evaluation is vital for family literacy program. </a:t>
            </a:r>
          </a:p>
          <a:p>
            <a:pPr>
              <a:buNone/>
            </a:pPr>
            <a:endParaRPr lang="en-US"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a:bodyPr>
          <a:lstStyle/>
          <a:p>
            <a:pPr>
              <a:lnSpc>
                <a:spcPct val="150000"/>
              </a:lnSpc>
            </a:pPr>
            <a:r>
              <a:rPr lang="en-US" sz="2000" dirty="0">
                <a:latin typeface="Times New Roman" pitchFamily="18" charset="0"/>
                <a:cs typeface="Times New Roman" pitchFamily="18" charset="0"/>
              </a:rPr>
              <a:t>Evaluation of family literacy program is varies data collected (both qualitative and </a:t>
            </a:r>
            <a:r>
              <a:rPr lang="en-US" sz="2000" dirty="0" err="1">
                <a:latin typeface="Times New Roman" pitchFamily="18" charset="0"/>
                <a:cs typeface="Times New Roman" pitchFamily="18" charset="0"/>
              </a:rPr>
              <a:t>quantative</a:t>
            </a:r>
            <a:r>
              <a:rPr lang="en-US" sz="2000" dirty="0">
                <a:latin typeface="Times New Roman" pitchFamily="18" charset="0"/>
                <a:cs typeface="Times New Roman" pitchFamily="18" charset="0"/>
              </a:rPr>
              <a:t> data collecting method) periodically (at mid or at the end of the program). </a:t>
            </a:r>
          </a:p>
          <a:p>
            <a:pPr>
              <a:lnSpc>
                <a:spcPct val="150000"/>
              </a:lnSpc>
            </a:pPr>
            <a:endParaRPr lang="en-US" sz="2000" dirty="0">
              <a:latin typeface="Times New Roman" pitchFamily="18" charset="0"/>
              <a:cs typeface="Times New Roman" pitchFamily="18" charset="0"/>
            </a:endParaRPr>
          </a:p>
          <a:p>
            <a:pPr>
              <a:lnSpc>
                <a:spcPct val="150000"/>
              </a:lnSpc>
            </a:pPr>
            <a:r>
              <a:rPr lang="en-US" sz="2000" dirty="0">
                <a:latin typeface="Times New Roman" pitchFamily="18" charset="0"/>
                <a:cs typeface="Times New Roman" pitchFamily="18" charset="0"/>
              </a:rPr>
              <a:t>Approaches to evaluation include: group discussion; individual evaluation sheets; ‘brainstorming’ and so on. It is help to assess, understand weakness, strength, achievement and effectiveness of the family literacy program</a:t>
            </a:r>
            <a:endParaRPr lang="en-US" dirty="0">
              <a:latin typeface="Times New Roman" pitchFamily="18" charset="0"/>
              <a:cs typeface="Times New Roman" pitchFamily="18" charset="0"/>
            </a:endParaRP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22313" y="4406900"/>
            <a:ext cx="7772400" cy="45719"/>
          </a:xfrm>
        </p:spPr>
        <p:txBody>
          <a:bodyPr>
            <a:normAutofit fontScale="90000"/>
          </a:bodyPr>
          <a:lstStyle/>
          <a:p>
            <a:endParaRPr lang="en-US" dirty="0"/>
          </a:p>
        </p:txBody>
      </p:sp>
      <p:sp>
        <p:nvSpPr>
          <p:cNvPr id="5" name="Text Placeholder 4"/>
          <p:cNvSpPr>
            <a:spLocks noGrp="1"/>
          </p:cNvSpPr>
          <p:nvPr>
            <p:ph type="body" idx="1"/>
          </p:nvPr>
        </p:nvSpPr>
        <p:spPr>
          <a:xfrm>
            <a:off x="722313" y="1981201"/>
            <a:ext cx="7772400" cy="1676399"/>
          </a:xfrm>
        </p:spPr>
        <p:txBody>
          <a:bodyPr>
            <a:normAutofit/>
          </a:bodyPr>
          <a:lstStyle/>
          <a:p>
            <a:pPr algn="ctr"/>
            <a:r>
              <a:rPr lang="en-US" sz="7200" b="1" dirty="0">
                <a:solidFill>
                  <a:srgbClr val="7030A0"/>
                </a:solidFill>
                <a:latin typeface="Bradley Hand ITC" pitchFamily="66" charset="0"/>
              </a:rPr>
              <a:t>The end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246</TotalTime>
  <Words>6462</Words>
  <Application>Microsoft Office PowerPoint</Application>
  <PresentationFormat>On-screen Show (4:3)</PresentationFormat>
  <Paragraphs>419</Paragraphs>
  <Slides>92</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92</vt:i4>
      </vt:variant>
    </vt:vector>
  </HeadingPairs>
  <TitlesOfParts>
    <vt:vector size="102" baseType="lpstr">
      <vt:lpstr>Arial</vt:lpstr>
      <vt:lpstr>Bahnschrift Condensed</vt:lpstr>
      <vt:lpstr>Bahnschrift Light Condensed</vt:lpstr>
      <vt:lpstr>Bell MT</vt:lpstr>
      <vt:lpstr>Bradley Hand ITC</vt:lpstr>
      <vt:lpstr>Calibri</vt:lpstr>
      <vt:lpstr>Courier New</vt:lpstr>
      <vt:lpstr>Times New Roman</vt:lpstr>
      <vt:lpstr>Wingdings</vt:lpstr>
      <vt:lpstr>Office Theme</vt:lpstr>
      <vt:lpstr>Family literacy: Principles, Approaches and Practices </vt:lpstr>
      <vt:lpstr>Chapter One  The Concept of Family Literacy </vt:lpstr>
      <vt:lpstr>Cont…</vt:lpstr>
      <vt:lpstr>Cont…</vt:lpstr>
      <vt:lpstr>Cont…</vt:lpstr>
      <vt:lpstr>Cont…</vt:lpstr>
      <vt:lpstr>Cont…</vt:lpstr>
      <vt:lpstr>Cont…</vt:lpstr>
      <vt:lpstr>Cont…</vt:lpstr>
      <vt:lpstr>The key elements of family literacy</vt:lpstr>
      <vt:lpstr>Cont…</vt:lpstr>
      <vt:lpstr>Cont…</vt:lpstr>
      <vt:lpstr>The nature of family literacy</vt:lpstr>
      <vt:lpstr>Cont…</vt:lpstr>
      <vt:lpstr>Cont…</vt:lpstr>
      <vt:lpstr>The objectives of Family literacy</vt:lpstr>
      <vt:lpstr>Principles of family Literacy</vt:lpstr>
      <vt:lpstr>Cont…</vt:lpstr>
      <vt:lpstr>The Benefits of family Literacy</vt:lpstr>
      <vt:lpstr>Cont…</vt:lpstr>
      <vt:lpstr>How children benefit from family literacy programs? </vt:lpstr>
      <vt:lpstr>How parents benefit from family literacy programs? </vt:lpstr>
      <vt:lpstr>Cont…</vt:lpstr>
      <vt:lpstr>Categorizing family literacy programs </vt:lpstr>
      <vt:lpstr>1. Direct adult / direct child Programming</vt:lpstr>
      <vt:lpstr>2. Direct adult / indirect child</vt:lpstr>
      <vt:lpstr>4. Indirect adult / indirect child</vt:lpstr>
      <vt:lpstr>Chapter Two </vt:lpstr>
      <vt:lpstr>Cont…</vt:lpstr>
      <vt:lpstr>Cont…</vt:lpstr>
      <vt:lpstr>Cont…</vt:lpstr>
      <vt:lpstr>Cont…</vt:lpstr>
      <vt:lpstr>Cont…</vt:lpstr>
      <vt:lpstr>Some of the challenges that family literacy and learning programmes face include:</vt:lpstr>
      <vt:lpstr>Intergenerational learning</vt:lpstr>
      <vt:lpstr>Cont…</vt:lpstr>
      <vt:lpstr>Cont…</vt:lpstr>
      <vt:lpstr>Cont…</vt:lpstr>
      <vt:lpstr>Cont…</vt:lpstr>
      <vt:lpstr>Cont...</vt:lpstr>
      <vt:lpstr>The Benefits of Intergenerational Learning</vt:lpstr>
      <vt:lpstr>Cont…</vt:lpstr>
      <vt:lpstr>Cont…</vt:lpstr>
      <vt:lpstr>Cont…</vt:lpstr>
      <vt:lpstr>Cont…</vt:lpstr>
      <vt:lpstr>Cont…</vt:lpstr>
      <vt:lpstr>Mobile Family Literacy </vt:lpstr>
      <vt:lpstr>Parental Influences and Child Technology Use</vt:lpstr>
      <vt:lpstr>Cont…</vt:lpstr>
      <vt:lpstr>Cont…</vt:lpstr>
      <vt:lpstr>Cont…</vt:lpstr>
      <vt:lpstr>Cont…</vt:lpstr>
      <vt:lpstr>Cont…</vt:lpstr>
      <vt:lpstr>Chapter Three</vt:lpstr>
      <vt:lpstr>Cont…</vt:lpstr>
      <vt:lpstr>Cont…</vt:lpstr>
      <vt:lpstr>Features partnerships </vt:lpstr>
      <vt:lpstr>Key partners in family learning</vt:lpstr>
      <vt:lpstr>How do parents, families, and communities get involved? </vt:lpstr>
      <vt:lpstr>Epstein’s Framework on Involvement </vt:lpstr>
      <vt:lpstr>Cont…</vt:lpstr>
      <vt:lpstr>Cont…</vt:lpstr>
      <vt:lpstr>What hinders involvement? </vt:lpstr>
      <vt:lpstr>Cont…</vt:lpstr>
      <vt:lpstr>Cont…</vt:lpstr>
      <vt:lpstr>Benefits Partnerships in Family learning</vt:lpstr>
      <vt:lpstr>The school benefits by gaining:-</vt:lpstr>
      <vt:lpstr>Cont…</vt:lpstr>
      <vt:lpstr>The families benefit by gaining:-</vt:lpstr>
      <vt:lpstr>Cont…</vt:lpstr>
      <vt:lpstr>The students benefit by gaining:-</vt:lpstr>
      <vt:lpstr>The teachers benefit by gaining:-</vt:lpstr>
      <vt:lpstr>Cont…</vt:lpstr>
      <vt:lpstr>Administrators benefit by gaining:-</vt:lpstr>
      <vt:lpstr>The community benefits by gaining:-</vt:lpstr>
      <vt:lpstr>Key Elements of Successful Partnerships for Learning</vt:lpstr>
      <vt:lpstr>Seven elements are particularly important in establishing successful and sustainable partnerships:</vt:lpstr>
      <vt:lpstr>Cont…</vt:lpstr>
      <vt:lpstr>Chapter Four Monitoring and Evaluating family literacy program</vt:lpstr>
      <vt:lpstr>Cont…</vt:lpstr>
      <vt:lpstr>Cont…</vt:lpstr>
      <vt:lpstr>Monitoring family literacy </vt:lpstr>
      <vt:lpstr>Cont….</vt:lpstr>
      <vt:lpstr>Define Evaluation </vt:lpstr>
      <vt:lpstr>Cont…</vt:lpstr>
      <vt:lpstr>Cont…</vt:lpstr>
      <vt:lpstr>Why evaluate? </vt:lpstr>
      <vt:lpstr>How to evaluate </vt:lpstr>
      <vt:lpstr>Cont…</vt:lpstr>
      <vt:lpstr>Evaluation of family literacy program </vt:lpstr>
      <vt:lpstr>Cont…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Three</dc:title>
  <dc:creator>HP</dc:creator>
  <cp:lastModifiedBy>inedis</cp:lastModifiedBy>
  <cp:revision>59</cp:revision>
  <dcterms:created xsi:type="dcterms:W3CDTF">2020-04-19T08:59:51Z</dcterms:created>
  <dcterms:modified xsi:type="dcterms:W3CDTF">2020-04-25T16:48:01Z</dcterms:modified>
</cp:coreProperties>
</file>