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2"/>
  </p:notesMasterIdLst>
  <p:handoutMasterIdLst>
    <p:handoutMasterId r:id="rId123"/>
  </p:handoutMasterIdLst>
  <p:sldIdLst>
    <p:sldId id="256" r:id="rId2"/>
    <p:sldId id="257" r:id="rId3"/>
    <p:sldId id="381" r:id="rId4"/>
    <p:sldId id="270" r:id="rId5"/>
    <p:sldId id="392" r:id="rId6"/>
    <p:sldId id="393" r:id="rId7"/>
    <p:sldId id="394" r:id="rId8"/>
    <p:sldId id="395" r:id="rId9"/>
    <p:sldId id="396" r:id="rId10"/>
    <p:sldId id="397" r:id="rId11"/>
    <p:sldId id="398" r:id="rId12"/>
    <p:sldId id="258" r:id="rId13"/>
    <p:sldId id="261" r:id="rId14"/>
    <p:sldId id="260" r:id="rId15"/>
    <p:sldId id="262" r:id="rId16"/>
    <p:sldId id="267" r:id="rId17"/>
    <p:sldId id="271" r:id="rId18"/>
    <p:sldId id="263" r:id="rId19"/>
    <p:sldId id="268" r:id="rId20"/>
    <p:sldId id="272" r:id="rId21"/>
    <p:sldId id="273" r:id="rId22"/>
    <p:sldId id="384" r:id="rId23"/>
    <p:sldId id="385" r:id="rId24"/>
    <p:sldId id="386" r:id="rId25"/>
    <p:sldId id="387" r:id="rId26"/>
    <p:sldId id="388" r:id="rId27"/>
    <p:sldId id="389" r:id="rId28"/>
    <p:sldId id="390" r:id="rId29"/>
    <p:sldId id="274" r:id="rId30"/>
    <p:sldId id="277" r:id="rId31"/>
    <p:sldId id="382" r:id="rId32"/>
    <p:sldId id="278" r:id="rId33"/>
    <p:sldId id="279" r:id="rId34"/>
    <p:sldId id="269" r:id="rId35"/>
    <p:sldId id="280" r:id="rId36"/>
    <p:sldId id="281" r:id="rId37"/>
    <p:sldId id="282" r:id="rId38"/>
    <p:sldId id="283" r:id="rId39"/>
    <p:sldId id="284" r:id="rId40"/>
    <p:sldId id="292" r:id="rId41"/>
    <p:sldId id="293" r:id="rId42"/>
    <p:sldId id="295" r:id="rId43"/>
    <p:sldId id="296" r:id="rId44"/>
    <p:sldId id="297" r:id="rId45"/>
    <p:sldId id="298" r:id="rId46"/>
    <p:sldId id="299" r:id="rId47"/>
    <p:sldId id="300" r:id="rId48"/>
    <p:sldId id="301" r:id="rId49"/>
    <p:sldId id="302" r:id="rId50"/>
    <p:sldId id="303" r:id="rId51"/>
    <p:sldId id="304" r:id="rId52"/>
    <p:sldId id="319" r:id="rId53"/>
    <p:sldId id="305" r:id="rId54"/>
    <p:sldId id="306" r:id="rId55"/>
    <p:sldId id="307" r:id="rId56"/>
    <p:sldId id="308" r:id="rId57"/>
    <p:sldId id="309" r:id="rId58"/>
    <p:sldId id="310" r:id="rId59"/>
    <p:sldId id="311" r:id="rId60"/>
    <p:sldId id="312" r:id="rId61"/>
    <p:sldId id="313" r:id="rId62"/>
    <p:sldId id="314" r:id="rId63"/>
    <p:sldId id="315" r:id="rId64"/>
    <p:sldId id="343" r:id="rId65"/>
    <p:sldId id="317"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2" r:id="rId87"/>
    <p:sldId id="340" r:id="rId88"/>
    <p:sldId id="341" r:id="rId89"/>
    <p:sldId id="344" r:id="rId90"/>
    <p:sldId id="345" r:id="rId91"/>
    <p:sldId id="346" r:id="rId92"/>
    <p:sldId id="347" r:id="rId93"/>
    <p:sldId id="377" r:id="rId94"/>
    <p:sldId id="378" r:id="rId95"/>
    <p:sldId id="379" r:id="rId96"/>
    <p:sldId id="380" r:id="rId97"/>
    <p:sldId id="348" r:id="rId98"/>
    <p:sldId id="349" r:id="rId99"/>
    <p:sldId id="350" r:id="rId100"/>
    <p:sldId id="351" r:id="rId101"/>
    <p:sldId id="352" r:id="rId102"/>
    <p:sldId id="353" r:id="rId103"/>
    <p:sldId id="354" r:id="rId104"/>
    <p:sldId id="355" r:id="rId105"/>
    <p:sldId id="356" r:id="rId106"/>
    <p:sldId id="357" r:id="rId107"/>
    <p:sldId id="358" r:id="rId108"/>
    <p:sldId id="359" r:id="rId109"/>
    <p:sldId id="360" r:id="rId110"/>
    <p:sldId id="365" r:id="rId111"/>
    <p:sldId id="366" r:id="rId112"/>
    <p:sldId id="367" r:id="rId113"/>
    <p:sldId id="368" r:id="rId114"/>
    <p:sldId id="369" r:id="rId115"/>
    <p:sldId id="370" r:id="rId116"/>
    <p:sldId id="371" r:id="rId117"/>
    <p:sldId id="372" r:id="rId118"/>
    <p:sldId id="373" r:id="rId119"/>
    <p:sldId id="374" r:id="rId120"/>
    <p:sldId id="375" r:id="rId1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606" autoAdjust="0"/>
  </p:normalViewPr>
  <p:slideViewPr>
    <p:cSldViewPr>
      <p:cViewPr varScale="1">
        <p:scale>
          <a:sx n="60" d="100"/>
          <a:sy n="60" d="100"/>
        </p:scale>
        <p:origin x="1460" y="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handoutMaster" Target="handoutMasters/handout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7146DB-5D90-4F0A-B99B-90D5E818ADA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C0104721-9035-4B0A-B7BC-151319CB20DF}">
      <dgm:prSet phldrT="[Text]"/>
      <dgm:spPr>
        <a:solidFill>
          <a:srgbClr val="00B050"/>
        </a:solidFill>
      </dgm:spPr>
      <dgm:t>
        <a:bodyPr/>
        <a:lstStyle/>
        <a:p>
          <a:pPr algn="ctr"/>
          <a:r>
            <a:rPr lang="en-US" dirty="0"/>
            <a:t>Interdependence</a:t>
          </a:r>
        </a:p>
      </dgm:t>
    </dgm:pt>
    <dgm:pt modelId="{052D3EFF-2CAB-4FC3-9CFD-8D8CE7CFE099}" type="parTrans" cxnId="{C72EA677-1F6D-4CD3-B947-55929C8CD96F}">
      <dgm:prSet/>
      <dgm:spPr/>
      <dgm:t>
        <a:bodyPr/>
        <a:lstStyle/>
        <a:p>
          <a:endParaRPr lang="en-US"/>
        </a:p>
      </dgm:t>
    </dgm:pt>
    <dgm:pt modelId="{9305A5FC-A876-4242-8A8A-087CF2FD3557}" type="sibTrans" cxnId="{C72EA677-1F6D-4CD3-B947-55929C8CD96F}">
      <dgm:prSet/>
      <dgm:spPr/>
      <dgm:t>
        <a:bodyPr/>
        <a:lstStyle/>
        <a:p>
          <a:endParaRPr lang="en-US"/>
        </a:p>
      </dgm:t>
    </dgm:pt>
    <dgm:pt modelId="{0A9A6E30-48F5-4D81-884E-31B83CDFDD7E}">
      <dgm:prSet phldrT="[Text]"/>
      <dgm:spPr>
        <a:solidFill>
          <a:srgbClr val="92D050"/>
        </a:solidFill>
      </dgm:spPr>
      <dgm:t>
        <a:bodyPr/>
        <a:lstStyle/>
        <a:p>
          <a:pPr algn="ctr"/>
          <a:r>
            <a:rPr lang="en-US" dirty="0"/>
            <a:t>Independence</a:t>
          </a:r>
        </a:p>
      </dgm:t>
    </dgm:pt>
    <dgm:pt modelId="{351EBB38-697E-4A60-8940-CA783300CAED}" type="parTrans" cxnId="{F3897E6C-4AD8-4245-8B2B-3AAE6B833A4F}">
      <dgm:prSet/>
      <dgm:spPr/>
      <dgm:t>
        <a:bodyPr/>
        <a:lstStyle/>
        <a:p>
          <a:endParaRPr lang="en-US"/>
        </a:p>
      </dgm:t>
    </dgm:pt>
    <dgm:pt modelId="{80A4283F-3741-4545-8E74-F289984DC393}" type="sibTrans" cxnId="{F3897E6C-4AD8-4245-8B2B-3AAE6B833A4F}">
      <dgm:prSet/>
      <dgm:spPr/>
      <dgm:t>
        <a:bodyPr/>
        <a:lstStyle/>
        <a:p>
          <a:endParaRPr lang="en-US"/>
        </a:p>
      </dgm:t>
    </dgm:pt>
    <dgm:pt modelId="{701D3555-B0BD-4A9F-AA43-4DCE3165BD40}">
      <dgm:prSet phldrT="[Text]"/>
      <dgm:spPr>
        <a:solidFill>
          <a:schemeClr val="accent3">
            <a:lumMod val="75000"/>
          </a:schemeClr>
        </a:solidFill>
      </dgm:spPr>
      <dgm:t>
        <a:bodyPr/>
        <a:lstStyle/>
        <a:p>
          <a:pPr algn="ctr"/>
          <a:r>
            <a:rPr lang="en-US" dirty="0"/>
            <a:t>Dependence</a:t>
          </a:r>
        </a:p>
      </dgm:t>
    </dgm:pt>
    <dgm:pt modelId="{27384602-8FB3-45EA-8614-94554BFC0D71}" type="parTrans" cxnId="{ECE09901-0408-49DD-84E1-9623D4019C29}">
      <dgm:prSet/>
      <dgm:spPr/>
      <dgm:t>
        <a:bodyPr/>
        <a:lstStyle/>
        <a:p>
          <a:endParaRPr lang="en-US"/>
        </a:p>
      </dgm:t>
    </dgm:pt>
    <dgm:pt modelId="{09FD99F0-A3D8-4153-9F70-E292BB0D0AB2}" type="sibTrans" cxnId="{ECE09901-0408-49DD-84E1-9623D4019C29}">
      <dgm:prSet/>
      <dgm:spPr/>
      <dgm:t>
        <a:bodyPr/>
        <a:lstStyle/>
        <a:p>
          <a:endParaRPr lang="en-US"/>
        </a:p>
      </dgm:t>
    </dgm:pt>
    <dgm:pt modelId="{AF3B8F0A-DB3A-4D48-8DA6-73C6A8E14564}" type="pres">
      <dgm:prSet presAssocID="{6E7146DB-5D90-4F0A-B99B-90D5E818ADA7}" presName="linear" presStyleCnt="0">
        <dgm:presLayoutVars>
          <dgm:dir/>
          <dgm:animLvl val="lvl"/>
          <dgm:resizeHandles val="exact"/>
        </dgm:presLayoutVars>
      </dgm:prSet>
      <dgm:spPr/>
    </dgm:pt>
    <dgm:pt modelId="{9A4E15CF-276D-420D-9686-2ADA24CF3423}" type="pres">
      <dgm:prSet presAssocID="{C0104721-9035-4B0A-B7BC-151319CB20DF}" presName="parentLin" presStyleCnt="0"/>
      <dgm:spPr/>
    </dgm:pt>
    <dgm:pt modelId="{55DAD4E9-D4C4-438B-9AEF-35AF2A76ED56}" type="pres">
      <dgm:prSet presAssocID="{C0104721-9035-4B0A-B7BC-151319CB20DF}" presName="parentLeftMargin" presStyleLbl="node1" presStyleIdx="0" presStyleCnt="3"/>
      <dgm:spPr/>
    </dgm:pt>
    <dgm:pt modelId="{1EB96107-350B-4A3A-83FE-5A36BBEFF8F9}" type="pres">
      <dgm:prSet presAssocID="{C0104721-9035-4B0A-B7BC-151319CB20DF}" presName="parentText" presStyleLbl="node1" presStyleIdx="0" presStyleCnt="3">
        <dgm:presLayoutVars>
          <dgm:chMax val="0"/>
          <dgm:bulletEnabled val="1"/>
        </dgm:presLayoutVars>
      </dgm:prSet>
      <dgm:spPr/>
    </dgm:pt>
    <dgm:pt modelId="{D88D6FBE-F530-4632-BC0C-C57BDB94E3FA}" type="pres">
      <dgm:prSet presAssocID="{C0104721-9035-4B0A-B7BC-151319CB20DF}" presName="negativeSpace" presStyleCnt="0"/>
      <dgm:spPr/>
    </dgm:pt>
    <dgm:pt modelId="{155A744D-B204-43BD-AEA8-57FD4E517B25}" type="pres">
      <dgm:prSet presAssocID="{C0104721-9035-4B0A-B7BC-151319CB20DF}" presName="childText" presStyleLbl="conFgAcc1" presStyleIdx="0" presStyleCnt="3">
        <dgm:presLayoutVars>
          <dgm:bulletEnabled val="1"/>
        </dgm:presLayoutVars>
      </dgm:prSet>
      <dgm:spPr/>
    </dgm:pt>
    <dgm:pt modelId="{999771D6-78BA-4F82-8622-31115CF1D99F}" type="pres">
      <dgm:prSet presAssocID="{9305A5FC-A876-4242-8A8A-087CF2FD3557}" presName="spaceBetweenRectangles" presStyleCnt="0"/>
      <dgm:spPr/>
    </dgm:pt>
    <dgm:pt modelId="{79929FAA-B3F2-47A7-9CCE-BD15115675EE}" type="pres">
      <dgm:prSet presAssocID="{0A9A6E30-48F5-4D81-884E-31B83CDFDD7E}" presName="parentLin" presStyleCnt="0"/>
      <dgm:spPr/>
    </dgm:pt>
    <dgm:pt modelId="{A8B653AD-FB68-424E-BFDF-AC563193B2BF}" type="pres">
      <dgm:prSet presAssocID="{0A9A6E30-48F5-4D81-884E-31B83CDFDD7E}" presName="parentLeftMargin" presStyleLbl="node1" presStyleIdx="0" presStyleCnt="3"/>
      <dgm:spPr/>
    </dgm:pt>
    <dgm:pt modelId="{C1330CCD-B944-48CE-9C60-BCA2D05746EE}" type="pres">
      <dgm:prSet presAssocID="{0A9A6E30-48F5-4D81-884E-31B83CDFDD7E}" presName="parentText" presStyleLbl="node1" presStyleIdx="1" presStyleCnt="3">
        <dgm:presLayoutVars>
          <dgm:chMax val="0"/>
          <dgm:bulletEnabled val="1"/>
        </dgm:presLayoutVars>
      </dgm:prSet>
      <dgm:spPr/>
    </dgm:pt>
    <dgm:pt modelId="{285DB8E8-48E7-4B2F-BB28-FDA27EE994FA}" type="pres">
      <dgm:prSet presAssocID="{0A9A6E30-48F5-4D81-884E-31B83CDFDD7E}" presName="negativeSpace" presStyleCnt="0"/>
      <dgm:spPr/>
    </dgm:pt>
    <dgm:pt modelId="{ECD39234-68B2-40F8-8825-549609E6C649}" type="pres">
      <dgm:prSet presAssocID="{0A9A6E30-48F5-4D81-884E-31B83CDFDD7E}" presName="childText" presStyleLbl="conFgAcc1" presStyleIdx="1" presStyleCnt="3">
        <dgm:presLayoutVars>
          <dgm:bulletEnabled val="1"/>
        </dgm:presLayoutVars>
      </dgm:prSet>
      <dgm:spPr/>
    </dgm:pt>
    <dgm:pt modelId="{70F340E7-EABB-414A-A8F1-B57E6A4A39FE}" type="pres">
      <dgm:prSet presAssocID="{80A4283F-3741-4545-8E74-F289984DC393}" presName="spaceBetweenRectangles" presStyleCnt="0"/>
      <dgm:spPr/>
    </dgm:pt>
    <dgm:pt modelId="{C0552E28-C31D-4BE0-B090-E46CBBD884F6}" type="pres">
      <dgm:prSet presAssocID="{701D3555-B0BD-4A9F-AA43-4DCE3165BD40}" presName="parentLin" presStyleCnt="0"/>
      <dgm:spPr/>
    </dgm:pt>
    <dgm:pt modelId="{E8C4FD8A-F687-45B5-9F24-3FB2FBAB6BFE}" type="pres">
      <dgm:prSet presAssocID="{701D3555-B0BD-4A9F-AA43-4DCE3165BD40}" presName="parentLeftMargin" presStyleLbl="node1" presStyleIdx="1" presStyleCnt="3"/>
      <dgm:spPr/>
    </dgm:pt>
    <dgm:pt modelId="{15DEB40D-1C1F-4F9B-94D4-8E67EE5925D7}" type="pres">
      <dgm:prSet presAssocID="{701D3555-B0BD-4A9F-AA43-4DCE3165BD40}" presName="parentText" presStyleLbl="node1" presStyleIdx="2" presStyleCnt="3">
        <dgm:presLayoutVars>
          <dgm:chMax val="0"/>
          <dgm:bulletEnabled val="1"/>
        </dgm:presLayoutVars>
      </dgm:prSet>
      <dgm:spPr/>
    </dgm:pt>
    <dgm:pt modelId="{515DD409-7F90-49E3-9B7E-A3E405F8C9C5}" type="pres">
      <dgm:prSet presAssocID="{701D3555-B0BD-4A9F-AA43-4DCE3165BD40}" presName="negativeSpace" presStyleCnt="0"/>
      <dgm:spPr/>
    </dgm:pt>
    <dgm:pt modelId="{B0D93CC4-58E7-4E9F-8379-55C43AADE8F6}" type="pres">
      <dgm:prSet presAssocID="{701D3555-B0BD-4A9F-AA43-4DCE3165BD40}" presName="childText" presStyleLbl="conFgAcc1" presStyleIdx="2" presStyleCnt="3">
        <dgm:presLayoutVars>
          <dgm:bulletEnabled val="1"/>
        </dgm:presLayoutVars>
      </dgm:prSet>
      <dgm:spPr/>
    </dgm:pt>
  </dgm:ptLst>
  <dgm:cxnLst>
    <dgm:cxn modelId="{ECE09901-0408-49DD-84E1-9623D4019C29}" srcId="{6E7146DB-5D90-4F0A-B99B-90D5E818ADA7}" destId="{701D3555-B0BD-4A9F-AA43-4DCE3165BD40}" srcOrd="2" destOrd="0" parTransId="{27384602-8FB3-45EA-8614-94554BFC0D71}" sibTransId="{09FD99F0-A3D8-4153-9F70-E292BB0D0AB2}"/>
    <dgm:cxn modelId="{C2783B3E-3E1A-4FCC-8268-EDAF89424CEA}" type="presOf" srcId="{C0104721-9035-4B0A-B7BC-151319CB20DF}" destId="{55DAD4E9-D4C4-438B-9AEF-35AF2A76ED56}" srcOrd="0" destOrd="0" presId="urn:microsoft.com/office/officeart/2005/8/layout/list1"/>
    <dgm:cxn modelId="{9928A866-AC19-48AB-B988-F4DD30F31F7E}" type="presOf" srcId="{6E7146DB-5D90-4F0A-B99B-90D5E818ADA7}" destId="{AF3B8F0A-DB3A-4D48-8DA6-73C6A8E14564}" srcOrd="0" destOrd="0" presId="urn:microsoft.com/office/officeart/2005/8/layout/list1"/>
    <dgm:cxn modelId="{F3897E6C-4AD8-4245-8B2B-3AAE6B833A4F}" srcId="{6E7146DB-5D90-4F0A-B99B-90D5E818ADA7}" destId="{0A9A6E30-48F5-4D81-884E-31B83CDFDD7E}" srcOrd="1" destOrd="0" parTransId="{351EBB38-697E-4A60-8940-CA783300CAED}" sibTransId="{80A4283F-3741-4545-8E74-F289984DC393}"/>
    <dgm:cxn modelId="{F32F5D53-B18A-44A2-8AA0-6608126E5156}" type="presOf" srcId="{0A9A6E30-48F5-4D81-884E-31B83CDFDD7E}" destId="{A8B653AD-FB68-424E-BFDF-AC563193B2BF}" srcOrd="0" destOrd="0" presId="urn:microsoft.com/office/officeart/2005/8/layout/list1"/>
    <dgm:cxn modelId="{5CC45B76-93A5-4637-A57D-8CDEE0550D3C}" type="presOf" srcId="{701D3555-B0BD-4A9F-AA43-4DCE3165BD40}" destId="{15DEB40D-1C1F-4F9B-94D4-8E67EE5925D7}" srcOrd="1" destOrd="0" presId="urn:microsoft.com/office/officeart/2005/8/layout/list1"/>
    <dgm:cxn modelId="{C72EA677-1F6D-4CD3-B947-55929C8CD96F}" srcId="{6E7146DB-5D90-4F0A-B99B-90D5E818ADA7}" destId="{C0104721-9035-4B0A-B7BC-151319CB20DF}" srcOrd="0" destOrd="0" parTransId="{052D3EFF-2CAB-4FC3-9CFD-8D8CE7CFE099}" sibTransId="{9305A5FC-A876-4242-8A8A-087CF2FD3557}"/>
    <dgm:cxn modelId="{9F227F94-9D0B-4FEC-A652-CDEE5ED122B9}" type="presOf" srcId="{0A9A6E30-48F5-4D81-884E-31B83CDFDD7E}" destId="{C1330CCD-B944-48CE-9C60-BCA2D05746EE}" srcOrd="1" destOrd="0" presId="urn:microsoft.com/office/officeart/2005/8/layout/list1"/>
    <dgm:cxn modelId="{6A71EB99-06ED-4976-A31E-9A2D69F91D7B}" type="presOf" srcId="{C0104721-9035-4B0A-B7BC-151319CB20DF}" destId="{1EB96107-350B-4A3A-83FE-5A36BBEFF8F9}" srcOrd="1" destOrd="0" presId="urn:microsoft.com/office/officeart/2005/8/layout/list1"/>
    <dgm:cxn modelId="{D9DD999A-598A-44BA-B361-9BA18C01AE67}" type="presOf" srcId="{701D3555-B0BD-4A9F-AA43-4DCE3165BD40}" destId="{E8C4FD8A-F687-45B5-9F24-3FB2FBAB6BFE}" srcOrd="0" destOrd="0" presId="urn:microsoft.com/office/officeart/2005/8/layout/list1"/>
    <dgm:cxn modelId="{1EE4087E-9B29-423A-8769-EA2AE3AAF467}" type="presParOf" srcId="{AF3B8F0A-DB3A-4D48-8DA6-73C6A8E14564}" destId="{9A4E15CF-276D-420D-9686-2ADA24CF3423}" srcOrd="0" destOrd="0" presId="urn:microsoft.com/office/officeart/2005/8/layout/list1"/>
    <dgm:cxn modelId="{55AAC225-9B70-4123-B357-A4E27763C0F8}" type="presParOf" srcId="{9A4E15CF-276D-420D-9686-2ADA24CF3423}" destId="{55DAD4E9-D4C4-438B-9AEF-35AF2A76ED56}" srcOrd="0" destOrd="0" presId="urn:microsoft.com/office/officeart/2005/8/layout/list1"/>
    <dgm:cxn modelId="{9ACE9FF5-D6AC-48A1-A230-5957AB79CE58}" type="presParOf" srcId="{9A4E15CF-276D-420D-9686-2ADA24CF3423}" destId="{1EB96107-350B-4A3A-83FE-5A36BBEFF8F9}" srcOrd="1" destOrd="0" presId="urn:microsoft.com/office/officeart/2005/8/layout/list1"/>
    <dgm:cxn modelId="{66C9A7F6-29CB-4996-A4B1-99E665D4C84A}" type="presParOf" srcId="{AF3B8F0A-DB3A-4D48-8DA6-73C6A8E14564}" destId="{D88D6FBE-F530-4632-BC0C-C57BDB94E3FA}" srcOrd="1" destOrd="0" presId="urn:microsoft.com/office/officeart/2005/8/layout/list1"/>
    <dgm:cxn modelId="{9B88DCF4-D92C-4427-AE09-3FCC984F3CDC}" type="presParOf" srcId="{AF3B8F0A-DB3A-4D48-8DA6-73C6A8E14564}" destId="{155A744D-B204-43BD-AEA8-57FD4E517B25}" srcOrd="2" destOrd="0" presId="urn:microsoft.com/office/officeart/2005/8/layout/list1"/>
    <dgm:cxn modelId="{6FEF6A65-3028-4DC9-89C2-A6FD7F765A7F}" type="presParOf" srcId="{AF3B8F0A-DB3A-4D48-8DA6-73C6A8E14564}" destId="{999771D6-78BA-4F82-8622-31115CF1D99F}" srcOrd="3" destOrd="0" presId="urn:microsoft.com/office/officeart/2005/8/layout/list1"/>
    <dgm:cxn modelId="{FAF4F4FE-C663-4F54-A33F-477E4F7DDBB5}" type="presParOf" srcId="{AF3B8F0A-DB3A-4D48-8DA6-73C6A8E14564}" destId="{79929FAA-B3F2-47A7-9CCE-BD15115675EE}" srcOrd="4" destOrd="0" presId="urn:microsoft.com/office/officeart/2005/8/layout/list1"/>
    <dgm:cxn modelId="{CC25A914-E8B2-45A6-961B-A05F151E427F}" type="presParOf" srcId="{79929FAA-B3F2-47A7-9CCE-BD15115675EE}" destId="{A8B653AD-FB68-424E-BFDF-AC563193B2BF}" srcOrd="0" destOrd="0" presId="urn:microsoft.com/office/officeart/2005/8/layout/list1"/>
    <dgm:cxn modelId="{5FBBDA85-98E2-4672-A0CC-65030333BC2C}" type="presParOf" srcId="{79929FAA-B3F2-47A7-9CCE-BD15115675EE}" destId="{C1330CCD-B944-48CE-9C60-BCA2D05746EE}" srcOrd="1" destOrd="0" presId="urn:microsoft.com/office/officeart/2005/8/layout/list1"/>
    <dgm:cxn modelId="{313A479E-C7E6-4B69-B67C-45F277A051B1}" type="presParOf" srcId="{AF3B8F0A-DB3A-4D48-8DA6-73C6A8E14564}" destId="{285DB8E8-48E7-4B2F-BB28-FDA27EE994FA}" srcOrd="5" destOrd="0" presId="urn:microsoft.com/office/officeart/2005/8/layout/list1"/>
    <dgm:cxn modelId="{46A49EE0-5E70-494F-AFFB-3225264C9DFC}" type="presParOf" srcId="{AF3B8F0A-DB3A-4D48-8DA6-73C6A8E14564}" destId="{ECD39234-68B2-40F8-8825-549609E6C649}" srcOrd="6" destOrd="0" presId="urn:microsoft.com/office/officeart/2005/8/layout/list1"/>
    <dgm:cxn modelId="{00E1BA42-C0D4-476B-B65D-0B01D2FD362A}" type="presParOf" srcId="{AF3B8F0A-DB3A-4D48-8DA6-73C6A8E14564}" destId="{70F340E7-EABB-414A-A8F1-B57E6A4A39FE}" srcOrd="7" destOrd="0" presId="urn:microsoft.com/office/officeart/2005/8/layout/list1"/>
    <dgm:cxn modelId="{9C88C021-7D3C-4526-A989-912D9711FBCE}" type="presParOf" srcId="{AF3B8F0A-DB3A-4D48-8DA6-73C6A8E14564}" destId="{C0552E28-C31D-4BE0-B090-E46CBBD884F6}" srcOrd="8" destOrd="0" presId="urn:microsoft.com/office/officeart/2005/8/layout/list1"/>
    <dgm:cxn modelId="{12A429F1-E0EB-4680-BD09-016440DF97F5}" type="presParOf" srcId="{C0552E28-C31D-4BE0-B090-E46CBBD884F6}" destId="{E8C4FD8A-F687-45B5-9F24-3FB2FBAB6BFE}" srcOrd="0" destOrd="0" presId="urn:microsoft.com/office/officeart/2005/8/layout/list1"/>
    <dgm:cxn modelId="{551A9E3C-2204-4840-A0A6-DE2118536300}" type="presParOf" srcId="{C0552E28-C31D-4BE0-B090-E46CBBD884F6}" destId="{15DEB40D-1C1F-4F9B-94D4-8E67EE5925D7}" srcOrd="1" destOrd="0" presId="urn:microsoft.com/office/officeart/2005/8/layout/list1"/>
    <dgm:cxn modelId="{4764A1B2-E72A-4B6B-A5BB-D675DA639B80}" type="presParOf" srcId="{AF3B8F0A-DB3A-4D48-8DA6-73C6A8E14564}" destId="{515DD409-7F90-49E3-9B7E-A3E405F8C9C5}" srcOrd="9" destOrd="0" presId="urn:microsoft.com/office/officeart/2005/8/layout/list1"/>
    <dgm:cxn modelId="{404D0027-5B65-4585-9D74-F3A2FEDC6906}" type="presParOf" srcId="{AF3B8F0A-DB3A-4D48-8DA6-73C6A8E14564}" destId="{B0D93CC4-58E7-4E9F-8379-55C43AADE8F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804B5D-B9E9-4E70-949C-9BE51339BCDA}" type="doc">
      <dgm:prSet loTypeId="urn:microsoft.com/office/officeart/2005/8/layout/list1" loCatId="list" qsTypeId="urn:microsoft.com/office/officeart/2005/8/quickstyle/simple3" qsCatId="simple" csTypeId="urn:microsoft.com/office/officeart/2005/8/colors/accent1_2" csCatId="accent1" phldr="1"/>
      <dgm:spPr/>
      <dgm:t>
        <a:bodyPr/>
        <a:lstStyle/>
        <a:p>
          <a:endParaRPr lang="en-US"/>
        </a:p>
      </dgm:t>
    </dgm:pt>
    <dgm:pt modelId="{25A2CDC3-A9CB-411C-BBBD-B4E2158145C9}">
      <dgm:prSet phldrT="[Text]" custT="1"/>
      <dgm:spPr/>
      <dgm:t>
        <a:bodyPr/>
        <a:lstStyle/>
        <a:p>
          <a:r>
            <a:rPr lang="en-US" sz="2800" dirty="0"/>
            <a:t>Effectiveness</a:t>
          </a:r>
        </a:p>
      </dgm:t>
    </dgm:pt>
    <dgm:pt modelId="{57F0A359-3A07-409A-ABA6-2F98A668881A}" type="parTrans" cxnId="{10991773-C389-4A45-9D31-BF7011815995}">
      <dgm:prSet/>
      <dgm:spPr/>
      <dgm:t>
        <a:bodyPr/>
        <a:lstStyle/>
        <a:p>
          <a:endParaRPr lang="en-US"/>
        </a:p>
      </dgm:t>
    </dgm:pt>
    <dgm:pt modelId="{E68AB30C-9B4B-488E-A9BE-14B0080C32D4}" type="sibTrans" cxnId="{10991773-C389-4A45-9D31-BF7011815995}">
      <dgm:prSet/>
      <dgm:spPr/>
      <dgm:t>
        <a:bodyPr/>
        <a:lstStyle/>
        <a:p>
          <a:endParaRPr lang="en-US"/>
        </a:p>
      </dgm:t>
    </dgm:pt>
    <dgm:pt modelId="{B1245756-987B-472B-B817-0E3A1F1C3E98}">
      <dgm:prSet phldrT="[Text]" custT="1"/>
      <dgm:spPr/>
      <dgm:t>
        <a:bodyPr/>
        <a:lstStyle/>
        <a:p>
          <a:r>
            <a:rPr lang="en-US" sz="2800" dirty="0"/>
            <a:t>Efficiency</a:t>
          </a:r>
        </a:p>
      </dgm:t>
    </dgm:pt>
    <dgm:pt modelId="{7BA12089-94DE-47F9-9BBC-98740A0CF9E4}" type="parTrans" cxnId="{2AC68746-2EE1-4604-8FD5-0A4586379264}">
      <dgm:prSet/>
      <dgm:spPr/>
      <dgm:t>
        <a:bodyPr/>
        <a:lstStyle/>
        <a:p>
          <a:endParaRPr lang="en-US"/>
        </a:p>
      </dgm:t>
    </dgm:pt>
    <dgm:pt modelId="{7EDFC2C1-84D9-4B49-9D82-8540E63BD8F0}" type="sibTrans" cxnId="{2AC68746-2EE1-4604-8FD5-0A4586379264}">
      <dgm:prSet/>
      <dgm:spPr/>
      <dgm:t>
        <a:bodyPr/>
        <a:lstStyle/>
        <a:p>
          <a:endParaRPr lang="en-US"/>
        </a:p>
      </dgm:t>
    </dgm:pt>
    <dgm:pt modelId="{2245DC97-529E-4508-A58F-1A78A2D653B7}">
      <dgm:prSet phldrT="[Text]" custT="1"/>
      <dgm:spPr/>
      <dgm:t>
        <a:bodyPr/>
        <a:lstStyle/>
        <a:p>
          <a:r>
            <a:rPr lang="en-US" sz="2800" dirty="0"/>
            <a:t>Equity</a:t>
          </a:r>
        </a:p>
      </dgm:t>
    </dgm:pt>
    <dgm:pt modelId="{44CA5ECC-8474-4635-99C1-A6368FA50EA3}" type="parTrans" cxnId="{EE72A8EB-53BB-4A71-BC05-7DEAC86E2D46}">
      <dgm:prSet/>
      <dgm:spPr/>
      <dgm:t>
        <a:bodyPr/>
        <a:lstStyle/>
        <a:p>
          <a:endParaRPr lang="en-US"/>
        </a:p>
      </dgm:t>
    </dgm:pt>
    <dgm:pt modelId="{9AC67446-1322-435A-ACFB-2668BB3510F3}" type="sibTrans" cxnId="{EE72A8EB-53BB-4A71-BC05-7DEAC86E2D46}">
      <dgm:prSet/>
      <dgm:spPr/>
      <dgm:t>
        <a:bodyPr/>
        <a:lstStyle/>
        <a:p>
          <a:endParaRPr lang="en-US"/>
        </a:p>
      </dgm:t>
    </dgm:pt>
    <dgm:pt modelId="{FBD4D7CE-5457-4629-AE19-C894671F0144}" type="pres">
      <dgm:prSet presAssocID="{4B804B5D-B9E9-4E70-949C-9BE51339BCDA}" presName="linear" presStyleCnt="0">
        <dgm:presLayoutVars>
          <dgm:dir/>
          <dgm:animLvl val="lvl"/>
          <dgm:resizeHandles val="exact"/>
        </dgm:presLayoutVars>
      </dgm:prSet>
      <dgm:spPr/>
    </dgm:pt>
    <dgm:pt modelId="{305AED09-BCF5-4532-B8FC-1CEB5172B7BF}" type="pres">
      <dgm:prSet presAssocID="{25A2CDC3-A9CB-411C-BBBD-B4E2158145C9}" presName="parentLin" presStyleCnt="0"/>
      <dgm:spPr/>
    </dgm:pt>
    <dgm:pt modelId="{770BB504-6000-4ADF-9AD3-373550C77621}" type="pres">
      <dgm:prSet presAssocID="{25A2CDC3-A9CB-411C-BBBD-B4E2158145C9}" presName="parentLeftMargin" presStyleLbl="node1" presStyleIdx="0" presStyleCnt="3"/>
      <dgm:spPr/>
    </dgm:pt>
    <dgm:pt modelId="{3B413BAA-3D85-4DDD-9ADA-4878308AD88D}" type="pres">
      <dgm:prSet presAssocID="{25A2CDC3-A9CB-411C-BBBD-B4E2158145C9}" presName="parentText" presStyleLbl="node1" presStyleIdx="0" presStyleCnt="3">
        <dgm:presLayoutVars>
          <dgm:chMax val="0"/>
          <dgm:bulletEnabled val="1"/>
        </dgm:presLayoutVars>
      </dgm:prSet>
      <dgm:spPr/>
    </dgm:pt>
    <dgm:pt modelId="{7386A73E-F5DD-407C-BF62-56FB4A3E7CCA}" type="pres">
      <dgm:prSet presAssocID="{25A2CDC3-A9CB-411C-BBBD-B4E2158145C9}" presName="negativeSpace" presStyleCnt="0"/>
      <dgm:spPr/>
    </dgm:pt>
    <dgm:pt modelId="{BE46C959-0AF9-4EA0-946A-81F0E74A4AF0}" type="pres">
      <dgm:prSet presAssocID="{25A2CDC3-A9CB-411C-BBBD-B4E2158145C9}" presName="childText" presStyleLbl="conFgAcc1" presStyleIdx="0" presStyleCnt="3">
        <dgm:presLayoutVars>
          <dgm:bulletEnabled val="1"/>
        </dgm:presLayoutVars>
      </dgm:prSet>
      <dgm:spPr/>
    </dgm:pt>
    <dgm:pt modelId="{06656AA1-FB49-4CD6-ADE2-241437A7DB83}" type="pres">
      <dgm:prSet presAssocID="{E68AB30C-9B4B-488E-A9BE-14B0080C32D4}" presName="spaceBetweenRectangles" presStyleCnt="0"/>
      <dgm:spPr/>
    </dgm:pt>
    <dgm:pt modelId="{D4532DD6-5F5B-43CC-B931-2078F235E9C2}" type="pres">
      <dgm:prSet presAssocID="{B1245756-987B-472B-B817-0E3A1F1C3E98}" presName="parentLin" presStyleCnt="0"/>
      <dgm:spPr/>
    </dgm:pt>
    <dgm:pt modelId="{9AEE2209-8A98-4B82-AC91-CD881B966D91}" type="pres">
      <dgm:prSet presAssocID="{B1245756-987B-472B-B817-0E3A1F1C3E98}" presName="parentLeftMargin" presStyleLbl="node1" presStyleIdx="0" presStyleCnt="3"/>
      <dgm:spPr/>
    </dgm:pt>
    <dgm:pt modelId="{4475C537-8D0D-472C-AAE0-8B8836991AC3}" type="pres">
      <dgm:prSet presAssocID="{B1245756-987B-472B-B817-0E3A1F1C3E98}" presName="parentText" presStyleLbl="node1" presStyleIdx="1" presStyleCnt="3">
        <dgm:presLayoutVars>
          <dgm:chMax val="0"/>
          <dgm:bulletEnabled val="1"/>
        </dgm:presLayoutVars>
      </dgm:prSet>
      <dgm:spPr/>
    </dgm:pt>
    <dgm:pt modelId="{002233E1-8C97-408D-AC5E-C7FB0278215E}" type="pres">
      <dgm:prSet presAssocID="{B1245756-987B-472B-B817-0E3A1F1C3E98}" presName="negativeSpace" presStyleCnt="0"/>
      <dgm:spPr/>
    </dgm:pt>
    <dgm:pt modelId="{AD0F54EC-D65F-46B3-ACF0-EC6F01C101FB}" type="pres">
      <dgm:prSet presAssocID="{B1245756-987B-472B-B817-0E3A1F1C3E98}" presName="childText" presStyleLbl="conFgAcc1" presStyleIdx="1" presStyleCnt="3">
        <dgm:presLayoutVars>
          <dgm:bulletEnabled val="1"/>
        </dgm:presLayoutVars>
      </dgm:prSet>
      <dgm:spPr/>
    </dgm:pt>
    <dgm:pt modelId="{866FC304-AD6F-4BA0-9471-EF9DA45B3A53}" type="pres">
      <dgm:prSet presAssocID="{7EDFC2C1-84D9-4B49-9D82-8540E63BD8F0}" presName="spaceBetweenRectangles" presStyleCnt="0"/>
      <dgm:spPr/>
    </dgm:pt>
    <dgm:pt modelId="{35E445F1-F134-495D-B665-9F6EB1A10665}" type="pres">
      <dgm:prSet presAssocID="{2245DC97-529E-4508-A58F-1A78A2D653B7}" presName="parentLin" presStyleCnt="0"/>
      <dgm:spPr/>
    </dgm:pt>
    <dgm:pt modelId="{5A0908A5-4FEE-49C3-B6CE-0AC8F4E7D005}" type="pres">
      <dgm:prSet presAssocID="{2245DC97-529E-4508-A58F-1A78A2D653B7}" presName="parentLeftMargin" presStyleLbl="node1" presStyleIdx="1" presStyleCnt="3"/>
      <dgm:spPr/>
    </dgm:pt>
    <dgm:pt modelId="{AE271F78-C4F7-4F42-8B35-079B74562150}" type="pres">
      <dgm:prSet presAssocID="{2245DC97-529E-4508-A58F-1A78A2D653B7}" presName="parentText" presStyleLbl="node1" presStyleIdx="2" presStyleCnt="3">
        <dgm:presLayoutVars>
          <dgm:chMax val="0"/>
          <dgm:bulletEnabled val="1"/>
        </dgm:presLayoutVars>
      </dgm:prSet>
      <dgm:spPr/>
    </dgm:pt>
    <dgm:pt modelId="{52CC73E4-8F60-4DF1-BB33-7C88E3CBECB0}" type="pres">
      <dgm:prSet presAssocID="{2245DC97-529E-4508-A58F-1A78A2D653B7}" presName="negativeSpace" presStyleCnt="0"/>
      <dgm:spPr/>
    </dgm:pt>
    <dgm:pt modelId="{24CEFC27-5FA7-4B43-93EC-4DD1EB8F7995}" type="pres">
      <dgm:prSet presAssocID="{2245DC97-529E-4508-A58F-1A78A2D653B7}" presName="childText" presStyleLbl="conFgAcc1" presStyleIdx="2" presStyleCnt="3">
        <dgm:presLayoutVars>
          <dgm:bulletEnabled val="1"/>
        </dgm:presLayoutVars>
      </dgm:prSet>
      <dgm:spPr/>
    </dgm:pt>
  </dgm:ptLst>
  <dgm:cxnLst>
    <dgm:cxn modelId="{FB91553E-390E-4041-A704-49B8E1C21BD8}" type="presOf" srcId="{2245DC97-529E-4508-A58F-1A78A2D653B7}" destId="{5A0908A5-4FEE-49C3-B6CE-0AC8F4E7D005}" srcOrd="0" destOrd="0" presId="urn:microsoft.com/office/officeart/2005/8/layout/list1"/>
    <dgm:cxn modelId="{59B8395C-E6DC-49CF-858A-2B4C24EFD3CB}" type="presOf" srcId="{25A2CDC3-A9CB-411C-BBBD-B4E2158145C9}" destId="{770BB504-6000-4ADF-9AD3-373550C77621}" srcOrd="0" destOrd="0" presId="urn:microsoft.com/office/officeart/2005/8/layout/list1"/>
    <dgm:cxn modelId="{27F26862-7042-429B-AFA3-23D23368EBC9}" type="presOf" srcId="{B1245756-987B-472B-B817-0E3A1F1C3E98}" destId="{9AEE2209-8A98-4B82-AC91-CD881B966D91}" srcOrd="0" destOrd="0" presId="urn:microsoft.com/office/officeart/2005/8/layout/list1"/>
    <dgm:cxn modelId="{2AC68746-2EE1-4604-8FD5-0A4586379264}" srcId="{4B804B5D-B9E9-4E70-949C-9BE51339BCDA}" destId="{B1245756-987B-472B-B817-0E3A1F1C3E98}" srcOrd="1" destOrd="0" parTransId="{7BA12089-94DE-47F9-9BBC-98740A0CF9E4}" sibTransId="{7EDFC2C1-84D9-4B49-9D82-8540E63BD8F0}"/>
    <dgm:cxn modelId="{472E1369-43A6-4422-B523-C3CE330A855A}" type="presOf" srcId="{B1245756-987B-472B-B817-0E3A1F1C3E98}" destId="{4475C537-8D0D-472C-AAE0-8B8836991AC3}" srcOrd="1" destOrd="0" presId="urn:microsoft.com/office/officeart/2005/8/layout/list1"/>
    <dgm:cxn modelId="{10991773-C389-4A45-9D31-BF7011815995}" srcId="{4B804B5D-B9E9-4E70-949C-9BE51339BCDA}" destId="{25A2CDC3-A9CB-411C-BBBD-B4E2158145C9}" srcOrd="0" destOrd="0" parTransId="{57F0A359-3A07-409A-ABA6-2F98A668881A}" sibTransId="{E68AB30C-9B4B-488E-A9BE-14B0080C32D4}"/>
    <dgm:cxn modelId="{193166BA-B7D1-4BAF-91EA-C71F1BE0CB85}" type="presOf" srcId="{4B804B5D-B9E9-4E70-949C-9BE51339BCDA}" destId="{FBD4D7CE-5457-4629-AE19-C894671F0144}" srcOrd="0" destOrd="0" presId="urn:microsoft.com/office/officeart/2005/8/layout/list1"/>
    <dgm:cxn modelId="{9A4511D7-1DC6-44B6-9C22-2AB7C41EDEAE}" type="presOf" srcId="{2245DC97-529E-4508-A58F-1A78A2D653B7}" destId="{AE271F78-C4F7-4F42-8B35-079B74562150}" srcOrd="1" destOrd="0" presId="urn:microsoft.com/office/officeart/2005/8/layout/list1"/>
    <dgm:cxn modelId="{EE72A8EB-53BB-4A71-BC05-7DEAC86E2D46}" srcId="{4B804B5D-B9E9-4E70-949C-9BE51339BCDA}" destId="{2245DC97-529E-4508-A58F-1A78A2D653B7}" srcOrd="2" destOrd="0" parTransId="{44CA5ECC-8474-4635-99C1-A6368FA50EA3}" sibTransId="{9AC67446-1322-435A-ACFB-2668BB3510F3}"/>
    <dgm:cxn modelId="{FAB9D8EC-5E14-422C-8FF9-9EE57D94B565}" type="presOf" srcId="{25A2CDC3-A9CB-411C-BBBD-B4E2158145C9}" destId="{3B413BAA-3D85-4DDD-9ADA-4878308AD88D}" srcOrd="1" destOrd="0" presId="urn:microsoft.com/office/officeart/2005/8/layout/list1"/>
    <dgm:cxn modelId="{6F3D2481-330D-4E58-8CAE-A484F9AA26B0}" type="presParOf" srcId="{FBD4D7CE-5457-4629-AE19-C894671F0144}" destId="{305AED09-BCF5-4532-B8FC-1CEB5172B7BF}" srcOrd="0" destOrd="0" presId="urn:microsoft.com/office/officeart/2005/8/layout/list1"/>
    <dgm:cxn modelId="{D75A4046-9030-453E-ADB8-F861FCFA35BB}" type="presParOf" srcId="{305AED09-BCF5-4532-B8FC-1CEB5172B7BF}" destId="{770BB504-6000-4ADF-9AD3-373550C77621}" srcOrd="0" destOrd="0" presId="urn:microsoft.com/office/officeart/2005/8/layout/list1"/>
    <dgm:cxn modelId="{2699B19B-C77B-46BC-BD16-DE48EAA56729}" type="presParOf" srcId="{305AED09-BCF5-4532-B8FC-1CEB5172B7BF}" destId="{3B413BAA-3D85-4DDD-9ADA-4878308AD88D}" srcOrd="1" destOrd="0" presId="urn:microsoft.com/office/officeart/2005/8/layout/list1"/>
    <dgm:cxn modelId="{3865DD42-17A6-4F7A-BD25-DB3DEF8B35E4}" type="presParOf" srcId="{FBD4D7CE-5457-4629-AE19-C894671F0144}" destId="{7386A73E-F5DD-407C-BF62-56FB4A3E7CCA}" srcOrd="1" destOrd="0" presId="urn:microsoft.com/office/officeart/2005/8/layout/list1"/>
    <dgm:cxn modelId="{978D5B32-162C-4D4B-AB1C-C3B392BE4F70}" type="presParOf" srcId="{FBD4D7CE-5457-4629-AE19-C894671F0144}" destId="{BE46C959-0AF9-4EA0-946A-81F0E74A4AF0}" srcOrd="2" destOrd="0" presId="urn:microsoft.com/office/officeart/2005/8/layout/list1"/>
    <dgm:cxn modelId="{01804CF4-E835-4988-91F6-5B01C88DB714}" type="presParOf" srcId="{FBD4D7CE-5457-4629-AE19-C894671F0144}" destId="{06656AA1-FB49-4CD6-ADE2-241437A7DB83}" srcOrd="3" destOrd="0" presId="urn:microsoft.com/office/officeart/2005/8/layout/list1"/>
    <dgm:cxn modelId="{8886EE65-B300-4FC7-AA42-AA9F81BE047C}" type="presParOf" srcId="{FBD4D7CE-5457-4629-AE19-C894671F0144}" destId="{D4532DD6-5F5B-43CC-B931-2078F235E9C2}" srcOrd="4" destOrd="0" presId="urn:microsoft.com/office/officeart/2005/8/layout/list1"/>
    <dgm:cxn modelId="{E1747DF1-BD70-40E6-A6E4-681AD3F1387E}" type="presParOf" srcId="{D4532DD6-5F5B-43CC-B931-2078F235E9C2}" destId="{9AEE2209-8A98-4B82-AC91-CD881B966D91}" srcOrd="0" destOrd="0" presId="urn:microsoft.com/office/officeart/2005/8/layout/list1"/>
    <dgm:cxn modelId="{129A9C2F-1417-4276-BEF9-FCD58A6DEE12}" type="presParOf" srcId="{D4532DD6-5F5B-43CC-B931-2078F235E9C2}" destId="{4475C537-8D0D-472C-AAE0-8B8836991AC3}" srcOrd="1" destOrd="0" presId="urn:microsoft.com/office/officeart/2005/8/layout/list1"/>
    <dgm:cxn modelId="{8C36FAB6-CCDF-4606-A4E0-F746AEA5206E}" type="presParOf" srcId="{FBD4D7CE-5457-4629-AE19-C894671F0144}" destId="{002233E1-8C97-408D-AC5E-C7FB0278215E}" srcOrd="5" destOrd="0" presId="urn:microsoft.com/office/officeart/2005/8/layout/list1"/>
    <dgm:cxn modelId="{0194C2F6-F1D7-4509-B264-5AD5BEF6E4FE}" type="presParOf" srcId="{FBD4D7CE-5457-4629-AE19-C894671F0144}" destId="{AD0F54EC-D65F-46B3-ACF0-EC6F01C101FB}" srcOrd="6" destOrd="0" presId="urn:microsoft.com/office/officeart/2005/8/layout/list1"/>
    <dgm:cxn modelId="{0F299DA5-ED3B-4508-9068-1753B9349BB0}" type="presParOf" srcId="{FBD4D7CE-5457-4629-AE19-C894671F0144}" destId="{866FC304-AD6F-4BA0-9471-EF9DA45B3A53}" srcOrd="7" destOrd="0" presId="urn:microsoft.com/office/officeart/2005/8/layout/list1"/>
    <dgm:cxn modelId="{344B55AD-B001-497A-B742-8EBFC9D5C089}" type="presParOf" srcId="{FBD4D7CE-5457-4629-AE19-C894671F0144}" destId="{35E445F1-F134-495D-B665-9F6EB1A10665}" srcOrd="8" destOrd="0" presId="urn:microsoft.com/office/officeart/2005/8/layout/list1"/>
    <dgm:cxn modelId="{DD0C12B5-2E51-40B0-A98B-DDDD2B03D159}" type="presParOf" srcId="{35E445F1-F134-495D-B665-9F6EB1A10665}" destId="{5A0908A5-4FEE-49C3-B6CE-0AC8F4E7D005}" srcOrd="0" destOrd="0" presId="urn:microsoft.com/office/officeart/2005/8/layout/list1"/>
    <dgm:cxn modelId="{0D89BDFD-BD52-4720-8D42-D1651A4A3C60}" type="presParOf" srcId="{35E445F1-F134-495D-B665-9F6EB1A10665}" destId="{AE271F78-C4F7-4F42-8B35-079B74562150}" srcOrd="1" destOrd="0" presId="urn:microsoft.com/office/officeart/2005/8/layout/list1"/>
    <dgm:cxn modelId="{CFD120CC-CF33-4164-B5FB-5EEFCB4810BA}" type="presParOf" srcId="{FBD4D7CE-5457-4629-AE19-C894671F0144}" destId="{52CC73E4-8F60-4DF1-BB33-7C88E3CBECB0}" srcOrd="9" destOrd="0" presId="urn:microsoft.com/office/officeart/2005/8/layout/list1"/>
    <dgm:cxn modelId="{D52D7287-2884-4DA5-A2C0-379FBA5A91B8}" type="presParOf" srcId="{FBD4D7CE-5457-4629-AE19-C894671F0144}" destId="{24CEFC27-5FA7-4B43-93EC-4DD1EB8F7995}"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A744D-B204-43BD-AEA8-57FD4E517B25}">
      <dsp:nvSpPr>
        <dsp:cNvPr id="0" name=""/>
        <dsp:cNvSpPr/>
      </dsp:nvSpPr>
      <dsp:spPr>
        <a:xfrm>
          <a:off x="0" y="54326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EB96107-350B-4A3A-83FE-5A36BBEFF8F9}">
      <dsp:nvSpPr>
        <dsp:cNvPr id="0" name=""/>
        <dsp:cNvSpPr/>
      </dsp:nvSpPr>
      <dsp:spPr>
        <a:xfrm>
          <a:off x="411480" y="41421"/>
          <a:ext cx="5760720" cy="1003680"/>
        </a:xfrm>
        <a:prstGeom prst="round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ctr" defTabSz="1511300">
            <a:lnSpc>
              <a:spcPct val="90000"/>
            </a:lnSpc>
            <a:spcBef>
              <a:spcPct val="0"/>
            </a:spcBef>
            <a:spcAft>
              <a:spcPct val="35000"/>
            </a:spcAft>
            <a:buNone/>
          </a:pPr>
          <a:r>
            <a:rPr lang="en-US" sz="3400" kern="1200" dirty="0"/>
            <a:t>Interdependence</a:t>
          </a:r>
        </a:p>
      </dsp:txBody>
      <dsp:txXfrm>
        <a:off x="460476" y="90417"/>
        <a:ext cx="5662728" cy="905688"/>
      </dsp:txXfrm>
    </dsp:sp>
    <dsp:sp modelId="{ECD39234-68B2-40F8-8825-549609E6C649}">
      <dsp:nvSpPr>
        <dsp:cNvPr id="0" name=""/>
        <dsp:cNvSpPr/>
      </dsp:nvSpPr>
      <dsp:spPr>
        <a:xfrm>
          <a:off x="0" y="208550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330CCD-B944-48CE-9C60-BCA2D05746EE}">
      <dsp:nvSpPr>
        <dsp:cNvPr id="0" name=""/>
        <dsp:cNvSpPr/>
      </dsp:nvSpPr>
      <dsp:spPr>
        <a:xfrm>
          <a:off x="411480" y="1583661"/>
          <a:ext cx="5760720" cy="1003680"/>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ctr" defTabSz="1511300">
            <a:lnSpc>
              <a:spcPct val="90000"/>
            </a:lnSpc>
            <a:spcBef>
              <a:spcPct val="0"/>
            </a:spcBef>
            <a:spcAft>
              <a:spcPct val="35000"/>
            </a:spcAft>
            <a:buNone/>
          </a:pPr>
          <a:r>
            <a:rPr lang="en-US" sz="3400" kern="1200" dirty="0"/>
            <a:t>Independence</a:t>
          </a:r>
        </a:p>
      </dsp:txBody>
      <dsp:txXfrm>
        <a:off x="460476" y="1632657"/>
        <a:ext cx="5662728" cy="905688"/>
      </dsp:txXfrm>
    </dsp:sp>
    <dsp:sp modelId="{B0D93CC4-58E7-4E9F-8379-55C43AADE8F6}">
      <dsp:nvSpPr>
        <dsp:cNvPr id="0" name=""/>
        <dsp:cNvSpPr/>
      </dsp:nvSpPr>
      <dsp:spPr>
        <a:xfrm>
          <a:off x="0" y="3627741"/>
          <a:ext cx="8229600" cy="8568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5DEB40D-1C1F-4F9B-94D4-8E67EE5925D7}">
      <dsp:nvSpPr>
        <dsp:cNvPr id="0" name=""/>
        <dsp:cNvSpPr/>
      </dsp:nvSpPr>
      <dsp:spPr>
        <a:xfrm>
          <a:off x="411480" y="3125901"/>
          <a:ext cx="5760720" cy="1003680"/>
        </a:xfrm>
        <a:prstGeom prst="roundRect">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ctr" defTabSz="1511300">
            <a:lnSpc>
              <a:spcPct val="90000"/>
            </a:lnSpc>
            <a:spcBef>
              <a:spcPct val="0"/>
            </a:spcBef>
            <a:spcAft>
              <a:spcPct val="35000"/>
            </a:spcAft>
            <a:buNone/>
          </a:pPr>
          <a:r>
            <a:rPr lang="en-US" sz="3400" kern="1200" dirty="0"/>
            <a:t>Dependence</a:t>
          </a:r>
        </a:p>
      </dsp:txBody>
      <dsp:txXfrm>
        <a:off x="460476" y="3174897"/>
        <a:ext cx="5662728" cy="9056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6C959-0AF9-4EA0-946A-81F0E74A4AF0}">
      <dsp:nvSpPr>
        <dsp:cNvPr id="0" name=""/>
        <dsp:cNvSpPr/>
      </dsp:nvSpPr>
      <dsp:spPr>
        <a:xfrm>
          <a:off x="0" y="515040"/>
          <a:ext cx="4114800" cy="806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3B413BAA-3D85-4DDD-9ADA-4878308AD88D}">
      <dsp:nvSpPr>
        <dsp:cNvPr id="0" name=""/>
        <dsp:cNvSpPr/>
      </dsp:nvSpPr>
      <dsp:spPr>
        <a:xfrm>
          <a:off x="205740" y="42720"/>
          <a:ext cx="2880360" cy="9446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8871" tIns="0" rIns="108871" bIns="0" numCol="1" spcCol="1270" anchor="ctr" anchorCtr="0">
          <a:noAutofit/>
        </a:bodyPr>
        <a:lstStyle/>
        <a:p>
          <a:pPr marL="0" lvl="0" indent="0" algn="l" defTabSz="1244600">
            <a:lnSpc>
              <a:spcPct val="90000"/>
            </a:lnSpc>
            <a:spcBef>
              <a:spcPct val="0"/>
            </a:spcBef>
            <a:spcAft>
              <a:spcPct val="35000"/>
            </a:spcAft>
            <a:buNone/>
          </a:pPr>
          <a:r>
            <a:rPr lang="en-US" sz="2800" kern="1200" dirty="0"/>
            <a:t>Effectiveness</a:t>
          </a:r>
        </a:p>
      </dsp:txBody>
      <dsp:txXfrm>
        <a:off x="251854" y="88834"/>
        <a:ext cx="2788132" cy="852412"/>
      </dsp:txXfrm>
    </dsp:sp>
    <dsp:sp modelId="{AD0F54EC-D65F-46B3-ACF0-EC6F01C101FB}">
      <dsp:nvSpPr>
        <dsp:cNvPr id="0" name=""/>
        <dsp:cNvSpPr/>
      </dsp:nvSpPr>
      <dsp:spPr>
        <a:xfrm>
          <a:off x="0" y="1966560"/>
          <a:ext cx="4114800" cy="806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475C537-8D0D-472C-AAE0-8B8836991AC3}">
      <dsp:nvSpPr>
        <dsp:cNvPr id="0" name=""/>
        <dsp:cNvSpPr/>
      </dsp:nvSpPr>
      <dsp:spPr>
        <a:xfrm>
          <a:off x="205740" y="1494240"/>
          <a:ext cx="2880360" cy="9446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8871" tIns="0" rIns="108871" bIns="0" numCol="1" spcCol="1270" anchor="ctr" anchorCtr="0">
          <a:noAutofit/>
        </a:bodyPr>
        <a:lstStyle/>
        <a:p>
          <a:pPr marL="0" lvl="0" indent="0" algn="l" defTabSz="1244600">
            <a:lnSpc>
              <a:spcPct val="90000"/>
            </a:lnSpc>
            <a:spcBef>
              <a:spcPct val="0"/>
            </a:spcBef>
            <a:spcAft>
              <a:spcPct val="35000"/>
            </a:spcAft>
            <a:buNone/>
          </a:pPr>
          <a:r>
            <a:rPr lang="en-US" sz="2800" kern="1200" dirty="0"/>
            <a:t>Efficiency</a:t>
          </a:r>
        </a:p>
      </dsp:txBody>
      <dsp:txXfrm>
        <a:off x="251854" y="1540354"/>
        <a:ext cx="2788132" cy="852412"/>
      </dsp:txXfrm>
    </dsp:sp>
    <dsp:sp modelId="{24CEFC27-5FA7-4B43-93EC-4DD1EB8F7995}">
      <dsp:nvSpPr>
        <dsp:cNvPr id="0" name=""/>
        <dsp:cNvSpPr/>
      </dsp:nvSpPr>
      <dsp:spPr>
        <a:xfrm>
          <a:off x="0" y="3418080"/>
          <a:ext cx="4114800" cy="8064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AE271F78-C4F7-4F42-8B35-079B74562150}">
      <dsp:nvSpPr>
        <dsp:cNvPr id="0" name=""/>
        <dsp:cNvSpPr/>
      </dsp:nvSpPr>
      <dsp:spPr>
        <a:xfrm>
          <a:off x="205740" y="2945760"/>
          <a:ext cx="2880360" cy="944640"/>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8871" tIns="0" rIns="108871" bIns="0" numCol="1" spcCol="1270" anchor="ctr" anchorCtr="0">
          <a:noAutofit/>
        </a:bodyPr>
        <a:lstStyle/>
        <a:p>
          <a:pPr marL="0" lvl="0" indent="0" algn="l" defTabSz="1244600">
            <a:lnSpc>
              <a:spcPct val="90000"/>
            </a:lnSpc>
            <a:spcBef>
              <a:spcPct val="0"/>
            </a:spcBef>
            <a:spcAft>
              <a:spcPct val="35000"/>
            </a:spcAft>
            <a:buNone/>
          </a:pPr>
          <a:r>
            <a:rPr lang="en-US" sz="2800" kern="1200" dirty="0"/>
            <a:t>Equity</a:t>
          </a:r>
        </a:p>
      </dsp:txBody>
      <dsp:txXfrm>
        <a:off x="251854" y="2991874"/>
        <a:ext cx="2788132" cy="85241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Networking and Partnership Formation for AECD</a:t>
            </a: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39F25BE-745F-4A6E-AF02-C66B4EC0F85E}" type="datetimeFigureOut">
              <a:rPr lang="en-US" smtClean="0"/>
              <a:t>4/25/2020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a:t>"Alone we can do so little; together we can do so much"</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0E9D5A2-0674-4386-9655-D8CFFED8AC04}" type="slidenum">
              <a:rPr lang="en-US" smtClean="0"/>
              <a:t>‹#›</a:t>
            </a:fld>
            <a:endParaRPr lang="en-US"/>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a:t>Networking and Partnership Formation for AECD</a:t>
            </a: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D211A7-CFFA-4CE4-A359-BCABA6E3C8FA}" type="datetimeFigureOut">
              <a:rPr lang="en-US" smtClean="0"/>
              <a:t>4/25/2020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a:t>"Alone we can do so little; together we can do so much"</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88321-8B71-406B-8168-546B14ADB2F7}" type="slidenum">
              <a:rPr lang="en-US" smtClean="0"/>
              <a:t>‹#›</a:t>
            </a:fld>
            <a:endParaRPr lang="en-US"/>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r>
              <a:rPr lang="en-US"/>
              <a:t>Networking and Partnership Formation for AECD</a:t>
            </a:r>
          </a:p>
        </p:txBody>
      </p:sp>
      <p:sp>
        <p:nvSpPr>
          <p:cNvPr id="5" name="Footer Placeholder 4"/>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8D388321-8B71-406B-8168-546B14ADB2F7}"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88321-8B71-406B-8168-546B14ADB2F7}" type="slidenum">
              <a:rPr lang="en-US" smtClean="0"/>
              <a:t>85</a:t>
            </a:fld>
            <a:endParaRPr lang="en-US"/>
          </a:p>
        </p:txBody>
      </p:sp>
      <p:sp>
        <p:nvSpPr>
          <p:cNvPr id="5" name="Header Placeholder 4"/>
          <p:cNvSpPr>
            <a:spLocks noGrp="1"/>
          </p:cNvSpPr>
          <p:nvPr>
            <p:ph type="hdr" sz="quarter" idx="11"/>
          </p:nvPr>
        </p:nvSpPr>
        <p:spPr/>
        <p:txBody>
          <a:bodyPr/>
          <a:lstStyle/>
          <a:p>
            <a:r>
              <a:rPr lang="en-US"/>
              <a:t>Networking and Partnership Formation for AECD</a:t>
            </a:r>
          </a:p>
        </p:txBody>
      </p:sp>
      <p:sp>
        <p:nvSpPr>
          <p:cNvPr id="6" name="Footer Placeholder 5"/>
          <p:cNvSpPr>
            <a:spLocks noGrp="1"/>
          </p:cNvSpPr>
          <p:nvPr>
            <p:ph type="ftr" sz="quarter" idx="12"/>
          </p:nvPr>
        </p:nvSpPr>
        <p:spPr/>
        <p:txBody>
          <a:bodyPr/>
          <a:lstStyle/>
          <a:p>
            <a:r>
              <a:rPr lang="en-US"/>
              <a:t>"Alone we can do so little; together we can do so much"</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B960FA-A65C-4590-B27A-54FFA213990A}" type="datetime1">
              <a:rPr lang="en-US" smtClean="0"/>
              <a:t>4/25/2020</a:t>
            </a:fld>
            <a:endParaRPr lang="en-US"/>
          </a:p>
        </p:txBody>
      </p:sp>
      <p:sp>
        <p:nvSpPr>
          <p:cNvPr id="5" name="Footer Placeholder 4"/>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911F9C-3919-4F87-B8E2-72D519EF91B2}" type="datetime1">
              <a:rPr lang="en-US" smtClean="0"/>
              <a:t>4/25/2020</a:t>
            </a:fld>
            <a:endParaRPr lang="en-US"/>
          </a:p>
        </p:txBody>
      </p:sp>
      <p:sp>
        <p:nvSpPr>
          <p:cNvPr id="5" name="Footer Placeholder 4"/>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BA8DE40-68B0-489C-9A17-24E7B5DCBBB8}" type="datetime1">
              <a:rPr lang="en-US" smtClean="0"/>
              <a:t>4/25/2020</a:t>
            </a:fld>
            <a:endParaRPr lang="en-US"/>
          </a:p>
        </p:txBody>
      </p:sp>
      <p:sp>
        <p:nvSpPr>
          <p:cNvPr id="5" name="Footer Placeholder 4"/>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BE62-55B6-4DE2-9B05-EB9052AA39E6}" type="datetime1">
              <a:rPr lang="en-US" smtClean="0"/>
              <a:t>4/25/2020</a:t>
            </a:fld>
            <a:endParaRPr lang="en-US"/>
          </a:p>
        </p:txBody>
      </p:sp>
      <p:sp>
        <p:nvSpPr>
          <p:cNvPr id="5" name="Footer Placeholder 4"/>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36B6DB-9733-4AAB-80E4-6C858061A590}" type="datetime1">
              <a:rPr lang="en-US" smtClean="0"/>
              <a:t>4/25/2020</a:t>
            </a:fld>
            <a:endParaRPr lang="en-US"/>
          </a:p>
        </p:txBody>
      </p:sp>
      <p:sp>
        <p:nvSpPr>
          <p:cNvPr id="5" name="Footer Placeholder 4"/>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AAF7E43-3B8B-4E5A-BEF5-FEE611A578D6}" type="datetime1">
              <a:rPr lang="en-US" smtClean="0"/>
              <a:t>4/25/2020</a:t>
            </a:fld>
            <a:endParaRPr lang="en-US"/>
          </a:p>
        </p:txBody>
      </p:sp>
      <p:sp>
        <p:nvSpPr>
          <p:cNvPr id="6" name="Footer Placeholder 5"/>
          <p:cNvSpPr>
            <a:spLocks noGrp="1"/>
          </p:cNvSpPr>
          <p:nvPr>
            <p:ph type="ftr" sz="quarter" idx="11"/>
          </p:nvPr>
        </p:nvSpPr>
        <p:spPr/>
        <p:txBody>
          <a:bodyPr/>
          <a:lstStyle/>
          <a:p>
            <a:r>
              <a:rPr lang="en-US"/>
              <a:t>"Alone we can do so little; together we can do so much"</a:t>
            </a:r>
          </a:p>
        </p:txBody>
      </p:sp>
      <p:sp>
        <p:nvSpPr>
          <p:cNvPr id="7" name="Slide Number Placeholder 6"/>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EA00F02-E3E4-49B2-98CB-9500B8E1E70B}" type="datetime1">
              <a:rPr lang="en-US" smtClean="0"/>
              <a:t>4/25/2020</a:t>
            </a:fld>
            <a:endParaRPr lang="en-US"/>
          </a:p>
        </p:txBody>
      </p:sp>
      <p:sp>
        <p:nvSpPr>
          <p:cNvPr id="8" name="Footer Placeholder 7"/>
          <p:cNvSpPr>
            <a:spLocks noGrp="1"/>
          </p:cNvSpPr>
          <p:nvPr>
            <p:ph type="ftr" sz="quarter" idx="11"/>
          </p:nvPr>
        </p:nvSpPr>
        <p:spPr/>
        <p:txBody>
          <a:bodyPr/>
          <a:lstStyle/>
          <a:p>
            <a:r>
              <a:rPr lang="en-US"/>
              <a:t>"Alone we can do so little; together we can do so much"</a:t>
            </a:r>
          </a:p>
        </p:txBody>
      </p:sp>
      <p:sp>
        <p:nvSpPr>
          <p:cNvPr id="9" name="Slide Number Placeholder 8"/>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1A78587-C2DE-48A8-8DF2-58683A7A884C}" type="datetime1">
              <a:rPr lang="en-US" smtClean="0"/>
              <a:t>4/25/2020</a:t>
            </a:fld>
            <a:endParaRPr lang="en-US"/>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7F5687-D5CE-4F99-9FC1-F81ACCDE048B}" type="datetime1">
              <a:rPr lang="en-US" smtClean="0"/>
              <a:t>4/25/2020</a:t>
            </a:fld>
            <a:endParaRPr lang="en-US"/>
          </a:p>
        </p:txBody>
      </p:sp>
      <p:sp>
        <p:nvSpPr>
          <p:cNvPr id="3" name="Footer Placeholder 2"/>
          <p:cNvSpPr>
            <a:spLocks noGrp="1"/>
          </p:cNvSpPr>
          <p:nvPr>
            <p:ph type="ftr" sz="quarter" idx="11"/>
          </p:nvPr>
        </p:nvSpPr>
        <p:spPr/>
        <p:txBody>
          <a:bodyPr/>
          <a:lstStyle/>
          <a:p>
            <a:r>
              <a:rPr lang="en-US"/>
              <a:t>"Alone we can do so little; together we can do so much"</a:t>
            </a:r>
          </a:p>
        </p:txBody>
      </p:sp>
      <p:sp>
        <p:nvSpPr>
          <p:cNvPr id="4" name="Slide Number Placeholder 3"/>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38FADD-2CED-413C-92FA-E02817802297}" type="datetime1">
              <a:rPr lang="en-US" smtClean="0"/>
              <a:t>4/25/2020</a:t>
            </a:fld>
            <a:endParaRPr lang="en-US"/>
          </a:p>
        </p:txBody>
      </p:sp>
      <p:sp>
        <p:nvSpPr>
          <p:cNvPr id="6" name="Footer Placeholder 5"/>
          <p:cNvSpPr>
            <a:spLocks noGrp="1"/>
          </p:cNvSpPr>
          <p:nvPr>
            <p:ph type="ftr" sz="quarter" idx="11"/>
          </p:nvPr>
        </p:nvSpPr>
        <p:spPr/>
        <p:txBody>
          <a:bodyPr/>
          <a:lstStyle/>
          <a:p>
            <a:r>
              <a:rPr lang="en-US"/>
              <a:t>"Alone we can do so little; together we can do so much"</a:t>
            </a:r>
          </a:p>
        </p:txBody>
      </p:sp>
      <p:sp>
        <p:nvSpPr>
          <p:cNvPr id="7" name="Slide Number Placeholder 6"/>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3C9FC6-57CD-449A-9899-4D474F26C211}" type="datetime1">
              <a:rPr lang="en-US" smtClean="0"/>
              <a:t>4/25/2020</a:t>
            </a:fld>
            <a:endParaRPr lang="en-US"/>
          </a:p>
        </p:txBody>
      </p:sp>
      <p:sp>
        <p:nvSpPr>
          <p:cNvPr id="6" name="Footer Placeholder 5"/>
          <p:cNvSpPr>
            <a:spLocks noGrp="1"/>
          </p:cNvSpPr>
          <p:nvPr>
            <p:ph type="ftr" sz="quarter" idx="11"/>
          </p:nvPr>
        </p:nvSpPr>
        <p:spPr/>
        <p:txBody>
          <a:bodyPr/>
          <a:lstStyle/>
          <a:p>
            <a:r>
              <a:rPr lang="en-US"/>
              <a:t>"Alone we can do so little; together we can do so much"</a:t>
            </a:r>
          </a:p>
        </p:txBody>
      </p:sp>
      <p:sp>
        <p:nvSpPr>
          <p:cNvPr id="7" name="Slide Number Placeholder 6"/>
          <p:cNvSpPr>
            <a:spLocks noGrp="1"/>
          </p:cNvSpPr>
          <p:nvPr>
            <p:ph type="sldNum" sz="quarter" idx="12"/>
          </p:nvPr>
        </p:nvSpPr>
        <p:spPr/>
        <p:txBody>
          <a:bodyPr/>
          <a:lstStyle/>
          <a:p>
            <a:fld id="{5BB02160-8CA0-4207-8C4C-D450780FCB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F2ACCF-7236-4554-9334-4CD91EF3E9CB}" type="datetime1">
              <a:rPr lang="en-US" smtClean="0"/>
              <a:t>4/25/2020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"Alone we can do so little; together we can do so much"</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B02160-8CA0-4207-8C4C-D450780FCB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257800"/>
          </a:xfrm>
        </p:spPr>
        <p:txBody>
          <a:bodyPr>
            <a:normAutofit fontScale="90000"/>
          </a:bodyPr>
          <a:lstStyle/>
          <a:p>
            <a:br>
              <a:rPr lang="en-US" sz="3200" b="1" dirty="0">
                <a:solidFill>
                  <a:srgbClr val="00B050"/>
                </a:solidFill>
              </a:rPr>
            </a:br>
            <a:br>
              <a:rPr lang="en-US" sz="3200" b="1" dirty="0">
                <a:solidFill>
                  <a:srgbClr val="00B050"/>
                </a:solidFill>
              </a:rPr>
            </a:br>
            <a:br>
              <a:rPr lang="en-US" sz="3200" b="1" dirty="0">
                <a:solidFill>
                  <a:srgbClr val="00B050"/>
                </a:solidFill>
              </a:rPr>
            </a:br>
            <a:br>
              <a:rPr lang="en-US" sz="3200" b="1" dirty="0">
                <a:solidFill>
                  <a:srgbClr val="00B050"/>
                </a:solidFill>
              </a:rPr>
            </a:br>
            <a:r>
              <a:rPr lang="en-US" sz="3600" b="1" dirty="0">
                <a:solidFill>
                  <a:srgbClr val="0070C0"/>
                </a:solidFill>
              </a:rPr>
              <a:t>Networking and partnership </a:t>
            </a:r>
            <a:br>
              <a:rPr lang="en-US" sz="3600" b="1" dirty="0">
                <a:solidFill>
                  <a:srgbClr val="0070C0"/>
                </a:solidFill>
              </a:rPr>
            </a:br>
            <a:r>
              <a:rPr lang="en-US" sz="3600" b="1" dirty="0">
                <a:solidFill>
                  <a:srgbClr val="0070C0"/>
                </a:solidFill>
              </a:rPr>
              <a:t>formation for AECD</a:t>
            </a:r>
            <a:br>
              <a:rPr lang="en-US" sz="3600" b="1" dirty="0">
                <a:solidFill>
                  <a:srgbClr val="0070C0"/>
                </a:solidFill>
              </a:rPr>
            </a:br>
            <a:br>
              <a:rPr lang="en-US" sz="3200" b="1" dirty="0">
                <a:solidFill>
                  <a:srgbClr val="00B050"/>
                </a:solidFill>
              </a:rPr>
            </a:br>
            <a:r>
              <a:rPr lang="en-US" sz="3200" b="1" dirty="0">
                <a:solidFill>
                  <a:srgbClr val="00B050"/>
                </a:solidFill>
              </a:rPr>
              <a:t>University of Gondar</a:t>
            </a:r>
            <a:br>
              <a:rPr lang="en-US" sz="3200" b="1" dirty="0">
                <a:solidFill>
                  <a:srgbClr val="00B050"/>
                </a:solidFill>
              </a:rPr>
            </a:br>
            <a:r>
              <a:rPr lang="en-US" sz="3200" b="1" dirty="0">
                <a:solidFill>
                  <a:srgbClr val="00B050"/>
                </a:solidFill>
              </a:rPr>
              <a:t>College of Education</a:t>
            </a:r>
            <a:br>
              <a:rPr lang="en-US" sz="3200" b="1" dirty="0">
                <a:solidFill>
                  <a:srgbClr val="00B050"/>
                </a:solidFill>
              </a:rPr>
            </a:br>
            <a:r>
              <a:rPr lang="en-US" sz="3200" b="1" dirty="0">
                <a:solidFill>
                  <a:srgbClr val="00B050"/>
                </a:solidFill>
              </a:rPr>
              <a:t>Department of Adult Education and Community Development</a:t>
            </a:r>
            <a:br>
              <a:rPr lang="en-US" b="1" dirty="0">
                <a:solidFill>
                  <a:srgbClr val="00B050"/>
                </a:solidFill>
              </a:rPr>
            </a:br>
            <a:br>
              <a:rPr lang="en-US" b="1" dirty="0">
                <a:solidFill>
                  <a:srgbClr val="00B050"/>
                </a:solidFill>
              </a:rPr>
            </a:br>
            <a:r>
              <a:rPr lang="en-US" sz="3100" b="1" dirty="0">
                <a:solidFill>
                  <a:srgbClr val="00B050"/>
                </a:solidFill>
              </a:rPr>
              <a:t>By</a:t>
            </a:r>
            <a:br>
              <a:rPr lang="en-US" sz="3100" b="1" dirty="0">
                <a:solidFill>
                  <a:srgbClr val="00B050"/>
                </a:solidFill>
              </a:rPr>
            </a:br>
            <a:r>
              <a:rPr lang="en-US" sz="3100" b="1" dirty="0">
                <a:solidFill>
                  <a:srgbClr val="0070C0"/>
                </a:solidFill>
              </a:rPr>
              <a:t>Samuel </a:t>
            </a:r>
            <a:r>
              <a:rPr lang="en-US" sz="3100" b="1" dirty="0" err="1">
                <a:solidFill>
                  <a:srgbClr val="0070C0"/>
                </a:solidFill>
              </a:rPr>
              <a:t>Getnet</a:t>
            </a:r>
            <a:br>
              <a:rPr lang="en-US" sz="3100" b="1" dirty="0">
                <a:solidFill>
                  <a:srgbClr val="00B050"/>
                </a:solidFill>
              </a:rPr>
            </a:br>
            <a:r>
              <a:rPr lang="en-US" sz="3100" b="1" dirty="0">
                <a:solidFill>
                  <a:srgbClr val="00B050"/>
                </a:solidFill>
              </a:rPr>
              <a:t>MA, in Adult Education and Community Development </a:t>
            </a:r>
            <a:br>
              <a:rPr lang="en-US" b="1" dirty="0">
                <a:solidFill>
                  <a:srgbClr val="00B050"/>
                </a:solidFill>
              </a:rPr>
            </a:br>
            <a:endParaRPr lang="en-US" b="1" dirty="0">
              <a:solidFill>
                <a:srgbClr val="00B050"/>
              </a:solidFill>
            </a:endParaRPr>
          </a:p>
        </p:txBody>
      </p:sp>
      <p:sp>
        <p:nvSpPr>
          <p:cNvPr id="3" name="Footer Placeholder 2"/>
          <p:cNvSpPr>
            <a:spLocks noGrp="1"/>
          </p:cNvSpPr>
          <p:nvPr>
            <p:ph type="ftr" sz="quarter" idx="11"/>
          </p:nvPr>
        </p:nvSpPr>
        <p:spPr>
          <a:xfrm>
            <a:off x="3810000" y="6248400"/>
            <a:ext cx="2819400" cy="381001"/>
          </a:xfrm>
        </p:spPr>
        <p:txBody>
          <a:bodyPr/>
          <a:lstStyle/>
          <a:p>
            <a:r>
              <a:rPr lang="en-GB" b="1" i="1" dirty="0">
                <a:latin typeface="Bahnschrift Light SemiCondensed" pitchFamily="34" charset="0"/>
              </a:rPr>
              <a:t>"Alone we can do so little; together we can do so much"</a:t>
            </a:r>
            <a:endParaRPr lang="en-US" dirty="0">
              <a:latin typeface="Bahnschrift Light SemiCondensed" pitchFamily="34" charset="0"/>
            </a:endParaRPr>
          </a:p>
        </p:txBody>
      </p:sp>
      <p:sp>
        <p:nvSpPr>
          <p:cNvPr id="4" name="Slide Number Placeholder 3"/>
          <p:cNvSpPr>
            <a:spLocks noGrp="1"/>
          </p:cNvSpPr>
          <p:nvPr>
            <p:ph type="sldNum" sz="quarter" idx="12"/>
          </p:nvPr>
        </p:nvSpPr>
        <p:spPr/>
        <p:txBody>
          <a:bodyPr/>
          <a:lstStyle/>
          <a:p>
            <a:fld id="{5BB02160-8CA0-4207-8C4C-D450780FCBAB}"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a:t>6. Be approachable</a:t>
            </a:r>
          </a:p>
          <a:p>
            <a:pPr algn="just"/>
            <a:r>
              <a:rPr lang="en-US" dirty="0"/>
              <a:t>make sure that whether others are able to easily reach out to you.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a:t>
            </a:fld>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algn="just"/>
            <a:endParaRPr lang="en-US" sz="2800" dirty="0"/>
          </a:p>
          <a:p>
            <a:pPr algn="just"/>
            <a:endParaRPr lang="en-US" sz="2800" dirty="0"/>
          </a:p>
          <a:p>
            <a:pPr algn="just">
              <a:lnSpc>
                <a:spcPct val="150000"/>
              </a:lnSpc>
            </a:pPr>
            <a:r>
              <a:rPr lang="en-US" sz="2800" dirty="0"/>
              <a:t>Operation and management contracts are most beneficial where:</a:t>
            </a:r>
          </a:p>
          <a:p>
            <a:pPr lvl="1" algn="just">
              <a:lnSpc>
                <a:spcPct val="150000"/>
              </a:lnSpc>
            </a:pPr>
            <a:r>
              <a:rPr lang="en-US" dirty="0"/>
              <a:t>the main objective is to rapidly enhance a public enterprise’s efficiency, or to prepare for a deeper level of PPP</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100</a:t>
            </a:fld>
            <a:endParaRPr lang="en-US"/>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4000" b="1" dirty="0"/>
              <a:t>Leases </a:t>
            </a:r>
            <a:r>
              <a:rPr lang="en-US" sz="3200" b="1" dirty="0">
                <a:solidFill>
                  <a:srgbClr val="0070C0"/>
                </a:solidFill>
              </a:rPr>
              <a:t>(10 and 15 years)</a:t>
            </a:r>
            <a:endParaRPr lang="en-US" sz="4000" b="1" dirty="0">
              <a:solidFill>
                <a:srgbClr val="0070C0"/>
              </a:solidFill>
            </a:endParaRPr>
          </a:p>
        </p:txBody>
      </p:sp>
      <p:sp>
        <p:nvSpPr>
          <p:cNvPr id="3" name="Content Placeholder 2"/>
          <p:cNvSpPr>
            <a:spLocks noGrp="1"/>
          </p:cNvSpPr>
          <p:nvPr>
            <p:ph idx="1"/>
          </p:nvPr>
        </p:nvSpPr>
        <p:spPr/>
        <p:txBody>
          <a:bodyPr>
            <a:normAutofit/>
          </a:bodyPr>
          <a:lstStyle/>
          <a:p>
            <a:pPr algn="just"/>
            <a:endParaRPr lang="en-US" sz="2800" dirty="0"/>
          </a:p>
          <a:p>
            <a:pPr algn="just"/>
            <a:r>
              <a:rPr lang="en-US" sz="2800" dirty="0"/>
              <a:t>Under a lease, a private firm (Lessee) leases the assets of an enterprise from a properly empowered government authority (</a:t>
            </a:r>
            <a:r>
              <a:rPr lang="en-US" sz="2800" dirty="0" err="1"/>
              <a:t>Lessor</a:t>
            </a:r>
            <a:r>
              <a:rPr lang="en-US" sz="2800" dirty="0"/>
              <a:t>) and assumes full responsibility for </a:t>
            </a:r>
            <a:r>
              <a:rPr lang="en-US" sz="2800" dirty="0">
                <a:solidFill>
                  <a:srgbClr val="FF0000"/>
                </a:solidFill>
              </a:rPr>
              <a:t>operations</a:t>
            </a:r>
            <a:r>
              <a:rPr lang="en-US" sz="2800" dirty="0"/>
              <a:t> and partial responsibility for </a:t>
            </a:r>
            <a:r>
              <a:rPr lang="en-US" sz="2800" dirty="0">
                <a:solidFill>
                  <a:srgbClr val="0070C0"/>
                </a:solidFill>
              </a:rPr>
              <a:t>investments</a:t>
            </a:r>
            <a:r>
              <a:rPr lang="en-US" sz="2800" dirty="0"/>
              <a:t> for a period usually between ten and fifteen years.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101</a:t>
            </a:fld>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800" dirty="0"/>
              <a:t>Lease are most appropriate where there is scope for large gains in operating efficiency but only limited need or scope for new investments.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102</a:t>
            </a:fld>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600" b="1" dirty="0"/>
              <a:t>Concessions (</a:t>
            </a:r>
            <a:r>
              <a:rPr lang="en-US" sz="3600" dirty="0">
                <a:solidFill>
                  <a:srgbClr val="0070C0"/>
                </a:solidFill>
              </a:rPr>
              <a:t>20 to 30 years</a:t>
            </a:r>
            <a:r>
              <a:rPr lang="en-US" sz="3600" dirty="0"/>
              <a:t>)</a:t>
            </a:r>
          </a:p>
        </p:txBody>
      </p:sp>
      <p:sp>
        <p:nvSpPr>
          <p:cNvPr id="3" name="Content Placeholder 2"/>
          <p:cNvSpPr>
            <a:spLocks noGrp="1"/>
          </p:cNvSpPr>
          <p:nvPr>
            <p:ph idx="1"/>
          </p:nvPr>
        </p:nvSpPr>
        <p:spPr/>
        <p:txBody>
          <a:bodyPr/>
          <a:lstStyle/>
          <a:p>
            <a:pPr algn="just"/>
            <a:r>
              <a:rPr lang="en-US" sz="2800" dirty="0"/>
              <a:t>The private partner (Concessionaire) bears overall responsibility for the services, including operation, maintenance, and management, as well as capital investments for rehabilitation and renewal of assets, and the expansion of services. </a:t>
            </a:r>
          </a:p>
          <a:p>
            <a:pPr algn="just"/>
            <a:endParaRPr lang="en-US" sz="2800" dirty="0"/>
          </a:p>
          <a:p>
            <a:pPr algn="just"/>
            <a:r>
              <a:rPr lang="en-US" sz="2800" dirty="0"/>
              <a:t>The Concessionaire is paid for its services directly by the consumer, based on the contractually set fee or tariff, which is adjustable over the life of the contract.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103</a:t>
            </a:fld>
            <a:endParaRPr 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algn="just"/>
            <a:r>
              <a:rPr lang="en-US" sz="3000" dirty="0"/>
              <a:t>Advantage: it passes full responsibility for operations, maintenance, rehabilitation, renewal and service expansion to the private partner and so creates incentives for efficiency in all the utility’s activities. </a:t>
            </a:r>
          </a:p>
          <a:p>
            <a:pPr algn="just"/>
            <a:endParaRPr lang="en-US" sz="3000" dirty="0"/>
          </a:p>
          <a:p>
            <a:pPr algn="just"/>
            <a:r>
              <a:rPr lang="en-US" sz="3000" b="1" dirty="0">
                <a:solidFill>
                  <a:srgbClr val="0070C0"/>
                </a:solidFill>
              </a:rPr>
              <a:t>Concessions are an attractive option where large investments are required.</a:t>
            </a:r>
          </a:p>
          <a:p>
            <a:pPr algn="just">
              <a:buNone/>
            </a:pPr>
            <a:r>
              <a:rPr lang="en-US" sz="3000" dirty="0"/>
              <a:t> </a:t>
            </a:r>
          </a:p>
          <a:p>
            <a:pPr algn="just"/>
            <a:endParaRPr lang="en-US" sz="3000"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104</a:t>
            </a:fld>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r>
              <a:rPr lang="en-US" sz="2800" b="1" i="1" dirty="0"/>
              <a:t>Build-Operate-Transfer (BOT) contracts</a:t>
            </a:r>
            <a:r>
              <a:rPr lang="en-US" sz="2800" dirty="0"/>
              <a:t> </a:t>
            </a:r>
            <a:r>
              <a:rPr lang="en-US" sz="2800" b="1" dirty="0">
                <a:solidFill>
                  <a:srgbClr val="0070C0"/>
                </a:solidFill>
              </a:rPr>
              <a:t>(15 and 30 years)</a:t>
            </a:r>
          </a:p>
        </p:txBody>
      </p:sp>
      <p:sp>
        <p:nvSpPr>
          <p:cNvPr id="3" name="Content Placeholder 2"/>
          <p:cNvSpPr>
            <a:spLocks noGrp="1"/>
          </p:cNvSpPr>
          <p:nvPr>
            <p:ph idx="1"/>
          </p:nvPr>
        </p:nvSpPr>
        <p:spPr/>
        <p:txBody>
          <a:bodyPr>
            <a:normAutofit lnSpcReduction="10000"/>
          </a:bodyPr>
          <a:lstStyle/>
          <a:p>
            <a:pPr algn="just"/>
            <a:r>
              <a:rPr lang="en-US" sz="2800" dirty="0"/>
              <a:t>BOT designate the way of contracting the building of large infrastructure facilities with the involvement of the private sector. </a:t>
            </a:r>
          </a:p>
          <a:p>
            <a:pPr algn="just">
              <a:buNone/>
            </a:pPr>
            <a:endParaRPr lang="en-US" sz="2800" dirty="0"/>
          </a:p>
          <a:p>
            <a:pPr algn="just"/>
            <a:r>
              <a:rPr lang="en-US" sz="2800" dirty="0"/>
              <a:t>The organizers of the building, normally called sponsors, take over the financing, the organization and the responsibility of the construction of such a facility and then, after it has been built, the responsibility for its use, maintenance and management.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105</a:t>
            </a:fld>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2800" dirty="0"/>
              <a:t>After the expiry of such a period, the sponsors return the facility to the government for future usage. </a:t>
            </a:r>
          </a:p>
          <a:p>
            <a:pPr algn="just">
              <a:buNone/>
            </a:pPr>
            <a:endParaRPr lang="en-US" sz="2800" dirty="0"/>
          </a:p>
          <a:p>
            <a:pPr algn="just"/>
            <a:r>
              <a:rPr lang="en-US" sz="2800" dirty="0"/>
              <a:t>BOT contracts and variants are the most complex form of the public-private partnership.</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106</a:t>
            </a:fld>
            <a:endParaRPr lang="en-US"/>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ctr" rtl="0">
              <a:spcBef>
                <a:spcPct val="0"/>
              </a:spcBef>
            </a:pPr>
            <a:r>
              <a:rPr lang="en-US" sz="3200" b="1" dirty="0"/>
              <a:t>Principles of PPPs</a:t>
            </a:r>
            <a:endParaRPr lang="en-US" sz="3200" dirty="0"/>
          </a:p>
        </p:txBody>
      </p:sp>
      <p:sp>
        <p:nvSpPr>
          <p:cNvPr id="3" name="Content Placeholder 2"/>
          <p:cNvSpPr>
            <a:spLocks noGrp="1"/>
          </p:cNvSpPr>
          <p:nvPr>
            <p:ph idx="1"/>
          </p:nvPr>
        </p:nvSpPr>
        <p:spPr>
          <a:xfrm>
            <a:off x="457200" y="1371600"/>
            <a:ext cx="8229600" cy="4754563"/>
          </a:xfrm>
        </p:spPr>
        <p:txBody>
          <a:bodyPr>
            <a:normAutofit/>
          </a:bodyPr>
          <a:lstStyle/>
          <a:p>
            <a:pPr algn="just">
              <a:buNone/>
            </a:pPr>
            <a:r>
              <a:rPr lang="en-US" sz="2800" dirty="0"/>
              <a:t>According to </a:t>
            </a:r>
            <a:r>
              <a:rPr lang="en-US" sz="2800" dirty="0" err="1"/>
              <a:t>Asubonteng</a:t>
            </a:r>
            <a:r>
              <a:rPr lang="en-US" sz="2800" dirty="0"/>
              <a:t> (2011), PPPs works based on the following principles.</a:t>
            </a:r>
          </a:p>
          <a:p>
            <a:pPr algn="just"/>
            <a:r>
              <a:rPr lang="en-US" sz="3000" b="1" dirty="0"/>
              <a:t>Transparency: </a:t>
            </a:r>
            <a:r>
              <a:rPr lang="en-US" sz="3000" dirty="0"/>
              <a:t>sharing information and acting in an open manner</a:t>
            </a:r>
            <a:endParaRPr lang="en-US" sz="3000" b="1" dirty="0"/>
          </a:p>
          <a:p>
            <a:pPr algn="just"/>
            <a:r>
              <a:rPr lang="en-US" sz="3000" b="1" dirty="0"/>
              <a:t>Competition: </a:t>
            </a:r>
            <a:r>
              <a:rPr lang="en-US" sz="3000" dirty="0"/>
              <a:t>remove abuse of dominance</a:t>
            </a:r>
            <a:endParaRPr lang="en-US" sz="3000" b="1" dirty="0"/>
          </a:p>
          <a:p>
            <a:pPr algn="just"/>
            <a:r>
              <a:rPr lang="en-US" sz="3000" b="1" dirty="0"/>
              <a:t>Accountability: </a:t>
            </a:r>
            <a:r>
              <a:rPr lang="en-US" sz="3000" dirty="0"/>
              <a:t>it</a:t>
            </a:r>
            <a:r>
              <a:rPr lang="en-US" sz="3000" b="1" dirty="0"/>
              <a:t> </a:t>
            </a:r>
            <a:r>
              <a:rPr lang="en-US" sz="3000" dirty="0"/>
              <a:t>involves holding the partners (public and private) responsible for results </a:t>
            </a:r>
            <a:endParaRPr lang="en-US" sz="3000" b="1" dirty="0"/>
          </a:p>
          <a:p>
            <a:pPr algn="just"/>
            <a:r>
              <a:rPr lang="en-US" sz="3000" b="1" dirty="0"/>
              <a:t>Legality: </a:t>
            </a:r>
            <a:r>
              <a:rPr lang="en-US" sz="3000" dirty="0"/>
              <a:t>a solid legal basis to create a safe environment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107</a:t>
            </a:fld>
            <a:endParaRPr lang="en-US"/>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r>
              <a:rPr lang="en-US" sz="2800" b="1" dirty="0"/>
              <a:t>Clarity and predictability: </a:t>
            </a:r>
            <a:r>
              <a:rPr lang="en-US" sz="2800" dirty="0"/>
              <a:t>The partnership framework and the contract agreed upon must be as clear as possible to create a stable context for delivery of services </a:t>
            </a:r>
          </a:p>
          <a:p>
            <a:pPr algn="just"/>
            <a:r>
              <a:rPr lang="en-US" sz="2800" b="1" dirty="0"/>
              <a:t>Specificity: </a:t>
            </a:r>
            <a:r>
              <a:rPr lang="en-US" sz="2800" dirty="0"/>
              <a:t>address specific problems and circumstances</a:t>
            </a:r>
          </a:p>
          <a:p>
            <a:pPr algn="just"/>
            <a:r>
              <a:rPr lang="en-US" sz="2800" b="1" dirty="0"/>
              <a:t>Flexibility</a:t>
            </a:r>
            <a:r>
              <a:rPr lang="en-US" sz="2800" dirty="0"/>
              <a:t>: need for flexibility due to the changing nature of contexts</a:t>
            </a:r>
          </a:p>
          <a:p>
            <a:pPr algn="just"/>
            <a:r>
              <a:rPr lang="en-US" sz="2800" b="1" dirty="0"/>
              <a:t>Economic and financial sustainability</a:t>
            </a:r>
            <a:r>
              <a:rPr lang="en-US" sz="2800" dirty="0"/>
              <a:t>: PPP is feasible to public and private sector partners if it is economically and financially sustainable.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108</a:t>
            </a:fld>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algn="just"/>
            <a:r>
              <a:rPr lang="en-US" sz="2600" b="1" dirty="0"/>
              <a:t>Continuous learning: : </a:t>
            </a:r>
            <a:r>
              <a:rPr lang="en-US" sz="2600" dirty="0"/>
              <a:t>it</a:t>
            </a:r>
            <a:r>
              <a:rPr lang="en-US" sz="2600" b="1" dirty="0"/>
              <a:t> </a:t>
            </a:r>
            <a:r>
              <a:rPr lang="en-US" sz="2600" dirty="0"/>
              <a:t>means making continuous efforts and commitments to turn daily incidents and activities into “learning moments” </a:t>
            </a:r>
          </a:p>
          <a:p>
            <a:pPr algn="just"/>
            <a:r>
              <a:rPr lang="en-US" sz="2600" b="1" dirty="0"/>
              <a:t>Equity: </a:t>
            </a:r>
            <a:r>
              <a:rPr lang="en-US" sz="2600" dirty="0"/>
              <a:t>consider</a:t>
            </a:r>
            <a:r>
              <a:rPr lang="en-US" sz="2600" b="1" dirty="0"/>
              <a:t> </a:t>
            </a:r>
            <a:r>
              <a:rPr lang="en-US" sz="2600" dirty="0"/>
              <a:t>poor communities </a:t>
            </a:r>
          </a:p>
          <a:p>
            <a:pPr lvl="0" algn="just"/>
            <a:r>
              <a:rPr lang="en-US" sz="2600" b="1" dirty="0"/>
              <a:t>Inclusiveness</a:t>
            </a:r>
            <a:r>
              <a:rPr lang="en-US" sz="2600" dirty="0"/>
              <a:t>: the removal of institutional constraints to enhance participation by beneficiaries (including poor and marginalized groups) in service delivery decision-making, policy shaping and enjoyment of benefits. </a:t>
            </a:r>
          </a:p>
          <a:p>
            <a:pPr algn="just"/>
            <a:r>
              <a:rPr lang="en-US" sz="2600" b="1" dirty="0"/>
              <a:t>Empowerment</a:t>
            </a:r>
            <a:r>
              <a:rPr lang="en-US" sz="2600" dirty="0"/>
              <a:t>: creating the necessary conditions to strengthen and develop emerging entrepreneurs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109</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a:t>7. Set aside time for networking</a:t>
            </a:r>
          </a:p>
          <a:p>
            <a:r>
              <a:rPr lang="en-US" dirty="0"/>
              <a:t>it should be a part of your daily, or at least weekly, schedule.</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a:t>
            </a:fld>
            <a:endParaRPr lang="en-US"/>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2800" b="1" dirty="0"/>
              <a:t>Factors for effective partnership</a:t>
            </a:r>
            <a:endParaRPr lang="en-US" sz="2800" dirty="0"/>
          </a:p>
        </p:txBody>
      </p:sp>
      <p:sp>
        <p:nvSpPr>
          <p:cNvPr id="3" name="Content Placeholder 2"/>
          <p:cNvSpPr>
            <a:spLocks noGrp="1"/>
          </p:cNvSpPr>
          <p:nvPr>
            <p:ph idx="1"/>
          </p:nvPr>
        </p:nvSpPr>
        <p:spPr>
          <a:xfrm>
            <a:off x="457200" y="1219200"/>
            <a:ext cx="8229600" cy="5181600"/>
          </a:xfrm>
        </p:spPr>
        <p:txBody>
          <a:bodyPr>
            <a:normAutofit fontScale="92500" lnSpcReduction="20000"/>
          </a:bodyPr>
          <a:lstStyle/>
          <a:p>
            <a:pPr lvl="0">
              <a:buNone/>
            </a:pPr>
            <a:r>
              <a:rPr lang="en-GB" b="1" dirty="0"/>
              <a:t>Environment Related Factors</a:t>
            </a:r>
            <a:endParaRPr lang="en-US" dirty="0"/>
          </a:p>
          <a:p>
            <a:pPr algn="just"/>
            <a:r>
              <a:rPr lang="en-US" dirty="0"/>
              <a:t>Environment related factors are those factors, which are beyond the ability of any partnership to control. </a:t>
            </a:r>
          </a:p>
          <a:p>
            <a:pPr algn="just"/>
            <a:r>
              <a:rPr lang="en-US" dirty="0"/>
              <a:t>The social and political climate; political leaders’ opinion or the general public supports, effective past collaborative efforts </a:t>
            </a:r>
          </a:p>
          <a:p>
            <a:pPr algn="just"/>
            <a:r>
              <a:rPr lang="en-US" dirty="0"/>
              <a:t>Collaborative efforts can be strengthen when the commitment of the government is good. </a:t>
            </a:r>
          </a:p>
          <a:p>
            <a:pPr lvl="1" algn="just"/>
            <a:r>
              <a:rPr lang="en-US" dirty="0"/>
              <a:t>formalizing the partnership in a declaration, memorandum of understanding or other framework documents.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110</a:t>
            </a:fld>
            <a:endParaRPr 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pPr lvl="0">
              <a:buNone/>
            </a:pPr>
            <a:r>
              <a:rPr lang="en-GB" b="1" dirty="0"/>
              <a:t>Membership Characteristics Related Factors</a:t>
            </a:r>
            <a:endParaRPr lang="en-US" dirty="0"/>
          </a:p>
          <a:p>
            <a:pPr algn="just"/>
            <a:r>
              <a:rPr lang="en-US" dirty="0"/>
              <a:t>Membership characteristics related factors are generally related to the characteristics of partners involved in the collaboration. </a:t>
            </a:r>
          </a:p>
          <a:p>
            <a:pPr algn="just"/>
            <a:r>
              <a:rPr lang="en-US" dirty="0"/>
              <a:t>Effective ISC requires strong relationships among partners</a:t>
            </a:r>
          </a:p>
          <a:p>
            <a:pPr lvl="1" algn="just"/>
            <a:r>
              <a:rPr lang="en-US" sz="3000" dirty="0"/>
              <a:t>effective mix/appropriate cross section of partners, </a:t>
            </a:r>
          </a:p>
          <a:p>
            <a:pPr lvl="1" algn="just"/>
            <a:r>
              <a:rPr lang="en-US" sz="3000" dirty="0"/>
              <a:t>self-interest to collaborate, </a:t>
            </a:r>
          </a:p>
          <a:p>
            <a:pPr lvl="1" algn="just"/>
            <a:r>
              <a:rPr lang="en-US" sz="3000" dirty="0"/>
              <a:t>mutual respect, understanding, </a:t>
            </a:r>
          </a:p>
          <a:p>
            <a:pPr lvl="1" algn="just"/>
            <a:r>
              <a:rPr lang="en-US" sz="3000" dirty="0"/>
              <a:t>ability to compromise</a:t>
            </a:r>
          </a:p>
          <a:p>
            <a:pPr lvl="1" algn="just"/>
            <a:r>
              <a:rPr lang="en-US" sz="3000" dirty="0"/>
              <a:t>trust,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111</a:t>
            </a:fld>
            <a:endParaRPr lang="en-US"/>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MAN COMPUTER &amp; ELEC\Desktop\collaboration pictures\shops-1026415_960_720.jpg"/>
          <p:cNvPicPr>
            <a:picLocks noGrp="1" noChangeAspect="1" noChangeArrowheads="1"/>
          </p:cNvPicPr>
          <p:nvPr>
            <p:ph sz="half" idx="1"/>
          </p:nvPr>
        </p:nvPicPr>
        <p:blipFill>
          <a:blip r:embed="rId2"/>
          <a:stretch>
            <a:fillRect/>
          </a:stretch>
        </p:blipFill>
        <p:spPr bwMode="auto">
          <a:xfrm>
            <a:off x="457200" y="228600"/>
            <a:ext cx="3810000" cy="6019800"/>
          </a:xfrm>
          <a:prstGeom prst="rect">
            <a:avLst/>
          </a:prstGeom>
          <a:noFill/>
        </p:spPr>
      </p:pic>
      <p:sp>
        <p:nvSpPr>
          <p:cNvPr id="5" name="Content Placeholder 4"/>
          <p:cNvSpPr>
            <a:spLocks noGrp="1"/>
          </p:cNvSpPr>
          <p:nvPr>
            <p:ph sz="half" idx="2"/>
          </p:nvPr>
        </p:nvSpPr>
        <p:spPr>
          <a:xfrm>
            <a:off x="3581400" y="1600200"/>
            <a:ext cx="5105400" cy="4525963"/>
          </a:xfrm>
        </p:spPr>
        <p:txBody>
          <a:bodyPr>
            <a:normAutofit/>
          </a:bodyPr>
          <a:lstStyle/>
          <a:p>
            <a:pPr algn="just"/>
            <a:r>
              <a:rPr lang="en-US" sz="2400" dirty="0"/>
              <a:t>Trust is critical to effective collaboration because organizations participating in collaboration are taking a risk.</a:t>
            </a:r>
          </a:p>
          <a:p>
            <a:pPr algn="just">
              <a:buNone/>
            </a:pPr>
            <a:br>
              <a:rPr lang="en-US" sz="2400" dirty="0"/>
            </a:br>
            <a:endParaRPr lang="en-US" sz="2400"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112</a:t>
            </a:fld>
            <a:endParaRPr lang="en-US"/>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lvl="0"/>
            <a:r>
              <a:rPr lang="en-GB" sz="2800" b="1" dirty="0"/>
              <a:t>Process/Structure Related Factors</a:t>
            </a:r>
            <a:endParaRPr lang="en-US" sz="2800" dirty="0"/>
          </a:p>
        </p:txBody>
      </p:sp>
      <p:sp>
        <p:nvSpPr>
          <p:cNvPr id="6" name="Content Placeholder 5"/>
          <p:cNvSpPr>
            <a:spLocks noGrp="1"/>
          </p:cNvSpPr>
          <p:nvPr>
            <p:ph idx="1"/>
          </p:nvPr>
        </p:nvSpPr>
        <p:spPr>
          <a:xfrm>
            <a:off x="457200" y="1295400"/>
            <a:ext cx="8229600" cy="4830763"/>
          </a:xfrm>
        </p:spPr>
        <p:txBody>
          <a:bodyPr>
            <a:normAutofit/>
          </a:bodyPr>
          <a:lstStyle/>
          <a:p>
            <a:pPr algn="just"/>
            <a:r>
              <a:rPr lang="en-US" sz="3000" dirty="0"/>
              <a:t>Structures and processes in collaborative efforts are very important factors for collaboration. </a:t>
            </a:r>
          </a:p>
          <a:p>
            <a:pPr algn="just"/>
            <a:r>
              <a:rPr lang="en-US" sz="3000" dirty="0"/>
              <a:t>Structures refer to the institutions, legislation, policies, and mechanisms that determine how work is carried out. </a:t>
            </a:r>
          </a:p>
          <a:p>
            <a:pPr lvl="1" algn="just"/>
            <a:r>
              <a:rPr lang="en-US" dirty="0"/>
              <a:t>Well-designed structures can facilitate integration of services and strengthen communication among partners </a:t>
            </a:r>
          </a:p>
          <a:p>
            <a:pPr lvl="1" algn="just"/>
            <a:r>
              <a:rPr lang="en-US" dirty="0"/>
              <a:t>Structures in collaboration require flexibility.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7" name="Slide Number Placeholder 6"/>
          <p:cNvSpPr>
            <a:spLocks noGrp="1"/>
          </p:cNvSpPr>
          <p:nvPr>
            <p:ph type="sldNum" sz="quarter" idx="12"/>
          </p:nvPr>
        </p:nvSpPr>
        <p:spPr/>
        <p:txBody>
          <a:bodyPr/>
          <a:lstStyle/>
          <a:p>
            <a:fld id="{5BB02160-8CA0-4207-8C4C-D450780FCBAB}" type="slidenum">
              <a:rPr lang="en-US" smtClean="0"/>
              <a:pPr/>
              <a:t>113</a:t>
            </a:fld>
            <a:endParaRPr lang="en-US"/>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r>
              <a:rPr lang="en-US" sz="2600" dirty="0"/>
              <a:t>Throughout the process of the collaboration, there ought to be clear and documented expectations, commitments, and roles to allow joint commitment and accountability.</a:t>
            </a:r>
          </a:p>
          <a:p>
            <a:pPr algn="just"/>
            <a:r>
              <a:rPr lang="en-US" sz="2600" dirty="0"/>
              <a:t>Effective processes in collaboration are characterized by two strategies; </a:t>
            </a:r>
          </a:p>
          <a:p>
            <a:pPr lvl="1" algn="just"/>
            <a:r>
              <a:rPr lang="en-US" sz="2400" dirty="0"/>
              <a:t>Integration: Good integration enables partners to coordinate service delivery and facilitate change without duplicating services.</a:t>
            </a:r>
          </a:p>
          <a:p>
            <a:pPr lvl="1" algn="just"/>
            <a:r>
              <a:rPr lang="en-US" sz="2400" dirty="0"/>
              <a:t>community engagement: Collaborations may more likely to be successful if they engaged citizens at local level to ensure their concerns are being heard.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114</a:t>
            </a:fld>
            <a:endParaRPr lang="en-US"/>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2800" b="1" dirty="0"/>
              <a:t>Communication Related Factors</a:t>
            </a:r>
            <a:endParaRPr lang="en-US" sz="2800" dirty="0"/>
          </a:p>
        </p:txBody>
      </p:sp>
      <p:sp>
        <p:nvSpPr>
          <p:cNvPr id="3" name="Content Placeholder 2"/>
          <p:cNvSpPr>
            <a:spLocks noGrp="1"/>
          </p:cNvSpPr>
          <p:nvPr>
            <p:ph idx="1"/>
          </p:nvPr>
        </p:nvSpPr>
        <p:spPr/>
        <p:txBody>
          <a:bodyPr>
            <a:noAutofit/>
          </a:bodyPr>
          <a:lstStyle/>
          <a:p>
            <a:pPr algn="just"/>
            <a:r>
              <a:rPr lang="en-US" sz="2800" dirty="0"/>
              <a:t>The more open and repeated interaction made the more potential for collaboration between and among the partners. </a:t>
            </a:r>
          </a:p>
          <a:p>
            <a:pPr algn="just"/>
            <a:endParaRPr lang="en-US" sz="2800" dirty="0"/>
          </a:p>
          <a:p>
            <a:pPr algn="just"/>
            <a:r>
              <a:rPr lang="en-US" sz="2800" dirty="0"/>
              <a:t>If the different partners are communicating with each other, they can increase their knowledge of each other and develop a mutual understanding and respect, which may facilitate collaboration</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115</a:t>
            </a:fld>
            <a:endParaRPr lang="en-US"/>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2800" b="1" dirty="0"/>
              <a:t>Purpose Related Factors</a:t>
            </a:r>
            <a:endParaRPr lang="en-US" sz="2800" dirty="0"/>
          </a:p>
        </p:txBody>
      </p:sp>
      <p:sp>
        <p:nvSpPr>
          <p:cNvPr id="3" name="Content Placeholder 2"/>
          <p:cNvSpPr>
            <a:spLocks noGrp="1"/>
          </p:cNvSpPr>
          <p:nvPr>
            <p:ph idx="1"/>
          </p:nvPr>
        </p:nvSpPr>
        <p:spPr/>
        <p:txBody>
          <a:bodyPr>
            <a:normAutofit/>
          </a:bodyPr>
          <a:lstStyle/>
          <a:p>
            <a:pPr algn="just"/>
            <a:r>
              <a:rPr lang="en-US" sz="2800" dirty="0"/>
              <a:t>Collaborative working can attain change when all partners who involved acknowledged the shared issue and committed to do so. </a:t>
            </a:r>
          </a:p>
          <a:p>
            <a:pPr algn="just">
              <a:buNone/>
            </a:pPr>
            <a:endParaRPr lang="en-US" sz="2800" dirty="0"/>
          </a:p>
          <a:p>
            <a:pPr algn="just"/>
            <a:r>
              <a:rPr lang="en-US" sz="2800" dirty="0"/>
              <a:t>In doing so, the vision, goal, and objectives of the shared issue, need to be clear and concrete be easily described and understood.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116</a:t>
            </a:fld>
            <a:endParaRPr 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GB" sz="3200" b="1" dirty="0"/>
              <a:t>Resource Related Factors</a:t>
            </a:r>
            <a:endParaRPr lang="en-US" sz="3200" dirty="0"/>
          </a:p>
        </p:txBody>
      </p:sp>
      <p:sp>
        <p:nvSpPr>
          <p:cNvPr id="3" name="Content Placeholder 2"/>
          <p:cNvSpPr>
            <a:spLocks noGrp="1"/>
          </p:cNvSpPr>
          <p:nvPr>
            <p:ph idx="1"/>
          </p:nvPr>
        </p:nvSpPr>
        <p:spPr>
          <a:xfrm>
            <a:off x="457200" y="1295400"/>
            <a:ext cx="8229600" cy="5334000"/>
          </a:xfrm>
        </p:spPr>
        <p:txBody>
          <a:bodyPr>
            <a:normAutofit fontScale="77500" lnSpcReduction="20000"/>
          </a:bodyPr>
          <a:lstStyle/>
          <a:p>
            <a:pPr algn="just"/>
            <a:r>
              <a:rPr lang="en-US" dirty="0"/>
              <a:t>Resources (financial, material and personnel) are all the basic building blocks in the course of collaborative workings.</a:t>
            </a:r>
          </a:p>
          <a:p>
            <a:pPr algn="just">
              <a:buNone/>
            </a:pPr>
            <a:endParaRPr lang="en-US" dirty="0"/>
          </a:p>
          <a:p>
            <a:pPr algn="just"/>
            <a:r>
              <a:rPr lang="en-US" dirty="0"/>
              <a:t>Successful collaborations require people who have skill, credibility, and the authority to make decisions. if good leader with skills and expertise to engage partners, support the collaboration process, and coordinate the multiple components of their interventions. </a:t>
            </a:r>
          </a:p>
          <a:p>
            <a:pPr algn="just">
              <a:buNone/>
            </a:pPr>
            <a:endParaRPr lang="en-US" dirty="0"/>
          </a:p>
          <a:p>
            <a:pPr algn="just"/>
            <a:r>
              <a:rPr lang="en-US" dirty="0"/>
              <a:t>Collaboration must be ultimately supported by a visionary, focused, humble, and results oriented strong collaborative leader to unite diverse players within a system by persistently and consistently articulating the compelling cause or the shared issue.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117</a:t>
            </a:fld>
            <a:endParaRPr lang="en-US"/>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lvl="1" algn="ctr" rtl="0">
              <a:spcBef>
                <a:spcPct val="0"/>
              </a:spcBef>
            </a:pPr>
            <a:r>
              <a:rPr lang="en-US" sz="2800" b="1" dirty="0"/>
              <a:t>Barriers to successful partnerships</a:t>
            </a:r>
            <a:endParaRPr lang="en-US" sz="2800" dirty="0"/>
          </a:p>
        </p:txBody>
      </p:sp>
      <p:sp>
        <p:nvSpPr>
          <p:cNvPr id="3" name="Content Placeholder 2"/>
          <p:cNvSpPr>
            <a:spLocks noGrp="1"/>
          </p:cNvSpPr>
          <p:nvPr>
            <p:ph idx="1"/>
          </p:nvPr>
        </p:nvSpPr>
        <p:spPr>
          <a:xfrm>
            <a:off x="457200" y="1295400"/>
            <a:ext cx="8229600" cy="4830763"/>
          </a:xfrm>
        </p:spPr>
        <p:txBody>
          <a:bodyPr>
            <a:normAutofit/>
          </a:bodyPr>
          <a:lstStyle/>
          <a:p>
            <a:pPr lvl="1" algn="just"/>
            <a:r>
              <a:rPr lang="en-US" dirty="0"/>
              <a:t>Limited vision/failure to inspire</a:t>
            </a:r>
          </a:p>
          <a:p>
            <a:pPr lvl="1" algn="just"/>
            <a:r>
              <a:rPr lang="en-US" dirty="0"/>
              <a:t>One partner manipulates or dominates, or partners compete for the lead</a:t>
            </a:r>
          </a:p>
          <a:p>
            <a:pPr lvl="1" algn="just"/>
            <a:r>
              <a:rPr lang="en-US" dirty="0"/>
              <a:t>Lack of clear purpose and inconsistent level of understanding purpose</a:t>
            </a:r>
          </a:p>
          <a:p>
            <a:pPr lvl="1" algn="just"/>
            <a:r>
              <a:rPr lang="en-US" dirty="0"/>
              <a:t>Lack of understanding roles/responsibilities</a:t>
            </a:r>
          </a:p>
          <a:p>
            <a:pPr lvl="1" algn="just"/>
            <a:r>
              <a:rPr lang="en-US" dirty="0"/>
              <a:t>Lack of support from partner organizations with ultimate decision-making power</a:t>
            </a:r>
          </a:p>
          <a:p>
            <a:pPr lvl="1" algn="just"/>
            <a:r>
              <a:rPr lang="en-US" dirty="0"/>
              <a:t>Differences of philosophies and manners of working</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118</a:t>
            </a:fld>
            <a:endParaRPr lang="en-US"/>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10000"/>
          </a:bodyPr>
          <a:lstStyle/>
          <a:p>
            <a:pPr lvl="1" algn="just"/>
            <a:r>
              <a:rPr lang="en-US" dirty="0"/>
              <a:t>Lack of commitment; unwilling participants </a:t>
            </a:r>
          </a:p>
          <a:p>
            <a:pPr lvl="1" algn="just"/>
            <a:r>
              <a:rPr lang="en-US" dirty="0"/>
              <a:t>Unequal and/or unacceptable balance of power and control</a:t>
            </a:r>
          </a:p>
          <a:p>
            <a:pPr lvl="1" algn="just"/>
            <a:r>
              <a:rPr lang="en-US" dirty="0"/>
              <a:t>Key interests and/or people missing from the partnership</a:t>
            </a:r>
          </a:p>
          <a:p>
            <a:pPr lvl="1" algn="just"/>
            <a:r>
              <a:rPr lang="en-US" dirty="0"/>
              <a:t>Hidden agendas</a:t>
            </a:r>
          </a:p>
          <a:p>
            <a:pPr lvl="1" algn="just"/>
            <a:r>
              <a:rPr lang="en-US" dirty="0"/>
              <a:t>Failure to communicate</a:t>
            </a:r>
          </a:p>
          <a:p>
            <a:pPr lvl="1" algn="just"/>
            <a:r>
              <a:rPr lang="en-US" dirty="0"/>
              <a:t>Lack of evaluation or monitoring systems</a:t>
            </a:r>
          </a:p>
          <a:p>
            <a:pPr lvl="1" algn="just"/>
            <a:r>
              <a:rPr lang="en-US" dirty="0"/>
              <a:t>Failure to learn</a:t>
            </a:r>
          </a:p>
          <a:p>
            <a:pPr lvl="1" algn="just"/>
            <a:r>
              <a:rPr lang="en-US" dirty="0"/>
              <a:t>Financial and time commitments outweigh potential benefits</a:t>
            </a:r>
          </a:p>
          <a:p>
            <a:pPr lvl="1" algn="just"/>
            <a:r>
              <a:rPr lang="en-US" dirty="0"/>
              <a:t>Too little time for effective consultation</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119</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70C0"/>
                </a:solidFill>
              </a:rPr>
              <a:t>Inter-</a:t>
            </a:r>
            <a:r>
              <a:rPr lang="en-US" b="1" dirty="0" err="1">
                <a:solidFill>
                  <a:srgbClr val="0070C0"/>
                </a:solidFill>
              </a:rPr>
              <a:t>sectoral</a:t>
            </a:r>
            <a:r>
              <a:rPr lang="en-US" b="1" dirty="0">
                <a:solidFill>
                  <a:srgbClr val="0070C0"/>
                </a:solidFill>
              </a:rPr>
              <a:t> arrangements</a:t>
            </a:r>
          </a:p>
        </p:txBody>
      </p:sp>
      <p:sp>
        <p:nvSpPr>
          <p:cNvPr id="3" name="Content Placeholder 2"/>
          <p:cNvSpPr>
            <a:spLocks noGrp="1"/>
          </p:cNvSpPr>
          <p:nvPr>
            <p:ph idx="1"/>
          </p:nvPr>
        </p:nvSpPr>
        <p:spPr/>
        <p:txBody>
          <a:bodyPr/>
          <a:lstStyle/>
          <a:p>
            <a:pPr algn="ctr">
              <a:buNone/>
            </a:pPr>
            <a:r>
              <a:rPr lang="en-US" b="1" dirty="0">
                <a:solidFill>
                  <a:srgbClr val="00B050"/>
                </a:solidFill>
              </a:rPr>
              <a:t>Partnership vs. collaboration</a:t>
            </a:r>
          </a:p>
          <a:p>
            <a:pPr algn="ctr">
              <a:buNone/>
            </a:pPr>
            <a:endParaRPr lang="en-US" dirty="0"/>
          </a:p>
          <a:p>
            <a:pPr>
              <a:buFont typeface="Wingdings" pitchFamily="2" charset="2"/>
              <a:buChar char="Ø"/>
            </a:pPr>
            <a:r>
              <a:rPr lang="en-US" sz="2800" dirty="0"/>
              <a:t>Different concepts, often perceived similarly   </a:t>
            </a:r>
          </a:p>
          <a:p>
            <a:pPr lvl="2">
              <a:buFont typeface="Wingdings" pitchFamily="2" charset="2"/>
              <a:buChar char="ü"/>
            </a:pPr>
            <a:r>
              <a:rPr lang="en-US" sz="2800" dirty="0"/>
              <a:t>Both implies relationships</a:t>
            </a:r>
          </a:p>
          <a:p>
            <a:pPr lvl="2">
              <a:buFont typeface="Wingdings" pitchFamily="2" charset="2"/>
              <a:buChar char="ü"/>
            </a:pPr>
            <a:r>
              <a:rPr lang="en-US" sz="2800" dirty="0"/>
              <a:t>But level of relationship between or among parties is different</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12</a:t>
            </a:fld>
            <a:endParaRPr lang="en-US"/>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txBody>
          <a:bodyPr/>
          <a:lstStyle/>
          <a:p>
            <a:pPr algn="ctr">
              <a:buNone/>
            </a:pPr>
            <a:endParaRPr lang="en-US" dirty="0"/>
          </a:p>
          <a:p>
            <a:pPr algn="ctr">
              <a:buNone/>
            </a:pPr>
            <a:endParaRPr lang="en-US" dirty="0"/>
          </a:p>
          <a:p>
            <a:pPr algn="ctr">
              <a:buNone/>
            </a:pPr>
            <a:endParaRPr lang="en-US" dirty="0"/>
          </a:p>
          <a:p>
            <a:pPr algn="ctr">
              <a:buNone/>
            </a:pPr>
            <a:endParaRPr lang="en-US" dirty="0"/>
          </a:p>
          <a:p>
            <a:pPr algn="ctr">
              <a:buNone/>
            </a:pPr>
            <a:r>
              <a:rPr lang="en-US" sz="7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The end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120</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a:t>Collaboration:    </a:t>
            </a:r>
          </a:p>
          <a:p>
            <a:pPr>
              <a:buNone/>
            </a:pPr>
            <a:endParaRPr lang="en-US" dirty="0"/>
          </a:p>
          <a:p>
            <a:pPr>
              <a:buFont typeface="Wingdings" pitchFamily="2" charset="2"/>
              <a:buChar char="v"/>
            </a:pPr>
            <a:r>
              <a:rPr lang="en-US" sz="2800" dirty="0"/>
              <a:t>Contractual agreement not required</a:t>
            </a:r>
          </a:p>
          <a:p>
            <a:pPr>
              <a:buFont typeface="Wingdings" pitchFamily="2" charset="2"/>
              <a:buChar char="v"/>
            </a:pPr>
            <a:r>
              <a:rPr lang="en-US" sz="2800" dirty="0"/>
              <a:t>No equal share of rewards and risks</a:t>
            </a:r>
          </a:p>
          <a:p>
            <a:pPr>
              <a:buFont typeface="Wingdings" pitchFamily="2" charset="2"/>
              <a:buChar char="v"/>
            </a:pPr>
            <a:r>
              <a:rPr lang="en-US" sz="2800" dirty="0"/>
              <a:t>Often partners have not equal accountability </a:t>
            </a:r>
          </a:p>
          <a:p>
            <a:pPr>
              <a:buNone/>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pPr>
              <a:buNone/>
            </a:pPr>
            <a:r>
              <a:rPr lang="en-US" dirty="0"/>
              <a:t>Partnership: </a:t>
            </a:r>
          </a:p>
          <a:p>
            <a:pPr lvl="1">
              <a:buFont typeface="Wingdings" pitchFamily="2" charset="2"/>
              <a:buChar char="v"/>
            </a:pPr>
            <a:r>
              <a:rPr lang="en-US" dirty="0"/>
              <a:t>contractual agreement between or among partners</a:t>
            </a:r>
          </a:p>
          <a:p>
            <a:pPr lvl="1">
              <a:buFont typeface="Wingdings" pitchFamily="2" charset="2"/>
              <a:buChar char="v"/>
            </a:pPr>
            <a:r>
              <a:rPr lang="en-US" dirty="0"/>
              <a:t>Equal share of risks and rewards</a:t>
            </a:r>
          </a:p>
          <a:p>
            <a:pPr lvl="1">
              <a:buFont typeface="Wingdings" pitchFamily="2" charset="2"/>
              <a:buChar char="v"/>
            </a:pPr>
            <a:r>
              <a:rPr lang="en-US" dirty="0"/>
              <a:t>High accountability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endParaRPr lang="en-US" b="1" dirty="0">
              <a:solidFill>
                <a:srgbClr val="00B050"/>
              </a:solidFill>
            </a:endParaRPr>
          </a:p>
          <a:p>
            <a:pPr algn="ctr">
              <a:buNone/>
            </a:pPr>
            <a:endParaRPr lang="en-US" b="1" dirty="0">
              <a:solidFill>
                <a:srgbClr val="00B050"/>
              </a:solidFill>
            </a:endParaRPr>
          </a:p>
          <a:p>
            <a:pPr algn="ctr">
              <a:buNone/>
            </a:pPr>
            <a:r>
              <a:rPr lang="en-US" b="1" dirty="0">
                <a:solidFill>
                  <a:srgbClr val="00B050"/>
                </a:solidFill>
              </a:rPr>
              <a:t>What is partnership?</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endParaRPr lang="en-US" sz="2400" dirty="0"/>
          </a:p>
          <a:p>
            <a:pPr algn="just"/>
            <a:r>
              <a:rPr lang="en-US" sz="2800" dirty="0"/>
              <a:t>Partnership is the purposeful collaborative arrangement by </a:t>
            </a:r>
            <a:r>
              <a:rPr lang="en-US" sz="2800" dirty="0">
                <a:solidFill>
                  <a:srgbClr val="00B0F0"/>
                </a:solidFill>
              </a:rPr>
              <a:t>at least two independent agencies or sectors </a:t>
            </a:r>
            <a:r>
              <a:rPr lang="en-US" sz="2800" dirty="0"/>
              <a:t>which have common interests for working together to achieve </a:t>
            </a:r>
            <a:r>
              <a:rPr lang="en-US" sz="2800" dirty="0">
                <a:solidFill>
                  <a:srgbClr val="00B0F0"/>
                </a:solidFill>
              </a:rPr>
              <a:t>a shared purpose</a:t>
            </a:r>
            <a:r>
              <a:rPr lang="en-US" sz="2800" dirty="0"/>
              <a:t>, for example, to wipeout illiteracy so that each sector benefits from the return from the literate adult work force.</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0" y="1828800"/>
            <a:ext cx="9144000" cy="5029200"/>
          </a:xfrm>
          <a:prstGeom prst="rect">
            <a:avLst/>
          </a:prstGeom>
          <a:noFill/>
          <a:ln w="9525">
            <a:noFill/>
            <a:miter lim="800000"/>
            <a:headEnd/>
            <a:tailEnd/>
          </a:ln>
          <a:effectLst/>
        </p:spPr>
      </p:pic>
      <p:sp>
        <p:nvSpPr>
          <p:cNvPr id="5" name="Title 3"/>
          <p:cNvSpPr>
            <a:spLocks noGrp="1"/>
          </p:cNvSpPr>
          <p:nvPr>
            <p:ph type="title"/>
          </p:nvPr>
        </p:nvSpPr>
        <p:spPr>
          <a:xfrm>
            <a:off x="0" y="0"/>
            <a:ext cx="9144000" cy="1417638"/>
          </a:xfrm>
          <a:prstGeom prst="rect">
            <a:avLst/>
          </a:prstGeom>
          <a:solidFill>
            <a:schemeClr val="bg2">
              <a:lumMod val="90000"/>
            </a:schemeClr>
          </a:solidFill>
        </p:spPr>
        <p:style>
          <a:lnRef idx="2">
            <a:schemeClr val="accent6"/>
          </a:lnRef>
          <a:fillRef idx="1">
            <a:schemeClr val="lt1"/>
          </a:fillRef>
          <a:effectRef idx="0">
            <a:schemeClr val="accent6"/>
          </a:effectRef>
          <a:fontRef idx="minor">
            <a:schemeClr val="dk1"/>
          </a:fontRef>
        </p:style>
        <p:txBody>
          <a:bodyPr rtlCol="0" anchor="ctr">
            <a:normAutofit/>
          </a:bodyPr>
          <a:lstStyle/>
          <a:p>
            <a:pPr algn="ctr"/>
            <a:br>
              <a:rPr lang="en-US" sz="2800" dirty="0">
                <a:ln>
                  <a:solidFill>
                    <a:srgbClr val="00B050"/>
                  </a:solidFill>
                </a:ln>
                <a:solidFill>
                  <a:srgbClr val="00B050"/>
                </a:solidFill>
              </a:rPr>
            </a:br>
            <a:br>
              <a:rPr lang="en-US" sz="2800" dirty="0">
                <a:ln>
                  <a:solidFill>
                    <a:srgbClr val="00B050"/>
                  </a:solidFill>
                </a:ln>
                <a:solidFill>
                  <a:srgbClr val="00B050"/>
                </a:solidFill>
              </a:rPr>
            </a:br>
            <a:r>
              <a:rPr lang="en-US" sz="2800" dirty="0">
                <a:ln>
                  <a:solidFill>
                    <a:srgbClr val="00B050"/>
                  </a:solidFill>
                </a:ln>
                <a:solidFill>
                  <a:srgbClr val="00B050"/>
                </a:solidFill>
              </a:rPr>
              <a:t>Why partnership?</a:t>
            </a:r>
          </a:p>
          <a:p>
            <a:pPr algn="ctr"/>
            <a:endParaRPr lang="en-US" dirty="0">
              <a:ln>
                <a:solidFill>
                  <a:srgbClr val="00B050"/>
                </a:solidFill>
              </a:ln>
              <a:solidFill>
                <a:schemeClr val="accent1">
                  <a:lumMod val="60000"/>
                  <a:lumOff val="40000"/>
                </a:schemeClr>
              </a:solidFill>
            </a:endParaRP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Autofit/>
          </a:bodyPr>
          <a:lstStyle/>
          <a:p>
            <a:pPr algn="just">
              <a:buFont typeface="Wingdings" pitchFamily="2" charset="2"/>
              <a:buChar char="Ø"/>
            </a:pPr>
            <a:r>
              <a:rPr lang="en-US" dirty="0"/>
              <a:t>It enables to make services more accessible and effective by avoiding duplication of efforts and reduction of individual expenses (</a:t>
            </a:r>
            <a:r>
              <a:rPr lang="en-US" dirty="0" err="1"/>
              <a:t>Mattessich</a:t>
            </a:r>
            <a:r>
              <a:rPr lang="en-US" dirty="0"/>
              <a:t> &amp; Monsey, 1992).</a:t>
            </a:r>
          </a:p>
          <a:p>
            <a:pPr>
              <a:buFont typeface="Wingdings" pitchFamily="2" charset="2"/>
              <a:buChar char="Ø"/>
            </a:pPr>
            <a:r>
              <a:rPr lang="en-US" sz="3600" dirty="0"/>
              <a:t>Specifically, It resulted in;</a:t>
            </a:r>
          </a:p>
          <a:p>
            <a:pPr lvl="1">
              <a:buFont typeface="Wingdings" pitchFamily="2" charset="2"/>
              <a:buChar char="ü"/>
            </a:pPr>
            <a:r>
              <a:rPr lang="en-US" sz="3200" dirty="0"/>
              <a:t>improved decision-making, </a:t>
            </a:r>
          </a:p>
          <a:p>
            <a:pPr lvl="1">
              <a:buFont typeface="Wingdings" pitchFamily="2" charset="2"/>
              <a:buChar char="ü"/>
            </a:pPr>
            <a:r>
              <a:rPr lang="en-US" sz="3200" dirty="0"/>
              <a:t>improved problem-solving, </a:t>
            </a:r>
          </a:p>
          <a:p>
            <a:pPr lvl="1">
              <a:buFont typeface="Wingdings" pitchFamily="2" charset="2"/>
              <a:buChar char="ü"/>
            </a:pPr>
            <a:r>
              <a:rPr lang="en-US" sz="3200" dirty="0"/>
              <a:t>broader information/perspective on system issues,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a:buFont typeface="Wingdings" pitchFamily="2" charset="2"/>
              <a:buChar char="ü"/>
            </a:pPr>
            <a:r>
              <a:rPr lang="en-US" dirty="0"/>
              <a:t>decreased individual risk and increased risk sharing among partners,</a:t>
            </a:r>
          </a:p>
          <a:p>
            <a:pPr>
              <a:buFont typeface="Wingdings" pitchFamily="2" charset="2"/>
              <a:buChar char="ü"/>
            </a:pPr>
            <a:r>
              <a:rPr lang="en-US" dirty="0"/>
              <a:t> increased ability to handle uncertainty and</a:t>
            </a:r>
          </a:p>
          <a:p>
            <a:pPr>
              <a:buFont typeface="Wingdings" pitchFamily="2" charset="2"/>
              <a:buChar char="ü"/>
            </a:pPr>
            <a:r>
              <a:rPr lang="en-US" dirty="0"/>
              <a:t> increased ability to adapt to changing environment</a:t>
            </a:r>
          </a:p>
          <a:p>
            <a:pPr>
              <a:buFont typeface="Wingdings" pitchFamily="2" charset="2"/>
              <a:buChar char="ü"/>
            </a:pPr>
            <a:r>
              <a:rPr lang="en-US" dirty="0"/>
              <a:t>increased opportunities for effectiveness, efficiency, and equity</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concepts</a:t>
            </a:r>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Up Arrow 6"/>
          <p:cNvSpPr/>
          <p:nvPr/>
        </p:nvSpPr>
        <p:spPr>
          <a:xfrm>
            <a:off x="3352800" y="4191000"/>
            <a:ext cx="381000" cy="609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Up Arrow 7"/>
          <p:cNvSpPr/>
          <p:nvPr/>
        </p:nvSpPr>
        <p:spPr>
          <a:xfrm>
            <a:off x="3276600" y="2590800"/>
            <a:ext cx="304800" cy="609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n>
                <a:solidFill>
                  <a:srgbClr val="00B050"/>
                </a:solidFill>
              </a:ln>
              <a:solidFill>
                <a:srgbClr val="00B050"/>
              </a:solidFill>
            </a:endParaRPr>
          </a:p>
        </p:txBody>
      </p:sp>
      <p:sp>
        <p:nvSpPr>
          <p:cNvPr id="9" name="Footer Placeholder 8"/>
          <p:cNvSpPr>
            <a:spLocks noGrp="1"/>
          </p:cNvSpPr>
          <p:nvPr>
            <p:ph type="ftr" sz="quarter" idx="11"/>
          </p:nvPr>
        </p:nvSpPr>
        <p:spPr>
          <a:xfrm>
            <a:off x="3200400" y="6324600"/>
            <a:ext cx="2895600" cy="396875"/>
          </a:xfrm>
        </p:spPr>
        <p:txBody>
          <a:bodyPr/>
          <a:lstStyle/>
          <a:p>
            <a:r>
              <a:rPr lang="en-US"/>
              <a:t>"Alone we can do so little; together we can do so much"</a:t>
            </a:r>
          </a:p>
        </p:txBody>
      </p:sp>
      <p:sp>
        <p:nvSpPr>
          <p:cNvPr id="10" name="Slide Number Placeholder 9"/>
          <p:cNvSpPr>
            <a:spLocks noGrp="1"/>
          </p:cNvSpPr>
          <p:nvPr>
            <p:ph type="sldNum" sz="quarter" idx="12"/>
          </p:nvPr>
        </p:nvSpPr>
        <p:spPr/>
        <p:txBody>
          <a:bodyPr/>
          <a:lstStyle/>
          <a:p>
            <a:fld id="{5BB02160-8CA0-4207-8C4C-D450780FCBAB}"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0070C0"/>
                </a:solidFill>
              </a:rPr>
              <a:t>Effectiveness, efficiency, and equity</a:t>
            </a:r>
          </a:p>
        </p:txBody>
      </p:sp>
      <p:sp>
        <p:nvSpPr>
          <p:cNvPr id="3" name="Content Placeholder 2"/>
          <p:cNvSpPr>
            <a:spLocks noGrp="1"/>
          </p:cNvSpPr>
          <p:nvPr>
            <p:ph idx="1"/>
          </p:nvPr>
        </p:nvSpPr>
        <p:spPr/>
        <p:txBody>
          <a:bodyPr>
            <a:normAutofit fontScale="25000" lnSpcReduction="20000"/>
          </a:bodyPr>
          <a:lstStyle/>
          <a:p>
            <a:pPr marL="514350" indent="-514350">
              <a:buFont typeface="+mj-lt"/>
              <a:buAutoNum type="arabicPeriod"/>
            </a:pPr>
            <a:r>
              <a:rPr lang="en-US" sz="9600" b="1" dirty="0">
                <a:solidFill>
                  <a:srgbClr val="00B050"/>
                </a:solidFill>
              </a:rPr>
              <a:t>Effectiveness:</a:t>
            </a:r>
          </a:p>
          <a:p>
            <a:pPr lvl="2">
              <a:buFont typeface="Wingdings" pitchFamily="2" charset="2"/>
              <a:buChar char="ü"/>
            </a:pPr>
            <a:r>
              <a:rPr lang="en-US" sz="9600" dirty="0"/>
              <a:t>Degree to which objectives are achieved and the extent to which targeted problems are resolved.</a:t>
            </a:r>
          </a:p>
          <a:p>
            <a:pPr lvl="2">
              <a:buFont typeface="Wingdings" pitchFamily="2" charset="2"/>
              <a:buChar char="ü"/>
            </a:pPr>
            <a:r>
              <a:rPr lang="en-US" sz="9600" dirty="0"/>
              <a:t>effectiveness is determined without reference to costs</a:t>
            </a:r>
          </a:p>
          <a:p>
            <a:pPr lvl="2">
              <a:buFont typeface="Wingdings" pitchFamily="2" charset="2"/>
              <a:buChar char="ü"/>
            </a:pPr>
            <a:r>
              <a:rPr lang="en-US" sz="9600" dirty="0"/>
              <a:t>effectiveness means "doing the right thing."</a:t>
            </a:r>
          </a:p>
          <a:p>
            <a:pPr marL="514350" indent="-514350">
              <a:buFont typeface="+mj-lt"/>
              <a:buAutoNum type="arabicPeriod"/>
            </a:pPr>
            <a:r>
              <a:rPr lang="en-US" sz="9600" b="1" dirty="0">
                <a:solidFill>
                  <a:srgbClr val="00B050"/>
                </a:solidFill>
              </a:rPr>
              <a:t>Efficiency:</a:t>
            </a:r>
          </a:p>
          <a:p>
            <a:pPr lvl="2">
              <a:buFont typeface="Wingdings" pitchFamily="2" charset="2"/>
              <a:buChar char="ü"/>
            </a:pPr>
            <a:r>
              <a:rPr lang="en-US" sz="9600" dirty="0"/>
              <a:t>ability to produce a desired effect, product, etc. with a minimum of effort, expense, or waste;</a:t>
            </a:r>
          </a:p>
          <a:p>
            <a:pPr lvl="2">
              <a:buFont typeface="Wingdings" pitchFamily="2" charset="2"/>
              <a:buChar char="ü"/>
            </a:pPr>
            <a:r>
              <a:rPr lang="en-US" sz="9600" dirty="0"/>
              <a:t>quality or fact of being efficient</a:t>
            </a:r>
          </a:p>
          <a:p>
            <a:pPr lvl="2">
              <a:buFont typeface="Wingdings" pitchFamily="2" charset="2"/>
              <a:buChar char="ü"/>
            </a:pPr>
            <a:r>
              <a:rPr lang="en-US" sz="9600" dirty="0"/>
              <a:t>the ratio of the effective or useful output to the total input in any system.</a:t>
            </a:r>
          </a:p>
          <a:p>
            <a:pPr lvl="2">
              <a:buFont typeface="Wingdings" pitchFamily="2" charset="2"/>
              <a:buChar char="ü"/>
            </a:pPr>
            <a:r>
              <a:rPr lang="en-US" sz="9600" dirty="0"/>
              <a:t>"doing the thing right,"</a:t>
            </a:r>
          </a:p>
          <a:p>
            <a:pPr marL="514350" indent="-514350">
              <a:buNone/>
            </a:pPr>
            <a:endParaRPr lang="en-US" sz="9600" dirty="0"/>
          </a:p>
          <a:p>
            <a:pPr marL="514350" indent="-514350">
              <a:buNone/>
            </a:pPr>
            <a:r>
              <a:rPr lang="en-US" sz="9600" b="1" i="1" dirty="0"/>
              <a:t>Note: effectiveness does not imply efficiency</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AutoNum type="arabicPeriod" startAt="3"/>
            </a:pPr>
            <a:r>
              <a:rPr lang="en-US" b="1" dirty="0">
                <a:solidFill>
                  <a:srgbClr val="00B050"/>
                </a:solidFill>
              </a:rPr>
              <a:t>Equity:    </a:t>
            </a:r>
          </a:p>
          <a:p>
            <a:pPr marL="914400" lvl="1" indent="-514350">
              <a:buFont typeface="Wingdings" pitchFamily="2" charset="2"/>
              <a:buChar char="ü"/>
            </a:pPr>
            <a:r>
              <a:rPr lang="en-US" dirty="0"/>
              <a:t>Equity is about ensuring the extent that  goods and services are fairly divided among recipients. </a:t>
            </a:r>
            <a:endParaRPr lang="en-US" b="1" dirty="0">
              <a:solidFill>
                <a:srgbClr val="00B050"/>
              </a:solidFill>
            </a:endParaRP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normAutofit/>
          </a:bodyPr>
          <a:lstStyle/>
          <a:p>
            <a:r>
              <a:rPr lang="en-US" sz="2800" b="1" dirty="0">
                <a:solidFill>
                  <a:srgbClr val="00B0F0"/>
                </a:solidFill>
              </a:rPr>
              <a:t>Components of partnership</a:t>
            </a:r>
            <a:endParaRPr lang="en-US" sz="2800" dirty="0">
              <a:solidFill>
                <a:srgbClr val="00B0F0"/>
              </a:solidFill>
            </a:endParaRPr>
          </a:p>
        </p:txBody>
      </p:sp>
      <p:sp>
        <p:nvSpPr>
          <p:cNvPr id="3" name="Content Placeholder 2"/>
          <p:cNvSpPr>
            <a:spLocks noGrp="1"/>
          </p:cNvSpPr>
          <p:nvPr>
            <p:ph idx="1"/>
          </p:nvPr>
        </p:nvSpPr>
        <p:spPr>
          <a:xfrm>
            <a:off x="457200" y="1219200"/>
            <a:ext cx="8229600" cy="4906963"/>
          </a:xfrm>
        </p:spPr>
        <p:txBody>
          <a:bodyPr/>
          <a:lstStyle/>
          <a:p>
            <a:pPr lvl="0">
              <a:buNone/>
            </a:pPr>
            <a:endParaRPr lang="en-US" b="1" dirty="0"/>
          </a:p>
          <a:p>
            <a:pPr lvl="0">
              <a:buNone/>
            </a:pPr>
            <a:endParaRPr lang="en-US" b="1" dirty="0"/>
          </a:p>
          <a:p>
            <a:pPr lvl="0">
              <a:buNone/>
            </a:pPr>
            <a:r>
              <a:rPr lang="en-US" sz="2800" b="1" dirty="0">
                <a:solidFill>
                  <a:srgbClr val="00B0F0"/>
                </a:solidFill>
              </a:rPr>
              <a:t>1. </a:t>
            </a:r>
            <a:r>
              <a:rPr lang="en-US" b="1" dirty="0">
                <a:solidFill>
                  <a:srgbClr val="00B0F0"/>
                </a:solidFill>
                <a:latin typeface="Bradley Hand ITC" pitchFamily="66" charset="0"/>
              </a:rPr>
              <a:t>Leadership</a:t>
            </a:r>
          </a:p>
          <a:p>
            <a:pPr algn="just"/>
            <a:r>
              <a:rPr lang="en-GB" sz="2400" dirty="0"/>
              <a:t>Partnerships imply </a:t>
            </a:r>
            <a:r>
              <a:rPr lang="en-GB" sz="2400" dirty="0">
                <a:solidFill>
                  <a:srgbClr val="FF0000"/>
                </a:solidFill>
              </a:rPr>
              <a:t>a shared leadership</a:t>
            </a:r>
            <a:r>
              <a:rPr lang="en-GB" sz="2400" dirty="0"/>
              <a:t> among respected individuals who are recognized and empowered by their own organizations and </a:t>
            </a:r>
            <a:r>
              <a:rPr lang="en-GB" sz="2400" dirty="0">
                <a:solidFill>
                  <a:srgbClr val="FF0000"/>
                </a:solidFill>
              </a:rPr>
              <a:t>trusted by partners </a:t>
            </a:r>
            <a:r>
              <a:rPr lang="en-GB" sz="2400" dirty="0"/>
              <a:t>to build consensus and resolve conflicts.</a:t>
            </a:r>
            <a:endParaRPr lang="en-US" sz="2400"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buNone/>
            </a:pPr>
            <a:endParaRPr lang="en-US" b="1" dirty="0"/>
          </a:p>
          <a:p>
            <a:pPr lvl="0">
              <a:buNone/>
            </a:pPr>
            <a:r>
              <a:rPr lang="en-US" b="1" dirty="0">
                <a:solidFill>
                  <a:srgbClr val="00B0F0"/>
                </a:solidFill>
                <a:latin typeface="Bradley Hand ITC" pitchFamily="66" charset="0"/>
              </a:rPr>
              <a:t>2. Common Understanding</a:t>
            </a:r>
          </a:p>
          <a:p>
            <a:pPr lvl="0">
              <a:buNone/>
            </a:pPr>
            <a:endParaRPr lang="en-US" dirty="0"/>
          </a:p>
          <a:p>
            <a:pPr algn="just"/>
            <a:r>
              <a:rPr lang="en-US" sz="2400" dirty="0"/>
              <a:t>There must be a common understanding of the framework, culture, values, and approach of partner organizations. </a:t>
            </a:r>
          </a:p>
          <a:p>
            <a:pPr algn="just">
              <a:buNone/>
            </a:pPr>
            <a:endParaRPr lang="en-US" sz="2400" dirty="0"/>
          </a:p>
          <a:p>
            <a:pPr algn="just"/>
            <a:r>
              <a:rPr lang="en-US" sz="2400" dirty="0"/>
              <a:t>A clear understanding of individual members’ roles and responsibilities regarding the division of labor.</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US" b="1" dirty="0">
                <a:solidFill>
                  <a:srgbClr val="00B0F0"/>
                </a:solidFill>
                <a:latin typeface="Bradley Hand ITC" pitchFamily="66" charset="0"/>
              </a:rPr>
              <a:t>3. Purpose</a:t>
            </a:r>
          </a:p>
          <a:p>
            <a:pPr>
              <a:buNone/>
            </a:pPr>
            <a:endParaRPr lang="en-US" dirty="0"/>
          </a:p>
          <a:p>
            <a:r>
              <a:rPr lang="en-US" sz="2800" dirty="0"/>
              <a:t>A shared common vision and purpose that builds trust and openness and recognizes the value and contribution of all members needs to exist.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lvl="0">
              <a:buNone/>
            </a:pPr>
            <a:r>
              <a:rPr lang="en-US" sz="3500" b="1" dirty="0">
                <a:solidFill>
                  <a:srgbClr val="00B0F0"/>
                </a:solidFill>
                <a:latin typeface="Bradley Hand ITC" pitchFamily="66" charset="0"/>
              </a:rPr>
              <a:t>4. Culture and Values</a:t>
            </a:r>
          </a:p>
          <a:p>
            <a:pPr lvl="0">
              <a:buNone/>
            </a:pPr>
            <a:endParaRPr lang="en-US" dirty="0"/>
          </a:p>
          <a:p>
            <a:pPr algn="just"/>
            <a:r>
              <a:rPr lang="en-US" sz="2800" dirty="0"/>
              <a:t>Shared values, understanding, and an acceptance of differences (e.g., values, ways of working) are important. </a:t>
            </a:r>
          </a:p>
          <a:p>
            <a:pPr algn="just">
              <a:buNone/>
            </a:pPr>
            <a:endParaRPr lang="en-US" sz="2800" dirty="0"/>
          </a:p>
          <a:p>
            <a:pPr algn="just"/>
            <a:r>
              <a:rPr lang="en-US" sz="2800" dirty="0"/>
              <a:t>Having respect for the contributions of all partners, combined with an absence of status barriers, will lead to the active involvement of members who are identified as being effective, representative, and capable of playing a valued role in the partnership.</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lvl="0">
              <a:buNone/>
            </a:pPr>
            <a:r>
              <a:rPr lang="en-US" b="1" dirty="0">
                <a:solidFill>
                  <a:srgbClr val="00B0F0"/>
                </a:solidFill>
                <a:latin typeface="Bradley Hand ITC" pitchFamily="66" charset="0"/>
              </a:rPr>
              <a:t>5. Learning and Development</a:t>
            </a:r>
          </a:p>
          <a:p>
            <a:pPr lvl="0">
              <a:buNone/>
            </a:pPr>
            <a:endParaRPr lang="en-US" dirty="0"/>
          </a:p>
          <a:p>
            <a:pPr algn="just"/>
            <a:r>
              <a:rPr lang="en-GB" sz="2800" dirty="0"/>
              <a:t>A healthy partnership promotes an atmosphere of learning. </a:t>
            </a:r>
          </a:p>
          <a:p>
            <a:pPr algn="just">
              <a:buNone/>
            </a:pPr>
            <a:endParaRPr lang="en-GB" sz="2800" dirty="0"/>
          </a:p>
          <a:p>
            <a:pPr lvl="1" algn="just"/>
            <a:r>
              <a:rPr lang="en-GB" dirty="0"/>
              <a:t>It needs members’ well performance. Investing in partner skills, knowledge, and competence needs to be highly valued within the partnership. </a:t>
            </a:r>
          </a:p>
          <a:p>
            <a:pPr lvl="1" algn="just">
              <a:buNone/>
            </a:pPr>
            <a:endParaRPr lang="en-GB" dirty="0"/>
          </a:p>
          <a:p>
            <a:pPr lvl="1" algn="just"/>
            <a:r>
              <a:rPr lang="en-GB" dirty="0"/>
              <a:t>This open mindset and spirit of facilitation creates opportunities to shape each other’s work and learn together. </a:t>
            </a:r>
            <a:endParaRPr lang="en-US"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lvl="0">
              <a:buNone/>
            </a:pPr>
            <a:r>
              <a:rPr lang="en-US" b="1" dirty="0">
                <a:solidFill>
                  <a:srgbClr val="00B0F0"/>
                </a:solidFill>
                <a:latin typeface="Bradley Hand ITC" pitchFamily="66" charset="0"/>
              </a:rPr>
              <a:t>6. Communication</a:t>
            </a:r>
            <a:endParaRPr lang="en-US" dirty="0">
              <a:solidFill>
                <a:srgbClr val="00B0F0"/>
              </a:solidFill>
              <a:latin typeface="Bradley Hand ITC" pitchFamily="66" charset="0"/>
            </a:endParaRPr>
          </a:p>
          <a:p>
            <a:endParaRPr lang="en-US" dirty="0"/>
          </a:p>
          <a:p>
            <a:pPr algn="just"/>
            <a:r>
              <a:rPr lang="en-US" sz="2800" dirty="0"/>
              <a:t>If a partnership is going to succeed in the area of communication, strong feedback loops are required. </a:t>
            </a:r>
          </a:p>
          <a:p>
            <a:pPr algn="just"/>
            <a:endParaRPr lang="en-US" sz="2800" dirty="0"/>
          </a:p>
          <a:p>
            <a:pPr algn="just"/>
            <a:r>
              <a:rPr lang="en-US" sz="2800" dirty="0"/>
              <a:t>Effective communication at all levels within the partnership and within partner organizations, sharing and accessing all knowledge and information, needs to exist.</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686800" cy="5364163"/>
          </a:xfrm>
        </p:spPr>
        <p:txBody>
          <a:bodyPr>
            <a:normAutofit/>
          </a:bodyPr>
          <a:lstStyle/>
          <a:p>
            <a:pPr lvl="0">
              <a:buNone/>
            </a:pPr>
            <a:r>
              <a:rPr lang="en-US" sz="2800" b="1" dirty="0">
                <a:solidFill>
                  <a:srgbClr val="00B0F0"/>
                </a:solidFill>
              </a:rPr>
              <a:t>7.</a:t>
            </a:r>
            <a:r>
              <a:rPr lang="en-US" b="1" dirty="0"/>
              <a:t> </a:t>
            </a:r>
            <a:r>
              <a:rPr lang="en-US" b="1" dirty="0">
                <a:solidFill>
                  <a:srgbClr val="00B0F0"/>
                </a:solidFill>
                <a:latin typeface="Bradley Hand ITC" pitchFamily="66" charset="0"/>
              </a:rPr>
              <a:t>Performance Management</a:t>
            </a:r>
            <a:endParaRPr lang="en-US" dirty="0">
              <a:solidFill>
                <a:srgbClr val="00B0F0"/>
              </a:solidFill>
              <a:latin typeface="Bradley Hand ITC" pitchFamily="66" charset="0"/>
            </a:endParaRPr>
          </a:p>
          <a:p>
            <a:pPr algn="just"/>
            <a:endParaRPr lang="en-GB" sz="2800" dirty="0"/>
          </a:p>
          <a:p>
            <a:pPr algn="just"/>
            <a:r>
              <a:rPr lang="en-GB" sz="2800" dirty="0"/>
              <a:t>Management practices and resources are required to achieve the partnership goals and complement the intended purpose of the partnership. </a:t>
            </a:r>
          </a:p>
          <a:p>
            <a:pPr algn="just">
              <a:buNone/>
            </a:pPr>
            <a:endParaRPr lang="en-GB" sz="2800" dirty="0"/>
          </a:p>
          <a:p>
            <a:pPr lvl="1" algn="just"/>
            <a:r>
              <a:rPr lang="en-GB" dirty="0"/>
              <a:t>Specifically, members must demonstrate accountability for the actions they take and ownership of delivery of the objectives and targets for which they are responsible.</a:t>
            </a:r>
            <a:endParaRPr lang="en-US"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solidFill>
                  <a:srgbClr val="00B0F0"/>
                </a:solidFill>
              </a:rPr>
              <a:t>Forms of partnership</a:t>
            </a:r>
            <a:br>
              <a:rPr lang="en-US" sz="2800" b="1" dirty="0">
                <a:solidFill>
                  <a:srgbClr val="00B0F0"/>
                </a:solidFill>
              </a:rPr>
            </a:br>
            <a:r>
              <a:rPr lang="en-US" sz="2800" b="1" dirty="0">
                <a:solidFill>
                  <a:srgbClr val="00B0F0"/>
                </a:solidFill>
              </a:rPr>
              <a:t>1. Cross sector partnerships</a:t>
            </a:r>
            <a:endParaRPr lang="en-US" sz="2800" dirty="0"/>
          </a:p>
        </p:txBody>
      </p:sp>
      <p:sp>
        <p:nvSpPr>
          <p:cNvPr id="3" name="Content Placeholder 2"/>
          <p:cNvSpPr>
            <a:spLocks noGrp="1"/>
          </p:cNvSpPr>
          <p:nvPr>
            <p:ph idx="1"/>
          </p:nvPr>
        </p:nvSpPr>
        <p:spPr>
          <a:xfrm>
            <a:off x="304800" y="1600200"/>
            <a:ext cx="8534400" cy="4525963"/>
          </a:xfrm>
        </p:spPr>
        <p:txBody>
          <a:bodyPr>
            <a:normAutofit/>
          </a:bodyPr>
          <a:lstStyle/>
          <a:p>
            <a:pPr>
              <a:buNone/>
            </a:pPr>
            <a:r>
              <a:rPr lang="en-US" sz="2800" b="1" dirty="0"/>
              <a:t>1. Public-public partnership</a:t>
            </a:r>
          </a:p>
          <a:p>
            <a:pPr algn="just"/>
            <a:r>
              <a:rPr lang="en-US" sz="2800" dirty="0"/>
              <a:t>Formed by different public organizations/sectors </a:t>
            </a:r>
          </a:p>
          <a:p>
            <a:pPr algn="just">
              <a:buNone/>
            </a:pPr>
            <a:r>
              <a:rPr lang="en-US" sz="2800" b="1" dirty="0">
                <a:solidFill>
                  <a:srgbClr val="00B050"/>
                </a:solidFill>
              </a:rPr>
              <a:t>Why?</a:t>
            </a:r>
          </a:p>
          <a:p>
            <a:pPr algn="just"/>
            <a:r>
              <a:rPr lang="en-US" sz="2800" dirty="0"/>
              <a:t>In Government structure sectors are mandated to  a certain task or services. However, some issue may remained untreated due to the division of powers across departments and levels of government.</a:t>
            </a:r>
          </a:p>
          <a:p>
            <a:pPr marL="1200150" lvl="3" indent="-342900" algn="just"/>
            <a:r>
              <a:rPr lang="en-US" sz="2800" dirty="0"/>
              <a:t>wicked issues (activities or services cut across or fall between boundaries in sectors)</a:t>
            </a:r>
          </a:p>
          <a:p>
            <a:pPr algn="just"/>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1752600" y="457200"/>
            <a:ext cx="5715000" cy="5791200"/>
          </a:xfrm>
          <a:prstGeom prst="rect">
            <a:avLst/>
          </a:prstGeom>
          <a:noFill/>
          <a:ln w="9525">
            <a:noFill/>
            <a:miter lim="800000"/>
            <a:headEnd/>
            <a:tailEnd/>
          </a:ln>
          <a:effectLst/>
        </p:spPr>
      </p:pic>
      <p:sp>
        <p:nvSpPr>
          <p:cNvPr id="3" name="Footer Placeholder 2"/>
          <p:cNvSpPr>
            <a:spLocks noGrp="1"/>
          </p:cNvSpPr>
          <p:nvPr>
            <p:ph type="ftr" sz="quarter" idx="11"/>
          </p:nvPr>
        </p:nvSpPr>
        <p:spPr/>
        <p:txBody>
          <a:bodyPr/>
          <a:lstStyle/>
          <a:p>
            <a:r>
              <a:rPr lang="en-US" dirty="0"/>
              <a:t>"Alone we can do so little; together we can do so much"</a:t>
            </a:r>
          </a:p>
        </p:txBody>
      </p:sp>
      <p:sp>
        <p:nvSpPr>
          <p:cNvPr id="4" name="Slide Number Placeholder 3"/>
          <p:cNvSpPr>
            <a:spLocks noGrp="1"/>
          </p:cNvSpPr>
          <p:nvPr>
            <p:ph type="sldNum" sz="quarter" idx="12"/>
          </p:nvPr>
        </p:nvSpPr>
        <p:spPr/>
        <p:txBody>
          <a:bodyPr/>
          <a:lstStyle/>
          <a:p>
            <a:fld id="{5BB02160-8CA0-4207-8C4C-D450780FCBAB}" type="slidenum">
              <a:rPr lang="en-US" smtClean="0"/>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lgn="just"/>
            <a:endParaRPr lang="en-US" sz="2800" b="1" i="1" dirty="0"/>
          </a:p>
          <a:p>
            <a:pPr algn="just"/>
            <a:r>
              <a:rPr lang="en-US" sz="2800" b="1" i="1" dirty="0"/>
              <a:t>It is about ‘‘Joining up’’:</a:t>
            </a:r>
            <a:r>
              <a:rPr lang="en-US" sz="2800" dirty="0"/>
              <a:t> it aims to coordinate activities across organizational boundaries without removing the boundaries themselves.  </a:t>
            </a:r>
          </a:p>
          <a:p>
            <a:pPr algn="ctr">
              <a:buNone/>
            </a:pPr>
            <a:r>
              <a:rPr lang="en-US" sz="2800" dirty="0">
                <a:solidFill>
                  <a:srgbClr val="00B050"/>
                </a:solidFill>
              </a:rPr>
              <a:t>E.g. the collaboration of different public sectors in IFAE program in Ethiopia</a:t>
            </a:r>
          </a:p>
          <a:p>
            <a:pPr algn="just"/>
            <a:endParaRPr lang="en-US" sz="2800"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sz="2800" b="1" dirty="0"/>
              <a:t>2. Public-Private partnership</a:t>
            </a:r>
          </a:p>
          <a:p>
            <a:pPr algn="just">
              <a:buNone/>
            </a:pPr>
            <a:r>
              <a:rPr lang="en-US" sz="2800" b="1" dirty="0"/>
              <a:t>  </a:t>
            </a:r>
          </a:p>
          <a:p>
            <a:pPr algn="just">
              <a:buFont typeface="Wingdings" pitchFamily="2" charset="2"/>
              <a:buChar char="Ø"/>
            </a:pPr>
            <a:r>
              <a:rPr lang="en-US" sz="2800" dirty="0"/>
              <a:t>Formed by public organizations/sectors and private/business sectors.</a:t>
            </a:r>
          </a:p>
          <a:p>
            <a:pPr lvl="1" algn="just">
              <a:buFont typeface="Wingdings" pitchFamily="2" charset="2"/>
              <a:buChar char="ü"/>
            </a:pPr>
            <a:r>
              <a:rPr lang="en-US" sz="2400" dirty="0"/>
              <a:t>To gain managerial, technical, or professional expertise; develop more flexible service provision</a:t>
            </a:r>
            <a:endParaRPr lang="en-US" sz="2400" b="1" dirty="0"/>
          </a:p>
          <a:p>
            <a:r>
              <a:rPr lang="en-US" dirty="0"/>
              <a:t>‘‘contractual partnership arrangements’’ or ‘‘joint venture partnerships’’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buNone/>
            </a:pPr>
            <a:endParaRPr lang="en-US" sz="2800" dirty="0"/>
          </a:p>
          <a:p>
            <a:pPr lvl="0">
              <a:buNone/>
            </a:pPr>
            <a:r>
              <a:rPr lang="en-US" sz="2800" b="1" dirty="0"/>
              <a:t>3. Public-Nonprofit Partnership</a:t>
            </a:r>
            <a:endParaRPr lang="en-US" sz="2800" dirty="0"/>
          </a:p>
          <a:p>
            <a:endParaRPr lang="en-US" sz="2800" dirty="0"/>
          </a:p>
          <a:p>
            <a:r>
              <a:rPr lang="en-US" sz="2800" dirty="0"/>
              <a:t>formed by public organizations/sectors and nonprofit sectors. </a:t>
            </a:r>
          </a:p>
          <a:p>
            <a:r>
              <a:rPr lang="en-US" sz="2800" dirty="0"/>
              <a:t>The not-for-profit, third, or voluntary sector is often possessing a number of distinctive virtues/ third sector activities/.</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algn="just"/>
            <a:r>
              <a:rPr lang="en-US" sz="2800" dirty="0"/>
              <a:t>It enable to understand and voice the needs of disadvantaged, excluded, and underrepresented groups.   </a:t>
            </a:r>
          </a:p>
          <a:p>
            <a:pPr algn="just">
              <a:buNone/>
            </a:pPr>
            <a:endParaRPr lang="en-US" sz="2800" dirty="0"/>
          </a:p>
          <a:p>
            <a:pPr algn="just"/>
            <a:r>
              <a:rPr lang="en-US" sz="2800" dirty="0"/>
              <a:t>For public organizations seeking to enhance the </a:t>
            </a:r>
            <a:r>
              <a:rPr lang="en-US" sz="2800" b="1" i="1" dirty="0"/>
              <a:t>fairness of service delivery decisions</a:t>
            </a:r>
            <a:r>
              <a:rPr lang="en-US" sz="2800" dirty="0"/>
              <a:t>, partnership with third sector organizations is, therefore, essential.</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sz="2800" b="1" dirty="0">
                <a:solidFill>
                  <a:srgbClr val="00B0F0"/>
                </a:solidFill>
              </a:rPr>
              <a:t>Forms of partnership and effectiveness, efficiency, equity</a:t>
            </a:r>
          </a:p>
        </p:txBody>
      </p:sp>
      <p:sp>
        <p:nvSpPr>
          <p:cNvPr id="3" name="Content Placeholder 2"/>
          <p:cNvSpPr>
            <a:spLocks noGrp="1"/>
          </p:cNvSpPr>
          <p:nvPr>
            <p:ph idx="1"/>
          </p:nvPr>
        </p:nvSpPr>
        <p:spPr>
          <a:xfrm>
            <a:off x="457200" y="1447800"/>
            <a:ext cx="8229600" cy="4678363"/>
          </a:xfrm>
        </p:spPr>
        <p:txBody>
          <a:bodyPr/>
          <a:lstStyle/>
          <a:p>
            <a:pPr lvl="0">
              <a:buNone/>
            </a:pPr>
            <a:endParaRPr lang="en-US" b="1" dirty="0"/>
          </a:p>
          <a:p>
            <a:pPr lvl="0">
              <a:buFont typeface="Wingdings" pitchFamily="2" charset="2"/>
              <a:buChar char="v"/>
            </a:pPr>
            <a:r>
              <a:rPr lang="en-US" sz="2800" dirty="0"/>
              <a:t>Public-Public Partnership</a:t>
            </a:r>
          </a:p>
          <a:p>
            <a:pPr lvl="0">
              <a:buNone/>
            </a:pPr>
            <a:endParaRPr lang="en-US" sz="2800" dirty="0"/>
          </a:p>
          <a:p>
            <a:pPr lvl="0">
              <a:buNone/>
            </a:pPr>
            <a:endParaRPr lang="en-US" sz="2800" dirty="0"/>
          </a:p>
          <a:p>
            <a:pPr lvl="0">
              <a:buFont typeface="Wingdings" pitchFamily="2" charset="2"/>
              <a:buChar char="v"/>
            </a:pPr>
            <a:r>
              <a:rPr lang="en-US" sz="2800" dirty="0"/>
              <a:t>Public-Private Partnership</a:t>
            </a:r>
          </a:p>
          <a:p>
            <a:pPr lvl="0">
              <a:buNone/>
            </a:pPr>
            <a:endParaRPr lang="en-US" sz="2800" dirty="0"/>
          </a:p>
          <a:p>
            <a:pPr lvl="0">
              <a:buNone/>
            </a:pPr>
            <a:endParaRPr lang="en-US" sz="2800" dirty="0"/>
          </a:p>
          <a:p>
            <a:pPr lvl="0">
              <a:buFont typeface="Wingdings" pitchFamily="2" charset="2"/>
              <a:buChar char="v"/>
            </a:pPr>
            <a:r>
              <a:rPr lang="en-US" sz="2800" dirty="0"/>
              <a:t>Public-Nonprofit Partnership</a:t>
            </a:r>
          </a:p>
          <a:p>
            <a:endParaRPr lang="en-US" dirty="0"/>
          </a:p>
        </p:txBody>
      </p:sp>
      <p:graphicFrame>
        <p:nvGraphicFramePr>
          <p:cNvPr id="4" name="Diagram 3"/>
          <p:cNvGraphicFramePr/>
          <p:nvPr/>
        </p:nvGraphicFramePr>
        <p:xfrm>
          <a:off x="5029200" y="1981200"/>
          <a:ext cx="4114800" cy="4267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8" name="Elbow Connector 7"/>
          <p:cNvCxnSpPr/>
          <p:nvPr/>
        </p:nvCxnSpPr>
        <p:spPr>
          <a:xfrm>
            <a:off x="4419600" y="2514600"/>
            <a:ext cx="609600" cy="533400"/>
          </a:xfrm>
          <a:prstGeom prst="bentConnector3">
            <a:avLst>
              <a:gd name="adj1" fmla="val 50000"/>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0" name="Elbow Connector 9"/>
          <p:cNvCxnSpPr/>
          <p:nvPr/>
        </p:nvCxnSpPr>
        <p:spPr>
          <a:xfrm>
            <a:off x="4419600" y="4038600"/>
            <a:ext cx="609600" cy="533400"/>
          </a:xfrm>
          <a:prstGeom prst="bentConnector3">
            <a:avLst>
              <a:gd name="adj1" fmla="val 50000"/>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p:nvPr/>
        </p:nvCxnSpPr>
        <p:spPr>
          <a:xfrm>
            <a:off x="4495800" y="5638800"/>
            <a:ext cx="609600" cy="533400"/>
          </a:xfrm>
          <a:prstGeom prst="bentConnector3">
            <a:avLst>
              <a:gd name="adj1" fmla="val 50000"/>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9" name="Footer Placeholder 8"/>
          <p:cNvSpPr>
            <a:spLocks noGrp="1"/>
          </p:cNvSpPr>
          <p:nvPr>
            <p:ph type="ftr" sz="quarter" idx="11"/>
          </p:nvPr>
        </p:nvSpPr>
        <p:spPr/>
        <p:txBody>
          <a:bodyPr/>
          <a:lstStyle/>
          <a:p>
            <a:r>
              <a:rPr lang="en-US"/>
              <a:t>"Alone we can do so little; together we can do so much"</a:t>
            </a:r>
          </a:p>
        </p:txBody>
      </p:sp>
      <p:sp>
        <p:nvSpPr>
          <p:cNvPr id="12" name="Slide Number Placeholder 11"/>
          <p:cNvSpPr>
            <a:spLocks noGrp="1"/>
          </p:cNvSpPr>
          <p:nvPr>
            <p:ph type="sldNum" sz="quarter" idx="12"/>
          </p:nvPr>
        </p:nvSpPr>
        <p:spPr/>
        <p:txBody>
          <a:bodyPr/>
          <a:lstStyle/>
          <a:p>
            <a:fld id="{5BB02160-8CA0-4207-8C4C-D450780FCBA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3" algn="ctr" rtl="0">
              <a:spcBef>
                <a:spcPct val="0"/>
              </a:spcBef>
            </a:pPr>
            <a:r>
              <a:rPr lang="en-US" sz="2800" b="1" dirty="0">
                <a:solidFill>
                  <a:srgbClr val="00B0F0"/>
                </a:solidFill>
              </a:rPr>
              <a:t>2. Partnerships among Community-based Nonprofit Service Organizations</a:t>
            </a:r>
            <a:br>
              <a:rPr lang="en-US" sz="1600" dirty="0"/>
            </a:br>
            <a:endParaRPr lang="en-US" dirty="0"/>
          </a:p>
        </p:txBody>
      </p:sp>
      <p:sp>
        <p:nvSpPr>
          <p:cNvPr id="3" name="Content Placeholder 2"/>
          <p:cNvSpPr>
            <a:spLocks noGrp="1"/>
          </p:cNvSpPr>
          <p:nvPr>
            <p:ph idx="1"/>
          </p:nvPr>
        </p:nvSpPr>
        <p:spPr/>
        <p:txBody>
          <a:bodyPr>
            <a:normAutofit fontScale="70000" lnSpcReduction="20000"/>
          </a:bodyPr>
          <a:lstStyle/>
          <a:p>
            <a:pPr algn="just">
              <a:buFont typeface="Wingdings" pitchFamily="2" charset="2"/>
              <a:buChar char="v"/>
            </a:pPr>
            <a:r>
              <a:rPr lang="en-GB" sz="3400" dirty="0">
                <a:latin typeface="Andy" pitchFamily="2" charset="0"/>
              </a:rPr>
              <a:t>From a community development perspective, the test to determine if these partnerships are effective is whether they actually contribute to what will empower people for social and economic change.    </a:t>
            </a:r>
          </a:p>
          <a:p>
            <a:pPr algn="just">
              <a:buFont typeface="Wingdings" pitchFamily="2" charset="2"/>
              <a:buChar char="v"/>
            </a:pPr>
            <a:endParaRPr lang="en-GB" sz="3400" dirty="0">
              <a:latin typeface="Andy" pitchFamily="2" charset="0"/>
            </a:endParaRPr>
          </a:p>
          <a:p>
            <a:pPr algn="just">
              <a:buFont typeface="Wingdings" pitchFamily="2" charset="2"/>
              <a:buChar char="v"/>
            </a:pPr>
            <a:r>
              <a:rPr lang="en-GB" sz="3400" dirty="0"/>
              <a:t>Important components for the effectiveness of these kind of partnerships</a:t>
            </a:r>
            <a:r>
              <a:rPr lang="en-GB" sz="2400" dirty="0"/>
              <a:t>: </a:t>
            </a:r>
          </a:p>
          <a:p>
            <a:pPr lvl="1" algn="just"/>
            <a:r>
              <a:rPr lang="en-GB" dirty="0"/>
              <a:t>close, mutual cooperation;</a:t>
            </a:r>
          </a:p>
          <a:p>
            <a:pPr lvl="1" algn="just"/>
            <a:r>
              <a:rPr lang="en-GB" dirty="0"/>
              <a:t> common goals;</a:t>
            </a:r>
          </a:p>
          <a:p>
            <a:pPr lvl="1" algn="just"/>
            <a:r>
              <a:rPr lang="en-GB" dirty="0"/>
              <a:t> shared involvement in decision making;</a:t>
            </a:r>
          </a:p>
          <a:p>
            <a:pPr lvl="1" algn="just"/>
            <a:r>
              <a:rPr lang="en-GB" dirty="0"/>
              <a:t> sharing risks and benefits;</a:t>
            </a:r>
          </a:p>
          <a:p>
            <a:pPr lvl="1" algn="just"/>
            <a:r>
              <a:rPr lang="en-GB" dirty="0"/>
              <a:t> common interests; </a:t>
            </a:r>
          </a:p>
          <a:p>
            <a:pPr lvl="1" algn="just"/>
            <a:r>
              <a:rPr lang="en-GB" dirty="0"/>
              <a:t>responsibilities; and </a:t>
            </a:r>
          </a:p>
          <a:p>
            <a:pPr lvl="1" algn="just"/>
            <a:r>
              <a:rPr lang="en-GB" dirty="0"/>
              <a:t>power.</a:t>
            </a:r>
            <a:endParaRPr lang="en-US" dirty="0">
              <a:latin typeface="Andy" pitchFamily="2" charset="0"/>
            </a:endParaRP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Autofit/>
          </a:bodyPr>
          <a:lstStyle/>
          <a:p>
            <a:pPr algn="just"/>
            <a:r>
              <a:rPr lang="en-US" sz="2800" dirty="0"/>
              <a:t>There are a number of properties to assess when considering how the “community” and the “partnership” establish and sustain a relationship</a:t>
            </a:r>
            <a:r>
              <a:rPr lang="en-US" dirty="0"/>
              <a:t>. </a:t>
            </a:r>
          </a:p>
          <a:p>
            <a:pPr algn="just">
              <a:buNone/>
            </a:pPr>
            <a:endParaRPr lang="en-US" dirty="0"/>
          </a:p>
          <a:p>
            <a:pPr marL="857250" lvl="1" indent="-457200">
              <a:buFont typeface="+mj-lt"/>
              <a:buAutoNum type="arabicPeriod"/>
            </a:pPr>
            <a:r>
              <a:rPr lang="en-US" sz="2400" b="1" dirty="0"/>
              <a:t>Leadership: </a:t>
            </a:r>
            <a:r>
              <a:rPr lang="en-US" sz="2400" i="1" dirty="0"/>
              <a:t>who </a:t>
            </a:r>
            <a:r>
              <a:rPr lang="en-US" sz="2400" dirty="0"/>
              <a:t>is providing the leadership in the partnership.</a:t>
            </a:r>
            <a:endParaRPr lang="en-US" sz="2400" b="1" dirty="0"/>
          </a:p>
          <a:p>
            <a:pPr marL="857250" lvl="1" indent="-457200">
              <a:buFont typeface="+mj-lt"/>
              <a:buAutoNum type="arabicPeriod"/>
            </a:pPr>
            <a:r>
              <a:rPr lang="en-US" sz="2400" b="1" dirty="0"/>
              <a:t>Primary funding: </a:t>
            </a:r>
            <a:r>
              <a:rPr lang="en-US" sz="2400" dirty="0"/>
              <a:t>An institutional partner can bring resources to the table </a:t>
            </a:r>
            <a:endParaRPr lang="en-US" sz="2400" b="1" dirty="0"/>
          </a:p>
          <a:p>
            <a:pPr marL="857250" lvl="1" indent="-457200">
              <a:buFont typeface="+mj-lt"/>
              <a:buAutoNum type="arabicPeriod"/>
            </a:pPr>
            <a:r>
              <a:rPr lang="en-US" sz="2400" b="1" dirty="0"/>
              <a:t>Goals: </a:t>
            </a:r>
            <a:r>
              <a:rPr lang="en-US" sz="2400" dirty="0"/>
              <a:t>develop them through consensus decision- making </a:t>
            </a:r>
            <a:endParaRPr lang="en-US" sz="2400" b="1" dirty="0"/>
          </a:p>
          <a:p>
            <a:pPr marL="857250" lvl="1" indent="-457200">
              <a:buFont typeface="+mj-lt"/>
              <a:buAutoNum type="arabicPeriod"/>
            </a:pPr>
            <a:r>
              <a:rPr lang="en-US" sz="2400" b="1" dirty="0"/>
              <a:t>Process: </a:t>
            </a:r>
            <a:r>
              <a:rPr lang="en-US" sz="2400" dirty="0"/>
              <a:t>inclusive decision making process</a:t>
            </a:r>
          </a:p>
          <a:p>
            <a:pPr marL="857250" lvl="1" indent="-457200"/>
            <a:r>
              <a:rPr lang="en-US" sz="2400" dirty="0"/>
              <a:t>  it is about how actively, and deeply, engage the community</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3" algn="ctr" rtl="0">
              <a:spcBef>
                <a:spcPct val="0"/>
              </a:spcBef>
            </a:pPr>
            <a:r>
              <a:rPr lang="en-US" sz="2800" b="1" dirty="0">
                <a:solidFill>
                  <a:srgbClr val="00B0F0"/>
                </a:solidFill>
              </a:rPr>
              <a:t>3. Partnerships between Donors and Recipients </a:t>
            </a:r>
            <a:br>
              <a:rPr lang="en-US" sz="1600" dirty="0"/>
            </a:br>
            <a:endParaRPr lang="en-US" dirty="0"/>
          </a:p>
        </p:txBody>
      </p:sp>
      <p:sp>
        <p:nvSpPr>
          <p:cNvPr id="3" name="Content Placeholder 2"/>
          <p:cNvSpPr>
            <a:spLocks noGrp="1"/>
          </p:cNvSpPr>
          <p:nvPr>
            <p:ph idx="1"/>
          </p:nvPr>
        </p:nvSpPr>
        <p:spPr/>
        <p:txBody>
          <a:bodyPr>
            <a:normAutofit/>
          </a:bodyPr>
          <a:lstStyle/>
          <a:p>
            <a:pPr>
              <a:buNone/>
            </a:pPr>
            <a:endParaRPr lang="en-GB" sz="2800" dirty="0"/>
          </a:p>
          <a:p>
            <a:r>
              <a:rPr lang="en-GB" sz="2800" dirty="0"/>
              <a:t>Partnerships between donors and recipients can often create confusion. </a:t>
            </a:r>
          </a:p>
          <a:p>
            <a:endParaRPr lang="en-GB" sz="2800" dirty="0"/>
          </a:p>
        </p:txBody>
      </p:sp>
      <p:sp>
        <p:nvSpPr>
          <p:cNvPr id="4" name="Rounded Rectangle 3"/>
          <p:cNvSpPr/>
          <p:nvPr/>
        </p:nvSpPr>
        <p:spPr>
          <a:xfrm>
            <a:off x="914400" y="4114800"/>
            <a:ext cx="7315200" cy="144780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dirty="0">
                <a:solidFill>
                  <a:srgbClr val="FF0000"/>
                </a:solidFill>
              </a:rPr>
              <a:t>Is a partnership just receiving money? </a:t>
            </a:r>
            <a:endParaRPr lang="en-US" sz="3600" dirty="0">
              <a:solidFill>
                <a:srgbClr val="FF0000"/>
              </a:solidFill>
            </a:endParaRPr>
          </a:p>
        </p:txBody>
      </p:sp>
      <p:sp>
        <p:nvSpPr>
          <p:cNvPr id="5" name="Footer Placeholder 4"/>
          <p:cNvSpPr>
            <a:spLocks noGrp="1"/>
          </p:cNvSpPr>
          <p:nvPr>
            <p:ph type="ftr" sz="quarter" idx="11"/>
          </p:nvPr>
        </p:nvSpPr>
        <p:spPr/>
        <p:txBody>
          <a:bodyPr/>
          <a:lstStyle/>
          <a:p>
            <a:r>
              <a:rPr lang="en-US"/>
              <a:t>"Alone we can do so little; together we can do so much"</a:t>
            </a:r>
          </a:p>
        </p:txBody>
      </p:sp>
      <p:sp>
        <p:nvSpPr>
          <p:cNvPr id="6" name="Slide Number Placeholder 5"/>
          <p:cNvSpPr>
            <a:spLocks noGrp="1"/>
          </p:cNvSpPr>
          <p:nvPr>
            <p:ph type="sldNum" sz="quarter" idx="12"/>
          </p:nvPr>
        </p:nvSpPr>
        <p:spPr/>
        <p:txBody>
          <a:bodyPr/>
          <a:lstStyle/>
          <a:p>
            <a:fld id="{5BB02160-8CA0-4207-8C4C-D450780FCBAB}"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en-GB" i="1" dirty="0"/>
              <a:t>A partnership is not a gift. </a:t>
            </a:r>
          </a:p>
          <a:p>
            <a:pPr lvl="1"/>
            <a:r>
              <a:rPr lang="en-GB" dirty="0"/>
              <a:t>a partnership seeks joint “ownership” of the relationship </a:t>
            </a:r>
          </a:p>
          <a:p>
            <a:pPr lvl="1">
              <a:buNone/>
            </a:pPr>
            <a:endParaRPr lang="en-GB" i="1" dirty="0"/>
          </a:p>
          <a:p>
            <a:r>
              <a:rPr lang="en-GB" i="1" dirty="0"/>
              <a:t>A partnership is not a relationship based on “if…then” terms</a:t>
            </a:r>
          </a:p>
          <a:p>
            <a:pPr>
              <a:buNone/>
            </a:pPr>
            <a:endParaRPr lang="en-GB" i="1" dirty="0"/>
          </a:p>
          <a:p>
            <a:pPr lvl="1" algn="just"/>
            <a:r>
              <a:rPr lang="en-GB" dirty="0"/>
              <a:t>donors cannot impose conditions to coerce FBCOs to do things that they don’t want to do in order to obtain resources they need</a:t>
            </a:r>
            <a:endParaRPr lang="en-GB" i="1" dirty="0"/>
          </a:p>
          <a:p>
            <a:pPr>
              <a:buNone/>
            </a:pPr>
            <a:endParaRPr lang="en-US" i="1"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458200" cy="5364163"/>
          </a:xfrm>
        </p:spPr>
        <p:txBody>
          <a:bodyPr>
            <a:normAutofit fontScale="92500" lnSpcReduction="20000"/>
          </a:bodyPr>
          <a:lstStyle/>
          <a:p>
            <a:r>
              <a:rPr lang="en-US" i="1" dirty="0"/>
              <a:t>A partnership is not a principal-agent relationship between a donor and a recipient:</a:t>
            </a:r>
          </a:p>
          <a:p>
            <a:pPr lvl="1" algn="just">
              <a:buFont typeface="Wingdings" pitchFamily="2" charset="2"/>
              <a:buChar char="ü"/>
            </a:pPr>
            <a:r>
              <a:rPr lang="en-US" dirty="0"/>
              <a:t>the donor cannot prescribe the terms of the relationship in the way that an employer can specify terms of employment when hiring a worker</a:t>
            </a:r>
          </a:p>
          <a:p>
            <a:pPr lvl="1" algn="just">
              <a:buNone/>
            </a:pPr>
            <a:endParaRPr lang="en-US" i="1" dirty="0"/>
          </a:p>
          <a:p>
            <a:r>
              <a:rPr lang="en-US" i="1" dirty="0"/>
              <a:t>A partnership is not simply a “team” activity</a:t>
            </a:r>
            <a:endParaRPr lang="en-US" dirty="0"/>
          </a:p>
          <a:p>
            <a:pPr lvl="1"/>
            <a:r>
              <a:rPr lang="en-US" sz="2600" dirty="0"/>
              <a:t>members of a partnership certainly have strong interests in common, they are likely to have some divergent interests too.</a:t>
            </a:r>
          </a:p>
          <a:p>
            <a:pPr lvl="1">
              <a:buNone/>
            </a:pPr>
            <a:endParaRPr lang="en-US" sz="2600" dirty="0"/>
          </a:p>
          <a:p>
            <a:r>
              <a:rPr lang="en-US" sz="3000" dirty="0"/>
              <a:t>E.g.  In sports team, everyone has exactly the same interest in winning, and the team members win or lose together.</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pPr algn="l"/>
            <a:r>
              <a:rPr lang="en-US" sz="2800" dirty="0"/>
              <a:t>Nature by itself teach us the interdependent reality</a:t>
            </a:r>
          </a:p>
        </p:txBody>
      </p:sp>
      <p:pic>
        <p:nvPicPr>
          <p:cNvPr id="1026" name="Picture 2" descr="C:\Users\AMAN COMPUTER &amp; ELEC\Desktop\ant.jpg"/>
          <p:cNvPicPr>
            <a:picLocks noGrp="1" noChangeAspect="1" noChangeArrowheads="1"/>
          </p:cNvPicPr>
          <p:nvPr>
            <p:ph idx="1"/>
          </p:nvPr>
        </p:nvPicPr>
        <p:blipFill>
          <a:blip r:embed="rId2"/>
          <a:srcRect/>
          <a:stretch>
            <a:fillRect/>
          </a:stretch>
        </p:blipFill>
        <p:spPr bwMode="auto">
          <a:xfrm>
            <a:off x="0" y="1371600"/>
            <a:ext cx="9144000" cy="5486400"/>
          </a:xfrm>
          <a:prstGeom prst="rect">
            <a:avLst/>
          </a:prstGeom>
          <a:noFill/>
        </p:spPr>
      </p:pic>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00B0F0"/>
                </a:solidFill>
              </a:rPr>
              <a:t>Forming partnership</a:t>
            </a:r>
            <a:endParaRPr lang="en-US" sz="3200" dirty="0">
              <a:solidFill>
                <a:srgbClr val="00B0F0"/>
              </a:solidFill>
            </a:endParaRPr>
          </a:p>
        </p:txBody>
      </p:sp>
      <p:sp>
        <p:nvSpPr>
          <p:cNvPr id="3" name="Content Placeholder 2"/>
          <p:cNvSpPr>
            <a:spLocks noGrp="1"/>
          </p:cNvSpPr>
          <p:nvPr>
            <p:ph idx="1"/>
          </p:nvPr>
        </p:nvSpPr>
        <p:spPr/>
        <p:txBody>
          <a:bodyPr/>
          <a:lstStyle/>
          <a:p>
            <a:pPr algn="just"/>
            <a:r>
              <a:rPr lang="en-US" sz="2800" dirty="0"/>
              <a:t>Beginning the process of partnership development is a big concern. </a:t>
            </a:r>
          </a:p>
          <a:p>
            <a:pPr algn="just"/>
            <a:endParaRPr lang="en-US" sz="2800" dirty="0"/>
          </a:p>
          <a:p>
            <a:pPr algn="just"/>
            <a:r>
              <a:rPr lang="en-US" sz="2800" dirty="0"/>
              <a:t>It has three essential steps:</a:t>
            </a:r>
          </a:p>
          <a:p>
            <a:pPr lvl="1"/>
            <a:r>
              <a:rPr lang="en-US" b="1" dirty="0">
                <a:solidFill>
                  <a:schemeClr val="tx2"/>
                </a:solidFill>
              </a:rPr>
              <a:t>Step 1:</a:t>
            </a:r>
            <a:r>
              <a:rPr lang="en-US" dirty="0">
                <a:solidFill>
                  <a:schemeClr val="tx2"/>
                </a:solidFill>
              </a:rPr>
              <a:t> </a:t>
            </a:r>
            <a:r>
              <a:rPr lang="en-US" b="1" dirty="0">
                <a:solidFill>
                  <a:schemeClr val="tx2"/>
                </a:solidFill>
              </a:rPr>
              <a:t>Defining the needs for partnership</a:t>
            </a:r>
          </a:p>
          <a:p>
            <a:pPr lvl="1"/>
            <a:r>
              <a:rPr lang="en-US" b="1" dirty="0">
                <a:solidFill>
                  <a:schemeClr val="tx2"/>
                </a:solidFill>
              </a:rPr>
              <a:t>Step 2: Starting the process</a:t>
            </a:r>
          </a:p>
          <a:p>
            <a:pPr lvl="1"/>
            <a:r>
              <a:rPr lang="en-GB" b="1" dirty="0">
                <a:solidFill>
                  <a:schemeClr val="tx2"/>
                </a:solidFill>
              </a:rPr>
              <a:t>Step 3: Setting up and maintaining partnership</a:t>
            </a:r>
            <a:endParaRPr lang="en-US" dirty="0">
              <a:solidFill>
                <a:schemeClr val="tx2"/>
              </a:solidFill>
            </a:endParaRP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tx2"/>
                </a:solidFill>
              </a:rPr>
              <a:t>Step 1:</a:t>
            </a:r>
            <a:r>
              <a:rPr lang="en-US" sz="3200" dirty="0">
                <a:solidFill>
                  <a:schemeClr val="tx2"/>
                </a:solidFill>
              </a:rPr>
              <a:t> </a:t>
            </a:r>
            <a:r>
              <a:rPr lang="en-US" sz="3200" b="1" dirty="0">
                <a:solidFill>
                  <a:schemeClr val="tx2"/>
                </a:solidFill>
              </a:rPr>
              <a:t>Defining the needs for partnership</a:t>
            </a:r>
            <a:endParaRPr lang="en-US" dirty="0">
              <a:solidFill>
                <a:schemeClr val="tx2"/>
              </a:solidFill>
            </a:endParaRPr>
          </a:p>
        </p:txBody>
      </p:sp>
      <p:sp>
        <p:nvSpPr>
          <p:cNvPr id="3" name="Content Placeholder 2"/>
          <p:cNvSpPr>
            <a:spLocks noGrp="1"/>
          </p:cNvSpPr>
          <p:nvPr>
            <p:ph idx="1"/>
          </p:nvPr>
        </p:nvSpPr>
        <p:spPr>
          <a:xfrm>
            <a:off x="457200" y="1219200"/>
            <a:ext cx="8229600" cy="4906963"/>
          </a:xfrm>
          <a:solidFill>
            <a:schemeClr val="bg1"/>
          </a:solidFill>
        </p:spPr>
        <p:txBody>
          <a:bodyPr>
            <a:normAutofit/>
          </a:bodyPr>
          <a:lstStyle/>
          <a:p>
            <a:pPr algn="just">
              <a:buNone/>
            </a:pPr>
            <a:endParaRPr lang="en-US" sz="2800" dirty="0"/>
          </a:p>
          <a:p>
            <a:pPr algn="just"/>
            <a:r>
              <a:rPr lang="en-US" sz="2800" dirty="0"/>
              <a:t>Partnership should be formed if a goal requires the engagement of diverse stakeholders operating within a complex civic system.</a:t>
            </a:r>
            <a:r>
              <a:rPr lang="en-US" sz="2800" b="1" dirty="0"/>
              <a:t> </a:t>
            </a:r>
          </a:p>
          <a:p>
            <a:pPr algn="just">
              <a:buNone/>
            </a:pPr>
            <a:endParaRPr lang="en-US" sz="2800" b="1" dirty="0"/>
          </a:p>
          <a:p>
            <a:pPr lvl="1" algn="just"/>
            <a:r>
              <a:rPr lang="en-US" sz="2400" dirty="0"/>
              <a:t>Examples include the education system (made up of school districts, colleges, universities, tutoring programs, and dozens of other stakeholders)</a:t>
            </a:r>
          </a:p>
          <a:p>
            <a:pPr algn="just"/>
            <a:endParaRPr lang="en-US" sz="2800" dirty="0"/>
          </a:p>
          <a:p>
            <a:pPr algn="just"/>
            <a:endParaRPr lang="en-US" sz="2800"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tx2"/>
                </a:solidFill>
              </a:rPr>
              <a:t>Step 2: Starting the process</a:t>
            </a:r>
            <a:endParaRPr lang="en-US" sz="3200" dirty="0">
              <a:solidFill>
                <a:schemeClr val="tx2"/>
              </a:solidFill>
            </a:endParaRPr>
          </a:p>
        </p:txBody>
      </p:sp>
      <p:sp>
        <p:nvSpPr>
          <p:cNvPr id="3" name="Content Placeholder 2"/>
          <p:cNvSpPr>
            <a:spLocks noGrp="1"/>
          </p:cNvSpPr>
          <p:nvPr>
            <p:ph idx="1"/>
          </p:nvPr>
        </p:nvSpPr>
        <p:spPr>
          <a:xfrm>
            <a:off x="457200" y="1219200"/>
            <a:ext cx="8229600" cy="4906963"/>
          </a:xfrm>
        </p:spPr>
        <p:txBody>
          <a:bodyPr>
            <a:normAutofit lnSpcReduction="10000"/>
          </a:bodyPr>
          <a:lstStyle/>
          <a:p>
            <a:pPr algn="just"/>
            <a:r>
              <a:rPr lang="en-US" sz="2800" dirty="0"/>
              <a:t>The process for building and developing relationships within the partnership is not just the responsibility of the person(s) who lead the group, but of everyone in that group.</a:t>
            </a:r>
          </a:p>
          <a:p>
            <a:pPr algn="just">
              <a:buNone/>
            </a:pPr>
            <a:endParaRPr lang="en-US" sz="2800" dirty="0"/>
          </a:p>
          <a:p>
            <a:pPr algn="just"/>
            <a:r>
              <a:rPr lang="en-US" sz="2800" dirty="0"/>
              <a:t>The stages of developing a partnership could be passed these four stages:</a:t>
            </a:r>
          </a:p>
          <a:p>
            <a:pPr marL="914400" lvl="1" indent="-457200" algn="just">
              <a:buFont typeface="+mj-lt"/>
              <a:buAutoNum type="arabicPeriod"/>
            </a:pPr>
            <a:r>
              <a:rPr lang="en-US" sz="2400" dirty="0"/>
              <a:t>forming, </a:t>
            </a:r>
          </a:p>
          <a:p>
            <a:pPr marL="914400" lvl="1" indent="-457200" algn="just">
              <a:buFont typeface="+mj-lt"/>
              <a:buAutoNum type="arabicPeriod"/>
            </a:pPr>
            <a:r>
              <a:rPr lang="en-US" sz="2400" dirty="0"/>
              <a:t>storming, </a:t>
            </a:r>
          </a:p>
          <a:p>
            <a:pPr marL="914400" lvl="1" indent="-457200" algn="just">
              <a:buFont typeface="+mj-lt"/>
              <a:buAutoNum type="arabicPeriod"/>
            </a:pPr>
            <a:r>
              <a:rPr lang="en-US" sz="2400" dirty="0" err="1"/>
              <a:t>norming</a:t>
            </a:r>
            <a:endParaRPr lang="en-US" sz="2400" dirty="0"/>
          </a:p>
          <a:p>
            <a:pPr marL="914400" lvl="1" indent="-457200" algn="just">
              <a:buFont typeface="+mj-lt"/>
              <a:buAutoNum type="arabicPeriod"/>
            </a:pPr>
            <a:r>
              <a:rPr lang="en-US" sz="2400" dirty="0"/>
              <a:t> performing</a:t>
            </a:r>
            <a:r>
              <a:rPr lang="en-US" sz="2400" i="1" dirty="0"/>
              <a:t>. </a:t>
            </a:r>
            <a:endParaRPr lang="en-US" sz="2400"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pPr algn="just"/>
            <a:r>
              <a:rPr lang="en-US" i="1" dirty="0">
                <a:solidFill>
                  <a:srgbClr val="00B0F0"/>
                </a:solidFill>
              </a:rPr>
              <a:t>Forming stage: </a:t>
            </a:r>
            <a:r>
              <a:rPr lang="en-US" dirty="0"/>
              <a:t>bringing people together is part of the initial stages of the process of building the partnership. </a:t>
            </a:r>
          </a:p>
          <a:p>
            <a:pPr algn="just">
              <a:buNone/>
            </a:pPr>
            <a:endParaRPr lang="en-US" dirty="0"/>
          </a:p>
          <a:p>
            <a:pPr algn="just"/>
            <a:r>
              <a:rPr lang="en-US" dirty="0">
                <a:solidFill>
                  <a:srgbClr val="00B0F0"/>
                </a:solidFill>
              </a:rPr>
              <a:t>Storming stage: </a:t>
            </a:r>
            <a:r>
              <a:rPr lang="en-US" dirty="0"/>
              <a:t>it is the stage when people start questioning the purpose of the partnership (i.e., “Why I am here and what is my role?”). </a:t>
            </a:r>
          </a:p>
          <a:p>
            <a:pPr algn="just">
              <a:buNone/>
            </a:pPr>
            <a:endParaRPr lang="en-US" dirty="0"/>
          </a:p>
          <a:p>
            <a:pPr algn="just"/>
            <a:r>
              <a:rPr lang="en-US" i="1" dirty="0" err="1">
                <a:solidFill>
                  <a:srgbClr val="00B0F0"/>
                </a:solidFill>
              </a:rPr>
              <a:t>Norming</a:t>
            </a:r>
            <a:r>
              <a:rPr lang="en-US" i="1" dirty="0">
                <a:solidFill>
                  <a:srgbClr val="00B0F0"/>
                </a:solidFill>
              </a:rPr>
              <a:t> stage: </a:t>
            </a:r>
            <a:r>
              <a:rPr lang="en-US" dirty="0">
                <a:solidFill>
                  <a:srgbClr val="00B0F0"/>
                </a:solidFill>
              </a:rPr>
              <a:t> </a:t>
            </a:r>
            <a:r>
              <a:rPr lang="en-US" dirty="0"/>
              <a:t>it is the stage where the partnership is reaching shared agreements.</a:t>
            </a:r>
          </a:p>
          <a:p>
            <a:pPr algn="just"/>
            <a:r>
              <a:rPr lang="en-US" i="1" dirty="0">
                <a:solidFill>
                  <a:srgbClr val="00B0F0"/>
                </a:solidFill>
              </a:rPr>
              <a:t>Performing stage: </a:t>
            </a:r>
            <a:r>
              <a:rPr lang="en-US" i="1" dirty="0"/>
              <a:t>it is the stage when people start to work together to achieve the agreed purpose.</a:t>
            </a:r>
            <a:endParaRPr lang="en-US"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2800" dirty="0"/>
              <a:t>It is important during the initial stages to agree on a set of ground rules for the partnership. </a:t>
            </a:r>
          </a:p>
          <a:p>
            <a:pPr algn="just">
              <a:buNone/>
            </a:pPr>
            <a:endParaRPr lang="en-US" sz="2800" dirty="0"/>
          </a:p>
          <a:p>
            <a:pPr lvl="1" algn="just"/>
            <a:r>
              <a:rPr lang="en-US" sz="2400" dirty="0"/>
              <a:t>This may seem obvious, but very few groups perform this fundamental requirement necessary for valuing and respecting the individual partners.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b="1" dirty="0">
                <a:solidFill>
                  <a:srgbClr val="00B0F0"/>
                </a:solidFill>
              </a:rPr>
              <a:t>Step 3: Setting up and maintaining partnership</a:t>
            </a:r>
            <a:endParaRPr lang="en-US" sz="4000" dirty="0"/>
          </a:p>
        </p:txBody>
      </p:sp>
      <p:sp>
        <p:nvSpPr>
          <p:cNvPr id="3" name="Content Placeholder 2"/>
          <p:cNvSpPr>
            <a:spLocks noGrp="1"/>
          </p:cNvSpPr>
          <p:nvPr>
            <p:ph idx="1"/>
          </p:nvPr>
        </p:nvSpPr>
        <p:spPr/>
        <p:txBody>
          <a:bodyPr>
            <a:normAutofit/>
          </a:bodyPr>
          <a:lstStyle/>
          <a:p>
            <a:pPr algn="just"/>
            <a:r>
              <a:rPr lang="en-US" sz="2800" dirty="0"/>
              <a:t>Healthy and strong partnerships provide the foundation of many community interventions and initiatives. </a:t>
            </a:r>
          </a:p>
          <a:p>
            <a:pPr algn="just">
              <a:buNone/>
            </a:pPr>
            <a:endParaRPr lang="en-US" sz="2800" dirty="0"/>
          </a:p>
          <a:p>
            <a:pPr algn="just"/>
            <a:r>
              <a:rPr lang="en-US" sz="2800" dirty="0"/>
              <a:t>In order to achieve long-term goals, it is essential to continually maintain and improve the partnership.</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a:t>Some tips for maintaining your partnerships:</a:t>
            </a:r>
          </a:p>
          <a:p>
            <a:pPr>
              <a:buNone/>
            </a:pPr>
            <a:endParaRPr lang="en-US" dirty="0"/>
          </a:p>
          <a:p>
            <a:pPr lvl="1"/>
            <a:r>
              <a:rPr lang="en-US" dirty="0"/>
              <a:t>Maintain and formalize the organizational structure created for your intervention. </a:t>
            </a:r>
          </a:p>
          <a:p>
            <a:pPr lvl="1"/>
            <a:r>
              <a:rPr lang="en-US" dirty="0"/>
              <a:t>Create local awareness of and support for the partnership. </a:t>
            </a:r>
          </a:p>
          <a:p>
            <a:pPr lvl="1"/>
            <a:r>
              <a:rPr lang="en-US" dirty="0"/>
              <a:t>Bringing new partners. </a:t>
            </a:r>
          </a:p>
          <a:p>
            <a:pPr lvl="1"/>
            <a:r>
              <a:rPr lang="en-US" dirty="0"/>
              <a:t>Ensure that all members are participating in partnership activities. </a:t>
            </a:r>
          </a:p>
          <a:p>
            <a:pPr lvl="1"/>
            <a:r>
              <a:rPr lang="en-US" dirty="0"/>
              <a:t>Encourage shared leadership and decision-making. </a:t>
            </a:r>
          </a:p>
          <a:p>
            <a:pPr lvl="1"/>
            <a:r>
              <a:rPr lang="en-US" dirty="0"/>
              <a:t>Develop a strong sense of group identity.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tx2"/>
                </a:solidFill>
              </a:rPr>
              <a:t>Managing partnerships</a:t>
            </a:r>
            <a:endParaRPr lang="en-US" sz="3200" dirty="0">
              <a:solidFill>
                <a:schemeClr val="tx2"/>
              </a:solidFill>
            </a:endParaRPr>
          </a:p>
        </p:txBody>
      </p:sp>
      <p:sp>
        <p:nvSpPr>
          <p:cNvPr id="3" name="Content Placeholder 2"/>
          <p:cNvSpPr>
            <a:spLocks noGrp="1"/>
          </p:cNvSpPr>
          <p:nvPr>
            <p:ph idx="1"/>
          </p:nvPr>
        </p:nvSpPr>
        <p:spPr>
          <a:xfrm>
            <a:off x="457200" y="1295400"/>
            <a:ext cx="8382000" cy="4830763"/>
          </a:xfrm>
        </p:spPr>
        <p:txBody>
          <a:bodyPr/>
          <a:lstStyle/>
          <a:p>
            <a:pPr algn="just"/>
            <a:endParaRPr lang="en-GB" sz="2400" dirty="0"/>
          </a:p>
          <a:p>
            <a:pPr algn="just"/>
            <a:r>
              <a:rPr lang="en-GB" sz="2400" dirty="0"/>
              <a:t>Partnership management</a:t>
            </a:r>
            <a:r>
              <a:rPr lang="en-GB" sz="2400" b="1" dirty="0"/>
              <a:t> </a:t>
            </a:r>
            <a:r>
              <a:rPr lang="en-GB" sz="2400" dirty="0"/>
              <a:t>is the process of following up on and maintaining effective, productive, and harmonious relationships with partners. </a:t>
            </a:r>
          </a:p>
          <a:p>
            <a:pPr algn="just">
              <a:buNone/>
            </a:pPr>
            <a:endParaRPr lang="en-GB" sz="2400" dirty="0"/>
          </a:p>
          <a:p>
            <a:pPr algn="just"/>
            <a:r>
              <a:rPr lang="en-US" sz="2400" dirty="0"/>
              <a:t>The work of actively managing partnerships can be supported by </a:t>
            </a:r>
            <a:r>
              <a:rPr lang="en-US" sz="2400" dirty="0">
                <a:solidFill>
                  <a:srgbClr val="00B0F0"/>
                </a:solidFill>
              </a:rPr>
              <a:t>partnership norms,</a:t>
            </a:r>
            <a:r>
              <a:rPr lang="en-US" sz="2400" dirty="0"/>
              <a:t> </a:t>
            </a:r>
            <a:r>
              <a:rPr lang="en-US" sz="2400" dirty="0">
                <a:solidFill>
                  <a:srgbClr val="00B0F0"/>
                </a:solidFill>
              </a:rPr>
              <a:t>collaborative work plans</a:t>
            </a:r>
            <a:r>
              <a:rPr lang="en-US" sz="2400" dirty="0"/>
              <a:t>, and </a:t>
            </a:r>
            <a:r>
              <a:rPr lang="en-US" sz="2400" dirty="0">
                <a:solidFill>
                  <a:srgbClr val="00B0F0"/>
                </a:solidFill>
              </a:rPr>
              <a:t>solid communication structures and practices</a:t>
            </a:r>
            <a:r>
              <a:rPr lang="en-US" sz="2400" dirty="0"/>
              <a:t>.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514350" indent="-514350">
              <a:buAutoNum type="arabicPeriod"/>
            </a:pPr>
            <a:r>
              <a:rPr lang="en-US" b="1" dirty="0">
                <a:solidFill>
                  <a:srgbClr val="00B0F0"/>
                </a:solidFill>
              </a:rPr>
              <a:t>Creating partnership norms</a:t>
            </a:r>
          </a:p>
          <a:p>
            <a:pPr marL="514350" indent="-514350" algn="just">
              <a:buFont typeface="Wingdings" pitchFamily="2" charset="2"/>
              <a:buChar char="q"/>
            </a:pPr>
            <a:r>
              <a:rPr lang="en-US" sz="2800" i="1" dirty="0"/>
              <a:t>Partnership norms </a:t>
            </a:r>
            <a:r>
              <a:rPr lang="en-US" sz="2800" dirty="0"/>
              <a:t>are a set of shared values that act as informal guidelines on how partnership members will behave and interact with one another.</a:t>
            </a:r>
            <a:endParaRPr lang="en-US" sz="2800" b="1" dirty="0"/>
          </a:p>
          <a:p>
            <a:pPr lvl="1" algn="just"/>
            <a:r>
              <a:rPr lang="en-US" sz="3200" b="1" dirty="0"/>
              <a:t> </a:t>
            </a:r>
            <a:r>
              <a:rPr lang="en-US" dirty="0"/>
              <a:t>they can foster healthy work relationships. </a:t>
            </a:r>
            <a:endParaRPr lang="en-US" sz="2800" dirty="0"/>
          </a:p>
          <a:p>
            <a:pPr algn="just"/>
            <a:r>
              <a:rPr lang="en-US" sz="2800" dirty="0"/>
              <a:t>Successful partnerships are managed by people who recognize the importance of cultivating healthy working relationships.</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800" dirty="0"/>
              <a:t>Creating partnership norms requires time to consider each person’s past experience, work style, cultural values, expectations, and self-interest. </a:t>
            </a:r>
          </a:p>
          <a:p>
            <a:pPr algn="just"/>
            <a:endParaRPr lang="en-US" sz="2800" dirty="0"/>
          </a:p>
          <a:p>
            <a:pPr lvl="1" algn="just"/>
            <a:r>
              <a:rPr lang="en-US" dirty="0"/>
              <a:t>Because, all these factors will surface and impact the ability of the group to effectively work together.</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49</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a:bodyPr>
          <a:lstStyle/>
          <a:p>
            <a:r>
              <a:rPr lang="en-US" sz="3600" b="1" dirty="0">
                <a:solidFill>
                  <a:srgbClr val="0070C0"/>
                </a:solidFill>
              </a:rPr>
              <a:t>Networking</a:t>
            </a:r>
          </a:p>
        </p:txBody>
      </p:sp>
      <p:sp>
        <p:nvSpPr>
          <p:cNvPr id="3" name="Content Placeholder 2"/>
          <p:cNvSpPr>
            <a:spLocks noGrp="1"/>
          </p:cNvSpPr>
          <p:nvPr>
            <p:ph idx="1"/>
          </p:nvPr>
        </p:nvSpPr>
        <p:spPr>
          <a:xfrm>
            <a:off x="457200" y="2057400"/>
            <a:ext cx="8229600" cy="4068763"/>
          </a:xfrm>
        </p:spPr>
        <p:txBody>
          <a:bodyPr/>
          <a:lstStyle/>
          <a:p>
            <a:r>
              <a:rPr lang="en-US" dirty="0"/>
              <a:t>Networking is the exchange of information and ideas among people with a common profession or special interest</a:t>
            </a:r>
          </a:p>
          <a:p>
            <a:endParaRPr lang="en-US" dirty="0"/>
          </a:p>
          <a:p>
            <a:r>
              <a:rPr lang="en-US" dirty="0"/>
              <a:t>information, contacts or experience.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a:t>
            </a:fld>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a:buFont typeface="Wingdings" pitchFamily="2" charset="2"/>
              <a:buChar char="Ø"/>
            </a:pPr>
            <a:endParaRPr lang="en-GB" dirty="0"/>
          </a:p>
          <a:p>
            <a:pPr>
              <a:buFont typeface="Wingdings" pitchFamily="2" charset="2"/>
              <a:buChar char="Ø"/>
            </a:pPr>
            <a:r>
              <a:rPr lang="en-GB" dirty="0"/>
              <a:t>MOU vs. partnership norms </a:t>
            </a:r>
          </a:p>
          <a:p>
            <a:pPr>
              <a:buNone/>
            </a:pPr>
            <a:endParaRPr lang="en-GB" dirty="0"/>
          </a:p>
          <a:p>
            <a:pPr lvl="1" algn="just"/>
            <a:r>
              <a:rPr lang="en-GB" dirty="0"/>
              <a:t>MOUs are formal agreements between organizations, and do not establish the “how” of the relationship whereas partnership norms are informal standards for how individuals will work together. </a:t>
            </a:r>
          </a:p>
          <a:p>
            <a:pPr lvl="1" algn="just">
              <a:buNone/>
            </a:pPr>
            <a:endParaRPr lang="en-GB" dirty="0"/>
          </a:p>
          <a:p>
            <a:pPr>
              <a:buNone/>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50</a:t>
            </a:fld>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noAutofit/>
          </a:bodyPr>
          <a:lstStyle/>
          <a:p>
            <a:pPr lvl="1" algn="l" rtl="0">
              <a:spcBef>
                <a:spcPct val="0"/>
              </a:spcBef>
              <a:buFont typeface="Wingdings" pitchFamily="2" charset="2"/>
              <a:buChar char="v"/>
            </a:pPr>
            <a:r>
              <a:rPr lang="en-GB" sz="2800" dirty="0">
                <a:solidFill>
                  <a:srgbClr val="00B0F0"/>
                </a:solidFill>
              </a:rPr>
              <a:t>Four steps to develop partnership norms</a:t>
            </a:r>
            <a:br>
              <a:rPr lang="en-US" sz="2800" dirty="0">
                <a:solidFill>
                  <a:srgbClr val="00B0F0"/>
                </a:solidFill>
              </a:rPr>
            </a:br>
            <a:endParaRPr lang="en-US" sz="2800" dirty="0">
              <a:solidFill>
                <a:srgbClr val="00B0F0"/>
              </a:solidFill>
            </a:endParaRPr>
          </a:p>
        </p:txBody>
      </p:sp>
      <p:sp>
        <p:nvSpPr>
          <p:cNvPr id="3" name="Content Placeholder 2"/>
          <p:cNvSpPr>
            <a:spLocks noGrp="1"/>
          </p:cNvSpPr>
          <p:nvPr>
            <p:ph idx="1"/>
          </p:nvPr>
        </p:nvSpPr>
        <p:spPr>
          <a:xfrm>
            <a:off x="457200" y="1219200"/>
            <a:ext cx="8229600" cy="4906963"/>
          </a:xfrm>
        </p:spPr>
        <p:txBody>
          <a:bodyPr>
            <a:normAutofit/>
          </a:bodyPr>
          <a:lstStyle/>
          <a:p>
            <a:pPr>
              <a:buNone/>
            </a:pPr>
            <a:r>
              <a:rPr lang="en-US" sz="2800" b="1" dirty="0"/>
              <a:t>Step 1: Identify the shared values of the group</a:t>
            </a:r>
            <a:endParaRPr lang="en-US" sz="2800" dirty="0"/>
          </a:p>
          <a:p>
            <a:pPr algn="just"/>
            <a:r>
              <a:rPr lang="en-US" sz="2800" dirty="0"/>
              <a:t>In the partnership commencement meeting, engage your partners in dialogue about establishing norms, often referred to as “ground rules.”</a:t>
            </a:r>
          </a:p>
          <a:p>
            <a:pPr algn="just">
              <a:buNone/>
            </a:pPr>
            <a:endParaRPr lang="en-US" sz="3000" dirty="0"/>
          </a:p>
          <a:p>
            <a:pPr algn="just"/>
            <a:r>
              <a:rPr lang="en-US" sz="3000" dirty="0"/>
              <a:t> </a:t>
            </a:r>
            <a:r>
              <a:rPr lang="en-US" sz="2800" dirty="0"/>
              <a:t>Identify the areas in which norms will be necessary. </a:t>
            </a:r>
            <a:endParaRPr lang="en-US" sz="3000" dirty="0"/>
          </a:p>
          <a:p>
            <a:pPr lvl="1" algn="just"/>
            <a:r>
              <a:rPr lang="en-US" sz="2600" dirty="0"/>
              <a:t>areas include communication, knowledge management, resource management, decision-making, conflict resolution, meetings etc.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51</a:t>
            </a:fld>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pPr algn="just"/>
            <a:r>
              <a:rPr lang="en-US" sz="2800" dirty="0"/>
              <a:t>Take time to listen to each person’s perspective on each topic. Then, as a group, decide on what your shared values and norms will be.</a:t>
            </a:r>
          </a:p>
          <a:p>
            <a:pPr algn="just">
              <a:buNone/>
            </a:pPr>
            <a:endParaRPr lang="en-US" sz="2800" dirty="0"/>
          </a:p>
          <a:p>
            <a:pPr algn="just"/>
            <a:r>
              <a:rPr lang="en-US" sz="2800" dirty="0"/>
              <a:t> Partnership norms must be agreed upon by all members of the group.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52</a:t>
            </a:fld>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85000" lnSpcReduction="20000"/>
          </a:bodyPr>
          <a:lstStyle/>
          <a:p>
            <a:pPr>
              <a:buNone/>
            </a:pPr>
            <a:r>
              <a:rPr lang="en-US" b="1" dirty="0"/>
              <a:t>Step 2: Document partnership norms and make them easily accessible</a:t>
            </a:r>
            <a:endParaRPr lang="en-US" dirty="0"/>
          </a:p>
          <a:p>
            <a:r>
              <a:rPr lang="en-US" dirty="0"/>
              <a:t>Based on your shared values, write statements that will serve as guidelines for behavior and how the group will work together. </a:t>
            </a:r>
          </a:p>
          <a:p>
            <a:pPr lvl="1">
              <a:buFont typeface="Wingdings" pitchFamily="2" charset="2"/>
              <a:buChar char="Ø"/>
            </a:pPr>
            <a:r>
              <a:rPr lang="en-US" dirty="0"/>
              <a:t>For example, if your partnership places a value on participant attendance at partnership meetings, a suggested norm might read: </a:t>
            </a:r>
          </a:p>
          <a:p>
            <a:pPr lvl="1"/>
            <a:r>
              <a:rPr lang="en-US" i="1" dirty="0"/>
              <a:t>We will attend all partnership meetings regularly.</a:t>
            </a:r>
            <a:endParaRPr lang="en-US" dirty="0"/>
          </a:p>
          <a:p>
            <a:pPr lvl="1"/>
            <a:r>
              <a:rPr lang="en-US" i="1" dirty="0"/>
              <a:t>I will notify members in advance if I must miss a meeting.</a:t>
            </a:r>
            <a:endParaRPr lang="en-US" dirty="0"/>
          </a:p>
          <a:p>
            <a:pPr lvl="1"/>
            <a:r>
              <a:rPr lang="en-US" i="1" dirty="0"/>
              <a:t>I will ask another member of the group to debrief me within one week of missing any meetings. </a:t>
            </a:r>
            <a:endParaRPr lang="en-US" dirty="0"/>
          </a:p>
          <a:p>
            <a:r>
              <a:rPr lang="en-US" dirty="0"/>
              <a:t>Once norms are documented, make sure they’re easily accessible to everyone in the group.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53</a:t>
            </a:fld>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buNone/>
            </a:pPr>
            <a:r>
              <a:rPr lang="en-US" b="1" dirty="0"/>
              <a:t>Step 3: Communicate the norms regularly</a:t>
            </a:r>
            <a:endParaRPr lang="en-US" dirty="0"/>
          </a:p>
          <a:p>
            <a:pPr algn="just"/>
            <a:r>
              <a:rPr lang="en-US" sz="2800" dirty="0"/>
              <a:t>Communicating the partnership norms frequently, enable to enhance people’s accountability to the group’s shared values. </a:t>
            </a:r>
          </a:p>
          <a:p>
            <a:pPr algn="just">
              <a:buNone/>
            </a:pPr>
            <a:endParaRPr lang="en-US" sz="2800" dirty="0"/>
          </a:p>
          <a:p>
            <a:pPr algn="just"/>
            <a:r>
              <a:rPr lang="en-US" sz="2800" dirty="0"/>
              <a:t>Consider creating laminated cards or fact sheets that can be distributed to members. </a:t>
            </a:r>
          </a:p>
          <a:p>
            <a:pPr algn="just"/>
            <a:r>
              <a:rPr lang="en-US" sz="2800" dirty="0"/>
              <a:t>You might also consider attaching a copy of partnership norms with all meeting notes or posting them in the meeting rooms.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buNone/>
            </a:pPr>
            <a:r>
              <a:rPr lang="en-US" b="1" dirty="0"/>
              <a:t>Step 4: Update the norms as needed</a:t>
            </a:r>
            <a:endParaRPr lang="en-US" dirty="0"/>
          </a:p>
          <a:p>
            <a:pPr algn="just"/>
            <a:endParaRPr lang="en-US" sz="2800" dirty="0"/>
          </a:p>
          <a:p>
            <a:pPr algn="just"/>
            <a:r>
              <a:rPr lang="en-US" sz="2800" dirty="0"/>
              <a:t>As partnership adds or loses members, it’s important to revisit your partnership norms. </a:t>
            </a:r>
          </a:p>
          <a:p>
            <a:pPr algn="just">
              <a:buNone/>
            </a:pPr>
            <a:endParaRPr lang="en-US" sz="2800" dirty="0"/>
          </a:p>
          <a:p>
            <a:pPr algn="just"/>
            <a:r>
              <a:rPr lang="en-US" sz="2800" dirty="0"/>
              <a:t>But even if you maintain the same members throughout the relationship, it’s necessary to review and assess your norms based on the current stage of your partnership. </a:t>
            </a:r>
          </a:p>
          <a:p>
            <a:pPr algn="just">
              <a:buNone/>
            </a:pPr>
            <a:endParaRPr lang="en-US" sz="2800" dirty="0"/>
          </a:p>
          <a:p>
            <a:pPr>
              <a:buNone/>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55</a:t>
            </a:fld>
            <a:endParaRPr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solidFill>
                  <a:srgbClr val="00B0F0"/>
                </a:solidFill>
              </a:rPr>
              <a:t>2. Use communication structures to facilitate open discussion </a:t>
            </a:r>
            <a:endParaRPr lang="en-US" dirty="0"/>
          </a:p>
        </p:txBody>
      </p:sp>
      <p:sp>
        <p:nvSpPr>
          <p:cNvPr id="3" name="Content Placeholder 2"/>
          <p:cNvSpPr>
            <a:spLocks noGrp="1"/>
          </p:cNvSpPr>
          <p:nvPr>
            <p:ph idx="1"/>
          </p:nvPr>
        </p:nvSpPr>
        <p:spPr/>
        <p:txBody>
          <a:bodyPr>
            <a:normAutofit fontScale="92500"/>
          </a:bodyPr>
          <a:lstStyle/>
          <a:p>
            <a:pPr algn="just"/>
            <a:r>
              <a:rPr lang="en-US" sz="2800" dirty="0"/>
              <a:t>Open, honest communication is a cornerstone of good partnerships. </a:t>
            </a:r>
          </a:p>
          <a:p>
            <a:pPr algn="just">
              <a:buNone/>
            </a:pPr>
            <a:endParaRPr lang="en-US" sz="2800" dirty="0"/>
          </a:p>
          <a:p>
            <a:pPr algn="just"/>
            <a:r>
              <a:rPr lang="en-US" sz="2800" dirty="0"/>
              <a:t>It can be built by creating communication norms and using structures for facilitated discussion. </a:t>
            </a:r>
          </a:p>
          <a:p>
            <a:pPr algn="just">
              <a:buNone/>
            </a:pPr>
            <a:endParaRPr lang="en-US" sz="2800" dirty="0"/>
          </a:p>
          <a:p>
            <a:pPr algn="just"/>
            <a:r>
              <a:rPr lang="en-US" sz="2800" dirty="0"/>
              <a:t>Successful partnerships use consistent communication norms in every interaction and meeting. </a:t>
            </a:r>
          </a:p>
          <a:p>
            <a:pPr algn="just"/>
            <a:r>
              <a:rPr lang="en-US" sz="2800" dirty="0"/>
              <a:t>They engage in open dialogue within established parameters and allow for healthy conflict.</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56</a:t>
            </a:fld>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00B0F0"/>
                </a:solidFill>
              </a:rPr>
              <a:t>3. Crafting Collaborative Work Plans</a:t>
            </a:r>
            <a:endParaRPr lang="en-US" sz="3200" dirty="0">
              <a:solidFill>
                <a:srgbClr val="00B0F0"/>
              </a:solidFill>
            </a:endParaRPr>
          </a:p>
        </p:txBody>
      </p:sp>
      <p:sp>
        <p:nvSpPr>
          <p:cNvPr id="3" name="Content Placeholder 2"/>
          <p:cNvSpPr>
            <a:spLocks noGrp="1"/>
          </p:cNvSpPr>
          <p:nvPr>
            <p:ph idx="1"/>
          </p:nvPr>
        </p:nvSpPr>
        <p:spPr/>
        <p:txBody>
          <a:bodyPr/>
          <a:lstStyle/>
          <a:p>
            <a:pPr algn="just"/>
            <a:r>
              <a:rPr lang="en-US" sz="2800" dirty="0"/>
              <a:t>A collaborative work plan is a document that outlines the structure of work for the partnership or a specific initiative within the partnership. </a:t>
            </a:r>
          </a:p>
          <a:p>
            <a:pPr algn="just">
              <a:buNone/>
            </a:pPr>
            <a:endParaRPr lang="en-US" sz="2800" dirty="0"/>
          </a:p>
          <a:p>
            <a:pPr algn="just"/>
            <a:r>
              <a:rPr lang="en-US" sz="2800" dirty="0"/>
              <a:t>If the partnership is considering developing a collaborative work plan or is tracking progress on a work plan, keep in mind the following:</a:t>
            </a:r>
          </a:p>
          <a:p>
            <a:pPr>
              <a:buNone/>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57</a:t>
            </a:fld>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0">
              <a:buNone/>
            </a:pPr>
            <a:r>
              <a:rPr lang="en-US" b="1" i="1" dirty="0"/>
              <a:t>Establishing buy-in</a:t>
            </a:r>
            <a:endParaRPr lang="en-US" dirty="0"/>
          </a:p>
          <a:p>
            <a:endParaRPr lang="en-US" dirty="0"/>
          </a:p>
          <a:p>
            <a:pPr algn="just"/>
            <a:r>
              <a:rPr lang="en-US" sz="2800" dirty="0"/>
              <a:t>Collaborative work plans document the work breakdown for the specific tasks.</a:t>
            </a:r>
          </a:p>
          <a:p>
            <a:pPr algn="just">
              <a:buNone/>
            </a:pPr>
            <a:endParaRPr lang="en-US" sz="2800" dirty="0"/>
          </a:p>
          <a:p>
            <a:pPr algn="just"/>
            <a:r>
              <a:rPr lang="en-US" sz="2800" dirty="0"/>
              <a:t>Increase your success rate by first establishing buy-in from the members of your work group.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58</a:t>
            </a:fld>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lvl="0">
              <a:buNone/>
            </a:pPr>
            <a:r>
              <a:rPr lang="en-US" b="1" i="1" dirty="0"/>
              <a:t>Being realistic</a:t>
            </a:r>
          </a:p>
          <a:p>
            <a:pPr lvl="0">
              <a:buNone/>
            </a:pPr>
            <a:endParaRPr lang="en-US" dirty="0"/>
          </a:p>
          <a:p>
            <a:r>
              <a:rPr lang="en-US" sz="2800" dirty="0"/>
              <a:t>It is important to be realistic when developing a collaborative work plan. </a:t>
            </a:r>
          </a:p>
          <a:p>
            <a:pPr lvl="1" algn="just"/>
            <a:r>
              <a:rPr lang="en-US" dirty="0"/>
              <a:t>People want to see progress</a:t>
            </a:r>
          </a:p>
          <a:p>
            <a:pPr lvl="1" algn="just"/>
            <a:r>
              <a:rPr lang="en-US" dirty="0"/>
              <a:t>Stay within the scope of your project</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59</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0070C0"/>
                </a:solidFill>
              </a:rPr>
              <a:t>Principles of Networking</a:t>
            </a:r>
          </a:p>
        </p:txBody>
      </p:sp>
      <p:sp>
        <p:nvSpPr>
          <p:cNvPr id="3" name="Content Placeholder 2"/>
          <p:cNvSpPr>
            <a:spLocks noGrp="1"/>
          </p:cNvSpPr>
          <p:nvPr>
            <p:ph idx="1"/>
          </p:nvPr>
        </p:nvSpPr>
        <p:spPr/>
        <p:txBody>
          <a:bodyPr>
            <a:normAutofit fontScale="92500" lnSpcReduction="20000"/>
          </a:bodyPr>
          <a:lstStyle/>
          <a:p>
            <a:pPr>
              <a:buNone/>
            </a:pPr>
            <a:r>
              <a:rPr lang="en-US" b="1" dirty="0"/>
              <a:t>1. Give more than you get</a:t>
            </a:r>
          </a:p>
          <a:p>
            <a:pPr algn="just"/>
            <a:r>
              <a:rPr lang="en-US" sz="3000" dirty="0"/>
              <a:t>Networking is a two-way street. </a:t>
            </a:r>
          </a:p>
          <a:p>
            <a:pPr algn="just"/>
            <a:r>
              <a:rPr lang="en-US" sz="3000" dirty="0"/>
              <a:t>There is nothing wrong with wanting to get something positive for yourself out of your networking efforts, but it’s important to take an approach that will also benefit others in your network.</a:t>
            </a:r>
          </a:p>
          <a:p>
            <a:pPr algn="just"/>
            <a:r>
              <a:rPr lang="en-US" sz="3000" dirty="0"/>
              <a:t>When you want to strengthen a relationship with someone in your network, and connect for the first time with someone, think about ways that you could help them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a:t>
            </a:fld>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pPr lvl="0">
              <a:buNone/>
            </a:pPr>
            <a:r>
              <a:rPr lang="en-US" b="1" i="1" dirty="0"/>
              <a:t>Having measurable results</a:t>
            </a:r>
          </a:p>
          <a:p>
            <a:pPr lvl="0">
              <a:buNone/>
            </a:pPr>
            <a:endParaRPr lang="en-US" dirty="0"/>
          </a:p>
          <a:p>
            <a:pPr algn="just"/>
            <a:r>
              <a:rPr lang="en-US" sz="2800" dirty="0"/>
              <a:t>Consider developing short-term, intermediate, and long-term outcomes for your collaborative work plan.</a:t>
            </a:r>
          </a:p>
          <a:p>
            <a:pPr>
              <a:buNone/>
            </a:pPr>
            <a:endParaRPr lang="en-US" sz="2800" dirty="0"/>
          </a:p>
          <a:p>
            <a:pPr lvl="1"/>
            <a:r>
              <a:rPr lang="en-US" dirty="0"/>
              <a:t> Identify how you will determine the success of your activities and efforts.</a:t>
            </a:r>
          </a:p>
          <a:p>
            <a:pPr lvl="3"/>
            <a:r>
              <a:rPr lang="en-US" sz="2800" dirty="0"/>
              <a:t>What indicators will you measure?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60</a:t>
            </a:fld>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lvl="0">
              <a:buNone/>
            </a:pPr>
            <a:r>
              <a:rPr lang="en-US" b="1" i="1" dirty="0"/>
              <a:t>Being accountable </a:t>
            </a:r>
            <a:endParaRPr lang="en-US" dirty="0"/>
          </a:p>
          <a:p>
            <a:pPr algn="just"/>
            <a:endParaRPr lang="en-US" sz="2800" dirty="0"/>
          </a:p>
          <a:p>
            <a:pPr algn="just">
              <a:lnSpc>
                <a:spcPct val="150000"/>
              </a:lnSpc>
            </a:pPr>
            <a:r>
              <a:rPr lang="en-US" sz="2800" dirty="0"/>
              <a:t>Communicate group accountability and interdependence of activities. </a:t>
            </a:r>
          </a:p>
          <a:p>
            <a:pPr lvl="1" algn="just">
              <a:lnSpc>
                <a:spcPct val="150000"/>
              </a:lnSpc>
            </a:pPr>
            <a:r>
              <a:rPr lang="en-US" dirty="0"/>
              <a:t>Showing people how their specific tasks impact the completion of the overall task is a good way of communicating the expectation of accountability. </a:t>
            </a:r>
          </a:p>
          <a:p>
            <a:pPr algn="just">
              <a:buNone/>
            </a:pPr>
            <a:endParaRPr lang="en-US" sz="2800" dirty="0"/>
          </a:p>
          <a:p>
            <a:pPr>
              <a:buNone/>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61</a:t>
            </a:fld>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00B0F0"/>
                </a:solidFill>
              </a:rPr>
              <a:t>Implementing Evaluation and Monitoring</a:t>
            </a:r>
            <a:endParaRPr lang="en-US" dirty="0">
              <a:solidFill>
                <a:srgbClr val="00B0F0"/>
              </a:solidFill>
            </a:endParaRPr>
          </a:p>
        </p:txBody>
      </p:sp>
      <p:sp>
        <p:nvSpPr>
          <p:cNvPr id="3" name="Content Placeholder 2"/>
          <p:cNvSpPr>
            <a:spLocks noGrp="1"/>
          </p:cNvSpPr>
          <p:nvPr>
            <p:ph idx="1"/>
          </p:nvPr>
        </p:nvSpPr>
        <p:spPr/>
        <p:txBody>
          <a:bodyPr>
            <a:normAutofit/>
          </a:bodyPr>
          <a:lstStyle/>
          <a:p>
            <a:pPr algn="just"/>
            <a:r>
              <a:rPr lang="en-US" sz="2800" dirty="0"/>
              <a:t>All partnerships need to ensure that they have an ongoing program of monitoring and revising aims and objectives. </a:t>
            </a:r>
          </a:p>
          <a:p>
            <a:pPr algn="just"/>
            <a:endParaRPr lang="en-US" sz="2800" dirty="0"/>
          </a:p>
          <a:p>
            <a:pPr algn="just"/>
            <a:r>
              <a:rPr lang="en-US" sz="2800" dirty="0"/>
              <a:t>This relates to the </a:t>
            </a:r>
            <a:r>
              <a:rPr lang="en-US" sz="2800" i="1" dirty="0"/>
              <a:t>performing </a:t>
            </a:r>
            <a:r>
              <a:rPr lang="en-US" sz="2800" dirty="0"/>
              <a:t>stage in team development. </a:t>
            </a:r>
          </a:p>
          <a:p>
            <a:pPr lvl="1" algn="just"/>
            <a:r>
              <a:rPr lang="en-US" dirty="0"/>
              <a:t>It provide the opportunity to learn what has been successful and what has not, building these lessons into revised plans.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62</a:t>
            </a:fld>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buNone/>
            </a:pPr>
            <a:endParaRPr lang="en-US" sz="2800" dirty="0"/>
          </a:p>
          <a:p>
            <a:pPr algn="just"/>
            <a:r>
              <a:rPr lang="en-US" sz="2800" dirty="0"/>
              <a:t>The plan should set periodic reviews to check whether its aims and objectives have changed and what is required to make the change. </a:t>
            </a:r>
          </a:p>
          <a:p>
            <a:pPr algn="just"/>
            <a:endParaRPr lang="en-US" sz="2800" dirty="0"/>
          </a:p>
          <a:p>
            <a:pPr algn="just"/>
            <a:r>
              <a:rPr lang="en-US" sz="2800" dirty="0"/>
              <a:t>As the term of a partnership increases, the original vision and goals may become blurred.</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63</a:t>
            </a:fld>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Individual assignment</a:t>
            </a:r>
          </a:p>
        </p:txBody>
      </p:sp>
      <p:sp>
        <p:nvSpPr>
          <p:cNvPr id="3" name="Content Placeholder 2"/>
          <p:cNvSpPr>
            <a:spLocks noGrp="1"/>
          </p:cNvSpPr>
          <p:nvPr>
            <p:ph idx="1"/>
          </p:nvPr>
        </p:nvSpPr>
        <p:spPr>
          <a:xfrm>
            <a:off x="457200" y="2057400"/>
            <a:ext cx="8229600" cy="4068763"/>
          </a:xfrm>
        </p:spPr>
        <p:txBody>
          <a:bodyPr>
            <a:normAutofit/>
          </a:bodyPr>
          <a:lstStyle/>
          <a:p>
            <a:pPr>
              <a:lnSpc>
                <a:spcPct val="200000"/>
              </a:lnSpc>
            </a:pPr>
            <a:r>
              <a:rPr lang="en-US" sz="2400" b="1" dirty="0">
                <a:solidFill>
                  <a:srgbClr val="0070C0"/>
                </a:solidFill>
              </a:rPr>
              <a:t>What is partnership agreement?</a:t>
            </a:r>
          </a:p>
          <a:p>
            <a:pPr>
              <a:lnSpc>
                <a:spcPct val="200000"/>
              </a:lnSpc>
            </a:pPr>
            <a:r>
              <a:rPr lang="en-US" sz="2400" b="1" dirty="0">
                <a:solidFill>
                  <a:srgbClr val="0070C0"/>
                </a:solidFill>
              </a:rPr>
              <a:t>What are the core elements of partnership agreement?</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64</a:t>
            </a:fld>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b="1" dirty="0">
                <a:solidFill>
                  <a:srgbClr val="00B0F0"/>
                </a:solidFill>
              </a:rPr>
              <a:t>Chapter Three</a:t>
            </a:r>
          </a:p>
          <a:p>
            <a:pPr algn="ctr">
              <a:buNone/>
            </a:pPr>
            <a:r>
              <a:rPr lang="en-US" b="1" dirty="0">
                <a:solidFill>
                  <a:srgbClr val="00B0F0"/>
                </a:solidFill>
              </a:rPr>
              <a:t>Roles, contributions and challenges of NGOs in Ethiopia</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65</a:t>
            </a:fld>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ctr" rtl="0">
              <a:spcBef>
                <a:spcPct val="0"/>
              </a:spcBef>
            </a:pPr>
            <a:r>
              <a:rPr lang="en-US" sz="3200" b="1" dirty="0"/>
              <a:t>Civil society</a:t>
            </a:r>
            <a:br>
              <a:rPr lang="en-US" sz="3600" dirty="0"/>
            </a:br>
            <a:endParaRPr lang="en-US" sz="3200" dirty="0"/>
          </a:p>
        </p:txBody>
      </p:sp>
      <p:sp>
        <p:nvSpPr>
          <p:cNvPr id="3" name="Content Placeholder 2"/>
          <p:cNvSpPr>
            <a:spLocks noGrp="1"/>
          </p:cNvSpPr>
          <p:nvPr>
            <p:ph idx="1"/>
          </p:nvPr>
        </p:nvSpPr>
        <p:spPr/>
        <p:txBody>
          <a:bodyPr>
            <a:normAutofit/>
          </a:bodyPr>
          <a:lstStyle/>
          <a:p>
            <a:r>
              <a:rPr lang="en-US" sz="2800" dirty="0"/>
              <a:t>Civil society embraces different sections of social community. </a:t>
            </a:r>
          </a:p>
          <a:p>
            <a:pPr>
              <a:buNone/>
            </a:pPr>
            <a:endParaRPr lang="en-US" sz="2800" dirty="0"/>
          </a:p>
          <a:p>
            <a:pPr lvl="1" algn="just"/>
            <a:r>
              <a:rPr lang="en-US" dirty="0"/>
              <a:t>Such as NGOs, professional associations, cooperatives, trade unions, religious institutions, independent media organizations, which operate at different levels; global, regional national and local .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66</a:t>
            </a:fld>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algn="just"/>
            <a:r>
              <a:rPr lang="en-US" sz="2800" dirty="0"/>
              <a:t>Any group or entity regarded as civil society is required to fulfill one or more of the following conditions.</a:t>
            </a:r>
          </a:p>
          <a:p>
            <a:pPr>
              <a:buNone/>
            </a:pPr>
            <a:endParaRPr lang="en-US" sz="2800" dirty="0"/>
          </a:p>
          <a:p>
            <a:pPr marL="1314450" lvl="2" indent="-514350" algn="just">
              <a:buFont typeface="Wingdings" pitchFamily="2" charset="2"/>
              <a:buChar char="§"/>
            </a:pPr>
            <a:r>
              <a:rPr lang="en-US" sz="2800" b="1" dirty="0"/>
              <a:t>Representations</a:t>
            </a:r>
            <a:r>
              <a:rPr lang="en-US" sz="2800" dirty="0"/>
              <a:t>: aggregate citizens’ voice.</a:t>
            </a:r>
          </a:p>
          <a:p>
            <a:pPr marL="1314450" lvl="2" indent="-514350" algn="just">
              <a:buFont typeface="Wingdings" pitchFamily="2" charset="2"/>
              <a:buChar char="§"/>
            </a:pPr>
            <a:endParaRPr lang="en-US" sz="2800" dirty="0"/>
          </a:p>
          <a:p>
            <a:pPr marL="1314450" lvl="2" indent="-514350" algn="just">
              <a:buFont typeface="Wingdings" pitchFamily="2" charset="2"/>
              <a:buChar char="§"/>
            </a:pPr>
            <a:r>
              <a:rPr lang="en-US" sz="2800" b="1" dirty="0"/>
              <a:t>Advocacy and technical inputs</a:t>
            </a:r>
            <a:r>
              <a:rPr lang="en-US" sz="2800" dirty="0"/>
              <a:t>: provides information and advice, and lobby on particular issues.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67</a:t>
            </a:fld>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lvl="2" algn="just"/>
            <a:r>
              <a:rPr lang="en-US" sz="3000" b="1" dirty="0"/>
              <a:t>Capacity building</a:t>
            </a:r>
            <a:r>
              <a:rPr lang="en-US" sz="3000" dirty="0"/>
              <a:t>: provide support to other civil society organizations, including funding.</a:t>
            </a:r>
          </a:p>
          <a:p>
            <a:pPr lvl="2" algn="just">
              <a:buNone/>
            </a:pPr>
            <a:endParaRPr lang="en-US" sz="3000" dirty="0"/>
          </a:p>
          <a:p>
            <a:pPr lvl="2" algn="just"/>
            <a:r>
              <a:rPr lang="en-US" sz="3000" b="1" dirty="0"/>
              <a:t>Service delivery</a:t>
            </a:r>
            <a:r>
              <a:rPr lang="en-US" sz="3000" dirty="0"/>
              <a:t>: implement development projects or provide services.</a:t>
            </a:r>
          </a:p>
          <a:p>
            <a:pPr lvl="2" algn="just">
              <a:buNone/>
            </a:pPr>
            <a:endParaRPr lang="en-US" sz="3000" dirty="0"/>
          </a:p>
          <a:p>
            <a:pPr lvl="2" algn="just"/>
            <a:r>
              <a:rPr lang="en-US" sz="3000" b="1" dirty="0"/>
              <a:t>Social functions</a:t>
            </a:r>
            <a:r>
              <a:rPr lang="en-US" sz="3000" dirty="0"/>
              <a:t>: foster collective recreational activities.</a:t>
            </a:r>
          </a:p>
          <a:p>
            <a:pPr lvl="2" algn="just">
              <a:buNone/>
            </a:pPr>
            <a:endParaRPr lang="en-US" sz="3000" dirty="0"/>
          </a:p>
          <a:p>
            <a:pPr lvl="2" algn="just"/>
            <a:r>
              <a:rPr lang="en-US" sz="3000" b="1" dirty="0"/>
              <a:t>Legal status: </a:t>
            </a:r>
            <a:r>
              <a:rPr lang="en-US" sz="3000" dirty="0"/>
              <a:t>If any associational entity is considered as a civil society organization, then it is required to have legal status/registration </a:t>
            </a:r>
            <a:endParaRPr lang="en-US" sz="3500"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68</a:t>
            </a:fld>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143000"/>
          </a:xfrm>
        </p:spPr>
        <p:txBody>
          <a:bodyPr>
            <a:normAutofit/>
          </a:bodyPr>
          <a:lstStyle/>
          <a:p>
            <a:pPr lvl="2" algn="ctr" rtl="0">
              <a:spcBef>
                <a:spcPct val="0"/>
              </a:spcBef>
            </a:pPr>
            <a:r>
              <a:rPr lang="en-US" sz="2800" b="1" dirty="0"/>
              <a:t>Non-Governmental Organizations (NGOs)</a:t>
            </a:r>
            <a:br>
              <a:rPr lang="en-US" sz="3200" dirty="0"/>
            </a:br>
            <a:endParaRPr lang="en-US" sz="2800" dirty="0"/>
          </a:p>
        </p:txBody>
      </p:sp>
      <p:sp>
        <p:nvSpPr>
          <p:cNvPr id="3" name="Content Placeholder 2"/>
          <p:cNvSpPr>
            <a:spLocks noGrp="1"/>
          </p:cNvSpPr>
          <p:nvPr>
            <p:ph idx="1"/>
          </p:nvPr>
        </p:nvSpPr>
        <p:spPr/>
        <p:txBody>
          <a:bodyPr>
            <a:normAutofit/>
          </a:bodyPr>
          <a:lstStyle/>
          <a:p>
            <a:pPr>
              <a:buNone/>
            </a:pPr>
            <a:endParaRPr lang="en-US" sz="2800" dirty="0"/>
          </a:p>
          <a:p>
            <a:pPr algn="just"/>
            <a:r>
              <a:rPr lang="en-US" sz="2800" dirty="0"/>
              <a:t>NGOs are “associations formed within civil society bringing together individuals who share common purpose” (Turner and </a:t>
            </a:r>
            <a:r>
              <a:rPr lang="en-US" sz="2800" dirty="0" err="1"/>
              <a:t>Hulme</a:t>
            </a:r>
            <a:r>
              <a:rPr lang="en-US" sz="2800" dirty="0"/>
              <a:t>, 1997). </a:t>
            </a:r>
          </a:p>
          <a:p>
            <a:pPr algn="just"/>
            <a:endParaRPr lang="en-US" sz="2800" dirty="0"/>
          </a:p>
          <a:p>
            <a:pPr algn="just"/>
            <a:r>
              <a:rPr lang="en-US" sz="2800" dirty="0"/>
              <a:t>NGO refers to both indigenous and international non-governmental organizations (GTZ, 2001).</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69</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a:t>2. Be genuine</a:t>
            </a:r>
          </a:p>
          <a:p>
            <a:pPr algn="just"/>
            <a:r>
              <a:rPr lang="en-US" sz="2800" dirty="0"/>
              <a:t>It’s important to be genuine in your networking efforts, and really make an effort to get to know the people that you want to connect with.</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a:t>
            </a:fld>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pPr algn="just"/>
            <a:r>
              <a:rPr lang="en-US" sz="2800" dirty="0"/>
              <a:t>In the Ethiopian context, as defined by German technical Cooperation (GTZ) (2001), the term is broadly used to denote an organization that meets the following requirements:</a:t>
            </a:r>
          </a:p>
          <a:p>
            <a:pPr algn="just">
              <a:buNone/>
            </a:pPr>
            <a:endParaRPr lang="en-US" sz="2800" dirty="0"/>
          </a:p>
          <a:p>
            <a:pPr lvl="1" algn="just"/>
            <a:r>
              <a:rPr lang="en-US" dirty="0"/>
              <a:t>NGOs are voluntary in their genesis</a:t>
            </a:r>
          </a:p>
          <a:p>
            <a:pPr lvl="1" algn="just">
              <a:buNone/>
            </a:pPr>
            <a:endParaRPr lang="en-US" dirty="0"/>
          </a:p>
          <a:p>
            <a:pPr lvl="1" algn="just"/>
            <a:r>
              <a:rPr lang="en-US" dirty="0"/>
              <a:t>NGOs engage in relief, service delivery, advocacy or development activities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70</a:t>
            </a:fld>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pPr lvl="1">
              <a:lnSpc>
                <a:spcPct val="150000"/>
              </a:lnSpc>
            </a:pPr>
            <a:r>
              <a:rPr lang="en-US" dirty="0"/>
              <a:t>NGOs are non-profit or self serving organizations working to serve the disadvantaged groups of the society</a:t>
            </a:r>
          </a:p>
          <a:p>
            <a:pPr lvl="1">
              <a:lnSpc>
                <a:spcPct val="150000"/>
              </a:lnSpc>
            </a:pPr>
            <a:r>
              <a:rPr lang="en-US" dirty="0"/>
              <a:t>NGOs are non-political</a:t>
            </a:r>
          </a:p>
          <a:p>
            <a:pPr lvl="1">
              <a:lnSpc>
                <a:spcPct val="150000"/>
              </a:lnSpc>
            </a:pPr>
            <a:r>
              <a:rPr lang="en-US" dirty="0"/>
              <a:t>NGOs have no permanent program interest or geographical context</a:t>
            </a:r>
          </a:p>
          <a:p>
            <a:pPr lvl="1">
              <a:lnSpc>
                <a:spcPct val="150000"/>
              </a:lnSpc>
            </a:pPr>
            <a:r>
              <a:rPr lang="en-US" dirty="0"/>
              <a:t>Legal status</a:t>
            </a:r>
            <a:r>
              <a:rPr lang="en-US" b="1" dirty="0"/>
              <a:t>: </a:t>
            </a:r>
            <a:r>
              <a:rPr lang="en-US" dirty="0"/>
              <a:t>any organization to be considered as NGO, it requires a legal status/registration.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71</a:t>
            </a:fld>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pPr lvl="1" algn="ctr" rtl="0">
              <a:spcBef>
                <a:spcPct val="0"/>
              </a:spcBef>
            </a:pPr>
            <a:r>
              <a:rPr lang="en-US" sz="3100" b="1" dirty="0"/>
              <a:t>Historical development of NGOs in Ethiopia</a:t>
            </a:r>
            <a:br>
              <a:rPr lang="en-US" sz="2400" dirty="0"/>
            </a:br>
            <a:endParaRPr lang="en-US" dirty="0"/>
          </a:p>
        </p:txBody>
      </p:sp>
      <p:sp>
        <p:nvSpPr>
          <p:cNvPr id="3" name="Content Placeholder 2"/>
          <p:cNvSpPr>
            <a:spLocks noGrp="1"/>
          </p:cNvSpPr>
          <p:nvPr>
            <p:ph idx="1"/>
          </p:nvPr>
        </p:nvSpPr>
        <p:spPr/>
        <p:txBody>
          <a:bodyPr>
            <a:normAutofit/>
          </a:bodyPr>
          <a:lstStyle/>
          <a:p>
            <a:pPr algn="just"/>
            <a:r>
              <a:rPr lang="en-US" sz="2800" dirty="0"/>
              <a:t>Ethiopia was hit with two devastating famines in almost in a decade. </a:t>
            </a:r>
          </a:p>
          <a:p>
            <a:pPr lvl="1"/>
            <a:r>
              <a:rPr lang="en-US" dirty="0"/>
              <a:t>The first famine occurred in 1973/74 and</a:t>
            </a:r>
          </a:p>
          <a:p>
            <a:pPr lvl="1"/>
            <a:r>
              <a:rPr lang="en-US" dirty="0"/>
              <a:t> The second more devastating occurred in 1984/85 causing involuntary mass migration and huge loss of lives and properties. </a:t>
            </a:r>
          </a:p>
          <a:p>
            <a:pPr algn="just"/>
            <a:r>
              <a:rPr lang="en-US" sz="2800" dirty="0"/>
              <a:t>These two famines resulted in dramatic increase in the number of NGOs operating in the country.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72</a:t>
            </a:fld>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r>
              <a:rPr lang="en-US" sz="2800" dirty="0"/>
              <a:t>During the first famine 1973/74 various groups engaged in </a:t>
            </a:r>
            <a:r>
              <a:rPr lang="en-US" sz="2800" b="1" i="1" dirty="0"/>
              <a:t>relief operations</a:t>
            </a:r>
            <a:r>
              <a:rPr lang="en-US" sz="2800" dirty="0"/>
              <a:t> formed a network that became known as Christian Relief and Development Association (CRDA) (World Bank, 2000). </a:t>
            </a:r>
          </a:p>
          <a:p>
            <a:endParaRPr lang="en-US" sz="2800" dirty="0"/>
          </a:p>
          <a:p>
            <a:r>
              <a:rPr lang="en-US" sz="2800" dirty="0"/>
              <a:t>The significance contribution of NGOs has increased since these devastating famines. </a:t>
            </a:r>
          </a:p>
          <a:p>
            <a:pPr lvl="1" algn="just"/>
            <a:r>
              <a:rPr lang="en-US" sz="2400" dirty="0"/>
              <a:t>The role of NGOs during these famines was very essential in saving the lives of famine victims when the government’s capacities were completely eroded.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73</a:t>
            </a:fld>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a:t>These famines compelled the then governments to allow a large entry of western NGOs into the country.</a:t>
            </a:r>
          </a:p>
          <a:p>
            <a:pPr>
              <a:buNone/>
            </a:pPr>
            <a:r>
              <a:rPr lang="en-US" sz="2800" dirty="0"/>
              <a:t> </a:t>
            </a:r>
          </a:p>
          <a:p>
            <a:pPr lvl="1"/>
            <a:r>
              <a:rPr lang="en-US" dirty="0"/>
              <a:t>During the first famine, the total number of NGOs mostly operating on relief in the country was not more than twenty-five; of which the vast majority were church based and very few of local origin.</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74</a:t>
            </a:fld>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2800" dirty="0"/>
              <a:t>Compared to other African Countries, civil society in Ethiopia remained the weakest by all measurements due to the governance history, which was based on, centralized states ruled by autocratic governments, which gave no or little space for associational structure (World Bank, 2000).</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75</a:t>
            </a:fld>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lstStyle/>
          <a:p>
            <a:pPr lvl="1" algn="ctr" rtl="0">
              <a:spcBef>
                <a:spcPct val="0"/>
              </a:spcBef>
            </a:pPr>
            <a:r>
              <a:rPr lang="en-US" sz="2800" b="1" dirty="0"/>
              <a:t>Roles of NGOs in Ethiopia</a:t>
            </a:r>
            <a:br>
              <a:rPr lang="en-US" sz="2400" dirty="0"/>
            </a:br>
            <a:endParaRPr lang="en-US" dirty="0"/>
          </a:p>
        </p:txBody>
      </p:sp>
      <p:sp>
        <p:nvSpPr>
          <p:cNvPr id="3" name="Content Placeholder 2"/>
          <p:cNvSpPr>
            <a:spLocks noGrp="1"/>
          </p:cNvSpPr>
          <p:nvPr>
            <p:ph idx="1"/>
          </p:nvPr>
        </p:nvSpPr>
        <p:spPr>
          <a:xfrm>
            <a:off x="457200" y="1981200"/>
            <a:ext cx="8229600" cy="4144963"/>
          </a:xfrm>
        </p:spPr>
        <p:txBody>
          <a:bodyPr>
            <a:normAutofit/>
          </a:bodyPr>
          <a:lstStyle/>
          <a:p>
            <a:pPr algn="just"/>
            <a:r>
              <a:rPr lang="en-US" sz="2800" dirty="0"/>
              <a:t>Due to the restrictive nature of the government that limited the space for NGOs, the roles and contributions made by NGOs are limited in Ethiopia.</a:t>
            </a:r>
          </a:p>
          <a:p>
            <a:pPr algn="just"/>
            <a:endParaRPr lang="en-US" sz="2800" dirty="0"/>
          </a:p>
          <a:p>
            <a:pPr algn="just"/>
            <a:r>
              <a:rPr lang="en-US" sz="2800" dirty="0"/>
              <a:t> However, after the occurrences of the two devastating famines in the country, the roles and contributions of NGOs significantly increased in different sectors. </a:t>
            </a:r>
          </a:p>
          <a:p>
            <a:pPr algn="just"/>
            <a:endParaRPr lang="en-US" sz="3300"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76</a:t>
            </a:fld>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r>
              <a:rPr lang="en-US" sz="2800" dirty="0"/>
              <a:t>The following are some of the contributions made by NGOs since their establishment in Ethiopia.</a:t>
            </a:r>
          </a:p>
          <a:p>
            <a:pPr algn="just">
              <a:buNone/>
            </a:pPr>
            <a:endParaRPr lang="en-US" sz="2400" dirty="0"/>
          </a:p>
          <a:p>
            <a:pPr lvl="1" algn="just"/>
            <a:r>
              <a:rPr lang="en-US" b="1" dirty="0"/>
              <a:t>Food Security: </a:t>
            </a:r>
            <a:r>
              <a:rPr lang="en-US" dirty="0"/>
              <a:t>saving the life of famine victims in food insecure parts of the country through emergency relief support of NGOs. </a:t>
            </a:r>
          </a:p>
          <a:p>
            <a:pPr lvl="1" algn="just">
              <a:buNone/>
            </a:pPr>
            <a:endParaRPr lang="en-US" dirty="0"/>
          </a:p>
          <a:p>
            <a:pPr lvl="1" algn="just"/>
            <a:r>
              <a:rPr lang="en-US" b="1" dirty="0"/>
              <a:t>Health and Education: </a:t>
            </a:r>
            <a:r>
              <a:rPr lang="en-US" dirty="0"/>
              <a:t>improving the health and education of the society through constructing health centers and schools.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77</a:t>
            </a:fld>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lvl="1" algn="just"/>
            <a:r>
              <a:rPr lang="en-US" b="1" dirty="0"/>
              <a:t>Capacity Building: </a:t>
            </a:r>
            <a:r>
              <a:rPr lang="en-US" dirty="0"/>
              <a:t>uplifting the capacity and skill of the rural people through constructing training centers and intensive trainings on skill acquisition capacity building.</a:t>
            </a:r>
          </a:p>
          <a:p>
            <a:pPr lvl="1" algn="just">
              <a:buNone/>
            </a:pPr>
            <a:endParaRPr lang="en-US" dirty="0"/>
          </a:p>
          <a:p>
            <a:pPr lvl="1" algn="just"/>
            <a:r>
              <a:rPr lang="en-US" b="1" dirty="0"/>
              <a:t>Infrastructure Development: </a:t>
            </a:r>
            <a:r>
              <a:rPr lang="en-US" dirty="0"/>
              <a:t>improved infrastructures developed by NGOs enabled millions of people to have access to health, education and market services.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78</a:t>
            </a:fld>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pPr lvl="1" algn="just"/>
            <a:r>
              <a:rPr lang="en-US" b="1" dirty="0"/>
              <a:t>Microfinance: </a:t>
            </a:r>
            <a:r>
              <a:rPr lang="en-US" dirty="0"/>
              <a:t>increasing the income of the rural poor through creating local credit and saving institutions.</a:t>
            </a:r>
            <a:r>
              <a:rPr lang="en-US" b="1" dirty="0"/>
              <a:t> </a:t>
            </a:r>
          </a:p>
          <a:p>
            <a:pPr lvl="1" algn="just">
              <a:buNone/>
            </a:pPr>
            <a:endParaRPr lang="en-US" dirty="0"/>
          </a:p>
          <a:p>
            <a:pPr lvl="1" algn="just"/>
            <a:r>
              <a:rPr lang="en-US" b="1" dirty="0"/>
              <a:t>Democratization: </a:t>
            </a:r>
            <a:r>
              <a:rPr lang="en-US" dirty="0"/>
              <a:t>contribution of NGOs in the democratic process is also remarkable although it is less significant compared to other contributions made by NGOs.</a:t>
            </a:r>
          </a:p>
          <a:p>
            <a:pPr lvl="1" algn="just"/>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79</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a:t>3. Be proactive</a:t>
            </a:r>
          </a:p>
          <a:p>
            <a:pPr>
              <a:buNone/>
            </a:pPr>
            <a:r>
              <a:rPr lang="en-US" b="1" dirty="0"/>
              <a:t>4. Take a long-term approach</a:t>
            </a:r>
          </a:p>
          <a:p>
            <a:r>
              <a:rPr lang="en-US" dirty="0"/>
              <a:t>Building a strong network, </a:t>
            </a:r>
            <a:r>
              <a:rPr lang="en-US" b="1" dirty="0"/>
              <a:t>takes time</a:t>
            </a:r>
            <a:r>
              <a:rPr lang="en-US" dirty="0"/>
              <a:t>. </a:t>
            </a:r>
          </a:p>
          <a:p>
            <a:r>
              <a:rPr lang="en-US" dirty="0"/>
              <a:t>The real value of those efforts will be seen in time.</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a:t>
            </a:fld>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en-US" sz="2800" b="1" dirty="0"/>
              <a:t>Challenges for NGOs Sector</a:t>
            </a:r>
            <a:br>
              <a:rPr lang="en-US" sz="2400" dirty="0"/>
            </a:br>
            <a:endParaRPr lang="en-US" dirty="0"/>
          </a:p>
        </p:txBody>
      </p:sp>
      <p:sp>
        <p:nvSpPr>
          <p:cNvPr id="3" name="Content Placeholder 2"/>
          <p:cNvSpPr>
            <a:spLocks noGrp="1"/>
          </p:cNvSpPr>
          <p:nvPr>
            <p:ph idx="1"/>
          </p:nvPr>
        </p:nvSpPr>
        <p:spPr/>
        <p:txBody>
          <a:bodyPr/>
          <a:lstStyle/>
          <a:p>
            <a:pPr algn="just"/>
            <a:r>
              <a:rPr lang="en-US" sz="2800" dirty="0"/>
              <a:t>The Ethiopian civil society, especially the NGOs sector has been engulfed with various problems. </a:t>
            </a:r>
          </a:p>
          <a:p>
            <a:pPr algn="just"/>
            <a:endParaRPr lang="en-US" sz="2800" dirty="0"/>
          </a:p>
          <a:p>
            <a:pPr algn="just"/>
            <a:r>
              <a:rPr lang="en-US" sz="2800" dirty="0"/>
              <a:t>The challenges may be categorized into two broad parts; external and internal.</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80</a:t>
            </a:fld>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55638"/>
          </a:xfrm>
        </p:spPr>
        <p:txBody>
          <a:bodyPr>
            <a:normAutofit fontScale="90000"/>
          </a:bodyPr>
          <a:lstStyle/>
          <a:p>
            <a:pPr lvl="2" algn="ctr" rtl="0">
              <a:spcBef>
                <a:spcPct val="0"/>
              </a:spcBef>
            </a:pPr>
            <a:r>
              <a:rPr lang="en-US" sz="3100" b="1" dirty="0"/>
              <a:t>External Challenges </a:t>
            </a:r>
            <a:br>
              <a:rPr lang="en-US" sz="2400" dirty="0"/>
            </a:br>
            <a:endParaRPr lang="en-US" sz="2400" dirty="0"/>
          </a:p>
        </p:txBody>
      </p:sp>
      <p:sp>
        <p:nvSpPr>
          <p:cNvPr id="3" name="Content Placeholder 2"/>
          <p:cNvSpPr>
            <a:spLocks noGrp="1"/>
          </p:cNvSpPr>
          <p:nvPr>
            <p:ph idx="1"/>
          </p:nvPr>
        </p:nvSpPr>
        <p:spPr/>
        <p:txBody>
          <a:bodyPr>
            <a:normAutofit fontScale="92500" lnSpcReduction="10000"/>
          </a:bodyPr>
          <a:lstStyle/>
          <a:p>
            <a:pPr lvl="0"/>
            <a:r>
              <a:rPr lang="en-US" sz="2800" b="1" dirty="0"/>
              <a:t>Government attitude</a:t>
            </a:r>
            <a:endParaRPr lang="en-US" sz="2800" dirty="0"/>
          </a:p>
          <a:p>
            <a:pPr lvl="1" algn="just"/>
            <a:r>
              <a:rPr lang="en-US" sz="2600" dirty="0"/>
              <a:t>Strong, vibrant and independent institutions have been considered by the government as a threat and categorized as part of opposition and working to undermine its power bases.</a:t>
            </a:r>
          </a:p>
          <a:p>
            <a:pPr lvl="0" algn="just"/>
            <a:r>
              <a:rPr lang="en-US" sz="2800" b="1" dirty="0"/>
              <a:t>Bureaucracy</a:t>
            </a:r>
            <a:endParaRPr lang="en-US" sz="2800" dirty="0"/>
          </a:p>
          <a:p>
            <a:pPr lvl="1" algn="just"/>
            <a:r>
              <a:rPr lang="en-US" sz="2600" dirty="0"/>
              <a:t>Lengthy and bureaucratic requirements for registration, </a:t>
            </a:r>
          </a:p>
          <a:p>
            <a:pPr lvl="1" algn="just"/>
            <a:r>
              <a:rPr lang="en-US" sz="2600" dirty="0"/>
              <a:t>demanding reporting requirements,  </a:t>
            </a:r>
          </a:p>
          <a:p>
            <a:pPr lvl="1" algn="just"/>
            <a:r>
              <a:rPr lang="en-US" sz="2600" dirty="0"/>
              <a:t>lack of transparency on the part of government executive bodies exacerbate the ever-volatile Government-NGO relations (GTZ, 2001).</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81</a:t>
            </a:fld>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lvl="0"/>
            <a:r>
              <a:rPr lang="en-US" sz="2800" b="1" dirty="0"/>
              <a:t>Pro-government NGOs</a:t>
            </a:r>
            <a:endParaRPr lang="en-US" dirty="0"/>
          </a:p>
          <a:p>
            <a:pPr lvl="1" algn="just"/>
            <a:endParaRPr lang="en-US" sz="2400" dirty="0"/>
          </a:p>
          <a:p>
            <a:pPr lvl="1" algn="just"/>
            <a:r>
              <a:rPr lang="en-US" sz="2400" dirty="0"/>
              <a:t>The state is deliberately promoting its own party controlled parallel civil society groups, such as local indigenous NGOs, women organizations, youth associations and trade unions. </a:t>
            </a:r>
          </a:p>
          <a:p>
            <a:pPr lvl="1" algn="just">
              <a:buNone/>
            </a:pPr>
            <a:endParaRPr lang="en-US" sz="2400" dirty="0"/>
          </a:p>
          <a:p>
            <a:pPr lvl="1" algn="just"/>
            <a:r>
              <a:rPr lang="en-US" sz="2400" dirty="0"/>
              <a:t>This highly reinforces the doubt that is held in the voluntary sector that the state does not have confidence in independent civil society groups and may be planning to replace them at some time in the future (</a:t>
            </a:r>
            <a:r>
              <a:rPr lang="en-US" sz="2400" dirty="0" err="1"/>
              <a:t>Zewdie</a:t>
            </a:r>
            <a:r>
              <a:rPr lang="en-US" sz="2400" dirty="0"/>
              <a:t> &amp; </a:t>
            </a:r>
            <a:r>
              <a:rPr lang="en-US" sz="2400" dirty="0" err="1"/>
              <a:t>Pausewang</a:t>
            </a:r>
            <a:r>
              <a:rPr lang="en-US" sz="2400" dirty="0"/>
              <a:t>, 2002).</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82</a:t>
            </a:fld>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pPr lvl="0"/>
            <a:r>
              <a:rPr lang="en-US" b="1" dirty="0"/>
              <a:t>Participation</a:t>
            </a:r>
            <a:endParaRPr lang="en-US" dirty="0"/>
          </a:p>
          <a:p>
            <a:pPr lvl="1" algn="just"/>
            <a:r>
              <a:rPr lang="en-US" dirty="0"/>
              <a:t>Major decisions that concern the civil society themselves are passed at regional and federal levels without the participation of civil society representatives (GTZ, 2001).</a:t>
            </a:r>
          </a:p>
          <a:p>
            <a:pPr lvl="1" algn="just">
              <a:buNone/>
            </a:pPr>
            <a:endParaRPr lang="en-US" dirty="0"/>
          </a:p>
          <a:p>
            <a:pPr lvl="1" algn="just"/>
            <a:r>
              <a:rPr lang="en-US" dirty="0"/>
              <a:t>E.G, officials in the ministry of justice responsible for drafting new laws that govern NGOs operations have been unwilling to involve the NGOs sector in the preparatory efforts.</a:t>
            </a:r>
          </a:p>
          <a:p>
            <a:pPr lvl="1">
              <a:buNone/>
            </a:pPr>
            <a:endParaRPr lang="en-US" dirty="0"/>
          </a:p>
          <a:p>
            <a:pPr lvl="0"/>
            <a:r>
              <a:rPr lang="en-US" b="1" dirty="0"/>
              <a:t>Rules and regulations</a:t>
            </a:r>
            <a:endParaRPr lang="en-US" dirty="0"/>
          </a:p>
          <a:p>
            <a:pPr lvl="1" algn="just"/>
            <a:r>
              <a:rPr lang="en-US" dirty="0"/>
              <a:t>The state of the rules, regulations that govern civil society engagements</a:t>
            </a:r>
          </a:p>
          <a:p>
            <a:pPr lvl="2" algn="just"/>
            <a:r>
              <a:rPr lang="en-US" sz="2800" dirty="0"/>
              <a:t>If rules are vague, ambitious, and subject to arbitrary interpretation by the regulating organizations.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83</a:t>
            </a:fld>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pPr lvl="2" algn="ctr" rtl="0">
              <a:spcBef>
                <a:spcPct val="0"/>
              </a:spcBef>
            </a:pPr>
            <a:r>
              <a:rPr lang="en-US" sz="2800" b="1" dirty="0"/>
              <a:t>Internal Challenges</a:t>
            </a:r>
            <a:endParaRPr lang="en-US" dirty="0"/>
          </a:p>
        </p:txBody>
      </p:sp>
      <p:sp>
        <p:nvSpPr>
          <p:cNvPr id="3" name="Content Placeholder 2"/>
          <p:cNvSpPr>
            <a:spLocks noGrp="1"/>
          </p:cNvSpPr>
          <p:nvPr>
            <p:ph idx="1"/>
          </p:nvPr>
        </p:nvSpPr>
        <p:spPr>
          <a:xfrm>
            <a:off x="457200" y="1066800"/>
            <a:ext cx="8229600" cy="5059363"/>
          </a:xfrm>
        </p:spPr>
        <p:txBody>
          <a:bodyPr>
            <a:normAutofit fontScale="85000" lnSpcReduction="10000"/>
          </a:bodyPr>
          <a:lstStyle/>
          <a:p>
            <a:pPr algn="just"/>
            <a:r>
              <a:rPr lang="en-US" dirty="0"/>
              <a:t>Internal challenges refer to limitation in the resource and managerial capacity within the NGOs themselves.</a:t>
            </a:r>
          </a:p>
          <a:p>
            <a:pPr lvl="0" algn="just"/>
            <a:r>
              <a:rPr lang="en-US" b="1" dirty="0"/>
              <a:t>Capacity limitation</a:t>
            </a:r>
            <a:endParaRPr lang="en-US" dirty="0"/>
          </a:p>
          <a:p>
            <a:pPr lvl="1" algn="just"/>
            <a:r>
              <a:rPr lang="en-US" dirty="0"/>
              <a:t>There is significant capacity limitation among indigenous NGOs. </a:t>
            </a:r>
          </a:p>
          <a:p>
            <a:pPr lvl="1" algn="just"/>
            <a:r>
              <a:rPr lang="en-US" dirty="0"/>
              <a:t>Limitation in human resource and budget constraints are the prominent features of local NGOs.</a:t>
            </a:r>
          </a:p>
          <a:p>
            <a:pPr lvl="0" algn="just"/>
            <a:r>
              <a:rPr lang="en-US" b="1" dirty="0"/>
              <a:t>Weak private sector</a:t>
            </a:r>
            <a:endParaRPr lang="en-US" dirty="0"/>
          </a:p>
          <a:p>
            <a:pPr lvl="1" algn="just"/>
            <a:r>
              <a:rPr lang="en-US" dirty="0"/>
              <a:t>In Ethiopia the private sector is so weak to fund sources for NGOs. </a:t>
            </a:r>
          </a:p>
          <a:p>
            <a:pPr lvl="1" algn="just"/>
            <a:r>
              <a:rPr lang="en-US" dirty="0"/>
              <a:t>The private sector is so weak due to unfriendly policy environment and government control of major economic sectors (</a:t>
            </a:r>
            <a:r>
              <a:rPr lang="en-US" dirty="0" err="1"/>
              <a:t>Zewdie</a:t>
            </a:r>
            <a:r>
              <a:rPr lang="en-US" dirty="0"/>
              <a:t> &amp; </a:t>
            </a:r>
            <a:r>
              <a:rPr lang="en-US" dirty="0" err="1"/>
              <a:t>Pausewang</a:t>
            </a:r>
            <a:r>
              <a:rPr lang="en-US" dirty="0"/>
              <a:t>, 2002).</a:t>
            </a:r>
          </a:p>
          <a:p>
            <a:pPr algn="just"/>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84</a:t>
            </a:fld>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lvl="0"/>
            <a:r>
              <a:rPr lang="en-US" b="1" dirty="0"/>
              <a:t>Dependence on external funding</a:t>
            </a:r>
          </a:p>
          <a:p>
            <a:pPr lvl="0">
              <a:buNone/>
            </a:pPr>
            <a:endParaRPr lang="en-US" dirty="0"/>
          </a:p>
          <a:p>
            <a:pPr lvl="1" algn="just"/>
            <a:r>
              <a:rPr lang="en-US" dirty="0"/>
              <a:t>Majority of both international and local NGOs depend on external funding sources to run their programs. </a:t>
            </a:r>
          </a:p>
          <a:p>
            <a:pPr lvl="1" algn="just">
              <a:buNone/>
            </a:pPr>
            <a:endParaRPr lang="en-US" dirty="0"/>
          </a:p>
          <a:p>
            <a:pPr lvl="1" algn="just"/>
            <a:r>
              <a:rPr lang="en-US" dirty="0"/>
              <a:t>Government and donors play major roles in supporting NGOs programs which usually has compromised the independence and effectiveness of NGOs (</a:t>
            </a:r>
            <a:r>
              <a:rPr lang="en-US" dirty="0" err="1"/>
              <a:t>Hellinger</a:t>
            </a:r>
            <a:r>
              <a:rPr lang="en-US" dirty="0"/>
              <a:t>, 1987).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endParaRPr lang="en-US" dirty="0"/>
          </a:p>
        </p:txBody>
      </p:sp>
      <p:sp>
        <p:nvSpPr>
          <p:cNvPr id="5" name="Slide Number Placeholder 4"/>
          <p:cNvSpPr>
            <a:spLocks noGrp="1"/>
          </p:cNvSpPr>
          <p:nvPr>
            <p:ph type="sldNum" sz="quarter" idx="12"/>
          </p:nvPr>
        </p:nvSpPr>
        <p:spPr/>
        <p:txBody>
          <a:bodyPr/>
          <a:lstStyle/>
          <a:p>
            <a:fld id="{5BB02160-8CA0-4207-8C4C-D450780FCBAB}" type="slidenum">
              <a:rPr lang="en-US" smtClean="0"/>
              <a:pPr/>
              <a:t>85</a:t>
            </a:fld>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lstStyle/>
          <a:p>
            <a:pPr marL="742950" lvl="2" indent="-342900" algn="just"/>
            <a:endParaRPr lang="en-US" sz="2800" dirty="0"/>
          </a:p>
          <a:p>
            <a:pPr marL="742950" lvl="2" indent="-342900" algn="just"/>
            <a:r>
              <a:rPr lang="en-US" sz="2800" dirty="0"/>
              <a:t>The NGOs who based their funding source on governments end up with negative bearing against the poor by failing to distance themselves and compromising their impendence with the government (Weston, 1994).</a:t>
            </a:r>
          </a:p>
          <a:p>
            <a:endParaRPr lang="en-US" dirty="0"/>
          </a:p>
        </p:txBody>
      </p:sp>
      <p:sp>
        <p:nvSpPr>
          <p:cNvPr id="4" name="Footer Placeholder 3"/>
          <p:cNvSpPr>
            <a:spLocks noGrp="1"/>
          </p:cNvSpPr>
          <p:nvPr>
            <p:ph type="ftr" sz="quarter" idx="11"/>
          </p:nvPr>
        </p:nvSpPr>
        <p:spPr/>
        <p:txBody>
          <a:bodyPr/>
          <a:lstStyle/>
          <a:p>
            <a:r>
              <a:rPr lang="en-US" b="1">
                <a:latin typeface="Blackadder ITC" pitchFamily="82" charset="0"/>
              </a:rPr>
              <a:t>"Alone we can do so little; together we can do so much"</a:t>
            </a:r>
            <a:endParaRPr lang="en-US" b="1" dirty="0">
              <a:latin typeface="Blackadder ITC" pitchFamily="82" charset="0"/>
            </a:endParaRPr>
          </a:p>
        </p:txBody>
      </p:sp>
      <p:sp>
        <p:nvSpPr>
          <p:cNvPr id="5" name="Slide Number Placeholder 4"/>
          <p:cNvSpPr>
            <a:spLocks noGrp="1"/>
          </p:cNvSpPr>
          <p:nvPr>
            <p:ph type="sldNum" sz="quarter" idx="12"/>
          </p:nvPr>
        </p:nvSpPr>
        <p:spPr/>
        <p:txBody>
          <a:bodyPr/>
          <a:lstStyle/>
          <a:p>
            <a:fld id="{5BB02160-8CA0-4207-8C4C-D450780FCBAB}" type="slidenum">
              <a:rPr lang="en-US" smtClean="0"/>
              <a:pPr/>
              <a:t>86</a:t>
            </a:fld>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10000"/>
          </a:bodyPr>
          <a:lstStyle/>
          <a:p>
            <a:pPr lvl="0"/>
            <a:r>
              <a:rPr lang="en-US" b="1" dirty="0"/>
              <a:t>Personal interest</a:t>
            </a:r>
            <a:endParaRPr lang="en-US" dirty="0"/>
          </a:p>
          <a:p>
            <a:pPr lvl="1" algn="just"/>
            <a:r>
              <a:rPr lang="en-US" dirty="0"/>
              <a:t>Many of the NGOs are not home-grown, they are distant from many of the social and cultural aspects of the society, and many NGOs have tendencies to preserve institutional and personal interests rather than the wider beneficiary (</a:t>
            </a:r>
            <a:r>
              <a:rPr lang="en-US" dirty="0" err="1"/>
              <a:t>Zewdie</a:t>
            </a:r>
            <a:r>
              <a:rPr lang="en-US" dirty="0"/>
              <a:t> &amp; </a:t>
            </a:r>
            <a:r>
              <a:rPr lang="en-US" dirty="0" err="1"/>
              <a:t>Pausewang</a:t>
            </a:r>
            <a:r>
              <a:rPr lang="en-US" dirty="0"/>
              <a:t>, 2002).</a:t>
            </a:r>
          </a:p>
          <a:p>
            <a:pPr lvl="0"/>
            <a:r>
              <a:rPr lang="en-US" b="1" dirty="0"/>
              <a:t>Lack of democratic culture and values</a:t>
            </a:r>
            <a:endParaRPr lang="en-US" dirty="0"/>
          </a:p>
          <a:p>
            <a:pPr lvl="1" algn="just"/>
            <a:r>
              <a:rPr lang="en-US" dirty="0"/>
              <a:t>Many of the NGOs, especially indigenous ones have not internalized democratic cultures. </a:t>
            </a:r>
          </a:p>
          <a:p>
            <a:pPr lvl="1" algn="just"/>
            <a:r>
              <a:rPr lang="en-US" dirty="0"/>
              <a:t>They lack the culture of tolerance and constructive debate </a:t>
            </a:r>
          </a:p>
          <a:p>
            <a:pPr lvl="1" algn="just"/>
            <a:r>
              <a:rPr lang="en-US" dirty="0"/>
              <a:t>They have no media to inform the general public about their activities (</a:t>
            </a:r>
            <a:r>
              <a:rPr lang="en-US" dirty="0" err="1"/>
              <a:t>Gebre</a:t>
            </a:r>
            <a:r>
              <a:rPr lang="en-US" dirty="0"/>
              <a:t> </a:t>
            </a:r>
            <a:r>
              <a:rPr lang="en-US" dirty="0" err="1"/>
              <a:t>egzibiaher</a:t>
            </a:r>
            <a:r>
              <a:rPr lang="en-US" dirty="0"/>
              <a:t> &amp; </a:t>
            </a:r>
            <a:r>
              <a:rPr lang="en-US" dirty="0" err="1"/>
              <a:t>Sisay</a:t>
            </a:r>
            <a:r>
              <a:rPr lang="en-US" dirty="0"/>
              <a:t>, 2002).</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87</a:t>
            </a:fld>
            <a:endParaRPr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lnSpc>
                <a:spcPct val="200000"/>
              </a:lnSpc>
              <a:buNone/>
            </a:pPr>
            <a:r>
              <a:rPr lang="en-US" b="1" dirty="0"/>
              <a:t>Chapter Four</a:t>
            </a:r>
            <a:endParaRPr lang="en-US" dirty="0"/>
          </a:p>
          <a:p>
            <a:pPr algn="ctr">
              <a:lnSpc>
                <a:spcPct val="200000"/>
              </a:lnSpc>
              <a:buNone/>
            </a:pPr>
            <a:r>
              <a:rPr lang="en-US" b="1" dirty="0"/>
              <a:t>Public-Private Partnership in adult education</a:t>
            </a:r>
            <a:endParaRPr lang="en-US" dirty="0"/>
          </a:p>
          <a:p>
            <a:pPr algn="ctr">
              <a:lnSpc>
                <a:spcPct val="200000"/>
              </a:lnSpc>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88</a:t>
            </a:fld>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3200" b="1" dirty="0"/>
              <a:t>Basic terms</a:t>
            </a:r>
            <a:endParaRPr lang="en-US" sz="3200" dirty="0"/>
          </a:p>
        </p:txBody>
      </p:sp>
      <p:sp>
        <p:nvSpPr>
          <p:cNvPr id="3" name="Content Placeholder 2"/>
          <p:cNvSpPr>
            <a:spLocks noGrp="1"/>
          </p:cNvSpPr>
          <p:nvPr>
            <p:ph idx="1"/>
          </p:nvPr>
        </p:nvSpPr>
        <p:spPr/>
        <p:txBody>
          <a:bodyPr/>
          <a:lstStyle/>
          <a:p>
            <a:pPr>
              <a:buNone/>
            </a:pPr>
            <a:r>
              <a:rPr lang="en-US" b="1" dirty="0"/>
              <a:t>Public sector:</a:t>
            </a:r>
            <a:r>
              <a:rPr lang="en-US" dirty="0"/>
              <a:t> </a:t>
            </a:r>
          </a:p>
          <a:p>
            <a:pPr algn="just"/>
            <a:r>
              <a:rPr lang="en-GB" sz="2800" dirty="0"/>
              <a:t>it is also called the state sector</a:t>
            </a:r>
          </a:p>
          <a:p>
            <a:pPr algn="just"/>
            <a:r>
              <a:rPr lang="en-GB" sz="2800" dirty="0"/>
              <a:t>is the part of the economy composed of both public services and public enterprises. </a:t>
            </a:r>
          </a:p>
          <a:p>
            <a:pPr algn="just"/>
            <a:r>
              <a:rPr lang="en-GB" sz="2800" dirty="0"/>
              <a:t>The public sector is that portion of an economic system that is controlled by national, state or provincial, and local governments. </a:t>
            </a:r>
            <a:endParaRPr lang="en-US" sz="2800"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89</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a:t>5. Prioritize quality over quantity</a:t>
            </a:r>
          </a:p>
          <a:p>
            <a:r>
              <a:rPr lang="en-US" dirty="0"/>
              <a:t>It’s not important that you have thousands of people in your network. </a:t>
            </a:r>
          </a:p>
          <a:p>
            <a:r>
              <a:rPr lang="en-US" dirty="0"/>
              <a:t>What is much more important is the quality of those connections.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a:t>
            </a:fld>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pPr>
              <a:buNone/>
            </a:pPr>
            <a:r>
              <a:rPr lang="en-US" b="1" dirty="0"/>
              <a:t>Private sector:</a:t>
            </a:r>
            <a:r>
              <a:rPr lang="en-US" dirty="0"/>
              <a:t> </a:t>
            </a:r>
          </a:p>
          <a:p>
            <a:pPr>
              <a:buNone/>
            </a:pPr>
            <a:endParaRPr lang="en-US" dirty="0"/>
          </a:p>
          <a:p>
            <a:pPr algn="just"/>
            <a:r>
              <a:rPr lang="en-GB" sz="2800" dirty="0"/>
              <a:t>It is composed of the economic sectors that are intended to earn a profit for the owners of the enterprise. </a:t>
            </a:r>
          </a:p>
          <a:p>
            <a:pPr algn="just">
              <a:buNone/>
            </a:pPr>
            <a:endParaRPr lang="en-GB" sz="2800" dirty="0"/>
          </a:p>
          <a:p>
            <a:pPr algn="just"/>
            <a:r>
              <a:rPr lang="en-GB" sz="2800" dirty="0"/>
              <a:t>It is the part of a country's economic system that is run by individuals and companies, rather than the government.</a:t>
            </a:r>
          </a:p>
          <a:p>
            <a:pPr>
              <a:buNone/>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90</a:t>
            </a:fld>
            <a:endParaRPr 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2800" b="1" dirty="0"/>
              <a:t>What is Public-Private Partnership (PPP)</a:t>
            </a:r>
            <a:endParaRPr lang="en-US" sz="2800" dirty="0"/>
          </a:p>
        </p:txBody>
      </p:sp>
      <p:sp>
        <p:nvSpPr>
          <p:cNvPr id="3" name="Content Placeholder 2"/>
          <p:cNvSpPr>
            <a:spLocks noGrp="1"/>
          </p:cNvSpPr>
          <p:nvPr>
            <p:ph idx="1"/>
          </p:nvPr>
        </p:nvSpPr>
        <p:spPr/>
        <p:txBody>
          <a:bodyPr>
            <a:normAutofit/>
          </a:bodyPr>
          <a:lstStyle/>
          <a:p>
            <a:pPr algn="just"/>
            <a:r>
              <a:rPr lang="en-US" sz="2800" dirty="0"/>
              <a:t>PPP refers to arrangements between the public and private sectors whereby some of the services that fall under the responsibilities of the public sector are provided by the private sector, with clear agreement on shared objectives for delivery of public infrastructure and/ or public services.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91</a:t>
            </a:fld>
            <a:endParaRPr 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3000" dirty="0"/>
              <a:t>In the context of Ethiopia, PPP can be defined as an engagement and a relationship between the public (including development partners) and private sectors as well as civil society (including community beneficiaries, the poor and vulnerable groups).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92</a:t>
            </a:fld>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en-US" sz="2800" b="1" dirty="0"/>
              <a:t>Why PPP: Rational for PPP</a:t>
            </a:r>
            <a:endParaRPr lang="en-US" sz="2800" dirty="0"/>
          </a:p>
        </p:txBody>
      </p:sp>
      <p:sp>
        <p:nvSpPr>
          <p:cNvPr id="3" name="Content Placeholder 2"/>
          <p:cNvSpPr>
            <a:spLocks noGrp="1"/>
          </p:cNvSpPr>
          <p:nvPr>
            <p:ph idx="1"/>
          </p:nvPr>
        </p:nvSpPr>
        <p:spPr>
          <a:xfrm>
            <a:off x="457200" y="1295400"/>
            <a:ext cx="8229600" cy="4830763"/>
          </a:xfrm>
        </p:spPr>
        <p:txBody>
          <a:bodyPr>
            <a:normAutofit/>
          </a:bodyPr>
          <a:lstStyle/>
          <a:p>
            <a:pPr lvl="0">
              <a:buNone/>
            </a:pPr>
            <a:endParaRPr lang="en-US" b="1" dirty="0"/>
          </a:p>
          <a:p>
            <a:pPr lvl="0">
              <a:buNone/>
            </a:pPr>
            <a:r>
              <a:rPr lang="en-US" sz="2800" b="1" dirty="0"/>
              <a:t>Easing the budget constraint:</a:t>
            </a:r>
            <a:endParaRPr lang="en-US" sz="2800" dirty="0"/>
          </a:p>
          <a:p>
            <a:pPr algn="just">
              <a:lnSpc>
                <a:spcPct val="150000"/>
              </a:lnSpc>
            </a:pPr>
            <a:r>
              <a:rPr lang="en-US" sz="2800" dirty="0"/>
              <a:t>Fund could not be bear by the government alone in a stipulated period of time. </a:t>
            </a:r>
          </a:p>
          <a:p>
            <a:pPr algn="just">
              <a:lnSpc>
                <a:spcPct val="150000"/>
              </a:lnSpc>
            </a:pPr>
            <a:r>
              <a:rPr lang="en-US" sz="2800" dirty="0"/>
              <a:t>Involving the private sector in the endeavor the financial resources could be augmented. </a:t>
            </a:r>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93</a:t>
            </a:fld>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lvl="0">
              <a:buNone/>
            </a:pPr>
            <a:r>
              <a:rPr lang="en-US" b="1" dirty="0"/>
              <a:t>Efficiency gains:</a:t>
            </a:r>
            <a:endParaRPr lang="en-US" dirty="0"/>
          </a:p>
          <a:p>
            <a:pPr algn="just"/>
            <a:r>
              <a:rPr lang="en-US" sz="2400" dirty="0"/>
              <a:t>because of specialization in certain areas, the private sector has greater efficiency. </a:t>
            </a:r>
          </a:p>
          <a:p>
            <a:pPr algn="just">
              <a:buNone/>
            </a:pPr>
            <a:endParaRPr lang="en-US" sz="2400" dirty="0"/>
          </a:p>
          <a:p>
            <a:pPr algn="just"/>
            <a:r>
              <a:rPr lang="en-US" sz="2400" dirty="0"/>
              <a:t>Private organizations often have the resources for training and recruitment of new talent, and they are not constrained by civil service rules and regulations. </a:t>
            </a:r>
          </a:p>
          <a:p>
            <a:pPr algn="just">
              <a:buNone/>
            </a:pPr>
            <a:endParaRPr lang="en-US" sz="2400" dirty="0"/>
          </a:p>
          <a:p>
            <a:pPr algn="just"/>
            <a:r>
              <a:rPr lang="en-US" sz="2400" dirty="0"/>
              <a:t>They enjoy as a result, more managerial flexibility than their public sector counterparts, which, in turn, can give them a comparative advantage in terms of organizational change and responsiveness. </a:t>
            </a:r>
            <a:endParaRPr lang="en-US" dirty="0"/>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94</a:t>
            </a:fld>
            <a:endParaRPr 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lvl="0" algn="just">
              <a:buNone/>
            </a:pPr>
            <a:r>
              <a:rPr lang="en-US" sz="2600" b="1" dirty="0"/>
              <a:t>Appropriate risk sharing:</a:t>
            </a:r>
            <a:endParaRPr lang="en-US" sz="2600" dirty="0"/>
          </a:p>
          <a:p>
            <a:pPr algn="just"/>
            <a:r>
              <a:rPr lang="en-US" sz="2600" dirty="0"/>
              <a:t>The various risks of PPP project may be allocated between the public and private sector optimally so that the overall risk gets reduced significantly.</a:t>
            </a:r>
          </a:p>
          <a:p>
            <a:pPr lvl="0" algn="just">
              <a:buNone/>
            </a:pPr>
            <a:r>
              <a:rPr lang="en-US" sz="2600" b="1" dirty="0"/>
              <a:t>Speed of implementation:</a:t>
            </a:r>
            <a:endParaRPr lang="en-US" sz="2600" dirty="0"/>
          </a:p>
          <a:p>
            <a:pPr algn="just"/>
            <a:r>
              <a:rPr lang="en-US" sz="2600" dirty="0"/>
              <a:t>In a public sector project, many players are involved and coordination becomes difficult due to restrict rules and regulations. </a:t>
            </a:r>
          </a:p>
          <a:p>
            <a:pPr algn="just"/>
            <a:r>
              <a:rPr lang="en-US" sz="2600" dirty="0"/>
              <a:t>Since the private partner would be interested in getting payment as soon as the services start being made available, the speed of implementation would be much quicker.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95</a:t>
            </a:fld>
            <a:endParaRPr 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pPr lvl="0" algn="just">
              <a:buNone/>
            </a:pPr>
            <a:r>
              <a:rPr lang="en-US" sz="3000" b="1" dirty="0"/>
              <a:t>Reduction of costs:</a:t>
            </a:r>
            <a:endParaRPr lang="en-US" sz="3000" dirty="0"/>
          </a:p>
          <a:p>
            <a:pPr algn="just"/>
            <a:r>
              <a:rPr lang="en-US" sz="3000" dirty="0"/>
              <a:t>The cost of operation is expected to be much lower than in government set up. </a:t>
            </a:r>
          </a:p>
          <a:p>
            <a:pPr algn="just"/>
            <a:r>
              <a:rPr lang="en-US" sz="3000" dirty="0"/>
              <a:t>This is due to the greater managerial efficiency in the private sector.</a:t>
            </a:r>
          </a:p>
          <a:p>
            <a:pPr lvl="0" algn="just">
              <a:buNone/>
            </a:pPr>
            <a:r>
              <a:rPr lang="en-US" sz="3000" b="1" dirty="0"/>
              <a:t>Accountability for performance:</a:t>
            </a:r>
            <a:endParaRPr lang="en-US" sz="3000" dirty="0"/>
          </a:p>
          <a:p>
            <a:pPr algn="just"/>
            <a:r>
              <a:rPr lang="en-US" sz="3000" dirty="0"/>
              <a:t>private partners have experience to develop feeling accountable for performance.</a:t>
            </a:r>
          </a:p>
          <a:p>
            <a:pPr lvl="0" algn="just">
              <a:buNone/>
            </a:pPr>
            <a:r>
              <a:rPr lang="en-US" sz="3000" b="1" dirty="0"/>
              <a:t>Greater flexibility:</a:t>
            </a:r>
            <a:endParaRPr lang="en-US" sz="3000" dirty="0"/>
          </a:p>
          <a:p>
            <a:pPr algn="just"/>
            <a:r>
              <a:rPr lang="en-US" sz="3000" dirty="0"/>
              <a:t>Under PPP, there will be greater autonomy and flexibility whereas the government systems have rigidity.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96</a:t>
            </a:fld>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2" algn="ctr" rtl="0">
              <a:spcBef>
                <a:spcPct val="0"/>
              </a:spcBef>
            </a:pPr>
            <a:r>
              <a:rPr lang="en-US" sz="3200" b="1" dirty="0"/>
              <a:t>Models of PPPs</a:t>
            </a:r>
            <a:endParaRPr lang="en-US" sz="3200" dirty="0"/>
          </a:p>
        </p:txBody>
      </p:sp>
      <p:sp>
        <p:nvSpPr>
          <p:cNvPr id="3" name="Content Placeholder 2"/>
          <p:cNvSpPr>
            <a:spLocks noGrp="1"/>
          </p:cNvSpPr>
          <p:nvPr>
            <p:ph idx="1"/>
          </p:nvPr>
        </p:nvSpPr>
        <p:spPr/>
        <p:txBody>
          <a:bodyPr>
            <a:normAutofit/>
          </a:bodyPr>
          <a:lstStyle/>
          <a:p>
            <a:pPr lvl="0">
              <a:buNone/>
            </a:pPr>
            <a:r>
              <a:rPr lang="en-US" b="1" dirty="0"/>
              <a:t>Service contracts </a:t>
            </a:r>
            <a:r>
              <a:rPr lang="en-US" sz="2800" b="1" dirty="0">
                <a:solidFill>
                  <a:srgbClr val="0070C0"/>
                </a:solidFill>
              </a:rPr>
              <a:t>(few months to two years)</a:t>
            </a:r>
            <a:endParaRPr lang="en-US" b="1" dirty="0">
              <a:solidFill>
                <a:srgbClr val="0070C0"/>
              </a:solidFill>
            </a:endParaRPr>
          </a:p>
          <a:p>
            <a:pPr algn="just">
              <a:lnSpc>
                <a:spcPct val="150000"/>
              </a:lnSpc>
            </a:pPr>
            <a:r>
              <a:rPr lang="en-US" sz="3000" dirty="0"/>
              <a:t>It is also called outsourcing</a:t>
            </a:r>
          </a:p>
          <a:p>
            <a:pPr algn="just">
              <a:lnSpc>
                <a:spcPct val="150000"/>
              </a:lnSpc>
            </a:pPr>
            <a:r>
              <a:rPr lang="en-US" sz="3000" dirty="0"/>
              <a:t>Between government and a private partner to perform specific, usually non-core tasks within infrastructure systems.</a:t>
            </a:r>
          </a:p>
          <a:p>
            <a:pPr>
              <a:lnSpc>
                <a:spcPct val="150000"/>
              </a:lnSpc>
              <a:buNone/>
            </a:pPr>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97</a:t>
            </a:fld>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sz="2800" dirty="0"/>
              <a:t>Service contracting can be an attractive form of PPP where:</a:t>
            </a:r>
          </a:p>
          <a:p>
            <a:pPr lvl="1" algn="just"/>
            <a:r>
              <a:rPr lang="en-US" dirty="0"/>
              <a:t>there is strong political or community opposition to wider involvement of the private sector, </a:t>
            </a:r>
          </a:p>
          <a:p>
            <a:pPr lvl="1" algn="just"/>
            <a:r>
              <a:rPr lang="en-US" dirty="0"/>
              <a:t>opposition to price increases, </a:t>
            </a:r>
          </a:p>
          <a:p>
            <a:pPr lvl="1" algn="just"/>
            <a:r>
              <a:rPr lang="en-US" dirty="0"/>
              <a:t>where the government is seeking to shed responsibility for non-core functions.</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98</a:t>
            </a:fld>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b="1" dirty="0"/>
              <a:t>Operation and management contracts </a:t>
            </a:r>
            <a:r>
              <a:rPr lang="en-US" sz="2800" b="1" dirty="0">
                <a:solidFill>
                  <a:srgbClr val="0070C0"/>
                </a:solidFill>
              </a:rPr>
              <a:t>(3 to 5 years)</a:t>
            </a:r>
          </a:p>
        </p:txBody>
      </p:sp>
      <p:sp>
        <p:nvSpPr>
          <p:cNvPr id="3" name="Content Placeholder 2"/>
          <p:cNvSpPr>
            <a:spLocks noGrp="1"/>
          </p:cNvSpPr>
          <p:nvPr>
            <p:ph idx="1"/>
          </p:nvPr>
        </p:nvSpPr>
        <p:spPr/>
        <p:txBody>
          <a:bodyPr>
            <a:normAutofit/>
          </a:bodyPr>
          <a:lstStyle/>
          <a:p>
            <a:pPr algn="just"/>
            <a:r>
              <a:rPr lang="en-US" sz="2800" dirty="0"/>
              <a:t>Transfer responsibility for the operation and maintenance of government-owned entities to the private sector. </a:t>
            </a:r>
          </a:p>
          <a:p>
            <a:pPr lvl="1" algn="just"/>
            <a:r>
              <a:rPr lang="en-US" sz="2400" dirty="0"/>
              <a:t>Ownership of the entity and responsibility for service provision </a:t>
            </a:r>
          </a:p>
          <a:p>
            <a:pPr lvl="1" algn="just"/>
            <a:r>
              <a:rPr lang="en-US" sz="2400" dirty="0"/>
              <a:t>The bulk of the commercial risk and all the capital and investment risks remain with government. </a:t>
            </a:r>
          </a:p>
          <a:p>
            <a:pPr algn="just"/>
            <a:r>
              <a:rPr lang="en-US" sz="2400" dirty="0">
                <a:solidFill>
                  <a:srgbClr val="FF0000"/>
                </a:solidFill>
              </a:rPr>
              <a:t>Management control and authority is transferred to a private partner, which applies its expertise to improve management systems and practices. </a:t>
            </a:r>
          </a:p>
          <a:p>
            <a:endParaRPr lang="en-US" dirty="0"/>
          </a:p>
        </p:txBody>
      </p:sp>
      <p:sp>
        <p:nvSpPr>
          <p:cNvPr id="4" name="Footer Placeholder 3"/>
          <p:cNvSpPr>
            <a:spLocks noGrp="1"/>
          </p:cNvSpPr>
          <p:nvPr>
            <p:ph type="ftr" sz="quarter" idx="11"/>
          </p:nvPr>
        </p:nvSpPr>
        <p:spPr/>
        <p:txBody>
          <a:bodyPr/>
          <a:lstStyle/>
          <a:p>
            <a:r>
              <a:rPr lang="en-US"/>
              <a:t>"Alone we can do so little; together we can do so much"</a:t>
            </a:r>
          </a:p>
        </p:txBody>
      </p:sp>
      <p:sp>
        <p:nvSpPr>
          <p:cNvPr id="5" name="Slide Number Placeholder 4"/>
          <p:cNvSpPr>
            <a:spLocks noGrp="1"/>
          </p:cNvSpPr>
          <p:nvPr>
            <p:ph type="sldNum" sz="quarter" idx="12"/>
          </p:nvPr>
        </p:nvSpPr>
        <p:spPr/>
        <p:txBody>
          <a:bodyPr/>
          <a:lstStyle/>
          <a:p>
            <a:fld id="{5BB02160-8CA0-4207-8C4C-D450780FCBAB}" type="slidenum">
              <a:rPr lang="en-US" smtClean="0"/>
              <a:pPr/>
              <a:t>99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1362</TotalTime>
  <Words>7749</Words>
  <Application>Microsoft Office PowerPoint</Application>
  <PresentationFormat>On-screen Show (4:3)</PresentationFormat>
  <Paragraphs>802</Paragraphs>
  <Slides>120</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120</vt:i4>
      </vt:variant>
    </vt:vector>
  </HeadingPairs>
  <TitlesOfParts>
    <vt:vector size="128" baseType="lpstr">
      <vt:lpstr>Andy</vt:lpstr>
      <vt:lpstr>Arial</vt:lpstr>
      <vt:lpstr>Bahnschrift Light SemiCondensed</vt:lpstr>
      <vt:lpstr>Blackadder ITC</vt:lpstr>
      <vt:lpstr>Bradley Hand ITC</vt:lpstr>
      <vt:lpstr>Calibri</vt:lpstr>
      <vt:lpstr>Wingdings</vt:lpstr>
      <vt:lpstr>Office Theme</vt:lpstr>
      <vt:lpstr>    Networking and partnership  formation for AECD  University of Gondar College of Education Department of Adult Education and Community Development  By Samuel Getnet MA, in Adult Education and Community Development  </vt:lpstr>
      <vt:lpstr>Basic concepts</vt:lpstr>
      <vt:lpstr>PowerPoint Presentation</vt:lpstr>
      <vt:lpstr>Nature by itself teach us the interdependent reality</vt:lpstr>
      <vt:lpstr>Networking</vt:lpstr>
      <vt:lpstr>Principles of Networking</vt:lpstr>
      <vt:lpstr>PowerPoint Presentation</vt:lpstr>
      <vt:lpstr>PowerPoint Presentation</vt:lpstr>
      <vt:lpstr>PowerPoint Presentation</vt:lpstr>
      <vt:lpstr>PowerPoint Presentation</vt:lpstr>
      <vt:lpstr>PowerPoint Presentation</vt:lpstr>
      <vt:lpstr>Inter-sectoral arrangements</vt:lpstr>
      <vt:lpstr>PowerPoint Presentation</vt:lpstr>
      <vt:lpstr>PowerPoint Presentation</vt:lpstr>
      <vt:lpstr>PowerPoint Presentation</vt:lpstr>
      <vt:lpstr>PowerPoint Presentation</vt:lpstr>
      <vt:lpstr>  Why partnership? </vt:lpstr>
      <vt:lpstr>PowerPoint Presentation</vt:lpstr>
      <vt:lpstr>PowerPoint Presentation</vt:lpstr>
      <vt:lpstr>Effectiveness, efficiency, and equity</vt:lpstr>
      <vt:lpstr>PowerPoint Presentation</vt:lpstr>
      <vt:lpstr>Components of partnership</vt:lpstr>
      <vt:lpstr>PowerPoint Presentation</vt:lpstr>
      <vt:lpstr>PowerPoint Presentation</vt:lpstr>
      <vt:lpstr>PowerPoint Presentation</vt:lpstr>
      <vt:lpstr>PowerPoint Presentation</vt:lpstr>
      <vt:lpstr>PowerPoint Presentation</vt:lpstr>
      <vt:lpstr>PowerPoint Presentation</vt:lpstr>
      <vt:lpstr>Forms of partnership 1. Cross sector partnerships</vt:lpstr>
      <vt:lpstr>PowerPoint Presentation</vt:lpstr>
      <vt:lpstr>PowerPoint Presentation</vt:lpstr>
      <vt:lpstr>PowerPoint Presentation</vt:lpstr>
      <vt:lpstr>PowerPoint Presentation</vt:lpstr>
      <vt:lpstr>Forms of partnership and effectiveness, efficiency, equity</vt:lpstr>
      <vt:lpstr>2. Partnerships among Community-based Nonprofit Service Organizations </vt:lpstr>
      <vt:lpstr>PowerPoint Presentation</vt:lpstr>
      <vt:lpstr>3. Partnerships between Donors and Recipients  </vt:lpstr>
      <vt:lpstr>PowerPoint Presentation</vt:lpstr>
      <vt:lpstr>PowerPoint Presentation</vt:lpstr>
      <vt:lpstr>Forming partnership</vt:lpstr>
      <vt:lpstr>Step 1: Defining the needs for partnership</vt:lpstr>
      <vt:lpstr>Step 2: Starting the process</vt:lpstr>
      <vt:lpstr>PowerPoint Presentation</vt:lpstr>
      <vt:lpstr>PowerPoint Presentation</vt:lpstr>
      <vt:lpstr>Step 3: Setting up and maintaining partnership</vt:lpstr>
      <vt:lpstr>PowerPoint Presentation</vt:lpstr>
      <vt:lpstr>Managing partnerships</vt:lpstr>
      <vt:lpstr>PowerPoint Presentation</vt:lpstr>
      <vt:lpstr>PowerPoint Presentation</vt:lpstr>
      <vt:lpstr>PowerPoint Presentation</vt:lpstr>
      <vt:lpstr>Four steps to develop partnership norms </vt:lpstr>
      <vt:lpstr>PowerPoint Presentation</vt:lpstr>
      <vt:lpstr>PowerPoint Presentation</vt:lpstr>
      <vt:lpstr>PowerPoint Presentation</vt:lpstr>
      <vt:lpstr>PowerPoint Presentation</vt:lpstr>
      <vt:lpstr>2. Use communication structures to facilitate open discussion </vt:lpstr>
      <vt:lpstr>3. Crafting Collaborative Work Plans</vt:lpstr>
      <vt:lpstr>PowerPoint Presentation</vt:lpstr>
      <vt:lpstr>PowerPoint Presentation</vt:lpstr>
      <vt:lpstr>PowerPoint Presentation</vt:lpstr>
      <vt:lpstr>PowerPoint Presentation</vt:lpstr>
      <vt:lpstr>Implementing Evaluation and Monitoring</vt:lpstr>
      <vt:lpstr>PowerPoint Presentation</vt:lpstr>
      <vt:lpstr>Individual assignment</vt:lpstr>
      <vt:lpstr>PowerPoint Presentation</vt:lpstr>
      <vt:lpstr>Civil society </vt:lpstr>
      <vt:lpstr>PowerPoint Presentation</vt:lpstr>
      <vt:lpstr>PowerPoint Presentation</vt:lpstr>
      <vt:lpstr>Non-Governmental Organizations (NGOs) </vt:lpstr>
      <vt:lpstr>PowerPoint Presentation</vt:lpstr>
      <vt:lpstr>PowerPoint Presentation</vt:lpstr>
      <vt:lpstr>Historical development of NGOs in Ethiopia </vt:lpstr>
      <vt:lpstr>PowerPoint Presentation</vt:lpstr>
      <vt:lpstr>PowerPoint Presentation</vt:lpstr>
      <vt:lpstr>PowerPoint Presentation</vt:lpstr>
      <vt:lpstr>Roles of NGOs in Ethiopia </vt:lpstr>
      <vt:lpstr>PowerPoint Presentation</vt:lpstr>
      <vt:lpstr>PowerPoint Presentation</vt:lpstr>
      <vt:lpstr>PowerPoint Presentation</vt:lpstr>
      <vt:lpstr>Challenges for NGOs Sector </vt:lpstr>
      <vt:lpstr>External Challenges  </vt:lpstr>
      <vt:lpstr>PowerPoint Presentation</vt:lpstr>
      <vt:lpstr>PowerPoint Presentation</vt:lpstr>
      <vt:lpstr>Internal Challenges</vt:lpstr>
      <vt:lpstr>PowerPoint Presentation</vt:lpstr>
      <vt:lpstr>PowerPoint Presentation</vt:lpstr>
      <vt:lpstr>PowerPoint Presentation</vt:lpstr>
      <vt:lpstr>PowerPoint Presentation</vt:lpstr>
      <vt:lpstr>Basic terms</vt:lpstr>
      <vt:lpstr>PowerPoint Presentation</vt:lpstr>
      <vt:lpstr>What is Public-Private Partnership (PPP)</vt:lpstr>
      <vt:lpstr>PowerPoint Presentation</vt:lpstr>
      <vt:lpstr>Why PPP: Rational for PPP</vt:lpstr>
      <vt:lpstr>PowerPoint Presentation</vt:lpstr>
      <vt:lpstr>PowerPoint Presentation</vt:lpstr>
      <vt:lpstr>PowerPoint Presentation</vt:lpstr>
      <vt:lpstr>Models of PPPs</vt:lpstr>
      <vt:lpstr>PowerPoint Presentation</vt:lpstr>
      <vt:lpstr>Operation and management contracts (3 to 5 years)</vt:lpstr>
      <vt:lpstr>PowerPoint Presentation</vt:lpstr>
      <vt:lpstr>Leases (10 and 15 years)</vt:lpstr>
      <vt:lpstr>PowerPoint Presentation</vt:lpstr>
      <vt:lpstr>Concessions (20 to 30 years)</vt:lpstr>
      <vt:lpstr>PowerPoint Presentation</vt:lpstr>
      <vt:lpstr>Build-Operate-Transfer (BOT) contracts (15 and 30 years)</vt:lpstr>
      <vt:lpstr>PowerPoint Presentation</vt:lpstr>
      <vt:lpstr>Principles of PPPs</vt:lpstr>
      <vt:lpstr>PowerPoint Presentation</vt:lpstr>
      <vt:lpstr>PowerPoint Presentation</vt:lpstr>
      <vt:lpstr>Factors for effective partnership</vt:lpstr>
      <vt:lpstr>PowerPoint Presentation</vt:lpstr>
      <vt:lpstr>PowerPoint Presentation</vt:lpstr>
      <vt:lpstr>Process/Structure Related Factors</vt:lpstr>
      <vt:lpstr>PowerPoint Presentation</vt:lpstr>
      <vt:lpstr>Communication Related Factors</vt:lpstr>
      <vt:lpstr>Purpose Related Factors</vt:lpstr>
      <vt:lpstr>Resource Related Factors</vt:lpstr>
      <vt:lpstr>Barriers to successful partnerships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Networking and partnership  formation</dc:title>
  <dc:creator>AMAN COMPUTER &amp; ELEC</dc:creator>
  <cp:lastModifiedBy>inedis</cp:lastModifiedBy>
  <cp:revision>121</cp:revision>
  <dcterms:created xsi:type="dcterms:W3CDTF">2019-03-18T13:12:07Z</dcterms:created>
  <dcterms:modified xsi:type="dcterms:W3CDTF">2020-04-25T16:51:32Z</dcterms:modified>
</cp:coreProperties>
</file>