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4"/>
  </p:notesMasterIdLst>
  <p:sldIdLst>
    <p:sldId id="406" r:id="rId2"/>
    <p:sldId id="383"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407" r:id="rId19"/>
    <p:sldId id="399" r:id="rId20"/>
    <p:sldId id="400" r:id="rId21"/>
    <p:sldId id="401" r:id="rId22"/>
    <p:sldId id="403" r:id="rId23"/>
    <p:sldId id="404" r:id="rId24"/>
    <p:sldId id="402" r:id="rId25"/>
    <p:sldId id="405" r:id="rId26"/>
    <p:sldId id="256" r:id="rId27"/>
    <p:sldId id="257" r:id="rId28"/>
    <p:sldId id="259" r:id="rId29"/>
    <p:sldId id="258" r:id="rId30"/>
    <p:sldId id="260" r:id="rId31"/>
    <p:sldId id="261" r:id="rId32"/>
    <p:sldId id="262" r:id="rId33"/>
    <p:sldId id="263" r:id="rId34"/>
    <p:sldId id="264" r:id="rId35"/>
    <p:sldId id="265" r:id="rId36"/>
    <p:sldId id="267" r:id="rId37"/>
    <p:sldId id="266" r:id="rId38"/>
    <p:sldId id="268" r:id="rId39"/>
    <p:sldId id="269" r:id="rId40"/>
    <p:sldId id="270" r:id="rId41"/>
    <p:sldId id="272" r:id="rId42"/>
    <p:sldId id="271" r:id="rId43"/>
    <p:sldId id="274" r:id="rId44"/>
    <p:sldId id="273" r:id="rId45"/>
    <p:sldId id="275" r:id="rId46"/>
    <p:sldId id="296" r:id="rId47"/>
    <p:sldId id="295" r:id="rId48"/>
    <p:sldId id="277" r:id="rId49"/>
    <p:sldId id="278" r:id="rId50"/>
    <p:sldId id="279" r:id="rId51"/>
    <p:sldId id="280" r:id="rId52"/>
    <p:sldId id="292" r:id="rId53"/>
    <p:sldId id="281" r:id="rId54"/>
    <p:sldId id="282" r:id="rId55"/>
    <p:sldId id="283" r:id="rId56"/>
    <p:sldId id="285" r:id="rId57"/>
    <p:sldId id="286" r:id="rId58"/>
    <p:sldId id="287" r:id="rId59"/>
    <p:sldId id="288" r:id="rId60"/>
    <p:sldId id="293" r:id="rId61"/>
    <p:sldId id="289" r:id="rId62"/>
    <p:sldId id="294" r:id="rId63"/>
    <p:sldId id="290" r:id="rId64"/>
    <p:sldId id="291" r:id="rId65"/>
    <p:sldId id="297" r:id="rId66"/>
    <p:sldId id="298" r:id="rId67"/>
    <p:sldId id="299" r:id="rId68"/>
    <p:sldId id="300" r:id="rId69"/>
    <p:sldId id="301" r:id="rId70"/>
    <p:sldId id="303" r:id="rId71"/>
    <p:sldId id="304" r:id="rId72"/>
    <p:sldId id="305" r:id="rId73"/>
    <p:sldId id="306" r:id="rId74"/>
    <p:sldId id="307" r:id="rId75"/>
    <p:sldId id="308" r:id="rId76"/>
    <p:sldId id="309" r:id="rId77"/>
    <p:sldId id="310" r:id="rId78"/>
    <p:sldId id="311" r:id="rId79"/>
    <p:sldId id="312" r:id="rId80"/>
    <p:sldId id="313" r:id="rId81"/>
    <p:sldId id="314" r:id="rId82"/>
    <p:sldId id="315" r:id="rId83"/>
    <p:sldId id="316" r:id="rId84"/>
    <p:sldId id="317" r:id="rId85"/>
    <p:sldId id="318" r:id="rId86"/>
    <p:sldId id="319" r:id="rId87"/>
    <p:sldId id="320" r:id="rId88"/>
    <p:sldId id="321" r:id="rId89"/>
    <p:sldId id="322" r:id="rId90"/>
    <p:sldId id="323" r:id="rId91"/>
    <p:sldId id="324" r:id="rId92"/>
    <p:sldId id="325" r:id="rId93"/>
    <p:sldId id="326" r:id="rId94"/>
    <p:sldId id="327" r:id="rId95"/>
    <p:sldId id="328" r:id="rId96"/>
    <p:sldId id="329" r:id="rId97"/>
    <p:sldId id="330" r:id="rId98"/>
    <p:sldId id="331" r:id="rId99"/>
    <p:sldId id="332" r:id="rId100"/>
    <p:sldId id="333" r:id="rId101"/>
    <p:sldId id="334" r:id="rId102"/>
    <p:sldId id="408" r:id="rId103"/>
    <p:sldId id="335" r:id="rId104"/>
    <p:sldId id="409" r:id="rId105"/>
    <p:sldId id="336" r:id="rId106"/>
    <p:sldId id="410" r:id="rId107"/>
    <p:sldId id="337" r:id="rId108"/>
    <p:sldId id="411" r:id="rId109"/>
    <p:sldId id="338" r:id="rId110"/>
    <p:sldId id="339" r:id="rId111"/>
    <p:sldId id="340" r:id="rId112"/>
    <p:sldId id="341" r:id="rId113"/>
    <p:sldId id="342" r:id="rId114"/>
    <p:sldId id="343" r:id="rId115"/>
    <p:sldId id="344" r:id="rId116"/>
    <p:sldId id="345" r:id="rId117"/>
    <p:sldId id="346" r:id="rId118"/>
    <p:sldId id="347" r:id="rId119"/>
    <p:sldId id="348" r:id="rId120"/>
    <p:sldId id="349" r:id="rId121"/>
    <p:sldId id="350" r:id="rId122"/>
    <p:sldId id="352" r:id="rId123"/>
    <p:sldId id="353" r:id="rId124"/>
    <p:sldId id="354" r:id="rId125"/>
    <p:sldId id="355" r:id="rId126"/>
    <p:sldId id="356" r:id="rId127"/>
    <p:sldId id="357" r:id="rId128"/>
    <p:sldId id="358" r:id="rId129"/>
    <p:sldId id="359" r:id="rId130"/>
    <p:sldId id="360" r:id="rId131"/>
    <p:sldId id="361" r:id="rId132"/>
    <p:sldId id="362" r:id="rId133"/>
    <p:sldId id="363" r:id="rId134"/>
    <p:sldId id="364" r:id="rId135"/>
    <p:sldId id="365" r:id="rId136"/>
    <p:sldId id="366" r:id="rId137"/>
    <p:sldId id="367" r:id="rId138"/>
    <p:sldId id="368" r:id="rId139"/>
    <p:sldId id="369" r:id="rId140"/>
    <p:sldId id="370" r:id="rId141"/>
    <p:sldId id="371" r:id="rId142"/>
    <p:sldId id="372" r:id="rId143"/>
    <p:sldId id="373" r:id="rId144"/>
    <p:sldId id="374" r:id="rId145"/>
    <p:sldId id="375" r:id="rId146"/>
    <p:sldId id="376" r:id="rId147"/>
    <p:sldId id="378" r:id="rId148"/>
    <p:sldId id="379" r:id="rId149"/>
    <p:sldId id="377" r:id="rId150"/>
    <p:sldId id="380" r:id="rId151"/>
    <p:sldId id="381" r:id="rId152"/>
    <p:sldId id="382" r:id="rId1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F5871C-58E9-4033-AE75-539CCD893754}" type="datetimeFigureOut">
              <a:rPr lang="en-US" smtClean="0"/>
              <a:pPr/>
              <a:t>4/27/2020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BF1C09-E305-481F-97AE-4CE7747641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BF1C09-E305-481F-97AE-4CE7747641E7}"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BF1C09-E305-481F-97AE-4CE7747641E7}"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BF1C09-E305-481F-97AE-4CE7747641E7}" type="slidenum">
              <a:rPr lang="en-US" smtClean="0"/>
              <a:pPr/>
              <a:t>69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BF1C09-E305-481F-97AE-4CE7747641E7}" type="slidenum">
              <a:rPr lang="en-US" smtClean="0"/>
              <a:pPr/>
              <a:t>103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BF1C09-E305-481F-97AE-4CE7747641E7}" type="slidenum">
              <a:rPr lang="en-US" smtClean="0"/>
              <a:pPr/>
              <a:t>127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ABF1C09-E305-481F-97AE-4CE7747641E7}" type="slidenum">
              <a:rPr lang="en-US" smtClean="0"/>
              <a:pPr/>
              <a:t>135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21F7C1A-899F-4ED9-AADC-4E634C9B4B0E}"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1F7C1A-899F-4ED9-AADC-4E634C9B4B0E}"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1F7C1A-899F-4ED9-AADC-4E634C9B4B0E}"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1F7C1A-899F-4ED9-AADC-4E634C9B4B0E}"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1F7C1A-899F-4ED9-AADC-4E634C9B4B0E}"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1F7C1A-899F-4ED9-AADC-4E634C9B4B0E}"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1F7C1A-899F-4ED9-AADC-4E634C9B4B0E}" type="datetimeFigureOut">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1F7C1A-899F-4ED9-AADC-4E634C9B4B0E}" type="datetimeFigureOut">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1F7C1A-899F-4ED9-AADC-4E634C9B4B0E}" type="datetimeFigureOut">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1F7C1A-899F-4ED9-AADC-4E634C9B4B0E}"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1F7C1A-899F-4ED9-AADC-4E634C9B4B0E}"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FC380-B87E-4D0C-8E41-662FB6E625A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1F7C1A-899F-4ED9-AADC-4E634C9B4B0E}" type="datetimeFigureOut">
              <a:rPr lang="en-US" smtClean="0"/>
              <a:pPr/>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FC380-B87E-4D0C-8E41-662FB6E625A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a:bodyPr>
          <a:lstStyle/>
          <a:p>
            <a:r>
              <a:rPr lang="en-US" sz="3200" u="sng" dirty="0"/>
              <a:t>University of Gondar</a:t>
            </a:r>
            <a:br>
              <a:rPr lang="en-US" sz="3200" u="sng" dirty="0"/>
            </a:br>
            <a:r>
              <a:rPr lang="en-US" sz="3200" u="sng" dirty="0"/>
              <a:t>Faculty of Education </a:t>
            </a:r>
            <a:br>
              <a:rPr lang="en-US" sz="3200" dirty="0"/>
            </a:br>
            <a:r>
              <a:rPr lang="en-US" sz="3200" dirty="0"/>
              <a:t>Department of Educational Planning and Management</a:t>
            </a:r>
          </a:p>
        </p:txBody>
      </p:sp>
      <p:sp>
        <p:nvSpPr>
          <p:cNvPr id="3" name="Content Placeholder 2"/>
          <p:cNvSpPr>
            <a:spLocks noGrp="1"/>
          </p:cNvSpPr>
          <p:nvPr>
            <p:ph idx="1"/>
          </p:nvPr>
        </p:nvSpPr>
        <p:spPr>
          <a:xfrm>
            <a:off x="457200" y="3200400"/>
            <a:ext cx="8229600" cy="2925763"/>
          </a:xfrm>
        </p:spPr>
        <p:txBody>
          <a:bodyPr/>
          <a:lstStyle/>
          <a:p>
            <a:pPr algn="just">
              <a:buNone/>
            </a:pPr>
            <a:r>
              <a:rPr lang="en-US" dirty="0"/>
              <a:t>Presentation on the course Education Project and Program Evaluation to 2</a:t>
            </a:r>
            <a:r>
              <a:rPr lang="en-US" baseline="30000" dirty="0"/>
              <a:t>nd</a:t>
            </a:r>
            <a:r>
              <a:rPr lang="en-US" dirty="0"/>
              <a:t> year students in the 2019/20 academic year.</a:t>
            </a:r>
          </a:p>
          <a:p>
            <a:pPr algn="r">
              <a:buNone/>
            </a:pPr>
            <a:r>
              <a:rPr lang="en-US" dirty="0"/>
              <a:t>     </a:t>
            </a:r>
            <a:r>
              <a:rPr lang="en-US" dirty="0" err="1"/>
              <a:t>Birara</a:t>
            </a:r>
            <a:r>
              <a:rPr lang="en-US" dirty="0"/>
              <a:t> </a:t>
            </a:r>
            <a:r>
              <a:rPr lang="en-US" dirty="0" err="1"/>
              <a:t>Asnakew</a:t>
            </a:r>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838200"/>
            <a:ext cx="8229600" cy="5287963"/>
          </a:xfrm>
        </p:spPr>
        <p:txBody>
          <a:bodyPr>
            <a:normAutofit lnSpcReduction="10000"/>
          </a:bodyPr>
          <a:lstStyle/>
          <a:p>
            <a:pPr lvl="0">
              <a:buFont typeface="Wingdings" pitchFamily="2" charset="2"/>
              <a:buChar char="ü"/>
            </a:pPr>
            <a:r>
              <a:rPr lang="en-US" sz="2800" dirty="0"/>
              <a:t>Corporate downsizing due to rigorous competition </a:t>
            </a:r>
          </a:p>
          <a:p>
            <a:pPr lvl="0">
              <a:buFont typeface="Wingdings" pitchFamily="2" charset="2"/>
              <a:buChar char="ü"/>
            </a:pPr>
            <a:r>
              <a:rPr lang="en-US" sz="2800" dirty="0"/>
              <a:t>Increased customer focus for services or products </a:t>
            </a:r>
          </a:p>
          <a:p>
            <a:pPr lvl="0">
              <a:buFont typeface="Wingdings" pitchFamily="2" charset="2"/>
              <a:buChar char="ü"/>
            </a:pPr>
            <a:r>
              <a:rPr lang="en-US" sz="2800" dirty="0"/>
              <a:t> Rapid development of Third World and closed economies. More and more project </a:t>
            </a:r>
            <a:r>
              <a:rPr lang="en-US" sz="2800" dirty="0" err="1"/>
              <a:t>orgzns</a:t>
            </a:r>
            <a:r>
              <a:rPr lang="en-US" sz="2800" dirty="0"/>
              <a:t> are existent</a:t>
            </a:r>
          </a:p>
          <a:p>
            <a:pPr>
              <a:buFont typeface="Wingdings" pitchFamily="2" charset="2"/>
              <a:buChar char="v"/>
            </a:pPr>
            <a:r>
              <a:rPr lang="en-US" sz="2800" b="1" dirty="0"/>
              <a:t>Major outcomes for the 21st century</a:t>
            </a:r>
            <a:r>
              <a:rPr lang="en-US" sz="2800" dirty="0"/>
              <a:t> </a:t>
            </a:r>
          </a:p>
          <a:p>
            <a:pPr lvl="0">
              <a:buFont typeface="Wingdings" pitchFamily="2" charset="2"/>
              <a:buChar char="ü"/>
            </a:pPr>
            <a:r>
              <a:rPr lang="en-US" sz="2800" dirty="0"/>
              <a:t>An increase in the scope of project management and system integration. </a:t>
            </a:r>
          </a:p>
          <a:p>
            <a:pPr lvl="0">
              <a:buFont typeface="Wingdings" pitchFamily="2" charset="2"/>
              <a:buChar char="ü"/>
            </a:pPr>
            <a:r>
              <a:rPr lang="en-US" sz="2800" dirty="0"/>
              <a:t>The focus of projects has shifted from tactical to strategic. </a:t>
            </a:r>
          </a:p>
          <a:p>
            <a:pPr lvl="0">
              <a:buFont typeface="Wingdings" pitchFamily="2" charset="2"/>
              <a:buChar char="ü"/>
            </a:pPr>
            <a:r>
              <a:rPr lang="en-US" sz="2800" dirty="0"/>
              <a:t>An increasing discipline in the way projects are managed.</a:t>
            </a:r>
          </a:p>
          <a:p>
            <a:pPr lvl="0">
              <a:buFont typeface="Wingdings" pitchFamily="2" charset="2"/>
              <a:buChar char="v"/>
            </a:pPr>
            <a:endParaRPr lang="en-US" sz="2800" dirty="0"/>
          </a:p>
          <a:p>
            <a:pPr>
              <a:buNone/>
            </a:pPr>
            <a:endParaRPr lang="en-US" dirty="0"/>
          </a:p>
          <a:p>
            <a:pPr>
              <a:buNone/>
            </a:pP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lstStyle/>
          <a:p>
            <a:pPr lvl="0">
              <a:buNone/>
            </a:pPr>
            <a:r>
              <a:rPr lang="en-US" b="1" dirty="0"/>
              <a:t>13. Management and personnel</a:t>
            </a:r>
            <a:endParaRPr lang="en-US" dirty="0"/>
          </a:p>
          <a:p>
            <a:pPr lvl="0">
              <a:buFont typeface="Wingdings" pitchFamily="2" charset="2"/>
              <a:buChar char="v"/>
            </a:pPr>
            <a:r>
              <a:rPr lang="en-US" dirty="0"/>
              <a:t>A brief description should be given about the </a:t>
            </a:r>
          </a:p>
          <a:p>
            <a:pPr lvl="0">
              <a:buFont typeface="Wingdings" pitchFamily="2" charset="2"/>
              <a:buChar char="ü"/>
            </a:pPr>
            <a:r>
              <a:rPr lang="en-US" dirty="0"/>
              <a:t>project personnel </a:t>
            </a:r>
          </a:p>
          <a:p>
            <a:pPr lvl="0">
              <a:buFont typeface="Wingdings" pitchFamily="2" charset="2"/>
              <a:buChar char="ü"/>
            </a:pPr>
            <a:r>
              <a:rPr lang="en-US" dirty="0"/>
              <a:t> individual roles each one has assumed and </a:t>
            </a:r>
          </a:p>
          <a:p>
            <a:pPr lvl="0">
              <a:buFont typeface="Wingdings" pitchFamily="2" charset="2"/>
              <a:buChar char="ü"/>
            </a:pPr>
            <a:r>
              <a:rPr lang="en-US" dirty="0"/>
              <a:t>communication mechanisms that exist between them.</a:t>
            </a:r>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t>14. Annex</a:t>
            </a:r>
          </a:p>
        </p:txBody>
      </p:sp>
      <p:sp>
        <p:nvSpPr>
          <p:cNvPr id="3" name="Content Placeholder 2"/>
          <p:cNvSpPr>
            <a:spLocks noGrp="1"/>
          </p:cNvSpPr>
          <p:nvPr>
            <p:ph idx="1"/>
          </p:nvPr>
        </p:nvSpPr>
        <p:spPr>
          <a:xfrm>
            <a:off x="457200" y="990600"/>
            <a:ext cx="8229600" cy="5486400"/>
          </a:xfrm>
        </p:spPr>
        <p:txBody>
          <a:bodyPr>
            <a:normAutofit/>
          </a:bodyPr>
          <a:lstStyle/>
          <a:p>
            <a:pPr lvl="0">
              <a:buFont typeface="Wingdings" pitchFamily="2" charset="2"/>
              <a:buChar char="v"/>
            </a:pPr>
            <a:r>
              <a:rPr lang="en-US" dirty="0"/>
              <a:t>The annexes should include all the information that is important, but is too large to be included in the text of the proposal.  </a:t>
            </a:r>
          </a:p>
          <a:p>
            <a:pPr lvl="0">
              <a:buFont typeface="Wingdings" pitchFamily="2" charset="2"/>
              <a:buChar char="v"/>
            </a:pPr>
            <a:r>
              <a:rPr lang="en-US" dirty="0"/>
              <a:t>The usual documentation to be annexed with the project proposal is:</a:t>
            </a:r>
          </a:p>
          <a:p>
            <a:pPr lvl="0">
              <a:buFont typeface="Wingdings" pitchFamily="2" charset="2"/>
              <a:buChar char="ü"/>
            </a:pPr>
            <a:r>
              <a:rPr lang="en-US" dirty="0"/>
              <a:t>analysis related to the general context (e.g. a civil society sector assessment);</a:t>
            </a:r>
          </a:p>
          <a:p>
            <a:pPr>
              <a:buNone/>
            </a:pP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3200" dirty="0"/>
              <a:t>Cont’d</a:t>
            </a:r>
          </a:p>
        </p:txBody>
      </p:sp>
      <p:sp>
        <p:nvSpPr>
          <p:cNvPr id="3" name="Content Placeholder 2"/>
          <p:cNvSpPr>
            <a:spLocks noGrp="1"/>
          </p:cNvSpPr>
          <p:nvPr>
            <p:ph idx="1"/>
          </p:nvPr>
        </p:nvSpPr>
        <p:spPr>
          <a:xfrm>
            <a:off x="457200" y="762000"/>
            <a:ext cx="8229600" cy="5364163"/>
          </a:xfrm>
        </p:spPr>
        <p:txBody>
          <a:bodyPr/>
          <a:lstStyle/>
          <a:p>
            <a:pPr lvl="0">
              <a:buFont typeface="Wingdings" pitchFamily="2" charset="2"/>
              <a:buChar char="ü"/>
            </a:pPr>
            <a:r>
              <a:rPr lang="en-US" dirty="0"/>
              <a:t>Policy documents and strategic papers (e.g. a local environmental action plan)</a:t>
            </a:r>
          </a:p>
          <a:p>
            <a:pPr lvl="0">
              <a:buFont typeface="Wingdings" pitchFamily="2" charset="2"/>
              <a:buChar char="ü"/>
            </a:pPr>
            <a:r>
              <a:rPr lang="en-US" dirty="0"/>
              <a:t> information about the implementing organization/s (e.g. annual reports, success stories, brochures and other publications)</a:t>
            </a:r>
          </a:p>
          <a:p>
            <a:pPr lvl="0">
              <a:buFont typeface="Wingdings" pitchFamily="2" charset="2"/>
              <a:buChar char="ü"/>
            </a:pPr>
            <a:r>
              <a:rPr lang="en-US" dirty="0"/>
              <a:t>Additional information on the project management structure and personnel (curriculum vitae for the members of the project team);  maps of the location of the target area. </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lvl="1" algn="l" rtl="0">
              <a:spcBef>
                <a:spcPct val="0"/>
              </a:spcBef>
            </a:pPr>
            <a:br>
              <a:rPr lang="en-US" b="1" dirty="0"/>
            </a:br>
            <a:br>
              <a:rPr lang="en-US" b="1" dirty="0"/>
            </a:br>
            <a:r>
              <a:rPr lang="en-US" sz="3200" b="1" dirty="0"/>
              <a:t>2.2. Project Feasibility Study.</a:t>
            </a:r>
            <a:br>
              <a:rPr lang="en-US" sz="3200" dirty="0"/>
            </a:br>
            <a:endParaRPr lang="en-US" sz="32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3600" dirty="0"/>
              <a:t>Preparation stage should be followed by the prefeasibility phase</a:t>
            </a:r>
          </a:p>
          <a:p>
            <a:pPr>
              <a:buFont typeface="Wingdings" pitchFamily="2" charset="2"/>
              <a:buChar char="v"/>
            </a:pPr>
            <a:r>
              <a:rPr lang="en-US" sz="3600" dirty="0"/>
              <a:t>The prefeasibility study is one of the two components of appraisal, the feasibility study being the other one.</a:t>
            </a:r>
          </a:p>
          <a:p>
            <a:pPr>
              <a:buFont typeface="Wingdings" pitchFamily="2" charset="2"/>
              <a:buChar char="v"/>
            </a:pPr>
            <a:r>
              <a:rPr lang="en-US" sz="3600" dirty="0"/>
              <a:t>This is the first attempt to examine the overall potential or viability of the project.</a:t>
            </a:r>
          </a:p>
          <a:p>
            <a:pPr>
              <a:buFont typeface="Wingdings" pitchFamily="2" charset="2"/>
              <a:buChar char="v"/>
            </a:pPr>
            <a:endParaRPr lang="en-US" sz="2400"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762000"/>
            <a:ext cx="8229600" cy="5364163"/>
          </a:xfrm>
        </p:spPr>
        <p:txBody>
          <a:bodyPr/>
          <a:lstStyle/>
          <a:p>
            <a:pPr>
              <a:buFont typeface="Wingdings" pitchFamily="2" charset="2"/>
              <a:buChar char="v"/>
            </a:pPr>
            <a:r>
              <a:rPr lang="en-US" dirty="0"/>
              <a:t>The data used here are the ones gathered during preparation phase.</a:t>
            </a:r>
          </a:p>
          <a:p>
            <a:pPr>
              <a:buFont typeface="Wingdings" pitchFamily="2" charset="2"/>
              <a:buChar char="v"/>
            </a:pPr>
            <a:r>
              <a:rPr lang="en-US" dirty="0"/>
              <a:t>This is critical and ushers the culmination of  the preparatory work providing comprehensive review about the project.</a:t>
            </a:r>
          </a:p>
          <a:p>
            <a:pPr>
              <a:buFont typeface="Wingdings" pitchFamily="2" charset="2"/>
              <a:buChar char="v"/>
            </a:pPr>
            <a:r>
              <a:rPr lang="en-US" dirty="0"/>
              <a:t>The prefeasibility study is the stage for completing all the preliminary steps for going into a detailed feasibility exercise.</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dirty="0"/>
              <a:t>Its aim is to analyze the viability of a proposed project- product or service. </a:t>
            </a:r>
          </a:p>
          <a:p>
            <a:pPr>
              <a:buFont typeface="Wingdings" pitchFamily="2" charset="2"/>
              <a:buChar char="v"/>
            </a:pPr>
            <a:r>
              <a:rPr lang="en-US" dirty="0"/>
              <a:t>The Feasibility Study may produce a cost and benefit report and a project charter to be used as a guide during the analysis phase. </a:t>
            </a:r>
          </a:p>
          <a:p>
            <a:pPr>
              <a:buFont typeface="Wingdings" pitchFamily="2" charset="2"/>
              <a:buChar char="v"/>
            </a:pPr>
            <a:r>
              <a:rPr lang="en-US" dirty="0"/>
              <a:t>Feasibility is examined against the following standards.</a:t>
            </a:r>
          </a:p>
          <a:p>
            <a:pPr marL="457200" indent="-457200">
              <a:buFont typeface="Wingdings" pitchFamily="2" charset="2"/>
              <a:buChar char="v"/>
            </a:pPr>
            <a:endParaRPr lang="en-US" sz="2400" dirty="0"/>
          </a:p>
          <a:p>
            <a:pPr marL="457200" indent="-457200">
              <a:buNone/>
            </a:pPr>
            <a:endParaRPr lang="en-US" sz="2400" dirty="0"/>
          </a:p>
          <a:p>
            <a:pPr>
              <a:buNone/>
            </a:pPr>
            <a:endParaRPr lang="en-US" sz="2400" dirty="0"/>
          </a:p>
          <a:p>
            <a:pPr>
              <a:buFont typeface="Wingdings" pitchFamily="2" charset="2"/>
              <a:buChar char="v"/>
            </a:pPr>
            <a:endParaRPr lang="en-US" sz="24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838200"/>
            <a:ext cx="8229600" cy="5287963"/>
          </a:xfrm>
        </p:spPr>
        <p:txBody>
          <a:bodyPr/>
          <a:lstStyle/>
          <a:p>
            <a:pPr marL="457200" indent="-457200">
              <a:buAutoNum type="alphaLcPeriod"/>
            </a:pPr>
            <a:r>
              <a:rPr lang="en-US" b="1" dirty="0"/>
              <a:t>Technical feasibility.</a:t>
            </a:r>
            <a:r>
              <a:rPr lang="en-US" dirty="0"/>
              <a:t>  Here :</a:t>
            </a:r>
          </a:p>
          <a:p>
            <a:pPr marL="457200" indent="-457200">
              <a:buFont typeface="Wingdings" pitchFamily="2" charset="2"/>
              <a:buChar char="ü"/>
            </a:pPr>
            <a:r>
              <a:rPr lang="en-US" dirty="0"/>
              <a:t>How technically suitable/appropriate the project is examined.</a:t>
            </a:r>
          </a:p>
          <a:p>
            <a:pPr marL="457200" indent="-457200">
              <a:buFont typeface="Wingdings" pitchFamily="2" charset="2"/>
              <a:buChar char="ü"/>
            </a:pPr>
            <a:r>
              <a:rPr lang="en-US" dirty="0"/>
              <a:t>If for instance there is a construction project, is the construction appropriate enough to achieve  the objectives set.</a:t>
            </a:r>
          </a:p>
          <a:p>
            <a:pPr marL="457200" indent="-457200">
              <a:buFont typeface="Wingdings" pitchFamily="2" charset="2"/>
              <a:buChar char="ü"/>
            </a:pPr>
            <a:r>
              <a:rPr lang="en-US" dirty="0"/>
              <a:t>If the project relates to machines, the existence of electric power, experts that can operate etc can be considered</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pPr algn="l"/>
            <a:r>
              <a:rPr lang="en-US" sz="3200" b="1" dirty="0"/>
              <a:t>b. Socio-Political Feasibility</a:t>
            </a:r>
            <a:endParaRPr lang="en-US" sz="32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3600" dirty="0"/>
              <a:t>Projects should be socially and politically acceptable.</a:t>
            </a:r>
          </a:p>
          <a:p>
            <a:pPr>
              <a:buFont typeface="Wingdings" pitchFamily="2" charset="2"/>
              <a:buChar char="v"/>
            </a:pPr>
            <a:r>
              <a:rPr lang="en-US" sz="3600" dirty="0"/>
              <a:t>Prior sensitization and information of the interested parties to get social and political acceptance is needed.</a:t>
            </a:r>
          </a:p>
          <a:p>
            <a:pPr>
              <a:buNone/>
            </a:pPr>
            <a:r>
              <a:rPr lang="en-US" sz="3600" u="sng" dirty="0"/>
              <a:t>c. </a:t>
            </a:r>
            <a:r>
              <a:rPr lang="en-US" sz="3600" b="1" u="sng" dirty="0"/>
              <a:t>Administrative feasibility.</a:t>
            </a:r>
            <a:r>
              <a:rPr lang="en-US" sz="3600" u="sng" dirty="0"/>
              <a:t> </a:t>
            </a:r>
          </a:p>
          <a:p>
            <a:pPr>
              <a:buFont typeface="Wingdings" pitchFamily="2" charset="2"/>
              <a:buChar char="v"/>
            </a:pPr>
            <a:r>
              <a:rPr lang="en-US" sz="3600" dirty="0"/>
              <a:t>This significantly relates to the capacity for project implementation.</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762000"/>
            <a:ext cx="8229600" cy="5364163"/>
          </a:xfrm>
        </p:spPr>
        <p:txBody>
          <a:bodyPr/>
          <a:lstStyle/>
          <a:p>
            <a:pPr>
              <a:buFont typeface="Wingdings" pitchFamily="2" charset="2"/>
              <a:buChar char="v"/>
            </a:pPr>
            <a:r>
              <a:rPr lang="en-US" dirty="0"/>
              <a:t> the complexity of the project is well adapted to existing or potential administrative abilities.</a:t>
            </a:r>
          </a:p>
          <a:p>
            <a:pPr>
              <a:buNone/>
            </a:pPr>
            <a:r>
              <a:rPr lang="en-US" u="sng" dirty="0"/>
              <a:t>d. </a:t>
            </a:r>
            <a:r>
              <a:rPr lang="en-US" b="1" u="sng" dirty="0"/>
              <a:t>Institutional feasibility</a:t>
            </a:r>
            <a:r>
              <a:rPr lang="en-US" u="sng" dirty="0"/>
              <a:t>.</a:t>
            </a:r>
          </a:p>
          <a:p>
            <a:pPr>
              <a:buFont typeface="Wingdings" pitchFamily="2" charset="2"/>
              <a:buChar char="v"/>
            </a:pPr>
            <a:r>
              <a:rPr lang="en-US" dirty="0"/>
              <a:t>How the institutions created and the changes introduced are sustainable is examined </a:t>
            </a:r>
          </a:p>
          <a:p>
            <a:pPr>
              <a:buFont typeface="Wingdings" pitchFamily="2" charset="2"/>
              <a:buChar char="v"/>
            </a:pPr>
            <a:r>
              <a:rPr lang="en-US" dirty="0"/>
              <a:t>How change sought from the project is to continue after the project's completion is the attention here.</a:t>
            </a:r>
            <a:endParaRPr lang="en-US" u="sng" dirty="0"/>
          </a:p>
          <a:p>
            <a:pPr>
              <a:buNone/>
            </a:pP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b="1" dirty="0"/>
              <a:t>e. </a:t>
            </a:r>
            <a:r>
              <a:rPr lang="en-US" sz="3200" b="1" dirty="0"/>
              <a:t>Financial feasibility</a:t>
            </a:r>
            <a:endParaRPr lang="en-US" sz="3200" dirty="0"/>
          </a:p>
        </p:txBody>
      </p:sp>
      <p:sp>
        <p:nvSpPr>
          <p:cNvPr id="3" name="Content Placeholder 2"/>
          <p:cNvSpPr>
            <a:spLocks noGrp="1"/>
          </p:cNvSpPr>
          <p:nvPr>
            <p:ph idx="1"/>
          </p:nvPr>
        </p:nvSpPr>
        <p:spPr>
          <a:xfrm>
            <a:off x="457200" y="762000"/>
            <a:ext cx="8229600" cy="5364163"/>
          </a:xfrm>
        </p:spPr>
        <p:txBody>
          <a:bodyPr>
            <a:normAutofit/>
          </a:bodyPr>
          <a:lstStyle/>
          <a:p>
            <a:pPr>
              <a:buFont typeface="Wingdings" pitchFamily="2" charset="2"/>
              <a:buChar char="v"/>
            </a:pPr>
            <a:r>
              <a:rPr lang="en-US" sz="2400" dirty="0"/>
              <a:t>Many education projects have suffered in the past from under-estimation of the financial resources needed for their implementation.</a:t>
            </a:r>
          </a:p>
          <a:p>
            <a:pPr>
              <a:buFont typeface="Wingdings" pitchFamily="2" charset="2"/>
              <a:buChar char="v"/>
            </a:pPr>
            <a:r>
              <a:rPr lang="en-US" sz="2400" dirty="0"/>
              <a:t>How adequate the resource allocated is scrutinized and other options are set in case of financial strains.</a:t>
            </a:r>
          </a:p>
          <a:p>
            <a:pPr marL="342900" lvl="1" indent="-342900">
              <a:buNone/>
            </a:pPr>
            <a:r>
              <a:rPr lang="en-US" b="1" u="sng" dirty="0"/>
              <a:t>2.3.Project presentation, appraisal, selection, negotiation, approval. </a:t>
            </a:r>
          </a:p>
          <a:p>
            <a:pPr marL="342900" lvl="1" indent="-342900">
              <a:buNone/>
            </a:pPr>
            <a:r>
              <a:rPr lang="en-US" sz="2400" b="1" dirty="0"/>
              <a:t>2.3.1. Financing Projects.</a:t>
            </a:r>
          </a:p>
          <a:p>
            <a:pPr marL="342900" lvl="1" indent="-342900">
              <a:buFont typeface="Wingdings" pitchFamily="2" charset="2"/>
              <a:buChar char="v"/>
            </a:pPr>
            <a:r>
              <a:rPr lang="en-US" sz="2400" b="1" dirty="0"/>
              <a:t>This is the stage where the finance needed to execute the project is approved .</a:t>
            </a:r>
          </a:p>
          <a:p>
            <a:pPr marL="342900" lvl="1" indent="-342900">
              <a:buFont typeface="Wingdings" pitchFamily="2" charset="2"/>
              <a:buChar char="v"/>
            </a:pPr>
            <a:r>
              <a:rPr lang="en-US" sz="2400" b="1" dirty="0"/>
              <a:t>This is the approval of the project either by accepting the project as it is or reduction of some amount </a:t>
            </a:r>
            <a:endParaRPr lang="en-US" sz="2400" dirty="0"/>
          </a:p>
          <a:p>
            <a:pPr marL="342900" lvl="1" indent="-342900">
              <a:buNone/>
            </a:pPr>
            <a:endParaRPr lang="en-US" sz="2000" u="sng" dirty="0"/>
          </a:p>
          <a:p>
            <a:pPr>
              <a:buNone/>
            </a:pPr>
            <a:endParaRPr lang="en-US" sz="2400" dirty="0"/>
          </a:p>
          <a:p>
            <a:pPr>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800" b="1" dirty="0"/>
              <a:t>Project management future trends</a:t>
            </a:r>
            <a:endParaRPr lang="en-US" sz="2800" dirty="0"/>
          </a:p>
          <a:p>
            <a:pPr lvl="0">
              <a:buFont typeface="Wingdings" pitchFamily="2" charset="2"/>
              <a:buChar char="ü"/>
            </a:pPr>
            <a:r>
              <a:rPr lang="en-US" sz="2800" dirty="0"/>
              <a:t>The growth and acceptance of PM are expected to continue well into the 21st century. </a:t>
            </a:r>
          </a:p>
          <a:p>
            <a:pPr lvl="0">
              <a:buFont typeface="Wingdings" pitchFamily="2" charset="2"/>
              <a:buChar char="ü"/>
            </a:pPr>
            <a:r>
              <a:rPr lang="en-US" sz="2800" dirty="0"/>
              <a:t>Significant growth are especially expected in the area of multinational PM</a:t>
            </a:r>
          </a:p>
          <a:p>
            <a:pPr lvl="0">
              <a:buFont typeface="Wingdings" pitchFamily="2" charset="2"/>
              <a:buChar char="ü"/>
            </a:pPr>
            <a:r>
              <a:rPr lang="en-US" sz="2800" dirty="0"/>
              <a:t>Project will be more dynamic and complex</a:t>
            </a:r>
          </a:p>
          <a:p>
            <a:pPr lvl="0">
              <a:buFont typeface="Wingdings" pitchFamily="2" charset="2"/>
              <a:buChar char="ü"/>
            </a:pPr>
            <a:r>
              <a:rPr lang="en-US" sz="2800" dirty="0"/>
              <a:t>Long term solution sought.</a:t>
            </a:r>
          </a:p>
          <a:p>
            <a:pPr lvl="0">
              <a:buFont typeface="Wingdings" pitchFamily="2" charset="2"/>
              <a:buChar char="ü"/>
            </a:pPr>
            <a:r>
              <a:rPr lang="en-US" sz="2800" dirty="0"/>
              <a:t> More efforts will be focused on teaching and training in the area of project management .</a:t>
            </a:r>
          </a:p>
          <a:p>
            <a:pPr>
              <a:buNone/>
            </a:pP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br>
              <a:rPr lang="en-US" sz="2400" b="1" dirty="0"/>
            </a:br>
            <a:r>
              <a:rPr lang="en-US" sz="2800" b="1" dirty="0"/>
              <a:t>2.3.2. Project Appraisal</a:t>
            </a:r>
            <a:br>
              <a:rPr lang="en-US" sz="2400" dirty="0"/>
            </a:br>
            <a:endParaRPr lang="en-US" sz="2400" dirty="0"/>
          </a:p>
        </p:txBody>
      </p:sp>
      <p:sp>
        <p:nvSpPr>
          <p:cNvPr id="3" name="Content Placeholder 2"/>
          <p:cNvSpPr>
            <a:spLocks noGrp="1"/>
          </p:cNvSpPr>
          <p:nvPr>
            <p:ph idx="1"/>
          </p:nvPr>
        </p:nvSpPr>
        <p:spPr>
          <a:xfrm>
            <a:off x="457200" y="838200"/>
            <a:ext cx="8229600" cy="5715000"/>
          </a:xfrm>
        </p:spPr>
        <p:txBody>
          <a:bodyPr>
            <a:normAutofit fontScale="92500" lnSpcReduction="20000"/>
          </a:bodyPr>
          <a:lstStyle/>
          <a:p>
            <a:pPr>
              <a:buFont typeface="Wingdings" pitchFamily="2" charset="2"/>
              <a:buChar char="v"/>
            </a:pPr>
            <a:r>
              <a:rPr lang="en-US" sz="2800" dirty="0"/>
              <a:t>is the process  assessing and questioning proposals before resources are committed.</a:t>
            </a:r>
          </a:p>
          <a:p>
            <a:pPr>
              <a:buFont typeface="Wingdings" pitchFamily="2" charset="2"/>
              <a:buChar char="v"/>
            </a:pPr>
            <a:r>
              <a:rPr lang="en-US" sz="2800" dirty="0"/>
              <a:t>Project appraisal is a requirement to be passed through before funding of programs is done. </a:t>
            </a:r>
          </a:p>
          <a:p>
            <a:pPr>
              <a:buFont typeface="Wingdings" pitchFamily="2" charset="2"/>
              <a:buChar char="v"/>
            </a:pPr>
            <a:r>
              <a:rPr lang="en-US" sz="2800" dirty="0"/>
              <a:t>This is a rigorous process where strong evaluation criteria about hr profitability of the project are used by an a relatively independent party.</a:t>
            </a:r>
          </a:p>
          <a:p>
            <a:pPr>
              <a:buNone/>
            </a:pPr>
            <a:r>
              <a:rPr lang="en-US" sz="2800" b="1" u="sng" dirty="0"/>
              <a:t>What can Project Appraisal Deliver?</a:t>
            </a:r>
          </a:p>
          <a:p>
            <a:pPr>
              <a:buFont typeface="Wingdings" pitchFamily="2" charset="2"/>
              <a:buChar char="v"/>
            </a:pPr>
            <a:r>
              <a:rPr lang="en-US" sz="2800" dirty="0"/>
              <a:t>Project appraisal helps project initiators and designers to;</a:t>
            </a:r>
          </a:p>
          <a:p>
            <a:pPr lvl="0" hangingPunct="0">
              <a:buFont typeface="Wingdings" pitchFamily="2" charset="2"/>
              <a:buChar char="ü"/>
            </a:pPr>
            <a:r>
              <a:rPr lang="en-GB" sz="2800" dirty="0"/>
              <a:t>Be consistent and objective in choosing projects</a:t>
            </a:r>
            <a:endParaRPr lang="en-US" sz="2800" dirty="0"/>
          </a:p>
          <a:p>
            <a:pPr lvl="0" hangingPunct="0">
              <a:buFont typeface="Wingdings" pitchFamily="2" charset="2"/>
              <a:buChar char="ü"/>
            </a:pPr>
            <a:r>
              <a:rPr lang="en-GB" sz="2800" dirty="0"/>
              <a:t>Make sure their program benefits all sections of the organization</a:t>
            </a:r>
            <a:endParaRPr lang="en-US" sz="2800" dirty="0"/>
          </a:p>
          <a:p>
            <a:pPr lvl="0" hangingPunct="0">
              <a:buFont typeface="Wingdings" pitchFamily="2" charset="2"/>
              <a:buChar char="ü"/>
            </a:pPr>
            <a:r>
              <a:rPr lang="en-GB" sz="2800" dirty="0"/>
              <a:t>Provide documentation to meet financial and audit requirements and to explain decisions to interested parties. </a:t>
            </a:r>
            <a:endParaRPr lang="en-US" sz="2800" dirty="0"/>
          </a:p>
          <a:p>
            <a:pPr>
              <a:buNone/>
            </a:pPr>
            <a:endParaRPr lang="en-US" sz="2400" dirty="0"/>
          </a:p>
          <a:p>
            <a:pPr>
              <a:buNone/>
            </a:pPr>
            <a:endParaRPr lang="en-US" sz="2400" u="sng" dirty="0"/>
          </a:p>
          <a:p>
            <a:pPr>
              <a:buNone/>
            </a:pPr>
            <a:endParaRPr lang="en-US" sz="2400"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2800" dirty="0"/>
              <a:t>Cont’d</a:t>
            </a:r>
          </a:p>
        </p:txBody>
      </p:sp>
      <p:sp>
        <p:nvSpPr>
          <p:cNvPr id="3" name="Content Placeholder 2"/>
          <p:cNvSpPr>
            <a:spLocks noGrp="1"/>
          </p:cNvSpPr>
          <p:nvPr>
            <p:ph idx="1"/>
          </p:nvPr>
        </p:nvSpPr>
        <p:spPr>
          <a:xfrm>
            <a:off x="457200" y="685800"/>
            <a:ext cx="8229600" cy="5791200"/>
          </a:xfrm>
        </p:spPr>
        <p:txBody>
          <a:bodyPr>
            <a:normAutofit fontScale="92500" lnSpcReduction="10000"/>
          </a:bodyPr>
          <a:lstStyle/>
          <a:p>
            <a:pPr>
              <a:buFont typeface="Wingdings" pitchFamily="2" charset="2"/>
              <a:buChar char="v"/>
            </a:pPr>
            <a:r>
              <a:rPr lang="en-GB" sz="2800" dirty="0"/>
              <a:t>The following are thus the perceived benefits of appraisal to the organization that initiated the project and the party sponsoring the project.</a:t>
            </a:r>
            <a:endParaRPr lang="en-US" sz="2800" dirty="0"/>
          </a:p>
          <a:p>
            <a:pPr lvl="0" hangingPunct="0">
              <a:buFont typeface="Wingdings" pitchFamily="2" charset="2"/>
              <a:buChar char="ü"/>
            </a:pPr>
            <a:r>
              <a:rPr lang="en-GB" sz="2800" i="1" dirty="0"/>
              <a:t>Appraisal justifies spending money on a project.  </a:t>
            </a:r>
          </a:p>
          <a:p>
            <a:pPr hangingPunct="0">
              <a:buFont typeface="Wingdings" pitchFamily="2" charset="2"/>
              <a:buChar char="ü"/>
            </a:pPr>
            <a:r>
              <a:rPr lang="en-GB" sz="2800" i="1" dirty="0"/>
              <a:t>Appraisal is an important decision making tool.  </a:t>
            </a:r>
            <a:endParaRPr lang="en-US" sz="2800" i="1" dirty="0"/>
          </a:p>
          <a:p>
            <a:pPr hangingPunct="0">
              <a:buFont typeface="Wingdings" pitchFamily="2" charset="2"/>
              <a:buChar char="ü"/>
            </a:pPr>
            <a:r>
              <a:rPr lang="en-US" sz="2800" dirty="0"/>
              <a:t>This helps ensure that projects selected for funding:</a:t>
            </a:r>
          </a:p>
          <a:p>
            <a:pPr lvl="0" hangingPunct="0">
              <a:buFont typeface="Wingdings" pitchFamily="2" charset="2"/>
              <a:buChar char="Ø"/>
            </a:pPr>
            <a:r>
              <a:rPr lang="en-GB" sz="2800" dirty="0"/>
              <a:t>Will help a partnership achieve its objectives </a:t>
            </a:r>
            <a:endParaRPr lang="en-US" sz="2800" dirty="0"/>
          </a:p>
          <a:p>
            <a:pPr lvl="0" hangingPunct="0">
              <a:buFont typeface="Wingdings" pitchFamily="2" charset="2"/>
              <a:buChar char="Ø"/>
            </a:pPr>
            <a:r>
              <a:rPr lang="en-GB" sz="2800" dirty="0"/>
              <a:t>Are deliverable</a:t>
            </a:r>
            <a:endParaRPr lang="en-US" sz="2800" dirty="0"/>
          </a:p>
          <a:p>
            <a:pPr lvl="0" hangingPunct="0">
              <a:buFont typeface="Wingdings" pitchFamily="2" charset="2"/>
              <a:buChar char="Ø"/>
            </a:pPr>
            <a:r>
              <a:rPr lang="en-GB" sz="2800" dirty="0"/>
              <a:t>Involve local people and take proper account of the needs of people from ethnic</a:t>
            </a:r>
            <a:r>
              <a:rPr lang="en-US" sz="2800" dirty="0"/>
              <a:t> </a:t>
            </a:r>
            <a:r>
              <a:rPr lang="en-GB" sz="2800" dirty="0"/>
              <a:t>minorities and other minority groups</a:t>
            </a:r>
            <a:endParaRPr lang="en-US" sz="2800" dirty="0"/>
          </a:p>
          <a:p>
            <a:pPr lvl="0" hangingPunct="0">
              <a:buFont typeface="Wingdings" pitchFamily="2" charset="2"/>
              <a:buChar char="Ø"/>
            </a:pPr>
            <a:r>
              <a:rPr lang="en-GB" sz="2800" dirty="0"/>
              <a:t>Are sustainable</a:t>
            </a:r>
            <a:endParaRPr lang="en-US" sz="2800" dirty="0"/>
          </a:p>
          <a:p>
            <a:pPr lvl="0" hangingPunct="0">
              <a:buFont typeface="Wingdings" pitchFamily="2" charset="2"/>
              <a:buChar char="Ø"/>
            </a:pPr>
            <a:r>
              <a:rPr lang="en-GB" sz="2800" dirty="0"/>
              <a:t>Have sensible ways of managing risk.</a:t>
            </a:r>
            <a:endParaRPr lang="en-US" sz="2800" dirty="0"/>
          </a:p>
          <a:p>
            <a:pPr hangingPunct="0">
              <a:buFont typeface="Wingdings" pitchFamily="2" charset="2"/>
              <a:buChar char="Ø"/>
            </a:pPr>
            <a:endParaRPr lang="en-US" sz="2400" dirty="0"/>
          </a:p>
          <a:p>
            <a:pPr lvl="0" hangingPunct="0">
              <a:buNone/>
            </a:pPr>
            <a:endParaRPr lang="en-US" sz="2400" dirty="0"/>
          </a:p>
          <a:p>
            <a:pPr hangingPunct="0">
              <a:buNone/>
            </a:pP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762000"/>
            <a:ext cx="8229600" cy="5364163"/>
          </a:xfrm>
        </p:spPr>
        <p:txBody>
          <a:bodyPr>
            <a:normAutofit/>
          </a:bodyPr>
          <a:lstStyle/>
          <a:p>
            <a:pPr lvl="0">
              <a:buFont typeface="Wingdings" pitchFamily="2" charset="2"/>
              <a:buChar char="ü"/>
            </a:pPr>
            <a:r>
              <a:rPr lang="en-GB" sz="2800" i="1" dirty="0"/>
              <a:t>Appraisal lays the foundations for delivery.  </a:t>
            </a:r>
            <a:endParaRPr lang="en-US" sz="2800" dirty="0"/>
          </a:p>
          <a:p>
            <a:pPr>
              <a:buFont typeface="Wingdings" pitchFamily="2" charset="2"/>
              <a:buChar char="ü"/>
            </a:pPr>
            <a:r>
              <a:rPr lang="en-US" sz="2800" dirty="0"/>
              <a:t>This means that appraisal helps ensure that :</a:t>
            </a:r>
          </a:p>
          <a:p>
            <a:pPr>
              <a:buFont typeface="Wingdings" pitchFamily="2" charset="2"/>
              <a:buChar char="Ø"/>
            </a:pPr>
            <a:r>
              <a:rPr lang="en-US" sz="2800" dirty="0"/>
              <a:t>projects will be properly managed, by ensuring appropriate financial and monitoring systems. </a:t>
            </a:r>
            <a:endParaRPr lang="en-GB" sz="2800" i="1" dirty="0"/>
          </a:p>
          <a:p>
            <a:pPr>
              <a:buNone/>
            </a:pPr>
            <a:r>
              <a:rPr lang="en-US" sz="2800" b="1" u="sng" dirty="0"/>
              <a:t>2.3.3. Negotiating Projects</a:t>
            </a:r>
          </a:p>
          <a:p>
            <a:pPr>
              <a:buFont typeface="Wingdings" pitchFamily="2" charset="2"/>
              <a:buChar char="v"/>
            </a:pPr>
            <a:r>
              <a:rPr lang="en-US" sz="2800" dirty="0"/>
              <a:t>This process confronts representatives of the organization that initiated the project  and those of the funding body (the financiers)</a:t>
            </a:r>
          </a:p>
          <a:p>
            <a:pPr>
              <a:buFont typeface="Wingdings" pitchFamily="2" charset="2"/>
              <a:buChar char="v"/>
            </a:pPr>
            <a:r>
              <a:rPr lang="en-US" sz="2800" dirty="0"/>
              <a:t>This time the latest version of the project (for example, the appraisal report) is examined in detail.</a:t>
            </a:r>
          </a:p>
          <a:p>
            <a:pPr lvl="0">
              <a:buNone/>
            </a:pPr>
            <a:endParaRPr lang="en-US" sz="2800" b="1" dirty="0"/>
          </a:p>
          <a:p>
            <a:pPr>
              <a:buFont typeface="Wingdings" pitchFamily="2" charset="2"/>
              <a:buChar char="ü"/>
            </a:pPr>
            <a:endParaRPr lang="en-US" sz="2800"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638800"/>
          </a:xfrm>
        </p:spPr>
        <p:txBody>
          <a:bodyPr>
            <a:normAutofit lnSpcReduction="10000"/>
          </a:bodyPr>
          <a:lstStyle/>
          <a:p>
            <a:pPr>
              <a:buFont typeface="Wingdings" pitchFamily="2" charset="2"/>
              <a:buChar char="v"/>
            </a:pPr>
            <a:r>
              <a:rPr lang="en-US" sz="2400" dirty="0"/>
              <a:t>Appraisal may propose modifications.</a:t>
            </a:r>
          </a:p>
          <a:p>
            <a:pPr>
              <a:buFont typeface="Wingdings" pitchFamily="2" charset="2"/>
              <a:buChar char="v"/>
            </a:pPr>
            <a:r>
              <a:rPr lang="en-US" sz="2400" dirty="0"/>
              <a:t>During negotiation, power is in the hands of the financing body as they are owners of the resource.</a:t>
            </a:r>
          </a:p>
          <a:p>
            <a:pPr marL="342900" lvl="3" indent="-342900">
              <a:buNone/>
            </a:pPr>
            <a:r>
              <a:rPr lang="en-US" sz="2400" b="1" u="sng" dirty="0"/>
              <a:t>2.3.3.1.Preparing for negotiations </a:t>
            </a:r>
          </a:p>
          <a:p>
            <a:pPr marL="342900" lvl="3" indent="-342900">
              <a:buFont typeface="Wingdings" pitchFamily="2" charset="2"/>
              <a:buChar char="v"/>
            </a:pPr>
            <a:r>
              <a:rPr lang="en-US" sz="2400" b="1" dirty="0"/>
              <a:t>Success during negotiation is </a:t>
            </a:r>
            <a:r>
              <a:rPr lang="en-US" sz="2400" dirty="0"/>
              <a:t>the result of advance preparation.</a:t>
            </a:r>
          </a:p>
          <a:p>
            <a:pPr marL="342900" lvl="3" indent="-342900">
              <a:buFont typeface="Wingdings" pitchFamily="2" charset="2"/>
              <a:buChar char="v"/>
            </a:pPr>
            <a:r>
              <a:rPr lang="en-US" sz="2400" dirty="0"/>
              <a:t>If there is haste during this process,  it is often better to put off the date, rather than participating in it. </a:t>
            </a:r>
          </a:p>
          <a:p>
            <a:pPr marL="342900" lvl="3" indent="-342900">
              <a:buFont typeface="Wingdings" pitchFamily="2" charset="2"/>
              <a:buChar char="v"/>
            </a:pPr>
            <a:r>
              <a:rPr lang="en-US" sz="2400" dirty="0"/>
              <a:t>Four points are essential for good negotiation preparation: </a:t>
            </a:r>
          </a:p>
          <a:p>
            <a:pPr lvl="0" fontAlgn="base" hangingPunct="0">
              <a:buNone/>
            </a:pPr>
            <a:r>
              <a:rPr lang="en-US" sz="2400" dirty="0"/>
              <a:t>a</a:t>
            </a:r>
            <a:r>
              <a:rPr lang="en-US" sz="2600" dirty="0"/>
              <a:t>.  Knowing the project well; </a:t>
            </a:r>
          </a:p>
          <a:p>
            <a:pPr lvl="0" fontAlgn="base" hangingPunct="0">
              <a:buNone/>
            </a:pPr>
            <a:r>
              <a:rPr lang="en-US" sz="2600" dirty="0"/>
              <a:t>b. Knowing the goals to be achieved and the admissible margin of flexibility;</a:t>
            </a:r>
          </a:p>
          <a:p>
            <a:pPr lvl="0" fontAlgn="base" hangingPunct="0">
              <a:buNone/>
            </a:pPr>
            <a:r>
              <a:rPr lang="en-US" sz="2600" dirty="0"/>
              <a:t>c.  Knowing the other partner, </a:t>
            </a:r>
          </a:p>
          <a:p>
            <a:pPr>
              <a:buNone/>
            </a:pPr>
            <a:r>
              <a:rPr lang="en-US" sz="2600" dirty="0"/>
              <a:t>d. Exploring possible areas of agreement.</a:t>
            </a:r>
          </a:p>
          <a:p>
            <a:pPr>
              <a:buNone/>
            </a:pPr>
            <a:endParaRPr lang="en-US" sz="2400"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381000"/>
          </a:xfrm>
        </p:spPr>
        <p:txBody>
          <a:bodyPr>
            <a:noAutofit/>
          </a:bodyPr>
          <a:lstStyle/>
          <a:p>
            <a:pPr algn="l"/>
            <a:r>
              <a:rPr lang="en-US" sz="3200" b="1" dirty="0"/>
              <a:t>Cont’d</a:t>
            </a:r>
          </a:p>
        </p:txBody>
      </p:sp>
      <p:sp>
        <p:nvSpPr>
          <p:cNvPr id="3" name="Content Placeholder 2"/>
          <p:cNvSpPr>
            <a:spLocks noGrp="1"/>
          </p:cNvSpPr>
          <p:nvPr>
            <p:ph idx="1"/>
          </p:nvPr>
        </p:nvSpPr>
        <p:spPr>
          <a:xfrm>
            <a:off x="457200" y="533400"/>
            <a:ext cx="8229600" cy="5867400"/>
          </a:xfrm>
        </p:spPr>
        <p:txBody>
          <a:bodyPr>
            <a:normAutofit lnSpcReduction="10000"/>
          </a:bodyPr>
          <a:lstStyle/>
          <a:p>
            <a:pPr>
              <a:buFont typeface="Wingdings" pitchFamily="2" charset="2"/>
              <a:buChar char="v"/>
            </a:pPr>
            <a:r>
              <a:rPr lang="en-US" sz="2400" dirty="0"/>
              <a:t>Experienced negotiators :</a:t>
            </a:r>
          </a:p>
          <a:p>
            <a:pPr>
              <a:buFont typeface="Wingdings" pitchFamily="2" charset="2"/>
              <a:buChar char="ü"/>
            </a:pPr>
            <a:r>
              <a:rPr lang="en-US" sz="2400" dirty="0"/>
              <a:t>strive to develop in advance the arguments supporting their proposals. </a:t>
            </a:r>
          </a:p>
          <a:p>
            <a:pPr>
              <a:buFont typeface="Wingdings" pitchFamily="2" charset="2"/>
              <a:buChar char="ü"/>
            </a:pPr>
            <a:r>
              <a:rPr lang="en-US" sz="2400" dirty="0"/>
              <a:t>restrict oneself to a small number of clear, solid arguments, if possible based on figures.</a:t>
            </a:r>
          </a:p>
          <a:p>
            <a:pPr>
              <a:buFont typeface="Wingdings" pitchFamily="2" charset="2"/>
              <a:buChar char="ü"/>
            </a:pPr>
            <a:r>
              <a:rPr lang="en-US" sz="2400" dirty="0"/>
              <a:t>obtain as much information as possible about their future partners' point of view, motivation and pursued objectives.</a:t>
            </a:r>
          </a:p>
          <a:p>
            <a:pPr marL="342900" lvl="1" indent="-342900">
              <a:buNone/>
            </a:pPr>
            <a:r>
              <a:rPr lang="en-US" b="1" u="sng" dirty="0"/>
              <a:t>2.4. Project implementation and management. </a:t>
            </a:r>
          </a:p>
          <a:p>
            <a:pPr marL="342900" lvl="1" indent="-342900">
              <a:buFont typeface="Wingdings" pitchFamily="2" charset="2"/>
              <a:buChar char="v"/>
            </a:pPr>
            <a:r>
              <a:rPr lang="en-US" sz="2400" dirty="0"/>
              <a:t>During this phase project leaders and project teams are involved with the following components:  </a:t>
            </a:r>
          </a:p>
          <a:p>
            <a:pPr marL="342900" lvl="1" indent="-342900">
              <a:buNone/>
            </a:pPr>
            <a:r>
              <a:rPr lang="en-US" sz="2400" dirty="0"/>
              <a:t>1. </a:t>
            </a:r>
            <a:r>
              <a:rPr lang="en-US" sz="2400" b="1" dirty="0"/>
              <a:t>Team</a:t>
            </a:r>
            <a:r>
              <a:rPr lang="en-US" sz="2400" dirty="0"/>
              <a:t> :comprised of people who have various backgrounds</a:t>
            </a:r>
          </a:p>
          <a:p>
            <a:pPr marL="342900" lvl="1" indent="-342900">
              <a:buNone/>
            </a:pPr>
            <a:r>
              <a:rPr lang="en-US" sz="2400" dirty="0"/>
              <a:t>2. </a:t>
            </a:r>
            <a:r>
              <a:rPr lang="en-US" sz="2400" b="1" dirty="0"/>
              <a:t>Goal</a:t>
            </a:r>
            <a:r>
              <a:rPr lang="en-US" sz="2400" dirty="0"/>
              <a:t> :The project goal is sometimes vague or less firmly established.</a:t>
            </a:r>
          </a:p>
          <a:p>
            <a:pPr marL="342900" lvl="1" indent="-342900">
              <a:buFont typeface="Wingdings" pitchFamily="2" charset="2"/>
              <a:buChar char="v"/>
            </a:pPr>
            <a:r>
              <a:rPr lang="en-US" sz="2400" dirty="0"/>
              <a:t> In many projects, it is necessary to adapt the goal as the project proceeds. </a:t>
            </a:r>
          </a:p>
          <a:p>
            <a:pPr marL="342900" lvl="1" indent="-342900">
              <a:buFont typeface="Wingdings" pitchFamily="2" charset="2"/>
              <a:buChar char="v"/>
            </a:pPr>
            <a:endParaRPr lang="en-US" sz="2400" dirty="0"/>
          </a:p>
          <a:p>
            <a:pPr>
              <a:buNone/>
            </a:pPr>
            <a:endParaRPr lang="en-US" sz="2400"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2400" dirty="0"/>
              <a:t>Cont’d</a:t>
            </a:r>
          </a:p>
        </p:txBody>
      </p:sp>
      <p:sp>
        <p:nvSpPr>
          <p:cNvPr id="3" name="Content Placeholder 2"/>
          <p:cNvSpPr>
            <a:spLocks noGrp="1"/>
          </p:cNvSpPr>
          <p:nvPr>
            <p:ph idx="1"/>
          </p:nvPr>
        </p:nvSpPr>
        <p:spPr>
          <a:xfrm>
            <a:off x="457200" y="762000"/>
            <a:ext cx="8229600" cy="5364163"/>
          </a:xfrm>
        </p:spPr>
        <p:txBody>
          <a:bodyPr>
            <a:normAutofit/>
          </a:bodyPr>
          <a:lstStyle/>
          <a:p>
            <a:pPr marL="457200" indent="-457200">
              <a:buFont typeface="Arial" pitchFamily="34" charset="0"/>
              <a:buAutoNum type="arabicPeriod" startAt="3"/>
            </a:pPr>
            <a:r>
              <a:rPr lang="en-US" sz="2400" b="1" dirty="0"/>
              <a:t>Limited resources </a:t>
            </a:r>
            <a:r>
              <a:rPr lang="en-US" sz="2400" dirty="0"/>
              <a:t>:No project is completely free of resource pressures.  </a:t>
            </a:r>
          </a:p>
          <a:p>
            <a:pPr marL="457200" indent="-457200">
              <a:buAutoNum type="arabicPeriod" startAt="3"/>
            </a:pPr>
            <a:r>
              <a:rPr lang="en-US" sz="2400" b="1" dirty="0"/>
              <a:t>Uncertainty (risk):</a:t>
            </a:r>
          </a:p>
          <a:p>
            <a:pPr marL="457200" indent="-457200">
              <a:buFont typeface="Wingdings" pitchFamily="2" charset="2"/>
              <a:buChar char="ü"/>
            </a:pPr>
            <a:r>
              <a:rPr lang="en-US" sz="2400" dirty="0"/>
              <a:t>One characteristic feature of projects is that their success is never guaranteed beforehand. </a:t>
            </a:r>
          </a:p>
          <a:p>
            <a:pPr marL="457200" indent="-457200">
              <a:buFont typeface="Wingdings" pitchFamily="2" charset="2"/>
              <a:buChar char="ü"/>
            </a:pPr>
            <a:r>
              <a:rPr lang="en-US" sz="2400" dirty="0"/>
              <a:t> Even if the desired goal is already being reached, it is uncertain whether it will be achieved within the available budget or the proposed time</a:t>
            </a:r>
          </a:p>
          <a:p>
            <a:pPr marL="457200" indent="-457200">
              <a:buFont typeface="Wingdings" pitchFamily="2" charset="2"/>
              <a:buChar char="v"/>
            </a:pPr>
            <a:r>
              <a:rPr lang="en-US" sz="2400" dirty="0"/>
              <a:t>Whatever a project manager does,  it relates to  the following five parameters: </a:t>
            </a:r>
          </a:p>
          <a:p>
            <a:pPr marL="457200" indent="-457200">
              <a:buAutoNum type="alphaLcPeriod"/>
            </a:pPr>
            <a:r>
              <a:rPr lang="en-US" sz="2400" dirty="0"/>
              <a:t>Time</a:t>
            </a:r>
          </a:p>
          <a:p>
            <a:pPr marL="457200" indent="-457200">
              <a:buAutoNum type="alphaLcPeriod"/>
            </a:pPr>
            <a:r>
              <a:rPr lang="en-US" sz="2400" dirty="0"/>
              <a:t>Money</a:t>
            </a:r>
          </a:p>
          <a:p>
            <a:pPr marL="457200" indent="-457200">
              <a:buAutoNum type="alphaLcPeriod"/>
            </a:pPr>
            <a:r>
              <a:rPr lang="en-US" sz="2400" dirty="0"/>
              <a:t>Organization </a:t>
            </a:r>
          </a:p>
          <a:p>
            <a:pPr marL="457200" indent="-457200">
              <a:buNone/>
            </a:pPr>
            <a:endParaRPr lang="en-US" sz="2400" dirty="0"/>
          </a:p>
          <a:p>
            <a:pPr marL="457200" indent="-457200">
              <a:buNone/>
            </a:pPr>
            <a:endParaRPr lang="en-US" sz="2400"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normAutofit/>
          </a:bodyPr>
          <a:lstStyle/>
          <a:p>
            <a:pPr>
              <a:buNone/>
            </a:pPr>
            <a:r>
              <a:rPr lang="en-US" sz="2400" dirty="0"/>
              <a:t>d. Quality</a:t>
            </a:r>
          </a:p>
          <a:p>
            <a:pPr>
              <a:buNone/>
            </a:pPr>
            <a:r>
              <a:rPr lang="en-US" sz="2400" dirty="0"/>
              <a:t>e. Information</a:t>
            </a:r>
          </a:p>
          <a:p>
            <a:pPr>
              <a:buFont typeface="Wingdings" pitchFamily="2" charset="2"/>
              <a:buChar char="v"/>
            </a:pPr>
            <a:r>
              <a:rPr lang="en-US" sz="2400" dirty="0"/>
              <a:t>These five parameters are often known as the ‘control factors’,</a:t>
            </a:r>
          </a:p>
          <a:p>
            <a:pPr>
              <a:buFont typeface="Wingdings" pitchFamily="2" charset="2"/>
              <a:buChar char="v"/>
            </a:pPr>
            <a:r>
              <a:rPr lang="en-US" sz="2800" b="1" dirty="0"/>
              <a:t>The control factors appear </a:t>
            </a:r>
            <a:r>
              <a:rPr lang="en-US" sz="2400" dirty="0"/>
              <a:t>in project plans, progress monitoring and project reporting.</a:t>
            </a:r>
          </a:p>
          <a:p>
            <a:pPr>
              <a:buFont typeface="Wingdings" pitchFamily="2" charset="2"/>
              <a:buChar char="v"/>
            </a:pPr>
            <a:r>
              <a:rPr lang="en-US" sz="2400" dirty="0"/>
              <a:t>The five project parameters and their implication during project planning, progress monitoring and project reporting is discussed as follows.</a:t>
            </a:r>
          </a:p>
          <a:p>
            <a:pPr marL="457200" indent="-457200">
              <a:buAutoNum type="alphaLcPeriod"/>
            </a:pPr>
            <a:r>
              <a:rPr lang="en-US" sz="2400" b="1" u="sng" dirty="0"/>
              <a:t>Time</a:t>
            </a:r>
          </a:p>
          <a:p>
            <a:pPr marL="457200" indent="-457200">
              <a:buFont typeface="Wingdings" pitchFamily="2" charset="2"/>
              <a:buChar char="v"/>
            </a:pPr>
            <a:r>
              <a:rPr lang="en-US" sz="2400" dirty="0"/>
              <a:t>Managing time involves ensuring that tasks are completed on time.  </a:t>
            </a:r>
          </a:p>
          <a:p>
            <a:pPr marL="457200" indent="-457200">
              <a:buFont typeface="Wingdings" pitchFamily="2" charset="2"/>
              <a:buChar char="v"/>
            </a:pPr>
            <a:r>
              <a:rPr lang="en-US" b="1" dirty="0"/>
              <a:t>Time in project plans</a:t>
            </a:r>
            <a:r>
              <a:rPr lang="en-US" sz="2400" b="1" dirty="0"/>
              <a:t>:</a:t>
            </a:r>
            <a:endParaRPr lang="en-US" sz="2400" u="sng"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914400"/>
            <a:ext cx="8229600" cy="5211763"/>
          </a:xfrm>
        </p:spPr>
        <p:txBody>
          <a:bodyPr>
            <a:normAutofit lnSpcReduction="10000"/>
          </a:bodyPr>
          <a:lstStyle/>
          <a:p>
            <a:pPr lvl="0" fontAlgn="base" hangingPunct="0">
              <a:buFont typeface="Wingdings" pitchFamily="2" charset="2"/>
              <a:buChar char="ü"/>
            </a:pPr>
            <a:r>
              <a:rPr lang="en-US" sz="2400" dirty="0"/>
              <a:t>Determine which activities should take place in which phase.</a:t>
            </a:r>
          </a:p>
          <a:p>
            <a:pPr lvl="0" fontAlgn="base" hangingPunct="0">
              <a:buFont typeface="Wingdings" pitchFamily="2" charset="2"/>
              <a:buChar char="ü"/>
            </a:pPr>
            <a:r>
              <a:rPr lang="en-US" sz="2400" dirty="0"/>
              <a:t>Estimate how long each activity will take</a:t>
            </a:r>
          </a:p>
          <a:p>
            <a:pPr lvl="0" fontAlgn="base" hangingPunct="0">
              <a:buFont typeface="Wingdings" pitchFamily="2" charset="2"/>
              <a:buChar char="ü"/>
            </a:pPr>
            <a:r>
              <a:rPr lang="en-US" sz="2400" dirty="0"/>
              <a:t>Determine the order in which activities should be completed.</a:t>
            </a:r>
          </a:p>
          <a:p>
            <a:pPr lvl="0" fontAlgn="base" hangingPunct="0">
              <a:buFont typeface="Wingdings" pitchFamily="2" charset="2"/>
              <a:buChar char="ü"/>
            </a:pPr>
            <a:r>
              <a:rPr lang="en-US" sz="2400" dirty="0"/>
              <a:t>Allocate people and materials.</a:t>
            </a:r>
          </a:p>
          <a:p>
            <a:pPr lvl="0" fontAlgn="base" hangingPunct="0">
              <a:buFont typeface="Wingdings" pitchFamily="2" charset="2"/>
              <a:buChar char="ü"/>
            </a:pPr>
            <a:r>
              <a:rPr lang="en-US" sz="2400" dirty="0"/>
              <a:t>Determine the (most important) deadlines</a:t>
            </a:r>
          </a:p>
          <a:p>
            <a:pPr lvl="0" fontAlgn="base" hangingPunct="0">
              <a:buFont typeface="Wingdings" pitchFamily="2" charset="2"/>
              <a:buChar char="v"/>
            </a:pPr>
            <a:r>
              <a:rPr lang="en-US" sz="2400" b="1" dirty="0"/>
              <a:t>Time in progress monitoring:</a:t>
            </a:r>
          </a:p>
          <a:p>
            <a:pPr lvl="0" fontAlgn="base" hangingPunct="0">
              <a:buFont typeface="Wingdings" pitchFamily="2" charset="2"/>
              <a:buChar char="ü"/>
            </a:pPr>
            <a:r>
              <a:rPr lang="en-US" sz="2400" dirty="0"/>
              <a:t>Monitor progress. </a:t>
            </a:r>
          </a:p>
          <a:p>
            <a:pPr lvl="0" fontAlgn="base" hangingPunct="0">
              <a:buFont typeface="Wingdings" pitchFamily="2" charset="2"/>
              <a:buChar char="ü"/>
            </a:pPr>
            <a:r>
              <a:rPr lang="en-US" sz="2400" dirty="0"/>
              <a:t> Monitor deadlines</a:t>
            </a:r>
          </a:p>
          <a:p>
            <a:pPr lvl="0" fontAlgn="base" hangingPunct="0">
              <a:buFont typeface="Wingdings" pitchFamily="2" charset="2"/>
              <a:buChar char="ü"/>
            </a:pPr>
            <a:r>
              <a:rPr lang="en-US" sz="2400" dirty="0"/>
              <a:t>Adjust schedules</a:t>
            </a:r>
          </a:p>
          <a:p>
            <a:pPr fontAlgn="base" hangingPunct="0">
              <a:buFont typeface="Wingdings" pitchFamily="2" charset="2"/>
              <a:buChar char="v"/>
            </a:pPr>
            <a:r>
              <a:rPr lang="en-US" sz="2400" b="1" dirty="0"/>
              <a:t>Time in project reporting:</a:t>
            </a:r>
            <a:endParaRPr lang="en-US" sz="2400" dirty="0"/>
          </a:p>
          <a:p>
            <a:pPr lvl="0" fontAlgn="base" hangingPunct="0">
              <a:buFont typeface="Wingdings" pitchFamily="2" charset="2"/>
              <a:buChar char="ü"/>
            </a:pPr>
            <a:r>
              <a:rPr lang="en-US" sz="2400" dirty="0"/>
              <a:t>Report on the actual timeline.</a:t>
            </a:r>
          </a:p>
          <a:p>
            <a:pPr lvl="0" fontAlgn="base" hangingPunct="0">
              <a:buFont typeface="Wingdings" pitchFamily="2" charset="2"/>
              <a:buChar char="ü"/>
            </a:pPr>
            <a:r>
              <a:rPr lang="en-US" sz="2400" dirty="0"/>
              <a:t>Analyze and explain why some tasks proceeded much more quickly or much more slowly than expected.</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0" algn="l"/>
            <a:br>
              <a:rPr lang="en-US" sz="2400" b="1" dirty="0"/>
            </a:br>
            <a:r>
              <a:rPr lang="en-US" sz="2400" b="1" dirty="0"/>
              <a:t>b. Money</a:t>
            </a:r>
            <a:r>
              <a:rPr lang="en-US" sz="2400" dirty="0"/>
              <a:t> </a:t>
            </a:r>
            <a:br>
              <a:rPr lang="en-US" sz="2400" dirty="0"/>
            </a:br>
            <a:endParaRPr lang="en-US" sz="24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400" dirty="0"/>
              <a:t>The management of money within a project involves ensuring that the costs remain within the budget.</a:t>
            </a:r>
          </a:p>
          <a:p>
            <a:pPr>
              <a:buFont typeface="Wingdings" pitchFamily="2" charset="2"/>
              <a:buChar char="v"/>
            </a:pPr>
            <a:r>
              <a:rPr lang="en-US" sz="2400" b="1" dirty="0"/>
              <a:t>Money in project plans:</a:t>
            </a:r>
            <a:endParaRPr lang="en-US" sz="2400" dirty="0"/>
          </a:p>
          <a:p>
            <a:pPr lvl="0" fontAlgn="base" hangingPunct="0">
              <a:buFont typeface="Wingdings" pitchFamily="2" charset="2"/>
              <a:buChar char="ü"/>
            </a:pPr>
            <a:r>
              <a:rPr lang="en-US" sz="2400" dirty="0"/>
              <a:t>Determine the fees of the team members</a:t>
            </a:r>
          </a:p>
          <a:p>
            <a:pPr lvl="0" fontAlgn="base" hangingPunct="0">
              <a:buFont typeface="Wingdings" pitchFamily="2" charset="2"/>
              <a:buChar char="ü"/>
            </a:pPr>
            <a:r>
              <a:rPr lang="en-US" sz="2400" dirty="0"/>
              <a:t> Estimate the hours for the team members.</a:t>
            </a:r>
          </a:p>
          <a:p>
            <a:pPr lvl="0" fontAlgn="base" hangingPunct="0">
              <a:buFont typeface="Wingdings" pitchFamily="2" charset="2"/>
              <a:buChar char="ü"/>
            </a:pPr>
            <a:r>
              <a:rPr lang="en-US" sz="2400" dirty="0"/>
              <a:t> Assign budgets to team members for specific tasks.</a:t>
            </a:r>
          </a:p>
          <a:p>
            <a:pPr lvl="0" fontAlgn="base" hangingPunct="0">
              <a:buFont typeface="Wingdings" pitchFamily="2" charset="2"/>
              <a:buChar char="ü"/>
            </a:pPr>
            <a:r>
              <a:rPr lang="en-US" sz="2400" dirty="0"/>
              <a:t>Determine costs for material and tools.  </a:t>
            </a:r>
          </a:p>
          <a:p>
            <a:pPr fontAlgn="base" hangingPunct="0">
              <a:buFont typeface="Wingdings" pitchFamily="2" charset="2"/>
              <a:buChar char="v"/>
            </a:pPr>
            <a:r>
              <a:rPr lang="en-US" sz="2400" b="1" dirty="0"/>
              <a:t>Money in progress monitoring</a:t>
            </a:r>
            <a:endParaRPr lang="en-US" sz="2400" dirty="0"/>
          </a:p>
          <a:p>
            <a:pPr lvl="0" fontAlgn="base" hangingPunct="0">
              <a:buFont typeface="Wingdings" pitchFamily="2" charset="2"/>
              <a:buChar char="ü"/>
            </a:pPr>
            <a:r>
              <a:rPr lang="en-US" sz="2400" dirty="0"/>
              <a:t>Monitor cash flow</a:t>
            </a:r>
          </a:p>
          <a:p>
            <a:pPr lvl="0" fontAlgn="base" hangingPunct="0">
              <a:buFont typeface="Wingdings" pitchFamily="2" charset="2"/>
              <a:buChar char="ü"/>
            </a:pPr>
            <a:r>
              <a:rPr lang="en-US" sz="2400" dirty="0"/>
              <a:t>Negotiate with suppliers.</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algn="l"/>
            <a:r>
              <a:rPr lang="en-US" sz="2400" dirty="0"/>
              <a:t>Cont’d</a:t>
            </a:r>
          </a:p>
        </p:txBody>
      </p:sp>
      <p:sp>
        <p:nvSpPr>
          <p:cNvPr id="3" name="Content Placeholder 2"/>
          <p:cNvSpPr>
            <a:spLocks noGrp="1"/>
          </p:cNvSpPr>
          <p:nvPr>
            <p:ph idx="1"/>
          </p:nvPr>
        </p:nvSpPr>
        <p:spPr>
          <a:xfrm>
            <a:off x="457200" y="914400"/>
            <a:ext cx="8229600" cy="5211763"/>
          </a:xfrm>
        </p:spPr>
        <p:txBody>
          <a:bodyPr>
            <a:normAutofit lnSpcReduction="10000"/>
          </a:bodyPr>
          <a:lstStyle/>
          <a:p>
            <a:pPr lvl="0" fontAlgn="base" hangingPunct="0">
              <a:buFont typeface="Wingdings" pitchFamily="2" charset="2"/>
              <a:buChar char="ü"/>
            </a:pPr>
            <a:r>
              <a:rPr lang="en-US" sz="2400" dirty="0"/>
              <a:t>Determine whether the original cost estimates are still accurate.</a:t>
            </a:r>
          </a:p>
          <a:p>
            <a:pPr lvl="0" fontAlgn="base" hangingPunct="0">
              <a:buFont typeface="Wingdings" pitchFamily="2" charset="2"/>
              <a:buChar char="ü"/>
            </a:pPr>
            <a:r>
              <a:rPr lang="en-US" sz="2400" dirty="0"/>
              <a:t>Adjust budgets</a:t>
            </a:r>
          </a:p>
          <a:p>
            <a:pPr lvl="0" fontAlgn="base" hangingPunct="0">
              <a:buFont typeface="Wingdings" pitchFamily="2" charset="2"/>
              <a:buChar char="ü"/>
            </a:pPr>
            <a:r>
              <a:rPr lang="en-US" sz="2400" dirty="0"/>
              <a:t>Negotiate with customer and/or client concerning budget adjustments.  </a:t>
            </a:r>
          </a:p>
          <a:p>
            <a:pPr fontAlgn="base" hangingPunct="0">
              <a:buFont typeface="Wingdings" pitchFamily="2" charset="2"/>
              <a:buChar char="v"/>
            </a:pPr>
            <a:r>
              <a:rPr lang="en-US" sz="2400" b="1" dirty="0"/>
              <a:t>Money in project reporting:</a:t>
            </a:r>
            <a:endParaRPr lang="en-US" sz="2400" dirty="0"/>
          </a:p>
          <a:p>
            <a:pPr lvl="0" fontAlgn="base" hangingPunct="0">
              <a:buFont typeface="Wingdings" pitchFamily="2" charset="2"/>
              <a:buChar char="ü"/>
            </a:pPr>
            <a:r>
              <a:rPr lang="en-US" sz="2400" dirty="0"/>
              <a:t>Compile financial reports and statements.  </a:t>
            </a:r>
          </a:p>
          <a:p>
            <a:pPr lvl="0" fontAlgn="base" hangingPunct="0">
              <a:buFont typeface="Wingdings" pitchFamily="2" charset="2"/>
              <a:buChar char="ü"/>
            </a:pPr>
            <a:r>
              <a:rPr lang="en-US" sz="2400" dirty="0"/>
              <a:t>Analyze definitive financial report.</a:t>
            </a:r>
          </a:p>
          <a:p>
            <a:pPr fontAlgn="base" hangingPunct="0">
              <a:buNone/>
            </a:pPr>
            <a:r>
              <a:rPr lang="en-US" sz="2400" dirty="0"/>
              <a:t>C. </a:t>
            </a:r>
            <a:r>
              <a:rPr lang="en-US" sz="2400" b="1" u="sng" dirty="0"/>
              <a:t>Quality</a:t>
            </a:r>
            <a:r>
              <a:rPr lang="en-US" sz="2400" u="sng" dirty="0"/>
              <a:t> </a:t>
            </a:r>
          </a:p>
          <a:p>
            <a:pPr fontAlgn="base" hangingPunct="0">
              <a:buFont typeface="Wingdings" pitchFamily="2" charset="2"/>
              <a:buChar char="v"/>
            </a:pPr>
            <a:r>
              <a:rPr lang="en-US" sz="2400" dirty="0"/>
              <a:t>The project result must fulfill a number of quality requirements.</a:t>
            </a:r>
          </a:p>
          <a:p>
            <a:pPr fontAlgn="base" hangingPunct="0">
              <a:buFont typeface="Wingdings" pitchFamily="2" charset="2"/>
              <a:buChar char="v"/>
            </a:pPr>
            <a:r>
              <a:rPr lang="en-US" sz="2400" dirty="0"/>
              <a:t>This also applies to the various intermediate products of the project. </a:t>
            </a:r>
            <a:endParaRPr lang="en-US" sz="2400" u="sng" dirty="0"/>
          </a:p>
          <a:p>
            <a:pPr lvl="0" fontAlgn="base" hangingPunct="0">
              <a:buNone/>
            </a:pP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b="1" dirty="0"/>
            </a:br>
            <a:br>
              <a:rPr lang="en-US" b="1" dirty="0"/>
            </a:br>
            <a:r>
              <a:rPr lang="en-US" sz="2800" b="1" dirty="0"/>
              <a:t>1.6.Management-by-Projects</a:t>
            </a:r>
            <a:br>
              <a:rPr lang="en-US" sz="2800" dirty="0"/>
            </a:br>
            <a:endParaRPr lang="en-US" sz="2800" dirty="0"/>
          </a:p>
        </p:txBody>
      </p:sp>
      <p:sp>
        <p:nvSpPr>
          <p:cNvPr id="3" name="Content Placeholder 2"/>
          <p:cNvSpPr>
            <a:spLocks noGrp="1"/>
          </p:cNvSpPr>
          <p:nvPr>
            <p:ph idx="1"/>
          </p:nvPr>
        </p:nvSpPr>
        <p:spPr>
          <a:xfrm>
            <a:off x="457200" y="838200"/>
            <a:ext cx="8229600" cy="5287963"/>
          </a:xfrm>
        </p:spPr>
        <p:txBody>
          <a:bodyPr>
            <a:normAutofit lnSpcReduction="10000"/>
          </a:bodyPr>
          <a:lstStyle/>
          <a:p>
            <a:pPr>
              <a:buFont typeface="Wingdings" pitchFamily="2" charset="2"/>
              <a:buChar char="v"/>
            </a:pPr>
            <a:r>
              <a:rPr lang="en-US" sz="2800" dirty="0"/>
              <a:t>In the beginning, its practice was limited to certain organization- engineering, construction, aerospace and defense for many years.</a:t>
            </a:r>
          </a:p>
          <a:p>
            <a:pPr>
              <a:buFont typeface="Wingdings" pitchFamily="2" charset="2"/>
              <a:buChar char="v"/>
            </a:pPr>
            <a:r>
              <a:rPr lang="en-US" sz="2800" dirty="0"/>
              <a:t>Now a days projects are influencing the tasks of every organization- both product and service rendering institutions.</a:t>
            </a:r>
          </a:p>
          <a:p>
            <a:pPr>
              <a:buFont typeface="Wingdings" pitchFamily="2" charset="2"/>
              <a:buChar char="v"/>
            </a:pPr>
            <a:r>
              <a:rPr lang="en-US" sz="2800" dirty="0"/>
              <a:t>The management-by-projects approach encourages: </a:t>
            </a:r>
          </a:p>
          <a:p>
            <a:pPr lvl="0">
              <a:buFont typeface="Wingdings" pitchFamily="2" charset="2"/>
              <a:buChar char="ü"/>
            </a:pPr>
            <a:r>
              <a:rPr lang="en-US" sz="2800" dirty="0"/>
              <a:t>Organization flexibility. </a:t>
            </a:r>
          </a:p>
          <a:p>
            <a:pPr lvl="0">
              <a:buFont typeface="Wingdings" pitchFamily="2" charset="2"/>
              <a:buChar char="ü"/>
            </a:pPr>
            <a:r>
              <a:rPr lang="en-US" sz="2800" dirty="0"/>
              <a:t>Decentralized management responsibility. </a:t>
            </a:r>
          </a:p>
          <a:p>
            <a:pPr lvl="0">
              <a:buFont typeface="Wingdings" pitchFamily="2" charset="2"/>
              <a:buChar char="ü"/>
            </a:pPr>
            <a:r>
              <a:rPr lang="en-US" sz="2800" dirty="0"/>
              <a:t>Holistic view of problems </a:t>
            </a:r>
          </a:p>
          <a:p>
            <a:pPr lvl="0">
              <a:buFont typeface="Wingdings" pitchFamily="2" charset="2"/>
              <a:buChar char="ü"/>
            </a:pPr>
            <a:r>
              <a:rPr lang="en-US" sz="2800" dirty="0"/>
              <a:t>Goal-orientated problem solution processes.</a:t>
            </a:r>
          </a:p>
          <a:p>
            <a:pPr>
              <a:buFont typeface="Wingdings" pitchFamily="2" charset="2"/>
              <a:buChar char="v"/>
            </a:pPr>
            <a:endParaRPr lang="en-US" sz="2800"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715000"/>
          </a:xfrm>
        </p:spPr>
        <p:txBody>
          <a:bodyPr>
            <a:normAutofit lnSpcReduction="10000"/>
          </a:bodyPr>
          <a:lstStyle/>
          <a:p>
            <a:pPr>
              <a:buFont typeface="Wingdings" pitchFamily="2" charset="2"/>
              <a:buChar char="v"/>
            </a:pPr>
            <a:r>
              <a:rPr lang="en-US" sz="2400" dirty="0"/>
              <a:t>When managing a project, it is particularly important for quality requirements to be determined, agreed upon and recorded in writing during the definition phase.</a:t>
            </a:r>
          </a:p>
          <a:p>
            <a:pPr>
              <a:buFont typeface="Wingdings" pitchFamily="2" charset="2"/>
              <a:buChar char="v"/>
            </a:pPr>
            <a:r>
              <a:rPr lang="en-US" sz="2400" dirty="0"/>
              <a:t>Quality has a lot to do with meeting specifications set for each element of the project.</a:t>
            </a:r>
          </a:p>
          <a:p>
            <a:pPr>
              <a:buFont typeface="Wingdings" pitchFamily="2" charset="2"/>
              <a:buChar char="v"/>
            </a:pPr>
            <a:r>
              <a:rPr lang="en-US" sz="2400" dirty="0"/>
              <a:t>Additional quality requirements may be specified for various tasks within the project.</a:t>
            </a:r>
          </a:p>
          <a:p>
            <a:pPr>
              <a:buFont typeface="Wingdings" pitchFamily="2" charset="2"/>
              <a:buChar char="ü"/>
            </a:pPr>
            <a:r>
              <a:rPr lang="en-US" sz="2400" dirty="0"/>
              <a:t> For example, a particular task can be carried out only by certified personnel.  </a:t>
            </a:r>
          </a:p>
          <a:p>
            <a:pPr fontAlgn="base" hangingPunct="0">
              <a:buFont typeface="Wingdings" pitchFamily="2" charset="2"/>
              <a:buChar char="v"/>
            </a:pPr>
            <a:r>
              <a:rPr lang="en-US" sz="2400" b="1" dirty="0"/>
              <a:t>Quality in project plans:</a:t>
            </a:r>
            <a:r>
              <a:rPr lang="en-US" sz="2400" dirty="0"/>
              <a:t>  </a:t>
            </a:r>
          </a:p>
          <a:p>
            <a:pPr lvl="0" fontAlgn="base" hangingPunct="0">
              <a:buFont typeface="Wingdings" pitchFamily="2" charset="2"/>
              <a:buChar char="ü"/>
            </a:pPr>
            <a:r>
              <a:rPr lang="en-US" sz="2400" dirty="0"/>
              <a:t>Establish the desired quality of the project result and the intermediate products (this takes place primarily in the definition phase). </a:t>
            </a:r>
          </a:p>
          <a:p>
            <a:pPr lvl="0" fontAlgn="base" hangingPunct="0">
              <a:buFont typeface="Wingdings" pitchFamily="2" charset="2"/>
              <a:buChar char="ü"/>
            </a:pPr>
            <a:r>
              <a:rPr lang="en-US" sz="2400" dirty="0"/>
              <a:t>Establish the desired quality for the accomplishment of the various activities in the project.  </a:t>
            </a:r>
          </a:p>
          <a:p>
            <a:pPr>
              <a:buNone/>
            </a:pPr>
            <a:endParaRPr lang="en-US" sz="2400" dirty="0"/>
          </a:p>
          <a:p>
            <a:pPr>
              <a:buFont typeface="Wingdings" pitchFamily="2" charset="2"/>
              <a:buChar char="v"/>
            </a:pPr>
            <a:endParaRPr lang="en-US" sz="2400" dirty="0"/>
          </a:p>
          <a:p>
            <a:pPr>
              <a:buFont typeface="Wingdings" pitchFamily="2" charset="2"/>
              <a:buChar char="v"/>
            </a:pPr>
            <a:endParaRPr lang="en-US" sz="2400"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304800" y="609600"/>
            <a:ext cx="8534400" cy="6019800"/>
          </a:xfrm>
        </p:spPr>
        <p:txBody>
          <a:bodyPr>
            <a:normAutofit lnSpcReduction="10000"/>
          </a:bodyPr>
          <a:lstStyle/>
          <a:p>
            <a:pPr fontAlgn="base" hangingPunct="0">
              <a:buFont typeface="Wingdings" pitchFamily="2" charset="2"/>
              <a:buChar char="v"/>
            </a:pPr>
            <a:r>
              <a:rPr lang="en-US" sz="2400" b="1" dirty="0"/>
              <a:t>Quality in progress monitoring</a:t>
            </a:r>
            <a:r>
              <a:rPr lang="en-US" sz="2400" dirty="0"/>
              <a:t>: </a:t>
            </a:r>
          </a:p>
          <a:p>
            <a:pPr lvl="0" fontAlgn="base" hangingPunct="0">
              <a:buFont typeface="Wingdings" pitchFamily="2" charset="2"/>
              <a:buChar char="ü"/>
            </a:pPr>
            <a:r>
              <a:rPr lang="en-US" sz="2400" dirty="0"/>
              <a:t>Test the (intermediate) results. </a:t>
            </a:r>
          </a:p>
          <a:p>
            <a:pPr lvl="0" fontAlgn="base" hangingPunct="0">
              <a:buFont typeface="Wingdings" pitchFamily="2" charset="2"/>
              <a:buChar char="ü"/>
            </a:pPr>
            <a:r>
              <a:rPr lang="en-US" sz="2400" dirty="0"/>
              <a:t>Address any quality problems.</a:t>
            </a:r>
          </a:p>
          <a:p>
            <a:pPr fontAlgn="base" hangingPunct="0">
              <a:buFont typeface="Wingdings" pitchFamily="2" charset="2"/>
              <a:buChar char="v"/>
            </a:pPr>
            <a:r>
              <a:rPr lang="en-US" sz="2400" b="1" dirty="0"/>
              <a:t>Quality in the project reporting:</a:t>
            </a:r>
            <a:r>
              <a:rPr lang="en-US" sz="2400" dirty="0"/>
              <a:t> </a:t>
            </a:r>
          </a:p>
          <a:p>
            <a:pPr lvl="0" fontAlgn="base" hangingPunct="0">
              <a:buFont typeface="Wingdings" pitchFamily="2" charset="2"/>
              <a:buChar char="ü"/>
            </a:pPr>
            <a:r>
              <a:rPr lang="en-US" sz="2400" dirty="0"/>
              <a:t>Confirm that the desired quality has been attained. </a:t>
            </a:r>
          </a:p>
          <a:p>
            <a:pPr lvl="0" fontAlgn="base" hangingPunct="0">
              <a:buFont typeface="Wingdings" pitchFamily="2" charset="2"/>
              <a:buChar char="ü"/>
            </a:pPr>
            <a:r>
              <a:rPr lang="en-US" sz="2400" dirty="0"/>
              <a:t> Address any complaints (particularly in the follow-up phase).</a:t>
            </a:r>
          </a:p>
          <a:p>
            <a:pPr lvl="0" fontAlgn="base" hangingPunct="0">
              <a:buFont typeface="Wingdings" pitchFamily="2" charset="2"/>
              <a:buChar char="v"/>
            </a:pPr>
            <a:r>
              <a:rPr lang="en-US" sz="2400" dirty="0"/>
              <a:t> Perfectionism impedes project management.</a:t>
            </a:r>
          </a:p>
          <a:p>
            <a:pPr fontAlgn="base" hangingPunct="0">
              <a:buFont typeface="Wingdings" pitchFamily="2" charset="2"/>
              <a:buChar char="v"/>
            </a:pPr>
            <a:r>
              <a:rPr lang="en-US" sz="2400" dirty="0"/>
              <a:t>A pragmatic attitude toward the quality levels of a project can be expressed as ‘Good enough is good’. </a:t>
            </a:r>
          </a:p>
          <a:p>
            <a:pPr fontAlgn="base" hangingPunct="0">
              <a:buFont typeface="Wingdings" pitchFamily="2" charset="2"/>
              <a:buChar char="v"/>
            </a:pPr>
            <a:r>
              <a:rPr lang="en-US" sz="2400" dirty="0"/>
              <a:t>Projects that strive to achieve the highest possible level of quality are often at great risk of never being completed.</a:t>
            </a:r>
          </a:p>
          <a:p>
            <a:pPr lvl="0" fontAlgn="base" hangingPunct="0">
              <a:buNone/>
            </a:pPr>
            <a:endParaRPr lang="en-US" sz="2600" dirty="0"/>
          </a:p>
          <a:p>
            <a:pPr lvl="0" fontAlgn="base" hangingPunct="0">
              <a:buNone/>
            </a:pPr>
            <a:r>
              <a:rPr lang="en-US" sz="2400" dirty="0"/>
              <a:t> </a:t>
            </a:r>
          </a:p>
          <a:p>
            <a:pPr lvl="0" fontAlgn="base" hangingPunct="0">
              <a:buFont typeface="Wingdings" pitchFamily="2" charset="2"/>
              <a:buChar char="ü"/>
            </a:pPr>
            <a:endParaRPr lang="en-US" sz="2400" dirty="0"/>
          </a:p>
          <a:p>
            <a:pPr lvl="0" fontAlgn="base" hangingPunct="0">
              <a:buNone/>
            </a:pPr>
            <a:r>
              <a:rPr lang="en-US" sz="2400" dirty="0"/>
              <a:t>  </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normAutofit/>
          </a:bodyPr>
          <a:lstStyle/>
          <a:p>
            <a:pPr fontAlgn="base" hangingPunct="0">
              <a:buNone/>
            </a:pPr>
            <a:r>
              <a:rPr lang="en-US" sz="2800" b="1" dirty="0"/>
              <a:t>d. Organization.</a:t>
            </a:r>
          </a:p>
          <a:p>
            <a:pPr fontAlgn="base" hangingPunct="0">
              <a:buNone/>
            </a:pPr>
            <a:r>
              <a:rPr lang="en-US" sz="2400" b="1" dirty="0"/>
              <a:t>Organization in project plans:</a:t>
            </a:r>
            <a:r>
              <a:rPr lang="en-US" sz="2400" dirty="0"/>
              <a:t>  </a:t>
            </a:r>
          </a:p>
          <a:p>
            <a:pPr lvl="0" fontAlgn="base" hangingPunct="0">
              <a:buFont typeface="Wingdings" pitchFamily="2" charset="2"/>
              <a:buChar char="ü"/>
            </a:pPr>
            <a:r>
              <a:rPr lang="en-US" sz="2400" dirty="0"/>
              <a:t>Assemble the team. </a:t>
            </a:r>
          </a:p>
          <a:p>
            <a:pPr lvl="0" fontAlgn="base" hangingPunct="0">
              <a:buFont typeface="Wingdings" pitchFamily="2" charset="2"/>
              <a:buChar char="ü"/>
            </a:pPr>
            <a:r>
              <a:rPr lang="en-US" sz="2400" dirty="0"/>
              <a:t>Assign authority. </a:t>
            </a:r>
          </a:p>
          <a:p>
            <a:pPr lvl="0" fontAlgn="base" hangingPunct="0">
              <a:buFont typeface="Wingdings" pitchFamily="2" charset="2"/>
              <a:buChar char="ü"/>
            </a:pPr>
            <a:r>
              <a:rPr lang="en-US" sz="2400" dirty="0"/>
              <a:t> Assign tasks to team members. </a:t>
            </a:r>
          </a:p>
          <a:p>
            <a:pPr lvl="0" fontAlgn="base" hangingPunct="0">
              <a:buFont typeface="Wingdings" pitchFamily="2" charset="2"/>
              <a:buChar char="ü"/>
            </a:pPr>
            <a:r>
              <a:rPr lang="en-US" sz="2400" dirty="0"/>
              <a:t>Make agreements concerning the availability of people with other (project) managers and higher management.  </a:t>
            </a:r>
          </a:p>
          <a:p>
            <a:pPr fontAlgn="base" hangingPunct="0">
              <a:buFont typeface="Wingdings" pitchFamily="2" charset="2"/>
              <a:buChar char="v"/>
            </a:pPr>
            <a:r>
              <a:rPr lang="en-US" sz="2400" b="1" dirty="0"/>
              <a:t>Organization in progress monitoring:</a:t>
            </a:r>
            <a:r>
              <a:rPr lang="en-US" sz="2400" dirty="0"/>
              <a:t> </a:t>
            </a:r>
          </a:p>
          <a:p>
            <a:pPr lvl="0" fontAlgn="base" hangingPunct="0">
              <a:buFont typeface="Wingdings" pitchFamily="2" charset="2"/>
              <a:buChar char="ü"/>
            </a:pPr>
            <a:r>
              <a:rPr lang="en-US" sz="2400" dirty="0"/>
              <a:t>Direct the team. </a:t>
            </a:r>
          </a:p>
          <a:p>
            <a:pPr lvl="0" fontAlgn="base" hangingPunct="0">
              <a:buFont typeface="Wingdings" pitchFamily="2" charset="2"/>
              <a:buChar char="ü"/>
            </a:pPr>
            <a:r>
              <a:rPr lang="en-US" sz="2400" dirty="0"/>
              <a:t>Monitor human aspects (soft skills). </a:t>
            </a:r>
          </a:p>
          <a:p>
            <a:pPr lvl="0" fontAlgn="base" hangingPunct="0">
              <a:buFont typeface="Wingdings" pitchFamily="2" charset="2"/>
              <a:buChar char="ü"/>
            </a:pPr>
            <a:r>
              <a:rPr lang="en-US" sz="2400" dirty="0"/>
              <a:t>Mediate between the parties who are involved in the project. </a:t>
            </a:r>
          </a:p>
          <a:p>
            <a:pPr>
              <a:buNone/>
            </a:pPr>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br>
              <a:rPr lang="en-US" sz="2400" dirty="0"/>
            </a:br>
            <a:r>
              <a:rPr lang="en-US" sz="3200" dirty="0"/>
              <a:t>e. </a:t>
            </a:r>
            <a:r>
              <a:rPr lang="en-US" sz="3200" b="1" dirty="0"/>
              <a:t>Information</a:t>
            </a:r>
            <a:br>
              <a:rPr lang="en-US" sz="3200" dirty="0"/>
            </a:br>
            <a:endParaRPr lang="en-US" sz="32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400" dirty="0"/>
              <a:t>The information factor concerns how, by whom and on which basis decisions can be taken.</a:t>
            </a:r>
          </a:p>
          <a:p>
            <a:pPr>
              <a:buFont typeface="Wingdings" pitchFamily="2" charset="2"/>
              <a:buChar char="v"/>
            </a:pPr>
            <a:r>
              <a:rPr lang="en-US" sz="2400" dirty="0"/>
              <a:t>Questions such as:</a:t>
            </a:r>
          </a:p>
          <a:p>
            <a:pPr>
              <a:buFont typeface="Wingdings" pitchFamily="2" charset="2"/>
              <a:buChar char="ü"/>
            </a:pPr>
            <a:r>
              <a:rPr lang="en-US" sz="2400" dirty="0"/>
              <a:t>Who may decide about which matters in the project?</a:t>
            </a:r>
          </a:p>
          <a:p>
            <a:pPr>
              <a:buFont typeface="Wingdings" pitchFamily="2" charset="2"/>
              <a:buChar char="Ø"/>
            </a:pPr>
            <a:r>
              <a:rPr lang="en-US" sz="2400" dirty="0"/>
              <a:t> Is it the project leader, the client or a substantive expert within the team? </a:t>
            </a:r>
          </a:p>
          <a:p>
            <a:pPr>
              <a:buFont typeface="Wingdings" pitchFamily="2" charset="2"/>
              <a:buChar char="ü"/>
            </a:pPr>
            <a:r>
              <a:rPr lang="en-US" sz="2400" dirty="0"/>
              <a:t>What will be archived and by whom? </a:t>
            </a:r>
          </a:p>
          <a:p>
            <a:pPr>
              <a:buFont typeface="Wingdings" pitchFamily="2" charset="2"/>
              <a:buChar char="ü"/>
            </a:pPr>
            <a:r>
              <a:rPr lang="en-US" sz="2400" dirty="0"/>
              <a:t>Will tools (e.g. project website, issue tracker, e-mail notification, and joint agenda) be used?</a:t>
            </a:r>
          </a:p>
          <a:p>
            <a:pPr>
              <a:buFont typeface="Wingdings" pitchFamily="2" charset="2"/>
              <a:buChar char="v"/>
            </a:pPr>
            <a:r>
              <a:rPr lang="en-US" sz="2400" dirty="0"/>
              <a:t>These and other informational questions must be answered before a project can be started.</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br>
              <a:rPr lang="en-US" sz="2400" b="1" dirty="0"/>
            </a:br>
            <a:r>
              <a:rPr lang="en-US" sz="3200" b="1" dirty="0"/>
              <a:t>Cont’d</a:t>
            </a:r>
            <a:br>
              <a:rPr lang="en-US" sz="3200" b="1" dirty="0"/>
            </a:br>
            <a:endParaRPr lang="en-US" sz="3200" dirty="0"/>
          </a:p>
        </p:txBody>
      </p:sp>
      <p:sp>
        <p:nvSpPr>
          <p:cNvPr id="3" name="Content Placeholder 2"/>
          <p:cNvSpPr>
            <a:spLocks noGrp="1"/>
          </p:cNvSpPr>
          <p:nvPr>
            <p:ph idx="1"/>
          </p:nvPr>
        </p:nvSpPr>
        <p:spPr>
          <a:xfrm>
            <a:off x="457200" y="685800"/>
            <a:ext cx="8229600" cy="5943600"/>
          </a:xfrm>
        </p:spPr>
        <p:txBody>
          <a:bodyPr>
            <a:normAutofit/>
          </a:bodyPr>
          <a:lstStyle/>
          <a:p>
            <a:pPr marL="457200" lvl="0" indent="-457200" fontAlgn="base" hangingPunct="0">
              <a:buFont typeface="Wingdings" pitchFamily="2" charset="2"/>
              <a:buChar char="v"/>
            </a:pPr>
            <a:r>
              <a:rPr lang="en-US" sz="2400" b="1" dirty="0"/>
              <a:t>Information in project plans:</a:t>
            </a:r>
            <a:r>
              <a:rPr lang="en-US" sz="2400" dirty="0"/>
              <a:t>  </a:t>
            </a:r>
          </a:p>
          <a:p>
            <a:pPr marL="457200" lvl="0" indent="-457200" fontAlgn="base" hangingPunct="0">
              <a:buFont typeface="Wingdings" pitchFamily="2" charset="2"/>
              <a:buChar char="ü"/>
            </a:pPr>
            <a:r>
              <a:rPr lang="en-US" sz="2400" dirty="0"/>
              <a:t>Which information must be provided to whom and in which form? </a:t>
            </a:r>
          </a:p>
          <a:p>
            <a:pPr lvl="0" fontAlgn="base" hangingPunct="0">
              <a:buFont typeface="Wingdings" pitchFamily="2" charset="2"/>
              <a:buChar char="ü"/>
            </a:pPr>
            <a:r>
              <a:rPr lang="en-US" sz="2400" dirty="0"/>
              <a:t> Which information will be recorded, distributed and archived? </a:t>
            </a:r>
          </a:p>
          <a:p>
            <a:pPr lvl="0" fontAlgn="base" hangingPunct="0">
              <a:buFont typeface="Wingdings" pitchFamily="2" charset="2"/>
              <a:buChar char="ü"/>
            </a:pPr>
            <a:r>
              <a:rPr lang="en-US" sz="2400" dirty="0"/>
              <a:t>Which information tools will be used?</a:t>
            </a:r>
          </a:p>
          <a:p>
            <a:pPr fontAlgn="base" hangingPunct="0">
              <a:buFont typeface="Wingdings" pitchFamily="2" charset="2"/>
              <a:buChar char="v"/>
            </a:pPr>
            <a:r>
              <a:rPr lang="en-US" sz="2400" b="1" dirty="0"/>
              <a:t>Information in progress monitoring:</a:t>
            </a:r>
            <a:r>
              <a:rPr lang="en-US" sz="2400" dirty="0"/>
              <a:t> </a:t>
            </a:r>
          </a:p>
          <a:p>
            <a:pPr lvl="0" fontAlgn="base" hangingPunct="0">
              <a:buFont typeface="Wingdings" pitchFamily="2" charset="2"/>
              <a:buChar char="ü"/>
            </a:pPr>
            <a:r>
              <a:rPr lang="en-US" sz="2400" dirty="0"/>
              <a:t>Arrange for periodic consultation.  </a:t>
            </a:r>
          </a:p>
          <a:p>
            <a:pPr lvl="0" fontAlgn="base" hangingPunct="0">
              <a:buFont typeface="Wingdings" pitchFamily="2" charset="2"/>
              <a:buChar char="ü"/>
            </a:pPr>
            <a:r>
              <a:rPr lang="en-US" sz="2400" dirty="0"/>
              <a:t>Ensure that the right information is provided to the right person. </a:t>
            </a:r>
          </a:p>
          <a:p>
            <a:pPr lvl="0" fontAlgn="base" hangingPunct="0">
              <a:buFont typeface="Wingdings" pitchFamily="2" charset="2"/>
              <a:buChar char="ü"/>
            </a:pPr>
            <a:r>
              <a:rPr lang="en-US" sz="2400" dirty="0"/>
              <a:t>Determine whether agreements have been met.  </a:t>
            </a:r>
          </a:p>
          <a:p>
            <a:pPr fontAlgn="base" hangingPunct="0">
              <a:buFont typeface="Wingdings" pitchFamily="2" charset="2"/>
              <a:buChar char="v"/>
            </a:pPr>
            <a:r>
              <a:rPr lang="en-US" sz="2400" b="1" dirty="0"/>
              <a:t>Information in project reporting:</a:t>
            </a:r>
            <a:r>
              <a:rPr lang="en-US" sz="2400" dirty="0"/>
              <a:t> </a:t>
            </a:r>
          </a:p>
          <a:p>
            <a:pPr lvl="0" fontAlgn="base" hangingPunct="0">
              <a:buFont typeface="Wingdings" pitchFamily="2" charset="2"/>
              <a:buChar char="ü"/>
            </a:pPr>
            <a:r>
              <a:rPr lang="en-US" sz="2400" dirty="0"/>
              <a:t>Write the project report.  </a:t>
            </a:r>
          </a:p>
          <a:p>
            <a:pPr lvl="0" fontAlgn="base" hangingPunct="0">
              <a:buFont typeface="Wingdings" pitchFamily="2" charset="2"/>
              <a:buChar char="ü"/>
            </a:pPr>
            <a:endParaRPr lang="en-US" sz="2400" dirty="0"/>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br>
              <a:rPr lang="en-US" sz="2400" b="1" dirty="0"/>
            </a:br>
            <a:r>
              <a:rPr lang="en-US" sz="2400" b="1" dirty="0"/>
              <a:t>2.4.1. Planning Project Implementation</a:t>
            </a:r>
            <a:br>
              <a:rPr lang="en-US" sz="2400" dirty="0"/>
            </a:br>
            <a:endParaRPr lang="en-US" sz="2400" dirty="0"/>
          </a:p>
        </p:txBody>
      </p:sp>
      <p:sp>
        <p:nvSpPr>
          <p:cNvPr id="3" name="Content Placeholder 2"/>
          <p:cNvSpPr>
            <a:spLocks noGrp="1"/>
          </p:cNvSpPr>
          <p:nvPr>
            <p:ph idx="1"/>
          </p:nvPr>
        </p:nvSpPr>
        <p:spPr>
          <a:xfrm>
            <a:off x="457200" y="838200"/>
            <a:ext cx="8229600" cy="5287963"/>
          </a:xfrm>
        </p:spPr>
        <p:txBody>
          <a:bodyPr/>
          <a:lstStyle/>
          <a:p>
            <a:pPr>
              <a:buNone/>
            </a:pPr>
            <a:r>
              <a:rPr lang="en-GB" sz="2800" b="1" u="sng" dirty="0"/>
              <a:t>What is Project Implementation?</a:t>
            </a:r>
          </a:p>
          <a:p>
            <a:pPr>
              <a:buFont typeface="Wingdings" pitchFamily="2" charset="2"/>
              <a:buChar char="v"/>
            </a:pPr>
            <a:r>
              <a:rPr lang="en-US" sz="2800" dirty="0"/>
              <a:t>It is a process whereby “project inputs are converted to project outputs”. </a:t>
            </a:r>
          </a:p>
          <a:p>
            <a:pPr>
              <a:buFont typeface="Wingdings" pitchFamily="2" charset="2"/>
              <a:buChar char="v"/>
            </a:pPr>
            <a:r>
              <a:rPr lang="en-US" sz="2800" dirty="0"/>
              <a:t>May be looked at as:</a:t>
            </a:r>
          </a:p>
          <a:p>
            <a:pPr lvl="0" fontAlgn="base" hangingPunct="0">
              <a:buFont typeface="Wingdings" pitchFamily="2" charset="2"/>
              <a:buChar char="ü"/>
            </a:pPr>
            <a:r>
              <a:rPr lang="en-US" sz="2800" dirty="0"/>
              <a:t>Putting in action the activities of the project. </a:t>
            </a:r>
          </a:p>
          <a:p>
            <a:pPr lvl="0" fontAlgn="base" hangingPunct="0">
              <a:buFont typeface="Wingdings" pitchFamily="2" charset="2"/>
              <a:buChar char="ü"/>
            </a:pPr>
            <a:r>
              <a:rPr lang="en-US" sz="2800" dirty="0"/>
              <a:t>Putting into practice what was proposed in the project document (i.e. transforming the project proposal into the actual project.) </a:t>
            </a:r>
          </a:p>
          <a:p>
            <a:pPr lvl="0" fontAlgn="base" hangingPunct="0">
              <a:buFont typeface="Wingdings" pitchFamily="2" charset="2"/>
              <a:buChar char="ü"/>
            </a:pPr>
            <a:r>
              <a:rPr lang="en-US" sz="2800" dirty="0"/>
              <a:t>Management of the project or executing the project intentions.</a:t>
            </a:r>
          </a:p>
          <a:p>
            <a:pPr>
              <a:buFont typeface="Wingdings" pitchFamily="2" charset="2"/>
              <a:buChar char="v"/>
            </a:pPr>
            <a:endParaRPr lang="en-US" sz="2800" u="sng" dirty="0"/>
          </a:p>
          <a:p>
            <a:pPr>
              <a:buNone/>
            </a:pPr>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914400"/>
            <a:ext cx="8229600" cy="5638800"/>
          </a:xfrm>
        </p:spPr>
        <p:txBody>
          <a:bodyPr/>
          <a:lstStyle/>
          <a:p>
            <a:pPr lvl="0" fontAlgn="base" hangingPunct="0">
              <a:buFont typeface="Wingdings" pitchFamily="2" charset="2"/>
              <a:buChar char="v"/>
            </a:pPr>
            <a:r>
              <a:rPr lang="en-US" sz="2800" b="1" dirty="0"/>
              <a:t>Project implementation planning involves: </a:t>
            </a:r>
          </a:p>
          <a:p>
            <a:pPr marL="457200" indent="-457200" hangingPunct="0">
              <a:buFont typeface="Arial" pitchFamily="34" charset="0"/>
              <a:buAutoNum type="arabicPeriod"/>
            </a:pPr>
            <a:r>
              <a:rPr lang="en-US" sz="2400" b="1" dirty="0"/>
              <a:t>Project activation:</a:t>
            </a:r>
          </a:p>
          <a:p>
            <a:pPr marL="457200" lvl="0" indent="-457200" hangingPunct="0">
              <a:buFont typeface="Wingdings" pitchFamily="2" charset="2"/>
              <a:buChar char="ü"/>
            </a:pPr>
            <a:r>
              <a:rPr lang="en-US" sz="2400" dirty="0"/>
              <a:t>This is making arrangements to have the project started. </a:t>
            </a:r>
          </a:p>
          <a:p>
            <a:pPr marL="457200" lvl="0" indent="-457200" hangingPunct="0">
              <a:buFont typeface="Wingdings" pitchFamily="2" charset="2"/>
              <a:buChar char="ü"/>
            </a:pPr>
            <a:r>
              <a:rPr lang="en-US" sz="2400" dirty="0"/>
              <a:t>It involves coordination and allocation of resources to make project operational.</a:t>
            </a:r>
          </a:p>
          <a:p>
            <a:pPr lvl="0" hangingPunct="0">
              <a:buNone/>
            </a:pPr>
            <a:r>
              <a:rPr lang="en-US" sz="2400" b="1" dirty="0"/>
              <a:t>2. Project operation</a:t>
            </a:r>
          </a:p>
          <a:p>
            <a:pPr hangingPunct="0">
              <a:buFont typeface="Wingdings" pitchFamily="2" charset="2"/>
              <a:buChar char="ü"/>
            </a:pPr>
            <a:r>
              <a:rPr lang="en-US" sz="2400" dirty="0"/>
              <a:t>This is practical management of a project.</a:t>
            </a:r>
          </a:p>
          <a:p>
            <a:pPr hangingPunct="0">
              <a:buFont typeface="Wingdings" pitchFamily="2" charset="2"/>
              <a:buChar char="ü"/>
            </a:pPr>
            <a:r>
              <a:rPr lang="en-US" sz="2400" dirty="0"/>
              <a:t> Here, project inputs are transformed into outputs to achieve immediate objectives.</a:t>
            </a:r>
          </a:p>
          <a:p>
            <a:pPr hangingPunct="0">
              <a:buFont typeface="Wingdings" pitchFamily="2" charset="2"/>
              <a:buChar char="v"/>
            </a:pPr>
            <a:r>
              <a:rPr lang="en-US" sz="2400" dirty="0"/>
              <a:t>The approaches to project implementation can be:</a:t>
            </a:r>
          </a:p>
          <a:p>
            <a:pPr marL="457200" lvl="0" indent="-457200" hangingPunct="0">
              <a:buAutoNum type="alphaLcPeriod"/>
            </a:pPr>
            <a:r>
              <a:rPr lang="en-US" sz="2400" b="1" dirty="0"/>
              <a:t>Top-down approach </a:t>
            </a:r>
          </a:p>
          <a:p>
            <a:pPr marL="457200" indent="-457200" hangingPunct="0">
              <a:buFont typeface="Wingdings" pitchFamily="2" charset="2"/>
              <a:buChar char="ü"/>
            </a:pPr>
            <a:r>
              <a:rPr lang="en-US" sz="2400" dirty="0"/>
              <a:t>Implementation is mainly done by agencies from outside the community with limited involvement by the beneficiaries. </a:t>
            </a:r>
          </a:p>
          <a:p>
            <a:pPr marL="457200" lvl="0" indent="-457200" hangingPunct="0">
              <a:buFont typeface="Wingdings" pitchFamily="2" charset="2"/>
              <a:buChar char="ü"/>
            </a:pPr>
            <a:endParaRPr lang="en-US" sz="2400" dirty="0"/>
          </a:p>
          <a:p>
            <a:pPr hangingPunct="0">
              <a:buNone/>
            </a:pPr>
            <a:endParaRPr lang="en-US" sz="2400" dirty="0"/>
          </a:p>
          <a:p>
            <a:pPr lvl="0" hangingPunct="0">
              <a:buNone/>
            </a:pPr>
            <a:endParaRPr lang="en-US" sz="2400" dirty="0"/>
          </a:p>
          <a:p>
            <a:pPr lvl="0" hangingPunct="0">
              <a:buNone/>
            </a:pPr>
            <a:endParaRPr lang="en-US" sz="2400" dirty="0"/>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791200"/>
          </a:xfrm>
        </p:spPr>
        <p:txBody>
          <a:bodyPr>
            <a:normAutofit lnSpcReduction="10000"/>
          </a:bodyPr>
          <a:lstStyle/>
          <a:p>
            <a:pPr lvl="0">
              <a:buNone/>
            </a:pPr>
            <a:r>
              <a:rPr lang="en-US" sz="2400" dirty="0"/>
              <a:t>b. </a:t>
            </a:r>
            <a:r>
              <a:rPr lang="en-US" sz="2400" b="1" dirty="0"/>
              <a:t>Bottom-up approach </a:t>
            </a:r>
            <a:endParaRPr lang="en-US" sz="2400" dirty="0"/>
          </a:p>
          <a:p>
            <a:pPr lvl="0">
              <a:buFont typeface="Wingdings" pitchFamily="2" charset="2"/>
              <a:buChar char="ü"/>
            </a:pPr>
            <a:r>
              <a:rPr lang="en-US" sz="2400" dirty="0"/>
              <a:t>Beneficiaries implement the project. </a:t>
            </a:r>
          </a:p>
          <a:p>
            <a:pPr lvl="0">
              <a:buFont typeface="Wingdings" pitchFamily="2" charset="2"/>
              <a:buChar char="ü"/>
            </a:pPr>
            <a:r>
              <a:rPr lang="en-US" sz="2400" dirty="0"/>
              <a:t>Outside agencies may provide the financial resources and  technical assistance. </a:t>
            </a:r>
          </a:p>
          <a:p>
            <a:pPr>
              <a:buNone/>
            </a:pPr>
            <a:r>
              <a:rPr lang="en-US" sz="2400" dirty="0"/>
              <a:t>c. </a:t>
            </a:r>
            <a:r>
              <a:rPr lang="en-US" sz="2400" b="1" dirty="0"/>
              <a:t>Collaborative/ participatory approach </a:t>
            </a:r>
            <a:endParaRPr lang="en-US" sz="2400" dirty="0"/>
          </a:p>
          <a:p>
            <a:pPr>
              <a:buFont typeface="Wingdings" pitchFamily="2" charset="2"/>
              <a:buChar char="ü"/>
            </a:pPr>
            <a:r>
              <a:rPr lang="en-US" sz="2400" dirty="0"/>
              <a:t>Both top-down and bottom-up approaches to project implementation are applied in the process.</a:t>
            </a:r>
          </a:p>
          <a:p>
            <a:pPr>
              <a:buFont typeface="Wingdings" pitchFamily="2" charset="2"/>
              <a:buChar char="v"/>
            </a:pPr>
            <a:r>
              <a:rPr lang="en-GB" sz="2400" b="1" dirty="0"/>
              <a:t> </a:t>
            </a:r>
            <a:r>
              <a:rPr lang="en-GB" b="1" dirty="0"/>
              <a:t>Project implementation plan includes:</a:t>
            </a:r>
          </a:p>
          <a:p>
            <a:pPr>
              <a:buNone/>
            </a:pPr>
            <a:r>
              <a:rPr lang="en-GB" sz="2400" dirty="0"/>
              <a:t>a.</a:t>
            </a:r>
            <a:r>
              <a:rPr lang="en-US" sz="2400" b="1" dirty="0"/>
              <a:t> The project implementation schedule</a:t>
            </a:r>
            <a:endParaRPr lang="en-US" sz="2400" dirty="0"/>
          </a:p>
          <a:p>
            <a:pPr hangingPunct="0">
              <a:buFont typeface="Wingdings" pitchFamily="2" charset="2"/>
              <a:buChar char="v"/>
            </a:pPr>
            <a:r>
              <a:rPr lang="en-US" sz="2400" dirty="0"/>
              <a:t> This is concerned with:</a:t>
            </a:r>
          </a:p>
          <a:p>
            <a:pPr lvl="0" hangingPunct="0">
              <a:buFont typeface="Wingdings" pitchFamily="2" charset="2"/>
              <a:buChar char="ü"/>
            </a:pPr>
            <a:r>
              <a:rPr lang="en-US" sz="2400" dirty="0"/>
              <a:t>What activities can produce expected project outputs?</a:t>
            </a:r>
          </a:p>
          <a:p>
            <a:pPr lvl="0" hangingPunct="0">
              <a:buFont typeface="Wingdings" pitchFamily="2" charset="2"/>
              <a:buChar char="ü"/>
            </a:pPr>
            <a:r>
              <a:rPr lang="en-US" sz="2400" dirty="0"/>
              <a:t>What is the sequence of these activities?</a:t>
            </a:r>
          </a:p>
          <a:p>
            <a:pPr lvl="0" hangingPunct="0">
              <a:buFont typeface="Wingdings" pitchFamily="2" charset="2"/>
              <a:buChar char="ü"/>
            </a:pPr>
            <a:r>
              <a:rPr lang="en-US" sz="2400" dirty="0"/>
              <a:t>What is the time frame for these activities?</a:t>
            </a:r>
          </a:p>
          <a:p>
            <a:pPr lvl="0" hangingPunct="0">
              <a:buFont typeface="Wingdings" pitchFamily="2" charset="2"/>
              <a:buChar char="ü"/>
            </a:pPr>
            <a:r>
              <a:rPr lang="en-US" sz="2400" dirty="0"/>
              <a:t>Who will be responsible for carrying out each activity? </a:t>
            </a:r>
          </a:p>
          <a:p>
            <a:pPr>
              <a:buNone/>
            </a:pPr>
            <a:endParaRPr lang="en-US" sz="2400" dirty="0"/>
          </a:p>
          <a:p>
            <a:pPr lvl="0">
              <a:buNone/>
            </a:pPr>
            <a:endParaRPr lang="en-US" sz="2400" dirty="0"/>
          </a:p>
          <a:p>
            <a:pPr>
              <a:buNone/>
            </a:pPr>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algn="l"/>
            <a:r>
              <a:rPr lang="en-US" sz="2400" dirty="0"/>
              <a:t>Cont’d</a:t>
            </a:r>
          </a:p>
        </p:txBody>
      </p:sp>
      <p:sp>
        <p:nvSpPr>
          <p:cNvPr id="3" name="Content Placeholder 2"/>
          <p:cNvSpPr>
            <a:spLocks noGrp="1"/>
          </p:cNvSpPr>
          <p:nvPr>
            <p:ph idx="1"/>
          </p:nvPr>
        </p:nvSpPr>
        <p:spPr>
          <a:xfrm>
            <a:off x="457200" y="914400"/>
            <a:ext cx="8229600" cy="5211763"/>
          </a:xfrm>
        </p:spPr>
        <p:txBody>
          <a:bodyPr>
            <a:normAutofit lnSpcReduction="10000"/>
          </a:bodyPr>
          <a:lstStyle/>
          <a:p>
            <a:pPr lvl="0" hangingPunct="0">
              <a:buFont typeface="Wingdings" pitchFamily="2" charset="2"/>
              <a:buChar char="v"/>
            </a:pPr>
            <a:r>
              <a:rPr lang="en-GB" sz="2800" b="1" dirty="0"/>
              <a:t>Project implementation plan includes the following methods:</a:t>
            </a:r>
            <a:r>
              <a:rPr lang="en-GB" sz="2800" dirty="0"/>
              <a:t> </a:t>
            </a:r>
            <a:endParaRPr lang="en-US" sz="2800" dirty="0"/>
          </a:p>
          <a:p>
            <a:pPr lvl="0" hangingPunct="0">
              <a:buNone/>
            </a:pPr>
            <a:r>
              <a:rPr lang="en-US" sz="2400" dirty="0"/>
              <a:t>1. Gantt chart </a:t>
            </a:r>
          </a:p>
          <a:p>
            <a:pPr lvl="0" hangingPunct="0">
              <a:buNone/>
            </a:pPr>
            <a:r>
              <a:rPr lang="en-US" sz="2400" dirty="0"/>
              <a:t>2. Critical Path Method (CPM) or Net work analysis. </a:t>
            </a:r>
          </a:p>
          <a:p>
            <a:pPr lvl="0" hangingPunct="0">
              <a:buNone/>
            </a:pPr>
            <a:r>
              <a:rPr lang="en-US" sz="2400" dirty="0"/>
              <a:t>3. Project Evaluation and Review Techniques (PERT)</a:t>
            </a:r>
          </a:p>
          <a:p>
            <a:pPr lvl="0" hangingPunct="0">
              <a:buNone/>
            </a:pPr>
            <a:r>
              <a:rPr lang="en-US" sz="2400" dirty="0"/>
              <a:t>4. Simple formats </a:t>
            </a:r>
          </a:p>
          <a:p>
            <a:pPr hangingPunct="0">
              <a:buNone/>
            </a:pPr>
            <a:r>
              <a:rPr lang="en-US" sz="2400" dirty="0"/>
              <a:t>1. </a:t>
            </a:r>
            <a:r>
              <a:rPr lang="en-US" sz="2400" b="1" dirty="0"/>
              <a:t>GANTT Chart?</a:t>
            </a:r>
            <a:endParaRPr lang="en-US" sz="2400" dirty="0"/>
          </a:p>
          <a:p>
            <a:pPr lvl="0" hangingPunct="0">
              <a:buFont typeface="Wingdings" pitchFamily="2" charset="2"/>
              <a:buChar char="v"/>
            </a:pPr>
            <a:r>
              <a:rPr lang="en-US" sz="2400" dirty="0"/>
              <a:t>The Gantt chart is also referred to as the progress chart. </a:t>
            </a:r>
          </a:p>
          <a:p>
            <a:pPr lvl="0" hangingPunct="0">
              <a:buFont typeface="Wingdings" pitchFamily="2" charset="2"/>
              <a:buChar char="v"/>
            </a:pPr>
            <a:r>
              <a:rPr lang="en-US" sz="2400" dirty="0"/>
              <a:t>It is a chart showing the timing of project activities using horizontal bars. </a:t>
            </a:r>
          </a:p>
          <a:p>
            <a:pPr hangingPunct="0">
              <a:buFont typeface="Wingdings" pitchFamily="2" charset="2"/>
              <a:buChar char="v"/>
            </a:pPr>
            <a:r>
              <a:rPr lang="en-US" sz="2400" dirty="0"/>
              <a:t>It is one of the techniques of project scheduling, which depicts the frequency of activities and determines the time period  for implementation. </a:t>
            </a:r>
          </a:p>
          <a:p>
            <a:pPr lvl="0" hangingPunct="0">
              <a:buFont typeface="Wingdings" pitchFamily="2" charset="2"/>
              <a:buChar char="v"/>
            </a:pPr>
            <a:endParaRPr lang="en-US" sz="2400" dirty="0"/>
          </a:p>
          <a:p>
            <a:pPr lvl="0" hangingPunct="0">
              <a:buNone/>
            </a:pPr>
            <a:endParaRPr lang="en-US" sz="2400" dirty="0"/>
          </a:p>
          <a:p>
            <a:pPr>
              <a:buNone/>
            </a:pPr>
            <a:endParaRPr lang="en-US" sz="2400"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762000"/>
            <a:ext cx="8229600" cy="5364163"/>
          </a:xfrm>
        </p:spPr>
        <p:txBody>
          <a:bodyPr>
            <a:normAutofit/>
          </a:bodyPr>
          <a:lstStyle/>
          <a:p>
            <a:pPr>
              <a:buFont typeface="Wingdings" pitchFamily="2" charset="2"/>
              <a:buChar char="v"/>
            </a:pPr>
            <a:r>
              <a:rPr lang="en-US" sz="2400" dirty="0"/>
              <a:t>Procedures that need to be followed for preparing Gantt chart are as follows.</a:t>
            </a:r>
          </a:p>
          <a:p>
            <a:pPr lvl="0" hangingPunct="0">
              <a:buFont typeface="Wingdings" pitchFamily="2" charset="2"/>
              <a:buChar char="ü"/>
            </a:pPr>
            <a:r>
              <a:rPr lang="en-US" sz="2400" dirty="0"/>
              <a:t>Determine the parts or implementation phases of the project and the sequence in which the associated activities shall be carried out</a:t>
            </a:r>
          </a:p>
          <a:p>
            <a:pPr lvl="0" hangingPunct="0">
              <a:buFont typeface="Wingdings" pitchFamily="2" charset="2"/>
              <a:buChar char="ü"/>
            </a:pPr>
            <a:r>
              <a:rPr lang="en-US" sz="2400" dirty="0"/>
              <a:t>Then estimate the amount of time required for each activity</a:t>
            </a:r>
          </a:p>
          <a:p>
            <a:pPr lvl="0" hangingPunct="0">
              <a:buFont typeface="Wingdings" pitchFamily="2" charset="2"/>
              <a:buChar char="ü"/>
            </a:pPr>
            <a:r>
              <a:rPr lang="en-US" sz="2400" dirty="0"/>
              <a:t>List the activities that can be carried out at the same time and identify those to be carried out sequentially.</a:t>
            </a:r>
          </a:p>
          <a:p>
            <a:pPr lvl="0" hangingPunct="0">
              <a:buFont typeface="Wingdings" pitchFamily="2" charset="2"/>
              <a:buChar char="ü"/>
            </a:pPr>
            <a:r>
              <a:rPr lang="en-US" sz="2400" dirty="0"/>
              <a:t>Time represented on the horizontal axis, and activities on the vertical axis. </a:t>
            </a:r>
          </a:p>
          <a:p>
            <a:pPr lvl="0" hangingPunct="0">
              <a:buFont typeface="Wingdings" pitchFamily="2" charset="2"/>
              <a:buChar char="ü"/>
            </a:pPr>
            <a:r>
              <a:rPr lang="en-US" sz="2400" dirty="0"/>
              <a:t>Bars indicate the time period allocated for each activity and the state of progress at any particular point in time.</a:t>
            </a:r>
          </a:p>
          <a:p>
            <a:pPr hangingPunct="0">
              <a:buNone/>
            </a:pPr>
            <a:endParaRPr lang="en-US" sz="2400" dirty="0"/>
          </a:p>
          <a:p>
            <a:pPr>
              <a:buNone/>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b="1" dirty="0"/>
            </a:br>
            <a:br>
              <a:rPr lang="en-US" b="1" dirty="0"/>
            </a:br>
            <a:r>
              <a:rPr lang="en-US" sz="2800" b="1" dirty="0"/>
              <a:t>1.7. Projects in Education </a:t>
            </a:r>
            <a:br>
              <a:rPr lang="en-US" sz="2800" dirty="0"/>
            </a:b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800" dirty="0"/>
              <a:t>In an education system there can be projects in the following areas.</a:t>
            </a:r>
          </a:p>
          <a:p>
            <a:pPr lvl="0">
              <a:buFont typeface="Wingdings" pitchFamily="2" charset="2"/>
              <a:buChar char="ü"/>
            </a:pPr>
            <a:r>
              <a:rPr lang="en-US" sz="2800" dirty="0"/>
              <a:t>The implementation of a new curriculum; </a:t>
            </a:r>
          </a:p>
          <a:p>
            <a:pPr lvl="0">
              <a:buFont typeface="Wingdings" pitchFamily="2" charset="2"/>
              <a:buChar char="ü"/>
            </a:pPr>
            <a:r>
              <a:rPr lang="en-US" sz="2800" dirty="0"/>
              <a:t>The computerization of an educational system; </a:t>
            </a:r>
          </a:p>
          <a:p>
            <a:pPr lvl="0">
              <a:buFont typeface="Wingdings" pitchFamily="2" charset="2"/>
              <a:buChar char="ü"/>
            </a:pPr>
            <a:r>
              <a:rPr lang="en-US" sz="2800" dirty="0"/>
              <a:t>Renovating teaching programs </a:t>
            </a:r>
          </a:p>
          <a:p>
            <a:pPr lvl="0">
              <a:buFont typeface="Wingdings" pitchFamily="2" charset="2"/>
              <a:buChar char="ü"/>
            </a:pPr>
            <a:r>
              <a:rPr lang="en-US" sz="2800" dirty="0"/>
              <a:t>The design of courses </a:t>
            </a:r>
          </a:p>
          <a:p>
            <a:pPr lvl="0">
              <a:buFont typeface="Wingdings" pitchFamily="2" charset="2"/>
              <a:buChar char="ü"/>
            </a:pPr>
            <a:r>
              <a:rPr lang="en-US" sz="2800" dirty="0"/>
              <a:t> Development of workshops for upper management levels.</a:t>
            </a:r>
          </a:p>
          <a:p>
            <a:pPr lvl="0">
              <a:buFont typeface="Wingdings" pitchFamily="2" charset="2"/>
              <a:buChar char="ü"/>
            </a:pPr>
            <a:r>
              <a:rPr lang="en-US" sz="2800" dirty="0"/>
              <a:t>Studying towards an academic degree.</a:t>
            </a:r>
          </a:p>
          <a:p>
            <a:pPr lvl="0">
              <a:buFont typeface="Wingdings" pitchFamily="2" charset="2"/>
              <a:buChar char="ü"/>
            </a:pPr>
            <a:r>
              <a:rPr lang="en-US" sz="2800" dirty="0"/>
              <a:t> Project-based teaching.</a:t>
            </a:r>
          </a:p>
          <a:p>
            <a:pPr>
              <a:buNone/>
            </a:pPr>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br>
              <a:rPr lang="en-US" sz="2400" dirty="0"/>
            </a:br>
            <a:r>
              <a:rPr lang="en-US" sz="2400" dirty="0"/>
              <a:t>b.</a:t>
            </a:r>
            <a:r>
              <a:rPr lang="en-US" sz="2400" b="1" dirty="0"/>
              <a:t> The role of the implementing agency</a:t>
            </a:r>
            <a:r>
              <a:rPr lang="en-US" sz="2400" dirty="0"/>
              <a:t> </a:t>
            </a:r>
            <a:br>
              <a:rPr lang="en-US" sz="2400" dirty="0"/>
            </a:br>
            <a:endParaRPr lang="en-US" sz="2400" dirty="0"/>
          </a:p>
        </p:txBody>
      </p:sp>
      <p:sp>
        <p:nvSpPr>
          <p:cNvPr id="3" name="Content Placeholder 2"/>
          <p:cNvSpPr>
            <a:spLocks noGrp="1"/>
          </p:cNvSpPr>
          <p:nvPr>
            <p:ph idx="1"/>
          </p:nvPr>
        </p:nvSpPr>
        <p:spPr>
          <a:xfrm>
            <a:off x="457200" y="685800"/>
            <a:ext cx="8229600" cy="5440363"/>
          </a:xfrm>
        </p:spPr>
        <p:txBody>
          <a:bodyPr>
            <a:normAutofit fontScale="92500"/>
          </a:bodyPr>
          <a:lstStyle/>
          <a:p>
            <a:pPr lvl="0">
              <a:buFont typeface="Wingdings" pitchFamily="2" charset="2"/>
              <a:buChar char="v"/>
            </a:pPr>
            <a:r>
              <a:rPr lang="en-US" sz="2600" dirty="0"/>
              <a:t>The specific responsibilities of the key staff during project implementation and monitoring are outlined. </a:t>
            </a:r>
          </a:p>
          <a:p>
            <a:pPr hangingPunct="0">
              <a:buNone/>
            </a:pPr>
            <a:r>
              <a:rPr lang="en-US" sz="2600" b="1" dirty="0"/>
              <a:t>c) Beneficiary participation </a:t>
            </a:r>
          </a:p>
          <a:p>
            <a:pPr hangingPunct="0">
              <a:buFont typeface="Wingdings" pitchFamily="2" charset="2"/>
              <a:buChar char="v"/>
            </a:pPr>
            <a:r>
              <a:rPr lang="en-US" sz="2600" dirty="0"/>
              <a:t>The involvement of the beneficiaries in planning and implementation and what is expected of them is spelt out. </a:t>
            </a:r>
            <a:r>
              <a:rPr lang="en-US" sz="2600" b="1" dirty="0"/>
              <a:t> </a:t>
            </a:r>
          </a:p>
          <a:p>
            <a:pPr hangingPunct="0">
              <a:buNone/>
            </a:pPr>
            <a:r>
              <a:rPr lang="en-US" sz="2600" b="1" dirty="0"/>
              <a:t>d) Organizational structure and staffing</a:t>
            </a:r>
            <a:r>
              <a:rPr lang="en-US" sz="2600" dirty="0"/>
              <a:t> </a:t>
            </a:r>
          </a:p>
          <a:p>
            <a:pPr hangingPunct="0">
              <a:buFont typeface="Wingdings" pitchFamily="2" charset="2"/>
              <a:buChar char="v"/>
            </a:pPr>
            <a:r>
              <a:rPr lang="en-US" sz="2600" dirty="0"/>
              <a:t>Here the following are sought: </a:t>
            </a:r>
          </a:p>
          <a:p>
            <a:pPr hangingPunct="0">
              <a:buFont typeface="Wingdings" pitchFamily="2" charset="2"/>
              <a:buChar char="ü"/>
            </a:pPr>
            <a:r>
              <a:rPr lang="en-US" sz="2600" dirty="0"/>
              <a:t>Project structure for purposes of management.</a:t>
            </a:r>
          </a:p>
          <a:p>
            <a:pPr hangingPunct="0">
              <a:buFont typeface="Wingdings" pitchFamily="2" charset="2"/>
              <a:buChar char="ü"/>
            </a:pPr>
            <a:r>
              <a:rPr lang="en-US" sz="2600" dirty="0"/>
              <a:t>Qualifications and skills needed for the staff.</a:t>
            </a:r>
          </a:p>
          <a:p>
            <a:pPr hangingPunct="0">
              <a:buFont typeface="Wingdings" pitchFamily="2" charset="2"/>
              <a:buChar char="ü"/>
            </a:pPr>
            <a:r>
              <a:rPr lang="en-US" sz="2600" dirty="0"/>
              <a:t>Job descriptions and specifications for the staff.</a:t>
            </a:r>
          </a:p>
          <a:p>
            <a:pPr hangingPunct="0">
              <a:buFont typeface="Wingdings" pitchFamily="2" charset="2"/>
              <a:buChar char="ü"/>
            </a:pPr>
            <a:r>
              <a:rPr lang="en-US" sz="2600" dirty="0"/>
              <a:t>Technical assistance if needed.</a:t>
            </a:r>
          </a:p>
          <a:p>
            <a:pPr hangingPunct="0">
              <a:buNone/>
            </a:pPr>
            <a:r>
              <a:rPr lang="en-US" sz="2600" b="1" dirty="0"/>
              <a:t>      </a:t>
            </a:r>
            <a:endParaRPr lang="en-US" sz="2600" dirty="0"/>
          </a:p>
          <a:p>
            <a:pPr>
              <a:buNone/>
            </a:pPr>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lstStyle/>
          <a:p>
            <a:pPr hangingPunct="0">
              <a:buNone/>
            </a:pPr>
            <a:r>
              <a:rPr lang="en-US" sz="2400" b="1" dirty="0"/>
              <a:t>e. Financial management</a:t>
            </a:r>
            <a:r>
              <a:rPr lang="en-US" sz="2400" dirty="0"/>
              <a:t> </a:t>
            </a:r>
          </a:p>
          <a:p>
            <a:pPr lvl="0" hangingPunct="0">
              <a:buFont typeface="Wingdings" pitchFamily="2" charset="2"/>
              <a:buChar char="v"/>
            </a:pPr>
            <a:r>
              <a:rPr lang="en-US" dirty="0"/>
              <a:t>This looks at funds management, accounting period, financial reports and statements and how often they will be made? </a:t>
            </a:r>
          </a:p>
          <a:p>
            <a:pPr hangingPunct="0">
              <a:buNone/>
            </a:pPr>
            <a:r>
              <a:rPr lang="en-US" sz="2400" b="1" dirty="0"/>
              <a:t>f. Reporting system </a:t>
            </a:r>
            <a:endParaRPr lang="en-US" sz="2400" dirty="0"/>
          </a:p>
          <a:p>
            <a:pPr lvl="0" hangingPunct="0">
              <a:buFont typeface="Wingdings" pitchFamily="2" charset="2"/>
              <a:buChar char="v"/>
            </a:pPr>
            <a:r>
              <a:rPr lang="en-US" dirty="0"/>
              <a:t>This looks at who will be reporting to whom and how often. There is a need to design standard reporting formats. </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lstStyle/>
          <a:p>
            <a:pPr hangingPunct="0">
              <a:buNone/>
            </a:pPr>
            <a:r>
              <a:rPr lang="en-US" sz="2400" b="1" dirty="0"/>
              <a:t>g. Sustainability </a:t>
            </a:r>
            <a:endParaRPr lang="en-US" sz="2400" dirty="0"/>
          </a:p>
          <a:p>
            <a:pPr lvl="0" hangingPunct="0">
              <a:buFont typeface="Wingdings" pitchFamily="2" charset="2"/>
              <a:buChar char="v"/>
            </a:pPr>
            <a:r>
              <a:rPr lang="en-US" dirty="0"/>
              <a:t>The concept of sustainability is based on the belief that project should result in benefits that have lasting effect. </a:t>
            </a:r>
          </a:p>
          <a:p>
            <a:pPr lvl="0" hangingPunct="0">
              <a:buFont typeface="Wingdings" pitchFamily="2" charset="2"/>
              <a:buChar char="v"/>
            </a:pPr>
            <a:r>
              <a:rPr lang="en-US" dirty="0"/>
              <a:t>Project should be sustained beyond the life of funding.  </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715000"/>
          </a:xfrm>
        </p:spPr>
        <p:txBody>
          <a:bodyPr>
            <a:normAutofit/>
          </a:bodyPr>
          <a:lstStyle/>
          <a:p>
            <a:pPr hangingPunct="0">
              <a:buNone/>
            </a:pPr>
            <a:r>
              <a:rPr lang="en-US" sz="2800" b="1" u="sng" dirty="0"/>
              <a:t>Factors affecting project implementation</a:t>
            </a:r>
            <a:endParaRPr lang="en-US" sz="2800" u="sng" dirty="0"/>
          </a:p>
          <a:p>
            <a:pPr lvl="0" hangingPunct="0">
              <a:buNone/>
            </a:pPr>
            <a:r>
              <a:rPr lang="en-US" sz="2400" b="1" dirty="0"/>
              <a:t>a. Factors that lead to success of projects</a:t>
            </a:r>
            <a:endParaRPr lang="en-US" sz="2400" dirty="0"/>
          </a:p>
          <a:p>
            <a:pPr lvl="0" hangingPunct="0">
              <a:buFont typeface="Wingdings" pitchFamily="2" charset="2"/>
              <a:buChar char="ü"/>
            </a:pPr>
            <a:r>
              <a:rPr lang="en-US" sz="2400" dirty="0"/>
              <a:t>Political Commitment </a:t>
            </a:r>
          </a:p>
          <a:p>
            <a:pPr lvl="0" hangingPunct="0">
              <a:buFont typeface="Wingdings" pitchFamily="2" charset="2"/>
              <a:buChar char="ü"/>
            </a:pPr>
            <a:r>
              <a:rPr lang="en-US" sz="2400" dirty="0"/>
              <a:t>Simplicity of Design </a:t>
            </a:r>
          </a:p>
          <a:p>
            <a:pPr lvl="0" hangingPunct="0">
              <a:buFont typeface="Wingdings" pitchFamily="2" charset="2"/>
              <a:buChar char="ü"/>
            </a:pPr>
            <a:r>
              <a:rPr lang="en-US" sz="2400" dirty="0"/>
              <a:t>Careful preparation </a:t>
            </a:r>
          </a:p>
          <a:p>
            <a:pPr lvl="0" hangingPunct="0">
              <a:buFont typeface="Wingdings" pitchFamily="2" charset="2"/>
              <a:buChar char="ü"/>
            </a:pPr>
            <a:r>
              <a:rPr lang="en-US" sz="2400" dirty="0"/>
              <a:t>Good management </a:t>
            </a:r>
          </a:p>
          <a:p>
            <a:pPr lvl="0" hangingPunct="0">
              <a:buFont typeface="Wingdings" pitchFamily="2" charset="2"/>
              <a:buChar char="ü"/>
            </a:pPr>
            <a:r>
              <a:rPr lang="en-US" sz="2400" dirty="0"/>
              <a:t>Involvement of beneficiaries/community</a:t>
            </a:r>
          </a:p>
          <a:p>
            <a:pPr lvl="0" hangingPunct="0">
              <a:buNone/>
            </a:pPr>
            <a:r>
              <a:rPr lang="en-US" sz="2400" b="1" dirty="0"/>
              <a:t>b. Factors that lead to failure of projects </a:t>
            </a:r>
            <a:endParaRPr lang="en-US" sz="2400" dirty="0"/>
          </a:p>
          <a:p>
            <a:pPr lvl="0" hangingPunct="0">
              <a:buFont typeface="Wingdings" pitchFamily="2" charset="2"/>
              <a:buChar char="ü"/>
            </a:pPr>
            <a:r>
              <a:rPr lang="en-US" sz="2400" dirty="0"/>
              <a:t>Financial Problems </a:t>
            </a:r>
          </a:p>
          <a:p>
            <a:pPr lvl="0" hangingPunct="0">
              <a:buFont typeface="Wingdings" pitchFamily="2" charset="2"/>
              <a:buChar char="ü"/>
            </a:pPr>
            <a:r>
              <a:rPr lang="en-US" sz="2400" dirty="0"/>
              <a:t>Management problems </a:t>
            </a:r>
          </a:p>
          <a:p>
            <a:pPr lvl="0" hangingPunct="0">
              <a:buFont typeface="Wingdings" pitchFamily="2" charset="2"/>
              <a:buChar char="ü"/>
            </a:pPr>
            <a:r>
              <a:rPr lang="en-US" sz="2400" dirty="0"/>
              <a:t>Technical problems </a:t>
            </a:r>
          </a:p>
          <a:p>
            <a:pPr lvl="0" hangingPunct="0">
              <a:buFont typeface="Wingdings" pitchFamily="2" charset="2"/>
              <a:buChar char="ü"/>
            </a:pPr>
            <a:r>
              <a:rPr lang="en-US" sz="2400" dirty="0"/>
              <a:t>Political problems </a:t>
            </a:r>
          </a:p>
          <a:p>
            <a:pPr lvl="0" hangingPunct="0">
              <a:buNone/>
            </a:pPr>
            <a:endParaRPr lang="en-US" sz="2400" dirty="0"/>
          </a:p>
          <a:p>
            <a:pPr>
              <a:buNone/>
            </a:pPr>
            <a:endParaRPr lang="en-US" sz="2400"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pPr fontAlgn="base" hangingPunct="0"/>
            <a:r>
              <a:rPr lang="en-US" sz="2400" b="1" dirty="0"/>
              <a:t>2.5. Project Monitoring and Evaluation.</a:t>
            </a:r>
            <a:br>
              <a:rPr lang="en-US" sz="2400" dirty="0"/>
            </a:br>
            <a:r>
              <a:rPr lang="en-US" sz="2400" b="1" dirty="0"/>
              <a:t>2.5.1. Project Monitoring</a:t>
            </a:r>
            <a:br>
              <a:rPr lang="en-US" sz="2400" dirty="0"/>
            </a:br>
            <a:endParaRPr lang="en-US" sz="2400" dirty="0"/>
          </a:p>
        </p:txBody>
      </p:sp>
      <p:sp>
        <p:nvSpPr>
          <p:cNvPr id="3" name="Content Placeholder 2"/>
          <p:cNvSpPr>
            <a:spLocks noGrp="1"/>
          </p:cNvSpPr>
          <p:nvPr>
            <p:ph idx="1"/>
          </p:nvPr>
        </p:nvSpPr>
        <p:spPr>
          <a:xfrm>
            <a:off x="457200" y="1295400"/>
            <a:ext cx="8229600" cy="5105400"/>
          </a:xfrm>
        </p:spPr>
        <p:txBody>
          <a:bodyPr>
            <a:normAutofit/>
          </a:bodyPr>
          <a:lstStyle/>
          <a:p>
            <a:pPr>
              <a:buFont typeface="Wingdings" pitchFamily="2" charset="2"/>
              <a:buChar char="v"/>
            </a:pPr>
            <a:r>
              <a:rPr lang="en-US" sz="2800" dirty="0"/>
              <a:t>Project monitoring is an integral part of day-to-day implementation management</a:t>
            </a:r>
          </a:p>
          <a:p>
            <a:pPr>
              <a:buFont typeface="Wingdings" pitchFamily="2" charset="2"/>
              <a:buChar char="v"/>
            </a:pPr>
            <a:r>
              <a:rPr lang="en-US" sz="2800" dirty="0"/>
              <a:t>It provides information with which management can;</a:t>
            </a:r>
          </a:p>
          <a:p>
            <a:pPr>
              <a:buFont typeface="Wingdings" pitchFamily="2" charset="2"/>
              <a:buChar char="ü"/>
            </a:pPr>
            <a:r>
              <a:rPr lang="en-US" sz="2800" dirty="0"/>
              <a:t> identify and solve implementation problems, and </a:t>
            </a:r>
          </a:p>
          <a:p>
            <a:pPr>
              <a:buFont typeface="Wingdings" pitchFamily="2" charset="2"/>
              <a:buChar char="ü"/>
            </a:pPr>
            <a:r>
              <a:rPr lang="en-US" sz="2800" dirty="0"/>
              <a:t>assess progress. </a:t>
            </a:r>
          </a:p>
          <a:p>
            <a:pPr>
              <a:buFont typeface="Wingdings" pitchFamily="2" charset="2"/>
              <a:buChar char="v"/>
            </a:pPr>
            <a:r>
              <a:rPr lang="en-US" sz="2800" dirty="0"/>
              <a:t>The project elements that provide the basis for monitoring are:</a:t>
            </a:r>
          </a:p>
          <a:p>
            <a:pPr>
              <a:buFont typeface="Wingdings" pitchFamily="2" charset="2"/>
              <a:buChar char="ü"/>
            </a:pPr>
            <a:r>
              <a:rPr lang="en-US" sz="2800" dirty="0"/>
              <a:t>The Logical Framework</a:t>
            </a:r>
          </a:p>
          <a:p>
            <a:pPr>
              <a:buFont typeface="Wingdings" pitchFamily="2" charset="2"/>
              <a:buChar char="ü"/>
            </a:pPr>
            <a:r>
              <a:rPr lang="en-US" sz="2800" dirty="0"/>
              <a:t>the implementation schedule and</a:t>
            </a:r>
          </a:p>
          <a:p>
            <a:pPr>
              <a:buFont typeface="Wingdings" pitchFamily="2" charset="2"/>
              <a:buChar char="ü"/>
            </a:pPr>
            <a:r>
              <a:rPr lang="en-US" sz="2800" dirty="0"/>
              <a:t> the activity and resource schedules   </a:t>
            </a:r>
          </a:p>
          <a:p>
            <a:pPr>
              <a:buNone/>
            </a:pPr>
            <a:endParaRPr lang="en-US" sz="2800"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Font typeface="Wingdings" pitchFamily="2" charset="2"/>
              <a:buChar char="v"/>
            </a:pPr>
            <a:r>
              <a:rPr lang="en-US" sz="2600" dirty="0"/>
              <a:t>The following basic issues need to be regularly monitored:  </a:t>
            </a:r>
          </a:p>
          <a:p>
            <a:pPr lvl="0" fontAlgn="base" hangingPunct="0">
              <a:buFont typeface="Wingdings" pitchFamily="2" charset="2"/>
              <a:buChar char="ü"/>
            </a:pPr>
            <a:r>
              <a:rPr lang="en-US" sz="2800" dirty="0"/>
              <a:t>Which Activities are underway and what progress has been made (e.g. at weekly intervals)?  </a:t>
            </a:r>
          </a:p>
          <a:p>
            <a:pPr lvl="0" fontAlgn="base" hangingPunct="0">
              <a:buFont typeface="Wingdings" pitchFamily="2" charset="2"/>
              <a:buChar char="ü"/>
            </a:pPr>
            <a:r>
              <a:rPr lang="en-US" sz="2800" dirty="0"/>
              <a:t>At what rate are means being used and cost incurred in relation to progress in implementation (e.g. monthly)?  </a:t>
            </a:r>
          </a:p>
          <a:p>
            <a:pPr lvl="0" fontAlgn="base" hangingPunct="0">
              <a:buFont typeface="Wingdings" pitchFamily="2" charset="2"/>
              <a:buChar char="ü"/>
            </a:pPr>
            <a:r>
              <a:rPr lang="en-US" sz="2800" dirty="0"/>
              <a:t>Are the desired Results being achieved (e.g. quarterly update)? (efficiency)  </a:t>
            </a:r>
          </a:p>
          <a:p>
            <a:pPr lvl="0" fontAlgn="base" hangingPunct="0">
              <a:buFont typeface="Wingdings" pitchFamily="2" charset="2"/>
              <a:buChar char="ü"/>
            </a:pPr>
            <a:r>
              <a:rPr lang="en-US" sz="2800" dirty="0"/>
              <a:t>Are the results addressing needs? </a:t>
            </a:r>
          </a:p>
          <a:p>
            <a:pPr lvl="0" fontAlgn="base" hangingPunct="0">
              <a:buFont typeface="Wingdings" pitchFamily="2" charset="2"/>
              <a:buChar char="ü"/>
            </a:pPr>
            <a:r>
              <a:rPr lang="en-US" sz="2800" dirty="0"/>
              <a:t>To what extent are these results furthering the Project Purpose (e.g., half-yearly analysis)? (effectiveness)  </a:t>
            </a:r>
          </a:p>
          <a:p>
            <a:pPr lvl="0" fontAlgn="base" hangingPunct="0">
              <a:buFont typeface="Wingdings" pitchFamily="2" charset="2"/>
              <a:buChar char="ü"/>
            </a:pPr>
            <a:r>
              <a:rPr lang="en-US" sz="2800" dirty="0"/>
              <a:t>What changes in the project environment occur? Do the assumptions hold true?   </a:t>
            </a:r>
          </a:p>
          <a:p>
            <a:pPr>
              <a:buNone/>
            </a:pPr>
            <a:endParaRPr lang="en-US" sz="2800"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80662"/>
            <a:ext cx="8229600" cy="5145502"/>
          </a:xfrm>
        </p:spPr>
        <p:txBody>
          <a:bodyPr/>
          <a:lstStyle/>
          <a:p>
            <a:pPr>
              <a:buFont typeface="Wingdings" pitchFamily="2" charset="2"/>
              <a:buChar char="v"/>
            </a:pPr>
            <a:r>
              <a:rPr lang="en-US" sz="2800" dirty="0"/>
              <a:t>Monitoring can be carried out using two kinds of indicators.  </a:t>
            </a:r>
          </a:p>
          <a:p>
            <a:pPr marL="514350" indent="-514350">
              <a:buAutoNum type="alphaLcPeriod"/>
            </a:pPr>
            <a:r>
              <a:rPr lang="en-US" b="1" dirty="0"/>
              <a:t>Means or input indicators</a:t>
            </a:r>
          </a:p>
          <a:p>
            <a:pPr lvl="0" fontAlgn="base" hangingPunct="0">
              <a:buFont typeface="Wingdings" pitchFamily="2" charset="2"/>
              <a:buChar char="ü"/>
            </a:pPr>
            <a:r>
              <a:rPr lang="en-US" dirty="0"/>
              <a:t> for example, expenditure disbursed, the number of metric tons of cement used, technical assistance services in man-months; </a:t>
            </a:r>
          </a:p>
          <a:p>
            <a:pPr fontAlgn="base" hangingPunct="0">
              <a:buFont typeface="Wingdings" pitchFamily="2" charset="2"/>
              <a:buChar char="ü"/>
            </a:pPr>
            <a:r>
              <a:rPr lang="en-US" b="1" dirty="0"/>
              <a:t>Output indicators</a:t>
            </a:r>
            <a:r>
              <a:rPr lang="en-US" dirty="0"/>
              <a:t>: for example, the number of square meters constructed or individuals trained the unit cost of construction or training, pupil enrolment, class repetition rate.</a:t>
            </a:r>
          </a:p>
          <a:p>
            <a:pPr lvl="0" fontAlgn="base" hangingPunct="0">
              <a:buFont typeface="Wingdings" pitchFamily="2" charset="2"/>
              <a:buChar char="ü"/>
            </a:pPr>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lstStyle/>
          <a:p>
            <a:pPr>
              <a:buFont typeface="Wingdings" pitchFamily="2" charset="2"/>
              <a:buChar char="v"/>
            </a:pPr>
            <a:r>
              <a:rPr lang="en-US" dirty="0"/>
              <a:t>Experience shows that project monitoring has not always been effective. </a:t>
            </a:r>
          </a:p>
          <a:p>
            <a:pPr>
              <a:buFont typeface="Wingdings" pitchFamily="2" charset="2"/>
              <a:buChar char="v"/>
            </a:pPr>
            <a:r>
              <a:rPr lang="en-US" dirty="0"/>
              <a:t>The main shortcomings appear to be;</a:t>
            </a:r>
          </a:p>
          <a:p>
            <a:pPr>
              <a:buFont typeface="Wingdings" pitchFamily="2" charset="2"/>
              <a:buChar char="ü"/>
            </a:pPr>
            <a:r>
              <a:rPr lang="en-US" dirty="0"/>
              <a:t>lack of manager motivation, </a:t>
            </a:r>
          </a:p>
          <a:p>
            <a:pPr>
              <a:buFont typeface="Wingdings" pitchFamily="2" charset="2"/>
              <a:buChar char="ü"/>
            </a:pPr>
            <a:r>
              <a:rPr lang="en-US" dirty="0"/>
              <a:t>excessive complexity and cost of the monitoring system, or</a:t>
            </a:r>
          </a:p>
          <a:p>
            <a:pPr>
              <a:buFont typeface="Wingdings" pitchFamily="2" charset="2"/>
              <a:buChar char="ü"/>
            </a:pPr>
            <a:r>
              <a:rPr lang="en-US" dirty="0"/>
              <a:t> inadequate integration of this system in the project. </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br>
              <a:rPr lang="en-US" sz="2800" b="1" dirty="0"/>
            </a:br>
            <a:r>
              <a:rPr lang="en-US" sz="2800" b="1" dirty="0"/>
              <a:t>2.5.2. Project Evaluation</a:t>
            </a:r>
            <a:br>
              <a:rPr lang="en-US" sz="2800" dirty="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Evaluation is the systematic collection of information about: </a:t>
            </a:r>
          </a:p>
          <a:p>
            <a:pPr>
              <a:buFont typeface="Wingdings" pitchFamily="2" charset="2"/>
              <a:buChar char="ü"/>
            </a:pPr>
            <a:r>
              <a:rPr lang="en-US" sz="2800" dirty="0"/>
              <a:t>activities, </a:t>
            </a:r>
          </a:p>
          <a:p>
            <a:pPr>
              <a:buFont typeface="Wingdings" pitchFamily="2" charset="2"/>
              <a:buChar char="ü"/>
            </a:pPr>
            <a:r>
              <a:rPr lang="en-US" sz="2800" dirty="0"/>
              <a:t>characteristics, and </a:t>
            </a:r>
          </a:p>
          <a:p>
            <a:pPr>
              <a:buFont typeface="Wingdings" pitchFamily="2" charset="2"/>
              <a:buChar char="ü"/>
            </a:pPr>
            <a:r>
              <a:rPr lang="en-US" sz="2800" dirty="0"/>
              <a:t>outcomes of projects </a:t>
            </a:r>
          </a:p>
          <a:p>
            <a:pPr>
              <a:buFont typeface="Wingdings" pitchFamily="2" charset="2"/>
              <a:buChar char="v"/>
            </a:pPr>
            <a:r>
              <a:rPr lang="en-US" sz="2800" dirty="0"/>
              <a:t>Evaluation helps to make:</a:t>
            </a:r>
          </a:p>
          <a:p>
            <a:pPr>
              <a:buFont typeface="Wingdings" pitchFamily="2" charset="2"/>
              <a:buChar char="ü"/>
            </a:pPr>
            <a:r>
              <a:rPr lang="en-US" sz="2800" dirty="0"/>
              <a:t> judgments about the project, </a:t>
            </a:r>
          </a:p>
          <a:p>
            <a:pPr>
              <a:buFont typeface="Wingdings" pitchFamily="2" charset="2"/>
              <a:buChar char="ü"/>
            </a:pPr>
            <a:r>
              <a:rPr lang="en-US" sz="2800" dirty="0"/>
              <a:t>improve effectiveness, and/or </a:t>
            </a:r>
          </a:p>
          <a:p>
            <a:pPr>
              <a:buFont typeface="Wingdings" pitchFamily="2" charset="2"/>
              <a:buChar char="ü"/>
            </a:pPr>
            <a:r>
              <a:rPr lang="en-US" sz="2800" dirty="0"/>
              <a:t>inform decisions about future programming.</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85000" lnSpcReduction="10000"/>
          </a:bodyPr>
          <a:lstStyle/>
          <a:p>
            <a:pPr>
              <a:buFont typeface="Wingdings" pitchFamily="2" charset="2"/>
              <a:buChar char="v"/>
            </a:pPr>
            <a:r>
              <a:rPr lang="en-US" sz="2800" dirty="0"/>
              <a:t>Evaluation is not merely the accumulation and summary of data and information about a project.</a:t>
            </a:r>
          </a:p>
          <a:p>
            <a:pPr>
              <a:buFont typeface="Wingdings" pitchFamily="2" charset="2"/>
              <a:buChar char="v"/>
            </a:pPr>
            <a:r>
              <a:rPr lang="en-US" sz="2800" dirty="0"/>
              <a:t>Depending on the timing of the evaluation the following evaluation types can be distinguished</a:t>
            </a:r>
          </a:p>
          <a:p>
            <a:pPr marL="514350" indent="-514350">
              <a:buAutoNum type="alphaLcPeriod"/>
            </a:pPr>
            <a:r>
              <a:rPr lang="en-US" b="1" dirty="0"/>
              <a:t>Mid-term evaluation:</a:t>
            </a:r>
            <a:r>
              <a:rPr lang="en-US" dirty="0"/>
              <a:t> </a:t>
            </a:r>
          </a:p>
          <a:p>
            <a:pPr marL="514350" indent="-514350">
              <a:buFont typeface="Wingdings" pitchFamily="2" charset="2"/>
              <a:buChar char="ü"/>
            </a:pPr>
            <a:r>
              <a:rPr lang="en-US" sz="2800" dirty="0"/>
              <a:t>are usually undertaken at mid-term to review progress and propose alterations to project design during the remaining period of implementation. </a:t>
            </a:r>
          </a:p>
          <a:p>
            <a:pPr marL="514350" indent="-514350">
              <a:buNone/>
            </a:pPr>
            <a:r>
              <a:rPr lang="en-US" b="1" dirty="0"/>
              <a:t>b . Final or end-of-project evaluation</a:t>
            </a:r>
            <a:r>
              <a:rPr lang="en-US" dirty="0"/>
              <a:t>: objective is to; </a:t>
            </a:r>
          </a:p>
          <a:p>
            <a:pPr marL="514350" indent="-514350">
              <a:buFont typeface="Wingdings" pitchFamily="2" charset="2"/>
              <a:buChar char="ü"/>
            </a:pPr>
            <a:r>
              <a:rPr lang="en-US" dirty="0"/>
              <a:t>document the resources used, results and progress towards objectives.</a:t>
            </a:r>
          </a:p>
          <a:p>
            <a:pPr marL="514350" indent="-514350">
              <a:buFont typeface="Wingdings" pitchFamily="2" charset="2"/>
              <a:buChar char="ü"/>
            </a:pPr>
            <a:r>
              <a:rPr lang="en-US" dirty="0"/>
              <a:t>generate lessons about the project which can be used to improve future designs. </a:t>
            </a:r>
          </a:p>
          <a:p>
            <a:pPr marL="514350" indent="-514350">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lvl="1" algn="l" rtl="0">
              <a:spcBef>
                <a:spcPct val="0"/>
              </a:spcBef>
            </a:pPr>
            <a:br>
              <a:rPr lang="en-US" b="1" dirty="0"/>
            </a:br>
            <a:br>
              <a:rPr lang="en-US" b="1" dirty="0"/>
            </a:br>
            <a:r>
              <a:rPr lang="en-US" sz="2400" b="1" dirty="0"/>
              <a:t>The History of Educational Projects funded by Multilateral Development Banks</a:t>
            </a:r>
            <a:br>
              <a:rPr lang="en-US" sz="2800" dirty="0"/>
            </a:br>
            <a:endParaRPr lang="en-US" sz="2800" dirty="0"/>
          </a:p>
        </p:txBody>
      </p:sp>
      <p:sp>
        <p:nvSpPr>
          <p:cNvPr id="3" name="Content Placeholder 2"/>
          <p:cNvSpPr>
            <a:spLocks noGrp="1"/>
          </p:cNvSpPr>
          <p:nvPr>
            <p:ph idx="1"/>
          </p:nvPr>
        </p:nvSpPr>
        <p:spPr>
          <a:xfrm>
            <a:off x="457200" y="1447800"/>
            <a:ext cx="8229600" cy="4876800"/>
          </a:xfrm>
        </p:spPr>
        <p:txBody>
          <a:bodyPr>
            <a:normAutofit fontScale="92500"/>
          </a:bodyPr>
          <a:lstStyle/>
          <a:p>
            <a:pPr>
              <a:buFont typeface="Wingdings" pitchFamily="2" charset="2"/>
              <a:buChar char="v"/>
            </a:pPr>
            <a:r>
              <a:rPr lang="en-US" sz="2800" dirty="0"/>
              <a:t>The execution of huge projects that influence national educational goals in the developing world has a historical underpinning.</a:t>
            </a:r>
          </a:p>
          <a:p>
            <a:pPr>
              <a:buFont typeface="Wingdings" pitchFamily="2" charset="2"/>
              <a:buChar char="v"/>
            </a:pPr>
            <a:r>
              <a:rPr lang="en-US" sz="2800" dirty="0"/>
              <a:t>Three phases can be discussed in this connection.</a:t>
            </a:r>
          </a:p>
          <a:p>
            <a:pPr marL="457200" indent="-457200">
              <a:buAutoNum type="alphaUcPeriod"/>
            </a:pPr>
            <a:r>
              <a:rPr lang="en-US" sz="2800" b="1" dirty="0"/>
              <a:t>Educational Projects in the 1960s .</a:t>
            </a:r>
          </a:p>
          <a:p>
            <a:pPr marL="457200" indent="-457200">
              <a:buFont typeface="Wingdings" pitchFamily="2" charset="2"/>
              <a:buChar char="v"/>
            </a:pPr>
            <a:r>
              <a:rPr lang="en-US" sz="2800" dirty="0"/>
              <a:t>The main actors in  sponsoring projects were multilateral banks.</a:t>
            </a:r>
          </a:p>
          <a:p>
            <a:pPr marL="457200" indent="-457200">
              <a:buFont typeface="Wingdings" pitchFamily="2" charset="2"/>
              <a:buChar char="v"/>
            </a:pPr>
            <a:r>
              <a:rPr lang="en-US" sz="2800" dirty="0"/>
              <a:t>These banks used to employ strict criteria to qualify the  funding  of projects initiated by different nations</a:t>
            </a:r>
          </a:p>
          <a:p>
            <a:pPr marL="457200" indent="-457200">
              <a:buFont typeface="Wingdings" pitchFamily="2" charset="2"/>
              <a:buChar char="v"/>
            </a:pPr>
            <a:r>
              <a:rPr lang="en-US" sz="2800" dirty="0"/>
              <a:t>Projects that emphasize on economic development were given priority in this connection.</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lstStyle/>
          <a:p>
            <a:pPr>
              <a:buNone/>
            </a:pPr>
            <a:r>
              <a:rPr lang="en-US" sz="2800" b="1" dirty="0"/>
              <a:t>c. An ex-post evaluation:</a:t>
            </a:r>
            <a:r>
              <a:rPr lang="en-US" sz="2800" dirty="0"/>
              <a:t> </a:t>
            </a:r>
          </a:p>
          <a:p>
            <a:pPr>
              <a:buFont typeface="Wingdings" pitchFamily="2" charset="2"/>
              <a:buChar char="ü"/>
            </a:pPr>
            <a:r>
              <a:rPr lang="en-US" sz="2800" dirty="0"/>
              <a:t>is conducted several years after completion of the project </a:t>
            </a:r>
          </a:p>
          <a:p>
            <a:pPr>
              <a:buFont typeface="Wingdings" pitchFamily="2" charset="2"/>
              <a:buChar char="ü"/>
            </a:pPr>
            <a:r>
              <a:rPr lang="en-US" sz="2800" dirty="0"/>
              <a:t>often focuses on impact. </a:t>
            </a:r>
          </a:p>
          <a:p>
            <a:pPr>
              <a:buFont typeface="Wingdings" pitchFamily="2" charset="2"/>
              <a:buChar char="ü"/>
            </a:pPr>
            <a:r>
              <a:rPr lang="en-US" sz="2800" dirty="0"/>
              <a:t>Such an impact (or lack of it) will also indicate to what extent the project results have proven to be sustainable.</a:t>
            </a:r>
          </a:p>
          <a:p>
            <a:pPr>
              <a:buNone/>
            </a:pPr>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Autofit/>
          </a:bodyPr>
          <a:lstStyle/>
          <a:p>
            <a:pPr fontAlgn="base" hangingPunct="0"/>
            <a:r>
              <a:rPr lang="en-US" sz="2800" b="1" dirty="0"/>
              <a:t>Unit Three: Project Management</a:t>
            </a:r>
            <a:br>
              <a:rPr lang="en-US" sz="2800" dirty="0"/>
            </a:br>
            <a:r>
              <a:rPr lang="en-US" sz="2800" b="1" dirty="0"/>
              <a:t>3.1. Project Cycle Management and its Principles</a:t>
            </a:r>
            <a:br>
              <a:rPr lang="en-US" sz="2800" dirty="0"/>
            </a:br>
            <a:endParaRPr lang="en-US" sz="2800"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a:buFont typeface="Wingdings" pitchFamily="2" charset="2"/>
              <a:buChar char="v"/>
            </a:pPr>
            <a:r>
              <a:rPr lang="en-US" sz="2800" dirty="0"/>
              <a:t>Project Cycle Management  is the term used to describe: </a:t>
            </a:r>
          </a:p>
          <a:p>
            <a:pPr>
              <a:buFont typeface="Wingdings" pitchFamily="2" charset="2"/>
              <a:buChar char="ü"/>
            </a:pPr>
            <a:r>
              <a:rPr lang="en-US" sz="2800" dirty="0"/>
              <a:t>the management of activities and decision-making procedures</a:t>
            </a:r>
          </a:p>
          <a:p>
            <a:pPr>
              <a:buFont typeface="Wingdings" pitchFamily="2" charset="2"/>
              <a:buChar char="ü"/>
            </a:pPr>
            <a:r>
              <a:rPr lang="en-US" sz="2800" dirty="0"/>
              <a:t>The management of  key tasks, roles responsibilities and key documents.</a:t>
            </a:r>
          </a:p>
          <a:p>
            <a:pPr>
              <a:buFont typeface="Wingdings" pitchFamily="2" charset="2"/>
              <a:buChar char="v"/>
            </a:pPr>
            <a:r>
              <a:rPr lang="en-US" sz="2800" dirty="0"/>
              <a:t>PCM brings together organizational management principles and analytical tools and techniques to ensure that:</a:t>
            </a:r>
          </a:p>
          <a:p>
            <a:pPr lvl="0" fontAlgn="base" hangingPunct="0">
              <a:buFont typeface="Wingdings" pitchFamily="2" charset="2"/>
              <a:buChar char="ü"/>
            </a:pPr>
            <a:r>
              <a:rPr lang="en-US" sz="2800" dirty="0"/>
              <a:t>Projects are relevant to the agreed strategy and to the real needs of beneficiaries. </a:t>
            </a:r>
          </a:p>
          <a:p>
            <a:pPr lvl="0" fontAlgn="base" hangingPunct="0">
              <a:buFont typeface="Wingdings" pitchFamily="2" charset="2"/>
              <a:buChar char="ü"/>
            </a:pPr>
            <a:r>
              <a:rPr lang="en-US" sz="2800" dirty="0"/>
              <a:t>Projects are feasible</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pPr lvl="0">
              <a:buFont typeface="Wingdings" pitchFamily="2" charset="2"/>
              <a:buChar char="ü"/>
            </a:pPr>
            <a:r>
              <a:rPr lang="en-US" dirty="0"/>
              <a:t>Projects are sustainable.</a:t>
            </a:r>
          </a:p>
          <a:p>
            <a:pPr>
              <a:buNone/>
            </a:pPr>
            <a:r>
              <a:rPr lang="en-US" b="1" u="sng" dirty="0"/>
              <a:t>PCM principles</a:t>
            </a:r>
            <a:r>
              <a:rPr lang="en-US" u="sng" dirty="0"/>
              <a:t> </a:t>
            </a:r>
          </a:p>
          <a:p>
            <a:pPr marL="514350" indent="-514350">
              <a:buAutoNum type="arabicPeriod"/>
            </a:pPr>
            <a:r>
              <a:rPr lang="en-US" dirty="0"/>
              <a:t>Decision-making criteria and procedures are defined at each phase, including key information requirements and quality assessment criteria.</a:t>
            </a:r>
          </a:p>
          <a:p>
            <a:pPr marL="514350" lvl="0" indent="-514350">
              <a:buFont typeface="Arial" pitchFamily="34" charset="0"/>
              <a:buAutoNum type="arabicPeriod"/>
            </a:pPr>
            <a:r>
              <a:rPr lang="en-US" dirty="0"/>
              <a:t>The phases in the cycle are progressive – each phase should be completed for the next to be tackled with success (with the exception of monitoring, which is a continuous process). </a:t>
            </a:r>
          </a:p>
          <a:p>
            <a:pPr marL="514350" lvl="0" indent="-514350">
              <a:buFont typeface="Arial" pitchFamily="34" charset="0"/>
              <a:buAutoNum type="arabicPeriod"/>
            </a:pPr>
            <a:r>
              <a:rPr lang="en-US" dirty="0"/>
              <a:t>New programming and project identification draws on the results of monitoring and evaluation as part of a structured process of feedback and institutional learning.</a:t>
            </a:r>
          </a:p>
          <a:p>
            <a:pPr lvl="0">
              <a:buNone/>
            </a:pPr>
            <a:endParaRPr lang="en-US" dirty="0"/>
          </a:p>
          <a:p>
            <a:pPr>
              <a:buNone/>
            </a:pPr>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sz="2800" b="1" dirty="0"/>
            </a:br>
            <a:r>
              <a:rPr lang="en-US" sz="2800" b="1" dirty="0"/>
              <a:t>The Project Management Process</a:t>
            </a:r>
            <a:br>
              <a:rPr lang="en-US" sz="1400" dirty="0"/>
            </a:br>
            <a:endParaRPr lang="en-US" sz="3600"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Font typeface="Wingdings" pitchFamily="2" charset="2"/>
              <a:buChar char="v"/>
            </a:pPr>
            <a:r>
              <a:rPr lang="en-US" sz="2800" dirty="0"/>
              <a:t>A process is a way of doing something that has the character of recurrence. </a:t>
            </a:r>
          </a:p>
          <a:p>
            <a:pPr>
              <a:buFont typeface="Wingdings" pitchFamily="2" charset="2"/>
              <a:buChar char="v"/>
            </a:pPr>
            <a:r>
              <a:rPr lang="en-US" sz="2800" dirty="0"/>
              <a:t>Project management is an integrative endeavor—an action, or failure to take action, in one area will usually affect other areas. </a:t>
            </a:r>
          </a:p>
          <a:p>
            <a:pPr>
              <a:buFont typeface="Wingdings" pitchFamily="2" charset="2"/>
              <a:buChar char="v"/>
            </a:pPr>
            <a:r>
              <a:rPr lang="en-US" sz="2800" dirty="0"/>
              <a:t>Project processes are performed by people and generally fall into one of two major categories:</a:t>
            </a:r>
          </a:p>
          <a:p>
            <a:pPr marL="514350" lvl="0" indent="-514350">
              <a:buAutoNum type="arabicPeriod"/>
            </a:pPr>
            <a:r>
              <a:rPr lang="en-US" sz="2800" dirty="0"/>
              <a:t>Project management processes:</a:t>
            </a:r>
          </a:p>
          <a:p>
            <a:pPr marL="514350" lvl="0" indent="-514350">
              <a:buFont typeface="Wingdings" pitchFamily="2" charset="2"/>
              <a:buChar char="ü"/>
            </a:pPr>
            <a:r>
              <a:rPr lang="en-US" sz="2800" dirty="0"/>
              <a:t> Describe, organize, and complete the work of the project. </a:t>
            </a:r>
          </a:p>
          <a:p>
            <a:pPr marL="514350" lvl="0" indent="-514350">
              <a:buAutoNum type="arabicPeriod" startAt="2"/>
            </a:pPr>
            <a:r>
              <a:rPr lang="en-US" sz="2800" dirty="0"/>
              <a:t>Product-oriented processes. </a:t>
            </a:r>
          </a:p>
          <a:p>
            <a:pPr marL="514350" lvl="0" indent="-514350">
              <a:buFont typeface="Wingdings" pitchFamily="2" charset="2"/>
              <a:buChar char="ü"/>
            </a:pPr>
            <a:r>
              <a:rPr lang="en-US" sz="2800" dirty="0"/>
              <a:t>Specify and create the project’s product. </a:t>
            </a:r>
          </a:p>
          <a:p>
            <a:pPr marL="514350" lvl="0" indent="-514350">
              <a:buAutoNum type="arabicPeriod"/>
            </a:pPr>
            <a:endParaRPr lang="en-US" sz="2800" dirty="0"/>
          </a:p>
          <a:p>
            <a:pPr marL="514350" lvl="0" indent="-514350">
              <a:buAutoNum type="arabicPeriod"/>
            </a:pPr>
            <a:endParaRPr lang="en-US" dirty="0"/>
          </a:p>
          <a:p>
            <a:pPr>
              <a:buNone/>
            </a:pPr>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pPr>
              <a:buFont typeface="Wingdings" pitchFamily="2" charset="2"/>
              <a:buChar char="v"/>
            </a:pPr>
            <a:r>
              <a:rPr lang="en-US" sz="3300" dirty="0"/>
              <a:t>Project management processes can be organized into five groups</a:t>
            </a:r>
            <a:r>
              <a:rPr lang="en-US" dirty="0"/>
              <a:t>.</a:t>
            </a:r>
          </a:p>
          <a:p>
            <a:pPr marL="514350" indent="-514350">
              <a:buAutoNum type="alphaLcPeriod"/>
            </a:pPr>
            <a:r>
              <a:rPr lang="en-US" dirty="0"/>
              <a:t>Initiating processes—authorizing the project or phase</a:t>
            </a:r>
          </a:p>
          <a:p>
            <a:pPr marL="514350" indent="-514350">
              <a:buAutoNum type="alphaLcPeriod"/>
            </a:pPr>
            <a:r>
              <a:rPr lang="en-US" dirty="0"/>
              <a:t>Planning processes—defining and refining objectives and selecting the best of the alternative courses of action to attain the objectives </a:t>
            </a:r>
          </a:p>
          <a:p>
            <a:pPr marL="514350" lvl="0" indent="-514350">
              <a:buFont typeface="Arial" pitchFamily="34" charset="0"/>
              <a:buAutoNum type="alphaLcPeriod"/>
            </a:pPr>
            <a:r>
              <a:rPr lang="en-US" dirty="0"/>
              <a:t>Executing processes—coordinating people and other resources to carry out the plan.</a:t>
            </a:r>
          </a:p>
          <a:p>
            <a:pPr marL="514350" indent="-514350">
              <a:buAutoNum type="alphaLcPeriod"/>
            </a:pPr>
            <a:r>
              <a:rPr lang="en-US" dirty="0"/>
              <a:t>Controlling processes—ensuring that project objectives are met by monitoring and measuring progress regularly</a:t>
            </a:r>
          </a:p>
          <a:p>
            <a:pPr marL="514350" indent="-514350">
              <a:buAutoNum type="alphaLcPeriod"/>
            </a:pPr>
            <a:r>
              <a:rPr lang="en-US" dirty="0"/>
              <a:t>Closing processes—formalizing acceptance of the project or phase and bringing it to an orderly end.</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lvl="1" algn="l" rtl="0">
              <a:spcBef>
                <a:spcPct val="0"/>
              </a:spcBef>
            </a:pPr>
            <a:br>
              <a:rPr lang="en-US" b="1" dirty="0"/>
            </a:br>
            <a:r>
              <a:rPr lang="en-US" sz="2800" b="1" dirty="0"/>
              <a:t>Skills and competencies of project Managers</a:t>
            </a:r>
            <a:br>
              <a:rPr lang="en-US" sz="2800" dirty="0"/>
            </a:br>
            <a:endParaRPr lang="en-US" sz="2800" dirty="0"/>
          </a:p>
        </p:txBody>
      </p:sp>
      <p:sp>
        <p:nvSpPr>
          <p:cNvPr id="3" name="Content Placeholder 2"/>
          <p:cNvSpPr>
            <a:spLocks noGrp="1"/>
          </p:cNvSpPr>
          <p:nvPr>
            <p:ph idx="1"/>
          </p:nvPr>
        </p:nvSpPr>
        <p:spPr>
          <a:xfrm>
            <a:off x="457200" y="762000"/>
            <a:ext cx="8229600" cy="5364163"/>
          </a:xfrm>
        </p:spPr>
        <p:txBody>
          <a:bodyPr>
            <a:normAutofit fontScale="92500" lnSpcReduction="20000"/>
          </a:bodyPr>
          <a:lstStyle/>
          <a:p>
            <a:pPr lvl="0">
              <a:buNone/>
            </a:pPr>
            <a:r>
              <a:rPr lang="en-US" dirty="0"/>
              <a:t>a.</a:t>
            </a:r>
            <a:r>
              <a:rPr lang="en-US" b="1" dirty="0"/>
              <a:t> Inspires a Shared Vision </a:t>
            </a:r>
            <a:endParaRPr lang="en-US" dirty="0"/>
          </a:p>
          <a:p>
            <a:pPr>
              <a:buFont typeface="Wingdings" pitchFamily="2" charset="2"/>
              <a:buChar char="ü"/>
            </a:pPr>
            <a:r>
              <a:rPr lang="en-US" dirty="0"/>
              <a:t>An effective project leader is often described as having a vision of where to go and has the ability to articulate it.</a:t>
            </a:r>
          </a:p>
          <a:p>
            <a:pPr>
              <a:buFont typeface="Wingdings" pitchFamily="2" charset="2"/>
              <a:buChar char="ü"/>
            </a:pPr>
            <a:r>
              <a:rPr lang="en-US" dirty="0"/>
              <a:t>Visionaries thrive on change and are able to draw new boundaries. </a:t>
            </a:r>
          </a:p>
          <a:p>
            <a:pPr>
              <a:buFont typeface="Wingdings" pitchFamily="2" charset="2"/>
              <a:buChar char="ü"/>
            </a:pPr>
            <a:r>
              <a:rPr lang="en-US" dirty="0"/>
              <a:t>Visionary leaders enable people to feel they have a real stake in the project. </a:t>
            </a:r>
          </a:p>
          <a:p>
            <a:pPr lvl="0">
              <a:buNone/>
            </a:pPr>
            <a:r>
              <a:rPr lang="en-US" b="1" dirty="0"/>
              <a:t>b. Good Communicator </a:t>
            </a:r>
          </a:p>
          <a:p>
            <a:pPr>
              <a:buFont typeface="Wingdings" pitchFamily="2" charset="2"/>
              <a:buChar char="ü"/>
            </a:pPr>
            <a:r>
              <a:rPr lang="en-US" dirty="0"/>
              <a:t>Project leadership calls for clear communication about goals, responsibility, performance, expectations and feedback. </a:t>
            </a:r>
          </a:p>
          <a:p>
            <a:pPr lvl="0">
              <a:buNone/>
            </a:pPr>
            <a:endParaRPr lang="en-US" dirty="0"/>
          </a:p>
          <a:p>
            <a:pPr>
              <a:buNone/>
            </a:pPr>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800" dirty="0"/>
              <a:t>The leader must have the ability to effectively negotiate and use persuasion when necessary to ensure the success of the team and project.</a:t>
            </a:r>
          </a:p>
          <a:p>
            <a:pPr lvl="0">
              <a:buNone/>
            </a:pPr>
            <a:r>
              <a:rPr lang="en-US" sz="2800" dirty="0"/>
              <a:t>c. </a:t>
            </a:r>
            <a:r>
              <a:rPr lang="en-US" sz="2800" b="1" dirty="0"/>
              <a:t>Integrity </a:t>
            </a:r>
          </a:p>
          <a:p>
            <a:pPr lvl="0">
              <a:buFont typeface="Wingdings" pitchFamily="2" charset="2"/>
              <a:buChar char="ü"/>
            </a:pPr>
            <a:r>
              <a:rPr lang="en-US" sz="2800" dirty="0"/>
              <a:t>a project leader must remember  his or her actions but not words for the team. </a:t>
            </a:r>
          </a:p>
          <a:p>
            <a:pPr lvl="0">
              <a:buFont typeface="Wingdings" pitchFamily="2" charset="2"/>
              <a:buChar char="ü"/>
            </a:pPr>
            <a:r>
              <a:rPr lang="en-US" sz="2800" dirty="0"/>
              <a:t>Good leadership demands commitment to and demonstration of, ethical practices.</a:t>
            </a:r>
          </a:p>
          <a:p>
            <a:pPr>
              <a:buFont typeface="Wingdings" pitchFamily="2" charset="2"/>
              <a:buChar char="ü"/>
            </a:pPr>
            <a:r>
              <a:rPr lang="en-US" sz="2800" dirty="0"/>
              <a:t>In other words the leader "walks the talk" and in the process earns trust.</a:t>
            </a:r>
          </a:p>
          <a:p>
            <a:pPr lvl="0">
              <a:buNone/>
            </a:pPr>
            <a:endParaRPr lang="en-US" sz="2800" dirty="0"/>
          </a:p>
          <a:p>
            <a:pPr lvl="0">
              <a:buNone/>
            </a:pPr>
            <a:endParaRPr lang="en-US" sz="2800" dirty="0"/>
          </a:p>
          <a:p>
            <a:pPr>
              <a:buNone/>
            </a:pPr>
            <a:endParaRPr lang="en-US" sz="2800"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lvl="0">
              <a:buNone/>
            </a:pPr>
            <a:r>
              <a:rPr lang="en-US" sz="2800" dirty="0"/>
              <a:t>d. </a:t>
            </a:r>
            <a:r>
              <a:rPr lang="en-US" sz="2800" b="1" dirty="0"/>
              <a:t>Empathy :</a:t>
            </a:r>
          </a:p>
          <a:p>
            <a:pPr lvl="0">
              <a:buFont typeface="Wingdings" pitchFamily="2" charset="2"/>
              <a:buChar char="ü"/>
            </a:pPr>
            <a:r>
              <a:rPr lang="en-US" sz="2800" dirty="0"/>
              <a:t>is considering others problems as ones own.</a:t>
            </a:r>
          </a:p>
          <a:p>
            <a:pPr lvl="0">
              <a:buFont typeface="Wingdings" pitchFamily="2" charset="2"/>
              <a:buChar char="ü"/>
            </a:pPr>
            <a:r>
              <a:rPr lang="en-US" sz="2800" dirty="0"/>
              <a:t>This is different from sharing feelings-sympathy</a:t>
            </a:r>
          </a:p>
          <a:p>
            <a:pPr>
              <a:buNone/>
            </a:pPr>
            <a:r>
              <a:rPr lang="en-US" sz="2800" b="1" dirty="0"/>
              <a:t>e. Competence </a:t>
            </a:r>
            <a:endParaRPr lang="en-US" sz="2800" dirty="0"/>
          </a:p>
          <a:p>
            <a:pPr lvl="0">
              <a:buFont typeface="Wingdings" pitchFamily="2" charset="2"/>
              <a:buChar char="ü"/>
            </a:pPr>
            <a:r>
              <a:rPr lang="en-US" sz="2800" b="1" dirty="0"/>
              <a:t> Manager</a:t>
            </a:r>
            <a:r>
              <a:rPr lang="en-US" sz="2800" dirty="0"/>
              <a:t> knows what he or she is doing.</a:t>
            </a:r>
          </a:p>
          <a:p>
            <a:pPr lvl="0">
              <a:buFont typeface="Wingdings" pitchFamily="2" charset="2"/>
              <a:buChar char="ü"/>
            </a:pPr>
            <a:r>
              <a:rPr lang="en-US" sz="2800" dirty="0"/>
              <a:t>The manager should be versed in the area he is leading.</a:t>
            </a:r>
          </a:p>
          <a:p>
            <a:pPr lvl="0">
              <a:buFont typeface="Wingdings" pitchFamily="2" charset="2"/>
              <a:buChar char="ü"/>
            </a:pPr>
            <a:r>
              <a:rPr lang="en-US" sz="2800" dirty="0"/>
              <a:t>Expertise in leadership skills is another dimension in competence.</a:t>
            </a:r>
          </a:p>
          <a:p>
            <a:pPr>
              <a:buNone/>
            </a:pPr>
            <a:endParaRPr lang="en-US" sz="2800"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lvl="0">
              <a:buNone/>
            </a:pPr>
            <a:r>
              <a:rPr lang="en-US" sz="2800" dirty="0"/>
              <a:t>f. </a:t>
            </a:r>
            <a:r>
              <a:rPr lang="en-US" sz="2800" b="1" dirty="0"/>
              <a:t>Ability  to Delegate Tasks </a:t>
            </a:r>
            <a:endParaRPr lang="en-US" sz="2800" dirty="0"/>
          </a:p>
          <a:p>
            <a:pPr>
              <a:buFont typeface="Wingdings" pitchFamily="2" charset="2"/>
              <a:buChar char="ü"/>
            </a:pPr>
            <a:r>
              <a:rPr lang="en-US" sz="2800" dirty="0"/>
              <a:t>This refers to empowering fellow colleagues</a:t>
            </a:r>
          </a:p>
          <a:p>
            <a:pPr>
              <a:buFont typeface="Wingdings" pitchFamily="2" charset="2"/>
              <a:buChar char="ü"/>
            </a:pPr>
            <a:r>
              <a:rPr lang="en-US" sz="2800" dirty="0"/>
              <a:t>Empowerment is a logical extension of trust</a:t>
            </a:r>
          </a:p>
          <a:p>
            <a:pPr>
              <a:buFont typeface="Wingdings" pitchFamily="2" charset="2"/>
              <a:buChar char="ü"/>
            </a:pPr>
            <a:r>
              <a:rPr lang="en-US" sz="2800" dirty="0"/>
              <a:t>Trust is an essential element in the relationship of a project leader and his or her team.</a:t>
            </a:r>
          </a:p>
          <a:p>
            <a:pPr>
              <a:buFont typeface="Wingdings" pitchFamily="2" charset="2"/>
              <a:buChar char="ü"/>
            </a:pPr>
            <a:r>
              <a:rPr lang="en-US" sz="2800" dirty="0"/>
              <a:t>"A good leader is a little lazy." </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lstStyle/>
          <a:p>
            <a:pPr lvl="0">
              <a:buNone/>
            </a:pPr>
            <a:r>
              <a:rPr lang="en-US" dirty="0"/>
              <a:t>g.</a:t>
            </a:r>
            <a:r>
              <a:rPr lang="en-US" b="1" dirty="0"/>
              <a:t> Cool Under Pressure </a:t>
            </a:r>
          </a:p>
          <a:p>
            <a:pPr lvl="0">
              <a:buFont typeface="Wingdings" pitchFamily="2" charset="2"/>
              <a:buChar char="ü"/>
            </a:pPr>
            <a:r>
              <a:rPr lang="en-US" dirty="0"/>
              <a:t>we don't live in a perfect world - projects have problems.</a:t>
            </a:r>
          </a:p>
          <a:p>
            <a:pPr lvl="0">
              <a:buFont typeface="Wingdings" pitchFamily="2" charset="2"/>
              <a:buChar char="ü"/>
            </a:pPr>
            <a:r>
              <a:rPr lang="en-US" dirty="0"/>
              <a:t>When leaders encounter a stressful event, they consider it interesting, they feel they can influence the outcome and they see it as an opportunity. </a:t>
            </a:r>
          </a:p>
          <a:p>
            <a:pPr>
              <a:buFont typeface="Wingdings" pitchFamily="2" charset="2"/>
              <a:buChar char="ü"/>
            </a:pPr>
            <a:r>
              <a:rPr lang="en-US" dirty="0"/>
              <a:t>never let others see you sweating. </a:t>
            </a:r>
          </a:p>
          <a:p>
            <a:pPr lvl="0">
              <a:buFont typeface="Wingdings" pitchFamily="2" charset="2"/>
              <a:buChar char="ü"/>
            </a:pPr>
            <a:endParaRPr lang="en-US" dirty="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a:buFont typeface="Wingdings" pitchFamily="2" charset="2"/>
              <a:buChar char="v"/>
            </a:pPr>
            <a:r>
              <a:rPr lang="en-US" dirty="0"/>
              <a:t>For example WB-financed projects were required to focus on;</a:t>
            </a:r>
          </a:p>
          <a:p>
            <a:pPr>
              <a:buFont typeface="Wingdings" pitchFamily="2" charset="2"/>
              <a:buChar char="ü"/>
            </a:pPr>
            <a:r>
              <a:rPr lang="en-US" dirty="0"/>
              <a:t>vocational training and technical and agricultural education at all levels, and on the other hand, </a:t>
            </a:r>
          </a:p>
          <a:p>
            <a:pPr>
              <a:buFont typeface="Wingdings" pitchFamily="2" charset="2"/>
              <a:buChar char="ü"/>
            </a:pPr>
            <a:r>
              <a:rPr lang="en-US" dirty="0"/>
              <a:t>general secondary education for developing scientific and technical streams.</a:t>
            </a:r>
          </a:p>
          <a:p>
            <a:pPr>
              <a:buFont typeface="Wingdings" pitchFamily="2" charset="2"/>
              <a:buChar char="v"/>
            </a:pPr>
            <a:r>
              <a:rPr lang="en-US" dirty="0"/>
              <a:t>The Inter-American Development Bank had a broader scope of intervention, extending in particular to university education as a whole. </a:t>
            </a:r>
          </a:p>
          <a:p>
            <a:pPr>
              <a:buFont typeface="Wingdings" pitchFamily="2" charset="2"/>
              <a:buChar char="v"/>
            </a:pPr>
            <a:r>
              <a:rPr lang="en-US" dirty="0"/>
              <a:t>The obvious absence from this list was primary education.</a:t>
            </a: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lvl="0">
              <a:buNone/>
            </a:pPr>
            <a:r>
              <a:rPr lang="en-US" b="1" dirty="0"/>
              <a:t>h. Team-Building Skills</a:t>
            </a:r>
          </a:p>
          <a:p>
            <a:pPr lvl="0">
              <a:buFont typeface="Wingdings" pitchFamily="2" charset="2"/>
              <a:buChar char="ü"/>
            </a:pPr>
            <a:r>
              <a:rPr lang="en-US" dirty="0"/>
              <a:t>Projects are exceedingly team ventures.</a:t>
            </a:r>
          </a:p>
          <a:p>
            <a:pPr lvl="0">
              <a:buFont typeface="Wingdings" pitchFamily="2" charset="2"/>
              <a:buChar char="ü"/>
            </a:pPr>
            <a:r>
              <a:rPr lang="en-US" b="1" dirty="0"/>
              <a:t> The leader </a:t>
            </a:r>
            <a:r>
              <a:rPr lang="en-US" dirty="0"/>
              <a:t>must know the appropriate leadership style to use during each stage of team development.</a:t>
            </a:r>
          </a:p>
          <a:p>
            <a:pPr>
              <a:buNone/>
            </a:pPr>
            <a:r>
              <a:rPr lang="en-US" dirty="0" err="1"/>
              <a:t>i</a:t>
            </a:r>
            <a:r>
              <a:rPr lang="en-US" dirty="0"/>
              <a:t>.</a:t>
            </a:r>
            <a:r>
              <a:rPr lang="en-US" b="1" dirty="0"/>
              <a:t> Problem Solving Skills </a:t>
            </a:r>
            <a:endParaRPr lang="en-US" dirty="0"/>
          </a:p>
          <a:p>
            <a:pPr lvl="0">
              <a:buFont typeface="Wingdings" pitchFamily="2" charset="2"/>
              <a:buChar char="ü"/>
            </a:pPr>
            <a:r>
              <a:rPr lang="en-US" dirty="0"/>
              <a:t>Project management confront with a number of problems.</a:t>
            </a:r>
          </a:p>
          <a:p>
            <a:pPr>
              <a:buFont typeface="Wingdings" pitchFamily="2" charset="2"/>
              <a:buChar char="ü"/>
            </a:pPr>
            <a:r>
              <a:rPr lang="en-US" dirty="0"/>
              <a:t>Managers thus  have a "fresh, creative response to here-and-now opportunities," and not much concern with how others have performed them.   </a:t>
            </a:r>
          </a:p>
          <a:p>
            <a:pPr lvl="0">
              <a:buFont typeface="Wingdings" pitchFamily="2" charset="2"/>
              <a:buChar char="ü"/>
            </a:pPr>
            <a:endParaRPr lang="en-US" dirty="0"/>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sz="2800" b="1" dirty="0"/>
            </a:br>
            <a:r>
              <a:rPr lang="en-US" sz="2800" b="1" dirty="0"/>
              <a:t>Success Factors for Managing Projects</a:t>
            </a:r>
            <a:br>
              <a:rPr lang="en-US" sz="1400" dirty="0"/>
            </a:br>
            <a:endParaRPr lang="en-US" sz="36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The success of a project is affected by internal and external factors: </a:t>
            </a:r>
          </a:p>
          <a:p>
            <a:pPr marL="514350" lvl="0" indent="-514350" fontAlgn="base" hangingPunct="0">
              <a:buAutoNum type="alphaLcPeriod"/>
            </a:pPr>
            <a:r>
              <a:rPr lang="en-US" sz="2800" dirty="0"/>
              <a:t>Internal factors: </a:t>
            </a:r>
          </a:p>
          <a:p>
            <a:pPr marL="514350" lvl="0" indent="-514350" fontAlgn="base" hangingPunct="0">
              <a:buNone/>
            </a:pPr>
            <a:r>
              <a:rPr lang="en-US" sz="2800" dirty="0"/>
              <a:t>E.g. the number and skills of people needed to make a project work properly, can be controlled by the project. </a:t>
            </a:r>
          </a:p>
          <a:p>
            <a:pPr marL="514350" indent="-514350" fontAlgn="base" hangingPunct="0">
              <a:buNone/>
            </a:pPr>
            <a:r>
              <a:rPr lang="en-US" sz="2800" dirty="0"/>
              <a:t>b.  External factors:</a:t>
            </a:r>
          </a:p>
          <a:p>
            <a:pPr marL="514350" indent="-514350" fontAlgn="base" hangingPunct="0">
              <a:buNone/>
            </a:pPr>
            <a:r>
              <a:rPr lang="en-US" sz="2800" dirty="0"/>
              <a:t>E.g. economic conditions (market, price) or the ecological conditions (climate, drought), cannot be controlled by the project.</a:t>
            </a:r>
          </a:p>
          <a:p>
            <a:pPr marL="514350" lvl="0" indent="-514350" fontAlgn="base" hangingPunct="0">
              <a:buNone/>
            </a:pPr>
            <a:endParaRPr lang="en-US" sz="2800" dirty="0"/>
          </a:p>
          <a:p>
            <a:pPr>
              <a:buNone/>
            </a:pPr>
            <a:endParaRPr lang="en-US" sz="2800"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lstStyle/>
          <a:p>
            <a:pPr>
              <a:buFont typeface="Wingdings" pitchFamily="2" charset="2"/>
              <a:buChar char="ü"/>
            </a:pPr>
            <a:r>
              <a:rPr lang="en-US" dirty="0"/>
              <a:t>Project planners have to try to reduce the number of external factors that can negatively affect the project.</a:t>
            </a:r>
          </a:p>
          <a:p>
            <a:pPr>
              <a:buFont typeface="Wingdings" pitchFamily="2" charset="2"/>
              <a:buChar char="ü"/>
            </a:pPr>
            <a:endParaRPr lang="en-US" dirty="0"/>
          </a:p>
          <a:p>
            <a:pPr>
              <a:buNone/>
            </a:pPr>
            <a:endParaRPr lang="en-US" dirty="0"/>
          </a:p>
          <a:p>
            <a:pPr>
              <a:buNone/>
            </a:pPr>
            <a:r>
              <a:rPr lang="en-US" sz="6600" dirty="0"/>
              <a:t>              Thank you!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a:buFont typeface="Wingdings" pitchFamily="2" charset="2"/>
              <a:buChar char="v"/>
            </a:pPr>
            <a:r>
              <a:rPr lang="en-US" sz="2800" dirty="0"/>
              <a:t>The banks considered that their focus on  expansion was mainly a response to social demand.</a:t>
            </a:r>
          </a:p>
          <a:p>
            <a:pPr>
              <a:buFont typeface="Wingdings" pitchFamily="2" charset="2"/>
              <a:buChar char="v"/>
            </a:pPr>
            <a:r>
              <a:rPr lang="en-US" sz="2800" dirty="0"/>
              <a:t>Throughout this period, expenditure financed by </a:t>
            </a:r>
            <a:r>
              <a:rPr lang="en-US" sz="2800" dirty="0">
                <a:solidFill>
                  <a:srgbClr val="7030A0"/>
                </a:solidFill>
              </a:rPr>
              <a:t>multilateral bank assisted projects </a:t>
            </a:r>
            <a:r>
              <a:rPr lang="en-US" sz="2800" dirty="0"/>
              <a:t>included only the </a:t>
            </a:r>
            <a:r>
              <a:rPr lang="en-US" sz="2800" dirty="0">
                <a:solidFill>
                  <a:schemeClr val="accent1">
                    <a:lumMod val="75000"/>
                  </a:schemeClr>
                </a:solidFill>
              </a:rPr>
              <a:t>construction </a:t>
            </a:r>
            <a:r>
              <a:rPr lang="en-US" sz="2800" dirty="0"/>
              <a:t>and </a:t>
            </a:r>
            <a:r>
              <a:rPr lang="en-US" sz="2800" dirty="0">
                <a:solidFill>
                  <a:schemeClr val="accent1">
                    <a:lumMod val="75000"/>
                  </a:schemeClr>
                </a:solidFill>
              </a:rPr>
              <a:t>equipment </a:t>
            </a:r>
            <a:r>
              <a:rPr lang="en-US" sz="2800" dirty="0"/>
              <a:t>of school infrastructures. </a:t>
            </a:r>
          </a:p>
          <a:p>
            <a:pPr>
              <a:buFont typeface="Wingdings" pitchFamily="2" charset="2"/>
              <a:buChar char="v"/>
            </a:pPr>
            <a:r>
              <a:rPr lang="en-US" sz="2800" dirty="0">
                <a:solidFill>
                  <a:schemeClr val="accent3">
                    <a:lumMod val="50000"/>
                  </a:schemeClr>
                </a:solidFill>
              </a:rPr>
              <a:t>Technical assistance</a:t>
            </a:r>
            <a:r>
              <a:rPr lang="en-US" sz="2800" dirty="0"/>
              <a:t>, </a:t>
            </a:r>
            <a:r>
              <a:rPr lang="en-US" sz="2800" dirty="0">
                <a:solidFill>
                  <a:schemeClr val="accent3">
                    <a:lumMod val="50000"/>
                  </a:schemeClr>
                </a:solidFill>
              </a:rPr>
              <a:t>training scholarships</a:t>
            </a:r>
            <a:r>
              <a:rPr lang="en-US" sz="2800" dirty="0"/>
              <a:t>, and more generally any expenditure related to </a:t>
            </a:r>
            <a:r>
              <a:rPr lang="en-US" sz="2800" dirty="0">
                <a:solidFill>
                  <a:schemeClr val="accent3">
                    <a:lumMod val="50000"/>
                  </a:schemeClr>
                </a:solidFill>
              </a:rPr>
              <a:t>intellectual investment</a:t>
            </a:r>
            <a:r>
              <a:rPr lang="en-US" sz="2800" dirty="0"/>
              <a:t> were rarely considered by these banks.</a:t>
            </a:r>
          </a:p>
          <a:p>
            <a:pPr>
              <a:buFont typeface="Wingdings" pitchFamily="2" charset="2"/>
              <a:buChar char="v"/>
            </a:pPr>
            <a:r>
              <a:rPr lang="en-US" sz="2800" dirty="0"/>
              <a:t>When and if needed ,these </a:t>
            </a:r>
            <a:r>
              <a:rPr lang="en-US" sz="2800" dirty="0">
                <a:solidFill>
                  <a:schemeClr val="accent2">
                    <a:lumMod val="75000"/>
                  </a:schemeClr>
                </a:solidFill>
              </a:rPr>
              <a:t>costs were covered by UNDP.</a:t>
            </a:r>
          </a:p>
          <a:p>
            <a:pPr>
              <a:buFont typeface="Wingdings" pitchFamily="2" charset="2"/>
              <a:buChar char="v"/>
            </a:pPr>
            <a:r>
              <a:rPr lang="en-US" sz="2800" dirty="0">
                <a:solidFill>
                  <a:srgbClr val="00B050"/>
                </a:solidFill>
              </a:rPr>
              <a:t>Evaluation</a:t>
            </a:r>
            <a:r>
              <a:rPr lang="en-US" sz="2800" dirty="0"/>
              <a:t> in the end showed only an </a:t>
            </a:r>
            <a:r>
              <a:rPr lang="en-US" sz="2800" dirty="0">
                <a:solidFill>
                  <a:srgbClr val="00B050"/>
                </a:solidFill>
              </a:rPr>
              <a:t>increase </a:t>
            </a:r>
            <a:r>
              <a:rPr lang="en-US" sz="2800" dirty="0"/>
              <a:t>in the </a:t>
            </a:r>
            <a:r>
              <a:rPr lang="en-US" sz="2800" dirty="0">
                <a:solidFill>
                  <a:srgbClr val="00B050"/>
                </a:solidFill>
              </a:rPr>
              <a:t>expansion of secondary education</a:t>
            </a:r>
            <a:r>
              <a:rPr lang="en-US" sz="2800" dirty="0"/>
              <a:t>, </a:t>
            </a:r>
            <a:r>
              <a:rPr lang="en-US" sz="2800" dirty="0">
                <a:solidFill>
                  <a:srgbClr val="00B050"/>
                </a:solidFill>
              </a:rPr>
              <a:t>post-secondary education </a:t>
            </a:r>
            <a:r>
              <a:rPr lang="en-US" sz="2800" dirty="0"/>
              <a:t>and </a:t>
            </a:r>
            <a:r>
              <a:rPr lang="en-US" sz="2800" dirty="0">
                <a:solidFill>
                  <a:srgbClr val="00B050"/>
                </a:solidFill>
              </a:rPr>
              <a:t>vocational training </a:t>
            </a:r>
            <a:r>
              <a:rPr lang="en-US" sz="2800" dirty="0"/>
              <a:t>without </a:t>
            </a:r>
            <a:r>
              <a:rPr lang="en-US" sz="2800" dirty="0">
                <a:solidFill>
                  <a:srgbClr val="7030A0"/>
                </a:solidFill>
              </a:rPr>
              <a:t>impacting quality and effectiveness.</a:t>
            </a:r>
          </a:p>
          <a:p>
            <a:pPr>
              <a:buFont typeface="Wingdings" pitchFamily="2" charset="2"/>
              <a:buChar char="v"/>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b="1" dirty="0"/>
              <a:t>Projects in the 1970s</a:t>
            </a:r>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Projects to be initiated were also required to have social orientation unlike the previous one.</a:t>
            </a:r>
          </a:p>
          <a:p>
            <a:pPr>
              <a:buFont typeface="Wingdings" pitchFamily="2" charset="2"/>
              <a:buChar char="v"/>
            </a:pPr>
            <a:r>
              <a:rPr lang="en-US" sz="2800" dirty="0"/>
              <a:t>This is because projects in the sixties hardly showed improvements in the lives of the target beneficiaries-only created disparities.</a:t>
            </a:r>
          </a:p>
          <a:p>
            <a:pPr>
              <a:buFont typeface="Wingdings" pitchFamily="2" charset="2"/>
              <a:buChar char="v"/>
            </a:pPr>
            <a:endParaRPr lang="en-US" sz="2800" dirty="0"/>
          </a:p>
          <a:p>
            <a:pPr>
              <a:buFont typeface="Wingdings" pitchFamily="2" charset="2"/>
              <a:buChar char="v"/>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364163"/>
          </a:xfrm>
        </p:spPr>
        <p:txBody>
          <a:bodyPr>
            <a:normAutofit fontScale="92500"/>
          </a:bodyPr>
          <a:lstStyle/>
          <a:p>
            <a:pPr>
              <a:buFont typeface="Wingdings" pitchFamily="2" charset="2"/>
              <a:buChar char="v"/>
            </a:pPr>
            <a:r>
              <a:rPr lang="en-US" dirty="0"/>
              <a:t>A growing proportion of their funding started to be allocated to social objectives: </a:t>
            </a:r>
          </a:p>
          <a:p>
            <a:pPr>
              <a:buFont typeface="Wingdings" pitchFamily="2" charset="2"/>
              <a:buChar char="ü"/>
            </a:pPr>
            <a:r>
              <a:rPr lang="en-US" dirty="0"/>
              <a:t>nutrition </a:t>
            </a:r>
          </a:p>
          <a:p>
            <a:pPr>
              <a:buFont typeface="Wingdings" pitchFamily="2" charset="2"/>
              <a:buChar char="ü"/>
            </a:pPr>
            <a:r>
              <a:rPr lang="en-US" dirty="0"/>
              <a:t>literacy </a:t>
            </a:r>
          </a:p>
          <a:p>
            <a:pPr>
              <a:buFont typeface="Wingdings" pitchFamily="2" charset="2"/>
              <a:buChar char="ü"/>
            </a:pPr>
            <a:r>
              <a:rPr lang="en-US" dirty="0"/>
              <a:t>reducing infant mortality </a:t>
            </a:r>
          </a:p>
          <a:p>
            <a:pPr>
              <a:buFont typeface="Wingdings" pitchFamily="2" charset="2"/>
              <a:buChar char="ü"/>
            </a:pPr>
            <a:r>
              <a:rPr lang="en-US" dirty="0"/>
              <a:t>increasing </a:t>
            </a:r>
            <a:r>
              <a:rPr lang="en-US"/>
              <a:t>life expectancy </a:t>
            </a:r>
            <a:endParaRPr lang="en-US" dirty="0"/>
          </a:p>
          <a:p>
            <a:pPr>
              <a:buFont typeface="Wingdings" pitchFamily="2" charset="2"/>
              <a:buChar char="ü"/>
            </a:pPr>
            <a:r>
              <a:rPr lang="en-US" dirty="0"/>
              <a:t>improving the productivity of small farmers, etc. </a:t>
            </a:r>
          </a:p>
          <a:p>
            <a:pPr>
              <a:buFont typeface="Wingdings" pitchFamily="2" charset="2"/>
              <a:buChar char="v"/>
            </a:pPr>
            <a:r>
              <a:rPr lang="en-US" dirty="0"/>
              <a:t>Four main objectives of greater importance depending on the funding organization were pursued this time: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fontScale="92500"/>
          </a:bodyPr>
          <a:lstStyle/>
          <a:p>
            <a:pPr>
              <a:buFont typeface="Wingdings" pitchFamily="2" charset="2"/>
              <a:buChar char="ü"/>
            </a:pPr>
            <a:r>
              <a:rPr lang="en-US" dirty="0"/>
              <a:t>primary education, or, if classical primary education turned out to be too costly or ill-suited to the country's needs ,ABE was an option.</a:t>
            </a:r>
          </a:p>
          <a:p>
            <a:pPr>
              <a:buFont typeface="Wingdings" pitchFamily="2" charset="2"/>
              <a:buChar char="ü"/>
            </a:pPr>
            <a:r>
              <a:rPr lang="en-US" dirty="0"/>
              <a:t>selective development of the subsequent levels of education and training to meet the demand for qualified manpower.</a:t>
            </a:r>
          </a:p>
          <a:p>
            <a:pPr>
              <a:buFont typeface="Wingdings" pitchFamily="2" charset="2"/>
              <a:buChar char="ü"/>
            </a:pPr>
            <a:r>
              <a:rPr lang="en-US" dirty="0"/>
              <a:t> improvement of the effectiveness and quality of education;</a:t>
            </a:r>
          </a:p>
          <a:p>
            <a:pPr>
              <a:buFont typeface="Wingdings" pitchFamily="2" charset="2"/>
              <a:buChar char="ü"/>
            </a:pPr>
            <a:r>
              <a:rPr lang="en-US" dirty="0"/>
              <a:t>equalization of opportunities of access to education.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br>
              <a:rPr lang="en-US" sz="2800" b="1" dirty="0"/>
            </a:br>
            <a:r>
              <a:rPr lang="en-US" sz="2800" b="1" dirty="0"/>
              <a:t>Chapter One: The Basics of Project and their Scope</a:t>
            </a:r>
            <a:br>
              <a:rPr lang="en-US" sz="2800" dirty="0"/>
            </a:br>
            <a:endParaRPr lang="en-US" sz="2800" dirty="0"/>
          </a:p>
        </p:txBody>
      </p:sp>
      <p:sp>
        <p:nvSpPr>
          <p:cNvPr id="3" name="Content Placeholder 2"/>
          <p:cNvSpPr>
            <a:spLocks noGrp="1"/>
          </p:cNvSpPr>
          <p:nvPr>
            <p:ph idx="1"/>
          </p:nvPr>
        </p:nvSpPr>
        <p:spPr>
          <a:xfrm>
            <a:off x="381000" y="838200"/>
            <a:ext cx="8305800" cy="5410200"/>
          </a:xfrm>
        </p:spPr>
        <p:txBody>
          <a:bodyPr>
            <a:normAutofit/>
          </a:bodyPr>
          <a:lstStyle/>
          <a:p>
            <a:pPr>
              <a:buNone/>
            </a:pPr>
            <a:r>
              <a:rPr lang="en-US" b="1" u="sng" dirty="0"/>
              <a:t>1.1.Definitions of Project</a:t>
            </a:r>
          </a:p>
          <a:p>
            <a:pPr>
              <a:buFont typeface="Wingdings" pitchFamily="2" charset="2"/>
              <a:buChar char="v"/>
            </a:pPr>
            <a:r>
              <a:rPr lang="en-US" sz="2800" dirty="0"/>
              <a:t>The term project has a number of definitions.</a:t>
            </a:r>
          </a:p>
          <a:p>
            <a:pPr lvl="0">
              <a:buFont typeface="Wingdings" pitchFamily="2" charset="2"/>
              <a:buChar char="v"/>
            </a:pPr>
            <a:r>
              <a:rPr lang="en-US" sz="2800" dirty="0"/>
              <a:t>A project is a set of investments and of other planned activities aimed at achieving specific objectives within a pre-determined time-frame and budget.</a:t>
            </a:r>
          </a:p>
          <a:p>
            <a:pPr>
              <a:buNone/>
            </a:pPr>
            <a:r>
              <a:rPr lang="en-US" b="1" u="sng" dirty="0"/>
              <a:t>1.2.Project Organizations</a:t>
            </a:r>
          </a:p>
          <a:p>
            <a:pPr>
              <a:buFont typeface="Wingdings" pitchFamily="2" charset="2"/>
              <a:buChar char="v"/>
            </a:pPr>
            <a:r>
              <a:rPr lang="en-US" sz="2800" dirty="0"/>
              <a:t>Organizational environments are becoming  complex and volatile.</a:t>
            </a:r>
          </a:p>
          <a:p>
            <a:pPr>
              <a:buFont typeface="Wingdings" pitchFamily="2" charset="2"/>
              <a:buChar char="v"/>
            </a:pPr>
            <a:r>
              <a:rPr lang="en-US" sz="2800" dirty="0"/>
              <a:t>This requires to set more viable strategies that will help to achieve best results economically and technologically.</a:t>
            </a:r>
          </a:p>
          <a:p>
            <a:pPr lvl="0">
              <a:buNone/>
            </a:pPr>
            <a:endParaRPr lang="en-US" dirty="0"/>
          </a:p>
          <a:p>
            <a:pPr>
              <a:buFont typeface="Wingdings" pitchFamily="2" charset="2"/>
              <a:buChar char="v"/>
            </a:pPr>
            <a:endParaRPr lang="en-US" b="1" u="sng"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838200"/>
            <a:ext cx="8229600" cy="5287963"/>
          </a:xfrm>
        </p:spPr>
        <p:txBody>
          <a:bodyPr>
            <a:normAutofit lnSpcReduction="10000"/>
          </a:bodyPr>
          <a:lstStyle/>
          <a:p>
            <a:pPr>
              <a:buFont typeface="Wingdings" pitchFamily="2" charset="2"/>
              <a:buChar char="v"/>
            </a:pPr>
            <a:r>
              <a:rPr lang="en-US" sz="2800" dirty="0"/>
              <a:t>projects of the seventies encompassed all types and levels of education and ;</a:t>
            </a:r>
          </a:p>
          <a:p>
            <a:pPr>
              <a:buFont typeface="Wingdings" pitchFamily="2" charset="2"/>
              <a:buChar char="ü"/>
            </a:pPr>
            <a:r>
              <a:rPr lang="en-US" sz="2800" dirty="0"/>
              <a:t>units responsible for educational planning,</a:t>
            </a:r>
          </a:p>
          <a:p>
            <a:pPr>
              <a:buFont typeface="Wingdings" pitchFamily="2" charset="2"/>
              <a:buChar char="ü"/>
            </a:pPr>
            <a:r>
              <a:rPr lang="en-US" sz="2800" dirty="0"/>
              <a:t>pedagogical research</a:t>
            </a:r>
          </a:p>
          <a:p>
            <a:pPr>
              <a:buFont typeface="Wingdings" pitchFamily="2" charset="2"/>
              <a:buChar char="ü"/>
            </a:pPr>
            <a:r>
              <a:rPr lang="en-US" sz="2800" dirty="0"/>
              <a:t> financial services and </a:t>
            </a:r>
          </a:p>
          <a:p>
            <a:pPr>
              <a:buFont typeface="Wingdings" pitchFamily="2" charset="2"/>
              <a:buChar char="ü"/>
            </a:pPr>
            <a:r>
              <a:rPr lang="en-US" sz="2800" dirty="0"/>
              <a:t>education personnel.</a:t>
            </a:r>
          </a:p>
          <a:p>
            <a:pPr>
              <a:buFont typeface="Wingdings" pitchFamily="2" charset="2"/>
              <a:buChar char="v"/>
            </a:pPr>
            <a:r>
              <a:rPr lang="en-US" sz="2800" dirty="0"/>
              <a:t>With a view to selecting priority projects carefully, several multilateral banks asked borrowing states to carry out ;</a:t>
            </a:r>
          </a:p>
          <a:p>
            <a:pPr>
              <a:buFont typeface="Wingdings" pitchFamily="2" charset="2"/>
              <a:buChar char="ü"/>
            </a:pPr>
            <a:r>
              <a:rPr lang="en-US" sz="2800" dirty="0"/>
              <a:t>a diagnostic study of their education system, encompassing its problems, its prospects and the government policy.</a:t>
            </a:r>
          </a:p>
          <a:p>
            <a:pPr>
              <a:buNone/>
            </a:pP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486400"/>
          </a:xfrm>
        </p:spPr>
        <p:txBody>
          <a:bodyPr>
            <a:normAutofit fontScale="92500" lnSpcReduction="20000"/>
          </a:bodyPr>
          <a:lstStyle/>
          <a:p>
            <a:pPr>
              <a:buFont typeface="Wingdings" pitchFamily="2" charset="2"/>
              <a:buChar char="v"/>
            </a:pPr>
            <a:r>
              <a:rPr lang="en-US" dirty="0"/>
              <a:t>This time, a large number of projects financed experimentation with or development of non-formal education like;</a:t>
            </a:r>
          </a:p>
          <a:p>
            <a:pPr>
              <a:buFont typeface="Wingdings" pitchFamily="2" charset="2"/>
              <a:buChar char="ü"/>
            </a:pPr>
            <a:r>
              <a:rPr lang="en-US" dirty="0"/>
              <a:t> agricultural or crafts training, </a:t>
            </a:r>
          </a:p>
          <a:p>
            <a:pPr>
              <a:buFont typeface="Wingdings" pitchFamily="2" charset="2"/>
              <a:buChar char="ü"/>
            </a:pPr>
            <a:r>
              <a:rPr lang="en-US" dirty="0"/>
              <a:t>adult literacy, in particular by using primary schools as development centers.</a:t>
            </a:r>
          </a:p>
          <a:p>
            <a:pPr>
              <a:buFont typeface="Wingdings" pitchFamily="2" charset="2"/>
              <a:buChar char="ü"/>
            </a:pPr>
            <a:r>
              <a:rPr lang="en-US" dirty="0"/>
              <a:t>basic education patterns that would be less costly than classical primary education, and better suited to the conditions of disadvantaged rural areas and </a:t>
            </a:r>
          </a:p>
          <a:p>
            <a:pPr>
              <a:buFont typeface="Wingdings" pitchFamily="2" charset="2"/>
              <a:buChar char="v"/>
            </a:pPr>
            <a:r>
              <a:rPr lang="en-US" dirty="0"/>
              <a:t>They also funded studies like ;</a:t>
            </a:r>
          </a:p>
          <a:p>
            <a:pPr>
              <a:buFont typeface="Wingdings" pitchFamily="2" charset="2"/>
              <a:buChar char="ü"/>
            </a:pPr>
            <a:r>
              <a:rPr lang="en-US" dirty="0"/>
              <a:t>development of new technological means such as radio or television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410200"/>
          </a:xfrm>
        </p:spPr>
        <p:txBody>
          <a:bodyPr>
            <a:normAutofit fontScale="92500" lnSpcReduction="20000"/>
          </a:bodyPr>
          <a:lstStyle/>
          <a:p>
            <a:pPr>
              <a:buFont typeface="Wingdings" pitchFamily="2" charset="2"/>
              <a:buChar char="v"/>
            </a:pPr>
            <a:r>
              <a:rPr lang="en-US" sz="2800" dirty="0"/>
              <a:t>construction and equipment continued to get lions share emphasis  this time.</a:t>
            </a:r>
          </a:p>
          <a:p>
            <a:pPr>
              <a:buFont typeface="Wingdings" pitchFamily="2" charset="2"/>
              <a:buChar char="v"/>
            </a:pPr>
            <a:r>
              <a:rPr lang="en-US" sz="2800" dirty="0"/>
              <a:t> intellectual investment</a:t>
            </a:r>
          </a:p>
          <a:p>
            <a:pPr>
              <a:buFont typeface="Wingdings" pitchFamily="2" charset="2"/>
              <a:buChar char="ü"/>
            </a:pPr>
            <a:r>
              <a:rPr lang="en-US" sz="2800" dirty="0"/>
              <a:t>(technical assistance and </a:t>
            </a:r>
          </a:p>
          <a:p>
            <a:pPr>
              <a:buFont typeface="Wingdings" pitchFamily="2" charset="2"/>
              <a:buChar char="ü"/>
            </a:pPr>
            <a:r>
              <a:rPr lang="en-US" sz="2800" dirty="0"/>
              <a:t>training scholarships) projects used to have significant proportion.</a:t>
            </a:r>
          </a:p>
          <a:p>
            <a:pPr>
              <a:buFont typeface="Wingdings" pitchFamily="2" charset="2"/>
              <a:buChar char="v"/>
            </a:pPr>
            <a:r>
              <a:rPr lang="en-US" sz="2800" dirty="0"/>
              <a:t>Particular in this connection were;</a:t>
            </a:r>
          </a:p>
          <a:p>
            <a:pPr>
              <a:buFont typeface="Wingdings" pitchFamily="2" charset="2"/>
              <a:buChar char="ü"/>
            </a:pPr>
            <a:r>
              <a:rPr lang="en-US" sz="2800" dirty="0"/>
              <a:t>curriculum development, </a:t>
            </a:r>
          </a:p>
          <a:p>
            <a:pPr>
              <a:buFont typeface="Wingdings" pitchFamily="2" charset="2"/>
              <a:buChar char="ü"/>
            </a:pPr>
            <a:r>
              <a:rPr lang="en-US" sz="2800" dirty="0"/>
              <a:t>the production and distribution of school textbooks,</a:t>
            </a:r>
          </a:p>
          <a:p>
            <a:pPr>
              <a:buFont typeface="Wingdings" pitchFamily="2" charset="2"/>
              <a:buChar char="ü"/>
            </a:pPr>
            <a:r>
              <a:rPr lang="en-US" sz="2800" dirty="0"/>
              <a:t>assistance with the planning and administration of education</a:t>
            </a:r>
          </a:p>
          <a:p>
            <a:pPr>
              <a:buFont typeface="Wingdings" pitchFamily="2" charset="2"/>
              <a:buChar char="ü"/>
            </a:pPr>
            <a:r>
              <a:rPr lang="en-US" sz="2800" dirty="0"/>
              <a:t>experimentation with innovations, and</a:t>
            </a:r>
          </a:p>
          <a:p>
            <a:pPr>
              <a:buFont typeface="Wingdings" pitchFamily="2" charset="2"/>
              <a:buChar char="ü"/>
            </a:pPr>
            <a:r>
              <a:rPr lang="en-US" sz="2800" dirty="0"/>
              <a:t> the carrying out of pre-investment studies.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85000" lnSpcReduction="10000"/>
          </a:bodyPr>
          <a:lstStyle/>
          <a:p>
            <a:pPr>
              <a:buFont typeface="Wingdings" pitchFamily="2" charset="2"/>
              <a:buChar char="v"/>
            </a:pPr>
            <a:r>
              <a:rPr lang="en-US" dirty="0"/>
              <a:t>Evaluation of the performance of projects revealed ;</a:t>
            </a:r>
          </a:p>
          <a:p>
            <a:pPr>
              <a:buFont typeface="Wingdings" pitchFamily="2" charset="2"/>
              <a:buChar char="ü"/>
            </a:pPr>
            <a:r>
              <a:rPr lang="en-US" dirty="0"/>
              <a:t>Intellectual investment out of Africa were observed to have a positive bearing on </a:t>
            </a:r>
          </a:p>
          <a:p>
            <a:pPr>
              <a:buFont typeface="Wingdings" pitchFamily="2" charset="2"/>
              <a:buChar char="ü"/>
            </a:pPr>
            <a:r>
              <a:rPr lang="en-US" dirty="0"/>
              <a:t>the quality of education and </a:t>
            </a:r>
          </a:p>
          <a:p>
            <a:pPr>
              <a:buFont typeface="Wingdings" pitchFamily="2" charset="2"/>
              <a:buChar char="ü"/>
            </a:pPr>
            <a:r>
              <a:rPr lang="en-US" dirty="0"/>
              <a:t>development of relevant national institutions.</a:t>
            </a:r>
          </a:p>
          <a:p>
            <a:pPr>
              <a:buFont typeface="Wingdings" pitchFamily="2" charset="2"/>
              <a:buChar char="v"/>
            </a:pPr>
            <a:r>
              <a:rPr lang="en-US" dirty="0"/>
              <a:t>Evaluations disclosed the failure of the many reforms or innovations supported by projects. </a:t>
            </a:r>
          </a:p>
          <a:p>
            <a:pPr>
              <a:buFont typeface="Wingdings" pitchFamily="2" charset="2"/>
              <a:buChar char="v"/>
            </a:pPr>
            <a:r>
              <a:rPr lang="en-US" dirty="0"/>
              <a:t>Particular cases in this regard were;</a:t>
            </a:r>
          </a:p>
          <a:p>
            <a:pPr>
              <a:buFont typeface="Wingdings" pitchFamily="2" charset="2"/>
              <a:buChar char="ü"/>
            </a:pPr>
            <a:r>
              <a:rPr lang="en-US" dirty="0"/>
              <a:t>projects aimed at the development of non-formal education; </a:t>
            </a:r>
          </a:p>
          <a:p>
            <a:pPr>
              <a:buFont typeface="Wingdings" pitchFamily="2" charset="2"/>
              <a:buChar char="ü"/>
            </a:pPr>
            <a:r>
              <a:rPr lang="en-US" dirty="0"/>
              <a:t>the idea of providing education in primary schools after class hours didn’t succeed as speculated.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buFont typeface="Wingdings" pitchFamily="2" charset="2"/>
              <a:buChar char="v"/>
            </a:pPr>
            <a:r>
              <a:rPr lang="en-US" sz="2800" dirty="0"/>
              <a:t>The provision of technical assistance and scholarships yielded positive results in several areas, especially technical education and the development of institutions.</a:t>
            </a:r>
          </a:p>
          <a:p>
            <a:pPr>
              <a:buFont typeface="Wingdings" pitchFamily="2" charset="2"/>
              <a:buChar char="v"/>
            </a:pPr>
            <a:r>
              <a:rPr lang="en-US" sz="2800" dirty="0"/>
              <a:t>Evaluations also revealed that the biggest problem was the difficulty for borrowing states, because of their other budgetary commitments.</a:t>
            </a:r>
          </a:p>
          <a:p>
            <a:pPr>
              <a:buNone/>
            </a:pPr>
            <a:r>
              <a:rPr lang="en-US" sz="2800" b="1" u="sng" dirty="0"/>
              <a:t>Projects in the 1980s</a:t>
            </a:r>
          </a:p>
          <a:p>
            <a:pPr>
              <a:buFont typeface="Wingdings" pitchFamily="2" charset="2"/>
              <a:buChar char="v"/>
            </a:pPr>
            <a:r>
              <a:rPr lang="en-US" sz="2800" dirty="0"/>
              <a:t>Education projects financed with the support of multilateral banks were shaped by three main influences:</a:t>
            </a:r>
          </a:p>
          <a:p>
            <a:pPr>
              <a:buNone/>
            </a:pPr>
            <a:r>
              <a:rPr lang="en-US" sz="2800" dirty="0"/>
              <a:t>1. the impact of the world economic crisis on borrowing countries, </a:t>
            </a:r>
          </a:p>
          <a:p>
            <a:pPr>
              <a:buNone/>
            </a:pPr>
            <a:r>
              <a:rPr lang="en-US" sz="2800" dirty="0"/>
              <a:t>2. the results of projects during the previous decades, and</a:t>
            </a:r>
          </a:p>
          <a:p>
            <a:pPr>
              <a:buNone/>
            </a:pPr>
            <a:r>
              <a:rPr lang="en-US" sz="2800" dirty="0"/>
              <a:t>3. research work on education and development.</a:t>
            </a:r>
          </a:p>
          <a:p>
            <a:pPr>
              <a:buNone/>
            </a:pPr>
            <a:endParaRPr lang="en-US" sz="2800" b="1" u="sng" dirty="0"/>
          </a:p>
          <a:p>
            <a:pPr>
              <a:buNone/>
            </a:pPr>
            <a:endParaRPr lang="en-US" sz="2800" b="1" u="sng"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This time former objectives were maintained</a:t>
            </a:r>
          </a:p>
          <a:p>
            <a:pPr>
              <a:buFont typeface="Wingdings" pitchFamily="2" charset="2"/>
              <a:buChar char="v"/>
            </a:pPr>
            <a:r>
              <a:rPr lang="en-US" sz="2800" dirty="0"/>
              <a:t>For primary education because of the severity of crisis-induced budgetary constraints efficiency was stressed. </a:t>
            </a:r>
          </a:p>
          <a:p>
            <a:pPr>
              <a:buFont typeface="Wingdings" pitchFamily="2" charset="2"/>
              <a:buChar char="v"/>
            </a:pPr>
            <a:r>
              <a:rPr lang="en-US" sz="2800" dirty="0"/>
              <a:t>Projects were often aimed at encouraging certain changes in national education policies, for example those regarding the allocation of budgetary resources for education, or the policy concerning scholarships.</a:t>
            </a:r>
          </a:p>
          <a:p>
            <a:pPr>
              <a:buFont typeface="Wingdings" pitchFamily="2" charset="2"/>
              <a:buChar char="v"/>
            </a:pPr>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609599"/>
          </a:xfrm>
        </p:spPr>
        <p:txBody>
          <a:bodyPr>
            <a:noAutofit/>
          </a:bodyPr>
          <a:lstStyle/>
          <a:p>
            <a:pPr lvl="1" algn="l" rtl="0">
              <a:spcBef>
                <a:spcPct val="0"/>
              </a:spcBef>
            </a:pPr>
            <a:br>
              <a:rPr lang="en-US" sz="2400" b="1" dirty="0"/>
            </a:br>
            <a:r>
              <a:rPr lang="en-US" sz="2400" b="1" dirty="0"/>
              <a:t>Relationship between Plans, Policies, Programs and Projects </a:t>
            </a:r>
            <a:br>
              <a:rPr lang="en-US" sz="2400" dirty="0"/>
            </a:br>
            <a:endParaRPr lang="en-US" sz="2400" dirty="0"/>
          </a:p>
        </p:txBody>
      </p:sp>
      <p:sp>
        <p:nvSpPr>
          <p:cNvPr id="3" name="Subtitle 2"/>
          <p:cNvSpPr>
            <a:spLocks noGrp="1"/>
          </p:cNvSpPr>
          <p:nvPr>
            <p:ph type="subTitle" idx="1"/>
          </p:nvPr>
        </p:nvSpPr>
        <p:spPr>
          <a:xfrm>
            <a:off x="457200" y="1295400"/>
            <a:ext cx="8001000" cy="4343400"/>
          </a:xfrm>
        </p:spPr>
        <p:txBody>
          <a:bodyPr/>
          <a:lstStyle/>
          <a:p>
            <a:pPr algn="l"/>
            <a:r>
              <a:rPr lang="en-US" dirty="0"/>
              <a:t>Activity</a:t>
            </a:r>
            <a:br>
              <a:rPr lang="en-US" dirty="0"/>
            </a:br>
            <a:r>
              <a:rPr lang="en-US" dirty="0"/>
              <a:t>What is the relationship between and among these tools that guide organizational performance?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838200"/>
            <a:ext cx="8229600" cy="5287963"/>
          </a:xfrm>
        </p:spPr>
        <p:txBody>
          <a:bodyPr/>
          <a:lstStyle/>
          <a:p>
            <a:pPr>
              <a:buFont typeface="Wingdings" pitchFamily="2" charset="2"/>
              <a:buChar char="v"/>
            </a:pPr>
            <a:r>
              <a:rPr lang="en-US" dirty="0"/>
              <a:t>Plans are inclusive of all the rest</a:t>
            </a:r>
          </a:p>
          <a:p>
            <a:pPr>
              <a:buFont typeface="Wingdings" pitchFamily="2" charset="2"/>
              <a:buChar char="v"/>
            </a:pPr>
            <a:r>
              <a:rPr lang="en-US" dirty="0"/>
              <a:t>Policies guide organizational direction.</a:t>
            </a:r>
          </a:p>
          <a:p>
            <a:pPr>
              <a:buFont typeface="Wingdings" pitchFamily="2" charset="2"/>
              <a:buChar char="v"/>
            </a:pPr>
            <a:r>
              <a:rPr lang="en-US" dirty="0"/>
              <a:t>Policies as broad guidelines of organization’s future destination need to be translated in to programs for implementation</a:t>
            </a:r>
          </a:p>
          <a:p>
            <a:pPr>
              <a:buFont typeface="Wingdings" pitchFamily="2" charset="2"/>
              <a:buChar char="v"/>
            </a:pPr>
            <a:r>
              <a:rPr lang="en-US" dirty="0"/>
              <a:t>However programs are broader in scope than projects.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b="1" dirty="0"/>
              <a:t>Project Scope </a:t>
            </a:r>
          </a:p>
        </p:txBody>
      </p:sp>
      <p:sp>
        <p:nvSpPr>
          <p:cNvPr id="3" name="Content Placeholder 2"/>
          <p:cNvSpPr>
            <a:spLocks noGrp="1"/>
          </p:cNvSpPr>
          <p:nvPr>
            <p:ph idx="1"/>
          </p:nvPr>
        </p:nvSpPr>
        <p:spPr>
          <a:xfrm>
            <a:off x="457200" y="838200"/>
            <a:ext cx="8229600" cy="5287963"/>
          </a:xfrm>
        </p:spPr>
        <p:txBody>
          <a:bodyPr/>
          <a:lstStyle/>
          <a:p>
            <a:pPr>
              <a:buNone/>
            </a:pPr>
            <a:r>
              <a:rPr lang="en-US" dirty="0"/>
              <a:t>Activity</a:t>
            </a:r>
          </a:p>
          <a:p>
            <a:pPr marL="514350" indent="-514350">
              <a:buAutoNum type="arabicPeriod"/>
            </a:pPr>
            <a:r>
              <a:rPr lang="en-US" dirty="0"/>
              <a:t>What is project scope?</a:t>
            </a:r>
          </a:p>
          <a:p>
            <a:pPr marL="514350" indent="-514350">
              <a:buAutoNum type="arabicPeriod"/>
            </a:pPr>
            <a:r>
              <a:rPr lang="en-US" dirty="0"/>
              <a:t>How is it related to project goal?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r>
              <a:rPr lang="en-US" sz="2400" b="1" dirty="0"/>
              <a:t>Scope of Projects</a:t>
            </a:r>
            <a:endParaRPr lang="en-US" sz="24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Defining the project scope sets the stage for developing a project plan.</a:t>
            </a:r>
          </a:p>
          <a:p>
            <a:pPr>
              <a:buFont typeface="Wingdings" pitchFamily="2" charset="2"/>
              <a:buChar char="v"/>
            </a:pPr>
            <a:r>
              <a:rPr lang="en-US" sz="2800" dirty="0"/>
              <a:t>Scope is related to the definition of the end result of the project.</a:t>
            </a:r>
          </a:p>
          <a:p>
            <a:pPr>
              <a:buFont typeface="Wingdings" pitchFamily="2" charset="2"/>
              <a:buChar char="v"/>
            </a:pPr>
            <a:r>
              <a:rPr lang="en-US" sz="2800" dirty="0"/>
              <a:t>Poor scope definition for major segments of the project has the greatest negative impact on cost and schedule.</a:t>
            </a:r>
          </a:p>
          <a:p>
            <a:pPr>
              <a:buFont typeface="Wingdings" pitchFamily="2" charset="2"/>
              <a:buChar char="v"/>
            </a:pPr>
            <a:r>
              <a:rPr lang="en-US" sz="2800" dirty="0"/>
              <a:t>Scope refers to the project purpose throughout the life of the project for the customer and project participants and this is reflected in the objectives.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 </a:t>
            </a:r>
          </a:p>
        </p:txBody>
      </p:sp>
      <p:sp>
        <p:nvSpPr>
          <p:cNvPr id="3" name="Content Placeholder 2"/>
          <p:cNvSpPr>
            <a:spLocks noGrp="1"/>
          </p:cNvSpPr>
          <p:nvPr>
            <p:ph idx="1"/>
          </p:nvPr>
        </p:nvSpPr>
        <p:spPr>
          <a:xfrm>
            <a:off x="457200" y="914400"/>
            <a:ext cx="8229600" cy="5638800"/>
          </a:xfrm>
        </p:spPr>
        <p:txBody>
          <a:bodyPr>
            <a:normAutofit lnSpcReduction="10000"/>
          </a:bodyPr>
          <a:lstStyle/>
          <a:p>
            <a:pPr>
              <a:buFont typeface="Wingdings" pitchFamily="2" charset="2"/>
              <a:buChar char="v"/>
            </a:pPr>
            <a:r>
              <a:rPr lang="en-US" sz="2800" dirty="0"/>
              <a:t>The more complex a task and unpredictable its environment is the greatest cooperation it claims between and amongst its departments.</a:t>
            </a:r>
          </a:p>
          <a:p>
            <a:pPr>
              <a:buFont typeface="Wingdings" pitchFamily="2" charset="2"/>
              <a:buChar char="v"/>
            </a:pPr>
            <a:r>
              <a:rPr lang="en-US" sz="2800" dirty="0"/>
              <a:t>Traditional organizations are less flexible in their task-expert arrangements as they are characterized by a split-up in between competence and management.</a:t>
            </a:r>
          </a:p>
          <a:p>
            <a:pPr>
              <a:buFont typeface="Wingdings" pitchFamily="2" charset="2"/>
              <a:buChar char="v"/>
            </a:pPr>
            <a:r>
              <a:rPr lang="en-US" sz="2800" dirty="0"/>
              <a:t>Project organizations are more flexible in the utilization of resources and decision making approaches.</a:t>
            </a:r>
          </a:p>
          <a:p>
            <a:pPr>
              <a:buFont typeface="Wingdings" pitchFamily="2" charset="2"/>
              <a:buChar char="v"/>
            </a:pPr>
            <a:r>
              <a:rPr lang="en-US" sz="2800" dirty="0"/>
              <a:t>In project organizations there is no single  best option in structuring  tasks and teams that perform them.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br>
              <a:rPr lang="en-US" b="1" dirty="0"/>
            </a:br>
            <a:r>
              <a:rPr lang="en-US" b="1" dirty="0"/>
              <a:t>Project Parameters</a:t>
            </a:r>
            <a:br>
              <a:rPr lang="en-US" dirty="0"/>
            </a:br>
            <a:endParaRPr lang="en-US" dirty="0"/>
          </a:p>
        </p:txBody>
      </p:sp>
      <p:sp>
        <p:nvSpPr>
          <p:cNvPr id="3" name="Content Placeholder 2"/>
          <p:cNvSpPr>
            <a:spLocks noGrp="1"/>
          </p:cNvSpPr>
          <p:nvPr>
            <p:ph idx="1"/>
          </p:nvPr>
        </p:nvSpPr>
        <p:spPr>
          <a:xfrm>
            <a:off x="457200" y="914400"/>
            <a:ext cx="8229600" cy="5211763"/>
          </a:xfrm>
        </p:spPr>
        <p:txBody>
          <a:bodyPr/>
          <a:lstStyle/>
          <a:p>
            <a:pPr>
              <a:buNone/>
            </a:pPr>
            <a:r>
              <a:rPr lang="en-US" dirty="0"/>
              <a:t>Activity</a:t>
            </a:r>
          </a:p>
          <a:p>
            <a:pPr marL="514350" indent="-514350">
              <a:buAutoNum type="arabicPeriod"/>
            </a:pPr>
            <a:r>
              <a:rPr lang="en-US" dirty="0"/>
              <a:t>What do we mean by project parameter ?</a:t>
            </a:r>
          </a:p>
          <a:p>
            <a:pPr marL="514350" indent="-514350">
              <a:buAutoNum type="arabicPeriod"/>
            </a:pPr>
            <a:r>
              <a:rPr lang="en-US" dirty="0"/>
              <a:t>What are the parameters of a project?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lstStyle/>
          <a:p>
            <a:pPr>
              <a:buFont typeface="Wingdings" pitchFamily="2" charset="2"/>
              <a:buChar char="v"/>
            </a:pPr>
            <a:r>
              <a:rPr lang="en-US" dirty="0"/>
              <a:t>Every project is examined under such parameters as:</a:t>
            </a:r>
          </a:p>
          <a:p>
            <a:pPr marL="514350" indent="-514350">
              <a:buAutoNum type="alphaLcPeriod"/>
            </a:pPr>
            <a:r>
              <a:rPr lang="en-US" dirty="0"/>
              <a:t>Scope:  </a:t>
            </a:r>
          </a:p>
          <a:p>
            <a:pPr marL="514350" indent="-514350">
              <a:buFont typeface="Wingdings" pitchFamily="2" charset="2"/>
              <a:buChar char="ü"/>
            </a:pPr>
            <a:r>
              <a:rPr lang="en-US" dirty="0"/>
              <a:t>establishes the boundaries of the project.</a:t>
            </a:r>
          </a:p>
          <a:p>
            <a:pPr marL="514350" indent="-514350">
              <a:buFont typeface="Wingdings" pitchFamily="2" charset="2"/>
              <a:buChar char="ü"/>
            </a:pPr>
            <a:r>
              <a:rPr lang="en-US" dirty="0"/>
              <a:t>is a specification of the right function to be carried out in the project.</a:t>
            </a:r>
          </a:p>
          <a:p>
            <a:pPr marL="514350" indent="-514350">
              <a:buFont typeface="Wingdings" pitchFamily="2" charset="2"/>
              <a:buChar char="ü"/>
            </a:pPr>
            <a:r>
              <a:rPr lang="en-US" dirty="0"/>
              <a:t>may change with changes in circumstances but detecting and adjusting it in time will be a challenge to be faced.</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normAutofit/>
          </a:bodyPr>
          <a:lstStyle/>
          <a:p>
            <a:pPr>
              <a:buNone/>
            </a:pPr>
            <a:r>
              <a:rPr lang="en-US" dirty="0"/>
              <a:t>b. Cost:</a:t>
            </a:r>
          </a:p>
          <a:p>
            <a:pPr>
              <a:buFont typeface="Wingdings" pitchFamily="2" charset="2"/>
              <a:buChar char="ü"/>
            </a:pPr>
            <a:r>
              <a:rPr lang="en-US" sz="2800" dirty="0"/>
              <a:t> Is a major element in the management of a project</a:t>
            </a:r>
          </a:p>
          <a:p>
            <a:pPr>
              <a:buFont typeface="Wingdings" pitchFamily="2" charset="2"/>
              <a:buChar char="ü"/>
            </a:pPr>
            <a:r>
              <a:rPr lang="en-US" sz="2800" dirty="0"/>
              <a:t>Comparing the actual occurrence of costs with the budgetary provision is a critical means of cost control.</a:t>
            </a:r>
          </a:p>
          <a:p>
            <a:pPr>
              <a:buNone/>
            </a:pPr>
            <a:r>
              <a:rPr lang="en-US" sz="2800" dirty="0"/>
              <a:t>c. </a:t>
            </a:r>
            <a:r>
              <a:rPr lang="en-US" sz="2800" b="1" dirty="0"/>
              <a:t>Time:</a:t>
            </a:r>
            <a:r>
              <a:rPr lang="en-US" sz="2800" dirty="0"/>
              <a:t> </a:t>
            </a:r>
          </a:p>
          <a:p>
            <a:pPr>
              <a:buFont typeface="Wingdings" pitchFamily="2" charset="2"/>
              <a:buChar char="ü"/>
            </a:pPr>
            <a:r>
              <a:rPr lang="en-US" sz="2800" dirty="0"/>
              <a:t>Is the duration within which project activities individually and the total project will need to be completed.</a:t>
            </a:r>
          </a:p>
          <a:p>
            <a:pPr>
              <a:buFont typeface="Wingdings" pitchFamily="2" charset="2"/>
              <a:buChar char="ü"/>
            </a:pPr>
            <a:r>
              <a:rPr lang="en-US" sz="2800" dirty="0"/>
              <a:t>It has an inverse relationship with a direct cost</a:t>
            </a:r>
          </a:p>
          <a:p>
            <a:pPr>
              <a:buFont typeface="Wingdings" pitchFamily="2" charset="2"/>
              <a:buChar char="ü"/>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algn="l"/>
            <a:r>
              <a:rPr lang="en-US" sz="2400" dirty="0"/>
              <a:t>Cont’d</a:t>
            </a:r>
          </a:p>
        </p:txBody>
      </p:sp>
      <p:sp>
        <p:nvSpPr>
          <p:cNvPr id="3" name="Content Placeholder 2"/>
          <p:cNvSpPr>
            <a:spLocks noGrp="1"/>
          </p:cNvSpPr>
          <p:nvPr>
            <p:ph idx="1"/>
          </p:nvPr>
        </p:nvSpPr>
        <p:spPr>
          <a:xfrm>
            <a:off x="457200" y="914400"/>
            <a:ext cx="8229600" cy="5562600"/>
          </a:xfrm>
        </p:spPr>
        <p:txBody>
          <a:bodyPr>
            <a:normAutofit lnSpcReduction="10000"/>
          </a:bodyPr>
          <a:lstStyle/>
          <a:p>
            <a:pPr>
              <a:buNone/>
            </a:pPr>
            <a:r>
              <a:rPr lang="en-US" b="1" dirty="0"/>
              <a:t> d. Resource: </a:t>
            </a:r>
          </a:p>
          <a:p>
            <a:pPr>
              <a:buFont typeface="Wingdings" pitchFamily="2" charset="2"/>
              <a:buChar char="ü"/>
            </a:pPr>
            <a:r>
              <a:rPr lang="en-US" dirty="0"/>
              <a:t>consists of the physical facilities, materials; finance and human among others.</a:t>
            </a:r>
          </a:p>
          <a:p>
            <a:pPr>
              <a:buFont typeface="Wingdings" pitchFamily="2" charset="2"/>
              <a:buChar char="ü"/>
            </a:pPr>
            <a:r>
              <a:rPr lang="en-US" dirty="0"/>
              <a:t>Project implementation should entertain efficiency</a:t>
            </a:r>
          </a:p>
          <a:p>
            <a:pPr>
              <a:buNone/>
            </a:pPr>
            <a:r>
              <a:rPr lang="en-US" dirty="0"/>
              <a:t>e. </a:t>
            </a:r>
            <a:r>
              <a:rPr lang="en-US" b="1" dirty="0"/>
              <a:t>Quality:</a:t>
            </a:r>
          </a:p>
          <a:p>
            <a:pPr>
              <a:buFont typeface="Wingdings" pitchFamily="2" charset="2"/>
              <a:buChar char="ü"/>
            </a:pPr>
            <a:r>
              <a:rPr lang="en-US" dirty="0"/>
              <a:t> Refers to both the final output and the process of implementation of the project. </a:t>
            </a:r>
          </a:p>
          <a:p>
            <a:pPr>
              <a:buFont typeface="Wingdings" pitchFamily="2" charset="2"/>
              <a:buChar char="ü"/>
            </a:pPr>
            <a:r>
              <a:rPr lang="en-US" dirty="0"/>
              <a:t>Managing </a:t>
            </a:r>
            <a:r>
              <a:rPr lang="en-US"/>
              <a:t>the project </a:t>
            </a:r>
            <a:r>
              <a:rPr lang="en-US" dirty="0"/>
              <a:t>quality contributes not only to the quality of the final output but also to minimizing wastage and rework.</a:t>
            </a:r>
          </a:p>
          <a:p>
            <a:pPr>
              <a:buFont typeface="Wingdings" pitchFamily="2" charset="2"/>
              <a:buChar char="ü"/>
            </a:pPr>
            <a:endParaRPr lang="en-US" dirty="0"/>
          </a:p>
          <a:p>
            <a:pPr>
              <a:buFont typeface="Wingdings" pitchFamily="2" charset="2"/>
              <a:buChar char="ü"/>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Project classification</a:t>
            </a:r>
          </a:p>
        </p:txBody>
      </p:sp>
      <p:sp>
        <p:nvSpPr>
          <p:cNvPr id="3" name="Content Placeholder 2"/>
          <p:cNvSpPr>
            <a:spLocks noGrp="1"/>
          </p:cNvSpPr>
          <p:nvPr>
            <p:ph idx="1"/>
          </p:nvPr>
        </p:nvSpPr>
        <p:spPr>
          <a:xfrm>
            <a:off x="457200" y="990600"/>
            <a:ext cx="8229600" cy="5135563"/>
          </a:xfrm>
        </p:spPr>
        <p:txBody>
          <a:bodyPr/>
          <a:lstStyle/>
          <a:p>
            <a:pPr>
              <a:buNone/>
            </a:pPr>
            <a:r>
              <a:rPr lang="en-US" dirty="0"/>
              <a:t>Activity</a:t>
            </a:r>
          </a:p>
          <a:p>
            <a:pPr>
              <a:buNone/>
            </a:pPr>
            <a:r>
              <a:rPr lang="en-US" dirty="0"/>
              <a:t>1. How are projects classified?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a:t>
            </a:r>
          </a:p>
        </p:txBody>
      </p:sp>
      <p:sp>
        <p:nvSpPr>
          <p:cNvPr id="3" name="Content Placeholder 2"/>
          <p:cNvSpPr>
            <a:spLocks noGrp="1"/>
          </p:cNvSpPr>
          <p:nvPr>
            <p:ph idx="1"/>
          </p:nvPr>
        </p:nvSpPr>
        <p:spPr>
          <a:xfrm>
            <a:off x="457200" y="838200"/>
            <a:ext cx="8229600" cy="5287963"/>
          </a:xfrm>
        </p:spPr>
        <p:txBody>
          <a:bodyPr/>
          <a:lstStyle/>
          <a:p>
            <a:pPr lvl="0">
              <a:buNone/>
            </a:pPr>
            <a:r>
              <a:rPr lang="en-US" dirty="0"/>
              <a:t>Projects can have the following classification.</a:t>
            </a:r>
          </a:p>
          <a:p>
            <a:pPr lvl="0">
              <a:buNone/>
            </a:pPr>
            <a:r>
              <a:rPr lang="en-US" dirty="0"/>
              <a:t>1. Small, medium, large.</a:t>
            </a:r>
          </a:p>
          <a:p>
            <a:pPr lvl="0">
              <a:buNone/>
            </a:pPr>
            <a:r>
              <a:rPr lang="en-US" dirty="0"/>
              <a:t>2. Owner sponsored and externally sponsored.</a:t>
            </a:r>
          </a:p>
          <a:p>
            <a:pPr lvl="0">
              <a:buNone/>
            </a:pPr>
            <a:r>
              <a:rPr lang="en-US" dirty="0"/>
              <a:t>3. High socio-economic value and low socio-economic value.</a:t>
            </a:r>
          </a:p>
          <a:p>
            <a:pPr>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br>
              <a:rPr lang="en-US" sz="2400" b="1" dirty="0"/>
            </a:br>
            <a:br>
              <a:rPr lang="en-US" sz="2400" b="1" dirty="0"/>
            </a:br>
            <a:r>
              <a:rPr lang="en-US" sz="2400" b="1" dirty="0"/>
              <a:t>Advantages and disadvantages of Project-based tasks.</a:t>
            </a:r>
            <a:br>
              <a:rPr lang="en-US" sz="2400" dirty="0"/>
            </a:br>
            <a:r>
              <a:rPr lang="en-US" sz="2400" b="1" dirty="0"/>
              <a:t> </a:t>
            </a:r>
            <a:br>
              <a:rPr lang="en-US" sz="2400" dirty="0"/>
            </a:br>
            <a:endParaRPr lang="en-US" sz="2400" dirty="0"/>
          </a:p>
        </p:txBody>
      </p:sp>
      <p:sp>
        <p:nvSpPr>
          <p:cNvPr id="3" name="Content Placeholder 2"/>
          <p:cNvSpPr>
            <a:spLocks noGrp="1"/>
          </p:cNvSpPr>
          <p:nvPr>
            <p:ph idx="1"/>
          </p:nvPr>
        </p:nvSpPr>
        <p:spPr>
          <a:xfrm>
            <a:off x="457200" y="914400"/>
            <a:ext cx="8229600" cy="5211763"/>
          </a:xfrm>
        </p:spPr>
        <p:txBody>
          <a:bodyPr/>
          <a:lstStyle/>
          <a:p>
            <a:pPr>
              <a:buNone/>
            </a:pPr>
            <a:r>
              <a:rPr lang="en-US" dirty="0"/>
              <a:t>1</a:t>
            </a:r>
            <a:r>
              <a:rPr lang="en-US" sz="2400" dirty="0"/>
              <a:t>. What are the advantages and disadvantages of making tasks project-based?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b="1" dirty="0"/>
              <a:t>Cont’d</a:t>
            </a:r>
            <a:endParaRPr lang="en-US" sz="2400" dirty="0"/>
          </a:p>
        </p:txBody>
      </p:sp>
      <p:sp>
        <p:nvSpPr>
          <p:cNvPr id="3" name="Content Placeholder 2"/>
          <p:cNvSpPr>
            <a:spLocks noGrp="1"/>
          </p:cNvSpPr>
          <p:nvPr>
            <p:ph idx="1"/>
          </p:nvPr>
        </p:nvSpPr>
        <p:spPr>
          <a:xfrm>
            <a:off x="457200" y="914400"/>
            <a:ext cx="8229600" cy="5211763"/>
          </a:xfrm>
        </p:spPr>
        <p:txBody>
          <a:bodyPr/>
          <a:lstStyle/>
          <a:p>
            <a:pPr marL="514350" lvl="0" indent="-514350">
              <a:buAutoNum type="alphaLcPeriod"/>
            </a:pPr>
            <a:r>
              <a:rPr lang="en-US" b="1" dirty="0"/>
              <a:t>Advantages</a:t>
            </a:r>
          </a:p>
          <a:p>
            <a:pPr marL="514350" lvl="0" indent="-514350">
              <a:buFont typeface="Wingdings" pitchFamily="2" charset="2"/>
              <a:buChar char="ü"/>
            </a:pPr>
            <a:r>
              <a:rPr lang="en-US" sz="2400" dirty="0"/>
              <a:t>It enhances logical structuring of elements.</a:t>
            </a:r>
          </a:p>
          <a:p>
            <a:pPr marL="514350" lvl="0" indent="-514350">
              <a:buFont typeface="Wingdings" pitchFamily="2" charset="2"/>
              <a:buChar char="ü"/>
            </a:pPr>
            <a:r>
              <a:rPr lang="en-US" sz="2400" dirty="0"/>
              <a:t>it is possible to rationalize the implementation of development policies.</a:t>
            </a:r>
          </a:p>
          <a:p>
            <a:pPr marL="514350" indent="-514350">
              <a:buFont typeface="Wingdings" pitchFamily="2" charset="2"/>
              <a:buChar char="ü"/>
            </a:pPr>
            <a:r>
              <a:rPr lang="en-US" sz="2400" dirty="0"/>
              <a:t>fragmentation of actions and clarification of their objectives make it easier to assess results and to learn lessons for the future.</a:t>
            </a:r>
            <a:endParaRPr lang="en-US" sz="2400" b="1" dirty="0"/>
          </a:p>
          <a:p>
            <a:pPr marL="514350" indent="-514350">
              <a:buFont typeface="Wingdings" pitchFamily="2" charset="2"/>
              <a:buChar char="ü"/>
            </a:pPr>
            <a:endParaRPr lang="en-US" sz="2400" dirty="0"/>
          </a:p>
          <a:p>
            <a:pPr marL="514350" lvl="0" indent="-514350">
              <a:buNone/>
            </a:pPr>
            <a:endParaRPr lang="en-US" sz="2400" dirty="0"/>
          </a:p>
          <a:p>
            <a:pPr>
              <a:buNone/>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400" dirty="0"/>
              <a:t>Cont’d- advantages</a:t>
            </a:r>
          </a:p>
        </p:txBody>
      </p:sp>
      <p:sp>
        <p:nvSpPr>
          <p:cNvPr id="3" name="Content Placeholder 2"/>
          <p:cNvSpPr>
            <a:spLocks noGrp="1"/>
          </p:cNvSpPr>
          <p:nvPr>
            <p:ph idx="1"/>
          </p:nvPr>
        </p:nvSpPr>
        <p:spPr>
          <a:xfrm>
            <a:off x="457200" y="990600"/>
            <a:ext cx="8229600" cy="5135563"/>
          </a:xfrm>
        </p:spPr>
        <p:txBody>
          <a:bodyPr>
            <a:normAutofit fontScale="85000" lnSpcReduction="10000"/>
          </a:bodyPr>
          <a:lstStyle/>
          <a:p>
            <a:pPr lvl="0">
              <a:buFont typeface="Wingdings" pitchFamily="2" charset="2"/>
              <a:buChar char="ü"/>
            </a:pPr>
            <a:r>
              <a:rPr lang="en-US" dirty="0"/>
              <a:t>Resources can be gathered within a limited period of time for achieving a certain goal.</a:t>
            </a:r>
          </a:p>
          <a:p>
            <a:pPr lvl="0">
              <a:buFont typeface="Wingdings" pitchFamily="2" charset="2"/>
              <a:buChar char="ü"/>
            </a:pPr>
            <a:r>
              <a:rPr lang="en-US" dirty="0"/>
              <a:t>A certain problem can be solved more quickly and smoothly than in the usual regular line organization</a:t>
            </a:r>
          </a:p>
          <a:p>
            <a:pPr lvl="0">
              <a:buFont typeface="Wingdings" pitchFamily="2" charset="2"/>
              <a:buChar char="ü"/>
            </a:pPr>
            <a:r>
              <a:rPr lang="en-US" dirty="0"/>
              <a:t>Better coordination and cooperation in decision making can be achieved than in the line organization</a:t>
            </a:r>
          </a:p>
          <a:p>
            <a:pPr lvl="0">
              <a:buFont typeface="Wingdings" pitchFamily="2" charset="2"/>
              <a:buChar char="ü"/>
            </a:pPr>
            <a:r>
              <a:rPr lang="en-US" dirty="0"/>
              <a:t>Tasks in project have the involvement of experts with a better specialization.</a:t>
            </a:r>
          </a:p>
          <a:p>
            <a:pPr lvl="0">
              <a:buFont typeface="Wingdings" pitchFamily="2" charset="2"/>
              <a:buChar char="ü"/>
            </a:pPr>
            <a:r>
              <a:rPr lang="en-US" dirty="0"/>
              <a:t>Project justified problems have better level of acceptance than their initiation for their execution in the line organization.</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 Disadvantages</a:t>
            </a:r>
          </a:p>
        </p:txBody>
      </p:sp>
      <p:sp>
        <p:nvSpPr>
          <p:cNvPr id="3" name="Content Placeholder 2"/>
          <p:cNvSpPr>
            <a:spLocks noGrp="1"/>
          </p:cNvSpPr>
          <p:nvPr>
            <p:ph idx="1"/>
          </p:nvPr>
        </p:nvSpPr>
        <p:spPr>
          <a:xfrm>
            <a:off x="457200" y="685800"/>
            <a:ext cx="8229600" cy="5440363"/>
          </a:xfrm>
        </p:spPr>
        <p:txBody>
          <a:bodyPr/>
          <a:lstStyle/>
          <a:p>
            <a:pPr>
              <a:buNone/>
            </a:pPr>
            <a:r>
              <a:rPr lang="en-US" sz="2800" dirty="0"/>
              <a:t>b. Disadvantages.</a:t>
            </a:r>
          </a:p>
          <a:p>
            <a:pPr>
              <a:buFont typeface="Wingdings" pitchFamily="2" charset="2"/>
              <a:buChar char="ü"/>
            </a:pPr>
            <a:r>
              <a:rPr lang="en-US" sz="2800" dirty="0"/>
              <a:t>As project planning is solely dependent on reliable, valid and current data , this sometimes become a huge burden.</a:t>
            </a:r>
          </a:p>
          <a:p>
            <a:pPr>
              <a:buFont typeface="Wingdings" pitchFamily="2" charset="2"/>
              <a:buChar char="ü"/>
            </a:pPr>
            <a:r>
              <a:rPr lang="en-US" sz="2800" dirty="0"/>
              <a:t>Projects eliminate any coherence a plan might have, because of the fragmentation they introduce into its implementation. </a:t>
            </a:r>
          </a:p>
          <a:p>
            <a:pPr>
              <a:buNone/>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304800" y="838200"/>
            <a:ext cx="8610600" cy="5287963"/>
          </a:xfrm>
        </p:spPr>
        <p:txBody>
          <a:bodyPr>
            <a:normAutofit/>
          </a:bodyPr>
          <a:lstStyle/>
          <a:p>
            <a:pPr>
              <a:buFont typeface="Wingdings" pitchFamily="2" charset="2"/>
              <a:buChar char="v"/>
            </a:pPr>
            <a:r>
              <a:rPr lang="en-US" sz="2800" dirty="0"/>
              <a:t>While structuring them we need to consider the specific organizational conditions particularly the technological and social contexts.</a:t>
            </a:r>
          </a:p>
          <a:p>
            <a:pPr>
              <a:buFont typeface="Wingdings" pitchFamily="2" charset="2"/>
              <a:buChar char="v"/>
            </a:pPr>
            <a:r>
              <a:rPr lang="en-US" sz="2800" dirty="0"/>
              <a:t>Project management has to identify the internal and external requirements prior to the start of a project.</a:t>
            </a:r>
          </a:p>
          <a:p>
            <a:pPr>
              <a:buNone/>
            </a:pPr>
            <a:r>
              <a:rPr lang="en-US" sz="2800" b="1" dirty="0"/>
              <a:t>1.2.1.Project Organization and Responsibilities</a:t>
            </a:r>
            <a:r>
              <a:rPr lang="en-US" sz="2800" dirty="0"/>
              <a:t> </a:t>
            </a:r>
          </a:p>
          <a:p>
            <a:pPr>
              <a:buFont typeface="Wingdings" pitchFamily="2" charset="2"/>
              <a:buChar char="v"/>
            </a:pPr>
            <a:r>
              <a:rPr lang="en-US" sz="2800" dirty="0"/>
              <a:t>The structural organization is a static framework that defines: </a:t>
            </a:r>
          </a:p>
          <a:p>
            <a:pPr>
              <a:buFont typeface="Wingdings" pitchFamily="2" charset="2"/>
              <a:buChar char="ü"/>
            </a:pPr>
            <a:r>
              <a:rPr lang="en-US" sz="2800" dirty="0"/>
              <a:t>the internal distribution of tasks to individuals or departments, </a:t>
            </a:r>
          </a:p>
          <a:p>
            <a:pPr>
              <a:buFont typeface="Wingdings" pitchFamily="2" charset="2"/>
              <a:buChar char="ü"/>
            </a:pPr>
            <a:r>
              <a:rPr lang="en-US" sz="2800" dirty="0"/>
              <a:t>and the relationship between the experts/departments. </a:t>
            </a:r>
          </a:p>
          <a:p>
            <a:pPr>
              <a:buNone/>
            </a:pPr>
            <a:endParaRPr lang="en-US"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br>
              <a:rPr lang="en-US" sz="2400" dirty="0"/>
            </a:br>
            <a:r>
              <a:rPr lang="en-US" sz="2700" b="1" dirty="0"/>
              <a:t>Cont’d -Disadvantages</a:t>
            </a:r>
            <a:br>
              <a:rPr lang="en-US" sz="2400" dirty="0"/>
            </a:br>
            <a:endParaRPr lang="en-US" sz="2400" dirty="0"/>
          </a:p>
        </p:txBody>
      </p:sp>
      <p:sp>
        <p:nvSpPr>
          <p:cNvPr id="3" name="Content Placeholder 2"/>
          <p:cNvSpPr>
            <a:spLocks noGrp="1"/>
          </p:cNvSpPr>
          <p:nvPr>
            <p:ph idx="1"/>
          </p:nvPr>
        </p:nvSpPr>
        <p:spPr>
          <a:xfrm>
            <a:off x="457200" y="914400"/>
            <a:ext cx="8229600" cy="5211763"/>
          </a:xfrm>
        </p:spPr>
        <p:txBody>
          <a:bodyPr>
            <a:noAutofit/>
          </a:bodyPr>
          <a:lstStyle/>
          <a:p>
            <a:pPr>
              <a:buFont typeface="Wingdings" pitchFamily="2" charset="2"/>
              <a:buChar char="v"/>
            </a:pPr>
            <a:r>
              <a:rPr lang="en-US" sz="2400" dirty="0"/>
              <a:t>In addition to this, the limitations of projects can be seen in the following angles.</a:t>
            </a:r>
          </a:p>
          <a:p>
            <a:pPr lvl="0">
              <a:buFont typeface="Wingdings" pitchFamily="2" charset="2"/>
              <a:buChar char="ü"/>
            </a:pPr>
            <a:r>
              <a:rPr lang="en-US" sz="2400" dirty="0"/>
              <a:t>They may require highly specialized skills for their planning, implementation and execution which the line organization may be required to incur additional costs for their fulfillment. </a:t>
            </a:r>
          </a:p>
          <a:p>
            <a:pPr lvl="0">
              <a:buFont typeface="Wingdings" pitchFamily="2" charset="2"/>
              <a:buChar char="ü"/>
            </a:pPr>
            <a:r>
              <a:rPr lang="en-US" sz="2400" dirty="0"/>
              <a:t>Execution costs are more exaggerated in projects than in the line organization</a:t>
            </a:r>
          </a:p>
          <a:p>
            <a:pPr lvl="0">
              <a:buFont typeface="Wingdings" pitchFamily="2" charset="2"/>
              <a:buChar char="ü"/>
            </a:pPr>
            <a:r>
              <a:rPr lang="en-US" sz="2400" dirty="0"/>
              <a:t>Projects create follow up problems for the line organization.</a:t>
            </a:r>
          </a:p>
          <a:p>
            <a:pPr lvl="0">
              <a:buFont typeface="Wingdings" pitchFamily="2" charset="2"/>
              <a:buChar char="ü"/>
            </a:pPr>
            <a:r>
              <a:rPr lang="en-US" sz="2400" dirty="0"/>
              <a:t>Because project may require the employment of new staff temporarily, it has little motivating effect on their performance.</a:t>
            </a:r>
          </a:p>
          <a:p>
            <a:pPr lvl="0">
              <a:buFont typeface="Wingdings" pitchFamily="2" charset="2"/>
              <a:buChar char="ü"/>
            </a:pPr>
            <a:r>
              <a:rPr lang="en-US" sz="2400" dirty="0"/>
              <a:t>Because projects may require the assignment of staff from diversified backgrounds, diversity management inflicts challenges to the project manager.</a:t>
            </a:r>
          </a:p>
          <a:p>
            <a:pPr>
              <a:buNone/>
            </a:pPr>
            <a:r>
              <a:rPr lang="en-US" sz="2400" dirty="0"/>
              <a:t> </a:t>
            </a:r>
          </a:p>
          <a:p>
            <a:pPr>
              <a:buNone/>
            </a:pPr>
            <a:endParaRPr lang="en-US"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0"/>
          </a:xfrm>
        </p:spPr>
        <p:txBody>
          <a:bodyPr>
            <a:noAutofit/>
          </a:bodyPr>
          <a:lstStyle/>
          <a:p>
            <a:pPr lvl="1" algn="l" rtl="0">
              <a:spcBef>
                <a:spcPct val="0"/>
              </a:spcBef>
            </a:pPr>
            <a:r>
              <a:rPr lang="en-US" sz="2400" b="1" dirty="0"/>
              <a:t>Kinds of jobs that need project planning</a:t>
            </a:r>
            <a:br>
              <a:rPr lang="en-US" sz="2400" dirty="0"/>
            </a:br>
            <a:endParaRPr lang="en-US" sz="2400" dirty="0"/>
          </a:p>
        </p:txBody>
      </p:sp>
      <p:sp>
        <p:nvSpPr>
          <p:cNvPr id="3" name="Content Placeholder 2"/>
          <p:cNvSpPr>
            <a:spLocks noGrp="1"/>
          </p:cNvSpPr>
          <p:nvPr>
            <p:ph idx="1"/>
          </p:nvPr>
        </p:nvSpPr>
        <p:spPr>
          <a:xfrm>
            <a:off x="457200" y="914400"/>
            <a:ext cx="8229600" cy="5211763"/>
          </a:xfrm>
        </p:spPr>
        <p:txBody>
          <a:bodyPr/>
          <a:lstStyle/>
          <a:p>
            <a:pPr>
              <a:buNone/>
            </a:pPr>
            <a:r>
              <a:rPr lang="en-US" dirty="0"/>
              <a:t>Activity</a:t>
            </a:r>
          </a:p>
          <a:p>
            <a:pPr>
              <a:buNone/>
            </a:pPr>
            <a:r>
              <a:rPr lang="en-US" dirty="0"/>
              <a:t>What kind of organizational activities require the designing of implementation with the help of projects?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sz="2400" b="1" dirty="0"/>
            </a:br>
            <a:r>
              <a:rPr lang="en-US" sz="2400" b="1" dirty="0"/>
              <a:t>Kinds of jobs that need project planning</a:t>
            </a:r>
            <a:br>
              <a:rPr lang="en-US" sz="2400" dirty="0"/>
            </a:br>
            <a:endParaRPr lang="en-US" sz="2400" dirty="0"/>
          </a:p>
        </p:txBody>
      </p:sp>
      <p:sp>
        <p:nvSpPr>
          <p:cNvPr id="3" name="Content Placeholder 2"/>
          <p:cNvSpPr>
            <a:spLocks noGrp="1"/>
          </p:cNvSpPr>
          <p:nvPr>
            <p:ph idx="1"/>
          </p:nvPr>
        </p:nvSpPr>
        <p:spPr>
          <a:xfrm>
            <a:off x="457200" y="838200"/>
            <a:ext cx="8229600" cy="5287963"/>
          </a:xfrm>
        </p:spPr>
        <p:txBody>
          <a:bodyPr>
            <a:normAutofit fontScale="92500" lnSpcReduction="20000"/>
          </a:bodyPr>
          <a:lstStyle/>
          <a:p>
            <a:pPr lvl="0">
              <a:buFont typeface="Wingdings" pitchFamily="2" charset="2"/>
              <a:buChar char="ü"/>
            </a:pPr>
            <a:r>
              <a:rPr lang="en-US" dirty="0"/>
              <a:t>The task is complicated and light must be shed from several directions.</a:t>
            </a:r>
          </a:p>
          <a:p>
            <a:pPr lvl="0">
              <a:buFont typeface="Wingdings" pitchFamily="2" charset="2"/>
              <a:buChar char="ü"/>
            </a:pPr>
            <a:r>
              <a:rPr lang="en-US" dirty="0"/>
              <a:t>The task is entirely new and when there is uncertainty about how to handle it.</a:t>
            </a:r>
          </a:p>
          <a:p>
            <a:pPr lvl="0">
              <a:buFont typeface="Wingdings" pitchFamily="2" charset="2"/>
              <a:buChar char="ü"/>
            </a:pPr>
            <a:r>
              <a:rPr lang="en-US" dirty="0"/>
              <a:t>The task involves several organizations and units and demands cooperation.</a:t>
            </a:r>
          </a:p>
          <a:p>
            <a:pPr lvl="0">
              <a:buFont typeface="Wingdings" pitchFamily="2" charset="2"/>
              <a:buChar char="ü"/>
            </a:pPr>
            <a:r>
              <a:rPr lang="en-US" dirty="0"/>
              <a:t>The task is cost intensive and requires a unique follow up mechanism.</a:t>
            </a:r>
          </a:p>
          <a:p>
            <a:pPr lvl="0">
              <a:buFont typeface="Wingdings" pitchFamily="2" charset="2"/>
              <a:buChar char="ü"/>
            </a:pPr>
            <a:r>
              <a:rPr lang="en-US" dirty="0"/>
              <a:t>The task is to be carried out within a definite period of time.</a:t>
            </a:r>
          </a:p>
          <a:p>
            <a:pPr lvl="0">
              <a:buFont typeface="Wingdings" pitchFamily="2" charset="2"/>
              <a:buChar char="ü"/>
            </a:pPr>
            <a:r>
              <a:rPr lang="en-US" dirty="0"/>
              <a:t>The task is limited and specified.</a:t>
            </a:r>
          </a:p>
          <a:p>
            <a:pPr lvl="0">
              <a:buFont typeface="Wingdings" pitchFamily="2" charset="2"/>
              <a:buChar char="ü"/>
            </a:pPr>
            <a:r>
              <a:rPr lang="en-US" dirty="0"/>
              <a:t>The task demands broad and active participation.</a:t>
            </a:r>
          </a:p>
          <a:p>
            <a:pPr>
              <a:buNone/>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800" dirty="0"/>
              <a:t>Unit Two: Project Cycle Management</a:t>
            </a:r>
          </a:p>
        </p:txBody>
      </p:sp>
      <p:sp>
        <p:nvSpPr>
          <p:cNvPr id="3" name="Content Placeholder 2"/>
          <p:cNvSpPr>
            <a:spLocks noGrp="1"/>
          </p:cNvSpPr>
          <p:nvPr>
            <p:ph idx="1"/>
          </p:nvPr>
        </p:nvSpPr>
        <p:spPr>
          <a:xfrm>
            <a:off x="457200" y="1066800"/>
            <a:ext cx="8229600" cy="5059363"/>
          </a:xfrm>
        </p:spPr>
        <p:txBody>
          <a:bodyPr/>
          <a:lstStyle/>
          <a:p>
            <a:pPr>
              <a:buNone/>
            </a:pPr>
            <a:r>
              <a:rPr lang="en-US" dirty="0"/>
              <a:t>Activity</a:t>
            </a:r>
          </a:p>
          <a:p>
            <a:pPr>
              <a:buNone/>
            </a:pPr>
            <a:r>
              <a:rPr lang="en-US" dirty="0"/>
              <a:t>1.What do we mean when we say project management is a cyclic process? Why is project management  a cyclic?</a:t>
            </a:r>
          </a:p>
          <a:p>
            <a:pPr>
              <a:buNone/>
            </a:pPr>
            <a:r>
              <a:rPr lang="en-US" dirty="0"/>
              <a:t>2. Discuss and suggest the processes of  project development/phases of project planning.</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br>
              <a:rPr lang="en-US" sz="2700" b="1" dirty="0"/>
            </a:br>
            <a:r>
              <a:rPr lang="en-US" sz="3100" b="1" dirty="0"/>
              <a:t>Cont’d- Project cycle management</a:t>
            </a:r>
            <a:br>
              <a:rPr lang="en-US" sz="3100" dirty="0"/>
            </a:br>
            <a:endParaRPr lang="en-US" sz="3100" dirty="0"/>
          </a:p>
        </p:txBody>
      </p:sp>
      <p:sp>
        <p:nvSpPr>
          <p:cNvPr id="3" name="Content Placeholder 2"/>
          <p:cNvSpPr>
            <a:spLocks noGrp="1"/>
          </p:cNvSpPr>
          <p:nvPr>
            <p:ph idx="1"/>
          </p:nvPr>
        </p:nvSpPr>
        <p:spPr>
          <a:xfrm>
            <a:off x="457200" y="762000"/>
            <a:ext cx="8229600" cy="5364163"/>
          </a:xfrm>
        </p:spPr>
        <p:txBody>
          <a:bodyPr>
            <a:normAutofit/>
          </a:bodyPr>
          <a:lstStyle/>
          <a:p>
            <a:pPr>
              <a:buNone/>
            </a:pPr>
            <a:r>
              <a:rPr lang="en-US" sz="2800" b="1" u="sng" dirty="0"/>
              <a:t>The Meaning of Project Cycle</a:t>
            </a:r>
          </a:p>
          <a:p>
            <a:pPr>
              <a:buFont typeface="Wingdings" pitchFamily="2" charset="2"/>
              <a:buChar char="ü"/>
            </a:pPr>
            <a:r>
              <a:rPr lang="en-US" sz="2800" dirty="0"/>
              <a:t>Projects in formal organizations are inherently cyclic processes.</a:t>
            </a:r>
          </a:p>
          <a:p>
            <a:pPr>
              <a:buFont typeface="Wingdings" pitchFamily="2" charset="2"/>
              <a:buChar char="ü"/>
            </a:pPr>
            <a:r>
              <a:rPr lang="en-US" sz="2800" dirty="0"/>
              <a:t>Projects are increasingly becoming tools for coping up the challenges that organizations face due to technological and economic dynamism.</a:t>
            </a:r>
          </a:p>
          <a:p>
            <a:pPr>
              <a:buFont typeface="Wingdings" pitchFamily="2" charset="2"/>
              <a:buChar char="ü"/>
            </a:pPr>
            <a:r>
              <a:rPr lang="en-US" sz="2800" dirty="0"/>
              <a:t>The results of one phase is the input of the next phase.</a:t>
            </a:r>
          </a:p>
          <a:p>
            <a:pPr>
              <a:buNone/>
            </a:pPr>
            <a:endParaRPr lang="en-US"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b="1" dirty="0"/>
              <a:t>Cont’d-Project cycle management</a:t>
            </a:r>
          </a:p>
        </p:txBody>
      </p:sp>
      <p:sp>
        <p:nvSpPr>
          <p:cNvPr id="3" name="Content Placeholder 2"/>
          <p:cNvSpPr>
            <a:spLocks noGrp="1"/>
          </p:cNvSpPr>
          <p:nvPr>
            <p:ph idx="1"/>
          </p:nvPr>
        </p:nvSpPr>
        <p:spPr>
          <a:xfrm>
            <a:off x="457200" y="838200"/>
            <a:ext cx="8229600" cy="5791200"/>
          </a:xfrm>
        </p:spPr>
        <p:txBody>
          <a:bodyPr/>
          <a:lstStyle/>
          <a:p>
            <a:pPr>
              <a:buFont typeface="Wingdings" pitchFamily="2" charset="2"/>
              <a:buChar char="v"/>
            </a:pPr>
            <a:r>
              <a:rPr lang="en-US" dirty="0"/>
              <a:t>The following are considered to be important stages of the project cycle. </a:t>
            </a:r>
            <a:endParaRPr lang="en-US" sz="2800" dirty="0"/>
          </a:p>
          <a:p>
            <a:pPr marL="514350" indent="-514350">
              <a:buAutoNum type="arabicPeriod"/>
            </a:pPr>
            <a:r>
              <a:rPr lang="en-US" dirty="0"/>
              <a:t>Idea conception and project identification </a:t>
            </a:r>
          </a:p>
          <a:p>
            <a:pPr marL="514350" indent="-514350">
              <a:buAutoNum type="arabicPeriod" startAt="2"/>
            </a:pPr>
            <a:r>
              <a:rPr lang="en-US" sz="2800" dirty="0"/>
              <a:t>Project write up/formulation/preparation/design.</a:t>
            </a:r>
          </a:p>
          <a:p>
            <a:pPr marL="514350" indent="-514350">
              <a:buAutoNum type="arabicPeriod" startAt="2"/>
            </a:pPr>
            <a:r>
              <a:rPr lang="en-US" dirty="0"/>
              <a:t>Project presentation, appraisal, selection, negotiation, approval. </a:t>
            </a:r>
          </a:p>
          <a:p>
            <a:pPr marL="514350" indent="-514350">
              <a:buAutoNum type="arabicPeriod" startAt="2"/>
            </a:pPr>
            <a:r>
              <a:rPr lang="en-US" dirty="0"/>
              <a:t>Project implementation and management.</a:t>
            </a:r>
          </a:p>
          <a:p>
            <a:pPr marL="514350" indent="-514350">
              <a:buAutoNum type="arabicPeriod" startAt="2"/>
            </a:pPr>
            <a:r>
              <a:rPr lang="en-US" dirty="0"/>
              <a:t>Project monitoring and supervision </a:t>
            </a:r>
            <a:endParaRPr lang="en-US" sz="2000" dirty="0"/>
          </a:p>
          <a:p>
            <a:pPr marL="514350" indent="-514350">
              <a:buAutoNum type="arabicPeriod" startAt="2"/>
            </a:pPr>
            <a:r>
              <a:rPr lang="en-US" dirty="0"/>
              <a:t>Project evaluation </a:t>
            </a:r>
          </a:p>
          <a:p>
            <a:pPr>
              <a:buNone/>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1. Idea conception and project identification </a:t>
            </a:r>
          </a:p>
        </p:txBody>
      </p:sp>
      <p:sp>
        <p:nvSpPr>
          <p:cNvPr id="3" name="Content Placeholder 2"/>
          <p:cNvSpPr>
            <a:spLocks noGrp="1"/>
          </p:cNvSpPr>
          <p:nvPr>
            <p:ph idx="1"/>
          </p:nvPr>
        </p:nvSpPr>
        <p:spPr>
          <a:xfrm>
            <a:off x="457200" y="838200"/>
            <a:ext cx="8229600" cy="5287963"/>
          </a:xfrm>
        </p:spPr>
        <p:txBody>
          <a:bodyPr/>
          <a:lstStyle/>
          <a:p>
            <a:pPr>
              <a:buNone/>
            </a:pPr>
            <a:r>
              <a:rPr lang="en-US" dirty="0"/>
              <a:t>Activity</a:t>
            </a:r>
          </a:p>
          <a:p>
            <a:pPr marL="514350" indent="-514350">
              <a:buAutoNum type="arabicPeriod"/>
            </a:pPr>
            <a:r>
              <a:rPr lang="en-US" dirty="0"/>
              <a:t>What does idea conception mean?</a:t>
            </a:r>
          </a:p>
          <a:p>
            <a:pPr marL="514350" indent="-514350">
              <a:buAutoNum type="arabicPeriod"/>
            </a:pPr>
            <a:r>
              <a:rPr lang="en-US" dirty="0"/>
              <a:t>Who conceives project ideas?</a:t>
            </a:r>
          </a:p>
          <a:p>
            <a:pPr marL="514350" indent="-514350">
              <a:buAutoNum type="arabicPeriod"/>
            </a:pPr>
            <a:r>
              <a:rPr lang="en-US" dirty="0"/>
              <a:t>What are the sources of project ideas?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br>
              <a:rPr lang="en-US" sz="2800" dirty="0"/>
            </a:br>
            <a:r>
              <a:rPr lang="en-US" sz="2800" dirty="0"/>
              <a:t>Idea conception and project identification </a:t>
            </a:r>
            <a:br>
              <a:rPr lang="en-US" sz="2800" dirty="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Ø"/>
            </a:pPr>
            <a:r>
              <a:rPr lang="en-US" sz="2800" dirty="0"/>
              <a:t>Project Ideas may arise from many area. They may emanate from :</a:t>
            </a:r>
          </a:p>
          <a:p>
            <a:pPr>
              <a:buFont typeface="Wingdings" pitchFamily="2" charset="2"/>
              <a:buChar char="ü"/>
            </a:pPr>
            <a:r>
              <a:rPr lang="en-US" sz="2800" dirty="0"/>
              <a:t>Development plan-policy-strategy</a:t>
            </a:r>
          </a:p>
          <a:p>
            <a:pPr>
              <a:buFont typeface="Wingdings" pitchFamily="2" charset="2"/>
              <a:buChar char="ü"/>
            </a:pPr>
            <a:r>
              <a:rPr lang="en-US" sz="2800" dirty="0"/>
              <a:t>Programming mission </a:t>
            </a:r>
          </a:p>
          <a:p>
            <a:pPr>
              <a:buFont typeface="Wingdings" pitchFamily="2" charset="2"/>
              <a:buChar char="ü"/>
            </a:pPr>
            <a:r>
              <a:rPr lang="en-US" sz="2800" dirty="0"/>
              <a:t>As a follow-up to another project </a:t>
            </a:r>
          </a:p>
          <a:p>
            <a:pPr>
              <a:buFont typeface="Wingdings" pitchFamily="2" charset="2"/>
              <a:buChar char="ü"/>
            </a:pPr>
            <a:r>
              <a:rPr lang="en-US" sz="2800" dirty="0"/>
              <a:t>External assistance agency agenda  </a:t>
            </a:r>
          </a:p>
          <a:p>
            <a:pPr>
              <a:buFont typeface="Wingdings" pitchFamily="2" charset="2"/>
              <a:buChar char="ü"/>
            </a:pPr>
            <a:r>
              <a:rPr lang="en-US" sz="2800" dirty="0"/>
              <a:t>Unused natural resources</a:t>
            </a:r>
          </a:p>
          <a:p>
            <a:pPr>
              <a:buFont typeface="Wingdings" pitchFamily="2" charset="2"/>
              <a:buChar char="ü"/>
            </a:pPr>
            <a:r>
              <a:rPr lang="en-US" sz="2800" dirty="0"/>
              <a:t>Emergencies</a:t>
            </a:r>
          </a:p>
          <a:p>
            <a:pPr>
              <a:buFont typeface="Wingdings" pitchFamily="2" charset="2"/>
              <a:buChar char="ü"/>
            </a:pPr>
            <a:r>
              <a:rPr lang="en-US" sz="2800" dirty="0"/>
              <a:t>A commercial initiative </a:t>
            </a:r>
          </a:p>
          <a:p>
            <a:pPr>
              <a:buFont typeface="Wingdings" pitchFamily="2" charset="2"/>
              <a:buChar char="ü"/>
            </a:pPr>
            <a:r>
              <a:rPr lang="en-US" sz="2800" dirty="0"/>
              <a:t>Community urge</a:t>
            </a:r>
          </a:p>
          <a:p>
            <a:pPr>
              <a:buFont typeface="Wingdings" pitchFamily="2" charset="2"/>
              <a:buChar char="ü"/>
            </a:pPr>
            <a:endParaRPr lang="en-US" sz="28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2" fontAlgn="base" hangingPunct="0"/>
            <a:r>
              <a:rPr lang="en-US" sz="2800" b="1" dirty="0"/>
              <a:t>1. Idea Conception and Project Identification </a:t>
            </a: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Project planning begins with the conceiving of ideas or intentions.</a:t>
            </a:r>
          </a:p>
          <a:p>
            <a:pPr>
              <a:buFont typeface="Wingdings" pitchFamily="2" charset="2"/>
              <a:buChar char="v"/>
            </a:pPr>
            <a:r>
              <a:rPr lang="en-US" sz="2800" dirty="0"/>
              <a:t>Project idea conception is getting a hint about the project to be pursued.</a:t>
            </a:r>
          </a:p>
          <a:p>
            <a:pPr>
              <a:buFont typeface="Wingdings" pitchFamily="2" charset="2"/>
              <a:buChar char="v"/>
            </a:pPr>
            <a:r>
              <a:rPr lang="en-US" sz="2800" dirty="0"/>
              <a:t>. Under this phase there are two stages to pass through to identify the idea of the development project. They are:</a:t>
            </a:r>
          </a:p>
          <a:p>
            <a:pPr lvl="0">
              <a:buNone/>
            </a:pPr>
            <a:r>
              <a:rPr lang="en-US" sz="2800" dirty="0"/>
              <a:t>a. Screening and Justification of the project</a:t>
            </a:r>
          </a:p>
          <a:p>
            <a:pPr lvl="0">
              <a:buNone/>
            </a:pPr>
            <a:r>
              <a:rPr lang="en-US" sz="2800" dirty="0"/>
              <a:t>b. Project identification brief (PIB) or Concept note preparation.</a:t>
            </a:r>
          </a:p>
          <a:p>
            <a:pPr>
              <a:buNone/>
            </a:pP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0" algn="l"/>
            <a:br>
              <a:rPr lang="en-US" sz="2800" dirty="0"/>
            </a:br>
            <a:r>
              <a:rPr lang="en-US" sz="2800" dirty="0"/>
              <a:t> </a:t>
            </a:r>
            <a:r>
              <a:rPr lang="en-US" sz="2800" b="1" dirty="0"/>
              <a:t>a. Screening and Justification of the project</a:t>
            </a:r>
            <a:br>
              <a:rPr lang="en-US" sz="2800" dirty="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Gaps in relation to a given felt need/conceived idea are examined through detailed needs assessment.</a:t>
            </a:r>
          </a:p>
          <a:p>
            <a:pPr>
              <a:buFont typeface="Wingdings" pitchFamily="2" charset="2"/>
              <a:buChar char="v"/>
            </a:pPr>
            <a:r>
              <a:rPr lang="en-US" sz="2800" dirty="0"/>
              <a:t>This helps to set a priority among the different problems prevailing to come up with a problem that is most critical to that particular target beneficiary.</a:t>
            </a:r>
          </a:p>
          <a:p>
            <a:pPr>
              <a:buFont typeface="Wingdings" pitchFamily="2" charset="2"/>
              <a:buChar char="v"/>
            </a:pPr>
            <a:r>
              <a:rPr lang="en-US" sz="2800" dirty="0"/>
              <a:t>Needs assessment should be participatory with the beneficiaries.</a:t>
            </a:r>
          </a:p>
          <a:p>
            <a:pPr>
              <a:buFont typeface="Wingdings" pitchFamily="2" charset="2"/>
              <a:buChar char="v"/>
            </a:pPr>
            <a:r>
              <a:rPr lang="en-US" sz="2800" dirty="0"/>
              <a:t>The assessment of needs can consider the following kinds of needs.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800" dirty="0"/>
              <a:t>While the structural organization defines who has to do a job the operational structure follows a more dynamic approach, namely when, where and how often something has to be done.</a:t>
            </a:r>
          </a:p>
          <a:p>
            <a:pPr>
              <a:buFont typeface="Wingdings" pitchFamily="2" charset="2"/>
              <a:buChar char="v"/>
            </a:pPr>
            <a:r>
              <a:rPr lang="en-US" sz="2800" dirty="0"/>
              <a:t>In Project Management, the structural organization has to fulfill two tasks:</a:t>
            </a:r>
          </a:p>
          <a:p>
            <a:pPr lvl="0">
              <a:buNone/>
            </a:pPr>
            <a:r>
              <a:rPr lang="en-US" sz="2800" dirty="0"/>
              <a:t>1. Definition, how a project organization is embedded within the parent organization (organizational models)</a:t>
            </a:r>
          </a:p>
          <a:p>
            <a:pPr lvl="0">
              <a:buNone/>
            </a:pPr>
            <a:r>
              <a:rPr lang="en-US" sz="2800" dirty="0"/>
              <a:t>2. Definition, how the project organization is structured internally within the project team.</a:t>
            </a:r>
          </a:p>
          <a:p>
            <a:endParaRPr lang="en-US" sz="2800" dirty="0"/>
          </a:p>
          <a:p>
            <a:pPr>
              <a:buNone/>
            </a:pPr>
            <a:endParaRPr lang="en-US" sz="2800" dirty="0"/>
          </a:p>
          <a:p>
            <a:pPr>
              <a:buFont typeface="Wingdings" pitchFamily="2" charset="2"/>
              <a:buChar char="v"/>
            </a:pPr>
            <a:endParaRPr lang="en-US" dirty="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lnSpcReduction="10000"/>
          </a:bodyPr>
          <a:lstStyle/>
          <a:p>
            <a:pPr marL="514350" indent="-514350">
              <a:buAutoNum type="alphaLcPeriod"/>
            </a:pPr>
            <a:r>
              <a:rPr lang="en-US" sz="2800" b="1" dirty="0"/>
              <a:t>Felt Needs:</a:t>
            </a:r>
            <a:r>
              <a:rPr lang="en-US" sz="2800" dirty="0"/>
              <a:t>  Perception of needs within a community/organization</a:t>
            </a:r>
            <a:r>
              <a:rPr lang="en-US" dirty="0"/>
              <a:t>.</a:t>
            </a:r>
          </a:p>
          <a:p>
            <a:pPr marL="514350" indent="-514350">
              <a:buNone/>
            </a:pPr>
            <a:r>
              <a:rPr lang="en-US" b="1" dirty="0"/>
              <a:t>b. Normative Needs: </a:t>
            </a:r>
            <a:r>
              <a:rPr lang="en-US" sz="2800" dirty="0"/>
              <a:t>These are needs as determined by :</a:t>
            </a:r>
          </a:p>
          <a:p>
            <a:pPr marL="514350" indent="-514350">
              <a:buFont typeface="Wingdings" pitchFamily="2" charset="2"/>
              <a:buChar char="ü"/>
            </a:pPr>
            <a:r>
              <a:rPr lang="en-US" sz="2800" dirty="0"/>
              <a:t>External and international standards for desirable or acceptable conditions. </a:t>
            </a:r>
          </a:p>
          <a:p>
            <a:pPr marL="514350" indent="-514350">
              <a:buFont typeface="Wingdings" pitchFamily="2" charset="2"/>
              <a:buChar char="ü"/>
            </a:pPr>
            <a:r>
              <a:rPr lang="en-US" sz="2800" dirty="0"/>
              <a:t>experts or professionals or policies defining what conditions are desirable or acceptable  </a:t>
            </a:r>
          </a:p>
          <a:p>
            <a:pPr marL="514350" indent="-514350">
              <a:buNone/>
            </a:pPr>
            <a:r>
              <a:rPr lang="en-US" sz="2800" b="1" dirty="0"/>
              <a:t>c. Relative Needs:</a:t>
            </a:r>
            <a:r>
              <a:rPr lang="en-US" sz="2800" dirty="0"/>
              <a:t> </a:t>
            </a:r>
          </a:p>
          <a:p>
            <a:pPr marL="514350" indent="-514350">
              <a:buFont typeface="Wingdings" pitchFamily="2" charset="2"/>
              <a:buChar char="ü"/>
            </a:pPr>
            <a:r>
              <a:rPr lang="en-US" sz="2800" dirty="0"/>
              <a:t>The level of need in the proposed project area as compared with other areas measured against national standards.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ü"/>
            </a:pPr>
            <a:r>
              <a:rPr lang="en-US" sz="2800" dirty="0"/>
              <a:t>Typically, relative needs are assessed when a project is being identified at concept stage.</a:t>
            </a:r>
          </a:p>
          <a:p>
            <a:pPr>
              <a:buFont typeface="Wingdings" pitchFamily="2" charset="2"/>
              <a:buChar char="v"/>
            </a:pPr>
            <a:r>
              <a:rPr lang="en-US" sz="2800" dirty="0"/>
              <a:t>In general  ,needs assessment: </a:t>
            </a:r>
          </a:p>
          <a:p>
            <a:pPr lvl="0">
              <a:buFont typeface="Wingdings" pitchFamily="2" charset="2"/>
              <a:buChar char="ü"/>
            </a:pPr>
            <a:r>
              <a:rPr lang="en-US" sz="2800" dirty="0"/>
              <a:t>Identifies and determines the scope of the social, economic, and environmental conditions or issues that need improvement. </a:t>
            </a:r>
          </a:p>
          <a:p>
            <a:pPr lvl="0">
              <a:buFont typeface="Wingdings" pitchFamily="2" charset="2"/>
              <a:buChar char="ü"/>
            </a:pPr>
            <a:r>
              <a:rPr lang="en-US" sz="2800" dirty="0"/>
              <a:t>Helps to generate information/data about the gap between the current status and desired level </a:t>
            </a:r>
          </a:p>
          <a:p>
            <a:pPr lvl="0">
              <a:buFont typeface="Wingdings" pitchFamily="2" charset="2"/>
              <a:buChar char="ü"/>
            </a:pPr>
            <a:r>
              <a:rPr lang="en-US" sz="2800" dirty="0"/>
              <a:t> Helps to confirm or negate conditions for further action. </a:t>
            </a:r>
          </a:p>
          <a:p>
            <a:pPr lvl="0">
              <a:buFont typeface="Wingdings" pitchFamily="2" charset="2"/>
              <a:buChar char="ü"/>
            </a:pPr>
            <a:r>
              <a:rPr lang="en-US" sz="2800" dirty="0"/>
              <a:t>Helps to define goals and objectives</a:t>
            </a:r>
          </a:p>
          <a:p>
            <a:pPr lvl="0">
              <a:buFont typeface="Wingdings" pitchFamily="2" charset="2"/>
              <a:buChar char="ü"/>
            </a:pPr>
            <a:endParaRPr lang="en-US" sz="2800" dirty="0"/>
          </a:p>
          <a:p>
            <a:pPr>
              <a:buNone/>
            </a:pPr>
            <a:endParaRPr lang="en-US" sz="2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Ø"/>
            </a:pPr>
            <a:r>
              <a:rPr lang="en-US" sz="2800" dirty="0"/>
              <a:t>ensures goals and objectives are aligned with the organization’s strategic plan and other planning documents;  </a:t>
            </a:r>
          </a:p>
          <a:p>
            <a:pPr>
              <a:buFont typeface="Wingdings" pitchFamily="2" charset="2"/>
              <a:buChar char="Ø"/>
            </a:pPr>
            <a:r>
              <a:rPr lang="en-US" sz="2800" dirty="0"/>
              <a:t> identifies stakeholders and potential collaborators.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pPr>
              <a:buFont typeface="Wingdings" pitchFamily="2" charset="2"/>
              <a:buChar char="v"/>
            </a:pPr>
            <a:r>
              <a:rPr lang="en-US" dirty="0"/>
              <a:t>After needs are examined and problems sifted, there follows; </a:t>
            </a:r>
          </a:p>
          <a:p>
            <a:pPr>
              <a:buFont typeface="Wingdings" pitchFamily="2" charset="2"/>
              <a:buChar char="ü"/>
            </a:pPr>
            <a:r>
              <a:rPr lang="en-US" sz="3800" b="1" dirty="0"/>
              <a:t>analysis of the problems  that are </a:t>
            </a:r>
            <a:r>
              <a:rPr lang="en-US" dirty="0"/>
              <a:t>given greater weight.</a:t>
            </a:r>
          </a:p>
          <a:p>
            <a:pPr>
              <a:buFont typeface="Wingdings" pitchFamily="2" charset="2"/>
              <a:buChar char="v"/>
            </a:pPr>
            <a:r>
              <a:rPr lang="en-US" dirty="0"/>
              <a:t>Questions that might be addressed  this time include: </a:t>
            </a:r>
          </a:p>
          <a:p>
            <a:pPr lvl="0">
              <a:buFont typeface="Wingdings" pitchFamily="2" charset="2"/>
              <a:buChar char="ü"/>
            </a:pPr>
            <a:r>
              <a:rPr lang="en-US" dirty="0"/>
              <a:t>What are the nature and scope of the problem? Where is the problem located, whom does it affect, and how does it affect them? </a:t>
            </a:r>
          </a:p>
          <a:p>
            <a:pPr lvl="0">
              <a:buFont typeface="Wingdings" pitchFamily="2" charset="2"/>
              <a:buChar char="ü"/>
            </a:pPr>
            <a:r>
              <a:rPr lang="en-US" dirty="0"/>
              <a:t>What is it about the problem or its effects that justifies new, expanded, or modified projects or programs?</a:t>
            </a:r>
          </a:p>
          <a:p>
            <a:pPr lvl="0">
              <a:buFont typeface="Wingdings" pitchFamily="2" charset="2"/>
              <a:buChar char="ü"/>
            </a:pPr>
            <a:r>
              <a:rPr lang="en-US" dirty="0"/>
              <a:t>What feasible actions are likely to significantly ameliorate the problem?  </a:t>
            </a:r>
          </a:p>
          <a:p>
            <a:pPr lvl="0">
              <a:buFont typeface="Wingdings" pitchFamily="2" charset="2"/>
              <a:buChar char="ü"/>
            </a:pPr>
            <a:r>
              <a:rPr lang="en-US" dirty="0"/>
              <a:t>Who are the stakeholders and sponsors?</a:t>
            </a:r>
          </a:p>
          <a:p>
            <a:pPr>
              <a:buFont typeface="Wingdings" pitchFamily="2" charset="2"/>
              <a:buChar char="v"/>
            </a:pPr>
            <a:endParaRPr lang="en-US" dirty="0"/>
          </a:p>
          <a:p>
            <a:pPr>
              <a:buFont typeface="Wingdings" pitchFamily="2" charset="2"/>
              <a:buChar char="v"/>
            </a:pP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685800"/>
            <a:ext cx="8229600" cy="5867400"/>
          </a:xfrm>
        </p:spPr>
        <p:txBody>
          <a:bodyPr>
            <a:normAutofit/>
          </a:bodyPr>
          <a:lstStyle/>
          <a:p>
            <a:pPr>
              <a:buFont typeface="Wingdings" pitchFamily="2" charset="2"/>
              <a:buChar char="v"/>
            </a:pPr>
            <a:r>
              <a:rPr lang="en-US" sz="2800" dirty="0"/>
              <a:t>The </a:t>
            </a:r>
            <a:r>
              <a:rPr lang="en-US" sz="2800" dirty="0">
                <a:solidFill>
                  <a:srgbClr val="FFC000"/>
                </a:solidFill>
              </a:rPr>
              <a:t>needs assessment </a:t>
            </a:r>
            <a:r>
              <a:rPr lang="en-US" sz="2800" dirty="0"/>
              <a:t>shows us the breadth of the situation in a target area/organization, </a:t>
            </a:r>
          </a:p>
          <a:p>
            <a:pPr>
              <a:buFont typeface="Wingdings" pitchFamily="2" charset="2"/>
              <a:buChar char="v"/>
            </a:pPr>
            <a:r>
              <a:rPr lang="en-US" sz="2800" dirty="0"/>
              <a:t>but the </a:t>
            </a:r>
            <a:r>
              <a:rPr lang="en-US" sz="2800" dirty="0">
                <a:solidFill>
                  <a:srgbClr val="0070C0"/>
                </a:solidFill>
              </a:rPr>
              <a:t>problem analysis </a:t>
            </a:r>
            <a:r>
              <a:rPr lang="en-US" sz="2800" dirty="0"/>
              <a:t>provides us with a tool to go more deeply into the underlying causes and effects of specific problems.</a:t>
            </a:r>
          </a:p>
          <a:p>
            <a:pPr>
              <a:buFont typeface="Wingdings" pitchFamily="2" charset="2"/>
              <a:buChar char="v"/>
            </a:pPr>
            <a:r>
              <a:rPr lang="en-US" sz="2800" dirty="0"/>
              <a:t>Problem analysis is especially important because; </a:t>
            </a:r>
          </a:p>
          <a:p>
            <a:pPr lvl="0">
              <a:buFont typeface="Wingdings" pitchFamily="2" charset="2"/>
              <a:buChar char="ü"/>
            </a:pPr>
            <a:r>
              <a:rPr lang="en-US" sz="3000" dirty="0"/>
              <a:t>it makes people think about what their most important problems are. </a:t>
            </a:r>
          </a:p>
          <a:p>
            <a:pPr lvl="0">
              <a:buFont typeface="Wingdings" pitchFamily="2" charset="2"/>
              <a:buChar char="ü"/>
            </a:pPr>
            <a:r>
              <a:rPr lang="en-US" sz="3000" dirty="0"/>
              <a:t>This helps to prioritize projects amidst limited resources. </a:t>
            </a:r>
          </a:p>
          <a:p>
            <a:pPr lvl="0">
              <a:buFont typeface="Wingdings" pitchFamily="2" charset="2"/>
              <a:buChar char="ü"/>
            </a:pPr>
            <a:r>
              <a:rPr lang="en-US" sz="3000" dirty="0"/>
              <a:t> it ensures that if the right cause of the problem is identified, then the right solution can be found.</a:t>
            </a:r>
          </a:p>
          <a:p>
            <a:pPr>
              <a:buNone/>
            </a:pP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364163"/>
          </a:xfrm>
        </p:spPr>
        <p:txBody>
          <a:bodyPr>
            <a:normAutofit fontScale="92500" lnSpcReduction="20000"/>
          </a:bodyPr>
          <a:lstStyle/>
          <a:p>
            <a:pPr>
              <a:buFont typeface="Wingdings" pitchFamily="2" charset="2"/>
              <a:buChar char="v"/>
            </a:pPr>
            <a:r>
              <a:rPr lang="en-US" dirty="0"/>
              <a:t>There are several steps to undertake within problem analysis, including: </a:t>
            </a:r>
          </a:p>
          <a:p>
            <a:pPr>
              <a:buNone/>
            </a:pPr>
            <a:r>
              <a:rPr lang="en-US" dirty="0"/>
              <a:t>1. Writing the problem statement</a:t>
            </a:r>
          </a:p>
          <a:p>
            <a:pPr>
              <a:buNone/>
            </a:pPr>
            <a:r>
              <a:rPr lang="en-US" dirty="0"/>
              <a:t>2. Determining Problems, their causes and consequences.</a:t>
            </a:r>
          </a:p>
          <a:p>
            <a:pPr>
              <a:buNone/>
            </a:pPr>
            <a:r>
              <a:rPr lang="en-US" dirty="0"/>
              <a:t>3. Prioritizing and selecting the causes and consequences to be addressed. </a:t>
            </a:r>
          </a:p>
          <a:p>
            <a:pPr>
              <a:buNone/>
            </a:pPr>
            <a:r>
              <a:rPr lang="en-US" dirty="0"/>
              <a:t>4. Using Problem analysis tools to identify leverage points (i.e. those areas where you are likely to have the most impact) </a:t>
            </a:r>
          </a:p>
          <a:p>
            <a:pPr>
              <a:buNone/>
            </a:pPr>
            <a:r>
              <a:rPr lang="en-US" dirty="0"/>
              <a:t>5. Identifying the potential interventions and tie everything together into a logic statement.</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lstStyle/>
          <a:p>
            <a:pPr>
              <a:buNone/>
            </a:pPr>
            <a:r>
              <a:rPr lang="en-US" b="1" i="1" u="sng" dirty="0"/>
              <a:t>What are problems, causes and consequences</a:t>
            </a:r>
            <a:r>
              <a:rPr lang="en-US" b="1" i="1" dirty="0"/>
              <a:t>?</a:t>
            </a:r>
          </a:p>
          <a:p>
            <a:pPr>
              <a:buNone/>
            </a:pPr>
            <a:r>
              <a:rPr lang="en-US" b="1" i="1" u="sng" dirty="0"/>
              <a:t>Problems</a:t>
            </a:r>
          </a:p>
          <a:p>
            <a:pPr>
              <a:buFont typeface="Wingdings" pitchFamily="2" charset="2"/>
              <a:buChar char="Ø"/>
            </a:pPr>
            <a:r>
              <a:rPr lang="en-US" sz="2800" dirty="0"/>
              <a:t>A </a:t>
            </a:r>
            <a:r>
              <a:rPr lang="en-US" sz="2800" i="1" dirty="0"/>
              <a:t>problem is a specific negative situation related to a an organization ,</a:t>
            </a:r>
            <a:r>
              <a:rPr lang="en-US" sz="2800" i="1" dirty="0" err="1"/>
              <a:t>dep’ts</a:t>
            </a:r>
            <a:r>
              <a:rPr lang="en-US" sz="2800" i="1" dirty="0"/>
              <a:t>  or group’s well-being.</a:t>
            </a:r>
          </a:p>
          <a:p>
            <a:pPr>
              <a:buNone/>
            </a:pPr>
            <a:r>
              <a:rPr lang="en-US" sz="2800" b="1" i="1" dirty="0" err="1"/>
              <a:t>Eg</a:t>
            </a:r>
            <a:r>
              <a:rPr lang="en-US" sz="2800" b="1" i="1" dirty="0"/>
              <a:t> . Students’ low achievement.</a:t>
            </a:r>
            <a:endParaRPr lang="en-US" sz="2800"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sz="2800" dirty="0"/>
              <a:t>Cont’d</a:t>
            </a:r>
          </a:p>
        </p:txBody>
      </p:sp>
      <p:sp>
        <p:nvSpPr>
          <p:cNvPr id="3" name="Content Placeholder 2"/>
          <p:cNvSpPr>
            <a:spLocks noGrp="1"/>
          </p:cNvSpPr>
          <p:nvPr>
            <p:ph idx="1"/>
          </p:nvPr>
        </p:nvSpPr>
        <p:spPr>
          <a:xfrm>
            <a:off x="457200" y="990600"/>
            <a:ext cx="8229600" cy="5334000"/>
          </a:xfrm>
        </p:spPr>
        <p:txBody>
          <a:bodyPr>
            <a:normAutofit fontScale="77500" lnSpcReduction="20000"/>
          </a:bodyPr>
          <a:lstStyle/>
          <a:p>
            <a:pPr>
              <a:buNone/>
            </a:pPr>
            <a:r>
              <a:rPr lang="en-US" b="1" dirty="0"/>
              <a:t>Causes</a:t>
            </a:r>
          </a:p>
          <a:p>
            <a:pPr>
              <a:buFont typeface="Wingdings" pitchFamily="2" charset="2"/>
              <a:buChar char="Ø"/>
            </a:pPr>
            <a:r>
              <a:rPr lang="en-US" dirty="0"/>
              <a:t>Causes are the contributing factors for the existence of the problem.</a:t>
            </a:r>
          </a:p>
          <a:p>
            <a:pPr>
              <a:buFont typeface="Wingdings" pitchFamily="2" charset="2"/>
              <a:buChar char="Ø"/>
            </a:pPr>
            <a:r>
              <a:rPr lang="en-US" dirty="0"/>
              <a:t>There are two levels of causes: </a:t>
            </a:r>
          </a:p>
          <a:p>
            <a:pPr marL="514350" indent="-514350">
              <a:buAutoNum type="alphaLcPeriod"/>
            </a:pPr>
            <a:r>
              <a:rPr lang="en-US" dirty="0"/>
              <a:t>underlying causes </a:t>
            </a:r>
          </a:p>
          <a:p>
            <a:pPr marL="514350" indent="-514350">
              <a:buAutoNum type="alphaLcPeriod"/>
            </a:pPr>
            <a:r>
              <a:rPr lang="en-US" dirty="0"/>
              <a:t> root-causes.</a:t>
            </a:r>
          </a:p>
          <a:p>
            <a:pPr>
              <a:buNone/>
            </a:pPr>
            <a:r>
              <a:rPr lang="en-US" dirty="0"/>
              <a:t>a. Underlying causes are: </a:t>
            </a:r>
          </a:p>
          <a:p>
            <a:pPr>
              <a:buFont typeface="Wingdings" pitchFamily="2" charset="2"/>
              <a:buChar char="ü"/>
            </a:pPr>
            <a:r>
              <a:rPr lang="en-US" dirty="0"/>
              <a:t>those that are most visible and recalled first in the process of problem analysis.</a:t>
            </a:r>
          </a:p>
          <a:p>
            <a:pPr>
              <a:buFont typeface="Wingdings" pitchFamily="2" charset="2"/>
              <a:buChar char="ü"/>
            </a:pPr>
            <a:r>
              <a:rPr lang="en-US" dirty="0"/>
              <a:t>can be considered in multiple dimensions of cause and effect.</a:t>
            </a:r>
          </a:p>
          <a:p>
            <a:pPr>
              <a:buFont typeface="Wingdings" pitchFamily="2" charset="2"/>
              <a:buChar char="ü"/>
            </a:pPr>
            <a:r>
              <a:rPr lang="en-US" dirty="0"/>
              <a:t>For example, when inspecting the underlying causes for increased pregnancy rate among teenage girls, a conclusion could be drawn that women do not use birth control mechanisms.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noAutofit/>
          </a:bodyPr>
          <a:lstStyle/>
          <a:p>
            <a:pPr algn="l"/>
            <a:r>
              <a:rPr lang="en-US" sz="2800" b="1" dirty="0"/>
              <a:t>Cont’d</a:t>
            </a:r>
          </a:p>
        </p:txBody>
      </p:sp>
      <p:sp>
        <p:nvSpPr>
          <p:cNvPr id="3" name="Content Placeholder 2"/>
          <p:cNvSpPr>
            <a:spLocks noGrp="1"/>
          </p:cNvSpPr>
          <p:nvPr>
            <p:ph idx="1"/>
          </p:nvPr>
        </p:nvSpPr>
        <p:spPr>
          <a:xfrm>
            <a:off x="457200" y="914400"/>
            <a:ext cx="8229600" cy="5562600"/>
          </a:xfrm>
        </p:spPr>
        <p:txBody>
          <a:bodyPr>
            <a:normAutofit fontScale="85000" lnSpcReduction="10000"/>
          </a:bodyPr>
          <a:lstStyle/>
          <a:p>
            <a:pPr>
              <a:buFont typeface="Wingdings" pitchFamily="2" charset="2"/>
              <a:buChar char="Ø"/>
            </a:pPr>
            <a:r>
              <a:rPr lang="en-US" dirty="0"/>
              <a:t>The underlying cause for this fact could be that they do not have access to contraceptives, or that they have never been educated on how to use contraceptives.</a:t>
            </a:r>
          </a:p>
          <a:p>
            <a:pPr>
              <a:buFont typeface="Wingdings" pitchFamily="2" charset="2"/>
              <a:buChar char="Ø"/>
            </a:pPr>
            <a:r>
              <a:rPr lang="en-US" dirty="0"/>
              <a:t>Underlying causes can be explored by continuing to ask “why” until the root-cause is identified.</a:t>
            </a:r>
          </a:p>
          <a:p>
            <a:pPr>
              <a:buNone/>
            </a:pPr>
            <a:r>
              <a:rPr lang="en-US" dirty="0"/>
              <a:t>b. Root-causes are:</a:t>
            </a:r>
          </a:p>
          <a:p>
            <a:pPr>
              <a:buFont typeface="Wingdings" pitchFamily="2" charset="2"/>
              <a:buChar char="ü"/>
            </a:pPr>
            <a:r>
              <a:rPr lang="en-US" dirty="0"/>
              <a:t> identified by analyzing the problem to its core. </a:t>
            </a:r>
          </a:p>
          <a:p>
            <a:pPr>
              <a:buFont typeface="Wingdings" pitchFamily="2" charset="2"/>
              <a:buChar char="ü"/>
            </a:pPr>
            <a:r>
              <a:rPr lang="en-US" dirty="0"/>
              <a:t> those that give the last possible explanation of the existing problem.</a:t>
            </a:r>
          </a:p>
          <a:p>
            <a:pPr>
              <a:buFont typeface="Wingdings" pitchFamily="2" charset="2"/>
              <a:buChar char="Ø"/>
            </a:pPr>
            <a:r>
              <a:rPr lang="en-US" dirty="0"/>
              <a:t>If a “why” question fails to yield an answer for an underlying cause, then that problem reached is a root cause and this is the problem that requires project intervention.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a:bodyPr>
          <a:lstStyle/>
          <a:p>
            <a:pPr algn="l"/>
            <a:r>
              <a:rPr lang="en-US" sz="2800" dirty="0"/>
              <a:t>Cont’d</a:t>
            </a:r>
          </a:p>
        </p:txBody>
      </p:sp>
      <p:sp>
        <p:nvSpPr>
          <p:cNvPr id="3" name="Content Placeholder 2"/>
          <p:cNvSpPr>
            <a:spLocks noGrp="1"/>
          </p:cNvSpPr>
          <p:nvPr>
            <p:ph idx="1"/>
          </p:nvPr>
        </p:nvSpPr>
        <p:spPr>
          <a:xfrm>
            <a:off x="457200" y="1066800"/>
            <a:ext cx="8229600" cy="5059363"/>
          </a:xfrm>
        </p:spPr>
        <p:txBody>
          <a:bodyPr>
            <a:normAutofit/>
          </a:bodyPr>
          <a:lstStyle/>
          <a:p>
            <a:pPr>
              <a:buFont typeface="Wingdings" pitchFamily="2" charset="2"/>
              <a:buChar char="Ø"/>
            </a:pPr>
            <a:r>
              <a:rPr lang="en-US" i="1" dirty="0"/>
              <a:t>Consequences are social, environmental, political or economic conditions that result from </a:t>
            </a:r>
            <a:r>
              <a:rPr lang="en-US" dirty="0"/>
              <a:t>the problem. </a:t>
            </a:r>
          </a:p>
          <a:p>
            <a:pPr>
              <a:buFont typeface="Wingdings" pitchFamily="2" charset="2"/>
              <a:buChar char="Ø"/>
            </a:pPr>
            <a:r>
              <a:rPr lang="en-US" dirty="0"/>
              <a:t>For example, some consequences of a high pregnancy rate among teenage girls are increased:</a:t>
            </a:r>
          </a:p>
          <a:p>
            <a:pPr>
              <a:buFont typeface="Wingdings" pitchFamily="2" charset="2"/>
              <a:buChar char="ü"/>
            </a:pPr>
            <a:r>
              <a:rPr lang="en-US" dirty="0"/>
              <a:t>maternal morbidity and mortality rates,</a:t>
            </a:r>
          </a:p>
          <a:p>
            <a:pPr>
              <a:buFont typeface="Wingdings" pitchFamily="2" charset="2"/>
              <a:buChar char="ü"/>
            </a:pPr>
            <a:r>
              <a:rPr lang="en-US" dirty="0"/>
              <a:t> rate of school drop outs </a:t>
            </a:r>
          </a:p>
          <a:p>
            <a:pPr>
              <a:buFont typeface="Wingdings" pitchFamily="2" charset="2"/>
              <a:buChar char="ü"/>
            </a:pPr>
            <a:r>
              <a:rPr lang="en-US" dirty="0"/>
              <a:t> unemployment among young people etc.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364163"/>
          </a:xfrm>
        </p:spPr>
        <p:txBody>
          <a:bodyPr>
            <a:normAutofit fontScale="92500"/>
          </a:bodyPr>
          <a:lstStyle/>
          <a:p>
            <a:pPr>
              <a:buFont typeface="Wingdings" pitchFamily="2" charset="2"/>
              <a:buChar char="v"/>
            </a:pPr>
            <a:r>
              <a:rPr lang="en-US" sz="2800" dirty="0"/>
              <a:t>There are two fundamentally different ways of organizing projects within the parent organization:</a:t>
            </a:r>
          </a:p>
          <a:p>
            <a:pPr lvl="0">
              <a:buNone/>
            </a:pPr>
            <a:r>
              <a:rPr lang="en-US" sz="2800" dirty="0"/>
              <a:t>a. The project as part of the functional organization or pure line organization.</a:t>
            </a:r>
          </a:p>
          <a:p>
            <a:pPr lvl="0">
              <a:buNone/>
            </a:pPr>
            <a:r>
              <a:rPr lang="en-US" sz="2800" dirty="0"/>
              <a:t>b. The project as a free-standing part of the parent organization (project organization)</a:t>
            </a:r>
          </a:p>
          <a:p>
            <a:pPr lvl="0">
              <a:buNone/>
            </a:pPr>
            <a:r>
              <a:rPr lang="en-US" sz="2800" dirty="0"/>
              <a:t>a. In the pure line organization or functional organization:</a:t>
            </a:r>
          </a:p>
          <a:p>
            <a:pPr lvl="0">
              <a:buFont typeface="Wingdings" pitchFamily="2" charset="2"/>
              <a:buChar char="ü"/>
            </a:pPr>
            <a:r>
              <a:rPr lang="en-US" sz="2800" dirty="0"/>
              <a:t>There is no specific/distinct position for project managers</a:t>
            </a:r>
          </a:p>
          <a:p>
            <a:pPr lvl="0">
              <a:buFont typeface="Wingdings" pitchFamily="2" charset="2"/>
              <a:buChar char="ü"/>
            </a:pPr>
            <a:r>
              <a:rPr lang="en-US" sz="2800" dirty="0"/>
              <a:t>Experts and project manager are drawn from different units staffed in the line/functional organization.</a:t>
            </a:r>
          </a:p>
          <a:p>
            <a:pPr>
              <a:buFont typeface="Wingdings" pitchFamily="2" charset="2"/>
              <a:buChar char="ü"/>
            </a:pPr>
            <a:r>
              <a:rPr lang="en-US" sz="2800" dirty="0"/>
              <a:t>Project managers are specialist or line managers who are assigned to the project for a specific time. </a:t>
            </a:r>
          </a:p>
          <a:p>
            <a:pPr lvl="0">
              <a:buFont typeface="Wingdings" pitchFamily="2" charset="2"/>
              <a:buChar char="ü"/>
            </a:pPr>
            <a:endParaRPr lang="en-US" sz="2800" dirty="0"/>
          </a:p>
          <a:p>
            <a:pPr lvl="0">
              <a:buNone/>
            </a:pPr>
            <a:endParaRPr lang="en-US" sz="2800" dirty="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b="1" dirty="0"/>
              <a:t>Stakeholder analysis</a:t>
            </a:r>
          </a:p>
        </p:txBody>
      </p:sp>
      <p:sp>
        <p:nvSpPr>
          <p:cNvPr id="3" name="Content Placeholder 2"/>
          <p:cNvSpPr>
            <a:spLocks noGrp="1"/>
          </p:cNvSpPr>
          <p:nvPr>
            <p:ph idx="1"/>
          </p:nvPr>
        </p:nvSpPr>
        <p:spPr>
          <a:xfrm>
            <a:off x="457200" y="914400"/>
            <a:ext cx="8229600" cy="5211763"/>
          </a:xfrm>
        </p:spPr>
        <p:txBody>
          <a:bodyPr/>
          <a:lstStyle/>
          <a:p>
            <a:pPr marL="514350" indent="-514350">
              <a:buAutoNum type="arabicPeriod"/>
            </a:pPr>
            <a:r>
              <a:rPr lang="en-US" dirty="0"/>
              <a:t>What does stakeholder mean?</a:t>
            </a:r>
          </a:p>
          <a:p>
            <a:pPr marL="514350" indent="-514350">
              <a:buAutoNum type="arabicPeriod"/>
            </a:pPr>
            <a:r>
              <a:rPr lang="en-US" dirty="0"/>
              <a:t>What is the importance of stakeholder analysis to our project? What are their areas of contribution?</a:t>
            </a:r>
          </a:p>
          <a:p>
            <a:pPr marL="514350" indent="-514350">
              <a:buAutoNum type="arabicPeriod"/>
            </a:pPr>
            <a:r>
              <a:rPr lang="en-US" dirty="0"/>
              <a:t>Consider a preparatory school in your area. What are its stakeholders?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pPr>
              <a:buNone/>
            </a:pPr>
            <a:r>
              <a:rPr lang="en-US" sz="3600" b="1" u="sng" dirty="0"/>
              <a:t>Stakeholders Analysis</a:t>
            </a:r>
          </a:p>
          <a:p>
            <a:pPr>
              <a:buFont typeface="Wingdings" pitchFamily="2" charset="2"/>
              <a:buChar char="Ø"/>
            </a:pPr>
            <a:r>
              <a:rPr lang="en-US" sz="3600" dirty="0"/>
              <a:t>A stakeholder is:</a:t>
            </a:r>
          </a:p>
          <a:p>
            <a:pPr>
              <a:buFont typeface="Wingdings" pitchFamily="2" charset="2"/>
              <a:buChar char="ü"/>
            </a:pPr>
            <a:r>
              <a:rPr lang="en-US" dirty="0"/>
              <a:t>Any person, group, or organization that is interested to take part in matters </a:t>
            </a:r>
            <a:r>
              <a:rPr lang="en-US"/>
              <a:t>that affect </a:t>
            </a:r>
            <a:r>
              <a:rPr lang="en-US" dirty="0"/>
              <a:t>its reason of existence or goal. </a:t>
            </a:r>
          </a:p>
          <a:p>
            <a:pPr>
              <a:buFont typeface="Wingdings" pitchFamily="2" charset="2"/>
              <a:buChar char="Ø"/>
            </a:pPr>
            <a:r>
              <a:rPr lang="en-US" dirty="0"/>
              <a:t>The entire range of stakeholders for any given project can be fairly broad and often it is difficult to completely identify the group.</a:t>
            </a:r>
          </a:p>
          <a:p>
            <a:pPr>
              <a:buFont typeface="Wingdings" pitchFamily="2" charset="2"/>
              <a:buChar char="Ø"/>
            </a:pPr>
            <a:r>
              <a:rPr lang="en-US" dirty="0"/>
              <a:t>Nevertheless, the main stakeholders should be identified at the beginning of the project design and may include: </a:t>
            </a:r>
          </a:p>
          <a:p>
            <a:pPr>
              <a:buFont typeface="Wingdings" pitchFamily="2" charset="2"/>
              <a:buChar char="ü"/>
            </a:pPr>
            <a:r>
              <a:rPr lang="en-US" dirty="0"/>
              <a:t>young people.</a:t>
            </a:r>
          </a:p>
          <a:p>
            <a:pPr>
              <a:buFont typeface="Wingdings" pitchFamily="2" charset="2"/>
              <a:buChar char="ü"/>
            </a:pPr>
            <a:r>
              <a:rPr lang="en-US" dirty="0"/>
              <a:t>community and religious leaders,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lstStyle/>
          <a:p>
            <a:pPr>
              <a:buFont typeface="Wingdings" pitchFamily="2" charset="2"/>
              <a:buChar char="ü"/>
            </a:pPr>
            <a:r>
              <a:rPr lang="en-US" dirty="0"/>
              <a:t>Politicians</a:t>
            </a:r>
          </a:p>
          <a:p>
            <a:pPr>
              <a:buFont typeface="Wingdings" pitchFamily="2" charset="2"/>
              <a:buChar char="ü"/>
            </a:pPr>
            <a:r>
              <a:rPr lang="en-US" dirty="0"/>
              <a:t>teachers</a:t>
            </a:r>
          </a:p>
          <a:p>
            <a:pPr>
              <a:buFont typeface="Wingdings" pitchFamily="2" charset="2"/>
              <a:buChar char="ü"/>
            </a:pPr>
            <a:r>
              <a:rPr lang="en-US" dirty="0"/>
              <a:t>service providers </a:t>
            </a:r>
          </a:p>
          <a:p>
            <a:pPr>
              <a:buFont typeface="Wingdings" pitchFamily="2" charset="2"/>
              <a:buChar char="ü"/>
            </a:pPr>
            <a:r>
              <a:rPr lang="en-US" dirty="0"/>
              <a:t>employers</a:t>
            </a:r>
          </a:p>
          <a:p>
            <a:pPr>
              <a:buFont typeface="Wingdings" pitchFamily="2" charset="2"/>
              <a:buChar char="ü"/>
            </a:pPr>
            <a:r>
              <a:rPr lang="en-US" dirty="0"/>
              <a:t>small businesses</a:t>
            </a:r>
          </a:p>
          <a:p>
            <a:pPr>
              <a:buFont typeface="Wingdings" pitchFamily="2" charset="2"/>
              <a:buChar char="ü"/>
            </a:pPr>
            <a:r>
              <a:rPr lang="en-US" dirty="0"/>
              <a:t> NGOs </a:t>
            </a:r>
          </a:p>
          <a:p>
            <a:pPr>
              <a:buFont typeface="Wingdings" pitchFamily="2" charset="2"/>
              <a:buChar char="ü"/>
            </a:pPr>
            <a:r>
              <a:rPr lang="en-US" dirty="0"/>
              <a:t>government organizations and institutions.</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pPr>
              <a:buFont typeface="Wingdings" pitchFamily="2" charset="2"/>
              <a:buChar char="Ø"/>
            </a:pPr>
            <a:r>
              <a:rPr lang="en-US" dirty="0"/>
              <a:t>stakeholders’ analysis  is important :</a:t>
            </a:r>
          </a:p>
          <a:p>
            <a:pPr>
              <a:buFont typeface="Wingdings" pitchFamily="2" charset="2"/>
              <a:buChar char="ü"/>
            </a:pPr>
            <a:r>
              <a:rPr lang="en-US" dirty="0"/>
              <a:t>to gain an understanding of which organizations or groups of people have an interest in the issues</a:t>
            </a:r>
          </a:p>
          <a:p>
            <a:pPr>
              <a:buFont typeface="Wingdings" pitchFamily="2" charset="2"/>
              <a:buChar char="ü"/>
            </a:pPr>
            <a:r>
              <a:rPr lang="en-US" dirty="0"/>
              <a:t>To know what their interest is, </a:t>
            </a:r>
          </a:p>
          <a:p>
            <a:pPr>
              <a:buFont typeface="Wingdings" pitchFamily="2" charset="2"/>
              <a:buChar char="ü"/>
            </a:pPr>
            <a:r>
              <a:rPr lang="en-US" dirty="0"/>
              <a:t>To know the ones that have the same goals you have</a:t>
            </a:r>
          </a:p>
          <a:p>
            <a:pPr>
              <a:buFont typeface="Wingdings" pitchFamily="2" charset="2"/>
              <a:buChar char="ü"/>
            </a:pPr>
            <a:r>
              <a:rPr lang="en-US" dirty="0"/>
              <a:t>To know the ones that can help the project and the areas of their help</a:t>
            </a:r>
          </a:p>
          <a:p>
            <a:pPr>
              <a:buFont typeface="Wingdings" pitchFamily="2" charset="2"/>
              <a:buChar char="ü"/>
            </a:pPr>
            <a:r>
              <a:rPr lang="en-US" dirty="0"/>
              <a:t>To mark the ones that have a negative influence and be a barrier for the project, and where within the planning process this information can be leveraged.</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b="1" dirty="0"/>
            </a:br>
            <a:br>
              <a:rPr lang="en-US" b="1" dirty="0"/>
            </a:br>
            <a:r>
              <a:rPr lang="en-US" sz="2400" b="1" dirty="0"/>
              <a:t>Project Design Hierarchy and Planning Frameworks</a:t>
            </a:r>
            <a:br>
              <a:rPr lang="en-US" sz="2400" dirty="0"/>
            </a:br>
            <a:endParaRPr lang="en-US" sz="2400" dirty="0"/>
          </a:p>
        </p:txBody>
      </p:sp>
      <p:sp>
        <p:nvSpPr>
          <p:cNvPr id="3" name="Content Placeholder 2"/>
          <p:cNvSpPr>
            <a:spLocks noGrp="1"/>
          </p:cNvSpPr>
          <p:nvPr>
            <p:ph idx="1"/>
          </p:nvPr>
        </p:nvSpPr>
        <p:spPr>
          <a:xfrm>
            <a:off x="457200" y="1066800"/>
            <a:ext cx="8229600" cy="5059363"/>
          </a:xfrm>
        </p:spPr>
        <p:txBody>
          <a:bodyPr>
            <a:normAutofit/>
          </a:bodyPr>
          <a:lstStyle/>
          <a:p>
            <a:pPr>
              <a:buFont typeface="Wingdings" pitchFamily="2" charset="2"/>
              <a:buChar char="v"/>
            </a:pPr>
            <a:r>
              <a:rPr lang="en-US" sz="2600" dirty="0"/>
              <a:t>The next task after problem analysis is following Project Design Hierarchy and fulfillment of planning Frameworks for a complete project planning.</a:t>
            </a:r>
          </a:p>
          <a:p>
            <a:pPr>
              <a:buFont typeface="Wingdings" pitchFamily="2" charset="2"/>
              <a:buChar char="v"/>
            </a:pPr>
            <a:r>
              <a:rPr lang="en-US" sz="2600" dirty="0"/>
              <a:t>The project design hierarchy is a logical structure, showing the relationship between resources, activities, and desired results.</a:t>
            </a:r>
          </a:p>
          <a:p>
            <a:pPr>
              <a:buFont typeface="Wingdings" pitchFamily="2" charset="2"/>
              <a:buChar char="ü"/>
            </a:pPr>
            <a:r>
              <a:rPr lang="en-US" sz="2600" dirty="0"/>
              <a:t>If objectives are achieved          goals can be achieved  </a:t>
            </a:r>
          </a:p>
          <a:p>
            <a:pPr>
              <a:buFont typeface="Wingdings" pitchFamily="2" charset="2"/>
              <a:buChar char="ü"/>
            </a:pPr>
            <a:r>
              <a:rPr lang="en-US" sz="2600" dirty="0"/>
              <a:t>If outputs are produced            objectives can be achieved   </a:t>
            </a:r>
          </a:p>
          <a:p>
            <a:pPr>
              <a:buFont typeface="Wingdings" pitchFamily="2" charset="2"/>
              <a:buChar char="ü"/>
            </a:pPr>
            <a:r>
              <a:rPr lang="en-US" sz="2600" dirty="0"/>
              <a:t>If activities take place             outputs can be produced.   </a:t>
            </a:r>
          </a:p>
          <a:p>
            <a:pPr>
              <a:buFont typeface="Wingdings" pitchFamily="2" charset="2"/>
              <a:buChar char="ü"/>
            </a:pPr>
            <a:r>
              <a:rPr lang="en-US" sz="2600" dirty="0"/>
              <a:t>If inputs are available        activities can take place.   </a:t>
            </a:r>
          </a:p>
          <a:p>
            <a:pPr>
              <a:buFont typeface="Wingdings" pitchFamily="2" charset="2"/>
              <a:buChar char="ü"/>
            </a:pPr>
            <a:endParaRPr lang="en-US" sz="2600" dirty="0"/>
          </a:p>
        </p:txBody>
      </p:sp>
      <p:cxnSp>
        <p:nvCxnSpPr>
          <p:cNvPr id="5" name="Straight Arrow Connector 4"/>
          <p:cNvCxnSpPr/>
          <p:nvPr/>
        </p:nvCxnSpPr>
        <p:spPr>
          <a:xfrm>
            <a:off x="4419600" y="3886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191000" y="4419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886200" y="48768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810000" y="53340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lnSpcReduction="10000"/>
          </a:bodyPr>
          <a:lstStyle/>
          <a:p>
            <a:pPr>
              <a:buFont typeface="Wingdings" pitchFamily="2" charset="2"/>
              <a:buChar char="v"/>
            </a:pPr>
            <a:r>
              <a:rPr lang="en-US" sz="2800" dirty="0"/>
              <a:t>Each level of this hierarchy is linked to the one below through the question “how?”</a:t>
            </a:r>
          </a:p>
          <a:p>
            <a:pPr>
              <a:buFont typeface="Wingdings" pitchFamily="2" charset="2"/>
              <a:buChar char="v"/>
            </a:pPr>
            <a:r>
              <a:rPr lang="en-US" sz="2800" dirty="0"/>
              <a:t>The relationship between goals, objectives, outputs, activities and inputs can be presented as follows. </a:t>
            </a:r>
          </a:p>
          <a:p>
            <a:pPr>
              <a:buFont typeface="Wingdings" pitchFamily="2" charset="2"/>
              <a:buChar char="v"/>
            </a:pPr>
            <a:r>
              <a:rPr lang="en-US" sz="2800" dirty="0"/>
              <a:t>E.G. Goal: Reduction of students’ dropouts.</a:t>
            </a:r>
          </a:p>
          <a:p>
            <a:pPr>
              <a:buNone/>
            </a:pPr>
            <a:r>
              <a:rPr lang="en-US" sz="2800" dirty="0"/>
              <a:t>How?</a:t>
            </a:r>
          </a:p>
          <a:p>
            <a:pPr>
              <a:buFont typeface="Wingdings" pitchFamily="2" charset="2"/>
              <a:buChar char="ü"/>
            </a:pPr>
            <a:r>
              <a:rPr lang="en-US" sz="2800" dirty="0"/>
              <a:t>Objective: Improved awareness creation of the parents. </a:t>
            </a:r>
          </a:p>
          <a:p>
            <a:pPr>
              <a:buNone/>
            </a:pPr>
            <a:r>
              <a:rPr lang="en-US" sz="2800" dirty="0"/>
              <a:t>How?</a:t>
            </a:r>
          </a:p>
          <a:p>
            <a:pPr>
              <a:buFont typeface="Wingdings" pitchFamily="2" charset="2"/>
              <a:buChar char="ü"/>
            </a:pPr>
            <a:r>
              <a:rPr lang="en-US" sz="2800" dirty="0"/>
              <a:t>Outputs: Parents trained through the organization of training.</a:t>
            </a:r>
          </a:p>
          <a:p>
            <a:pPr>
              <a:buFont typeface="Wingdings" pitchFamily="2" charset="2"/>
              <a:buChar char="ü"/>
            </a:pPr>
            <a:endParaRPr lang="en-US" sz="28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lstStyle/>
          <a:p>
            <a:pPr>
              <a:buNone/>
            </a:pPr>
            <a:r>
              <a:rPr lang="en-US" sz="2800" dirty="0"/>
              <a:t>How?</a:t>
            </a:r>
          </a:p>
          <a:p>
            <a:pPr>
              <a:buFont typeface="Wingdings" pitchFamily="2" charset="2"/>
              <a:buChar char="ü"/>
            </a:pPr>
            <a:r>
              <a:rPr lang="en-US" sz="2800" dirty="0"/>
              <a:t>Activities: a. Preparation of training modules</a:t>
            </a:r>
          </a:p>
          <a:p>
            <a:pPr>
              <a:buNone/>
            </a:pPr>
            <a:r>
              <a:rPr lang="en-US" sz="2800" dirty="0"/>
              <a:t>                       b. Organizing  TOT</a:t>
            </a:r>
          </a:p>
          <a:p>
            <a:pPr>
              <a:buFont typeface="Wingdings" pitchFamily="2" charset="2"/>
              <a:buChar char="v"/>
            </a:pPr>
            <a:r>
              <a:rPr lang="en-US" sz="2800" dirty="0"/>
              <a:t>After reaching at this level, the next step is developing a summary of the main ingredients of the  project with the help of a planning framework- </a:t>
            </a:r>
            <a:r>
              <a:rPr lang="en-US" sz="2800" dirty="0" err="1"/>
              <a:t>Logframe</a:t>
            </a:r>
            <a:r>
              <a:rPr lang="en-US" sz="2800" dirty="0"/>
              <a:t>.</a:t>
            </a:r>
          </a:p>
          <a:p>
            <a:pPr>
              <a:buFont typeface="Wingdings" pitchFamily="2" charset="2"/>
              <a:buChar char="v"/>
            </a:pPr>
            <a:r>
              <a:rPr lang="en-US" sz="2800" dirty="0" err="1"/>
              <a:t>Logframe</a:t>
            </a:r>
            <a:r>
              <a:rPr lang="en-US" sz="2800" dirty="0"/>
              <a:t> describes all levels of the project, including activities and inputs, with indicators, targets, and assumptions; together with a monitoring and evaluation plan.</a:t>
            </a:r>
          </a:p>
          <a:p>
            <a:pPr>
              <a:buNone/>
            </a:pPr>
            <a:endParaRPr lang="en-US" dirty="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11162"/>
          </a:xfrm>
        </p:spPr>
        <p:txBody>
          <a:bodyPr>
            <a:noAutofit/>
          </a:bodyPr>
          <a:lstStyle/>
          <a:p>
            <a:pPr lvl="1" algn="l" rtl="0">
              <a:spcBef>
                <a:spcPct val="0"/>
              </a:spcBef>
            </a:pPr>
            <a:br>
              <a:rPr lang="en-US" b="1" dirty="0"/>
            </a:br>
            <a:br>
              <a:rPr lang="en-US" b="1" dirty="0"/>
            </a:br>
            <a:r>
              <a:rPr lang="en-US" sz="2800" b="1" dirty="0"/>
              <a:t>Project Hierarchy or </a:t>
            </a:r>
            <a:r>
              <a:rPr lang="en-US" sz="2800" b="1" dirty="0" err="1"/>
              <a:t>Logframe</a:t>
            </a:r>
            <a:r>
              <a:rPr lang="en-US" sz="2800" b="1" dirty="0"/>
              <a:t> Definitions</a:t>
            </a:r>
            <a:br>
              <a:rPr lang="en-US" sz="2800" dirty="0"/>
            </a:br>
            <a:endParaRPr lang="en-US" sz="2800" dirty="0"/>
          </a:p>
        </p:txBody>
      </p:sp>
      <p:sp>
        <p:nvSpPr>
          <p:cNvPr id="3" name="Content Placeholder 2"/>
          <p:cNvSpPr>
            <a:spLocks noGrp="1"/>
          </p:cNvSpPr>
          <p:nvPr>
            <p:ph idx="1"/>
          </p:nvPr>
        </p:nvSpPr>
        <p:spPr>
          <a:xfrm>
            <a:off x="457200" y="838200"/>
            <a:ext cx="8229600" cy="5287963"/>
          </a:xfrm>
        </p:spPr>
        <p:txBody>
          <a:bodyPr/>
          <a:lstStyle/>
          <a:p>
            <a:pPr>
              <a:buFont typeface="Wingdings" pitchFamily="2" charset="2"/>
              <a:buChar char="v"/>
            </a:pPr>
            <a:r>
              <a:rPr lang="en-US" dirty="0"/>
              <a:t>A </a:t>
            </a:r>
            <a:r>
              <a:rPr lang="en-US" dirty="0" err="1"/>
              <a:t>logfram</a:t>
            </a:r>
            <a:r>
              <a:rPr lang="en-US" dirty="0"/>
              <a:t> contains the following elements.</a:t>
            </a:r>
          </a:p>
          <a:p>
            <a:pPr lvl="0">
              <a:buFont typeface="Wingdings" pitchFamily="2" charset="2"/>
              <a:buChar char="ü"/>
            </a:pPr>
            <a:r>
              <a:rPr lang="en-US" dirty="0"/>
              <a:t>The project logic: goal, objectives, outputs </a:t>
            </a:r>
          </a:p>
          <a:p>
            <a:pPr lvl="0">
              <a:buFont typeface="Wingdings" pitchFamily="2" charset="2"/>
              <a:buChar char="ü"/>
            </a:pPr>
            <a:r>
              <a:rPr lang="en-US" dirty="0"/>
              <a:t>The indicators, targets, and methods of measurement to determine whether the logic is effective </a:t>
            </a:r>
          </a:p>
          <a:p>
            <a:pPr lvl="0">
              <a:buFont typeface="Wingdings" pitchFamily="2" charset="2"/>
              <a:buChar char="ü"/>
            </a:pPr>
            <a:r>
              <a:rPr lang="en-US" dirty="0"/>
              <a:t>The work plan with activities and inputs </a:t>
            </a:r>
          </a:p>
          <a:p>
            <a:pPr lvl="0">
              <a:buFont typeface="Wingdings" pitchFamily="2" charset="2"/>
              <a:buChar char="ü"/>
            </a:pPr>
            <a:r>
              <a:rPr lang="en-US" dirty="0"/>
              <a:t>The critical assumptions behind the project design.</a:t>
            </a:r>
          </a:p>
          <a:p>
            <a:pPr>
              <a:buNone/>
            </a:pP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364163"/>
          </a:xfrm>
        </p:spPr>
        <p:txBody>
          <a:bodyPr>
            <a:normAutofit lnSpcReduction="10000"/>
          </a:bodyPr>
          <a:lstStyle/>
          <a:p>
            <a:pPr>
              <a:buFont typeface="Wingdings" pitchFamily="2" charset="2"/>
              <a:buChar char="ü"/>
            </a:pPr>
            <a:r>
              <a:rPr lang="en-US" sz="2800" b="1" dirty="0"/>
              <a:t>Goal</a:t>
            </a:r>
            <a:r>
              <a:rPr lang="en-US" sz="2800" dirty="0"/>
              <a:t>: Main overall purpose that the project will achieve usually framed as a sustainable improvement in human conditions or well being.</a:t>
            </a:r>
          </a:p>
          <a:p>
            <a:pPr>
              <a:buFont typeface="Wingdings" pitchFamily="2" charset="2"/>
              <a:buChar char="ü"/>
            </a:pPr>
            <a:r>
              <a:rPr lang="en-US" sz="2800" b="1" dirty="0"/>
              <a:t>Objective</a:t>
            </a:r>
            <a:r>
              <a:rPr lang="en-US" sz="2800" dirty="0"/>
              <a:t>: Major changes or results that need to be achieved to make an impact on the problem. </a:t>
            </a:r>
          </a:p>
          <a:p>
            <a:pPr>
              <a:buFont typeface="Wingdings" pitchFamily="2" charset="2"/>
              <a:buChar char="ü"/>
            </a:pPr>
            <a:r>
              <a:rPr lang="en-US" sz="2800" b="1" dirty="0"/>
              <a:t>Output</a:t>
            </a:r>
            <a:r>
              <a:rPr lang="en-US" sz="2800" dirty="0"/>
              <a:t>: Needed in order to achieve objectives.  These are often defined as results of project interventions or sets of activities.  </a:t>
            </a:r>
          </a:p>
          <a:p>
            <a:pPr>
              <a:buFont typeface="Wingdings" pitchFamily="2" charset="2"/>
              <a:buChar char="ü"/>
            </a:pPr>
            <a:r>
              <a:rPr lang="en-US" sz="2800" b="1" dirty="0"/>
              <a:t>Activity:</a:t>
            </a:r>
            <a:r>
              <a:rPr lang="en-US" sz="2800" dirty="0"/>
              <a:t> Actions carried out as part of an intervention.  </a:t>
            </a:r>
          </a:p>
          <a:p>
            <a:pPr>
              <a:buFont typeface="Wingdings" pitchFamily="2" charset="2"/>
              <a:buChar char="ü"/>
            </a:pPr>
            <a:r>
              <a:rPr lang="en-US" sz="2800" b="1" dirty="0"/>
              <a:t>Input:</a:t>
            </a:r>
            <a:r>
              <a:rPr lang="en-US" sz="2800" dirty="0"/>
              <a:t>  Resources used to carry out an activity or series of activities.</a:t>
            </a:r>
          </a:p>
          <a:p>
            <a:pPr>
              <a:buFont typeface="Wingdings" pitchFamily="2" charset="2"/>
              <a:buChar char="ü"/>
            </a:pPr>
            <a:endParaRPr lang="en-US" sz="28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pPr algn="l"/>
            <a:r>
              <a:rPr lang="en-US" sz="2800" dirty="0"/>
              <a:t>Cont’d</a:t>
            </a:r>
          </a:p>
        </p:txBody>
      </p:sp>
      <p:sp>
        <p:nvSpPr>
          <p:cNvPr id="3" name="Content Placeholder 2"/>
          <p:cNvSpPr>
            <a:spLocks noGrp="1"/>
          </p:cNvSpPr>
          <p:nvPr>
            <p:ph idx="1"/>
          </p:nvPr>
        </p:nvSpPr>
        <p:spPr>
          <a:xfrm>
            <a:off x="457200" y="685800"/>
            <a:ext cx="8229600" cy="5440363"/>
          </a:xfrm>
        </p:spPr>
        <p:txBody>
          <a:bodyPr>
            <a:normAutofit/>
          </a:bodyPr>
          <a:lstStyle/>
          <a:p>
            <a:pPr>
              <a:buFont typeface="Wingdings" pitchFamily="2" charset="2"/>
              <a:buChar char="v"/>
            </a:pPr>
            <a:r>
              <a:rPr lang="en-US" sz="2800" dirty="0"/>
              <a:t>Activities and inputs usually are included in a work plan rather than in the planning framework (</a:t>
            </a:r>
            <a:r>
              <a:rPr lang="en-US" sz="2800" dirty="0" err="1"/>
              <a:t>logframe</a:t>
            </a:r>
            <a:r>
              <a:rPr lang="en-US" sz="2800" dirty="0"/>
              <a:t> or results framework).  </a:t>
            </a:r>
          </a:p>
          <a:p>
            <a:pPr>
              <a:buFont typeface="Wingdings" pitchFamily="2" charset="2"/>
              <a:buChar char="v"/>
            </a:pPr>
            <a:r>
              <a:rPr lang="en-US" sz="2800" b="1" dirty="0"/>
              <a:t>The log frame asks a series of further questions: </a:t>
            </a:r>
            <a:endParaRPr lang="en-US" sz="2800" dirty="0"/>
          </a:p>
          <a:p>
            <a:pPr lvl="0">
              <a:buFont typeface="Wingdings" pitchFamily="2" charset="2"/>
              <a:buChar char="ü"/>
            </a:pPr>
            <a:r>
              <a:rPr lang="en-US" sz="2800" dirty="0"/>
              <a:t>Where do we want to be? (GOAL, objectives)</a:t>
            </a:r>
          </a:p>
          <a:p>
            <a:pPr lvl="0">
              <a:buFont typeface="Wingdings" pitchFamily="2" charset="2"/>
              <a:buChar char="ü"/>
            </a:pPr>
            <a:r>
              <a:rPr lang="en-US" sz="2800" dirty="0"/>
              <a:t>How will we get there? (OUTPUTS, ACTIVITIES) </a:t>
            </a:r>
          </a:p>
          <a:p>
            <a:pPr lvl="0">
              <a:buFont typeface="Wingdings" pitchFamily="2" charset="2"/>
              <a:buChar char="ü"/>
            </a:pPr>
            <a:r>
              <a:rPr lang="en-US" sz="2800" dirty="0"/>
              <a:t> How will we know when we have got there? (INDICATORS) </a:t>
            </a:r>
          </a:p>
          <a:p>
            <a:pPr lvl="0">
              <a:buFont typeface="Wingdings" pitchFamily="2" charset="2"/>
              <a:buChar char="ü"/>
            </a:pPr>
            <a:r>
              <a:rPr lang="en-US" sz="2800" dirty="0"/>
              <a:t>What will show us we have got there? (EVIDENCE) </a:t>
            </a:r>
          </a:p>
          <a:p>
            <a:pPr lvl="0">
              <a:buFont typeface="Wingdings" pitchFamily="2" charset="2"/>
              <a:buChar char="ü"/>
            </a:pPr>
            <a:r>
              <a:rPr lang="en-US" sz="2800" dirty="0"/>
              <a:t> What are the potential problems along the way? (ASSUMPTIONS)</a:t>
            </a:r>
          </a:p>
          <a:p>
            <a:pPr>
              <a:buFont typeface="Wingdings" pitchFamily="2" charset="2"/>
              <a:buChar char="v"/>
            </a:pP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a:t>Cont’d</a:t>
            </a:r>
          </a:p>
        </p:txBody>
      </p:sp>
      <p:sp>
        <p:nvSpPr>
          <p:cNvPr id="3" name="Content Placeholder 2"/>
          <p:cNvSpPr>
            <a:spLocks noGrp="1"/>
          </p:cNvSpPr>
          <p:nvPr>
            <p:ph idx="1"/>
          </p:nvPr>
        </p:nvSpPr>
        <p:spPr>
          <a:xfrm>
            <a:off x="457200" y="838200"/>
            <a:ext cx="8229600" cy="5287963"/>
          </a:xfrm>
        </p:spPr>
        <p:txBody>
          <a:bodyPr/>
          <a:lstStyle/>
          <a:p>
            <a:pPr>
              <a:buFont typeface="Wingdings" pitchFamily="2" charset="2"/>
              <a:buChar char="ü"/>
            </a:pPr>
            <a:r>
              <a:rPr lang="en-US" sz="2800" dirty="0"/>
              <a:t>The project is divided into partial tasks and delegated to responsible departments. </a:t>
            </a:r>
          </a:p>
          <a:p>
            <a:pPr>
              <a:buFont typeface="Wingdings" pitchFamily="2" charset="2"/>
              <a:buChar char="ü"/>
            </a:pPr>
            <a:r>
              <a:rPr lang="en-US" sz="2800" dirty="0"/>
              <a:t>The team members continue to report to their line supervisors and upper managers.</a:t>
            </a:r>
          </a:p>
          <a:p>
            <a:pPr lvl="0">
              <a:buNone/>
            </a:pPr>
            <a:r>
              <a:rPr lang="en-US" sz="2800" dirty="0"/>
              <a:t>b. Within the pure project organization ,an assigned project manager is fully responsible for a group of specialists who temporarily dedicate their entire work time to the project. </a:t>
            </a:r>
          </a:p>
          <a:p>
            <a:pPr lvl="0">
              <a:buFont typeface="Wingdings" pitchFamily="2" charset="2"/>
              <a:buChar char="v"/>
            </a:pPr>
            <a:r>
              <a:rPr lang="en-US" sz="2800" dirty="0"/>
              <a:t>In this kind of project arrangement experts are temporarily hired until project is completed and autonomy of decision is at a better status.</a:t>
            </a:r>
          </a:p>
          <a:p>
            <a:pPr>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br>
              <a:rPr lang="en-US" sz="2800" b="1" dirty="0"/>
            </a:br>
            <a:r>
              <a:rPr lang="en-US" sz="2800" b="1" dirty="0"/>
              <a:t>Project Goals, Objectives, Outputs and Activities</a:t>
            </a:r>
            <a:br>
              <a:rPr lang="en-US" sz="2800" dirty="0"/>
            </a:br>
            <a:endParaRPr lang="en-US" sz="2800" dirty="0"/>
          </a:p>
        </p:txBody>
      </p:sp>
      <p:sp>
        <p:nvSpPr>
          <p:cNvPr id="3" name="Content Placeholder 2"/>
          <p:cNvSpPr>
            <a:spLocks noGrp="1"/>
          </p:cNvSpPr>
          <p:nvPr>
            <p:ph idx="1"/>
          </p:nvPr>
        </p:nvSpPr>
        <p:spPr>
          <a:xfrm>
            <a:off x="457200" y="914400"/>
            <a:ext cx="8229600" cy="5211763"/>
          </a:xfrm>
        </p:spPr>
        <p:txBody>
          <a:bodyPr>
            <a:normAutofit lnSpcReduction="10000"/>
          </a:bodyPr>
          <a:lstStyle/>
          <a:p>
            <a:pPr>
              <a:buNone/>
            </a:pPr>
            <a:r>
              <a:rPr lang="en-US" sz="2800" b="1" u="sng" dirty="0"/>
              <a:t>Establishing the Goal of the Project</a:t>
            </a:r>
          </a:p>
          <a:p>
            <a:pPr>
              <a:buFont typeface="Wingdings" pitchFamily="2" charset="2"/>
              <a:buChar char="v"/>
            </a:pPr>
            <a:r>
              <a:rPr lang="en-US" sz="2800" dirty="0"/>
              <a:t>The first step in designing a project is to formally recognize and then state what the overall purpose of the project is; this is the goal. </a:t>
            </a:r>
          </a:p>
          <a:p>
            <a:pPr>
              <a:buFont typeface="Wingdings" pitchFamily="2" charset="2"/>
              <a:buChar char="v"/>
            </a:pPr>
            <a:r>
              <a:rPr lang="en-US" sz="2800" dirty="0"/>
              <a:t>This helps to address what has been identified as the problem.</a:t>
            </a:r>
          </a:p>
          <a:p>
            <a:pPr>
              <a:buFont typeface="Wingdings" pitchFamily="2" charset="2"/>
              <a:buChar char="v"/>
            </a:pPr>
            <a:r>
              <a:rPr lang="en-US" sz="2800" b="1" dirty="0"/>
              <a:t>A Goal represents</a:t>
            </a:r>
            <a:r>
              <a:rPr lang="en-US" sz="2800" dirty="0"/>
              <a:t>: </a:t>
            </a:r>
          </a:p>
          <a:p>
            <a:pPr>
              <a:buFont typeface="Wingdings" pitchFamily="2" charset="2"/>
              <a:buChar char="ü"/>
            </a:pPr>
            <a:r>
              <a:rPr lang="en-US" sz="2800" dirty="0"/>
              <a:t>ultimate aim or purpose of the project improvement in human condition</a:t>
            </a:r>
          </a:p>
          <a:p>
            <a:pPr>
              <a:buFont typeface="Wingdings" pitchFamily="2" charset="2"/>
              <a:buChar char="ü"/>
            </a:pPr>
            <a:r>
              <a:rPr lang="en-US" sz="2800" dirty="0"/>
              <a:t>expected changes after interventions have been completed.</a:t>
            </a:r>
          </a:p>
          <a:p>
            <a:pPr>
              <a:buFont typeface="Wingdings" pitchFamily="2" charset="2"/>
              <a:buChar char="v"/>
            </a:pPr>
            <a:endParaRPr lang="en-US" sz="2800" dirty="0"/>
          </a:p>
          <a:p>
            <a:pPr>
              <a:buFont typeface="Wingdings" pitchFamily="2" charset="2"/>
              <a:buChar char="v"/>
            </a:pPr>
            <a:endParaRPr lang="en-US" sz="2800" u="sng"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381000"/>
          </a:xfrm>
        </p:spPr>
        <p:txBody>
          <a:bodyPr>
            <a:noAutofit/>
          </a:bodyPr>
          <a:lstStyle/>
          <a:p>
            <a:pPr algn="l"/>
            <a:r>
              <a:rPr lang="en-US" sz="2800" dirty="0"/>
              <a:t>Cont’d</a:t>
            </a:r>
          </a:p>
        </p:txBody>
      </p:sp>
      <p:sp>
        <p:nvSpPr>
          <p:cNvPr id="3" name="Content Placeholder 2"/>
          <p:cNvSpPr>
            <a:spLocks noGrp="1"/>
          </p:cNvSpPr>
          <p:nvPr>
            <p:ph idx="1"/>
          </p:nvPr>
        </p:nvSpPr>
        <p:spPr>
          <a:xfrm>
            <a:off x="457200" y="1066800"/>
            <a:ext cx="8229600" cy="5486400"/>
          </a:xfrm>
        </p:spPr>
        <p:txBody>
          <a:bodyPr>
            <a:normAutofit/>
          </a:bodyPr>
          <a:lstStyle/>
          <a:p>
            <a:pPr>
              <a:buFont typeface="Wingdings" pitchFamily="2" charset="2"/>
              <a:buChar char="v"/>
            </a:pPr>
            <a:r>
              <a:rPr lang="en-US" sz="2800" dirty="0"/>
              <a:t>Goals are not attained within short period time.</a:t>
            </a:r>
          </a:p>
          <a:p>
            <a:pPr>
              <a:buFont typeface="Wingdings" pitchFamily="2" charset="2"/>
              <a:buChar char="v"/>
            </a:pPr>
            <a:r>
              <a:rPr lang="en-US" sz="2800" dirty="0" err="1"/>
              <a:t>Eg</a:t>
            </a:r>
            <a:r>
              <a:rPr lang="en-US" sz="2800" dirty="0"/>
              <a:t>. Improve community participation in decision makings in educational affairs.</a:t>
            </a:r>
          </a:p>
          <a:p>
            <a:pPr marL="342900" lvl="2" indent="-342900">
              <a:buNone/>
            </a:pPr>
            <a:r>
              <a:rPr lang="en-US" sz="2800" b="1" u="sng" dirty="0"/>
              <a:t>Establishing Objectives for the Project</a:t>
            </a:r>
          </a:p>
          <a:p>
            <a:pPr marL="342900" lvl="2" indent="-342900">
              <a:buFont typeface="Wingdings" pitchFamily="2" charset="2"/>
              <a:buChar char="v"/>
            </a:pPr>
            <a:r>
              <a:rPr lang="en-US" sz="2800" dirty="0"/>
              <a:t>Are</a:t>
            </a:r>
            <a:r>
              <a:rPr lang="en-US" sz="2800" b="1" u="sng" dirty="0"/>
              <a:t> </a:t>
            </a:r>
            <a:r>
              <a:rPr lang="en-US" sz="2800" dirty="0"/>
              <a:t>stepping stones to achieving the project goal. </a:t>
            </a:r>
          </a:p>
          <a:p>
            <a:pPr marL="342900" lvl="2" indent="-342900">
              <a:buFont typeface="Wingdings" pitchFamily="2" charset="2"/>
              <a:buChar char="v"/>
            </a:pPr>
            <a:r>
              <a:rPr lang="en-US" sz="2800" dirty="0"/>
              <a:t>Are achieved in a relatively short period of time than goals.</a:t>
            </a:r>
          </a:p>
          <a:p>
            <a:pPr marL="342900" lvl="2" indent="-342900">
              <a:buFont typeface="Wingdings" pitchFamily="2" charset="2"/>
              <a:buChar char="v"/>
            </a:pPr>
            <a:r>
              <a:rPr lang="en-US" sz="2800" dirty="0"/>
              <a:t>Objectives represent an elimination or reduction in the factors that have been identified in the problem analysis as the key underlying causes of the problem. </a:t>
            </a:r>
          </a:p>
          <a:p>
            <a:pPr marL="342900" lvl="2" indent="-342900">
              <a:buFont typeface="Wingdings" pitchFamily="2" charset="2"/>
              <a:buChar char="v"/>
            </a:pPr>
            <a:endParaRPr lang="en-US" sz="2800" dirty="0"/>
          </a:p>
          <a:p>
            <a:pPr>
              <a:buNone/>
            </a:pP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a:buNone/>
            </a:pPr>
            <a:r>
              <a:rPr lang="en-US" b="1" dirty="0"/>
              <a:t>Objectives: </a:t>
            </a:r>
            <a:endParaRPr lang="en-US" dirty="0"/>
          </a:p>
          <a:p>
            <a:pPr>
              <a:buFont typeface="Wingdings" pitchFamily="2" charset="2"/>
              <a:buChar char="ü"/>
            </a:pPr>
            <a:r>
              <a:rPr lang="en-US" sz="2800" dirty="0"/>
              <a:t>Reflect the intended changes in systemic conditions </a:t>
            </a:r>
          </a:p>
          <a:p>
            <a:pPr lvl="0">
              <a:buFont typeface="Wingdings" pitchFamily="2" charset="2"/>
              <a:buChar char="ü"/>
            </a:pPr>
            <a:r>
              <a:rPr lang="en-US" sz="2800" dirty="0"/>
              <a:t>Should have measurable indicators which show what, when, and how conditions, behaviors, and practices will change</a:t>
            </a:r>
          </a:p>
          <a:p>
            <a:pPr lvl="0">
              <a:buFont typeface="Wingdings" pitchFamily="2" charset="2"/>
              <a:buChar char="ü"/>
            </a:pPr>
            <a:r>
              <a:rPr lang="en-US" sz="2800" dirty="0"/>
              <a:t>Must be verifiable at some point during the execution of the project. </a:t>
            </a:r>
          </a:p>
          <a:p>
            <a:pPr>
              <a:buFont typeface="Wingdings" pitchFamily="2" charset="2"/>
              <a:buChar char="ü"/>
            </a:pPr>
            <a:r>
              <a:rPr lang="en-US" sz="2800" dirty="0"/>
              <a:t>Should continue to be met even after the completion of the project.</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92500"/>
          </a:bodyPr>
          <a:lstStyle/>
          <a:p>
            <a:pPr>
              <a:buNone/>
            </a:pPr>
            <a:r>
              <a:rPr lang="en-US" b="1" dirty="0"/>
              <a:t>Example of objectives: </a:t>
            </a:r>
            <a:endParaRPr lang="en-US" dirty="0"/>
          </a:p>
          <a:p>
            <a:pPr marL="514350" lvl="0" indent="-514350">
              <a:buAutoNum type="alphaLcPeriod"/>
            </a:pPr>
            <a:r>
              <a:rPr lang="en-US" dirty="0"/>
              <a:t>Increased rate of parents who involve in school decision making in educational matters.</a:t>
            </a:r>
          </a:p>
          <a:p>
            <a:pPr lvl="0" fontAlgn="base" hangingPunct="0">
              <a:buNone/>
            </a:pPr>
            <a:r>
              <a:rPr lang="en-US" dirty="0"/>
              <a:t>b. Improved rate of parents who began to work with teachers in relation to students cases</a:t>
            </a:r>
          </a:p>
          <a:p>
            <a:pPr marL="342900" lvl="2" indent="-342900" fontAlgn="base" hangingPunct="0">
              <a:buNone/>
            </a:pPr>
            <a:r>
              <a:rPr lang="en-US" dirty="0"/>
              <a:t> </a:t>
            </a:r>
            <a:r>
              <a:rPr lang="en-US" sz="2800" b="1" u="sng" dirty="0"/>
              <a:t>Establishing Outputs</a:t>
            </a:r>
          </a:p>
          <a:p>
            <a:pPr marL="342900" lvl="2" indent="-342900" fontAlgn="base" hangingPunct="0">
              <a:buFont typeface="Wingdings" pitchFamily="2" charset="2"/>
              <a:buChar char="v"/>
            </a:pPr>
            <a:r>
              <a:rPr lang="en-US" sz="2800" dirty="0"/>
              <a:t>Outputs are the direct results of the project interventions e.g. ( No of trainings, No of </a:t>
            </a:r>
            <a:r>
              <a:rPr lang="en-US" sz="2800" dirty="0" err="1"/>
              <a:t>ToTs</a:t>
            </a:r>
            <a:r>
              <a:rPr lang="en-US" sz="2800" dirty="0"/>
              <a:t> trained, Modules prepared etc)</a:t>
            </a:r>
          </a:p>
          <a:p>
            <a:pPr marL="342900" lvl="2" indent="-342900" fontAlgn="base" hangingPunct="0">
              <a:buFont typeface="Wingdings" pitchFamily="2" charset="2"/>
              <a:buChar char="v"/>
            </a:pPr>
            <a:r>
              <a:rPr lang="en-US" sz="2800" dirty="0"/>
              <a:t>To determine outputs ask the mechanisms for addressing objectives</a:t>
            </a:r>
          </a:p>
          <a:p>
            <a:pPr fontAlgn="base" hangingPunct="0">
              <a:buNone/>
            </a:pPr>
            <a:endParaRPr lang="en-US" dirty="0"/>
          </a:p>
          <a:p>
            <a:pPr marL="514350" lvl="0" indent="-514350">
              <a:buAutoNum type="alphaLcPeriod"/>
            </a:pPr>
            <a:endParaRPr lang="en-US" dirty="0"/>
          </a:p>
          <a:p>
            <a:pPr>
              <a:buNone/>
            </a:pP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92500"/>
          </a:bodyPr>
          <a:lstStyle/>
          <a:p>
            <a:pPr marL="342900" lvl="2" indent="-342900">
              <a:buNone/>
            </a:pPr>
            <a:r>
              <a:rPr lang="en-US" sz="2800" b="1" u="sng" dirty="0"/>
              <a:t>Establishing Activities</a:t>
            </a:r>
          </a:p>
          <a:p>
            <a:pPr marL="342900" lvl="2" indent="-342900">
              <a:buFont typeface="Wingdings" pitchFamily="2" charset="2"/>
              <a:buChar char="v"/>
            </a:pPr>
            <a:r>
              <a:rPr lang="en-US" sz="2800" dirty="0"/>
              <a:t>should be outlined in the </a:t>
            </a:r>
            <a:r>
              <a:rPr lang="en-US" sz="2800" dirty="0" err="1"/>
              <a:t>logframe</a:t>
            </a:r>
            <a:r>
              <a:rPr lang="en-US" sz="2800" dirty="0"/>
              <a:t> or described in a work plan or Gantt chart, but must still be carefully thought out and planned during the project design process.    </a:t>
            </a:r>
          </a:p>
          <a:p>
            <a:pPr marL="342900" lvl="2" indent="-342900">
              <a:buFont typeface="Wingdings" pitchFamily="2" charset="2"/>
              <a:buChar char="v"/>
            </a:pPr>
            <a:r>
              <a:rPr lang="en-US" sz="2800" dirty="0"/>
              <a:t>Activities are specific actions carried out to achieve outputs </a:t>
            </a:r>
          </a:p>
          <a:p>
            <a:pPr marL="342900" lvl="2" indent="-342900">
              <a:buFont typeface="Wingdings" pitchFamily="2" charset="2"/>
              <a:buChar char="v"/>
            </a:pPr>
            <a:r>
              <a:rPr lang="en-US" sz="2800" dirty="0"/>
              <a:t>For example, if training is the intervention, the activities may comprise 1) development of a training curriculum, 2) field testing message and training materials, 3) training of trainers, 4) identifying training participants</a:t>
            </a:r>
            <a:r>
              <a:rPr lang="en-US" sz="2800"/>
              <a:t>, 5)implementation </a:t>
            </a:r>
            <a:r>
              <a:rPr lang="en-US" sz="2800" dirty="0"/>
              <a:t>and completion of the actual trainings, 6) monitoring quality of training, etc</a:t>
            </a:r>
          </a:p>
          <a:p>
            <a:pPr marL="342900" lvl="2" indent="-342900">
              <a:buFont typeface="Wingdings" pitchFamily="2" charset="2"/>
              <a:buChar char="v"/>
            </a:pPr>
            <a:endParaRPr lang="en-US" sz="2800" u="sng" dirty="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lnSpcReduction="10000"/>
          </a:bodyPr>
          <a:lstStyle/>
          <a:p>
            <a:pPr>
              <a:buNone/>
            </a:pPr>
            <a:r>
              <a:rPr lang="en-US" b="1" u="sng" dirty="0"/>
              <a:t>Establishing Inputs</a:t>
            </a:r>
          </a:p>
          <a:p>
            <a:pPr>
              <a:buFont typeface="Wingdings" pitchFamily="2" charset="2"/>
              <a:buChar char="v"/>
            </a:pPr>
            <a:r>
              <a:rPr lang="en-US" dirty="0"/>
              <a:t>Inputs are resources used to implement activities.</a:t>
            </a:r>
          </a:p>
          <a:p>
            <a:pPr>
              <a:buFont typeface="Wingdings" pitchFamily="2" charset="2"/>
              <a:buChar char="v"/>
            </a:pPr>
            <a:r>
              <a:rPr lang="en-US" dirty="0"/>
              <a:t>These include field staff, facilities, equipment, or money</a:t>
            </a:r>
          </a:p>
          <a:p>
            <a:pPr>
              <a:buFont typeface="Wingdings" pitchFamily="2" charset="2"/>
              <a:buChar char="v"/>
            </a:pPr>
            <a:r>
              <a:rPr lang="en-US" dirty="0"/>
              <a:t>If training is the intervention, for each activity you should think of the critical inputs that will be needed.  </a:t>
            </a:r>
          </a:p>
          <a:p>
            <a:pPr>
              <a:buFont typeface="Wingdings" pitchFamily="2" charset="2"/>
              <a:buChar char="v"/>
            </a:pPr>
            <a:r>
              <a:rPr lang="en-US" dirty="0"/>
              <a:t>.  These can include the materials, trainers, venue, and logistical support.</a:t>
            </a:r>
            <a:endParaRPr lang="en-US" u="sng" dirty="0"/>
          </a:p>
          <a:p>
            <a:pPr>
              <a:buNone/>
            </a:pP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2" algn="l" rtl="0">
              <a:spcBef>
                <a:spcPct val="0"/>
              </a:spcBef>
            </a:pPr>
            <a:br>
              <a:rPr lang="en-US" b="1" dirty="0"/>
            </a:br>
            <a:br>
              <a:rPr lang="en-US" b="1" dirty="0"/>
            </a:br>
            <a:r>
              <a:rPr lang="en-US" sz="2800" b="1" dirty="0"/>
              <a:t>What is an Indicator?  </a:t>
            </a:r>
            <a:br>
              <a:rPr lang="en-US" sz="2800" dirty="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are the measurements that show how and by how much a project is achieving its intended results</a:t>
            </a:r>
          </a:p>
          <a:p>
            <a:pPr>
              <a:buFont typeface="Wingdings" pitchFamily="2" charset="2"/>
              <a:buChar char="v"/>
            </a:pPr>
            <a:r>
              <a:rPr lang="en-US" sz="2800" b="1" dirty="0"/>
              <a:t>An example of an indicator is:</a:t>
            </a:r>
            <a:endParaRPr lang="en-US" sz="2800" dirty="0"/>
          </a:p>
          <a:p>
            <a:pPr>
              <a:buFont typeface="Wingdings" pitchFamily="2" charset="2"/>
              <a:buChar char="ü"/>
            </a:pPr>
            <a:r>
              <a:rPr lang="en-US" sz="2800" dirty="0"/>
              <a:t>Percentage of children between the ages 7 and 14 and who are registered to attend primary education in </a:t>
            </a:r>
            <a:r>
              <a:rPr lang="en-US" sz="2800" dirty="0">
                <a:solidFill>
                  <a:srgbClr val="FF0000"/>
                </a:solidFill>
              </a:rPr>
              <a:t>the target area </a:t>
            </a:r>
            <a:r>
              <a:rPr lang="en-US" sz="2800" dirty="0"/>
              <a:t>by the end of 2005.  </a:t>
            </a:r>
          </a:p>
          <a:p>
            <a:pPr marL="342900" lvl="2" indent="-342900">
              <a:buNone/>
            </a:pPr>
            <a:r>
              <a:rPr lang="en-US" sz="2800" b="1" u="sng" dirty="0"/>
              <a:t>Kinds of Indicators</a:t>
            </a:r>
            <a:r>
              <a:rPr lang="en-US" sz="2800" u="sng" dirty="0"/>
              <a:t> </a:t>
            </a:r>
          </a:p>
          <a:p>
            <a:pPr marL="342900" lvl="2" indent="-342900">
              <a:buFont typeface="Wingdings" pitchFamily="2" charset="2"/>
              <a:buChar char="v"/>
            </a:pPr>
            <a:r>
              <a:rPr lang="en-US" sz="2800" dirty="0"/>
              <a:t>are many  types </a:t>
            </a:r>
          </a:p>
          <a:p>
            <a:pPr marL="342900" lvl="2" indent="-342900">
              <a:buFont typeface="Wingdings" pitchFamily="2" charset="2"/>
              <a:buChar char="v"/>
            </a:pPr>
            <a:r>
              <a:rPr lang="en-US" sz="2800" dirty="0"/>
              <a:t>Can have such category as Formative and Summative</a:t>
            </a:r>
          </a:p>
          <a:p>
            <a:pPr>
              <a:buFont typeface="Wingdings" pitchFamily="2" charset="2"/>
              <a:buChar char="ü"/>
            </a:pPr>
            <a:endParaRPr lang="en-US" dirty="0"/>
          </a:p>
          <a:p>
            <a:pPr>
              <a:buNone/>
            </a:pPr>
            <a:endParaRPr lang="en-US" dirty="0"/>
          </a:p>
          <a:p>
            <a:pPr>
              <a:buFont typeface="Wingdings" pitchFamily="2" charset="2"/>
              <a:buChar char="v"/>
            </a:pP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normAutofit/>
          </a:bodyPr>
          <a:lstStyle/>
          <a:p>
            <a:pPr marL="514350" indent="-514350">
              <a:buAutoNum type="alphaLcPeriod"/>
            </a:pPr>
            <a:r>
              <a:rPr lang="en-US" sz="2800" dirty="0"/>
              <a:t>FORMATIVE indicators(also called Milestones or a significant event)  :</a:t>
            </a:r>
          </a:p>
          <a:p>
            <a:pPr marL="514350" lvl="0" indent="-514350">
              <a:buFont typeface="Wingdings" pitchFamily="2" charset="2"/>
              <a:buChar char="Ø"/>
            </a:pPr>
            <a:r>
              <a:rPr lang="en-US" sz="2800" dirty="0"/>
              <a:t>are used during an activity, phase or project to show whether progress is on track.</a:t>
            </a:r>
          </a:p>
          <a:p>
            <a:pPr marL="514350" indent="-514350">
              <a:buNone/>
            </a:pPr>
            <a:r>
              <a:rPr lang="en-US" dirty="0"/>
              <a:t>b. </a:t>
            </a:r>
            <a:r>
              <a:rPr lang="en-US" sz="2800" dirty="0"/>
              <a:t>SUMMATIVE indicators </a:t>
            </a:r>
          </a:p>
          <a:p>
            <a:pPr marL="514350" indent="-514350">
              <a:buFont typeface="Wingdings" pitchFamily="2" charset="2"/>
              <a:buChar char="Ø"/>
            </a:pPr>
            <a:r>
              <a:rPr lang="en-US" sz="2800" dirty="0"/>
              <a:t>are used at the end of the project for evaluation.</a:t>
            </a:r>
          </a:p>
          <a:p>
            <a:pPr marL="514350" indent="-514350">
              <a:buFont typeface="Wingdings" pitchFamily="2" charset="2"/>
              <a:buChar char="v"/>
            </a:pPr>
            <a:r>
              <a:rPr lang="en-US" sz="2800" dirty="0"/>
              <a:t>Indicators can also be classified as :</a:t>
            </a:r>
          </a:p>
          <a:p>
            <a:pPr marL="514350" lvl="0" indent="-514350">
              <a:buFont typeface="Arial" pitchFamily="34" charset="0"/>
              <a:buAutoNum type="alphaLcPeriod"/>
            </a:pPr>
            <a:r>
              <a:rPr lang="en-US" sz="2800" dirty="0"/>
              <a:t>Direct: measure the objective directly, such as the number of children attending school</a:t>
            </a:r>
          </a:p>
          <a:p>
            <a:pPr marL="514350" lvl="0" indent="-514350">
              <a:buFont typeface="Wingdings" pitchFamily="2" charset="2"/>
              <a:buChar char="ü"/>
            </a:pPr>
            <a:r>
              <a:rPr lang="en-US" sz="2800" dirty="0"/>
              <a:t>only be measured after the project has ended. </a:t>
            </a:r>
          </a:p>
          <a:p>
            <a:pPr marL="514350" lvl="0" indent="-514350">
              <a:buFont typeface="Arial" pitchFamily="34" charset="0"/>
              <a:buAutoNum type="alphaLcPeriod"/>
            </a:pPr>
            <a:endParaRPr lang="en-US" sz="28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a:buFont typeface="Wingdings" pitchFamily="2" charset="2"/>
              <a:buChar char="ü"/>
            </a:pPr>
            <a:r>
              <a:rPr lang="en-US" dirty="0"/>
              <a:t> Indirect: (also called Proxy indicators) are used if direct indicators are not appropriate or possible.</a:t>
            </a:r>
          </a:p>
          <a:p>
            <a:pPr>
              <a:buFont typeface="Wingdings" pitchFamily="2" charset="2"/>
              <a:buChar char="v"/>
            </a:pPr>
            <a:r>
              <a:rPr lang="en-US" dirty="0"/>
              <a:t>Are used when:</a:t>
            </a:r>
          </a:p>
          <a:p>
            <a:pPr lvl="0">
              <a:buFont typeface="Wingdings" pitchFamily="2" charset="2"/>
              <a:buChar char="ü"/>
            </a:pPr>
            <a:r>
              <a:rPr lang="en-US" dirty="0"/>
              <a:t>Results cannot be measured directly, such as quality of life. </a:t>
            </a:r>
          </a:p>
          <a:p>
            <a:pPr lvl="0">
              <a:buFont typeface="Wingdings" pitchFamily="2" charset="2"/>
              <a:buChar char="ü"/>
            </a:pPr>
            <a:r>
              <a:rPr lang="en-US" dirty="0"/>
              <a:t>Direct indicators are too expensive to measure. For example  to measure an increase in literacy it might be difficult or costly to interview children, but the number of books borrowed from the school library might give you an indication of whether or not literacy has increased.</a:t>
            </a:r>
          </a:p>
          <a:p>
            <a:pPr>
              <a:buFont typeface="Wingdings" pitchFamily="2" charset="2"/>
              <a:buChar char="ü"/>
            </a:pP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lstStyle/>
          <a:p>
            <a:pPr>
              <a:buFont typeface="Wingdings" pitchFamily="2" charset="2"/>
              <a:buChar char="v"/>
            </a:pPr>
            <a:r>
              <a:rPr lang="en-US" dirty="0"/>
              <a:t>Indicators can also be classified as </a:t>
            </a:r>
          </a:p>
          <a:p>
            <a:pPr marL="514350" indent="-514350">
              <a:buAutoNum type="alphaLcPeriod"/>
            </a:pPr>
            <a:r>
              <a:rPr lang="en-US" dirty="0"/>
              <a:t>Quantitative: This might include: </a:t>
            </a:r>
          </a:p>
          <a:p>
            <a:pPr lvl="0">
              <a:buFont typeface="Wingdings" pitchFamily="2" charset="2"/>
              <a:buChar char="ü"/>
            </a:pPr>
            <a:r>
              <a:rPr lang="en-US" dirty="0"/>
              <a:t>How often things happen </a:t>
            </a:r>
          </a:p>
          <a:p>
            <a:pPr lvl="0">
              <a:buFont typeface="Wingdings" pitchFamily="2" charset="2"/>
              <a:buChar char="ü"/>
            </a:pPr>
            <a:r>
              <a:rPr lang="en-US" dirty="0"/>
              <a:t>number of people involved or affected </a:t>
            </a:r>
          </a:p>
          <a:p>
            <a:pPr lvl="0">
              <a:buFont typeface="Wingdings" pitchFamily="2" charset="2"/>
              <a:buChar char="ü"/>
            </a:pPr>
            <a:r>
              <a:rPr lang="en-US" dirty="0"/>
              <a:t>growth rates </a:t>
            </a:r>
          </a:p>
          <a:p>
            <a:pPr lvl="0">
              <a:buFont typeface="Wingdings" pitchFamily="2" charset="2"/>
              <a:buChar char="ü"/>
            </a:pPr>
            <a:r>
              <a:rPr lang="en-US" dirty="0"/>
              <a:t>Uptake, for example, school enrolment, visits to clinic, adoption of new seed varieties.</a:t>
            </a:r>
          </a:p>
          <a:p>
            <a:pPr>
              <a:buNone/>
            </a:pPr>
            <a:r>
              <a:rPr lang="en-US" dirty="0"/>
              <a:t>b. QUALITATIVE indicators measure things that cannot be counted, like: </a:t>
            </a:r>
          </a:p>
          <a:p>
            <a:pPr lvl="0">
              <a:buNone/>
            </a:pPr>
            <a:endParaRPr lang="en-US" dirty="0"/>
          </a:p>
          <a:p>
            <a:pPr marL="514350" indent="-514350">
              <a:buFont typeface="Wingdings" pitchFamily="2" charset="2"/>
              <a:buChar char="ü"/>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1" algn="l" rtl="0">
              <a:spcBef>
                <a:spcPct val="0"/>
              </a:spcBef>
            </a:pPr>
            <a:br>
              <a:rPr lang="en-US" sz="2800" b="1" dirty="0"/>
            </a:br>
            <a:r>
              <a:rPr lang="en-US" sz="2800" b="1" dirty="0"/>
              <a:t>1.3.Project stakeholders</a:t>
            </a:r>
            <a:br>
              <a:rPr lang="en-US" sz="2800" dirty="0"/>
            </a:b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800" dirty="0"/>
              <a:t>Project stakeholders are individuals and organizations; </a:t>
            </a:r>
          </a:p>
          <a:p>
            <a:pPr>
              <a:buFont typeface="Wingdings" pitchFamily="2" charset="2"/>
              <a:buChar char="ü"/>
            </a:pPr>
            <a:r>
              <a:rPr lang="en-US" sz="2800" dirty="0"/>
              <a:t>that are actively involved in the project or,</a:t>
            </a:r>
          </a:p>
          <a:p>
            <a:pPr>
              <a:buFont typeface="Wingdings" pitchFamily="2" charset="2"/>
              <a:buChar char="ü"/>
            </a:pPr>
            <a:r>
              <a:rPr lang="en-US" sz="2800" dirty="0"/>
              <a:t> whose interests may be affected positively or negatively.</a:t>
            </a:r>
          </a:p>
          <a:p>
            <a:pPr>
              <a:buFont typeface="Wingdings" pitchFamily="2" charset="2"/>
              <a:buChar char="v"/>
            </a:pPr>
            <a:r>
              <a:rPr lang="en-US" sz="2800" dirty="0"/>
              <a:t>Key stakeholders on every project include:</a:t>
            </a:r>
          </a:p>
          <a:p>
            <a:pPr lvl="0">
              <a:buNone/>
            </a:pPr>
            <a:r>
              <a:rPr lang="en-US" sz="2800" dirty="0"/>
              <a:t>1. Project manager—the individual responsible for managing the project.</a:t>
            </a:r>
          </a:p>
          <a:p>
            <a:pPr lvl="0">
              <a:buNone/>
            </a:pPr>
            <a:r>
              <a:rPr lang="en-US" sz="2800" dirty="0"/>
              <a:t>2.Customer—the individual or organization that will use the project’s product/service.</a:t>
            </a:r>
          </a:p>
          <a:p>
            <a:pPr>
              <a:buFont typeface="Wingdings" pitchFamily="2" charset="2"/>
              <a:buChar char="v"/>
            </a:pPr>
            <a:endParaRPr lang="en-US" sz="28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791200"/>
          </a:xfrm>
        </p:spPr>
        <p:txBody>
          <a:bodyPr>
            <a:normAutofit fontScale="85000" lnSpcReduction="20000"/>
          </a:bodyPr>
          <a:lstStyle/>
          <a:p>
            <a:pPr lvl="0">
              <a:buFont typeface="Wingdings" pitchFamily="2" charset="2"/>
              <a:buChar char="ü"/>
            </a:pPr>
            <a:r>
              <a:rPr lang="en-US" sz="2800" dirty="0"/>
              <a:t>satisfaction, opinions </a:t>
            </a:r>
          </a:p>
          <a:p>
            <a:pPr lvl="0">
              <a:buFont typeface="Wingdings" pitchFamily="2" charset="2"/>
              <a:buChar char="ü"/>
            </a:pPr>
            <a:r>
              <a:rPr lang="en-US" sz="2800" dirty="0"/>
              <a:t>decision-making ability </a:t>
            </a:r>
          </a:p>
          <a:p>
            <a:pPr lvl="0">
              <a:buFont typeface="Wingdings" pitchFamily="2" charset="2"/>
              <a:buChar char="ü"/>
            </a:pPr>
            <a:r>
              <a:rPr lang="en-US" sz="2800" dirty="0"/>
              <a:t>Changes in attitude.</a:t>
            </a:r>
          </a:p>
          <a:p>
            <a:pPr>
              <a:buNone/>
            </a:pPr>
            <a:r>
              <a:rPr lang="en-US" sz="2800" b="1" u="sng" dirty="0"/>
              <a:t>Technical Characteristics of Targeted Indicators</a:t>
            </a:r>
          </a:p>
          <a:p>
            <a:pPr>
              <a:buFont typeface="Wingdings" pitchFamily="2" charset="2"/>
              <a:buChar char="v"/>
            </a:pPr>
            <a:r>
              <a:rPr lang="en-US" sz="2800" dirty="0"/>
              <a:t>Indicators should technically have the following features.</a:t>
            </a:r>
          </a:p>
          <a:p>
            <a:pPr lvl="0">
              <a:buNone/>
            </a:pPr>
            <a:r>
              <a:rPr lang="en-US" sz="2800" dirty="0"/>
              <a:t>a. </a:t>
            </a:r>
            <a:r>
              <a:rPr lang="en-US" sz="2800" b="1" dirty="0"/>
              <a:t>Specific :</a:t>
            </a:r>
            <a:r>
              <a:rPr lang="en-US" sz="2800" dirty="0"/>
              <a:t> Is it clear in terms of what, how, when, where and who the situation will be changed?   </a:t>
            </a:r>
          </a:p>
          <a:p>
            <a:pPr lvl="0">
              <a:buNone/>
            </a:pPr>
            <a:r>
              <a:rPr lang="en-US" sz="2800" b="1" dirty="0"/>
              <a:t>Measurable:</a:t>
            </a:r>
            <a:r>
              <a:rPr lang="en-US" sz="2800" dirty="0"/>
              <a:t> Are the targets measurable (for example, how much of an increase for how many people, over what length of time)? </a:t>
            </a:r>
          </a:p>
          <a:p>
            <a:pPr lvl="0">
              <a:buNone/>
            </a:pPr>
            <a:r>
              <a:rPr lang="en-US" sz="2800" b="1" dirty="0"/>
              <a:t>Area-Specific :</a:t>
            </a:r>
            <a:r>
              <a:rPr lang="en-US" sz="2800" dirty="0"/>
              <a:t> Does the statement delineate an area (village, province, agricultural zone) and/or a population group (sex, age, occupational group)? </a:t>
            </a:r>
          </a:p>
          <a:p>
            <a:pPr lvl="0">
              <a:buNone/>
            </a:pPr>
            <a:r>
              <a:rPr lang="en-US" sz="2800" b="1" dirty="0"/>
              <a:t>Realistic:</a:t>
            </a:r>
            <a:r>
              <a:rPr lang="en-US" sz="2800" dirty="0"/>
              <a:t> Is the project able to obtain the level of involvement and change reflected in the statement? </a:t>
            </a:r>
          </a:p>
          <a:p>
            <a:pPr lvl="0">
              <a:buNone/>
            </a:pPr>
            <a:r>
              <a:rPr lang="en-US" sz="2800" b="1" dirty="0"/>
              <a:t>Time-bound:</a:t>
            </a:r>
            <a:r>
              <a:rPr lang="en-US" sz="2800" dirty="0"/>
              <a:t> Does the statement reflect a time period in which it can reasonably be accomplished?</a:t>
            </a:r>
          </a:p>
          <a:p>
            <a:pPr>
              <a:buNone/>
            </a:pPr>
            <a:endParaRPr lang="en-US" sz="2800" dirty="0"/>
          </a:p>
          <a:p>
            <a:pPr>
              <a:buNone/>
            </a:pPr>
            <a:endParaRPr lang="en-US" sz="2800" b="1" u="sng" dirty="0"/>
          </a:p>
          <a:p>
            <a:pPr lvl="0">
              <a:buNone/>
            </a:pPr>
            <a:endParaRPr lang="en-US" sz="2800" dirty="0"/>
          </a:p>
          <a:p>
            <a:pPr>
              <a:buNone/>
            </a:pP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lvl="1" algn="l" rtl="0">
              <a:spcBef>
                <a:spcPct val="0"/>
              </a:spcBef>
            </a:pPr>
            <a:br>
              <a:rPr lang="en-US" b="1" dirty="0"/>
            </a:br>
            <a:br>
              <a:rPr lang="en-US" b="1" dirty="0"/>
            </a:br>
            <a:r>
              <a:rPr lang="en-US" sz="2000" b="1" dirty="0"/>
              <a:t>Project Identification Brief (PIB) or Concept note preparation.</a:t>
            </a:r>
            <a:br>
              <a:rPr lang="en-US" sz="2000" dirty="0"/>
            </a:br>
            <a:endParaRPr lang="en-US" sz="20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v"/>
            </a:pPr>
            <a:r>
              <a:rPr lang="en-US" sz="2800" dirty="0"/>
              <a:t>The PIB is a short summary about the need of intervention to mitigate the problem discovered</a:t>
            </a:r>
          </a:p>
          <a:p>
            <a:pPr>
              <a:buFont typeface="Wingdings" pitchFamily="2" charset="2"/>
              <a:buChar char="v"/>
            </a:pPr>
            <a:r>
              <a:rPr lang="en-US" sz="2800" dirty="0"/>
              <a:t>This document is instrumental to get the approval of project sponsoring units or bodies to get approval for the next task of the project cycle that is project preparation.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lvl="0" algn="l"/>
            <a:br>
              <a:rPr lang="en-US" sz="2400" b="1" dirty="0"/>
            </a:br>
            <a:r>
              <a:rPr lang="en-US" sz="2800" b="1" dirty="0"/>
              <a:t>2.2.Project write up/formulation/preparation/design</a:t>
            </a:r>
            <a:br>
              <a:rPr lang="en-US" sz="2400" dirty="0"/>
            </a:br>
            <a:endParaRPr lang="en-US" sz="2400" dirty="0"/>
          </a:p>
        </p:txBody>
      </p:sp>
      <p:sp>
        <p:nvSpPr>
          <p:cNvPr id="3" name="Content Placeholder 2"/>
          <p:cNvSpPr>
            <a:spLocks noGrp="1"/>
          </p:cNvSpPr>
          <p:nvPr>
            <p:ph idx="1"/>
          </p:nvPr>
        </p:nvSpPr>
        <p:spPr>
          <a:xfrm>
            <a:off x="457200" y="914400"/>
            <a:ext cx="8229600" cy="5211763"/>
          </a:xfrm>
        </p:spPr>
        <p:txBody>
          <a:bodyPr>
            <a:normAutofit/>
          </a:bodyPr>
          <a:lstStyle/>
          <a:p>
            <a:pPr>
              <a:buFont typeface="Wingdings" pitchFamily="2" charset="2"/>
              <a:buChar char="v"/>
            </a:pPr>
            <a:r>
              <a:rPr lang="en-US" sz="2800" dirty="0"/>
              <a:t>Once a project is identified, the process of preparation is initiated.</a:t>
            </a:r>
          </a:p>
          <a:p>
            <a:pPr>
              <a:buFont typeface="Wingdings" pitchFamily="2" charset="2"/>
              <a:buChar char="v"/>
            </a:pPr>
            <a:r>
              <a:rPr lang="en-US" sz="2800" dirty="0"/>
              <a:t>This process involves the refinement of the elements described in the identification phase and includes all the steps that are necessary to bring the project to the stage of appraisal, which would consist of prefeasibility and feasibility studies.</a:t>
            </a:r>
          </a:p>
          <a:p>
            <a:pPr>
              <a:buFont typeface="Wingdings" pitchFamily="2" charset="2"/>
              <a:buChar char="v"/>
            </a:pPr>
            <a:r>
              <a:rPr lang="en-US" sz="2800" dirty="0"/>
              <a:t>A project Proposal may have the following structure  and components</a:t>
            </a:r>
          </a:p>
          <a:p>
            <a:pPr marL="514350" lvl="0" indent="-514350">
              <a:buAutoNum type="arabicPeriod"/>
            </a:pPr>
            <a:r>
              <a:rPr lang="en-US" sz="2800" b="1" dirty="0"/>
              <a:t>Title page</a:t>
            </a:r>
          </a:p>
          <a:p>
            <a:pPr marL="514350" lvl="0" indent="-514350">
              <a:buFont typeface="Wingdings" pitchFamily="2" charset="2"/>
              <a:buChar char="v"/>
            </a:pPr>
            <a:r>
              <a:rPr lang="en-US" sz="2800" dirty="0"/>
              <a:t>Title page should indicate </a:t>
            </a:r>
          </a:p>
          <a:p>
            <a:pPr>
              <a:buNone/>
            </a:pPr>
            <a:endParaRPr lang="en-US" sz="28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lvl="0">
              <a:buFont typeface="Wingdings" pitchFamily="2" charset="2"/>
              <a:buChar char="ü"/>
            </a:pPr>
            <a:r>
              <a:rPr lang="en-US" dirty="0"/>
              <a:t>the project title</a:t>
            </a:r>
          </a:p>
          <a:p>
            <a:pPr lvl="0">
              <a:buFont typeface="Wingdings" pitchFamily="2" charset="2"/>
              <a:buChar char="ü"/>
            </a:pPr>
            <a:r>
              <a:rPr lang="en-US" dirty="0"/>
              <a:t>the name of the lead organization (and potential partners, if any)</a:t>
            </a:r>
          </a:p>
          <a:p>
            <a:pPr lvl="0">
              <a:buFont typeface="Wingdings" pitchFamily="2" charset="2"/>
              <a:buChar char="ü"/>
            </a:pPr>
            <a:r>
              <a:rPr lang="en-US" dirty="0"/>
              <a:t> the place and date of project preparation and the name of the donor agency/dep’t to whom the proposal is addressed.</a:t>
            </a:r>
          </a:p>
          <a:p>
            <a:pPr>
              <a:buNone/>
            </a:pPr>
            <a:r>
              <a:rPr lang="en-US" b="1" dirty="0"/>
              <a:t>2. Project Title</a:t>
            </a:r>
          </a:p>
          <a:p>
            <a:pPr lvl="0">
              <a:buFont typeface="Wingdings" pitchFamily="2" charset="2"/>
              <a:buChar char="v"/>
            </a:pPr>
            <a:r>
              <a:rPr lang="en-US" dirty="0"/>
              <a:t>The Title is the label of your submission and the most-read element. </a:t>
            </a:r>
          </a:p>
          <a:p>
            <a:pPr lvl="0">
              <a:buFont typeface="Wingdings" pitchFamily="2" charset="2"/>
              <a:buChar char="v"/>
            </a:pPr>
            <a:r>
              <a:rPr lang="en-US" dirty="0"/>
              <a:t>It should be brief as few words as possible (&lt;20), and informative:  </a:t>
            </a:r>
          </a:p>
          <a:p>
            <a:pPr>
              <a:buNone/>
            </a:pPr>
            <a:endParaRPr lang="en-US" b="1" dirty="0"/>
          </a:p>
          <a:p>
            <a:pPr>
              <a:buNone/>
            </a:pPr>
            <a:endParaRPr lang="en-US" dirty="0"/>
          </a:p>
          <a:p>
            <a:pPr lvl="0">
              <a:buNone/>
            </a:pPr>
            <a:endParaRPr lang="en-US" dirty="0"/>
          </a:p>
          <a:p>
            <a:pPr>
              <a:buNone/>
            </a:pP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pPr lvl="0">
              <a:buFont typeface="Wingdings" pitchFamily="2" charset="2"/>
              <a:buChar char="v"/>
            </a:pPr>
            <a:r>
              <a:rPr lang="en-US" sz="2800" dirty="0"/>
              <a:t>The project title should be short, concise, and preferably refer to a certain key project result or the leading project activity. </a:t>
            </a:r>
          </a:p>
          <a:p>
            <a:pPr lvl="0">
              <a:buFont typeface="Wingdings" pitchFamily="2" charset="2"/>
              <a:buChar char="v"/>
            </a:pPr>
            <a:r>
              <a:rPr lang="en-US" sz="2800" dirty="0"/>
              <a:t>The title must be easy to understand</a:t>
            </a:r>
          </a:p>
          <a:p>
            <a:pPr lvl="0">
              <a:buFont typeface="Wingdings" pitchFamily="2" charset="2"/>
              <a:buChar char="v"/>
            </a:pPr>
            <a:r>
              <a:rPr lang="en-US" sz="2800" dirty="0"/>
              <a:t>Project titles that are too long or too general fail to give the reader an effective snapshot of what is inside.</a:t>
            </a:r>
          </a:p>
          <a:p>
            <a:pPr>
              <a:buFont typeface="Wingdings" pitchFamily="2" charset="2"/>
              <a:buChar char="v"/>
            </a:pPr>
            <a:r>
              <a:rPr lang="en-US" sz="2800" dirty="0"/>
              <a:t>Following is an example of effective and ineffective titles.</a:t>
            </a:r>
          </a:p>
          <a:p>
            <a:pPr lvl="0">
              <a:buNone/>
            </a:pPr>
            <a:r>
              <a:rPr lang="en-US" sz="2800" b="1" dirty="0"/>
              <a:t>a. Effective project titles</a:t>
            </a:r>
            <a:endParaRPr lang="en-US" sz="2800" dirty="0"/>
          </a:p>
          <a:p>
            <a:pPr>
              <a:buNone/>
            </a:pPr>
            <a:r>
              <a:rPr lang="en-US" sz="2800" dirty="0"/>
              <a:t>■ A Project Proposal on Raising Environmental Awareness to Students in the Non-governmental Primary Schools of </a:t>
            </a:r>
            <a:r>
              <a:rPr lang="en-US" sz="2800" dirty="0" err="1"/>
              <a:t>Kebele</a:t>
            </a:r>
            <a:r>
              <a:rPr lang="en-US" sz="2800" dirty="0"/>
              <a:t> Twenty </a:t>
            </a:r>
          </a:p>
          <a:p>
            <a:pPr lvl="0">
              <a:buNone/>
            </a:pPr>
            <a:r>
              <a:rPr lang="en-US" sz="2800" b="1" dirty="0"/>
              <a:t>b. Ineffective titles</a:t>
            </a:r>
            <a:endParaRPr lang="en-US" sz="2800" dirty="0"/>
          </a:p>
          <a:p>
            <a:pPr>
              <a:buNone/>
            </a:pPr>
            <a:r>
              <a:rPr lang="en-US" sz="2800" dirty="0"/>
              <a:t>■ Environmental Education</a:t>
            </a:r>
          </a:p>
          <a:p>
            <a:pPr lvl="0">
              <a:buFont typeface="Wingdings" pitchFamily="2" charset="2"/>
              <a:buChar char="Ø"/>
            </a:pPr>
            <a:endParaRPr lang="en-US" sz="2800" dirty="0"/>
          </a:p>
          <a:p>
            <a:pPr>
              <a:buNone/>
            </a:pP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57200"/>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pPr>
              <a:buNone/>
            </a:pPr>
            <a:r>
              <a:rPr lang="en-US" b="1" dirty="0"/>
              <a:t>3. Abstract</a:t>
            </a:r>
            <a:endParaRPr lang="en-US" dirty="0"/>
          </a:p>
          <a:p>
            <a:pPr lvl="0">
              <a:buFont typeface="Wingdings" pitchFamily="2" charset="2"/>
              <a:buChar char="v"/>
            </a:pPr>
            <a:r>
              <a:rPr lang="en-US" dirty="0"/>
              <a:t>Many readers lack the time needed to read the whole project proposal. </a:t>
            </a:r>
          </a:p>
          <a:p>
            <a:pPr lvl="0">
              <a:buFont typeface="Wingdings" pitchFamily="2" charset="2"/>
              <a:buChar char="v"/>
            </a:pPr>
            <a:r>
              <a:rPr lang="en-US" dirty="0"/>
              <a:t>It is therefore useful to PLACE a short project summary termed as abstract.</a:t>
            </a:r>
          </a:p>
          <a:p>
            <a:pPr lvl="0">
              <a:buFont typeface="Wingdings" pitchFamily="2" charset="2"/>
              <a:buChar char="v"/>
            </a:pPr>
            <a:r>
              <a:rPr lang="en-US" dirty="0"/>
              <a:t>The abstract should include:</a:t>
            </a:r>
          </a:p>
          <a:p>
            <a:pPr lvl="0">
              <a:buFont typeface="Wingdings" pitchFamily="2" charset="2"/>
              <a:buChar char="ü"/>
            </a:pPr>
            <a:r>
              <a:rPr lang="en-US" dirty="0"/>
              <a:t>the problem statement;</a:t>
            </a:r>
          </a:p>
          <a:p>
            <a:pPr lvl="0">
              <a:buFont typeface="Wingdings" pitchFamily="2" charset="2"/>
              <a:buChar char="ü"/>
            </a:pPr>
            <a:r>
              <a:rPr lang="en-US" dirty="0"/>
              <a:t> the project’s objectives;</a:t>
            </a:r>
          </a:p>
          <a:p>
            <a:pPr lvl="0">
              <a:buFont typeface="Wingdings" pitchFamily="2" charset="2"/>
              <a:buChar char="ü"/>
            </a:pPr>
            <a:r>
              <a:rPr lang="en-US" dirty="0"/>
              <a:t> implementing organizations;</a:t>
            </a:r>
          </a:p>
          <a:p>
            <a:pPr lvl="0">
              <a:buFont typeface="Wingdings" pitchFamily="2" charset="2"/>
              <a:buChar char="ü"/>
            </a:pPr>
            <a:r>
              <a:rPr lang="en-US" dirty="0"/>
              <a:t>key project activities; and</a:t>
            </a:r>
          </a:p>
          <a:p>
            <a:pPr lvl="0">
              <a:buFont typeface="Wingdings" pitchFamily="2" charset="2"/>
              <a:buChar char="ü"/>
            </a:pPr>
            <a:r>
              <a:rPr lang="en-US" dirty="0"/>
              <a:t>The total project budget.</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lstStyle/>
          <a:p>
            <a:pPr lvl="0">
              <a:buFont typeface="Wingdings" pitchFamily="2" charset="2"/>
              <a:buChar char="v"/>
            </a:pPr>
            <a:r>
              <a:rPr lang="en-US" sz="2800" dirty="0"/>
              <a:t>Theoretically, the abstract should be compiled after the relevant items to be treated in the proposal are prepared in their detailed form.</a:t>
            </a:r>
          </a:p>
          <a:p>
            <a:pPr lvl="0">
              <a:buFont typeface="Wingdings" pitchFamily="2" charset="2"/>
              <a:buChar char="v"/>
            </a:pPr>
            <a:r>
              <a:rPr lang="en-US" sz="2800" dirty="0"/>
              <a:t>For a small project the abstract may not be longer than 10 lines.</a:t>
            </a:r>
          </a:p>
          <a:p>
            <a:pPr lvl="0">
              <a:buFont typeface="Wingdings" pitchFamily="2" charset="2"/>
              <a:buChar char="v"/>
            </a:pPr>
            <a:r>
              <a:rPr lang="en-US" sz="2800" dirty="0"/>
              <a:t>Bigger projects often provide abstracts as long as two pages. </a:t>
            </a:r>
          </a:p>
          <a:p>
            <a:pPr>
              <a:buNone/>
            </a:pPr>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2800" dirty="0"/>
              <a:t>Cont’d</a:t>
            </a:r>
          </a:p>
        </p:txBody>
      </p:sp>
      <p:sp>
        <p:nvSpPr>
          <p:cNvPr id="3" name="Content Placeholder 2"/>
          <p:cNvSpPr>
            <a:spLocks noGrp="1"/>
          </p:cNvSpPr>
          <p:nvPr>
            <p:ph idx="1"/>
          </p:nvPr>
        </p:nvSpPr>
        <p:spPr>
          <a:xfrm>
            <a:off x="457200" y="914400"/>
            <a:ext cx="8229600" cy="5211763"/>
          </a:xfrm>
        </p:spPr>
        <p:txBody>
          <a:bodyPr>
            <a:normAutofit/>
          </a:bodyPr>
          <a:lstStyle/>
          <a:p>
            <a:pPr>
              <a:buNone/>
            </a:pPr>
            <a:r>
              <a:rPr lang="en-US" sz="2800" b="1" dirty="0"/>
              <a:t>4. Project Context</a:t>
            </a:r>
          </a:p>
          <a:p>
            <a:pPr lvl="0">
              <a:buFont typeface="Wingdings" pitchFamily="2" charset="2"/>
              <a:buChar char="v"/>
            </a:pPr>
            <a:r>
              <a:rPr lang="en-US" sz="2800" dirty="0"/>
              <a:t>This part of the project describes the social, economic, political and cultural background from which the project is initiated. </a:t>
            </a:r>
          </a:p>
          <a:p>
            <a:pPr lvl="0">
              <a:buFont typeface="Wingdings" pitchFamily="2" charset="2"/>
              <a:buChar char="v"/>
            </a:pPr>
            <a:r>
              <a:rPr lang="en-US" sz="2800" dirty="0"/>
              <a:t>It should contain relevant data from research carried out in the project planning phase or collected from other sources. </a:t>
            </a:r>
          </a:p>
          <a:p>
            <a:pPr>
              <a:buNone/>
            </a:pPr>
            <a:endParaRPr lang="en-US" sz="2800" dirty="0"/>
          </a:p>
          <a:p>
            <a:endParaRPr lang="en-US" sz="28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dirty="0"/>
              <a:t>Cont’d</a:t>
            </a:r>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pPr>
              <a:buNone/>
            </a:pPr>
            <a:r>
              <a:rPr lang="en-US" sz="2800" b="1" dirty="0"/>
              <a:t>5. Project justification</a:t>
            </a:r>
            <a:endParaRPr lang="en-US" sz="2800" dirty="0"/>
          </a:p>
          <a:p>
            <a:pPr lvl="0">
              <a:buFont typeface="Wingdings" pitchFamily="2" charset="2"/>
              <a:buChar char="v"/>
            </a:pPr>
            <a:r>
              <a:rPr lang="en-US" sz="2800" dirty="0"/>
              <a:t>This is the rationale for the project. </a:t>
            </a:r>
          </a:p>
          <a:p>
            <a:pPr lvl="0">
              <a:buFont typeface="Wingdings" pitchFamily="2" charset="2"/>
              <a:buChar char="v"/>
            </a:pPr>
            <a:r>
              <a:rPr lang="en-US" sz="2800" dirty="0"/>
              <a:t>Due to its importance usually this section is divided into four or more sub-sections</a:t>
            </a:r>
          </a:p>
          <a:p>
            <a:pPr>
              <a:buNone/>
            </a:pPr>
            <a:r>
              <a:rPr lang="en-US" b="1" i="1" dirty="0"/>
              <a:t> 5.1. Problem statement</a:t>
            </a:r>
          </a:p>
          <a:p>
            <a:pPr lvl="0">
              <a:buFont typeface="Wingdings" pitchFamily="2" charset="2"/>
              <a:buChar char="v"/>
            </a:pPr>
            <a:r>
              <a:rPr lang="en-US" dirty="0"/>
              <a:t>The problem statement provides a description of the specific problem(s) the project is trying to solve, in order to “make a case” for the project. </a:t>
            </a:r>
          </a:p>
          <a:p>
            <a:pPr lvl="0">
              <a:buFont typeface="Wingdings" pitchFamily="2" charset="2"/>
              <a:buChar char="v"/>
            </a:pPr>
            <a:r>
              <a:rPr lang="en-US" dirty="0"/>
              <a:t>The project proposal should point out why a certain issue is a problem for the community or society as a whole, i.e. what negative implications affect the target group. </a:t>
            </a:r>
          </a:p>
          <a:p>
            <a:pPr lvl="0">
              <a:buFont typeface="Wingdings" pitchFamily="2" charset="2"/>
              <a:buChar char="v"/>
            </a:pPr>
            <a:r>
              <a:rPr lang="en-US" dirty="0"/>
              <a:t>There should also be an explanation of the needs of the target group that appear as a direct consequence of the described problem.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381000"/>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lnSpcReduction="10000"/>
          </a:bodyPr>
          <a:lstStyle/>
          <a:p>
            <a:pPr>
              <a:buNone/>
            </a:pPr>
            <a:r>
              <a:rPr lang="en-US" b="1" i="1" dirty="0"/>
              <a:t>5.2. Priority needs</a:t>
            </a:r>
          </a:p>
          <a:p>
            <a:pPr lvl="0">
              <a:buFont typeface="Wingdings" pitchFamily="2" charset="2"/>
              <a:buChar char="v"/>
            </a:pPr>
            <a:r>
              <a:rPr lang="en-US" dirty="0"/>
              <a:t>The needs of the target group that have arisen as a direct negative impact of the problem should be prioritized.</a:t>
            </a:r>
          </a:p>
          <a:p>
            <a:pPr lvl="0">
              <a:buFont typeface="Wingdings" pitchFamily="2" charset="2"/>
              <a:buChar char="v"/>
            </a:pPr>
            <a:r>
              <a:rPr lang="en-US" dirty="0"/>
              <a:t>An explanation as to how this decision was reached (i.e. what criteria were used) must also be included.</a:t>
            </a:r>
          </a:p>
          <a:p>
            <a:pPr lvl="0">
              <a:buFont typeface="Wingdings" pitchFamily="2" charset="2"/>
              <a:buChar char="v"/>
            </a:pPr>
            <a:r>
              <a:rPr lang="en-US" dirty="0"/>
              <a:t>For example, if the problem is stated as “… poor infrastructure in the community” the list of </a:t>
            </a:r>
            <a:r>
              <a:rPr lang="en-US" b="1" dirty="0"/>
              <a:t>needs associated with this problem may be:</a:t>
            </a:r>
            <a:endParaRPr lang="en-US" dirty="0"/>
          </a:p>
          <a:p>
            <a:pPr>
              <a:buNone/>
            </a:pP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lnSpcReduction="10000"/>
          </a:bodyPr>
          <a:lstStyle/>
          <a:p>
            <a:pPr lvl="0">
              <a:buFont typeface="Wingdings" pitchFamily="2" charset="2"/>
              <a:buChar char="ü"/>
            </a:pPr>
            <a:r>
              <a:rPr lang="en-US" sz="2800" dirty="0"/>
              <a:t>Performing organization—the enterprise whose employees are most directly involved in doing the work of the project.</a:t>
            </a:r>
          </a:p>
          <a:p>
            <a:pPr lvl="0">
              <a:buFont typeface="Wingdings" pitchFamily="2" charset="2"/>
              <a:buChar char="ü"/>
            </a:pPr>
            <a:r>
              <a:rPr lang="en-US" sz="2800" dirty="0"/>
              <a:t> Project team members—the group that is performing the work of the project.</a:t>
            </a:r>
          </a:p>
          <a:p>
            <a:pPr lvl="0">
              <a:buFont typeface="Wingdings" pitchFamily="2" charset="2"/>
              <a:buChar char="ü"/>
            </a:pPr>
            <a:r>
              <a:rPr lang="en-US" sz="2800" dirty="0"/>
              <a:t>Sponsor—the individual or group within or external to the performing organization that provides the financial resources, in cash or in kind for the project.</a:t>
            </a:r>
          </a:p>
          <a:p>
            <a:pPr lvl="0">
              <a:buFont typeface="Wingdings" pitchFamily="2" charset="2"/>
              <a:buChar char="v"/>
            </a:pPr>
            <a:r>
              <a:rPr lang="en-US" sz="2800" dirty="0"/>
              <a:t>Factors that are leading to the increased use of project management .</a:t>
            </a:r>
          </a:p>
          <a:p>
            <a:pPr lvl="0">
              <a:buFont typeface="Wingdings" pitchFamily="2" charset="2"/>
              <a:buChar char="ü"/>
            </a:pPr>
            <a:r>
              <a:rPr lang="en-US" sz="2800" dirty="0"/>
              <a:t>Global competition </a:t>
            </a:r>
          </a:p>
          <a:p>
            <a:pPr lvl="0">
              <a:buFont typeface="Wingdings" pitchFamily="2" charset="2"/>
              <a:buChar char="ü"/>
            </a:pPr>
            <a:r>
              <a:rPr lang="en-US" sz="2800" dirty="0"/>
              <a:t>Knowledge explosion </a:t>
            </a:r>
          </a:p>
          <a:p>
            <a:pPr>
              <a:buNone/>
            </a:pP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364163"/>
          </a:xfrm>
        </p:spPr>
        <p:txBody>
          <a:bodyPr/>
          <a:lstStyle/>
          <a:p>
            <a:pPr lvl="0">
              <a:buFont typeface="Wingdings" pitchFamily="2" charset="2"/>
              <a:buChar char="ü"/>
            </a:pPr>
            <a:r>
              <a:rPr lang="en-US" dirty="0"/>
              <a:t>improved water supply in quality and quantity;</a:t>
            </a:r>
          </a:p>
          <a:p>
            <a:pPr lvl="0">
              <a:buFont typeface="Wingdings" pitchFamily="2" charset="2"/>
              <a:buChar char="ü"/>
            </a:pPr>
            <a:r>
              <a:rPr lang="en-US" dirty="0"/>
              <a:t>better roads; and</a:t>
            </a:r>
          </a:p>
          <a:p>
            <a:pPr lvl="0">
              <a:buFont typeface="Wingdings" pitchFamily="2" charset="2"/>
              <a:buChar char="ü"/>
            </a:pPr>
            <a:r>
              <a:rPr lang="en-US" dirty="0"/>
              <a:t> Improved solid waste collection. </a:t>
            </a:r>
          </a:p>
          <a:p>
            <a:pPr>
              <a:buFont typeface="Wingdings" pitchFamily="2" charset="2"/>
              <a:buChar char="v"/>
            </a:pPr>
            <a:r>
              <a:rPr lang="en-US" dirty="0"/>
              <a:t>This procedure provides credibility to the selected intervention. </a:t>
            </a:r>
          </a:p>
          <a:p>
            <a:pPr>
              <a:buNone/>
            </a:pPr>
            <a:endParaRPr lang="en-US" dirty="0"/>
          </a:p>
          <a:p>
            <a:pPr lvl="0">
              <a:buNone/>
            </a:pPr>
            <a:endParaRPr lang="en-US" dirty="0"/>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a:buNone/>
            </a:pPr>
            <a:r>
              <a:rPr lang="en-US" b="1" i="1" dirty="0"/>
              <a:t>5.3. The proposed approach (type of intervention)</a:t>
            </a:r>
            <a:endParaRPr lang="en-US" dirty="0"/>
          </a:p>
          <a:p>
            <a:pPr lvl="0">
              <a:buFont typeface="Wingdings" pitchFamily="2" charset="2"/>
              <a:buChar char="v"/>
            </a:pPr>
            <a:r>
              <a:rPr lang="en-US" dirty="0"/>
              <a:t>The project proposal should describe the strategy chosen for solving the problem and precisely how it will lead to improvement.</a:t>
            </a:r>
          </a:p>
          <a:p>
            <a:pPr lvl="0">
              <a:buNone/>
            </a:pPr>
            <a:endParaRPr lang="en-US" dirty="0"/>
          </a:p>
          <a:p>
            <a:pPr>
              <a:buNone/>
            </a:pPr>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lstStyle/>
          <a:p>
            <a:pPr>
              <a:buNone/>
            </a:pPr>
            <a:r>
              <a:rPr lang="en-US" sz="2800" b="1" i="1" dirty="0"/>
              <a:t>5.4. The implementing organization</a:t>
            </a:r>
            <a:endParaRPr lang="en-US" sz="2800" dirty="0"/>
          </a:p>
          <a:p>
            <a:pPr lvl="0">
              <a:buFont typeface="Wingdings" pitchFamily="2" charset="2"/>
              <a:buChar char="v"/>
            </a:pPr>
            <a:r>
              <a:rPr lang="en-US" sz="2800" dirty="0"/>
              <a:t>This section should describe the capabilities of your organization by referring to its capacity and previous project record. </a:t>
            </a:r>
          </a:p>
          <a:p>
            <a:pPr lvl="0">
              <a:buFont typeface="Wingdings" pitchFamily="2" charset="2"/>
              <a:buChar char="v"/>
            </a:pPr>
            <a:r>
              <a:rPr lang="en-US" sz="2800" dirty="0"/>
              <a:t>Describe why exactly your organization is the most appropriate to run the project, its connection to the local community, the constituency behind the organization and what kind of expertise the organization can provide.</a:t>
            </a:r>
          </a:p>
          <a:p>
            <a:pPr lvl="0">
              <a:buFont typeface="Wingdings" pitchFamily="2" charset="2"/>
              <a:buChar char="v"/>
            </a:pPr>
            <a:r>
              <a:rPr lang="en-US" sz="2800" dirty="0"/>
              <a:t> If other partners are involved in implementation provide some information on their capacity as well.</a:t>
            </a:r>
          </a:p>
          <a:p>
            <a:pPr lvl="0">
              <a:buFont typeface="Wingdings" pitchFamily="2" charset="2"/>
              <a:buChar char="v"/>
            </a:pPr>
            <a:endParaRPr lang="en-US" sz="2800" dirty="0"/>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638800"/>
          </a:xfrm>
        </p:spPr>
        <p:txBody>
          <a:bodyPr>
            <a:normAutofit lnSpcReduction="10000"/>
          </a:bodyPr>
          <a:lstStyle/>
          <a:p>
            <a:pPr lvl="0">
              <a:buNone/>
            </a:pPr>
            <a:r>
              <a:rPr lang="en-US" b="1" dirty="0"/>
              <a:t>6. Project goal</a:t>
            </a:r>
          </a:p>
          <a:p>
            <a:pPr>
              <a:buNone/>
            </a:pPr>
            <a:r>
              <a:rPr lang="en-US" b="1" dirty="0"/>
              <a:t>7. Project results(Outcome and Output)</a:t>
            </a:r>
            <a:endParaRPr lang="en-US" dirty="0"/>
          </a:p>
          <a:p>
            <a:pPr lvl="0">
              <a:buNone/>
            </a:pPr>
            <a:r>
              <a:rPr lang="en-US" b="1" dirty="0"/>
              <a:t>8. Target group</a:t>
            </a:r>
            <a:endParaRPr lang="en-US" dirty="0"/>
          </a:p>
          <a:p>
            <a:pPr lvl="0">
              <a:buFont typeface="Wingdings" pitchFamily="2" charset="2"/>
              <a:buChar char="v"/>
            </a:pPr>
            <a:r>
              <a:rPr lang="en-US" dirty="0"/>
              <a:t>Define the target group and show how it will benefit from the project. </a:t>
            </a:r>
          </a:p>
          <a:p>
            <a:pPr lvl="0">
              <a:buFont typeface="Wingdings" pitchFamily="2" charset="2"/>
              <a:buChar char="v"/>
            </a:pPr>
            <a:r>
              <a:rPr lang="en-US" dirty="0"/>
              <a:t>The project should provide a detailed description of the size and characteristics of the target groups, and especially of direct project beneficiaries.</a:t>
            </a:r>
          </a:p>
          <a:p>
            <a:pPr lvl="0">
              <a:buFont typeface="Wingdings" pitchFamily="2" charset="2"/>
              <a:buChar char="v"/>
            </a:pPr>
            <a:r>
              <a:rPr lang="en-US" dirty="0"/>
              <a:t>The criteria for target group analysis may be ethnic composition, gender, age, etc. </a:t>
            </a:r>
          </a:p>
          <a:p>
            <a:pPr>
              <a:buNone/>
            </a:pPr>
            <a:endParaRPr lang="en-US" dirty="0"/>
          </a:p>
          <a:p>
            <a:pPr lvl="0">
              <a:buFont typeface="Wingdings" pitchFamily="2" charset="2"/>
              <a:buChar char="v"/>
            </a:pPr>
            <a:endParaRPr lang="en-US" dirty="0"/>
          </a:p>
          <a:p>
            <a:pPr lvl="0">
              <a:buFont typeface="Wingdings" pitchFamily="2" charset="2"/>
              <a:buChar char="v"/>
            </a:pPr>
            <a:endParaRPr lang="en-US" dirty="0"/>
          </a:p>
          <a:p>
            <a:pPr lvl="0">
              <a:buNone/>
            </a:pPr>
            <a:endParaRPr lang="en-US" dirty="0"/>
          </a:p>
          <a:p>
            <a:pPr>
              <a:buNone/>
            </a:pP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762000"/>
            <a:ext cx="8229600" cy="5364163"/>
          </a:xfrm>
        </p:spPr>
        <p:txBody>
          <a:bodyPr>
            <a:normAutofit lnSpcReduction="10000"/>
          </a:bodyPr>
          <a:lstStyle/>
          <a:p>
            <a:pPr lvl="0">
              <a:buNone/>
            </a:pPr>
            <a:r>
              <a:rPr lang="en-US" b="1" dirty="0"/>
              <a:t> 9. Project implementation</a:t>
            </a:r>
            <a:endParaRPr lang="en-US" dirty="0"/>
          </a:p>
          <a:p>
            <a:pPr lvl="0">
              <a:buFont typeface="Wingdings" pitchFamily="2" charset="2"/>
              <a:buChar char="v"/>
            </a:pPr>
            <a:r>
              <a:rPr lang="en-US" dirty="0"/>
              <a:t>The implementation plan should describe activities and resource allocation in as much detail as possible.</a:t>
            </a:r>
          </a:p>
          <a:p>
            <a:pPr lvl="0">
              <a:buFont typeface="Wingdings" pitchFamily="2" charset="2"/>
              <a:buChar char="v"/>
            </a:pPr>
            <a:r>
              <a:rPr lang="en-US" dirty="0"/>
              <a:t> It is exceptionally important to provide a good overview of who is going to implement the project’s activities, as well as when and where their implementation is.</a:t>
            </a:r>
          </a:p>
          <a:p>
            <a:pPr lvl="0">
              <a:buFont typeface="Wingdings" pitchFamily="2" charset="2"/>
              <a:buChar char="v"/>
            </a:pPr>
            <a:r>
              <a:rPr lang="en-US" dirty="0"/>
              <a:t>The implementation plan may be divided into two key elements: the </a:t>
            </a:r>
            <a:r>
              <a:rPr lang="en-US" b="1" dirty="0"/>
              <a:t>activity plan and the resource plan.</a:t>
            </a:r>
            <a:r>
              <a:rPr lang="en-US" dirty="0"/>
              <a:t> </a:t>
            </a:r>
          </a:p>
          <a:p>
            <a:pPr>
              <a:buNone/>
            </a:pP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lstStyle/>
          <a:p>
            <a:pPr lvl="1">
              <a:buNone/>
            </a:pPr>
            <a:r>
              <a:rPr lang="en-US" b="1" i="1" dirty="0"/>
              <a:t>9.1. Activity plan (schedule)</a:t>
            </a:r>
            <a:endParaRPr lang="en-US" sz="2400" dirty="0"/>
          </a:p>
          <a:p>
            <a:pPr lvl="0">
              <a:buFont typeface="Wingdings" pitchFamily="2" charset="2"/>
              <a:buChar char="v"/>
            </a:pPr>
            <a:r>
              <a:rPr lang="en-US" dirty="0"/>
              <a:t>The activity plan should include specific information and explanations of each of the planned project activities. </a:t>
            </a:r>
            <a:endParaRPr lang="en-US" sz="2800" dirty="0"/>
          </a:p>
          <a:p>
            <a:pPr lvl="0">
              <a:buFont typeface="Wingdings" pitchFamily="2" charset="2"/>
              <a:buChar char="v"/>
            </a:pPr>
            <a:r>
              <a:rPr lang="en-US" dirty="0"/>
              <a:t>The duration of the project should be clearly stated, with considerable detail including the beginning and the end of the project. </a:t>
            </a:r>
            <a:endParaRPr lang="en-US" sz="2800" dirty="0"/>
          </a:p>
          <a:p>
            <a:pPr>
              <a:buNone/>
            </a:pPr>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914400"/>
            <a:ext cx="8229600" cy="5211763"/>
          </a:xfrm>
        </p:spPr>
        <p:txBody>
          <a:bodyPr/>
          <a:lstStyle/>
          <a:p>
            <a:pPr lvl="1">
              <a:buNone/>
            </a:pPr>
            <a:r>
              <a:rPr lang="en-US" b="1" i="1" dirty="0"/>
              <a:t>9.2.Resource Plan</a:t>
            </a:r>
            <a:endParaRPr lang="en-US" sz="2400" dirty="0"/>
          </a:p>
          <a:p>
            <a:pPr>
              <a:buFont typeface="Wingdings" pitchFamily="2" charset="2"/>
              <a:buChar char="v"/>
            </a:pPr>
            <a:r>
              <a:rPr lang="en-US" dirty="0"/>
              <a:t>The resource plan should provide information on the means necessary to undertake the project.</a:t>
            </a:r>
            <a:endParaRPr lang="en-US" sz="2800" dirty="0"/>
          </a:p>
          <a:p>
            <a:pPr>
              <a:buFont typeface="Wingdings" pitchFamily="2" charset="2"/>
              <a:buChar char="v"/>
            </a:pPr>
            <a:r>
              <a:rPr lang="en-US" dirty="0"/>
              <a:t> Cost categories are established at this stage in order to aggregate and summarize the cost information for budgeting.</a:t>
            </a:r>
            <a:endParaRPr lang="en-US" sz="2800" dirty="0"/>
          </a:p>
          <a:p>
            <a:pPr>
              <a:buNone/>
            </a:pP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lvl="0">
              <a:buNone/>
            </a:pPr>
            <a:r>
              <a:rPr lang="en-US" sz="2800" b="1" dirty="0"/>
              <a:t>10. Budget</a:t>
            </a:r>
            <a:endParaRPr lang="en-US" sz="2800" dirty="0"/>
          </a:p>
          <a:p>
            <a:pPr lvl="0">
              <a:buFont typeface="Wingdings" pitchFamily="2" charset="2"/>
              <a:buChar char="v"/>
            </a:pPr>
            <a:r>
              <a:rPr lang="en-US" sz="2800" dirty="0"/>
              <a:t>In simple terms, a budget is an itemized summary of an organization's expected income and expenses over a specified period of time.</a:t>
            </a:r>
          </a:p>
          <a:p>
            <a:pPr lvl="0">
              <a:buFont typeface="Wingdings" pitchFamily="2" charset="2"/>
              <a:buChar char="v"/>
            </a:pPr>
            <a:r>
              <a:rPr lang="en-US" sz="2800" dirty="0"/>
              <a:t>It is essential that financial officers comply clearly and punctually with a funding organization's budgeting and reporting requirements.</a:t>
            </a:r>
          </a:p>
          <a:p>
            <a:pPr lvl="0">
              <a:buFont typeface="Wingdings" pitchFamily="2" charset="2"/>
              <a:buChar char="v"/>
            </a:pPr>
            <a:r>
              <a:rPr lang="en-US" sz="2800" dirty="0"/>
              <a:t>The two main elements of any budget are income and expenditures. </a:t>
            </a:r>
          </a:p>
          <a:p>
            <a:pPr>
              <a:buNone/>
            </a:pPr>
            <a:endParaRPr lang="en-US" sz="2800"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lvl="0">
              <a:buNone/>
            </a:pPr>
            <a:r>
              <a:rPr lang="en-US" sz="2800" b="1" dirty="0"/>
              <a:t>11. Monitoring and evaluation</a:t>
            </a:r>
            <a:endParaRPr lang="en-US" sz="2800" dirty="0"/>
          </a:p>
          <a:p>
            <a:pPr lvl="0">
              <a:buFont typeface="Wingdings" pitchFamily="2" charset="2"/>
              <a:buChar char="v"/>
            </a:pPr>
            <a:r>
              <a:rPr lang="en-US" sz="2800" dirty="0"/>
              <a:t>The basis for monitoring is set when the </a:t>
            </a:r>
            <a:r>
              <a:rPr lang="en-US" sz="2800" b="1" dirty="0"/>
              <a:t>indicators for results are set. </a:t>
            </a:r>
          </a:p>
          <a:p>
            <a:pPr lvl="0">
              <a:buFont typeface="Wingdings" pitchFamily="2" charset="2"/>
              <a:buChar char="v"/>
            </a:pPr>
            <a:r>
              <a:rPr lang="en-US" sz="2800" b="1" dirty="0"/>
              <a:t>The project </a:t>
            </a:r>
            <a:r>
              <a:rPr lang="en-US" sz="2800" dirty="0"/>
              <a:t>proposal should indicate:</a:t>
            </a:r>
          </a:p>
          <a:p>
            <a:pPr lvl="0">
              <a:buFont typeface="Wingdings" pitchFamily="2" charset="2"/>
              <a:buChar char="ü"/>
            </a:pPr>
            <a:r>
              <a:rPr lang="en-US" sz="2800" dirty="0"/>
              <a:t>how and when the project management team will conduct activities to monitor the project’s progress;</a:t>
            </a:r>
          </a:p>
          <a:p>
            <a:pPr lvl="0">
              <a:buFont typeface="Wingdings" pitchFamily="2" charset="2"/>
              <a:buChar char="ü"/>
            </a:pPr>
            <a:r>
              <a:rPr lang="en-US" sz="2800" dirty="0"/>
              <a:t>Which methods will be used to monitor and evaluate; and who will do the evaluation. </a:t>
            </a:r>
          </a:p>
          <a:p>
            <a:pPr>
              <a:buNone/>
            </a:pPr>
            <a:endParaRPr lang="en-US" sz="2800"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algn="l"/>
            <a:r>
              <a:rPr lang="en-US" sz="2800" dirty="0"/>
              <a:t>Cont’d</a:t>
            </a:r>
          </a:p>
        </p:txBody>
      </p:sp>
      <p:sp>
        <p:nvSpPr>
          <p:cNvPr id="3" name="Content Placeholder 2"/>
          <p:cNvSpPr>
            <a:spLocks noGrp="1"/>
          </p:cNvSpPr>
          <p:nvPr>
            <p:ph idx="1"/>
          </p:nvPr>
        </p:nvSpPr>
        <p:spPr>
          <a:xfrm>
            <a:off x="457200" y="838200"/>
            <a:ext cx="8229600" cy="5287963"/>
          </a:xfrm>
        </p:spPr>
        <p:txBody>
          <a:bodyPr>
            <a:normAutofit/>
          </a:bodyPr>
          <a:lstStyle/>
          <a:p>
            <a:pPr lvl="0">
              <a:buNone/>
            </a:pPr>
            <a:r>
              <a:rPr lang="en-US" sz="2800" b="1" dirty="0"/>
              <a:t>12.  Reporting</a:t>
            </a:r>
            <a:endParaRPr lang="en-US" sz="2800" dirty="0"/>
          </a:p>
          <a:p>
            <a:pPr lvl="0">
              <a:buFont typeface="Wingdings" pitchFamily="2" charset="2"/>
              <a:buChar char="v"/>
            </a:pPr>
            <a:r>
              <a:rPr lang="en-US" sz="2800" dirty="0"/>
              <a:t>The schedule of project progress and financial report could be set in the project proposal.</a:t>
            </a:r>
          </a:p>
          <a:p>
            <a:pPr lvl="0">
              <a:buFont typeface="Wingdings" pitchFamily="2" charset="2"/>
              <a:buChar char="v"/>
            </a:pPr>
            <a:r>
              <a:rPr lang="en-US" sz="2800" dirty="0"/>
              <a:t>Often these obligations are determined by the standard requirements of the donor agency.</a:t>
            </a:r>
          </a:p>
          <a:p>
            <a:pPr lvl="0">
              <a:buFont typeface="Wingdings" pitchFamily="2" charset="2"/>
              <a:buChar char="v"/>
            </a:pPr>
            <a:r>
              <a:rPr lang="en-US" sz="2800" dirty="0"/>
              <a:t>The project report may be compiled in different versions, with regard to the audience they are targeting. </a:t>
            </a:r>
          </a:p>
          <a:p>
            <a:pPr>
              <a:buNone/>
            </a:pP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7336</TotalTime>
  <Words>10344</Words>
  <Application>Microsoft Office PowerPoint</Application>
  <PresentationFormat>On-screen Show (4:3)</PresentationFormat>
  <Paragraphs>1053</Paragraphs>
  <Slides>152</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152</vt:i4>
      </vt:variant>
    </vt:vector>
  </HeadingPairs>
  <TitlesOfParts>
    <vt:vector size="156" baseType="lpstr">
      <vt:lpstr>Arial</vt:lpstr>
      <vt:lpstr>Calibri</vt:lpstr>
      <vt:lpstr>Wingdings</vt:lpstr>
      <vt:lpstr>Office Theme</vt:lpstr>
      <vt:lpstr>University of Gondar Faculty of Education  Department of Educational Planning and Management</vt:lpstr>
      <vt:lpstr> Chapter One: The Basics of Project and their Scope </vt:lpstr>
      <vt:lpstr>Cont’d </vt:lpstr>
      <vt:lpstr>Cont’d</vt:lpstr>
      <vt:lpstr>Cont’d</vt:lpstr>
      <vt:lpstr>Cont’d</vt:lpstr>
      <vt:lpstr>Cont’d</vt:lpstr>
      <vt:lpstr> 1.3.Project stakeholders </vt:lpstr>
      <vt:lpstr>Cont’d</vt:lpstr>
      <vt:lpstr>Cont’d</vt:lpstr>
      <vt:lpstr>Cont’d</vt:lpstr>
      <vt:lpstr>  1.6.Management-by-Projects </vt:lpstr>
      <vt:lpstr>  1.7. Projects in Education  </vt:lpstr>
      <vt:lpstr>  The History of Educational Projects funded by Multilateral Development Banks </vt:lpstr>
      <vt:lpstr>Cont’d</vt:lpstr>
      <vt:lpstr>Cont’d</vt:lpstr>
      <vt:lpstr>Projects in the 1970s</vt:lpstr>
      <vt:lpstr>Cont’d</vt:lpstr>
      <vt:lpstr>Cont’d</vt:lpstr>
      <vt:lpstr>Cont’d</vt:lpstr>
      <vt:lpstr>Cont’d</vt:lpstr>
      <vt:lpstr>Cont’d</vt:lpstr>
      <vt:lpstr>Cont’d</vt:lpstr>
      <vt:lpstr>Cont’d</vt:lpstr>
      <vt:lpstr>Cont’d</vt:lpstr>
      <vt:lpstr> Relationship between Plans, Policies, Programs and Projects  </vt:lpstr>
      <vt:lpstr>Cont’d</vt:lpstr>
      <vt:lpstr>Project Scope </vt:lpstr>
      <vt:lpstr>Scope of Projects</vt:lpstr>
      <vt:lpstr> Project Parameters </vt:lpstr>
      <vt:lpstr>Cont’d</vt:lpstr>
      <vt:lpstr>Cont’d</vt:lpstr>
      <vt:lpstr>Cont’d</vt:lpstr>
      <vt:lpstr>Project classification</vt:lpstr>
      <vt:lpstr>Cont’d</vt:lpstr>
      <vt:lpstr>  Advantages and disadvantages of Project-based tasks.   </vt:lpstr>
      <vt:lpstr>Cont’d</vt:lpstr>
      <vt:lpstr>Cont’d- advantages</vt:lpstr>
      <vt:lpstr>Cont’d- Disadvantages</vt:lpstr>
      <vt:lpstr> Cont’d -Disadvantages </vt:lpstr>
      <vt:lpstr>Kinds of jobs that need project planning </vt:lpstr>
      <vt:lpstr> Kinds of jobs that need project planning </vt:lpstr>
      <vt:lpstr>Unit Two: Project Cycle Management</vt:lpstr>
      <vt:lpstr> Cont’d- Project cycle management </vt:lpstr>
      <vt:lpstr>Cont’d-Project cycle management</vt:lpstr>
      <vt:lpstr>1. Idea conception and project identification </vt:lpstr>
      <vt:lpstr> Idea conception and project identification  </vt:lpstr>
      <vt:lpstr>1. Idea Conception and Project Identification </vt:lpstr>
      <vt:lpstr>  a. Screening and Justification of the project </vt:lpstr>
      <vt:lpstr>Cont’d</vt:lpstr>
      <vt:lpstr>Cont’d</vt:lpstr>
      <vt:lpstr>Cont’d</vt:lpstr>
      <vt:lpstr>Cont’d</vt:lpstr>
      <vt:lpstr>Cont’d</vt:lpstr>
      <vt:lpstr>Cont’d</vt:lpstr>
      <vt:lpstr>Cont’d</vt:lpstr>
      <vt:lpstr>Cont’d</vt:lpstr>
      <vt:lpstr>Cont’d</vt:lpstr>
      <vt:lpstr>Cont’d</vt:lpstr>
      <vt:lpstr>Stakeholder analysis</vt:lpstr>
      <vt:lpstr>Cont’d</vt:lpstr>
      <vt:lpstr>Cont’d</vt:lpstr>
      <vt:lpstr>Cont’d</vt:lpstr>
      <vt:lpstr>  Project Design Hierarchy and Planning Frameworks </vt:lpstr>
      <vt:lpstr>Cont’d</vt:lpstr>
      <vt:lpstr>Cont’d</vt:lpstr>
      <vt:lpstr>  Project Hierarchy or Logframe Definitions </vt:lpstr>
      <vt:lpstr>Cont’d</vt:lpstr>
      <vt:lpstr>Cont’d</vt:lpstr>
      <vt:lpstr> Project Goals, Objectives, Outputs and Activities </vt:lpstr>
      <vt:lpstr>Cont’d</vt:lpstr>
      <vt:lpstr>Cont’d</vt:lpstr>
      <vt:lpstr>Cont’d</vt:lpstr>
      <vt:lpstr>Cont’d</vt:lpstr>
      <vt:lpstr>Cont’d</vt:lpstr>
      <vt:lpstr>  What is an Indicator?   </vt:lpstr>
      <vt:lpstr>Cont’d</vt:lpstr>
      <vt:lpstr>Cont’d</vt:lpstr>
      <vt:lpstr>Cont’d</vt:lpstr>
      <vt:lpstr>Cont’d</vt:lpstr>
      <vt:lpstr>  Project Identification Brief (PIB) or Concept note preparation. </vt:lpstr>
      <vt:lpstr> 2.2.Project write up/formulation/preparation/design </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14. Annex</vt:lpstr>
      <vt:lpstr>Cont’d</vt:lpstr>
      <vt:lpstr>  2.2. Project Feasibility Study. </vt:lpstr>
      <vt:lpstr>Cont’d</vt:lpstr>
      <vt:lpstr>Cont’d</vt:lpstr>
      <vt:lpstr>Cont’d</vt:lpstr>
      <vt:lpstr>b. Socio-Political Feasibility</vt:lpstr>
      <vt:lpstr>Cont’d</vt:lpstr>
      <vt:lpstr>e. Financial feasibility</vt:lpstr>
      <vt:lpstr> 2.3.2. Project Appraisal </vt:lpstr>
      <vt:lpstr>Cont’d</vt:lpstr>
      <vt:lpstr>Cont’d</vt:lpstr>
      <vt:lpstr>Cont’d</vt:lpstr>
      <vt:lpstr>Cont’d</vt:lpstr>
      <vt:lpstr>Cont’d</vt:lpstr>
      <vt:lpstr>Cont’d</vt:lpstr>
      <vt:lpstr>Cont’d</vt:lpstr>
      <vt:lpstr> b. Money  </vt:lpstr>
      <vt:lpstr>Cont’d</vt:lpstr>
      <vt:lpstr>Cont’d</vt:lpstr>
      <vt:lpstr>Cont’d</vt:lpstr>
      <vt:lpstr>Cont’d</vt:lpstr>
      <vt:lpstr> e. Information </vt:lpstr>
      <vt:lpstr> Cont’d </vt:lpstr>
      <vt:lpstr> 2.4.1. Planning Project Implementation </vt:lpstr>
      <vt:lpstr>Cont’d</vt:lpstr>
      <vt:lpstr>Cont’d</vt:lpstr>
      <vt:lpstr>Cont’d</vt:lpstr>
      <vt:lpstr>Cont’d</vt:lpstr>
      <vt:lpstr> b. The role of the implementing agency  </vt:lpstr>
      <vt:lpstr>Cont’d</vt:lpstr>
      <vt:lpstr>Cont’d</vt:lpstr>
      <vt:lpstr>Cont’d</vt:lpstr>
      <vt:lpstr>2.5. Project Monitoring and Evaluation. 2.5.1. Project Monitoring </vt:lpstr>
      <vt:lpstr>Cont’d</vt:lpstr>
      <vt:lpstr>Cont’d</vt:lpstr>
      <vt:lpstr>Cont’d</vt:lpstr>
      <vt:lpstr> 2.5.2. Project Evaluation </vt:lpstr>
      <vt:lpstr>Cont’d</vt:lpstr>
      <vt:lpstr>Cont’d</vt:lpstr>
      <vt:lpstr>Unit Three: Project Management 3.1. Project Cycle Management and its Principles </vt:lpstr>
      <vt:lpstr>Cont’d</vt:lpstr>
      <vt:lpstr> The Project Management Process </vt:lpstr>
      <vt:lpstr>Cont’d</vt:lpstr>
      <vt:lpstr> Skills and competencies of project Managers </vt:lpstr>
      <vt:lpstr>Cont’d</vt:lpstr>
      <vt:lpstr>Cont’d</vt:lpstr>
      <vt:lpstr>Cont’d</vt:lpstr>
      <vt:lpstr>Cont’d</vt:lpstr>
      <vt:lpstr>Cont’d</vt:lpstr>
      <vt:lpstr> Success Factors for Managing Projects </vt:lpstr>
      <vt:lpstr>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between Plans, Policies, Programs and Projects</dc:title>
  <dc:creator>se</dc:creator>
  <cp:lastModifiedBy>inedis</cp:lastModifiedBy>
  <cp:revision>191</cp:revision>
  <dcterms:created xsi:type="dcterms:W3CDTF">2017-04-29T06:03:18Z</dcterms:created>
  <dcterms:modified xsi:type="dcterms:W3CDTF">2020-04-27T15:21:08Z</dcterms:modified>
</cp:coreProperties>
</file>