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88"/>
  </p:notesMasterIdLst>
  <p:sldIdLst>
    <p:sldId id="256" r:id="rId2"/>
    <p:sldId id="342" r:id="rId3"/>
    <p:sldId id="257" r:id="rId4"/>
    <p:sldId id="258" r:id="rId5"/>
    <p:sldId id="259" r:id="rId6"/>
    <p:sldId id="260"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FF"/>
    <a:srgbClr val="46CC66"/>
    <a:srgbClr val="0000CC"/>
    <a:srgbClr val="F71B5A"/>
    <a:srgbClr val="00FF00"/>
    <a:srgbClr val="18FAEF"/>
    <a:srgbClr val="5925ED"/>
    <a:srgbClr val="003366"/>
    <a:srgbClr val="FB17CA"/>
    <a:srgbClr val="3729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80" y="4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notesMaster" Target="notesMasters/notesMaster1.xml"/><Relationship Id="rId9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FBF4FC3-2770-4E81-B7B4-BFF8559A58C9}" type="doc">
      <dgm:prSet loTypeId="urn:microsoft.com/office/officeart/2005/8/layout/cycle1" loCatId="cycle" qsTypeId="urn:microsoft.com/office/officeart/2005/8/quickstyle/simple1" qsCatId="simple" csTypeId="urn:microsoft.com/office/officeart/2005/8/colors/accent1_2" csCatId="accent1"/>
      <dgm:spPr/>
      <dgm:t>
        <a:bodyPr/>
        <a:lstStyle/>
        <a:p>
          <a:endParaRPr lang="en-US"/>
        </a:p>
      </dgm:t>
    </dgm:pt>
    <dgm:pt modelId="{EC00C19C-B690-4ACD-827F-CA8A0D8648D9}">
      <dgm:prSet/>
      <dgm:spPr/>
      <dgm:t>
        <a:bodyPr/>
        <a:lstStyle/>
        <a:p>
          <a:pPr marR="0" algn="ctr" rtl="0"/>
          <a:r>
            <a:rPr lang="en-US" baseline="0">
              <a:latin typeface="Calibri"/>
            </a:rPr>
            <a:t>2. Inventory of available sources and data</a:t>
          </a:r>
          <a:endParaRPr lang="en-US"/>
        </a:p>
      </dgm:t>
    </dgm:pt>
    <dgm:pt modelId="{CEF0F796-637E-44E4-BDDF-5443A174BFB3}" type="parTrans" cxnId="{B983A1D8-1ED0-4780-B5E5-36C335BCF206}">
      <dgm:prSet/>
      <dgm:spPr/>
      <dgm:t>
        <a:bodyPr/>
        <a:lstStyle/>
        <a:p>
          <a:endParaRPr lang="en-US"/>
        </a:p>
      </dgm:t>
    </dgm:pt>
    <dgm:pt modelId="{04755103-B1E4-4C77-882F-70EC3DA05519}" type="sibTrans" cxnId="{B983A1D8-1ED0-4780-B5E5-36C335BCF206}">
      <dgm:prSet/>
      <dgm:spPr/>
      <dgm:t>
        <a:bodyPr/>
        <a:lstStyle/>
        <a:p>
          <a:endParaRPr lang="en-US"/>
        </a:p>
      </dgm:t>
    </dgm:pt>
    <dgm:pt modelId="{BC354521-553E-4125-AF51-D3DB96A922A4}">
      <dgm:prSet/>
      <dgm:spPr/>
      <dgm:t>
        <a:bodyPr/>
        <a:lstStyle/>
        <a:p>
          <a:pPr marR="0" algn="ctr" rtl="0"/>
          <a:r>
            <a:rPr lang="en-US" baseline="0">
              <a:latin typeface="Calibri"/>
            </a:rPr>
            <a:t>3. Data collection </a:t>
          </a:r>
          <a:endParaRPr lang="en-US"/>
        </a:p>
      </dgm:t>
    </dgm:pt>
    <dgm:pt modelId="{F2E98D80-B3E2-4431-A710-6FEC17F31E4C}" type="parTrans" cxnId="{3D5A68DC-A6F8-4259-A9E9-4D01F78E3489}">
      <dgm:prSet/>
      <dgm:spPr/>
      <dgm:t>
        <a:bodyPr/>
        <a:lstStyle/>
        <a:p>
          <a:endParaRPr lang="en-US"/>
        </a:p>
      </dgm:t>
    </dgm:pt>
    <dgm:pt modelId="{AC0F2784-6FF9-428D-AFAF-5EA78C5EBFF5}" type="sibTrans" cxnId="{3D5A68DC-A6F8-4259-A9E9-4D01F78E3489}">
      <dgm:prSet/>
      <dgm:spPr/>
      <dgm:t>
        <a:bodyPr/>
        <a:lstStyle/>
        <a:p>
          <a:endParaRPr lang="en-US"/>
        </a:p>
      </dgm:t>
    </dgm:pt>
    <dgm:pt modelId="{E6F70568-D1E3-4133-AB9D-BFE71F7160E0}">
      <dgm:prSet/>
      <dgm:spPr/>
      <dgm:t>
        <a:bodyPr/>
        <a:lstStyle/>
        <a:p>
          <a:pPr marR="0" algn="ctr" rtl="0"/>
          <a:r>
            <a:rPr lang="en-US" baseline="0">
              <a:latin typeface="Calibri"/>
            </a:rPr>
            <a:t>4. Data base management </a:t>
          </a:r>
          <a:endParaRPr lang="en-US"/>
        </a:p>
      </dgm:t>
    </dgm:pt>
    <dgm:pt modelId="{DCEA5E06-12A9-4CAD-8DDC-4866061F23C6}" type="parTrans" cxnId="{6ECCE796-378B-42E1-AECE-4C13FF1042F3}">
      <dgm:prSet/>
      <dgm:spPr/>
      <dgm:t>
        <a:bodyPr/>
        <a:lstStyle/>
        <a:p>
          <a:endParaRPr lang="en-US"/>
        </a:p>
      </dgm:t>
    </dgm:pt>
    <dgm:pt modelId="{8F077959-9378-4F6B-ABB4-2548215BC566}" type="sibTrans" cxnId="{6ECCE796-378B-42E1-AECE-4C13FF1042F3}">
      <dgm:prSet/>
      <dgm:spPr/>
      <dgm:t>
        <a:bodyPr/>
        <a:lstStyle/>
        <a:p>
          <a:endParaRPr lang="en-US"/>
        </a:p>
      </dgm:t>
    </dgm:pt>
    <dgm:pt modelId="{F18731B5-867A-475B-B23A-3D95BE9A55D8}">
      <dgm:prSet/>
      <dgm:spPr/>
      <dgm:t>
        <a:bodyPr/>
        <a:lstStyle/>
        <a:p>
          <a:pPr marR="0" algn="ctr" rtl="0"/>
          <a:r>
            <a:rPr lang="en-US" baseline="0">
              <a:latin typeface="Calibri"/>
            </a:rPr>
            <a:t>5. Data processing </a:t>
          </a:r>
          <a:endParaRPr lang="en-US"/>
        </a:p>
      </dgm:t>
    </dgm:pt>
    <dgm:pt modelId="{D766DD4F-3D25-41BE-85BB-D374CAA1AC7C}" type="parTrans" cxnId="{8A4FB542-F893-4260-B84B-85EA25CEDFED}">
      <dgm:prSet/>
      <dgm:spPr/>
      <dgm:t>
        <a:bodyPr/>
        <a:lstStyle/>
        <a:p>
          <a:endParaRPr lang="en-US"/>
        </a:p>
      </dgm:t>
    </dgm:pt>
    <dgm:pt modelId="{D7F9EFFE-3631-4FDA-A5C7-D45C1919B546}" type="sibTrans" cxnId="{8A4FB542-F893-4260-B84B-85EA25CEDFED}">
      <dgm:prSet/>
      <dgm:spPr/>
      <dgm:t>
        <a:bodyPr/>
        <a:lstStyle/>
        <a:p>
          <a:endParaRPr lang="en-US"/>
        </a:p>
      </dgm:t>
    </dgm:pt>
    <dgm:pt modelId="{F3974840-6A22-4027-BA0A-5EEBEDA6D905}">
      <dgm:prSet/>
      <dgm:spPr/>
      <dgm:t>
        <a:bodyPr/>
        <a:lstStyle/>
        <a:p>
          <a:pPr marR="0" algn="ctr" rtl="0"/>
          <a:r>
            <a:rPr lang="en-US" baseline="0">
              <a:latin typeface="Calibri"/>
            </a:rPr>
            <a:t>6. Presentation of results </a:t>
          </a:r>
          <a:endParaRPr lang="en-US"/>
        </a:p>
      </dgm:t>
    </dgm:pt>
    <dgm:pt modelId="{75BF6F14-14AA-417F-B661-035DF11C403A}" type="parTrans" cxnId="{5EA3A899-D8C3-488C-9EEC-ACD91A068317}">
      <dgm:prSet/>
      <dgm:spPr/>
      <dgm:t>
        <a:bodyPr/>
        <a:lstStyle/>
        <a:p>
          <a:endParaRPr lang="en-US"/>
        </a:p>
      </dgm:t>
    </dgm:pt>
    <dgm:pt modelId="{B2682BDD-A941-4C45-9439-C2F939B1ADBC}" type="sibTrans" cxnId="{5EA3A899-D8C3-488C-9EEC-ACD91A068317}">
      <dgm:prSet/>
      <dgm:spPr/>
      <dgm:t>
        <a:bodyPr/>
        <a:lstStyle/>
        <a:p>
          <a:endParaRPr lang="en-US"/>
        </a:p>
      </dgm:t>
    </dgm:pt>
    <dgm:pt modelId="{85D6BB77-5BE1-41E0-B9D1-A804EEFF009E}">
      <dgm:prSet/>
      <dgm:spPr/>
      <dgm:t>
        <a:bodyPr/>
        <a:lstStyle/>
        <a:p>
          <a:pPr marR="0" algn="ctr" rtl="0"/>
          <a:r>
            <a:rPr lang="en-US" baseline="0">
              <a:latin typeface="Calibri"/>
            </a:rPr>
            <a:t>1. Identification of information needs </a:t>
          </a:r>
          <a:endParaRPr lang="en-US"/>
        </a:p>
      </dgm:t>
    </dgm:pt>
    <dgm:pt modelId="{251D8D2C-7DCB-4681-8303-84264AF028F7}" type="parTrans" cxnId="{80AE6AD0-D4DE-4059-BFA3-156B3D3C5297}">
      <dgm:prSet/>
      <dgm:spPr/>
      <dgm:t>
        <a:bodyPr/>
        <a:lstStyle/>
        <a:p>
          <a:endParaRPr lang="en-US"/>
        </a:p>
      </dgm:t>
    </dgm:pt>
    <dgm:pt modelId="{2BF6ABDA-C1C5-4C27-8BB1-87CE8DAAEA99}" type="sibTrans" cxnId="{80AE6AD0-D4DE-4059-BFA3-156B3D3C5297}">
      <dgm:prSet/>
      <dgm:spPr/>
      <dgm:t>
        <a:bodyPr/>
        <a:lstStyle/>
        <a:p>
          <a:endParaRPr lang="en-US"/>
        </a:p>
      </dgm:t>
    </dgm:pt>
    <dgm:pt modelId="{E1263CFB-AAB3-4A02-A0B1-8EBD8B8F7477}" type="pres">
      <dgm:prSet presAssocID="{5FBF4FC3-2770-4E81-B7B4-BFF8559A58C9}" presName="cycle" presStyleCnt="0">
        <dgm:presLayoutVars>
          <dgm:dir/>
          <dgm:resizeHandles val="exact"/>
        </dgm:presLayoutVars>
      </dgm:prSet>
      <dgm:spPr/>
    </dgm:pt>
    <dgm:pt modelId="{31D0CB84-4886-42FD-AF2C-42D28893B581}" type="pres">
      <dgm:prSet presAssocID="{EC00C19C-B690-4ACD-827F-CA8A0D8648D9}" presName="dummy" presStyleCnt="0"/>
      <dgm:spPr/>
    </dgm:pt>
    <dgm:pt modelId="{08C61873-E80C-4F94-8D5E-440FE3B10331}" type="pres">
      <dgm:prSet presAssocID="{EC00C19C-B690-4ACD-827F-CA8A0D8648D9}" presName="node" presStyleLbl="revTx" presStyleIdx="0" presStyleCnt="6">
        <dgm:presLayoutVars>
          <dgm:bulletEnabled val="1"/>
        </dgm:presLayoutVars>
      </dgm:prSet>
      <dgm:spPr/>
    </dgm:pt>
    <dgm:pt modelId="{ECA2F7CC-95FA-44B4-A9F9-DE27B34727E3}" type="pres">
      <dgm:prSet presAssocID="{04755103-B1E4-4C77-882F-70EC3DA05519}" presName="sibTrans" presStyleLbl="node1" presStyleIdx="0" presStyleCnt="6"/>
      <dgm:spPr/>
    </dgm:pt>
    <dgm:pt modelId="{5B64F3CE-D062-401B-ABBC-C77CAFF0E917}" type="pres">
      <dgm:prSet presAssocID="{BC354521-553E-4125-AF51-D3DB96A922A4}" presName="dummy" presStyleCnt="0"/>
      <dgm:spPr/>
    </dgm:pt>
    <dgm:pt modelId="{BE62ACF1-438B-4D1E-8C2A-82E255AEEDA4}" type="pres">
      <dgm:prSet presAssocID="{BC354521-553E-4125-AF51-D3DB96A922A4}" presName="node" presStyleLbl="revTx" presStyleIdx="1" presStyleCnt="6">
        <dgm:presLayoutVars>
          <dgm:bulletEnabled val="1"/>
        </dgm:presLayoutVars>
      </dgm:prSet>
      <dgm:spPr/>
    </dgm:pt>
    <dgm:pt modelId="{F45AB9A3-0F16-4B1C-9D5B-F8D1595EDE06}" type="pres">
      <dgm:prSet presAssocID="{AC0F2784-6FF9-428D-AFAF-5EA78C5EBFF5}" presName="sibTrans" presStyleLbl="node1" presStyleIdx="1" presStyleCnt="6"/>
      <dgm:spPr/>
    </dgm:pt>
    <dgm:pt modelId="{0A1F74AA-BE32-41AE-BB6D-C4FA803473F9}" type="pres">
      <dgm:prSet presAssocID="{E6F70568-D1E3-4133-AB9D-BFE71F7160E0}" presName="dummy" presStyleCnt="0"/>
      <dgm:spPr/>
    </dgm:pt>
    <dgm:pt modelId="{B7A36EE2-5590-49D6-A243-E879C0513CDE}" type="pres">
      <dgm:prSet presAssocID="{E6F70568-D1E3-4133-AB9D-BFE71F7160E0}" presName="node" presStyleLbl="revTx" presStyleIdx="2" presStyleCnt="6">
        <dgm:presLayoutVars>
          <dgm:bulletEnabled val="1"/>
        </dgm:presLayoutVars>
      </dgm:prSet>
      <dgm:spPr/>
    </dgm:pt>
    <dgm:pt modelId="{D89CFF64-5514-443C-82C2-8B7B87F00C1D}" type="pres">
      <dgm:prSet presAssocID="{8F077959-9378-4F6B-ABB4-2548215BC566}" presName="sibTrans" presStyleLbl="node1" presStyleIdx="2" presStyleCnt="6"/>
      <dgm:spPr/>
    </dgm:pt>
    <dgm:pt modelId="{CC2D904B-3097-4506-A00B-469C1F6D362A}" type="pres">
      <dgm:prSet presAssocID="{F18731B5-867A-475B-B23A-3D95BE9A55D8}" presName="dummy" presStyleCnt="0"/>
      <dgm:spPr/>
    </dgm:pt>
    <dgm:pt modelId="{DA1839B0-AA36-4955-8B4D-C8C066A6687E}" type="pres">
      <dgm:prSet presAssocID="{F18731B5-867A-475B-B23A-3D95BE9A55D8}" presName="node" presStyleLbl="revTx" presStyleIdx="3" presStyleCnt="6">
        <dgm:presLayoutVars>
          <dgm:bulletEnabled val="1"/>
        </dgm:presLayoutVars>
      </dgm:prSet>
      <dgm:spPr/>
    </dgm:pt>
    <dgm:pt modelId="{2E286EBB-ED73-43C1-BCDE-F61AE5199100}" type="pres">
      <dgm:prSet presAssocID="{D7F9EFFE-3631-4FDA-A5C7-D45C1919B546}" presName="sibTrans" presStyleLbl="node1" presStyleIdx="3" presStyleCnt="6"/>
      <dgm:spPr/>
    </dgm:pt>
    <dgm:pt modelId="{7E8D838D-E7A8-4B4D-8472-06A9B05072C2}" type="pres">
      <dgm:prSet presAssocID="{F3974840-6A22-4027-BA0A-5EEBEDA6D905}" presName="dummy" presStyleCnt="0"/>
      <dgm:spPr/>
    </dgm:pt>
    <dgm:pt modelId="{F7ED74D8-E4E2-4948-9DD6-56D6EE035D61}" type="pres">
      <dgm:prSet presAssocID="{F3974840-6A22-4027-BA0A-5EEBEDA6D905}" presName="node" presStyleLbl="revTx" presStyleIdx="4" presStyleCnt="6">
        <dgm:presLayoutVars>
          <dgm:bulletEnabled val="1"/>
        </dgm:presLayoutVars>
      </dgm:prSet>
      <dgm:spPr/>
    </dgm:pt>
    <dgm:pt modelId="{233E529C-51B0-4907-80A4-9E78E1126F51}" type="pres">
      <dgm:prSet presAssocID="{B2682BDD-A941-4C45-9439-C2F939B1ADBC}" presName="sibTrans" presStyleLbl="node1" presStyleIdx="4" presStyleCnt="6"/>
      <dgm:spPr/>
    </dgm:pt>
    <dgm:pt modelId="{F319CC28-2251-4BA3-8ECB-EFBC33BC7DA3}" type="pres">
      <dgm:prSet presAssocID="{85D6BB77-5BE1-41E0-B9D1-A804EEFF009E}" presName="dummy" presStyleCnt="0"/>
      <dgm:spPr/>
    </dgm:pt>
    <dgm:pt modelId="{FF8BF5B6-945E-415E-AED2-24BA18A50945}" type="pres">
      <dgm:prSet presAssocID="{85D6BB77-5BE1-41E0-B9D1-A804EEFF009E}" presName="node" presStyleLbl="revTx" presStyleIdx="5" presStyleCnt="6">
        <dgm:presLayoutVars>
          <dgm:bulletEnabled val="1"/>
        </dgm:presLayoutVars>
      </dgm:prSet>
      <dgm:spPr/>
    </dgm:pt>
    <dgm:pt modelId="{3EE673A7-6B23-459D-9314-39E4C5733195}" type="pres">
      <dgm:prSet presAssocID="{2BF6ABDA-C1C5-4C27-8BB1-87CE8DAAEA99}" presName="sibTrans" presStyleLbl="node1" presStyleIdx="5" presStyleCnt="6" custLinFactNeighborX="-663" custLinFactNeighborY="46"/>
      <dgm:spPr/>
    </dgm:pt>
  </dgm:ptLst>
  <dgm:cxnLst>
    <dgm:cxn modelId="{2BC0EC1E-F6D8-4637-8F6C-3FDEAE4258EC}" type="presOf" srcId="{BC354521-553E-4125-AF51-D3DB96A922A4}" destId="{BE62ACF1-438B-4D1E-8C2A-82E255AEEDA4}" srcOrd="0" destOrd="0" presId="urn:microsoft.com/office/officeart/2005/8/layout/cycle1"/>
    <dgm:cxn modelId="{02252F20-7193-42B2-BC5A-AE6B56B4AE0C}" type="presOf" srcId="{04755103-B1E4-4C77-882F-70EC3DA05519}" destId="{ECA2F7CC-95FA-44B4-A9F9-DE27B34727E3}" srcOrd="0" destOrd="0" presId="urn:microsoft.com/office/officeart/2005/8/layout/cycle1"/>
    <dgm:cxn modelId="{5BACF838-95E6-4414-8B47-14CBFA99647B}" type="presOf" srcId="{D7F9EFFE-3631-4FDA-A5C7-D45C1919B546}" destId="{2E286EBB-ED73-43C1-BCDE-F61AE5199100}" srcOrd="0" destOrd="0" presId="urn:microsoft.com/office/officeart/2005/8/layout/cycle1"/>
    <dgm:cxn modelId="{8A4FB542-F893-4260-B84B-85EA25CEDFED}" srcId="{5FBF4FC3-2770-4E81-B7B4-BFF8559A58C9}" destId="{F18731B5-867A-475B-B23A-3D95BE9A55D8}" srcOrd="3" destOrd="0" parTransId="{D766DD4F-3D25-41BE-85BB-D374CAA1AC7C}" sibTransId="{D7F9EFFE-3631-4FDA-A5C7-D45C1919B546}"/>
    <dgm:cxn modelId="{28F6A768-B9C4-49D1-85AE-3E8FC619C887}" type="presOf" srcId="{B2682BDD-A941-4C45-9439-C2F939B1ADBC}" destId="{233E529C-51B0-4907-80A4-9E78E1126F51}" srcOrd="0" destOrd="0" presId="urn:microsoft.com/office/officeart/2005/8/layout/cycle1"/>
    <dgm:cxn modelId="{C164D86B-C414-4CCA-89B8-5F6DA8269D19}" type="presOf" srcId="{85D6BB77-5BE1-41E0-B9D1-A804EEFF009E}" destId="{FF8BF5B6-945E-415E-AED2-24BA18A50945}" srcOrd="0" destOrd="0" presId="urn:microsoft.com/office/officeart/2005/8/layout/cycle1"/>
    <dgm:cxn modelId="{6F11D150-07FB-4FFE-AC24-D29C325CDE26}" type="presOf" srcId="{F18731B5-867A-475B-B23A-3D95BE9A55D8}" destId="{DA1839B0-AA36-4955-8B4D-C8C066A6687E}" srcOrd="0" destOrd="0" presId="urn:microsoft.com/office/officeart/2005/8/layout/cycle1"/>
    <dgm:cxn modelId="{3C073277-AA62-4C26-A91A-CE207A39CC79}" type="presOf" srcId="{E6F70568-D1E3-4133-AB9D-BFE71F7160E0}" destId="{B7A36EE2-5590-49D6-A243-E879C0513CDE}" srcOrd="0" destOrd="0" presId="urn:microsoft.com/office/officeart/2005/8/layout/cycle1"/>
    <dgm:cxn modelId="{9ECA217F-F478-4EBD-A608-AD846BE877D2}" type="presOf" srcId="{2BF6ABDA-C1C5-4C27-8BB1-87CE8DAAEA99}" destId="{3EE673A7-6B23-459D-9314-39E4C5733195}" srcOrd="0" destOrd="0" presId="urn:microsoft.com/office/officeart/2005/8/layout/cycle1"/>
    <dgm:cxn modelId="{E832DB83-6C39-4156-8667-5F919ED7745C}" type="presOf" srcId="{F3974840-6A22-4027-BA0A-5EEBEDA6D905}" destId="{F7ED74D8-E4E2-4948-9DD6-56D6EE035D61}" srcOrd="0" destOrd="0" presId="urn:microsoft.com/office/officeart/2005/8/layout/cycle1"/>
    <dgm:cxn modelId="{6ECCE796-378B-42E1-AECE-4C13FF1042F3}" srcId="{5FBF4FC3-2770-4E81-B7B4-BFF8559A58C9}" destId="{E6F70568-D1E3-4133-AB9D-BFE71F7160E0}" srcOrd="2" destOrd="0" parTransId="{DCEA5E06-12A9-4CAD-8DDC-4866061F23C6}" sibTransId="{8F077959-9378-4F6B-ABB4-2548215BC566}"/>
    <dgm:cxn modelId="{5EA3A899-D8C3-488C-9EEC-ACD91A068317}" srcId="{5FBF4FC3-2770-4E81-B7B4-BFF8559A58C9}" destId="{F3974840-6A22-4027-BA0A-5EEBEDA6D905}" srcOrd="4" destOrd="0" parTransId="{75BF6F14-14AA-417F-B661-035DF11C403A}" sibTransId="{B2682BDD-A941-4C45-9439-C2F939B1ADBC}"/>
    <dgm:cxn modelId="{471FAFAB-05A0-4779-91C1-B1F17819E4B1}" type="presOf" srcId="{8F077959-9378-4F6B-ABB4-2548215BC566}" destId="{D89CFF64-5514-443C-82C2-8B7B87F00C1D}" srcOrd="0" destOrd="0" presId="urn:microsoft.com/office/officeart/2005/8/layout/cycle1"/>
    <dgm:cxn modelId="{3E894DB6-5918-4319-AE39-442295155A25}" type="presOf" srcId="{5FBF4FC3-2770-4E81-B7B4-BFF8559A58C9}" destId="{E1263CFB-AAB3-4A02-A0B1-8EBD8B8F7477}" srcOrd="0" destOrd="0" presId="urn:microsoft.com/office/officeart/2005/8/layout/cycle1"/>
    <dgm:cxn modelId="{80AE6AD0-D4DE-4059-BFA3-156B3D3C5297}" srcId="{5FBF4FC3-2770-4E81-B7B4-BFF8559A58C9}" destId="{85D6BB77-5BE1-41E0-B9D1-A804EEFF009E}" srcOrd="5" destOrd="0" parTransId="{251D8D2C-7DCB-4681-8303-84264AF028F7}" sibTransId="{2BF6ABDA-C1C5-4C27-8BB1-87CE8DAAEA99}"/>
    <dgm:cxn modelId="{B983A1D8-1ED0-4780-B5E5-36C335BCF206}" srcId="{5FBF4FC3-2770-4E81-B7B4-BFF8559A58C9}" destId="{EC00C19C-B690-4ACD-827F-CA8A0D8648D9}" srcOrd="0" destOrd="0" parTransId="{CEF0F796-637E-44E4-BDDF-5443A174BFB3}" sibTransId="{04755103-B1E4-4C77-882F-70EC3DA05519}"/>
    <dgm:cxn modelId="{3D5A68DC-A6F8-4259-A9E9-4D01F78E3489}" srcId="{5FBF4FC3-2770-4E81-B7B4-BFF8559A58C9}" destId="{BC354521-553E-4125-AF51-D3DB96A922A4}" srcOrd="1" destOrd="0" parTransId="{F2E98D80-B3E2-4431-A710-6FEC17F31E4C}" sibTransId="{AC0F2784-6FF9-428D-AFAF-5EA78C5EBFF5}"/>
    <dgm:cxn modelId="{A0F1E3EB-7E12-46AB-9C5F-7D026A73EA6C}" type="presOf" srcId="{AC0F2784-6FF9-428D-AFAF-5EA78C5EBFF5}" destId="{F45AB9A3-0F16-4B1C-9D5B-F8D1595EDE06}" srcOrd="0" destOrd="0" presId="urn:microsoft.com/office/officeart/2005/8/layout/cycle1"/>
    <dgm:cxn modelId="{9B8F4AF3-4CDE-4C6C-81B0-1CC703B4E10C}" type="presOf" srcId="{EC00C19C-B690-4ACD-827F-CA8A0D8648D9}" destId="{08C61873-E80C-4F94-8D5E-440FE3B10331}" srcOrd="0" destOrd="0" presId="urn:microsoft.com/office/officeart/2005/8/layout/cycle1"/>
    <dgm:cxn modelId="{2D966B18-9549-406A-B057-D6F1FD844D70}" type="presParOf" srcId="{E1263CFB-AAB3-4A02-A0B1-8EBD8B8F7477}" destId="{31D0CB84-4886-42FD-AF2C-42D28893B581}" srcOrd="0" destOrd="0" presId="urn:microsoft.com/office/officeart/2005/8/layout/cycle1"/>
    <dgm:cxn modelId="{7C583135-5852-48FC-ABA9-BB18D6B3FC29}" type="presParOf" srcId="{E1263CFB-AAB3-4A02-A0B1-8EBD8B8F7477}" destId="{08C61873-E80C-4F94-8D5E-440FE3B10331}" srcOrd="1" destOrd="0" presId="urn:microsoft.com/office/officeart/2005/8/layout/cycle1"/>
    <dgm:cxn modelId="{6324D0A6-7DFC-4EEA-8964-90421599D3EA}" type="presParOf" srcId="{E1263CFB-AAB3-4A02-A0B1-8EBD8B8F7477}" destId="{ECA2F7CC-95FA-44B4-A9F9-DE27B34727E3}" srcOrd="2" destOrd="0" presId="urn:microsoft.com/office/officeart/2005/8/layout/cycle1"/>
    <dgm:cxn modelId="{8542FABF-A8DF-48C8-B7F0-D44A36CA2A59}" type="presParOf" srcId="{E1263CFB-AAB3-4A02-A0B1-8EBD8B8F7477}" destId="{5B64F3CE-D062-401B-ABBC-C77CAFF0E917}" srcOrd="3" destOrd="0" presId="urn:microsoft.com/office/officeart/2005/8/layout/cycle1"/>
    <dgm:cxn modelId="{4D85739C-D138-4D77-BC75-E1BB174DEC3E}" type="presParOf" srcId="{E1263CFB-AAB3-4A02-A0B1-8EBD8B8F7477}" destId="{BE62ACF1-438B-4D1E-8C2A-82E255AEEDA4}" srcOrd="4" destOrd="0" presId="urn:microsoft.com/office/officeart/2005/8/layout/cycle1"/>
    <dgm:cxn modelId="{F4E2B2D9-E318-40B9-80FE-BFAD060E7010}" type="presParOf" srcId="{E1263CFB-AAB3-4A02-A0B1-8EBD8B8F7477}" destId="{F45AB9A3-0F16-4B1C-9D5B-F8D1595EDE06}" srcOrd="5" destOrd="0" presId="urn:microsoft.com/office/officeart/2005/8/layout/cycle1"/>
    <dgm:cxn modelId="{8BB0F943-498A-4F0A-9A4E-C2295565C5F5}" type="presParOf" srcId="{E1263CFB-AAB3-4A02-A0B1-8EBD8B8F7477}" destId="{0A1F74AA-BE32-41AE-BB6D-C4FA803473F9}" srcOrd="6" destOrd="0" presId="urn:microsoft.com/office/officeart/2005/8/layout/cycle1"/>
    <dgm:cxn modelId="{E5DB0D57-D478-4823-B2DB-931801F139CA}" type="presParOf" srcId="{E1263CFB-AAB3-4A02-A0B1-8EBD8B8F7477}" destId="{B7A36EE2-5590-49D6-A243-E879C0513CDE}" srcOrd="7" destOrd="0" presId="urn:microsoft.com/office/officeart/2005/8/layout/cycle1"/>
    <dgm:cxn modelId="{48F7963F-5DFC-4F94-8314-14449ACDB3BD}" type="presParOf" srcId="{E1263CFB-AAB3-4A02-A0B1-8EBD8B8F7477}" destId="{D89CFF64-5514-443C-82C2-8B7B87F00C1D}" srcOrd="8" destOrd="0" presId="urn:microsoft.com/office/officeart/2005/8/layout/cycle1"/>
    <dgm:cxn modelId="{EEFD4C79-CA9E-455B-957A-3B3F311D3CD8}" type="presParOf" srcId="{E1263CFB-AAB3-4A02-A0B1-8EBD8B8F7477}" destId="{CC2D904B-3097-4506-A00B-469C1F6D362A}" srcOrd="9" destOrd="0" presId="urn:microsoft.com/office/officeart/2005/8/layout/cycle1"/>
    <dgm:cxn modelId="{332791E3-92A4-445C-9193-600721EFDF15}" type="presParOf" srcId="{E1263CFB-AAB3-4A02-A0B1-8EBD8B8F7477}" destId="{DA1839B0-AA36-4955-8B4D-C8C066A6687E}" srcOrd="10" destOrd="0" presId="urn:microsoft.com/office/officeart/2005/8/layout/cycle1"/>
    <dgm:cxn modelId="{A2EE314A-7B80-4714-9132-D59535F72BA4}" type="presParOf" srcId="{E1263CFB-AAB3-4A02-A0B1-8EBD8B8F7477}" destId="{2E286EBB-ED73-43C1-BCDE-F61AE5199100}" srcOrd="11" destOrd="0" presId="urn:microsoft.com/office/officeart/2005/8/layout/cycle1"/>
    <dgm:cxn modelId="{DF3DB102-CB8D-4A8A-9E19-707036DF1764}" type="presParOf" srcId="{E1263CFB-AAB3-4A02-A0B1-8EBD8B8F7477}" destId="{7E8D838D-E7A8-4B4D-8472-06A9B05072C2}" srcOrd="12" destOrd="0" presId="urn:microsoft.com/office/officeart/2005/8/layout/cycle1"/>
    <dgm:cxn modelId="{4D050497-8D37-4242-851A-59586B6B1226}" type="presParOf" srcId="{E1263CFB-AAB3-4A02-A0B1-8EBD8B8F7477}" destId="{F7ED74D8-E4E2-4948-9DD6-56D6EE035D61}" srcOrd="13" destOrd="0" presId="urn:microsoft.com/office/officeart/2005/8/layout/cycle1"/>
    <dgm:cxn modelId="{C086585C-8077-4912-B265-12E36E208A4D}" type="presParOf" srcId="{E1263CFB-AAB3-4A02-A0B1-8EBD8B8F7477}" destId="{233E529C-51B0-4907-80A4-9E78E1126F51}" srcOrd="14" destOrd="0" presId="urn:microsoft.com/office/officeart/2005/8/layout/cycle1"/>
    <dgm:cxn modelId="{E3BD2AC6-F875-4EDE-B673-C85FECCA8DB7}" type="presParOf" srcId="{E1263CFB-AAB3-4A02-A0B1-8EBD8B8F7477}" destId="{F319CC28-2251-4BA3-8ECB-EFBC33BC7DA3}" srcOrd="15" destOrd="0" presId="urn:microsoft.com/office/officeart/2005/8/layout/cycle1"/>
    <dgm:cxn modelId="{CF329F64-116C-4414-BD80-1BD34F4F77E2}" type="presParOf" srcId="{E1263CFB-AAB3-4A02-A0B1-8EBD8B8F7477}" destId="{FF8BF5B6-945E-415E-AED2-24BA18A50945}" srcOrd="16" destOrd="0" presId="urn:microsoft.com/office/officeart/2005/8/layout/cycle1"/>
    <dgm:cxn modelId="{A4560448-5F43-4B73-87CD-F4BA8E08C292}" type="presParOf" srcId="{E1263CFB-AAB3-4A02-A0B1-8EBD8B8F7477}" destId="{3EE673A7-6B23-459D-9314-39E4C5733195}" srcOrd="17"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C61873-E80C-4F94-8D5E-440FE3B10331}">
      <dsp:nvSpPr>
        <dsp:cNvPr id="0" name=""/>
        <dsp:cNvSpPr/>
      </dsp:nvSpPr>
      <dsp:spPr>
        <a:xfrm>
          <a:off x="4663619" y="15813"/>
          <a:ext cx="1261876" cy="1261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marR="0" lvl="0" indent="0" algn="ctr" defTabSz="755650" rtl="0">
            <a:lnSpc>
              <a:spcPct val="90000"/>
            </a:lnSpc>
            <a:spcBef>
              <a:spcPct val="0"/>
            </a:spcBef>
            <a:spcAft>
              <a:spcPct val="35000"/>
            </a:spcAft>
            <a:buNone/>
          </a:pPr>
          <a:r>
            <a:rPr lang="en-US" sz="1700" kern="1200" baseline="0">
              <a:latin typeface="Calibri"/>
            </a:rPr>
            <a:t>2. Inventory of available sources and data</a:t>
          </a:r>
          <a:endParaRPr lang="en-US" sz="1700" kern="1200"/>
        </a:p>
      </dsp:txBody>
      <dsp:txXfrm>
        <a:off x="4663619" y="15813"/>
        <a:ext cx="1261876" cy="1261876"/>
      </dsp:txXfrm>
    </dsp:sp>
    <dsp:sp modelId="{ECA2F7CC-95FA-44B4-A9F9-DE27B34727E3}">
      <dsp:nvSpPr>
        <dsp:cNvPr id="0" name=""/>
        <dsp:cNvSpPr/>
      </dsp:nvSpPr>
      <dsp:spPr>
        <a:xfrm>
          <a:off x="802912" y="2812"/>
          <a:ext cx="6166574" cy="6166574"/>
        </a:xfrm>
        <a:prstGeom prst="circularArrow">
          <a:avLst>
            <a:gd name="adj1" fmla="val 3990"/>
            <a:gd name="adj2" fmla="val 250321"/>
            <a:gd name="adj3" fmla="val 20573042"/>
            <a:gd name="adj4" fmla="val 18983132"/>
            <a:gd name="adj5" fmla="val 4655"/>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E62ACF1-438B-4D1E-8C2A-82E255AEEDA4}">
      <dsp:nvSpPr>
        <dsp:cNvPr id="0" name=""/>
        <dsp:cNvSpPr/>
      </dsp:nvSpPr>
      <dsp:spPr>
        <a:xfrm>
          <a:off x="6071977" y="2455161"/>
          <a:ext cx="1261876" cy="1261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marR="0" lvl="0" indent="0" algn="ctr" defTabSz="755650" rtl="0">
            <a:lnSpc>
              <a:spcPct val="90000"/>
            </a:lnSpc>
            <a:spcBef>
              <a:spcPct val="0"/>
            </a:spcBef>
            <a:spcAft>
              <a:spcPct val="35000"/>
            </a:spcAft>
            <a:buNone/>
          </a:pPr>
          <a:r>
            <a:rPr lang="en-US" sz="1700" kern="1200" baseline="0">
              <a:latin typeface="Calibri"/>
            </a:rPr>
            <a:t>3. Data collection </a:t>
          </a:r>
          <a:endParaRPr lang="en-US" sz="1700" kern="1200"/>
        </a:p>
      </dsp:txBody>
      <dsp:txXfrm>
        <a:off x="6071977" y="2455161"/>
        <a:ext cx="1261876" cy="1261876"/>
      </dsp:txXfrm>
    </dsp:sp>
    <dsp:sp modelId="{F45AB9A3-0F16-4B1C-9D5B-F8D1595EDE06}">
      <dsp:nvSpPr>
        <dsp:cNvPr id="0" name=""/>
        <dsp:cNvSpPr/>
      </dsp:nvSpPr>
      <dsp:spPr>
        <a:xfrm>
          <a:off x="802912" y="2812"/>
          <a:ext cx="6166574" cy="6166574"/>
        </a:xfrm>
        <a:prstGeom prst="circularArrow">
          <a:avLst>
            <a:gd name="adj1" fmla="val 3990"/>
            <a:gd name="adj2" fmla="val 250321"/>
            <a:gd name="adj3" fmla="val 2366547"/>
            <a:gd name="adj4" fmla="val 776637"/>
            <a:gd name="adj5" fmla="val 4655"/>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A36EE2-5590-49D6-A243-E879C0513CDE}">
      <dsp:nvSpPr>
        <dsp:cNvPr id="0" name=""/>
        <dsp:cNvSpPr/>
      </dsp:nvSpPr>
      <dsp:spPr>
        <a:xfrm>
          <a:off x="4663619" y="4894508"/>
          <a:ext cx="1261876" cy="1261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marR="0" lvl="0" indent="0" algn="ctr" defTabSz="755650" rtl="0">
            <a:lnSpc>
              <a:spcPct val="90000"/>
            </a:lnSpc>
            <a:spcBef>
              <a:spcPct val="0"/>
            </a:spcBef>
            <a:spcAft>
              <a:spcPct val="35000"/>
            </a:spcAft>
            <a:buNone/>
          </a:pPr>
          <a:r>
            <a:rPr lang="en-US" sz="1700" kern="1200" baseline="0">
              <a:latin typeface="Calibri"/>
            </a:rPr>
            <a:t>4. Data base management </a:t>
          </a:r>
          <a:endParaRPr lang="en-US" sz="1700" kern="1200"/>
        </a:p>
      </dsp:txBody>
      <dsp:txXfrm>
        <a:off x="4663619" y="4894508"/>
        <a:ext cx="1261876" cy="1261876"/>
      </dsp:txXfrm>
    </dsp:sp>
    <dsp:sp modelId="{D89CFF64-5514-443C-82C2-8B7B87F00C1D}">
      <dsp:nvSpPr>
        <dsp:cNvPr id="0" name=""/>
        <dsp:cNvSpPr/>
      </dsp:nvSpPr>
      <dsp:spPr>
        <a:xfrm>
          <a:off x="802912" y="2812"/>
          <a:ext cx="6166574" cy="6166574"/>
        </a:xfrm>
        <a:prstGeom prst="circularArrow">
          <a:avLst>
            <a:gd name="adj1" fmla="val 3990"/>
            <a:gd name="adj2" fmla="val 250321"/>
            <a:gd name="adj3" fmla="val 6110984"/>
            <a:gd name="adj4" fmla="val 4438695"/>
            <a:gd name="adj5" fmla="val 4655"/>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1839B0-AA36-4955-8B4D-C8C066A6687E}">
      <dsp:nvSpPr>
        <dsp:cNvPr id="0" name=""/>
        <dsp:cNvSpPr/>
      </dsp:nvSpPr>
      <dsp:spPr>
        <a:xfrm>
          <a:off x="1846903" y="4894508"/>
          <a:ext cx="1261876" cy="1261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marR="0" lvl="0" indent="0" algn="ctr" defTabSz="755650" rtl="0">
            <a:lnSpc>
              <a:spcPct val="90000"/>
            </a:lnSpc>
            <a:spcBef>
              <a:spcPct val="0"/>
            </a:spcBef>
            <a:spcAft>
              <a:spcPct val="35000"/>
            </a:spcAft>
            <a:buNone/>
          </a:pPr>
          <a:r>
            <a:rPr lang="en-US" sz="1700" kern="1200" baseline="0">
              <a:latin typeface="Calibri"/>
            </a:rPr>
            <a:t>5. Data processing </a:t>
          </a:r>
          <a:endParaRPr lang="en-US" sz="1700" kern="1200"/>
        </a:p>
      </dsp:txBody>
      <dsp:txXfrm>
        <a:off x="1846903" y="4894508"/>
        <a:ext cx="1261876" cy="1261876"/>
      </dsp:txXfrm>
    </dsp:sp>
    <dsp:sp modelId="{2E286EBB-ED73-43C1-BCDE-F61AE5199100}">
      <dsp:nvSpPr>
        <dsp:cNvPr id="0" name=""/>
        <dsp:cNvSpPr/>
      </dsp:nvSpPr>
      <dsp:spPr>
        <a:xfrm>
          <a:off x="802912" y="2812"/>
          <a:ext cx="6166574" cy="6166574"/>
        </a:xfrm>
        <a:prstGeom prst="circularArrow">
          <a:avLst>
            <a:gd name="adj1" fmla="val 3990"/>
            <a:gd name="adj2" fmla="val 250321"/>
            <a:gd name="adj3" fmla="val 9773042"/>
            <a:gd name="adj4" fmla="val 8183132"/>
            <a:gd name="adj5" fmla="val 4655"/>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7ED74D8-E4E2-4948-9DD6-56D6EE035D61}">
      <dsp:nvSpPr>
        <dsp:cNvPr id="0" name=""/>
        <dsp:cNvSpPr/>
      </dsp:nvSpPr>
      <dsp:spPr>
        <a:xfrm>
          <a:off x="438545" y="2455161"/>
          <a:ext cx="1261876" cy="1261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marR="0" lvl="0" indent="0" algn="ctr" defTabSz="755650" rtl="0">
            <a:lnSpc>
              <a:spcPct val="90000"/>
            </a:lnSpc>
            <a:spcBef>
              <a:spcPct val="0"/>
            </a:spcBef>
            <a:spcAft>
              <a:spcPct val="35000"/>
            </a:spcAft>
            <a:buNone/>
          </a:pPr>
          <a:r>
            <a:rPr lang="en-US" sz="1700" kern="1200" baseline="0">
              <a:latin typeface="Calibri"/>
            </a:rPr>
            <a:t>6. Presentation of results </a:t>
          </a:r>
          <a:endParaRPr lang="en-US" sz="1700" kern="1200"/>
        </a:p>
      </dsp:txBody>
      <dsp:txXfrm>
        <a:off x="438545" y="2455161"/>
        <a:ext cx="1261876" cy="1261876"/>
      </dsp:txXfrm>
    </dsp:sp>
    <dsp:sp modelId="{233E529C-51B0-4907-80A4-9E78E1126F51}">
      <dsp:nvSpPr>
        <dsp:cNvPr id="0" name=""/>
        <dsp:cNvSpPr/>
      </dsp:nvSpPr>
      <dsp:spPr>
        <a:xfrm>
          <a:off x="802912" y="2812"/>
          <a:ext cx="6166574" cy="6166574"/>
        </a:xfrm>
        <a:prstGeom prst="circularArrow">
          <a:avLst>
            <a:gd name="adj1" fmla="val 3990"/>
            <a:gd name="adj2" fmla="val 250321"/>
            <a:gd name="adj3" fmla="val 13166547"/>
            <a:gd name="adj4" fmla="val 11576637"/>
            <a:gd name="adj5" fmla="val 4655"/>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F8BF5B6-945E-415E-AED2-24BA18A50945}">
      <dsp:nvSpPr>
        <dsp:cNvPr id="0" name=""/>
        <dsp:cNvSpPr/>
      </dsp:nvSpPr>
      <dsp:spPr>
        <a:xfrm>
          <a:off x="1846903" y="15813"/>
          <a:ext cx="1261876" cy="12618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590" tIns="21590" rIns="21590" bIns="21590" numCol="1" spcCol="1270" anchor="ctr" anchorCtr="0">
          <a:noAutofit/>
        </a:bodyPr>
        <a:lstStyle/>
        <a:p>
          <a:pPr marL="0" marR="0" lvl="0" indent="0" algn="ctr" defTabSz="755650" rtl="0">
            <a:lnSpc>
              <a:spcPct val="90000"/>
            </a:lnSpc>
            <a:spcBef>
              <a:spcPct val="0"/>
            </a:spcBef>
            <a:spcAft>
              <a:spcPct val="35000"/>
            </a:spcAft>
            <a:buNone/>
          </a:pPr>
          <a:r>
            <a:rPr lang="en-US" sz="1700" kern="1200" baseline="0">
              <a:latin typeface="Calibri"/>
            </a:rPr>
            <a:t>1. Identification of information needs </a:t>
          </a:r>
          <a:endParaRPr lang="en-US" sz="1700" kern="1200"/>
        </a:p>
      </dsp:txBody>
      <dsp:txXfrm>
        <a:off x="1846903" y="15813"/>
        <a:ext cx="1261876" cy="1261876"/>
      </dsp:txXfrm>
    </dsp:sp>
    <dsp:sp modelId="{3EE673A7-6B23-459D-9314-39E4C5733195}">
      <dsp:nvSpPr>
        <dsp:cNvPr id="0" name=""/>
        <dsp:cNvSpPr/>
      </dsp:nvSpPr>
      <dsp:spPr>
        <a:xfrm>
          <a:off x="762027" y="5648"/>
          <a:ext cx="6166574" cy="6166574"/>
        </a:xfrm>
        <a:prstGeom prst="circularArrow">
          <a:avLst>
            <a:gd name="adj1" fmla="val 3990"/>
            <a:gd name="adj2" fmla="val 250321"/>
            <a:gd name="adj3" fmla="val 16910984"/>
            <a:gd name="adj4" fmla="val 15238695"/>
            <a:gd name="adj5" fmla="val 4655"/>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98F24B2A-8498-4C2E-9717-01F5A7985A0B}" type="datetimeFigureOut">
              <a:rPr lang="en-US" smtClean="0"/>
              <a:pPr/>
              <a:t>4/27/2020</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A0A248A4-4998-4AFB-A315-9EB36E657E50}" type="slidenum">
              <a:rPr lang="en-US" smtClean="0"/>
              <a:pPr/>
              <a:t>‹#›</a:t>
            </a:fld>
            <a:endParaRPr lang="en-US"/>
          </a:p>
        </p:txBody>
      </p:sp>
    </p:spTree>
    <p:extLst>
      <p:ext uri="{BB962C8B-B14F-4D97-AF65-F5344CB8AC3E}">
        <p14:creationId xmlns:p14="http://schemas.microsoft.com/office/powerpoint/2010/main" val="26627869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D617E61-A15C-4483-B39A-C1B9B459881B}" type="datetime1">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D1007E-4EAC-4754-A3A8-2AF4E51C0385}" type="slidenum">
              <a:rPr lang="en-US" smtClean="0"/>
              <a:pPr/>
              <a:t>‹#›</a:t>
            </a:fld>
            <a:endParaRPr lang="en-US"/>
          </a:p>
        </p:txBody>
      </p:sp>
    </p:spTree>
  </p:cSld>
  <p:clrMapOvr>
    <a:masterClrMapping/>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F7ED9D3-F6AA-4C51-8F98-9D1513629302}" type="datetime1">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D1007E-4EAC-4754-A3A8-2AF4E51C0385}" type="slidenum">
              <a:rPr lang="en-US" smtClean="0"/>
              <a:pPr/>
              <a:t>‹#›</a:t>
            </a:fld>
            <a:endParaRPr lang="en-US"/>
          </a:p>
        </p:txBody>
      </p:sp>
    </p:spTree>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61ED90-693E-4738-92E1-03D39691CCE9}" type="datetime1">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D1007E-4EAC-4754-A3A8-2AF4E51C0385}" type="slidenum">
              <a:rPr lang="en-US" smtClean="0"/>
              <a:pPr/>
              <a:t>‹#›</a:t>
            </a:fld>
            <a:endParaRPr lang="en-US"/>
          </a:p>
        </p:txBody>
      </p:sp>
    </p:spTree>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1F3C537-85FF-4168-802B-C79ABBAB3A8A}" type="datetime1">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D1007E-4EAC-4754-A3A8-2AF4E51C0385}" type="slidenum">
              <a:rPr lang="en-US" smtClean="0"/>
              <a:pPr/>
              <a:t>‹#›</a:t>
            </a:fld>
            <a:endParaRPr lang="en-US"/>
          </a:p>
        </p:txBody>
      </p:sp>
    </p:spTree>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675FDF0-BEF2-48BD-9B01-76D43EE81E7F}" type="datetime1">
              <a:rPr lang="en-US" smtClean="0"/>
              <a:pPr/>
              <a:t>4/27/2020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D1007E-4EAC-4754-A3A8-2AF4E51C0385}" type="slidenum">
              <a:rPr lang="en-US" smtClean="0"/>
              <a:pPr/>
              <a:t>‹#›</a:t>
            </a:fld>
            <a:endParaRPr lang="en-US"/>
          </a:p>
        </p:txBody>
      </p:sp>
    </p:spTree>
  </p:cSld>
  <p:clrMapOvr>
    <a:masterClrMapping/>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842C580-8FE2-48EF-AA16-CFFD01895DFE}" type="datetime1">
              <a:rPr lang="en-US" smtClean="0"/>
              <a:pPr/>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D1007E-4EAC-4754-A3A8-2AF4E51C0385}" type="slidenum">
              <a:rPr lang="en-US" smtClean="0"/>
              <a:pPr/>
              <a:t>‹#›</a:t>
            </a:fld>
            <a:endParaRPr lang="en-US"/>
          </a:p>
        </p:txBody>
      </p:sp>
    </p:spTree>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5F2EA57-74E3-4F99-8DE3-F0286083564D}" type="datetime1">
              <a:rPr lang="en-US" smtClean="0"/>
              <a:pPr/>
              <a:t>4/27/2020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D1007E-4EAC-4754-A3A8-2AF4E51C0385}" type="slidenum">
              <a:rPr lang="en-US" smtClean="0"/>
              <a:pPr/>
              <a:t>‹#›</a:t>
            </a:fld>
            <a:endParaRPr lang="en-US"/>
          </a:p>
        </p:txBody>
      </p:sp>
    </p:spTree>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6E49F26-F813-422F-853E-3A143E3E242D}" type="datetime1">
              <a:rPr lang="en-US" smtClean="0"/>
              <a:pPr/>
              <a:t>4/27/2020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D1007E-4EAC-4754-A3A8-2AF4E51C0385}" type="slidenum">
              <a:rPr lang="en-US" smtClean="0"/>
              <a:pPr/>
              <a:t>‹#›</a:t>
            </a:fld>
            <a:endParaRPr lang="en-US"/>
          </a:p>
        </p:txBody>
      </p:sp>
    </p:spTree>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75784A-A118-47B4-9B0F-2744DCBF2D91}" type="datetime1">
              <a:rPr lang="en-US" smtClean="0"/>
              <a:pPr/>
              <a:t>4/27/2020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D1007E-4EAC-4754-A3A8-2AF4E51C0385}" type="slidenum">
              <a:rPr lang="en-US" smtClean="0"/>
              <a:pPr/>
              <a:t>‹#›</a:t>
            </a:fld>
            <a:endParaRPr lang="en-US"/>
          </a:p>
        </p:txBody>
      </p:sp>
    </p:spTree>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42115CF-C7C1-48DE-A4ED-93F10CDC1302}" type="datetime1">
              <a:rPr lang="en-US" smtClean="0"/>
              <a:pPr/>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D1007E-4EAC-4754-A3A8-2AF4E51C0385}" type="slidenum">
              <a:rPr lang="en-US" smtClean="0"/>
              <a:pPr/>
              <a:t>‹#›</a:t>
            </a:fld>
            <a:endParaRPr lang="en-US"/>
          </a:p>
        </p:txBody>
      </p:sp>
    </p:spTree>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A98908-CEE7-4D50-9321-71DD6057B7FF}" type="datetime1">
              <a:rPr lang="en-US" smtClean="0"/>
              <a:pPr/>
              <a:t>4/27/2020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D1007E-4EAC-4754-A3A8-2AF4E51C0385}" type="slidenum">
              <a:rPr lang="en-US" smtClean="0"/>
              <a:pPr/>
              <a:t>‹#›</a:t>
            </a:fld>
            <a:endParaRPr lang="en-US"/>
          </a:p>
        </p:txBody>
      </p:sp>
    </p:spTree>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D452BB-C742-4F9E-9C22-7497856E3B33}" type="datetime1">
              <a:rPr lang="en-US" smtClean="0"/>
              <a:pPr/>
              <a:t>4/27/2020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D1007E-4EAC-4754-A3A8-2AF4E51C038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ransition>
    <p:wedge/>
  </p:transition>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School%20mapping/School%20Mapping.1.doc"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4.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5.gi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6.gi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17.gif"/><Relationship Id="rId2" Type="http://schemas.openxmlformats.org/officeDocument/2006/relationships/image" Target="../media/image9.gi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8.gif"/><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19.gif"/><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image" Target="../media/image20.gif"/><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21.gif"/><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file:///C:\Users\kindie\Desktop\courses%20to%20be%20given\School%20mapping\~$hool%20Mapping.1.doc" TargetMode="External"/><Relationship Id="rId2" Type="http://schemas.openxmlformats.org/officeDocument/2006/relationships/image" Target="../media/image6.gif"/><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image" Target="../media/image23.jpeg"/><Relationship Id="rId2" Type="http://schemas.openxmlformats.org/officeDocument/2006/relationships/image" Target="../media/image22.jpeg"/><Relationship Id="rId1" Type="http://schemas.openxmlformats.org/officeDocument/2006/relationships/slideLayout" Target="../slideLayouts/slideLayout2.xml"/><Relationship Id="rId4" Type="http://schemas.openxmlformats.org/officeDocument/2006/relationships/image" Target="../media/image24.jpeg"/></Relationships>
</file>

<file path=ppt/slides/_rels/slide9.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2667000"/>
          </a:xfrm>
          <a:blipFill>
            <a:blip r:embed="rId2" cstate="print"/>
            <a:tile tx="0" ty="0" sx="100000" sy="100000" flip="none" algn="tl"/>
          </a:blipFill>
        </p:spPr>
        <p:txBody>
          <a:bodyPr/>
          <a:lstStyle/>
          <a:p>
            <a:pPr algn="l"/>
            <a:r>
              <a:rPr lang="en-US" dirty="0"/>
              <a:t>                                             </a:t>
            </a:r>
          </a:p>
        </p:txBody>
      </p:sp>
      <p:sp>
        <p:nvSpPr>
          <p:cNvPr id="3" name="Subtitle 2"/>
          <p:cNvSpPr>
            <a:spLocks noGrp="1"/>
          </p:cNvSpPr>
          <p:nvPr>
            <p:ph type="subTitle" idx="1"/>
          </p:nvPr>
        </p:nvSpPr>
        <p:spPr>
          <a:xfrm>
            <a:off x="0" y="2667000"/>
            <a:ext cx="9144000" cy="4191000"/>
          </a:xfrm>
          <a:blipFill>
            <a:blip r:embed="rId3" cstate="print"/>
            <a:tile tx="0" ty="0" sx="100000" sy="100000" flip="none" algn="tl"/>
          </a:blipFill>
        </p:spPr>
        <p:txBody>
          <a:bodyPr/>
          <a:lstStyle/>
          <a:p>
            <a:endParaRPr lang="en-US" sz="3600" b="1" dirty="0">
              <a:solidFill>
                <a:schemeClr val="bg1"/>
              </a:solidFill>
            </a:endParaRPr>
          </a:p>
          <a:p>
            <a:r>
              <a:rPr lang="en-US" sz="3600" b="1" dirty="0">
                <a:solidFill>
                  <a:schemeClr val="bg1"/>
                </a:solidFill>
              </a:rPr>
              <a:t>University of Gondar</a:t>
            </a:r>
          </a:p>
          <a:p>
            <a:r>
              <a:rPr lang="en-US" b="1" dirty="0">
                <a:solidFill>
                  <a:schemeClr val="bg1"/>
                </a:solidFill>
              </a:rPr>
              <a:t>College of Education</a:t>
            </a:r>
          </a:p>
          <a:p>
            <a:r>
              <a:rPr lang="en-US" sz="2800" dirty="0">
                <a:solidFill>
                  <a:schemeClr val="bg1"/>
                </a:solidFill>
              </a:rPr>
              <a:t>Department of Educational Planning and Management</a:t>
            </a:r>
          </a:p>
          <a:p>
            <a:pPr algn="l"/>
            <a:endParaRPr lang="en-US" sz="2800" dirty="0">
              <a:solidFill>
                <a:schemeClr val="bg1"/>
              </a:solidFill>
            </a:endParaRPr>
          </a:p>
          <a:p>
            <a:pPr algn="r"/>
            <a:endParaRPr lang="en-US" sz="2800" dirty="0">
              <a:solidFill>
                <a:schemeClr val="bg1"/>
              </a:solidFill>
            </a:endParaRPr>
          </a:p>
          <a:p>
            <a:pPr algn="r"/>
            <a:r>
              <a:rPr lang="en-US" sz="2800" dirty="0">
                <a:solidFill>
                  <a:schemeClr val="bg1"/>
                </a:solidFill>
              </a:rPr>
              <a:t>2020</a:t>
            </a:r>
          </a:p>
        </p:txBody>
      </p:sp>
      <p:sp>
        <p:nvSpPr>
          <p:cNvPr id="4" name="Slide Number Placeholder 3"/>
          <p:cNvSpPr>
            <a:spLocks noGrp="1"/>
          </p:cNvSpPr>
          <p:nvPr>
            <p:ph type="sldNum" sz="quarter" idx="12"/>
          </p:nvPr>
        </p:nvSpPr>
        <p:spPr/>
        <p:txBody>
          <a:bodyPr/>
          <a:lstStyle/>
          <a:p>
            <a:fld id="{5ED1007E-4EAC-4754-A3A8-2AF4E51C0385}" type="slidenum">
              <a:rPr lang="en-US" smtClean="0"/>
              <a:pPr/>
              <a:t>1</a:t>
            </a:fld>
            <a:endParaRPr lang="en-US"/>
          </a:p>
        </p:txBody>
      </p:sp>
      <p:pic>
        <p:nvPicPr>
          <p:cNvPr id="5" name="Picture 4"/>
          <p:cNvPicPr/>
          <p:nvPr/>
        </p:nvPicPr>
        <p:blipFill>
          <a:blip r:embed="rId4" cstate="print"/>
          <a:srcRect/>
          <a:stretch>
            <a:fillRect/>
          </a:stretch>
        </p:blipFill>
        <p:spPr bwMode="auto">
          <a:xfrm>
            <a:off x="990600" y="304800"/>
            <a:ext cx="2362199" cy="2286000"/>
          </a:xfrm>
          <a:prstGeom prst="rect">
            <a:avLst/>
          </a:prstGeom>
          <a:noFill/>
        </p:spPr>
      </p:pic>
      <p:pic>
        <p:nvPicPr>
          <p:cNvPr id="6" name="Picture 5" descr="C:\Users\ak\Desktop\DJLOGO-2.png"/>
          <p:cNvPicPr/>
          <p:nvPr/>
        </p:nvPicPr>
        <p:blipFill>
          <a:blip r:embed="rId5" cstate="print"/>
          <a:srcRect/>
          <a:stretch>
            <a:fillRect/>
          </a:stretch>
        </p:blipFill>
        <p:spPr bwMode="auto">
          <a:xfrm>
            <a:off x="4800600" y="228600"/>
            <a:ext cx="2667000" cy="2438400"/>
          </a:xfrm>
          <a:prstGeom prst="rect">
            <a:avLst/>
          </a:prstGeom>
          <a:noFill/>
          <a:ln w="9525">
            <a:noFill/>
            <a:miter lim="800000"/>
            <a:headEnd/>
            <a:tailEnd/>
          </a:ln>
        </p:spPr>
      </p:pic>
    </p:spTree>
  </p:cSld>
  <p:clrMapOvr>
    <a:masterClrMapping/>
  </p:clrMapOvr>
  <p:transition>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838199"/>
          </a:xfrm>
        </p:spPr>
        <p:txBody>
          <a:bodyPr>
            <a:normAutofit/>
          </a:bodyPr>
          <a:lstStyle/>
          <a:p>
            <a:r>
              <a:rPr lang="en-US" dirty="0"/>
              <a:t>Cont’d</a:t>
            </a:r>
          </a:p>
        </p:txBody>
      </p:sp>
      <p:sp>
        <p:nvSpPr>
          <p:cNvPr id="3" name="Subtitle 2"/>
          <p:cNvSpPr>
            <a:spLocks noGrp="1"/>
          </p:cNvSpPr>
          <p:nvPr>
            <p:ph type="subTitle" idx="1"/>
          </p:nvPr>
        </p:nvSpPr>
        <p:spPr>
          <a:xfrm>
            <a:off x="152400" y="762000"/>
            <a:ext cx="8991600" cy="5867400"/>
          </a:xfrm>
        </p:spPr>
        <p:txBody>
          <a:bodyPr>
            <a:noAutofit/>
          </a:bodyPr>
          <a:lstStyle/>
          <a:p>
            <a:pPr marL="280988" indent="-280988" algn="just">
              <a:buBlip>
                <a:blip r:embed="rId2"/>
              </a:buBlip>
            </a:pPr>
            <a:r>
              <a:rPr lang="en-CA" sz="2800" dirty="0"/>
              <a:t>The following </a:t>
            </a:r>
            <a:r>
              <a:rPr lang="en-CA" sz="2800" dirty="0">
                <a:solidFill>
                  <a:srgbClr val="5925ED"/>
                </a:solidFill>
              </a:rPr>
              <a:t>basic</a:t>
            </a:r>
            <a:r>
              <a:rPr lang="en-CA" sz="2800" dirty="0"/>
              <a:t> questions are related to the process of </a:t>
            </a:r>
            <a:r>
              <a:rPr lang="en-CA" sz="2800" dirty="0">
                <a:solidFill>
                  <a:srgbClr val="FB17CA"/>
                </a:solidFill>
              </a:rPr>
              <a:t>identification</a:t>
            </a:r>
            <a:r>
              <a:rPr lang="en-CA" sz="2800" dirty="0"/>
              <a:t> of needs and production of </a:t>
            </a:r>
            <a:r>
              <a:rPr lang="en-CA" sz="2800" dirty="0">
                <a:solidFill>
                  <a:srgbClr val="FB17CA"/>
                </a:solidFill>
              </a:rPr>
              <a:t>information</a:t>
            </a:r>
            <a:endParaRPr lang="en-US" sz="2800" dirty="0">
              <a:solidFill>
                <a:srgbClr val="FB17CA"/>
              </a:solidFill>
            </a:endParaRPr>
          </a:p>
          <a:p>
            <a:pPr marL="280988" indent="-280988" algn="just">
              <a:buBlip>
                <a:blip r:embed="rId2"/>
              </a:buBlip>
            </a:pPr>
            <a:r>
              <a:rPr lang="en-CA" sz="2800" dirty="0"/>
              <a:t>How can the </a:t>
            </a:r>
            <a:r>
              <a:rPr lang="en-CA" sz="2800" dirty="0">
                <a:solidFill>
                  <a:srgbClr val="FF0000"/>
                </a:solidFill>
              </a:rPr>
              <a:t>targets</a:t>
            </a:r>
            <a:r>
              <a:rPr lang="en-CA" sz="2800" dirty="0"/>
              <a:t> set for the education system is </a:t>
            </a:r>
            <a:r>
              <a:rPr lang="en-CA" sz="2800" dirty="0">
                <a:solidFill>
                  <a:schemeClr val="tx1"/>
                </a:solidFill>
              </a:rPr>
              <a:t>met</a:t>
            </a:r>
            <a:r>
              <a:rPr lang="en-CA" sz="2800" dirty="0"/>
              <a:t> and what is the current situation in comparison to those goals? </a:t>
            </a:r>
          </a:p>
          <a:p>
            <a:pPr marL="280988" indent="-280988" algn="just">
              <a:buBlip>
                <a:blip r:embed="rId2"/>
              </a:buBlip>
            </a:pPr>
            <a:r>
              <a:rPr lang="en-CA" sz="2800" dirty="0"/>
              <a:t>What are the </a:t>
            </a:r>
            <a:r>
              <a:rPr lang="en-CA" sz="2800" dirty="0">
                <a:solidFill>
                  <a:srgbClr val="FB17CA"/>
                </a:solidFill>
              </a:rPr>
              <a:t>existing</a:t>
            </a:r>
            <a:r>
              <a:rPr lang="en-CA" sz="2800" dirty="0"/>
              <a:t> problems?</a:t>
            </a:r>
            <a:endParaRPr lang="en-US" sz="2800" dirty="0"/>
          </a:p>
          <a:p>
            <a:pPr marL="280988" indent="-280988" algn="just">
              <a:buBlip>
                <a:blip r:embed="rId2"/>
              </a:buBlip>
            </a:pPr>
            <a:r>
              <a:rPr lang="en-CA" sz="2800" dirty="0"/>
              <a:t>What data have been gathered that allow for the </a:t>
            </a:r>
            <a:r>
              <a:rPr lang="en-CA" sz="2800" dirty="0">
                <a:solidFill>
                  <a:srgbClr val="FB17CA"/>
                </a:solidFill>
              </a:rPr>
              <a:t>monitoring</a:t>
            </a:r>
            <a:r>
              <a:rPr lang="en-CA" sz="2800" dirty="0"/>
              <a:t> and </a:t>
            </a:r>
            <a:r>
              <a:rPr lang="en-CA" sz="2800" dirty="0">
                <a:solidFill>
                  <a:srgbClr val="F71B5A"/>
                </a:solidFill>
              </a:rPr>
              <a:t>control</a:t>
            </a:r>
            <a:r>
              <a:rPr lang="en-CA" sz="2800" dirty="0"/>
              <a:t> of the education system in general and that of the schools, and</a:t>
            </a:r>
          </a:p>
          <a:p>
            <a:pPr marL="280988" indent="-280988" algn="just">
              <a:buBlip>
                <a:blip r:embed="rId2"/>
              </a:buBlip>
            </a:pPr>
            <a:r>
              <a:rPr lang="en-CA" sz="2800" dirty="0"/>
              <a:t> In what form are they presented?</a:t>
            </a:r>
            <a:endParaRPr lang="en-US" sz="2800" dirty="0"/>
          </a:p>
          <a:p>
            <a:pPr lvl="0" algn="just"/>
            <a:r>
              <a:rPr lang="en-CA" sz="2800" dirty="0"/>
              <a:t> </a:t>
            </a:r>
            <a:endParaRPr lang="en-US" sz="2800" dirty="0"/>
          </a:p>
          <a:p>
            <a:pPr algn="just"/>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10</a:t>
            </a:fld>
            <a:endParaRPr lang="en-US"/>
          </a:p>
        </p:txBody>
      </p:sp>
    </p:spTree>
  </p:cSld>
  <p:clrMapOvr>
    <a:masterClrMapping/>
  </p:clrMapOvr>
  <p:transition>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838199"/>
          </a:xfrm>
        </p:spPr>
        <p:txBody>
          <a:bodyPr>
            <a:normAutofit/>
          </a:bodyPr>
          <a:lstStyle/>
          <a:p>
            <a:r>
              <a:rPr lang="en-US" dirty="0"/>
              <a:t>Cont’d</a:t>
            </a:r>
          </a:p>
        </p:txBody>
      </p:sp>
      <p:sp>
        <p:nvSpPr>
          <p:cNvPr id="3" name="Subtitle 2"/>
          <p:cNvSpPr>
            <a:spLocks noGrp="1"/>
          </p:cNvSpPr>
          <p:nvPr>
            <p:ph type="subTitle" idx="1"/>
          </p:nvPr>
        </p:nvSpPr>
        <p:spPr>
          <a:xfrm>
            <a:off x="228600" y="990600"/>
            <a:ext cx="8610600" cy="5486400"/>
          </a:xfrm>
        </p:spPr>
        <p:txBody>
          <a:bodyPr>
            <a:normAutofit/>
          </a:bodyPr>
          <a:lstStyle/>
          <a:p>
            <a:pPr marL="339725" indent="-339725" algn="just">
              <a:buBlip>
                <a:blip r:embed="rId2"/>
              </a:buBlip>
            </a:pPr>
            <a:r>
              <a:rPr lang="en-CA" sz="2800" dirty="0"/>
              <a:t>What additional </a:t>
            </a:r>
            <a:r>
              <a:rPr lang="en-CA" sz="2800" dirty="0">
                <a:solidFill>
                  <a:srgbClr val="F71B5A"/>
                </a:solidFill>
              </a:rPr>
              <a:t>information</a:t>
            </a:r>
            <a:r>
              <a:rPr lang="en-CA" sz="2800" dirty="0"/>
              <a:t> is needed for </a:t>
            </a:r>
            <a:r>
              <a:rPr lang="en-CA" sz="2800" dirty="0">
                <a:solidFill>
                  <a:srgbClr val="5925ED"/>
                </a:solidFill>
              </a:rPr>
              <a:t>planning</a:t>
            </a:r>
            <a:r>
              <a:rPr lang="en-CA" sz="2800" dirty="0"/>
              <a:t> and </a:t>
            </a:r>
            <a:r>
              <a:rPr lang="en-CA" sz="2800" dirty="0">
                <a:solidFill>
                  <a:srgbClr val="46CC66"/>
                </a:solidFill>
              </a:rPr>
              <a:t>managerial</a:t>
            </a:r>
            <a:r>
              <a:rPr lang="en-CA" sz="2800" dirty="0"/>
              <a:t> activities? </a:t>
            </a:r>
          </a:p>
          <a:p>
            <a:pPr marL="339725" indent="-339725" algn="just">
              <a:buBlip>
                <a:blip r:embed="rId2"/>
              </a:buBlip>
            </a:pPr>
            <a:r>
              <a:rPr lang="en-CA" sz="2800" dirty="0"/>
              <a:t>What degree of data </a:t>
            </a:r>
            <a:r>
              <a:rPr lang="en-CA" sz="2800" dirty="0">
                <a:solidFill>
                  <a:srgbClr val="46CC66"/>
                </a:solidFill>
              </a:rPr>
              <a:t>accuracy</a:t>
            </a:r>
            <a:r>
              <a:rPr lang="en-CA" sz="2800" dirty="0"/>
              <a:t> is needed to meet these requirements? </a:t>
            </a:r>
          </a:p>
          <a:p>
            <a:pPr marL="339725" indent="-339725" algn="just">
              <a:buBlip>
                <a:blip r:embed="rId2"/>
              </a:buBlip>
            </a:pPr>
            <a:r>
              <a:rPr lang="en-CA" sz="2800" dirty="0"/>
              <a:t>At what level of </a:t>
            </a:r>
            <a:r>
              <a:rPr lang="en-CA" sz="2800" dirty="0">
                <a:solidFill>
                  <a:schemeClr val="tx1">
                    <a:lumMod val="95000"/>
                    <a:lumOff val="5000"/>
                  </a:schemeClr>
                </a:solidFill>
              </a:rPr>
              <a:t>aggregation</a:t>
            </a:r>
            <a:r>
              <a:rPr lang="en-CA" sz="2800" dirty="0"/>
              <a:t> should they be treated?</a:t>
            </a:r>
          </a:p>
          <a:p>
            <a:pPr marL="339725" indent="-339725" algn="just"/>
            <a:endParaRPr lang="en-CA" sz="2800" dirty="0"/>
          </a:p>
          <a:p>
            <a:pPr marL="236538" indent="-177800" algn="just">
              <a:buBlip>
                <a:blip r:embed="rId3"/>
              </a:buBlip>
            </a:pPr>
            <a:r>
              <a:rPr lang="en-CA" sz="2800" dirty="0"/>
              <a:t>The needs identification stage demands a </a:t>
            </a:r>
            <a:r>
              <a:rPr lang="en-CA" sz="2800" dirty="0">
                <a:solidFill>
                  <a:srgbClr val="F71B5A"/>
                </a:solidFill>
              </a:rPr>
              <a:t>precise</a:t>
            </a:r>
            <a:r>
              <a:rPr lang="en-CA" sz="2800" dirty="0"/>
              <a:t> definition of </a:t>
            </a:r>
            <a:r>
              <a:rPr lang="en-CA" sz="2800" dirty="0">
                <a:solidFill>
                  <a:srgbClr val="F71B5A"/>
                </a:solidFill>
              </a:rPr>
              <a:t>objectives</a:t>
            </a:r>
            <a:r>
              <a:rPr lang="en-CA" sz="2800" dirty="0"/>
              <a:t> to be </a:t>
            </a:r>
            <a:r>
              <a:rPr lang="en-CA" sz="2800" dirty="0">
                <a:solidFill>
                  <a:schemeClr val="tx1">
                    <a:lumMod val="95000"/>
                    <a:lumOff val="5000"/>
                  </a:schemeClr>
                </a:solidFill>
              </a:rPr>
              <a:t>met</a:t>
            </a:r>
            <a:r>
              <a:rPr lang="en-CA" sz="2800" dirty="0"/>
              <a:t> and a clear model or framework that describes how the education system in the school works.</a:t>
            </a:r>
            <a:endParaRPr lang="en-US" sz="2800" dirty="0"/>
          </a:p>
          <a:p>
            <a:pPr marL="339725" indent="-339725" algn="just"/>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11</a:t>
            </a:fld>
            <a:endParaRPr lang="en-US"/>
          </a:p>
        </p:txBody>
      </p:sp>
    </p:spTree>
  </p:cSld>
  <p:clrMapOvr>
    <a:masterClrMapping/>
  </p:clrMapOvr>
  <p:transition>
    <p:wedg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685799"/>
          </a:xfrm>
        </p:spPr>
        <p:txBody>
          <a:bodyPr>
            <a:noAutofit/>
          </a:bodyPr>
          <a:lstStyle/>
          <a:p>
            <a:r>
              <a:rPr lang="en-CA" sz="2400" b="1" dirty="0"/>
              <a:t>Figure 1: Identification of needs and production results</a:t>
            </a:r>
            <a:endParaRPr lang="en-US" sz="2400" dirty="0"/>
          </a:p>
        </p:txBody>
      </p:sp>
      <p:sp>
        <p:nvSpPr>
          <p:cNvPr id="3" name="Subtitle 2"/>
          <p:cNvSpPr>
            <a:spLocks noGrp="1"/>
          </p:cNvSpPr>
          <p:nvPr>
            <p:ph type="subTitle" idx="1"/>
          </p:nvPr>
        </p:nvSpPr>
        <p:spPr>
          <a:xfrm>
            <a:off x="228600" y="685800"/>
            <a:ext cx="8686800" cy="6172200"/>
          </a:xfrm>
        </p:spPr>
        <p:txBody>
          <a:bodyPr/>
          <a:lstStyle/>
          <a:p>
            <a:endParaRPr lang="en-US" dirty="0"/>
          </a:p>
          <a:p>
            <a:endParaRPr lang="en-US" dirty="0"/>
          </a:p>
          <a:p>
            <a:endParaRPr lang="en-US" dirty="0"/>
          </a:p>
          <a:p>
            <a:endParaRPr lang="en-US" dirty="0"/>
          </a:p>
          <a:p>
            <a:endParaRPr lang="en-US" sz="1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12</a:t>
            </a:fld>
            <a:endParaRPr lang="en-US"/>
          </a:p>
        </p:txBody>
      </p:sp>
      <p:graphicFrame>
        <p:nvGraphicFramePr>
          <p:cNvPr id="5" name="Diagram 4"/>
          <p:cNvGraphicFramePr/>
          <p:nvPr/>
        </p:nvGraphicFramePr>
        <p:xfrm>
          <a:off x="685800" y="685800"/>
          <a:ext cx="7772399" cy="61721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edg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772400" cy="990599"/>
          </a:xfrm>
        </p:spPr>
        <p:txBody>
          <a:bodyPr>
            <a:normAutofit/>
          </a:bodyPr>
          <a:lstStyle/>
          <a:p>
            <a:r>
              <a:rPr lang="en-US" dirty="0"/>
              <a:t>Cont’d</a:t>
            </a:r>
          </a:p>
        </p:txBody>
      </p:sp>
      <p:sp>
        <p:nvSpPr>
          <p:cNvPr id="3" name="Subtitle 2"/>
          <p:cNvSpPr>
            <a:spLocks noGrp="1"/>
          </p:cNvSpPr>
          <p:nvPr>
            <p:ph type="subTitle" idx="1"/>
          </p:nvPr>
        </p:nvSpPr>
        <p:spPr>
          <a:xfrm>
            <a:off x="381000" y="990600"/>
            <a:ext cx="8382000" cy="5638800"/>
          </a:xfrm>
        </p:spPr>
        <p:txBody>
          <a:bodyPr>
            <a:normAutofit/>
          </a:bodyPr>
          <a:lstStyle/>
          <a:p>
            <a:pPr marL="339725" indent="-339725" algn="just">
              <a:buBlip>
                <a:blip r:embed="rId2"/>
              </a:buBlip>
            </a:pPr>
            <a:r>
              <a:rPr lang="en-CA" dirty="0"/>
              <a:t>Repairing these stages fully will allow achieving more efficiently the objectives related to the quality of the information: </a:t>
            </a:r>
            <a:r>
              <a:rPr lang="en-CA" i="1" dirty="0">
                <a:solidFill>
                  <a:srgbClr val="F71B5A"/>
                </a:solidFill>
              </a:rPr>
              <a:t>relevance</a:t>
            </a:r>
            <a:r>
              <a:rPr lang="en-CA" i="1" dirty="0"/>
              <a:t>, </a:t>
            </a:r>
            <a:r>
              <a:rPr lang="en-CA" i="1" dirty="0">
                <a:solidFill>
                  <a:schemeClr val="tx1"/>
                </a:solidFill>
              </a:rPr>
              <a:t>reliability</a:t>
            </a:r>
            <a:r>
              <a:rPr lang="en-CA" i="1" dirty="0"/>
              <a:t>, and </a:t>
            </a:r>
            <a:r>
              <a:rPr lang="en-CA" i="1" dirty="0">
                <a:solidFill>
                  <a:schemeClr val="tx2"/>
                </a:solidFill>
              </a:rPr>
              <a:t>timeliness</a:t>
            </a:r>
            <a:r>
              <a:rPr lang="en-CA" i="1" dirty="0"/>
              <a:t>.</a:t>
            </a:r>
          </a:p>
          <a:p>
            <a:pPr marL="339725" indent="-339725" algn="just">
              <a:buBlip>
                <a:blip r:embed="rId2"/>
              </a:buBlip>
            </a:pPr>
            <a:r>
              <a:rPr lang="en-CA" b="1" dirty="0"/>
              <a:t>Relevance</a:t>
            </a:r>
            <a:r>
              <a:rPr lang="en-CA" dirty="0"/>
              <a:t>: Information is relevant when it “precisely suited to the purpose”. </a:t>
            </a:r>
          </a:p>
          <a:p>
            <a:pPr marL="339725" indent="-339725" algn="just">
              <a:buBlip>
                <a:blip r:embed="rId2"/>
              </a:buBlip>
            </a:pPr>
            <a:r>
              <a:rPr lang="en-CA" b="1" dirty="0"/>
              <a:t>Reliability</a:t>
            </a:r>
            <a:r>
              <a:rPr lang="en-CA" dirty="0"/>
              <a:t>: Information should make it possible to </a:t>
            </a:r>
            <a:r>
              <a:rPr lang="en-CA" dirty="0">
                <a:solidFill>
                  <a:srgbClr val="FB17CA"/>
                </a:solidFill>
              </a:rPr>
              <a:t>monitor</a:t>
            </a:r>
            <a:r>
              <a:rPr lang="en-CA" dirty="0"/>
              <a:t> the education system and to correct problem situations; hence information must be reliable.</a:t>
            </a:r>
          </a:p>
          <a:p>
            <a:pPr marL="339725" indent="-339725" algn="just"/>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13</a:t>
            </a:fld>
            <a:endParaRPr lang="en-US"/>
          </a:p>
        </p:txBody>
      </p:sp>
    </p:spTree>
  </p:cSld>
  <p:clrMapOvr>
    <a:masterClrMapping/>
  </p:clrMapOvr>
  <p:transition>
    <p:wedg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761999"/>
          </a:xfrm>
        </p:spPr>
        <p:txBody>
          <a:bodyPr>
            <a:normAutofit fontScale="90000"/>
          </a:bodyPr>
          <a:lstStyle/>
          <a:p>
            <a:r>
              <a:rPr lang="en-US" dirty="0"/>
              <a:t>Cont’d</a:t>
            </a:r>
          </a:p>
        </p:txBody>
      </p:sp>
      <p:sp>
        <p:nvSpPr>
          <p:cNvPr id="3" name="Subtitle 2"/>
          <p:cNvSpPr>
            <a:spLocks noGrp="1"/>
          </p:cNvSpPr>
          <p:nvPr>
            <p:ph type="subTitle" idx="1"/>
          </p:nvPr>
        </p:nvSpPr>
        <p:spPr>
          <a:xfrm>
            <a:off x="0" y="762000"/>
            <a:ext cx="9144000" cy="6096000"/>
          </a:xfrm>
        </p:spPr>
        <p:txBody>
          <a:bodyPr>
            <a:normAutofit/>
          </a:bodyPr>
          <a:lstStyle/>
          <a:p>
            <a:pPr algn="just">
              <a:buFont typeface="Wingdings" pitchFamily="2" charset="2"/>
              <a:buChar char="q"/>
            </a:pPr>
            <a:r>
              <a:rPr lang="en-CA" sz="2800" dirty="0">
                <a:solidFill>
                  <a:schemeClr val="tx2"/>
                </a:solidFill>
              </a:rPr>
              <a:t>Therefore, care must be taken:</a:t>
            </a:r>
            <a:endParaRPr lang="en-US" sz="2800" dirty="0">
              <a:solidFill>
                <a:schemeClr val="tx2"/>
              </a:solidFill>
            </a:endParaRPr>
          </a:p>
          <a:p>
            <a:pPr marL="339725" lvl="0" indent="-339725" algn="just">
              <a:buBlip>
                <a:blip r:embed="rId2"/>
              </a:buBlip>
            </a:pPr>
            <a:r>
              <a:rPr lang="en-CA" sz="2800" dirty="0"/>
              <a:t>To ensure that the questionnaire is </a:t>
            </a:r>
            <a:r>
              <a:rPr lang="en-CA" sz="2800" dirty="0">
                <a:solidFill>
                  <a:srgbClr val="FF0000"/>
                </a:solidFill>
              </a:rPr>
              <a:t>simple</a:t>
            </a:r>
            <a:r>
              <a:rPr lang="en-CA" sz="2800" dirty="0"/>
              <a:t> and </a:t>
            </a:r>
            <a:r>
              <a:rPr lang="en-CA" sz="2800" dirty="0">
                <a:solidFill>
                  <a:srgbClr val="5925ED"/>
                </a:solidFill>
              </a:rPr>
              <a:t>clear</a:t>
            </a:r>
            <a:r>
              <a:rPr lang="en-CA" sz="2800" dirty="0"/>
              <a:t> so that the people supplying, data fill it correctly;</a:t>
            </a:r>
            <a:endParaRPr lang="en-US" sz="2800" dirty="0"/>
          </a:p>
          <a:p>
            <a:pPr marL="339725" lvl="0" indent="-339725" algn="just">
              <a:buBlip>
                <a:blip r:embed="rId2"/>
              </a:buBlip>
            </a:pPr>
            <a:r>
              <a:rPr lang="en-CA" sz="2800" dirty="0"/>
              <a:t>To improve the quality of school registers for use in completing questionnaire;</a:t>
            </a:r>
            <a:endParaRPr lang="en-US" sz="2800" dirty="0"/>
          </a:p>
          <a:p>
            <a:pPr marL="339725" lvl="0" indent="-339725" algn="just">
              <a:buBlip>
                <a:blip r:embed="rId2"/>
              </a:buBlip>
            </a:pPr>
            <a:r>
              <a:rPr lang="en-CA" sz="2800" dirty="0"/>
              <a:t>To review the collection method (identify the most appropriate people, the most realistic period (s)) for collecting data, etc.</a:t>
            </a:r>
            <a:endParaRPr lang="en-US" sz="2800" dirty="0"/>
          </a:p>
          <a:p>
            <a:pPr marL="339725" lvl="0" indent="-339725" algn="just">
              <a:buBlip>
                <a:blip r:embed="rId2"/>
              </a:buBlip>
            </a:pPr>
            <a:r>
              <a:rPr lang="en-CA" sz="2800" dirty="0"/>
              <a:t>Determine data verification procedures, at all management levels.</a:t>
            </a:r>
            <a:endParaRPr lang="en-US" sz="2800" dirty="0"/>
          </a:p>
          <a:p>
            <a:pPr algn="just"/>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14</a:t>
            </a:fld>
            <a:endParaRPr lang="en-US"/>
          </a:p>
        </p:txBody>
      </p:sp>
    </p:spTree>
  </p:cSld>
  <p:clrMapOvr>
    <a:masterClrMapping/>
  </p:clrMapOvr>
  <p:transition>
    <p:wedg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dirty="0"/>
              <a:t>Cont’d</a:t>
            </a:r>
          </a:p>
        </p:txBody>
      </p:sp>
      <p:sp>
        <p:nvSpPr>
          <p:cNvPr id="3" name="Content Placeholder 2"/>
          <p:cNvSpPr>
            <a:spLocks noGrp="1"/>
          </p:cNvSpPr>
          <p:nvPr>
            <p:ph idx="1"/>
          </p:nvPr>
        </p:nvSpPr>
        <p:spPr>
          <a:xfrm>
            <a:off x="0" y="914400"/>
            <a:ext cx="8915400" cy="5715000"/>
          </a:xfrm>
        </p:spPr>
        <p:txBody>
          <a:bodyPr/>
          <a:lstStyle/>
          <a:p>
            <a:pPr>
              <a:buBlip>
                <a:blip r:embed="rId2"/>
              </a:buBlip>
            </a:pPr>
            <a:r>
              <a:rPr lang="en-CA" dirty="0">
                <a:solidFill>
                  <a:schemeClr val="tx2"/>
                </a:solidFill>
              </a:rPr>
              <a:t>Timeliness:</a:t>
            </a:r>
            <a:r>
              <a:rPr lang="en-CA" dirty="0"/>
              <a:t> Information should be </a:t>
            </a:r>
            <a:r>
              <a:rPr lang="en-CA" dirty="0">
                <a:solidFill>
                  <a:srgbClr val="FB17CA"/>
                </a:solidFill>
              </a:rPr>
              <a:t>up-to date </a:t>
            </a:r>
            <a:r>
              <a:rPr lang="en-CA" dirty="0"/>
              <a:t>for </a:t>
            </a:r>
            <a:r>
              <a:rPr lang="en-CA" dirty="0">
                <a:solidFill>
                  <a:srgbClr val="0070C0"/>
                </a:solidFill>
              </a:rPr>
              <a:t>decision</a:t>
            </a:r>
            <a:r>
              <a:rPr lang="en-CA" dirty="0"/>
              <a:t> </a:t>
            </a:r>
            <a:r>
              <a:rPr lang="en-CA" dirty="0">
                <a:solidFill>
                  <a:srgbClr val="002060"/>
                </a:solidFill>
              </a:rPr>
              <a:t>making</a:t>
            </a:r>
            <a:r>
              <a:rPr lang="en-CA" dirty="0"/>
              <a:t> and </a:t>
            </a:r>
            <a:r>
              <a:rPr lang="en-CA" dirty="0">
                <a:solidFill>
                  <a:srgbClr val="0070C0"/>
                </a:solidFill>
              </a:rPr>
              <a:t>planning</a:t>
            </a:r>
            <a:r>
              <a:rPr lang="en-CA" dirty="0"/>
              <a:t> to be effective. </a:t>
            </a:r>
          </a:p>
          <a:p>
            <a:pPr>
              <a:buBlip>
                <a:blip r:embed="rId2"/>
              </a:buBlip>
            </a:pPr>
            <a:r>
              <a:rPr lang="en-CA" dirty="0"/>
              <a:t>Data collection, archiving, data processing, and information dissemination are often long and arduous. </a:t>
            </a:r>
          </a:p>
          <a:p>
            <a:pPr>
              <a:buBlip>
                <a:blip r:embed="rId2"/>
              </a:buBlip>
            </a:pPr>
            <a:r>
              <a:rPr lang="en-CA" dirty="0"/>
              <a:t>This need to be taken into consideration </a:t>
            </a:r>
            <a:r>
              <a:rPr lang="en-CA" dirty="0">
                <a:solidFill>
                  <a:srgbClr val="0070C0"/>
                </a:solidFill>
              </a:rPr>
              <a:t>earlier</a:t>
            </a:r>
            <a:r>
              <a:rPr lang="en-CA" dirty="0"/>
              <a:t> and all effort should be made to shorten the length of delays.</a:t>
            </a:r>
          </a:p>
          <a:p>
            <a:pPr>
              <a:buBlip>
                <a:blip r:embed="rId2"/>
              </a:buBlip>
            </a:pPr>
            <a:r>
              <a:rPr lang="en-CA" dirty="0"/>
              <a:t> If up-to-date information is </a:t>
            </a:r>
            <a:r>
              <a:rPr lang="en-CA" dirty="0">
                <a:solidFill>
                  <a:srgbClr val="0070C0"/>
                </a:solidFill>
              </a:rPr>
              <a:t>not</a:t>
            </a:r>
            <a:r>
              <a:rPr lang="en-CA" dirty="0"/>
              <a:t> available, </a:t>
            </a:r>
            <a:r>
              <a:rPr lang="en-CA" dirty="0">
                <a:solidFill>
                  <a:srgbClr val="5925ED"/>
                </a:solidFill>
              </a:rPr>
              <a:t>order</a:t>
            </a:r>
            <a:r>
              <a:rPr lang="en-CA" dirty="0"/>
              <a:t> data must be treated with the greatest scrutiny</a:t>
            </a:r>
            <a:endParaRPr lang="en-US" dirty="0"/>
          </a:p>
          <a:p>
            <a:pPr>
              <a:buNone/>
            </a:pPr>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15</a:t>
            </a:fld>
            <a:endParaRPr lang="en-US"/>
          </a:p>
        </p:txBody>
      </p:sp>
    </p:spTree>
  </p:cSld>
  <p:clrMapOvr>
    <a:masterClrMapping/>
  </p:clrMapOvr>
  <p:transition>
    <p:wedg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1.3. </a:t>
            </a:r>
            <a:r>
              <a:rPr lang="en-CA" b="1" dirty="0"/>
              <a:t>EMIS</a:t>
            </a:r>
            <a:r>
              <a:rPr lang="en-US" b="1" dirty="0"/>
              <a:t> Design Strategies </a:t>
            </a:r>
            <a:br>
              <a:rPr lang="en-US" dirty="0"/>
            </a:br>
            <a:endParaRPr lang="en-US" dirty="0"/>
          </a:p>
        </p:txBody>
      </p:sp>
      <p:sp>
        <p:nvSpPr>
          <p:cNvPr id="3" name="Content Placeholder 2"/>
          <p:cNvSpPr>
            <a:spLocks noGrp="1"/>
          </p:cNvSpPr>
          <p:nvPr>
            <p:ph idx="1"/>
          </p:nvPr>
        </p:nvSpPr>
        <p:spPr>
          <a:xfrm>
            <a:off x="228600" y="1219200"/>
            <a:ext cx="8686800" cy="5257800"/>
          </a:xfrm>
        </p:spPr>
        <p:txBody>
          <a:bodyPr>
            <a:normAutofit/>
          </a:bodyPr>
          <a:lstStyle/>
          <a:p>
            <a:pPr>
              <a:buFont typeface="Wingdings" pitchFamily="2" charset="2"/>
              <a:buChar char="v"/>
            </a:pPr>
            <a:r>
              <a:rPr lang="en-US" sz="2800" dirty="0"/>
              <a:t>The principal challenge of the design stage is </a:t>
            </a:r>
            <a:r>
              <a:rPr lang="en-US" sz="2800" dirty="0">
                <a:solidFill>
                  <a:srgbClr val="5925ED"/>
                </a:solidFill>
              </a:rPr>
              <a:t>addressing</a:t>
            </a:r>
            <a:r>
              <a:rPr lang="en-US" sz="2800" dirty="0"/>
              <a:t> data priorities through </a:t>
            </a:r>
            <a:r>
              <a:rPr lang="en-US" sz="2800" dirty="0">
                <a:solidFill>
                  <a:srgbClr val="5925ED"/>
                </a:solidFill>
              </a:rPr>
              <a:t>existing</a:t>
            </a:r>
            <a:r>
              <a:rPr lang="en-US" sz="2800" dirty="0"/>
              <a:t> and added capacity and incentives.</a:t>
            </a:r>
          </a:p>
          <a:p>
            <a:pPr>
              <a:buFont typeface="Wingdings" pitchFamily="2" charset="2"/>
              <a:buChar char="v"/>
            </a:pPr>
            <a:r>
              <a:rPr lang="en-US" sz="2800" dirty="0"/>
              <a:t> Good EMIS designers keep the following ideas in mind:</a:t>
            </a:r>
          </a:p>
          <a:p>
            <a:pPr indent="454025">
              <a:buClr>
                <a:srgbClr val="F71B5A"/>
              </a:buClr>
              <a:buFont typeface="Wingdings" pitchFamily="2" charset="2"/>
              <a:buChar char="ü"/>
            </a:pPr>
            <a:r>
              <a:rPr lang="en-US" sz="2800" dirty="0"/>
              <a:t>Build on what </a:t>
            </a:r>
            <a:r>
              <a:rPr lang="en-US" sz="2800" dirty="0">
                <a:solidFill>
                  <a:srgbClr val="5925ED"/>
                </a:solidFill>
              </a:rPr>
              <a:t>already works </a:t>
            </a:r>
          </a:p>
          <a:p>
            <a:pPr indent="454025">
              <a:buClr>
                <a:srgbClr val="F71B5A"/>
              </a:buClr>
              <a:buFont typeface="Wingdings" pitchFamily="2" charset="2"/>
              <a:buChar char="ü"/>
            </a:pPr>
            <a:r>
              <a:rPr lang="en-US" sz="2800" dirty="0"/>
              <a:t>Always begin with a “</a:t>
            </a:r>
            <a:r>
              <a:rPr lang="en-US" sz="2800" dirty="0">
                <a:solidFill>
                  <a:srgbClr val="5925ED"/>
                </a:solidFill>
              </a:rPr>
              <a:t>prototype</a:t>
            </a:r>
            <a:r>
              <a:rPr lang="en-US" sz="2800" dirty="0"/>
              <a:t>” </a:t>
            </a:r>
          </a:p>
          <a:p>
            <a:pPr marL="858838" indent="-519113">
              <a:buClr>
                <a:srgbClr val="F71B5A"/>
              </a:buClr>
              <a:buFont typeface="Wingdings" pitchFamily="2" charset="2"/>
              <a:buChar char="ü"/>
            </a:pPr>
            <a:r>
              <a:rPr lang="en-US" sz="2800" dirty="0"/>
              <a:t>Consult with users at all levels throughout the design stage </a:t>
            </a:r>
          </a:p>
          <a:p>
            <a:pPr marL="858838" indent="-519113">
              <a:buClr>
                <a:srgbClr val="F71B5A"/>
              </a:buClr>
              <a:buFont typeface="Wingdings" pitchFamily="2" charset="2"/>
              <a:buChar char="ü"/>
            </a:pPr>
            <a:r>
              <a:rPr lang="en-US" sz="2800" dirty="0"/>
              <a:t>Link the system to other ongoing activities</a:t>
            </a:r>
          </a:p>
          <a:p>
            <a:pPr marL="858838" indent="-519113">
              <a:buClr>
                <a:srgbClr val="F71B5A"/>
              </a:buClr>
              <a:buFont typeface="Wingdings" pitchFamily="2" charset="2"/>
              <a:buChar char="ü"/>
            </a:pPr>
            <a:r>
              <a:rPr lang="en-US" sz="2800" dirty="0"/>
              <a:t>Ensure system </a:t>
            </a:r>
            <a:r>
              <a:rPr lang="en-US" sz="2800" dirty="0">
                <a:solidFill>
                  <a:srgbClr val="FB17CA"/>
                </a:solidFill>
              </a:rPr>
              <a:t>adaptability </a:t>
            </a:r>
          </a:p>
          <a:p>
            <a:pPr>
              <a:buNone/>
            </a:pPr>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16</a:t>
            </a:fld>
            <a:endParaRPr lang="en-US"/>
          </a:p>
        </p:txBody>
      </p:sp>
    </p:spTree>
  </p:cSld>
  <p:clrMapOvr>
    <a:masterClrMapping/>
  </p:clrMapOvr>
  <p:transition>
    <p:wedg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09600"/>
          </a:xfrm>
        </p:spPr>
        <p:txBody>
          <a:bodyPr>
            <a:normAutofit fontScale="90000"/>
          </a:bodyPr>
          <a:lstStyle/>
          <a:p>
            <a:r>
              <a:rPr lang="en-CA" sz="3100" b="1" dirty="0"/>
              <a:t>1.4. Information Needs at Different levels</a:t>
            </a:r>
            <a:r>
              <a:rPr lang="en-CA" sz="3100" dirty="0"/>
              <a:t> </a:t>
            </a:r>
            <a:br>
              <a:rPr lang="en-US" dirty="0"/>
            </a:br>
            <a:endParaRPr lang="en-US" dirty="0"/>
          </a:p>
        </p:txBody>
      </p:sp>
      <p:sp>
        <p:nvSpPr>
          <p:cNvPr id="3" name="Content Placeholder 2"/>
          <p:cNvSpPr>
            <a:spLocks noGrp="1"/>
          </p:cNvSpPr>
          <p:nvPr>
            <p:ph idx="1"/>
          </p:nvPr>
        </p:nvSpPr>
        <p:spPr>
          <a:xfrm>
            <a:off x="304800" y="609600"/>
            <a:ext cx="8610600" cy="5943600"/>
          </a:xfrm>
        </p:spPr>
        <p:txBody>
          <a:bodyPr/>
          <a:lstStyle/>
          <a:p>
            <a:pPr algn="just">
              <a:buClr>
                <a:srgbClr val="FB17CA"/>
              </a:buClr>
              <a:buFont typeface="Wingdings" pitchFamily="2" charset="2"/>
              <a:buChar char="v"/>
            </a:pPr>
            <a:r>
              <a:rPr lang="en-CA" dirty="0"/>
              <a:t>Designing or consolidating an information system requires an </a:t>
            </a:r>
            <a:r>
              <a:rPr lang="en-CA" dirty="0">
                <a:solidFill>
                  <a:srgbClr val="5925ED"/>
                </a:solidFill>
              </a:rPr>
              <a:t>analysis</a:t>
            </a:r>
            <a:r>
              <a:rPr lang="en-CA" dirty="0"/>
              <a:t> of information </a:t>
            </a:r>
            <a:r>
              <a:rPr lang="en-CA" dirty="0">
                <a:solidFill>
                  <a:srgbClr val="FB17CA"/>
                </a:solidFill>
              </a:rPr>
              <a:t>needs</a:t>
            </a:r>
            <a:r>
              <a:rPr lang="en-CA" dirty="0"/>
              <a:t>, taking into account the different administrative levels and the various types of decision taken by the actors in the education system. </a:t>
            </a:r>
          </a:p>
          <a:p>
            <a:pPr algn="just">
              <a:buClr>
                <a:srgbClr val="FB17CA"/>
              </a:buClr>
              <a:buFont typeface="Wingdings" pitchFamily="2" charset="2"/>
              <a:buChar char="v"/>
            </a:pPr>
            <a:r>
              <a:rPr lang="en-CA" dirty="0"/>
              <a:t>In this way, information will be presented with degree of aggregation, accuracy, and coverage appropriate to the needs of the user.</a:t>
            </a:r>
            <a:endParaRPr lang="en-US" dirty="0"/>
          </a:p>
          <a:p>
            <a:pPr algn="just"/>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17</a:t>
            </a:fld>
            <a:endParaRPr lang="en-US"/>
          </a:p>
        </p:txBody>
      </p:sp>
    </p:spTree>
  </p:cSld>
  <p:clrMapOvr>
    <a:masterClrMapping/>
  </p:clrMapOvr>
  <p:transition>
    <p:wedg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r>
              <a:rPr lang="en-US" dirty="0"/>
              <a:t>Cont’d</a:t>
            </a:r>
          </a:p>
        </p:txBody>
      </p:sp>
      <p:sp>
        <p:nvSpPr>
          <p:cNvPr id="3" name="Content Placeholder 2"/>
          <p:cNvSpPr>
            <a:spLocks noGrp="1"/>
          </p:cNvSpPr>
          <p:nvPr>
            <p:ph idx="1"/>
          </p:nvPr>
        </p:nvSpPr>
        <p:spPr>
          <a:xfrm>
            <a:off x="228600" y="914400"/>
            <a:ext cx="8686800" cy="5562600"/>
          </a:xfrm>
        </p:spPr>
        <p:txBody>
          <a:bodyPr/>
          <a:lstStyle/>
          <a:p>
            <a:pPr algn="just">
              <a:buClr>
                <a:srgbClr val="3729E9"/>
              </a:buClr>
              <a:buFont typeface="Wingdings" pitchFamily="2" charset="2"/>
              <a:buChar char="v"/>
            </a:pPr>
            <a:r>
              <a:rPr lang="en-CA" dirty="0"/>
              <a:t>There are several categories of decision makers and therefore several decision-making systems.</a:t>
            </a:r>
          </a:p>
          <a:p>
            <a:pPr algn="just">
              <a:buClr>
                <a:srgbClr val="3729E9"/>
              </a:buClr>
              <a:buFont typeface="Wingdings" pitchFamily="2" charset="2"/>
              <a:buChar char="v"/>
            </a:pPr>
            <a:r>
              <a:rPr lang="en-CA" dirty="0"/>
              <a:t>The information needed will therefore </a:t>
            </a:r>
            <a:r>
              <a:rPr lang="en-CA" dirty="0">
                <a:solidFill>
                  <a:srgbClr val="FB17CA"/>
                </a:solidFill>
              </a:rPr>
              <a:t>vary</a:t>
            </a:r>
            <a:r>
              <a:rPr lang="en-CA" dirty="0"/>
              <a:t> in accordance with:</a:t>
            </a:r>
          </a:p>
          <a:p>
            <a:pPr marL="976313" indent="-577850" algn="just">
              <a:buClr>
                <a:srgbClr val="3729E9"/>
              </a:buClr>
              <a:buFont typeface="Wingdings" pitchFamily="2" charset="2"/>
              <a:buChar char="ü"/>
            </a:pPr>
            <a:r>
              <a:rPr lang="en-CA" dirty="0"/>
              <a:t>The administrative evil (central, regional, </a:t>
            </a:r>
            <a:r>
              <a:rPr lang="en-CA" dirty="0" err="1"/>
              <a:t>wareda</a:t>
            </a:r>
            <a:r>
              <a:rPr lang="en-CA" dirty="0"/>
              <a:t>, school, classroom) ,and </a:t>
            </a:r>
          </a:p>
          <a:p>
            <a:pPr marL="696913" indent="-298450" algn="just">
              <a:buClr>
                <a:srgbClr val="3729E9"/>
              </a:buClr>
              <a:buFont typeface="Wingdings" pitchFamily="2" charset="2"/>
              <a:buChar char="ü"/>
            </a:pPr>
            <a:r>
              <a:rPr lang="en-CA" dirty="0">
                <a:hlinkClick r:id="rId2" action="ppaction://hlinkfile"/>
              </a:rPr>
              <a:t>The type of decision</a:t>
            </a:r>
            <a:r>
              <a:rPr lang="en-CA" dirty="0"/>
              <a:t> (</a:t>
            </a:r>
            <a:r>
              <a:rPr lang="en-CA" dirty="0">
                <a:solidFill>
                  <a:srgbClr val="5925ED"/>
                </a:solidFill>
              </a:rPr>
              <a:t>strategy</a:t>
            </a:r>
            <a:r>
              <a:rPr lang="en-CA" dirty="0"/>
              <a:t> and </a:t>
            </a:r>
            <a:r>
              <a:rPr lang="en-CA" dirty="0">
                <a:solidFill>
                  <a:srgbClr val="C00000"/>
                </a:solidFill>
              </a:rPr>
              <a:t>planning</a:t>
            </a:r>
            <a:r>
              <a:rPr lang="en-CA" dirty="0"/>
              <a:t>, </a:t>
            </a:r>
            <a:r>
              <a:rPr lang="en-CA" dirty="0">
                <a:solidFill>
                  <a:srgbClr val="002060"/>
                </a:solidFill>
              </a:rPr>
              <a:t>management</a:t>
            </a:r>
            <a:r>
              <a:rPr lang="en-CA" dirty="0"/>
              <a:t> and </a:t>
            </a:r>
            <a:r>
              <a:rPr lang="en-CA" dirty="0">
                <a:solidFill>
                  <a:schemeClr val="accent6">
                    <a:lumMod val="75000"/>
                  </a:schemeClr>
                </a:solidFill>
              </a:rPr>
              <a:t>supervision</a:t>
            </a:r>
            <a:r>
              <a:rPr lang="en-CA" dirty="0"/>
              <a:t>, </a:t>
            </a:r>
            <a:r>
              <a:rPr lang="en-CA" dirty="0">
                <a:solidFill>
                  <a:srgbClr val="FF0000"/>
                </a:solidFill>
              </a:rPr>
              <a:t>operational</a:t>
            </a:r>
            <a:r>
              <a:rPr lang="en-CA" dirty="0"/>
              <a:t>).  </a:t>
            </a:r>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18</a:t>
            </a:fld>
            <a:endParaRPr lang="en-US"/>
          </a:p>
        </p:txBody>
      </p:sp>
    </p:spTree>
  </p:cSld>
  <p:clrMapOvr>
    <a:masterClrMapping/>
  </p:clrMapOvr>
  <p:transition>
    <p:wedg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417638"/>
          </a:xfrm>
        </p:spPr>
        <p:txBody>
          <a:bodyPr>
            <a:normAutofit fontScale="90000"/>
          </a:bodyPr>
          <a:lstStyle/>
          <a:p>
            <a:r>
              <a:rPr lang="en-CA" dirty="0"/>
              <a:t> </a:t>
            </a:r>
            <a:br>
              <a:rPr lang="en-US" dirty="0"/>
            </a:br>
            <a:r>
              <a:rPr lang="en-CA" sz="3100" b="1" dirty="0"/>
              <a:t>1.5. Importance of EMIS in Educational planning </a:t>
            </a:r>
            <a:br>
              <a:rPr lang="en-US" dirty="0"/>
            </a:br>
            <a:endParaRPr lang="en-US" dirty="0"/>
          </a:p>
        </p:txBody>
      </p:sp>
      <p:sp>
        <p:nvSpPr>
          <p:cNvPr id="3" name="Content Placeholder 2"/>
          <p:cNvSpPr>
            <a:spLocks noGrp="1"/>
          </p:cNvSpPr>
          <p:nvPr>
            <p:ph idx="1"/>
          </p:nvPr>
        </p:nvSpPr>
        <p:spPr>
          <a:xfrm>
            <a:off x="228600" y="838200"/>
            <a:ext cx="8686800" cy="5486400"/>
          </a:xfrm>
        </p:spPr>
        <p:txBody>
          <a:bodyPr>
            <a:normAutofit/>
          </a:bodyPr>
          <a:lstStyle/>
          <a:p>
            <a:pPr algn="just">
              <a:buBlip>
                <a:blip r:embed="rId2"/>
              </a:buBlip>
            </a:pPr>
            <a:r>
              <a:rPr lang="en-CA" dirty="0"/>
              <a:t>The most significant trends are:</a:t>
            </a:r>
            <a:endParaRPr lang="en-US" dirty="0"/>
          </a:p>
          <a:p>
            <a:pPr lvl="0" algn="just">
              <a:buClr>
                <a:srgbClr val="F71B5A"/>
              </a:buClr>
              <a:buFont typeface="Wingdings" pitchFamily="2" charset="2"/>
              <a:buChar char="v"/>
            </a:pPr>
            <a:r>
              <a:rPr lang="en-CA" dirty="0"/>
              <a:t> Rapid expansion in the </a:t>
            </a:r>
            <a:r>
              <a:rPr lang="en-CA" dirty="0">
                <a:solidFill>
                  <a:srgbClr val="FB17CA"/>
                </a:solidFill>
              </a:rPr>
              <a:t>size</a:t>
            </a:r>
            <a:r>
              <a:rPr lang="en-CA" dirty="0"/>
              <a:t> and </a:t>
            </a:r>
            <a:r>
              <a:rPr lang="en-CA" dirty="0">
                <a:solidFill>
                  <a:srgbClr val="5925ED"/>
                </a:solidFill>
              </a:rPr>
              <a:t>coverage</a:t>
            </a:r>
            <a:endParaRPr lang="en-US" dirty="0">
              <a:solidFill>
                <a:srgbClr val="5925ED"/>
              </a:solidFill>
            </a:endParaRPr>
          </a:p>
          <a:p>
            <a:pPr lvl="0" algn="just">
              <a:buClr>
                <a:srgbClr val="F71B5A"/>
              </a:buClr>
              <a:buFont typeface="Wingdings" pitchFamily="2" charset="2"/>
              <a:buChar char="v"/>
            </a:pPr>
            <a:r>
              <a:rPr lang="en-CA" dirty="0"/>
              <a:t>More complex goals and objectives in educational programs</a:t>
            </a:r>
            <a:endParaRPr lang="en-US" dirty="0"/>
          </a:p>
          <a:p>
            <a:pPr lvl="0" algn="just">
              <a:buClr>
                <a:srgbClr val="F71B5A"/>
              </a:buClr>
              <a:buFont typeface="Wingdings" pitchFamily="2" charset="2"/>
              <a:buChar char="v"/>
            </a:pPr>
            <a:r>
              <a:rPr lang="en-CA" dirty="0"/>
              <a:t>Increased pressure for more </a:t>
            </a:r>
            <a:r>
              <a:rPr lang="en-CA" dirty="0">
                <a:solidFill>
                  <a:srgbClr val="FB17CA"/>
                </a:solidFill>
              </a:rPr>
              <a:t>efficient</a:t>
            </a:r>
            <a:r>
              <a:rPr lang="en-CA" dirty="0"/>
              <a:t> use of </a:t>
            </a:r>
            <a:r>
              <a:rPr lang="en-CA" dirty="0">
                <a:solidFill>
                  <a:srgbClr val="FB17CA"/>
                </a:solidFill>
              </a:rPr>
              <a:t>resources</a:t>
            </a:r>
            <a:r>
              <a:rPr lang="en-CA" dirty="0"/>
              <a:t> due to constrained financial support</a:t>
            </a:r>
            <a:endParaRPr lang="en-US" dirty="0"/>
          </a:p>
          <a:p>
            <a:pPr lvl="0" algn="just">
              <a:buClr>
                <a:srgbClr val="F71B5A"/>
              </a:buClr>
              <a:buFont typeface="Wingdings" pitchFamily="2" charset="2"/>
              <a:buChar char="v"/>
            </a:pPr>
            <a:r>
              <a:rPr lang="en-CA" dirty="0"/>
              <a:t>Increased </a:t>
            </a:r>
            <a:r>
              <a:rPr lang="en-CA" dirty="0">
                <a:solidFill>
                  <a:srgbClr val="5925ED"/>
                </a:solidFill>
              </a:rPr>
              <a:t>accountability</a:t>
            </a:r>
            <a:r>
              <a:rPr lang="en-CA" dirty="0"/>
              <a:t> requirements for the donor community</a:t>
            </a:r>
            <a:endParaRPr lang="en-US" dirty="0"/>
          </a:p>
          <a:p>
            <a:pPr lvl="0" algn="just">
              <a:buClr>
                <a:srgbClr val="F71B5A"/>
              </a:buClr>
              <a:buFont typeface="Wingdings" pitchFamily="2" charset="2"/>
              <a:buChar char="v"/>
            </a:pPr>
            <a:r>
              <a:rPr lang="en-CA" dirty="0"/>
              <a:t>The </a:t>
            </a:r>
            <a:r>
              <a:rPr lang="en-CA" dirty="0">
                <a:solidFill>
                  <a:srgbClr val="5925ED"/>
                </a:solidFill>
              </a:rPr>
              <a:t>improved</a:t>
            </a:r>
            <a:r>
              <a:rPr lang="en-CA" dirty="0"/>
              <a:t> availability of relatively low-cost interactive technology.</a:t>
            </a:r>
            <a:endParaRPr lang="en-US" dirty="0"/>
          </a:p>
          <a:p>
            <a:pPr algn="just"/>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19</a:t>
            </a:fld>
            <a:endParaRPr lang="en-US"/>
          </a:p>
        </p:txBody>
      </p:sp>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rmAutofit fontScale="85000" lnSpcReduction="10000"/>
          </a:bodyPr>
          <a:lstStyle/>
          <a:p>
            <a:pPr algn="ctr">
              <a:lnSpc>
                <a:spcPct val="150000"/>
              </a:lnSpc>
              <a:buNone/>
            </a:pPr>
            <a:r>
              <a:rPr lang="en-US" sz="6600" b="1" dirty="0">
                <a:latin typeface="Times New Roman" pitchFamily="18" charset="0"/>
                <a:cs typeface="Times New Roman" pitchFamily="18" charset="0"/>
              </a:rPr>
              <a:t>Chapter one</a:t>
            </a:r>
          </a:p>
          <a:p>
            <a:pPr algn="ctr">
              <a:lnSpc>
                <a:spcPct val="150000"/>
              </a:lnSpc>
              <a:buNone/>
            </a:pPr>
            <a:r>
              <a:rPr lang="en-US" sz="6600" b="1" dirty="0">
                <a:latin typeface="Times New Roman" pitchFamily="18" charset="0"/>
                <a:cs typeface="Times New Roman" pitchFamily="18" charset="0"/>
              </a:rPr>
              <a:t>Concepts of Educational Management Information System</a:t>
            </a:r>
          </a:p>
        </p:txBody>
      </p:sp>
      <p:sp>
        <p:nvSpPr>
          <p:cNvPr id="4" name="Slide Number Placeholder 3"/>
          <p:cNvSpPr>
            <a:spLocks noGrp="1"/>
          </p:cNvSpPr>
          <p:nvPr>
            <p:ph type="sldNum" sz="quarter" idx="12"/>
          </p:nvPr>
        </p:nvSpPr>
        <p:spPr/>
        <p:txBody>
          <a:bodyPr/>
          <a:lstStyle/>
          <a:p>
            <a:fld id="{5ED1007E-4EAC-4754-A3A8-2AF4E51C0385}" type="slidenum">
              <a:rPr lang="en-US" smtClean="0"/>
              <a:pPr/>
              <a:t>2</a:t>
            </a:fld>
            <a:endParaRPr lang="en-US"/>
          </a:p>
        </p:txBody>
      </p:sp>
    </p:spTree>
  </p:cSld>
  <p:clrMapOvr>
    <a:masterClrMapping/>
  </p:clrMapOvr>
  <p:transition>
    <p:wedg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CA" b="1" dirty="0"/>
              <a:t>1.6. New Role of Educational Planners</a:t>
            </a:r>
            <a:br>
              <a:rPr lang="en-US" dirty="0"/>
            </a:br>
            <a:endParaRPr lang="en-US" dirty="0"/>
          </a:p>
        </p:txBody>
      </p:sp>
      <p:sp>
        <p:nvSpPr>
          <p:cNvPr id="3" name="Content Placeholder 2"/>
          <p:cNvSpPr>
            <a:spLocks noGrp="1"/>
          </p:cNvSpPr>
          <p:nvPr>
            <p:ph idx="1"/>
          </p:nvPr>
        </p:nvSpPr>
        <p:spPr>
          <a:xfrm>
            <a:off x="457200" y="990600"/>
            <a:ext cx="8229600" cy="5135563"/>
          </a:xfrm>
        </p:spPr>
        <p:txBody>
          <a:bodyPr>
            <a:normAutofit fontScale="92500" lnSpcReduction="10000"/>
          </a:bodyPr>
          <a:lstStyle/>
          <a:p>
            <a:pPr algn="just">
              <a:buClr>
                <a:srgbClr val="FB17CA"/>
              </a:buClr>
              <a:buFont typeface="Wingdings" pitchFamily="2" charset="2"/>
              <a:buChar char="Ø"/>
            </a:pPr>
            <a:r>
              <a:rPr lang="en-CA" dirty="0"/>
              <a:t>Many of the educational planning issues associated with the above discussed new trends have impact on the role of educational planners.</a:t>
            </a:r>
          </a:p>
          <a:p>
            <a:pPr algn="just">
              <a:buClr>
                <a:srgbClr val="FB17CA"/>
              </a:buClr>
              <a:buFont typeface="Wingdings" pitchFamily="2" charset="2"/>
              <a:buChar char="Ø"/>
            </a:pPr>
            <a:r>
              <a:rPr lang="en-CA" dirty="0"/>
              <a:t> Educational planners at different levels of educational systems are required to manage different kinds of information in order to support sound decision-making. </a:t>
            </a:r>
          </a:p>
          <a:p>
            <a:pPr algn="just">
              <a:buClr>
                <a:srgbClr val="FB17CA"/>
              </a:buClr>
              <a:buFont typeface="Wingdings" pitchFamily="2" charset="2"/>
              <a:buChar char="Ø"/>
            </a:pPr>
            <a:r>
              <a:rPr lang="en-CA" dirty="0"/>
              <a:t>This requirement implies a </a:t>
            </a:r>
            <a:r>
              <a:rPr lang="en-CA" dirty="0">
                <a:solidFill>
                  <a:srgbClr val="5925ED"/>
                </a:solidFill>
              </a:rPr>
              <a:t>re-thinking of </a:t>
            </a:r>
            <a:r>
              <a:rPr lang="en-CA" dirty="0"/>
              <a:t>the established role of educational planners as a kind of ‘information broker’ between policy-makers and educational planners. </a:t>
            </a:r>
            <a:endParaRPr lang="en-US" dirty="0"/>
          </a:p>
          <a:p>
            <a:pPr algn="just"/>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20</a:t>
            </a:fld>
            <a:endParaRPr lang="en-US"/>
          </a:p>
        </p:txBody>
      </p:sp>
    </p:spTree>
  </p:cSld>
  <p:clrMapOvr>
    <a:masterClrMapping/>
  </p:clrMapOvr>
  <p:transition>
    <p:wedg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a:t>Cont’d</a:t>
            </a:r>
          </a:p>
        </p:txBody>
      </p:sp>
      <p:sp>
        <p:nvSpPr>
          <p:cNvPr id="3" name="Content Placeholder 2"/>
          <p:cNvSpPr>
            <a:spLocks noGrp="1"/>
          </p:cNvSpPr>
          <p:nvPr>
            <p:ph idx="1"/>
          </p:nvPr>
        </p:nvSpPr>
        <p:spPr>
          <a:xfrm>
            <a:off x="457200" y="914400"/>
            <a:ext cx="8229600" cy="5715000"/>
          </a:xfrm>
        </p:spPr>
        <p:txBody>
          <a:bodyPr>
            <a:normAutofit/>
          </a:bodyPr>
          <a:lstStyle/>
          <a:p>
            <a:pPr algn="just">
              <a:buNone/>
            </a:pPr>
            <a:r>
              <a:rPr lang="en-CA" sz="2800" dirty="0">
                <a:solidFill>
                  <a:srgbClr val="5925ED"/>
                </a:solidFill>
              </a:rPr>
              <a:t>Educational planners are expected </a:t>
            </a:r>
            <a:r>
              <a:rPr lang="en-CA" sz="2800" dirty="0"/>
              <a:t>to:</a:t>
            </a:r>
          </a:p>
          <a:p>
            <a:pPr algn="just">
              <a:buBlip>
                <a:blip r:embed="rId2"/>
              </a:buBlip>
            </a:pPr>
            <a:r>
              <a:rPr lang="en-CA" sz="2800" dirty="0"/>
              <a:t>Be </a:t>
            </a:r>
            <a:r>
              <a:rPr lang="en-CA" sz="2800" dirty="0">
                <a:solidFill>
                  <a:srgbClr val="5925ED"/>
                </a:solidFill>
              </a:rPr>
              <a:t>sensitive</a:t>
            </a:r>
            <a:r>
              <a:rPr lang="en-CA" sz="2800" dirty="0"/>
              <a:t> to the general concerns of policy makers</a:t>
            </a:r>
          </a:p>
          <a:p>
            <a:pPr algn="just">
              <a:buBlip>
                <a:blip r:embed="rId2"/>
              </a:buBlip>
            </a:pPr>
            <a:endParaRPr lang="en-US" sz="2800" dirty="0"/>
          </a:p>
          <a:p>
            <a:pPr algn="just">
              <a:buBlip>
                <a:blip r:embed="rId2"/>
              </a:buBlip>
            </a:pPr>
            <a:r>
              <a:rPr lang="en-CA" sz="2800" dirty="0" err="1"/>
              <a:t>Operationalize</a:t>
            </a:r>
            <a:r>
              <a:rPr lang="en-CA" sz="2800" dirty="0"/>
              <a:t> these concerns into researchable questions</a:t>
            </a:r>
          </a:p>
          <a:p>
            <a:pPr algn="just">
              <a:buBlip>
                <a:blip r:embed="rId2"/>
              </a:buBlip>
            </a:pPr>
            <a:endParaRPr lang="en-US" sz="2800" dirty="0"/>
          </a:p>
          <a:p>
            <a:pPr algn="just">
              <a:buBlip>
                <a:blip r:embed="rId2"/>
              </a:buBlip>
            </a:pPr>
            <a:r>
              <a:rPr lang="en-CA" sz="2800" dirty="0"/>
              <a:t>Build and manage information systems</a:t>
            </a:r>
          </a:p>
          <a:p>
            <a:pPr algn="just">
              <a:buBlip>
                <a:blip r:embed="rId2"/>
              </a:buBlip>
            </a:pPr>
            <a:endParaRPr lang="en-US" sz="2800" dirty="0"/>
          </a:p>
          <a:p>
            <a:pPr algn="just">
              <a:buBlip>
                <a:blip r:embed="rId2"/>
              </a:buBlip>
            </a:pPr>
            <a:r>
              <a:rPr lang="en-CA" sz="2800" dirty="0"/>
              <a:t>Analyze and interpret educational information</a:t>
            </a:r>
          </a:p>
          <a:p>
            <a:pPr algn="just">
              <a:buNone/>
            </a:pPr>
            <a:endParaRPr lang="en-CA" sz="2800" dirty="0"/>
          </a:p>
          <a:p>
            <a:pPr algn="just">
              <a:buBlip>
                <a:blip r:embed="rId2"/>
              </a:buBlip>
            </a:pPr>
            <a:r>
              <a:rPr lang="en-CA" sz="2800" dirty="0"/>
              <a:t>Provide </a:t>
            </a:r>
            <a:r>
              <a:rPr lang="en-CA" sz="2800" dirty="0">
                <a:solidFill>
                  <a:srgbClr val="F71B5A"/>
                </a:solidFill>
              </a:rPr>
              <a:t>policy options </a:t>
            </a:r>
            <a:r>
              <a:rPr lang="en-CA" sz="2800" dirty="0"/>
              <a:t>to address the policy concerns </a:t>
            </a:r>
            <a:endParaRPr lang="en-US" sz="2800" dirty="0"/>
          </a:p>
          <a:p>
            <a:pPr algn="just">
              <a:buNone/>
            </a:pPr>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21</a:t>
            </a:fld>
            <a:endParaRPr lang="en-US"/>
          </a:p>
        </p:txBody>
      </p:sp>
    </p:spTree>
  </p:cSld>
  <p:clrMapOvr>
    <a:masterClrMapping/>
  </p:clrMapOvr>
  <p:transition>
    <p:wedg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r>
              <a:rPr lang="en-US" dirty="0"/>
              <a:t>Cont’d</a:t>
            </a:r>
          </a:p>
        </p:txBody>
      </p:sp>
      <p:sp>
        <p:nvSpPr>
          <p:cNvPr id="3" name="Content Placeholder 2"/>
          <p:cNvSpPr>
            <a:spLocks noGrp="1"/>
          </p:cNvSpPr>
          <p:nvPr>
            <p:ph idx="1"/>
          </p:nvPr>
        </p:nvSpPr>
        <p:spPr>
          <a:xfrm>
            <a:off x="457200" y="762000"/>
            <a:ext cx="8229600" cy="5791200"/>
          </a:xfrm>
        </p:spPr>
        <p:txBody>
          <a:bodyPr>
            <a:normAutofit fontScale="92500" lnSpcReduction="20000"/>
          </a:bodyPr>
          <a:lstStyle/>
          <a:p>
            <a:pPr algn="just">
              <a:lnSpc>
                <a:spcPct val="150000"/>
              </a:lnSpc>
              <a:buClr>
                <a:srgbClr val="3729E9"/>
              </a:buClr>
              <a:buFont typeface="Wingdings" pitchFamily="2" charset="2"/>
              <a:buChar char="v"/>
            </a:pPr>
            <a:r>
              <a:rPr lang="en-CA" sz="2800" dirty="0">
                <a:latin typeface="Times New Roman" pitchFamily="18" charset="0"/>
                <a:cs typeface="Times New Roman" pitchFamily="18" charset="0"/>
              </a:rPr>
              <a:t>The task of the </a:t>
            </a:r>
            <a:r>
              <a:rPr lang="en-CA" sz="2800" dirty="0">
                <a:solidFill>
                  <a:srgbClr val="F71B5A"/>
                </a:solidFill>
                <a:latin typeface="Times New Roman" pitchFamily="18" charset="0"/>
                <a:cs typeface="Times New Roman" pitchFamily="18" charset="0"/>
              </a:rPr>
              <a:t>planner</a:t>
            </a:r>
            <a:r>
              <a:rPr lang="en-CA" sz="2800" dirty="0">
                <a:latin typeface="Times New Roman" pitchFamily="18" charset="0"/>
                <a:cs typeface="Times New Roman" pitchFamily="18" charset="0"/>
              </a:rPr>
              <a:t> is not only to deal with figures, but also to </a:t>
            </a:r>
            <a:r>
              <a:rPr lang="en-CA" sz="2800" dirty="0">
                <a:solidFill>
                  <a:srgbClr val="F71B5A"/>
                </a:solidFill>
                <a:latin typeface="Times New Roman" pitchFamily="18" charset="0"/>
                <a:cs typeface="Times New Roman" pitchFamily="18" charset="0"/>
              </a:rPr>
              <a:t>interpret</a:t>
            </a:r>
            <a:r>
              <a:rPr lang="en-CA" sz="2800" dirty="0">
                <a:latin typeface="Times New Roman" pitchFamily="18" charset="0"/>
                <a:cs typeface="Times New Roman" pitchFamily="18" charset="0"/>
              </a:rPr>
              <a:t> and </a:t>
            </a:r>
            <a:r>
              <a:rPr lang="en-CA" sz="2800" dirty="0">
                <a:solidFill>
                  <a:srgbClr val="5925ED"/>
                </a:solidFill>
                <a:latin typeface="Times New Roman" pitchFamily="18" charset="0"/>
                <a:cs typeface="Times New Roman" pitchFamily="18" charset="0"/>
              </a:rPr>
              <a:t>transform</a:t>
            </a:r>
            <a:r>
              <a:rPr lang="en-CA" sz="2800" dirty="0">
                <a:latin typeface="Times New Roman" pitchFamily="18" charset="0"/>
                <a:cs typeface="Times New Roman" pitchFamily="18" charset="0"/>
              </a:rPr>
              <a:t> them into comprehensible </a:t>
            </a:r>
            <a:r>
              <a:rPr lang="en-CA" sz="2800" dirty="0">
                <a:solidFill>
                  <a:srgbClr val="002060"/>
                </a:solidFill>
                <a:latin typeface="Times New Roman" pitchFamily="18" charset="0"/>
                <a:cs typeface="Times New Roman" pitchFamily="18" charset="0"/>
              </a:rPr>
              <a:t>information</a:t>
            </a:r>
            <a:r>
              <a:rPr lang="en-CA" sz="2800" dirty="0">
                <a:latin typeface="Times New Roman" pitchFamily="18" charset="0"/>
                <a:cs typeface="Times New Roman" pitchFamily="18" charset="0"/>
              </a:rPr>
              <a:t> for policy-makers. </a:t>
            </a:r>
          </a:p>
          <a:p>
            <a:pPr algn="just">
              <a:lnSpc>
                <a:spcPct val="150000"/>
              </a:lnSpc>
              <a:buClr>
                <a:srgbClr val="3729E9"/>
              </a:buClr>
              <a:buFont typeface="Wingdings" pitchFamily="2" charset="2"/>
              <a:buChar char="v"/>
            </a:pPr>
            <a:r>
              <a:rPr lang="en-CA" sz="2800" dirty="0">
                <a:latin typeface="Times New Roman" pitchFamily="18" charset="0"/>
                <a:cs typeface="Times New Roman" pitchFamily="18" charset="0"/>
              </a:rPr>
              <a:t>In the context of the new role for educational planers, we will address the following two questions.</a:t>
            </a:r>
            <a:endParaRPr lang="en-US" sz="2800" dirty="0">
              <a:latin typeface="Times New Roman" pitchFamily="18" charset="0"/>
              <a:cs typeface="Times New Roman" pitchFamily="18" charset="0"/>
            </a:endParaRPr>
          </a:p>
          <a:p>
            <a:pPr lvl="1" algn="just">
              <a:lnSpc>
                <a:spcPct val="150000"/>
              </a:lnSpc>
              <a:buBlip>
                <a:blip r:embed="rId2"/>
              </a:buBlip>
            </a:pPr>
            <a:r>
              <a:rPr lang="en-CA" dirty="0">
                <a:latin typeface="Times New Roman" pitchFamily="18" charset="0"/>
                <a:cs typeface="Times New Roman" pitchFamily="18" charset="0"/>
              </a:rPr>
              <a:t>What kind of information do ‘information brokers’ need to handle in order to participate effectively in educational policy dialogue?’’</a:t>
            </a:r>
            <a:endParaRPr lang="en-US" dirty="0">
              <a:latin typeface="Times New Roman" pitchFamily="18" charset="0"/>
              <a:cs typeface="Times New Roman" pitchFamily="18" charset="0"/>
            </a:endParaRPr>
          </a:p>
          <a:p>
            <a:pPr lvl="1" algn="just">
              <a:lnSpc>
                <a:spcPct val="150000"/>
              </a:lnSpc>
              <a:buBlip>
                <a:blip r:embed="rId2"/>
              </a:buBlip>
            </a:pPr>
            <a:r>
              <a:rPr lang="en-CA" dirty="0">
                <a:latin typeface="Times New Roman" pitchFamily="18" charset="0"/>
                <a:cs typeface="Times New Roman" pitchFamily="18" charset="0"/>
              </a:rPr>
              <a:t>What is the relationship between decision-making and information?</a:t>
            </a:r>
            <a:endParaRPr lang="en-US" dirty="0">
              <a:latin typeface="Times New Roman" pitchFamily="18" charset="0"/>
              <a:cs typeface="Times New Roman" pitchFamily="18" charset="0"/>
            </a:endParaRPr>
          </a:p>
          <a:p>
            <a:pPr algn="just">
              <a:lnSpc>
                <a:spcPct val="150000"/>
              </a:lnSpc>
            </a:pPr>
            <a:endParaRPr lang="en-US" sz="2800" dirty="0">
              <a:latin typeface="Times New Roman" pitchFamily="18" charset="0"/>
              <a:cs typeface="Times New Roman" pitchFamily="18" charset="0"/>
            </a:endParaRPr>
          </a:p>
        </p:txBody>
      </p:sp>
      <p:sp>
        <p:nvSpPr>
          <p:cNvPr id="4" name="Slide Number Placeholder 3"/>
          <p:cNvSpPr>
            <a:spLocks noGrp="1"/>
          </p:cNvSpPr>
          <p:nvPr>
            <p:ph type="sldNum" sz="quarter" idx="12"/>
          </p:nvPr>
        </p:nvSpPr>
        <p:spPr/>
        <p:txBody>
          <a:bodyPr/>
          <a:lstStyle/>
          <a:p>
            <a:fld id="{5ED1007E-4EAC-4754-A3A8-2AF4E51C0385}" type="slidenum">
              <a:rPr lang="en-US" smtClean="0"/>
              <a:pPr/>
              <a:t>22</a:t>
            </a:fld>
            <a:endParaRPr lang="en-US"/>
          </a:p>
        </p:txBody>
      </p:sp>
    </p:spTree>
  </p:cSld>
  <p:clrMapOvr>
    <a:masterClrMapping/>
  </p:clrMapOvr>
  <p:transition>
    <p:wedg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Autofit/>
          </a:bodyPr>
          <a:lstStyle/>
          <a:p>
            <a:r>
              <a:rPr lang="en-CA" sz="2800" b="1" dirty="0"/>
              <a:t>Decision-Making and Information: Contribution of EMIS to Effective Educational planning</a:t>
            </a:r>
            <a:endParaRPr lang="en-US" sz="2800" dirty="0"/>
          </a:p>
        </p:txBody>
      </p:sp>
      <p:sp>
        <p:nvSpPr>
          <p:cNvPr id="3" name="Content Placeholder 2"/>
          <p:cNvSpPr>
            <a:spLocks noGrp="1"/>
          </p:cNvSpPr>
          <p:nvPr>
            <p:ph idx="1"/>
          </p:nvPr>
        </p:nvSpPr>
        <p:spPr>
          <a:xfrm>
            <a:off x="0" y="990600"/>
            <a:ext cx="9144000" cy="5867400"/>
          </a:xfrm>
        </p:spPr>
        <p:txBody>
          <a:bodyPr>
            <a:normAutofit lnSpcReduction="10000"/>
          </a:bodyPr>
          <a:lstStyle/>
          <a:p>
            <a:pPr algn="just">
              <a:buClr>
                <a:srgbClr val="FB17CA"/>
              </a:buClr>
              <a:buFont typeface="Wingdings" pitchFamily="2" charset="2"/>
              <a:buChar char="Ø"/>
            </a:pPr>
            <a:r>
              <a:rPr lang="en-CA" sz="2800" dirty="0"/>
              <a:t>For some decisions, you devote more time (which could be years) before reaching decision-making point; for others, the time taken is negligible. </a:t>
            </a:r>
          </a:p>
          <a:p>
            <a:pPr algn="just">
              <a:buClr>
                <a:srgbClr val="FB17CA"/>
              </a:buClr>
              <a:buFont typeface="Wingdings" pitchFamily="2" charset="2"/>
              <a:buChar char="Ø"/>
            </a:pPr>
            <a:r>
              <a:rPr lang="en-CA" sz="2800" dirty="0"/>
              <a:t>Some decisions bring fairly immediate consequences while the impact of others may not be evident for a long time.</a:t>
            </a:r>
          </a:p>
          <a:p>
            <a:pPr algn="just">
              <a:buClr>
                <a:srgbClr val="FB17CA"/>
              </a:buClr>
              <a:buFont typeface="Wingdings" pitchFamily="2" charset="2"/>
              <a:buChar char="Ø"/>
            </a:pPr>
            <a:r>
              <a:rPr lang="en-CA" sz="2800" dirty="0"/>
              <a:t>Perhaps you made your decisions after evaluating </a:t>
            </a:r>
            <a:r>
              <a:rPr lang="en-CA" sz="2800" dirty="0">
                <a:solidFill>
                  <a:srgbClr val="002060"/>
                </a:solidFill>
              </a:rPr>
              <a:t>possible</a:t>
            </a:r>
            <a:r>
              <a:rPr lang="en-CA" sz="2800" dirty="0"/>
              <a:t> alternatives.</a:t>
            </a:r>
          </a:p>
          <a:p>
            <a:pPr algn="just">
              <a:buClr>
                <a:srgbClr val="FB17CA"/>
              </a:buClr>
              <a:buFont typeface="Wingdings" pitchFamily="2" charset="2"/>
              <a:buChar char="Ø"/>
            </a:pPr>
            <a:r>
              <a:rPr lang="en-CA" sz="2800" dirty="0"/>
              <a:t> You made them based on some sort of information</a:t>
            </a:r>
          </a:p>
          <a:p>
            <a:pPr algn="just">
              <a:buClr>
                <a:srgbClr val="FB17CA"/>
              </a:buClr>
              <a:buFont typeface="Wingdings" pitchFamily="2" charset="2"/>
              <a:buChar char="Ø"/>
            </a:pPr>
            <a:r>
              <a:rPr lang="en-CA" sz="2800" dirty="0"/>
              <a:t>some may be standard, habits or rules, some are past results or expected trends, and others are specific evaluation or reputations. </a:t>
            </a:r>
          </a:p>
          <a:p>
            <a:pPr algn="just">
              <a:buClr>
                <a:srgbClr val="FB17CA"/>
              </a:buClr>
              <a:buFont typeface="Wingdings" pitchFamily="2" charset="2"/>
              <a:buChar char="Ø"/>
            </a:pPr>
            <a:r>
              <a:rPr lang="en-CA" sz="2800" dirty="0"/>
              <a:t>If this information is incomplete or unreliable, the consequences could be negative.</a:t>
            </a:r>
            <a:endParaRPr lang="en-US" sz="2800" dirty="0"/>
          </a:p>
          <a:p>
            <a:pPr algn="just">
              <a:buClr>
                <a:srgbClr val="FB17CA"/>
              </a:buClr>
              <a:buFont typeface="Wingdings" pitchFamily="2" charset="2"/>
              <a:buChar char="Ø"/>
            </a:pPr>
            <a:endParaRPr lang="en-US" sz="2800" dirty="0"/>
          </a:p>
          <a:p>
            <a:pPr algn="just">
              <a:buNone/>
            </a:pPr>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23</a:t>
            </a:fld>
            <a:endParaRPr lang="en-US"/>
          </a:p>
        </p:txBody>
      </p:sp>
    </p:spTree>
  </p:cSld>
  <p:clrMapOvr>
    <a:masterClrMapping/>
  </p:clrMapOvr>
  <p:transition>
    <p:wedg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b="1" dirty="0"/>
              <a:t>What is Information?</a:t>
            </a:r>
            <a:br>
              <a:rPr lang="en-US" dirty="0"/>
            </a:br>
            <a:endParaRPr lang="en-US" dirty="0"/>
          </a:p>
        </p:txBody>
      </p:sp>
      <p:sp>
        <p:nvSpPr>
          <p:cNvPr id="3" name="Content Placeholder 2"/>
          <p:cNvSpPr>
            <a:spLocks noGrp="1"/>
          </p:cNvSpPr>
          <p:nvPr>
            <p:ph idx="1"/>
          </p:nvPr>
        </p:nvSpPr>
        <p:spPr>
          <a:xfrm>
            <a:off x="0" y="762000"/>
            <a:ext cx="9144000" cy="6096000"/>
          </a:xfrm>
        </p:spPr>
        <p:txBody>
          <a:bodyPr/>
          <a:lstStyle/>
          <a:p>
            <a:pPr algn="just">
              <a:buBlip>
                <a:blip r:embed="rId2"/>
              </a:buBlip>
            </a:pPr>
            <a:r>
              <a:rPr lang="en-US" dirty="0"/>
              <a:t>The crux of the acronym EMIS is the word </a:t>
            </a:r>
            <a:r>
              <a:rPr lang="en-US" dirty="0">
                <a:solidFill>
                  <a:srgbClr val="002060"/>
                </a:solidFill>
              </a:rPr>
              <a:t>'information</a:t>
            </a:r>
            <a:r>
              <a:rPr lang="en-US" dirty="0"/>
              <a:t>'. </a:t>
            </a:r>
          </a:p>
          <a:p>
            <a:pPr algn="just">
              <a:buBlip>
                <a:blip r:embed="rId2"/>
              </a:buBlip>
            </a:pPr>
            <a:r>
              <a:rPr lang="en-US" dirty="0"/>
              <a:t>Information is additional knowledge the users’ desire about the functions under their responsibilities</a:t>
            </a:r>
          </a:p>
          <a:p>
            <a:pPr algn="just">
              <a:buBlip>
                <a:blip r:embed="rId2"/>
              </a:buBlip>
            </a:pPr>
            <a:r>
              <a:rPr lang="en-US" dirty="0"/>
              <a:t>It is this additional knowledge that users utilize to enhance </a:t>
            </a:r>
            <a:r>
              <a:rPr lang="en-US" dirty="0">
                <a:solidFill>
                  <a:srgbClr val="002060"/>
                </a:solidFill>
              </a:rPr>
              <a:t>planning</a:t>
            </a:r>
            <a:r>
              <a:rPr lang="en-US" dirty="0"/>
              <a:t>, </a:t>
            </a:r>
            <a:r>
              <a:rPr lang="en-US" dirty="0">
                <a:solidFill>
                  <a:srgbClr val="FF0000"/>
                </a:solidFill>
              </a:rPr>
              <a:t>programming</a:t>
            </a:r>
            <a:r>
              <a:rPr lang="en-US" dirty="0"/>
              <a:t>, </a:t>
            </a:r>
            <a:r>
              <a:rPr lang="en-US" dirty="0">
                <a:solidFill>
                  <a:srgbClr val="6600FF"/>
                </a:solidFill>
              </a:rPr>
              <a:t>monitoring</a:t>
            </a:r>
            <a:r>
              <a:rPr lang="en-US" dirty="0"/>
              <a:t>, </a:t>
            </a:r>
            <a:r>
              <a:rPr lang="en-US" dirty="0">
                <a:solidFill>
                  <a:srgbClr val="5925ED"/>
                </a:solidFill>
              </a:rPr>
              <a:t>evaluation</a:t>
            </a:r>
            <a:r>
              <a:rPr lang="en-US" dirty="0"/>
              <a:t>, </a:t>
            </a:r>
            <a:r>
              <a:rPr lang="en-US" dirty="0">
                <a:solidFill>
                  <a:srgbClr val="00FF00"/>
                </a:solidFill>
              </a:rPr>
              <a:t>reviewing</a:t>
            </a:r>
            <a:r>
              <a:rPr lang="en-US" dirty="0"/>
              <a:t>, research for overall management, and decision-making in educational development.</a:t>
            </a:r>
          </a:p>
          <a:p>
            <a:pPr algn="just"/>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24</a:t>
            </a:fld>
            <a:endParaRPr lang="en-US"/>
          </a:p>
        </p:txBody>
      </p:sp>
    </p:spTree>
  </p:cSld>
  <p:clrMapOvr>
    <a:masterClrMapping/>
  </p:clrMapOvr>
  <p:transition>
    <p:wedg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dirty="0"/>
              <a:t>Cont’d</a:t>
            </a:r>
          </a:p>
        </p:txBody>
      </p:sp>
      <p:sp>
        <p:nvSpPr>
          <p:cNvPr id="3" name="Content Placeholder 2"/>
          <p:cNvSpPr>
            <a:spLocks noGrp="1"/>
          </p:cNvSpPr>
          <p:nvPr>
            <p:ph idx="1"/>
          </p:nvPr>
        </p:nvSpPr>
        <p:spPr>
          <a:xfrm>
            <a:off x="228600" y="685800"/>
            <a:ext cx="8686800" cy="5867400"/>
          </a:xfrm>
        </p:spPr>
        <p:txBody>
          <a:bodyPr>
            <a:normAutofit/>
          </a:bodyPr>
          <a:lstStyle/>
          <a:p>
            <a:pPr algn="just">
              <a:buClr>
                <a:srgbClr val="FB17CA"/>
              </a:buClr>
              <a:buFont typeface="Wingdings" pitchFamily="2" charset="2"/>
              <a:buChar char="Ø"/>
            </a:pPr>
            <a:r>
              <a:rPr lang="en-US" dirty="0"/>
              <a:t>The value of information </a:t>
            </a:r>
            <a:r>
              <a:rPr lang="en-US" dirty="0">
                <a:solidFill>
                  <a:srgbClr val="5925ED"/>
                </a:solidFill>
              </a:rPr>
              <a:t>depends</a:t>
            </a:r>
            <a:r>
              <a:rPr lang="en-US" dirty="0"/>
              <a:t> on the </a:t>
            </a:r>
            <a:r>
              <a:rPr lang="en-US" dirty="0">
                <a:solidFill>
                  <a:srgbClr val="F71B5A"/>
                </a:solidFill>
              </a:rPr>
              <a:t>demand for </a:t>
            </a:r>
            <a:r>
              <a:rPr lang="en-US" dirty="0"/>
              <a:t>it. </a:t>
            </a:r>
          </a:p>
          <a:p>
            <a:pPr algn="just">
              <a:buClr>
                <a:srgbClr val="FB17CA"/>
              </a:buClr>
              <a:buFont typeface="Wingdings" pitchFamily="2" charset="2"/>
              <a:buChar char="Ø"/>
            </a:pPr>
            <a:r>
              <a:rPr lang="en-US" dirty="0"/>
              <a:t>The higher the demand, the more the value it has. </a:t>
            </a:r>
          </a:p>
          <a:p>
            <a:pPr algn="just">
              <a:buClr>
                <a:srgbClr val="FB17CA"/>
              </a:buClr>
              <a:buFont typeface="Wingdings" pitchFamily="2" charset="2"/>
              <a:buChar char="Ø"/>
            </a:pPr>
            <a:r>
              <a:rPr lang="en-US" dirty="0"/>
              <a:t>It is this high demand that we are trying to cultivate through our capacity-building program.</a:t>
            </a:r>
          </a:p>
          <a:p>
            <a:pPr algn="just">
              <a:buClr>
                <a:srgbClr val="FB17CA"/>
              </a:buClr>
              <a:buFont typeface="Wingdings" pitchFamily="2" charset="2"/>
              <a:buChar char="Ø"/>
            </a:pPr>
            <a:r>
              <a:rPr lang="en-US" dirty="0"/>
              <a:t>A planner who is engaged in allocating scarce resources, say books, to schools in a certain </a:t>
            </a:r>
            <a:r>
              <a:rPr lang="en-US" dirty="0" err="1"/>
              <a:t>wareda</a:t>
            </a:r>
            <a:r>
              <a:rPr lang="en-US" dirty="0"/>
              <a:t> will place more value on information relating to the number of schools in that </a:t>
            </a:r>
            <a:r>
              <a:rPr lang="en-US" dirty="0" err="1"/>
              <a:t>wareda</a:t>
            </a:r>
            <a:r>
              <a:rPr lang="en-US" dirty="0"/>
              <a:t>. </a:t>
            </a:r>
          </a:p>
          <a:p>
            <a:pPr algn="just"/>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25</a:t>
            </a:fld>
            <a:endParaRPr lang="en-US"/>
          </a:p>
        </p:txBody>
      </p:sp>
    </p:spTree>
  </p:cSld>
  <p:clrMapOvr>
    <a:masterClrMapping/>
  </p:clrMapOvr>
  <p:transition>
    <p:wedg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dirty="0"/>
              <a:t>Cont’d</a:t>
            </a:r>
          </a:p>
        </p:txBody>
      </p:sp>
      <p:sp>
        <p:nvSpPr>
          <p:cNvPr id="3" name="Content Placeholder 2"/>
          <p:cNvSpPr>
            <a:spLocks noGrp="1"/>
          </p:cNvSpPr>
          <p:nvPr>
            <p:ph idx="1"/>
          </p:nvPr>
        </p:nvSpPr>
        <p:spPr>
          <a:xfrm>
            <a:off x="457200" y="1066800"/>
            <a:ext cx="8229600" cy="5059363"/>
          </a:xfrm>
        </p:spPr>
        <p:txBody>
          <a:bodyPr>
            <a:normAutofit/>
          </a:bodyPr>
          <a:lstStyle/>
          <a:p>
            <a:pPr algn="just">
              <a:buClr>
                <a:srgbClr val="3729E9"/>
              </a:buClr>
              <a:buFont typeface="AbnetZeHawariat" pitchFamily="2" charset="0"/>
              <a:buChar char="@"/>
            </a:pPr>
            <a:r>
              <a:rPr lang="en-US" dirty="0"/>
              <a:t>Moreover, information about the number of </a:t>
            </a:r>
            <a:r>
              <a:rPr lang="en-US" dirty="0">
                <a:solidFill>
                  <a:srgbClr val="F71B5A"/>
                </a:solidFill>
              </a:rPr>
              <a:t>existing books </a:t>
            </a:r>
            <a:r>
              <a:rPr lang="en-US" dirty="0"/>
              <a:t>in each school in the same </a:t>
            </a:r>
            <a:r>
              <a:rPr lang="en-US" dirty="0" err="1"/>
              <a:t>wareda</a:t>
            </a:r>
            <a:r>
              <a:rPr lang="en-US" dirty="0"/>
              <a:t> will enable the planner to carry out such an assignment more effectively. </a:t>
            </a:r>
          </a:p>
          <a:p>
            <a:pPr algn="just">
              <a:buClr>
                <a:srgbClr val="3729E9"/>
              </a:buClr>
              <a:buFont typeface="AbnetZeHawariat" pitchFamily="2" charset="0"/>
              <a:buChar char="@"/>
            </a:pPr>
            <a:r>
              <a:rPr lang="en-US" dirty="0"/>
              <a:t>The latter piece of information therefore has more value than the former.</a:t>
            </a:r>
          </a:p>
          <a:p>
            <a:pPr algn="just">
              <a:buClr>
                <a:srgbClr val="3729E9"/>
              </a:buClr>
              <a:buFont typeface="AbnetZeHawariat" pitchFamily="2" charset="0"/>
              <a:buChar char="@"/>
            </a:pPr>
            <a:r>
              <a:rPr lang="en-US" dirty="0"/>
              <a:t>Information is therefore a tool used to further enhance the planning and implementation process.</a:t>
            </a:r>
          </a:p>
          <a:p>
            <a:pPr algn="just">
              <a:buClr>
                <a:srgbClr val="3729E9"/>
              </a:buClr>
              <a:buFont typeface="AbnetZeHawariat" pitchFamily="2" charset="0"/>
              <a:buChar char="@"/>
            </a:pPr>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26</a:t>
            </a:fld>
            <a:endParaRPr lang="en-US"/>
          </a:p>
        </p:txBody>
      </p:sp>
    </p:spTree>
  </p:cSld>
  <p:clrMapOvr>
    <a:masterClrMapping/>
  </p:clrMapOvr>
  <p:transition>
    <p:wedg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sz="4000" b="1" dirty="0"/>
              <a:t>Chapter Two</a:t>
            </a:r>
          </a:p>
        </p:txBody>
      </p:sp>
      <p:sp>
        <p:nvSpPr>
          <p:cNvPr id="3" name="Content Placeholder 2"/>
          <p:cNvSpPr>
            <a:spLocks noGrp="1"/>
          </p:cNvSpPr>
          <p:nvPr>
            <p:ph idx="1"/>
          </p:nvPr>
        </p:nvSpPr>
        <p:spPr>
          <a:xfrm>
            <a:off x="457200" y="838200"/>
            <a:ext cx="8229600" cy="5638800"/>
          </a:xfrm>
        </p:spPr>
        <p:txBody>
          <a:bodyPr>
            <a:normAutofit/>
          </a:bodyPr>
          <a:lstStyle/>
          <a:p>
            <a:pPr algn="just">
              <a:buNone/>
            </a:pPr>
            <a:r>
              <a:rPr lang="en-US" sz="2800" dirty="0"/>
              <a:t>2.1. </a:t>
            </a:r>
            <a:r>
              <a:rPr lang="en-US" sz="2800" b="1" dirty="0"/>
              <a:t>Components of EMIS's Life Cycle</a:t>
            </a:r>
          </a:p>
          <a:p>
            <a:pPr algn="just">
              <a:buBlip>
                <a:blip r:embed="rId2"/>
              </a:buBlip>
            </a:pPr>
            <a:r>
              <a:rPr lang="en-US" sz="2800" dirty="0"/>
              <a:t>The steps required to get the </a:t>
            </a:r>
            <a:r>
              <a:rPr lang="en-US" sz="2800" dirty="0">
                <a:solidFill>
                  <a:srgbClr val="00B050"/>
                </a:solidFill>
              </a:rPr>
              <a:t>data</a:t>
            </a:r>
            <a:r>
              <a:rPr lang="en-US" sz="2800" dirty="0"/>
              <a:t> from </a:t>
            </a:r>
            <a:r>
              <a:rPr lang="en-US" sz="2800" dirty="0">
                <a:solidFill>
                  <a:srgbClr val="FF0000"/>
                </a:solidFill>
              </a:rPr>
              <a:t>the field</a:t>
            </a:r>
            <a:r>
              <a:rPr lang="en-US" sz="2800" dirty="0"/>
              <a:t>, process it, and take the </a:t>
            </a:r>
            <a:r>
              <a:rPr lang="en-US" sz="2800" dirty="0">
                <a:solidFill>
                  <a:srgbClr val="5925ED"/>
                </a:solidFill>
              </a:rPr>
              <a:t>results back to users. </a:t>
            </a:r>
          </a:p>
          <a:p>
            <a:pPr algn="just">
              <a:buBlip>
                <a:blip r:embed="rId2"/>
              </a:buBlip>
            </a:pPr>
            <a:r>
              <a:rPr lang="en-US" sz="2800" dirty="0"/>
              <a:t>The procedure followed is </a:t>
            </a:r>
            <a:r>
              <a:rPr lang="en-US" sz="2800" dirty="0">
                <a:solidFill>
                  <a:srgbClr val="5925ED"/>
                </a:solidFill>
              </a:rPr>
              <a:t>cyclical</a:t>
            </a:r>
            <a:r>
              <a:rPr lang="en-US" sz="2800" dirty="0"/>
              <a:t>. </a:t>
            </a:r>
          </a:p>
          <a:p>
            <a:pPr algn="just">
              <a:buBlip>
                <a:blip r:embed="rId2"/>
              </a:buBlip>
            </a:pPr>
            <a:r>
              <a:rPr lang="en-US" sz="2800" dirty="0"/>
              <a:t>It is chained together in a specific order.</a:t>
            </a:r>
          </a:p>
          <a:p>
            <a:pPr algn="just">
              <a:buBlip>
                <a:blip r:embed="rId2"/>
              </a:buBlip>
            </a:pPr>
            <a:r>
              <a:rPr lang="en-US" sz="2800" dirty="0"/>
              <a:t> Any break in the procedure will affect the final result. </a:t>
            </a:r>
          </a:p>
          <a:p>
            <a:pPr algn="just">
              <a:buBlip>
                <a:blip r:embed="rId2"/>
              </a:buBlip>
            </a:pPr>
            <a:r>
              <a:rPr lang="en-US" sz="2800" dirty="0"/>
              <a:t>Moreover, it is the EMIS manager who should be responsible for every component in the cycle performing well.</a:t>
            </a:r>
          </a:p>
        </p:txBody>
      </p:sp>
      <p:sp>
        <p:nvSpPr>
          <p:cNvPr id="4" name="Slide Number Placeholder 3"/>
          <p:cNvSpPr>
            <a:spLocks noGrp="1"/>
          </p:cNvSpPr>
          <p:nvPr>
            <p:ph type="sldNum" sz="quarter" idx="12"/>
          </p:nvPr>
        </p:nvSpPr>
        <p:spPr/>
        <p:txBody>
          <a:bodyPr/>
          <a:lstStyle/>
          <a:p>
            <a:fld id="{5ED1007E-4EAC-4754-A3A8-2AF4E51C0385}" type="slidenum">
              <a:rPr lang="en-US" smtClean="0"/>
              <a:pPr/>
              <a:t>27</a:t>
            </a:fld>
            <a:endParaRPr lang="en-US"/>
          </a:p>
        </p:txBody>
      </p:sp>
    </p:spTree>
  </p:cSld>
  <p:clrMapOvr>
    <a:masterClrMapping/>
  </p:clrMapOvr>
  <p:transition>
    <p:wedg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r>
              <a:rPr lang="en-US" dirty="0"/>
              <a:t>Cont’d</a:t>
            </a:r>
          </a:p>
        </p:txBody>
      </p:sp>
      <p:sp>
        <p:nvSpPr>
          <p:cNvPr id="3" name="Content Placeholder 2"/>
          <p:cNvSpPr>
            <a:spLocks noGrp="1"/>
          </p:cNvSpPr>
          <p:nvPr>
            <p:ph idx="1"/>
          </p:nvPr>
        </p:nvSpPr>
        <p:spPr>
          <a:xfrm>
            <a:off x="304800" y="762000"/>
            <a:ext cx="8534400" cy="5791200"/>
          </a:xfrm>
        </p:spPr>
        <p:txBody>
          <a:bodyPr>
            <a:normAutofit/>
          </a:bodyPr>
          <a:lstStyle/>
          <a:p>
            <a:pPr algn="just">
              <a:buBlip>
                <a:blip r:embed="rId2"/>
              </a:buBlip>
            </a:pPr>
            <a:r>
              <a:rPr lang="en-US" sz="2800" dirty="0"/>
              <a:t>The procedure or step of EMIS is presented as follow: </a:t>
            </a:r>
          </a:p>
          <a:p>
            <a:pPr indent="290513" algn="just">
              <a:buFont typeface="Wingdings" pitchFamily="2" charset="2"/>
              <a:buChar char="ü"/>
            </a:pPr>
            <a:r>
              <a:rPr lang="en-US" sz="2800" dirty="0"/>
              <a:t> </a:t>
            </a:r>
            <a:r>
              <a:rPr lang="en-US" sz="2800" dirty="0">
                <a:solidFill>
                  <a:srgbClr val="F71B5A"/>
                </a:solidFill>
              </a:rPr>
              <a:t>Collection</a:t>
            </a:r>
            <a:r>
              <a:rPr lang="en-US" sz="2800" dirty="0"/>
              <a:t> → </a:t>
            </a:r>
            <a:r>
              <a:rPr lang="en-US" sz="2800" dirty="0">
                <a:solidFill>
                  <a:srgbClr val="6600FF"/>
                </a:solidFill>
              </a:rPr>
              <a:t>Processing</a:t>
            </a:r>
            <a:r>
              <a:rPr lang="en-US" sz="2800" dirty="0"/>
              <a:t>→ </a:t>
            </a:r>
            <a:r>
              <a:rPr lang="en-US" sz="2800" dirty="0">
                <a:solidFill>
                  <a:srgbClr val="00FF00"/>
                </a:solidFill>
              </a:rPr>
              <a:t>Analysis</a:t>
            </a:r>
            <a:r>
              <a:rPr lang="en-US" sz="2800" dirty="0"/>
              <a:t> → </a:t>
            </a:r>
            <a:r>
              <a:rPr lang="en-US" sz="2800" dirty="0">
                <a:solidFill>
                  <a:srgbClr val="0000CC"/>
                </a:solidFill>
              </a:rPr>
              <a:t>Publication</a:t>
            </a:r>
            <a:r>
              <a:rPr lang="en-US" sz="2800" dirty="0"/>
              <a:t> →   </a:t>
            </a:r>
            <a:r>
              <a:rPr lang="en-US" sz="2800" dirty="0">
                <a:solidFill>
                  <a:srgbClr val="003366"/>
                </a:solidFill>
              </a:rPr>
              <a:t>Distribution/Dissemination</a:t>
            </a:r>
            <a:r>
              <a:rPr lang="en-US" sz="2800" dirty="0"/>
              <a:t> →   </a:t>
            </a:r>
            <a:r>
              <a:rPr lang="en-US" sz="2800" dirty="0">
                <a:solidFill>
                  <a:srgbClr val="6600FF"/>
                </a:solidFill>
              </a:rPr>
              <a:t>Application</a:t>
            </a:r>
            <a:r>
              <a:rPr lang="en-US" sz="2800" dirty="0"/>
              <a:t> Feedback </a:t>
            </a:r>
          </a:p>
          <a:p>
            <a:pPr lvl="0" algn="just">
              <a:buNone/>
            </a:pPr>
            <a:r>
              <a:rPr lang="en-US" sz="2800" b="1" dirty="0"/>
              <a:t>           </a:t>
            </a:r>
            <a:r>
              <a:rPr lang="en-US" sz="2800" b="1" dirty="0">
                <a:solidFill>
                  <a:srgbClr val="FF0000"/>
                </a:solidFill>
              </a:rPr>
              <a:t>1. Data Collection:</a:t>
            </a:r>
            <a:endParaRPr lang="en-US" sz="2800" dirty="0">
              <a:solidFill>
                <a:srgbClr val="FF0000"/>
              </a:solidFill>
            </a:endParaRPr>
          </a:p>
          <a:p>
            <a:pPr algn="just"/>
            <a:r>
              <a:rPr lang="en-US" sz="2800" dirty="0"/>
              <a:t>If the system of records management at school level is poor, then you cannot expect to get the results you require from the data collection system.</a:t>
            </a:r>
          </a:p>
          <a:p>
            <a:pPr algn="just"/>
            <a:r>
              <a:rPr lang="en-US" sz="2800" dirty="0"/>
              <a:t>The school remains the core source of most of the required data items, which are not often recorded in the desired manner.</a:t>
            </a:r>
          </a:p>
        </p:txBody>
      </p:sp>
      <p:sp>
        <p:nvSpPr>
          <p:cNvPr id="4" name="Slide Number Placeholder 3"/>
          <p:cNvSpPr>
            <a:spLocks noGrp="1"/>
          </p:cNvSpPr>
          <p:nvPr>
            <p:ph type="sldNum" sz="quarter" idx="12"/>
          </p:nvPr>
        </p:nvSpPr>
        <p:spPr/>
        <p:txBody>
          <a:bodyPr/>
          <a:lstStyle/>
          <a:p>
            <a:fld id="{5ED1007E-4EAC-4754-A3A8-2AF4E51C0385}" type="slidenum">
              <a:rPr lang="en-US" smtClean="0"/>
              <a:pPr/>
              <a:t>28</a:t>
            </a:fld>
            <a:endParaRPr lang="en-US"/>
          </a:p>
        </p:txBody>
      </p:sp>
    </p:spTree>
  </p:cSld>
  <p:clrMapOvr>
    <a:masterClrMapping/>
  </p:clrMapOvr>
  <p:transition>
    <p:wedg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dirty="0"/>
              <a:t>Cont’d</a:t>
            </a:r>
          </a:p>
        </p:txBody>
      </p:sp>
      <p:sp>
        <p:nvSpPr>
          <p:cNvPr id="3" name="Content Placeholder 2"/>
          <p:cNvSpPr>
            <a:spLocks noGrp="1"/>
          </p:cNvSpPr>
          <p:nvPr>
            <p:ph idx="1"/>
          </p:nvPr>
        </p:nvSpPr>
        <p:spPr>
          <a:xfrm>
            <a:off x="304800" y="762000"/>
            <a:ext cx="8534400" cy="5867400"/>
          </a:xfrm>
        </p:spPr>
        <p:txBody>
          <a:bodyPr>
            <a:normAutofit/>
          </a:bodyPr>
          <a:lstStyle/>
          <a:p>
            <a:pPr algn="just"/>
            <a:r>
              <a:rPr lang="en-US" sz="2800" dirty="0"/>
              <a:t>Most often, data is collected by means of questionnaires</a:t>
            </a:r>
          </a:p>
          <a:p>
            <a:pPr algn="just"/>
            <a:r>
              <a:rPr lang="en-US" sz="2800" b="1" dirty="0"/>
              <a:t>Schools:</a:t>
            </a:r>
            <a:endParaRPr lang="en-US" sz="2800" dirty="0"/>
          </a:p>
          <a:p>
            <a:pPr algn="just"/>
            <a:r>
              <a:rPr lang="en-US" sz="2800" dirty="0"/>
              <a:t>The school is the main source of data for EMIS functions. </a:t>
            </a:r>
          </a:p>
          <a:p>
            <a:pPr algn="just"/>
            <a:r>
              <a:rPr lang="en-US" sz="2800" dirty="0"/>
              <a:t>The way records are kept at school level matters hugely when it comes to data collection.</a:t>
            </a:r>
          </a:p>
          <a:p>
            <a:pPr algn="just"/>
            <a:r>
              <a:rPr lang="en-US" sz="2800" dirty="0"/>
              <a:t> School heads, teachers, or record officers complete the questionnaire by filling in the necessary data according to the questionnaire. </a:t>
            </a:r>
          </a:p>
          <a:p>
            <a:pPr algn="just"/>
            <a:r>
              <a:rPr lang="en-US" sz="2800" dirty="0"/>
              <a:t>Most often schools have data in a list form, un aggregated</a:t>
            </a:r>
          </a:p>
        </p:txBody>
      </p:sp>
      <p:sp>
        <p:nvSpPr>
          <p:cNvPr id="4" name="Slide Number Placeholder 3"/>
          <p:cNvSpPr>
            <a:spLocks noGrp="1"/>
          </p:cNvSpPr>
          <p:nvPr>
            <p:ph type="sldNum" sz="quarter" idx="12"/>
          </p:nvPr>
        </p:nvSpPr>
        <p:spPr/>
        <p:txBody>
          <a:bodyPr/>
          <a:lstStyle/>
          <a:p>
            <a:fld id="{5ED1007E-4EAC-4754-A3A8-2AF4E51C0385}" type="slidenum">
              <a:rPr lang="en-US" smtClean="0"/>
              <a:pPr/>
              <a:t>29</a:t>
            </a:fld>
            <a:endParaRPr lang="en-US"/>
          </a:p>
        </p:txBody>
      </p:sp>
    </p:spTree>
  </p:cSld>
  <p:clrMapOvr>
    <a:masterClrMapping/>
  </p:clrMapOvr>
  <p:transition>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685799"/>
          </a:xfrm>
        </p:spPr>
        <p:txBody>
          <a:bodyPr>
            <a:noAutofit/>
          </a:bodyPr>
          <a:lstStyle/>
          <a:p>
            <a:r>
              <a:rPr lang="en-US" b="1" dirty="0">
                <a:cs typeface="Times New Roman" pitchFamily="18" charset="0"/>
              </a:rPr>
              <a:t>Concepts of EMIS</a:t>
            </a:r>
          </a:p>
        </p:txBody>
      </p:sp>
      <p:sp>
        <p:nvSpPr>
          <p:cNvPr id="3" name="Subtitle 2"/>
          <p:cNvSpPr>
            <a:spLocks noGrp="1"/>
          </p:cNvSpPr>
          <p:nvPr>
            <p:ph type="subTitle" idx="1"/>
          </p:nvPr>
        </p:nvSpPr>
        <p:spPr>
          <a:xfrm>
            <a:off x="228600" y="685800"/>
            <a:ext cx="8686800" cy="5943600"/>
          </a:xfrm>
        </p:spPr>
        <p:txBody>
          <a:bodyPr>
            <a:noAutofit/>
          </a:bodyPr>
          <a:lstStyle/>
          <a:p>
            <a:r>
              <a:rPr lang="en-CA" b="1" dirty="0">
                <a:solidFill>
                  <a:schemeClr val="tx1"/>
                </a:solidFill>
              </a:rPr>
              <a:t>1.1. Definition, Importance, and Characteristics of EMIS</a:t>
            </a:r>
          </a:p>
          <a:p>
            <a:pPr marL="339725" indent="-339725" algn="just">
              <a:buClr>
                <a:srgbClr val="FF0000"/>
              </a:buClr>
              <a:buFont typeface="Wingdings" pitchFamily="2" charset="2"/>
              <a:buChar char="v"/>
            </a:pPr>
            <a:r>
              <a:rPr lang="en-CA" dirty="0">
                <a:solidFill>
                  <a:schemeClr val="tx1"/>
                </a:solidFill>
              </a:rPr>
              <a:t>The term EMIS (or sometimes merely MIS), has been defined with different emphases by different experts.</a:t>
            </a:r>
          </a:p>
          <a:p>
            <a:pPr algn="just">
              <a:buClr>
                <a:srgbClr val="FF0000"/>
              </a:buClr>
              <a:buFont typeface="Wingdings" pitchFamily="2" charset="2"/>
              <a:buChar char="v"/>
            </a:pPr>
            <a:r>
              <a:rPr lang="en-CA" dirty="0">
                <a:solidFill>
                  <a:schemeClr val="tx1"/>
                </a:solidFill>
              </a:rPr>
              <a:t> Some definitions focus on the information aspect. </a:t>
            </a:r>
          </a:p>
          <a:p>
            <a:pPr marL="339725" indent="-339725" algn="just">
              <a:buClr>
                <a:srgbClr val="FF0000"/>
              </a:buClr>
              <a:buFont typeface="Wingdings" pitchFamily="2" charset="2"/>
              <a:buChar char="v"/>
            </a:pPr>
            <a:r>
              <a:rPr lang="en-CA" dirty="0">
                <a:solidFill>
                  <a:schemeClr val="tx1"/>
                </a:solidFill>
              </a:rPr>
              <a:t>For instance, McMahon (1993) defines efficiency-based MIS as “a well selected, computerized database that maintains a number of important education indicators over times as well as other data from outside the education system but relevant to it”.</a:t>
            </a:r>
            <a:endParaRPr lang="en-US" dirty="0">
              <a:solidFill>
                <a:schemeClr val="tx1"/>
              </a:solidFill>
            </a:endParaRPr>
          </a:p>
          <a:p>
            <a:pPr algn="just"/>
            <a:endParaRPr lang="en-US" dirty="0">
              <a:solidFill>
                <a:schemeClr val="tx1"/>
              </a:solidFill>
            </a:endParaRPr>
          </a:p>
        </p:txBody>
      </p:sp>
      <p:sp>
        <p:nvSpPr>
          <p:cNvPr id="4" name="Slide Number Placeholder 3"/>
          <p:cNvSpPr>
            <a:spLocks noGrp="1"/>
          </p:cNvSpPr>
          <p:nvPr>
            <p:ph type="sldNum" sz="quarter" idx="12"/>
          </p:nvPr>
        </p:nvSpPr>
        <p:spPr/>
        <p:txBody>
          <a:bodyPr/>
          <a:lstStyle/>
          <a:p>
            <a:fld id="{5ED1007E-4EAC-4754-A3A8-2AF4E51C0385}" type="slidenum">
              <a:rPr lang="en-US" smtClean="0"/>
              <a:pPr/>
              <a:t>3</a:t>
            </a:fld>
            <a:endParaRPr lang="en-US"/>
          </a:p>
        </p:txBody>
      </p:sp>
    </p:spTree>
  </p:cSld>
  <p:clrMapOvr>
    <a:masterClrMapping/>
  </p:clrMapOvr>
  <p:transition>
    <p:wedg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r>
              <a:rPr lang="en-US" dirty="0"/>
              <a:t>Cont’d</a:t>
            </a:r>
          </a:p>
        </p:txBody>
      </p:sp>
      <p:sp>
        <p:nvSpPr>
          <p:cNvPr id="3" name="Content Placeholder 2"/>
          <p:cNvSpPr>
            <a:spLocks noGrp="1"/>
          </p:cNvSpPr>
          <p:nvPr>
            <p:ph idx="1"/>
          </p:nvPr>
        </p:nvSpPr>
        <p:spPr>
          <a:xfrm>
            <a:off x="457200" y="609600"/>
            <a:ext cx="8229600" cy="5943600"/>
          </a:xfrm>
        </p:spPr>
        <p:txBody>
          <a:bodyPr>
            <a:normAutofit lnSpcReduction="10000"/>
          </a:bodyPr>
          <a:lstStyle/>
          <a:p>
            <a:pPr algn="just">
              <a:buBlip>
                <a:blip r:embed="rId2"/>
              </a:buBlip>
            </a:pPr>
            <a:r>
              <a:rPr lang="en-US" sz="2800" b="1" dirty="0"/>
              <a:t>Instrument Design:</a:t>
            </a:r>
            <a:endParaRPr lang="en-US" sz="2800" dirty="0"/>
          </a:p>
          <a:p>
            <a:pPr algn="just">
              <a:buBlip>
                <a:blip r:embed="rId3"/>
              </a:buBlip>
            </a:pPr>
            <a:r>
              <a:rPr lang="en-US" sz="2800" dirty="0"/>
              <a:t>Most countries collect core regular data using questionnaires, perhaps because this method is </a:t>
            </a:r>
            <a:r>
              <a:rPr lang="en-US" sz="2800" dirty="0">
                <a:solidFill>
                  <a:srgbClr val="7030A0"/>
                </a:solidFill>
              </a:rPr>
              <a:t>simple</a:t>
            </a:r>
            <a:r>
              <a:rPr lang="en-US" sz="2800" dirty="0"/>
              <a:t> and relatively </a:t>
            </a:r>
            <a:r>
              <a:rPr lang="en-US" sz="2800" dirty="0">
                <a:solidFill>
                  <a:srgbClr val="5925ED"/>
                </a:solidFill>
              </a:rPr>
              <a:t>cheap</a:t>
            </a:r>
            <a:r>
              <a:rPr lang="en-US" sz="2800" dirty="0"/>
              <a:t>. </a:t>
            </a:r>
          </a:p>
          <a:p>
            <a:pPr algn="just">
              <a:buBlip>
                <a:blip r:embed="rId3"/>
              </a:buBlip>
            </a:pPr>
            <a:r>
              <a:rPr lang="en-US" sz="2800" dirty="0"/>
              <a:t>The design of such an instrument, however, must be done extremely carefully. </a:t>
            </a:r>
          </a:p>
          <a:p>
            <a:pPr algn="just">
              <a:buBlip>
                <a:blip r:embed="rId3"/>
              </a:buBlip>
            </a:pPr>
            <a:r>
              <a:rPr lang="en-US" sz="2800" dirty="0"/>
              <a:t>The questions, the layout, and the syntax should be well formulated.</a:t>
            </a:r>
          </a:p>
          <a:p>
            <a:pPr algn="just">
              <a:buBlip>
                <a:blip r:embed="rId3"/>
              </a:buBlip>
            </a:pPr>
            <a:r>
              <a:rPr lang="en-US" sz="2800" dirty="0"/>
              <a:t> Furthermore, we also need to pay close attention to whether the receiver will understand the questions as they are intended.</a:t>
            </a:r>
          </a:p>
          <a:p>
            <a:pPr algn="just">
              <a:buBlip>
                <a:blip r:embed="rId3"/>
              </a:buBlip>
            </a:pPr>
            <a:r>
              <a:rPr lang="en-US" sz="2800" dirty="0"/>
              <a:t> Therefore, an experienced person should be assigned to formulate and design the questionnaire.</a:t>
            </a:r>
          </a:p>
          <a:p>
            <a:pPr algn="just"/>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30</a:t>
            </a:fld>
            <a:endParaRPr lang="en-US"/>
          </a:p>
        </p:txBody>
      </p:sp>
    </p:spTree>
  </p:cSld>
  <p:clrMapOvr>
    <a:masterClrMapping/>
  </p:clrMapOvr>
  <p:transition>
    <p:wedg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r>
              <a:rPr lang="en-US" dirty="0"/>
              <a:t>Cont’d</a:t>
            </a:r>
          </a:p>
        </p:txBody>
      </p:sp>
      <p:sp>
        <p:nvSpPr>
          <p:cNvPr id="3" name="Content Placeholder 2"/>
          <p:cNvSpPr>
            <a:spLocks noGrp="1"/>
          </p:cNvSpPr>
          <p:nvPr>
            <p:ph idx="1"/>
          </p:nvPr>
        </p:nvSpPr>
        <p:spPr>
          <a:xfrm>
            <a:off x="304800" y="762000"/>
            <a:ext cx="8839200" cy="5867400"/>
          </a:xfrm>
        </p:spPr>
        <p:txBody>
          <a:bodyPr>
            <a:noAutofit/>
          </a:bodyPr>
          <a:lstStyle/>
          <a:p>
            <a:pPr>
              <a:buBlip>
                <a:blip r:embed="rId2"/>
              </a:buBlip>
            </a:pPr>
            <a:r>
              <a:rPr lang="en-US" sz="2800" b="1" dirty="0"/>
              <a:t>Pre-testing:</a:t>
            </a:r>
          </a:p>
          <a:p>
            <a:pPr>
              <a:buBlip>
                <a:blip r:embed="rId2"/>
              </a:buBlip>
            </a:pPr>
            <a:r>
              <a:rPr lang="en-US" sz="2800" dirty="0"/>
              <a:t>Once the instrument (the questionnaire, for example) has been designed it must be pre-tested By so doing we can:</a:t>
            </a:r>
          </a:p>
          <a:p>
            <a:pPr lvl="3">
              <a:buBlip>
                <a:blip r:embed="rId3"/>
              </a:buBlip>
            </a:pPr>
            <a:r>
              <a:rPr lang="en-US" sz="2800" dirty="0"/>
              <a:t>Find out how the receiver/s understands/s the questions. This will allow any necessary modifications to be made.</a:t>
            </a:r>
          </a:p>
          <a:p>
            <a:pPr lvl="3">
              <a:buBlip>
                <a:blip r:embed="rId3"/>
              </a:buBlip>
            </a:pPr>
            <a:r>
              <a:rPr lang="en-US" sz="2800" dirty="0"/>
              <a:t>Better estimate the time it will take to be completed.</a:t>
            </a:r>
          </a:p>
          <a:p>
            <a:pPr lvl="3">
              <a:buBlip>
                <a:blip r:embed="rId3"/>
              </a:buBlip>
            </a:pPr>
            <a:r>
              <a:rPr lang="en-US" sz="2800" dirty="0"/>
              <a:t>Learn more about how records are kept at school level.</a:t>
            </a:r>
          </a:p>
          <a:p>
            <a:pPr lvl="3">
              <a:buBlip>
                <a:blip r:embed="rId3"/>
              </a:buBlip>
            </a:pPr>
            <a:r>
              <a:rPr lang="en-US" sz="2800" dirty="0"/>
              <a:t>Establish how easy it is to complete the questionnaire.</a:t>
            </a:r>
          </a:p>
          <a:p>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31</a:t>
            </a:fld>
            <a:endParaRPr lang="en-US"/>
          </a:p>
        </p:txBody>
      </p:sp>
    </p:spTree>
  </p:cSld>
  <p:clrMapOvr>
    <a:masterClrMapping/>
  </p:clrMapOvr>
  <p:transition>
    <p:wedg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r>
              <a:rPr lang="en-US" dirty="0"/>
              <a:t>Cont’d</a:t>
            </a:r>
          </a:p>
        </p:txBody>
      </p:sp>
      <p:sp>
        <p:nvSpPr>
          <p:cNvPr id="3" name="Content Placeholder 2"/>
          <p:cNvSpPr>
            <a:spLocks noGrp="1"/>
          </p:cNvSpPr>
          <p:nvPr>
            <p:ph idx="1"/>
          </p:nvPr>
        </p:nvSpPr>
        <p:spPr>
          <a:xfrm>
            <a:off x="457200" y="762000"/>
            <a:ext cx="8458200" cy="6096000"/>
          </a:xfrm>
        </p:spPr>
        <p:txBody>
          <a:bodyPr/>
          <a:lstStyle/>
          <a:p>
            <a:pPr algn="just">
              <a:buBlip>
                <a:blip r:embed="rId2"/>
              </a:buBlip>
            </a:pPr>
            <a:r>
              <a:rPr lang="en-US" b="1" dirty="0"/>
              <a:t>Instrument Redesign:</a:t>
            </a:r>
            <a:endParaRPr lang="en-US" dirty="0"/>
          </a:p>
          <a:p>
            <a:pPr algn="just">
              <a:buClr>
                <a:srgbClr val="F71B5A"/>
              </a:buClr>
              <a:buFont typeface="Wingdings" pitchFamily="2" charset="2"/>
              <a:buChar char="v"/>
            </a:pPr>
            <a:r>
              <a:rPr lang="en-US" dirty="0"/>
              <a:t>Once the pre-test is complete, any changes need to be carefully incorporated.</a:t>
            </a:r>
          </a:p>
          <a:p>
            <a:pPr algn="just">
              <a:buClr>
                <a:srgbClr val="F71B5A"/>
              </a:buClr>
              <a:buFont typeface="Wingdings" pitchFamily="2" charset="2"/>
              <a:buChar char="v"/>
            </a:pPr>
            <a:r>
              <a:rPr lang="en-US" dirty="0"/>
              <a:t> This is often done through discussion to 'approve' the changes required.</a:t>
            </a:r>
          </a:p>
          <a:p>
            <a:pPr algn="just">
              <a:buClr>
                <a:srgbClr val="F71B5A"/>
              </a:buClr>
              <a:buFont typeface="Wingdings" pitchFamily="2" charset="2"/>
              <a:buChar char="v"/>
            </a:pPr>
            <a:r>
              <a:rPr lang="en-US" dirty="0"/>
              <a:t> It is through such discussion that professionals learn from each other's experiences. </a:t>
            </a:r>
          </a:p>
          <a:p>
            <a:pPr algn="just">
              <a:buClr>
                <a:srgbClr val="F71B5A"/>
              </a:buClr>
              <a:buFont typeface="Wingdings" pitchFamily="2" charset="2"/>
              <a:buChar char="v"/>
            </a:pPr>
            <a:r>
              <a:rPr lang="en-US" dirty="0"/>
              <a:t>Most important is for everyone to realize and understand why the changes were necessary.</a:t>
            </a:r>
          </a:p>
          <a:p>
            <a:pPr algn="just">
              <a:buClr>
                <a:srgbClr val="F71B5A"/>
              </a:buClr>
              <a:buFont typeface="Wingdings" pitchFamily="2" charset="2"/>
              <a:buChar char="v"/>
            </a:pPr>
            <a:r>
              <a:rPr lang="en-US" dirty="0"/>
              <a:t>Then there is less chance that the same mistakes will be repeated.</a:t>
            </a:r>
          </a:p>
          <a:p>
            <a:pPr algn="just"/>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32</a:t>
            </a:fld>
            <a:endParaRPr lang="en-US"/>
          </a:p>
        </p:txBody>
      </p:sp>
    </p:spTree>
  </p:cSld>
  <p:clrMapOvr>
    <a:masterClrMapping/>
  </p:clrMapOvr>
  <p:transition>
    <p:wedg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dirty="0"/>
              <a:t>Cont’d</a:t>
            </a:r>
          </a:p>
        </p:txBody>
      </p:sp>
      <p:sp>
        <p:nvSpPr>
          <p:cNvPr id="3" name="Content Placeholder 2"/>
          <p:cNvSpPr>
            <a:spLocks noGrp="1"/>
          </p:cNvSpPr>
          <p:nvPr>
            <p:ph idx="1"/>
          </p:nvPr>
        </p:nvSpPr>
        <p:spPr>
          <a:xfrm>
            <a:off x="228600" y="838200"/>
            <a:ext cx="8915400" cy="5791200"/>
          </a:xfrm>
        </p:spPr>
        <p:txBody>
          <a:bodyPr>
            <a:normAutofit fontScale="92500" lnSpcReduction="20000"/>
          </a:bodyPr>
          <a:lstStyle/>
          <a:p>
            <a:pPr algn="just">
              <a:lnSpc>
                <a:spcPct val="150000"/>
              </a:lnSpc>
              <a:buBlip>
                <a:blip r:embed="rId2"/>
              </a:buBlip>
            </a:pPr>
            <a:r>
              <a:rPr lang="en-US" sz="2800" b="1" dirty="0"/>
              <a:t>Publication:</a:t>
            </a:r>
            <a:endParaRPr lang="en-US" sz="2800" dirty="0"/>
          </a:p>
          <a:p>
            <a:pPr algn="just">
              <a:lnSpc>
                <a:spcPct val="150000"/>
              </a:lnSpc>
              <a:buClr>
                <a:srgbClr val="FB17CA"/>
              </a:buClr>
              <a:buFont typeface="Wingdings" pitchFamily="2" charset="2"/>
              <a:buChar char="v"/>
            </a:pPr>
            <a:r>
              <a:rPr lang="en-US" sz="2800" dirty="0"/>
              <a:t>Once the pre-testing is complete and the changes incorporated, the instrument/s will have to be published. </a:t>
            </a:r>
          </a:p>
          <a:p>
            <a:pPr algn="just">
              <a:lnSpc>
                <a:spcPct val="150000"/>
              </a:lnSpc>
              <a:buClr>
                <a:srgbClr val="FB17CA"/>
              </a:buClr>
              <a:buFont typeface="Wingdings" pitchFamily="2" charset="2"/>
              <a:buChar char="v"/>
            </a:pPr>
            <a:r>
              <a:rPr lang="en-US" sz="2800" dirty="0"/>
              <a:t>However, copy of the instrument can be taken to the publishers, an estimate of the number of copies per region and </a:t>
            </a:r>
            <a:r>
              <a:rPr lang="en-US" sz="2800" dirty="0" err="1"/>
              <a:t>wareda</a:t>
            </a:r>
            <a:r>
              <a:rPr lang="en-US" sz="2800" dirty="0"/>
              <a:t> (with an allowance for contingency) must be made, and the production costs be established.</a:t>
            </a:r>
          </a:p>
          <a:p>
            <a:pPr algn="just">
              <a:lnSpc>
                <a:spcPct val="150000"/>
              </a:lnSpc>
              <a:buClr>
                <a:srgbClr val="FB17CA"/>
              </a:buClr>
              <a:buFont typeface="Wingdings" pitchFamily="2" charset="2"/>
              <a:buChar char="v"/>
            </a:pPr>
            <a:r>
              <a:rPr lang="en-US" sz="2800" dirty="0"/>
              <a:t>In practice, the latter has to be approved by higher management and there is usually an established procedure to follow.</a:t>
            </a:r>
          </a:p>
        </p:txBody>
      </p:sp>
      <p:sp>
        <p:nvSpPr>
          <p:cNvPr id="4" name="Slide Number Placeholder 3"/>
          <p:cNvSpPr>
            <a:spLocks noGrp="1"/>
          </p:cNvSpPr>
          <p:nvPr>
            <p:ph type="sldNum" sz="quarter" idx="12"/>
          </p:nvPr>
        </p:nvSpPr>
        <p:spPr/>
        <p:txBody>
          <a:bodyPr/>
          <a:lstStyle/>
          <a:p>
            <a:fld id="{5ED1007E-4EAC-4754-A3A8-2AF4E51C0385}" type="slidenum">
              <a:rPr lang="en-US" smtClean="0"/>
              <a:pPr/>
              <a:t>33</a:t>
            </a:fld>
            <a:endParaRPr lang="en-US"/>
          </a:p>
        </p:txBody>
      </p:sp>
    </p:spTree>
  </p:cSld>
  <p:clrMapOvr>
    <a:masterClrMapping/>
  </p:clrMapOvr>
  <p:transition>
    <p:wedg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dirty="0"/>
              <a:t>Cont’d</a:t>
            </a:r>
          </a:p>
        </p:txBody>
      </p:sp>
      <p:sp>
        <p:nvSpPr>
          <p:cNvPr id="3" name="Content Placeholder 2"/>
          <p:cNvSpPr>
            <a:spLocks noGrp="1"/>
          </p:cNvSpPr>
          <p:nvPr>
            <p:ph idx="1"/>
          </p:nvPr>
        </p:nvSpPr>
        <p:spPr>
          <a:xfrm>
            <a:off x="381000" y="838200"/>
            <a:ext cx="8305800" cy="5562600"/>
          </a:xfrm>
        </p:spPr>
        <p:txBody>
          <a:bodyPr>
            <a:normAutofit/>
          </a:bodyPr>
          <a:lstStyle/>
          <a:p>
            <a:pPr algn="just">
              <a:buClr>
                <a:srgbClr val="5925ED"/>
              </a:buClr>
              <a:buFont typeface="Wingdings" pitchFamily="2" charset="2"/>
              <a:buChar char="v"/>
            </a:pPr>
            <a:r>
              <a:rPr lang="en-US" b="1" dirty="0">
                <a:solidFill>
                  <a:srgbClr val="FF0000"/>
                </a:solidFill>
              </a:rPr>
              <a:t>Distribution</a:t>
            </a:r>
            <a:r>
              <a:rPr lang="en-US" b="1" dirty="0"/>
              <a:t>:</a:t>
            </a:r>
            <a:endParaRPr lang="en-US" dirty="0"/>
          </a:p>
          <a:p>
            <a:pPr algn="just">
              <a:buClr>
                <a:srgbClr val="3729E9"/>
              </a:buClr>
              <a:buFont typeface="Wingdings" pitchFamily="2" charset="2"/>
              <a:buChar char="Ø"/>
            </a:pPr>
            <a:r>
              <a:rPr lang="en-US" dirty="0"/>
              <a:t>After publication, the instrument(s) is (are) ready for distribution.</a:t>
            </a:r>
          </a:p>
          <a:p>
            <a:pPr algn="just">
              <a:buClr>
                <a:srgbClr val="3729E9"/>
              </a:buClr>
              <a:buFont typeface="Wingdings" pitchFamily="2" charset="2"/>
              <a:buChar char="Ø"/>
            </a:pPr>
            <a:r>
              <a:rPr lang="en-US" dirty="0"/>
              <a:t> Before this can happen, a distribution program will have to be established. </a:t>
            </a:r>
          </a:p>
          <a:p>
            <a:pPr algn="just">
              <a:buClr>
                <a:srgbClr val="3729E9"/>
              </a:buClr>
              <a:buFont typeface="Wingdings" pitchFamily="2" charset="2"/>
              <a:buChar char="Ø"/>
            </a:pPr>
            <a:r>
              <a:rPr lang="en-US" dirty="0"/>
              <a:t>The estimate of the number of copies required can be used to schedule the distribution. </a:t>
            </a:r>
          </a:p>
          <a:p>
            <a:pPr algn="just">
              <a:buClr>
                <a:srgbClr val="3729E9"/>
              </a:buClr>
              <a:buFont typeface="Wingdings" pitchFamily="2" charset="2"/>
              <a:buChar char="Ø"/>
            </a:pPr>
            <a:r>
              <a:rPr lang="en-US" dirty="0"/>
              <a:t>Such estimates are easily made by referring to the distribution of schools by region and </a:t>
            </a:r>
            <a:r>
              <a:rPr lang="en-US" dirty="0" err="1"/>
              <a:t>wareda</a:t>
            </a:r>
            <a:r>
              <a:rPr lang="en-US" dirty="0"/>
              <a:t> and adding on some extra copies.</a:t>
            </a:r>
          </a:p>
          <a:p>
            <a:pPr algn="just"/>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34</a:t>
            </a:fld>
            <a:endParaRPr lang="en-US"/>
          </a:p>
        </p:txBody>
      </p:sp>
    </p:spTree>
  </p:cSld>
  <p:clrMapOvr>
    <a:masterClrMapping/>
  </p:clrMapOvr>
  <p:transition>
    <p:wedg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a:xfrm>
            <a:off x="457200" y="1219200"/>
            <a:ext cx="8229600" cy="4906963"/>
          </a:xfrm>
        </p:spPr>
        <p:txBody>
          <a:bodyPr>
            <a:noAutofit/>
          </a:bodyPr>
          <a:lstStyle/>
          <a:p>
            <a:pPr algn="just">
              <a:buBlip>
                <a:blip r:embed="rId2"/>
              </a:buBlip>
            </a:pPr>
            <a:r>
              <a:rPr lang="en-US" b="1" dirty="0"/>
              <a:t>Follow-up:</a:t>
            </a:r>
            <a:endParaRPr lang="en-US" dirty="0"/>
          </a:p>
          <a:p>
            <a:pPr algn="just">
              <a:buClr>
                <a:srgbClr val="3729E9"/>
              </a:buClr>
              <a:buFont typeface="Wingdings" pitchFamily="2" charset="2"/>
              <a:buChar char="Ø"/>
            </a:pPr>
            <a:r>
              <a:rPr lang="en-US" dirty="0"/>
              <a:t>The distribution of instruments is usually done in stages. </a:t>
            </a:r>
          </a:p>
          <a:p>
            <a:pPr algn="just">
              <a:buClr>
                <a:srgbClr val="3729E9"/>
              </a:buClr>
              <a:buFont typeface="Wingdings" pitchFamily="2" charset="2"/>
              <a:buChar char="Ø"/>
            </a:pPr>
            <a:r>
              <a:rPr lang="en-US" dirty="0"/>
              <a:t>The EMIS centre distributes it to regions, who in turn distribute it to </a:t>
            </a:r>
            <a:r>
              <a:rPr lang="en-US" dirty="0" err="1"/>
              <a:t>waredas</a:t>
            </a:r>
            <a:r>
              <a:rPr lang="en-US" dirty="0"/>
              <a:t>, and then to schools. </a:t>
            </a:r>
          </a:p>
          <a:p>
            <a:pPr algn="just">
              <a:buClr>
                <a:srgbClr val="3729E9"/>
              </a:buClr>
              <a:buFont typeface="Wingdings" pitchFamily="2" charset="2"/>
              <a:buChar char="Ø"/>
            </a:pPr>
            <a:r>
              <a:rPr lang="en-US" dirty="0"/>
              <a:t>It can take some time for all schools to receive their copy of the instrument. </a:t>
            </a:r>
          </a:p>
          <a:p>
            <a:pPr algn="just">
              <a:buClr>
                <a:srgbClr val="3729E9"/>
              </a:buClr>
              <a:buFont typeface="Wingdings" pitchFamily="2" charset="2"/>
              <a:buChar char="Ø"/>
            </a:pPr>
            <a:r>
              <a:rPr lang="en-US" dirty="0"/>
              <a:t>Schools will also need enough time to complete the instruments.</a:t>
            </a:r>
          </a:p>
          <a:p>
            <a:pPr algn="just"/>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35</a:t>
            </a:fld>
            <a:endParaRPr lang="en-US"/>
          </a:p>
        </p:txBody>
      </p:sp>
    </p:spTree>
  </p:cSld>
  <p:clrMapOvr>
    <a:masterClrMapping/>
  </p:clrMapOvr>
  <p:transition>
    <p:wedg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Autofit/>
          </a:bodyPr>
          <a:lstStyle/>
          <a:p>
            <a:r>
              <a:rPr lang="en-US" sz="3200" dirty="0"/>
              <a:t>2.2</a:t>
            </a:r>
            <a:r>
              <a:rPr lang="en-US" sz="3200" b="1" dirty="0"/>
              <a:t> Strategies for Improving Data Collection</a:t>
            </a:r>
            <a:endParaRPr lang="en-US" sz="3200" dirty="0"/>
          </a:p>
        </p:txBody>
      </p:sp>
      <p:sp>
        <p:nvSpPr>
          <p:cNvPr id="3" name="Content Placeholder 2"/>
          <p:cNvSpPr>
            <a:spLocks noGrp="1"/>
          </p:cNvSpPr>
          <p:nvPr>
            <p:ph idx="1"/>
          </p:nvPr>
        </p:nvSpPr>
        <p:spPr>
          <a:xfrm>
            <a:off x="228600" y="685800"/>
            <a:ext cx="8915400" cy="6172200"/>
          </a:xfrm>
        </p:spPr>
        <p:txBody>
          <a:bodyPr>
            <a:noAutofit/>
          </a:bodyPr>
          <a:lstStyle/>
          <a:p>
            <a:pPr lvl="0" algn="just">
              <a:buClr>
                <a:srgbClr val="F71B5A"/>
              </a:buClr>
              <a:buFont typeface="Wingdings" pitchFamily="2" charset="2"/>
              <a:buChar char="v"/>
            </a:pPr>
            <a:r>
              <a:rPr lang="en-US" sz="2800" dirty="0"/>
              <a:t>The quality of data collections tends to better at the </a:t>
            </a:r>
            <a:r>
              <a:rPr lang="en-US" sz="2800" dirty="0">
                <a:solidFill>
                  <a:srgbClr val="FF0000"/>
                </a:solidFill>
              </a:rPr>
              <a:t>local</a:t>
            </a:r>
            <a:r>
              <a:rPr lang="en-US" sz="2800" dirty="0"/>
              <a:t> level.</a:t>
            </a:r>
          </a:p>
          <a:p>
            <a:pPr lvl="0" algn="just">
              <a:buClr>
                <a:srgbClr val="F71B5A"/>
              </a:buClr>
              <a:buFont typeface="Wingdings" pitchFamily="2" charset="2"/>
              <a:buChar char="v"/>
            </a:pPr>
            <a:r>
              <a:rPr lang="en-US" sz="2800" dirty="0"/>
              <a:t> The higher the level of local use of data, the higher the</a:t>
            </a:r>
            <a:r>
              <a:rPr lang="en-US" sz="2800" b="1" dirty="0"/>
              <a:t> </a:t>
            </a:r>
            <a:r>
              <a:rPr lang="en-US" sz="2800" dirty="0"/>
              <a:t>quality generated for general system purposes</a:t>
            </a:r>
          </a:p>
          <a:p>
            <a:pPr lvl="0" algn="just">
              <a:buClr>
                <a:srgbClr val="F71B5A"/>
              </a:buClr>
              <a:buFont typeface="Wingdings" pitchFamily="2" charset="2"/>
              <a:buChar char="v"/>
            </a:pPr>
            <a:r>
              <a:rPr lang="en-US" sz="2800" dirty="0"/>
              <a:t> Don’t confuse the </a:t>
            </a:r>
            <a:r>
              <a:rPr lang="en-US" sz="2800" dirty="0">
                <a:solidFill>
                  <a:srgbClr val="FF0000"/>
                </a:solidFill>
              </a:rPr>
              <a:t>speed</a:t>
            </a:r>
            <a:r>
              <a:rPr lang="en-US" sz="2800" dirty="0"/>
              <a:t> and </a:t>
            </a:r>
            <a:r>
              <a:rPr lang="en-US" sz="2800" dirty="0">
                <a:solidFill>
                  <a:srgbClr val="FF0000"/>
                </a:solidFill>
              </a:rPr>
              <a:t>completeness</a:t>
            </a:r>
            <a:r>
              <a:rPr lang="en-US" sz="2800" dirty="0"/>
              <a:t> of data</a:t>
            </a:r>
            <a:r>
              <a:rPr lang="en-US" sz="2800" b="1" dirty="0"/>
              <a:t> </a:t>
            </a:r>
            <a:r>
              <a:rPr lang="en-US" sz="2800" dirty="0"/>
              <a:t>collection with accuracy. </a:t>
            </a:r>
          </a:p>
          <a:p>
            <a:pPr lvl="0" algn="just">
              <a:buClr>
                <a:srgbClr val="F71B5A"/>
              </a:buClr>
              <a:buFont typeface="Wingdings" pitchFamily="2" charset="2"/>
              <a:buChar char="v"/>
            </a:pPr>
            <a:r>
              <a:rPr lang="en-US" sz="2800" dirty="0"/>
              <a:t>Celerity may be motivated by</a:t>
            </a:r>
            <a:r>
              <a:rPr lang="en-US" sz="2800" b="1" dirty="0"/>
              <a:t> </a:t>
            </a:r>
            <a:r>
              <a:rPr lang="en-US" sz="2800" dirty="0"/>
              <a:t>ties to resources (e.g. per capita funding, payroll etc.)</a:t>
            </a:r>
          </a:p>
          <a:p>
            <a:pPr lvl="0" algn="just">
              <a:buClr>
                <a:srgbClr val="F71B5A"/>
              </a:buClr>
              <a:buFont typeface="Wingdings" pitchFamily="2" charset="2"/>
              <a:buChar char="v"/>
            </a:pPr>
            <a:r>
              <a:rPr lang="en-US" sz="2800" dirty="0"/>
              <a:t>Avoid the widespread myth that once data is in the computer it is accurate.</a:t>
            </a:r>
          </a:p>
          <a:p>
            <a:pPr lvl="0" algn="just">
              <a:buClr>
                <a:srgbClr val="F71B5A"/>
              </a:buClr>
              <a:buFont typeface="Wingdings" pitchFamily="2" charset="2"/>
              <a:buChar char="v"/>
            </a:pPr>
            <a:r>
              <a:rPr lang="en-US" sz="2800" dirty="0"/>
              <a:t>Remarkably, there are no clear examples of systems with reliable audit systems, a major impediment to</a:t>
            </a:r>
            <a:r>
              <a:rPr lang="en-US" sz="2800" b="1" dirty="0"/>
              <a:t> </a:t>
            </a:r>
            <a:r>
              <a:rPr lang="en-US" sz="2800" dirty="0"/>
              <a:t>reliability.</a:t>
            </a:r>
          </a:p>
          <a:p>
            <a:pPr algn="just">
              <a:buNone/>
            </a:pPr>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36</a:t>
            </a:fld>
            <a:endParaRPr lang="en-US"/>
          </a:p>
        </p:txBody>
      </p:sp>
    </p:spTree>
  </p:cSld>
  <p:clrMapOvr>
    <a:masterClrMapping/>
  </p:clrMapOvr>
  <p:transition>
    <p:wedg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dirty="0"/>
              <a:t>Cont’d</a:t>
            </a:r>
          </a:p>
        </p:txBody>
      </p:sp>
      <p:sp>
        <p:nvSpPr>
          <p:cNvPr id="3" name="Content Placeholder 2"/>
          <p:cNvSpPr>
            <a:spLocks noGrp="1"/>
          </p:cNvSpPr>
          <p:nvPr>
            <p:ph idx="1"/>
          </p:nvPr>
        </p:nvSpPr>
        <p:spPr>
          <a:xfrm>
            <a:off x="152400" y="762000"/>
            <a:ext cx="8534400" cy="6096000"/>
          </a:xfrm>
        </p:spPr>
        <p:txBody>
          <a:bodyPr>
            <a:noAutofit/>
          </a:bodyPr>
          <a:lstStyle/>
          <a:p>
            <a:pPr lvl="0" algn="just">
              <a:buClr>
                <a:srgbClr val="FF0000"/>
              </a:buClr>
              <a:buFont typeface="Wingdings" pitchFamily="2" charset="2"/>
              <a:buChar char="v"/>
            </a:pPr>
            <a:r>
              <a:rPr lang="en-US" sz="2800" dirty="0"/>
              <a:t>Information should be fed back to the producer in a useful form.</a:t>
            </a:r>
          </a:p>
          <a:p>
            <a:pPr lvl="0" algn="just">
              <a:buClr>
                <a:srgbClr val="FF0000"/>
              </a:buClr>
              <a:buFont typeface="Wingdings" pitchFamily="2" charset="2"/>
              <a:buChar char="v"/>
            </a:pPr>
            <a:r>
              <a:rPr lang="en-US" sz="2800" dirty="0"/>
              <a:t>Encourage </a:t>
            </a:r>
            <a:r>
              <a:rPr lang="en-US" sz="2800" dirty="0">
                <a:solidFill>
                  <a:srgbClr val="FF0000"/>
                </a:solidFill>
              </a:rPr>
              <a:t>openness</a:t>
            </a:r>
            <a:r>
              <a:rPr lang="en-US" sz="2800" dirty="0"/>
              <a:t> and </a:t>
            </a:r>
            <a:r>
              <a:rPr lang="en-US" sz="2800" dirty="0">
                <a:solidFill>
                  <a:srgbClr val="0000CC"/>
                </a:solidFill>
              </a:rPr>
              <a:t>transparency</a:t>
            </a:r>
            <a:r>
              <a:rPr lang="en-US" sz="2800" dirty="0"/>
              <a:t> – Overcome fear by disseminating data gradually; balance </a:t>
            </a:r>
            <a:r>
              <a:rPr lang="en-US" sz="2800" dirty="0">
                <a:solidFill>
                  <a:srgbClr val="0000CC"/>
                </a:solidFill>
              </a:rPr>
              <a:t>damaging</a:t>
            </a:r>
            <a:r>
              <a:rPr lang="en-US" sz="2800" dirty="0"/>
              <a:t> data with </a:t>
            </a:r>
            <a:r>
              <a:rPr lang="en-US" sz="2800" dirty="0">
                <a:solidFill>
                  <a:srgbClr val="5925ED"/>
                </a:solidFill>
              </a:rPr>
              <a:t>positive</a:t>
            </a:r>
            <a:r>
              <a:rPr lang="en-US" sz="2800" dirty="0"/>
              <a:t> data.</a:t>
            </a:r>
          </a:p>
          <a:p>
            <a:pPr lvl="0" algn="just">
              <a:buClr>
                <a:srgbClr val="FF0000"/>
              </a:buClr>
              <a:buFont typeface="Wingdings" pitchFamily="2" charset="2"/>
              <a:buChar char="v"/>
            </a:pPr>
            <a:r>
              <a:rPr lang="en-US" sz="2800" dirty="0"/>
              <a:t>Reduce the </a:t>
            </a:r>
            <a:r>
              <a:rPr lang="en-US" sz="2800" dirty="0">
                <a:solidFill>
                  <a:srgbClr val="18FAEF"/>
                </a:solidFill>
              </a:rPr>
              <a:t>opportunity/time</a:t>
            </a:r>
            <a:r>
              <a:rPr lang="en-US" sz="2800" dirty="0"/>
              <a:t> </a:t>
            </a:r>
            <a:r>
              <a:rPr lang="en-US" sz="2800" dirty="0">
                <a:solidFill>
                  <a:srgbClr val="5925ED"/>
                </a:solidFill>
              </a:rPr>
              <a:t>costs</a:t>
            </a:r>
            <a:r>
              <a:rPr lang="en-US" sz="2800" dirty="0"/>
              <a:t> of producing data, especially at the school level. Resistance grows as “professional time” is diminished.</a:t>
            </a:r>
          </a:p>
          <a:p>
            <a:pPr lvl="0" algn="just">
              <a:buClr>
                <a:srgbClr val="FF0000"/>
              </a:buClr>
              <a:buFont typeface="Wingdings" pitchFamily="2" charset="2"/>
              <a:buChar char="v"/>
            </a:pPr>
            <a:r>
              <a:rPr lang="en-US" sz="2800" dirty="0"/>
              <a:t>Make aggressive, early efforts to avoid duplication.</a:t>
            </a:r>
          </a:p>
          <a:p>
            <a:pPr lvl="0" algn="just">
              <a:buClr>
                <a:srgbClr val="FF0000"/>
              </a:buClr>
              <a:buFont typeface="Wingdings" pitchFamily="2" charset="2"/>
              <a:buChar char="v"/>
            </a:pPr>
            <a:r>
              <a:rPr lang="en-US" sz="2800" dirty="0"/>
              <a:t> As much as possible, use </a:t>
            </a:r>
            <a:r>
              <a:rPr lang="en-US" sz="2800" dirty="0">
                <a:solidFill>
                  <a:srgbClr val="0000CC"/>
                </a:solidFill>
              </a:rPr>
              <a:t>existing</a:t>
            </a:r>
            <a:r>
              <a:rPr lang="en-US" sz="2800" dirty="0"/>
              <a:t> data sources. The less current collection routine is disrupted the less resistance the new system will generate. Transition costs are also reduced</a:t>
            </a:r>
          </a:p>
        </p:txBody>
      </p:sp>
      <p:sp>
        <p:nvSpPr>
          <p:cNvPr id="4" name="Slide Number Placeholder 3"/>
          <p:cNvSpPr>
            <a:spLocks noGrp="1"/>
          </p:cNvSpPr>
          <p:nvPr>
            <p:ph type="sldNum" sz="quarter" idx="12"/>
          </p:nvPr>
        </p:nvSpPr>
        <p:spPr/>
        <p:txBody>
          <a:bodyPr/>
          <a:lstStyle/>
          <a:p>
            <a:fld id="{5ED1007E-4EAC-4754-A3A8-2AF4E51C0385}" type="slidenum">
              <a:rPr lang="en-US" smtClean="0"/>
              <a:pPr/>
              <a:t>37</a:t>
            </a:fld>
            <a:endParaRPr lang="en-US"/>
          </a:p>
        </p:txBody>
      </p:sp>
    </p:spTree>
  </p:cSld>
  <p:clrMapOvr>
    <a:masterClrMapping/>
  </p:clrMapOvr>
  <p:transition>
    <p:wedg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dirty="0"/>
              <a:t>Cont’d</a:t>
            </a:r>
          </a:p>
        </p:txBody>
      </p:sp>
      <p:sp>
        <p:nvSpPr>
          <p:cNvPr id="3" name="Content Placeholder 2"/>
          <p:cNvSpPr>
            <a:spLocks noGrp="1"/>
          </p:cNvSpPr>
          <p:nvPr>
            <p:ph idx="1"/>
          </p:nvPr>
        </p:nvSpPr>
        <p:spPr>
          <a:xfrm>
            <a:off x="457200" y="685800"/>
            <a:ext cx="8229600" cy="5943600"/>
          </a:xfrm>
        </p:spPr>
        <p:txBody>
          <a:bodyPr>
            <a:normAutofit fontScale="85000" lnSpcReduction="10000"/>
          </a:bodyPr>
          <a:lstStyle/>
          <a:p>
            <a:pPr algn="just">
              <a:buClr>
                <a:srgbClr val="FF0000"/>
              </a:buClr>
              <a:buNone/>
            </a:pPr>
            <a:r>
              <a:rPr lang="en-US" b="1" dirty="0"/>
              <a:t>Estimating Costs</a:t>
            </a:r>
          </a:p>
          <a:p>
            <a:pPr algn="just">
              <a:buClr>
                <a:srgbClr val="FF0000"/>
              </a:buClr>
              <a:buFont typeface="Wingdings" pitchFamily="2" charset="2"/>
              <a:buChar char="v"/>
            </a:pPr>
            <a:r>
              <a:rPr lang="en-US" dirty="0"/>
              <a:t>There are some general cost tendencies in EMIS implementation:</a:t>
            </a:r>
          </a:p>
          <a:p>
            <a:pPr algn="just">
              <a:buClr>
                <a:srgbClr val="FF0000"/>
              </a:buClr>
              <a:buFont typeface="Wingdings" pitchFamily="2" charset="2"/>
              <a:buChar char="v"/>
            </a:pPr>
            <a:r>
              <a:rPr lang="en-US" dirty="0"/>
              <a:t>As technology costs continue to fall in most developing countries, </a:t>
            </a:r>
            <a:r>
              <a:rPr lang="en-US" b="1" dirty="0"/>
              <a:t>human resources tend to be the most costly</a:t>
            </a:r>
            <a:r>
              <a:rPr lang="en-US" dirty="0"/>
              <a:t> </a:t>
            </a:r>
            <a:r>
              <a:rPr lang="en-US" b="1" dirty="0"/>
              <a:t>input, not hardware</a:t>
            </a:r>
            <a:r>
              <a:rPr lang="en-US" dirty="0"/>
              <a:t>.</a:t>
            </a:r>
          </a:p>
          <a:p>
            <a:pPr algn="just">
              <a:buClr>
                <a:srgbClr val="FF0000"/>
              </a:buClr>
              <a:buFont typeface="Wingdings" pitchFamily="2" charset="2"/>
              <a:buChar char="v"/>
            </a:pPr>
            <a:r>
              <a:rPr lang="en-US" dirty="0"/>
              <a:t>The </a:t>
            </a:r>
            <a:r>
              <a:rPr lang="en-US" b="1" dirty="0"/>
              <a:t>high recurrent cost </a:t>
            </a:r>
            <a:r>
              <a:rPr lang="en-US" dirty="0"/>
              <a:t>of EMIS staffing and maintenance tend to be overlooked or under-estimated.</a:t>
            </a:r>
          </a:p>
          <a:p>
            <a:pPr algn="just">
              <a:buClr>
                <a:srgbClr val="FF0000"/>
              </a:buClr>
              <a:buFont typeface="Wingdings" pitchFamily="2" charset="2"/>
              <a:buChar char="v"/>
            </a:pPr>
            <a:r>
              <a:rPr lang="en-US" dirty="0"/>
              <a:t> EMIS benefits from very </a:t>
            </a:r>
            <a:r>
              <a:rPr lang="en-US" b="1" dirty="0"/>
              <a:t>limited economies of scale</a:t>
            </a:r>
            <a:r>
              <a:rPr lang="en-US" dirty="0"/>
              <a:t>. Expanding scope or precision increases auditing costs.</a:t>
            </a:r>
          </a:p>
          <a:p>
            <a:pPr algn="just">
              <a:buClr>
                <a:srgbClr val="FF0000"/>
              </a:buClr>
              <a:buFont typeface="Wingdings" pitchFamily="2" charset="2"/>
              <a:buChar char="v"/>
            </a:pPr>
            <a:r>
              <a:rPr lang="en-US" dirty="0"/>
              <a:t>Implementation and training costs are likely </a:t>
            </a:r>
            <a:r>
              <a:rPr lang="en-US" b="1" dirty="0"/>
              <a:t>to vary</a:t>
            </a:r>
            <a:r>
              <a:rPr lang="en-US" dirty="0"/>
              <a:t> </a:t>
            </a:r>
            <a:r>
              <a:rPr lang="en-US" b="1" dirty="0"/>
              <a:t>significantly across sub-national </a:t>
            </a:r>
            <a:r>
              <a:rPr lang="en-US" b="1" dirty="0" err="1"/>
              <a:t>waredas</a:t>
            </a:r>
            <a:r>
              <a:rPr lang="en-US" b="1" dirty="0"/>
              <a:t> </a:t>
            </a:r>
            <a:r>
              <a:rPr lang="en-US" dirty="0"/>
              <a:t>(</a:t>
            </a:r>
            <a:r>
              <a:rPr lang="en-US" dirty="0" err="1"/>
              <a:t>rurality</a:t>
            </a:r>
            <a:r>
              <a:rPr lang="en-US" dirty="0"/>
              <a:t>, connectivity, existing infrastructure, etc.)</a:t>
            </a:r>
          </a:p>
          <a:p>
            <a:pPr algn="just"/>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38</a:t>
            </a:fld>
            <a:endParaRPr lang="en-US"/>
          </a:p>
        </p:txBody>
      </p:sp>
    </p:spTree>
  </p:cSld>
  <p:clrMapOvr>
    <a:masterClrMapping/>
  </p:clrMapOvr>
  <p:transition>
    <p:wedg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pPr lvl="0"/>
            <a:r>
              <a:rPr lang="en-US" b="1" dirty="0"/>
              <a:t>2. Data Processing:</a:t>
            </a:r>
            <a:endParaRPr lang="en-US" dirty="0"/>
          </a:p>
        </p:txBody>
      </p:sp>
      <p:sp>
        <p:nvSpPr>
          <p:cNvPr id="3" name="Content Placeholder 2"/>
          <p:cNvSpPr>
            <a:spLocks noGrp="1"/>
          </p:cNvSpPr>
          <p:nvPr>
            <p:ph idx="1"/>
          </p:nvPr>
        </p:nvSpPr>
        <p:spPr>
          <a:xfrm>
            <a:off x="228600" y="685800"/>
            <a:ext cx="8915400" cy="6172200"/>
          </a:xfrm>
        </p:spPr>
        <p:txBody>
          <a:bodyPr>
            <a:normAutofit lnSpcReduction="10000"/>
          </a:bodyPr>
          <a:lstStyle/>
          <a:p>
            <a:pPr>
              <a:buClr>
                <a:srgbClr val="FB17CA"/>
              </a:buClr>
              <a:buFont typeface="Wingdings" pitchFamily="2" charset="2"/>
              <a:buChar char="v"/>
            </a:pPr>
            <a:r>
              <a:rPr lang="en-US" dirty="0"/>
              <a:t>If you haven't </a:t>
            </a:r>
            <a:r>
              <a:rPr lang="en-US" dirty="0">
                <a:solidFill>
                  <a:srgbClr val="0000CC"/>
                </a:solidFill>
              </a:rPr>
              <a:t>collected</a:t>
            </a:r>
            <a:r>
              <a:rPr lang="en-US" dirty="0"/>
              <a:t> any data you will have nothing to process. </a:t>
            </a:r>
          </a:p>
          <a:p>
            <a:pPr>
              <a:buClr>
                <a:srgbClr val="FB17CA"/>
              </a:buClr>
              <a:buFont typeface="Wingdings" pitchFamily="2" charset="2"/>
              <a:buChar char="v"/>
            </a:pPr>
            <a:r>
              <a:rPr lang="en-US" dirty="0"/>
              <a:t>However, once you have collected the school data, you need to plan how to </a:t>
            </a:r>
            <a:r>
              <a:rPr lang="en-US" dirty="0">
                <a:solidFill>
                  <a:srgbClr val="0000CC"/>
                </a:solidFill>
              </a:rPr>
              <a:t>organize</a:t>
            </a:r>
            <a:r>
              <a:rPr lang="en-US" dirty="0"/>
              <a:t> its many different types so that it is usable for planning purposes. </a:t>
            </a:r>
          </a:p>
          <a:p>
            <a:pPr>
              <a:buClr>
                <a:srgbClr val="FB17CA"/>
              </a:buClr>
              <a:buFont typeface="Wingdings" pitchFamily="2" charset="2"/>
              <a:buChar char="v"/>
            </a:pPr>
            <a:r>
              <a:rPr lang="en-US" dirty="0"/>
              <a:t>When data is </a:t>
            </a:r>
            <a:r>
              <a:rPr lang="en-US" dirty="0">
                <a:solidFill>
                  <a:srgbClr val="0000CC"/>
                </a:solidFill>
              </a:rPr>
              <a:t>not</a:t>
            </a:r>
            <a:r>
              <a:rPr lang="en-US" dirty="0"/>
              <a:t> well </a:t>
            </a:r>
            <a:r>
              <a:rPr lang="en-US" dirty="0">
                <a:solidFill>
                  <a:srgbClr val="FF0000"/>
                </a:solidFill>
              </a:rPr>
              <a:t>organized</a:t>
            </a:r>
            <a:r>
              <a:rPr lang="en-US" dirty="0"/>
              <a:t>, it cannot be properly utilized. </a:t>
            </a:r>
          </a:p>
          <a:p>
            <a:pPr>
              <a:buClr>
                <a:srgbClr val="FB17CA"/>
              </a:buClr>
              <a:buFont typeface="Wingdings" pitchFamily="2" charset="2"/>
              <a:buChar char="v"/>
            </a:pPr>
            <a:r>
              <a:rPr lang="en-US" dirty="0"/>
              <a:t>Data processing is therefore one of the bigger activities in the cycle. </a:t>
            </a:r>
          </a:p>
          <a:p>
            <a:pPr>
              <a:buClr>
                <a:srgbClr val="FB17CA"/>
              </a:buClr>
              <a:buFont typeface="Wingdings" pitchFamily="2" charset="2"/>
              <a:buChar char="v"/>
            </a:pPr>
            <a:r>
              <a:rPr lang="en-US" dirty="0"/>
              <a:t>Some of the most important aspects of this activity are highlighted below</a:t>
            </a:r>
          </a:p>
        </p:txBody>
      </p:sp>
      <p:sp>
        <p:nvSpPr>
          <p:cNvPr id="4" name="Slide Number Placeholder 3"/>
          <p:cNvSpPr>
            <a:spLocks noGrp="1"/>
          </p:cNvSpPr>
          <p:nvPr>
            <p:ph type="sldNum" sz="quarter" idx="12"/>
          </p:nvPr>
        </p:nvSpPr>
        <p:spPr/>
        <p:txBody>
          <a:bodyPr/>
          <a:lstStyle/>
          <a:p>
            <a:fld id="{5ED1007E-4EAC-4754-A3A8-2AF4E51C0385}" type="slidenum">
              <a:rPr lang="en-US" smtClean="0"/>
              <a:pPr/>
              <a:t>39</a:t>
            </a:fld>
            <a:endParaRPr lang="en-US"/>
          </a:p>
        </p:txBody>
      </p:sp>
    </p:spTree>
  </p:cSld>
  <p:clrMapOvr>
    <a:masterClrMapping/>
  </p:clrMapOvr>
  <p:transition>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457199"/>
          </a:xfrm>
        </p:spPr>
        <p:txBody>
          <a:bodyPr>
            <a:normAutofit fontScale="90000"/>
          </a:bodyPr>
          <a:lstStyle/>
          <a:p>
            <a:r>
              <a:rPr lang="en-US" dirty="0"/>
              <a:t>Cont’d</a:t>
            </a:r>
          </a:p>
        </p:txBody>
      </p:sp>
      <p:sp>
        <p:nvSpPr>
          <p:cNvPr id="3" name="Subtitle 2"/>
          <p:cNvSpPr>
            <a:spLocks noGrp="1"/>
          </p:cNvSpPr>
          <p:nvPr>
            <p:ph type="subTitle" idx="1"/>
          </p:nvPr>
        </p:nvSpPr>
        <p:spPr>
          <a:xfrm>
            <a:off x="0" y="381000"/>
            <a:ext cx="8915400" cy="6172200"/>
          </a:xfrm>
        </p:spPr>
        <p:txBody>
          <a:bodyPr>
            <a:noAutofit/>
          </a:bodyPr>
          <a:lstStyle/>
          <a:p>
            <a:pPr marL="339725" indent="-339725" algn="just">
              <a:buClr>
                <a:srgbClr val="FF0000"/>
              </a:buClr>
              <a:buFont typeface="Wingdings" pitchFamily="2" charset="2"/>
              <a:buChar char="v"/>
            </a:pPr>
            <a:r>
              <a:rPr lang="en-CA" dirty="0">
                <a:solidFill>
                  <a:schemeClr val="tx1"/>
                </a:solidFill>
              </a:rPr>
              <a:t>Another definition stresses the issue of the difference between information and data. </a:t>
            </a:r>
          </a:p>
          <a:p>
            <a:pPr marL="339725" indent="-339725" algn="just">
              <a:buClr>
                <a:srgbClr val="FF0000"/>
              </a:buClr>
              <a:buFont typeface="Wingdings" pitchFamily="2" charset="2"/>
              <a:buChar char="v"/>
            </a:pPr>
            <a:r>
              <a:rPr lang="en-CA" dirty="0" err="1">
                <a:solidFill>
                  <a:schemeClr val="tx1"/>
                </a:solidFill>
              </a:rPr>
              <a:t>Visscher</a:t>
            </a:r>
            <a:r>
              <a:rPr lang="en-CA" dirty="0">
                <a:solidFill>
                  <a:schemeClr val="tx1"/>
                </a:solidFill>
              </a:rPr>
              <a:t> (1996) describes information system as “all formal and informal module, computer-supported, and verbal activities directed at collecting, processing and distributing all kinds of data within an organization.</a:t>
            </a:r>
          </a:p>
          <a:p>
            <a:pPr marL="339725" indent="-339725" algn="just">
              <a:buClr>
                <a:srgbClr val="FF0000"/>
              </a:buClr>
              <a:buFont typeface="Wingdings" pitchFamily="2" charset="2"/>
              <a:buChar char="v"/>
            </a:pPr>
            <a:r>
              <a:rPr lang="en-CA" dirty="0">
                <a:solidFill>
                  <a:schemeClr val="tx1"/>
                </a:solidFill>
              </a:rPr>
              <a:t>The international Institute for Educational planning defines EMIS as a systematic process of transforming data to reliable, valid, and timely information which can be used for decision-making in the educational policy process.</a:t>
            </a:r>
            <a:endParaRPr lang="en-US" dirty="0">
              <a:solidFill>
                <a:schemeClr val="tx1"/>
              </a:solidFill>
            </a:endParaRPr>
          </a:p>
          <a:p>
            <a:pPr algn="just"/>
            <a:endParaRPr lang="en-US" dirty="0">
              <a:solidFill>
                <a:schemeClr val="tx1"/>
              </a:solidFill>
            </a:endParaRPr>
          </a:p>
        </p:txBody>
      </p:sp>
      <p:sp>
        <p:nvSpPr>
          <p:cNvPr id="4" name="Slide Number Placeholder 3"/>
          <p:cNvSpPr>
            <a:spLocks noGrp="1"/>
          </p:cNvSpPr>
          <p:nvPr>
            <p:ph type="sldNum" sz="quarter" idx="12"/>
          </p:nvPr>
        </p:nvSpPr>
        <p:spPr/>
        <p:txBody>
          <a:bodyPr/>
          <a:lstStyle/>
          <a:p>
            <a:fld id="{5ED1007E-4EAC-4754-A3A8-2AF4E51C0385}" type="slidenum">
              <a:rPr lang="en-US" smtClean="0"/>
              <a:pPr/>
              <a:t>4</a:t>
            </a:fld>
            <a:endParaRPr lang="en-US"/>
          </a:p>
        </p:txBody>
      </p:sp>
    </p:spTree>
  </p:cSld>
  <p:clrMapOvr>
    <a:masterClrMapping/>
  </p:clrMapOvr>
  <p:transition>
    <p:wedg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fontScale="90000"/>
          </a:bodyPr>
          <a:lstStyle/>
          <a:p>
            <a:br>
              <a:rPr lang="en-US" b="1" dirty="0"/>
            </a:br>
            <a:r>
              <a:rPr lang="en-US" b="1" dirty="0">
                <a:solidFill>
                  <a:srgbClr val="FF0000"/>
                </a:solidFill>
              </a:rPr>
              <a:t>Monitoring Instruments:</a:t>
            </a:r>
            <a:br>
              <a:rPr lang="en-US" dirty="0"/>
            </a:br>
            <a:endParaRPr lang="en-US" dirty="0"/>
          </a:p>
        </p:txBody>
      </p:sp>
      <p:sp>
        <p:nvSpPr>
          <p:cNvPr id="3" name="Content Placeholder 2"/>
          <p:cNvSpPr>
            <a:spLocks noGrp="1"/>
          </p:cNvSpPr>
          <p:nvPr>
            <p:ph idx="1"/>
          </p:nvPr>
        </p:nvSpPr>
        <p:spPr>
          <a:xfrm>
            <a:off x="228600" y="990600"/>
            <a:ext cx="8686800" cy="5867400"/>
          </a:xfrm>
        </p:spPr>
        <p:txBody>
          <a:bodyPr>
            <a:noAutofit/>
          </a:bodyPr>
          <a:lstStyle/>
          <a:p>
            <a:pPr algn="just">
              <a:lnSpc>
                <a:spcPct val="150000"/>
              </a:lnSpc>
              <a:buClr>
                <a:srgbClr val="3729E9"/>
              </a:buClr>
              <a:buFont typeface="Wingdings" pitchFamily="2" charset="2"/>
              <a:buChar char="v"/>
            </a:pPr>
            <a:r>
              <a:rPr lang="en-US" dirty="0"/>
              <a:t>The key question is how many questionnaires have been filled in and returned? Our aim is 100% return. </a:t>
            </a:r>
          </a:p>
          <a:p>
            <a:pPr algn="just">
              <a:lnSpc>
                <a:spcPct val="150000"/>
              </a:lnSpc>
              <a:buClr>
                <a:srgbClr val="3729E9"/>
              </a:buClr>
              <a:buFont typeface="Wingdings" pitchFamily="2" charset="2"/>
              <a:buChar char="v"/>
            </a:pPr>
            <a:r>
              <a:rPr lang="en-US" dirty="0"/>
              <a:t>In practice this does not always happen. </a:t>
            </a:r>
          </a:p>
          <a:p>
            <a:pPr algn="just">
              <a:lnSpc>
                <a:spcPct val="150000"/>
              </a:lnSpc>
              <a:buClr>
                <a:srgbClr val="3729E9"/>
              </a:buClr>
              <a:buFont typeface="Wingdings" pitchFamily="2" charset="2"/>
              <a:buChar char="v"/>
            </a:pPr>
            <a:r>
              <a:rPr lang="en-US" dirty="0"/>
              <a:t>Some come early, some as scheduled, some come back late, some may not come back at all. </a:t>
            </a:r>
          </a:p>
          <a:p>
            <a:pPr algn="just">
              <a:lnSpc>
                <a:spcPct val="150000"/>
              </a:lnSpc>
              <a:buClr>
                <a:srgbClr val="3729E9"/>
              </a:buClr>
              <a:buFont typeface="Wingdings" pitchFamily="2" charset="2"/>
              <a:buChar char="v"/>
            </a:pPr>
            <a:r>
              <a:rPr lang="en-US" dirty="0"/>
              <a:t>We need to know how many have come in (completed), and how many are lagging behind.</a:t>
            </a:r>
          </a:p>
          <a:p>
            <a:pPr algn="just">
              <a:lnSpc>
                <a:spcPct val="150000"/>
              </a:lnSpc>
            </a:pPr>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40</a:t>
            </a:fld>
            <a:endParaRPr lang="en-US"/>
          </a:p>
        </p:txBody>
      </p:sp>
    </p:spTree>
  </p:cSld>
  <p:clrMapOvr>
    <a:masterClrMapping/>
  </p:clrMapOvr>
  <p:transition>
    <p:wedg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dirty="0"/>
              <a:t>Cont’d</a:t>
            </a:r>
          </a:p>
        </p:txBody>
      </p:sp>
      <p:sp>
        <p:nvSpPr>
          <p:cNvPr id="3" name="Content Placeholder 2"/>
          <p:cNvSpPr>
            <a:spLocks noGrp="1"/>
          </p:cNvSpPr>
          <p:nvPr>
            <p:ph idx="1"/>
          </p:nvPr>
        </p:nvSpPr>
        <p:spPr>
          <a:xfrm>
            <a:off x="457200" y="609600"/>
            <a:ext cx="8229600" cy="6248400"/>
          </a:xfrm>
          <a:solidFill>
            <a:schemeClr val="bg1"/>
          </a:solidFill>
        </p:spPr>
        <p:txBody>
          <a:bodyPr/>
          <a:lstStyle/>
          <a:p>
            <a:pPr algn="just">
              <a:buFont typeface="Wingdings" pitchFamily="2" charset="2"/>
              <a:buChar char="q"/>
            </a:pPr>
            <a:r>
              <a:rPr lang="en-US" dirty="0"/>
              <a:t>The distribution of </a:t>
            </a:r>
            <a:r>
              <a:rPr lang="en-US" dirty="0">
                <a:solidFill>
                  <a:srgbClr val="FF0000"/>
                </a:solidFill>
              </a:rPr>
              <a:t>non-returned</a:t>
            </a:r>
            <a:r>
              <a:rPr lang="en-US" dirty="0"/>
              <a:t> instruments by both regions and </a:t>
            </a:r>
            <a:r>
              <a:rPr lang="en-US" dirty="0" err="1"/>
              <a:t>waredas</a:t>
            </a:r>
            <a:r>
              <a:rPr lang="en-US" dirty="0"/>
              <a:t> needs to be identified.</a:t>
            </a:r>
          </a:p>
          <a:p>
            <a:pPr algn="just">
              <a:buFont typeface="Wingdings" pitchFamily="2" charset="2"/>
              <a:buChar char="q"/>
            </a:pPr>
            <a:r>
              <a:rPr lang="en-US" dirty="0"/>
              <a:t> From these findings we can draw up a schedule to contact those schools concerned.</a:t>
            </a:r>
          </a:p>
          <a:p>
            <a:pPr algn="just">
              <a:buFont typeface="Wingdings" pitchFamily="2" charset="2"/>
              <a:buChar char="q"/>
            </a:pPr>
            <a:r>
              <a:rPr lang="en-US" dirty="0"/>
              <a:t>The main aim here is to establish the reasons for the </a:t>
            </a:r>
            <a:r>
              <a:rPr lang="en-US" dirty="0">
                <a:solidFill>
                  <a:srgbClr val="FF0000"/>
                </a:solidFill>
              </a:rPr>
              <a:t>failure to report </a:t>
            </a:r>
            <a:r>
              <a:rPr lang="en-US" dirty="0"/>
              <a:t>back as knowing the problem is half way to solving it. </a:t>
            </a:r>
          </a:p>
          <a:p>
            <a:pPr algn="just">
              <a:buFont typeface="Wingdings" pitchFamily="2" charset="2"/>
              <a:buChar char="q"/>
            </a:pPr>
            <a:r>
              <a:rPr lang="en-US" dirty="0"/>
              <a:t>It will enable us to identify those schools that can be given </a:t>
            </a:r>
            <a:r>
              <a:rPr lang="en-US" dirty="0">
                <a:solidFill>
                  <a:srgbClr val="FF0000"/>
                </a:solidFill>
              </a:rPr>
              <a:t>second chance </a:t>
            </a:r>
            <a:r>
              <a:rPr lang="en-US" dirty="0"/>
              <a:t>as well as those that are </a:t>
            </a:r>
            <a:r>
              <a:rPr lang="en-US" dirty="0">
                <a:solidFill>
                  <a:srgbClr val="6600FF"/>
                </a:solidFill>
              </a:rPr>
              <a:t>not expected </a:t>
            </a:r>
            <a:r>
              <a:rPr lang="en-US" dirty="0"/>
              <a:t>to report back. </a:t>
            </a:r>
          </a:p>
        </p:txBody>
      </p:sp>
      <p:sp>
        <p:nvSpPr>
          <p:cNvPr id="4" name="Slide Number Placeholder 3"/>
          <p:cNvSpPr>
            <a:spLocks noGrp="1"/>
          </p:cNvSpPr>
          <p:nvPr>
            <p:ph type="sldNum" sz="quarter" idx="12"/>
          </p:nvPr>
        </p:nvSpPr>
        <p:spPr/>
        <p:txBody>
          <a:bodyPr/>
          <a:lstStyle/>
          <a:p>
            <a:fld id="{5ED1007E-4EAC-4754-A3A8-2AF4E51C0385}" type="slidenum">
              <a:rPr lang="en-US" smtClean="0"/>
              <a:pPr/>
              <a:t>41</a:t>
            </a:fld>
            <a:endParaRPr lang="en-US"/>
          </a:p>
        </p:txBody>
      </p:sp>
    </p:spTree>
  </p:cSld>
  <p:clrMapOvr>
    <a:masterClrMapping/>
  </p:clrMapOvr>
  <p:transition>
    <p:wedg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b="1" dirty="0"/>
              <a:t>The Case of Missing Data:</a:t>
            </a:r>
            <a:endParaRPr lang="en-US" dirty="0"/>
          </a:p>
        </p:txBody>
      </p:sp>
      <p:sp>
        <p:nvSpPr>
          <p:cNvPr id="3" name="Content Placeholder 2"/>
          <p:cNvSpPr>
            <a:spLocks noGrp="1"/>
          </p:cNvSpPr>
          <p:nvPr>
            <p:ph idx="1"/>
          </p:nvPr>
        </p:nvSpPr>
        <p:spPr>
          <a:xfrm>
            <a:off x="457200" y="762000"/>
            <a:ext cx="8229600" cy="5867400"/>
          </a:xfrm>
        </p:spPr>
        <p:txBody>
          <a:bodyPr>
            <a:normAutofit/>
          </a:bodyPr>
          <a:lstStyle/>
          <a:p>
            <a:pPr algn="just">
              <a:buFont typeface="Wingdings" pitchFamily="2" charset="2"/>
              <a:buChar char="q"/>
            </a:pPr>
            <a:r>
              <a:rPr lang="en-US" dirty="0"/>
              <a:t>No matter how hard we try, there will always be some schools that </a:t>
            </a:r>
            <a:r>
              <a:rPr lang="en-US" dirty="0">
                <a:solidFill>
                  <a:srgbClr val="6600FF"/>
                </a:solidFill>
              </a:rPr>
              <a:t>do not return </a:t>
            </a:r>
            <a:r>
              <a:rPr lang="en-US" dirty="0"/>
              <a:t>their questionnaire, or do not fully complete it. </a:t>
            </a:r>
          </a:p>
          <a:p>
            <a:pPr algn="just">
              <a:buFont typeface="Wingdings" pitchFamily="2" charset="2"/>
              <a:buChar char="q"/>
            </a:pPr>
            <a:r>
              <a:rPr lang="en-US" dirty="0"/>
              <a:t>Identifying such schools is a very </a:t>
            </a:r>
            <a:r>
              <a:rPr lang="en-US" dirty="0">
                <a:solidFill>
                  <a:srgbClr val="6600FF"/>
                </a:solidFill>
              </a:rPr>
              <a:t>time-consuming process. </a:t>
            </a:r>
          </a:p>
          <a:p>
            <a:pPr algn="just">
              <a:buFont typeface="Wingdings" pitchFamily="2" charset="2"/>
              <a:buChar char="q"/>
            </a:pPr>
            <a:r>
              <a:rPr lang="en-US" dirty="0"/>
              <a:t>Those schools known to be </a:t>
            </a:r>
            <a:r>
              <a:rPr lang="en-US" dirty="0">
                <a:solidFill>
                  <a:srgbClr val="00FF00"/>
                </a:solidFill>
              </a:rPr>
              <a:t>operational</a:t>
            </a:r>
            <a:r>
              <a:rPr lang="en-US" dirty="0"/>
              <a:t> that have failed to report have to be included in the </a:t>
            </a:r>
            <a:r>
              <a:rPr lang="en-US" dirty="0">
                <a:solidFill>
                  <a:srgbClr val="002060"/>
                </a:solidFill>
              </a:rPr>
              <a:t>estimation of missing data,</a:t>
            </a:r>
            <a:r>
              <a:rPr lang="en-US" dirty="0"/>
              <a:t> otherwise our results will not reflect the reality on the ground. </a:t>
            </a:r>
          </a:p>
          <a:p>
            <a:pPr algn="just">
              <a:buFont typeface="Wingdings" pitchFamily="2" charset="2"/>
              <a:buChar char="q"/>
            </a:pPr>
            <a:r>
              <a:rPr lang="en-US" dirty="0"/>
              <a:t>Missing data is part of the </a:t>
            </a:r>
            <a:r>
              <a:rPr lang="en-US" dirty="0">
                <a:solidFill>
                  <a:srgbClr val="0000CC"/>
                </a:solidFill>
              </a:rPr>
              <a:t>overall picture</a:t>
            </a:r>
          </a:p>
        </p:txBody>
      </p:sp>
      <p:sp>
        <p:nvSpPr>
          <p:cNvPr id="4" name="Slide Number Placeholder 3"/>
          <p:cNvSpPr>
            <a:spLocks noGrp="1"/>
          </p:cNvSpPr>
          <p:nvPr>
            <p:ph type="sldNum" sz="quarter" idx="12"/>
          </p:nvPr>
        </p:nvSpPr>
        <p:spPr/>
        <p:txBody>
          <a:bodyPr/>
          <a:lstStyle/>
          <a:p>
            <a:fld id="{5ED1007E-4EAC-4754-A3A8-2AF4E51C0385}" type="slidenum">
              <a:rPr lang="en-US" smtClean="0"/>
              <a:pPr/>
              <a:t>42</a:t>
            </a:fld>
            <a:endParaRPr lang="en-US"/>
          </a:p>
        </p:txBody>
      </p:sp>
    </p:spTree>
  </p:cSld>
  <p:clrMapOvr>
    <a:masterClrMapping/>
  </p:clrMapOvr>
  <p:transition>
    <p:wedg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r>
              <a:rPr lang="en-US" dirty="0"/>
              <a:t>Cont’d</a:t>
            </a:r>
          </a:p>
        </p:txBody>
      </p:sp>
      <p:sp>
        <p:nvSpPr>
          <p:cNvPr id="3" name="Content Placeholder 2"/>
          <p:cNvSpPr>
            <a:spLocks noGrp="1"/>
          </p:cNvSpPr>
          <p:nvPr>
            <p:ph idx="1"/>
          </p:nvPr>
        </p:nvSpPr>
        <p:spPr>
          <a:xfrm>
            <a:off x="152400" y="685800"/>
            <a:ext cx="8763000" cy="6172200"/>
          </a:xfrm>
        </p:spPr>
        <p:txBody>
          <a:bodyPr>
            <a:normAutofit/>
          </a:bodyPr>
          <a:lstStyle/>
          <a:p>
            <a:pPr algn="just">
              <a:buFont typeface="Wingdings" pitchFamily="2" charset="2"/>
              <a:buChar char="v"/>
            </a:pPr>
            <a:r>
              <a:rPr lang="en-US" sz="2800" dirty="0"/>
              <a:t> Several </a:t>
            </a:r>
            <a:r>
              <a:rPr lang="en-US" sz="2800" dirty="0">
                <a:solidFill>
                  <a:srgbClr val="0000CC"/>
                </a:solidFill>
              </a:rPr>
              <a:t>methods</a:t>
            </a:r>
            <a:r>
              <a:rPr lang="en-US" sz="2800" dirty="0"/>
              <a:t> can be used to </a:t>
            </a:r>
            <a:r>
              <a:rPr lang="en-US" sz="2800" dirty="0">
                <a:solidFill>
                  <a:srgbClr val="0000CC"/>
                </a:solidFill>
              </a:rPr>
              <a:t>estimate</a:t>
            </a:r>
            <a:r>
              <a:rPr lang="en-US" sz="2800" dirty="0"/>
              <a:t> </a:t>
            </a:r>
            <a:r>
              <a:rPr lang="en-US" sz="2800" dirty="0">
                <a:solidFill>
                  <a:srgbClr val="0000CC"/>
                </a:solidFill>
              </a:rPr>
              <a:t>missing</a:t>
            </a:r>
            <a:r>
              <a:rPr lang="en-US" sz="2800" dirty="0"/>
              <a:t> data. </a:t>
            </a:r>
          </a:p>
          <a:p>
            <a:pPr algn="just">
              <a:buFont typeface="Wingdings" pitchFamily="2" charset="2"/>
              <a:buChar char="v"/>
            </a:pPr>
            <a:r>
              <a:rPr lang="en-US" sz="2800" dirty="0"/>
              <a:t>Two are mentioned below. </a:t>
            </a:r>
          </a:p>
          <a:p>
            <a:pPr algn="just">
              <a:buFont typeface="Wingdings" pitchFamily="2" charset="2"/>
              <a:buChar char="v"/>
            </a:pPr>
            <a:r>
              <a:rPr lang="en-US" sz="2800" dirty="0"/>
              <a:t>Browse through the school database and identify any schools that have failed to complete/return their questionnaire in the </a:t>
            </a:r>
            <a:r>
              <a:rPr lang="en-US" sz="2800" dirty="0">
                <a:solidFill>
                  <a:srgbClr val="0000CC"/>
                </a:solidFill>
              </a:rPr>
              <a:t>last five years. </a:t>
            </a:r>
          </a:p>
          <a:p>
            <a:pPr algn="just">
              <a:buFont typeface="Wingdings" pitchFamily="2" charset="2"/>
              <a:buChar char="v"/>
            </a:pPr>
            <a:r>
              <a:rPr lang="en-US" sz="2800" dirty="0"/>
              <a:t>The data extracted will enable you to project the results for the current year. </a:t>
            </a:r>
          </a:p>
          <a:p>
            <a:pPr algn="just">
              <a:buFont typeface="Wingdings" pitchFamily="2" charset="2"/>
              <a:buChar char="v"/>
            </a:pPr>
            <a:r>
              <a:rPr lang="en-US" sz="2800" dirty="0"/>
              <a:t>Often there is not enough manpower to make projections for schools, especially when there are many involved. </a:t>
            </a:r>
          </a:p>
        </p:txBody>
      </p:sp>
      <p:sp>
        <p:nvSpPr>
          <p:cNvPr id="4" name="Slide Number Placeholder 3"/>
          <p:cNvSpPr>
            <a:spLocks noGrp="1"/>
          </p:cNvSpPr>
          <p:nvPr>
            <p:ph type="sldNum" sz="quarter" idx="12"/>
          </p:nvPr>
        </p:nvSpPr>
        <p:spPr/>
        <p:txBody>
          <a:bodyPr/>
          <a:lstStyle/>
          <a:p>
            <a:fld id="{5ED1007E-4EAC-4754-A3A8-2AF4E51C0385}" type="slidenum">
              <a:rPr lang="en-US" smtClean="0"/>
              <a:pPr/>
              <a:t>43</a:t>
            </a:fld>
            <a:endParaRPr lang="en-US"/>
          </a:p>
        </p:txBody>
      </p:sp>
    </p:spTree>
  </p:cSld>
  <p:clrMapOvr>
    <a:masterClrMapping/>
  </p:clrMapOvr>
  <p:transition>
    <p:wedg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fontScale="90000"/>
          </a:bodyPr>
          <a:lstStyle/>
          <a:p>
            <a:br>
              <a:rPr lang="en-US" sz="3600" b="1" dirty="0"/>
            </a:br>
            <a:r>
              <a:rPr lang="en-US" sz="3600" b="1" dirty="0"/>
              <a:t>Data Entry Program Design:</a:t>
            </a:r>
            <a:br>
              <a:rPr lang="en-US" dirty="0"/>
            </a:br>
            <a:endParaRPr lang="en-US" dirty="0"/>
          </a:p>
        </p:txBody>
      </p:sp>
      <p:sp>
        <p:nvSpPr>
          <p:cNvPr id="3" name="Content Placeholder 2"/>
          <p:cNvSpPr>
            <a:spLocks noGrp="1"/>
          </p:cNvSpPr>
          <p:nvPr>
            <p:ph idx="1"/>
          </p:nvPr>
        </p:nvSpPr>
        <p:spPr>
          <a:xfrm>
            <a:off x="304800" y="1066800"/>
            <a:ext cx="8382000" cy="5486400"/>
          </a:xfrm>
        </p:spPr>
        <p:txBody>
          <a:bodyPr>
            <a:normAutofit/>
          </a:bodyPr>
          <a:lstStyle/>
          <a:p>
            <a:pPr algn="just">
              <a:buFont typeface="Wingdings" pitchFamily="2" charset="2"/>
              <a:buChar char="q"/>
            </a:pPr>
            <a:r>
              <a:rPr lang="en-US" sz="2800" dirty="0"/>
              <a:t>More often than not, data entry work is done using front-end, user-friendly data entry templates. </a:t>
            </a:r>
          </a:p>
          <a:p>
            <a:pPr algn="just">
              <a:buFont typeface="Wingdings" pitchFamily="2" charset="2"/>
              <a:buChar char="q"/>
            </a:pPr>
            <a:r>
              <a:rPr lang="en-US" sz="2800" dirty="0"/>
              <a:t>These should be prepared, most preferably, by computer </a:t>
            </a:r>
            <a:r>
              <a:rPr lang="en-US" sz="2800" dirty="0" err="1"/>
              <a:t>programrs</a:t>
            </a:r>
            <a:r>
              <a:rPr lang="en-US" sz="2800" dirty="0"/>
              <a:t> working for EMIS unit of the </a:t>
            </a:r>
            <a:r>
              <a:rPr lang="en-US" sz="2800" dirty="0" err="1"/>
              <a:t>MoE</a:t>
            </a:r>
            <a:r>
              <a:rPr lang="en-US" sz="2800" dirty="0"/>
              <a:t> In-house developed programs have several advantages:</a:t>
            </a:r>
          </a:p>
          <a:p>
            <a:pPr marL="514350" lvl="0" indent="-514350" algn="just">
              <a:buFont typeface="+mj-lt"/>
              <a:buAutoNum type="arabicPeriod"/>
            </a:pPr>
            <a:r>
              <a:rPr lang="en-US" sz="2800" dirty="0"/>
              <a:t>They are easier to </a:t>
            </a:r>
            <a:r>
              <a:rPr lang="en-US" sz="2800" dirty="0">
                <a:solidFill>
                  <a:srgbClr val="0000CC"/>
                </a:solidFill>
              </a:rPr>
              <a:t>enhance</a:t>
            </a:r>
            <a:r>
              <a:rPr lang="en-US" sz="2800" dirty="0"/>
              <a:t>, </a:t>
            </a:r>
            <a:r>
              <a:rPr lang="en-US" sz="2800" dirty="0">
                <a:solidFill>
                  <a:srgbClr val="0000CC"/>
                </a:solidFill>
              </a:rPr>
              <a:t>change</a:t>
            </a:r>
            <a:r>
              <a:rPr lang="en-US" sz="2800" dirty="0"/>
              <a:t> and </a:t>
            </a:r>
            <a:r>
              <a:rPr lang="en-US" sz="2800" dirty="0">
                <a:solidFill>
                  <a:srgbClr val="0000CC"/>
                </a:solidFill>
              </a:rPr>
              <a:t>develop</a:t>
            </a:r>
            <a:r>
              <a:rPr lang="en-US" sz="2800" dirty="0"/>
              <a:t> in order to further accommodate new requirements.</a:t>
            </a:r>
          </a:p>
          <a:p>
            <a:pPr marL="514350" indent="-514350" algn="just">
              <a:buFont typeface="+mj-lt"/>
              <a:buAutoNum type="arabicPeriod"/>
            </a:pPr>
            <a:r>
              <a:rPr lang="en-US" sz="2800" dirty="0"/>
              <a:t>They are easier to </a:t>
            </a:r>
            <a:r>
              <a:rPr lang="en-US" sz="2800" dirty="0">
                <a:solidFill>
                  <a:srgbClr val="FF0000"/>
                </a:solidFill>
              </a:rPr>
              <a:t>maintain</a:t>
            </a:r>
            <a:r>
              <a:rPr lang="en-US" sz="2800" dirty="0"/>
              <a:t> and </a:t>
            </a:r>
            <a:r>
              <a:rPr lang="en-US" sz="2800" dirty="0">
                <a:solidFill>
                  <a:srgbClr val="6600FF"/>
                </a:solidFill>
              </a:rPr>
              <a:t>debug</a:t>
            </a:r>
            <a:r>
              <a:rPr lang="en-US" sz="2800" dirty="0"/>
              <a:t>.</a:t>
            </a:r>
          </a:p>
          <a:p>
            <a:pPr marL="514350" indent="-514350" algn="just">
              <a:buFont typeface="+mj-lt"/>
              <a:buAutoNum type="arabicPeriod"/>
            </a:pPr>
            <a:r>
              <a:rPr lang="en-US" sz="2800" dirty="0"/>
              <a:t>In-house developed programs are less costly.</a:t>
            </a:r>
          </a:p>
          <a:p>
            <a:pPr marL="514350" indent="-514350" algn="just">
              <a:buFont typeface="+mj-lt"/>
              <a:buAutoNum type="arabicPeriod"/>
            </a:pPr>
            <a:r>
              <a:rPr lang="en-US" sz="2800" dirty="0"/>
              <a:t>In-house programs are more sustainable.</a:t>
            </a:r>
          </a:p>
        </p:txBody>
      </p:sp>
      <p:sp>
        <p:nvSpPr>
          <p:cNvPr id="4" name="Slide Number Placeholder 3"/>
          <p:cNvSpPr>
            <a:spLocks noGrp="1"/>
          </p:cNvSpPr>
          <p:nvPr>
            <p:ph type="sldNum" sz="quarter" idx="12"/>
          </p:nvPr>
        </p:nvSpPr>
        <p:spPr/>
        <p:txBody>
          <a:bodyPr/>
          <a:lstStyle/>
          <a:p>
            <a:fld id="{5ED1007E-4EAC-4754-A3A8-2AF4E51C0385}" type="slidenum">
              <a:rPr lang="en-US" smtClean="0"/>
              <a:pPr/>
              <a:t>44</a:t>
            </a:fld>
            <a:endParaRPr lang="en-US"/>
          </a:p>
        </p:txBody>
      </p:sp>
    </p:spTree>
  </p:cSld>
  <p:clrMapOvr>
    <a:masterClrMapping/>
  </p:clrMapOvr>
  <p:transition>
    <p:wedg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US" dirty="0"/>
              <a:t>Cont’d</a:t>
            </a:r>
          </a:p>
        </p:txBody>
      </p:sp>
      <p:sp>
        <p:nvSpPr>
          <p:cNvPr id="3" name="Content Placeholder 2"/>
          <p:cNvSpPr>
            <a:spLocks noGrp="1"/>
          </p:cNvSpPr>
          <p:nvPr>
            <p:ph idx="1"/>
          </p:nvPr>
        </p:nvSpPr>
        <p:spPr>
          <a:xfrm>
            <a:off x="0" y="914400"/>
            <a:ext cx="9144000" cy="5715000"/>
          </a:xfrm>
        </p:spPr>
        <p:txBody>
          <a:bodyPr>
            <a:normAutofit/>
          </a:bodyPr>
          <a:lstStyle/>
          <a:p>
            <a:pPr lvl="0" algn="just">
              <a:buNone/>
            </a:pPr>
            <a:r>
              <a:rPr lang="en-US" sz="2800" dirty="0"/>
              <a:t>5. EMIS professionals can be </a:t>
            </a:r>
            <a:r>
              <a:rPr lang="en-US" sz="2800" dirty="0">
                <a:solidFill>
                  <a:srgbClr val="6600FF"/>
                </a:solidFill>
              </a:rPr>
              <a:t>trained to upgrade </a:t>
            </a:r>
            <a:r>
              <a:rPr lang="en-US" sz="2800" dirty="0"/>
              <a:t>and maintain the system.</a:t>
            </a:r>
          </a:p>
          <a:p>
            <a:pPr lvl="0" algn="just">
              <a:buNone/>
            </a:pPr>
            <a:r>
              <a:rPr lang="en-US" sz="2800" dirty="0"/>
              <a:t>6. There is more opportunity to further enhance in-house programs.</a:t>
            </a:r>
          </a:p>
          <a:p>
            <a:pPr algn="just">
              <a:buFont typeface="Wingdings" pitchFamily="2" charset="2"/>
              <a:buChar char="v"/>
            </a:pPr>
            <a:r>
              <a:rPr lang="en-US" sz="2800" dirty="0">
                <a:solidFill>
                  <a:srgbClr val="F71B5A"/>
                </a:solidFill>
              </a:rPr>
              <a:t>Externally-driven</a:t>
            </a:r>
            <a:r>
              <a:rPr lang="en-US" sz="2800" dirty="0"/>
              <a:t> data capturing and retrieval systems are </a:t>
            </a:r>
            <a:r>
              <a:rPr lang="en-US" sz="2800" dirty="0">
                <a:solidFill>
                  <a:srgbClr val="002060"/>
                </a:solidFill>
              </a:rPr>
              <a:t>more expensive.</a:t>
            </a:r>
          </a:p>
          <a:p>
            <a:pPr algn="just">
              <a:buFont typeface="Wingdings" pitchFamily="2" charset="2"/>
              <a:buChar char="v"/>
            </a:pPr>
            <a:r>
              <a:rPr lang="en-US" sz="2800" dirty="0"/>
              <a:t>As a result, external systems </a:t>
            </a:r>
            <a:r>
              <a:rPr lang="en-US" sz="2800" dirty="0">
                <a:solidFill>
                  <a:srgbClr val="F71B5A"/>
                </a:solidFill>
              </a:rPr>
              <a:t>are far less sustainable; </a:t>
            </a:r>
            <a:r>
              <a:rPr lang="en-US" sz="2800" dirty="0"/>
              <a:t>when external assistance goes, the expertise goes with it, leaving countries more or less benefit. </a:t>
            </a:r>
          </a:p>
          <a:p>
            <a:pPr algn="just">
              <a:buFont typeface="Wingdings" pitchFamily="2" charset="2"/>
              <a:buChar char="v"/>
            </a:pPr>
            <a:r>
              <a:rPr lang="en-US" sz="2800" dirty="0"/>
              <a:t>Therefore, countries should work within their own capacity in order to be self-sufficient.</a:t>
            </a:r>
          </a:p>
          <a:p>
            <a:pPr algn="just"/>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45</a:t>
            </a:fld>
            <a:endParaRPr lang="en-US"/>
          </a:p>
        </p:txBody>
      </p:sp>
    </p:spTree>
  </p:cSld>
  <p:clrMapOvr>
    <a:masterClrMapping/>
  </p:clrMapOvr>
  <p:transition>
    <p:wedg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dirty="0"/>
              <a:t>Cont’d</a:t>
            </a:r>
          </a:p>
        </p:txBody>
      </p:sp>
      <p:sp>
        <p:nvSpPr>
          <p:cNvPr id="3" name="Content Placeholder 2"/>
          <p:cNvSpPr>
            <a:spLocks noGrp="1"/>
          </p:cNvSpPr>
          <p:nvPr>
            <p:ph idx="1"/>
          </p:nvPr>
        </p:nvSpPr>
        <p:spPr>
          <a:xfrm>
            <a:off x="228600" y="685800"/>
            <a:ext cx="8915400" cy="6172200"/>
          </a:xfrm>
        </p:spPr>
        <p:txBody>
          <a:bodyPr>
            <a:noAutofit/>
          </a:bodyPr>
          <a:lstStyle/>
          <a:p>
            <a:pPr algn="just">
              <a:buFont typeface="Wingdings" pitchFamily="2" charset="2"/>
              <a:buChar char="v"/>
            </a:pPr>
            <a:r>
              <a:rPr lang="en-US" sz="2800" dirty="0"/>
              <a:t>With an in-house </a:t>
            </a:r>
            <a:r>
              <a:rPr lang="en-US" sz="2800" dirty="0">
                <a:solidFill>
                  <a:srgbClr val="F71B5A"/>
                </a:solidFill>
              </a:rPr>
              <a:t>set-up, </a:t>
            </a:r>
            <a:r>
              <a:rPr lang="en-US" sz="2800" dirty="0"/>
              <a:t>EMIS management and EMIS </a:t>
            </a:r>
            <a:r>
              <a:rPr lang="en-US" sz="2800" dirty="0" err="1"/>
              <a:t>programrs</a:t>
            </a:r>
            <a:r>
              <a:rPr lang="en-US" sz="2800" dirty="0"/>
              <a:t> can choose the type of </a:t>
            </a:r>
            <a:r>
              <a:rPr lang="en-US" sz="2800" dirty="0">
                <a:solidFill>
                  <a:srgbClr val="0000CC"/>
                </a:solidFill>
              </a:rPr>
              <a:t>software used</a:t>
            </a:r>
            <a:r>
              <a:rPr lang="en-US" sz="2800" dirty="0"/>
              <a:t>, i.e. the operation program for </a:t>
            </a:r>
            <a:r>
              <a:rPr lang="en-US" sz="2800" dirty="0">
                <a:solidFill>
                  <a:srgbClr val="46CC66"/>
                </a:solidFill>
              </a:rPr>
              <a:t>data entry and cleaning.</a:t>
            </a:r>
          </a:p>
          <a:p>
            <a:pPr algn="just">
              <a:buFont typeface="Wingdings" pitchFamily="2" charset="2"/>
              <a:buChar char="v"/>
            </a:pPr>
            <a:r>
              <a:rPr lang="en-US" sz="2800" dirty="0"/>
              <a:t> It is important for </a:t>
            </a:r>
            <a:r>
              <a:rPr lang="en-US" sz="2800" dirty="0" err="1"/>
              <a:t>programrs</a:t>
            </a:r>
            <a:r>
              <a:rPr lang="en-US" sz="2800" dirty="0"/>
              <a:t> to work closely with survey administrators in order to make the work of data entry easy and manageable.</a:t>
            </a:r>
          </a:p>
          <a:p>
            <a:pPr algn="just">
              <a:buFont typeface="Wingdings" pitchFamily="2" charset="2"/>
              <a:buChar char="v"/>
            </a:pPr>
            <a:r>
              <a:rPr lang="en-US" sz="2800" dirty="0"/>
              <a:t>Moreover, the </a:t>
            </a:r>
            <a:r>
              <a:rPr lang="en-US" sz="2800" dirty="0" err="1"/>
              <a:t>programrs</a:t>
            </a:r>
            <a:r>
              <a:rPr lang="en-US" sz="2800" dirty="0"/>
              <a:t> need to produce two important reference modules. One is the </a:t>
            </a:r>
            <a:r>
              <a:rPr lang="en-US" sz="2800" dirty="0">
                <a:solidFill>
                  <a:srgbClr val="6600FF"/>
                </a:solidFill>
              </a:rPr>
              <a:t>users' module</a:t>
            </a:r>
            <a:r>
              <a:rPr lang="en-US" sz="2800" dirty="0"/>
              <a:t>, which is used by the data entry clerk and tells the encoder how to enter data into the computer.</a:t>
            </a:r>
          </a:p>
          <a:p>
            <a:pPr algn="just">
              <a:buFont typeface="Wingdings" pitchFamily="2" charset="2"/>
              <a:buChar char="v"/>
            </a:pPr>
            <a:r>
              <a:rPr lang="en-US" sz="2800" dirty="0"/>
              <a:t>The second module is intended for </a:t>
            </a:r>
            <a:r>
              <a:rPr lang="en-US" sz="2800" dirty="0" err="1">
                <a:solidFill>
                  <a:srgbClr val="6600FF"/>
                </a:solidFill>
              </a:rPr>
              <a:t>programrs</a:t>
            </a:r>
            <a:r>
              <a:rPr lang="en-US" sz="2800" dirty="0"/>
              <a:t>.</a:t>
            </a:r>
          </a:p>
          <a:p>
            <a:pPr algn="just">
              <a:buFont typeface="Wingdings" pitchFamily="2" charset="2"/>
              <a:buChar char="v"/>
            </a:pPr>
            <a:endParaRPr lang="en-US" sz="2800" dirty="0"/>
          </a:p>
          <a:p>
            <a:pPr algn="just"/>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46</a:t>
            </a:fld>
            <a:endParaRPr lang="en-US"/>
          </a:p>
        </p:txBody>
      </p:sp>
    </p:spTree>
  </p:cSld>
  <p:clrMapOvr>
    <a:masterClrMapping/>
  </p:clrMapOvr>
  <p:transition>
    <p:wedg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r>
              <a:rPr lang="en-US" b="1" dirty="0"/>
              <a:t>Data Entry:</a:t>
            </a:r>
            <a:endParaRPr lang="en-US" dirty="0"/>
          </a:p>
        </p:txBody>
      </p:sp>
      <p:sp>
        <p:nvSpPr>
          <p:cNvPr id="3" name="Content Placeholder 2"/>
          <p:cNvSpPr>
            <a:spLocks noGrp="1"/>
          </p:cNvSpPr>
          <p:nvPr>
            <p:ph idx="1"/>
          </p:nvPr>
        </p:nvSpPr>
        <p:spPr>
          <a:xfrm>
            <a:off x="152400" y="609600"/>
            <a:ext cx="8991600" cy="6019800"/>
          </a:xfrm>
        </p:spPr>
        <p:txBody>
          <a:bodyPr>
            <a:noAutofit/>
          </a:bodyPr>
          <a:lstStyle/>
          <a:p>
            <a:pPr algn="just">
              <a:buFont typeface="Wingdings" pitchFamily="2" charset="2"/>
              <a:buChar char="ü"/>
            </a:pPr>
            <a:r>
              <a:rPr lang="en-US" dirty="0"/>
              <a:t>Data entry can be carried out by trained encoders or data-entry clerks, following a short period of orientation training using the module prepared for this purpose</a:t>
            </a:r>
          </a:p>
          <a:p>
            <a:pPr algn="just">
              <a:buFont typeface="Wingdings" pitchFamily="2" charset="2"/>
              <a:buChar char="ü"/>
            </a:pPr>
            <a:r>
              <a:rPr lang="en-US" dirty="0"/>
              <a:t>secretaries who are computer literate can also do the work in the absence of trained encoders. </a:t>
            </a:r>
          </a:p>
          <a:p>
            <a:pPr algn="just">
              <a:buFont typeface="Wingdings" pitchFamily="2" charset="2"/>
              <a:buChar char="ü"/>
            </a:pPr>
            <a:r>
              <a:rPr lang="en-US" dirty="0"/>
              <a:t>The main task is to enter the data into the computer using the pre-prepared data entry template.</a:t>
            </a:r>
          </a:p>
          <a:p>
            <a:pPr algn="just">
              <a:buFont typeface="Wingdings" pitchFamily="2" charset="2"/>
              <a:buChar char="ü"/>
            </a:pPr>
            <a:r>
              <a:rPr lang="en-US" dirty="0"/>
              <a:t>The objective of data entry is to computerize written information from questionnaires and make it more manageable.</a:t>
            </a:r>
          </a:p>
        </p:txBody>
      </p:sp>
      <p:sp>
        <p:nvSpPr>
          <p:cNvPr id="4" name="Slide Number Placeholder 3"/>
          <p:cNvSpPr>
            <a:spLocks noGrp="1"/>
          </p:cNvSpPr>
          <p:nvPr>
            <p:ph type="sldNum" sz="quarter" idx="12"/>
          </p:nvPr>
        </p:nvSpPr>
        <p:spPr/>
        <p:txBody>
          <a:bodyPr/>
          <a:lstStyle/>
          <a:p>
            <a:fld id="{5ED1007E-4EAC-4754-A3A8-2AF4E51C0385}" type="slidenum">
              <a:rPr lang="en-US" smtClean="0"/>
              <a:pPr/>
              <a:t>47</a:t>
            </a:fld>
            <a:endParaRPr lang="en-US"/>
          </a:p>
        </p:txBody>
      </p:sp>
    </p:spTree>
  </p:cSld>
  <p:clrMapOvr>
    <a:masterClrMapping/>
  </p:clrMapOvr>
  <p:transition>
    <p:wedg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br>
              <a:rPr lang="en-US" b="1" dirty="0"/>
            </a:br>
            <a:r>
              <a:rPr lang="en-US" b="1" dirty="0"/>
              <a:t>Data Cleaning:</a:t>
            </a:r>
            <a:br>
              <a:rPr lang="en-US" dirty="0"/>
            </a:br>
            <a:endParaRPr lang="en-US" dirty="0"/>
          </a:p>
        </p:txBody>
      </p:sp>
      <p:sp>
        <p:nvSpPr>
          <p:cNvPr id="3" name="Content Placeholder 2"/>
          <p:cNvSpPr>
            <a:spLocks noGrp="1"/>
          </p:cNvSpPr>
          <p:nvPr>
            <p:ph idx="1"/>
          </p:nvPr>
        </p:nvSpPr>
        <p:spPr>
          <a:xfrm>
            <a:off x="457200" y="914400"/>
            <a:ext cx="8229600" cy="5638800"/>
          </a:xfrm>
        </p:spPr>
        <p:txBody>
          <a:bodyPr>
            <a:normAutofit/>
          </a:bodyPr>
          <a:lstStyle/>
          <a:p>
            <a:pPr algn="just">
              <a:buFont typeface="Wingdings" pitchFamily="2" charset="2"/>
              <a:buChar char="q"/>
            </a:pPr>
            <a:r>
              <a:rPr lang="en-US" sz="2800" dirty="0"/>
              <a:t>Data cleaning refers to routinely checking for </a:t>
            </a:r>
            <a:r>
              <a:rPr lang="en-US" sz="2800" dirty="0">
                <a:solidFill>
                  <a:srgbClr val="6600FF"/>
                </a:solidFill>
              </a:rPr>
              <a:t>entry errors </a:t>
            </a:r>
            <a:r>
              <a:rPr lang="en-US" sz="2800" dirty="0"/>
              <a:t>to ensure that what is entered in the computer matches what appears on the </a:t>
            </a:r>
            <a:r>
              <a:rPr lang="en-US" sz="2800" dirty="0">
                <a:solidFill>
                  <a:srgbClr val="6600FF"/>
                </a:solidFill>
              </a:rPr>
              <a:t>questionnaire</a:t>
            </a:r>
          </a:p>
          <a:p>
            <a:pPr algn="just">
              <a:buFont typeface="Wingdings" pitchFamily="2" charset="2"/>
              <a:buChar char="q"/>
            </a:pPr>
            <a:r>
              <a:rPr lang="en-US" sz="2800" dirty="0"/>
              <a:t>There are several ways of getting such problems:</a:t>
            </a:r>
          </a:p>
          <a:p>
            <a:pPr marL="514350" lvl="0" indent="-514350" algn="just">
              <a:buFont typeface="+mj-lt"/>
              <a:buAutoNum type="arabicPeriod"/>
            </a:pPr>
            <a:r>
              <a:rPr lang="en-US" sz="2800" dirty="0"/>
              <a:t>Including input masks, validation rules, default values, etc</a:t>
            </a:r>
          </a:p>
          <a:p>
            <a:pPr marL="514350" lvl="0" indent="-514350" algn="just">
              <a:buFont typeface="+mj-lt"/>
              <a:buAutoNum type="arabicPeriod"/>
            </a:pPr>
            <a:r>
              <a:rPr lang="en-US" sz="2800" dirty="0"/>
              <a:t>An organized and well-scheduled proof-reading </a:t>
            </a:r>
          </a:p>
          <a:p>
            <a:pPr marL="514350" lvl="0" indent="-514350" algn="just">
              <a:buFont typeface="+mj-lt"/>
              <a:buAutoNum type="arabicPeriod"/>
            </a:pPr>
            <a:r>
              <a:rPr lang="en-US" sz="2800" dirty="0"/>
              <a:t>Corrects errors, makes necessary adjustments, and assists the encoders as needed</a:t>
            </a:r>
          </a:p>
          <a:p>
            <a:pPr marL="514350" lvl="0" indent="-514350" algn="just">
              <a:buFont typeface="+mj-lt"/>
              <a:buAutoNum type="arabicPeriod"/>
            </a:pPr>
            <a:r>
              <a:rPr lang="en-US" sz="2800" dirty="0"/>
              <a:t>Preliminary analysis, a method that is often overlooked</a:t>
            </a:r>
          </a:p>
          <a:p>
            <a:pPr marL="514350" lvl="0" indent="-514350" algn="just">
              <a:buFont typeface="+mj-lt"/>
              <a:buAutoNum type="arabicPeriod"/>
            </a:pPr>
            <a:endParaRPr lang="en-US" sz="2800" dirty="0"/>
          </a:p>
          <a:p>
            <a:pPr algn="just"/>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48</a:t>
            </a:fld>
            <a:endParaRPr lang="en-US"/>
          </a:p>
        </p:txBody>
      </p:sp>
    </p:spTree>
  </p:cSld>
  <p:clrMapOvr>
    <a:masterClrMapping/>
  </p:clrMapOvr>
  <p:transition>
    <p:wedg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a:t>Cont’d</a:t>
            </a:r>
          </a:p>
        </p:txBody>
      </p:sp>
      <p:sp>
        <p:nvSpPr>
          <p:cNvPr id="3" name="Content Placeholder 2"/>
          <p:cNvSpPr>
            <a:spLocks noGrp="1"/>
          </p:cNvSpPr>
          <p:nvPr>
            <p:ph idx="1"/>
          </p:nvPr>
        </p:nvSpPr>
        <p:spPr>
          <a:xfrm>
            <a:off x="228600" y="685800"/>
            <a:ext cx="8686800" cy="6172200"/>
          </a:xfrm>
        </p:spPr>
        <p:txBody>
          <a:bodyPr/>
          <a:lstStyle/>
          <a:p>
            <a:pPr lvl="0">
              <a:buNone/>
            </a:pPr>
            <a:r>
              <a:rPr lang="en-US" dirty="0"/>
              <a:t>5. Maintaining a good and complete schools list by </a:t>
            </a:r>
            <a:r>
              <a:rPr lang="en-US" dirty="0" err="1"/>
              <a:t>wareda</a:t>
            </a:r>
            <a:r>
              <a:rPr lang="en-US" dirty="0"/>
              <a:t> and region is a good aid for data cleaning as it identifies which schools have reported or not. </a:t>
            </a:r>
          </a:p>
          <a:p>
            <a:pPr lvl="0">
              <a:buNone/>
            </a:pPr>
            <a:r>
              <a:rPr lang="en-US" dirty="0"/>
              <a:t>6. Looking back at trend data and comparing the results of the current year with those of the previous year/s and scrutinizing the outcome.</a:t>
            </a:r>
          </a:p>
          <a:p>
            <a:pPr>
              <a:buNone/>
            </a:pPr>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49</a:t>
            </a:fld>
            <a:endParaRPr lang="en-US"/>
          </a:p>
        </p:txBody>
      </p:sp>
    </p:spTree>
  </p:cSld>
  <p:clrMapOvr>
    <a:masterClrMapping/>
  </p:clrMapOvr>
  <p:transition>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761999"/>
          </a:xfrm>
        </p:spPr>
        <p:txBody>
          <a:bodyPr>
            <a:normAutofit fontScale="90000"/>
          </a:bodyPr>
          <a:lstStyle/>
          <a:p>
            <a:r>
              <a:rPr lang="en-US" dirty="0"/>
              <a:t>Cont’d</a:t>
            </a:r>
          </a:p>
        </p:txBody>
      </p:sp>
      <p:sp>
        <p:nvSpPr>
          <p:cNvPr id="3" name="Subtitle 2"/>
          <p:cNvSpPr>
            <a:spLocks noGrp="1"/>
          </p:cNvSpPr>
          <p:nvPr>
            <p:ph type="subTitle" idx="1"/>
          </p:nvPr>
        </p:nvSpPr>
        <p:spPr>
          <a:xfrm>
            <a:off x="381000" y="609600"/>
            <a:ext cx="8458200" cy="5867400"/>
          </a:xfrm>
        </p:spPr>
        <p:txBody>
          <a:bodyPr>
            <a:noAutofit/>
          </a:bodyPr>
          <a:lstStyle/>
          <a:p>
            <a:pPr marL="398463" indent="-398463" algn="just">
              <a:buBlip>
                <a:blip r:embed="rId2"/>
              </a:buBlip>
            </a:pPr>
            <a:r>
              <a:rPr lang="en-US" sz="4000" dirty="0">
                <a:solidFill>
                  <a:schemeClr val="tx1"/>
                </a:solidFill>
              </a:rPr>
              <a:t>Education Management Information Systems (EMIS) are typically limited to centralized databases containing basic, school level data:</a:t>
            </a:r>
          </a:p>
          <a:p>
            <a:pPr marL="633413" lvl="0" algn="just">
              <a:buClr>
                <a:srgbClr val="3729E9"/>
              </a:buClr>
              <a:buFont typeface="Wingdings" pitchFamily="2" charset="2"/>
              <a:buChar char="ü"/>
            </a:pPr>
            <a:r>
              <a:rPr lang="en-US" sz="4000" dirty="0">
                <a:solidFill>
                  <a:schemeClr val="tx1"/>
                </a:solidFill>
              </a:rPr>
              <a:t> </a:t>
            </a:r>
            <a:r>
              <a:rPr lang="am-ET" sz="4000" dirty="0">
                <a:solidFill>
                  <a:schemeClr val="tx1"/>
                </a:solidFill>
              </a:rPr>
              <a:t>Pupil data (enrollment, age, repetition)</a:t>
            </a:r>
            <a:endParaRPr lang="en-US" sz="4000" dirty="0">
              <a:solidFill>
                <a:schemeClr val="tx1"/>
              </a:solidFill>
            </a:endParaRPr>
          </a:p>
          <a:p>
            <a:pPr marL="633413" lvl="0" algn="just">
              <a:buClr>
                <a:srgbClr val="3729E9"/>
              </a:buClr>
              <a:buFont typeface="Wingdings" pitchFamily="2" charset="2"/>
              <a:buChar char="ü"/>
            </a:pPr>
            <a:r>
              <a:rPr lang="am-ET" sz="4000" dirty="0">
                <a:solidFill>
                  <a:schemeClr val="tx1"/>
                </a:solidFill>
              </a:rPr>
              <a:t>Teacher data (experience, placement)</a:t>
            </a:r>
            <a:endParaRPr lang="en-US" sz="4000" dirty="0">
              <a:solidFill>
                <a:schemeClr val="tx1"/>
              </a:solidFill>
            </a:endParaRPr>
          </a:p>
          <a:p>
            <a:pPr marL="633413" lvl="0" algn="just">
              <a:buClr>
                <a:srgbClr val="3729E9"/>
              </a:buClr>
              <a:buFont typeface="Wingdings" pitchFamily="2" charset="2"/>
              <a:buChar char="ü"/>
            </a:pPr>
            <a:r>
              <a:rPr lang="am-ET" sz="4000" dirty="0">
                <a:solidFill>
                  <a:schemeClr val="tx1"/>
                </a:solidFill>
              </a:rPr>
              <a:t>School inventory data (location, number of classrooms, equipment etc.)</a:t>
            </a:r>
            <a:endParaRPr lang="en-US" sz="4000" dirty="0">
              <a:solidFill>
                <a:schemeClr val="tx1"/>
              </a:solidFill>
            </a:endParaRPr>
          </a:p>
          <a:p>
            <a:pPr algn="just">
              <a:buClr>
                <a:srgbClr val="FF0000"/>
              </a:buClr>
            </a:pPr>
            <a:endParaRPr lang="en-US" sz="4000" dirty="0">
              <a:solidFill>
                <a:schemeClr val="tx1"/>
              </a:solidFill>
            </a:endParaRPr>
          </a:p>
        </p:txBody>
      </p:sp>
      <p:sp>
        <p:nvSpPr>
          <p:cNvPr id="4" name="Slide Number Placeholder 3"/>
          <p:cNvSpPr>
            <a:spLocks noGrp="1"/>
          </p:cNvSpPr>
          <p:nvPr>
            <p:ph type="sldNum" sz="quarter" idx="12"/>
          </p:nvPr>
        </p:nvSpPr>
        <p:spPr/>
        <p:txBody>
          <a:bodyPr/>
          <a:lstStyle/>
          <a:p>
            <a:fld id="{5ED1007E-4EAC-4754-A3A8-2AF4E51C0385}" type="slidenum">
              <a:rPr lang="en-US" smtClean="0"/>
              <a:pPr/>
              <a:t>5</a:t>
            </a:fld>
            <a:endParaRPr lang="en-US"/>
          </a:p>
        </p:txBody>
      </p:sp>
    </p:spTree>
  </p:cSld>
  <p:clrMapOvr>
    <a:masterClrMapping/>
  </p:clrMapOvr>
  <p:transition>
    <p:wedg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br>
              <a:rPr lang="en-US" b="1" dirty="0"/>
            </a:br>
            <a:r>
              <a:rPr lang="en-US" b="1" dirty="0"/>
              <a:t>Data Compilation:</a:t>
            </a:r>
            <a:br>
              <a:rPr lang="en-US" dirty="0"/>
            </a:br>
            <a:endParaRPr lang="en-US" dirty="0"/>
          </a:p>
        </p:txBody>
      </p:sp>
      <p:sp>
        <p:nvSpPr>
          <p:cNvPr id="3" name="Content Placeholder 2"/>
          <p:cNvSpPr>
            <a:spLocks noGrp="1"/>
          </p:cNvSpPr>
          <p:nvPr>
            <p:ph idx="1"/>
          </p:nvPr>
        </p:nvSpPr>
        <p:spPr>
          <a:xfrm>
            <a:off x="457200" y="838200"/>
            <a:ext cx="8229600" cy="6019800"/>
          </a:xfrm>
        </p:spPr>
        <p:txBody>
          <a:bodyPr>
            <a:normAutofit/>
          </a:bodyPr>
          <a:lstStyle/>
          <a:p>
            <a:pPr algn="just">
              <a:buClr>
                <a:srgbClr val="FF0000"/>
              </a:buClr>
              <a:buFont typeface="Wingdings" pitchFamily="2" charset="2"/>
              <a:buChar char="v"/>
            </a:pPr>
            <a:r>
              <a:rPr lang="en-US" dirty="0"/>
              <a:t>Here, data compilation means obtaining a flat table from a relational database and aggregating it by level and geographic units</a:t>
            </a:r>
          </a:p>
          <a:p>
            <a:pPr algn="just">
              <a:buClr>
                <a:srgbClr val="FF0000"/>
              </a:buClr>
              <a:buFont typeface="Wingdings" pitchFamily="2" charset="2"/>
              <a:buChar char="v"/>
            </a:pPr>
            <a:r>
              <a:rPr lang="en-US" dirty="0"/>
              <a:t> regions, </a:t>
            </a:r>
            <a:r>
              <a:rPr lang="en-US" dirty="0" err="1"/>
              <a:t>waredas</a:t>
            </a:r>
            <a:r>
              <a:rPr lang="en-US" dirty="0"/>
              <a:t>, and school summaries. </a:t>
            </a:r>
          </a:p>
          <a:p>
            <a:pPr algn="just">
              <a:buClr>
                <a:srgbClr val="FF0000"/>
              </a:buClr>
              <a:buFont typeface="Wingdings" pitchFamily="2" charset="2"/>
              <a:buChar char="v"/>
            </a:pPr>
            <a:r>
              <a:rPr lang="en-US" dirty="0"/>
              <a:t>Although you may not agree that this deserves to be a step in data processing, it should be included.</a:t>
            </a:r>
          </a:p>
          <a:p>
            <a:pPr algn="just">
              <a:buClr>
                <a:srgbClr val="FF0000"/>
              </a:buClr>
              <a:buFont typeface="Wingdings" pitchFamily="2" charset="2"/>
              <a:buChar char="v"/>
            </a:pPr>
            <a:r>
              <a:rPr lang="en-US" dirty="0"/>
              <a:t> It makes the data set ready for the analyst, who may not have an all-embracing knowledge of database </a:t>
            </a:r>
            <a:r>
              <a:rPr lang="en-US"/>
              <a:t>manipulation.</a:t>
            </a:r>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50</a:t>
            </a:fld>
            <a:endParaRPr lang="en-US"/>
          </a:p>
        </p:txBody>
      </p:sp>
    </p:spTree>
  </p:cSld>
  <p:clrMapOvr>
    <a:masterClrMapping/>
  </p:clrMapOvr>
  <p:transition>
    <p:wedg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pPr lvl="0"/>
            <a:br>
              <a:rPr lang="en-US" b="1" dirty="0"/>
            </a:br>
            <a:r>
              <a:rPr lang="en-US" b="1" dirty="0"/>
              <a:t>3. Data Analysis:</a:t>
            </a:r>
            <a:br>
              <a:rPr lang="en-US" dirty="0"/>
            </a:br>
            <a:endParaRPr lang="en-US" dirty="0"/>
          </a:p>
        </p:txBody>
      </p:sp>
      <p:sp>
        <p:nvSpPr>
          <p:cNvPr id="3" name="Content Placeholder 2"/>
          <p:cNvSpPr>
            <a:spLocks noGrp="1"/>
          </p:cNvSpPr>
          <p:nvPr>
            <p:ph idx="1"/>
          </p:nvPr>
        </p:nvSpPr>
        <p:spPr>
          <a:xfrm>
            <a:off x="228600" y="762000"/>
            <a:ext cx="8686800" cy="5867400"/>
          </a:xfrm>
        </p:spPr>
        <p:txBody>
          <a:bodyPr>
            <a:normAutofit/>
          </a:bodyPr>
          <a:lstStyle/>
          <a:p>
            <a:pPr>
              <a:buFont typeface="Wingdings" pitchFamily="2" charset="2"/>
              <a:buChar char="q"/>
            </a:pPr>
            <a:r>
              <a:rPr lang="en-US" sz="2800" dirty="0"/>
              <a:t>Until you have processed your data, you will have little or nothing to analyze.</a:t>
            </a:r>
          </a:p>
          <a:p>
            <a:pPr>
              <a:buFont typeface="Wingdings" pitchFamily="2" charset="2"/>
              <a:buChar char="q"/>
            </a:pPr>
            <a:r>
              <a:rPr lang="en-US" sz="2800" dirty="0"/>
              <a:t> Data analysis involves looking more </a:t>
            </a:r>
            <a:r>
              <a:rPr lang="en-US" sz="2800" dirty="0">
                <a:solidFill>
                  <a:srgbClr val="6600FF"/>
                </a:solidFill>
              </a:rPr>
              <a:t>closely at the data, </a:t>
            </a:r>
            <a:r>
              <a:rPr lang="en-US" sz="2800" dirty="0"/>
              <a:t>and in various ways, in order to </a:t>
            </a:r>
            <a:r>
              <a:rPr lang="en-US" sz="2800" dirty="0">
                <a:solidFill>
                  <a:srgbClr val="6600FF"/>
                </a:solidFill>
              </a:rPr>
              <a:t>extract information </a:t>
            </a:r>
            <a:r>
              <a:rPr lang="en-US" sz="2800" dirty="0"/>
              <a:t>useful for planning and decision-making: </a:t>
            </a:r>
          </a:p>
          <a:p>
            <a:pPr marL="738188" indent="-104775">
              <a:buFont typeface="Wingdings" pitchFamily="2" charset="2"/>
              <a:buChar char="ü"/>
            </a:pPr>
            <a:r>
              <a:rPr lang="en-US" sz="2800" dirty="0"/>
              <a:t>ascertaining trends</a:t>
            </a:r>
          </a:p>
          <a:p>
            <a:pPr marL="738188" indent="-104775">
              <a:buFont typeface="Wingdings" pitchFamily="2" charset="2"/>
              <a:buChar char="ü"/>
            </a:pPr>
            <a:r>
              <a:rPr lang="en-US" sz="2800" dirty="0"/>
              <a:t> comparing regions</a:t>
            </a:r>
          </a:p>
          <a:p>
            <a:pPr marL="738188" indent="-104775">
              <a:buFont typeface="Wingdings" pitchFamily="2" charset="2"/>
              <a:buChar char="ü"/>
            </a:pPr>
            <a:r>
              <a:rPr lang="en-US" sz="2800" dirty="0" err="1"/>
              <a:t>Waredas</a:t>
            </a:r>
            <a:endParaRPr lang="en-US" sz="2800" dirty="0"/>
          </a:p>
          <a:p>
            <a:pPr marL="738188" indent="-104775">
              <a:buFont typeface="Wingdings" pitchFamily="2" charset="2"/>
              <a:buChar char="ü"/>
            </a:pPr>
            <a:r>
              <a:rPr lang="en-US" sz="2800" dirty="0"/>
              <a:t>urban and rural schools,</a:t>
            </a:r>
          </a:p>
          <a:p>
            <a:pPr marL="738188" indent="-104775">
              <a:buFont typeface="Wingdings" pitchFamily="2" charset="2"/>
              <a:buChar char="ü"/>
            </a:pPr>
            <a:r>
              <a:rPr lang="en-US" sz="2800" dirty="0"/>
              <a:t> boys and girls, etc</a:t>
            </a:r>
          </a:p>
        </p:txBody>
      </p:sp>
      <p:sp>
        <p:nvSpPr>
          <p:cNvPr id="4" name="Slide Number Placeholder 3"/>
          <p:cNvSpPr>
            <a:spLocks noGrp="1"/>
          </p:cNvSpPr>
          <p:nvPr>
            <p:ph type="sldNum" sz="quarter" idx="12"/>
          </p:nvPr>
        </p:nvSpPr>
        <p:spPr/>
        <p:txBody>
          <a:bodyPr/>
          <a:lstStyle/>
          <a:p>
            <a:fld id="{5ED1007E-4EAC-4754-A3A8-2AF4E51C0385}" type="slidenum">
              <a:rPr lang="en-US" smtClean="0"/>
              <a:pPr/>
              <a:t>51</a:t>
            </a:fld>
            <a:endParaRPr lang="en-US"/>
          </a:p>
        </p:txBody>
      </p:sp>
    </p:spTree>
  </p:cSld>
  <p:clrMapOvr>
    <a:masterClrMapping/>
  </p:clrMapOvr>
  <p:transition>
    <p:wedg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a:t>Cont’d</a:t>
            </a:r>
          </a:p>
        </p:txBody>
      </p:sp>
      <p:sp>
        <p:nvSpPr>
          <p:cNvPr id="3" name="Content Placeholder 2"/>
          <p:cNvSpPr>
            <a:spLocks noGrp="1"/>
          </p:cNvSpPr>
          <p:nvPr>
            <p:ph idx="1"/>
          </p:nvPr>
        </p:nvSpPr>
        <p:spPr>
          <a:xfrm>
            <a:off x="457200" y="762000"/>
            <a:ext cx="8458200" cy="5791200"/>
          </a:xfrm>
        </p:spPr>
        <p:txBody>
          <a:bodyPr/>
          <a:lstStyle/>
          <a:p>
            <a:pPr>
              <a:buFont typeface="Wingdings" pitchFamily="2" charset="2"/>
              <a:buChar char="v"/>
            </a:pPr>
            <a:r>
              <a:rPr lang="en-US" dirty="0"/>
              <a:t>The analysis is done to provide information to:</a:t>
            </a:r>
          </a:p>
          <a:p>
            <a:pPr indent="55563">
              <a:buFont typeface="Wingdings" pitchFamily="2" charset="2"/>
              <a:buChar char="ü"/>
            </a:pPr>
            <a:r>
              <a:rPr lang="en-US" dirty="0"/>
              <a:t> </a:t>
            </a:r>
            <a:r>
              <a:rPr lang="en-US" b="1" i="1" dirty="0"/>
              <a:t>planners</a:t>
            </a:r>
          </a:p>
          <a:p>
            <a:pPr indent="55563">
              <a:buFont typeface="Wingdings" pitchFamily="2" charset="2"/>
              <a:buChar char="ü"/>
            </a:pPr>
            <a:r>
              <a:rPr lang="en-US" b="1" i="1" dirty="0"/>
              <a:t>decision-makers</a:t>
            </a:r>
          </a:p>
          <a:p>
            <a:pPr indent="55563">
              <a:buFont typeface="Wingdings" pitchFamily="2" charset="2"/>
              <a:buChar char="ü"/>
            </a:pPr>
            <a:r>
              <a:rPr lang="en-US" b="1" i="1" dirty="0"/>
              <a:t>researchers, </a:t>
            </a:r>
          </a:p>
          <a:p>
            <a:pPr indent="55563">
              <a:buFont typeface="Wingdings" pitchFamily="2" charset="2"/>
              <a:buChar char="ü"/>
            </a:pPr>
            <a:r>
              <a:rPr lang="en-US" b="1" i="1" dirty="0"/>
              <a:t>policy-makers, and other users </a:t>
            </a:r>
          </a:p>
          <a:p>
            <a:pPr indent="55563">
              <a:buFont typeface="Wingdings" pitchFamily="2" charset="2"/>
              <a:buChar char="ü"/>
            </a:pPr>
            <a:r>
              <a:rPr lang="en-US" b="1" i="1" dirty="0"/>
              <a:t>so that they can establish whether their </a:t>
            </a:r>
            <a:r>
              <a:rPr lang="en-US" dirty="0"/>
              <a:t>actions are appropriate or whether the actions need to be modified</a:t>
            </a:r>
          </a:p>
          <a:p>
            <a:pPr indent="55563">
              <a:buFont typeface="Wingdings" pitchFamily="2" charset="2"/>
              <a:buChar char="ü"/>
            </a:pPr>
            <a:r>
              <a:rPr lang="en-US" dirty="0"/>
              <a:t>In other words, the results of the analysis can point decision-makers in the right direction.</a:t>
            </a:r>
          </a:p>
        </p:txBody>
      </p:sp>
      <p:sp>
        <p:nvSpPr>
          <p:cNvPr id="4" name="Slide Number Placeholder 3"/>
          <p:cNvSpPr>
            <a:spLocks noGrp="1"/>
          </p:cNvSpPr>
          <p:nvPr>
            <p:ph type="sldNum" sz="quarter" idx="12"/>
          </p:nvPr>
        </p:nvSpPr>
        <p:spPr/>
        <p:txBody>
          <a:bodyPr/>
          <a:lstStyle/>
          <a:p>
            <a:fld id="{5ED1007E-4EAC-4754-A3A8-2AF4E51C0385}" type="slidenum">
              <a:rPr lang="en-US" smtClean="0"/>
              <a:pPr/>
              <a:t>52</a:t>
            </a:fld>
            <a:endParaRPr lang="en-US"/>
          </a:p>
        </p:txBody>
      </p:sp>
    </p:spTree>
  </p:cSld>
  <p:clrMapOvr>
    <a:masterClrMapping/>
  </p:clrMapOvr>
  <p:transition>
    <p:wedg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dirty="0"/>
              <a:t>Cont’d</a:t>
            </a:r>
          </a:p>
        </p:txBody>
      </p:sp>
      <p:sp>
        <p:nvSpPr>
          <p:cNvPr id="3" name="Content Placeholder 2"/>
          <p:cNvSpPr>
            <a:spLocks noGrp="1"/>
          </p:cNvSpPr>
          <p:nvPr>
            <p:ph idx="1"/>
          </p:nvPr>
        </p:nvSpPr>
        <p:spPr>
          <a:xfrm>
            <a:off x="457200" y="914400"/>
            <a:ext cx="8229600" cy="5715000"/>
          </a:xfrm>
        </p:spPr>
        <p:txBody>
          <a:bodyPr>
            <a:normAutofit/>
          </a:bodyPr>
          <a:lstStyle/>
          <a:p>
            <a:pPr algn="just">
              <a:buFont typeface="Wingdings" pitchFamily="2" charset="2"/>
              <a:buChar char="ü"/>
            </a:pPr>
            <a:r>
              <a:rPr lang="en-US" sz="2800" dirty="0"/>
              <a:t>Data analysis should be done with </a:t>
            </a:r>
            <a:r>
              <a:rPr lang="en-US" sz="2800" dirty="0">
                <a:solidFill>
                  <a:srgbClr val="6600FF"/>
                </a:solidFill>
              </a:rPr>
              <a:t>users in mind. </a:t>
            </a:r>
          </a:p>
          <a:p>
            <a:pPr algn="just">
              <a:buFont typeface="Wingdings" pitchFamily="2" charset="2"/>
              <a:buChar char="ü"/>
            </a:pPr>
            <a:r>
              <a:rPr lang="en-US" sz="2800" dirty="0"/>
              <a:t>There are several types of users: </a:t>
            </a:r>
          </a:p>
          <a:p>
            <a:pPr indent="231775" algn="just">
              <a:buFont typeface="Wingdings" pitchFamily="2" charset="2"/>
              <a:buChar char="v"/>
            </a:pPr>
            <a:r>
              <a:rPr lang="en-US" sz="2800" dirty="0"/>
              <a:t>general users</a:t>
            </a:r>
          </a:p>
          <a:p>
            <a:pPr indent="231775" algn="just">
              <a:buFont typeface="Wingdings" pitchFamily="2" charset="2"/>
              <a:buChar char="v"/>
            </a:pPr>
            <a:r>
              <a:rPr lang="en-US" sz="2800" dirty="0"/>
              <a:t>decision-makers</a:t>
            </a:r>
          </a:p>
          <a:p>
            <a:pPr indent="231775" algn="just">
              <a:buFont typeface="Wingdings" pitchFamily="2" charset="2"/>
              <a:buChar char="v"/>
            </a:pPr>
            <a:r>
              <a:rPr lang="en-US" sz="2800" dirty="0"/>
              <a:t> planners</a:t>
            </a:r>
          </a:p>
          <a:p>
            <a:pPr indent="231775" algn="just">
              <a:buFont typeface="Wingdings" pitchFamily="2" charset="2"/>
              <a:buChar char="v"/>
            </a:pPr>
            <a:r>
              <a:rPr lang="en-US" sz="2800" dirty="0"/>
              <a:t>Researchers</a:t>
            </a:r>
          </a:p>
          <a:p>
            <a:pPr indent="231775" algn="just">
              <a:buFont typeface="Wingdings" pitchFamily="2" charset="2"/>
              <a:buChar char="v"/>
            </a:pPr>
            <a:r>
              <a:rPr lang="en-US" sz="2800" dirty="0"/>
              <a:t> information service providers, </a:t>
            </a:r>
          </a:p>
          <a:p>
            <a:pPr indent="231775" algn="just">
              <a:buFont typeface="Wingdings" pitchFamily="2" charset="2"/>
              <a:buChar char="v"/>
            </a:pPr>
            <a:r>
              <a:rPr lang="en-US" sz="2800" dirty="0"/>
              <a:t>students, and</a:t>
            </a:r>
          </a:p>
          <a:p>
            <a:pPr indent="231775" algn="just">
              <a:buFont typeface="Wingdings" pitchFamily="2" charset="2"/>
              <a:buChar char="v"/>
            </a:pPr>
            <a:r>
              <a:rPr lang="en-US" sz="2800" dirty="0"/>
              <a:t> teachers.</a:t>
            </a:r>
          </a:p>
          <a:p>
            <a:pPr indent="-284163" algn="just">
              <a:buNone/>
            </a:pPr>
            <a:r>
              <a:rPr lang="en-US" sz="2800" dirty="0"/>
              <a:t>Each one will have different requirements.</a:t>
            </a:r>
          </a:p>
        </p:txBody>
      </p:sp>
      <p:sp>
        <p:nvSpPr>
          <p:cNvPr id="4" name="Slide Number Placeholder 3"/>
          <p:cNvSpPr>
            <a:spLocks noGrp="1"/>
          </p:cNvSpPr>
          <p:nvPr>
            <p:ph type="sldNum" sz="quarter" idx="12"/>
          </p:nvPr>
        </p:nvSpPr>
        <p:spPr/>
        <p:txBody>
          <a:bodyPr/>
          <a:lstStyle/>
          <a:p>
            <a:fld id="{5ED1007E-4EAC-4754-A3A8-2AF4E51C0385}" type="slidenum">
              <a:rPr lang="en-US" smtClean="0"/>
              <a:pPr/>
              <a:t>53</a:t>
            </a:fld>
            <a:endParaRPr lang="en-US"/>
          </a:p>
        </p:txBody>
      </p:sp>
    </p:spTree>
  </p:cSld>
  <p:clrMapOvr>
    <a:masterClrMapping/>
  </p:clrMapOvr>
  <p:transition>
    <p:wedg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a:t>Cont’d</a:t>
            </a:r>
          </a:p>
        </p:txBody>
      </p:sp>
      <p:sp>
        <p:nvSpPr>
          <p:cNvPr id="3" name="Content Placeholder 2"/>
          <p:cNvSpPr>
            <a:spLocks noGrp="1"/>
          </p:cNvSpPr>
          <p:nvPr>
            <p:ph idx="1"/>
          </p:nvPr>
        </p:nvSpPr>
        <p:spPr>
          <a:xfrm>
            <a:off x="228600" y="838200"/>
            <a:ext cx="8458200" cy="5791200"/>
          </a:xfrm>
        </p:spPr>
        <p:txBody>
          <a:bodyPr/>
          <a:lstStyle/>
          <a:p>
            <a:pPr>
              <a:buFont typeface="Wingdings" pitchFamily="2" charset="2"/>
              <a:buChar char="q"/>
            </a:pPr>
            <a:r>
              <a:rPr lang="en-US" dirty="0"/>
              <a:t>As a result, the type of analysis we make is often tuned to the needs of different categories of users</a:t>
            </a:r>
          </a:p>
          <a:p>
            <a:pPr>
              <a:buFont typeface="Wingdings" pitchFamily="2" charset="2"/>
              <a:buChar char="q"/>
            </a:pPr>
            <a:r>
              <a:rPr lang="en-US" b="1" dirty="0"/>
              <a:t>A good analysis should:</a:t>
            </a:r>
            <a:endParaRPr lang="en-US" dirty="0"/>
          </a:p>
          <a:p>
            <a:pPr>
              <a:buNone/>
            </a:pPr>
            <a:r>
              <a:rPr lang="en-US" dirty="0"/>
              <a:t> a) Consider the state of EMIS development,</a:t>
            </a:r>
          </a:p>
          <a:p>
            <a:pPr>
              <a:buNone/>
            </a:pPr>
            <a:r>
              <a:rPr lang="en-US" dirty="0"/>
              <a:t> b) Break down costs for inputs, and</a:t>
            </a:r>
          </a:p>
          <a:p>
            <a:pPr>
              <a:buNone/>
            </a:pPr>
            <a:r>
              <a:rPr lang="en-US" dirty="0"/>
              <a:t>c) Think through the implications of who pays.</a:t>
            </a:r>
          </a:p>
          <a:p>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54</a:t>
            </a:fld>
            <a:endParaRPr lang="en-US"/>
          </a:p>
        </p:txBody>
      </p:sp>
    </p:spTree>
  </p:cSld>
  <p:clrMapOvr>
    <a:masterClrMapping/>
  </p:clrMapOvr>
  <p:transition>
    <p:wedg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br>
              <a:rPr lang="en-US" b="1" dirty="0"/>
            </a:br>
            <a:r>
              <a:rPr lang="en-US" b="1" dirty="0"/>
              <a:t>Reporting:</a:t>
            </a:r>
            <a:br>
              <a:rPr lang="en-US" dirty="0"/>
            </a:br>
            <a:endParaRPr lang="en-US" dirty="0"/>
          </a:p>
        </p:txBody>
      </p:sp>
      <p:sp>
        <p:nvSpPr>
          <p:cNvPr id="3" name="Content Placeholder 2"/>
          <p:cNvSpPr>
            <a:spLocks noGrp="1"/>
          </p:cNvSpPr>
          <p:nvPr>
            <p:ph idx="1"/>
          </p:nvPr>
        </p:nvSpPr>
        <p:spPr>
          <a:xfrm>
            <a:off x="457200" y="685800"/>
            <a:ext cx="8458200" cy="5943600"/>
          </a:xfrm>
        </p:spPr>
        <p:txBody>
          <a:bodyPr>
            <a:normAutofit lnSpcReduction="10000"/>
          </a:bodyPr>
          <a:lstStyle/>
          <a:p>
            <a:pPr>
              <a:buClr>
                <a:srgbClr val="FB17CA"/>
              </a:buClr>
              <a:buFont typeface="Wingdings" pitchFamily="2" charset="2"/>
              <a:buChar char="v"/>
            </a:pPr>
            <a:r>
              <a:rPr lang="en-US" dirty="0"/>
              <a:t>The type of report we need to compile may differ depending on the type of user we are obliged to serve.</a:t>
            </a:r>
          </a:p>
          <a:p>
            <a:pPr>
              <a:buClr>
                <a:srgbClr val="FB17CA"/>
              </a:buClr>
              <a:buFont typeface="Wingdings" pitchFamily="2" charset="2"/>
              <a:buChar char="v"/>
            </a:pPr>
            <a:r>
              <a:rPr lang="en-US" dirty="0"/>
              <a:t> Some users are satisfied with yearly abstract or quick book references of numbers and some indicators while other users need detailed analysis. </a:t>
            </a:r>
          </a:p>
          <a:p>
            <a:pPr>
              <a:buClr>
                <a:srgbClr val="FB17CA"/>
              </a:buClr>
              <a:buFont typeface="Wingdings" pitchFamily="2" charset="2"/>
              <a:buChar char="v"/>
            </a:pPr>
            <a:r>
              <a:rPr lang="en-US" dirty="0"/>
              <a:t>Others users need a detailed analysis that shows both the achievements and shortcomings. </a:t>
            </a:r>
          </a:p>
          <a:p>
            <a:pPr>
              <a:buClr>
                <a:srgbClr val="FB17CA"/>
              </a:buClr>
              <a:buFont typeface="Wingdings" pitchFamily="2" charset="2"/>
              <a:buChar char="v"/>
            </a:pPr>
            <a:r>
              <a:rPr lang="en-US" dirty="0"/>
              <a:t>Therefore, we need to know exactly who each of our users are and what they are likely to use.</a:t>
            </a:r>
          </a:p>
          <a:p>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55</a:t>
            </a:fld>
            <a:endParaRPr lang="en-US"/>
          </a:p>
        </p:txBody>
      </p:sp>
    </p:spTree>
  </p:cSld>
  <p:clrMapOvr>
    <a:masterClrMapping/>
  </p:clrMapOvr>
  <p:transition>
    <p:wedg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a:t>Cont’d</a:t>
            </a:r>
          </a:p>
        </p:txBody>
      </p:sp>
      <p:sp>
        <p:nvSpPr>
          <p:cNvPr id="3" name="Content Placeholder 2"/>
          <p:cNvSpPr>
            <a:spLocks noGrp="1"/>
          </p:cNvSpPr>
          <p:nvPr>
            <p:ph idx="1"/>
          </p:nvPr>
        </p:nvSpPr>
        <p:spPr>
          <a:xfrm>
            <a:off x="457200" y="838200"/>
            <a:ext cx="8229600" cy="6019800"/>
          </a:xfrm>
        </p:spPr>
        <p:txBody>
          <a:bodyPr>
            <a:noAutofit/>
          </a:bodyPr>
          <a:lstStyle/>
          <a:p>
            <a:pPr algn="just">
              <a:buFont typeface="Wingdings" pitchFamily="2" charset="2"/>
              <a:buChar char="q"/>
            </a:pPr>
            <a:r>
              <a:rPr lang="en-US" sz="2800" dirty="0"/>
              <a:t>It is always advisable to prepare a short report of the outcome for top decision-makers, who may not have the time to read a long report. </a:t>
            </a:r>
          </a:p>
          <a:p>
            <a:pPr algn="just">
              <a:buFont typeface="Wingdings" pitchFamily="2" charset="2"/>
              <a:buChar char="q"/>
            </a:pPr>
            <a:r>
              <a:rPr lang="en-US" sz="2800" dirty="0"/>
              <a:t>Therefore, the productions of the following summary outputs are envisaged from an EMIS unit:</a:t>
            </a:r>
          </a:p>
          <a:p>
            <a:pPr marL="636588" indent="-179388" algn="just">
              <a:buFont typeface="Wingdings" pitchFamily="2" charset="2"/>
              <a:buChar char="ü"/>
            </a:pPr>
            <a:r>
              <a:rPr lang="en-US" sz="2800" b="1" dirty="0"/>
              <a:t>Annual statistical abstract</a:t>
            </a:r>
            <a:r>
              <a:rPr lang="en-US" sz="2800" dirty="0"/>
              <a:t>:  This is a summary of statistical tables and some indicators and is intended for the general public</a:t>
            </a:r>
          </a:p>
          <a:p>
            <a:pPr marL="636588" indent="-179388" algn="just">
              <a:buFont typeface="Wingdings" pitchFamily="2" charset="2"/>
              <a:buChar char="ü"/>
            </a:pPr>
            <a:r>
              <a:rPr lang="en-US" sz="2800" b="1" dirty="0"/>
              <a:t>Quick reference</a:t>
            </a:r>
            <a:r>
              <a:rPr lang="en-US" sz="2800" dirty="0"/>
              <a:t>: This is a short summary of the annual statistical abstract. </a:t>
            </a:r>
          </a:p>
          <a:p>
            <a:pPr algn="just">
              <a:buFont typeface="Wingdings" pitchFamily="2" charset="2"/>
              <a:buChar char="q"/>
            </a:pPr>
            <a:endParaRPr lang="en-US" sz="2800" dirty="0"/>
          </a:p>
          <a:p>
            <a:pPr algn="just"/>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56</a:t>
            </a:fld>
            <a:endParaRPr lang="en-US"/>
          </a:p>
        </p:txBody>
      </p:sp>
    </p:spTree>
  </p:cSld>
  <p:clrMapOvr>
    <a:masterClrMapping/>
  </p:clrMapOvr>
  <p:transition>
    <p:wedg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a:t>Cont’d</a:t>
            </a:r>
          </a:p>
        </p:txBody>
      </p:sp>
      <p:sp>
        <p:nvSpPr>
          <p:cNvPr id="3" name="Content Placeholder 2"/>
          <p:cNvSpPr>
            <a:spLocks noGrp="1"/>
          </p:cNvSpPr>
          <p:nvPr>
            <p:ph idx="1"/>
          </p:nvPr>
        </p:nvSpPr>
        <p:spPr>
          <a:xfrm>
            <a:off x="457200" y="685800"/>
            <a:ext cx="8229600" cy="5791200"/>
          </a:xfrm>
        </p:spPr>
        <p:style>
          <a:lnRef idx="2">
            <a:schemeClr val="dk1"/>
          </a:lnRef>
          <a:fillRef idx="1">
            <a:schemeClr val="lt1"/>
          </a:fillRef>
          <a:effectRef idx="0">
            <a:schemeClr val="dk1"/>
          </a:effectRef>
          <a:fontRef idx="minor">
            <a:schemeClr val="dk1"/>
          </a:fontRef>
        </p:style>
        <p:txBody>
          <a:bodyPr/>
          <a:lstStyle/>
          <a:p>
            <a:pPr marL="514350" indent="-514350" algn="just">
              <a:buFont typeface="Wingdings" pitchFamily="2" charset="2"/>
              <a:buChar char="ü"/>
            </a:pPr>
            <a:r>
              <a:rPr lang="en-US" b="1" dirty="0">
                <a:ln w="12700">
                  <a:solidFill>
                    <a:schemeClr val="tx2">
                      <a:satMod val="155000"/>
                    </a:schemeClr>
                  </a:solidFill>
                  <a:prstDash val="solid"/>
                </a:ln>
                <a:solidFill>
                  <a:srgbClr val="6600FF"/>
                </a:solidFill>
                <a:effectLst>
                  <a:outerShdw blurRad="41275" dist="20320" dir="1800000" algn="tl" rotWithShape="0">
                    <a:srgbClr val="000000">
                      <a:alpha val="40000"/>
                    </a:srgbClr>
                  </a:outerShdw>
                </a:effectLst>
              </a:rPr>
              <a:t>Indicators report:  </a:t>
            </a:r>
            <a:r>
              <a:rPr lang="en-US" b="1"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It is prepared by a team of experts, including planners and EMIS experts. </a:t>
            </a:r>
          </a:p>
          <a:p>
            <a:pPr marL="514350" indent="-514350" algn="just">
              <a:buFont typeface="Wingdings" pitchFamily="2" charset="2"/>
              <a:buChar char="ü"/>
            </a:pPr>
            <a:r>
              <a:rPr lang="en-US" b="1"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The objective is to identify the progress made, the problems encountered, and the future direction of the system's implementation. </a:t>
            </a:r>
          </a:p>
        </p:txBody>
      </p:sp>
      <p:sp>
        <p:nvSpPr>
          <p:cNvPr id="4" name="Slide Number Placeholder 3"/>
          <p:cNvSpPr>
            <a:spLocks noGrp="1"/>
          </p:cNvSpPr>
          <p:nvPr>
            <p:ph type="sldNum" sz="quarter" idx="12"/>
          </p:nvPr>
        </p:nvSpPr>
        <p:spPr/>
        <p:txBody>
          <a:bodyPr/>
          <a:lstStyle/>
          <a:p>
            <a:fld id="{5ED1007E-4EAC-4754-A3A8-2AF4E51C0385}" type="slidenum">
              <a:rPr lang="en-US" smtClean="0"/>
              <a:pPr/>
              <a:t>57</a:t>
            </a:fld>
            <a:endParaRPr lang="en-US"/>
          </a:p>
        </p:txBody>
      </p:sp>
    </p:spTree>
  </p:cSld>
  <p:clrMapOvr>
    <a:masterClrMapping/>
  </p:clrMapOvr>
  <p:transition>
    <p:wedg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pPr lvl="0"/>
            <a:br>
              <a:rPr lang="en-US" b="1" dirty="0"/>
            </a:br>
            <a:r>
              <a:rPr lang="en-US" b="1" dirty="0"/>
              <a:t>4. Publication:</a:t>
            </a:r>
            <a:br>
              <a:rPr lang="en-US" dirty="0"/>
            </a:br>
            <a:endParaRPr lang="en-US" dirty="0"/>
          </a:p>
        </p:txBody>
      </p:sp>
      <p:sp>
        <p:nvSpPr>
          <p:cNvPr id="3" name="Content Placeholder 2"/>
          <p:cNvSpPr>
            <a:spLocks noGrp="1"/>
          </p:cNvSpPr>
          <p:nvPr>
            <p:ph idx="1"/>
          </p:nvPr>
        </p:nvSpPr>
        <p:spPr>
          <a:xfrm>
            <a:off x="228600" y="838200"/>
            <a:ext cx="8458200" cy="5791200"/>
          </a:xfrm>
        </p:spPr>
        <p:txBody>
          <a:bodyPr>
            <a:normAutofit lnSpcReduction="10000"/>
          </a:bodyPr>
          <a:lstStyle/>
          <a:p>
            <a:pPr algn="just"/>
            <a:r>
              <a:rPr lang="en-US" sz="2800" dirty="0"/>
              <a:t>If you haven't published it, you haven't </a:t>
            </a:r>
            <a:r>
              <a:rPr lang="en-US" sz="2800" dirty="0">
                <a:solidFill>
                  <a:srgbClr val="6600FF"/>
                </a:solidFill>
              </a:rPr>
              <a:t>achieved anything.</a:t>
            </a:r>
            <a:r>
              <a:rPr lang="en-US" sz="2800" dirty="0"/>
              <a:t> Without publishing your findings, the effort you have put into collecting, processing and analyzing the data is lost. </a:t>
            </a:r>
          </a:p>
          <a:p>
            <a:pPr algn="just"/>
            <a:r>
              <a:rPr lang="en-US" sz="2800" dirty="0"/>
              <a:t>One way of doing this is to publish our products and distribute them to users.</a:t>
            </a:r>
          </a:p>
          <a:p>
            <a:pPr algn="just"/>
            <a:r>
              <a:rPr lang="en-US" sz="2800" dirty="0"/>
              <a:t> In doing so, we not only publicize our product but also increase the user's chance of receiving the products they require</a:t>
            </a:r>
          </a:p>
          <a:p>
            <a:pPr algn="just"/>
            <a:r>
              <a:rPr lang="en-US" sz="2800" dirty="0"/>
              <a:t>Collecting and processing the data, but not publishing the result is like placing a lit candle in a closed can - it has no particular purpose except to light the small space in which it is located.</a:t>
            </a:r>
          </a:p>
          <a:p>
            <a:pPr algn="just"/>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58</a:t>
            </a:fld>
            <a:endParaRPr lang="en-US"/>
          </a:p>
        </p:txBody>
      </p:sp>
    </p:spTree>
  </p:cSld>
  <p:clrMapOvr>
    <a:masterClrMapping/>
  </p:clrMapOvr>
  <p:transition>
    <p:wedg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fontScale="90000"/>
          </a:bodyPr>
          <a:lstStyle/>
          <a:p>
            <a:pPr lvl="0"/>
            <a:br>
              <a:rPr lang="en-US" b="1" dirty="0"/>
            </a:br>
            <a:r>
              <a:rPr lang="en-US" b="1" dirty="0"/>
              <a:t>5. Dissemination:</a:t>
            </a:r>
            <a:br>
              <a:rPr lang="en-US" dirty="0"/>
            </a:br>
            <a:endParaRPr lang="en-US" dirty="0"/>
          </a:p>
        </p:txBody>
      </p:sp>
      <p:sp>
        <p:nvSpPr>
          <p:cNvPr id="3" name="Content Placeholder 2"/>
          <p:cNvSpPr>
            <a:spLocks noGrp="1"/>
          </p:cNvSpPr>
          <p:nvPr>
            <p:ph idx="1"/>
          </p:nvPr>
        </p:nvSpPr>
        <p:spPr>
          <a:xfrm>
            <a:off x="228600" y="685800"/>
            <a:ext cx="8534400" cy="5943600"/>
          </a:xfrm>
        </p:spPr>
        <p:txBody>
          <a:bodyPr>
            <a:normAutofit/>
          </a:bodyPr>
          <a:lstStyle/>
          <a:p>
            <a:pPr>
              <a:buBlip>
                <a:blip r:embed="rId2"/>
              </a:buBlip>
            </a:pPr>
            <a:r>
              <a:rPr lang="en-US" sz="2800" dirty="0"/>
              <a:t>In practice, dissemination takes a number of forms:</a:t>
            </a:r>
          </a:p>
          <a:p>
            <a:pPr marL="514350" lvl="0" indent="-514350">
              <a:buClr>
                <a:srgbClr val="0000FF"/>
              </a:buClr>
              <a:buFont typeface="+mj-lt"/>
              <a:buAutoNum type="arabicParenR"/>
            </a:pPr>
            <a:r>
              <a:rPr lang="en-US" sz="2800" dirty="0"/>
              <a:t>Regular distribution of school abstracts, quick references, indicators' reports to users</a:t>
            </a:r>
          </a:p>
          <a:p>
            <a:pPr marL="514350" lvl="0" indent="-514350">
              <a:buClr>
                <a:srgbClr val="0000FF"/>
              </a:buClr>
              <a:buFont typeface="+mj-lt"/>
              <a:buAutoNum type="arabicParenR"/>
            </a:pPr>
            <a:r>
              <a:rPr lang="en-US" sz="2800" dirty="0"/>
              <a:t>Distribution of pamphlets and posters to users</a:t>
            </a:r>
          </a:p>
          <a:p>
            <a:pPr marL="514350" lvl="0" indent="-514350">
              <a:buClr>
                <a:srgbClr val="0000FF"/>
              </a:buClr>
              <a:buFont typeface="+mj-lt"/>
              <a:buAutoNum type="arabicParenR"/>
            </a:pPr>
            <a:r>
              <a:rPr lang="en-US" sz="2800" dirty="0"/>
              <a:t>Reports and briefing provided to planners and decision-makers at different levels of administration: </a:t>
            </a:r>
          </a:p>
          <a:p>
            <a:pPr marL="514350" lvl="0" indent="223838">
              <a:buClr>
                <a:srgbClr val="0000FF"/>
              </a:buClr>
              <a:buFont typeface="Wingdings" pitchFamily="2" charset="2"/>
              <a:buChar char="ü"/>
            </a:pPr>
            <a:r>
              <a:rPr lang="en-US" sz="2800" dirty="0"/>
              <a:t>Regions</a:t>
            </a:r>
          </a:p>
          <a:p>
            <a:pPr marL="514350" lvl="0" indent="223838">
              <a:buClr>
                <a:srgbClr val="0000FF"/>
              </a:buClr>
              <a:buFont typeface="Wingdings" pitchFamily="2" charset="2"/>
              <a:buChar char="ü"/>
            </a:pPr>
            <a:r>
              <a:rPr lang="en-US" sz="2800" dirty="0" err="1"/>
              <a:t>waredas</a:t>
            </a:r>
            <a:r>
              <a:rPr lang="en-US" sz="2800" dirty="0"/>
              <a:t>, and </a:t>
            </a:r>
          </a:p>
          <a:p>
            <a:pPr marL="514350" lvl="0" indent="223838">
              <a:buClr>
                <a:srgbClr val="0000FF"/>
              </a:buClr>
              <a:buFont typeface="Wingdings" pitchFamily="2" charset="2"/>
              <a:buChar char="ü"/>
            </a:pPr>
            <a:r>
              <a:rPr lang="en-US" sz="2800" dirty="0"/>
              <a:t>schools</a:t>
            </a:r>
          </a:p>
        </p:txBody>
      </p:sp>
      <p:sp>
        <p:nvSpPr>
          <p:cNvPr id="4" name="Slide Number Placeholder 3"/>
          <p:cNvSpPr>
            <a:spLocks noGrp="1"/>
          </p:cNvSpPr>
          <p:nvPr>
            <p:ph type="sldNum" sz="quarter" idx="12"/>
          </p:nvPr>
        </p:nvSpPr>
        <p:spPr/>
        <p:txBody>
          <a:bodyPr/>
          <a:lstStyle/>
          <a:p>
            <a:fld id="{5ED1007E-4EAC-4754-A3A8-2AF4E51C0385}" type="slidenum">
              <a:rPr lang="en-US" smtClean="0"/>
              <a:pPr/>
              <a:t>59</a:t>
            </a:fld>
            <a:endParaRPr lang="en-US"/>
          </a:p>
        </p:txBody>
      </p:sp>
    </p:spTree>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685799"/>
          </a:xfrm>
        </p:spPr>
        <p:txBody>
          <a:bodyPr>
            <a:normAutofit fontScale="90000"/>
          </a:bodyPr>
          <a:lstStyle/>
          <a:p>
            <a:r>
              <a:rPr lang="en-US" dirty="0"/>
              <a:t>Cont’d</a:t>
            </a:r>
          </a:p>
        </p:txBody>
      </p:sp>
      <p:sp>
        <p:nvSpPr>
          <p:cNvPr id="3" name="Subtitle 2"/>
          <p:cNvSpPr>
            <a:spLocks noGrp="1"/>
          </p:cNvSpPr>
          <p:nvPr>
            <p:ph type="subTitle" idx="1"/>
          </p:nvPr>
        </p:nvSpPr>
        <p:spPr>
          <a:xfrm>
            <a:off x="0" y="762000"/>
            <a:ext cx="8610600" cy="6096000"/>
          </a:xfrm>
        </p:spPr>
        <p:txBody>
          <a:bodyPr>
            <a:noAutofit/>
          </a:bodyPr>
          <a:lstStyle/>
          <a:p>
            <a:pPr marL="339725" indent="-339725" algn="just">
              <a:buBlip>
                <a:blip r:embed="rId2"/>
              </a:buBlip>
            </a:pPr>
            <a:r>
              <a:rPr lang="en-US" sz="3600" dirty="0"/>
              <a:t>Accordingly, EMIS typically does not formally include:</a:t>
            </a:r>
          </a:p>
          <a:p>
            <a:pPr marL="1031875" lvl="0" indent="58738" algn="just">
              <a:buClr>
                <a:srgbClr val="3729E9"/>
              </a:buClr>
              <a:buFont typeface="Wingdings" pitchFamily="2" charset="2"/>
              <a:buChar char="ü"/>
            </a:pPr>
            <a:r>
              <a:rPr lang="en-US" sz="3600" dirty="0"/>
              <a:t> </a:t>
            </a:r>
            <a:r>
              <a:rPr lang="am-ET" sz="3600" dirty="0">
                <a:solidFill>
                  <a:srgbClr val="FB17CA"/>
                </a:solidFill>
              </a:rPr>
              <a:t>Performance Data</a:t>
            </a:r>
            <a:endParaRPr lang="en-US" sz="3600" dirty="0">
              <a:solidFill>
                <a:srgbClr val="FB17CA"/>
              </a:solidFill>
            </a:endParaRPr>
          </a:p>
          <a:p>
            <a:pPr marL="1371600" lvl="0" indent="-280988" algn="just">
              <a:buClr>
                <a:srgbClr val="3729E9"/>
              </a:buClr>
              <a:buFont typeface="Wingdings" pitchFamily="2" charset="2"/>
              <a:buChar char="ü"/>
            </a:pPr>
            <a:r>
              <a:rPr lang="am-ET" sz="3600" dirty="0">
                <a:solidFill>
                  <a:srgbClr val="F71B5A"/>
                </a:solidFill>
              </a:rPr>
              <a:t>School finance information </a:t>
            </a:r>
            <a:r>
              <a:rPr lang="am-ET" sz="3600" dirty="0"/>
              <a:t>(often managed by another Ministry – Finance or Planning)</a:t>
            </a:r>
            <a:endParaRPr lang="en-US" sz="3600" dirty="0"/>
          </a:p>
          <a:p>
            <a:pPr marL="1031875" lvl="0" indent="58738" algn="just">
              <a:buClr>
                <a:srgbClr val="3729E9"/>
              </a:buClr>
              <a:buFont typeface="Wingdings" pitchFamily="2" charset="2"/>
              <a:buChar char="ü"/>
            </a:pPr>
            <a:r>
              <a:rPr lang="am-ET" sz="3600" dirty="0">
                <a:solidFill>
                  <a:schemeClr val="tx1"/>
                </a:solidFill>
              </a:rPr>
              <a:t>Cost accounting</a:t>
            </a:r>
            <a:endParaRPr lang="en-US" sz="3600" dirty="0">
              <a:solidFill>
                <a:schemeClr val="tx1"/>
              </a:solidFill>
            </a:endParaRPr>
          </a:p>
          <a:p>
            <a:pPr marL="1031875" lvl="0" indent="58738" algn="just">
              <a:buClr>
                <a:srgbClr val="3729E9"/>
              </a:buClr>
              <a:buFont typeface="Wingdings" pitchFamily="2" charset="2"/>
              <a:buChar char="ü"/>
            </a:pPr>
            <a:r>
              <a:rPr lang="am-ET" sz="3600" dirty="0">
                <a:solidFill>
                  <a:srgbClr val="5925ED"/>
                </a:solidFill>
              </a:rPr>
              <a:t>Provisioning of materials </a:t>
            </a:r>
            <a:r>
              <a:rPr lang="am-ET" sz="3600" dirty="0"/>
              <a:t>(textbooks etc.)</a:t>
            </a:r>
            <a:endParaRPr lang="en-US" sz="3600" dirty="0"/>
          </a:p>
          <a:p>
            <a:pPr marL="1031875" lvl="0" indent="58738" algn="just">
              <a:buClr>
                <a:srgbClr val="3729E9"/>
              </a:buClr>
              <a:buFont typeface="Wingdings" pitchFamily="2" charset="2"/>
              <a:buChar char="ü"/>
            </a:pPr>
            <a:r>
              <a:rPr lang="am-ET" sz="3600" dirty="0"/>
              <a:t>Monitoring of internal management initiatives (e.g. special projects).</a:t>
            </a:r>
            <a:endParaRPr lang="en-US" sz="3600" dirty="0"/>
          </a:p>
          <a:p>
            <a:pPr marL="398463" indent="-398463" algn="just"/>
            <a:endParaRPr lang="en-US" sz="36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6</a:t>
            </a:fld>
            <a:endParaRPr lang="en-US"/>
          </a:p>
        </p:txBody>
      </p:sp>
    </p:spTree>
  </p:cSld>
  <p:clrMapOvr>
    <a:masterClrMapping/>
  </p:clrMapOvr>
  <p:transition>
    <p:wedg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dirty="0"/>
              <a:t>Cont’d</a:t>
            </a:r>
          </a:p>
        </p:txBody>
      </p:sp>
      <p:sp>
        <p:nvSpPr>
          <p:cNvPr id="3" name="Content Placeholder 2"/>
          <p:cNvSpPr>
            <a:spLocks noGrp="1"/>
          </p:cNvSpPr>
          <p:nvPr>
            <p:ph idx="1"/>
          </p:nvPr>
        </p:nvSpPr>
        <p:spPr>
          <a:xfrm>
            <a:off x="457200" y="838200"/>
            <a:ext cx="8229600" cy="5562600"/>
          </a:xfrm>
        </p:spPr>
        <p:txBody>
          <a:bodyPr>
            <a:normAutofit/>
          </a:bodyPr>
          <a:lstStyle/>
          <a:p>
            <a:pPr algn="just">
              <a:buClr>
                <a:srgbClr val="3729E9"/>
              </a:buClr>
              <a:buFont typeface="Wingdings" pitchFamily="2" charset="2"/>
              <a:buChar char="q"/>
            </a:pPr>
            <a:r>
              <a:rPr lang="en-US" sz="2800" dirty="0"/>
              <a:t>Dissemination can be both </a:t>
            </a:r>
            <a:r>
              <a:rPr lang="en-US" sz="2800" b="1" dirty="0"/>
              <a:t>internal</a:t>
            </a:r>
            <a:r>
              <a:rPr lang="en-US" sz="2800" dirty="0"/>
              <a:t> and </a:t>
            </a:r>
            <a:r>
              <a:rPr lang="en-US" sz="2800" b="1" dirty="0"/>
              <a:t>external</a:t>
            </a:r>
            <a:r>
              <a:rPr lang="en-US" sz="2800" dirty="0"/>
              <a:t>. Internally, information will have to be disseminated to planners, decision-makers, decision support systems, experts, and educational administrators at all levels within the </a:t>
            </a:r>
            <a:r>
              <a:rPr lang="en-US" sz="2800" dirty="0" err="1"/>
              <a:t>MoE</a:t>
            </a:r>
            <a:r>
              <a:rPr lang="en-US" sz="2800" dirty="0"/>
              <a:t> as well as regions, </a:t>
            </a:r>
            <a:r>
              <a:rPr lang="en-US" sz="2800" dirty="0" err="1"/>
              <a:t>waredas</a:t>
            </a:r>
            <a:r>
              <a:rPr lang="en-US" sz="2800" dirty="0"/>
              <a:t>, and schools</a:t>
            </a:r>
          </a:p>
          <a:p>
            <a:pPr algn="just">
              <a:buClr>
                <a:srgbClr val="3729E9"/>
              </a:buClr>
              <a:buFont typeface="Wingdings" pitchFamily="2" charset="2"/>
              <a:buChar char="q"/>
            </a:pPr>
            <a:r>
              <a:rPr lang="en-US" sz="2800" dirty="0"/>
              <a:t>External users are planners, researchers, students, teachers, government and non-government organizations, national and international organizations, civil society, private individuals outside the </a:t>
            </a:r>
            <a:r>
              <a:rPr lang="en-US" sz="2800" dirty="0" err="1"/>
              <a:t>MoE</a:t>
            </a:r>
            <a:r>
              <a:rPr lang="en-US" sz="2800" dirty="0"/>
              <a:t>, and the community as a whole</a:t>
            </a:r>
          </a:p>
        </p:txBody>
      </p:sp>
      <p:sp>
        <p:nvSpPr>
          <p:cNvPr id="4" name="Slide Number Placeholder 3"/>
          <p:cNvSpPr>
            <a:spLocks noGrp="1"/>
          </p:cNvSpPr>
          <p:nvPr>
            <p:ph type="sldNum" sz="quarter" idx="12"/>
          </p:nvPr>
        </p:nvSpPr>
        <p:spPr/>
        <p:txBody>
          <a:bodyPr/>
          <a:lstStyle/>
          <a:p>
            <a:fld id="{5ED1007E-4EAC-4754-A3A8-2AF4E51C0385}" type="slidenum">
              <a:rPr lang="en-US" smtClean="0"/>
              <a:pPr/>
              <a:t>60</a:t>
            </a:fld>
            <a:endParaRPr lang="en-US"/>
          </a:p>
        </p:txBody>
      </p:sp>
    </p:spTree>
  </p:cSld>
  <p:clrMapOvr>
    <a:masterClrMapping/>
  </p:clrMapOvr>
  <p:transition>
    <p:wedg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6. Application Feedback:</a:t>
            </a:r>
            <a:endParaRPr lang="en-US" dirty="0"/>
          </a:p>
        </p:txBody>
      </p:sp>
      <p:sp>
        <p:nvSpPr>
          <p:cNvPr id="3" name="Content Placeholder 2"/>
          <p:cNvSpPr>
            <a:spLocks noGrp="1"/>
          </p:cNvSpPr>
          <p:nvPr>
            <p:ph idx="1"/>
          </p:nvPr>
        </p:nvSpPr>
        <p:spPr>
          <a:xfrm>
            <a:off x="457200" y="1219200"/>
            <a:ext cx="8229600" cy="5410200"/>
          </a:xfrm>
        </p:spPr>
        <p:txBody>
          <a:bodyPr>
            <a:normAutofit/>
          </a:bodyPr>
          <a:lstStyle/>
          <a:p>
            <a:pPr lvl="0">
              <a:buBlip>
                <a:blip r:embed="rId2"/>
              </a:buBlip>
            </a:pPr>
            <a:r>
              <a:rPr lang="en-US" dirty="0"/>
              <a:t>The assumption is that once produced and distributed, the products will be used or applied.</a:t>
            </a:r>
          </a:p>
          <a:p>
            <a:pPr lvl="0">
              <a:buBlip>
                <a:blip r:embed="rId2"/>
              </a:buBlip>
            </a:pPr>
            <a:r>
              <a:rPr lang="en-US" dirty="0"/>
              <a:t> Then feedback can be collected. Feedback is a learning process.</a:t>
            </a:r>
          </a:p>
          <a:p>
            <a:pPr lvl="0">
              <a:buBlip>
                <a:blip r:embed="rId2"/>
              </a:buBlip>
            </a:pPr>
            <a:r>
              <a:rPr lang="en-US" dirty="0"/>
              <a:t> Through feedback we will learn of our achievements and where problems need correcting. </a:t>
            </a:r>
          </a:p>
          <a:p>
            <a:pPr lvl="0">
              <a:buBlip>
                <a:blip r:embed="rId2"/>
              </a:buBlip>
            </a:pPr>
            <a:r>
              <a:rPr lang="en-US" dirty="0"/>
              <a:t>Feedback also allows us to realize that others know and appreciate what we are doing </a:t>
            </a:r>
          </a:p>
        </p:txBody>
      </p:sp>
      <p:sp>
        <p:nvSpPr>
          <p:cNvPr id="4" name="Slide Number Placeholder 3"/>
          <p:cNvSpPr>
            <a:spLocks noGrp="1"/>
          </p:cNvSpPr>
          <p:nvPr>
            <p:ph type="sldNum" sz="quarter" idx="12"/>
          </p:nvPr>
        </p:nvSpPr>
        <p:spPr/>
        <p:txBody>
          <a:bodyPr/>
          <a:lstStyle/>
          <a:p>
            <a:fld id="{5ED1007E-4EAC-4754-A3A8-2AF4E51C0385}" type="slidenum">
              <a:rPr lang="en-US" smtClean="0"/>
              <a:pPr/>
              <a:t>61</a:t>
            </a:fld>
            <a:endParaRPr lang="en-US"/>
          </a:p>
        </p:txBody>
      </p:sp>
    </p:spTree>
  </p:cSld>
  <p:clrMapOvr>
    <a:masterClrMapping/>
  </p:clrMapOvr>
  <p:transition>
    <p:wedge/>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br>
              <a:rPr lang="en-US" b="1" dirty="0"/>
            </a:br>
            <a:r>
              <a:rPr lang="en-US" b="1" dirty="0"/>
              <a:t>Sustainability </a:t>
            </a:r>
            <a:br>
              <a:rPr lang="en-US" dirty="0"/>
            </a:br>
            <a:r>
              <a:rPr lang="en-US" dirty="0"/>
              <a:t> </a:t>
            </a:r>
          </a:p>
        </p:txBody>
      </p:sp>
      <p:sp>
        <p:nvSpPr>
          <p:cNvPr id="3" name="Content Placeholder 2"/>
          <p:cNvSpPr>
            <a:spLocks noGrp="1"/>
          </p:cNvSpPr>
          <p:nvPr>
            <p:ph idx="1"/>
          </p:nvPr>
        </p:nvSpPr>
        <p:spPr>
          <a:xfrm>
            <a:off x="457200" y="685800"/>
            <a:ext cx="8534400" cy="6019800"/>
          </a:xfrm>
        </p:spPr>
        <p:txBody>
          <a:bodyPr>
            <a:normAutofit/>
          </a:bodyPr>
          <a:lstStyle/>
          <a:p>
            <a:pPr algn="just">
              <a:buFont typeface="Wingdings" pitchFamily="2" charset="2"/>
              <a:buChar char="q"/>
            </a:pPr>
            <a:r>
              <a:rPr lang="en-US" sz="2800" dirty="0"/>
              <a:t>All EMIS systems face some form of resistance during the implementation stage.</a:t>
            </a:r>
          </a:p>
          <a:p>
            <a:pPr algn="just">
              <a:buFont typeface="Wingdings" pitchFamily="2" charset="2"/>
              <a:buChar char="q"/>
            </a:pPr>
            <a:r>
              <a:rPr lang="en-US" sz="2800" b="1" dirty="0"/>
              <a:t>Reasons for resistance to EMIS implementation:</a:t>
            </a:r>
            <a:endParaRPr lang="en-US" sz="2800" dirty="0"/>
          </a:p>
          <a:p>
            <a:pPr lvl="0" indent="114300" algn="just">
              <a:buBlip>
                <a:blip r:embed="rId2"/>
              </a:buBlip>
            </a:pPr>
            <a:r>
              <a:rPr lang="en-US" sz="2800" dirty="0"/>
              <a:t>EMIS creates extra work</a:t>
            </a:r>
          </a:p>
          <a:p>
            <a:pPr lvl="0" indent="114300" algn="just">
              <a:buBlip>
                <a:blip r:embed="rId2"/>
              </a:buBlip>
            </a:pPr>
            <a:r>
              <a:rPr lang="en-US" sz="2800" dirty="0"/>
              <a:t>EMIS increases accountability</a:t>
            </a:r>
          </a:p>
          <a:p>
            <a:pPr lvl="0" indent="114300" algn="just">
              <a:buBlip>
                <a:blip r:embed="rId2"/>
              </a:buBlip>
            </a:pPr>
            <a:r>
              <a:rPr lang="en-US" sz="2800" dirty="0"/>
              <a:t>Transparency limits patronage</a:t>
            </a:r>
          </a:p>
          <a:p>
            <a:pPr marL="633413" lvl="0" indent="-234950" algn="just">
              <a:buBlip>
                <a:blip r:embed="rId2"/>
              </a:buBlip>
            </a:pPr>
            <a:r>
              <a:rPr lang="en-US" sz="2800" dirty="0"/>
              <a:t>Political sensitivity may arise over unfavorable outcomes</a:t>
            </a:r>
          </a:p>
          <a:p>
            <a:pPr algn="just">
              <a:buFont typeface="Wingdings" pitchFamily="2" charset="2"/>
              <a:buChar char="q"/>
            </a:pPr>
            <a:r>
              <a:rPr lang="en-US" sz="2800" b="1" dirty="0"/>
              <a:t>Forms of resistance:</a:t>
            </a:r>
            <a:endParaRPr lang="en-US" sz="2800" dirty="0"/>
          </a:p>
          <a:p>
            <a:pPr marL="738188" indent="0">
              <a:buClr>
                <a:srgbClr val="FB17CA"/>
              </a:buClr>
              <a:buFont typeface="Wingdings" pitchFamily="2" charset="2"/>
              <a:buChar char="Ø"/>
            </a:pPr>
            <a:r>
              <a:rPr lang="en-US" sz="2800" b="1" dirty="0"/>
              <a:t>Passive</a:t>
            </a:r>
            <a:endParaRPr lang="en-US" sz="2800" dirty="0"/>
          </a:p>
          <a:p>
            <a:pPr marL="738188" indent="0">
              <a:buClr>
                <a:srgbClr val="FB17CA"/>
              </a:buClr>
              <a:buFont typeface="Wingdings" pitchFamily="2" charset="2"/>
              <a:buChar char="Ø"/>
            </a:pPr>
            <a:r>
              <a:rPr lang="en-US" sz="2800" b="1" dirty="0"/>
              <a:t>Active</a:t>
            </a:r>
            <a:endParaRPr lang="en-US" sz="2800" dirty="0"/>
          </a:p>
          <a:p>
            <a:pPr algn="just"/>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62</a:t>
            </a:fld>
            <a:endParaRPr lang="en-US"/>
          </a:p>
        </p:txBody>
      </p:sp>
    </p:spTree>
  </p:cSld>
  <p:clrMapOvr>
    <a:masterClrMapping/>
  </p:clrMapOvr>
  <p:transition>
    <p:wedge/>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fontScale="90000"/>
          </a:bodyPr>
          <a:lstStyle/>
          <a:p>
            <a:pPr lvl="0"/>
            <a:br>
              <a:rPr lang="en-US" b="1" dirty="0"/>
            </a:br>
            <a:r>
              <a:rPr lang="en-US" b="1" dirty="0"/>
              <a:t>Strategies for sustainability</a:t>
            </a:r>
            <a:br>
              <a:rPr lang="en-US" dirty="0"/>
            </a:br>
            <a:endParaRPr lang="en-US" dirty="0"/>
          </a:p>
        </p:txBody>
      </p:sp>
      <p:sp>
        <p:nvSpPr>
          <p:cNvPr id="3" name="Content Placeholder 2"/>
          <p:cNvSpPr>
            <a:spLocks noGrp="1"/>
          </p:cNvSpPr>
          <p:nvPr>
            <p:ph idx="1"/>
          </p:nvPr>
        </p:nvSpPr>
        <p:spPr>
          <a:xfrm>
            <a:off x="457200" y="685800"/>
            <a:ext cx="8229600" cy="6019800"/>
          </a:xfrm>
        </p:spPr>
        <p:txBody>
          <a:bodyPr/>
          <a:lstStyle/>
          <a:p>
            <a:pPr lvl="0" algn="just">
              <a:buClr>
                <a:srgbClr val="0070C0"/>
              </a:buClr>
              <a:buFont typeface="Wingdings" pitchFamily="2" charset="2"/>
              <a:buChar char="Ø"/>
            </a:pPr>
            <a:r>
              <a:rPr lang="en-US" sz="2800" dirty="0"/>
              <a:t>Lower initial expectations and be realistic from the outset about the duration of implementation</a:t>
            </a:r>
          </a:p>
          <a:p>
            <a:pPr lvl="0" algn="just">
              <a:buClr>
                <a:srgbClr val="0070C0"/>
              </a:buClr>
              <a:buFont typeface="Wingdings" pitchFamily="2" charset="2"/>
              <a:buChar char="Ø"/>
            </a:pPr>
            <a:endParaRPr lang="en-US" sz="2800" dirty="0"/>
          </a:p>
          <a:p>
            <a:pPr lvl="0" algn="just">
              <a:buClr>
                <a:srgbClr val="0070C0"/>
              </a:buClr>
              <a:buFont typeface="Wingdings" pitchFamily="2" charset="2"/>
              <a:buChar char="Ø"/>
            </a:pPr>
            <a:r>
              <a:rPr lang="en-US" sz="2800" dirty="0"/>
              <a:t>Make the implementation process interesting by augmenting the degree of human interaction</a:t>
            </a:r>
          </a:p>
          <a:p>
            <a:pPr lvl="0" algn="just">
              <a:buClr>
                <a:srgbClr val="0070C0"/>
              </a:buClr>
              <a:buFont typeface="Wingdings" pitchFamily="2" charset="2"/>
              <a:buChar char="Ø"/>
            </a:pPr>
            <a:endParaRPr lang="en-US" sz="2800" dirty="0"/>
          </a:p>
          <a:p>
            <a:pPr lvl="0" algn="just">
              <a:buClr>
                <a:srgbClr val="0070C0"/>
              </a:buClr>
              <a:buFont typeface="Wingdings" pitchFamily="2" charset="2"/>
              <a:buChar char="Ø"/>
            </a:pPr>
            <a:r>
              <a:rPr lang="en-US" sz="2800" dirty="0"/>
              <a:t> Recruit leadership that can be counted on for the long haul – that can endure during the detail oriented phase of implementation</a:t>
            </a:r>
          </a:p>
          <a:p>
            <a:pPr lvl="0" algn="just">
              <a:buClr>
                <a:srgbClr val="0070C0"/>
              </a:buClr>
              <a:buNone/>
            </a:pPr>
            <a:endParaRPr lang="en-US" sz="2800" dirty="0"/>
          </a:p>
          <a:p>
            <a:pPr lvl="0" algn="just">
              <a:buClr>
                <a:srgbClr val="0070C0"/>
              </a:buClr>
              <a:buFont typeface="Wingdings" pitchFamily="2" charset="2"/>
              <a:buChar char="Ø"/>
            </a:pPr>
            <a:r>
              <a:rPr lang="en-US" sz="2800" dirty="0"/>
              <a:t> Find skills locally to the greatest degree as possible  to gain  lessons</a:t>
            </a:r>
          </a:p>
          <a:p>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63</a:t>
            </a:fld>
            <a:endParaRPr lang="en-US"/>
          </a:p>
        </p:txBody>
      </p:sp>
    </p:spTree>
  </p:cSld>
  <p:clrMapOvr>
    <a:masterClrMapping/>
  </p:clrMapOvr>
  <p:transition>
    <p:wedge/>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Training</a:t>
            </a:r>
            <a:br>
              <a:rPr lang="en-US" dirty="0"/>
            </a:br>
            <a:endParaRPr lang="en-US" dirty="0"/>
          </a:p>
        </p:txBody>
      </p:sp>
      <p:sp>
        <p:nvSpPr>
          <p:cNvPr id="3" name="Content Placeholder 2"/>
          <p:cNvSpPr>
            <a:spLocks noGrp="1"/>
          </p:cNvSpPr>
          <p:nvPr>
            <p:ph idx="1"/>
          </p:nvPr>
        </p:nvSpPr>
        <p:spPr>
          <a:xfrm>
            <a:off x="457200" y="762000"/>
            <a:ext cx="8229600" cy="5867400"/>
          </a:xfrm>
        </p:spPr>
        <p:txBody>
          <a:bodyPr>
            <a:normAutofit/>
          </a:bodyPr>
          <a:lstStyle/>
          <a:p>
            <a:pPr algn="just">
              <a:buBlip>
                <a:blip r:embed="rId2"/>
              </a:buBlip>
            </a:pPr>
            <a:r>
              <a:rPr lang="en-US" sz="2800" dirty="0"/>
              <a:t>Training is one of the essential components of EMIS.</a:t>
            </a:r>
          </a:p>
          <a:p>
            <a:pPr algn="just">
              <a:buBlip>
                <a:blip r:embed="rId2"/>
              </a:buBlip>
            </a:pPr>
            <a:r>
              <a:rPr lang="en-US" sz="2800" dirty="0"/>
              <a:t> Because the field of technology is changing </a:t>
            </a:r>
            <a:r>
              <a:rPr lang="en-US" sz="2800" dirty="0">
                <a:solidFill>
                  <a:srgbClr val="FF0000"/>
                </a:solidFill>
              </a:rPr>
              <a:t>fast</a:t>
            </a:r>
            <a:r>
              <a:rPr lang="en-US" sz="2800" dirty="0"/>
              <a:t> and manpower </a:t>
            </a:r>
            <a:r>
              <a:rPr lang="en-US" sz="2800" dirty="0">
                <a:solidFill>
                  <a:srgbClr val="18FAEF"/>
                </a:solidFill>
              </a:rPr>
              <a:t>turnover</a:t>
            </a:r>
            <a:r>
              <a:rPr lang="en-US" sz="2800" dirty="0"/>
              <a:t> is high, training must be viewed as a continuous activity, and one that management needs to pay greater attention. </a:t>
            </a:r>
          </a:p>
          <a:p>
            <a:pPr algn="just">
              <a:buBlip>
                <a:blip r:embed="rId2"/>
              </a:buBlip>
            </a:pPr>
            <a:r>
              <a:rPr lang="en-US" sz="2800" dirty="0"/>
              <a:t>The general content of EMIS training could be summarized as follows:</a:t>
            </a:r>
          </a:p>
          <a:p>
            <a:pPr lvl="0" algn="just">
              <a:buFont typeface="Wingdings" pitchFamily="2" charset="2"/>
              <a:buChar char="ü"/>
            </a:pPr>
            <a:r>
              <a:rPr lang="en-US" sz="2800" dirty="0"/>
              <a:t>Survey administration, including methods of data collection, instrument design (including content outline and layout), pre-testing the instrument, publication, distribution, and follow-up</a:t>
            </a:r>
          </a:p>
          <a:p>
            <a:pPr algn="just">
              <a:buBlip>
                <a:blip r:embed="rId2"/>
              </a:buBlip>
            </a:pPr>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64</a:t>
            </a:fld>
            <a:endParaRPr lang="en-US"/>
          </a:p>
        </p:txBody>
      </p:sp>
    </p:spTree>
  </p:cSld>
  <p:clrMapOvr>
    <a:masterClrMapping/>
  </p:clrMapOvr>
  <p:transition>
    <p:wedg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a:t>Cont’d</a:t>
            </a:r>
          </a:p>
        </p:txBody>
      </p:sp>
      <p:sp>
        <p:nvSpPr>
          <p:cNvPr id="3" name="Content Placeholder 2"/>
          <p:cNvSpPr>
            <a:spLocks noGrp="1"/>
          </p:cNvSpPr>
          <p:nvPr>
            <p:ph idx="1"/>
          </p:nvPr>
        </p:nvSpPr>
        <p:spPr>
          <a:xfrm>
            <a:off x="0" y="609600"/>
            <a:ext cx="9144000" cy="6248400"/>
          </a:xfrm>
        </p:spPr>
        <p:txBody>
          <a:bodyPr>
            <a:normAutofit/>
          </a:bodyPr>
          <a:lstStyle/>
          <a:p>
            <a:pPr marL="855663" lvl="0" indent="-222250" algn="just">
              <a:buFont typeface="Wingdings" pitchFamily="2" charset="2"/>
              <a:buChar char="ü"/>
            </a:pPr>
            <a:r>
              <a:rPr lang="en-US" sz="2800" dirty="0"/>
              <a:t>Systems development and programming, including end-user computing and the development of application software for data capturing and retrieval</a:t>
            </a:r>
          </a:p>
          <a:p>
            <a:pPr marL="855663" lvl="0" indent="-222250" algn="just">
              <a:buFont typeface="Wingdings" pitchFamily="2" charset="2"/>
              <a:buChar char="ü"/>
            </a:pPr>
            <a:r>
              <a:rPr lang="en-US" sz="2800" dirty="0"/>
              <a:t>Policy-related data analysis and presentation</a:t>
            </a:r>
          </a:p>
          <a:p>
            <a:pPr marL="855663" lvl="0" indent="-222250" algn="just">
              <a:buFont typeface="Wingdings" pitchFamily="2" charset="2"/>
              <a:buChar char="ü"/>
            </a:pPr>
            <a:r>
              <a:rPr lang="en-US" sz="2800" dirty="0"/>
              <a:t>Compiling reports</a:t>
            </a:r>
          </a:p>
          <a:p>
            <a:pPr marL="855663" lvl="0" indent="-222250" algn="just">
              <a:buFont typeface="Wingdings" pitchFamily="2" charset="2"/>
              <a:buChar char="ü"/>
            </a:pPr>
            <a:r>
              <a:rPr lang="en-US" sz="2800" dirty="0"/>
              <a:t>Publication, distribution, and dissemination</a:t>
            </a:r>
          </a:p>
          <a:p>
            <a:pPr marL="855663" lvl="0" indent="-222250" algn="just">
              <a:buFont typeface="Wingdings" pitchFamily="2" charset="2"/>
              <a:buChar char="ü"/>
            </a:pPr>
            <a:r>
              <a:rPr lang="en-US" sz="2800" dirty="0"/>
              <a:t>Networking and communication</a:t>
            </a:r>
          </a:p>
          <a:p>
            <a:pPr marL="855663" lvl="0" indent="-222250" algn="just">
              <a:buFont typeface="Wingdings" pitchFamily="2" charset="2"/>
              <a:buChar char="ü"/>
            </a:pPr>
            <a:r>
              <a:rPr lang="en-US" sz="2800" dirty="0"/>
              <a:t>Maintenance of both hardware and software</a:t>
            </a:r>
          </a:p>
          <a:p>
            <a:pPr marL="855663" lvl="0" indent="-222250" algn="just">
              <a:buFont typeface="Wingdings" pitchFamily="2" charset="2"/>
              <a:buChar char="ü"/>
            </a:pPr>
            <a:r>
              <a:rPr lang="en-US" sz="2800" dirty="0"/>
              <a:t>Documentation</a:t>
            </a:r>
          </a:p>
        </p:txBody>
      </p:sp>
      <p:sp>
        <p:nvSpPr>
          <p:cNvPr id="4" name="Slide Number Placeholder 3"/>
          <p:cNvSpPr>
            <a:spLocks noGrp="1"/>
          </p:cNvSpPr>
          <p:nvPr>
            <p:ph type="sldNum" sz="quarter" idx="12"/>
          </p:nvPr>
        </p:nvSpPr>
        <p:spPr/>
        <p:txBody>
          <a:bodyPr/>
          <a:lstStyle/>
          <a:p>
            <a:fld id="{5ED1007E-4EAC-4754-A3A8-2AF4E51C0385}" type="slidenum">
              <a:rPr lang="en-US" smtClean="0"/>
              <a:pPr/>
              <a:t>65</a:t>
            </a:fld>
            <a:endParaRPr lang="en-US"/>
          </a:p>
        </p:txBody>
      </p:sp>
    </p:spTree>
  </p:cSld>
  <p:clrMapOvr>
    <a:masterClrMapping/>
  </p:clrMapOvr>
  <p:transition>
    <p:wedge/>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dirty="0"/>
              <a:t>Cont’d</a:t>
            </a:r>
          </a:p>
        </p:txBody>
      </p:sp>
      <p:sp>
        <p:nvSpPr>
          <p:cNvPr id="3" name="Content Placeholder 2"/>
          <p:cNvSpPr>
            <a:spLocks noGrp="1"/>
          </p:cNvSpPr>
          <p:nvPr>
            <p:ph idx="1"/>
          </p:nvPr>
        </p:nvSpPr>
        <p:spPr>
          <a:xfrm>
            <a:off x="381000" y="609600"/>
            <a:ext cx="8458200" cy="6248400"/>
          </a:xfrm>
        </p:spPr>
        <p:txBody>
          <a:bodyPr>
            <a:noAutofit/>
          </a:bodyPr>
          <a:lstStyle/>
          <a:p>
            <a:pPr lvl="0" algn="just">
              <a:buFont typeface="Wingdings" pitchFamily="2" charset="2"/>
              <a:buChar char="ü"/>
            </a:pPr>
            <a:r>
              <a:rPr lang="en-US" sz="2800" dirty="0"/>
              <a:t>EMIS management and innovative leadership</a:t>
            </a:r>
          </a:p>
          <a:p>
            <a:pPr lvl="0" algn="just">
              <a:buFont typeface="Wingdings" pitchFamily="2" charset="2"/>
              <a:buChar char="ü"/>
            </a:pPr>
            <a:r>
              <a:rPr lang="en-US" sz="2800" dirty="0"/>
              <a:t>Planning and programming</a:t>
            </a:r>
          </a:p>
          <a:p>
            <a:pPr lvl="0" algn="just">
              <a:buFont typeface="Wingdings" pitchFamily="2" charset="2"/>
              <a:buChar char="ü"/>
            </a:pPr>
            <a:r>
              <a:rPr lang="en-US" sz="2800" dirty="0"/>
              <a:t>Monitoring and evaluation</a:t>
            </a:r>
          </a:p>
          <a:p>
            <a:pPr algn="just">
              <a:buFont typeface="Wingdings" pitchFamily="2" charset="2"/>
              <a:buChar char="q"/>
            </a:pPr>
            <a:r>
              <a:rPr lang="en-US" sz="2800" dirty="0"/>
              <a:t>There should be at least three levels of training on offer: </a:t>
            </a:r>
          </a:p>
          <a:p>
            <a:pPr marL="800100" algn="just">
              <a:buFont typeface="Wingdings" pitchFamily="2" charset="2"/>
              <a:buChar char="Ø"/>
            </a:pPr>
            <a:r>
              <a:rPr lang="en-US" sz="2800" dirty="0"/>
              <a:t>Basic</a:t>
            </a:r>
          </a:p>
          <a:p>
            <a:pPr marL="800100" algn="just">
              <a:buFont typeface="Wingdings" pitchFamily="2" charset="2"/>
              <a:buChar char="Ø"/>
            </a:pPr>
            <a:r>
              <a:rPr lang="en-US" sz="2800" dirty="0"/>
              <a:t> Intermediate, and </a:t>
            </a:r>
          </a:p>
          <a:p>
            <a:pPr marL="800100" algn="just">
              <a:buFont typeface="Wingdings" pitchFamily="2" charset="2"/>
              <a:buChar char="Ø"/>
            </a:pPr>
            <a:r>
              <a:rPr lang="en-US" sz="2800" dirty="0"/>
              <a:t>Advanced. </a:t>
            </a:r>
          </a:p>
          <a:p>
            <a:pPr marL="236538" indent="-236538" algn="just">
              <a:buFont typeface="Wingdings" pitchFamily="2" charset="2"/>
              <a:buChar char="q"/>
            </a:pPr>
            <a:r>
              <a:rPr lang="en-US" sz="2800" dirty="0"/>
              <a:t>Not every member of staff will need advanced training.</a:t>
            </a:r>
          </a:p>
          <a:p>
            <a:pPr marL="236538" indent="-236538" algn="just">
              <a:buFont typeface="Wingdings" pitchFamily="2" charset="2"/>
              <a:buChar char="q"/>
            </a:pPr>
            <a:r>
              <a:rPr lang="en-US" sz="2800" dirty="0"/>
              <a:t> At the same time, basic training alone will not in itself be enough for staff to handle EMIS functions effectively.</a:t>
            </a:r>
          </a:p>
          <a:p>
            <a:pPr algn="just">
              <a:buNone/>
            </a:pPr>
            <a:r>
              <a:rPr lang="en-US" sz="2800" dirty="0"/>
              <a:t> </a:t>
            </a:r>
          </a:p>
          <a:p>
            <a:pPr algn="just"/>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66</a:t>
            </a:fld>
            <a:endParaRPr lang="en-US"/>
          </a:p>
        </p:txBody>
      </p:sp>
    </p:spTree>
  </p:cSld>
  <p:clrMapOvr>
    <a:masterClrMapping/>
  </p:clrMapOvr>
  <p:transition>
    <p:wedge/>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br>
              <a:rPr lang="en-US" b="1" dirty="0"/>
            </a:br>
            <a:r>
              <a:rPr lang="en-US" b="1" dirty="0"/>
              <a:t>Planning</a:t>
            </a:r>
            <a:br>
              <a:rPr lang="en-US" dirty="0"/>
            </a:br>
            <a:endParaRPr lang="en-US" dirty="0"/>
          </a:p>
        </p:txBody>
      </p:sp>
      <p:sp>
        <p:nvSpPr>
          <p:cNvPr id="3" name="Content Placeholder 2"/>
          <p:cNvSpPr>
            <a:spLocks noGrp="1"/>
          </p:cNvSpPr>
          <p:nvPr>
            <p:ph idx="1"/>
          </p:nvPr>
        </p:nvSpPr>
        <p:spPr>
          <a:xfrm>
            <a:off x="228600" y="838200"/>
            <a:ext cx="8915400" cy="5791200"/>
          </a:xfrm>
        </p:spPr>
        <p:txBody>
          <a:bodyPr>
            <a:normAutofit/>
          </a:bodyPr>
          <a:lstStyle/>
          <a:p>
            <a:pPr algn="just">
              <a:buClr>
                <a:srgbClr val="FF0000"/>
              </a:buClr>
              <a:buFont typeface="Wingdings" pitchFamily="2" charset="2"/>
              <a:buChar char="q"/>
            </a:pPr>
            <a:r>
              <a:rPr lang="en-US" sz="2800" dirty="0"/>
              <a:t>Planning is important for every activity we undertake. </a:t>
            </a:r>
          </a:p>
          <a:p>
            <a:pPr algn="just">
              <a:buClr>
                <a:srgbClr val="FF0000"/>
              </a:buClr>
              <a:buFont typeface="Wingdings" pitchFamily="2" charset="2"/>
              <a:buChar char="q"/>
            </a:pPr>
            <a:r>
              <a:rPr lang="en-US" sz="2800" dirty="0"/>
              <a:t>EMIS is no exception, for it is true not only of the data collection life cycle, but of every functional step such as planning, monitoring, evaluation, training, and research, as well as other activities that take place to assist us in achieving our goals.</a:t>
            </a:r>
          </a:p>
          <a:p>
            <a:pPr algn="just">
              <a:buClr>
                <a:srgbClr val="FF0000"/>
              </a:buClr>
              <a:buFont typeface="Wingdings" pitchFamily="2" charset="2"/>
              <a:buChar char="q"/>
            </a:pPr>
            <a:r>
              <a:rPr lang="en-US" sz="2800" dirty="0"/>
              <a:t>To achieve the desired goals EMIS must:</a:t>
            </a:r>
          </a:p>
          <a:p>
            <a:pPr marL="796925" indent="-103188">
              <a:buClr>
                <a:srgbClr val="5925ED"/>
              </a:buClr>
              <a:buFont typeface="+mj-lt"/>
              <a:buAutoNum type="alphaLcParenR"/>
            </a:pPr>
            <a:r>
              <a:rPr lang="en-US" sz="2800" dirty="0"/>
              <a:t>Develop an EMIS </a:t>
            </a:r>
            <a:r>
              <a:rPr lang="en-US" sz="2800" dirty="0">
                <a:solidFill>
                  <a:srgbClr val="3729E9"/>
                </a:solidFill>
              </a:rPr>
              <a:t>strategic plan </a:t>
            </a:r>
            <a:r>
              <a:rPr lang="en-US" sz="2800" dirty="0"/>
              <a:t>for the year.</a:t>
            </a:r>
          </a:p>
          <a:p>
            <a:pPr marL="796925" indent="-103188">
              <a:buClr>
                <a:srgbClr val="5925ED"/>
              </a:buClr>
              <a:buFont typeface="+mj-lt"/>
              <a:buAutoNum type="alphaLcParenR"/>
            </a:pPr>
            <a:r>
              <a:rPr lang="en-US" sz="2800" dirty="0"/>
              <a:t>Ensure successful </a:t>
            </a:r>
            <a:r>
              <a:rPr lang="en-US" sz="2800" dirty="0">
                <a:solidFill>
                  <a:srgbClr val="3729E9"/>
                </a:solidFill>
              </a:rPr>
              <a:t>implementation</a:t>
            </a:r>
            <a:r>
              <a:rPr lang="en-US" sz="2800" dirty="0"/>
              <a:t>.</a:t>
            </a:r>
          </a:p>
          <a:p>
            <a:pPr marL="796925" indent="-103188">
              <a:buClr>
                <a:srgbClr val="5925ED"/>
              </a:buClr>
              <a:buFont typeface="+mj-lt"/>
              <a:buAutoNum type="alphaLcParenR"/>
            </a:pPr>
            <a:r>
              <a:rPr lang="en-US" sz="2800" dirty="0"/>
              <a:t>Achieve high </a:t>
            </a:r>
            <a:r>
              <a:rPr lang="en-US" sz="2800" dirty="0">
                <a:solidFill>
                  <a:srgbClr val="3729E9"/>
                </a:solidFill>
              </a:rPr>
              <a:t>performance</a:t>
            </a:r>
            <a:r>
              <a:rPr lang="en-US" sz="2800" dirty="0"/>
              <a:t> that is sustainable over time.</a:t>
            </a:r>
          </a:p>
          <a:p>
            <a:pPr algn="just">
              <a:buClr>
                <a:srgbClr val="FF0000"/>
              </a:buClr>
              <a:buFont typeface="Wingdings" pitchFamily="2" charset="2"/>
              <a:buChar char="q"/>
            </a:pPr>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67</a:t>
            </a:fld>
            <a:endParaRPr lang="en-US"/>
          </a:p>
        </p:txBody>
      </p:sp>
    </p:spTree>
  </p:cSld>
  <p:clrMapOvr>
    <a:masterClrMapping/>
  </p:clrMapOvr>
  <p:transition>
    <p:wedge/>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b="1" dirty="0"/>
              <a:t>Monitoring and Evaluation</a:t>
            </a:r>
            <a:endParaRPr lang="en-US" dirty="0"/>
          </a:p>
        </p:txBody>
      </p:sp>
      <p:sp>
        <p:nvSpPr>
          <p:cNvPr id="3" name="Content Placeholder 2"/>
          <p:cNvSpPr>
            <a:spLocks noGrp="1"/>
          </p:cNvSpPr>
          <p:nvPr>
            <p:ph idx="1"/>
          </p:nvPr>
        </p:nvSpPr>
        <p:spPr>
          <a:xfrm>
            <a:off x="228600" y="914400"/>
            <a:ext cx="8686800" cy="5791200"/>
          </a:xfrm>
        </p:spPr>
        <p:txBody>
          <a:bodyPr>
            <a:normAutofit lnSpcReduction="10000"/>
          </a:bodyPr>
          <a:lstStyle/>
          <a:p>
            <a:pPr algn="just">
              <a:buClr>
                <a:srgbClr val="3729E9"/>
              </a:buClr>
              <a:buFont typeface="Wingdings" pitchFamily="2" charset="2"/>
              <a:buChar char="Ø"/>
            </a:pPr>
            <a:r>
              <a:rPr lang="en-US" dirty="0"/>
              <a:t>Monitoring is an important component part of our work. </a:t>
            </a:r>
          </a:p>
          <a:p>
            <a:pPr algn="just">
              <a:buClr>
                <a:srgbClr val="3729E9"/>
              </a:buClr>
              <a:buFont typeface="Wingdings" pitchFamily="2" charset="2"/>
              <a:buChar char="Ø"/>
            </a:pPr>
            <a:r>
              <a:rPr lang="en-US" dirty="0"/>
              <a:t>It is part and parcel of EMIS activities </a:t>
            </a:r>
          </a:p>
          <a:p>
            <a:pPr algn="just">
              <a:buClr>
                <a:srgbClr val="3729E9"/>
              </a:buClr>
              <a:buFont typeface="Wingdings" pitchFamily="2" charset="2"/>
              <a:buChar char="Ø"/>
            </a:pPr>
            <a:r>
              <a:rPr lang="en-US" dirty="0"/>
              <a:t>More specifically, monitoring allows us to see how these problems were tackled and paves the way for future enhancement of the implementation program. </a:t>
            </a:r>
          </a:p>
          <a:p>
            <a:pPr algn="just">
              <a:buClr>
                <a:srgbClr val="3729E9"/>
              </a:buClr>
              <a:buFont typeface="Wingdings" pitchFamily="2" charset="2"/>
              <a:buChar char="Ø"/>
            </a:pPr>
            <a:r>
              <a:rPr lang="en-US" dirty="0"/>
              <a:t>Bamberger (1994) defines monitoring as a continuous </a:t>
            </a:r>
            <a:r>
              <a:rPr lang="en-US" dirty="0">
                <a:solidFill>
                  <a:srgbClr val="3729E9"/>
                </a:solidFill>
              </a:rPr>
              <a:t>internal management </a:t>
            </a:r>
            <a:r>
              <a:rPr lang="en-US" dirty="0"/>
              <a:t>activity whose </a:t>
            </a:r>
            <a:r>
              <a:rPr lang="en-US" dirty="0">
                <a:solidFill>
                  <a:srgbClr val="F71B5A"/>
                </a:solidFill>
              </a:rPr>
              <a:t>purpose</a:t>
            </a:r>
            <a:r>
              <a:rPr lang="en-US" dirty="0"/>
              <a:t> is to ensure that the program achieves its defined </a:t>
            </a:r>
            <a:r>
              <a:rPr lang="en-US" dirty="0">
                <a:solidFill>
                  <a:srgbClr val="F71B5A"/>
                </a:solidFill>
              </a:rPr>
              <a:t>objectives</a:t>
            </a:r>
            <a:r>
              <a:rPr lang="en-US" dirty="0"/>
              <a:t> within a prescribed </a:t>
            </a:r>
            <a:r>
              <a:rPr lang="en-US" dirty="0">
                <a:solidFill>
                  <a:srgbClr val="FB17CA"/>
                </a:solidFill>
              </a:rPr>
              <a:t>time</a:t>
            </a:r>
            <a:r>
              <a:rPr lang="en-US" dirty="0"/>
              <a:t> frame and </a:t>
            </a:r>
            <a:r>
              <a:rPr lang="en-US" dirty="0">
                <a:solidFill>
                  <a:srgbClr val="002060"/>
                </a:solidFill>
              </a:rPr>
              <a:t>budget</a:t>
            </a:r>
            <a:r>
              <a:rPr lang="en-US" dirty="0"/>
              <a:t>.</a:t>
            </a:r>
          </a:p>
        </p:txBody>
      </p:sp>
      <p:sp>
        <p:nvSpPr>
          <p:cNvPr id="4" name="Slide Number Placeholder 3"/>
          <p:cNvSpPr>
            <a:spLocks noGrp="1"/>
          </p:cNvSpPr>
          <p:nvPr>
            <p:ph type="sldNum" sz="quarter" idx="12"/>
          </p:nvPr>
        </p:nvSpPr>
        <p:spPr/>
        <p:txBody>
          <a:bodyPr/>
          <a:lstStyle/>
          <a:p>
            <a:fld id="{5ED1007E-4EAC-4754-A3A8-2AF4E51C0385}" type="slidenum">
              <a:rPr lang="en-US" smtClean="0"/>
              <a:pPr/>
              <a:t>68</a:t>
            </a:fld>
            <a:endParaRPr lang="en-US"/>
          </a:p>
        </p:txBody>
      </p:sp>
    </p:spTree>
  </p:cSld>
  <p:clrMapOvr>
    <a:masterClrMapping/>
  </p:clrMapOvr>
  <p:transition>
    <p:wedge/>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lstStyle/>
          <a:p>
            <a:r>
              <a:rPr lang="en-US" dirty="0"/>
              <a:t>Cont’d</a:t>
            </a:r>
          </a:p>
        </p:txBody>
      </p:sp>
      <p:sp>
        <p:nvSpPr>
          <p:cNvPr id="3" name="Content Placeholder 2"/>
          <p:cNvSpPr>
            <a:spLocks noGrp="1"/>
          </p:cNvSpPr>
          <p:nvPr>
            <p:ph idx="1"/>
          </p:nvPr>
        </p:nvSpPr>
        <p:spPr/>
        <p:txBody>
          <a:bodyPr/>
          <a:lstStyle/>
          <a:p>
            <a:r>
              <a:rPr lang="en-US" dirty="0"/>
              <a:t>Thus, monitoring demands a regular and systematic gathering and analysis of information on the implementation of EMIS activities.</a:t>
            </a:r>
          </a:p>
        </p:txBody>
      </p:sp>
      <p:sp>
        <p:nvSpPr>
          <p:cNvPr id="4" name="Slide Number Placeholder 3"/>
          <p:cNvSpPr>
            <a:spLocks noGrp="1"/>
          </p:cNvSpPr>
          <p:nvPr>
            <p:ph type="sldNum" sz="quarter" idx="12"/>
          </p:nvPr>
        </p:nvSpPr>
        <p:spPr/>
        <p:txBody>
          <a:bodyPr/>
          <a:lstStyle/>
          <a:p>
            <a:fld id="{5ED1007E-4EAC-4754-A3A8-2AF4E51C0385}" type="slidenum">
              <a:rPr lang="en-US" smtClean="0"/>
              <a:pPr/>
              <a:t>69</a:t>
            </a:fld>
            <a:endParaRPr lang="en-US"/>
          </a:p>
        </p:txBody>
      </p:sp>
    </p:spTree>
  </p:cSld>
  <p:clrMapOvr>
    <a:masterClrMapping/>
  </p:clrMapOvr>
  <p:transition>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685799"/>
          </a:xfrm>
        </p:spPr>
        <p:txBody>
          <a:bodyPr>
            <a:normAutofit fontScale="90000"/>
          </a:bodyPr>
          <a:lstStyle/>
          <a:p>
            <a:r>
              <a:rPr lang="en-US" dirty="0"/>
              <a:t>Cont’d</a:t>
            </a:r>
          </a:p>
        </p:txBody>
      </p:sp>
      <p:sp>
        <p:nvSpPr>
          <p:cNvPr id="3" name="Subtitle 2"/>
          <p:cNvSpPr>
            <a:spLocks noGrp="1"/>
          </p:cNvSpPr>
          <p:nvPr>
            <p:ph type="subTitle" idx="1"/>
          </p:nvPr>
        </p:nvSpPr>
        <p:spPr>
          <a:xfrm>
            <a:off x="152400" y="533400"/>
            <a:ext cx="8839200" cy="6019800"/>
          </a:xfrm>
        </p:spPr>
        <p:txBody>
          <a:bodyPr>
            <a:noAutofit/>
          </a:bodyPr>
          <a:lstStyle/>
          <a:p>
            <a:pPr marL="398463" indent="-398463" algn="just">
              <a:buClr>
                <a:srgbClr val="FB17CA"/>
              </a:buClr>
              <a:buFont typeface="Wingdings" pitchFamily="2" charset="2"/>
              <a:buChar char="v"/>
            </a:pPr>
            <a:r>
              <a:rPr lang="en-US" sz="3600" dirty="0">
                <a:solidFill>
                  <a:schemeClr val="tx1"/>
                </a:solidFill>
              </a:rPr>
              <a:t>The definitions and scope of EMIS vary from country to country. </a:t>
            </a:r>
          </a:p>
          <a:p>
            <a:pPr marL="398463" indent="-398463" algn="just">
              <a:buClr>
                <a:srgbClr val="FB17CA"/>
              </a:buClr>
              <a:buFont typeface="Wingdings" pitchFamily="2" charset="2"/>
              <a:buChar char="v"/>
            </a:pPr>
            <a:r>
              <a:rPr lang="en-US" sz="3600" dirty="0">
                <a:solidFill>
                  <a:schemeClr val="tx1"/>
                </a:solidFill>
              </a:rPr>
              <a:t>There is no ideal “model.” </a:t>
            </a:r>
          </a:p>
          <a:p>
            <a:pPr marL="398463" indent="-398463" algn="just">
              <a:buClr>
                <a:srgbClr val="FB17CA"/>
              </a:buClr>
              <a:buFont typeface="Wingdings" pitchFamily="2" charset="2"/>
              <a:buChar char="v"/>
            </a:pPr>
            <a:r>
              <a:rPr lang="en-US" sz="3600" dirty="0">
                <a:solidFill>
                  <a:schemeClr val="tx1"/>
                </a:solidFill>
              </a:rPr>
              <a:t>However, it is important to develop a clear working definition among clients, consultants and donors as to what EMIS will actually include given their policy priorities. </a:t>
            </a:r>
          </a:p>
          <a:p>
            <a:pPr marL="398463" indent="-398463" algn="just">
              <a:buClr>
                <a:srgbClr val="FB17CA"/>
              </a:buClr>
              <a:buFont typeface="Wingdings" pitchFamily="2" charset="2"/>
              <a:buChar char="v"/>
            </a:pPr>
            <a:r>
              <a:rPr lang="en-US" sz="3600" dirty="0">
                <a:solidFill>
                  <a:schemeClr val="tx1"/>
                </a:solidFill>
              </a:rPr>
              <a:t>This will optimize the deployment of resources and clarify downstream monitoring and evaluation.</a:t>
            </a:r>
          </a:p>
        </p:txBody>
      </p:sp>
      <p:sp>
        <p:nvSpPr>
          <p:cNvPr id="4" name="Slide Number Placeholder 3"/>
          <p:cNvSpPr>
            <a:spLocks noGrp="1"/>
          </p:cNvSpPr>
          <p:nvPr>
            <p:ph type="sldNum" sz="quarter" idx="12"/>
          </p:nvPr>
        </p:nvSpPr>
        <p:spPr/>
        <p:txBody>
          <a:bodyPr/>
          <a:lstStyle/>
          <a:p>
            <a:fld id="{5ED1007E-4EAC-4754-A3A8-2AF4E51C0385}" type="slidenum">
              <a:rPr lang="en-US" smtClean="0"/>
              <a:pPr/>
              <a:t>7</a:t>
            </a:fld>
            <a:endParaRPr lang="en-US"/>
          </a:p>
        </p:txBody>
      </p:sp>
    </p:spTree>
  </p:cSld>
  <p:clrMapOvr>
    <a:masterClrMapping/>
  </p:clrMapOvr>
  <p:transition>
    <p:wedge/>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fontScale="90000"/>
          </a:bodyPr>
          <a:lstStyle/>
          <a:p>
            <a:br>
              <a:rPr lang="en-US" b="1" dirty="0"/>
            </a:br>
            <a:r>
              <a:rPr lang="en-US" b="1" dirty="0"/>
              <a:t>Evaluation</a:t>
            </a:r>
            <a:br>
              <a:rPr lang="en-US" dirty="0"/>
            </a:br>
            <a:endParaRPr lang="en-US" dirty="0"/>
          </a:p>
        </p:txBody>
      </p:sp>
      <p:sp>
        <p:nvSpPr>
          <p:cNvPr id="3" name="Content Placeholder 2"/>
          <p:cNvSpPr>
            <a:spLocks noGrp="1"/>
          </p:cNvSpPr>
          <p:nvPr>
            <p:ph idx="1"/>
          </p:nvPr>
        </p:nvSpPr>
        <p:spPr>
          <a:xfrm>
            <a:off x="0" y="838200"/>
            <a:ext cx="8915400" cy="6019800"/>
          </a:xfrm>
        </p:spPr>
        <p:txBody>
          <a:bodyPr>
            <a:normAutofit/>
          </a:bodyPr>
          <a:lstStyle/>
          <a:p>
            <a:pPr algn="just">
              <a:buClr>
                <a:srgbClr val="00FF00"/>
              </a:buClr>
              <a:buFont typeface="Wingdings" pitchFamily="2" charset="2"/>
              <a:buChar char="q"/>
            </a:pPr>
            <a:r>
              <a:rPr lang="en-US" sz="2800" dirty="0"/>
              <a:t>Evaluation is an internal or external management activity to assess the appropriateness of a program's design and implementation methods in achieving both specified objectives and more general development objectives</a:t>
            </a:r>
          </a:p>
          <a:p>
            <a:pPr algn="just">
              <a:buClr>
                <a:srgbClr val="00FF00"/>
              </a:buClr>
              <a:buFont typeface="Wingdings" pitchFamily="2" charset="2"/>
              <a:buChar char="q"/>
            </a:pPr>
            <a:r>
              <a:rPr lang="en-US" sz="2800" dirty="0"/>
              <a:t>Evaluation can be done internally in the form of self-evaluation, or externally or by professionals from the user community</a:t>
            </a:r>
          </a:p>
          <a:p>
            <a:pPr algn="just">
              <a:buClr>
                <a:srgbClr val="00FF00"/>
              </a:buClr>
              <a:buFont typeface="Wingdings" pitchFamily="2" charset="2"/>
              <a:buChar char="q"/>
            </a:pPr>
            <a:r>
              <a:rPr lang="en-US" sz="2800" dirty="0"/>
              <a:t>This involves looking back to what we have done and realizing the strengths or weaknesses, learning what to modify, and extracting 'good practices' for further implementation to ensure better performance</a:t>
            </a:r>
          </a:p>
        </p:txBody>
      </p:sp>
      <p:sp>
        <p:nvSpPr>
          <p:cNvPr id="4" name="Slide Number Placeholder 3"/>
          <p:cNvSpPr>
            <a:spLocks noGrp="1"/>
          </p:cNvSpPr>
          <p:nvPr>
            <p:ph type="sldNum" sz="quarter" idx="12"/>
          </p:nvPr>
        </p:nvSpPr>
        <p:spPr/>
        <p:txBody>
          <a:bodyPr/>
          <a:lstStyle/>
          <a:p>
            <a:fld id="{5ED1007E-4EAC-4754-A3A8-2AF4E51C0385}" type="slidenum">
              <a:rPr lang="en-US" smtClean="0"/>
              <a:pPr/>
              <a:t>70</a:t>
            </a:fld>
            <a:endParaRPr lang="en-US"/>
          </a:p>
        </p:txBody>
      </p:sp>
    </p:spTree>
  </p:cSld>
  <p:clrMapOvr>
    <a:masterClrMapping/>
  </p:clrMapOvr>
  <p:transition>
    <p:wedge/>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dirty="0"/>
              <a:t>Cont’d</a:t>
            </a:r>
          </a:p>
        </p:txBody>
      </p:sp>
      <p:sp>
        <p:nvSpPr>
          <p:cNvPr id="3" name="Content Placeholder 2"/>
          <p:cNvSpPr>
            <a:spLocks noGrp="1"/>
          </p:cNvSpPr>
          <p:nvPr>
            <p:ph idx="1"/>
          </p:nvPr>
        </p:nvSpPr>
        <p:spPr>
          <a:xfrm>
            <a:off x="304800" y="914400"/>
            <a:ext cx="8534400" cy="5562600"/>
          </a:xfrm>
        </p:spPr>
        <p:txBody>
          <a:bodyPr/>
          <a:lstStyle/>
          <a:p>
            <a:pPr algn="just">
              <a:buFont typeface="Wingdings" pitchFamily="2" charset="2"/>
              <a:buChar char="q"/>
            </a:pPr>
            <a:r>
              <a:rPr lang="en-US" dirty="0"/>
              <a:t>The core purpose of evaluation can be summarized as follows:</a:t>
            </a:r>
          </a:p>
          <a:p>
            <a:pPr marL="514350" lvl="0" indent="-514350" algn="just">
              <a:buClr>
                <a:srgbClr val="FB17CA"/>
              </a:buClr>
              <a:buFont typeface="+mj-lt"/>
              <a:buAutoNum type="arabicPeriod"/>
            </a:pPr>
            <a:r>
              <a:rPr lang="en-US" dirty="0"/>
              <a:t>To improve the overall performance of EMIS functions</a:t>
            </a:r>
          </a:p>
          <a:p>
            <a:pPr marL="514350" lvl="0" indent="-514350" algn="just">
              <a:buClr>
                <a:srgbClr val="FB17CA"/>
              </a:buClr>
              <a:buFont typeface="+mj-lt"/>
              <a:buAutoNum type="arabicPeriod"/>
            </a:pPr>
            <a:r>
              <a:rPr lang="en-US" dirty="0"/>
              <a:t>To explore choices that are available to us</a:t>
            </a:r>
          </a:p>
          <a:p>
            <a:pPr marL="514350" lvl="0" indent="-514350" algn="just">
              <a:buClr>
                <a:srgbClr val="FB17CA"/>
              </a:buClr>
              <a:buFont typeface="+mj-lt"/>
              <a:buAutoNum type="arabicPeriod"/>
            </a:pPr>
            <a:r>
              <a:rPr lang="en-US" dirty="0"/>
              <a:t>To learn valuable lessons and better manage the work for which we are accountable.</a:t>
            </a:r>
          </a:p>
          <a:p>
            <a:pPr algn="just"/>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71</a:t>
            </a:fld>
            <a:endParaRPr lang="en-US"/>
          </a:p>
        </p:txBody>
      </p:sp>
    </p:spTree>
  </p:cSld>
  <p:clrMapOvr>
    <a:masterClrMapping/>
  </p:clrMapOvr>
  <p:transition>
    <p:wedge/>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fontScale="90000"/>
          </a:bodyPr>
          <a:lstStyle/>
          <a:p>
            <a:br>
              <a:rPr lang="en-US" b="1" dirty="0"/>
            </a:br>
            <a:r>
              <a:rPr lang="en-US" b="1" dirty="0"/>
              <a:t>Decentralization</a:t>
            </a:r>
            <a:br>
              <a:rPr lang="en-US" dirty="0"/>
            </a:br>
            <a:endParaRPr lang="en-US" dirty="0"/>
          </a:p>
        </p:txBody>
      </p:sp>
      <p:sp>
        <p:nvSpPr>
          <p:cNvPr id="3" name="Content Placeholder 2"/>
          <p:cNvSpPr>
            <a:spLocks noGrp="1"/>
          </p:cNvSpPr>
          <p:nvPr>
            <p:ph idx="1"/>
          </p:nvPr>
        </p:nvSpPr>
        <p:spPr>
          <a:xfrm>
            <a:off x="152400" y="838200"/>
            <a:ext cx="8763000" cy="6019800"/>
          </a:xfrm>
        </p:spPr>
        <p:txBody>
          <a:bodyPr>
            <a:normAutofit lnSpcReduction="10000"/>
          </a:bodyPr>
          <a:lstStyle/>
          <a:p>
            <a:pPr>
              <a:buFont typeface="Wingdings" pitchFamily="2" charset="2"/>
              <a:buChar char="q"/>
            </a:pPr>
            <a:r>
              <a:rPr lang="en-US" dirty="0"/>
              <a:t>In the context of EMIS management, decentralization is defined as the share of:</a:t>
            </a:r>
          </a:p>
          <a:p>
            <a:pPr marL="574675" indent="-58738">
              <a:buFont typeface="Wingdings" pitchFamily="2" charset="2"/>
              <a:buChar char="Ø"/>
            </a:pPr>
            <a:r>
              <a:rPr lang="en-US" dirty="0"/>
              <a:t>authority</a:t>
            </a:r>
          </a:p>
          <a:p>
            <a:pPr marL="574675" indent="-58738">
              <a:buFont typeface="Wingdings" pitchFamily="2" charset="2"/>
              <a:buChar char="Ø"/>
            </a:pPr>
            <a:r>
              <a:rPr lang="en-US" dirty="0"/>
              <a:t>Responsibility</a:t>
            </a:r>
          </a:p>
          <a:p>
            <a:pPr marL="574675" indent="-58738">
              <a:buFont typeface="Wingdings" pitchFamily="2" charset="2"/>
              <a:buChar char="Ø"/>
            </a:pPr>
            <a:r>
              <a:rPr lang="en-US" dirty="0"/>
              <a:t> accountability of data collection</a:t>
            </a:r>
          </a:p>
          <a:p>
            <a:pPr marL="574675" indent="-58738">
              <a:buFont typeface="Wingdings" pitchFamily="2" charset="2"/>
              <a:buChar char="Ø"/>
            </a:pPr>
            <a:r>
              <a:rPr lang="en-US" dirty="0"/>
              <a:t>Processing</a:t>
            </a:r>
          </a:p>
          <a:p>
            <a:pPr marL="574675" indent="-58738">
              <a:buFont typeface="Wingdings" pitchFamily="2" charset="2"/>
              <a:buChar char="Ø"/>
            </a:pPr>
            <a:r>
              <a:rPr lang="en-US" dirty="0"/>
              <a:t> analysis</a:t>
            </a:r>
          </a:p>
          <a:p>
            <a:pPr marL="574675" indent="-58738">
              <a:buFont typeface="Wingdings" pitchFamily="2" charset="2"/>
              <a:buChar char="Ø"/>
            </a:pPr>
            <a:r>
              <a:rPr lang="en-US" dirty="0"/>
              <a:t> publication</a:t>
            </a:r>
          </a:p>
          <a:p>
            <a:pPr marL="574675" indent="-58738">
              <a:buFont typeface="Wingdings" pitchFamily="2" charset="2"/>
              <a:buChar char="Ø"/>
            </a:pPr>
            <a:r>
              <a:rPr lang="en-US" dirty="0"/>
              <a:t>Distribution</a:t>
            </a:r>
          </a:p>
          <a:p>
            <a:pPr marL="574675" indent="-58738">
              <a:buFont typeface="Wingdings" pitchFamily="2" charset="2"/>
              <a:buChar char="Ø"/>
            </a:pPr>
            <a:r>
              <a:rPr lang="en-US" dirty="0"/>
              <a:t> reporting and dissemination of information to lower levels of administrative units</a:t>
            </a:r>
          </a:p>
        </p:txBody>
      </p:sp>
      <p:sp>
        <p:nvSpPr>
          <p:cNvPr id="4" name="Slide Number Placeholder 3"/>
          <p:cNvSpPr>
            <a:spLocks noGrp="1"/>
          </p:cNvSpPr>
          <p:nvPr>
            <p:ph type="sldNum" sz="quarter" idx="12"/>
          </p:nvPr>
        </p:nvSpPr>
        <p:spPr/>
        <p:txBody>
          <a:bodyPr/>
          <a:lstStyle/>
          <a:p>
            <a:fld id="{5ED1007E-4EAC-4754-A3A8-2AF4E51C0385}" type="slidenum">
              <a:rPr lang="en-US" smtClean="0"/>
              <a:pPr/>
              <a:t>72</a:t>
            </a:fld>
            <a:endParaRPr lang="en-US"/>
          </a:p>
        </p:txBody>
      </p:sp>
    </p:spTree>
  </p:cSld>
  <p:clrMapOvr>
    <a:masterClrMapping/>
  </p:clrMapOvr>
  <p:transition>
    <p:wedge/>
  </p:transition>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a:bodyPr>
          <a:lstStyle/>
          <a:p>
            <a:r>
              <a:rPr lang="en-US" sz="3200" b="1" dirty="0"/>
              <a:t>Advantages of Decentralization</a:t>
            </a:r>
            <a:endParaRPr lang="en-US" sz="3200" dirty="0"/>
          </a:p>
        </p:txBody>
      </p:sp>
      <p:sp>
        <p:nvSpPr>
          <p:cNvPr id="3" name="Content Placeholder 2"/>
          <p:cNvSpPr>
            <a:spLocks noGrp="1"/>
          </p:cNvSpPr>
          <p:nvPr>
            <p:ph idx="1"/>
          </p:nvPr>
        </p:nvSpPr>
        <p:spPr>
          <a:xfrm>
            <a:off x="228600" y="762000"/>
            <a:ext cx="8686800" cy="5867400"/>
          </a:xfrm>
        </p:spPr>
        <p:txBody>
          <a:bodyPr>
            <a:normAutofit/>
          </a:bodyPr>
          <a:lstStyle/>
          <a:p>
            <a:pPr>
              <a:buClr>
                <a:srgbClr val="FB17CA"/>
              </a:buClr>
              <a:buFont typeface="Wingdings" pitchFamily="2" charset="2"/>
              <a:buChar char="v"/>
            </a:pPr>
            <a:r>
              <a:rPr lang="en-US" sz="2800" dirty="0"/>
              <a:t>The routine workload at central EMIS relating to data collection, data entry, and monitoring of returns will be lower</a:t>
            </a:r>
          </a:p>
          <a:p>
            <a:pPr>
              <a:buClr>
                <a:srgbClr val="FB17CA"/>
              </a:buClr>
              <a:buFont typeface="Wingdings" pitchFamily="2" charset="2"/>
              <a:buChar char="v"/>
            </a:pPr>
            <a:r>
              <a:rPr lang="en-US" sz="2800" dirty="0"/>
              <a:t>The work of EMIS will attract more attention and more coverage. </a:t>
            </a:r>
          </a:p>
          <a:p>
            <a:pPr>
              <a:buClr>
                <a:srgbClr val="FB17CA"/>
              </a:buClr>
              <a:buFont typeface="Wingdings" pitchFamily="2" charset="2"/>
              <a:buChar char="v"/>
            </a:pPr>
            <a:r>
              <a:rPr lang="en-US" sz="2800" dirty="0"/>
              <a:t>The quality of data collected should improve</a:t>
            </a:r>
          </a:p>
          <a:p>
            <a:pPr>
              <a:buClr>
                <a:srgbClr val="FB17CA"/>
              </a:buClr>
              <a:buFont typeface="Wingdings" pitchFamily="2" charset="2"/>
              <a:buChar char="v"/>
            </a:pPr>
            <a:r>
              <a:rPr lang="en-US" sz="2800" dirty="0"/>
              <a:t>It is hoped that regions will provide better services for regional-level information users and those at central level reporting by increasing their own level of awareness over time.</a:t>
            </a:r>
          </a:p>
          <a:p>
            <a:pPr>
              <a:buClr>
                <a:srgbClr val="FB17CA"/>
              </a:buClr>
              <a:buFont typeface="Wingdings" pitchFamily="2" charset="2"/>
              <a:buChar char="v"/>
            </a:pPr>
            <a:r>
              <a:rPr lang="en-US" sz="2800" dirty="0"/>
              <a:t>Central EMIS will have more time to train regions and coordinate their work</a:t>
            </a:r>
          </a:p>
          <a:p>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73</a:t>
            </a:fld>
            <a:endParaRPr lang="en-US"/>
          </a:p>
        </p:txBody>
      </p:sp>
    </p:spTree>
  </p:cSld>
  <p:clrMapOvr>
    <a:masterClrMapping/>
  </p:clrMapOvr>
  <p:transition>
    <p:wedge/>
  </p:transition>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38200"/>
          </a:xfrm>
        </p:spPr>
        <p:txBody>
          <a:bodyPr>
            <a:normAutofit/>
          </a:bodyPr>
          <a:lstStyle/>
          <a:p>
            <a:r>
              <a:rPr lang="en-US" sz="3200" b="1" dirty="0"/>
              <a:t>Communication and Information Services</a:t>
            </a:r>
            <a:endParaRPr lang="en-US" sz="3200" dirty="0"/>
          </a:p>
        </p:txBody>
      </p:sp>
      <p:sp>
        <p:nvSpPr>
          <p:cNvPr id="3" name="Content Placeholder 2"/>
          <p:cNvSpPr>
            <a:spLocks noGrp="1"/>
          </p:cNvSpPr>
          <p:nvPr>
            <p:ph idx="1"/>
          </p:nvPr>
        </p:nvSpPr>
        <p:spPr>
          <a:xfrm>
            <a:off x="228600" y="762000"/>
            <a:ext cx="8686800" cy="5867400"/>
          </a:xfrm>
        </p:spPr>
        <p:txBody>
          <a:bodyPr>
            <a:normAutofit/>
          </a:bodyPr>
          <a:lstStyle/>
          <a:p>
            <a:pPr algn="just">
              <a:buClr>
                <a:srgbClr val="FB17CA"/>
              </a:buClr>
              <a:buFont typeface="Wingdings" pitchFamily="2" charset="2"/>
              <a:buChar char="v"/>
            </a:pPr>
            <a:r>
              <a:rPr lang="en-US" sz="2800" dirty="0"/>
              <a:t>Communication is another essential component of the EMIS management system. </a:t>
            </a:r>
          </a:p>
          <a:p>
            <a:pPr algn="just">
              <a:buClr>
                <a:srgbClr val="FB17CA"/>
              </a:buClr>
              <a:buFont typeface="Wingdings" pitchFamily="2" charset="2"/>
              <a:buChar char="v"/>
            </a:pPr>
            <a:r>
              <a:rPr lang="en-US" sz="2800" dirty="0"/>
              <a:t>Communication here refers to the ability to convey results to users in a simple and understandable way. </a:t>
            </a:r>
          </a:p>
          <a:p>
            <a:pPr algn="just">
              <a:buClr>
                <a:srgbClr val="FB17CA"/>
              </a:buClr>
              <a:buFont typeface="Wingdings" pitchFamily="2" charset="2"/>
              <a:buChar char="v"/>
            </a:pPr>
            <a:r>
              <a:rPr lang="en-US" sz="2800" dirty="0"/>
              <a:t>Thus it involves two parties: </a:t>
            </a:r>
          </a:p>
          <a:p>
            <a:pPr marL="796925" indent="0" algn="just">
              <a:buClr>
                <a:srgbClr val="FB17CA"/>
              </a:buClr>
              <a:buFont typeface="Wingdings" pitchFamily="2" charset="2"/>
              <a:buChar char="ü"/>
            </a:pPr>
            <a:r>
              <a:rPr lang="en-US" sz="2800" dirty="0"/>
              <a:t> the </a:t>
            </a:r>
            <a:r>
              <a:rPr lang="en-US" sz="2800" dirty="0">
                <a:solidFill>
                  <a:srgbClr val="002060"/>
                </a:solidFill>
              </a:rPr>
              <a:t>sender</a:t>
            </a:r>
            <a:r>
              <a:rPr lang="en-US" sz="2800" dirty="0"/>
              <a:t>, and</a:t>
            </a:r>
          </a:p>
          <a:p>
            <a:pPr marL="796925" indent="0" algn="just">
              <a:buClr>
                <a:srgbClr val="FB17CA"/>
              </a:buClr>
              <a:buFont typeface="Wingdings" pitchFamily="2" charset="2"/>
              <a:buChar char="ü"/>
            </a:pPr>
            <a:r>
              <a:rPr lang="en-US" sz="2800" dirty="0"/>
              <a:t> the </a:t>
            </a:r>
            <a:r>
              <a:rPr lang="en-US" sz="2800" dirty="0">
                <a:solidFill>
                  <a:srgbClr val="F71B5A"/>
                </a:solidFill>
              </a:rPr>
              <a:t>receiver</a:t>
            </a:r>
            <a:r>
              <a:rPr lang="en-US" sz="2800" dirty="0"/>
              <a:t>. </a:t>
            </a:r>
          </a:p>
          <a:p>
            <a:pPr algn="just">
              <a:buClr>
                <a:srgbClr val="FB17CA"/>
              </a:buClr>
              <a:buFont typeface="Wingdings" pitchFamily="2" charset="2"/>
              <a:buChar char="v"/>
            </a:pPr>
            <a:r>
              <a:rPr lang="en-US" sz="2800" dirty="0"/>
              <a:t>The objective in communication is to put across the intention of the producer to the user as understood by the sender and make sure that the receiver has understood it correctly</a:t>
            </a:r>
          </a:p>
        </p:txBody>
      </p:sp>
      <p:sp>
        <p:nvSpPr>
          <p:cNvPr id="4" name="Slide Number Placeholder 3"/>
          <p:cNvSpPr>
            <a:spLocks noGrp="1"/>
          </p:cNvSpPr>
          <p:nvPr>
            <p:ph type="sldNum" sz="quarter" idx="12"/>
          </p:nvPr>
        </p:nvSpPr>
        <p:spPr/>
        <p:txBody>
          <a:bodyPr/>
          <a:lstStyle/>
          <a:p>
            <a:fld id="{5ED1007E-4EAC-4754-A3A8-2AF4E51C0385}" type="slidenum">
              <a:rPr lang="en-US" smtClean="0"/>
              <a:pPr/>
              <a:t>74</a:t>
            </a:fld>
            <a:endParaRPr lang="en-US"/>
          </a:p>
        </p:txBody>
      </p:sp>
    </p:spTree>
  </p:cSld>
  <p:clrMapOvr>
    <a:masterClrMapping/>
  </p:clrMapOvr>
  <p:transition>
    <p:wedge/>
  </p:transition>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lstStyle/>
          <a:p>
            <a:r>
              <a:rPr lang="en-US" dirty="0"/>
              <a:t>Cont’d</a:t>
            </a:r>
          </a:p>
        </p:txBody>
      </p:sp>
      <p:sp>
        <p:nvSpPr>
          <p:cNvPr id="3" name="Content Placeholder 2"/>
          <p:cNvSpPr>
            <a:spLocks noGrp="1"/>
          </p:cNvSpPr>
          <p:nvPr>
            <p:ph idx="1"/>
          </p:nvPr>
        </p:nvSpPr>
        <p:spPr>
          <a:xfrm>
            <a:off x="457200" y="762000"/>
            <a:ext cx="8458200" cy="5867400"/>
          </a:xfrm>
        </p:spPr>
        <p:txBody>
          <a:bodyPr/>
          <a:lstStyle/>
          <a:p>
            <a:pPr>
              <a:buFont typeface="Wingdings" pitchFamily="2" charset="2"/>
              <a:buChar char="q"/>
            </a:pPr>
            <a:r>
              <a:rPr lang="en-US" dirty="0"/>
              <a:t>The media of transmission include:</a:t>
            </a:r>
          </a:p>
          <a:p>
            <a:pPr lvl="0" indent="290513">
              <a:buClr>
                <a:srgbClr val="FB17CA"/>
              </a:buClr>
              <a:buFont typeface="Wingdings" pitchFamily="2" charset="2"/>
              <a:buChar char="ü"/>
            </a:pPr>
            <a:r>
              <a:rPr lang="en-US" dirty="0"/>
              <a:t>A written report</a:t>
            </a:r>
          </a:p>
          <a:p>
            <a:pPr lvl="0" indent="290513">
              <a:buClr>
                <a:srgbClr val="FB17CA"/>
              </a:buClr>
              <a:buFont typeface="Wingdings" pitchFamily="2" charset="2"/>
              <a:buChar char="ü"/>
            </a:pPr>
            <a:r>
              <a:rPr lang="en-US" dirty="0"/>
              <a:t>Annual abstracts</a:t>
            </a:r>
          </a:p>
          <a:p>
            <a:pPr lvl="0" indent="290513">
              <a:buClr>
                <a:srgbClr val="FB17CA"/>
              </a:buClr>
              <a:buFont typeface="Wingdings" pitchFamily="2" charset="2"/>
              <a:buChar char="ü"/>
            </a:pPr>
            <a:r>
              <a:rPr lang="en-US" dirty="0"/>
              <a:t>Indicators report</a:t>
            </a:r>
          </a:p>
          <a:p>
            <a:pPr lvl="0" indent="290513">
              <a:buClr>
                <a:srgbClr val="FB17CA"/>
              </a:buClr>
              <a:buFont typeface="Wingdings" pitchFamily="2" charset="2"/>
              <a:buChar char="ü"/>
            </a:pPr>
            <a:r>
              <a:rPr lang="en-US" dirty="0"/>
              <a:t>Briefings</a:t>
            </a:r>
          </a:p>
          <a:p>
            <a:pPr lvl="0" indent="290513">
              <a:buClr>
                <a:srgbClr val="FB17CA"/>
              </a:buClr>
              <a:buFont typeface="Wingdings" pitchFamily="2" charset="2"/>
              <a:buChar char="ü"/>
            </a:pPr>
            <a:r>
              <a:rPr lang="en-US" dirty="0"/>
              <a:t>Individual or group discussions</a:t>
            </a:r>
          </a:p>
          <a:p>
            <a:pPr lvl="0" indent="290513">
              <a:buClr>
                <a:srgbClr val="FB17CA"/>
              </a:buClr>
              <a:buFont typeface="Wingdings" pitchFamily="2" charset="2"/>
              <a:buChar char="ü"/>
            </a:pPr>
            <a:r>
              <a:rPr lang="en-US" dirty="0"/>
              <a:t>Workshop presentations</a:t>
            </a:r>
          </a:p>
          <a:p>
            <a:pPr lvl="0" indent="290513">
              <a:buClr>
                <a:srgbClr val="FB17CA"/>
              </a:buClr>
              <a:buFont typeface="Wingdings" pitchFamily="2" charset="2"/>
              <a:buChar char="ü"/>
            </a:pPr>
            <a:r>
              <a:rPr lang="en-US" dirty="0"/>
              <a:t>Telephone conversations</a:t>
            </a:r>
          </a:p>
          <a:p>
            <a:pPr lvl="0" indent="290513">
              <a:buClr>
                <a:srgbClr val="FB17CA"/>
              </a:buClr>
              <a:buFont typeface="Wingdings" pitchFamily="2" charset="2"/>
              <a:buChar char="ü"/>
            </a:pPr>
            <a:r>
              <a:rPr lang="en-US" dirty="0"/>
              <a:t>Email communication etc.</a:t>
            </a:r>
          </a:p>
          <a:p>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75</a:t>
            </a:fld>
            <a:endParaRPr lang="en-US"/>
          </a:p>
        </p:txBody>
      </p:sp>
    </p:spTree>
  </p:cSld>
  <p:clrMapOvr>
    <a:masterClrMapping/>
  </p:clrMapOvr>
  <p:transition>
    <p:wedge/>
  </p:transition>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dirty="0"/>
              <a:t>Documentation</a:t>
            </a:r>
          </a:p>
        </p:txBody>
      </p:sp>
      <p:sp>
        <p:nvSpPr>
          <p:cNvPr id="3" name="Content Placeholder 2"/>
          <p:cNvSpPr>
            <a:spLocks noGrp="1"/>
          </p:cNvSpPr>
          <p:nvPr>
            <p:ph idx="1"/>
          </p:nvPr>
        </p:nvSpPr>
        <p:spPr>
          <a:xfrm>
            <a:off x="457200" y="838200"/>
            <a:ext cx="8229600" cy="5715000"/>
          </a:xfrm>
        </p:spPr>
        <p:txBody>
          <a:bodyPr>
            <a:normAutofit/>
          </a:bodyPr>
          <a:lstStyle/>
          <a:p>
            <a:pPr algn="just">
              <a:buBlip>
                <a:blip r:embed="rId2"/>
              </a:buBlip>
            </a:pPr>
            <a:r>
              <a:rPr lang="en-US" dirty="0"/>
              <a:t>One of the most important parts of our role in EMIS is document</a:t>
            </a:r>
          </a:p>
          <a:p>
            <a:pPr algn="just">
              <a:buBlip>
                <a:blip r:embed="rId2"/>
              </a:buBlip>
            </a:pPr>
            <a:r>
              <a:rPr lang="en-US" dirty="0"/>
              <a:t>all have to be documented, not only for our own future reference but also for the next generation. </a:t>
            </a:r>
          </a:p>
          <a:p>
            <a:pPr algn="just">
              <a:buBlip>
                <a:blip r:embed="rId2"/>
              </a:buBlip>
            </a:pPr>
            <a:r>
              <a:rPr lang="en-US" dirty="0"/>
              <a:t>So doing saves time, money and manpower; when results of our work are properly documented, future generations will be able to build on and learn from what we have done</a:t>
            </a:r>
          </a:p>
        </p:txBody>
      </p:sp>
      <p:sp>
        <p:nvSpPr>
          <p:cNvPr id="4" name="Slide Number Placeholder 3"/>
          <p:cNvSpPr>
            <a:spLocks noGrp="1"/>
          </p:cNvSpPr>
          <p:nvPr>
            <p:ph type="sldNum" sz="quarter" idx="12"/>
          </p:nvPr>
        </p:nvSpPr>
        <p:spPr/>
        <p:txBody>
          <a:bodyPr/>
          <a:lstStyle/>
          <a:p>
            <a:fld id="{5ED1007E-4EAC-4754-A3A8-2AF4E51C0385}" type="slidenum">
              <a:rPr lang="en-US" smtClean="0"/>
              <a:pPr/>
              <a:t>76</a:t>
            </a:fld>
            <a:endParaRPr lang="en-US"/>
          </a:p>
        </p:txBody>
      </p:sp>
    </p:spTree>
  </p:cSld>
  <p:clrMapOvr>
    <a:masterClrMapping/>
  </p:clrMapOvr>
  <p:transition>
    <p:wedge/>
  </p:transition>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normAutofit fontScale="90000"/>
          </a:bodyPr>
          <a:lstStyle/>
          <a:p>
            <a:br>
              <a:rPr lang="en-CA" sz="3600" b="1" dirty="0"/>
            </a:br>
            <a:r>
              <a:rPr lang="en-CA" sz="3600" b="1" dirty="0"/>
              <a:t>4.5. Steps in the Operation of an EMIS</a:t>
            </a:r>
            <a:br>
              <a:rPr lang="en-US" dirty="0"/>
            </a:br>
            <a:endParaRPr lang="en-US" dirty="0"/>
          </a:p>
        </p:txBody>
      </p:sp>
      <p:sp>
        <p:nvSpPr>
          <p:cNvPr id="3" name="Content Placeholder 2"/>
          <p:cNvSpPr>
            <a:spLocks noGrp="1"/>
          </p:cNvSpPr>
          <p:nvPr>
            <p:ph idx="1"/>
          </p:nvPr>
        </p:nvSpPr>
        <p:spPr>
          <a:xfrm>
            <a:off x="304800" y="762000"/>
            <a:ext cx="8686800" cy="5943600"/>
          </a:xfrm>
        </p:spPr>
        <p:txBody>
          <a:bodyPr>
            <a:normAutofit/>
          </a:bodyPr>
          <a:lstStyle/>
          <a:p>
            <a:pPr algn="just">
              <a:buClr>
                <a:srgbClr val="FB17CA"/>
              </a:buClr>
              <a:buFont typeface="Wingdings" pitchFamily="2" charset="2"/>
              <a:buChar char="v"/>
            </a:pPr>
            <a:r>
              <a:rPr lang="en-CA" sz="2800" dirty="0"/>
              <a:t>There could be different steps for achieving a successful operation of EMIS. </a:t>
            </a:r>
          </a:p>
          <a:p>
            <a:pPr algn="just">
              <a:buClr>
                <a:srgbClr val="FB17CA"/>
              </a:buClr>
              <a:buFont typeface="Wingdings" pitchFamily="2" charset="2"/>
              <a:buChar char="v"/>
            </a:pPr>
            <a:r>
              <a:rPr lang="en-CA" sz="2800" dirty="0"/>
              <a:t>The system can be understood as a process of assuring informed decision-making on educational issues. </a:t>
            </a:r>
          </a:p>
          <a:p>
            <a:pPr algn="just">
              <a:buClr>
                <a:srgbClr val="FB17CA"/>
              </a:buClr>
              <a:buFont typeface="Wingdings" pitchFamily="2" charset="2"/>
              <a:buChar char="v"/>
            </a:pPr>
            <a:r>
              <a:rPr lang="en-CA" sz="2800" dirty="0"/>
              <a:t>At each stage, educational planners have an important role.</a:t>
            </a:r>
            <a:endParaRPr lang="en-US" sz="2800" dirty="0"/>
          </a:p>
          <a:p>
            <a:pPr algn="just">
              <a:buBlip>
                <a:blip r:embed="rId2"/>
              </a:buBlip>
            </a:pPr>
            <a:r>
              <a:rPr lang="en-CA" sz="2800" b="1" dirty="0"/>
              <a:t>EMIS Context</a:t>
            </a:r>
            <a:endParaRPr lang="en-US" sz="2800" b="1" dirty="0"/>
          </a:p>
          <a:p>
            <a:pPr algn="just">
              <a:buBlip>
                <a:blip r:embed="rId2"/>
              </a:buBlip>
            </a:pPr>
            <a:r>
              <a:rPr lang="en-CA" sz="2800" dirty="0"/>
              <a:t>In the first stage, an educational planner needs to be sensitive and recognize the general policy concerns that are considered as high priority issue by decision-makers. </a:t>
            </a:r>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77</a:t>
            </a:fld>
            <a:endParaRPr lang="en-US"/>
          </a:p>
        </p:txBody>
      </p:sp>
    </p:spTree>
  </p:cSld>
  <p:clrMapOvr>
    <a:masterClrMapping/>
  </p:clrMapOvr>
  <p:transition>
    <p:wedge/>
  </p:transition>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r>
              <a:rPr lang="en-US" dirty="0"/>
              <a:t>Cont’d</a:t>
            </a:r>
          </a:p>
        </p:txBody>
      </p:sp>
      <p:sp>
        <p:nvSpPr>
          <p:cNvPr id="3" name="Content Placeholder 2"/>
          <p:cNvSpPr>
            <a:spLocks noGrp="1"/>
          </p:cNvSpPr>
          <p:nvPr>
            <p:ph idx="1"/>
          </p:nvPr>
        </p:nvSpPr>
        <p:spPr>
          <a:xfrm>
            <a:off x="457200" y="685800"/>
            <a:ext cx="8229600" cy="5440363"/>
          </a:xfrm>
        </p:spPr>
        <p:txBody>
          <a:bodyPr/>
          <a:lstStyle/>
          <a:p>
            <a:pPr>
              <a:buFont typeface="Wingdings" pitchFamily="2" charset="2"/>
              <a:buChar char="q"/>
            </a:pPr>
            <a:r>
              <a:rPr lang="en-CA" dirty="0"/>
              <a:t>Their concerns can be identified by</a:t>
            </a:r>
          </a:p>
          <a:p>
            <a:pPr marL="973138" lvl="0" indent="-457200">
              <a:buClr>
                <a:srgbClr val="3729E9"/>
              </a:buClr>
              <a:buFont typeface="Wingdings" pitchFamily="2" charset="2"/>
              <a:buChar char="v"/>
            </a:pPr>
            <a:r>
              <a:rPr lang="en-CA" dirty="0"/>
              <a:t>Conducting a survey among decision-makers</a:t>
            </a:r>
            <a:endParaRPr lang="en-US" dirty="0"/>
          </a:p>
          <a:p>
            <a:pPr marL="973138" lvl="0" indent="-457200">
              <a:buClr>
                <a:srgbClr val="3729E9"/>
              </a:buClr>
              <a:buFont typeface="Wingdings" pitchFamily="2" charset="2"/>
              <a:buChar char="v"/>
            </a:pPr>
            <a:r>
              <a:rPr lang="en-CA" dirty="0"/>
              <a:t>Informally interviewing decision-makers and other information user</a:t>
            </a:r>
            <a:endParaRPr lang="en-US" dirty="0"/>
          </a:p>
          <a:p>
            <a:pPr marL="973138" lvl="0" indent="-457200">
              <a:buClr>
                <a:srgbClr val="3729E9"/>
              </a:buClr>
              <a:buFont typeface="Wingdings" pitchFamily="2" charset="2"/>
              <a:buChar char="v"/>
            </a:pPr>
            <a:r>
              <a:rPr lang="en-CA" dirty="0"/>
              <a:t>Systematically paying attention to public opinion or media reports</a:t>
            </a:r>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78</a:t>
            </a:fld>
            <a:endParaRPr lang="en-US"/>
          </a:p>
        </p:txBody>
      </p:sp>
    </p:spTree>
  </p:cSld>
  <p:clrMapOvr>
    <a:masterClrMapping/>
  </p:clrMapOvr>
  <p:transition>
    <p:wedge/>
  </p:transition>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fontScale="90000"/>
          </a:bodyPr>
          <a:lstStyle/>
          <a:p>
            <a:br>
              <a:rPr lang="en-CA" b="1" dirty="0"/>
            </a:br>
            <a:r>
              <a:rPr lang="en-CA" b="1" dirty="0"/>
              <a:t>Data Format and Source(S)</a:t>
            </a:r>
            <a:br>
              <a:rPr lang="en-US" dirty="0"/>
            </a:br>
            <a:endParaRPr lang="en-US" dirty="0"/>
          </a:p>
        </p:txBody>
      </p:sp>
      <p:sp>
        <p:nvSpPr>
          <p:cNvPr id="3" name="Content Placeholder 2"/>
          <p:cNvSpPr>
            <a:spLocks noGrp="1"/>
          </p:cNvSpPr>
          <p:nvPr>
            <p:ph idx="1"/>
          </p:nvPr>
        </p:nvSpPr>
        <p:spPr>
          <a:xfrm>
            <a:off x="304800" y="762000"/>
            <a:ext cx="8458200" cy="5791200"/>
          </a:xfrm>
        </p:spPr>
        <p:txBody>
          <a:bodyPr>
            <a:normAutofit fontScale="77500" lnSpcReduction="20000"/>
          </a:bodyPr>
          <a:lstStyle/>
          <a:p>
            <a:pPr algn="just">
              <a:buFont typeface="Wingdings" pitchFamily="2" charset="2"/>
              <a:buChar char="q"/>
            </a:pPr>
            <a:r>
              <a:rPr lang="en-CA" sz="3300" dirty="0"/>
              <a:t>In this stage you will determine whether data already exist and whether the existing data are still valid for use. </a:t>
            </a:r>
          </a:p>
          <a:p>
            <a:pPr algn="just">
              <a:buFont typeface="Wingdings" pitchFamily="2" charset="2"/>
              <a:buChar char="q"/>
            </a:pPr>
            <a:r>
              <a:rPr lang="en-CA" sz="3300" dirty="0"/>
              <a:t>Some data may be available in electronic format, and others may exist in paper format.</a:t>
            </a:r>
            <a:endParaRPr lang="en-US" sz="3300" dirty="0"/>
          </a:p>
          <a:p>
            <a:pPr algn="just"/>
            <a:r>
              <a:rPr lang="en-CA" sz="3300" b="1" dirty="0"/>
              <a:t>Database Building</a:t>
            </a:r>
            <a:endParaRPr lang="en-US" sz="3300" dirty="0"/>
          </a:p>
          <a:p>
            <a:pPr algn="just">
              <a:buFont typeface="Wingdings" pitchFamily="2" charset="2"/>
              <a:buChar char="q"/>
            </a:pPr>
            <a:r>
              <a:rPr lang="en-CA" sz="3300" dirty="0"/>
              <a:t>If you have undertaken field data collection, or if you located relevant data in print format, at this stage you will need to put the data in to a format that can be read by the computer.</a:t>
            </a:r>
          </a:p>
          <a:p>
            <a:pPr algn="just">
              <a:buFont typeface="Wingdings" pitchFamily="2" charset="2"/>
              <a:buChar char="q"/>
            </a:pPr>
            <a:r>
              <a:rPr lang="en-CA" sz="3300" dirty="0"/>
              <a:t> You will build a database by first creating an electronic codebook (a field defining the structure of a file with detailed information about all the variables), and then you will enter the collected data, and subsequently clean the data’ by applying quality control rules on incoming data.</a:t>
            </a:r>
            <a:endParaRPr lang="en-US" sz="3300" dirty="0"/>
          </a:p>
          <a:p>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79</a:t>
            </a:fld>
            <a:endParaRPr lang="en-US"/>
          </a:p>
        </p:txBody>
      </p:sp>
    </p:spTree>
  </p:cSld>
  <p:clrMapOvr>
    <a:masterClrMapping/>
  </p:clrMapOvr>
  <p:transition>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838199"/>
          </a:xfrm>
        </p:spPr>
        <p:txBody>
          <a:bodyPr>
            <a:noAutofit/>
          </a:bodyPr>
          <a:lstStyle/>
          <a:p>
            <a:pPr marL="633413" indent="-633413" algn="just"/>
            <a:r>
              <a:rPr lang="en-CA" sz="3600" b="1" dirty="0"/>
              <a:t>1.2. Identifying information Needs for Planning and   Decision- making</a:t>
            </a:r>
            <a:endParaRPr lang="en-US" sz="3600" dirty="0"/>
          </a:p>
        </p:txBody>
      </p:sp>
      <p:sp>
        <p:nvSpPr>
          <p:cNvPr id="3" name="Subtitle 2"/>
          <p:cNvSpPr>
            <a:spLocks noGrp="1"/>
          </p:cNvSpPr>
          <p:nvPr>
            <p:ph type="subTitle" idx="1"/>
          </p:nvPr>
        </p:nvSpPr>
        <p:spPr>
          <a:xfrm>
            <a:off x="228600" y="990600"/>
            <a:ext cx="8686800" cy="5867400"/>
          </a:xfrm>
        </p:spPr>
        <p:txBody>
          <a:bodyPr>
            <a:noAutofit/>
          </a:bodyPr>
          <a:lstStyle/>
          <a:p>
            <a:pPr marL="339725" indent="-339725" algn="just">
              <a:lnSpc>
                <a:spcPct val="150000"/>
              </a:lnSpc>
              <a:buBlip>
                <a:blip r:embed="rId2"/>
              </a:buBlip>
            </a:pPr>
            <a:r>
              <a:rPr lang="en-US" dirty="0">
                <a:solidFill>
                  <a:schemeClr val="tx1"/>
                </a:solidFill>
              </a:rPr>
              <a:t>Before addressing data needs, it is important to locate </a:t>
            </a:r>
            <a:r>
              <a:rPr lang="en-US" dirty="0">
                <a:solidFill>
                  <a:schemeClr val="tx1"/>
                </a:solidFill>
                <a:hlinkClick r:id="rId3" action="ppaction://hlinkfile"/>
              </a:rPr>
              <a:t>where decision-making </a:t>
            </a:r>
            <a:r>
              <a:rPr lang="en-US" dirty="0">
                <a:solidFill>
                  <a:schemeClr val="tx1"/>
                </a:solidFill>
              </a:rPr>
              <a:t>is actually taking place across the system. </a:t>
            </a:r>
          </a:p>
          <a:p>
            <a:pPr marL="339725" indent="-339725" algn="just">
              <a:lnSpc>
                <a:spcPct val="150000"/>
              </a:lnSpc>
              <a:buBlip>
                <a:blip r:embed="rId2"/>
              </a:buBlip>
            </a:pPr>
            <a:r>
              <a:rPr lang="en-US" dirty="0">
                <a:solidFill>
                  <a:schemeClr val="tx1"/>
                </a:solidFill>
              </a:rPr>
              <a:t>This can later be used to assess where accountability pressures are likely to be greatest and if data needed for informed decision-making is indeed reaching the appropriate manager or user. </a:t>
            </a:r>
          </a:p>
          <a:p>
            <a:pPr algn="just">
              <a:lnSpc>
                <a:spcPct val="150000"/>
              </a:lnSpc>
            </a:pPr>
            <a:endParaRPr lang="en-US" dirty="0">
              <a:solidFill>
                <a:schemeClr val="tx1"/>
              </a:solidFill>
            </a:endParaRPr>
          </a:p>
        </p:txBody>
      </p:sp>
      <p:sp>
        <p:nvSpPr>
          <p:cNvPr id="4" name="Slide Number Placeholder 3"/>
          <p:cNvSpPr>
            <a:spLocks noGrp="1"/>
          </p:cNvSpPr>
          <p:nvPr>
            <p:ph type="sldNum" sz="quarter" idx="12"/>
          </p:nvPr>
        </p:nvSpPr>
        <p:spPr/>
        <p:txBody>
          <a:bodyPr/>
          <a:lstStyle/>
          <a:p>
            <a:fld id="{5ED1007E-4EAC-4754-A3A8-2AF4E51C0385}" type="slidenum">
              <a:rPr lang="en-US" smtClean="0"/>
              <a:pPr/>
              <a:t>8</a:t>
            </a:fld>
            <a:endParaRPr lang="en-US"/>
          </a:p>
        </p:txBody>
      </p:sp>
    </p:spTree>
  </p:cSld>
  <p:clrMapOvr>
    <a:masterClrMapping/>
  </p:clrMapOvr>
  <p:transition>
    <p:wedge/>
  </p:transition>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762000"/>
          </a:xfrm>
        </p:spPr>
        <p:txBody>
          <a:bodyPr>
            <a:normAutofit/>
          </a:bodyPr>
          <a:lstStyle/>
          <a:p>
            <a:r>
              <a:rPr lang="en-US" dirty="0"/>
              <a:t>Cont’d</a:t>
            </a:r>
          </a:p>
        </p:txBody>
      </p:sp>
      <p:sp>
        <p:nvSpPr>
          <p:cNvPr id="3" name="Content Placeholder 2"/>
          <p:cNvSpPr>
            <a:spLocks noGrp="1"/>
          </p:cNvSpPr>
          <p:nvPr>
            <p:ph idx="1"/>
          </p:nvPr>
        </p:nvSpPr>
        <p:spPr>
          <a:xfrm>
            <a:off x="228600" y="762000"/>
            <a:ext cx="8686800" cy="5715000"/>
          </a:xfrm>
        </p:spPr>
        <p:txBody>
          <a:bodyPr/>
          <a:lstStyle/>
          <a:p>
            <a:r>
              <a:rPr lang="en-CA" dirty="0"/>
              <a:t>A database is a collection of related information, systematically organized in one or several data files. </a:t>
            </a:r>
          </a:p>
          <a:p>
            <a:r>
              <a:rPr lang="en-CA" dirty="0"/>
              <a:t>A data file contains a collection f data with the same characteristics. </a:t>
            </a:r>
            <a:endParaRPr lang="en-CA"/>
          </a:p>
          <a:p>
            <a:r>
              <a:rPr lang="en-CA"/>
              <a:t>A </a:t>
            </a:r>
            <a:r>
              <a:rPr lang="en-CA" dirty="0"/>
              <a:t>data file consists of a number of cases (or records), and each record consists of a number of variables (or fields). </a:t>
            </a:r>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80</a:t>
            </a:fld>
            <a:endParaRPr lang="en-US"/>
          </a:p>
        </p:txBody>
      </p:sp>
    </p:spTree>
  </p:cSld>
  <p:clrMapOvr>
    <a:masterClrMapping/>
  </p:clrMapOvr>
  <p:transition>
    <p:wedge/>
  </p:transition>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br>
              <a:rPr lang="en-CA" b="1" dirty="0"/>
            </a:br>
            <a:r>
              <a:rPr lang="en-CA" b="1" dirty="0"/>
              <a:t>Database Management</a:t>
            </a:r>
            <a:br>
              <a:rPr lang="en-US" dirty="0"/>
            </a:br>
            <a:endParaRPr lang="en-US" dirty="0"/>
          </a:p>
        </p:txBody>
      </p:sp>
      <p:sp>
        <p:nvSpPr>
          <p:cNvPr id="3" name="Content Placeholder 2"/>
          <p:cNvSpPr>
            <a:spLocks noGrp="1"/>
          </p:cNvSpPr>
          <p:nvPr>
            <p:ph idx="1"/>
          </p:nvPr>
        </p:nvSpPr>
        <p:spPr>
          <a:xfrm>
            <a:off x="381000" y="762000"/>
            <a:ext cx="8305800" cy="5867400"/>
          </a:xfrm>
        </p:spPr>
        <p:txBody>
          <a:bodyPr>
            <a:normAutofit/>
          </a:bodyPr>
          <a:lstStyle/>
          <a:p>
            <a:pPr algn="just">
              <a:buFont typeface="Wingdings" pitchFamily="2" charset="2"/>
              <a:buChar char="v"/>
            </a:pPr>
            <a:r>
              <a:rPr lang="en-CA" dirty="0"/>
              <a:t>Using the database created or retrieved electronically, you may need to sort cases (put the cases in a file in a special order), filter cases or variables (select a sub –set of the whole cases or variables). </a:t>
            </a:r>
          </a:p>
          <a:p>
            <a:pPr algn="just">
              <a:buFont typeface="Wingdings" pitchFamily="2" charset="2"/>
              <a:buChar char="v"/>
            </a:pPr>
            <a:r>
              <a:rPr lang="en-CA" dirty="0"/>
              <a:t>Aggregate a file (change the unit of analysis to a broader level), merge files (combine files so that analysis can take place using information coming from different fields), and so on. </a:t>
            </a:r>
          </a:p>
          <a:p>
            <a:pPr algn="just">
              <a:buFont typeface="Wingdings" pitchFamily="2" charset="2"/>
              <a:buChar char="v"/>
            </a:pPr>
            <a:r>
              <a:rPr lang="en-CA" dirty="0"/>
              <a:t>These activities are referred to as ‘file manipulation’</a:t>
            </a:r>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81</a:t>
            </a:fld>
            <a:endParaRPr lang="en-US"/>
          </a:p>
        </p:txBody>
      </p:sp>
    </p:spTree>
  </p:cSld>
  <p:clrMapOvr>
    <a:masterClrMapping/>
  </p:clrMapOvr>
  <p:transition>
    <p:wedge/>
  </p:transition>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85800"/>
          </a:xfrm>
        </p:spPr>
        <p:txBody>
          <a:bodyPr>
            <a:normAutofit fontScale="90000"/>
          </a:bodyPr>
          <a:lstStyle/>
          <a:p>
            <a:br>
              <a:rPr lang="en-CA" b="1" dirty="0"/>
            </a:br>
            <a:r>
              <a:rPr lang="en-CA" b="1" dirty="0"/>
              <a:t>Data Processing</a:t>
            </a:r>
            <a:br>
              <a:rPr lang="en-US" dirty="0"/>
            </a:br>
            <a:endParaRPr lang="en-US" dirty="0"/>
          </a:p>
        </p:txBody>
      </p:sp>
      <p:sp>
        <p:nvSpPr>
          <p:cNvPr id="3" name="Content Placeholder 2"/>
          <p:cNvSpPr>
            <a:spLocks noGrp="1"/>
          </p:cNvSpPr>
          <p:nvPr>
            <p:ph idx="1"/>
          </p:nvPr>
        </p:nvSpPr>
        <p:spPr>
          <a:xfrm>
            <a:off x="228600" y="762000"/>
            <a:ext cx="8610600" cy="5715000"/>
          </a:xfrm>
        </p:spPr>
        <p:txBody>
          <a:bodyPr>
            <a:normAutofit/>
          </a:bodyPr>
          <a:lstStyle/>
          <a:p>
            <a:pPr algn="just">
              <a:buFont typeface="Wingdings" pitchFamily="2" charset="2"/>
              <a:buChar char="v"/>
            </a:pPr>
            <a:r>
              <a:rPr lang="en-CA" sz="2800" dirty="0"/>
              <a:t>Several types of processing can be undertaken at this stage. </a:t>
            </a:r>
          </a:p>
          <a:p>
            <a:pPr algn="just">
              <a:buFont typeface="Wingdings" pitchFamily="2" charset="2"/>
              <a:buChar char="v"/>
            </a:pPr>
            <a:r>
              <a:rPr lang="en-CA" sz="2800" dirty="0"/>
              <a:t>One type of processing is a statistical analysis using disaggregated data. </a:t>
            </a:r>
          </a:p>
          <a:p>
            <a:pPr algn="just">
              <a:buFont typeface="Wingdings" pitchFamily="2" charset="2"/>
              <a:buChar char="v"/>
            </a:pPr>
            <a:r>
              <a:rPr lang="en-CA" sz="2800" dirty="0"/>
              <a:t>For example, you may examine the level of educational input, compare the mean scores between different sub-groups, or analyze the relationship between educational input and output, identifying the cause of certain educational effects.</a:t>
            </a:r>
            <a:endParaRPr lang="en-US" sz="2800" dirty="0"/>
          </a:p>
          <a:p>
            <a:pPr algn="just">
              <a:buFont typeface="Wingdings" pitchFamily="2" charset="2"/>
              <a:buChar char="v"/>
            </a:pPr>
            <a:r>
              <a:rPr lang="en-CA" sz="2800" dirty="0"/>
              <a:t>Another type of processing is an examination of the quality (discrimination level, difficulty level, reliability, validity, etc.) of the tests and questionnaires</a:t>
            </a:r>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82</a:t>
            </a:fld>
            <a:endParaRPr lang="en-US"/>
          </a:p>
        </p:txBody>
      </p:sp>
    </p:spTree>
  </p:cSld>
  <p:clrMapOvr>
    <a:masterClrMapping/>
  </p:clrMapOvr>
  <p:transition>
    <p:wedge/>
  </p:transition>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609600"/>
          </a:xfrm>
        </p:spPr>
        <p:txBody>
          <a:bodyPr>
            <a:normAutofit fontScale="90000"/>
          </a:bodyPr>
          <a:lstStyle/>
          <a:p>
            <a:r>
              <a:rPr lang="en-US" dirty="0"/>
              <a:t>Cont’d</a:t>
            </a:r>
          </a:p>
        </p:txBody>
      </p:sp>
      <p:sp>
        <p:nvSpPr>
          <p:cNvPr id="3" name="Content Placeholder 2"/>
          <p:cNvSpPr>
            <a:spLocks noGrp="1"/>
          </p:cNvSpPr>
          <p:nvPr>
            <p:ph idx="1"/>
          </p:nvPr>
        </p:nvSpPr>
        <p:spPr>
          <a:xfrm>
            <a:off x="228600" y="533400"/>
            <a:ext cx="8915400" cy="6096000"/>
          </a:xfrm>
        </p:spPr>
        <p:txBody>
          <a:bodyPr>
            <a:normAutofit/>
          </a:bodyPr>
          <a:lstStyle/>
          <a:p>
            <a:pPr algn="just">
              <a:buFont typeface="Wingdings" pitchFamily="2" charset="2"/>
              <a:buChar char="q"/>
            </a:pPr>
            <a:r>
              <a:rPr lang="en-CA" sz="2800" dirty="0"/>
              <a:t>Reliability refers to the degree to which a measuring procedure gives consistent results. </a:t>
            </a:r>
          </a:p>
          <a:p>
            <a:pPr algn="just">
              <a:buFont typeface="Wingdings" pitchFamily="2" charset="2"/>
              <a:buChar char="q"/>
            </a:pPr>
            <a:r>
              <a:rPr lang="en-CA" sz="2800" dirty="0"/>
              <a:t>A reliable test is one which would provide a consistent set of scores for a group of individuals if it was administered independently on several occasions. </a:t>
            </a:r>
          </a:p>
          <a:p>
            <a:pPr algn="just">
              <a:buFont typeface="Wingdings" pitchFamily="2" charset="2"/>
              <a:buChar char="q"/>
            </a:pPr>
            <a:r>
              <a:rPr lang="en-CA" sz="2800" dirty="0"/>
              <a:t>Validity refers to the extent to which a test measures what it is intended to measure. </a:t>
            </a:r>
          </a:p>
          <a:p>
            <a:pPr algn="just">
              <a:buFont typeface="Wingdings" pitchFamily="2" charset="2"/>
              <a:buChar char="q"/>
            </a:pPr>
            <a:r>
              <a:rPr lang="en-CA" sz="2800" dirty="0"/>
              <a:t>For example, a question requiring a high level of mathematical skill would lower the validity of reading test</a:t>
            </a:r>
          </a:p>
          <a:p>
            <a:pPr algn="just">
              <a:buFont typeface="Wingdings" pitchFamily="2" charset="2"/>
              <a:buChar char="q"/>
            </a:pPr>
            <a:r>
              <a:rPr lang="en-CA" sz="2800" dirty="0"/>
              <a:t>Reliability is a condition of validity, but not vice versa. </a:t>
            </a:r>
          </a:p>
          <a:p>
            <a:pPr algn="just">
              <a:buFont typeface="Wingdings" pitchFamily="2" charset="2"/>
              <a:buChar char="q"/>
            </a:pPr>
            <a:r>
              <a:rPr lang="en-CA" sz="2800" dirty="0"/>
              <a:t>A test can yield a high reliability even if all the questions making up the test are similarly invalid.</a:t>
            </a:r>
            <a:endParaRPr lang="en-US" sz="2800" dirty="0"/>
          </a:p>
          <a:p>
            <a:pPr algn="just"/>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83</a:t>
            </a:fld>
            <a:endParaRPr lang="en-US"/>
          </a:p>
        </p:txBody>
      </p:sp>
    </p:spTree>
  </p:cSld>
  <p:clrMapOvr>
    <a:masterClrMapping/>
  </p:clrMapOvr>
  <p:transition>
    <p:wedge/>
  </p:transition>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br>
              <a:rPr lang="en-CA" b="1" dirty="0"/>
            </a:br>
            <a:r>
              <a:rPr lang="en-CA" b="1" dirty="0"/>
              <a:t>Reporting</a:t>
            </a:r>
            <a:br>
              <a:rPr lang="en-US" dirty="0"/>
            </a:br>
            <a:endParaRPr lang="en-US" dirty="0"/>
          </a:p>
        </p:txBody>
      </p:sp>
      <p:sp>
        <p:nvSpPr>
          <p:cNvPr id="3" name="Content Placeholder 2"/>
          <p:cNvSpPr>
            <a:spLocks noGrp="1"/>
          </p:cNvSpPr>
          <p:nvPr>
            <p:ph idx="1"/>
          </p:nvPr>
        </p:nvSpPr>
        <p:spPr>
          <a:xfrm>
            <a:off x="457200" y="914400"/>
            <a:ext cx="8229600" cy="5638800"/>
          </a:xfrm>
        </p:spPr>
        <p:txBody>
          <a:bodyPr>
            <a:normAutofit/>
          </a:bodyPr>
          <a:lstStyle/>
          <a:p>
            <a:pPr algn="just">
              <a:buFont typeface="Wingdings" pitchFamily="2" charset="2"/>
              <a:buChar char="v"/>
            </a:pPr>
            <a:r>
              <a:rPr lang="en-CA" sz="2800" dirty="0"/>
              <a:t>When you have finished processing the data, you will need to present and summarize the results in a report. </a:t>
            </a:r>
          </a:p>
          <a:p>
            <a:pPr algn="just">
              <a:buFont typeface="Wingdings" pitchFamily="2" charset="2"/>
              <a:buChar char="v"/>
            </a:pPr>
            <a:r>
              <a:rPr lang="en-CA" sz="2800" dirty="0"/>
              <a:t>You will want to point out the patterns, differences, interesting features, and unexpected findings in the results presented in tables.</a:t>
            </a:r>
          </a:p>
          <a:p>
            <a:pPr algn="just">
              <a:buFont typeface="Wingdings" pitchFamily="2" charset="2"/>
              <a:buChar char="v"/>
            </a:pPr>
            <a:r>
              <a:rPr lang="en-CA" sz="2800" dirty="0"/>
              <a:t> It is important to make sure that your comments throw light on the general policy concerns stated during the first stage. </a:t>
            </a:r>
          </a:p>
          <a:p>
            <a:pPr algn="just">
              <a:buFont typeface="Wingdings" pitchFamily="2" charset="2"/>
              <a:buChar char="v"/>
            </a:pPr>
            <a:r>
              <a:rPr lang="en-CA" sz="2800" dirty="0"/>
              <a:t>You may use tabulation or graph/ charts in order to prepare a report which communicated better.</a:t>
            </a:r>
            <a:endParaRPr lang="en-US" sz="2800" dirty="0"/>
          </a:p>
          <a:p>
            <a:pPr algn="just"/>
            <a:endParaRPr lang="en-US" sz="2800"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84</a:t>
            </a:fld>
            <a:endParaRPr lang="en-US"/>
          </a:p>
        </p:txBody>
      </p:sp>
    </p:spTree>
  </p:cSld>
  <p:clrMapOvr>
    <a:masterClrMapping/>
  </p:clrMapOvr>
  <p:transition>
    <p:wedge/>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CA" b="1" dirty="0"/>
              <a:t>Policy Input</a:t>
            </a:r>
            <a:br>
              <a:rPr lang="en-US" dirty="0"/>
            </a:br>
            <a:endParaRPr lang="en-US" dirty="0"/>
          </a:p>
        </p:txBody>
      </p:sp>
      <p:sp>
        <p:nvSpPr>
          <p:cNvPr id="3" name="Content Placeholder 2"/>
          <p:cNvSpPr>
            <a:spLocks noGrp="1"/>
          </p:cNvSpPr>
          <p:nvPr>
            <p:ph idx="1"/>
          </p:nvPr>
        </p:nvSpPr>
        <p:spPr/>
        <p:txBody>
          <a:bodyPr/>
          <a:lstStyle/>
          <a:p>
            <a:pPr>
              <a:buFont typeface="Wingdings" pitchFamily="2" charset="2"/>
              <a:buChar char="ü"/>
            </a:pPr>
            <a:r>
              <a:rPr lang="en-CA" dirty="0"/>
              <a:t>As a feedback loop, you will share reports with the decision-makers through policy forums or other dissemination mechanisms. </a:t>
            </a:r>
          </a:p>
          <a:p>
            <a:pPr>
              <a:buFont typeface="Wingdings" pitchFamily="2" charset="2"/>
              <a:buChar char="ü"/>
            </a:pPr>
            <a:r>
              <a:rPr lang="en-CA" dirty="0"/>
              <a:t>The report should provide some policy options that can be chosen for better informed decision-making.</a:t>
            </a:r>
            <a:endParaRPr lang="en-US" dirty="0"/>
          </a:p>
          <a:p>
            <a:pPr>
              <a:buNone/>
            </a:pPr>
            <a:endParaRPr lang="en-US" dirty="0"/>
          </a:p>
          <a:p>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85</a:t>
            </a:fld>
            <a:endParaRPr lang="en-US"/>
          </a:p>
        </p:txBody>
      </p:sp>
    </p:spTree>
  </p:cSld>
  <p:clrMapOvr>
    <a:masterClrMapping/>
  </p:clrMapOvr>
  <p:transition>
    <p:wedge/>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3124200"/>
          </a:xfrm>
          <a:blipFill>
            <a:blip r:embed="rId2" cstate="print"/>
            <a:tile tx="0" ty="0" sx="100000" sy="100000" flip="none" algn="tl"/>
          </a:blip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a:normAutofit/>
          </a:bodyPr>
          <a:lstStyle/>
          <a:p>
            <a:r>
              <a:rPr lang="en-US" sz="13800" dirty="0"/>
              <a:t>Thank You!</a:t>
            </a:r>
          </a:p>
        </p:txBody>
      </p:sp>
      <p:pic>
        <p:nvPicPr>
          <p:cNvPr id="1026" name="Picture 2" descr="C:\Program Files\Microsoft Office\MEDIA\CAGCAT10\j0284916.jpg"/>
          <p:cNvPicPr>
            <a:picLocks noGrp="1" noChangeAspect="1" noChangeArrowheads="1"/>
          </p:cNvPicPr>
          <p:nvPr>
            <p:ph idx="1"/>
          </p:nvPr>
        </p:nvPicPr>
        <p:blipFill>
          <a:blip r:embed="rId3" cstate="print"/>
          <a:stretch>
            <a:fillRect/>
          </a:stretch>
        </p:blipFill>
        <p:spPr bwMode="auto">
          <a:xfrm>
            <a:off x="2743200" y="2653125"/>
            <a:ext cx="3657600" cy="2420112"/>
          </a:xfrm>
          <a:prstGeom prst="rect">
            <a:avLst/>
          </a:prstGeom>
          <a:blipFill>
            <a:blip r:embed="rId4" cstate="print"/>
            <a:tile tx="0" ty="0" sx="100000" sy="100000" flip="none" algn="tl"/>
          </a:blipFill>
          <a:ln>
            <a:no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p:spPr>
      </p:pic>
      <p:sp>
        <p:nvSpPr>
          <p:cNvPr id="4" name="Slide Number Placeholder 3"/>
          <p:cNvSpPr>
            <a:spLocks noGrp="1"/>
          </p:cNvSpPr>
          <p:nvPr>
            <p:ph type="sldNum" sz="quarter" idx="12"/>
          </p:nvPr>
        </p:nvSpPr>
        <p:spPr/>
        <p:txBody>
          <a:bodyPr/>
          <a:lstStyle/>
          <a:p>
            <a:fld id="{5ED1007E-4EAC-4754-A3A8-2AF4E51C0385}" type="slidenum">
              <a:rPr lang="en-US" smtClean="0"/>
              <a:pPr/>
              <a:t>86</a:t>
            </a:fld>
            <a:endParaRPr lang="en-US"/>
          </a:p>
        </p:txBody>
      </p:sp>
    </p:spTree>
  </p:cSld>
  <p:clrMapOvr>
    <a:masterClrMapping/>
  </p:clrMapOvr>
  <p:transition>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838200"/>
          </a:xfrm>
        </p:spPr>
        <p:txBody>
          <a:bodyPr>
            <a:normAutofit/>
          </a:bodyPr>
          <a:lstStyle/>
          <a:p>
            <a:r>
              <a:rPr lang="en-US" dirty="0"/>
              <a:t>Cont’d</a:t>
            </a:r>
          </a:p>
        </p:txBody>
      </p:sp>
      <p:sp>
        <p:nvSpPr>
          <p:cNvPr id="3" name="Subtitle 2"/>
          <p:cNvSpPr>
            <a:spLocks noGrp="1"/>
          </p:cNvSpPr>
          <p:nvPr>
            <p:ph type="subTitle" idx="1"/>
          </p:nvPr>
        </p:nvSpPr>
        <p:spPr>
          <a:xfrm>
            <a:off x="304800" y="838200"/>
            <a:ext cx="8534400" cy="5715000"/>
          </a:xfrm>
        </p:spPr>
        <p:txBody>
          <a:bodyPr>
            <a:normAutofit/>
          </a:bodyPr>
          <a:lstStyle/>
          <a:p>
            <a:pPr marL="398463" indent="-398463" algn="just">
              <a:buBlip>
                <a:blip r:embed="rId2"/>
              </a:buBlip>
            </a:pPr>
            <a:r>
              <a:rPr lang="en-US" dirty="0"/>
              <a:t> </a:t>
            </a:r>
            <a:r>
              <a:rPr lang="en-US" sz="2800" dirty="0"/>
              <a:t>Once the overall decision-making landscape is assessed, it is of central importance to identify a subset of the most important decisions facing system leaders</a:t>
            </a:r>
          </a:p>
          <a:p>
            <a:pPr marL="398463" indent="-398463" algn="just">
              <a:buBlip>
                <a:blip r:embed="rId2"/>
              </a:buBlip>
            </a:pPr>
            <a:r>
              <a:rPr lang="en-US" sz="2800" dirty="0"/>
              <a:t> those for which there is the highest level of </a:t>
            </a:r>
            <a:r>
              <a:rPr lang="en-US" sz="2800" dirty="0">
                <a:solidFill>
                  <a:srgbClr val="FF0000"/>
                </a:solidFill>
              </a:rPr>
              <a:t>accountability</a:t>
            </a:r>
            <a:r>
              <a:rPr lang="en-US" sz="2800" dirty="0"/>
              <a:t> and political </a:t>
            </a:r>
            <a:r>
              <a:rPr lang="en-US" sz="2800" dirty="0">
                <a:solidFill>
                  <a:srgbClr val="FF0000"/>
                </a:solidFill>
              </a:rPr>
              <a:t>elasticity</a:t>
            </a:r>
            <a:r>
              <a:rPr lang="en-US" sz="2800" dirty="0"/>
              <a:t>.</a:t>
            </a:r>
          </a:p>
          <a:p>
            <a:pPr marL="398463" indent="-398463" algn="just">
              <a:buBlip>
                <a:blip r:embed="rId2"/>
              </a:buBlip>
            </a:pPr>
            <a:r>
              <a:rPr lang="en-US" sz="2800" dirty="0"/>
              <a:t> The MIS should be </a:t>
            </a:r>
            <a:r>
              <a:rPr lang="en-US" sz="2800" dirty="0">
                <a:solidFill>
                  <a:schemeClr val="tx1">
                    <a:lumMod val="95000"/>
                    <a:lumOff val="5000"/>
                  </a:schemeClr>
                </a:solidFill>
              </a:rPr>
              <a:t>improved</a:t>
            </a:r>
            <a:r>
              <a:rPr lang="en-US" sz="2800" dirty="0"/>
              <a:t> and </a:t>
            </a:r>
            <a:r>
              <a:rPr lang="en-US" sz="2800" dirty="0">
                <a:solidFill>
                  <a:srgbClr val="FF0000"/>
                </a:solidFill>
              </a:rPr>
              <a:t>indicators</a:t>
            </a:r>
            <a:r>
              <a:rPr lang="en-US" sz="2800" dirty="0"/>
              <a:t> developed around those priority strategies</a:t>
            </a:r>
          </a:p>
          <a:p>
            <a:pPr marL="398463" indent="-398463" algn="just">
              <a:buBlip>
                <a:blip r:embed="rId2"/>
              </a:buBlip>
            </a:pPr>
            <a:r>
              <a:rPr lang="en-CA" sz="2800" dirty="0"/>
              <a:t>The establishment and operation of an efficient education information system at varies levels is becoming </a:t>
            </a:r>
            <a:r>
              <a:rPr lang="en-CA" sz="2800" dirty="0">
                <a:solidFill>
                  <a:srgbClr val="5925ED"/>
                </a:solidFill>
              </a:rPr>
              <a:t>indispensable</a:t>
            </a:r>
            <a:r>
              <a:rPr lang="en-CA" sz="2800" dirty="0"/>
              <a:t> for </a:t>
            </a:r>
            <a:r>
              <a:rPr lang="en-CA" sz="2800" dirty="0">
                <a:solidFill>
                  <a:srgbClr val="5925ED"/>
                </a:solidFill>
              </a:rPr>
              <a:t>planning</a:t>
            </a:r>
            <a:r>
              <a:rPr lang="en-CA" sz="2800" dirty="0"/>
              <a:t> and management of education.</a:t>
            </a:r>
            <a:endParaRPr lang="en-US" sz="2800" dirty="0"/>
          </a:p>
          <a:p>
            <a:pPr algn="just"/>
            <a:endParaRPr lang="en-US" dirty="0"/>
          </a:p>
        </p:txBody>
      </p:sp>
      <p:sp>
        <p:nvSpPr>
          <p:cNvPr id="4" name="Slide Number Placeholder 3"/>
          <p:cNvSpPr>
            <a:spLocks noGrp="1"/>
          </p:cNvSpPr>
          <p:nvPr>
            <p:ph type="sldNum" sz="quarter" idx="12"/>
          </p:nvPr>
        </p:nvSpPr>
        <p:spPr/>
        <p:txBody>
          <a:bodyPr/>
          <a:lstStyle/>
          <a:p>
            <a:fld id="{5ED1007E-4EAC-4754-A3A8-2AF4E51C0385}" type="slidenum">
              <a:rPr lang="en-US" smtClean="0"/>
              <a:pPr/>
              <a:t>9</a:t>
            </a:fld>
            <a:endParaRPr lang="en-US"/>
          </a:p>
        </p:txBody>
      </p:sp>
    </p:spTree>
  </p:cSld>
  <p:clrMapOvr>
    <a:masterClrMapping/>
  </p:clrMapOvr>
  <p:transition>
    <p:wedg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1703</TotalTime>
  <Words>6130</Words>
  <Application>Microsoft Office PowerPoint</Application>
  <PresentationFormat>On-screen Show (4:3)</PresentationFormat>
  <Paragraphs>589</Paragraphs>
  <Slides>86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86</vt:i4>
      </vt:variant>
    </vt:vector>
  </HeadingPairs>
  <TitlesOfParts>
    <vt:vector size="93" baseType="lpstr">
      <vt:lpstr>AbnetZeHawariat</vt:lpstr>
      <vt:lpstr>Arial</vt:lpstr>
      <vt:lpstr>Calibri</vt:lpstr>
      <vt:lpstr>Nyala</vt:lpstr>
      <vt:lpstr>Times New Roman</vt:lpstr>
      <vt:lpstr>Wingdings</vt:lpstr>
      <vt:lpstr>Office Theme</vt:lpstr>
      <vt:lpstr>                                             </vt:lpstr>
      <vt:lpstr>PowerPoint Presentation</vt:lpstr>
      <vt:lpstr>Concepts of EMIS</vt:lpstr>
      <vt:lpstr>Cont’d</vt:lpstr>
      <vt:lpstr>Cont’d</vt:lpstr>
      <vt:lpstr>Cont’d</vt:lpstr>
      <vt:lpstr>Cont’d</vt:lpstr>
      <vt:lpstr>1.2. Identifying information Needs for Planning and   Decision- making</vt:lpstr>
      <vt:lpstr>Cont’d</vt:lpstr>
      <vt:lpstr>Cont’d</vt:lpstr>
      <vt:lpstr>Cont’d</vt:lpstr>
      <vt:lpstr>Figure 1: Identification of needs and production results</vt:lpstr>
      <vt:lpstr>Cont’d</vt:lpstr>
      <vt:lpstr>Cont’d</vt:lpstr>
      <vt:lpstr>Cont’d</vt:lpstr>
      <vt:lpstr>1.3. EMIS Design Strategies  </vt:lpstr>
      <vt:lpstr>1.4. Information Needs at Different levels  </vt:lpstr>
      <vt:lpstr>Cont’d</vt:lpstr>
      <vt:lpstr>  1.5. Importance of EMIS in Educational planning  </vt:lpstr>
      <vt:lpstr>1.6. New Role of Educational Planners </vt:lpstr>
      <vt:lpstr>Cont’d</vt:lpstr>
      <vt:lpstr>Cont’d</vt:lpstr>
      <vt:lpstr>Decision-Making and Information: Contribution of EMIS to Effective Educational planning</vt:lpstr>
      <vt:lpstr>What is Information? </vt:lpstr>
      <vt:lpstr>Cont’d</vt:lpstr>
      <vt:lpstr>Cont’d</vt:lpstr>
      <vt:lpstr>Chapter Two</vt:lpstr>
      <vt:lpstr>Cont’d</vt:lpstr>
      <vt:lpstr>Cont’d</vt:lpstr>
      <vt:lpstr>Cont’d</vt:lpstr>
      <vt:lpstr>Cont’d</vt:lpstr>
      <vt:lpstr>Cont’d</vt:lpstr>
      <vt:lpstr>Cont’d</vt:lpstr>
      <vt:lpstr>Cont’d</vt:lpstr>
      <vt:lpstr>Cont’d</vt:lpstr>
      <vt:lpstr>2.2 Strategies for Improving Data Collection</vt:lpstr>
      <vt:lpstr>Cont’d</vt:lpstr>
      <vt:lpstr>Cont’d</vt:lpstr>
      <vt:lpstr>2. Data Processing:</vt:lpstr>
      <vt:lpstr> Monitoring Instruments: </vt:lpstr>
      <vt:lpstr>Cont’d</vt:lpstr>
      <vt:lpstr>The Case of Missing Data:</vt:lpstr>
      <vt:lpstr>Cont’d</vt:lpstr>
      <vt:lpstr> Data Entry Program Design: </vt:lpstr>
      <vt:lpstr>Cont’d</vt:lpstr>
      <vt:lpstr>Cont’d</vt:lpstr>
      <vt:lpstr>Data Entry:</vt:lpstr>
      <vt:lpstr> Data Cleaning: </vt:lpstr>
      <vt:lpstr>Cont’d</vt:lpstr>
      <vt:lpstr> Data Compilation: </vt:lpstr>
      <vt:lpstr> 3. Data Analysis: </vt:lpstr>
      <vt:lpstr>Cont’d</vt:lpstr>
      <vt:lpstr>Cont’d</vt:lpstr>
      <vt:lpstr>Cont’d</vt:lpstr>
      <vt:lpstr> Reporting: </vt:lpstr>
      <vt:lpstr>Cont’d</vt:lpstr>
      <vt:lpstr>Cont’d</vt:lpstr>
      <vt:lpstr> 4. Publication: </vt:lpstr>
      <vt:lpstr> 5. Dissemination: </vt:lpstr>
      <vt:lpstr>Cont’d</vt:lpstr>
      <vt:lpstr>6. Application Feedback:</vt:lpstr>
      <vt:lpstr> Sustainability   </vt:lpstr>
      <vt:lpstr> Strategies for sustainability </vt:lpstr>
      <vt:lpstr>Training </vt:lpstr>
      <vt:lpstr>Cont’d</vt:lpstr>
      <vt:lpstr>Cont’d</vt:lpstr>
      <vt:lpstr> Planning </vt:lpstr>
      <vt:lpstr>Monitoring and Evaluation</vt:lpstr>
      <vt:lpstr>Cont’d</vt:lpstr>
      <vt:lpstr> Evaluation </vt:lpstr>
      <vt:lpstr>Cont’d</vt:lpstr>
      <vt:lpstr> Decentralization </vt:lpstr>
      <vt:lpstr>Advantages of Decentralization</vt:lpstr>
      <vt:lpstr>Communication and Information Services</vt:lpstr>
      <vt:lpstr>Cont’d</vt:lpstr>
      <vt:lpstr>Documentation</vt:lpstr>
      <vt:lpstr> 4.5. Steps in the Operation of an EMIS </vt:lpstr>
      <vt:lpstr>Cont’d</vt:lpstr>
      <vt:lpstr> Data Format and Source(S) </vt:lpstr>
      <vt:lpstr>Cont’d</vt:lpstr>
      <vt:lpstr> Database Management </vt:lpstr>
      <vt:lpstr> Data Processing </vt:lpstr>
      <vt:lpstr>Cont’d</vt:lpstr>
      <vt:lpstr> Reporting </vt:lpstr>
      <vt:lpstr>Policy Input </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kindie</dc:creator>
  <cp:lastModifiedBy>inedis</cp:lastModifiedBy>
  <cp:revision>166</cp:revision>
  <dcterms:created xsi:type="dcterms:W3CDTF">2014-03-02T06:05:09Z</dcterms:created>
  <dcterms:modified xsi:type="dcterms:W3CDTF">2020-04-27T14:15:03Z</dcterms:modified>
</cp:coreProperties>
</file>