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6"/>
  </p:notesMasterIdLst>
  <p:handoutMasterIdLst>
    <p:handoutMasterId r:id="rId287"/>
  </p:handoutMasterIdLst>
  <p:sldIdLst>
    <p:sldId id="256" r:id="rId2"/>
    <p:sldId id="496" r:id="rId3"/>
    <p:sldId id="257" r:id="rId4"/>
    <p:sldId id="258" r:id="rId5"/>
    <p:sldId id="259" r:id="rId6"/>
    <p:sldId id="497" r:id="rId7"/>
    <p:sldId id="540" r:id="rId8"/>
    <p:sldId id="541" r:id="rId9"/>
    <p:sldId id="260" r:id="rId10"/>
    <p:sldId id="261" r:id="rId11"/>
    <p:sldId id="262" r:id="rId12"/>
    <p:sldId id="503" r:id="rId13"/>
    <p:sldId id="263" r:id="rId14"/>
    <p:sldId id="499" r:id="rId15"/>
    <p:sldId id="538" r:id="rId16"/>
    <p:sldId id="264" r:id="rId17"/>
    <p:sldId id="265" r:id="rId18"/>
    <p:sldId id="507" r:id="rId19"/>
    <p:sldId id="266" r:id="rId20"/>
    <p:sldId id="500" r:id="rId21"/>
    <p:sldId id="267" r:id="rId22"/>
    <p:sldId id="268" r:id="rId23"/>
    <p:sldId id="269" r:id="rId24"/>
    <p:sldId id="270" r:id="rId25"/>
    <p:sldId id="271" r:id="rId26"/>
    <p:sldId id="501" r:id="rId27"/>
    <p:sldId id="272" r:id="rId28"/>
    <p:sldId id="502" r:id="rId29"/>
    <p:sldId id="273" r:id="rId30"/>
    <p:sldId id="274" r:id="rId31"/>
    <p:sldId id="391" r:id="rId32"/>
    <p:sldId id="543" r:id="rId33"/>
    <p:sldId id="390" r:id="rId34"/>
    <p:sldId id="542" r:id="rId35"/>
    <p:sldId id="544" r:id="rId36"/>
    <p:sldId id="553" r:id="rId37"/>
    <p:sldId id="539" r:id="rId38"/>
    <p:sldId id="545" r:id="rId39"/>
    <p:sldId id="546" r:id="rId40"/>
    <p:sldId id="549" r:id="rId41"/>
    <p:sldId id="550" r:id="rId42"/>
    <p:sldId id="551" r:id="rId43"/>
    <p:sldId id="552" r:id="rId44"/>
    <p:sldId id="276" r:id="rId45"/>
    <p:sldId id="277" r:id="rId46"/>
    <p:sldId id="504" r:id="rId47"/>
    <p:sldId id="278" r:id="rId48"/>
    <p:sldId id="279" r:id="rId49"/>
    <p:sldId id="280" r:id="rId50"/>
    <p:sldId id="281" r:id="rId51"/>
    <p:sldId id="282" r:id="rId52"/>
    <p:sldId id="283" r:id="rId53"/>
    <p:sldId id="284" r:id="rId54"/>
    <p:sldId id="525" r:id="rId55"/>
    <p:sldId id="505" r:id="rId56"/>
    <p:sldId id="506" r:id="rId57"/>
    <p:sldId id="285" r:id="rId58"/>
    <p:sldId id="286" r:id="rId59"/>
    <p:sldId id="287" r:id="rId60"/>
    <p:sldId id="522" r:id="rId61"/>
    <p:sldId id="288" r:id="rId62"/>
    <p:sldId id="524" r:id="rId63"/>
    <p:sldId id="289" r:id="rId64"/>
    <p:sldId id="523" r:id="rId65"/>
    <p:sldId id="290" r:id="rId66"/>
    <p:sldId id="291" r:id="rId67"/>
    <p:sldId id="292" r:id="rId68"/>
    <p:sldId id="293" r:id="rId69"/>
    <p:sldId id="294" r:id="rId70"/>
    <p:sldId id="295" r:id="rId71"/>
    <p:sldId id="296" r:id="rId72"/>
    <p:sldId id="297" r:id="rId73"/>
    <p:sldId id="508" r:id="rId74"/>
    <p:sldId id="554" r:id="rId75"/>
    <p:sldId id="509" r:id="rId76"/>
    <p:sldId id="510" r:id="rId77"/>
    <p:sldId id="526" r:id="rId78"/>
    <p:sldId id="511" r:id="rId79"/>
    <p:sldId id="527" r:id="rId80"/>
    <p:sldId id="557" r:id="rId81"/>
    <p:sldId id="555" r:id="rId82"/>
    <p:sldId id="512" r:id="rId83"/>
    <p:sldId id="513" r:id="rId84"/>
    <p:sldId id="528" r:id="rId85"/>
    <p:sldId id="529" r:id="rId86"/>
    <p:sldId id="514" r:id="rId87"/>
    <p:sldId id="515" r:id="rId88"/>
    <p:sldId id="516" r:id="rId89"/>
    <p:sldId id="530" r:id="rId90"/>
    <p:sldId id="558" r:id="rId91"/>
    <p:sldId id="559" r:id="rId92"/>
    <p:sldId id="560" r:id="rId93"/>
    <p:sldId id="517" r:id="rId94"/>
    <p:sldId id="519" r:id="rId95"/>
    <p:sldId id="561" r:id="rId96"/>
    <p:sldId id="562" r:id="rId97"/>
    <p:sldId id="520" r:id="rId98"/>
    <p:sldId id="556" r:id="rId99"/>
    <p:sldId id="531" r:id="rId100"/>
    <p:sldId id="298" r:id="rId101"/>
    <p:sldId id="299" r:id="rId102"/>
    <p:sldId id="532" r:id="rId103"/>
    <p:sldId id="533" r:id="rId104"/>
    <p:sldId id="534" r:id="rId105"/>
    <p:sldId id="535" r:id="rId106"/>
    <p:sldId id="300" r:id="rId107"/>
    <p:sldId id="301" r:id="rId108"/>
    <p:sldId id="302" r:id="rId109"/>
    <p:sldId id="303" r:id="rId110"/>
    <p:sldId id="304" r:id="rId111"/>
    <p:sldId id="305" r:id="rId112"/>
    <p:sldId id="306" r:id="rId113"/>
    <p:sldId id="321" r:id="rId114"/>
    <p:sldId id="307" r:id="rId115"/>
    <p:sldId id="308" r:id="rId116"/>
    <p:sldId id="309" r:id="rId117"/>
    <p:sldId id="392" r:id="rId118"/>
    <p:sldId id="310" r:id="rId119"/>
    <p:sldId id="325" r:id="rId120"/>
    <p:sldId id="326" r:id="rId121"/>
    <p:sldId id="311" r:id="rId122"/>
    <p:sldId id="312" r:id="rId123"/>
    <p:sldId id="313" r:id="rId124"/>
    <p:sldId id="314" r:id="rId125"/>
    <p:sldId id="315" r:id="rId126"/>
    <p:sldId id="322" r:id="rId127"/>
    <p:sldId id="316" r:id="rId128"/>
    <p:sldId id="323" r:id="rId129"/>
    <p:sldId id="324" r:id="rId130"/>
    <p:sldId id="317" r:id="rId131"/>
    <p:sldId id="341" r:id="rId132"/>
    <p:sldId id="335" r:id="rId133"/>
    <p:sldId id="393" r:id="rId134"/>
    <p:sldId id="318" r:id="rId135"/>
    <p:sldId id="336" r:id="rId136"/>
    <p:sldId id="337" r:id="rId137"/>
    <p:sldId id="319" r:id="rId138"/>
    <p:sldId id="320" r:id="rId139"/>
    <p:sldId id="338" r:id="rId140"/>
    <p:sldId id="327" r:id="rId141"/>
    <p:sldId id="340" r:id="rId142"/>
    <p:sldId id="328" r:id="rId143"/>
    <p:sldId id="329" r:id="rId144"/>
    <p:sldId id="394" r:id="rId145"/>
    <p:sldId id="395" r:id="rId146"/>
    <p:sldId id="396" r:id="rId147"/>
    <p:sldId id="397" r:id="rId148"/>
    <p:sldId id="402" r:id="rId149"/>
    <p:sldId id="398" r:id="rId150"/>
    <p:sldId id="399" r:id="rId151"/>
    <p:sldId id="400" r:id="rId152"/>
    <p:sldId id="401" r:id="rId153"/>
    <p:sldId id="330" r:id="rId154"/>
    <p:sldId id="339" r:id="rId155"/>
    <p:sldId id="342" r:id="rId156"/>
    <p:sldId id="343" r:id="rId157"/>
    <p:sldId id="331" r:id="rId158"/>
    <p:sldId id="332" r:id="rId159"/>
    <p:sldId id="333" r:id="rId160"/>
    <p:sldId id="334" r:id="rId161"/>
    <p:sldId id="344" r:id="rId162"/>
    <p:sldId id="345" r:id="rId163"/>
    <p:sldId id="346" r:id="rId164"/>
    <p:sldId id="418" r:id="rId165"/>
    <p:sldId id="419" r:id="rId166"/>
    <p:sldId id="420" r:id="rId167"/>
    <p:sldId id="421" r:id="rId168"/>
    <p:sldId id="432" r:id="rId169"/>
    <p:sldId id="435" r:id="rId170"/>
    <p:sldId id="436" r:id="rId171"/>
    <p:sldId id="422" r:id="rId172"/>
    <p:sldId id="423" r:id="rId173"/>
    <p:sldId id="424" r:id="rId174"/>
    <p:sldId id="425" r:id="rId175"/>
    <p:sldId id="426" r:id="rId176"/>
    <p:sldId id="433" r:id="rId177"/>
    <p:sldId id="434" r:id="rId178"/>
    <p:sldId id="427" r:id="rId179"/>
    <p:sldId id="428" r:id="rId180"/>
    <p:sldId id="429" r:id="rId181"/>
    <p:sldId id="430" r:id="rId182"/>
    <p:sldId id="431"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536" r:id="rId199"/>
    <p:sldId id="537" r:id="rId200"/>
    <p:sldId id="453" r:id="rId201"/>
    <p:sldId id="454" r:id="rId202"/>
    <p:sldId id="455" r:id="rId203"/>
    <p:sldId id="456" r:id="rId204"/>
    <p:sldId id="457" r:id="rId205"/>
    <p:sldId id="458" r:id="rId206"/>
    <p:sldId id="459" r:id="rId207"/>
    <p:sldId id="460" r:id="rId208"/>
    <p:sldId id="462" r:id="rId209"/>
    <p:sldId id="461" r:id="rId210"/>
    <p:sldId id="463" r:id="rId211"/>
    <p:sldId id="464" r:id="rId212"/>
    <p:sldId id="465" r:id="rId213"/>
    <p:sldId id="466" r:id="rId214"/>
    <p:sldId id="467" r:id="rId215"/>
    <p:sldId id="468" r:id="rId216"/>
    <p:sldId id="469" r:id="rId217"/>
    <p:sldId id="470" r:id="rId218"/>
    <p:sldId id="471" r:id="rId219"/>
    <p:sldId id="472" r:id="rId220"/>
    <p:sldId id="473" r:id="rId221"/>
    <p:sldId id="474" r:id="rId222"/>
    <p:sldId id="475" r:id="rId223"/>
    <p:sldId id="476" r:id="rId224"/>
    <p:sldId id="477" r:id="rId225"/>
    <p:sldId id="478" r:id="rId226"/>
    <p:sldId id="479" r:id="rId227"/>
    <p:sldId id="480" r:id="rId228"/>
    <p:sldId id="481" r:id="rId229"/>
    <p:sldId id="482" r:id="rId230"/>
    <p:sldId id="483" r:id="rId231"/>
    <p:sldId id="484" r:id="rId232"/>
    <p:sldId id="485" r:id="rId233"/>
    <p:sldId id="486" r:id="rId234"/>
    <p:sldId id="487" r:id="rId235"/>
    <p:sldId id="488" r:id="rId236"/>
    <p:sldId id="489" r:id="rId237"/>
    <p:sldId id="490" r:id="rId238"/>
    <p:sldId id="491" r:id="rId239"/>
    <p:sldId id="492" r:id="rId240"/>
    <p:sldId id="493" r:id="rId241"/>
    <p:sldId id="494" r:id="rId242"/>
    <p:sldId id="495" r:id="rId243"/>
    <p:sldId id="347" r:id="rId244"/>
    <p:sldId id="348" r:id="rId245"/>
    <p:sldId id="349" r:id="rId246"/>
    <p:sldId id="351" r:id="rId247"/>
    <p:sldId id="350" r:id="rId248"/>
    <p:sldId id="352" r:id="rId249"/>
    <p:sldId id="353" r:id="rId250"/>
    <p:sldId id="354" r:id="rId251"/>
    <p:sldId id="355" r:id="rId252"/>
    <p:sldId id="356" r:id="rId253"/>
    <p:sldId id="357" r:id="rId254"/>
    <p:sldId id="358" r:id="rId255"/>
    <p:sldId id="359" r:id="rId256"/>
    <p:sldId id="360" r:id="rId257"/>
    <p:sldId id="361" r:id="rId258"/>
    <p:sldId id="362" r:id="rId259"/>
    <p:sldId id="363" r:id="rId260"/>
    <p:sldId id="364" r:id="rId261"/>
    <p:sldId id="365" r:id="rId262"/>
    <p:sldId id="366" r:id="rId263"/>
    <p:sldId id="388" r:id="rId264"/>
    <p:sldId id="367" r:id="rId265"/>
    <p:sldId id="368" r:id="rId266"/>
    <p:sldId id="369" r:id="rId267"/>
    <p:sldId id="370" r:id="rId268"/>
    <p:sldId id="371" r:id="rId269"/>
    <p:sldId id="372" r:id="rId270"/>
    <p:sldId id="373" r:id="rId271"/>
    <p:sldId id="374" r:id="rId272"/>
    <p:sldId id="375" r:id="rId273"/>
    <p:sldId id="378" r:id="rId274"/>
    <p:sldId id="376" r:id="rId275"/>
    <p:sldId id="377" r:id="rId276"/>
    <p:sldId id="379" r:id="rId277"/>
    <p:sldId id="380" r:id="rId278"/>
    <p:sldId id="381" r:id="rId279"/>
    <p:sldId id="382" r:id="rId280"/>
    <p:sldId id="383" r:id="rId281"/>
    <p:sldId id="384" r:id="rId282"/>
    <p:sldId id="385" r:id="rId283"/>
    <p:sldId id="386" r:id="rId284"/>
    <p:sldId id="389" r:id="rId28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2" autoAdjust="0"/>
    <p:restoredTop sz="94660"/>
  </p:normalViewPr>
  <p:slideViewPr>
    <p:cSldViewPr>
      <p:cViewPr varScale="1">
        <p:scale>
          <a:sx n="37" d="100"/>
          <a:sy n="37" d="100"/>
        </p:scale>
        <p:origin x="1264"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theme" Target="theme/theme1.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tableStyles" Target="tableStyle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handoutMaster" Target="handoutMasters/handoutMaster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5138"/>
          </a:xfrm>
          <a:prstGeom prst="rect">
            <a:avLst/>
          </a:prstGeom>
        </p:spPr>
        <p:txBody>
          <a:bodyPr vert="horz" lIns="91440" tIns="45720" rIns="91440" bIns="45720" rtlCol="0"/>
          <a:lstStyle>
            <a:lvl1pPr algn="r">
              <a:defRPr sz="1200"/>
            </a:lvl1pPr>
          </a:lstStyle>
          <a:p>
            <a:fld id="{36406E46-3A6D-406E-8169-AF878DFF0197}" type="datetimeFigureOut">
              <a:rPr lang="en-US" smtClean="0"/>
              <a:pPr/>
              <a:t>5/24/2020</a:t>
            </a:fld>
            <a:endParaRPr lang="en-US"/>
          </a:p>
        </p:txBody>
      </p:sp>
      <p:sp>
        <p:nvSpPr>
          <p:cNvPr id="4" name="Footer Placeholder 3"/>
          <p:cNvSpPr>
            <a:spLocks noGrp="1"/>
          </p:cNvSpPr>
          <p:nvPr>
            <p:ph type="ftr" sz="quarter" idx="2"/>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lIns="91440" tIns="45720" rIns="91440" bIns="45720" rtlCol="0" anchor="b"/>
          <a:lstStyle>
            <a:lvl1pPr algn="r">
              <a:defRPr sz="1200"/>
            </a:lvl1pPr>
          </a:lstStyle>
          <a:p>
            <a:fld id="{F8FD8387-B3EB-4217-9031-E69297C6E359}" type="slidenum">
              <a:rPr lang="en-US" smtClean="0"/>
              <a:pPr/>
              <a:t>‹#›</a:t>
            </a:fld>
            <a:endParaRPr lang="en-US"/>
          </a:p>
        </p:txBody>
      </p:sp>
    </p:spTree>
    <p:extLst>
      <p:ext uri="{BB962C8B-B14F-4D97-AF65-F5344CB8AC3E}">
        <p14:creationId xmlns:p14="http://schemas.microsoft.com/office/powerpoint/2010/main" val="2586230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027" y="0"/>
            <a:ext cx="2972421" cy="465138"/>
          </a:xfrm>
          <a:prstGeom prst="rect">
            <a:avLst/>
          </a:prstGeom>
        </p:spPr>
        <p:txBody>
          <a:bodyPr vert="horz" lIns="91440" tIns="45720" rIns="91440" bIns="45720" rtlCol="0"/>
          <a:lstStyle>
            <a:lvl1pPr algn="r">
              <a:defRPr sz="1200"/>
            </a:lvl1pPr>
          </a:lstStyle>
          <a:p>
            <a:fld id="{E48DDDAB-231A-4525-90EC-7E774F330C4D}" type="datetimeFigureOut">
              <a:rPr lang="en-US" smtClean="0"/>
              <a:pPr/>
              <a:t>5/24/2020</a:t>
            </a:fld>
            <a:endParaRPr lang="en-GB"/>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6421" y="4416426"/>
            <a:ext cx="5485158"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829675"/>
            <a:ext cx="2972421" cy="465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027" y="8829675"/>
            <a:ext cx="2972421" cy="465138"/>
          </a:xfrm>
          <a:prstGeom prst="rect">
            <a:avLst/>
          </a:prstGeom>
        </p:spPr>
        <p:txBody>
          <a:bodyPr vert="horz" lIns="91440" tIns="45720" rIns="91440" bIns="45720" rtlCol="0" anchor="b"/>
          <a:lstStyle>
            <a:lvl1pPr algn="r">
              <a:defRPr sz="1200"/>
            </a:lvl1pPr>
          </a:lstStyle>
          <a:p>
            <a:fld id="{1A5B3E0E-6659-4F8E-A1F5-B778C6D76C00}" type="slidenum">
              <a:rPr lang="en-GB" smtClean="0"/>
              <a:pPr/>
              <a:t>‹#›</a:t>
            </a:fld>
            <a:endParaRPr lang="en-GB"/>
          </a:p>
        </p:txBody>
      </p:sp>
    </p:spTree>
    <p:extLst>
      <p:ext uri="{BB962C8B-B14F-4D97-AF65-F5344CB8AC3E}">
        <p14:creationId xmlns:p14="http://schemas.microsoft.com/office/powerpoint/2010/main" val="1316654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5B3E0E-6659-4F8E-A1F5-B778C6D76C00}"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A5B3E0E-6659-4F8E-A1F5-B778C6D76C00}" type="slidenum">
              <a:rPr lang="en-GB" smtClean="0"/>
              <a:pPr/>
              <a:t>124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835912-B061-49DF-949E-EEE88AC6805A}" type="datetimeFigureOut">
              <a:rPr lang="en-US" smtClean="0"/>
              <a:pPr/>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D5C92C-EB40-4F82-97E7-361F5574F3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835912-B061-49DF-949E-EEE88AC6805A}" type="datetimeFigureOut">
              <a:rPr lang="en-US" smtClean="0"/>
              <a:pPr/>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D5C92C-EB40-4F82-97E7-361F5574F3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835912-B061-49DF-949E-EEE88AC6805A}" type="datetimeFigureOut">
              <a:rPr lang="en-US" smtClean="0"/>
              <a:pPr/>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D5C92C-EB40-4F82-97E7-361F5574F3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835912-B061-49DF-949E-EEE88AC6805A}" type="datetimeFigureOut">
              <a:rPr lang="en-US" smtClean="0"/>
              <a:pPr/>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D5C92C-EB40-4F82-97E7-361F5574F3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835912-B061-49DF-949E-EEE88AC6805A}" type="datetimeFigureOut">
              <a:rPr lang="en-US" smtClean="0"/>
              <a:pPr/>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D5C92C-EB40-4F82-97E7-361F5574F3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835912-B061-49DF-949E-EEE88AC6805A}" type="datetimeFigureOut">
              <a:rPr lang="en-US" smtClean="0"/>
              <a:pPr/>
              <a:t>5/24/2020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D5C92C-EB40-4F82-97E7-361F5574F3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835912-B061-49DF-949E-EEE88AC6805A}" type="datetimeFigureOut">
              <a:rPr lang="en-US" smtClean="0"/>
              <a:pPr/>
              <a:t>5/24/2020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D5C92C-EB40-4F82-97E7-361F5574F3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835912-B061-49DF-949E-EEE88AC6805A}" type="datetimeFigureOut">
              <a:rPr lang="en-US" smtClean="0"/>
              <a:pPr/>
              <a:t>5/24/2020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D5C92C-EB40-4F82-97E7-361F5574F3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35912-B061-49DF-949E-EEE88AC6805A}" type="datetimeFigureOut">
              <a:rPr lang="en-US" smtClean="0"/>
              <a:pPr/>
              <a:t>5/24/2020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D5C92C-EB40-4F82-97E7-361F5574F3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835912-B061-49DF-949E-EEE88AC6805A}" type="datetimeFigureOut">
              <a:rPr lang="en-US" smtClean="0"/>
              <a:pPr/>
              <a:t>5/24/2020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D5C92C-EB40-4F82-97E7-361F5574F3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835912-B061-49DF-949E-EEE88AC6805A}" type="datetimeFigureOut">
              <a:rPr lang="en-US" smtClean="0"/>
              <a:pPr/>
              <a:t>5/24/2020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D5C92C-EB40-4F82-97E7-361F5574F3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35912-B061-49DF-949E-EEE88AC6805A}" type="datetimeFigureOut">
              <a:rPr lang="en-US" smtClean="0"/>
              <a:pPr/>
              <a:t>5/24/2020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D5C92C-EB40-4F82-97E7-361F5574F3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hyperlink" Target="The%20X%20Factor%20Uk%202013%20Arena%20Auditions%20-%20Tamera%20Foster%20HD.mp4"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5562600"/>
          </a:xfrm>
        </p:spPr>
        <p:txBody>
          <a:bodyPr>
            <a:noAutofit/>
          </a:bodyPr>
          <a:lstStyle/>
          <a:p>
            <a:r>
              <a:rPr lang="en-US" sz="6000" b="1" dirty="0">
                <a:latin typeface="Times New Roman" pitchFamily="18" charset="0"/>
                <a:cs typeface="Times New Roman" pitchFamily="18" charset="0"/>
              </a:rPr>
              <a:t>Introduction to Special Needs and Inclusive Education </a:t>
            </a:r>
            <a:br>
              <a:rPr lang="en-US" sz="6000" b="1">
                <a:latin typeface="Times New Roman" pitchFamily="18" charset="0"/>
                <a:cs typeface="Times New Roman" pitchFamily="18" charset="0"/>
              </a:rPr>
            </a:br>
            <a:r>
              <a:rPr lang="en-US" sz="6000" b="1">
                <a:latin typeface="Times New Roman" pitchFamily="18" charset="0"/>
                <a:cs typeface="Times New Roman" pitchFamily="18" charset="0"/>
              </a:rPr>
              <a:t> </a:t>
            </a:r>
            <a:endParaRPr lang="en-US" sz="6000" b="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a:bodyPr>
          <a:lstStyle/>
          <a:p>
            <a:pPr algn="just">
              <a:buFont typeface="Wingdings" pitchFamily="2" charset="2"/>
              <a:buChar char="Ø"/>
            </a:pPr>
            <a:r>
              <a:rPr lang="en-US" sz="2800" dirty="0"/>
              <a:t>It is defined as “the </a:t>
            </a:r>
            <a:r>
              <a:rPr lang="en-US" sz="2800" dirty="0">
                <a:solidFill>
                  <a:srgbClr val="FF0000"/>
                </a:solidFill>
              </a:rPr>
              <a:t>loss or limitation </a:t>
            </a:r>
            <a:r>
              <a:rPr lang="en-US" sz="2800" dirty="0"/>
              <a:t>of </a:t>
            </a:r>
            <a:r>
              <a:rPr lang="en-US" sz="2800" dirty="0">
                <a:solidFill>
                  <a:srgbClr val="FF0000"/>
                </a:solidFill>
              </a:rPr>
              <a:t>opportunities</a:t>
            </a:r>
            <a:r>
              <a:rPr lang="en-US" sz="2800" dirty="0"/>
              <a:t> to take part in the normal life of the community on an </a:t>
            </a:r>
            <a:r>
              <a:rPr lang="en-US" sz="2800" dirty="0">
                <a:solidFill>
                  <a:srgbClr val="FF0000"/>
                </a:solidFill>
              </a:rPr>
              <a:t>equal level </a:t>
            </a:r>
            <a:r>
              <a:rPr lang="en-US" sz="2800" dirty="0"/>
              <a:t>with others due to physical or social barriers”. </a:t>
            </a:r>
          </a:p>
          <a:p>
            <a:pPr algn="just">
              <a:buNone/>
            </a:pPr>
            <a:r>
              <a:rPr lang="en-US" sz="2800" b="1" dirty="0"/>
              <a:t>NOTE:</a:t>
            </a:r>
          </a:p>
          <a:p>
            <a:pPr algn="just">
              <a:buFont typeface="Wingdings" pitchFamily="2" charset="2"/>
              <a:buChar char="Ø"/>
            </a:pPr>
            <a:r>
              <a:rPr lang="en-US" sz="2800" dirty="0"/>
              <a:t>a disability may pose a handicap in one environment but not in another. </a:t>
            </a:r>
          </a:p>
          <a:p>
            <a:pPr algn="just">
              <a:buFont typeface="Wingdings" pitchFamily="2" charset="2"/>
              <a:buChar char="Ø"/>
            </a:pPr>
            <a:r>
              <a:rPr lang="en-US" sz="2800" dirty="0"/>
              <a:t>People with disabilities may experience handicap regardless of their disability because of other people’s negative attitude  </a:t>
            </a:r>
          </a:p>
          <a:p>
            <a:pPr algn="just">
              <a:buFont typeface="Wingdings" pitchFamily="2" charset="2"/>
              <a:buChar char="Ø"/>
            </a:pPr>
            <a:r>
              <a:rPr lang="en-GB" sz="2800" dirty="0"/>
              <a:t>Although the terms impairment , disability , and handicap are sometimes used interchangeably, they are not synonymous.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629400"/>
          </a:xfrm>
        </p:spPr>
        <p:txBody>
          <a:bodyPr>
            <a:normAutofit fontScale="92500" lnSpcReduction="10000"/>
          </a:bodyPr>
          <a:lstStyle/>
          <a:p>
            <a:pPr>
              <a:buNone/>
            </a:pPr>
            <a:r>
              <a:rPr lang="en-US" b="1" dirty="0"/>
              <a:t>U.S. Federal Definition of LDs (1966)</a:t>
            </a:r>
            <a:endParaRPr lang="en-US" dirty="0"/>
          </a:p>
          <a:p>
            <a:pPr>
              <a:buNone/>
            </a:pPr>
            <a:endParaRPr lang="en-US" sz="800" dirty="0"/>
          </a:p>
          <a:p>
            <a:pPr algn="just">
              <a:buNone/>
            </a:pPr>
            <a:r>
              <a:rPr lang="en-US" dirty="0"/>
              <a:t>    The term “specific learning disability” means a disorder in one or more of the basic psychological processes involved in understanding or in using language, spoken or written, which may manifest itself in an imperfect ability to listen, speak, read, write, spell, or to do mathematical calculations. </a:t>
            </a:r>
            <a:r>
              <a:rPr lang="en-US" dirty="0">
                <a:solidFill>
                  <a:srgbClr val="FF0000"/>
                </a:solidFill>
              </a:rPr>
              <a:t>The term includes </a:t>
            </a:r>
            <a:r>
              <a:rPr lang="en-US" dirty="0"/>
              <a:t>such conditions as perceptual handicaps, brain injury, minimal brain dysfunction, dyslexia, and developmental aphasia. </a:t>
            </a:r>
            <a:r>
              <a:rPr lang="en-US" dirty="0">
                <a:solidFill>
                  <a:srgbClr val="FF0000"/>
                </a:solidFill>
              </a:rPr>
              <a:t>The term does not include </a:t>
            </a:r>
            <a:r>
              <a:rPr lang="en-US" dirty="0"/>
              <a:t>children who have learning disabilities, which are primarily the result of visual, hearing, or motor handicaps, or mental retardation, or emotional disturbance, or of environmental, cultural, or economic disadvantage. </a:t>
            </a:r>
          </a:p>
          <a:p>
            <a:pPr>
              <a:buNone/>
            </a:pP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324600"/>
          </a:xfrm>
        </p:spPr>
        <p:txBody>
          <a:bodyPr>
            <a:normAutofit/>
          </a:bodyPr>
          <a:lstStyle/>
          <a:p>
            <a:pPr>
              <a:buFont typeface="Wingdings" pitchFamily="2" charset="2"/>
              <a:buChar char="Ø"/>
            </a:pPr>
            <a:r>
              <a:rPr lang="en-US" dirty="0"/>
              <a:t>The term LD includes such conditions as: </a:t>
            </a:r>
          </a:p>
          <a:p>
            <a:pPr lvl="1">
              <a:buFont typeface="Wingdings" pitchFamily="2" charset="2"/>
              <a:buChar char="ü"/>
            </a:pPr>
            <a:r>
              <a:rPr lang="en-US" dirty="0"/>
              <a:t>perceptual disabilities, </a:t>
            </a:r>
          </a:p>
          <a:p>
            <a:pPr lvl="1">
              <a:buFont typeface="Wingdings" pitchFamily="2" charset="2"/>
              <a:buChar char="ü"/>
            </a:pPr>
            <a:r>
              <a:rPr lang="en-US" dirty="0"/>
              <a:t>brain injury, </a:t>
            </a:r>
          </a:p>
          <a:p>
            <a:pPr lvl="1">
              <a:buFont typeface="Wingdings" pitchFamily="2" charset="2"/>
              <a:buChar char="ü"/>
            </a:pPr>
            <a:r>
              <a:rPr lang="en-US" dirty="0"/>
              <a:t>minimal brain dysfunction, </a:t>
            </a:r>
          </a:p>
          <a:p>
            <a:pPr lvl="1">
              <a:buFont typeface="Wingdings" pitchFamily="2" charset="2"/>
              <a:buChar char="ü"/>
            </a:pPr>
            <a:r>
              <a:rPr lang="en-US" dirty="0"/>
              <a:t>dyslexia, and </a:t>
            </a:r>
          </a:p>
          <a:p>
            <a:pPr lvl="1">
              <a:buFont typeface="Wingdings" pitchFamily="2" charset="2"/>
              <a:buChar char="ü"/>
            </a:pPr>
            <a:r>
              <a:rPr lang="en-US" dirty="0"/>
              <a:t>developmental aphasia.</a:t>
            </a:r>
          </a:p>
          <a:p>
            <a:pPr lvl="1">
              <a:buNone/>
            </a:pPr>
            <a:endParaRPr lang="en-US" dirty="0"/>
          </a:p>
          <a:p>
            <a:pPr algn="just">
              <a:buFont typeface="Wingdings" pitchFamily="2" charset="2"/>
              <a:buChar char="Ø"/>
            </a:pPr>
            <a:r>
              <a:rPr lang="en-US" dirty="0"/>
              <a:t>But learning problem that is </a:t>
            </a:r>
            <a:r>
              <a:rPr lang="en-US" dirty="0">
                <a:solidFill>
                  <a:srgbClr val="FF0000"/>
                </a:solidFill>
              </a:rPr>
              <a:t>primarily</a:t>
            </a:r>
            <a:r>
              <a:rPr lang="en-US" dirty="0"/>
              <a:t> the result of other conditions are not considered as LDs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fontScale="92500"/>
          </a:bodyPr>
          <a:lstStyle/>
          <a:p>
            <a:pPr algn="just">
              <a:buFont typeface="Wingdings" pitchFamily="2" charset="2"/>
              <a:buChar char="Ø"/>
            </a:pPr>
            <a:r>
              <a:rPr lang="en-GB" dirty="0"/>
              <a:t>When using the federal definition to identify students with LDs, it is required three criteria: </a:t>
            </a:r>
          </a:p>
          <a:p>
            <a:pPr algn="just">
              <a:buNone/>
            </a:pPr>
            <a:endParaRPr lang="en-US" dirty="0"/>
          </a:p>
          <a:p>
            <a:pPr marL="514350" indent="-514350" algn="just">
              <a:buAutoNum type="arabicPeriod"/>
            </a:pPr>
            <a:r>
              <a:rPr lang="en-GB" dirty="0"/>
              <a:t>A severe </a:t>
            </a:r>
            <a:r>
              <a:rPr lang="en-GB" dirty="0">
                <a:solidFill>
                  <a:srgbClr val="FF0000"/>
                </a:solidFill>
              </a:rPr>
              <a:t>discrepancy</a:t>
            </a:r>
            <a:r>
              <a:rPr lang="en-GB" dirty="0"/>
              <a:t> between the student’s  intellectual ability and academic achievement</a:t>
            </a:r>
          </a:p>
          <a:p>
            <a:pPr marL="514350" indent="-514350" algn="just">
              <a:buNone/>
            </a:pPr>
            <a:r>
              <a:rPr lang="en-GB" dirty="0"/>
              <a:t> </a:t>
            </a:r>
            <a:endParaRPr lang="en-US" dirty="0"/>
          </a:p>
          <a:p>
            <a:pPr algn="just">
              <a:buNone/>
            </a:pPr>
            <a:r>
              <a:rPr lang="en-GB" dirty="0"/>
              <a:t>2. </a:t>
            </a:r>
            <a:r>
              <a:rPr lang="en-GB" dirty="0">
                <a:solidFill>
                  <a:srgbClr val="FF0000"/>
                </a:solidFill>
              </a:rPr>
              <a:t>An exclusion criterion</a:t>
            </a:r>
            <a:r>
              <a:rPr lang="en-GB" dirty="0"/>
              <a:t>: the student’s difficulties are not the result of another known condition that can cause learning problems </a:t>
            </a:r>
          </a:p>
          <a:p>
            <a:pPr algn="just">
              <a:buNone/>
            </a:pPr>
            <a:endParaRPr lang="en-US" dirty="0"/>
          </a:p>
          <a:p>
            <a:pPr algn="just">
              <a:buNone/>
            </a:pPr>
            <a:r>
              <a:rPr lang="en-GB" dirty="0"/>
              <a:t>3. A need for special education services</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fontScale="85000" lnSpcReduction="10000"/>
          </a:bodyPr>
          <a:lstStyle/>
          <a:p>
            <a:pPr algn="just">
              <a:buFont typeface="Wingdings" pitchFamily="2" charset="2"/>
              <a:buChar char="Ø"/>
            </a:pPr>
            <a:r>
              <a:rPr lang="en-GB" dirty="0"/>
              <a:t>Children with LDs exhibit an </a:t>
            </a:r>
            <a:r>
              <a:rPr lang="en-GB" dirty="0">
                <a:solidFill>
                  <a:srgbClr val="FF0000"/>
                </a:solidFill>
              </a:rPr>
              <a:t>unexpected difference </a:t>
            </a:r>
            <a:r>
              <a:rPr lang="en-GB" dirty="0"/>
              <a:t>between general ability and achievement</a:t>
            </a:r>
          </a:p>
          <a:p>
            <a:pPr algn="just">
              <a:buFont typeface="Wingdings" pitchFamily="2" charset="2"/>
              <a:buChar char="Ø"/>
            </a:pPr>
            <a:endParaRPr lang="en-GB" dirty="0"/>
          </a:p>
          <a:p>
            <a:pPr algn="just">
              <a:buNone/>
            </a:pPr>
            <a:endParaRPr lang="en-GB" sz="1600" dirty="0"/>
          </a:p>
          <a:p>
            <a:pPr algn="just">
              <a:buFont typeface="Wingdings" pitchFamily="2" charset="2"/>
              <a:buChar char="Ø"/>
            </a:pPr>
            <a:r>
              <a:rPr lang="en-GB" dirty="0"/>
              <a:t>A discrepancy that would</a:t>
            </a:r>
            <a:r>
              <a:rPr lang="en-GB" dirty="0">
                <a:solidFill>
                  <a:srgbClr val="FF0000"/>
                </a:solidFill>
              </a:rPr>
              <a:t> not be predicted </a:t>
            </a:r>
            <a:r>
              <a:rPr lang="en-GB" dirty="0"/>
              <a:t>by the student’s general intellectual ability. </a:t>
            </a:r>
          </a:p>
          <a:p>
            <a:pPr algn="just">
              <a:buNone/>
            </a:pPr>
            <a:endParaRPr lang="en-GB" dirty="0"/>
          </a:p>
          <a:p>
            <a:pPr algn="just">
              <a:buFont typeface="Wingdings" pitchFamily="2" charset="2"/>
              <a:buChar char="Ø"/>
            </a:pPr>
            <a:endParaRPr lang="en-GB" sz="1800" dirty="0"/>
          </a:p>
          <a:p>
            <a:pPr algn="just">
              <a:buFont typeface="Wingdings" pitchFamily="2" charset="2"/>
              <a:buChar char="Ø"/>
            </a:pPr>
            <a:r>
              <a:rPr lang="en-GB" dirty="0"/>
              <a:t>Children who are having</a:t>
            </a:r>
            <a:r>
              <a:rPr lang="en-GB" dirty="0">
                <a:solidFill>
                  <a:srgbClr val="FF0000"/>
                </a:solidFill>
              </a:rPr>
              <a:t> minor or temporary difficulties</a:t>
            </a:r>
            <a:r>
              <a:rPr lang="en-GB" dirty="0"/>
              <a:t> in learning should not be identified as LDs.</a:t>
            </a:r>
          </a:p>
          <a:p>
            <a:pPr algn="just">
              <a:buNone/>
            </a:pPr>
            <a:endParaRPr lang="en-GB" dirty="0"/>
          </a:p>
          <a:p>
            <a:pPr algn="just">
              <a:buFont typeface="Wingdings" pitchFamily="2" charset="2"/>
              <a:buChar char="Ø"/>
            </a:pPr>
            <a:r>
              <a:rPr lang="en-GB" dirty="0"/>
              <a:t>The most common practice for identifying children with LDs is to determine if a </a:t>
            </a:r>
            <a:r>
              <a:rPr lang="en-GB" dirty="0">
                <a:solidFill>
                  <a:srgbClr val="FF0000"/>
                </a:solidFill>
              </a:rPr>
              <a:t>severe discrepancy </a:t>
            </a:r>
            <a:r>
              <a:rPr lang="en-GB" dirty="0"/>
              <a:t>exists between their expected and actual achievement. </a:t>
            </a: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92500" lnSpcReduction="20000"/>
          </a:bodyPr>
          <a:lstStyle/>
          <a:p>
            <a:pPr algn="just">
              <a:buFont typeface="Wingdings" pitchFamily="2" charset="2"/>
              <a:buChar char="Ø"/>
            </a:pPr>
            <a:r>
              <a:rPr lang="en-GB" dirty="0"/>
              <a:t>This involves </a:t>
            </a:r>
            <a:r>
              <a:rPr lang="en-GB" dirty="0">
                <a:solidFill>
                  <a:srgbClr val="FF0000"/>
                </a:solidFill>
              </a:rPr>
              <a:t>comparing</a:t>
            </a:r>
            <a:r>
              <a:rPr lang="en-GB" dirty="0"/>
              <a:t> a student’s </a:t>
            </a:r>
            <a:r>
              <a:rPr lang="en-GB" dirty="0">
                <a:solidFill>
                  <a:srgbClr val="FF0000"/>
                </a:solidFill>
              </a:rPr>
              <a:t>score on an IQ test </a:t>
            </a:r>
            <a:r>
              <a:rPr lang="en-GB" dirty="0"/>
              <a:t>with her score on a </a:t>
            </a:r>
            <a:r>
              <a:rPr lang="en-GB" dirty="0">
                <a:solidFill>
                  <a:srgbClr val="FF0000"/>
                </a:solidFill>
              </a:rPr>
              <a:t>standardized achievement </a:t>
            </a:r>
            <a:r>
              <a:rPr lang="en-GB" dirty="0"/>
              <a:t>test.</a:t>
            </a:r>
          </a:p>
          <a:p>
            <a:pPr algn="just">
              <a:buFont typeface="Wingdings" pitchFamily="2" charset="2"/>
              <a:buChar char="Ø"/>
            </a:pPr>
            <a:endParaRPr lang="en-GB" sz="2000" dirty="0"/>
          </a:p>
          <a:p>
            <a:pPr algn="just">
              <a:buFont typeface="Wingdings" pitchFamily="2" charset="2"/>
              <a:buChar char="Ø"/>
            </a:pPr>
            <a:endParaRPr lang="en-GB" sz="2400" dirty="0"/>
          </a:p>
          <a:p>
            <a:pPr algn="just">
              <a:buFont typeface="Wingdings" pitchFamily="2" charset="2"/>
              <a:buChar char="Ø"/>
            </a:pPr>
            <a:endParaRPr lang="en-GB" sz="2400" dirty="0"/>
          </a:p>
          <a:p>
            <a:pPr algn="just">
              <a:buFont typeface="Wingdings" pitchFamily="2" charset="2"/>
              <a:buChar char="Ø"/>
            </a:pPr>
            <a:r>
              <a:rPr lang="en-GB" dirty="0"/>
              <a:t>the </a:t>
            </a:r>
            <a:r>
              <a:rPr lang="en-GB" dirty="0">
                <a:solidFill>
                  <a:srgbClr val="FF0000"/>
                </a:solidFill>
              </a:rPr>
              <a:t>final rules and regulations </a:t>
            </a:r>
            <a:r>
              <a:rPr lang="en-GB" dirty="0"/>
              <a:t>for IDEA did not contain a specific definition of and formula for determining a severe discrepancy. </a:t>
            </a:r>
          </a:p>
          <a:p>
            <a:pPr algn="just">
              <a:buFont typeface="Wingdings" pitchFamily="2" charset="2"/>
              <a:buChar char="Ø"/>
            </a:pPr>
            <a:endParaRPr lang="en-GB" dirty="0"/>
          </a:p>
          <a:p>
            <a:pPr algn="just">
              <a:buFont typeface="Wingdings" pitchFamily="2" charset="2"/>
              <a:buChar char="Ø"/>
            </a:pPr>
            <a:endParaRPr lang="en-GB" dirty="0"/>
          </a:p>
          <a:p>
            <a:pPr algn="just">
              <a:buFont typeface="Wingdings" pitchFamily="2" charset="2"/>
              <a:buChar char="Ø"/>
            </a:pPr>
            <a:r>
              <a:rPr lang="en-GB" dirty="0"/>
              <a:t>This disagreement about exactly how a severe discrepancy should be determined led to widely differing procedures for identifying and classifying students as learning disabled. </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fontScale="85000" lnSpcReduction="20000"/>
          </a:bodyPr>
          <a:lstStyle/>
          <a:p>
            <a:pPr>
              <a:buNone/>
            </a:pPr>
            <a:r>
              <a:rPr lang="en-US" b="1" dirty="0"/>
              <a:t>Other Definitions of LDs</a:t>
            </a:r>
            <a:endParaRPr lang="en-US" dirty="0"/>
          </a:p>
          <a:p>
            <a:pPr>
              <a:buNone/>
            </a:pPr>
            <a:r>
              <a:rPr lang="en-US" dirty="0"/>
              <a:t>The federal definition </a:t>
            </a:r>
            <a:r>
              <a:rPr lang="en-US" dirty="0">
                <a:solidFill>
                  <a:srgbClr val="FF0000"/>
                </a:solidFill>
              </a:rPr>
              <a:t>has at least four major problems </a:t>
            </a:r>
            <a:r>
              <a:rPr lang="en-US" dirty="0"/>
              <a:t>that render it ineffective</a:t>
            </a:r>
          </a:p>
          <a:p>
            <a:pPr algn="just">
              <a:buFont typeface="Wingdings" pitchFamily="2" charset="2"/>
              <a:buChar char="ü"/>
            </a:pPr>
            <a:r>
              <a:rPr lang="en-US" dirty="0"/>
              <a:t>It does </a:t>
            </a:r>
            <a:r>
              <a:rPr lang="en-US" dirty="0">
                <a:solidFill>
                  <a:srgbClr val="FF0000"/>
                </a:solidFill>
              </a:rPr>
              <a:t>not clearly indicate </a:t>
            </a:r>
            <a:r>
              <a:rPr lang="en-US" dirty="0"/>
              <a:t>that LDs are a </a:t>
            </a:r>
            <a:r>
              <a:rPr lang="en-US" dirty="0">
                <a:solidFill>
                  <a:srgbClr val="FF0000"/>
                </a:solidFill>
              </a:rPr>
              <a:t>heterogeneous group of disorders</a:t>
            </a:r>
          </a:p>
          <a:p>
            <a:pPr algn="just">
              <a:buNone/>
            </a:pPr>
            <a:endParaRPr lang="en-US" dirty="0"/>
          </a:p>
          <a:p>
            <a:pPr algn="just">
              <a:buFont typeface="Wingdings" pitchFamily="2" charset="2"/>
              <a:buChar char="ü"/>
            </a:pPr>
            <a:r>
              <a:rPr lang="en-US" dirty="0"/>
              <a:t>it fails to recognize that LDs frequently persist and are manifested in </a:t>
            </a:r>
            <a:r>
              <a:rPr lang="en-US" dirty="0">
                <a:solidFill>
                  <a:srgbClr val="FF0000"/>
                </a:solidFill>
              </a:rPr>
              <a:t>adults as well as children</a:t>
            </a:r>
            <a:r>
              <a:rPr lang="en-US" dirty="0"/>
              <a:t>; </a:t>
            </a:r>
          </a:p>
          <a:p>
            <a:pPr algn="just">
              <a:buNone/>
            </a:pPr>
            <a:endParaRPr lang="en-US" dirty="0"/>
          </a:p>
          <a:p>
            <a:pPr algn="just">
              <a:buFont typeface="Wingdings" pitchFamily="2" charset="2"/>
              <a:buChar char="ü"/>
            </a:pPr>
            <a:r>
              <a:rPr lang="en-US" dirty="0"/>
              <a:t>it does not clearly specify that, whatever the cause of LDs, the “final common path” consists of </a:t>
            </a:r>
            <a:r>
              <a:rPr lang="en-US" dirty="0">
                <a:solidFill>
                  <a:srgbClr val="FF0000"/>
                </a:solidFill>
              </a:rPr>
              <a:t>inherent alterations</a:t>
            </a:r>
            <a:r>
              <a:rPr lang="en-US" dirty="0"/>
              <a:t> in the way information is processed; </a:t>
            </a:r>
          </a:p>
          <a:p>
            <a:pPr algn="just">
              <a:buNone/>
            </a:pPr>
            <a:endParaRPr lang="en-US" dirty="0"/>
          </a:p>
          <a:p>
            <a:pPr algn="just">
              <a:buFont typeface="Wingdings" pitchFamily="2" charset="2"/>
              <a:buChar char="ü"/>
            </a:pPr>
            <a:r>
              <a:rPr lang="en-US" dirty="0"/>
              <a:t>it does not adequately recognize that persons with other handicapping or environmental limitations may have an LD </a:t>
            </a:r>
            <a:r>
              <a:rPr lang="en-US" i="1" dirty="0">
                <a:solidFill>
                  <a:srgbClr val="FF0000"/>
                </a:solidFill>
              </a:rPr>
              <a:t>concurrently </a:t>
            </a:r>
            <a:r>
              <a:rPr lang="en-US" dirty="0">
                <a:solidFill>
                  <a:srgbClr val="FF0000"/>
                </a:solidFill>
              </a:rPr>
              <a:t>with these conditions</a:t>
            </a:r>
            <a:r>
              <a:rPr lang="en-US" dirty="0"/>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fontScale="77500" lnSpcReduction="20000"/>
          </a:bodyPr>
          <a:lstStyle/>
          <a:p>
            <a:pPr>
              <a:buNone/>
            </a:pPr>
            <a:r>
              <a:rPr lang="en-US" b="1" dirty="0"/>
              <a:t>National Joint Committee on LD’s  (NJCLD) definition</a:t>
            </a:r>
            <a:r>
              <a:rPr lang="en-US" sz="4000" b="1" dirty="0"/>
              <a:t>:</a:t>
            </a:r>
          </a:p>
          <a:p>
            <a:pPr>
              <a:buNone/>
            </a:pPr>
            <a:endParaRPr lang="en-US" sz="900" i="1" dirty="0"/>
          </a:p>
          <a:p>
            <a:pPr algn="just">
              <a:lnSpc>
                <a:spcPct val="120000"/>
              </a:lnSpc>
              <a:buNone/>
            </a:pPr>
            <a:r>
              <a:rPr lang="en-US" sz="2800" i="1" dirty="0"/>
              <a:t>    </a:t>
            </a:r>
            <a:r>
              <a:rPr lang="en-US" i="1" dirty="0"/>
              <a:t>LDs </a:t>
            </a:r>
            <a:r>
              <a:rPr lang="en-US" dirty="0"/>
              <a:t>is a general term that refers to a </a:t>
            </a:r>
            <a:r>
              <a:rPr lang="en-US" dirty="0">
                <a:solidFill>
                  <a:srgbClr val="FF0000"/>
                </a:solidFill>
              </a:rPr>
              <a:t>heterogeneous group of disorders </a:t>
            </a:r>
            <a:r>
              <a:rPr lang="en-US" dirty="0"/>
              <a:t>manifested by significant difficulty in the acquisition and use of listening, speaking, reading, writing, reasoning, or mathematical abilities. These disorders are intrinsic to the individual, presumed to be due to </a:t>
            </a:r>
            <a:r>
              <a:rPr lang="en-US" dirty="0">
                <a:solidFill>
                  <a:srgbClr val="FF0000"/>
                </a:solidFill>
              </a:rPr>
              <a:t>central nervous system dysfunction</a:t>
            </a:r>
            <a:r>
              <a:rPr lang="en-US" dirty="0"/>
              <a:t>, and may occur across the life span. Problems in self-regulatory behavior, social perception, and social interaction may exist with LDs but do not by themselves constitute a LDs. Although LDs may occur concomitantly with other handicapping conditions (for example, sensory impairment, mental retardation, social and emotional disturbance) or with extrinsic influences (such as cultural differences, insufficient or inappropriate instruction), they are not the result of these conditions or influences. </a:t>
            </a:r>
            <a:endParaRPr lang="en-US" sz="1800" dirty="0"/>
          </a:p>
          <a:p>
            <a:pPr>
              <a:buNone/>
            </a:pP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fontScale="92500" lnSpcReduction="10000"/>
          </a:bodyPr>
          <a:lstStyle/>
          <a:p>
            <a:pPr algn="just">
              <a:buFont typeface="Wingdings" pitchFamily="2" charset="2"/>
              <a:buChar char="v"/>
            </a:pPr>
            <a:r>
              <a:rPr lang="en-US" sz="3000" b="1" dirty="0"/>
              <a:t>The Critical Elements within Definitions of LDs</a:t>
            </a:r>
          </a:p>
          <a:p>
            <a:pPr algn="just">
              <a:buNone/>
            </a:pPr>
            <a:r>
              <a:rPr lang="en-US" b="1" dirty="0"/>
              <a:t>1. The Heterogeneity Element</a:t>
            </a:r>
            <a:endParaRPr lang="en-US" dirty="0"/>
          </a:p>
          <a:p>
            <a:pPr algn="just">
              <a:buFont typeface="Wingdings" pitchFamily="2" charset="2"/>
              <a:buChar char="Ø"/>
            </a:pPr>
            <a:r>
              <a:rPr lang="en-US" dirty="0">
                <a:latin typeface="Times New Roman" pitchFamily="18" charset="0"/>
                <a:cs typeface="Times New Roman" pitchFamily="18" charset="0"/>
              </a:rPr>
              <a:t>LD is </a:t>
            </a:r>
            <a:r>
              <a:rPr lang="en-US" dirty="0">
                <a:solidFill>
                  <a:srgbClr val="FF0000"/>
                </a:solidFill>
                <a:latin typeface="Times New Roman" pitchFamily="18" charset="0"/>
                <a:cs typeface="Times New Roman" pitchFamily="18" charset="0"/>
              </a:rPr>
              <a:t>not a single disability </a:t>
            </a:r>
            <a:r>
              <a:rPr lang="en-US" dirty="0">
                <a:latin typeface="Times New Roman" pitchFamily="18" charset="0"/>
                <a:cs typeface="Times New Roman" pitchFamily="18" charset="0"/>
              </a:rPr>
              <a:t>but a general category of special education composed of disabilities in any one or a combination of seven skill domains: </a:t>
            </a:r>
          </a:p>
          <a:p>
            <a:pPr marL="514350" indent="-514350" algn="just">
              <a:buAutoNum type="arabicPeriod"/>
            </a:pPr>
            <a:r>
              <a:rPr lang="en-US" dirty="0">
                <a:latin typeface="Times New Roman" pitchFamily="18" charset="0"/>
                <a:cs typeface="Times New Roman" pitchFamily="18" charset="0"/>
              </a:rPr>
              <a:t>listening; </a:t>
            </a:r>
          </a:p>
          <a:p>
            <a:pPr marL="514350" indent="-514350" algn="just">
              <a:buAutoNum type="arabicPeriod"/>
            </a:pPr>
            <a:r>
              <a:rPr lang="en-US" dirty="0">
                <a:latin typeface="Times New Roman" pitchFamily="18" charset="0"/>
                <a:cs typeface="Times New Roman" pitchFamily="18" charset="0"/>
              </a:rPr>
              <a:t>speaking; </a:t>
            </a:r>
          </a:p>
          <a:p>
            <a:pPr marL="514350" indent="-514350" algn="just">
              <a:buAutoNum type="arabicPeriod"/>
            </a:pPr>
            <a:r>
              <a:rPr lang="en-US" dirty="0">
                <a:latin typeface="Times New Roman" pitchFamily="18" charset="0"/>
                <a:cs typeface="Times New Roman" pitchFamily="18" charset="0"/>
              </a:rPr>
              <a:t>basic reading (decoding and word recognition); </a:t>
            </a:r>
          </a:p>
          <a:p>
            <a:pPr marL="514350" indent="-514350" algn="just">
              <a:buAutoNum type="arabicPeriod"/>
            </a:pPr>
            <a:r>
              <a:rPr lang="en-US" dirty="0">
                <a:latin typeface="Times New Roman" pitchFamily="18" charset="0"/>
                <a:cs typeface="Times New Roman" pitchFamily="18" charset="0"/>
              </a:rPr>
              <a:t>reading comprehension; </a:t>
            </a:r>
          </a:p>
          <a:p>
            <a:pPr marL="514350" indent="-514350" algn="just">
              <a:buAutoNum type="arabicPeriod"/>
            </a:pPr>
            <a:r>
              <a:rPr lang="en-US" dirty="0">
                <a:latin typeface="Times New Roman" pitchFamily="18" charset="0"/>
                <a:cs typeface="Times New Roman" pitchFamily="18" charset="0"/>
              </a:rPr>
              <a:t>arithmetic calculation; </a:t>
            </a:r>
          </a:p>
          <a:p>
            <a:pPr marL="514350" indent="-514350" algn="just">
              <a:buAutoNum type="arabicPeriod"/>
            </a:pPr>
            <a:r>
              <a:rPr lang="en-US" dirty="0">
                <a:latin typeface="Times New Roman" pitchFamily="18" charset="0"/>
                <a:cs typeface="Times New Roman" pitchFamily="18" charset="0"/>
              </a:rPr>
              <a:t>mathematics reasoning; and</a:t>
            </a:r>
          </a:p>
          <a:p>
            <a:pPr marL="514350" indent="-514350" algn="just">
              <a:buAutoNum type="arabicPeriod"/>
            </a:pPr>
            <a:r>
              <a:rPr lang="en-US" dirty="0">
                <a:latin typeface="Times New Roman" pitchFamily="18" charset="0"/>
                <a:cs typeface="Times New Roman" pitchFamily="18" charset="0"/>
              </a:rPr>
              <a:t>written expression.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48400"/>
          </a:xfrm>
        </p:spPr>
        <p:txBody>
          <a:bodyPr>
            <a:normAutofit/>
          </a:bodyPr>
          <a:lstStyle/>
          <a:p>
            <a:pPr algn="just">
              <a:buFont typeface="Wingdings" pitchFamily="2" charset="2"/>
              <a:buChar char="Ø"/>
            </a:pPr>
            <a:r>
              <a:rPr lang="en-US" sz="2800" dirty="0"/>
              <a:t>Disabilities in these areas frequently occur </a:t>
            </a:r>
            <a:r>
              <a:rPr lang="en-US" sz="2800" dirty="0">
                <a:solidFill>
                  <a:srgbClr val="FF0000"/>
                </a:solidFill>
              </a:rPr>
              <a:t>together </a:t>
            </a:r>
            <a:r>
              <a:rPr lang="en-US" sz="2800" dirty="0"/>
              <a:t>and can also be </a:t>
            </a:r>
            <a:r>
              <a:rPr lang="en-US" sz="2800" dirty="0">
                <a:solidFill>
                  <a:srgbClr val="FF0000"/>
                </a:solidFill>
              </a:rPr>
              <a:t>accompanied</a:t>
            </a:r>
            <a:r>
              <a:rPr lang="en-US" sz="2800" dirty="0"/>
              <a:t> by </a:t>
            </a:r>
            <a:r>
              <a:rPr lang="en-US" sz="2800" dirty="0">
                <a:solidFill>
                  <a:srgbClr val="FF0000"/>
                </a:solidFill>
              </a:rPr>
              <a:t>emotional</a:t>
            </a:r>
            <a:r>
              <a:rPr lang="en-US" sz="2800" dirty="0"/>
              <a:t>, </a:t>
            </a:r>
            <a:r>
              <a:rPr lang="en-US" sz="2800" dirty="0">
                <a:solidFill>
                  <a:srgbClr val="FF0000"/>
                </a:solidFill>
              </a:rPr>
              <a:t>social</a:t>
            </a:r>
            <a:r>
              <a:rPr lang="en-US" sz="2800" dirty="0"/>
              <a:t>, and </a:t>
            </a:r>
            <a:r>
              <a:rPr lang="en-US" sz="2800" dirty="0">
                <a:solidFill>
                  <a:srgbClr val="FF0000"/>
                </a:solidFill>
              </a:rPr>
              <a:t>behavioral</a:t>
            </a:r>
            <a:r>
              <a:rPr lang="en-US" sz="2800" dirty="0"/>
              <a:t> </a:t>
            </a:r>
            <a:r>
              <a:rPr lang="en-US" sz="2800" dirty="0">
                <a:solidFill>
                  <a:srgbClr val="FF0000"/>
                </a:solidFill>
              </a:rPr>
              <a:t>disorders</a:t>
            </a:r>
            <a:r>
              <a:rPr lang="en-US" sz="2800" dirty="0"/>
              <a:t>, including </a:t>
            </a:r>
            <a:r>
              <a:rPr lang="en-US" sz="2800" dirty="0">
                <a:solidFill>
                  <a:srgbClr val="FF0000"/>
                </a:solidFill>
              </a:rPr>
              <a:t>disorders of attention</a:t>
            </a:r>
          </a:p>
          <a:p>
            <a:pPr>
              <a:buNone/>
            </a:pPr>
            <a:endParaRPr lang="en-US" sz="1200" dirty="0">
              <a:solidFill>
                <a:srgbClr val="FF0000"/>
              </a:solidFill>
            </a:endParaRPr>
          </a:p>
          <a:p>
            <a:pPr algn="just">
              <a:buFont typeface="Wingdings" pitchFamily="2" charset="2"/>
              <a:buChar char="Ø"/>
            </a:pPr>
            <a:r>
              <a:rPr lang="en-US" sz="2800" dirty="0"/>
              <a:t>However, these companion conditions cannot be the </a:t>
            </a:r>
            <a:r>
              <a:rPr lang="en-US" sz="2800" i="1" dirty="0">
                <a:solidFill>
                  <a:srgbClr val="FF0000"/>
                </a:solidFill>
              </a:rPr>
              <a:t>primary </a:t>
            </a:r>
            <a:r>
              <a:rPr lang="en-US" sz="2800" dirty="0">
                <a:solidFill>
                  <a:srgbClr val="FF0000"/>
                </a:solidFill>
              </a:rPr>
              <a:t>cause of the LD.</a:t>
            </a:r>
          </a:p>
          <a:p>
            <a:pPr>
              <a:buNone/>
            </a:pPr>
            <a:endParaRPr lang="en-US" sz="1200" dirty="0"/>
          </a:p>
          <a:p>
            <a:pPr>
              <a:buNone/>
            </a:pPr>
            <a:r>
              <a:rPr lang="en-US" b="1" dirty="0"/>
              <a:t>2. The Intrinsic/Neurobiological Element</a:t>
            </a:r>
            <a:endParaRPr lang="en-US" dirty="0"/>
          </a:p>
          <a:p>
            <a:pPr algn="just">
              <a:buFont typeface="Wingdings" pitchFamily="2" charset="2"/>
              <a:buChar char="Ø"/>
            </a:pPr>
            <a:r>
              <a:rPr lang="en-US" sz="2800" dirty="0">
                <a:solidFill>
                  <a:srgbClr val="FF0000"/>
                </a:solidFill>
              </a:rPr>
              <a:t>Neurobiological</a:t>
            </a:r>
            <a:r>
              <a:rPr lang="en-US" sz="2800" dirty="0"/>
              <a:t> factors are the basis of LDs</a:t>
            </a:r>
          </a:p>
          <a:p>
            <a:pPr algn="just">
              <a:buNone/>
            </a:pPr>
            <a:endParaRPr lang="en-US" sz="2800" dirty="0"/>
          </a:p>
          <a:p>
            <a:pPr algn="just">
              <a:buFont typeface="Wingdings" pitchFamily="2" charset="2"/>
              <a:buChar char="Ø"/>
            </a:pPr>
            <a:r>
              <a:rPr lang="en-US" sz="2800" dirty="0"/>
              <a:t>disabilities in learning are attributed to </a:t>
            </a:r>
            <a:r>
              <a:rPr lang="en-US" sz="2800" dirty="0">
                <a:solidFill>
                  <a:srgbClr val="FF0000"/>
                </a:solidFill>
              </a:rPr>
              <a:t>intrinsic</a:t>
            </a:r>
            <a:r>
              <a:rPr lang="en-US" sz="2800" dirty="0"/>
              <a:t> (neurobiological) rather than </a:t>
            </a:r>
            <a:r>
              <a:rPr lang="en-US" sz="2800" dirty="0">
                <a:solidFill>
                  <a:srgbClr val="FF0000"/>
                </a:solidFill>
              </a:rPr>
              <a:t>extrinsic</a:t>
            </a:r>
            <a:r>
              <a:rPr lang="en-US" sz="2800" dirty="0"/>
              <a:t> (for example, environmental or instructional) causes,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lstStyle/>
          <a:p>
            <a:pPr>
              <a:buNone/>
            </a:pPr>
            <a:r>
              <a:rPr lang="en-US" b="1" dirty="0"/>
              <a:t>3. The Discrepancy Element</a:t>
            </a:r>
            <a:endParaRPr lang="en-US" dirty="0"/>
          </a:p>
          <a:p>
            <a:pPr algn="just">
              <a:buFont typeface="Wingdings" pitchFamily="2" charset="2"/>
              <a:buChar char="Ø"/>
            </a:pPr>
            <a:r>
              <a:rPr lang="en-US" sz="2800" dirty="0">
                <a:latin typeface="Times New Roman" pitchFamily="18" charset="0"/>
                <a:cs typeface="Times New Roman" pitchFamily="18" charset="0"/>
              </a:rPr>
              <a:t>It indicates the difference between </a:t>
            </a:r>
            <a:r>
              <a:rPr lang="en-US" sz="2800" dirty="0">
                <a:solidFill>
                  <a:srgbClr val="FF0000"/>
                </a:solidFill>
                <a:latin typeface="Times New Roman" pitchFamily="18" charset="0"/>
                <a:cs typeface="Times New Roman" pitchFamily="18" charset="0"/>
              </a:rPr>
              <a:t>IQ</a:t>
            </a:r>
            <a:r>
              <a:rPr lang="en-US" sz="2800" dirty="0">
                <a:latin typeface="Times New Roman" pitchFamily="18" charset="0"/>
                <a:cs typeface="Times New Roman" pitchFamily="18" charset="0"/>
              </a:rPr>
              <a:t> – and </a:t>
            </a:r>
            <a:r>
              <a:rPr lang="en-US" sz="2800" dirty="0">
                <a:solidFill>
                  <a:srgbClr val="FF0000"/>
                </a:solidFill>
                <a:latin typeface="Times New Roman" pitchFamily="18" charset="0"/>
                <a:cs typeface="Times New Roman" pitchFamily="18" charset="0"/>
              </a:rPr>
              <a:t>achievement</a:t>
            </a:r>
            <a:r>
              <a:rPr lang="en-US" sz="2800" dirty="0">
                <a:latin typeface="Times New Roman" pitchFamily="18" charset="0"/>
                <a:cs typeface="Times New Roman" pitchFamily="18" charset="0"/>
              </a:rPr>
              <a:t>  of an individual </a:t>
            </a:r>
          </a:p>
          <a:p>
            <a:pPr algn="just">
              <a:buFont typeface="Wingdings" pitchFamily="2" charset="2"/>
              <a:buChar char="Ø"/>
            </a:pPr>
            <a:endParaRPr lang="en-US" sz="1600" dirty="0">
              <a:latin typeface="Times New Roman" pitchFamily="18" charset="0"/>
              <a:cs typeface="Times New Roman" pitchFamily="18" charset="0"/>
            </a:endParaRPr>
          </a:p>
          <a:p>
            <a:pPr algn="just">
              <a:buFont typeface="Wingdings" pitchFamily="2" charset="2"/>
              <a:buChar char="Ø"/>
            </a:pPr>
            <a:r>
              <a:rPr lang="en-US" sz="2800" dirty="0">
                <a:latin typeface="Times New Roman" pitchFamily="18" charset="0"/>
                <a:cs typeface="Times New Roman" pitchFamily="18" charset="0"/>
              </a:rPr>
              <a:t>The discrepancy element is used to “</a:t>
            </a:r>
            <a:r>
              <a:rPr lang="en-US" sz="2800" dirty="0">
                <a:solidFill>
                  <a:srgbClr val="FF0000"/>
                </a:solidFill>
                <a:latin typeface="Times New Roman" pitchFamily="18" charset="0"/>
                <a:cs typeface="Times New Roman" pitchFamily="18" charset="0"/>
              </a:rPr>
              <a:t>objectively</a:t>
            </a:r>
            <a:r>
              <a:rPr lang="en-US" sz="2800" dirty="0">
                <a:latin typeface="Times New Roman" pitchFamily="18" charset="0"/>
                <a:cs typeface="Times New Roman" pitchFamily="18" charset="0"/>
              </a:rPr>
              <a:t> and </a:t>
            </a:r>
            <a:r>
              <a:rPr lang="en-US" sz="2800" dirty="0">
                <a:solidFill>
                  <a:srgbClr val="FF0000"/>
                </a:solidFill>
                <a:latin typeface="Times New Roman" pitchFamily="18" charset="0"/>
                <a:cs typeface="Times New Roman" pitchFamily="18" charset="0"/>
              </a:rPr>
              <a:t>accurately</a:t>
            </a:r>
            <a:r>
              <a:rPr lang="en-US" sz="2800" dirty="0">
                <a:latin typeface="Times New Roman" pitchFamily="18" charset="0"/>
                <a:cs typeface="Times New Roman" pitchFamily="18" charset="0"/>
              </a:rPr>
              <a:t>” distinguish the child with LD from children with other </a:t>
            </a:r>
            <a:r>
              <a:rPr lang="en-US" sz="2800" dirty="0">
                <a:solidFill>
                  <a:srgbClr val="FF0000"/>
                </a:solidFill>
                <a:latin typeface="Times New Roman" pitchFamily="18" charset="0"/>
                <a:cs typeface="Times New Roman" pitchFamily="18" charset="0"/>
              </a:rPr>
              <a:t>academic deficiencies</a:t>
            </a:r>
            <a:r>
              <a:rPr lang="en-US" sz="2800" dirty="0">
                <a:latin typeface="Times New Roman" pitchFamily="18" charset="0"/>
                <a:cs typeface="Times New Roman" pitchFamily="18" charset="0"/>
              </a:rPr>
              <a:t>.</a:t>
            </a:r>
          </a:p>
          <a:p>
            <a:pPr algn="just">
              <a:buFont typeface="Wingdings" pitchFamily="2" charset="2"/>
              <a:buChar char="Ø"/>
            </a:pPr>
            <a:endParaRPr lang="en-US" sz="1600" dirty="0">
              <a:latin typeface="Times New Roman" pitchFamily="18" charset="0"/>
              <a:cs typeface="Times New Roman" pitchFamily="18" charset="0"/>
            </a:endParaRPr>
          </a:p>
          <a:p>
            <a:pPr algn="just">
              <a:buFont typeface="Wingdings" pitchFamily="2" charset="2"/>
              <a:buChar char="Ø"/>
            </a:pPr>
            <a:r>
              <a:rPr lang="en-US" sz="2800" dirty="0">
                <a:latin typeface="Times New Roman" pitchFamily="18" charset="0"/>
                <a:cs typeface="Times New Roman" pitchFamily="18" charset="0"/>
              </a:rPr>
              <a:t>Children with LDs have an average IQ but they have poor academic achievement </a:t>
            </a:r>
          </a:p>
          <a:p>
            <a:pPr algn="just">
              <a:buFont typeface="Wingdings" pitchFamily="2" charset="2"/>
              <a:buChar char="Ø"/>
            </a:pPr>
            <a:endParaRPr lang="en-US" sz="2800" dirty="0">
              <a:latin typeface="Times New Roman" pitchFamily="18" charset="0"/>
              <a:cs typeface="Times New Roman" pitchFamily="18" charset="0"/>
            </a:endParaRPr>
          </a:p>
          <a:p>
            <a:pPr algn="just">
              <a:buFont typeface="Wingdings" pitchFamily="2" charset="2"/>
              <a:buChar char="Ø"/>
            </a:pPr>
            <a:r>
              <a:rPr lang="en-US" sz="2800" dirty="0">
                <a:latin typeface="Times New Roman" pitchFamily="18" charset="0"/>
                <a:cs typeface="Times New Roman" pitchFamily="18" charset="0"/>
              </a:rPr>
              <a:t>But there are arguments over the idea of discrepancy </a:t>
            </a:r>
          </a:p>
          <a:p>
            <a:pPr algn="just">
              <a:buNone/>
            </a:pPr>
            <a:endParaRPr lang="en-GB" sz="2800" dirty="0">
              <a:latin typeface="Times New Roman" pitchFamily="18" charset="0"/>
              <a:cs typeface="Times New Roman" pitchFamily="18" charset="0"/>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fontScale="92500" lnSpcReduction="10000"/>
          </a:bodyPr>
          <a:lstStyle/>
          <a:p>
            <a:pPr marL="342900" lvl="1" indent="-342900">
              <a:buFont typeface="Wingdings" pitchFamily="2" charset="2"/>
              <a:buChar char="v"/>
            </a:pPr>
            <a:r>
              <a:rPr lang="en-US" b="1" dirty="0"/>
              <a:t>Disability and Handicap</a:t>
            </a:r>
            <a:endParaRPr lang="en-GB" sz="2400" dirty="0"/>
          </a:p>
          <a:p>
            <a:pPr algn="just">
              <a:buFont typeface="Wingdings" pitchFamily="2" charset="2"/>
              <a:buChar char="Ø"/>
            </a:pPr>
            <a:r>
              <a:rPr lang="en-US" sz="2800" dirty="0">
                <a:latin typeface="Times New Roman" pitchFamily="18" charset="0"/>
                <a:cs typeface="Times New Roman" pitchFamily="18" charset="0"/>
              </a:rPr>
              <a:t>Disability is viewed as a </a:t>
            </a:r>
            <a:r>
              <a:rPr lang="en-US" sz="2800" dirty="0">
                <a:solidFill>
                  <a:srgbClr val="FF0000"/>
                </a:solidFill>
                <a:latin typeface="Times New Roman" pitchFamily="18" charset="0"/>
                <a:cs typeface="Times New Roman" pitchFamily="18" charset="0"/>
              </a:rPr>
              <a:t>difference</a:t>
            </a:r>
            <a:r>
              <a:rPr lang="en-US" sz="2800" dirty="0">
                <a:latin typeface="Times New Roman" pitchFamily="18" charset="0"/>
                <a:cs typeface="Times New Roman" pitchFamily="18" charset="0"/>
              </a:rPr>
              <a:t>, a </a:t>
            </a:r>
            <a:r>
              <a:rPr lang="en-US" sz="2800" dirty="0">
                <a:solidFill>
                  <a:srgbClr val="FF0000"/>
                </a:solidFill>
                <a:latin typeface="Times New Roman" pitchFamily="18" charset="0"/>
                <a:cs typeface="Times New Roman" pitchFamily="18" charset="0"/>
              </a:rPr>
              <a:t>characteristic</a:t>
            </a:r>
            <a:r>
              <a:rPr lang="en-US" sz="2800" dirty="0">
                <a:latin typeface="Times New Roman" pitchFamily="18" charset="0"/>
                <a:cs typeface="Times New Roman" pitchFamily="18" charset="0"/>
              </a:rPr>
              <a:t> that sets an individual apart from everyone else, </a:t>
            </a:r>
          </a:p>
          <a:p>
            <a:pPr algn="just">
              <a:buFont typeface="Wingdings" pitchFamily="2" charset="2"/>
              <a:buChar char="Ø"/>
            </a:pPr>
            <a:endParaRPr lang="en-US" sz="2800" dirty="0">
              <a:latin typeface="Times New Roman" pitchFamily="18" charset="0"/>
              <a:cs typeface="Times New Roman" pitchFamily="18" charset="0"/>
            </a:endParaRPr>
          </a:p>
          <a:p>
            <a:pPr algn="just">
              <a:buFont typeface="Wingdings" pitchFamily="2" charset="2"/>
              <a:buChar char="Ø"/>
            </a:pPr>
            <a:r>
              <a:rPr lang="en-US" sz="2800" dirty="0">
                <a:latin typeface="Times New Roman" pitchFamily="18" charset="0"/>
                <a:cs typeface="Times New Roman" pitchFamily="18" charset="0"/>
              </a:rPr>
              <a:t>Something that makes the individual </a:t>
            </a:r>
            <a:r>
              <a:rPr lang="en-US" sz="2800" dirty="0">
                <a:solidFill>
                  <a:srgbClr val="FF0000"/>
                </a:solidFill>
                <a:latin typeface="Times New Roman" pitchFamily="18" charset="0"/>
                <a:cs typeface="Times New Roman" pitchFamily="18" charset="0"/>
              </a:rPr>
              <a:t>less able or inferior. </a:t>
            </a:r>
          </a:p>
          <a:p>
            <a:pPr algn="just">
              <a:buNone/>
            </a:pPr>
            <a:endParaRPr lang="en-US" sz="2800" dirty="0">
              <a:latin typeface="Times New Roman" pitchFamily="18" charset="0"/>
              <a:cs typeface="Times New Roman" pitchFamily="18" charset="0"/>
            </a:endParaRPr>
          </a:p>
          <a:p>
            <a:pPr algn="just">
              <a:buFont typeface="Wingdings" pitchFamily="2" charset="2"/>
              <a:buChar char="Ø"/>
            </a:pPr>
            <a:r>
              <a:rPr lang="en-US" sz="2800" dirty="0">
                <a:latin typeface="Times New Roman" pitchFamily="18" charset="0"/>
                <a:cs typeface="Times New Roman" pitchFamily="18" charset="0"/>
              </a:rPr>
              <a:t>Disability is seen as a </a:t>
            </a:r>
            <a:r>
              <a:rPr lang="en-US" sz="2800" dirty="0">
                <a:solidFill>
                  <a:srgbClr val="FF0000"/>
                </a:solidFill>
                <a:latin typeface="Times New Roman" pitchFamily="18" charset="0"/>
                <a:cs typeface="Times New Roman" pitchFamily="18" charset="0"/>
              </a:rPr>
              <a:t>deviance from the norm </a:t>
            </a:r>
            <a:r>
              <a:rPr lang="en-US" sz="2800" dirty="0">
                <a:latin typeface="Times New Roman" pitchFamily="18" charset="0"/>
                <a:cs typeface="Times New Roman" pitchFamily="18" charset="0"/>
              </a:rPr>
              <a:t>in which the other population is considered normal. </a:t>
            </a:r>
          </a:p>
          <a:p>
            <a:pPr algn="just">
              <a:buNone/>
            </a:pPr>
            <a:endParaRPr lang="en-US" sz="2800" dirty="0">
              <a:latin typeface="Times New Roman" pitchFamily="18" charset="0"/>
              <a:cs typeface="Times New Roman" pitchFamily="18" charset="0"/>
            </a:endParaRPr>
          </a:p>
          <a:p>
            <a:pPr algn="just">
              <a:buFont typeface="Wingdings" pitchFamily="2" charset="2"/>
              <a:buChar char="Ø"/>
            </a:pPr>
            <a:r>
              <a:rPr lang="en-US" sz="2800" dirty="0">
                <a:latin typeface="Times New Roman" pitchFamily="18" charset="0"/>
                <a:cs typeface="Times New Roman" pitchFamily="18" charset="0"/>
              </a:rPr>
              <a:t>The way the </a:t>
            </a:r>
            <a:r>
              <a:rPr lang="en-US" sz="2800" dirty="0">
                <a:solidFill>
                  <a:srgbClr val="FF0000"/>
                </a:solidFill>
                <a:latin typeface="Times New Roman" pitchFamily="18" charset="0"/>
                <a:cs typeface="Times New Roman" pitchFamily="18" charset="0"/>
              </a:rPr>
              <a:t>society views the disability </a:t>
            </a:r>
            <a:r>
              <a:rPr lang="en-US" sz="2800" dirty="0">
                <a:latin typeface="Times New Roman" pitchFamily="18" charset="0"/>
                <a:cs typeface="Times New Roman" pitchFamily="18" charset="0"/>
              </a:rPr>
              <a:t>restricts  the individual’s ability. </a:t>
            </a:r>
          </a:p>
          <a:p>
            <a:pPr algn="just">
              <a:buNone/>
            </a:pPr>
            <a:endParaRPr lang="en-US" sz="2800" dirty="0">
              <a:latin typeface="Times New Roman" pitchFamily="18" charset="0"/>
              <a:cs typeface="Times New Roman" pitchFamily="18" charset="0"/>
            </a:endParaRPr>
          </a:p>
          <a:p>
            <a:pPr algn="just">
              <a:buFont typeface="Wingdings" pitchFamily="2" charset="2"/>
              <a:buChar char="Ø"/>
            </a:pPr>
            <a:r>
              <a:rPr lang="en-US" sz="2800" dirty="0">
                <a:latin typeface="Times New Roman" pitchFamily="18" charset="0"/>
                <a:cs typeface="Times New Roman" pitchFamily="18" charset="0"/>
              </a:rPr>
              <a:t>Therefore, an individual becomes handicapped because of the </a:t>
            </a:r>
            <a:r>
              <a:rPr lang="en-US" sz="2800" dirty="0">
                <a:solidFill>
                  <a:srgbClr val="FF0000"/>
                </a:solidFill>
                <a:latin typeface="Times New Roman" pitchFamily="18" charset="0"/>
                <a:cs typeface="Times New Roman" pitchFamily="18" charset="0"/>
              </a:rPr>
              <a:t>societies attitude.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rmAutofit/>
          </a:bodyPr>
          <a:lstStyle/>
          <a:p>
            <a:pPr algn="just">
              <a:buFont typeface="Wingdings" pitchFamily="2" charset="2"/>
              <a:buChar char="Ø"/>
            </a:pPr>
            <a:r>
              <a:rPr lang="en-US" sz="2800" dirty="0">
                <a:latin typeface="Times New Roman" pitchFamily="18" charset="0"/>
                <a:cs typeface="Times New Roman" pitchFamily="18" charset="0"/>
              </a:rPr>
              <a:t>Children with LDs exhibit an </a:t>
            </a:r>
            <a:r>
              <a:rPr lang="en-US" sz="2800" dirty="0">
                <a:solidFill>
                  <a:srgbClr val="FF0000"/>
                </a:solidFill>
                <a:latin typeface="Times New Roman" pitchFamily="18" charset="0"/>
                <a:cs typeface="Times New Roman" pitchFamily="18" charset="0"/>
              </a:rPr>
              <a:t>unexpected difference </a:t>
            </a:r>
            <a:r>
              <a:rPr lang="en-US" sz="2800" dirty="0">
                <a:latin typeface="Times New Roman" pitchFamily="18" charset="0"/>
                <a:cs typeface="Times New Roman" pitchFamily="18" charset="0"/>
              </a:rPr>
              <a:t>between general ability and achievement. </a:t>
            </a:r>
          </a:p>
          <a:p>
            <a:pPr algn="just">
              <a:buFont typeface="Wingdings" pitchFamily="2" charset="2"/>
              <a:buChar char="Ø"/>
            </a:pPr>
            <a:endParaRPr lang="en-US" sz="2800" dirty="0">
              <a:latin typeface="Times New Roman" pitchFamily="18" charset="0"/>
              <a:cs typeface="Times New Roman" pitchFamily="18" charset="0"/>
            </a:endParaRPr>
          </a:p>
          <a:p>
            <a:pPr algn="just">
              <a:buNone/>
            </a:pPr>
            <a:endParaRPr lang="en-US" sz="2800" dirty="0">
              <a:latin typeface="Times New Roman" pitchFamily="18" charset="0"/>
              <a:cs typeface="Times New Roman" pitchFamily="18" charset="0"/>
            </a:endParaRPr>
          </a:p>
          <a:p>
            <a:pPr algn="just">
              <a:buFont typeface="Wingdings" pitchFamily="2" charset="2"/>
              <a:buChar char="Ø"/>
            </a:pPr>
            <a:r>
              <a:rPr lang="en-US" sz="2800" dirty="0">
                <a:latin typeface="Times New Roman" pitchFamily="18" charset="0"/>
                <a:cs typeface="Times New Roman" pitchFamily="18" charset="0"/>
              </a:rPr>
              <a:t>Children who are having </a:t>
            </a:r>
            <a:r>
              <a:rPr lang="en-US" sz="2800" b="1" dirty="0">
                <a:latin typeface="Times New Roman" pitchFamily="18" charset="0"/>
                <a:cs typeface="Times New Roman" pitchFamily="18" charset="0"/>
              </a:rPr>
              <a:t>minor</a:t>
            </a:r>
            <a:r>
              <a:rPr lang="en-US" sz="2800" dirty="0">
                <a:latin typeface="Times New Roman" pitchFamily="18" charset="0"/>
                <a:cs typeface="Times New Roman" pitchFamily="18" charset="0"/>
              </a:rPr>
              <a:t> or </a:t>
            </a:r>
            <a:r>
              <a:rPr lang="en-US" sz="2800" b="1" dirty="0">
                <a:latin typeface="Times New Roman" pitchFamily="18" charset="0"/>
                <a:cs typeface="Times New Roman" pitchFamily="18" charset="0"/>
              </a:rPr>
              <a:t>temporary</a:t>
            </a:r>
            <a:r>
              <a:rPr lang="en-US" sz="2800" dirty="0">
                <a:latin typeface="Times New Roman" pitchFamily="18" charset="0"/>
                <a:cs typeface="Times New Roman" pitchFamily="18" charset="0"/>
              </a:rPr>
              <a:t> difficulties in learning should not be identified as having LDs, </a:t>
            </a:r>
          </a:p>
          <a:p>
            <a:pPr algn="just">
              <a:buFont typeface="Wingdings" pitchFamily="2" charset="2"/>
              <a:buChar char="Ø"/>
            </a:pPr>
            <a:endParaRPr lang="en-US" sz="2800" dirty="0">
              <a:latin typeface="Times New Roman" pitchFamily="18" charset="0"/>
              <a:cs typeface="Times New Roman" pitchFamily="18" charset="0"/>
            </a:endParaRPr>
          </a:p>
          <a:p>
            <a:pPr algn="just">
              <a:buNone/>
            </a:pPr>
            <a:endParaRPr lang="en-US" sz="2800" dirty="0">
              <a:latin typeface="Times New Roman" pitchFamily="18" charset="0"/>
              <a:cs typeface="Times New Roman" pitchFamily="18" charset="0"/>
            </a:endParaRPr>
          </a:p>
          <a:p>
            <a:pPr algn="just">
              <a:buFont typeface="Wingdings" pitchFamily="2" charset="2"/>
              <a:buChar char="Ø"/>
            </a:pPr>
            <a:r>
              <a:rPr lang="en-US" sz="2800" dirty="0">
                <a:latin typeface="Times New Roman" pitchFamily="18" charset="0"/>
                <a:cs typeface="Times New Roman" pitchFamily="18" charset="0"/>
              </a:rPr>
              <a:t>only children with </a:t>
            </a:r>
            <a:r>
              <a:rPr lang="en-US" sz="2800" dirty="0">
                <a:solidFill>
                  <a:srgbClr val="FF0000"/>
                </a:solidFill>
                <a:latin typeface="Times New Roman" pitchFamily="18" charset="0"/>
                <a:cs typeface="Times New Roman" pitchFamily="18" charset="0"/>
              </a:rPr>
              <a:t>a true disability</a:t>
            </a:r>
            <a:r>
              <a:rPr lang="en-US" sz="2800" dirty="0">
                <a:latin typeface="Times New Roman" pitchFamily="18" charset="0"/>
                <a:cs typeface="Times New Roman" pitchFamily="18" charset="0"/>
              </a:rPr>
              <a:t>, as evidenced by a “severe discrepancy between achievement and intellectual ability” were to be identified as LDs </a:t>
            </a:r>
            <a:endParaRPr lang="en-GB"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lstStyle/>
          <a:p>
            <a:pPr algn="just">
              <a:buFont typeface="Wingdings" pitchFamily="2" charset="2"/>
              <a:buChar char="Ø"/>
            </a:pPr>
            <a:r>
              <a:rPr lang="en-US" sz="2800" dirty="0">
                <a:latin typeface="Times New Roman" pitchFamily="18" charset="0"/>
                <a:cs typeface="Times New Roman" pitchFamily="18" charset="0"/>
              </a:rPr>
              <a:t>By comparing scores on IQ tests and achievement tests, professionals decide if variations in academic are sufficient to justify special education. </a:t>
            </a:r>
          </a:p>
          <a:p>
            <a:pPr>
              <a:buFont typeface="Wingdings" pitchFamily="2" charset="2"/>
              <a:buChar char="Ø"/>
            </a:pPr>
            <a:endParaRPr lang="en-US" sz="1400" dirty="0">
              <a:latin typeface="Times New Roman" pitchFamily="18" charset="0"/>
              <a:cs typeface="Times New Roman" pitchFamily="18" charset="0"/>
            </a:endParaRPr>
          </a:p>
          <a:p>
            <a:pPr>
              <a:buFont typeface="Wingdings" pitchFamily="2" charset="2"/>
              <a:buChar char="Ø"/>
            </a:pPr>
            <a:endParaRPr lang="en-US" sz="1400" dirty="0">
              <a:latin typeface="Times New Roman" pitchFamily="18" charset="0"/>
              <a:cs typeface="Times New Roman" pitchFamily="18" charset="0"/>
            </a:endParaRPr>
          </a:p>
          <a:p>
            <a:pPr algn="just">
              <a:buFont typeface="Wingdings" pitchFamily="2" charset="2"/>
              <a:buChar char="Ø"/>
            </a:pPr>
            <a:r>
              <a:rPr lang="en-US" sz="2800" dirty="0">
                <a:latin typeface="Times New Roman" pitchFamily="18" charset="0"/>
                <a:cs typeface="Times New Roman" pitchFamily="18" charset="0"/>
              </a:rPr>
              <a:t>But professionals do not agree on the magnitude of the difference between IQ and achievement </a:t>
            </a:r>
          </a:p>
          <a:p>
            <a:pPr>
              <a:buNone/>
            </a:pPr>
            <a:endParaRPr lang="en-US" sz="2800" dirty="0">
              <a:latin typeface="Times New Roman" pitchFamily="18" charset="0"/>
              <a:cs typeface="Times New Roman" pitchFamily="18" charset="0"/>
            </a:endParaRPr>
          </a:p>
          <a:p>
            <a:pPr>
              <a:buNone/>
            </a:pPr>
            <a:endParaRPr lang="en-US" sz="1000" b="1" dirty="0">
              <a:latin typeface="Times New Roman" pitchFamily="18" charset="0"/>
              <a:cs typeface="Times New Roman" pitchFamily="18" charset="0"/>
            </a:endParaRPr>
          </a:p>
          <a:p>
            <a:pPr>
              <a:buNone/>
            </a:pPr>
            <a:r>
              <a:rPr lang="en-US" b="1" dirty="0"/>
              <a:t>4. The Exclusion Element</a:t>
            </a:r>
            <a:endParaRPr lang="en-GB" dirty="0"/>
          </a:p>
          <a:p>
            <a:pPr algn="just"/>
            <a:r>
              <a:rPr lang="en-US" sz="2800" dirty="0">
                <a:latin typeface="Times New Roman" pitchFamily="18" charset="0"/>
                <a:cs typeface="Times New Roman" pitchFamily="18" charset="0"/>
              </a:rPr>
              <a:t>LD is not the </a:t>
            </a:r>
            <a:r>
              <a:rPr lang="en-US" sz="2800" dirty="0">
                <a:solidFill>
                  <a:srgbClr val="FF0000"/>
                </a:solidFill>
                <a:latin typeface="Times New Roman" pitchFamily="18" charset="0"/>
                <a:cs typeface="Times New Roman" pitchFamily="18" charset="0"/>
              </a:rPr>
              <a:t>primary result </a:t>
            </a:r>
            <a:r>
              <a:rPr lang="en-US" sz="2800" dirty="0">
                <a:latin typeface="Times New Roman" pitchFamily="18" charset="0"/>
                <a:cs typeface="Times New Roman" pitchFamily="18" charset="0"/>
              </a:rPr>
              <a:t>of other conditions that can impede learning. </a:t>
            </a:r>
          </a:p>
          <a:p>
            <a:endParaRPr lang="en-GB"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lstStyle/>
          <a:p>
            <a:pPr>
              <a:buNone/>
            </a:pPr>
            <a:r>
              <a:rPr lang="en-GB" b="1" dirty="0"/>
              <a:t>5. The Need for Special Education </a:t>
            </a:r>
          </a:p>
          <a:p>
            <a:pPr algn="just">
              <a:buFont typeface="Wingdings" pitchFamily="2" charset="2"/>
              <a:buChar char="Ø"/>
            </a:pPr>
            <a:r>
              <a:rPr lang="en-US" sz="2800" dirty="0">
                <a:latin typeface="Times New Roman" pitchFamily="18" charset="0"/>
                <a:cs typeface="Times New Roman" pitchFamily="18" charset="0"/>
              </a:rPr>
              <a:t>students with LDs show specific and severe learning problems despite </a:t>
            </a:r>
            <a:r>
              <a:rPr lang="en-US" sz="2800" dirty="0">
                <a:solidFill>
                  <a:srgbClr val="FF0000"/>
                </a:solidFill>
                <a:latin typeface="Times New Roman" pitchFamily="18" charset="0"/>
                <a:cs typeface="Times New Roman" pitchFamily="18" charset="0"/>
              </a:rPr>
              <a:t>normal educational efforts </a:t>
            </a:r>
            <a:r>
              <a:rPr lang="en-US" sz="2800" dirty="0">
                <a:latin typeface="Times New Roman" pitchFamily="18" charset="0"/>
                <a:cs typeface="Times New Roman" pitchFamily="18" charset="0"/>
              </a:rPr>
              <a:t>and </a:t>
            </a:r>
          </a:p>
          <a:p>
            <a:pPr algn="just">
              <a:buFont typeface="Wingdings" pitchFamily="2" charset="2"/>
              <a:buChar char="Ø"/>
            </a:pPr>
            <a:endParaRPr lang="en-US" sz="2800" dirty="0">
              <a:latin typeface="Times New Roman" pitchFamily="18" charset="0"/>
              <a:cs typeface="Times New Roman" pitchFamily="18" charset="0"/>
            </a:endParaRPr>
          </a:p>
          <a:p>
            <a:pPr algn="just">
              <a:buFont typeface="Wingdings" pitchFamily="2" charset="2"/>
              <a:buChar char="Ø"/>
            </a:pPr>
            <a:endParaRPr lang="en-US" sz="2800" dirty="0">
              <a:latin typeface="Times New Roman" pitchFamily="18" charset="0"/>
              <a:cs typeface="Times New Roman" pitchFamily="18" charset="0"/>
            </a:endParaRPr>
          </a:p>
          <a:p>
            <a:pPr algn="just">
              <a:buFont typeface="Wingdings" pitchFamily="2" charset="2"/>
              <a:buChar char="Ø"/>
            </a:pPr>
            <a:r>
              <a:rPr lang="en-US" sz="2800" dirty="0">
                <a:latin typeface="Times New Roman" pitchFamily="18" charset="0"/>
                <a:cs typeface="Times New Roman" pitchFamily="18" charset="0"/>
              </a:rPr>
              <a:t>therefore </a:t>
            </a:r>
            <a:r>
              <a:rPr lang="en-US" sz="2800" dirty="0">
                <a:solidFill>
                  <a:srgbClr val="FF0000"/>
                </a:solidFill>
                <a:latin typeface="Times New Roman" pitchFamily="18" charset="0"/>
                <a:cs typeface="Times New Roman" pitchFamily="18" charset="0"/>
              </a:rPr>
              <a:t>need specially designed instruction </a:t>
            </a:r>
            <a:r>
              <a:rPr lang="en-US" sz="2800" dirty="0">
                <a:latin typeface="Times New Roman" pitchFamily="18" charset="0"/>
                <a:cs typeface="Times New Roman" pitchFamily="18" charset="0"/>
              </a:rPr>
              <a:t>that is tailored to meet their unique needs. </a:t>
            </a:r>
          </a:p>
          <a:p>
            <a:pPr algn="just">
              <a:buNone/>
            </a:pPr>
            <a:endParaRPr lang="en-US" sz="2800" dirty="0">
              <a:latin typeface="Times New Roman" pitchFamily="18" charset="0"/>
              <a:cs typeface="Times New Roman" pitchFamily="18" charset="0"/>
            </a:endParaRPr>
          </a:p>
          <a:p>
            <a:pPr algn="just">
              <a:buFont typeface="Wingdings" pitchFamily="2" charset="2"/>
              <a:buChar char="Ø"/>
            </a:pPr>
            <a:endParaRPr lang="en-US" sz="2800" dirty="0">
              <a:latin typeface="Times New Roman" pitchFamily="18" charset="0"/>
              <a:cs typeface="Times New Roman" pitchFamily="18" charset="0"/>
            </a:endParaRPr>
          </a:p>
          <a:p>
            <a:pPr algn="just">
              <a:buFont typeface="Wingdings" pitchFamily="2" charset="2"/>
              <a:buChar char="Ø"/>
            </a:pPr>
            <a:r>
              <a:rPr lang="en-US" sz="2800" dirty="0">
                <a:latin typeface="Times New Roman" pitchFamily="18" charset="0"/>
                <a:cs typeface="Times New Roman" pitchFamily="18" charset="0"/>
              </a:rPr>
              <a:t>This helps to avoid the over identification of children who have not had the opportunity to learn. </a:t>
            </a:r>
            <a:endParaRPr lang="en-GB"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05800" cy="6248400"/>
          </a:xfrm>
        </p:spPr>
        <p:txBody>
          <a:bodyPr/>
          <a:lstStyle/>
          <a:p>
            <a:pPr>
              <a:buNone/>
            </a:pPr>
            <a:r>
              <a:rPr lang="en-US" dirty="0">
                <a:solidFill>
                  <a:srgbClr val="FF0000"/>
                </a:solidFill>
              </a:rPr>
              <a:t>Why children with LDs do not achieve well if they have average IQ:</a:t>
            </a:r>
          </a:p>
          <a:p>
            <a:pPr>
              <a:buFont typeface="Wingdings" pitchFamily="2" charset="2"/>
              <a:buChar char="Ø"/>
            </a:pPr>
            <a:r>
              <a:rPr lang="en-US" sz="2800" dirty="0"/>
              <a:t>Language processing difficulties </a:t>
            </a:r>
          </a:p>
          <a:p>
            <a:pPr>
              <a:buFont typeface="Wingdings" pitchFamily="2" charset="2"/>
              <a:buChar char="Ø"/>
            </a:pPr>
            <a:r>
              <a:rPr lang="en-US" sz="2800" dirty="0"/>
              <a:t>Distractible </a:t>
            </a:r>
            <a:r>
              <a:rPr lang="en-US" sz="2800" dirty="0" err="1"/>
              <a:t>vs</a:t>
            </a:r>
            <a:r>
              <a:rPr lang="en-US" sz="2800" dirty="0"/>
              <a:t> no attention </a:t>
            </a:r>
          </a:p>
          <a:p>
            <a:pPr>
              <a:buFont typeface="Wingdings" pitchFamily="2" charset="2"/>
              <a:buChar char="Ø"/>
            </a:pPr>
            <a:r>
              <a:rPr lang="en-US" sz="2800" dirty="0"/>
              <a:t>Not taking risks </a:t>
            </a:r>
          </a:p>
          <a:p>
            <a:pPr>
              <a:buFont typeface="Wingdings" pitchFamily="2" charset="2"/>
              <a:buChar char="Ø"/>
            </a:pPr>
            <a:r>
              <a:rPr lang="en-US" sz="2800" dirty="0"/>
              <a:t>Problem of Visual perception </a:t>
            </a:r>
          </a:p>
          <a:p>
            <a:pPr>
              <a:buFont typeface="Wingdings" pitchFamily="2" charset="2"/>
              <a:buChar char="Ø"/>
            </a:pPr>
            <a:r>
              <a:rPr lang="en-US" sz="2800" dirty="0"/>
              <a:t>Difficulty of Reading comprehension </a:t>
            </a:r>
          </a:p>
          <a:p>
            <a:pPr>
              <a:buFont typeface="Wingdings" pitchFamily="2" charset="2"/>
              <a:buChar char="Ø"/>
            </a:pPr>
            <a:r>
              <a:rPr lang="en-US" sz="2800" dirty="0"/>
              <a:t>Problem in Visual motor coordination </a:t>
            </a:r>
          </a:p>
          <a:p>
            <a:pPr>
              <a:buFont typeface="Wingdings" pitchFamily="2" charset="2"/>
              <a:buChar char="Ø"/>
            </a:pPr>
            <a:r>
              <a:rPr lang="en-US" sz="2800" dirty="0"/>
              <a:t>Perception affects their behavior </a:t>
            </a:r>
          </a:p>
          <a:p>
            <a:pPr>
              <a:buFont typeface="Wingdings" pitchFamily="2" charset="2"/>
              <a:buChar char="Ø"/>
            </a:pPr>
            <a:r>
              <a:rPr lang="en-US" sz="2800" dirty="0">
                <a:hlinkClick r:id="rId2" action="ppaction://hlinkfile"/>
              </a:rPr>
              <a:t>Difficulty in Oral Expression retrieval </a:t>
            </a:r>
            <a:endParaRPr lang="en-US" sz="2800" dirty="0"/>
          </a:p>
          <a:p>
            <a:pPr>
              <a:buFont typeface="Wingdings" pitchFamily="2" charset="2"/>
              <a:buChar char="Ø"/>
            </a:pPr>
            <a:r>
              <a:rPr lang="en-US" sz="2800" dirty="0"/>
              <a:t>Auditory and visual capabilities </a:t>
            </a:r>
          </a:p>
          <a:p>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fontScale="92500" lnSpcReduction="10000"/>
          </a:bodyPr>
          <a:lstStyle/>
          <a:p>
            <a:pPr>
              <a:buFont typeface="Wingdings" pitchFamily="2" charset="2"/>
              <a:buChar char="v"/>
            </a:pPr>
            <a:r>
              <a:rPr lang="en-US" sz="2600" b="1" dirty="0">
                <a:latin typeface="Times New Roman" pitchFamily="18" charset="0"/>
                <a:cs typeface="Times New Roman" pitchFamily="18" charset="0"/>
              </a:rPr>
              <a:t>Characteristics of Children with LDs</a:t>
            </a:r>
          </a:p>
          <a:p>
            <a:pPr marL="514350" indent="-514350">
              <a:buAutoNum type="arabicPeriod"/>
            </a:pPr>
            <a:r>
              <a:rPr lang="en-US" sz="2800" b="1" dirty="0">
                <a:latin typeface="Times New Roman" pitchFamily="18" charset="0"/>
                <a:cs typeface="Times New Roman" pitchFamily="18" charset="0"/>
              </a:rPr>
              <a:t>Cognitive Characteristics</a:t>
            </a:r>
          </a:p>
          <a:p>
            <a:pPr marL="514350" indent="-514350">
              <a:buFont typeface="Wingdings" pitchFamily="2" charset="2"/>
              <a:buChar char="Ø"/>
            </a:pPr>
            <a:r>
              <a:rPr lang="en-US" sz="2800" dirty="0">
                <a:solidFill>
                  <a:srgbClr val="FF0000"/>
                </a:solidFill>
                <a:latin typeface="Times New Roman" pitchFamily="18" charset="0"/>
                <a:cs typeface="Times New Roman" pitchFamily="18" charset="0"/>
              </a:rPr>
              <a:t>Average or above </a:t>
            </a:r>
            <a:r>
              <a:rPr lang="en-US" sz="2800" dirty="0">
                <a:latin typeface="Times New Roman" pitchFamily="18" charset="0"/>
                <a:cs typeface="Times New Roman" pitchFamily="18" charset="0"/>
              </a:rPr>
              <a:t>average intellectual abilities </a:t>
            </a:r>
            <a:endParaRPr lang="en-GB" sz="2800" dirty="0">
              <a:latin typeface="Times New Roman" pitchFamily="18" charset="0"/>
              <a:cs typeface="Times New Roman" pitchFamily="18" charset="0"/>
            </a:endParaRPr>
          </a:p>
          <a:p>
            <a:pPr>
              <a:buFont typeface="Wingdings" pitchFamily="2" charset="2"/>
              <a:buChar char="Ø"/>
            </a:pPr>
            <a:r>
              <a:rPr lang="en-US" sz="2800" dirty="0">
                <a:latin typeface="Times New Roman" pitchFamily="18" charset="0"/>
                <a:cs typeface="Times New Roman" pitchFamily="18" charset="0"/>
              </a:rPr>
              <a:t>inability to identify cause and effect</a:t>
            </a:r>
          </a:p>
          <a:p>
            <a:pPr>
              <a:buFont typeface="Wingdings" pitchFamily="2" charset="2"/>
              <a:buChar char="Ø"/>
            </a:pPr>
            <a:r>
              <a:rPr lang="en-US" sz="2800" dirty="0">
                <a:latin typeface="Times New Roman" pitchFamily="18" charset="0"/>
                <a:cs typeface="Times New Roman" pitchFamily="18" charset="0"/>
              </a:rPr>
              <a:t>Difficulty to understand abstract concepts; concrete</a:t>
            </a:r>
          </a:p>
          <a:p>
            <a:pPr>
              <a:buFont typeface="Wingdings" pitchFamily="2" charset="2"/>
              <a:buChar char="Ø"/>
            </a:pPr>
            <a:r>
              <a:rPr lang="en-US" sz="2800" dirty="0">
                <a:latin typeface="Times New Roman" pitchFamily="18" charset="0"/>
                <a:cs typeface="Times New Roman" pitchFamily="18" charset="0"/>
              </a:rPr>
              <a:t> problem of</a:t>
            </a:r>
            <a:r>
              <a:rPr lang="en-US" sz="2800" dirty="0"/>
              <a:t> </a:t>
            </a:r>
            <a:r>
              <a:rPr lang="en-US" sz="2800" dirty="0">
                <a:solidFill>
                  <a:srgbClr val="FF0000"/>
                </a:solidFill>
              </a:rPr>
              <a:t>integrating</a:t>
            </a:r>
            <a:r>
              <a:rPr lang="en-US" sz="2800" dirty="0"/>
              <a:t> new information with existing information </a:t>
            </a:r>
            <a:endParaRPr lang="en-US" sz="2800" dirty="0">
              <a:latin typeface="Times New Roman" pitchFamily="18" charset="0"/>
              <a:cs typeface="Times New Roman" pitchFamily="18" charset="0"/>
            </a:endParaRPr>
          </a:p>
          <a:p>
            <a:pPr>
              <a:buFont typeface="Wingdings" pitchFamily="2" charset="2"/>
              <a:buChar char="Ø"/>
            </a:pPr>
            <a:r>
              <a:rPr lang="en-US" sz="2800" dirty="0">
                <a:latin typeface="Times New Roman" pitchFamily="18" charset="0"/>
                <a:cs typeface="Times New Roman" pitchFamily="18" charset="0"/>
              </a:rPr>
              <a:t>fail to develop and use </a:t>
            </a:r>
            <a:r>
              <a:rPr lang="en-US" sz="2800" dirty="0">
                <a:solidFill>
                  <a:srgbClr val="FF0000"/>
                </a:solidFill>
                <a:latin typeface="Times New Roman" pitchFamily="18" charset="0"/>
                <a:cs typeface="Times New Roman" pitchFamily="18" charset="0"/>
              </a:rPr>
              <a:t>cognitive learning strategies</a:t>
            </a:r>
          </a:p>
          <a:p>
            <a:pPr>
              <a:buFont typeface="Wingdings" pitchFamily="2" charset="2"/>
              <a:buChar char="Ø"/>
            </a:pPr>
            <a:r>
              <a:rPr lang="en-US" sz="2800" dirty="0">
                <a:latin typeface="Times New Roman" pitchFamily="18" charset="0"/>
                <a:cs typeface="Times New Roman" pitchFamily="18" charset="0"/>
              </a:rPr>
              <a:t>Discrepancy between IQ and achievement</a:t>
            </a:r>
          </a:p>
          <a:p>
            <a:pPr>
              <a:buNone/>
            </a:pPr>
            <a:endParaRPr lang="en-US" sz="2200" dirty="0">
              <a:latin typeface="Times New Roman" pitchFamily="18" charset="0"/>
              <a:cs typeface="Times New Roman" pitchFamily="18" charset="0"/>
            </a:endParaRPr>
          </a:p>
          <a:p>
            <a:pPr>
              <a:buNone/>
            </a:pPr>
            <a:r>
              <a:rPr lang="en-US" sz="2800" b="1" dirty="0">
                <a:latin typeface="Times New Roman" pitchFamily="18" charset="0"/>
                <a:cs typeface="Times New Roman" pitchFamily="18" charset="0"/>
              </a:rPr>
              <a:t>2. Physical Characteristics </a:t>
            </a:r>
            <a:endParaRPr lang="en-GB" sz="2800" dirty="0">
              <a:latin typeface="Times New Roman" pitchFamily="18" charset="0"/>
              <a:cs typeface="Times New Roman" pitchFamily="18" charset="0"/>
            </a:endParaRPr>
          </a:p>
          <a:p>
            <a:pPr lvl="0">
              <a:buFont typeface="Wingdings" pitchFamily="2" charset="2"/>
              <a:buChar char="Ø"/>
            </a:pPr>
            <a:r>
              <a:rPr lang="en-US" sz="2800" dirty="0">
                <a:solidFill>
                  <a:srgbClr val="FF0000"/>
                </a:solidFill>
                <a:latin typeface="Times New Roman" pitchFamily="18" charset="0"/>
                <a:cs typeface="Times New Roman" pitchFamily="18" charset="0"/>
              </a:rPr>
              <a:t>Delayed</a:t>
            </a:r>
            <a:r>
              <a:rPr lang="en-US" sz="2800" dirty="0">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milestones</a:t>
            </a:r>
            <a:r>
              <a:rPr lang="en-US" sz="2800" dirty="0">
                <a:latin typeface="Times New Roman" pitchFamily="18" charset="0"/>
                <a:cs typeface="Times New Roman" pitchFamily="18" charset="0"/>
              </a:rPr>
              <a:t> with regard to </a:t>
            </a:r>
            <a:r>
              <a:rPr lang="en-US" sz="2800" dirty="0" err="1">
                <a:latin typeface="Times New Roman" pitchFamily="18" charset="0"/>
                <a:cs typeface="Times New Roman" pitchFamily="18" charset="0"/>
              </a:rPr>
              <a:t>crawing</a:t>
            </a:r>
            <a:r>
              <a:rPr lang="en-US" sz="2800" dirty="0">
                <a:latin typeface="Times New Roman" pitchFamily="18" charset="0"/>
                <a:cs typeface="Times New Roman" pitchFamily="18" charset="0"/>
              </a:rPr>
              <a:t>, walking and talking. </a:t>
            </a:r>
            <a:endParaRPr lang="en-GB" sz="2800" dirty="0">
              <a:latin typeface="Times New Roman" pitchFamily="18" charset="0"/>
              <a:cs typeface="Times New Roman" pitchFamily="18" charset="0"/>
            </a:endParaRPr>
          </a:p>
          <a:p>
            <a:pPr lvl="0">
              <a:buFont typeface="Wingdings" pitchFamily="2" charset="2"/>
              <a:buChar char="Ø"/>
            </a:pPr>
            <a:r>
              <a:rPr lang="en-US" sz="2800" dirty="0">
                <a:latin typeface="Times New Roman" pitchFamily="18" charset="0"/>
                <a:cs typeface="Times New Roman" pitchFamily="18" charset="0"/>
              </a:rPr>
              <a:t>Deficiencies regarding </a:t>
            </a:r>
            <a:r>
              <a:rPr lang="en-US" sz="2800" dirty="0">
                <a:solidFill>
                  <a:srgbClr val="FF0000"/>
                </a:solidFill>
                <a:latin typeface="Times New Roman" pitchFamily="18" charset="0"/>
                <a:cs typeface="Times New Roman" pitchFamily="18" charset="0"/>
              </a:rPr>
              <a:t>gross and fine motor </a:t>
            </a:r>
            <a:r>
              <a:rPr lang="en-US" sz="2800" dirty="0">
                <a:latin typeface="Times New Roman" pitchFamily="18" charset="0"/>
                <a:cs typeface="Times New Roman" pitchFamily="18" charset="0"/>
              </a:rPr>
              <a:t>skills.</a:t>
            </a:r>
          </a:p>
          <a:p>
            <a:pPr>
              <a:buFont typeface="Wingdings" pitchFamily="2" charset="2"/>
              <a:buChar char="Ø"/>
            </a:pPr>
            <a:r>
              <a:rPr lang="en-US" sz="2800" dirty="0">
                <a:latin typeface="Times New Roman" pitchFamily="18" charset="0"/>
                <a:cs typeface="Times New Roman" pitchFamily="18" charset="0"/>
              </a:rPr>
              <a:t> </a:t>
            </a:r>
            <a:r>
              <a:rPr lang="en-US" sz="3000" dirty="0"/>
              <a:t>Poor co-ordination</a:t>
            </a:r>
            <a:endParaRPr lang="en-GB" sz="2800" dirty="0"/>
          </a:p>
          <a:p>
            <a:pPr lvl="0">
              <a:buNone/>
            </a:pPr>
            <a:endParaRPr lang="en-GB" sz="2800" dirty="0">
              <a:latin typeface="Times New Roman" pitchFamily="18" charset="0"/>
              <a:cs typeface="Times New Roman" pitchFamily="18" charset="0"/>
            </a:endParaRPr>
          </a:p>
          <a:p>
            <a:pPr>
              <a:buNone/>
            </a:pPr>
            <a:endParaRPr lang="en-US" sz="2800" dirty="0"/>
          </a:p>
          <a:p>
            <a:endParaRPr lang="en-US" sz="2800" dirty="0"/>
          </a:p>
          <a:p>
            <a:endParaRPr lang="en-GB"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additive="base">
                                        <p:cTn id="7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a:bodyPr>
          <a:lstStyle/>
          <a:p>
            <a:pPr algn="just">
              <a:buFont typeface="Wingdings" pitchFamily="2" charset="2"/>
              <a:buChar char="Ø"/>
            </a:pPr>
            <a:r>
              <a:rPr lang="en-US" sz="2800" dirty="0">
                <a:latin typeface="Times New Roman" pitchFamily="18" charset="0"/>
                <a:cs typeface="Times New Roman" pitchFamily="18" charset="0"/>
              </a:rPr>
              <a:t>Although motor function improves with age, poor co-ordination, general motor clumsiness, as well as fine and gross motor deficits, remains evident In LD adolescents. </a:t>
            </a:r>
          </a:p>
          <a:p>
            <a:pPr algn="just">
              <a:buFont typeface="Wingdings" pitchFamily="2" charset="2"/>
              <a:buChar char="Ø"/>
            </a:pPr>
            <a:r>
              <a:rPr lang="en-US" sz="2800" dirty="0">
                <a:latin typeface="Times New Roman" pitchFamily="18" charset="0"/>
                <a:cs typeface="Times New Roman" pitchFamily="18" charset="0"/>
              </a:rPr>
              <a:t>Motor deficiencies in LD child may harm his academic progress in the sense that it can give rise to </a:t>
            </a:r>
            <a:r>
              <a:rPr lang="en-US" sz="2800" dirty="0" err="1">
                <a:solidFill>
                  <a:srgbClr val="FF0000"/>
                </a:solidFill>
                <a:latin typeface="Times New Roman" pitchFamily="18" charset="0"/>
                <a:cs typeface="Times New Roman" pitchFamily="18" charset="0"/>
              </a:rPr>
              <a:t>dysgraphia</a:t>
            </a:r>
            <a:r>
              <a:rPr lang="en-US" sz="2800" dirty="0">
                <a:solidFill>
                  <a:srgbClr val="FF0000"/>
                </a:solidFill>
                <a:latin typeface="Times New Roman" pitchFamily="18" charset="0"/>
                <a:cs typeface="Times New Roman" pitchFamily="18" charset="0"/>
              </a:rPr>
              <a:t> </a:t>
            </a:r>
          </a:p>
          <a:p>
            <a:pPr>
              <a:buNone/>
            </a:pPr>
            <a:r>
              <a:rPr lang="en-US" dirty="0"/>
              <a:t>3. </a:t>
            </a:r>
            <a:r>
              <a:rPr lang="en-US" b="1" dirty="0"/>
              <a:t>Language Characteristics </a:t>
            </a:r>
            <a:endParaRPr lang="en-GB" dirty="0"/>
          </a:p>
          <a:p>
            <a:pPr lvl="0">
              <a:buFont typeface="Wingdings" pitchFamily="2" charset="2"/>
              <a:buChar char="Ø"/>
            </a:pPr>
            <a:r>
              <a:rPr lang="en-US" sz="2800" dirty="0">
                <a:latin typeface="Times New Roman" pitchFamily="18" charset="0"/>
                <a:cs typeface="Times New Roman" pitchFamily="18" charset="0"/>
              </a:rPr>
              <a:t>poor understanding and use of language.</a:t>
            </a:r>
          </a:p>
          <a:p>
            <a:pPr lvl="0">
              <a:buFont typeface="Wingdings" pitchFamily="2" charset="2"/>
              <a:buChar char="Ø"/>
            </a:pPr>
            <a:endParaRPr lang="en-US" sz="2400" dirty="0">
              <a:latin typeface="Times New Roman" pitchFamily="18" charset="0"/>
              <a:cs typeface="Times New Roman" pitchFamily="18" charset="0"/>
            </a:endParaRPr>
          </a:p>
          <a:p>
            <a:pPr lvl="0">
              <a:buFont typeface="Wingdings" pitchFamily="2" charset="2"/>
              <a:buChar char="Ø"/>
            </a:pPr>
            <a:r>
              <a:rPr lang="en-US" sz="2800" dirty="0">
                <a:latin typeface="Times New Roman" pitchFamily="18" charset="0"/>
                <a:cs typeface="Times New Roman" pitchFamily="18" charset="0"/>
              </a:rPr>
              <a:t>problem of </a:t>
            </a:r>
            <a:r>
              <a:rPr lang="en-US" sz="2800" dirty="0">
                <a:solidFill>
                  <a:srgbClr val="FF0000"/>
                </a:solidFill>
                <a:latin typeface="Times New Roman" pitchFamily="18" charset="0"/>
                <a:cs typeface="Times New Roman" pitchFamily="18" charset="0"/>
              </a:rPr>
              <a:t>retention</a:t>
            </a:r>
            <a:r>
              <a:rPr lang="en-US" sz="2800" dirty="0">
                <a:latin typeface="Times New Roman" pitchFamily="18" charset="0"/>
                <a:cs typeface="Times New Roman" pitchFamily="18" charset="0"/>
              </a:rPr>
              <a:t> and </a:t>
            </a:r>
            <a:r>
              <a:rPr lang="en-US" sz="2800" dirty="0">
                <a:solidFill>
                  <a:srgbClr val="FF0000"/>
                </a:solidFill>
                <a:latin typeface="Times New Roman" pitchFamily="18" charset="0"/>
                <a:cs typeface="Times New Roman" pitchFamily="18" charset="0"/>
              </a:rPr>
              <a:t>recall</a:t>
            </a:r>
            <a:r>
              <a:rPr lang="en-US" sz="2800" dirty="0">
                <a:latin typeface="Times New Roman" pitchFamily="18" charset="0"/>
                <a:cs typeface="Times New Roman" pitchFamily="18" charset="0"/>
              </a:rPr>
              <a:t> of language symbols and language information </a:t>
            </a:r>
            <a:endParaRPr lang="en-GB" sz="2800" dirty="0">
              <a:latin typeface="Times New Roman" pitchFamily="18" charset="0"/>
              <a:cs typeface="Times New Roman" pitchFamily="18" charset="0"/>
            </a:endParaRP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lstStyle/>
          <a:p>
            <a:pPr algn="just">
              <a:buFont typeface="Wingdings" pitchFamily="2" charset="2"/>
              <a:buChar char="Ø"/>
            </a:pPr>
            <a:r>
              <a:rPr lang="en-US" dirty="0"/>
              <a:t>difficulty in comprehending or interpreting non-verbal sounds</a:t>
            </a:r>
          </a:p>
          <a:p>
            <a:pPr algn="just">
              <a:buFont typeface="Wingdings" pitchFamily="2" charset="2"/>
              <a:buChar char="Ø"/>
            </a:pPr>
            <a:endParaRPr lang="en-US" dirty="0"/>
          </a:p>
          <a:p>
            <a:pPr algn="just">
              <a:buFont typeface="Wingdings" pitchFamily="2" charset="2"/>
              <a:buChar char="Ø"/>
            </a:pPr>
            <a:r>
              <a:rPr lang="en-US" dirty="0"/>
              <a:t>an inability to use language meaningfully</a:t>
            </a:r>
          </a:p>
          <a:p>
            <a:pPr algn="just">
              <a:buNone/>
            </a:pPr>
            <a:endParaRPr lang="en-US" dirty="0"/>
          </a:p>
          <a:p>
            <a:pPr algn="just">
              <a:buNone/>
            </a:pPr>
            <a:r>
              <a:rPr lang="en-US" dirty="0"/>
              <a:t>4. </a:t>
            </a:r>
            <a:r>
              <a:rPr lang="en-US" b="1" dirty="0"/>
              <a:t>Social Characteristics </a:t>
            </a:r>
            <a:endParaRPr lang="en-GB" dirty="0"/>
          </a:p>
          <a:p>
            <a:pPr algn="just">
              <a:buFont typeface="Wingdings" pitchFamily="2" charset="2"/>
              <a:buChar char="Ø"/>
            </a:pPr>
            <a:r>
              <a:rPr lang="en-US" dirty="0"/>
              <a:t>Hyperactivity</a:t>
            </a:r>
          </a:p>
          <a:p>
            <a:pPr algn="just">
              <a:buFont typeface="Wingdings" pitchFamily="2" charset="2"/>
              <a:buChar char="Ø"/>
            </a:pPr>
            <a:r>
              <a:rPr lang="en-US" dirty="0"/>
              <a:t>Disturbed Behavior</a:t>
            </a:r>
          </a:p>
          <a:p>
            <a:pPr>
              <a:buFont typeface="Wingdings" pitchFamily="2" charset="2"/>
              <a:buChar char="Ø"/>
            </a:pPr>
            <a:r>
              <a:rPr lang="en-US" dirty="0"/>
              <a:t>Withdrawal</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lnSpcReduction="10000"/>
          </a:bodyPr>
          <a:lstStyle/>
          <a:p>
            <a:pPr>
              <a:buFont typeface="Wingdings" pitchFamily="2" charset="2"/>
              <a:buChar char="v"/>
            </a:pPr>
            <a:r>
              <a:rPr lang="en-US" sz="2800" b="1" dirty="0"/>
              <a:t>Types of Learning Disabilities</a:t>
            </a:r>
          </a:p>
          <a:p>
            <a:pPr>
              <a:buNone/>
            </a:pPr>
            <a:r>
              <a:rPr lang="en-US" sz="2800" b="1" dirty="0"/>
              <a:t>1. Auditory Processing Disorders</a:t>
            </a:r>
            <a:endParaRPr lang="en-US" sz="2800" dirty="0"/>
          </a:p>
          <a:p>
            <a:pPr>
              <a:buFont typeface="Wingdings" pitchFamily="2" charset="2"/>
              <a:buChar char="Ø"/>
            </a:pPr>
            <a:r>
              <a:rPr lang="en-US" sz="2800" dirty="0"/>
              <a:t>It interfere with an individual’s </a:t>
            </a:r>
            <a:r>
              <a:rPr lang="en-US" sz="2800" dirty="0">
                <a:solidFill>
                  <a:srgbClr val="FF0000"/>
                </a:solidFill>
              </a:rPr>
              <a:t>ability to analyze </a:t>
            </a:r>
            <a:r>
              <a:rPr lang="en-US" sz="2800" dirty="0"/>
              <a:t>or </a:t>
            </a:r>
            <a:r>
              <a:rPr lang="en-US" sz="2800" dirty="0">
                <a:solidFill>
                  <a:srgbClr val="FF0000"/>
                </a:solidFill>
              </a:rPr>
              <a:t>make sense </a:t>
            </a:r>
            <a:r>
              <a:rPr lang="en-US" sz="2800" dirty="0"/>
              <a:t>of information taken in aurally </a:t>
            </a:r>
          </a:p>
          <a:p>
            <a:pPr>
              <a:buFont typeface="Wingdings" pitchFamily="2" charset="2"/>
              <a:buChar char="Ø"/>
            </a:pPr>
            <a:r>
              <a:rPr lang="en-US" sz="2800" dirty="0"/>
              <a:t>It adversely affecting the </a:t>
            </a:r>
            <a:r>
              <a:rPr lang="en-US" sz="2800" dirty="0">
                <a:solidFill>
                  <a:srgbClr val="FF0000"/>
                </a:solidFill>
              </a:rPr>
              <a:t>processing</a:t>
            </a:r>
            <a:r>
              <a:rPr lang="en-US" sz="2800" dirty="0"/>
              <a:t> or </a:t>
            </a:r>
            <a:r>
              <a:rPr lang="en-US" sz="2800" dirty="0">
                <a:solidFill>
                  <a:srgbClr val="FF0000"/>
                </a:solidFill>
              </a:rPr>
              <a:t>interpretation</a:t>
            </a:r>
            <a:r>
              <a:rPr lang="en-US" sz="2800" dirty="0"/>
              <a:t> of the Information. </a:t>
            </a:r>
          </a:p>
          <a:p>
            <a:pPr>
              <a:buFont typeface="Wingdings" pitchFamily="2" charset="2"/>
              <a:buChar char="v"/>
            </a:pPr>
            <a:r>
              <a:rPr lang="en-US" sz="2800" dirty="0">
                <a:solidFill>
                  <a:srgbClr val="FF0000"/>
                </a:solidFill>
              </a:rPr>
              <a:t>Diagnostic symptoms </a:t>
            </a:r>
          </a:p>
          <a:p>
            <a:pPr lvl="1"/>
            <a:r>
              <a:rPr lang="en-US" sz="2400" dirty="0"/>
              <a:t>Difficulty with some or all listening activities</a:t>
            </a:r>
          </a:p>
          <a:p>
            <a:pPr lvl="1"/>
            <a:r>
              <a:rPr lang="en-US" sz="2800" dirty="0"/>
              <a:t>Errors when speaking on a one-to-one basis, especially when there is </a:t>
            </a:r>
            <a:r>
              <a:rPr lang="en-US" sz="2800" dirty="0">
                <a:solidFill>
                  <a:srgbClr val="FF0000"/>
                </a:solidFill>
              </a:rPr>
              <a:t>background noise </a:t>
            </a:r>
            <a:r>
              <a:rPr lang="en-US" sz="2800" dirty="0"/>
              <a:t>or speech</a:t>
            </a:r>
          </a:p>
          <a:p>
            <a:pPr lvl="1"/>
            <a:r>
              <a:rPr lang="en-US" sz="2800" dirty="0"/>
              <a:t>Difficulty understanding information when speakers talk rapidly</a:t>
            </a:r>
          </a:p>
          <a:p>
            <a:pPr lvl="1"/>
            <a:r>
              <a:rPr lang="en-US" sz="2800" dirty="0"/>
              <a:t>Difficulty with unfamiliar discussion topics</a:t>
            </a:r>
          </a:p>
          <a:p>
            <a:endParaRPr lang="en-US" sz="2800" dirty="0"/>
          </a:p>
          <a:p>
            <a:pPr lvl="0"/>
            <a:endParaRPr lang="en-US" sz="2800" dirty="0"/>
          </a:p>
          <a:p>
            <a:endParaRPr lang="en-US" sz="2800" dirty="0"/>
          </a:p>
          <a:p>
            <a:pPr>
              <a:buNone/>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lnSpcReduction="10000"/>
          </a:bodyPr>
          <a:lstStyle/>
          <a:p>
            <a:pPr marL="514350" indent="-514350">
              <a:buNone/>
            </a:pPr>
            <a:r>
              <a:rPr lang="en-GB" sz="3000" b="1" dirty="0"/>
              <a:t>2. </a:t>
            </a:r>
            <a:r>
              <a:rPr lang="en-US" sz="3000" b="1" dirty="0"/>
              <a:t>Dyslexia (Reading Disorders)</a:t>
            </a:r>
          </a:p>
          <a:p>
            <a:pPr marL="514350" indent="-514350" algn="just">
              <a:buFont typeface="Wingdings" pitchFamily="2" charset="2"/>
              <a:buChar char="Ø"/>
            </a:pPr>
            <a:r>
              <a:rPr lang="en-US" sz="2400" dirty="0"/>
              <a:t>Dyslexia is the LD associated with </a:t>
            </a:r>
            <a:r>
              <a:rPr lang="en-US" sz="2400" dirty="0">
                <a:solidFill>
                  <a:srgbClr val="FF0000"/>
                </a:solidFill>
              </a:rPr>
              <a:t>reading. </a:t>
            </a:r>
          </a:p>
          <a:p>
            <a:pPr marL="514350" indent="-514350" algn="just">
              <a:buFont typeface="Wingdings" pitchFamily="2" charset="2"/>
              <a:buChar char="Ø"/>
            </a:pPr>
            <a:endParaRPr lang="en-US" sz="900" dirty="0"/>
          </a:p>
          <a:p>
            <a:pPr marL="514350" indent="-514350" algn="just">
              <a:buFont typeface="Wingdings" pitchFamily="2" charset="2"/>
              <a:buChar char="Ø"/>
            </a:pPr>
            <a:r>
              <a:rPr lang="en-US" sz="2400" dirty="0"/>
              <a:t>It is a language processing disorder that hinders the development of oral and written language skills. </a:t>
            </a:r>
          </a:p>
          <a:p>
            <a:pPr marL="514350" indent="-514350" algn="just">
              <a:buFont typeface="Wingdings" pitchFamily="2" charset="2"/>
              <a:buChar char="Ø"/>
            </a:pPr>
            <a:endParaRPr lang="en-US" sz="1100" dirty="0"/>
          </a:p>
          <a:p>
            <a:pPr marL="514350" indent="-514350" algn="just">
              <a:buFont typeface="Wingdings" pitchFamily="2" charset="2"/>
              <a:buChar char="Ø"/>
            </a:pPr>
            <a:r>
              <a:rPr lang="en-US" sz="2400" dirty="0"/>
              <a:t>Dyslexic children have a </a:t>
            </a:r>
            <a:r>
              <a:rPr lang="en-US" sz="2400" dirty="0">
                <a:solidFill>
                  <a:srgbClr val="FF0000"/>
                </a:solidFill>
              </a:rPr>
              <a:t>neurological disorder </a:t>
            </a:r>
            <a:r>
              <a:rPr lang="en-US" sz="2400" dirty="0"/>
              <a:t>that causes the brain to process and interpret information differently.</a:t>
            </a:r>
          </a:p>
          <a:p>
            <a:pPr marL="514350" indent="-514350">
              <a:buNone/>
            </a:pPr>
            <a:endParaRPr lang="en-US" sz="1500" dirty="0"/>
          </a:p>
          <a:p>
            <a:pPr marL="514350" indent="-514350">
              <a:buFont typeface="Wingdings" pitchFamily="2" charset="2"/>
              <a:buChar char="v"/>
            </a:pPr>
            <a:r>
              <a:rPr lang="en-US" sz="2800" b="1" dirty="0"/>
              <a:t>Diagnostic symptoms of dyslexia</a:t>
            </a:r>
          </a:p>
          <a:p>
            <a:pPr marL="914400" lvl="1" indent="-514350">
              <a:buFont typeface="Wingdings" pitchFamily="2" charset="2"/>
              <a:buChar char="Ø"/>
            </a:pPr>
            <a:r>
              <a:rPr lang="en-US" sz="2400" dirty="0"/>
              <a:t>Has trouble learning the alphabet</a:t>
            </a:r>
          </a:p>
          <a:p>
            <a:pPr marL="914400" lvl="1" indent="-514350">
              <a:buFont typeface="Wingdings" pitchFamily="2" charset="2"/>
              <a:buChar char="Ø"/>
            </a:pPr>
            <a:r>
              <a:rPr lang="en-US" sz="2400" dirty="0"/>
              <a:t>Makes many mistakes when reading aloud</a:t>
            </a:r>
          </a:p>
          <a:p>
            <a:pPr marL="914400" lvl="1" indent="-514350">
              <a:buFont typeface="Wingdings" pitchFamily="2" charset="2"/>
              <a:buChar char="Ø"/>
            </a:pPr>
            <a:r>
              <a:rPr lang="en-US" sz="2400" dirty="0"/>
              <a:t>Does not understand what is read</a:t>
            </a:r>
          </a:p>
          <a:p>
            <a:pPr marL="914400" lvl="1" indent="-514350">
              <a:buFont typeface="Wingdings" pitchFamily="2" charset="2"/>
              <a:buChar char="Ø"/>
            </a:pPr>
            <a:r>
              <a:rPr lang="en-US" sz="2400" dirty="0"/>
              <a:t>Has exceptional difficulty with spelling</a:t>
            </a:r>
          </a:p>
          <a:p>
            <a:pPr marL="914400" lvl="1" indent="-514350">
              <a:buFont typeface="Wingdings" pitchFamily="2" charset="2"/>
              <a:buChar char="Ø"/>
            </a:pPr>
            <a:r>
              <a:rPr lang="en-US" sz="2400" dirty="0"/>
              <a:t>Learns language late and has a limited vocabulary</a:t>
            </a:r>
          </a:p>
          <a:p>
            <a:pPr marL="914400" lvl="1" indent="-514350">
              <a:buFont typeface="Wingdings" pitchFamily="2" charset="2"/>
              <a:buChar char="Ø"/>
            </a:pPr>
            <a:r>
              <a:rPr lang="en-US" sz="2400" dirty="0"/>
              <a:t>Mispronounces words or uses a wrong word that sounds similar</a:t>
            </a:r>
          </a:p>
          <a:p>
            <a:pPr marL="914400" lvl="1" indent="-514350">
              <a:buFont typeface="Wingdings" pitchFamily="2" charset="2"/>
              <a:buChar char="Ø"/>
            </a:pPr>
            <a:endParaRPr lang="en-US" sz="2400" dirty="0"/>
          </a:p>
          <a:p>
            <a:pPr marL="514350" lvl="0" indent="-514350">
              <a:buFont typeface="Wingdings" pitchFamily="2" charset="2"/>
              <a:buChar char="Ø"/>
            </a:pPr>
            <a:endParaRPr lang="en-US" sz="2800" dirty="0"/>
          </a:p>
          <a:p>
            <a:pPr marL="514350" indent="-514350">
              <a:buFont typeface="Wingdings" pitchFamily="2" charset="2"/>
              <a:buChar char="Ø"/>
            </a:pPr>
            <a:endParaRPr lang="en-US" sz="2800" dirty="0"/>
          </a:p>
          <a:p>
            <a:pPr marL="514350" indent="-514350"/>
            <a:endParaRPr lang="en-US" dirty="0"/>
          </a:p>
          <a:p>
            <a:pPr marL="514350" indent="-514350">
              <a:buNone/>
            </a:pPr>
            <a:endParaRPr lang="en-US" dirty="0"/>
          </a:p>
          <a:p>
            <a:pPr marL="514350" indent="-514350">
              <a:buNone/>
            </a:pPr>
            <a:endParaRPr lang="en-US" dirty="0"/>
          </a:p>
          <a:p>
            <a:pPr marL="514350" indent="-514350">
              <a:buNone/>
            </a:pPr>
            <a:endParaRPr lang="en-US" dirty="0"/>
          </a:p>
          <a:p>
            <a:pPr marL="514350" indent="-514350">
              <a:buNone/>
            </a:pPr>
            <a:endParaRPr lang="en-GB" dirty="0"/>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229600" cy="6248400"/>
          </a:xfrm>
        </p:spPr>
        <p:txBody>
          <a:bodyPr>
            <a:normAutofit/>
          </a:bodyPr>
          <a:lstStyle/>
          <a:p>
            <a:pPr marL="514350" indent="-514350">
              <a:buNone/>
            </a:pPr>
            <a:r>
              <a:rPr lang="en-US" b="1" dirty="0"/>
              <a:t>2. </a:t>
            </a:r>
            <a:r>
              <a:rPr lang="en-US" b="1" dirty="0" err="1"/>
              <a:t>Dysgraphia</a:t>
            </a:r>
            <a:r>
              <a:rPr lang="en-US" b="1" dirty="0"/>
              <a:t> (Writing Disorders)</a:t>
            </a:r>
          </a:p>
          <a:p>
            <a:pPr marL="514350" indent="-514350" algn="just">
              <a:buFont typeface="Wingdings" pitchFamily="2" charset="2"/>
              <a:buChar char="ü"/>
            </a:pPr>
            <a:r>
              <a:rPr lang="en-US" sz="2800" dirty="0" err="1"/>
              <a:t>Dysgraphia</a:t>
            </a:r>
            <a:r>
              <a:rPr lang="en-US" sz="2800" dirty="0"/>
              <a:t> is a neurological disorder characterized by writing disabilities. </a:t>
            </a:r>
          </a:p>
          <a:p>
            <a:pPr marL="514350" indent="-514350">
              <a:buNone/>
            </a:pPr>
            <a:endParaRPr lang="en-US" sz="1000" dirty="0"/>
          </a:p>
          <a:p>
            <a:pPr>
              <a:buNone/>
            </a:pPr>
            <a:r>
              <a:rPr lang="en-US" u="sng" dirty="0"/>
              <a:t>Symptoms of </a:t>
            </a:r>
            <a:r>
              <a:rPr lang="en-US" u="sng" dirty="0" err="1"/>
              <a:t>Dysgraphia</a:t>
            </a:r>
            <a:r>
              <a:rPr lang="en-US" u="sng" dirty="0"/>
              <a:t> </a:t>
            </a:r>
          </a:p>
          <a:p>
            <a:pPr lvl="0">
              <a:buFont typeface="Wingdings" pitchFamily="2" charset="2"/>
              <a:buChar char="Ø"/>
            </a:pPr>
            <a:r>
              <a:rPr lang="en-US" dirty="0"/>
              <a:t>Generally </a:t>
            </a:r>
            <a:r>
              <a:rPr lang="en-US" dirty="0">
                <a:solidFill>
                  <a:srgbClr val="FF0000"/>
                </a:solidFill>
              </a:rPr>
              <a:t>illegible</a:t>
            </a:r>
            <a:r>
              <a:rPr lang="en-US" dirty="0"/>
              <a:t> writing</a:t>
            </a:r>
          </a:p>
          <a:p>
            <a:pPr lvl="0">
              <a:buFont typeface="Wingdings" pitchFamily="2" charset="2"/>
              <a:buChar char="Ø"/>
            </a:pPr>
            <a:r>
              <a:rPr lang="en-US" dirty="0"/>
              <a:t>Inconsistencies of writing </a:t>
            </a:r>
          </a:p>
          <a:p>
            <a:pPr lvl="0">
              <a:buFont typeface="Wingdings" pitchFamily="2" charset="2"/>
              <a:buChar char="Ø"/>
            </a:pPr>
            <a:r>
              <a:rPr lang="en-US" dirty="0">
                <a:solidFill>
                  <a:srgbClr val="FF0000"/>
                </a:solidFill>
              </a:rPr>
              <a:t>Unfinished</a:t>
            </a:r>
            <a:r>
              <a:rPr lang="en-US" dirty="0"/>
              <a:t> words or letters; omitted words</a:t>
            </a:r>
          </a:p>
          <a:p>
            <a:pPr lvl="0">
              <a:buFont typeface="Wingdings" pitchFamily="2" charset="2"/>
              <a:buChar char="Ø"/>
            </a:pPr>
            <a:r>
              <a:rPr lang="en-US" dirty="0"/>
              <a:t>Inconsistent position on page with respect to </a:t>
            </a:r>
            <a:r>
              <a:rPr lang="en-US" dirty="0">
                <a:solidFill>
                  <a:srgbClr val="FF0000"/>
                </a:solidFill>
              </a:rPr>
              <a:t>lines and margins</a:t>
            </a:r>
          </a:p>
          <a:p>
            <a:pPr lvl="0">
              <a:buFont typeface="Wingdings" pitchFamily="2" charset="2"/>
              <a:buChar char="Ø"/>
            </a:pPr>
            <a:r>
              <a:rPr lang="en-US" dirty="0"/>
              <a:t>Inconsistent </a:t>
            </a:r>
            <a:r>
              <a:rPr lang="en-US" dirty="0">
                <a:solidFill>
                  <a:srgbClr val="FF0000"/>
                </a:solidFill>
              </a:rPr>
              <a:t>spaces</a:t>
            </a:r>
            <a:r>
              <a:rPr lang="en-US" dirty="0"/>
              <a:t> between words and letters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382000" cy="6324600"/>
          </a:xfrm>
        </p:spPr>
        <p:txBody>
          <a:bodyPr/>
          <a:lstStyle/>
          <a:p>
            <a:pPr>
              <a:buNone/>
            </a:pPr>
            <a:r>
              <a:rPr lang="en-GB" dirty="0"/>
              <a:t>Examples of impairment, disability and handicap </a:t>
            </a:r>
          </a:p>
          <a:p>
            <a:pPr marL="514350" indent="-514350">
              <a:buNone/>
            </a:pPr>
            <a:endParaRPr lang="en-GB" dirty="0"/>
          </a:p>
        </p:txBody>
      </p:sp>
      <p:graphicFrame>
        <p:nvGraphicFramePr>
          <p:cNvPr id="4" name="Table 3"/>
          <p:cNvGraphicFramePr>
            <a:graphicFrameLocks noGrp="1"/>
          </p:cNvGraphicFramePr>
          <p:nvPr/>
        </p:nvGraphicFramePr>
        <p:xfrm>
          <a:off x="685800" y="1143000"/>
          <a:ext cx="7696199" cy="5120640"/>
        </p:xfrm>
        <a:graphic>
          <a:graphicData uri="http://schemas.openxmlformats.org/drawingml/2006/table">
            <a:tbl>
              <a:tblPr firstRow="1" bandRow="1">
                <a:tableStyleId>{616DA210-FB5B-4158-B5E0-FEB733F419BA}</a:tableStyleId>
              </a:tblPr>
              <a:tblGrid>
                <a:gridCol w="6096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5181599">
                  <a:extLst>
                    <a:ext uri="{9D8B030D-6E8A-4147-A177-3AD203B41FA5}">
                      <a16:colId xmlns:a16="http://schemas.microsoft.com/office/drawing/2014/main" val="20002"/>
                    </a:ext>
                  </a:extLst>
                </a:gridCol>
              </a:tblGrid>
              <a:tr h="328507">
                <a:tc rowSpan="3">
                  <a:txBody>
                    <a:bodyPr/>
                    <a:lstStyle/>
                    <a:p>
                      <a:endParaRPr lang="en-GB" dirty="0">
                        <a:solidFill>
                          <a:schemeClr val="tx1"/>
                        </a:solidFill>
                      </a:endParaRPr>
                    </a:p>
                    <a:p>
                      <a:endParaRPr lang="en-GB" dirty="0">
                        <a:solidFill>
                          <a:schemeClr val="tx1"/>
                        </a:solidFill>
                      </a:endParaRPr>
                    </a:p>
                    <a:p>
                      <a:endParaRPr lang="en-GB" dirty="0">
                        <a:solidFill>
                          <a:schemeClr val="tx1"/>
                        </a:solidFill>
                      </a:endParaRPr>
                    </a:p>
                    <a:p>
                      <a:r>
                        <a:rPr lang="en-GB" dirty="0">
                          <a:solidFill>
                            <a:schemeClr val="tx1"/>
                          </a:solidFill>
                        </a:rPr>
                        <a:t>1</a:t>
                      </a:r>
                    </a:p>
                  </a:txBody>
                  <a:tcPr/>
                </a:tc>
                <a:tc>
                  <a:txBody>
                    <a:bodyPr/>
                    <a:lstStyle/>
                    <a:p>
                      <a:r>
                        <a:rPr lang="en-GB" sz="2000" b="1" dirty="0"/>
                        <a:t>  Impairment </a:t>
                      </a:r>
                      <a:endParaRPr lang="en-GB" sz="2000" b="1" dirty="0">
                        <a:noFill/>
                      </a:endParaRPr>
                    </a:p>
                  </a:txBody>
                  <a:tcPr/>
                </a:tc>
                <a:tc>
                  <a:txBody>
                    <a:bodyPr/>
                    <a:lstStyle/>
                    <a:p>
                      <a:r>
                        <a:rPr lang="en-GB" sz="1800" b="0" dirty="0"/>
                        <a:t>deformed inner ear </a:t>
                      </a:r>
                      <a:endParaRPr lang="en-GB" sz="1800" b="0" dirty="0">
                        <a:noFill/>
                      </a:endParaRPr>
                    </a:p>
                  </a:txBody>
                  <a:tcPr/>
                </a:tc>
                <a:extLst>
                  <a:ext uri="{0D108BD9-81ED-4DB2-BD59-A6C34878D82A}">
                    <a16:rowId xmlns:a16="http://schemas.microsoft.com/office/drawing/2014/main" val="10000"/>
                  </a:ext>
                </a:extLst>
              </a:tr>
              <a:tr h="328507">
                <a:tc vMerge="1">
                  <a:txBody>
                    <a:bodyPr/>
                    <a:lstStyle/>
                    <a:p>
                      <a:endParaRPr lang="en-GB" dirty="0">
                        <a:solidFill>
                          <a:schemeClr val="tx1"/>
                        </a:solidFill>
                      </a:endParaRPr>
                    </a:p>
                  </a:txBody>
                  <a:tcPr/>
                </a:tc>
                <a:tc>
                  <a:txBody>
                    <a:bodyPr/>
                    <a:lstStyle/>
                    <a:p>
                      <a:r>
                        <a:rPr lang="en-GB" sz="2000" b="1" dirty="0">
                          <a:solidFill>
                            <a:schemeClr val="tx1"/>
                          </a:solidFill>
                        </a:rPr>
                        <a:t>  Disability </a:t>
                      </a:r>
                    </a:p>
                  </a:txBody>
                  <a:tcPr>
                    <a:noFill/>
                  </a:tcPr>
                </a:tc>
                <a:tc>
                  <a:txBody>
                    <a:bodyPr/>
                    <a:lstStyle/>
                    <a:p>
                      <a:r>
                        <a:rPr lang="en-GB" sz="1800" dirty="0"/>
                        <a:t>inability to hear or understand verbal communication </a:t>
                      </a:r>
                      <a:endParaRPr lang="en-GB" sz="1800" dirty="0">
                        <a:noFill/>
                      </a:endParaRPr>
                    </a:p>
                  </a:txBody>
                  <a:tcPr>
                    <a:noFill/>
                  </a:tcPr>
                </a:tc>
                <a:extLst>
                  <a:ext uri="{0D108BD9-81ED-4DB2-BD59-A6C34878D82A}">
                    <a16:rowId xmlns:a16="http://schemas.microsoft.com/office/drawing/2014/main" val="10001"/>
                  </a:ext>
                </a:extLst>
              </a:tr>
              <a:tr h="328507">
                <a:tc vMerge="1">
                  <a:txBody>
                    <a:bodyPr/>
                    <a:lstStyle/>
                    <a:p>
                      <a:endParaRPr lang="en-GB" dirty="0">
                        <a:solidFill>
                          <a:schemeClr val="tx1"/>
                        </a:solidFill>
                      </a:endParaRPr>
                    </a:p>
                  </a:txBody>
                  <a:tcPr/>
                </a:tc>
                <a:tc>
                  <a:txBody>
                    <a:bodyPr/>
                    <a:lstStyle/>
                    <a:p>
                      <a:r>
                        <a:rPr lang="en-GB" sz="2000" b="1" dirty="0">
                          <a:solidFill>
                            <a:schemeClr val="tx1"/>
                          </a:solidFill>
                        </a:rPr>
                        <a:t>  Handicap</a:t>
                      </a:r>
                      <a:r>
                        <a:rPr lang="en-GB" sz="2000" b="1" baseline="0" dirty="0">
                          <a:solidFill>
                            <a:schemeClr val="tx1"/>
                          </a:solidFill>
                        </a:rPr>
                        <a:t> </a:t>
                      </a:r>
                      <a:endParaRPr lang="en-GB" sz="2000" b="1" dirty="0">
                        <a:solidFill>
                          <a:schemeClr val="tx1"/>
                        </a:solidFill>
                      </a:endParaRPr>
                    </a:p>
                  </a:txBody>
                  <a:tcPr/>
                </a:tc>
                <a:tc>
                  <a:txBody>
                    <a:bodyPr/>
                    <a:lstStyle/>
                    <a:p>
                      <a:r>
                        <a:rPr lang="en-GB" sz="1800" dirty="0">
                          <a:solidFill>
                            <a:schemeClr val="tx1"/>
                          </a:solidFill>
                        </a:rPr>
                        <a:t>Unable to attend school because the teachers do  not know</a:t>
                      </a:r>
                      <a:r>
                        <a:rPr lang="en-GB" sz="1800" baseline="0" dirty="0">
                          <a:solidFill>
                            <a:schemeClr val="tx1"/>
                          </a:solidFill>
                        </a:rPr>
                        <a:t> how to work with children who are deaf </a:t>
                      </a:r>
                      <a:r>
                        <a:rPr lang="en-GB" sz="1800" dirty="0">
                          <a:solidFill>
                            <a:schemeClr val="tx1"/>
                          </a:solidFill>
                        </a:rPr>
                        <a:t> </a:t>
                      </a:r>
                    </a:p>
                  </a:txBody>
                  <a:tcPr/>
                </a:tc>
                <a:extLst>
                  <a:ext uri="{0D108BD9-81ED-4DB2-BD59-A6C34878D82A}">
                    <a16:rowId xmlns:a16="http://schemas.microsoft.com/office/drawing/2014/main" val="10002"/>
                  </a:ext>
                </a:extLst>
              </a:tr>
              <a:tr h="328507">
                <a:tc rowSpan="3">
                  <a:txBody>
                    <a:bodyPr/>
                    <a:lstStyle/>
                    <a:p>
                      <a:r>
                        <a:rPr lang="en-GB" dirty="0">
                          <a:solidFill>
                            <a:schemeClr val="tx1"/>
                          </a:solidFill>
                        </a:rPr>
                        <a:t>2</a:t>
                      </a:r>
                    </a:p>
                  </a:txBody>
                  <a:tcPr>
                    <a:noFill/>
                  </a:tcPr>
                </a:tc>
                <a:tc>
                  <a:txBody>
                    <a:bodyPr/>
                    <a:lstStyle/>
                    <a:p>
                      <a:r>
                        <a:rPr lang="en-GB" sz="2000" b="1" dirty="0"/>
                        <a:t>  Impairment </a:t>
                      </a:r>
                      <a:endParaRPr lang="en-GB" sz="2000" b="1" dirty="0">
                        <a:noFill/>
                      </a:endParaRPr>
                    </a:p>
                  </a:txBody>
                  <a:tcPr>
                    <a:noFill/>
                  </a:tcPr>
                </a:tc>
                <a:tc>
                  <a:txBody>
                    <a:bodyPr/>
                    <a:lstStyle/>
                    <a:p>
                      <a:r>
                        <a:rPr lang="en-GB" sz="1800" dirty="0">
                          <a:solidFill>
                            <a:schemeClr val="tx1"/>
                          </a:solidFill>
                        </a:rPr>
                        <a:t>Paralysed muscle </a:t>
                      </a:r>
                    </a:p>
                  </a:txBody>
                  <a:tcPr>
                    <a:noFill/>
                  </a:tcPr>
                </a:tc>
                <a:extLst>
                  <a:ext uri="{0D108BD9-81ED-4DB2-BD59-A6C34878D82A}">
                    <a16:rowId xmlns:a16="http://schemas.microsoft.com/office/drawing/2014/main" val="10003"/>
                  </a:ext>
                </a:extLst>
              </a:tr>
              <a:tr h="328507">
                <a:tc vMerge="1">
                  <a:txBody>
                    <a:bodyPr/>
                    <a:lstStyle/>
                    <a:p>
                      <a:endParaRPr lang="en-GB" dirty="0">
                        <a:solidFill>
                          <a:schemeClr val="tx1"/>
                        </a:solidFill>
                      </a:endParaRPr>
                    </a:p>
                  </a:txBody>
                  <a:tcPr/>
                </a:tc>
                <a:tc>
                  <a:txBody>
                    <a:bodyPr/>
                    <a:lstStyle/>
                    <a:p>
                      <a:r>
                        <a:rPr lang="en-GB" sz="2000" b="1" dirty="0">
                          <a:solidFill>
                            <a:schemeClr val="tx1"/>
                          </a:solidFill>
                        </a:rPr>
                        <a:t>  Disability </a:t>
                      </a:r>
                    </a:p>
                  </a:txBody>
                  <a:tcPr/>
                </a:tc>
                <a:tc>
                  <a:txBody>
                    <a:bodyPr/>
                    <a:lstStyle/>
                    <a:p>
                      <a:r>
                        <a:rPr lang="en-GB" sz="1800" dirty="0">
                          <a:solidFill>
                            <a:schemeClr val="tx1"/>
                          </a:solidFill>
                        </a:rPr>
                        <a:t>Difficulty walking,</a:t>
                      </a:r>
                      <a:r>
                        <a:rPr lang="en-GB" sz="1800" baseline="0" dirty="0">
                          <a:solidFill>
                            <a:schemeClr val="tx1"/>
                          </a:solidFill>
                        </a:rPr>
                        <a:t> inability to use one hand </a:t>
                      </a:r>
                      <a:endParaRPr lang="en-GB" sz="1800" dirty="0">
                        <a:solidFill>
                          <a:schemeClr val="tx1"/>
                        </a:solidFill>
                      </a:endParaRPr>
                    </a:p>
                  </a:txBody>
                  <a:tcPr/>
                </a:tc>
                <a:extLst>
                  <a:ext uri="{0D108BD9-81ED-4DB2-BD59-A6C34878D82A}">
                    <a16:rowId xmlns:a16="http://schemas.microsoft.com/office/drawing/2014/main" val="10004"/>
                  </a:ext>
                </a:extLst>
              </a:tr>
              <a:tr h="328507">
                <a:tc vMerge="1">
                  <a:txBody>
                    <a:bodyPr/>
                    <a:lstStyle/>
                    <a:p>
                      <a:endParaRPr lang="en-GB" dirty="0">
                        <a:solidFill>
                          <a:schemeClr val="tx1"/>
                        </a:solidFill>
                      </a:endParaRPr>
                    </a:p>
                  </a:txBody>
                  <a:tcPr/>
                </a:tc>
                <a:tc>
                  <a:txBody>
                    <a:bodyPr/>
                    <a:lstStyle/>
                    <a:p>
                      <a:r>
                        <a:rPr lang="en-GB" sz="2000" b="1" dirty="0">
                          <a:solidFill>
                            <a:schemeClr val="tx1"/>
                          </a:solidFill>
                        </a:rPr>
                        <a:t>  Handicap</a:t>
                      </a:r>
                      <a:r>
                        <a:rPr lang="en-GB" sz="2000" b="1" baseline="0" dirty="0">
                          <a:solidFill>
                            <a:schemeClr val="tx1"/>
                          </a:solidFill>
                        </a:rPr>
                        <a:t> </a:t>
                      </a:r>
                      <a:endParaRPr lang="en-GB" sz="2000" b="1" dirty="0">
                        <a:solidFill>
                          <a:schemeClr val="tx1"/>
                        </a:solidFill>
                      </a:endParaRPr>
                    </a:p>
                  </a:txBody>
                  <a:tcPr>
                    <a:noFill/>
                  </a:tcPr>
                </a:tc>
                <a:tc>
                  <a:txBody>
                    <a:bodyPr/>
                    <a:lstStyle/>
                    <a:p>
                      <a:r>
                        <a:rPr lang="en-GB" sz="1800" dirty="0">
                          <a:solidFill>
                            <a:schemeClr val="tx1"/>
                          </a:solidFill>
                        </a:rPr>
                        <a:t>Unable to obtain employment because there is no adequate public transport and because</a:t>
                      </a:r>
                      <a:r>
                        <a:rPr lang="en-GB" sz="1800" baseline="0" dirty="0">
                          <a:solidFill>
                            <a:schemeClr val="tx1"/>
                          </a:solidFill>
                        </a:rPr>
                        <a:t> potential employers do not wish to hire some one with a disability </a:t>
                      </a:r>
                      <a:endParaRPr lang="en-GB" sz="1800" dirty="0">
                        <a:solidFill>
                          <a:schemeClr val="tx1"/>
                        </a:solidFill>
                      </a:endParaRPr>
                    </a:p>
                  </a:txBody>
                  <a:tcPr>
                    <a:noFill/>
                  </a:tcPr>
                </a:tc>
                <a:extLst>
                  <a:ext uri="{0D108BD9-81ED-4DB2-BD59-A6C34878D82A}">
                    <a16:rowId xmlns:a16="http://schemas.microsoft.com/office/drawing/2014/main" val="10005"/>
                  </a:ext>
                </a:extLst>
              </a:tr>
              <a:tr h="328507">
                <a:tc rowSpan="3">
                  <a:txBody>
                    <a:bodyPr/>
                    <a:lstStyle/>
                    <a:p>
                      <a:r>
                        <a:rPr lang="en-GB" dirty="0">
                          <a:solidFill>
                            <a:schemeClr val="tx1"/>
                          </a:solidFill>
                        </a:rPr>
                        <a:t>3</a:t>
                      </a:r>
                    </a:p>
                  </a:txBody>
                  <a:tcPr/>
                </a:tc>
                <a:tc>
                  <a:txBody>
                    <a:bodyPr/>
                    <a:lstStyle/>
                    <a:p>
                      <a:r>
                        <a:rPr lang="en-GB" sz="2000" b="1" dirty="0"/>
                        <a:t>  Impairment </a:t>
                      </a:r>
                      <a:endParaRPr lang="en-GB" sz="2000" b="1" dirty="0">
                        <a:noFill/>
                      </a:endParaRPr>
                    </a:p>
                  </a:txBody>
                  <a:tcPr/>
                </a:tc>
                <a:tc>
                  <a:txBody>
                    <a:bodyPr/>
                    <a:lstStyle/>
                    <a:p>
                      <a:r>
                        <a:rPr lang="en-GB" sz="1800" dirty="0">
                          <a:solidFill>
                            <a:schemeClr val="tx1"/>
                          </a:solidFill>
                        </a:rPr>
                        <a:t>Mild</a:t>
                      </a:r>
                      <a:r>
                        <a:rPr lang="en-GB" sz="1800" baseline="0" dirty="0">
                          <a:solidFill>
                            <a:schemeClr val="tx1"/>
                          </a:solidFill>
                        </a:rPr>
                        <a:t> mental retardation </a:t>
                      </a:r>
                      <a:endParaRPr lang="en-GB" sz="1800" dirty="0">
                        <a:solidFill>
                          <a:schemeClr val="tx1"/>
                        </a:solidFill>
                      </a:endParaRPr>
                    </a:p>
                  </a:txBody>
                  <a:tcPr/>
                </a:tc>
                <a:extLst>
                  <a:ext uri="{0D108BD9-81ED-4DB2-BD59-A6C34878D82A}">
                    <a16:rowId xmlns:a16="http://schemas.microsoft.com/office/drawing/2014/main" val="10006"/>
                  </a:ext>
                </a:extLst>
              </a:tr>
              <a:tr h="328507">
                <a:tc vMerge="1">
                  <a:txBody>
                    <a:bodyPr/>
                    <a:lstStyle/>
                    <a:p>
                      <a:endParaRPr lang="en-GB" dirty="0">
                        <a:solidFill>
                          <a:schemeClr val="tx1"/>
                        </a:solidFill>
                      </a:endParaRPr>
                    </a:p>
                  </a:txBody>
                  <a:tcPr/>
                </a:tc>
                <a:tc>
                  <a:txBody>
                    <a:bodyPr/>
                    <a:lstStyle/>
                    <a:p>
                      <a:r>
                        <a:rPr lang="en-GB" sz="2000" b="1" dirty="0">
                          <a:solidFill>
                            <a:schemeClr val="tx1"/>
                          </a:solidFill>
                        </a:rPr>
                        <a:t>  Disability </a:t>
                      </a:r>
                    </a:p>
                  </a:txBody>
                  <a:tcPr>
                    <a:noFill/>
                  </a:tcPr>
                </a:tc>
                <a:tc>
                  <a:txBody>
                    <a:bodyPr/>
                    <a:lstStyle/>
                    <a:p>
                      <a:r>
                        <a:rPr lang="en-GB" sz="1800" dirty="0">
                          <a:solidFill>
                            <a:schemeClr val="tx1"/>
                          </a:solidFill>
                        </a:rPr>
                        <a:t>Difficulty</a:t>
                      </a:r>
                      <a:r>
                        <a:rPr lang="en-GB" sz="1800" baseline="0" dirty="0">
                          <a:solidFill>
                            <a:schemeClr val="tx1"/>
                          </a:solidFill>
                        </a:rPr>
                        <a:t> learning </a:t>
                      </a:r>
                      <a:endParaRPr lang="en-GB" sz="1800" dirty="0">
                        <a:solidFill>
                          <a:schemeClr val="tx1"/>
                        </a:solidFill>
                      </a:endParaRPr>
                    </a:p>
                  </a:txBody>
                  <a:tcPr>
                    <a:noFill/>
                  </a:tcPr>
                </a:tc>
                <a:extLst>
                  <a:ext uri="{0D108BD9-81ED-4DB2-BD59-A6C34878D82A}">
                    <a16:rowId xmlns:a16="http://schemas.microsoft.com/office/drawing/2014/main" val="10007"/>
                  </a:ext>
                </a:extLst>
              </a:tr>
              <a:tr h="328507">
                <a:tc vMerge="1">
                  <a:txBody>
                    <a:bodyPr/>
                    <a:lstStyle/>
                    <a:p>
                      <a:endParaRPr lang="en-GB" dirty="0">
                        <a:solidFill>
                          <a:schemeClr val="tx1"/>
                        </a:solidFill>
                      </a:endParaRPr>
                    </a:p>
                  </a:txBody>
                  <a:tcPr/>
                </a:tc>
                <a:tc>
                  <a:txBody>
                    <a:bodyPr/>
                    <a:lstStyle/>
                    <a:p>
                      <a:r>
                        <a:rPr lang="en-GB" sz="2000" b="1" dirty="0">
                          <a:solidFill>
                            <a:schemeClr val="tx1"/>
                          </a:solidFill>
                        </a:rPr>
                        <a:t>  Handicap</a:t>
                      </a:r>
                      <a:r>
                        <a:rPr lang="en-GB" sz="2000" b="1" baseline="0" dirty="0">
                          <a:solidFill>
                            <a:schemeClr val="tx1"/>
                          </a:solidFill>
                        </a:rPr>
                        <a:t> </a:t>
                      </a:r>
                      <a:endParaRPr lang="en-GB" sz="2000" b="1" dirty="0">
                        <a:solidFill>
                          <a:schemeClr val="tx1"/>
                        </a:solidFill>
                      </a:endParaRPr>
                    </a:p>
                  </a:txBody>
                  <a:tcPr/>
                </a:tc>
                <a:tc>
                  <a:txBody>
                    <a:bodyPr/>
                    <a:lstStyle/>
                    <a:p>
                      <a:r>
                        <a:rPr lang="en-GB" sz="1800" dirty="0">
                          <a:solidFill>
                            <a:schemeClr val="tx1"/>
                          </a:solidFill>
                        </a:rPr>
                        <a:t>Unable to attend school because the teachers do not know how</a:t>
                      </a:r>
                      <a:r>
                        <a:rPr lang="en-GB" sz="1800" baseline="0" dirty="0">
                          <a:solidFill>
                            <a:schemeClr val="tx1"/>
                          </a:solidFill>
                        </a:rPr>
                        <a:t> to work with children who have mental retardation </a:t>
                      </a:r>
                      <a:endParaRPr lang="en-GB" sz="1800" dirty="0">
                        <a:solidFill>
                          <a:schemeClr val="tx1"/>
                        </a:solidFill>
                      </a:endParaRPr>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324600"/>
          </a:xfrm>
        </p:spPr>
        <p:txBody>
          <a:bodyPr>
            <a:normAutofit/>
          </a:bodyPr>
          <a:lstStyle/>
          <a:p>
            <a:pPr marL="514350" indent="-514350">
              <a:buNone/>
            </a:pPr>
            <a:r>
              <a:rPr lang="en-US" b="1" dirty="0"/>
              <a:t>3. Dyscalculia (Arithmetic Disorders)</a:t>
            </a:r>
          </a:p>
          <a:p>
            <a:pPr marL="514350" indent="-514350">
              <a:buFont typeface="Wingdings" pitchFamily="2" charset="2"/>
              <a:buChar char="Ø"/>
            </a:pPr>
            <a:r>
              <a:rPr lang="en-US" sz="2800" b="1" i="1" dirty="0"/>
              <a:t>Dyscalculia</a:t>
            </a:r>
            <a:r>
              <a:rPr lang="en-US" sz="2800" i="1" dirty="0"/>
              <a:t> </a:t>
            </a:r>
            <a:r>
              <a:rPr lang="en-US" sz="2800" dirty="0"/>
              <a:t>is a term referring to a wide range of life-long LDs involving math. </a:t>
            </a:r>
          </a:p>
          <a:p>
            <a:pPr marL="514350" indent="-514350">
              <a:buNone/>
            </a:pPr>
            <a:r>
              <a:rPr lang="en-US" b="1" u="sng" dirty="0">
                <a:solidFill>
                  <a:srgbClr val="FF0000"/>
                </a:solidFill>
              </a:rPr>
              <a:t>Symptoms of Dyscalculia </a:t>
            </a:r>
          </a:p>
          <a:p>
            <a:pPr lvl="0">
              <a:buFont typeface="Wingdings" pitchFamily="2" charset="2"/>
              <a:buChar char="Ø"/>
            </a:pPr>
            <a:r>
              <a:rPr lang="en-US" dirty="0"/>
              <a:t>Understanding and doing word problems</a:t>
            </a:r>
          </a:p>
          <a:p>
            <a:pPr lvl="0">
              <a:buFont typeface="Wingdings" pitchFamily="2" charset="2"/>
              <a:buChar char="Ø"/>
            </a:pPr>
            <a:r>
              <a:rPr lang="en-US" dirty="0"/>
              <a:t>Abstract concepts of time and direction</a:t>
            </a:r>
          </a:p>
          <a:p>
            <a:pPr lvl="0">
              <a:buFont typeface="Wingdings" pitchFamily="2" charset="2"/>
              <a:buChar char="Ø"/>
            </a:pPr>
            <a:r>
              <a:rPr lang="en-US" dirty="0"/>
              <a:t>Grasping and remembering math concepts rules, formulas, and sequences</a:t>
            </a:r>
          </a:p>
          <a:p>
            <a:pPr lvl="0">
              <a:buFont typeface="Wingdings" pitchFamily="2" charset="2"/>
              <a:buChar char="Ø"/>
            </a:pPr>
            <a:r>
              <a:rPr lang="en-US" dirty="0"/>
              <a:t>Recalling schedules and sequences of past or future events</a:t>
            </a:r>
          </a:p>
          <a:p>
            <a:pPr lvl="0">
              <a:buFont typeface="Wingdings" pitchFamily="2" charset="2"/>
              <a:buChar char="Ø"/>
            </a:pPr>
            <a:r>
              <a:rPr lang="en-US" dirty="0"/>
              <a:t>Recalling dates or addresses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a:bodyPr>
          <a:lstStyle/>
          <a:p>
            <a:pPr>
              <a:buFont typeface="Wingdings" pitchFamily="2" charset="2"/>
              <a:buChar char="v"/>
            </a:pPr>
            <a:r>
              <a:rPr lang="en-US" b="1" dirty="0"/>
              <a:t> Causes of Learning Disabilities</a:t>
            </a:r>
            <a:endParaRPr lang="en-GB" sz="2800" dirty="0"/>
          </a:p>
          <a:p>
            <a:pPr marL="514350" indent="-514350">
              <a:buAutoNum type="arabicPeriod"/>
            </a:pPr>
            <a:r>
              <a:rPr lang="en-US" sz="2800" b="1" dirty="0"/>
              <a:t>Brain Damage or Dysfunction</a:t>
            </a:r>
          </a:p>
          <a:p>
            <a:pPr marL="514350" indent="-514350">
              <a:buNone/>
            </a:pPr>
            <a:endParaRPr lang="en-US" sz="1050" b="1" dirty="0"/>
          </a:p>
          <a:p>
            <a:pPr marL="514350" indent="-514350">
              <a:buNone/>
            </a:pPr>
            <a:r>
              <a:rPr lang="en-US" sz="2800" b="1" dirty="0"/>
              <a:t>2. Heredity (Genetic Factors)</a:t>
            </a:r>
          </a:p>
          <a:p>
            <a:pPr marL="514350" indent="-514350">
              <a:buNone/>
            </a:pPr>
            <a:endParaRPr lang="en-GB" sz="1100" dirty="0"/>
          </a:p>
          <a:p>
            <a:pPr marL="514350" indent="-514350">
              <a:buNone/>
            </a:pPr>
            <a:r>
              <a:rPr lang="en-US" sz="2800" b="1" dirty="0"/>
              <a:t>3. Problems during Pregnancy and Birth</a:t>
            </a:r>
          </a:p>
          <a:p>
            <a:pPr marL="514350" indent="-514350">
              <a:buNone/>
            </a:pPr>
            <a:endParaRPr lang="en-US" sz="2400" b="1" dirty="0"/>
          </a:p>
          <a:p>
            <a:pPr marL="514350" indent="-514350">
              <a:buNone/>
            </a:pPr>
            <a:r>
              <a:rPr lang="en-US" sz="2800" b="1" dirty="0"/>
              <a:t>4. Environmental Factors</a:t>
            </a:r>
          </a:p>
          <a:p>
            <a:pPr marL="914400" lvl="1" indent="-514350">
              <a:buFont typeface="Wingdings" pitchFamily="2" charset="2"/>
              <a:buChar char="Ø"/>
            </a:pPr>
            <a:r>
              <a:rPr lang="en-US" dirty="0"/>
              <a:t>impoverished living conditions</a:t>
            </a:r>
          </a:p>
          <a:p>
            <a:pPr marL="914400" lvl="1" indent="-514350">
              <a:buFont typeface="Wingdings" pitchFamily="2" charset="2"/>
              <a:buChar char="Ø"/>
            </a:pPr>
            <a:r>
              <a:rPr lang="en-US" sz="2800" dirty="0"/>
              <a:t>poor quality of instruction</a:t>
            </a:r>
          </a:p>
          <a:p>
            <a:pPr marL="914400" lvl="1" indent="-514350">
              <a:buFont typeface="Wingdings" pitchFamily="2" charset="2"/>
              <a:buChar char="Ø"/>
            </a:pPr>
            <a:r>
              <a:rPr lang="en-US" sz="2800" dirty="0"/>
              <a:t>infrequent communication exchanges with their parents </a:t>
            </a:r>
          </a:p>
          <a:p>
            <a:pPr marL="914400" lvl="1" indent="-514350">
              <a:buFont typeface="Wingdings" pitchFamily="2" charset="2"/>
              <a:buChar char="Ø"/>
            </a:pPr>
            <a:r>
              <a:rPr lang="en-US" sz="2800" dirty="0"/>
              <a:t>Toxins in the child’s Environment </a:t>
            </a:r>
          </a:p>
          <a:p>
            <a:pPr marL="514350" indent="-514350"/>
            <a:endParaRPr lang="en-GB" sz="2800" dirty="0"/>
          </a:p>
          <a:p>
            <a:pPr marL="514350" indent="-514350">
              <a:buNone/>
            </a:pPr>
            <a:endParaRPr lang="en-GB" dirty="0"/>
          </a:p>
          <a:p>
            <a:pPr marL="514350" indent="-514350">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fontScale="92500" lnSpcReduction="20000"/>
          </a:bodyPr>
          <a:lstStyle/>
          <a:p>
            <a:pPr>
              <a:buFont typeface="Wingdings" pitchFamily="2" charset="2"/>
              <a:buChar char="v"/>
            </a:pPr>
            <a:r>
              <a:rPr lang="en-US" b="1" dirty="0"/>
              <a:t>Identification and Assessment of LDs</a:t>
            </a:r>
            <a:endParaRPr lang="en-GB" dirty="0"/>
          </a:p>
          <a:p>
            <a:pPr>
              <a:buFont typeface="Wingdings" pitchFamily="2" charset="2"/>
              <a:buChar char="ü"/>
            </a:pPr>
            <a:r>
              <a:rPr lang="en-US" b="1" dirty="0"/>
              <a:t>Identification of children with LDs </a:t>
            </a:r>
          </a:p>
          <a:p>
            <a:pPr>
              <a:buNone/>
            </a:pPr>
            <a:endParaRPr lang="en-GB" dirty="0"/>
          </a:p>
          <a:p>
            <a:pPr>
              <a:buNone/>
            </a:pPr>
            <a:r>
              <a:rPr lang="en-US" b="1" dirty="0"/>
              <a:t>1. Formal Media</a:t>
            </a:r>
            <a:endParaRPr lang="en-GB" dirty="0"/>
          </a:p>
          <a:p>
            <a:pPr>
              <a:buNone/>
            </a:pPr>
            <a:r>
              <a:rPr lang="en-US" b="1" dirty="0">
                <a:solidFill>
                  <a:srgbClr val="FF0000"/>
                </a:solidFill>
              </a:rPr>
              <a:t>Formal Observation Scales</a:t>
            </a:r>
            <a:endParaRPr lang="en-GB" dirty="0">
              <a:solidFill>
                <a:srgbClr val="FF0000"/>
              </a:solidFill>
            </a:endParaRPr>
          </a:p>
          <a:p>
            <a:pPr>
              <a:buFont typeface="Wingdings" pitchFamily="2" charset="2"/>
              <a:buChar char="§"/>
            </a:pPr>
            <a:r>
              <a:rPr lang="en-US" dirty="0"/>
              <a:t>By using this method five areas of a child’s behavior can be evaluated. </a:t>
            </a:r>
          </a:p>
          <a:p>
            <a:pPr>
              <a:buNone/>
            </a:pPr>
            <a:endParaRPr lang="en-GB" sz="1700" dirty="0"/>
          </a:p>
          <a:p>
            <a:pPr lvl="0">
              <a:buFont typeface="Wingdings" pitchFamily="2" charset="2"/>
              <a:buChar char="ü"/>
            </a:pPr>
            <a:r>
              <a:rPr lang="en-US" dirty="0"/>
              <a:t>Auditory comprehension (or receptive language) </a:t>
            </a:r>
            <a:endParaRPr lang="en-GB" dirty="0"/>
          </a:p>
          <a:p>
            <a:pPr lvl="0">
              <a:buFont typeface="Wingdings" pitchFamily="2" charset="2"/>
              <a:buChar char="ü"/>
            </a:pPr>
            <a:r>
              <a:rPr lang="en-US" dirty="0"/>
              <a:t>Spoken (expressive) language, </a:t>
            </a:r>
            <a:endParaRPr lang="en-GB" dirty="0"/>
          </a:p>
          <a:p>
            <a:pPr lvl="0">
              <a:buFont typeface="Wingdings" pitchFamily="2" charset="2"/>
              <a:buChar char="ü"/>
            </a:pPr>
            <a:r>
              <a:rPr lang="en-US" dirty="0"/>
              <a:t>Orientation: This concerns an awareness of time, place, and direction.  </a:t>
            </a:r>
            <a:endParaRPr lang="en-GB" dirty="0"/>
          </a:p>
          <a:p>
            <a:pPr lvl="0">
              <a:buFont typeface="Wingdings" pitchFamily="2" charset="2"/>
              <a:buChar char="ü"/>
            </a:pPr>
            <a:r>
              <a:rPr lang="en-US" dirty="0"/>
              <a:t>Motor co-ordination.  </a:t>
            </a:r>
            <a:endParaRPr lang="en-GB" dirty="0"/>
          </a:p>
          <a:p>
            <a:pPr lvl="0">
              <a:buFont typeface="Wingdings" pitchFamily="2" charset="2"/>
              <a:buChar char="ü"/>
            </a:pPr>
            <a:r>
              <a:rPr lang="en-US" dirty="0"/>
              <a:t>Personal/ social behavior.  </a:t>
            </a:r>
            <a:endParaRPr lang="en-GB"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buNone/>
            </a:pPr>
            <a:r>
              <a:rPr lang="en-US" b="1" dirty="0">
                <a:solidFill>
                  <a:srgbClr val="FF0000"/>
                </a:solidFill>
              </a:rPr>
              <a:t>Informal ways of Identifying Children with LDs</a:t>
            </a:r>
            <a:endParaRPr lang="en-GB" b="1" dirty="0">
              <a:solidFill>
                <a:srgbClr val="FF0000"/>
              </a:solidFill>
            </a:endParaRPr>
          </a:p>
          <a:p>
            <a:pPr>
              <a:buFont typeface="Wingdings" pitchFamily="2" charset="2"/>
              <a:buChar char="§"/>
            </a:pPr>
            <a:r>
              <a:rPr lang="en-US" dirty="0"/>
              <a:t>The informal ways include, </a:t>
            </a:r>
          </a:p>
          <a:p>
            <a:pPr marL="514350" indent="-514350">
              <a:buAutoNum type="arabicPeriod"/>
            </a:pPr>
            <a:r>
              <a:rPr lang="en-US" dirty="0"/>
              <a:t>Observation which focuses on </a:t>
            </a:r>
          </a:p>
          <a:p>
            <a:pPr marL="914400" lvl="1" indent="-514350">
              <a:buFont typeface="Wingdings" pitchFamily="2" charset="2"/>
              <a:buChar char="ü"/>
            </a:pPr>
            <a:r>
              <a:rPr lang="en-US" dirty="0"/>
              <a:t>Hyperactivity</a:t>
            </a:r>
          </a:p>
          <a:p>
            <a:pPr marL="914400" lvl="1" indent="-514350">
              <a:buFont typeface="Wingdings" pitchFamily="2" charset="2"/>
              <a:buChar char="ü"/>
            </a:pPr>
            <a:r>
              <a:rPr lang="en-US" dirty="0"/>
              <a:t>Disorders in paying attention </a:t>
            </a:r>
          </a:p>
          <a:p>
            <a:pPr marL="914400" lvl="1" indent="-514350">
              <a:buFont typeface="Wingdings" pitchFamily="2" charset="2"/>
              <a:buChar char="ü"/>
            </a:pPr>
            <a:r>
              <a:rPr lang="en-US" dirty="0"/>
              <a:t>Specific learning problems </a:t>
            </a:r>
          </a:p>
          <a:p>
            <a:pPr marL="514350" indent="-514350">
              <a:buAutoNum type="arabicPeriod"/>
            </a:pPr>
            <a:r>
              <a:rPr lang="en-US" dirty="0"/>
              <a:t>Interviewing and </a:t>
            </a:r>
          </a:p>
          <a:p>
            <a:pPr marL="514350" indent="-514350">
              <a:buAutoNum type="arabicPeriod"/>
            </a:pPr>
            <a:r>
              <a:rPr lang="en-US" dirty="0"/>
              <a:t>Error analysis, </a:t>
            </a:r>
            <a:endParaRPr lang="en-GB"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normAutofit/>
          </a:bodyPr>
          <a:lstStyle/>
          <a:p>
            <a:pPr>
              <a:buFont typeface="Wingdings" pitchFamily="2" charset="2"/>
              <a:buChar char="v"/>
            </a:pPr>
            <a:r>
              <a:rPr lang="en-US" b="1" dirty="0"/>
              <a:t>Assessment of Learning Disabilities</a:t>
            </a:r>
          </a:p>
          <a:p>
            <a:pPr>
              <a:buNone/>
            </a:pPr>
            <a:endParaRPr lang="en-GB" sz="900" dirty="0"/>
          </a:p>
          <a:p>
            <a:pPr marL="514350" indent="-514350">
              <a:buAutoNum type="arabicPeriod"/>
            </a:pPr>
            <a:r>
              <a:rPr lang="en-US" sz="2800" dirty="0"/>
              <a:t>Standardized Intelligence and Achievement Tests</a:t>
            </a:r>
          </a:p>
          <a:p>
            <a:pPr marL="514350" indent="-514350">
              <a:buNone/>
            </a:pPr>
            <a:endParaRPr lang="en-US" sz="1400" dirty="0"/>
          </a:p>
          <a:p>
            <a:pPr marL="514350" indent="-514350">
              <a:buNone/>
            </a:pPr>
            <a:r>
              <a:rPr lang="en-US" dirty="0"/>
              <a:t>2. Criterion-referenced tests</a:t>
            </a:r>
          </a:p>
          <a:p>
            <a:pPr marL="514350" indent="-514350">
              <a:buNone/>
            </a:pPr>
            <a:endParaRPr lang="en-US" sz="1200" dirty="0"/>
          </a:p>
          <a:p>
            <a:pPr marL="514350" indent="-514350">
              <a:buNone/>
            </a:pPr>
            <a:r>
              <a:rPr lang="en-US" dirty="0"/>
              <a:t>3. Informal Reading Inventories</a:t>
            </a:r>
          </a:p>
          <a:p>
            <a:pPr marL="514350" indent="-514350">
              <a:buNone/>
            </a:pPr>
            <a:endParaRPr lang="en-US" sz="1400" dirty="0"/>
          </a:p>
          <a:p>
            <a:pPr marL="514350" indent="-514350">
              <a:buNone/>
            </a:pPr>
            <a:r>
              <a:rPr lang="en-US" dirty="0"/>
              <a:t>4. Curriculum Based Measurement </a:t>
            </a:r>
          </a:p>
          <a:p>
            <a:pPr marL="514350" indent="-514350">
              <a:buNone/>
            </a:pPr>
            <a:endParaRPr lang="en-US" dirty="0"/>
          </a:p>
          <a:p>
            <a:pPr marL="514350" indent="-514350">
              <a:buNone/>
            </a:pPr>
            <a:r>
              <a:rPr lang="en-US" b="1" dirty="0"/>
              <a:t>5</a:t>
            </a:r>
            <a:r>
              <a:rPr lang="en-US" dirty="0"/>
              <a:t>. Direct Daily Measurement</a:t>
            </a:r>
          </a:p>
          <a:p>
            <a:pPr marL="514350" indent="-514350">
              <a:buNone/>
            </a:pPr>
            <a:endParaRPr lang="en-US" sz="1800" dirty="0"/>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324600"/>
          </a:xfrm>
        </p:spPr>
        <p:txBody>
          <a:bodyPr/>
          <a:lstStyle/>
          <a:p>
            <a:pPr>
              <a:buFont typeface="Wingdings" pitchFamily="2" charset="2"/>
              <a:buChar char="v"/>
            </a:pPr>
            <a:r>
              <a:rPr lang="en-US" b="1" dirty="0"/>
              <a:t>Educational Approaches</a:t>
            </a:r>
          </a:p>
          <a:p>
            <a:pPr>
              <a:buNone/>
            </a:pPr>
            <a:r>
              <a:rPr lang="en-US" dirty="0"/>
              <a:t>1. </a:t>
            </a:r>
            <a:r>
              <a:rPr lang="en-US" b="1" dirty="0"/>
              <a:t>Explicit Instruction</a:t>
            </a:r>
            <a:endParaRPr lang="en-US" dirty="0"/>
          </a:p>
          <a:p>
            <a:pPr>
              <a:buFont typeface="Wingdings" pitchFamily="2" charset="2"/>
              <a:buChar char="Ø"/>
            </a:pPr>
            <a:r>
              <a:rPr lang="en-US" sz="2800" dirty="0">
                <a:latin typeface="Times New Roman" pitchFamily="18" charset="0"/>
                <a:cs typeface="Times New Roman" pitchFamily="18" charset="0"/>
              </a:rPr>
              <a:t>It involves carefully designed </a:t>
            </a:r>
            <a:r>
              <a:rPr lang="en-US" sz="2800" dirty="0">
                <a:solidFill>
                  <a:srgbClr val="FF0000"/>
                </a:solidFill>
                <a:latin typeface="Times New Roman" pitchFamily="18" charset="0"/>
                <a:cs typeface="Times New Roman" pitchFamily="18" charset="0"/>
              </a:rPr>
              <a:t>materials</a:t>
            </a:r>
            <a:r>
              <a:rPr lang="en-US" sz="2800" dirty="0">
                <a:latin typeface="Times New Roman" pitchFamily="18" charset="0"/>
                <a:cs typeface="Times New Roman" pitchFamily="18" charset="0"/>
              </a:rPr>
              <a:t> and </a:t>
            </a:r>
            <a:r>
              <a:rPr lang="en-US" sz="2800" dirty="0">
                <a:solidFill>
                  <a:srgbClr val="FF0000"/>
                </a:solidFill>
                <a:latin typeface="Times New Roman" pitchFamily="18" charset="0"/>
                <a:cs typeface="Times New Roman" pitchFamily="18" charset="0"/>
              </a:rPr>
              <a:t>activities</a:t>
            </a:r>
            <a:r>
              <a:rPr lang="en-US" sz="2800" dirty="0">
                <a:latin typeface="Times New Roman" pitchFamily="18" charset="0"/>
                <a:cs typeface="Times New Roman" pitchFamily="18" charset="0"/>
              </a:rPr>
              <a:t> that </a:t>
            </a:r>
            <a:r>
              <a:rPr lang="en-US" sz="2800" dirty="0">
                <a:solidFill>
                  <a:srgbClr val="FF0000"/>
                </a:solidFill>
                <a:latin typeface="Times New Roman" pitchFamily="18" charset="0"/>
                <a:cs typeface="Times New Roman" pitchFamily="18" charset="0"/>
              </a:rPr>
              <a:t>provide structures </a:t>
            </a:r>
            <a:r>
              <a:rPr lang="en-US" sz="2800" dirty="0">
                <a:latin typeface="Times New Roman" pitchFamily="18" charset="0"/>
                <a:cs typeface="Times New Roman" pitchFamily="18" charset="0"/>
              </a:rPr>
              <a:t>to the students </a:t>
            </a:r>
          </a:p>
          <a:p>
            <a:pPr>
              <a:buNone/>
            </a:pPr>
            <a:endParaRPr lang="en-US" sz="1800" dirty="0">
              <a:latin typeface="Times New Roman" pitchFamily="18" charset="0"/>
              <a:cs typeface="Times New Roman" pitchFamily="18" charset="0"/>
            </a:endParaRPr>
          </a:p>
          <a:p>
            <a:pPr>
              <a:buFont typeface="Wingdings" pitchFamily="2" charset="2"/>
              <a:buChar char="Ø"/>
            </a:pPr>
            <a:r>
              <a:rPr lang="en-US" sz="2800" b="1" dirty="0">
                <a:solidFill>
                  <a:srgbClr val="FF0000"/>
                </a:solidFill>
              </a:rPr>
              <a:t>Explicit instruction includes the following:</a:t>
            </a:r>
          </a:p>
          <a:p>
            <a:pPr lvl="1">
              <a:buFont typeface="Wingdings" pitchFamily="2" charset="2"/>
              <a:buChar char="ü"/>
            </a:pPr>
            <a:r>
              <a:rPr lang="en-US" sz="2400" dirty="0"/>
              <a:t> Provide sufficient range of examples </a:t>
            </a:r>
          </a:p>
          <a:p>
            <a:pPr lvl="1">
              <a:buFont typeface="Wingdings" pitchFamily="2" charset="2"/>
              <a:buChar char="ü"/>
            </a:pPr>
            <a:r>
              <a:rPr lang="en-US" sz="2400" dirty="0"/>
              <a:t>Provide models of proficient performance, including step-by-step strategies</a:t>
            </a:r>
          </a:p>
          <a:p>
            <a:pPr lvl="1">
              <a:buFont typeface="Wingdings" pitchFamily="2" charset="2"/>
              <a:buChar char="ü"/>
            </a:pPr>
            <a:r>
              <a:rPr lang="en-US" sz="2400" dirty="0"/>
              <a:t>Have students explain how and why they make decisions. </a:t>
            </a:r>
          </a:p>
          <a:p>
            <a:pPr lvl="1">
              <a:buFont typeface="Wingdings" pitchFamily="2" charset="2"/>
              <a:buChar char="ü"/>
            </a:pPr>
            <a:r>
              <a:rPr lang="en-US" sz="2400" dirty="0"/>
              <a:t>Provide frequent, positive feedback </a:t>
            </a:r>
          </a:p>
          <a:p>
            <a:pPr lvl="1">
              <a:buFont typeface="Wingdings" pitchFamily="2" charset="2"/>
              <a:buChar char="ü"/>
            </a:pPr>
            <a:r>
              <a:rPr lang="en-US" sz="2400" dirty="0"/>
              <a:t>Provide adequate practice opportunities </a:t>
            </a:r>
          </a:p>
          <a:p>
            <a:pPr lvl="1">
              <a:buFont typeface="Wingdings" pitchFamily="2" charset="2"/>
              <a:buChar char="ü"/>
            </a:pPr>
            <a:endParaRPr lang="en-US" sz="2400" dirty="0"/>
          </a:p>
          <a:p>
            <a:endParaRPr lang="en-GB" sz="2800" dirty="0">
              <a:latin typeface="Times New Roman" pitchFamily="18" charset="0"/>
              <a:cs typeface="Times New Roman" pitchFamily="18" charset="0"/>
            </a:endParaRPr>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p>
            <a:pPr>
              <a:buFont typeface="Wingdings" pitchFamily="2" charset="2"/>
              <a:buChar char="q"/>
            </a:pPr>
            <a:r>
              <a:rPr lang="en-GB" dirty="0">
                <a:solidFill>
                  <a:srgbClr val="FF0000"/>
                </a:solidFill>
              </a:rPr>
              <a:t>Explicit instruction includes the following key instructional delivery strategies </a:t>
            </a:r>
          </a:p>
          <a:p>
            <a:pPr marL="514350" indent="-514350">
              <a:buAutoNum type="arabicPeriod"/>
            </a:pPr>
            <a:r>
              <a:rPr lang="en-GB" dirty="0"/>
              <a:t>Require frequent responses </a:t>
            </a:r>
          </a:p>
          <a:p>
            <a:pPr marL="514350" indent="-514350">
              <a:buAutoNum type="arabicPeriod"/>
            </a:pPr>
            <a:r>
              <a:rPr lang="en-GB" dirty="0"/>
              <a:t>Appropriate instructional pacing </a:t>
            </a:r>
          </a:p>
          <a:p>
            <a:pPr marL="514350" indent="-514350">
              <a:buAutoNum type="arabicPeriod"/>
            </a:pPr>
            <a:r>
              <a:rPr lang="en-GB" dirty="0"/>
              <a:t>Provide adequate processing time</a:t>
            </a:r>
          </a:p>
          <a:p>
            <a:pPr marL="514350" indent="-514350">
              <a:buAutoNum type="arabicPeriod"/>
            </a:pPr>
            <a:r>
              <a:rPr lang="en-GB" dirty="0"/>
              <a:t>Monitor responses </a:t>
            </a:r>
          </a:p>
          <a:p>
            <a:pPr marL="514350" indent="-514350">
              <a:buAutoNum type="arabicPeriod"/>
            </a:pPr>
            <a:r>
              <a:rPr lang="en-GB" dirty="0"/>
              <a:t>Provide feedback for correct and incorrect responses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lnSpcReduction="10000"/>
          </a:bodyPr>
          <a:lstStyle/>
          <a:p>
            <a:pPr>
              <a:buNone/>
            </a:pPr>
            <a:r>
              <a:rPr lang="en-US" b="1" dirty="0"/>
              <a:t>2. Content Enhancement</a:t>
            </a:r>
          </a:p>
          <a:p>
            <a:pPr algn="just">
              <a:buFont typeface="Wingdings" pitchFamily="2" charset="2"/>
              <a:buChar char="Ø"/>
            </a:pPr>
            <a:r>
              <a:rPr lang="en-US" sz="2800" dirty="0"/>
              <a:t>It is a wide range of techniques teachers use to enhance the organization and delivery of curriculum content </a:t>
            </a:r>
          </a:p>
          <a:p>
            <a:pPr algn="just">
              <a:buFont typeface="Wingdings" pitchFamily="2" charset="2"/>
              <a:buChar char="Ø"/>
            </a:pPr>
            <a:endParaRPr lang="en-US" sz="500" dirty="0"/>
          </a:p>
          <a:p>
            <a:pPr algn="just">
              <a:buFont typeface="Wingdings" pitchFamily="2" charset="2"/>
              <a:buChar char="Ø"/>
            </a:pPr>
            <a:r>
              <a:rPr lang="en-US" sz="2800" dirty="0"/>
              <a:t>It helps students able to organize, </a:t>
            </a:r>
            <a:r>
              <a:rPr lang="en-US" sz="2800" dirty="0">
                <a:solidFill>
                  <a:srgbClr val="FF0000"/>
                </a:solidFill>
              </a:rPr>
              <a:t>comprehend</a:t>
            </a:r>
            <a:r>
              <a:rPr lang="en-US" sz="2800" dirty="0"/>
              <a:t>, and </a:t>
            </a:r>
            <a:r>
              <a:rPr lang="en-US" sz="2800" dirty="0">
                <a:solidFill>
                  <a:srgbClr val="FF0000"/>
                </a:solidFill>
              </a:rPr>
              <a:t>retain</a:t>
            </a:r>
            <a:r>
              <a:rPr lang="en-US" sz="2800" dirty="0"/>
              <a:t> that </a:t>
            </a:r>
            <a:r>
              <a:rPr lang="en-US" sz="2800" dirty="0">
                <a:solidFill>
                  <a:srgbClr val="FF0000"/>
                </a:solidFill>
              </a:rPr>
              <a:t>information</a:t>
            </a:r>
            <a:r>
              <a:rPr lang="en-US" sz="2800" dirty="0"/>
              <a:t>. </a:t>
            </a:r>
          </a:p>
          <a:p>
            <a:pPr algn="just">
              <a:buFont typeface="Wingdings" pitchFamily="2" charset="2"/>
              <a:buChar char="Ø"/>
            </a:pPr>
            <a:endParaRPr lang="en-US" sz="400" dirty="0"/>
          </a:p>
          <a:p>
            <a:pPr algn="just">
              <a:buFont typeface="Wingdings" pitchFamily="2" charset="2"/>
              <a:buChar char="Ø"/>
            </a:pPr>
            <a:r>
              <a:rPr lang="en-US" sz="2800" dirty="0"/>
              <a:t>It informs students of the purpose of instruction, increase motivation, and use effective instructional procedures: </a:t>
            </a:r>
          </a:p>
          <a:p>
            <a:pPr>
              <a:buNone/>
            </a:pPr>
            <a:r>
              <a:rPr lang="en-US" sz="2800" b="1" dirty="0">
                <a:solidFill>
                  <a:srgbClr val="FF0000"/>
                </a:solidFill>
              </a:rPr>
              <a:t>content enhancement includes: </a:t>
            </a:r>
          </a:p>
          <a:p>
            <a:pPr>
              <a:buFont typeface="Wingdings" pitchFamily="2" charset="2"/>
              <a:buChar char="ü"/>
            </a:pPr>
            <a:r>
              <a:rPr lang="en-US" sz="2800" b="1" dirty="0"/>
              <a:t>Advanced Organizers </a:t>
            </a:r>
            <a:endParaRPr lang="en-US" sz="2800" dirty="0"/>
          </a:p>
          <a:p>
            <a:pPr>
              <a:buFont typeface="Wingdings" pitchFamily="2" charset="2"/>
              <a:buChar char="ü"/>
            </a:pPr>
            <a:r>
              <a:rPr lang="en-US" sz="2800" b="1" dirty="0"/>
              <a:t>Graphic Organizers </a:t>
            </a:r>
            <a:endParaRPr lang="en-US" sz="2800" dirty="0"/>
          </a:p>
          <a:p>
            <a:pPr>
              <a:buFont typeface="Wingdings" pitchFamily="2" charset="2"/>
              <a:buChar char="ü"/>
            </a:pPr>
            <a:r>
              <a:rPr lang="en-US" sz="2800" b="1" dirty="0"/>
              <a:t>Mnemonic Devices </a:t>
            </a:r>
            <a:endParaRPr lang="en-US" sz="2800" dirty="0"/>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fontScale="92500" lnSpcReduction="10000"/>
          </a:bodyPr>
          <a:lstStyle/>
          <a:p>
            <a:pPr>
              <a:buFont typeface="Wingdings" pitchFamily="2" charset="2"/>
              <a:buChar char="Ø"/>
            </a:pPr>
            <a:r>
              <a:rPr lang="en-GB" sz="2800" dirty="0"/>
              <a:t>Advanced organizers are often used at the </a:t>
            </a:r>
            <a:r>
              <a:rPr lang="en-GB" sz="2800" dirty="0">
                <a:solidFill>
                  <a:srgbClr val="FF0000"/>
                </a:solidFill>
              </a:rPr>
              <a:t>beginning</a:t>
            </a:r>
            <a:r>
              <a:rPr lang="en-GB" sz="2800" dirty="0"/>
              <a:t> of a lesson.</a:t>
            </a:r>
          </a:p>
          <a:p>
            <a:pPr>
              <a:buNone/>
            </a:pPr>
            <a:endParaRPr lang="en-GB" sz="2800" dirty="0"/>
          </a:p>
          <a:p>
            <a:pPr>
              <a:buFont typeface="Wingdings" pitchFamily="2" charset="2"/>
              <a:buChar char="Ø"/>
            </a:pPr>
            <a:r>
              <a:rPr lang="en-GB" sz="2800" dirty="0"/>
              <a:t>The material is </a:t>
            </a:r>
            <a:r>
              <a:rPr lang="en-GB" sz="2800" dirty="0">
                <a:solidFill>
                  <a:srgbClr val="FF0000"/>
                </a:solidFill>
              </a:rPr>
              <a:t>presented in advance </a:t>
            </a:r>
            <a:r>
              <a:rPr lang="en-GB" sz="2800" dirty="0"/>
              <a:t>of what is expected to be learned, </a:t>
            </a:r>
          </a:p>
          <a:p>
            <a:pPr>
              <a:buFont typeface="Wingdings" pitchFamily="2" charset="2"/>
              <a:buChar char="Ø"/>
            </a:pPr>
            <a:endParaRPr lang="en-GB" sz="2800" dirty="0"/>
          </a:p>
          <a:p>
            <a:pPr>
              <a:buFont typeface="Wingdings" pitchFamily="2" charset="2"/>
              <a:buChar char="Ø"/>
            </a:pPr>
            <a:r>
              <a:rPr lang="en-GB" sz="2800" dirty="0"/>
              <a:t>and the presentation of the material allows a student to </a:t>
            </a:r>
            <a:r>
              <a:rPr lang="en-GB" sz="2800" dirty="0">
                <a:solidFill>
                  <a:srgbClr val="FF0000"/>
                </a:solidFill>
              </a:rPr>
              <a:t>mentally organize </a:t>
            </a:r>
            <a:r>
              <a:rPr lang="en-GB" sz="2800" dirty="0"/>
              <a:t>the new material with existing knowledge.</a:t>
            </a:r>
          </a:p>
          <a:p>
            <a:pPr>
              <a:buFont typeface="Wingdings" pitchFamily="2" charset="2"/>
              <a:buChar char="Ø"/>
            </a:pPr>
            <a:endParaRPr lang="en-GB" sz="100" dirty="0"/>
          </a:p>
          <a:p>
            <a:pPr>
              <a:buFont typeface="Wingdings" pitchFamily="2" charset="2"/>
              <a:buChar char="Ø"/>
            </a:pPr>
            <a:r>
              <a:rPr lang="en-GB" sz="2800" b="1" dirty="0"/>
              <a:t>The material can include </a:t>
            </a:r>
          </a:p>
          <a:p>
            <a:pPr lvl="1"/>
            <a:r>
              <a:rPr lang="en-GB" sz="2600" dirty="0"/>
              <a:t>the tasks that will be performed, </a:t>
            </a:r>
          </a:p>
          <a:p>
            <a:pPr lvl="1"/>
            <a:r>
              <a:rPr lang="en-GB" sz="2600" dirty="0"/>
              <a:t>topics to be presented, </a:t>
            </a:r>
          </a:p>
          <a:p>
            <a:pPr lvl="1"/>
            <a:r>
              <a:rPr lang="en-GB" sz="2600" dirty="0"/>
              <a:t>background information, </a:t>
            </a:r>
          </a:p>
          <a:p>
            <a:pPr lvl="1"/>
            <a:r>
              <a:rPr lang="en-GB" sz="2600" dirty="0"/>
              <a:t>new vocabulary, or</a:t>
            </a:r>
          </a:p>
          <a:p>
            <a:pPr lvl="1"/>
            <a:r>
              <a:rPr lang="en-GB" sz="2600" dirty="0"/>
              <a:t> anticipated student outcomes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a:bodyPr>
          <a:lstStyle/>
          <a:p>
            <a:pPr>
              <a:buNone/>
            </a:pPr>
            <a:r>
              <a:rPr lang="en-GB" b="1" dirty="0"/>
              <a:t>Graphics Organizers </a:t>
            </a:r>
          </a:p>
          <a:p>
            <a:pPr algn="just">
              <a:buFont typeface="Wingdings" pitchFamily="2" charset="2"/>
              <a:buChar char="Ø"/>
            </a:pPr>
            <a:r>
              <a:rPr lang="en-GB" sz="2800" dirty="0"/>
              <a:t>Graphic organizers are </a:t>
            </a:r>
            <a:r>
              <a:rPr lang="en-GB" sz="2800" dirty="0">
                <a:solidFill>
                  <a:srgbClr val="FF0000"/>
                </a:solidFill>
              </a:rPr>
              <a:t>visual displays </a:t>
            </a:r>
            <a:r>
              <a:rPr lang="en-GB" sz="2800" dirty="0"/>
              <a:t>used by teachers to </a:t>
            </a:r>
            <a:r>
              <a:rPr lang="en-GB" sz="2800" dirty="0">
                <a:solidFill>
                  <a:srgbClr val="FF0000"/>
                </a:solidFill>
              </a:rPr>
              <a:t>organize information </a:t>
            </a:r>
            <a:r>
              <a:rPr lang="en-GB" sz="2800" dirty="0"/>
              <a:t>in a manner that makes the information easier to understand and learn</a:t>
            </a:r>
          </a:p>
          <a:p>
            <a:pPr algn="just">
              <a:buFont typeface="Wingdings" pitchFamily="2" charset="2"/>
              <a:buChar char="Ø"/>
            </a:pPr>
            <a:endParaRPr lang="en-GB" sz="2800" dirty="0"/>
          </a:p>
          <a:p>
            <a:pPr algn="just">
              <a:buFont typeface="Wingdings" pitchFamily="2" charset="2"/>
              <a:buChar char="Ø"/>
            </a:pPr>
            <a:r>
              <a:rPr lang="en-GB" sz="2800" dirty="0"/>
              <a:t>Essentially, graphic organizers are flexible instructional tools used to improve </a:t>
            </a:r>
            <a:r>
              <a:rPr lang="en-GB" sz="2800" dirty="0">
                <a:solidFill>
                  <a:srgbClr val="FF0000"/>
                </a:solidFill>
              </a:rPr>
              <a:t>students</a:t>
            </a:r>
            <a:r>
              <a:rPr lang="en-GB" sz="2800" dirty="0"/>
              <a:t>' </a:t>
            </a:r>
            <a:r>
              <a:rPr lang="en-GB" sz="2800" dirty="0">
                <a:solidFill>
                  <a:srgbClr val="FF0000"/>
                </a:solidFill>
              </a:rPr>
              <a:t>comprehension</a:t>
            </a:r>
            <a:r>
              <a:rPr lang="en-GB" sz="2800" dirty="0"/>
              <a:t> of stories, organization of their own written stories, and understanding of difficult concepts.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normAutofit fontScale="77500" lnSpcReduction="20000"/>
          </a:bodyPr>
          <a:lstStyle/>
          <a:p>
            <a:pPr algn="just">
              <a:buFont typeface="Wingdings" pitchFamily="2" charset="2"/>
              <a:buChar char="v"/>
            </a:pPr>
            <a:r>
              <a:rPr lang="en-US" b="1" dirty="0"/>
              <a:t>Exceptional Children </a:t>
            </a:r>
          </a:p>
          <a:p>
            <a:pPr algn="just">
              <a:buNone/>
            </a:pPr>
            <a:endParaRPr lang="en-US" b="1" dirty="0"/>
          </a:p>
          <a:p>
            <a:pPr algn="just">
              <a:buFont typeface="Wingdings" pitchFamily="2" charset="2"/>
              <a:buChar char="Ø"/>
            </a:pPr>
            <a:r>
              <a:rPr lang="en-US" dirty="0"/>
              <a:t>The term </a:t>
            </a:r>
            <a:r>
              <a:rPr lang="en-US" i="1" dirty="0">
                <a:solidFill>
                  <a:srgbClr val="FF0000"/>
                </a:solidFill>
              </a:rPr>
              <a:t>exceptional children </a:t>
            </a:r>
            <a:r>
              <a:rPr lang="en-US" dirty="0"/>
              <a:t>includes children:</a:t>
            </a:r>
          </a:p>
          <a:p>
            <a:pPr lvl="1" algn="just"/>
            <a:r>
              <a:rPr lang="en-US" dirty="0"/>
              <a:t> who experience difficulties in learning or behavior </a:t>
            </a:r>
          </a:p>
          <a:p>
            <a:pPr lvl="1" algn="just">
              <a:buNone/>
            </a:pPr>
            <a:endParaRPr lang="en-US" dirty="0"/>
          </a:p>
          <a:p>
            <a:pPr lvl="1" algn="just"/>
            <a:r>
              <a:rPr lang="en-US" dirty="0"/>
              <a:t>as well as those whose performance is so advanced that modifications in curriculum and instruction are necessary to help them fulfill their potential</a:t>
            </a:r>
          </a:p>
          <a:p>
            <a:pPr lvl="1" algn="just">
              <a:buNone/>
            </a:pPr>
            <a:endParaRPr lang="en-US" dirty="0"/>
          </a:p>
          <a:p>
            <a:pPr algn="just">
              <a:buFont typeface="Wingdings" pitchFamily="2" charset="2"/>
              <a:buChar char="Ø"/>
            </a:pPr>
            <a:r>
              <a:rPr lang="en-US" dirty="0"/>
              <a:t>That is, Educators use exceptional as an inclusive term to encompass both:</a:t>
            </a:r>
          </a:p>
          <a:p>
            <a:pPr lvl="1" algn="just"/>
            <a:r>
              <a:rPr lang="en-US" dirty="0">
                <a:solidFill>
                  <a:srgbClr val="FF0000"/>
                </a:solidFill>
              </a:rPr>
              <a:t> gifted-talented </a:t>
            </a:r>
            <a:r>
              <a:rPr lang="en-US" dirty="0"/>
              <a:t>children and </a:t>
            </a:r>
          </a:p>
          <a:p>
            <a:pPr lvl="1" algn="just">
              <a:buNone/>
            </a:pPr>
            <a:endParaRPr lang="en-US" dirty="0"/>
          </a:p>
          <a:p>
            <a:pPr lvl="1" algn="just"/>
            <a:r>
              <a:rPr lang="en-US" dirty="0"/>
              <a:t>those who </a:t>
            </a:r>
            <a:r>
              <a:rPr lang="en-US" dirty="0">
                <a:solidFill>
                  <a:srgbClr val="FF0000"/>
                </a:solidFill>
              </a:rPr>
              <a:t>function below the norm </a:t>
            </a:r>
            <a:r>
              <a:rPr lang="en-US" dirty="0"/>
              <a:t>in some way or with disabilities, and</a:t>
            </a:r>
          </a:p>
          <a:p>
            <a:pPr lvl="1" algn="just">
              <a:buNone/>
            </a:pPr>
            <a:endParaRPr lang="en-US" dirty="0"/>
          </a:p>
          <a:p>
            <a:pPr lvl="1" algn="just"/>
            <a:r>
              <a:rPr lang="en-US" dirty="0"/>
              <a:t> children with </a:t>
            </a:r>
            <a:r>
              <a:rPr lang="en-US" dirty="0">
                <a:solidFill>
                  <a:srgbClr val="FF0000"/>
                </a:solidFill>
              </a:rPr>
              <a:t>cultural and environmental </a:t>
            </a:r>
            <a:r>
              <a:rPr lang="en-US" dirty="0"/>
              <a:t>deprivation.</a:t>
            </a:r>
          </a:p>
          <a:p>
            <a:pPr lvl="1" algn="just">
              <a:buNone/>
            </a:pPr>
            <a:r>
              <a:rPr lang="en-US" dirty="0"/>
              <a:t>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 calcmode="lin" valueType="num">
                                      <p:cBhvr additive="base">
                                        <p:cTn id="3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 calcmode="lin" valueType="num">
                                      <p:cBhvr additive="base">
                                        <p:cTn id="4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a:p>
          <a:p>
            <a:pPr>
              <a:buNone/>
            </a:pPr>
            <a:endParaRPr lang="en-US" dirty="0"/>
          </a:p>
          <a:p>
            <a:pPr algn="ctr">
              <a:buNone/>
            </a:pPr>
            <a:r>
              <a:rPr lang="en-US" sz="5400" dirty="0">
                <a:latin typeface="Times New Roman" pitchFamily="18" charset="0"/>
                <a:cs typeface="Times New Roman" pitchFamily="18" charset="0"/>
              </a:rPr>
              <a:t>Children with Visual Impairment </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a:t>Activity </a:t>
            </a:r>
          </a:p>
          <a:p>
            <a:pPr>
              <a:buNone/>
            </a:pPr>
            <a:endParaRPr lang="en-US" b="1" dirty="0"/>
          </a:p>
          <a:p>
            <a:pPr marL="514350" indent="-514350">
              <a:buAutoNum type="arabicPeriod"/>
            </a:pPr>
            <a:r>
              <a:rPr lang="en-US" b="1" dirty="0"/>
              <a:t>What is the Special Significance of Vision?</a:t>
            </a:r>
          </a:p>
          <a:p>
            <a:pPr marL="514350" indent="-514350">
              <a:buNone/>
            </a:pPr>
            <a:endParaRPr lang="en-US" b="1" dirty="0"/>
          </a:p>
          <a:p>
            <a:pPr marL="514350" indent="-514350">
              <a:buNone/>
            </a:pPr>
            <a:r>
              <a:rPr lang="en-US" b="1" dirty="0"/>
              <a:t>2. What is visual impairment ? </a:t>
            </a:r>
          </a:p>
          <a:p>
            <a:pPr>
              <a:buNone/>
            </a:pPr>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a:buFont typeface="Wingdings" pitchFamily="2" charset="2"/>
              <a:buChar char="Ø"/>
            </a:pPr>
            <a:r>
              <a:rPr lang="en-US" dirty="0"/>
              <a:t>VI occurs when any part of the </a:t>
            </a:r>
            <a:r>
              <a:rPr lang="en-US" dirty="0">
                <a:solidFill>
                  <a:srgbClr val="FF0000"/>
                </a:solidFill>
              </a:rPr>
              <a:t>optical system </a:t>
            </a:r>
            <a:r>
              <a:rPr lang="en-US" dirty="0"/>
              <a:t>is defective, diseased, or malfunctions. </a:t>
            </a:r>
          </a:p>
          <a:p>
            <a:pPr>
              <a:buNone/>
            </a:pPr>
            <a:endParaRPr lang="en-GB" dirty="0"/>
          </a:p>
          <a:p>
            <a:pPr>
              <a:buFont typeface="Wingdings" pitchFamily="2" charset="2"/>
              <a:buChar char="Ø"/>
            </a:pPr>
            <a:r>
              <a:rPr lang="en-US" dirty="0"/>
              <a:t>VI can also occur when the </a:t>
            </a:r>
            <a:r>
              <a:rPr lang="en-US" dirty="0">
                <a:solidFill>
                  <a:srgbClr val="FF0000"/>
                </a:solidFill>
              </a:rPr>
              <a:t>central nervous </a:t>
            </a:r>
            <a:r>
              <a:rPr lang="en-US" dirty="0"/>
              <a:t>system is damaged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isual system"/>
          <p:cNvPicPr>
            <a:picLocks noGrp="1"/>
          </p:cNvPicPr>
          <p:nvPr>
            <p:ph idx="1"/>
          </p:nvPr>
        </p:nvPicPr>
        <p:blipFill>
          <a:blip r:embed="rId2"/>
          <a:srcRect/>
          <a:stretch>
            <a:fillRect/>
          </a:stretch>
        </p:blipFill>
        <p:spPr bwMode="auto">
          <a:xfrm>
            <a:off x="304800" y="1066800"/>
            <a:ext cx="8534400" cy="5486400"/>
          </a:xfrm>
          <a:prstGeom prst="rect">
            <a:avLst/>
          </a:prstGeom>
          <a:noFill/>
          <a:ln w="9525">
            <a:noFill/>
            <a:miter lim="800000"/>
            <a:headEnd/>
            <a:tailEnd/>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lstStyle/>
          <a:p>
            <a:pPr>
              <a:buFont typeface="Wingdings" pitchFamily="2" charset="2"/>
              <a:buChar char="v"/>
            </a:pPr>
            <a:r>
              <a:rPr lang="en-US" b="1" dirty="0"/>
              <a:t>Defining visual impairment </a:t>
            </a:r>
          </a:p>
          <a:p>
            <a:pPr algn="just">
              <a:buFont typeface="Wingdings" pitchFamily="2" charset="2"/>
              <a:buChar char="ü"/>
            </a:pPr>
            <a:r>
              <a:rPr lang="en-US" sz="2800" dirty="0"/>
              <a:t>Defining </a:t>
            </a:r>
            <a:r>
              <a:rPr lang="en-US" sz="2800" dirty="0">
                <a:solidFill>
                  <a:srgbClr val="FF0000"/>
                </a:solidFill>
              </a:rPr>
              <a:t>normal vision </a:t>
            </a:r>
            <a:r>
              <a:rPr lang="en-US" sz="2800" dirty="0"/>
              <a:t>depends on the </a:t>
            </a:r>
            <a:r>
              <a:rPr lang="en-US" sz="2800" dirty="0">
                <a:solidFill>
                  <a:srgbClr val="FF0000"/>
                </a:solidFill>
              </a:rPr>
              <a:t>purpose</a:t>
            </a:r>
            <a:r>
              <a:rPr lang="en-US" sz="2800" dirty="0"/>
              <a:t> of using the sense of vision </a:t>
            </a:r>
          </a:p>
          <a:p>
            <a:pPr>
              <a:buNone/>
            </a:pPr>
            <a:endParaRPr lang="en-US" sz="2800" dirty="0"/>
          </a:p>
          <a:p>
            <a:pPr>
              <a:buNone/>
            </a:pPr>
            <a:r>
              <a:rPr lang="en-US" b="1" dirty="0"/>
              <a:t>Legal Definition of Blindness </a:t>
            </a:r>
            <a:endParaRPr lang="en-US" dirty="0"/>
          </a:p>
          <a:p>
            <a:pPr algn="just">
              <a:buFont typeface="Wingdings" pitchFamily="2" charset="2"/>
              <a:buChar char="Ø"/>
            </a:pPr>
            <a:r>
              <a:rPr lang="en-US" sz="2800" dirty="0"/>
              <a:t>Legal definition of blindness is based on </a:t>
            </a:r>
            <a:r>
              <a:rPr lang="en-US" sz="2800" dirty="0">
                <a:solidFill>
                  <a:srgbClr val="FF0000"/>
                </a:solidFill>
              </a:rPr>
              <a:t>visual acuity </a:t>
            </a:r>
            <a:r>
              <a:rPr lang="en-US" sz="2800" dirty="0"/>
              <a:t>and </a:t>
            </a:r>
            <a:r>
              <a:rPr lang="en-US" sz="2800" dirty="0">
                <a:solidFill>
                  <a:srgbClr val="FF0000"/>
                </a:solidFill>
              </a:rPr>
              <a:t>field of vision</a:t>
            </a:r>
            <a:r>
              <a:rPr lang="en-US" sz="2800" dirty="0"/>
              <a:t>. </a:t>
            </a:r>
          </a:p>
          <a:p>
            <a:pPr algn="just">
              <a:buFont typeface="Wingdings" pitchFamily="2" charset="2"/>
              <a:buChar char="Ø"/>
            </a:pPr>
            <a:endParaRPr lang="en-US" sz="2800" dirty="0"/>
          </a:p>
          <a:p>
            <a:pPr algn="just">
              <a:buFont typeface="Wingdings" pitchFamily="2" charset="2"/>
              <a:buChar char="Ø"/>
            </a:pPr>
            <a:r>
              <a:rPr lang="en-US" sz="2800" b="1" dirty="0">
                <a:solidFill>
                  <a:srgbClr val="FF0000"/>
                </a:solidFill>
              </a:rPr>
              <a:t>Visual acuity </a:t>
            </a:r>
            <a:r>
              <a:rPr lang="en-US" sz="2800" dirty="0"/>
              <a:t>is the ability to clearly distinguish forms or discriminate details at a specified distance of 20 feet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48400"/>
          </a:xfrm>
        </p:spPr>
        <p:txBody>
          <a:bodyPr>
            <a:normAutofit/>
          </a:bodyPr>
          <a:lstStyle/>
          <a:p>
            <a:pPr algn="just">
              <a:buFont typeface="Wingdings" pitchFamily="2" charset="2"/>
              <a:buChar char="Ø"/>
            </a:pPr>
            <a:r>
              <a:rPr lang="en-US" sz="2800" dirty="0"/>
              <a:t>“20/20 vision” indicated a normal vision </a:t>
            </a:r>
          </a:p>
          <a:p>
            <a:pPr algn="just">
              <a:buFont typeface="Wingdings" pitchFamily="2" charset="2"/>
              <a:buChar char="Ø"/>
            </a:pPr>
            <a:endParaRPr lang="en-US" sz="500" dirty="0"/>
          </a:p>
          <a:p>
            <a:pPr algn="just">
              <a:buFont typeface="Wingdings" pitchFamily="2" charset="2"/>
              <a:buChar char="Ø"/>
            </a:pPr>
            <a:r>
              <a:rPr lang="en-US" sz="2800" dirty="0"/>
              <a:t>A visual acuity of 20/200 or less, </a:t>
            </a:r>
            <a:r>
              <a:rPr lang="en-US" sz="2800" dirty="0">
                <a:solidFill>
                  <a:srgbClr val="FF0000"/>
                </a:solidFill>
              </a:rPr>
              <a:t>is considered as legal blindness</a:t>
            </a:r>
          </a:p>
          <a:p>
            <a:pPr algn="just">
              <a:buFont typeface="Wingdings" pitchFamily="2" charset="2"/>
              <a:buChar char="Ø"/>
            </a:pPr>
            <a:endParaRPr lang="en-US" sz="1050" dirty="0">
              <a:solidFill>
                <a:srgbClr val="FF0000"/>
              </a:solidFill>
            </a:endParaRPr>
          </a:p>
          <a:p>
            <a:pPr algn="just">
              <a:buFont typeface="Wingdings" pitchFamily="2" charset="2"/>
              <a:buChar char="Ø"/>
            </a:pPr>
            <a:r>
              <a:rPr lang="en-US" sz="2800" dirty="0"/>
              <a:t>a person who has </a:t>
            </a:r>
            <a:r>
              <a:rPr lang="en-US" sz="2800" dirty="0">
                <a:solidFill>
                  <a:srgbClr val="FF0000"/>
                </a:solidFill>
              </a:rPr>
              <a:t>low vision </a:t>
            </a:r>
            <a:r>
              <a:rPr lang="en-US" sz="2800" dirty="0"/>
              <a:t>has visual acuity falling between </a:t>
            </a:r>
            <a:r>
              <a:rPr lang="en-US" sz="2800" dirty="0">
                <a:solidFill>
                  <a:srgbClr val="FF0000"/>
                </a:solidFill>
              </a:rPr>
              <a:t>20/70 and 20/200 </a:t>
            </a:r>
            <a:r>
              <a:rPr lang="en-US" sz="2800" dirty="0"/>
              <a:t>in the better eye with correction.  </a:t>
            </a:r>
          </a:p>
          <a:p>
            <a:pPr algn="just">
              <a:buFont typeface="Wingdings" pitchFamily="2" charset="2"/>
              <a:buChar char="Ø"/>
            </a:pPr>
            <a:endParaRPr lang="en-US" sz="900" dirty="0"/>
          </a:p>
          <a:p>
            <a:pPr algn="just">
              <a:buFont typeface="Wingdings" pitchFamily="2" charset="2"/>
              <a:buChar char="Ø"/>
            </a:pPr>
            <a:r>
              <a:rPr lang="en-US" sz="2800" dirty="0"/>
              <a:t>Acuity measures may vary with </a:t>
            </a:r>
            <a:r>
              <a:rPr lang="en-US" sz="2800" dirty="0">
                <a:solidFill>
                  <a:srgbClr val="FF0000"/>
                </a:solidFill>
              </a:rPr>
              <a:t>age</a:t>
            </a:r>
            <a:r>
              <a:rPr lang="en-US" sz="2800" dirty="0"/>
              <a:t>, </a:t>
            </a:r>
            <a:r>
              <a:rPr lang="en-US" sz="2800" dirty="0">
                <a:solidFill>
                  <a:srgbClr val="FF0000"/>
                </a:solidFill>
              </a:rPr>
              <a:t>lighting</a:t>
            </a:r>
            <a:r>
              <a:rPr lang="en-US" sz="2800" dirty="0"/>
              <a:t> </a:t>
            </a:r>
            <a:r>
              <a:rPr lang="en-US" sz="2800" dirty="0">
                <a:solidFill>
                  <a:srgbClr val="FF0000"/>
                </a:solidFill>
              </a:rPr>
              <a:t>conditions</a:t>
            </a:r>
            <a:r>
              <a:rPr lang="en-US" sz="2800" dirty="0"/>
              <a:t>, the effects of movement and other factors.</a:t>
            </a:r>
            <a:endParaRPr lang="en-GB" sz="2800" dirty="0"/>
          </a:p>
          <a:p>
            <a:pPr algn="just">
              <a:buFont typeface="Wingdings" pitchFamily="2" charset="2"/>
              <a:buChar char="Ø"/>
            </a:pPr>
            <a:r>
              <a:rPr lang="en-US" sz="2800" dirty="0"/>
              <a:t>Acuity measures cannot predict how </a:t>
            </a:r>
            <a:r>
              <a:rPr lang="en-US" sz="2800" dirty="0">
                <a:solidFill>
                  <a:srgbClr val="FF0000"/>
                </a:solidFill>
              </a:rPr>
              <a:t>effectively visually</a:t>
            </a:r>
            <a:r>
              <a:rPr lang="en-US" sz="2800" dirty="0"/>
              <a:t> impaired children will utilize their remaining vision</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lstStyle/>
          <a:p>
            <a:pPr algn="just">
              <a:buFont typeface="Wingdings" pitchFamily="2" charset="2"/>
              <a:buChar char="Ø"/>
            </a:pPr>
            <a:r>
              <a:rPr lang="en-US" dirty="0"/>
              <a:t>visual acuity can not quantifying visual impairment in </a:t>
            </a:r>
          </a:p>
          <a:p>
            <a:pPr lvl="1">
              <a:buFont typeface="Wingdings" pitchFamily="2" charset="2"/>
              <a:buChar char="Ø"/>
            </a:pPr>
            <a:r>
              <a:rPr lang="en-US" dirty="0"/>
              <a:t>young children, or</a:t>
            </a:r>
          </a:p>
          <a:p>
            <a:pPr lvl="1">
              <a:buNone/>
            </a:pPr>
            <a:endParaRPr lang="en-US" dirty="0"/>
          </a:p>
          <a:p>
            <a:pPr lvl="1">
              <a:buFont typeface="Wingdings" pitchFamily="2" charset="2"/>
              <a:buChar char="Ø"/>
            </a:pPr>
            <a:r>
              <a:rPr lang="en-US" dirty="0"/>
              <a:t> in individuals with learning difficulties or complex handicaps.</a:t>
            </a:r>
          </a:p>
          <a:p>
            <a:pPr lvl="1">
              <a:buFont typeface="Wingdings" pitchFamily="2" charset="2"/>
              <a:buChar char="Ø"/>
            </a:pPr>
            <a:endParaRPr lang="en-US" dirty="0"/>
          </a:p>
          <a:p>
            <a:pPr algn="just">
              <a:buFont typeface="Wingdings" pitchFamily="2" charset="2"/>
              <a:buChar char="Ø"/>
            </a:pPr>
            <a:r>
              <a:rPr lang="en-US" dirty="0"/>
              <a:t>It is difficult to interpret an individual’s responses to the test, or to know whether instructions have been understood.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96000"/>
          </a:xfrm>
        </p:spPr>
        <p:txBody>
          <a:bodyPr>
            <a:normAutofit/>
          </a:bodyPr>
          <a:lstStyle/>
          <a:p>
            <a:pPr>
              <a:buFont typeface="Wingdings" pitchFamily="2" charset="2"/>
              <a:buChar char="v"/>
            </a:pPr>
            <a:r>
              <a:rPr lang="en-US" b="1" dirty="0"/>
              <a:t>Educational definition </a:t>
            </a:r>
          </a:p>
          <a:p>
            <a:pPr algn="just">
              <a:buFont typeface="Wingdings" pitchFamily="2" charset="2"/>
              <a:buChar char="Ø"/>
            </a:pPr>
            <a:r>
              <a:rPr lang="en-US" dirty="0"/>
              <a:t>It is based on the extent to which children use vision and/or auditory tactile </a:t>
            </a:r>
            <a:r>
              <a:rPr lang="en-US" dirty="0">
                <a:solidFill>
                  <a:srgbClr val="FF0000"/>
                </a:solidFill>
              </a:rPr>
              <a:t>means for learning. </a:t>
            </a:r>
          </a:p>
          <a:p>
            <a:pPr algn="just">
              <a:buFont typeface="Wingdings" pitchFamily="2" charset="2"/>
              <a:buChar char="Ø"/>
            </a:pPr>
            <a:endParaRPr lang="en-US" dirty="0"/>
          </a:p>
          <a:p>
            <a:pPr algn="just">
              <a:buFont typeface="Wingdings" pitchFamily="2" charset="2"/>
              <a:buChar char="Ø"/>
            </a:pPr>
            <a:r>
              <a:rPr lang="en-US" dirty="0"/>
              <a:t>The educational definition uses </a:t>
            </a:r>
            <a:r>
              <a:rPr lang="en-US" dirty="0">
                <a:solidFill>
                  <a:srgbClr val="FF0000"/>
                </a:solidFill>
              </a:rPr>
              <a:t>functional definition</a:t>
            </a:r>
          </a:p>
          <a:p>
            <a:pPr algn="just">
              <a:buFont typeface="Wingdings" pitchFamily="2" charset="2"/>
              <a:buChar char="Ø"/>
            </a:pPr>
            <a:endParaRPr lang="en-US" dirty="0"/>
          </a:p>
          <a:p>
            <a:pPr algn="just">
              <a:buFont typeface="Wingdings" pitchFamily="2" charset="2"/>
              <a:buChar char="Ø"/>
            </a:pPr>
            <a:r>
              <a:rPr lang="en-US" dirty="0"/>
              <a:t> Functional definitions indicate how well the child can use vision for learning.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normAutofit/>
          </a:bodyPr>
          <a:lstStyle/>
          <a:p>
            <a:pPr algn="just">
              <a:buFont typeface="Wingdings" pitchFamily="2" charset="2"/>
              <a:buChar char="Ø"/>
            </a:pPr>
            <a:r>
              <a:rPr lang="en-US" sz="2800" dirty="0">
                <a:latin typeface="Times New Roman" pitchFamily="18" charset="0"/>
                <a:cs typeface="Times New Roman" pitchFamily="18" charset="0"/>
              </a:rPr>
              <a:t>A child is visually impaired if his VI  </a:t>
            </a:r>
            <a:r>
              <a:rPr lang="en-US" sz="2800" dirty="0">
                <a:solidFill>
                  <a:srgbClr val="FF0000"/>
                </a:solidFill>
                <a:latin typeface="Times New Roman" pitchFamily="18" charset="0"/>
                <a:cs typeface="Times New Roman" pitchFamily="18" charset="0"/>
              </a:rPr>
              <a:t>interferes with his optimal learning </a:t>
            </a:r>
            <a:r>
              <a:rPr lang="en-US" sz="2800" dirty="0">
                <a:latin typeface="Times New Roman" pitchFamily="18" charset="0"/>
                <a:cs typeface="Times New Roman" pitchFamily="18" charset="0"/>
              </a:rPr>
              <a:t>and achievement, unless adaptations are made</a:t>
            </a:r>
          </a:p>
          <a:p>
            <a:pPr>
              <a:buNone/>
            </a:pPr>
            <a:endParaRPr lang="en-US" sz="2800" dirty="0">
              <a:latin typeface="Times New Roman" pitchFamily="18" charset="0"/>
              <a:cs typeface="Times New Roman" pitchFamily="18" charset="0"/>
            </a:endParaRPr>
          </a:p>
          <a:p>
            <a:pPr>
              <a:buFont typeface="Wingdings" pitchFamily="2" charset="2"/>
              <a:buChar char="Ø"/>
            </a:pPr>
            <a:r>
              <a:rPr lang="en-US" sz="2800" b="1" dirty="0">
                <a:latin typeface="Times New Roman" pitchFamily="18" charset="0"/>
                <a:cs typeface="Times New Roman" pitchFamily="18" charset="0"/>
              </a:rPr>
              <a:t>In the Educational Definition</a:t>
            </a:r>
          </a:p>
          <a:p>
            <a:pPr lvl="1" algn="just">
              <a:buFont typeface="Wingdings" pitchFamily="2" charset="2"/>
              <a:buChar char="ü"/>
            </a:pPr>
            <a:r>
              <a:rPr lang="en-US" dirty="0">
                <a:latin typeface="Times New Roman" pitchFamily="18" charset="0"/>
                <a:cs typeface="Times New Roman" pitchFamily="18" charset="0"/>
              </a:rPr>
              <a:t>children who are </a:t>
            </a:r>
            <a:r>
              <a:rPr lang="en-US" dirty="0">
                <a:solidFill>
                  <a:srgbClr val="FF0000"/>
                </a:solidFill>
                <a:latin typeface="Times New Roman" pitchFamily="18" charset="0"/>
                <a:cs typeface="Times New Roman" pitchFamily="18" charset="0"/>
              </a:rPr>
              <a:t>blind</a:t>
            </a:r>
            <a:r>
              <a:rPr lang="en-US" dirty="0">
                <a:latin typeface="Times New Roman" pitchFamily="18" charset="0"/>
                <a:cs typeface="Times New Roman" pitchFamily="18" charset="0"/>
              </a:rPr>
              <a:t> use their </a:t>
            </a:r>
            <a:r>
              <a:rPr lang="en-US" dirty="0">
                <a:solidFill>
                  <a:srgbClr val="FF0000"/>
                </a:solidFill>
                <a:latin typeface="Times New Roman" pitchFamily="18" charset="0"/>
                <a:cs typeface="Times New Roman" pitchFamily="18" charset="0"/>
              </a:rPr>
              <a:t>tactile</a:t>
            </a:r>
            <a:r>
              <a:rPr lang="en-US" dirty="0">
                <a:latin typeface="Times New Roman" pitchFamily="18" charset="0"/>
                <a:cs typeface="Times New Roman" pitchFamily="18" charset="0"/>
              </a:rPr>
              <a:t> or </a:t>
            </a:r>
            <a:r>
              <a:rPr lang="en-US" dirty="0">
                <a:solidFill>
                  <a:srgbClr val="FF0000"/>
                </a:solidFill>
                <a:latin typeface="Times New Roman" pitchFamily="18" charset="0"/>
                <a:cs typeface="Times New Roman" pitchFamily="18" charset="0"/>
              </a:rPr>
              <a:t>auditory</a:t>
            </a:r>
            <a:r>
              <a:rPr lang="en-US" dirty="0">
                <a:latin typeface="Times New Roman" pitchFamily="18" charset="0"/>
                <a:cs typeface="Times New Roman" pitchFamily="18" charset="0"/>
              </a:rPr>
              <a:t> senses as their primary learning channels, </a:t>
            </a:r>
          </a:p>
          <a:p>
            <a:pPr lvl="1" algn="just">
              <a:buNone/>
            </a:pPr>
            <a:endParaRPr lang="en-US" dirty="0">
              <a:latin typeface="Times New Roman" pitchFamily="18" charset="0"/>
              <a:cs typeface="Times New Roman" pitchFamily="18" charset="0"/>
            </a:endParaRPr>
          </a:p>
          <a:p>
            <a:pPr lvl="1" algn="just">
              <a:buFont typeface="Wingdings" pitchFamily="2" charset="2"/>
              <a:buChar char="ü"/>
            </a:pPr>
            <a:r>
              <a:rPr lang="en-US" dirty="0">
                <a:latin typeface="Times New Roman" pitchFamily="18" charset="0"/>
                <a:cs typeface="Times New Roman" pitchFamily="18" charset="0"/>
              </a:rPr>
              <a:t>children with low vision can, with aid, still use the visual sense as their major avenue of learning.</a:t>
            </a:r>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96000"/>
          </a:xfrm>
        </p:spPr>
        <p:txBody>
          <a:bodyPr>
            <a:normAutofit/>
          </a:bodyPr>
          <a:lstStyle/>
          <a:p>
            <a:pPr algn="just">
              <a:buFont typeface="Wingdings" pitchFamily="2" charset="2"/>
              <a:buChar char="Ø"/>
            </a:pPr>
            <a:r>
              <a:rPr lang="en-US" sz="2800" dirty="0">
                <a:latin typeface="Times New Roman" pitchFamily="18" charset="0"/>
                <a:cs typeface="Times New Roman" pitchFamily="18" charset="0"/>
              </a:rPr>
              <a:t>Individuals are considered ‘educationally blind’ when they require </a:t>
            </a:r>
            <a:r>
              <a:rPr lang="en-US" sz="2800" dirty="0">
                <a:solidFill>
                  <a:srgbClr val="FF0000"/>
                </a:solidFill>
                <a:latin typeface="Times New Roman" pitchFamily="18" charset="0"/>
                <a:cs typeface="Times New Roman" pitchFamily="18" charset="0"/>
              </a:rPr>
              <a:t>non-visual means </a:t>
            </a:r>
            <a:r>
              <a:rPr lang="en-US" sz="2800" dirty="0">
                <a:latin typeface="Times New Roman" pitchFamily="18" charset="0"/>
                <a:cs typeface="Times New Roman" pitchFamily="18" charset="0"/>
              </a:rPr>
              <a:t>in order to access the curriculum.</a:t>
            </a:r>
          </a:p>
          <a:p>
            <a:pPr algn="just">
              <a:buNone/>
            </a:pPr>
            <a:endParaRPr lang="en-US" sz="2800" dirty="0">
              <a:latin typeface="Times New Roman" pitchFamily="18" charset="0"/>
              <a:cs typeface="Times New Roman" pitchFamily="18" charset="0"/>
            </a:endParaRPr>
          </a:p>
          <a:p>
            <a:pPr algn="just">
              <a:buFont typeface="Wingdings" pitchFamily="2" charset="2"/>
              <a:buChar char="Ø"/>
            </a:pPr>
            <a:r>
              <a:rPr lang="en-US" sz="2800" dirty="0">
                <a:latin typeface="Times New Roman" pitchFamily="18" charset="0"/>
                <a:cs typeface="Times New Roman" pitchFamily="18" charset="0"/>
              </a:rPr>
              <a:t> Educationally blind children will rely mostly on </a:t>
            </a:r>
            <a:r>
              <a:rPr lang="en-US" sz="2800" dirty="0">
                <a:solidFill>
                  <a:srgbClr val="FF0000"/>
                </a:solidFill>
                <a:latin typeface="Times New Roman" pitchFamily="18" charset="0"/>
                <a:cs typeface="Times New Roman" pitchFamily="18" charset="0"/>
              </a:rPr>
              <a:t>tactile and auditory information </a:t>
            </a:r>
            <a:r>
              <a:rPr lang="en-US" sz="2800" dirty="0">
                <a:latin typeface="Times New Roman" pitchFamily="18" charset="0"/>
                <a:cs typeface="Times New Roman" pitchFamily="18" charset="0"/>
              </a:rPr>
              <a:t>in order to learn, and are potential </a:t>
            </a:r>
            <a:r>
              <a:rPr lang="en-US" sz="2800" dirty="0" err="1">
                <a:latin typeface="Times New Roman" pitchFamily="18" charset="0"/>
                <a:cs typeface="Times New Roman" pitchFamily="18" charset="0"/>
              </a:rPr>
              <a:t>braille</a:t>
            </a:r>
            <a:r>
              <a:rPr lang="en-US" sz="2800" dirty="0">
                <a:latin typeface="Times New Roman" pitchFamily="18" charset="0"/>
                <a:cs typeface="Times New Roman" pitchFamily="18" charset="0"/>
              </a:rPr>
              <a:t> users. </a:t>
            </a:r>
          </a:p>
          <a:p>
            <a:pPr algn="just">
              <a:buNone/>
            </a:pPr>
            <a:endParaRPr lang="en-US" sz="2800" dirty="0">
              <a:latin typeface="Times New Roman" pitchFamily="18" charset="0"/>
              <a:cs typeface="Times New Roman" pitchFamily="18" charset="0"/>
            </a:endParaRPr>
          </a:p>
          <a:p>
            <a:pPr algn="just">
              <a:buNone/>
            </a:pPr>
            <a:endParaRPr lang="en-US" sz="2800" dirty="0">
              <a:latin typeface="Times New Roman" pitchFamily="18" charset="0"/>
              <a:cs typeface="Times New Roman" pitchFamily="18" charset="0"/>
            </a:endParaRPr>
          </a:p>
          <a:p>
            <a:pPr algn="just">
              <a:buFont typeface="Wingdings" pitchFamily="2" charset="2"/>
              <a:buChar char="Ø"/>
            </a:pPr>
            <a:r>
              <a:rPr lang="en-US" sz="2800" dirty="0">
                <a:latin typeface="Times New Roman" pitchFamily="18" charset="0"/>
                <a:cs typeface="Times New Roman" pitchFamily="18" charset="0"/>
              </a:rPr>
              <a:t>However, most of these children classed as blind, may have some </a:t>
            </a:r>
            <a:r>
              <a:rPr lang="en-US" sz="2800" dirty="0">
                <a:solidFill>
                  <a:srgbClr val="FF0000"/>
                </a:solidFill>
                <a:latin typeface="Times New Roman" pitchFamily="18" charset="0"/>
                <a:cs typeface="Times New Roman" pitchFamily="18" charset="0"/>
              </a:rPr>
              <a:t>residual vision </a:t>
            </a:r>
            <a:r>
              <a:rPr lang="en-US" sz="2800" dirty="0">
                <a:latin typeface="Times New Roman" pitchFamily="18" charset="0"/>
                <a:cs typeface="Times New Roman" pitchFamily="18" charset="0"/>
              </a:rPr>
              <a:t>or </a:t>
            </a:r>
            <a:r>
              <a:rPr lang="en-US" sz="2800" dirty="0">
                <a:solidFill>
                  <a:srgbClr val="FF0000"/>
                </a:solidFill>
                <a:latin typeface="Times New Roman" pitchFamily="18" charset="0"/>
                <a:cs typeface="Times New Roman" pitchFamily="18" charset="0"/>
              </a:rPr>
              <a:t>light perception</a:t>
            </a:r>
            <a:endParaRPr lang="en-GB"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553200"/>
          </a:xfrm>
        </p:spPr>
        <p:txBody>
          <a:bodyPr>
            <a:normAutofit lnSpcReduction="10000"/>
          </a:bodyPr>
          <a:lstStyle/>
          <a:p>
            <a:pPr algn="just">
              <a:buFont typeface="Wingdings" pitchFamily="2" charset="2"/>
              <a:buChar char="Ø"/>
            </a:pPr>
            <a:r>
              <a:rPr lang="en-US" sz="2800" dirty="0"/>
              <a:t>In other words, the term </a:t>
            </a:r>
            <a:r>
              <a:rPr lang="en-US" sz="2800" i="1" dirty="0"/>
              <a:t>exceptional children is an </a:t>
            </a:r>
            <a:r>
              <a:rPr lang="en-US" sz="2800" i="1" dirty="0">
                <a:solidFill>
                  <a:srgbClr val="FF0000"/>
                </a:solidFill>
              </a:rPr>
              <a:t>inclusive </a:t>
            </a:r>
            <a:r>
              <a:rPr lang="en-US" sz="2800" dirty="0">
                <a:solidFill>
                  <a:srgbClr val="FF0000"/>
                </a:solidFill>
              </a:rPr>
              <a:t>term </a:t>
            </a:r>
            <a:r>
              <a:rPr lang="en-US" sz="2800" dirty="0"/>
              <a:t>that refers to:</a:t>
            </a:r>
          </a:p>
          <a:p>
            <a:pPr lvl="1" algn="just">
              <a:buFont typeface="Wingdings" pitchFamily="2" charset="2"/>
              <a:buChar char="§"/>
            </a:pPr>
            <a:r>
              <a:rPr lang="en-US" dirty="0"/>
              <a:t> children with learning and/or behavior problems, </a:t>
            </a:r>
          </a:p>
          <a:p>
            <a:pPr lvl="1" algn="just">
              <a:buFont typeface="Wingdings" pitchFamily="2" charset="2"/>
              <a:buChar char="§"/>
            </a:pPr>
            <a:r>
              <a:rPr lang="en-US" dirty="0"/>
              <a:t>children with physical disabilities or sensory impairments, and </a:t>
            </a:r>
          </a:p>
          <a:p>
            <a:pPr lvl="1" algn="just">
              <a:buFont typeface="Wingdings" pitchFamily="2" charset="2"/>
              <a:buChar char="§"/>
            </a:pPr>
            <a:r>
              <a:rPr lang="en-US" dirty="0"/>
              <a:t>children with superior intellectual abilities and/or special talents. </a:t>
            </a:r>
          </a:p>
          <a:p>
            <a:pPr lvl="1" algn="just">
              <a:buFont typeface="Wingdings" pitchFamily="2" charset="2"/>
              <a:buChar char="Ø"/>
            </a:pPr>
            <a:endParaRPr lang="en-US" dirty="0"/>
          </a:p>
          <a:p>
            <a:pPr algn="just">
              <a:buFont typeface="Wingdings" pitchFamily="2" charset="2"/>
              <a:buChar char="Ø"/>
            </a:pPr>
            <a:r>
              <a:rPr lang="en-US" sz="2800" dirty="0"/>
              <a:t>The term </a:t>
            </a:r>
            <a:r>
              <a:rPr lang="en-US" sz="2800" i="1" dirty="0">
                <a:solidFill>
                  <a:srgbClr val="FF0000"/>
                </a:solidFill>
              </a:rPr>
              <a:t>students with disabilities </a:t>
            </a:r>
            <a:r>
              <a:rPr lang="en-US" sz="2800" i="1" dirty="0"/>
              <a:t>is </a:t>
            </a:r>
            <a:r>
              <a:rPr lang="en-US" sz="2800" i="1" dirty="0">
                <a:solidFill>
                  <a:srgbClr val="FF0000"/>
                </a:solidFill>
              </a:rPr>
              <a:t>more restrictive </a:t>
            </a:r>
            <a:r>
              <a:rPr lang="en-US" sz="2800" dirty="0"/>
              <a:t>than </a:t>
            </a:r>
            <a:r>
              <a:rPr lang="en-US" sz="2800" i="1" dirty="0"/>
              <a:t>exceptional children because it does not include gifted and talented children.</a:t>
            </a:r>
          </a:p>
          <a:p>
            <a:pPr algn="just">
              <a:buFont typeface="Wingdings" pitchFamily="2" charset="2"/>
              <a:buChar char="Ø"/>
            </a:pPr>
            <a:endParaRPr lang="en-US" sz="2800" i="1" dirty="0"/>
          </a:p>
          <a:p>
            <a:pPr lvl="0" algn="just">
              <a:buFont typeface="Wingdings" pitchFamily="2" charset="2"/>
              <a:buChar char="Ø"/>
            </a:pPr>
            <a:r>
              <a:rPr lang="en-US" sz="2800" dirty="0"/>
              <a:t>within the school system, children are considered exceptional </a:t>
            </a:r>
            <a:r>
              <a:rPr lang="en-US" sz="2800" dirty="0">
                <a:solidFill>
                  <a:srgbClr val="FF0000"/>
                </a:solidFill>
              </a:rPr>
              <a:t>if they require special education.  </a:t>
            </a:r>
            <a:endParaRPr lang="en-GB" sz="2800" dirty="0">
              <a:solidFill>
                <a:srgbClr val="FF000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48400"/>
          </a:xfrm>
        </p:spPr>
        <p:txBody>
          <a:bodyPr>
            <a:normAutofit/>
          </a:bodyPr>
          <a:lstStyle/>
          <a:p>
            <a:pPr>
              <a:buNone/>
            </a:pPr>
            <a:r>
              <a:rPr lang="en-US" b="1" dirty="0"/>
              <a:t>Screening </a:t>
            </a:r>
            <a:endParaRPr lang="en-US" dirty="0"/>
          </a:p>
          <a:p>
            <a:pPr algn="just">
              <a:buFont typeface="Wingdings" pitchFamily="2" charset="2"/>
              <a:buChar char="Ø"/>
            </a:pPr>
            <a:r>
              <a:rPr lang="en-US" sz="2800" dirty="0"/>
              <a:t>All children should be screened and observed in the classroom to </a:t>
            </a:r>
            <a:r>
              <a:rPr lang="en-US" sz="2800" dirty="0">
                <a:solidFill>
                  <a:srgbClr val="FF0000"/>
                </a:solidFill>
              </a:rPr>
              <a:t>behavioral and physical </a:t>
            </a:r>
            <a:r>
              <a:rPr lang="en-US" sz="2800" dirty="0"/>
              <a:t>symptoms. </a:t>
            </a:r>
          </a:p>
          <a:p>
            <a:pPr algn="just">
              <a:buFont typeface="Wingdings" pitchFamily="2" charset="2"/>
              <a:buChar char="Ø"/>
            </a:pPr>
            <a:endParaRPr lang="en-US" sz="2800" dirty="0"/>
          </a:p>
          <a:p>
            <a:pPr algn="just">
              <a:buFont typeface="Wingdings" pitchFamily="2" charset="2"/>
              <a:buChar char="Ø"/>
            </a:pPr>
            <a:r>
              <a:rPr lang="en-US" sz="2800" dirty="0"/>
              <a:t>The most common screening procedure used in the measurement of central vision acuity is the </a:t>
            </a:r>
            <a:r>
              <a:rPr lang="en-US" sz="2800" dirty="0" err="1">
                <a:solidFill>
                  <a:srgbClr val="FF0000"/>
                </a:solidFill>
              </a:rPr>
              <a:t>Snellen</a:t>
            </a:r>
            <a:r>
              <a:rPr lang="en-US" sz="2800" dirty="0">
                <a:solidFill>
                  <a:srgbClr val="FF0000"/>
                </a:solidFill>
              </a:rPr>
              <a:t> chart. </a:t>
            </a:r>
          </a:p>
          <a:p>
            <a:pPr algn="just">
              <a:buNone/>
            </a:pPr>
            <a:endParaRPr lang="en-US" sz="2800" dirty="0"/>
          </a:p>
          <a:p>
            <a:pPr algn="just">
              <a:buFont typeface="Wingdings" pitchFamily="2" charset="2"/>
              <a:buChar char="Ø"/>
            </a:pPr>
            <a:r>
              <a:rPr lang="en-US" sz="2800" dirty="0"/>
              <a:t>People are normally tested at the 20 feet distance. If they can distinguish the letters in the 20 feet row, they are said to have 20/20 central visual acuity for far distance.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838200" y="381000"/>
            <a:ext cx="7010400" cy="6324600"/>
          </a:xfrm>
          <a:prstGeom prst="rect">
            <a:avLst/>
          </a:prstGeom>
          <a:noFill/>
          <a:ln w="9525">
            <a:noFill/>
            <a:miter lim="800000"/>
            <a:headEnd/>
            <a:tailEnd/>
          </a:ln>
          <a:effectLst/>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48400"/>
          </a:xfrm>
        </p:spPr>
        <p:txBody>
          <a:bodyPr>
            <a:normAutofit/>
          </a:bodyPr>
          <a:lstStyle/>
          <a:p>
            <a:pPr>
              <a:buFont typeface="Wingdings" pitchFamily="2" charset="2"/>
              <a:buChar char="Ø"/>
            </a:pPr>
            <a:r>
              <a:rPr lang="en-US" sz="2800" dirty="0"/>
              <a:t>If they can distinguish only the much larger letters in the 70-feet row, they are said to have 20/70 central visual acuity for far distance.</a:t>
            </a:r>
          </a:p>
          <a:p>
            <a:pPr>
              <a:buFont typeface="Wingdings" pitchFamily="2" charset="2"/>
              <a:buChar char="Ø"/>
            </a:pPr>
            <a:endParaRPr lang="en-US" sz="2800" dirty="0"/>
          </a:p>
          <a:p>
            <a:pPr>
              <a:buFont typeface="Wingdings" pitchFamily="2" charset="2"/>
              <a:buChar char="Ø"/>
            </a:pPr>
            <a:r>
              <a:rPr lang="en-US" sz="2800" dirty="0"/>
              <a:t>Although the </a:t>
            </a:r>
            <a:r>
              <a:rPr lang="en-US" sz="2800" dirty="0" err="1"/>
              <a:t>Snellen</a:t>
            </a:r>
            <a:r>
              <a:rPr lang="en-US" sz="2800" dirty="0"/>
              <a:t> chart is widely used and can be very useful, it has at least three limitations:</a:t>
            </a:r>
          </a:p>
          <a:p>
            <a:pPr>
              <a:buNone/>
            </a:pPr>
            <a:r>
              <a:rPr lang="en-US" sz="2800" dirty="0"/>
              <a:t> </a:t>
            </a:r>
          </a:p>
          <a:p>
            <a:pPr lvl="1">
              <a:buFont typeface="Wingdings" pitchFamily="2" charset="2"/>
              <a:buChar char="ü"/>
            </a:pPr>
            <a:r>
              <a:rPr lang="en-US" sz="2400" dirty="0"/>
              <a:t>It measures visual acuity for distance but not near object</a:t>
            </a:r>
          </a:p>
          <a:p>
            <a:pPr lvl="1">
              <a:buFont typeface="Wingdings" pitchFamily="2" charset="2"/>
              <a:buChar char="ü"/>
            </a:pPr>
            <a:r>
              <a:rPr lang="en-US" sz="2400" dirty="0"/>
              <a:t>Visual acuity, as measured by </a:t>
            </a:r>
            <a:r>
              <a:rPr lang="en-US" sz="2400" dirty="0" err="1"/>
              <a:t>Snellen</a:t>
            </a:r>
            <a:r>
              <a:rPr lang="en-US" sz="2400" dirty="0"/>
              <a:t> chart, does not always correspond with visual efficiency.</a:t>
            </a:r>
          </a:p>
          <a:p>
            <a:pPr lvl="1">
              <a:buFont typeface="Wingdings" pitchFamily="2" charset="2"/>
              <a:buChar char="ü"/>
            </a:pPr>
            <a:r>
              <a:rPr lang="en-US" sz="2400" dirty="0"/>
              <a:t>Visual acuity does not always correspond with how a student actually uses his/her vision in natural settings,</a:t>
            </a:r>
          </a:p>
          <a:p>
            <a:endParaRPr lang="en-US" sz="2800" dirty="0"/>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85000" lnSpcReduction="20000"/>
          </a:bodyPr>
          <a:lstStyle/>
          <a:p>
            <a:pPr>
              <a:buFont typeface="Wingdings" pitchFamily="2" charset="2"/>
              <a:buChar char="v"/>
            </a:pPr>
            <a:r>
              <a:rPr lang="en-US" b="1" dirty="0"/>
              <a:t>Possible Signs of Visual Impairment </a:t>
            </a:r>
            <a:endParaRPr lang="en-US" dirty="0"/>
          </a:p>
          <a:p>
            <a:pPr lvl="0"/>
            <a:r>
              <a:rPr lang="en-US" dirty="0"/>
              <a:t>Eyes water excessively </a:t>
            </a:r>
          </a:p>
          <a:p>
            <a:pPr lvl="0"/>
            <a:r>
              <a:rPr lang="en-US" dirty="0"/>
              <a:t>Eyes are red or continuously inflamed</a:t>
            </a:r>
          </a:p>
          <a:p>
            <a:pPr lvl="0"/>
            <a:r>
              <a:rPr lang="en-US" dirty="0"/>
              <a:t>Eyes are crusty in appearance </a:t>
            </a:r>
          </a:p>
          <a:p>
            <a:pPr lvl="0"/>
            <a:r>
              <a:rPr lang="en-US" dirty="0"/>
              <a:t>Eyes look dull, wrinkled, or cloudy </a:t>
            </a:r>
          </a:p>
          <a:p>
            <a:pPr lvl="0"/>
            <a:r>
              <a:rPr lang="en-US" dirty="0"/>
              <a:t>One or both pupils look gray a white </a:t>
            </a:r>
          </a:p>
          <a:p>
            <a:pPr lvl="0"/>
            <a:r>
              <a:rPr lang="en-US" dirty="0"/>
              <a:t>One or both eyes cross, turn in or out, or move differently from the other</a:t>
            </a:r>
          </a:p>
          <a:p>
            <a:pPr lvl="0"/>
            <a:r>
              <a:rPr lang="en-US" dirty="0"/>
              <a:t>Child has difficulty seeing after the sun sets (night blindness)</a:t>
            </a:r>
          </a:p>
          <a:p>
            <a:pPr lvl="0"/>
            <a:r>
              <a:rPr lang="en-US" dirty="0"/>
              <a:t>Child has difficulty reading small print </a:t>
            </a:r>
          </a:p>
          <a:p>
            <a:pPr lvl="0"/>
            <a:r>
              <a:rPr lang="en-US" dirty="0"/>
              <a:t>Child has difficulty identifying details in pictures</a:t>
            </a:r>
          </a:p>
          <a:p>
            <a:pPr lvl="0"/>
            <a:r>
              <a:rPr lang="en-US" dirty="0"/>
              <a:t>Child unable to discriminate letters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lstStyle/>
          <a:p>
            <a:pPr marL="342900" lvl="2" indent="-342900">
              <a:buNone/>
            </a:pPr>
            <a:r>
              <a:rPr lang="en-US" sz="4000" b="1" dirty="0"/>
              <a:t>Causes of Visual Impairment </a:t>
            </a:r>
            <a:endParaRPr lang="en-GB" sz="3600" dirty="0"/>
          </a:p>
          <a:p>
            <a:pPr>
              <a:buNone/>
            </a:pPr>
            <a:r>
              <a:rPr lang="en-US" dirty="0"/>
              <a:t>Visual problems arise from:</a:t>
            </a:r>
          </a:p>
          <a:p>
            <a:pPr lvl="1"/>
            <a:r>
              <a:rPr lang="en-US" dirty="0"/>
              <a:t>any interference with the formation of images on the retina </a:t>
            </a:r>
          </a:p>
          <a:p>
            <a:pPr lvl="1"/>
            <a:r>
              <a:rPr lang="en-US" dirty="0"/>
              <a:t>the transmission of retinal images to the brain, </a:t>
            </a:r>
          </a:p>
          <a:p>
            <a:pPr lvl="1"/>
            <a:r>
              <a:rPr lang="en-US" dirty="0"/>
              <a:t>optical errors, </a:t>
            </a:r>
          </a:p>
          <a:p>
            <a:pPr lvl="1"/>
            <a:r>
              <a:rPr lang="en-US" dirty="0"/>
              <a:t>defects of the eyes, </a:t>
            </a:r>
          </a:p>
          <a:p>
            <a:pPr lvl="1"/>
            <a:r>
              <a:rPr lang="en-US" dirty="0"/>
              <a:t>diseases, </a:t>
            </a:r>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lstStyle/>
          <a:p>
            <a:pPr algn="just">
              <a:buFont typeface="Wingdings" pitchFamily="2" charset="2"/>
              <a:buChar char="Ø"/>
            </a:pPr>
            <a:r>
              <a:rPr lang="en-US" dirty="0"/>
              <a:t>In </a:t>
            </a:r>
            <a:r>
              <a:rPr lang="en-US" dirty="0">
                <a:solidFill>
                  <a:srgbClr val="FF0000"/>
                </a:solidFill>
              </a:rPr>
              <a:t>developing countries </a:t>
            </a:r>
            <a:r>
              <a:rPr lang="en-US" dirty="0"/>
              <a:t>the major cause of blindness are:</a:t>
            </a:r>
          </a:p>
          <a:p>
            <a:pPr lvl="1" algn="just">
              <a:buFont typeface="Wingdings" pitchFamily="2" charset="2"/>
              <a:buChar char="Ø"/>
            </a:pPr>
            <a:r>
              <a:rPr lang="en-US" dirty="0"/>
              <a:t> infectious diseases </a:t>
            </a:r>
          </a:p>
          <a:p>
            <a:pPr lvl="1" algn="just">
              <a:buFont typeface="Wingdings" pitchFamily="2" charset="2"/>
              <a:buChar char="Ø"/>
            </a:pPr>
            <a:r>
              <a:rPr lang="en-US" dirty="0"/>
              <a:t>malnutrition, and </a:t>
            </a:r>
          </a:p>
          <a:p>
            <a:pPr lvl="1" algn="just">
              <a:buFont typeface="Wingdings" pitchFamily="2" charset="2"/>
              <a:buChar char="Ø"/>
            </a:pPr>
            <a:r>
              <a:rPr lang="en-US" dirty="0"/>
              <a:t>vitamin A deficiency.</a:t>
            </a:r>
          </a:p>
          <a:p>
            <a:pPr lvl="1" algn="just">
              <a:buFont typeface="Wingdings" pitchFamily="2" charset="2"/>
              <a:buChar char="Ø"/>
            </a:pPr>
            <a:endParaRPr lang="en-US" dirty="0"/>
          </a:p>
          <a:p>
            <a:pPr algn="just">
              <a:buFont typeface="Wingdings" pitchFamily="2" charset="2"/>
              <a:buChar char="Ø"/>
            </a:pPr>
            <a:r>
              <a:rPr lang="en-US" dirty="0">
                <a:solidFill>
                  <a:srgbClr val="FF0000"/>
                </a:solidFill>
              </a:rPr>
              <a:t>substance abuse </a:t>
            </a:r>
            <a:r>
              <a:rPr lang="en-US" dirty="0"/>
              <a:t>and disease contracted mothers during pregnancy also cause blindness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67400"/>
          </a:xfrm>
        </p:spPr>
        <p:txBody>
          <a:bodyPr/>
          <a:lstStyle/>
          <a:p>
            <a:pPr>
              <a:buFont typeface="Wingdings" pitchFamily="2" charset="2"/>
              <a:buChar char="v"/>
            </a:pPr>
            <a:r>
              <a:rPr lang="en-US" dirty="0"/>
              <a:t>The causes of VI can be categorized in different broad factors: </a:t>
            </a:r>
          </a:p>
          <a:p>
            <a:pPr>
              <a:buNone/>
            </a:pPr>
            <a:endParaRPr lang="en-GB" dirty="0"/>
          </a:p>
          <a:p>
            <a:pPr marL="514350" indent="-514350">
              <a:buAutoNum type="arabicPeriod"/>
            </a:pPr>
            <a:r>
              <a:rPr lang="en-US" b="1" dirty="0"/>
              <a:t>Refractive Errors</a:t>
            </a:r>
            <a:r>
              <a:rPr lang="en-US" dirty="0"/>
              <a:t>:</a:t>
            </a:r>
          </a:p>
          <a:p>
            <a:pPr marL="514350" indent="-514350">
              <a:buNone/>
            </a:pPr>
            <a:r>
              <a:rPr lang="en-US" b="1" dirty="0"/>
              <a:t>A. Myopia (near sightedness</a:t>
            </a:r>
            <a:r>
              <a:rPr lang="en-US" dirty="0"/>
              <a:t>):- </a:t>
            </a:r>
          </a:p>
          <a:p>
            <a:pPr marL="914400" lvl="1" indent="-514350"/>
            <a:r>
              <a:rPr lang="en-US" dirty="0"/>
              <a:t>Myopia results when the eye ball </a:t>
            </a:r>
            <a:r>
              <a:rPr lang="en-US" dirty="0">
                <a:solidFill>
                  <a:srgbClr val="FF0000"/>
                </a:solidFill>
              </a:rPr>
              <a:t>is too long.  </a:t>
            </a:r>
          </a:p>
          <a:p>
            <a:pPr marL="914400" lvl="1" indent="-514350"/>
            <a:r>
              <a:rPr lang="en-US" dirty="0"/>
              <a:t>the light rays from the object would be in focus in front of, rather than on the retina. </a:t>
            </a:r>
          </a:p>
          <a:p>
            <a:pPr marL="914400" lvl="1" indent="-514350"/>
            <a:r>
              <a:rPr lang="en-US" dirty="0"/>
              <a:t>Myopia affects vision for </a:t>
            </a:r>
            <a:r>
              <a:rPr lang="en-US" dirty="0">
                <a:solidFill>
                  <a:srgbClr val="FF0000"/>
                </a:solidFill>
              </a:rPr>
              <a:t>distant objects </a:t>
            </a:r>
            <a:r>
              <a:rPr lang="en-US" dirty="0"/>
              <a:t>but close vision may be unaffected.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15000"/>
          </a:xfrm>
        </p:spPr>
        <p:txBody>
          <a:bodyPr/>
          <a:lstStyle/>
          <a:p>
            <a:pPr lvl="0">
              <a:buNone/>
            </a:pPr>
            <a:r>
              <a:rPr lang="en-US" b="1" dirty="0"/>
              <a:t>B. </a:t>
            </a:r>
            <a:r>
              <a:rPr lang="en-US" b="1" dirty="0" err="1"/>
              <a:t>Hyperopia</a:t>
            </a:r>
            <a:r>
              <a:rPr lang="en-US" b="1" dirty="0"/>
              <a:t> (Far sightedness):- </a:t>
            </a:r>
          </a:p>
          <a:p>
            <a:r>
              <a:rPr lang="en-US" dirty="0" err="1"/>
              <a:t>Hyperopia</a:t>
            </a:r>
            <a:r>
              <a:rPr lang="en-US" dirty="0"/>
              <a:t> results when the </a:t>
            </a:r>
            <a:r>
              <a:rPr lang="en-US" dirty="0">
                <a:solidFill>
                  <a:srgbClr val="FF0000"/>
                </a:solidFill>
              </a:rPr>
              <a:t>eye ball is too short. </a:t>
            </a:r>
          </a:p>
          <a:p>
            <a:pPr>
              <a:buNone/>
            </a:pPr>
            <a:endParaRPr lang="en-US" dirty="0"/>
          </a:p>
          <a:p>
            <a:r>
              <a:rPr lang="en-US" dirty="0"/>
              <a:t>the light rays from the object would in the </a:t>
            </a:r>
            <a:r>
              <a:rPr lang="en-US" dirty="0">
                <a:solidFill>
                  <a:srgbClr val="FF0000"/>
                </a:solidFill>
              </a:rPr>
              <a:t>focus behind</a:t>
            </a:r>
            <a:r>
              <a:rPr lang="en-US" dirty="0"/>
              <a:t>, rather than on the retina.  </a:t>
            </a:r>
          </a:p>
          <a:p>
            <a:pPr>
              <a:buNone/>
            </a:pPr>
            <a:endParaRPr lang="en-US" dirty="0"/>
          </a:p>
          <a:p>
            <a:r>
              <a:rPr lang="en-US" dirty="0" err="1"/>
              <a:t>Hyperopia</a:t>
            </a:r>
            <a:r>
              <a:rPr lang="en-US" dirty="0"/>
              <a:t> affects vision for </a:t>
            </a:r>
            <a:r>
              <a:rPr lang="en-US" dirty="0">
                <a:solidFill>
                  <a:srgbClr val="FF0000"/>
                </a:solidFill>
              </a:rPr>
              <a:t>close objects </a:t>
            </a:r>
            <a:r>
              <a:rPr lang="en-US" dirty="0"/>
              <a:t>but far vision maybe unaffected.</a:t>
            </a:r>
            <a:endParaRPr lang="en-GB"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images.jpg"/>
          <p:cNvPicPr>
            <a:picLocks noGrp="1" noChangeAspect="1" noChangeArrowheads="1"/>
          </p:cNvPicPr>
          <p:nvPr>
            <p:ph idx="1"/>
          </p:nvPr>
        </p:nvPicPr>
        <p:blipFill>
          <a:blip r:embed="rId2"/>
          <a:srcRect/>
          <a:stretch>
            <a:fillRect/>
          </a:stretch>
        </p:blipFill>
        <p:spPr bwMode="auto">
          <a:xfrm>
            <a:off x="1828800" y="381000"/>
            <a:ext cx="5638800" cy="5943600"/>
          </a:xfrm>
          <a:prstGeom prst="rect">
            <a:avLst/>
          </a:prstGeom>
          <a:noFill/>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15000"/>
          </a:xfrm>
        </p:spPr>
        <p:txBody>
          <a:bodyPr/>
          <a:lstStyle/>
          <a:p>
            <a:pPr>
              <a:buNone/>
            </a:pPr>
            <a:r>
              <a:rPr lang="en-US" b="1" dirty="0"/>
              <a:t>2. Disturbance of Ocular Motility </a:t>
            </a:r>
            <a:endParaRPr lang="en-GB" dirty="0"/>
          </a:p>
          <a:p>
            <a:pPr marL="514350" indent="-514350">
              <a:buAutoNum type="alphaUcPeriod"/>
            </a:pPr>
            <a:r>
              <a:rPr lang="en-US" b="1" dirty="0"/>
              <a:t>Strabismus:</a:t>
            </a:r>
            <a:r>
              <a:rPr lang="en-US" dirty="0"/>
              <a:t> - </a:t>
            </a:r>
          </a:p>
          <a:p>
            <a:pPr marL="914400" lvl="1" indent="-514350"/>
            <a:r>
              <a:rPr lang="en-US" dirty="0"/>
              <a:t>Is a condition in which one or both eyes are </a:t>
            </a:r>
            <a:r>
              <a:rPr lang="en-US" dirty="0">
                <a:solidFill>
                  <a:srgbClr val="FF0000"/>
                </a:solidFill>
              </a:rPr>
              <a:t>directly inward </a:t>
            </a:r>
            <a:r>
              <a:rPr lang="en-US" dirty="0"/>
              <a:t>(crossed eyes) or out ward.</a:t>
            </a:r>
          </a:p>
          <a:p>
            <a:pPr marL="914400" lvl="1" indent="-514350"/>
            <a:r>
              <a:rPr lang="en-US" dirty="0"/>
              <a:t>most cases of strabismus are correctable with eye excises or surgery.</a:t>
            </a:r>
          </a:p>
          <a:p>
            <a:pPr marL="914400" lvl="1" indent="-514350">
              <a:buNone/>
            </a:pPr>
            <a:endParaRPr lang="en-GB" dirty="0"/>
          </a:p>
          <a:p>
            <a:pPr marL="514350" indent="-514350">
              <a:buNone/>
            </a:pPr>
            <a:r>
              <a:rPr lang="en-US" b="1" dirty="0"/>
              <a:t>B. </a:t>
            </a:r>
            <a:r>
              <a:rPr lang="en-US" b="1" dirty="0" err="1"/>
              <a:t>Nystagmus</a:t>
            </a:r>
            <a:r>
              <a:rPr lang="en-US" b="1" dirty="0"/>
              <a:t>:</a:t>
            </a:r>
            <a:r>
              <a:rPr lang="en-US" dirty="0"/>
              <a:t> - </a:t>
            </a:r>
          </a:p>
          <a:p>
            <a:pPr marL="914400" lvl="1" indent="-514350"/>
            <a:r>
              <a:rPr lang="en-US" dirty="0"/>
              <a:t>Is a condition in which there are rapid involuntary movements of the eyes,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rmAutofit lnSpcReduction="10000"/>
          </a:bodyPr>
          <a:lstStyle/>
          <a:p>
            <a:pPr>
              <a:buFont typeface="Wingdings" pitchFamily="2" charset="2"/>
              <a:buChar char="q"/>
            </a:pPr>
            <a:r>
              <a:rPr lang="en-GB" b="1" dirty="0"/>
              <a:t>At Risk </a:t>
            </a:r>
          </a:p>
          <a:p>
            <a:pPr algn="just">
              <a:buFont typeface="Wingdings" pitchFamily="2" charset="2"/>
              <a:buChar char="Ø"/>
            </a:pPr>
            <a:r>
              <a:rPr lang="en-GB" sz="2600" dirty="0"/>
              <a:t>It refers to children who, although not currently identified as having a disability, are considered to have a greater than usual chance of developing one.</a:t>
            </a:r>
          </a:p>
          <a:p>
            <a:pPr algn="just">
              <a:buNone/>
            </a:pPr>
            <a:endParaRPr lang="en-GB" sz="1400" dirty="0"/>
          </a:p>
          <a:p>
            <a:pPr algn="just">
              <a:buFont typeface="Wingdings" pitchFamily="2" charset="2"/>
              <a:buChar char="Ø"/>
            </a:pPr>
            <a:r>
              <a:rPr lang="en-GB" sz="2800" dirty="0"/>
              <a:t>Educators often apply the term to:</a:t>
            </a:r>
          </a:p>
          <a:p>
            <a:pPr lvl="1" algn="just">
              <a:buFont typeface="Wingdings" pitchFamily="2" charset="2"/>
              <a:buChar char="Ø"/>
            </a:pPr>
            <a:r>
              <a:rPr lang="en-GB" sz="2400" dirty="0"/>
              <a:t> </a:t>
            </a:r>
            <a:r>
              <a:rPr lang="en-GB" sz="2600" dirty="0"/>
              <a:t>infants and preschoolers who, because of biological conditions, events surrounding their births, or environmental deprivation, may be expected to experience developmental problems at a later time.</a:t>
            </a:r>
          </a:p>
          <a:p>
            <a:pPr lvl="1" algn="just">
              <a:buNone/>
            </a:pPr>
            <a:endParaRPr lang="en-GB" sz="1100" dirty="0"/>
          </a:p>
          <a:p>
            <a:pPr algn="just">
              <a:buFont typeface="Wingdings" pitchFamily="2" charset="2"/>
              <a:buChar char="Ø"/>
            </a:pPr>
            <a:r>
              <a:rPr lang="en-GB" dirty="0"/>
              <a:t>The term is also used to refer to:</a:t>
            </a:r>
          </a:p>
          <a:p>
            <a:pPr lvl="1" algn="just">
              <a:buFont typeface="Wingdings" pitchFamily="2" charset="2"/>
              <a:buChar char="Ø"/>
            </a:pPr>
            <a:r>
              <a:rPr lang="en-GB" dirty="0"/>
              <a:t> </a:t>
            </a:r>
            <a:r>
              <a:rPr lang="en-GB" sz="2600" dirty="0"/>
              <a:t>students who are experiencing significant learning or </a:t>
            </a:r>
            <a:r>
              <a:rPr lang="en-GB" sz="2600" dirty="0" err="1"/>
              <a:t>behavioral</a:t>
            </a:r>
            <a:r>
              <a:rPr lang="en-GB" sz="2600" dirty="0"/>
              <a:t> problems in the general education classroom and are therefore at risk of being diagnosed with a disability.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67400"/>
          </a:xfrm>
        </p:spPr>
        <p:txBody>
          <a:bodyPr>
            <a:normAutofit/>
          </a:bodyPr>
          <a:lstStyle/>
          <a:p>
            <a:pPr>
              <a:buNone/>
            </a:pPr>
            <a:r>
              <a:rPr lang="en-US" b="1" dirty="0"/>
              <a:t>3. Diseases of the eye</a:t>
            </a:r>
            <a:endParaRPr lang="en-GB" dirty="0"/>
          </a:p>
          <a:p>
            <a:pPr marL="514350" lvl="0" indent="-514350">
              <a:buAutoNum type="alphaUcPeriod"/>
            </a:pPr>
            <a:r>
              <a:rPr lang="en-US" b="1" dirty="0"/>
              <a:t>Cataracts:</a:t>
            </a:r>
            <a:r>
              <a:rPr lang="en-US" dirty="0"/>
              <a:t> -</a:t>
            </a:r>
          </a:p>
          <a:p>
            <a:pPr marL="514350" indent="-514350" algn="just"/>
            <a:r>
              <a:rPr lang="en-US" dirty="0"/>
              <a:t> Are caused by a clouding of the lens of the eye, which results in blurred vision.</a:t>
            </a:r>
          </a:p>
          <a:p>
            <a:pPr marL="514350" indent="-514350" algn="just"/>
            <a:r>
              <a:rPr lang="en-US" dirty="0"/>
              <a:t>  In children, the condition is called </a:t>
            </a:r>
            <a:r>
              <a:rPr lang="en-US" dirty="0">
                <a:solidFill>
                  <a:srgbClr val="FF0000"/>
                </a:solidFill>
              </a:rPr>
              <a:t>congenital cataracts</a:t>
            </a:r>
            <a:r>
              <a:rPr lang="en-US" dirty="0"/>
              <a:t>, </a:t>
            </a:r>
          </a:p>
          <a:p>
            <a:pPr marL="514350" indent="-514350" algn="just"/>
            <a:r>
              <a:rPr lang="en-US" dirty="0">
                <a:solidFill>
                  <a:srgbClr val="FF0000"/>
                </a:solidFill>
              </a:rPr>
              <a:t>distance</a:t>
            </a:r>
            <a:r>
              <a:rPr lang="en-US" dirty="0"/>
              <a:t> and </a:t>
            </a:r>
            <a:r>
              <a:rPr lang="en-US" dirty="0">
                <a:solidFill>
                  <a:srgbClr val="FF0000"/>
                </a:solidFill>
              </a:rPr>
              <a:t>color vision </a:t>
            </a:r>
            <a:r>
              <a:rPr lang="en-US" dirty="0"/>
              <a:t>are seriously affected.  </a:t>
            </a:r>
          </a:p>
          <a:p>
            <a:pPr marL="514350" indent="-514350" algn="just"/>
            <a:r>
              <a:rPr lang="en-US" dirty="0"/>
              <a:t>Surgery can usually correct the problems caused by cataracts.</a:t>
            </a:r>
            <a:endParaRPr lang="en-GB"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lvl="0">
              <a:buNone/>
            </a:pPr>
            <a:r>
              <a:rPr lang="en-US" b="1" dirty="0"/>
              <a:t>B. Glaucoma:</a:t>
            </a:r>
            <a:r>
              <a:rPr lang="en-US" dirty="0"/>
              <a:t> -</a:t>
            </a:r>
          </a:p>
          <a:p>
            <a:r>
              <a:rPr lang="en-US" dirty="0"/>
              <a:t> Is a condition in which </a:t>
            </a:r>
            <a:r>
              <a:rPr lang="en-US" dirty="0">
                <a:solidFill>
                  <a:srgbClr val="FF0000"/>
                </a:solidFill>
              </a:rPr>
              <a:t>normal fluid of eye </a:t>
            </a:r>
            <a:r>
              <a:rPr lang="en-US" dirty="0"/>
              <a:t>(aqueous humor) doesn’t drain properly. </a:t>
            </a:r>
          </a:p>
          <a:p>
            <a:pPr>
              <a:buNone/>
            </a:pPr>
            <a:r>
              <a:rPr lang="en-US" dirty="0"/>
              <a:t> </a:t>
            </a:r>
          </a:p>
          <a:p>
            <a:r>
              <a:rPr lang="en-US" dirty="0"/>
              <a:t>This causes pressure within the eye </a:t>
            </a:r>
          </a:p>
          <a:p>
            <a:pPr>
              <a:buNone/>
            </a:pPr>
            <a:endParaRPr lang="en-US" dirty="0"/>
          </a:p>
          <a:p>
            <a:r>
              <a:rPr lang="en-US" dirty="0"/>
              <a:t>which may </a:t>
            </a:r>
            <a:r>
              <a:rPr lang="en-US" dirty="0">
                <a:solidFill>
                  <a:srgbClr val="FF0000"/>
                </a:solidFill>
              </a:rPr>
              <a:t>damage the optic nerve </a:t>
            </a:r>
            <a:r>
              <a:rPr lang="en-US" dirty="0"/>
              <a:t>and results in severe loss of light or tunnel vision.</a:t>
            </a:r>
            <a:endParaRPr lang="en-GB"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a:buNone/>
            </a:pPr>
            <a:r>
              <a:rPr lang="en-US" b="1" dirty="0"/>
              <a:t>4. Cortical visual impairments (CVI)</a:t>
            </a:r>
            <a:r>
              <a:rPr lang="en-US" dirty="0"/>
              <a:t>: - </a:t>
            </a:r>
          </a:p>
          <a:p>
            <a:r>
              <a:rPr lang="en-US" dirty="0"/>
              <a:t>blindness due to known or suspected damage to or malfunction of </a:t>
            </a:r>
            <a:r>
              <a:rPr lang="en-US" dirty="0">
                <a:solidFill>
                  <a:srgbClr val="FF0000"/>
                </a:solidFill>
              </a:rPr>
              <a:t>the parts of the brain </a:t>
            </a:r>
            <a:r>
              <a:rPr lang="en-US" dirty="0"/>
              <a:t>that interpret visual information. </a:t>
            </a:r>
          </a:p>
          <a:p>
            <a:endParaRPr lang="en-US" dirty="0"/>
          </a:p>
          <a:p>
            <a:r>
              <a:rPr lang="en-US" dirty="0"/>
              <a:t> Causes of CVI include :</a:t>
            </a:r>
          </a:p>
          <a:p>
            <a:pPr lvl="1"/>
            <a:r>
              <a:rPr lang="en-US" dirty="0"/>
              <a:t>insufficient oxygen at birth, </a:t>
            </a:r>
          </a:p>
          <a:p>
            <a:pPr lvl="1"/>
            <a:r>
              <a:rPr lang="en-US" dirty="0"/>
              <a:t>head injury and </a:t>
            </a:r>
          </a:p>
          <a:p>
            <a:pPr lvl="1"/>
            <a:r>
              <a:rPr lang="en-US" dirty="0"/>
              <a:t>infections of the central nervous system.  </a:t>
            </a:r>
            <a:endParaRPr lang="en-GB"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a:bodyPr>
          <a:lstStyle/>
          <a:p>
            <a:pPr>
              <a:buFont typeface="Wingdings" pitchFamily="2" charset="2"/>
              <a:buChar char="v"/>
            </a:pPr>
            <a:r>
              <a:rPr lang="en-US" b="1" dirty="0"/>
              <a:t>Developmental characteristics of children with Visual Impairment</a:t>
            </a:r>
            <a:endParaRPr lang="en-US" sz="2800" dirty="0">
              <a:latin typeface="Times New Roman" pitchFamily="18" charset="0"/>
              <a:cs typeface="Times New Roman" pitchFamily="18" charset="0"/>
            </a:endParaRPr>
          </a:p>
          <a:p>
            <a:pPr>
              <a:buFont typeface="Wingdings" pitchFamily="2" charset="2"/>
              <a:buChar char="Ø"/>
            </a:pPr>
            <a:r>
              <a:rPr lang="en-US" sz="2800" dirty="0">
                <a:latin typeface="Times New Roman" pitchFamily="18" charset="0"/>
                <a:cs typeface="Times New Roman" pitchFamily="18" charset="0"/>
              </a:rPr>
              <a:t>Development “norms” are based on observations of sighted, intact children.</a:t>
            </a:r>
          </a:p>
          <a:p>
            <a:pPr>
              <a:buFont typeface="Wingdings" pitchFamily="2" charset="2"/>
              <a:buChar char="Ø"/>
            </a:pPr>
            <a:endParaRPr lang="en-US" sz="2800" dirty="0">
              <a:latin typeface="Times New Roman" pitchFamily="18" charset="0"/>
              <a:cs typeface="Times New Roman" pitchFamily="18" charset="0"/>
            </a:endParaRPr>
          </a:p>
          <a:p>
            <a:pPr>
              <a:buFont typeface="Wingdings" pitchFamily="2" charset="2"/>
              <a:buChar char="Ø"/>
            </a:pPr>
            <a:r>
              <a:rPr lang="en-US" sz="2800" dirty="0">
                <a:latin typeface="Times New Roman" pitchFamily="18" charset="0"/>
                <a:cs typeface="Times New Roman" pitchFamily="18" charset="0"/>
              </a:rPr>
              <a:t>blind children may have their own set of norms</a:t>
            </a:r>
          </a:p>
          <a:p>
            <a:pPr>
              <a:buFont typeface="Wingdings" pitchFamily="2" charset="2"/>
              <a:buChar char="Ø"/>
            </a:pPr>
            <a:endParaRPr lang="en-US" sz="2800" dirty="0">
              <a:latin typeface="Times New Roman" pitchFamily="18" charset="0"/>
              <a:cs typeface="Times New Roman" pitchFamily="18" charset="0"/>
            </a:endParaRPr>
          </a:p>
          <a:p>
            <a:pPr>
              <a:buFont typeface="Wingdings" pitchFamily="2" charset="2"/>
              <a:buChar char="Ø"/>
            </a:pPr>
            <a:r>
              <a:rPr lang="en-US" sz="2800" dirty="0">
                <a:latin typeface="Times New Roman" pitchFamily="18" charset="0"/>
                <a:cs typeface="Times New Roman" pitchFamily="18" charset="0"/>
              </a:rPr>
              <a:t>Therefore, what may appear to be a “delay” for a blind child may, in fact, be normal for him/her? </a:t>
            </a:r>
            <a:endParaRPr lang="en-US" sz="2800" b="1" dirty="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a:bodyPr>
          <a:lstStyle/>
          <a:p>
            <a:pPr>
              <a:buNone/>
            </a:pPr>
            <a:r>
              <a:rPr lang="en-US" b="1" dirty="0"/>
              <a:t>Academic Characteristics</a:t>
            </a:r>
          </a:p>
          <a:p>
            <a:pPr algn="just">
              <a:buFont typeface="Wingdings" pitchFamily="2" charset="2"/>
              <a:buChar char="Ø"/>
            </a:pPr>
            <a:r>
              <a:rPr lang="en-US" sz="2800" dirty="0"/>
              <a:t>both children with low vision and those who are blind are </a:t>
            </a:r>
            <a:r>
              <a:rPr lang="en-US" sz="2800" dirty="0">
                <a:solidFill>
                  <a:srgbClr val="FF0000"/>
                </a:solidFill>
              </a:rPr>
              <a:t>behind their peers. </a:t>
            </a:r>
          </a:p>
          <a:p>
            <a:pPr>
              <a:buFont typeface="Wingdings" pitchFamily="2" charset="2"/>
              <a:buChar char="Ø"/>
            </a:pPr>
            <a:endParaRPr lang="en-US" sz="2800" dirty="0"/>
          </a:p>
          <a:p>
            <a:pPr algn="just">
              <a:buFont typeface="Wingdings" pitchFamily="2" charset="2"/>
              <a:buChar char="Ø"/>
            </a:pPr>
            <a:r>
              <a:rPr lang="en-US" sz="2800" dirty="0"/>
              <a:t>Students with visual impairments tend to achieve more highly in </a:t>
            </a:r>
            <a:r>
              <a:rPr lang="en-US" sz="2800" dirty="0">
                <a:solidFill>
                  <a:srgbClr val="FF0000"/>
                </a:solidFill>
              </a:rPr>
              <a:t>some areas than others.</a:t>
            </a:r>
          </a:p>
          <a:p>
            <a:pPr>
              <a:buFont typeface="Wingdings" pitchFamily="2" charset="2"/>
              <a:buChar char="Ø"/>
            </a:pPr>
            <a:endParaRPr lang="en-US" sz="2800" dirty="0"/>
          </a:p>
          <a:p>
            <a:pPr algn="just">
              <a:buFont typeface="Wingdings" pitchFamily="2" charset="2"/>
              <a:buChar char="Ø"/>
            </a:pPr>
            <a:r>
              <a:rPr lang="en-US" sz="2800" dirty="0"/>
              <a:t>the low achievement of some students who are blind may be due </a:t>
            </a:r>
            <a:r>
              <a:rPr lang="en-US" sz="2800" dirty="0">
                <a:solidFill>
                  <a:srgbClr val="FF0000"/>
                </a:solidFill>
              </a:rPr>
              <a:t>to low expectations </a:t>
            </a:r>
            <a:r>
              <a:rPr lang="en-US" sz="2800" dirty="0"/>
              <a:t>and </a:t>
            </a:r>
            <a:r>
              <a:rPr lang="en-US" sz="2800" dirty="0">
                <a:solidFill>
                  <a:srgbClr val="FF0000"/>
                </a:solidFill>
              </a:rPr>
              <a:t>lack of exposure </a:t>
            </a:r>
            <a:r>
              <a:rPr lang="en-US" sz="2800" dirty="0"/>
              <a:t>to Braille, not necessarily to actual ability.</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lstStyle/>
          <a:p>
            <a:pPr>
              <a:buNone/>
            </a:pPr>
            <a:r>
              <a:rPr lang="en-US" b="1" dirty="0"/>
              <a:t>Factors that may affect their achievement</a:t>
            </a:r>
          </a:p>
          <a:p>
            <a:pPr>
              <a:buNone/>
            </a:pPr>
            <a:endParaRPr lang="en-US" sz="1200" dirty="0"/>
          </a:p>
          <a:p>
            <a:pPr>
              <a:buFont typeface="Wingdings" pitchFamily="2" charset="2"/>
              <a:buChar char="ü"/>
            </a:pPr>
            <a:r>
              <a:rPr lang="en-US" dirty="0"/>
              <a:t> slower reading or writing rate</a:t>
            </a:r>
          </a:p>
          <a:p>
            <a:pPr>
              <a:buNone/>
            </a:pPr>
            <a:endParaRPr lang="en-US" dirty="0"/>
          </a:p>
          <a:p>
            <a:pPr>
              <a:buFont typeface="Wingdings" pitchFamily="2" charset="2"/>
              <a:buChar char="ü"/>
            </a:pPr>
            <a:r>
              <a:rPr lang="en-US" dirty="0"/>
              <a:t>fear of making errors</a:t>
            </a:r>
          </a:p>
          <a:p>
            <a:pPr>
              <a:buNone/>
            </a:pPr>
            <a:endParaRPr lang="en-US" dirty="0"/>
          </a:p>
          <a:p>
            <a:pPr>
              <a:buFont typeface="Wingdings" pitchFamily="2" charset="2"/>
              <a:buChar char="ü"/>
            </a:pPr>
            <a:r>
              <a:rPr lang="en-US" dirty="0"/>
              <a:t>Teaching methodologies</a:t>
            </a:r>
          </a:p>
          <a:p>
            <a:pPr>
              <a:buFont typeface="Wingdings" pitchFamily="2" charset="2"/>
              <a:buChar char="ü"/>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248400"/>
          </a:xfrm>
        </p:spPr>
        <p:txBody>
          <a:bodyPr>
            <a:normAutofit/>
          </a:bodyPr>
          <a:lstStyle/>
          <a:p>
            <a:pPr>
              <a:buNone/>
            </a:pPr>
            <a:r>
              <a:rPr lang="en-US" b="1" dirty="0"/>
              <a:t>Social and emotional Characteristics                   </a:t>
            </a:r>
            <a:r>
              <a:rPr lang="en-US" dirty="0"/>
              <a:t>                     </a:t>
            </a:r>
            <a:r>
              <a:rPr lang="en-US" b="1" dirty="0"/>
              <a:t>         </a:t>
            </a:r>
            <a:r>
              <a:rPr lang="en-US" dirty="0"/>
              <a:t>                  </a:t>
            </a:r>
          </a:p>
          <a:p>
            <a:pPr>
              <a:buFont typeface="Wingdings" pitchFamily="2" charset="2"/>
              <a:buChar char="Ø"/>
            </a:pPr>
            <a:r>
              <a:rPr lang="en-US" sz="2800" dirty="0"/>
              <a:t>IV causes unique differences in the emergence of a </a:t>
            </a:r>
            <a:r>
              <a:rPr lang="en-US" sz="2800" dirty="0">
                <a:solidFill>
                  <a:srgbClr val="FF0000"/>
                </a:solidFill>
              </a:rPr>
              <a:t>healthy self-image</a:t>
            </a:r>
          </a:p>
          <a:p>
            <a:pPr>
              <a:buFont typeface="Wingdings" pitchFamily="2" charset="2"/>
              <a:buChar char="Ø"/>
            </a:pPr>
            <a:endParaRPr lang="en-US" sz="1000" dirty="0"/>
          </a:p>
          <a:p>
            <a:pPr>
              <a:buFont typeface="Wingdings" pitchFamily="2" charset="2"/>
              <a:buChar char="Ø"/>
            </a:pPr>
            <a:r>
              <a:rPr lang="en-US" sz="2800" dirty="0"/>
              <a:t>VI tend to interfere with </a:t>
            </a:r>
            <a:r>
              <a:rPr lang="en-US" sz="2800" u="sng" dirty="0">
                <a:solidFill>
                  <a:srgbClr val="FF0000"/>
                </a:solidFill>
              </a:rPr>
              <a:t>spontaneous social </a:t>
            </a:r>
            <a:r>
              <a:rPr lang="en-US" sz="2800" dirty="0"/>
              <a:t>activity and with </a:t>
            </a:r>
            <a:r>
              <a:rPr lang="en-US" sz="2800" dirty="0">
                <a:solidFill>
                  <a:srgbClr val="FF0000"/>
                </a:solidFill>
              </a:rPr>
              <a:t>social interaction </a:t>
            </a:r>
            <a:r>
              <a:rPr lang="en-US" sz="2800" dirty="0"/>
              <a:t>and </a:t>
            </a:r>
            <a:r>
              <a:rPr lang="en-US" sz="2800" dirty="0">
                <a:solidFill>
                  <a:srgbClr val="FF0000"/>
                </a:solidFill>
              </a:rPr>
              <a:t>communication</a:t>
            </a:r>
            <a:r>
              <a:rPr lang="en-US" sz="2800" dirty="0"/>
              <a:t>. </a:t>
            </a:r>
          </a:p>
          <a:p>
            <a:pPr>
              <a:buFont typeface="Wingdings" pitchFamily="2" charset="2"/>
              <a:buChar char="Ø"/>
            </a:pPr>
            <a:endParaRPr lang="en-US" sz="2800" dirty="0"/>
          </a:p>
          <a:p>
            <a:pPr>
              <a:buFont typeface="Wingdings" pitchFamily="2" charset="2"/>
              <a:buChar char="Ø"/>
            </a:pPr>
            <a:r>
              <a:rPr lang="en-US" sz="2800" dirty="0"/>
              <a:t>Problems may be attributed to the child’s </a:t>
            </a:r>
            <a:r>
              <a:rPr lang="en-US" sz="2800" u="sng" dirty="0">
                <a:solidFill>
                  <a:srgbClr val="FF0000"/>
                </a:solidFill>
              </a:rPr>
              <a:t>inability to utilize visual cues,</a:t>
            </a:r>
          </a:p>
          <a:p>
            <a:pPr>
              <a:buFont typeface="Wingdings" pitchFamily="2" charset="2"/>
              <a:buChar char="Ø"/>
            </a:pPr>
            <a:endParaRPr lang="en-US" sz="2800" dirty="0">
              <a:solidFill>
                <a:srgbClr val="FF0000"/>
              </a:solidFill>
            </a:endParaRPr>
          </a:p>
          <a:p>
            <a:pPr>
              <a:buFont typeface="Wingdings" pitchFamily="2" charset="2"/>
              <a:buChar char="Ø"/>
            </a:pPr>
            <a:r>
              <a:rPr lang="en-US" sz="2800" dirty="0"/>
              <a:t>the </a:t>
            </a:r>
            <a:r>
              <a:rPr lang="en-US" sz="2800" dirty="0">
                <a:solidFill>
                  <a:srgbClr val="FF0000"/>
                </a:solidFill>
              </a:rPr>
              <a:t>restricted mobility </a:t>
            </a:r>
            <a:r>
              <a:rPr lang="en-US" sz="2800" dirty="0"/>
              <a:t>and consequent </a:t>
            </a:r>
            <a:r>
              <a:rPr lang="en-US" sz="2800" dirty="0">
                <a:solidFill>
                  <a:srgbClr val="FF0000"/>
                </a:solidFill>
              </a:rPr>
              <a:t>limited</a:t>
            </a:r>
            <a:r>
              <a:rPr lang="en-US" sz="2800" dirty="0"/>
              <a:t> </a:t>
            </a:r>
            <a:r>
              <a:rPr lang="en-US" sz="2800" dirty="0">
                <a:solidFill>
                  <a:srgbClr val="FF0000"/>
                </a:solidFill>
              </a:rPr>
              <a:t>experiences</a:t>
            </a:r>
            <a:r>
              <a:rPr lang="en-US" sz="2800" dirty="0"/>
              <a:t> causes passivity and dependency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6172200"/>
          </a:xfrm>
        </p:spPr>
        <p:txBody>
          <a:bodyPr>
            <a:normAutofit fontScale="85000" lnSpcReduction="20000"/>
          </a:bodyPr>
          <a:lstStyle/>
          <a:p>
            <a:pPr>
              <a:buFont typeface="Wingdings" pitchFamily="2" charset="2"/>
              <a:buChar char="Ø"/>
            </a:pPr>
            <a:r>
              <a:rPr lang="en-US" sz="3600" dirty="0">
                <a:latin typeface="Times New Roman" pitchFamily="18" charset="0"/>
                <a:cs typeface="Times New Roman" pitchFamily="18" charset="0"/>
              </a:rPr>
              <a:t>personality problems are not an </a:t>
            </a:r>
            <a:r>
              <a:rPr lang="en-US" sz="3600" dirty="0">
                <a:solidFill>
                  <a:srgbClr val="FF0000"/>
                </a:solidFill>
                <a:latin typeface="Times New Roman" pitchFamily="18" charset="0"/>
                <a:cs typeface="Times New Roman" pitchFamily="18" charset="0"/>
              </a:rPr>
              <a:t>inherent condition of blindness.  </a:t>
            </a:r>
          </a:p>
          <a:p>
            <a:pPr>
              <a:buFont typeface="Wingdings" pitchFamily="2" charset="2"/>
              <a:buChar char="Ø"/>
            </a:pPr>
            <a:endParaRPr lang="en-US" sz="3600" dirty="0">
              <a:latin typeface="Times New Roman" pitchFamily="18" charset="0"/>
              <a:cs typeface="Times New Roman" pitchFamily="18" charset="0"/>
            </a:endParaRPr>
          </a:p>
          <a:p>
            <a:pPr>
              <a:buFont typeface="Wingdings" pitchFamily="2" charset="2"/>
              <a:buChar char="Ø"/>
            </a:pPr>
            <a:r>
              <a:rPr lang="en-US" sz="3600" dirty="0">
                <a:latin typeface="Times New Roman" pitchFamily="18" charset="0"/>
                <a:cs typeface="Times New Roman" pitchFamily="18" charset="0"/>
              </a:rPr>
              <a:t>societies </a:t>
            </a:r>
            <a:r>
              <a:rPr lang="en-US" sz="3600" dirty="0">
                <a:solidFill>
                  <a:srgbClr val="FF0000"/>
                </a:solidFill>
                <a:latin typeface="Times New Roman" pitchFamily="18" charset="0"/>
                <a:cs typeface="Times New Roman" pitchFamily="18" charset="0"/>
              </a:rPr>
              <a:t>inappropriate reaction </a:t>
            </a:r>
            <a:r>
              <a:rPr lang="en-US" sz="3600" dirty="0">
                <a:latin typeface="Times New Roman" pitchFamily="18" charset="0"/>
                <a:cs typeface="Times New Roman" pitchFamily="18" charset="0"/>
              </a:rPr>
              <a:t>to blindness may cause social difficulties</a:t>
            </a:r>
          </a:p>
          <a:p>
            <a:pPr>
              <a:buFont typeface="Wingdings" pitchFamily="2" charset="2"/>
              <a:buChar char="Ø"/>
            </a:pPr>
            <a:endParaRPr lang="en-US" sz="3600" dirty="0">
              <a:latin typeface="Times New Roman" pitchFamily="18" charset="0"/>
              <a:cs typeface="Times New Roman" pitchFamily="18" charset="0"/>
            </a:endParaRPr>
          </a:p>
          <a:p>
            <a:pPr>
              <a:buFont typeface="Wingdings" pitchFamily="2" charset="2"/>
              <a:buChar char="Ø"/>
            </a:pPr>
            <a:r>
              <a:rPr lang="en-US" sz="3600" dirty="0">
                <a:latin typeface="Times New Roman" pitchFamily="18" charset="0"/>
                <a:cs typeface="Times New Roman" pitchFamily="18" charset="0"/>
              </a:rPr>
              <a:t>Much of this inappropriateness may be caused by the </a:t>
            </a:r>
            <a:r>
              <a:rPr lang="en-US" sz="3600" dirty="0">
                <a:solidFill>
                  <a:srgbClr val="FF0000"/>
                </a:solidFill>
                <a:latin typeface="Times New Roman" pitchFamily="18" charset="0"/>
                <a:cs typeface="Times New Roman" pitchFamily="18" charset="0"/>
              </a:rPr>
              <a:t>average person’s unfamiliarity </a:t>
            </a:r>
            <a:r>
              <a:rPr lang="en-US" sz="3600" dirty="0">
                <a:latin typeface="Times New Roman" pitchFamily="18" charset="0"/>
                <a:cs typeface="Times New Roman" pitchFamily="18" charset="0"/>
              </a:rPr>
              <a:t>with people who are blind. </a:t>
            </a:r>
          </a:p>
          <a:p>
            <a:pPr>
              <a:buNone/>
            </a:pPr>
            <a:endParaRPr lang="en-US" sz="3600" dirty="0">
              <a:latin typeface="Times New Roman" pitchFamily="18" charset="0"/>
              <a:cs typeface="Times New Roman" pitchFamily="18" charset="0"/>
            </a:endParaRPr>
          </a:p>
          <a:p>
            <a:pPr>
              <a:buFont typeface="Wingdings" pitchFamily="2" charset="2"/>
              <a:buChar char="Ø"/>
            </a:pPr>
            <a:r>
              <a:rPr lang="en-US" sz="3600" dirty="0">
                <a:latin typeface="Times New Roman" pitchFamily="18" charset="0"/>
                <a:cs typeface="Times New Roman" pitchFamily="18" charset="0"/>
              </a:rPr>
              <a:t> Social </a:t>
            </a:r>
            <a:r>
              <a:rPr lang="en-US" sz="3600" dirty="0">
                <a:solidFill>
                  <a:srgbClr val="FF0000"/>
                </a:solidFill>
                <a:latin typeface="Times New Roman" pitchFamily="18" charset="0"/>
                <a:cs typeface="Times New Roman" pitchFamily="18" charset="0"/>
              </a:rPr>
              <a:t>skills that come naturally </a:t>
            </a:r>
            <a:r>
              <a:rPr lang="en-US" sz="3600" dirty="0">
                <a:latin typeface="Times New Roman" pitchFamily="18" charset="0"/>
                <a:cs typeface="Times New Roman" pitchFamily="18" charset="0"/>
              </a:rPr>
              <a:t>to the sighted may be very difficult for some people with visual impairment.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lnSpcReduction="10000"/>
          </a:bodyPr>
          <a:lstStyle/>
          <a:p>
            <a:pPr>
              <a:buFont typeface="Wingdings" pitchFamily="2" charset="2"/>
              <a:buChar char="v"/>
            </a:pPr>
            <a:r>
              <a:rPr lang="en-US" b="1" dirty="0"/>
              <a:t>Physical/motor Characteristics  </a:t>
            </a:r>
            <a:endParaRPr lang="en-US" dirty="0"/>
          </a:p>
          <a:p>
            <a:pPr algn="just"/>
            <a:r>
              <a:rPr lang="en-US" sz="2800" dirty="0"/>
              <a:t>Blindness or severe VI often leads to delays or difficulties in motor development. </a:t>
            </a:r>
          </a:p>
          <a:p>
            <a:pPr algn="just"/>
            <a:r>
              <a:rPr lang="en-US" sz="2800" dirty="0"/>
              <a:t>Delayed in motor development are frequently attributed to </a:t>
            </a:r>
            <a:r>
              <a:rPr lang="en-US" sz="2800" b="1" dirty="0">
                <a:solidFill>
                  <a:srgbClr val="FF0000"/>
                </a:solidFill>
              </a:rPr>
              <a:t>restricted experiences</a:t>
            </a:r>
            <a:r>
              <a:rPr lang="en-US" sz="2800" dirty="0"/>
              <a:t>.</a:t>
            </a:r>
          </a:p>
          <a:p>
            <a:pPr algn="just"/>
            <a:r>
              <a:rPr lang="en-US" sz="2800" dirty="0"/>
              <a:t>In the absence of vision, a child </a:t>
            </a:r>
            <a:r>
              <a:rPr lang="en-US" sz="2800" dirty="0">
                <a:solidFill>
                  <a:srgbClr val="FF0000"/>
                </a:solidFill>
              </a:rPr>
              <a:t>has little motivation </a:t>
            </a:r>
            <a:r>
              <a:rPr lang="en-US" sz="2800" dirty="0"/>
              <a:t>to reach out into space.</a:t>
            </a:r>
          </a:p>
          <a:p>
            <a:pPr>
              <a:buFont typeface="Wingdings" pitchFamily="2" charset="2"/>
              <a:buChar char="v"/>
            </a:pPr>
            <a:r>
              <a:rPr lang="en-US" b="1" dirty="0"/>
              <a:t>Two reasons for this. </a:t>
            </a:r>
          </a:p>
          <a:p>
            <a:pPr marL="514350" indent="-514350">
              <a:buAutoNum type="arabicPeriod"/>
            </a:pPr>
            <a:r>
              <a:rPr lang="en-US" sz="2800" dirty="0"/>
              <a:t>The absence of sight or clear vision however reduces the </a:t>
            </a:r>
            <a:r>
              <a:rPr lang="en-US" sz="2800" u="sng" dirty="0">
                <a:solidFill>
                  <a:srgbClr val="FF0000"/>
                </a:solidFill>
              </a:rPr>
              <a:t>baby’s motivation to move</a:t>
            </a:r>
            <a:r>
              <a:rPr lang="en-US" sz="2800" dirty="0"/>
              <a:t>.</a:t>
            </a:r>
          </a:p>
          <a:p>
            <a:pPr marL="514350" indent="-514350">
              <a:buAutoNum type="arabicPeriod"/>
            </a:pPr>
            <a:r>
              <a:rPr lang="en-US" sz="2800" dirty="0"/>
              <a:t>a child without vision may </a:t>
            </a:r>
            <a:r>
              <a:rPr lang="en-US" sz="2800" u="sng" dirty="0">
                <a:solidFill>
                  <a:srgbClr val="FF0000"/>
                </a:solidFill>
              </a:rPr>
              <a:t>move less often </a:t>
            </a:r>
            <a:r>
              <a:rPr lang="en-US" sz="2800" dirty="0"/>
              <a:t>because </a:t>
            </a:r>
            <a:r>
              <a:rPr lang="en-US" sz="2800" u="sng" dirty="0">
                <a:solidFill>
                  <a:srgbClr val="FF0000"/>
                </a:solidFill>
              </a:rPr>
              <a:t>movements in the past </a:t>
            </a:r>
            <a:r>
              <a:rPr lang="en-US" sz="2800" dirty="0"/>
              <a:t>have resulted in pain full contact with environment.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400800"/>
          </a:xfrm>
        </p:spPr>
        <p:txBody>
          <a:bodyPr>
            <a:normAutofit/>
          </a:bodyPr>
          <a:lstStyle/>
          <a:p>
            <a:pPr>
              <a:buNone/>
            </a:pPr>
            <a:r>
              <a:rPr lang="en-US" b="1" dirty="0"/>
              <a:t>Communication Characteristics                     </a:t>
            </a:r>
            <a:r>
              <a:rPr lang="en-US" dirty="0"/>
              <a:t>                     </a:t>
            </a:r>
            <a:r>
              <a:rPr lang="en-US" b="1" dirty="0"/>
              <a:t>               </a:t>
            </a:r>
            <a:r>
              <a:rPr lang="en-US" dirty="0"/>
              <a:t>             </a:t>
            </a:r>
          </a:p>
          <a:p>
            <a:pPr>
              <a:buFont typeface="Wingdings" pitchFamily="2" charset="2"/>
              <a:buChar char="Ø"/>
            </a:pPr>
            <a:r>
              <a:rPr lang="en-US" sz="2800" dirty="0"/>
              <a:t>many children with VI acquire language </a:t>
            </a:r>
            <a:r>
              <a:rPr lang="en-US" sz="2800" dirty="0">
                <a:solidFill>
                  <a:srgbClr val="FF0000"/>
                </a:solidFill>
              </a:rPr>
              <a:t>within the same range as normally </a:t>
            </a:r>
            <a:r>
              <a:rPr lang="en-US" sz="2800" dirty="0"/>
              <a:t>sighted children do. </a:t>
            </a:r>
          </a:p>
          <a:p>
            <a:pPr>
              <a:buFont typeface="Wingdings" pitchFamily="2" charset="2"/>
              <a:buChar char="Ø"/>
            </a:pPr>
            <a:endParaRPr lang="en-US" sz="100" dirty="0"/>
          </a:p>
          <a:p>
            <a:pPr>
              <a:buFont typeface="Wingdings" pitchFamily="2" charset="2"/>
              <a:buChar char="Ø"/>
            </a:pPr>
            <a:r>
              <a:rPr lang="en-US" sz="2800" dirty="0"/>
              <a:t>However, communication involves more than just speaking and listening, </a:t>
            </a:r>
          </a:p>
          <a:p>
            <a:pPr>
              <a:buNone/>
            </a:pPr>
            <a:endParaRPr lang="en-US" sz="2800" dirty="0"/>
          </a:p>
          <a:p>
            <a:pPr>
              <a:buFont typeface="Wingdings" pitchFamily="2" charset="2"/>
              <a:buChar char="Ø"/>
            </a:pPr>
            <a:r>
              <a:rPr lang="en-US" sz="2800" dirty="0"/>
              <a:t>much of communication </a:t>
            </a:r>
            <a:r>
              <a:rPr lang="en-US" sz="2800" dirty="0">
                <a:solidFill>
                  <a:srgbClr val="FF0000"/>
                </a:solidFill>
              </a:rPr>
              <a:t>involves non-verbal cues</a:t>
            </a:r>
            <a:r>
              <a:rPr lang="en-US" sz="2800" dirty="0"/>
              <a:t>, which are primarily visual.</a:t>
            </a:r>
          </a:p>
          <a:p>
            <a:pPr>
              <a:buNone/>
            </a:pPr>
            <a:endParaRPr lang="en-US" sz="2800" dirty="0"/>
          </a:p>
          <a:p>
            <a:pPr>
              <a:buFont typeface="Wingdings" pitchFamily="2" charset="2"/>
              <a:buChar char="Ø"/>
            </a:pPr>
            <a:r>
              <a:rPr lang="en-US" sz="2800" dirty="0"/>
              <a:t>If a child lacking the required degree of visual function, many aspects of social development can be affected, including attachment and play attachment is delayed in children who are blind.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normAutofit fontScale="85000" lnSpcReduction="20000"/>
          </a:bodyPr>
          <a:lstStyle/>
          <a:p>
            <a:pPr>
              <a:buFont typeface="Wingdings" pitchFamily="2" charset="2"/>
              <a:buChar char="v"/>
            </a:pPr>
            <a:r>
              <a:rPr lang="en-US" b="1" dirty="0"/>
              <a:t>Children with Special Needs</a:t>
            </a:r>
          </a:p>
          <a:p>
            <a:pPr algn="just"/>
            <a:r>
              <a:rPr lang="en-US" dirty="0"/>
              <a:t>is the currently preferred and used term to avoid the terms which can influence the emotional or psychological condition of exceptional children.</a:t>
            </a:r>
          </a:p>
          <a:p>
            <a:pPr algn="just"/>
            <a:endParaRPr lang="en-US" dirty="0"/>
          </a:p>
          <a:p>
            <a:pPr>
              <a:buFont typeface="Wingdings" pitchFamily="2" charset="2"/>
              <a:buChar char="v"/>
            </a:pPr>
            <a:r>
              <a:rPr lang="en-GB" b="1" dirty="0"/>
              <a:t>Appropriate languages </a:t>
            </a:r>
          </a:p>
          <a:p>
            <a:pPr algn="just"/>
            <a:r>
              <a:rPr lang="en-US" dirty="0"/>
              <a:t>People first languages are recommended and put the disability second. </a:t>
            </a:r>
          </a:p>
          <a:p>
            <a:pPr algn="just">
              <a:buNone/>
            </a:pPr>
            <a:endParaRPr lang="en-US" dirty="0"/>
          </a:p>
          <a:p>
            <a:pPr algn="just">
              <a:buFont typeface="Wingdings" pitchFamily="2" charset="2"/>
              <a:buChar char="ü"/>
            </a:pPr>
            <a:r>
              <a:rPr lang="en-US" dirty="0"/>
              <a:t>We may not refer to “the disabled,” “the disturbed,” “the retarded” </a:t>
            </a:r>
          </a:p>
          <a:p>
            <a:pPr algn="just">
              <a:buNone/>
            </a:pPr>
            <a:endParaRPr lang="en-US" dirty="0"/>
          </a:p>
          <a:p>
            <a:pPr algn="just">
              <a:buFont typeface="Wingdings" pitchFamily="2" charset="2"/>
              <a:buChar char="ü"/>
            </a:pPr>
            <a:r>
              <a:rPr lang="en-US" dirty="0"/>
              <a:t>but they can be referred as “a child with a visual impairment,” “a girl with mental retardation,” or “students with physical disabilities.” </a:t>
            </a:r>
            <a:endParaRPr lang="en-GB" dirty="0"/>
          </a:p>
          <a:p>
            <a:pPr algn="just"/>
            <a:endParaRPr lang="en-US" dirty="0"/>
          </a:p>
          <a:p>
            <a:pPr algn="just"/>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82000" cy="6477000"/>
          </a:xfrm>
        </p:spPr>
        <p:txBody>
          <a:bodyPr>
            <a:normAutofit/>
          </a:bodyPr>
          <a:lstStyle/>
          <a:p>
            <a:pPr marL="342900" lvl="2" indent="-342900">
              <a:buFont typeface="Wingdings" pitchFamily="2" charset="2"/>
              <a:buChar char="v"/>
            </a:pPr>
            <a:r>
              <a:rPr lang="en-US" b="1" dirty="0"/>
              <a:t>Educational Considerations for Children with Visually Impairment</a:t>
            </a:r>
          </a:p>
          <a:p>
            <a:pPr marL="342900" lvl="2" indent="-342900">
              <a:buNone/>
            </a:pPr>
            <a:endParaRPr lang="en-US" sz="1000" b="1" dirty="0"/>
          </a:p>
          <a:p>
            <a:pPr marL="342900" lvl="2" indent="-342900" algn="just"/>
            <a:r>
              <a:rPr lang="en-US" sz="2800" dirty="0">
                <a:latin typeface="Times New Roman" pitchFamily="18" charset="0"/>
                <a:cs typeface="Times New Roman" pitchFamily="18" charset="0"/>
              </a:rPr>
              <a:t>Children with VI can be </a:t>
            </a:r>
            <a:r>
              <a:rPr lang="en-US" sz="2800" dirty="0">
                <a:solidFill>
                  <a:srgbClr val="FF0000"/>
                </a:solidFill>
                <a:latin typeface="Times New Roman" pitchFamily="18" charset="0"/>
                <a:cs typeface="Times New Roman" pitchFamily="18" charset="0"/>
              </a:rPr>
              <a:t>integrated</a:t>
            </a:r>
            <a:r>
              <a:rPr lang="en-US" sz="2800" dirty="0">
                <a:latin typeface="Times New Roman" pitchFamily="18" charset="0"/>
                <a:cs typeface="Times New Roman" pitchFamily="18" charset="0"/>
              </a:rPr>
              <a:t> in the regular classroom </a:t>
            </a:r>
          </a:p>
          <a:p>
            <a:pPr marL="342900" lvl="2" indent="-342900" algn="just">
              <a:buNone/>
            </a:pPr>
            <a:endParaRPr lang="en-US" sz="1600" dirty="0">
              <a:latin typeface="Times New Roman" pitchFamily="18" charset="0"/>
              <a:cs typeface="Times New Roman" pitchFamily="18" charset="0"/>
            </a:endParaRPr>
          </a:p>
          <a:p>
            <a:pPr marL="342900" lvl="2" indent="-342900" algn="just">
              <a:buFont typeface="Wingdings" pitchFamily="2" charset="2"/>
              <a:buChar char="§"/>
            </a:pPr>
            <a:r>
              <a:rPr lang="en-US" sz="2800" dirty="0">
                <a:latin typeface="Times New Roman" pitchFamily="18" charset="0"/>
                <a:cs typeface="Times New Roman" pitchFamily="18" charset="0"/>
              </a:rPr>
              <a:t>Successful mainstreaming of visually impaired students depends on four components: </a:t>
            </a:r>
          </a:p>
          <a:p>
            <a:pPr marL="342900" lvl="2" indent="-342900" algn="just">
              <a:buNone/>
            </a:pPr>
            <a:endParaRPr lang="en-US" sz="1050" dirty="0">
              <a:latin typeface="Times New Roman" pitchFamily="18" charset="0"/>
              <a:cs typeface="Times New Roman" pitchFamily="18" charset="0"/>
            </a:endParaRPr>
          </a:p>
          <a:p>
            <a:pPr marL="514350" lvl="2" indent="-514350" algn="just">
              <a:buAutoNum type="arabicPeriod"/>
            </a:pPr>
            <a:r>
              <a:rPr lang="en-US" sz="2800" dirty="0">
                <a:latin typeface="Times New Roman" pitchFamily="18" charset="0"/>
                <a:cs typeface="Times New Roman" pitchFamily="18" charset="0"/>
              </a:rPr>
              <a:t>The availability of specialist teachers, </a:t>
            </a:r>
          </a:p>
          <a:p>
            <a:pPr marL="514350" lvl="2" indent="-514350" algn="just">
              <a:buAutoNum type="arabicPeriod"/>
            </a:pPr>
            <a:r>
              <a:rPr lang="en-US" sz="2800" dirty="0">
                <a:latin typeface="Times New Roman" pitchFamily="18" charset="0"/>
                <a:cs typeface="Times New Roman" pitchFamily="18" charset="0"/>
              </a:rPr>
              <a:t>Access to special equipments and optical aids; </a:t>
            </a:r>
          </a:p>
          <a:p>
            <a:pPr marL="514350" lvl="2" indent="-514350" algn="just">
              <a:buAutoNum type="arabicPeriod"/>
            </a:pPr>
            <a:r>
              <a:rPr lang="en-US" sz="2800" dirty="0">
                <a:latin typeface="Times New Roman" pitchFamily="18" charset="0"/>
                <a:cs typeface="Times New Roman" pitchFamily="18" charset="0"/>
              </a:rPr>
              <a:t>A Braille transcription service; and </a:t>
            </a:r>
          </a:p>
          <a:p>
            <a:pPr marL="514350" lvl="2" indent="-514350" algn="just">
              <a:buAutoNum type="arabicPeriod"/>
            </a:pPr>
            <a:r>
              <a:rPr lang="en-US" sz="2800" dirty="0">
                <a:latin typeface="Times New Roman" pitchFamily="18" charset="0"/>
                <a:cs typeface="Times New Roman" pitchFamily="18" charset="0"/>
              </a:rPr>
              <a:t>Access to alternate programs</a:t>
            </a:r>
          </a:p>
          <a:p>
            <a:pPr marL="342900" lvl="2" indent="-342900"/>
            <a:endParaRPr lang="en-US" sz="2800" b="1" dirty="0"/>
          </a:p>
          <a:p>
            <a:pPr marL="342900" lvl="2" indent="-342900"/>
            <a:endParaRPr lang="en-US" sz="1800"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6019800"/>
          </a:xfrm>
        </p:spPr>
        <p:txBody>
          <a:bodyPr>
            <a:normAutofit lnSpcReduction="10000"/>
          </a:bodyPr>
          <a:lstStyle/>
          <a:p>
            <a:pPr algn="just"/>
            <a:r>
              <a:rPr lang="en-US" sz="2800" dirty="0">
                <a:solidFill>
                  <a:srgbClr val="FF0000"/>
                </a:solidFill>
              </a:rPr>
              <a:t>Adaptations</a:t>
            </a:r>
            <a:r>
              <a:rPr lang="en-US" sz="2800" dirty="0"/>
              <a:t> in both </a:t>
            </a:r>
            <a:r>
              <a:rPr lang="en-US" sz="2800" dirty="0">
                <a:solidFill>
                  <a:srgbClr val="FF0000"/>
                </a:solidFill>
              </a:rPr>
              <a:t>materials</a:t>
            </a:r>
            <a:r>
              <a:rPr lang="en-US" sz="2800" dirty="0"/>
              <a:t> and </a:t>
            </a:r>
            <a:r>
              <a:rPr lang="en-US" sz="2800" dirty="0">
                <a:solidFill>
                  <a:srgbClr val="FF0000"/>
                </a:solidFill>
              </a:rPr>
              <a:t>equipment</a:t>
            </a:r>
            <a:r>
              <a:rPr lang="en-US" sz="2800" dirty="0"/>
              <a:t> are needed to fully utilize: the students’ </a:t>
            </a:r>
            <a:r>
              <a:rPr lang="en-US" dirty="0"/>
              <a:t>senses of:</a:t>
            </a:r>
          </a:p>
          <a:p>
            <a:pPr lvl="1" algn="just"/>
            <a:r>
              <a:rPr lang="en-US" dirty="0"/>
              <a:t>hearing, </a:t>
            </a:r>
          </a:p>
          <a:p>
            <a:pPr lvl="1" algn="just"/>
            <a:r>
              <a:rPr lang="en-US" dirty="0"/>
              <a:t>touch, </a:t>
            </a:r>
          </a:p>
          <a:p>
            <a:pPr lvl="1" algn="just"/>
            <a:r>
              <a:rPr lang="en-US" dirty="0"/>
              <a:t>smell, </a:t>
            </a:r>
          </a:p>
          <a:p>
            <a:pPr lvl="1" algn="just"/>
            <a:r>
              <a:rPr lang="en-US" dirty="0"/>
              <a:t>vision, and </a:t>
            </a:r>
          </a:p>
          <a:p>
            <a:pPr lvl="1" algn="just"/>
            <a:r>
              <a:rPr lang="en-US" dirty="0"/>
              <a:t>even taste. </a:t>
            </a:r>
          </a:p>
          <a:p>
            <a:pPr algn="just">
              <a:buNone/>
            </a:pPr>
            <a:endParaRPr lang="en-US" sz="1200" dirty="0"/>
          </a:p>
          <a:p>
            <a:pPr algn="just"/>
            <a:r>
              <a:rPr lang="en-US" sz="2800" dirty="0"/>
              <a:t>three general principles for adapting instruction to the educational needs of children who have VI</a:t>
            </a:r>
          </a:p>
          <a:p>
            <a:pPr lvl="1"/>
            <a:r>
              <a:rPr lang="en-US" sz="2000" dirty="0"/>
              <a:t> </a:t>
            </a:r>
            <a:r>
              <a:rPr lang="en-US" b="1" dirty="0"/>
              <a:t>Concrete Experiences</a:t>
            </a:r>
            <a:endParaRPr lang="en-US" sz="2400" i="1" dirty="0"/>
          </a:p>
          <a:p>
            <a:pPr lvl="1"/>
            <a:r>
              <a:rPr lang="en-US" b="1" dirty="0"/>
              <a:t>Unifying Experiences</a:t>
            </a:r>
          </a:p>
          <a:p>
            <a:pPr lvl="1"/>
            <a:r>
              <a:rPr lang="en-US" b="1" dirty="0"/>
              <a:t>Learning by doing</a:t>
            </a:r>
            <a:endParaRPr lang="en-US" sz="2800" dirty="0"/>
          </a:p>
          <a:p>
            <a:pPr lvl="1" algn="just">
              <a:buNone/>
            </a:pPr>
            <a:endParaRPr lang="en-US" sz="2400" dirty="0"/>
          </a:p>
          <a:p>
            <a:pPr algn="just">
              <a:buNone/>
            </a:pPr>
            <a:endParaRPr lang="en-US" sz="2800" dirty="0"/>
          </a:p>
          <a:p>
            <a:pPr algn="just"/>
            <a:endParaRPr lang="en-US" sz="2800" dirty="0"/>
          </a:p>
          <a:p>
            <a:pPr algn="just"/>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19800"/>
          </a:xfrm>
        </p:spPr>
        <p:txBody>
          <a:bodyPr/>
          <a:lstStyle/>
          <a:p>
            <a:r>
              <a:rPr lang="en-US" b="1" dirty="0"/>
              <a:t>In the education of children with VI: </a:t>
            </a:r>
          </a:p>
          <a:p>
            <a:pPr>
              <a:buFont typeface="Wingdings" pitchFamily="2" charset="2"/>
              <a:buChar char="ü"/>
            </a:pPr>
            <a:r>
              <a:rPr lang="en-US" sz="2800" dirty="0">
                <a:latin typeface="Times New Roman" pitchFamily="18" charset="0"/>
                <a:cs typeface="Times New Roman" pitchFamily="18" charset="0"/>
              </a:rPr>
              <a:t>there is a need to </a:t>
            </a:r>
            <a:r>
              <a:rPr lang="en-US" sz="2800" dirty="0">
                <a:solidFill>
                  <a:srgbClr val="FF0000"/>
                </a:solidFill>
                <a:latin typeface="Times New Roman" pitchFamily="18" charset="0"/>
                <a:cs typeface="Times New Roman" pitchFamily="18" charset="0"/>
              </a:rPr>
              <a:t>make adaptation </a:t>
            </a:r>
            <a:r>
              <a:rPr lang="en-US" sz="2800" dirty="0">
                <a:latin typeface="Times New Roman" pitchFamily="18" charset="0"/>
                <a:cs typeface="Times New Roman" pitchFamily="18" charset="0"/>
              </a:rPr>
              <a:t>in the </a:t>
            </a:r>
            <a:r>
              <a:rPr lang="en-US" sz="2800" dirty="0">
                <a:solidFill>
                  <a:srgbClr val="FF0000"/>
                </a:solidFill>
                <a:latin typeface="Times New Roman" pitchFamily="18" charset="0"/>
                <a:cs typeface="Times New Roman" pitchFamily="18" charset="0"/>
              </a:rPr>
              <a:t>existing</a:t>
            </a:r>
            <a:r>
              <a:rPr lang="en-US" sz="2800" dirty="0">
                <a:latin typeface="Times New Roman" pitchFamily="18" charset="0"/>
                <a:cs typeface="Times New Roman" pitchFamily="18" charset="0"/>
              </a:rPr>
              <a:t> core curriculum and </a:t>
            </a:r>
          </a:p>
          <a:p>
            <a:pPr>
              <a:buNone/>
            </a:pPr>
            <a:endParaRPr lang="en-US" sz="2800" dirty="0">
              <a:latin typeface="Times New Roman" pitchFamily="18" charset="0"/>
              <a:cs typeface="Times New Roman" pitchFamily="18" charset="0"/>
            </a:endParaRPr>
          </a:p>
          <a:p>
            <a:pPr>
              <a:buFont typeface="Wingdings" pitchFamily="2" charset="2"/>
              <a:buChar char="ü"/>
            </a:pPr>
            <a:r>
              <a:rPr lang="en-US" sz="2800" dirty="0">
                <a:latin typeface="Times New Roman" pitchFamily="18" charset="0"/>
                <a:cs typeface="Times New Roman" pitchFamily="18" charset="0"/>
              </a:rPr>
              <a:t>there is need for an </a:t>
            </a:r>
            <a:r>
              <a:rPr lang="en-US" sz="2800" dirty="0">
                <a:solidFill>
                  <a:srgbClr val="FF0000"/>
                </a:solidFill>
                <a:latin typeface="Times New Roman" pitchFamily="18" charset="0"/>
                <a:cs typeface="Times New Roman" pitchFamily="18" charset="0"/>
              </a:rPr>
              <a:t>expanded core curriculum </a:t>
            </a:r>
            <a:r>
              <a:rPr lang="en-US" sz="2800" dirty="0">
                <a:latin typeface="Times New Roman" pitchFamily="18" charset="0"/>
                <a:cs typeface="Times New Roman" pitchFamily="18" charset="0"/>
              </a:rPr>
              <a:t>exclusively for children with visual impairments which focuses on:</a:t>
            </a:r>
          </a:p>
          <a:p>
            <a:pPr lvl="1">
              <a:buFont typeface="Wingdings" pitchFamily="2" charset="2"/>
              <a:buChar char="ü"/>
            </a:pPr>
            <a:r>
              <a:rPr lang="en-US" sz="2400" dirty="0"/>
              <a:t>the use of assistive technology, </a:t>
            </a:r>
          </a:p>
          <a:p>
            <a:pPr lvl="1">
              <a:buFont typeface="Wingdings" pitchFamily="2" charset="2"/>
              <a:buChar char="ü"/>
            </a:pPr>
            <a:r>
              <a:rPr lang="en-US" sz="2400" dirty="0"/>
              <a:t>orientation and mobility, </a:t>
            </a:r>
          </a:p>
          <a:p>
            <a:pPr lvl="1">
              <a:buFont typeface="Wingdings" pitchFamily="2" charset="2"/>
              <a:buChar char="ü"/>
            </a:pPr>
            <a:r>
              <a:rPr lang="en-US" sz="2400" dirty="0"/>
              <a:t>independent living skills, and </a:t>
            </a:r>
          </a:p>
          <a:p>
            <a:pPr lvl="1">
              <a:buFont typeface="Wingdings" pitchFamily="2" charset="2"/>
              <a:buChar char="ü"/>
            </a:pPr>
            <a:r>
              <a:rPr lang="en-US" sz="2400" dirty="0"/>
              <a:t>career education.</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382000" cy="6096000"/>
          </a:xfrm>
        </p:spPr>
        <p:txBody>
          <a:bodyPr/>
          <a:lstStyle/>
          <a:p>
            <a:pPr algn="just"/>
            <a:r>
              <a:rPr lang="en-US" sz="2800" dirty="0"/>
              <a:t>Education for students with VI can be clustered into seven major curriculum areas: </a:t>
            </a:r>
          </a:p>
          <a:p>
            <a:pPr marL="514350" indent="-514350" algn="just">
              <a:buAutoNum type="arabicPeriod"/>
            </a:pPr>
            <a:r>
              <a:rPr lang="en-US" sz="2800" dirty="0"/>
              <a:t>regular curriculum, </a:t>
            </a:r>
          </a:p>
          <a:p>
            <a:pPr marL="514350" indent="-514350" algn="just">
              <a:buAutoNum type="arabicPeriod"/>
            </a:pPr>
            <a:r>
              <a:rPr lang="en-US" sz="2800" dirty="0"/>
              <a:t>personal competence, such as self-help skills and daily living skills; </a:t>
            </a:r>
          </a:p>
          <a:p>
            <a:pPr marL="514350" indent="-514350" algn="just">
              <a:buAutoNum type="arabicPeriod"/>
            </a:pPr>
            <a:r>
              <a:rPr lang="en-US" sz="2800" dirty="0"/>
              <a:t>orientation and mobility; </a:t>
            </a:r>
          </a:p>
          <a:p>
            <a:pPr marL="514350" indent="-514350" algn="just">
              <a:buAutoNum type="arabicPeriod"/>
            </a:pPr>
            <a:r>
              <a:rPr lang="en-US" sz="2800" dirty="0"/>
              <a:t>communication skills; </a:t>
            </a:r>
          </a:p>
          <a:p>
            <a:pPr marL="514350" indent="-514350" algn="just">
              <a:buAutoNum type="arabicPeriod"/>
            </a:pPr>
            <a:r>
              <a:rPr lang="en-US" sz="2800" dirty="0"/>
              <a:t>vocational guidance and career education: </a:t>
            </a:r>
          </a:p>
          <a:p>
            <a:pPr marL="514350" indent="-514350" algn="just">
              <a:buAutoNum type="arabicPeriod"/>
            </a:pPr>
            <a:r>
              <a:rPr lang="en-US" sz="2800" dirty="0"/>
              <a:t>use of special aids and equipment; </a:t>
            </a:r>
          </a:p>
          <a:p>
            <a:pPr marL="514350" indent="-514350" algn="just">
              <a:buAutoNum type="arabicPeriod"/>
            </a:pPr>
            <a:r>
              <a:rPr lang="en-US" sz="2800" dirty="0"/>
              <a:t>and visual stimulation.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a:buNone/>
            </a:pPr>
            <a:endParaRPr lang="en-US" sz="5400" b="1" dirty="0"/>
          </a:p>
          <a:p>
            <a:pPr>
              <a:buNone/>
            </a:pPr>
            <a:endParaRPr lang="en-US" sz="5400" b="1" dirty="0"/>
          </a:p>
          <a:p>
            <a:pPr algn="ctr">
              <a:buNone/>
            </a:pPr>
            <a:r>
              <a:rPr lang="en-US" sz="5400" b="1" dirty="0"/>
              <a:t>Children with Hearing Impairment</a:t>
            </a:r>
            <a:endParaRPr lang="en-GB" sz="5400"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15000"/>
          </a:xfrm>
        </p:spPr>
        <p:txBody>
          <a:bodyPr/>
          <a:lstStyle/>
          <a:p>
            <a:pPr>
              <a:buNone/>
            </a:pPr>
            <a:r>
              <a:rPr lang="en-US" b="1" dirty="0"/>
              <a:t>Defining Hearing Impairment </a:t>
            </a:r>
          </a:p>
          <a:p>
            <a:pPr algn="just">
              <a:buNone/>
            </a:pPr>
            <a:r>
              <a:rPr lang="en-US" b="1" dirty="0"/>
              <a:t>A medical definition፡ </a:t>
            </a:r>
          </a:p>
          <a:p>
            <a:pPr lvl="1" algn="just"/>
            <a:r>
              <a:rPr lang="en-US" dirty="0"/>
              <a:t>It is </a:t>
            </a:r>
            <a:r>
              <a:rPr lang="en-US" dirty="0">
                <a:solidFill>
                  <a:srgbClr val="FF0000"/>
                </a:solidFill>
              </a:rPr>
              <a:t>unable to hear </a:t>
            </a:r>
            <a:r>
              <a:rPr lang="en-US" dirty="0"/>
              <a:t>sounds which ranges from mild to profound.  </a:t>
            </a:r>
          </a:p>
          <a:p>
            <a:pPr lvl="1" algn="just">
              <a:buNone/>
            </a:pPr>
            <a:endParaRPr lang="en-US" dirty="0"/>
          </a:p>
          <a:p>
            <a:pPr lvl="1" algn="just">
              <a:buNone/>
            </a:pPr>
            <a:endParaRPr lang="en-US" sz="1800" dirty="0"/>
          </a:p>
          <a:p>
            <a:pPr algn="just">
              <a:buFont typeface="Wingdings" pitchFamily="2" charset="2"/>
              <a:buChar char="Ø"/>
            </a:pPr>
            <a:r>
              <a:rPr lang="en-US" b="1" dirty="0"/>
              <a:t>Educational definition:</a:t>
            </a:r>
          </a:p>
          <a:p>
            <a:pPr lvl="1" algn="just"/>
            <a:r>
              <a:rPr lang="en-US" dirty="0"/>
              <a:t>focus on the child’s </a:t>
            </a:r>
            <a:r>
              <a:rPr lang="en-US" dirty="0">
                <a:solidFill>
                  <a:srgbClr val="FF0000"/>
                </a:solidFill>
              </a:rPr>
              <a:t>inability to use </a:t>
            </a:r>
            <a:r>
              <a:rPr lang="en-US" dirty="0"/>
              <a:t>his hearing to understand speech and learn language </a:t>
            </a:r>
          </a:p>
          <a:p>
            <a:pPr lvl="1" algn="just">
              <a:buNone/>
            </a:pPr>
            <a:endParaRPr lang="en-US" dirty="0"/>
          </a:p>
          <a:p>
            <a:pPr lvl="1" algn="just"/>
            <a:r>
              <a:rPr lang="en-US" dirty="0"/>
              <a:t>and the effects of educational performance.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fontScale="92500" lnSpcReduction="10000"/>
          </a:bodyPr>
          <a:lstStyle/>
          <a:p>
            <a:pPr>
              <a:buFont typeface="Wingdings" pitchFamily="2" charset="2"/>
              <a:buChar char="v"/>
            </a:pPr>
            <a:r>
              <a:rPr lang="en-GB" b="1" dirty="0"/>
              <a:t> Hearing loss can be classified into two</a:t>
            </a:r>
          </a:p>
          <a:p>
            <a:pPr marL="514350" indent="-514350">
              <a:buAutoNum type="arabicPeriod"/>
            </a:pPr>
            <a:r>
              <a:rPr lang="en-GB" b="1" dirty="0"/>
              <a:t>Hard of hearing </a:t>
            </a:r>
          </a:p>
          <a:p>
            <a:pPr marL="514350" indent="-514350">
              <a:buFont typeface="Wingdings" pitchFamily="2" charset="2"/>
              <a:buChar char="Ø"/>
            </a:pPr>
            <a:r>
              <a:rPr lang="en-GB" sz="3000" dirty="0"/>
              <a:t>It is a less severe hearing loss </a:t>
            </a:r>
          </a:p>
          <a:p>
            <a:pPr marL="514350" indent="-514350">
              <a:buFont typeface="Wingdings" pitchFamily="2" charset="2"/>
              <a:buChar char="Ø"/>
            </a:pPr>
            <a:r>
              <a:rPr lang="en-US" sz="3000" dirty="0"/>
              <a:t>can process information from sounds</a:t>
            </a:r>
          </a:p>
          <a:p>
            <a:pPr marL="514350" indent="-514350">
              <a:buFont typeface="Wingdings" pitchFamily="2" charset="2"/>
              <a:buChar char="Ø"/>
            </a:pPr>
            <a:r>
              <a:rPr lang="en-US" sz="3000" dirty="0"/>
              <a:t>usually profit from amplification provided by </a:t>
            </a:r>
            <a:r>
              <a:rPr lang="en-US" sz="3000" dirty="0">
                <a:solidFill>
                  <a:srgbClr val="FF0000"/>
                </a:solidFill>
              </a:rPr>
              <a:t>hearing aids. </a:t>
            </a:r>
          </a:p>
          <a:p>
            <a:pPr marL="514350" indent="-514350">
              <a:buNone/>
            </a:pPr>
            <a:r>
              <a:rPr lang="en-US" b="1" dirty="0"/>
              <a:t>2. Deafness </a:t>
            </a:r>
          </a:p>
          <a:p>
            <a:pPr marL="514350" indent="-514350">
              <a:buFont typeface="Wingdings" pitchFamily="2" charset="2"/>
              <a:buChar char="Ø"/>
            </a:pPr>
            <a:r>
              <a:rPr lang="en-US" sz="3000" dirty="0"/>
              <a:t>It is a severe disability.  </a:t>
            </a:r>
          </a:p>
          <a:p>
            <a:pPr marL="514350" indent="-514350">
              <a:buFont typeface="Wingdings" pitchFamily="2" charset="2"/>
              <a:buChar char="Ø"/>
            </a:pPr>
            <a:r>
              <a:rPr lang="en-US" sz="3000" dirty="0"/>
              <a:t>It prevents understanding speech through the ear.  </a:t>
            </a:r>
          </a:p>
          <a:p>
            <a:pPr marL="514350" indent="-514350">
              <a:buFont typeface="Wingdings" pitchFamily="2" charset="2"/>
              <a:buChar char="Ø"/>
            </a:pPr>
            <a:r>
              <a:rPr lang="en-US" sz="3000" dirty="0"/>
              <a:t>have little </a:t>
            </a:r>
            <a:r>
              <a:rPr lang="en-US" sz="3000" dirty="0">
                <a:solidFill>
                  <a:srgbClr val="FF0000"/>
                </a:solidFill>
              </a:rPr>
              <a:t>functional hearing</a:t>
            </a:r>
            <a:r>
              <a:rPr lang="en-US" sz="3000" dirty="0"/>
              <a:t>, even with a hearing aid</a:t>
            </a:r>
          </a:p>
          <a:p>
            <a:pPr marL="514350" indent="-514350">
              <a:buFont typeface="Wingdings" pitchFamily="2" charset="2"/>
              <a:buChar char="Ø"/>
            </a:pPr>
            <a:r>
              <a:rPr lang="en-US" sz="3000" dirty="0"/>
              <a:t>do not use hearing as a primary sense for getting information. </a:t>
            </a:r>
            <a:endParaRPr lang="en-GB"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fontScale="92500" lnSpcReduction="10000"/>
          </a:bodyPr>
          <a:lstStyle/>
          <a:p>
            <a:pPr>
              <a:buFont typeface="Wingdings" pitchFamily="2" charset="2"/>
              <a:buChar char="v"/>
            </a:pPr>
            <a:r>
              <a:rPr lang="en-US" b="1" dirty="0"/>
              <a:t>Measurement of Hearing Ability </a:t>
            </a:r>
          </a:p>
          <a:p>
            <a:pPr algn="just">
              <a:buFont typeface="Wingdings" pitchFamily="2" charset="2"/>
              <a:buChar char="Ø"/>
            </a:pPr>
            <a:r>
              <a:rPr lang="en-US" sz="2800" dirty="0"/>
              <a:t>The apparatus used to measure hearing loss is the </a:t>
            </a:r>
            <a:r>
              <a:rPr lang="en-US" sz="2800" dirty="0">
                <a:solidFill>
                  <a:srgbClr val="FF0000"/>
                </a:solidFill>
              </a:rPr>
              <a:t>audiometer</a:t>
            </a:r>
            <a:r>
              <a:rPr lang="en-US" sz="2800" dirty="0"/>
              <a:t>.  </a:t>
            </a:r>
          </a:p>
          <a:p>
            <a:pPr algn="just">
              <a:buNone/>
            </a:pPr>
            <a:endParaRPr lang="en-US" sz="2800" dirty="0"/>
          </a:p>
          <a:p>
            <a:pPr algn="just">
              <a:buFont typeface="Wingdings" pitchFamily="2" charset="2"/>
              <a:buChar char="Ø"/>
            </a:pPr>
            <a:r>
              <a:rPr lang="en-US" sz="2800" dirty="0"/>
              <a:t>The unit of measurement used to express the </a:t>
            </a:r>
            <a:r>
              <a:rPr lang="en-US" sz="2800" dirty="0">
                <a:solidFill>
                  <a:srgbClr val="FF0000"/>
                </a:solidFill>
              </a:rPr>
              <a:t>intensity</a:t>
            </a:r>
            <a:r>
              <a:rPr lang="en-US" sz="2800" dirty="0"/>
              <a:t> or </a:t>
            </a:r>
            <a:r>
              <a:rPr lang="en-US" sz="2800" dirty="0">
                <a:solidFill>
                  <a:srgbClr val="FF0000"/>
                </a:solidFill>
              </a:rPr>
              <a:t>loudness</a:t>
            </a:r>
            <a:r>
              <a:rPr lang="en-US" sz="2800" dirty="0"/>
              <a:t> of sound is the </a:t>
            </a:r>
            <a:r>
              <a:rPr lang="en-US" sz="2800" b="1" dirty="0">
                <a:solidFill>
                  <a:srgbClr val="FF0000"/>
                </a:solidFill>
              </a:rPr>
              <a:t>decibel (dB)</a:t>
            </a:r>
          </a:p>
          <a:p>
            <a:pPr algn="just">
              <a:buNone/>
            </a:pPr>
            <a:endParaRPr lang="en-US" sz="2800" dirty="0"/>
          </a:p>
          <a:p>
            <a:pPr algn="just">
              <a:buFont typeface="Wingdings" pitchFamily="2" charset="2"/>
              <a:buChar char="Ø"/>
            </a:pPr>
            <a:r>
              <a:rPr lang="en-US" sz="2800" dirty="0"/>
              <a:t> The frequency is expressed in </a:t>
            </a:r>
            <a:r>
              <a:rPr lang="en-US" sz="2800" i="1" dirty="0">
                <a:solidFill>
                  <a:srgbClr val="FF0000"/>
                </a:solidFill>
              </a:rPr>
              <a:t>hertz (Hz).</a:t>
            </a:r>
          </a:p>
          <a:p>
            <a:pPr algn="just">
              <a:buNone/>
            </a:pPr>
            <a:endParaRPr lang="en-US" sz="2800" i="1" dirty="0"/>
          </a:p>
          <a:p>
            <a:pPr algn="just">
              <a:buFont typeface="Wingdings" pitchFamily="2" charset="2"/>
              <a:buChar char="Ø"/>
            </a:pPr>
            <a:r>
              <a:rPr lang="en-US" sz="2800" dirty="0"/>
              <a:t>The more significant the loss, the larger the number value. </a:t>
            </a:r>
          </a:p>
          <a:p>
            <a:pPr algn="just">
              <a:buNone/>
            </a:pPr>
            <a:endParaRPr lang="en-US" sz="2800" dirty="0"/>
          </a:p>
          <a:p>
            <a:pPr algn="just">
              <a:buFont typeface="Wingdings" pitchFamily="2" charset="2"/>
              <a:buChar char="Ø"/>
            </a:pPr>
            <a:r>
              <a:rPr lang="en-US" sz="2800" dirty="0"/>
              <a:t>The results measured by audiometer are charted on a graph called an </a:t>
            </a:r>
            <a:r>
              <a:rPr lang="en-US" sz="2800" dirty="0">
                <a:solidFill>
                  <a:srgbClr val="FF0000"/>
                </a:solidFill>
              </a:rPr>
              <a:t>audiogram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images2.jpg"/>
          <p:cNvPicPr>
            <a:picLocks noGrp="1" noChangeAspect="1" noChangeArrowheads="1"/>
          </p:cNvPicPr>
          <p:nvPr>
            <p:ph idx="1"/>
          </p:nvPr>
        </p:nvPicPr>
        <p:blipFill>
          <a:blip r:embed="rId2"/>
          <a:srcRect/>
          <a:stretch>
            <a:fillRect/>
          </a:stretch>
        </p:blipFill>
        <p:spPr bwMode="auto">
          <a:xfrm>
            <a:off x="1524000" y="1295400"/>
            <a:ext cx="5334000" cy="3962400"/>
          </a:xfrm>
          <a:prstGeom prst="rect">
            <a:avLst/>
          </a:prstGeom>
          <a:noFill/>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images4.jpg"/>
          <p:cNvPicPr>
            <a:picLocks noGrp="1" noChangeAspect="1" noChangeArrowheads="1"/>
          </p:cNvPicPr>
          <p:nvPr>
            <p:ph idx="1"/>
          </p:nvPr>
        </p:nvPicPr>
        <p:blipFill>
          <a:blip r:embed="rId2"/>
          <a:srcRect/>
          <a:stretch>
            <a:fillRect/>
          </a:stretch>
        </p:blipFill>
        <p:spPr bwMode="auto">
          <a:xfrm>
            <a:off x="1219200" y="1143000"/>
            <a:ext cx="5486400" cy="41148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96000"/>
          </a:xfrm>
        </p:spPr>
        <p:txBody>
          <a:bodyPr>
            <a:normAutofit/>
          </a:bodyPr>
          <a:lstStyle/>
          <a:p>
            <a:pPr>
              <a:buFont typeface="Wingdings" pitchFamily="2" charset="2"/>
              <a:buChar char="v"/>
            </a:pPr>
            <a:r>
              <a:rPr lang="en-US" b="1" dirty="0"/>
              <a:t> Special Needs Education (SNE) Defined </a:t>
            </a:r>
          </a:p>
          <a:p>
            <a:pPr algn="just">
              <a:buFont typeface="Wingdings" pitchFamily="2" charset="2"/>
              <a:buChar char="Ø"/>
            </a:pPr>
            <a:r>
              <a:rPr lang="en-US" sz="2800" dirty="0"/>
              <a:t>SNE is an </a:t>
            </a:r>
            <a:r>
              <a:rPr lang="en-US" sz="2800" dirty="0">
                <a:solidFill>
                  <a:srgbClr val="FF0000"/>
                </a:solidFill>
              </a:rPr>
              <a:t>individualized</a:t>
            </a:r>
            <a:r>
              <a:rPr lang="en-US" sz="2800" dirty="0"/>
              <a:t> and </a:t>
            </a:r>
            <a:r>
              <a:rPr lang="en-US" sz="2800" dirty="0">
                <a:solidFill>
                  <a:srgbClr val="FF0000"/>
                </a:solidFill>
              </a:rPr>
              <a:t>tailor-made</a:t>
            </a:r>
            <a:r>
              <a:rPr lang="en-US" sz="2800" dirty="0"/>
              <a:t> education for each child with a special need. </a:t>
            </a:r>
          </a:p>
          <a:p>
            <a:pPr algn="just">
              <a:buNone/>
            </a:pPr>
            <a:endParaRPr lang="en-US" sz="2800" dirty="0"/>
          </a:p>
          <a:p>
            <a:pPr algn="just">
              <a:buFont typeface="Wingdings" pitchFamily="2" charset="2"/>
              <a:buChar char="Ø"/>
            </a:pPr>
            <a:r>
              <a:rPr lang="en-US" sz="2800" dirty="0"/>
              <a:t>It is ‘</a:t>
            </a:r>
            <a:r>
              <a:rPr lang="en-US" sz="2800" dirty="0">
                <a:solidFill>
                  <a:srgbClr val="FF0000"/>
                </a:solidFill>
              </a:rPr>
              <a:t>specially designed instruction</a:t>
            </a:r>
            <a:r>
              <a:rPr lang="en-US" sz="2800" dirty="0"/>
              <a:t>, at no cost to the parents or guardians, to meet the unique needs of a child with a disability. Including: </a:t>
            </a:r>
            <a:endParaRPr lang="en-US" dirty="0">
              <a:solidFill>
                <a:srgbClr val="FF0000"/>
              </a:solidFill>
            </a:endParaRPr>
          </a:p>
          <a:p>
            <a:pPr lvl="1"/>
            <a:r>
              <a:rPr lang="en-US" dirty="0"/>
              <a:t>instruction in physical education</a:t>
            </a:r>
          </a:p>
          <a:p>
            <a:pPr lvl="1"/>
            <a:r>
              <a:rPr lang="en-US" dirty="0"/>
              <a:t>Providing </a:t>
            </a:r>
            <a:r>
              <a:rPr lang="en-US" dirty="0">
                <a:solidFill>
                  <a:srgbClr val="CC00CC"/>
                </a:solidFill>
              </a:rPr>
              <a:t>related services</a:t>
            </a:r>
            <a:r>
              <a:rPr lang="en-US" dirty="0"/>
              <a:t>, as needed</a:t>
            </a:r>
          </a:p>
          <a:p>
            <a:pPr lvl="1"/>
            <a:r>
              <a:rPr lang="en-US" dirty="0"/>
              <a:t>Adapting </a:t>
            </a:r>
            <a:r>
              <a:rPr lang="en-US" dirty="0">
                <a:solidFill>
                  <a:srgbClr val="CC00CC"/>
                </a:solidFill>
              </a:rPr>
              <a:t>curriculum</a:t>
            </a:r>
            <a:r>
              <a:rPr lang="en-US" dirty="0"/>
              <a:t> content</a:t>
            </a:r>
          </a:p>
          <a:p>
            <a:pPr lvl="1"/>
            <a:r>
              <a:rPr lang="en-US" dirty="0"/>
              <a:t>Adapting </a:t>
            </a:r>
            <a:r>
              <a:rPr lang="en-US" dirty="0">
                <a:solidFill>
                  <a:srgbClr val="CC00CC"/>
                </a:solidFill>
              </a:rPr>
              <a:t>methodology</a:t>
            </a:r>
          </a:p>
          <a:p>
            <a:pPr lvl="1"/>
            <a:r>
              <a:rPr lang="en-US" dirty="0"/>
              <a:t>Adapting </a:t>
            </a:r>
            <a:r>
              <a:rPr lang="en-US" dirty="0">
                <a:solidFill>
                  <a:srgbClr val="CC00CC"/>
                </a:solidFill>
              </a:rPr>
              <a:t>environment</a:t>
            </a:r>
          </a:p>
          <a:p>
            <a:pPr lvl="1">
              <a:buNone/>
            </a:pPr>
            <a:endParaRPr lang="en-US" dirty="0"/>
          </a:p>
          <a:p>
            <a:pPr lvl="1"/>
            <a:endParaRPr lang="en-GB"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index.png"/>
          <p:cNvPicPr>
            <a:picLocks noGrp="1" noChangeAspect="1" noChangeArrowheads="1"/>
          </p:cNvPicPr>
          <p:nvPr>
            <p:ph idx="1"/>
          </p:nvPr>
        </p:nvPicPr>
        <p:blipFill>
          <a:blip r:embed="rId2"/>
          <a:srcRect/>
          <a:stretch>
            <a:fillRect/>
          </a:stretch>
        </p:blipFill>
        <p:spPr bwMode="auto">
          <a:xfrm>
            <a:off x="1524000" y="990600"/>
            <a:ext cx="5257800" cy="4343400"/>
          </a:xfrm>
          <a:prstGeom prst="rect">
            <a:avLst/>
          </a:prstGeom>
          <a:noFill/>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48400"/>
          </a:xfrm>
        </p:spPr>
        <p:txBody>
          <a:bodyPr/>
          <a:lstStyle/>
          <a:p>
            <a:pPr algn="just">
              <a:buFont typeface="Wingdings" pitchFamily="2" charset="2"/>
              <a:buChar char="v"/>
            </a:pPr>
            <a:r>
              <a:rPr lang="en-US" b="1" dirty="0"/>
              <a:t>Classification of Hearing Impairment </a:t>
            </a:r>
          </a:p>
          <a:p>
            <a:pPr algn="just">
              <a:buNone/>
            </a:pPr>
            <a:r>
              <a:rPr lang="en-US" dirty="0"/>
              <a:t>based on the </a:t>
            </a:r>
            <a:r>
              <a:rPr lang="en-US" b="1" u="sng" dirty="0"/>
              <a:t>age of onset </a:t>
            </a:r>
            <a:r>
              <a:rPr lang="en-US" dirty="0"/>
              <a:t>of the hearing loss. </a:t>
            </a:r>
          </a:p>
          <a:p>
            <a:pPr algn="just">
              <a:buNone/>
            </a:pPr>
            <a:endParaRPr lang="en-US" sz="1400" dirty="0"/>
          </a:p>
          <a:p>
            <a:pPr algn="just">
              <a:buNone/>
            </a:pPr>
            <a:r>
              <a:rPr lang="en-US" dirty="0"/>
              <a:t>1. </a:t>
            </a:r>
            <a:r>
              <a:rPr lang="en-US" b="1" dirty="0"/>
              <a:t>Congenital</a:t>
            </a:r>
            <a:r>
              <a:rPr lang="en-US" dirty="0"/>
              <a:t> or </a:t>
            </a:r>
            <a:r>
              <a:rPr lang="en-US" b="1" dirty="0"/>
              <a:t>Pre-lingual</a:t>
            </a:r>
            <a:r>
              <a:rPr lang="en-US" dirty="0"/>
              <a:t> hearing loss: </a:t>
            </a:r>
          </a:p>
          <a:p>
            <a:pPr lvl="1" algn="just"/>
            <a:r>
              <a:rPr lang="en-US" dirty="0"/>
              <a:t>occurs </a:t>
            </a:r>
            <a:r>
              <a:rPr lang="en-US" dirty="0">
                <a:solidFill>
                  <a:srgbClr val="FF0000"/>
                </a:solidFill>
              </a:rPr>
              <a:t>at birth </a:t>
            </a:r>
            <a:r>
              <a:rPr lang="en-US" dirty="0"/>
              <a:t>or </a:t>
            </a:r>
            <a:r>
              <a:rPr lang="en-US" dirty="0">
                <a:solidFill>
                  <a:srgbClr val="FF0000"/>
                </a:solidFill>
              </a:rPr>
              <a:t>at an early age </a:t>
            </a:r>
            <a:r>
              <a:rPr lang="en-US" dirty="0"/>
              <a:t>before speech and language is developed</a:t>
            </a:r>
          </a:p>
          <a:p>
            <a:pPr lvl="1" algn="just">
              <a:buNone/>
            </a:pPr>
            <a:endParaRPr lang="en-US" dirty="0"/>
          </a:p>
          <a:p>
            <a:pPr algn="just">
              <a:buNone/>
            </a:pPr>
            <a:r>
              <a:rPr lang="en-US" dirty="0"/>
              <a:t>2. </a:t>
            </a:r>
            <a:r>
              <a:rPr lang="en-US" b="1" dirty="0"/>
              <a:t>Acquired</a:t>
            </a:r>
            <a:r>
              <a:rPr lang="en-US" dirty="0"/>
              <a:t>, or </a:t>
            </a:r>
            <a:r>
              <a:rPr lang="en-US" b="1" dirty="0"/>
              <a:t>Post-lingual</a:t>
            </a:r>
            <a:r>
              <a:rPr lang="en-US" dirty="0"/>
              <a:t> hearing loss </a:t>
            </a:r>
          </a:p>
          <a:p>
            <a:pPr lvl="1" algn="just"/>
            <a:r>
              <a:rPr lang="en-US" dirty="0"/>
              <a:t>It occurs after the development of speech and language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48400"/>
          </a:xfrm>
        </p:spPr>
        <p:txBody>
          <a:bodyPr>
            <a:normAutofit lnSpcReduction="10000"/>
          </a:bodyPr>
          <a:lstStyle/>
          <a:p>
            <a:pPr>
              <a:buFont typeface="Wingdings" pitchFamily="2" charset="2"/>
              <a:buChar char="v"/>
            </a:pPr>
            <a:r>
              <a:rPr lang="en-US" dirty="0"/>
              <a:t>Based on the </a:t>
            </a:r>
            <a:r>
              <a:rPr lang="en-US" b="1" u="sng" dirty="0"/>
              <a:t>degree</a:t>
            </a:r>
            <a:r>
              <a:rPr lang="en-US" dirty="0"/>
              <a:t> of the hearing loss</a:t>
            </a:r>
          </a:p>
          <a:p>
            <a:pPr marL="514350" indent="-514350" algn="just">
              <a:buAutoNum type="arabicPeriod"/>
            </a:pPr>
            <a:r>
              <a:rPr lang="en-US" sz="2800" b="1" dirty="0"/>
              <a:t>Mild hearing impairment (27-40dB):-</a:t>
            </a:r>
          </a:p>
          <a:p>
            <a:pPr marL="514350" indent="-514350" algn="just">
              <a:buFont typeface="Wingdings" pitchFamily="2" charset="2"/>
              <a:buChar char="Ø"/>
            </a:pPr>
            <a:r>
              <a:rPr lang="en-US" sz="2800" dirty="0"/>
              <a:t>Results difficulty with distant speech.  </a:t>
            </a:r>
          </a:p>
          <a:p>
            <a:pPr marL="514350" indent="-514350" algn="just">
              <a:buFont typeface="Wingdings" pitchFamily="2" charset="2"/>
              <a:buChar char="Ø"/>
            </a:pPr>
            <a:r>
              <a:rPr lang="en-US" sz="2800" dirty="0"/>
              <a:t>Students with mild losses may need favorable seating: </a:t>
            </a:r>
          </a:p>
          <a:p>
            <a:pPr algn="just">
              <a:buFont typeface="Wingdings" pitchFamily="2" charset="2"/>
              <a:buChar char="Ø"/>
            </a:pPr>
            <a:r>
              <a:rPr lang="en-US" sz="2800" dirty="0"/>
              <a:t>Hears only some louder-voiced speech sounds</a:t>
            </a:r>
          </a:p>
          <a:p>
            <a:pPr marL="514350" indent="-514350" algn="just">
              <a:buNone/>
            </a:pPr>
            <a:r>
              <a:rPr lang="en-US" sz="2800" b="1" dirty="0"/>
              <a:t>2. Moderate (41-60 dB):-</a:t>
            </a:r>
          </a:p>
          <a:p>
            <a:pPr algn="just">
              <a:buFont typeface="Wingdings" pitchFamily="2" charset="2"/>
              <a:buChar char="Ø"/>
            </a:pPr>
            <a:r>
              <a:rPr lang="en-US" sz="2800" dirty="0"/>
              <a:t>Misses most speech sounds at normal conversational level</a:t>
            </a:r>
            <a:endParaRPr lang="en-US" sz="2800" b="1" dirty="0"/>
          </a:p>
          <a:p>
            <a:pPr algn="just">
              <a:buFont typeface="Wingdings" pitchFamily="2" charset="2"/>
              <a:buChar char="Ø"/>
            </a:pPr>
            <a:r>
              <a:rPr lang="en-US" sz="2800" dirty="0"/>
              <a:t>This individual most likely can understand conversational speech at </a:t>
            </a:r>
            <a:r>
              <a:rPr lang="en-US" sz="2800" dirty="0">
                <a:solidFill>
                  <a:srgbClr val="FF0000"/>
                </a:solidFill>
              </a:rPr>
              <a:t>a distance of three to five feet.  </a:t>
            </a:r>
          </a:p>
          <a:p>
            <a:pPr algn="just">
              <a:buFont typeface="Wingdings" pitchFamily="2" charset="2"/>
              <a:buChar char="Ø"/>
            </a:pPr>
            <a:r>
              <a:rPr lang="en-US" sz="2800" dirty="0"/>
              <a:t>The student probably needs a hearing aid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a:bodyPr>
          <a:lstStyle/>
          <a:p>
            <a:pPr>
              <a:buNone/>
            </a:pPr>
            <a:r>
              <a:rPr lang="en-US" sz="2800" b="1" dirty="0"/>
              <a:t>3. Severe (60</a:t>
            </a:r>
            <a:r>
              <a:rPr lang="en-US" sz="2800" dirty="0"/>
              <a:t>-</a:t>
            </a:r>
            <a:r>
              <a:rPr lang="en-US" sz="2800" b="1" dirty="0"/>
              <a:t>80 dB</a:t>
            </a:r>
            <a:r>
              <a:rPr lang="en-US" sz="2800" dirty="0"/>
              <a:t>):- </a:t>
            </a:r>
          </a:p>
          <a:p>
            <a:pPr algn="just">
              <a:buFont typeface="Wingdings" pitchFamily="2" charset="2"/>
              <a:buChar char="Ø"/>
            </a:pPr>
            <a:r>
              <a:rPr lang="en-US" sz="2800" dirty="0"/>
              <a:t>Hears no speech sounds at normal conversational level</a:t>
            </a:r>
          </a:p>
          <a:p>
            <a:pPr algn="just">
              <a:buFont typeface="Wingdings" pitchFamily="2" charset="2"/>
              <a:buChar char="Ø"/>
            </a:pPr>
            <a:r>
              <a:rPr lang="en-US" sz="2800" dirty="0">
                <a:solidFill>
                  <a:srgbClr val="FF0000"/>
                </a:solidFill>
              </a:rPr>
              <a:t>may not be </a:t>
            </a:r>
            <a:r>
              <a:rPr lang="en-US" sz="2800" dirty="0"/>
              <a:t>able to hear a loud voice beyond a distance of 1 to 2 feet.  </a:t>
            </a:r>
          </a:p>
          <a:p>
            <a:pPr algn="just">
              <a:buFont typeface="Wingdings" pitchFamily="2" charset="2"/>
              <a:buChar char="Ø"/>
            </a:pPr>
            <a:r>
              <a:rPr lang="en-US" sz="2800" dirty="0"/>
              <a:t>The student may be able to distinguish some environmental sounds</a:t>
            </a:r>
          </a:p>
          <a:p>
            <a:pPr>
              <a:buNone/>
            </a:pPr>
            <a:endParaRPr lang="en-US" sz="1600" dirty="0"/>
          </a:p>
          <a:p>
            <a:pPr algn="just">
              <a:buNone/>
            </a:pPr>
            <a:r>
              <a:rPr lang="en-US" sz="2800" b="1" dirty="0"/>
              <a:t>4. Profound (80+ dB)</a:t>
            </a:r>
            <a:r>
              <a:rPr lang="en-US" sz="2800" dirty="0"/>
              <a:t>:- </a:t>
            </a:r>
          </a:p>
          <a:p>
            <a:pPr algn="just">
              <a:buFont typeface="Wingdings" pitchFamily="2" charset="2"/>
              <a:buChar char="Ø"/>
            </a:pPr>
            <a:r>
              <a:rPr lang="en-US" sz="2800" dirty="0"/>
              <a:t>They do not rely on hearing as the primary learning channel</a:t>
            </a:r>
          </a:p>
          <a:p>
            <a:pPr algn="just">
              <a:buFont typeface="Wingdings" pitchFamily="2" charset="2"/>
              <a:buChar char="Ø"/>
            </a:pPr>
            <a:r>
              <a:rPr lang="en-US" sz="2800" dirty="0"/>
              <a:t>Hears no speech or other sounds</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normAutofit fontScale="77500" lnSpcReduction="20000"/>
          </a:bodyPr>
          <a:lstStyle/>
          <a:p>
            <a:pPr>
              <a:buNone/>
            </a:pPr>
            <a:r>
              <a:rPr lang="en-US" sz="4100" b="1" dirty="0"/>
              <a:t>Types of Hearing Impairment</a:t>
            </a:r>
            <a:endParaRPr lang="en-GB" sz="4100" dirty="0"/>
          </a:p>
          <a:p>
            <a:pPr>
              <a:buNone/>
            </a:pPr>
            <a:r>
              <a:rPr lang="en-US" b="1" dirty="0"/>
              <a:t>1. Conductive Hearing Loss </a:t>
            </a:r>
            <a:endParaRPr lang="en-GB" b="1" dirty="0"/>
          </a:p>
          <a:p>
            <a:pPr algn="just">
              <a:buFont typeface="Wingdings" pitchFamily="2" charset="2"/>
              <a:buChar char="Ø"/>
            </a:pPr>
            <a:r>
              <a:rPr lang="en-US" sz="3600" dirty="0"/>
              <a:t>It hinders the </a:t>
            </a:r>
            <a:r>
              <a:rPr lang="en-US" sz="3600" dirty="0">
                <a:solidFill>
                  <a:srgbClr val="FF0000"/>
                </a:solidFill>
              </a:rPr>
              <a:t>transmission of vibrations </a:t>
            </a:r>
            <a:r>
              <a:rPr lang="en-US" sz="3600" dirty="0"/>
              <a:t>through the mechanism of the middle ear.</a:t>
            </a:r>
          </a:p>
          <a:p>
            <a:pPr algn="just">
              <a:buNone/>
            </a:pPr>
            <a:endParaRPr lang="en-US" sz="1700" dirty="0"/>
          </a:p>
          <a:p>
            <a:pPr algn="just">
              <a:buFont typeface="Wingdings" pitchFamily="2" charset="2"/>
              <a:buChar char="Ø"/>
            </a:pPr>
            <a:r>
              <a:rPr lang="en-US" sz="3600" dirty="0"/>
              <a:t>The damage is to either the </a:t>
            </a:r>
            <a:r>
              <a:rPr lang="en-US" sz="3600" dirty="0">
                <a:solidFill>
                  <a:srgbClr val="FF0000"/>
                </a:solidFill>
              </a:rPr>
              <a:t>Eardrum</a:t>
            </a:r>
            <a:r>
              <a:rPr lang="en-US" sz="3600" dirty="0"/>
              <a:t> or the </a:t>
            </a:r>
            <a:r>
              <a:rPr lang="en-US" sz="3600" dirty="0" err="1">
                <a:solidFill>
                  <a:srgbClr val="FF0000"/>
                </a:solidFill>
              </a:rPr>
              <a:t>Ossicles</a:t>
            </a:r>
            <a:r>
              <a:rPr lang="en-US" sz="3600" dirty="0"/>
              <a:t>, </a:t>
            </a:r>
          </a:p>
          <a:p>
            <a:pPr algn="just">
              <a:buNone/>
            </a:pPr>
            <a:endParaRPr lang="en-US" sz="1700" dirty="0"/>
          </a:p>
          <a:p>
            <a:pPr algn="just">
              <a:buFont typeface="Wingdings" pitchFamily="2" charset="2"/>
              <a:buChar char="Ø"/>
            </a:pPr>
            <a:r>
              <a:rPr lang="en-US" sz="3600" dirty="0"/>
              <a:t>It also can include blockage of the </a:t>
            </a:r>
            <a:r>
              <a:rPr lang="en-US" sz="3600" dirty="0">
                <a:solidFill>
                  <a:srgbClr val="FF0000"/>
                </a:solidFill>
              </a:rPr>
              <a:t>Ear canal</a:t>
            </a:r>
          </a:p>
          <a:p>
            <a:pPr algn="just">
              <a:buFont typeface="Wingdings" pitchFamily="2" charset="2"/>
              <a:buChar char="Ø"/>
            </a:pPr>
            <a:endParaRPr lang="en-US" sz="1500" dirty="0"/>
          </a:p>
          <a:p>
            <a:pPr algn="just">
              <a:buFont typeface="Wingdings" pitchFamily="2" charset="2"/>
              <a:buChar char="Ø"/>
            </a:pPr>
            <a:r>
              <a:rPr lang="en-US" sz="3600" dirty="0"/>
              <a:t>results from abnormalities or complications of the outer or middle ear.</a:t>
            </a:r>
          </a:p>
          <a:p>
            <a:pPr algn="just">
              <a:buFont typeface="Wingdings" pitchFamily="2" charset="2"/>
              <a:buChar char="Ø"/>
            </a:pPr>
            <a:endParaRPr lang="en-US" sz="1300" dirty="0"/>
          </a:p>
          <a:p>
            <a:pPr algn="just">
              <a:buFont typeface="Wingdings" pitchFamily="2" charset="2"/>
              <a:buChar char="Ø"/>
            </a:pPr>
            <a:r>
              <a:rPr lang="en-US" sz="3600" dirty="0"/>
              <a:t>A build up of excessive wax in the auditory canal can cause a conductive hearing loss. </a:t>
            </a:r>
          </a:p>
          <a:p>
            <a:pPr algn="just">
              <a:buNone/>
            </a:pPr>
            <a:endParaRPr lang="en-GB" sz="1500" dirty="0"/>
          </a:p>
          <a:p>
            <a:pPr algn="just">
              <a:buFont typeface="Wingdings" pitchFamily="2" charset="2"/>
              <a:buChar char="Ø"/>
            </a:pPr>
            <a:r>
              <a:rPr lang="en-US" sz="3600" dirty="0"/>
              <a:t>It can  be </a:t>
            </a:r>
            <a:r>
              <a:rPr lang="en-US" sz="3600" dirty="0">
                <a:solidFill>
                  <a:srgbClr val="FF0000"/>
                </a:solidFill>
              </a:rPr>
              <a:t>corrected</a:t>
            </a:r>
            <a:r>
              <a:rPr lang="en-US" sz="3600" dirty="0"/>
              <a:t> through surgical or medical treatment. </a:t>
            </a:r>
          </a:p>
          <a:p>
            <a:pPr algn="just">
              <a:buFont typeface="Wingdings" pitchFamily="2" charset="2"/>
              <a:buChar char="Ø"/>
            </a:pPr>
            <a:r>
              <a:rPr lang="en-US" sz="3600" dirty="0"/>
              <a:t>They can benefit from Hearing aids</a:t>
            </a:r>
            <a:endParaRPr lang="en-GB" sz="3600"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a:bodyPr>
          <a:lstStyle/>
          <a:p>
            <a:pPr>
              <a:buNone/>
            </a:pPr>
            <a:r>
              <a:rPr lang="en-US" b="1" dirty="0"/>
              <a:t>2. </a:t>
            </a:r>
            <a:r>
              <a:rPr lang="en-US" b="1" dirty="0" err="1"/>
              <a:t>Sensori</a:t>
            </a:r>
            <a:r>
              <a:rPr lang="en-US" b="1" dirty="0"/>
              <a:t>-neural Hearing Loss</a:t>
            </a:r>
          </a:p>
          <a:p>
            <a:pPr algn="just">
              <a:buFont typeface="Wingdings" pitchFamily="2" charset="2"/>
              <a:buChar char="Ø"/>
            </a:pPr>
            <a:r>
              <a:rPr lang="en-US" sz="2800" dirty="0"/>
              <a:t>It refers to damage to the </a:t>
            </a:r>
            <a:r>
              <a:rPr lang="en-US" sz="2800" dirty="0">
                <a:solidFill>
                  <a:srgbClr val="FF0000"/>
                </a:solidFill>
              </a:rPr>
              <a:t>auditory nerve fibers </a:t>
            </a:r>
            <a:r>
              <a:rPr lang="en-US" sz="2800" dirty="0"/>
              <a:t>or other sensitive mechanisms in </a:t>
            </a:r>
            <a:r>
              <a:rPr lang="en-US" sz="2800" dirty="0">
                <a:solidFill>
                  <a:srgbClr val="FF0000"/>
                </a:solidFill>
              </a:rPr>
              <a:t>the inner ear</a:t>
            </a:r>
            <a:r>
              <a:rPr lang="en-US" sz="2800" dirty="0"/>
              <a:t>. </a:t>
            </a:r>
          </a:p>
          <a:p>
            <a:pPr algn="just">
              <a:buFont typeface="Wingdings" pitchFamily="2" charset="2"/>
              <a:buChar char="Ø"/>
            </a:pPr>
            <a:r>
              <a:rPr lang="en-US" sz="2800" dirty="0"/>
              <a:t>It also occurs when the </a:t>
            </a:r>
            <a:r>
              <a:rPr lang="en-US" sz="2800" dirty="0">
                <a:solidFill>
                  <a:srgbClr val="FF0000"/>
                </a:solidFill>
              </a:rPr>
              <a:t>cochlea</a:t>
            </a:r>
            <a:r>
              <a:rPr lang="en-US" sz="2800" dirty="0"/>
              <a:t> is damaged</a:t>
            </a:r>
          </a:p>
          <a:p>
            <a:pPr algn="just">
              <a:buFont typeface="Wingdings" pitchFamily="2" charset="2"/>
              <a:buChar char="Ø"/>
            </a:pPr>
            <a:r>
              <a:rPr lang="en-US" sz="2800" dirty="0"/>
              <a:t>Amplification </a:t>
            </a:r>
            <a:r>
              <a:rPr lang="en-US" sz="2800" dirty="0">
                <a:solidFill>
                  <a:srgbClr val="FF0000"/>
                </a:solidFill>
              </a:rPr>
              <a:t>may not help </a:t>
            </a:r>
            <a:r>
              <a:rPr lang="en-US" sz="2800" dirty="0"/>
              <a:t>the person with sensory neural hearing loss. </a:t>
            </a:r>
          </a:p>
          <a:p>
            <a:pPr algn="just">
              <a:buFont typeface="Wingdings" pitchFamily="2" charset="2"/>
              <a:buChar char="Ø"/>
            </a:pPr>
            <a:r>
              <a:rPr lang="en-US" sz="2800" dirty="0"/>
              <a:t>Surgery or medication </a:t>
            </a:r>
            <a:r>
              <a:rPr lang="en-US" sz="2800" dirty="0">
                <a:solidFill>
                  <a:srgbClr val="FF0000"/>
                </a:solidFill>
              </a:rPr>
              <a:t>cannot correct </a:t>
            </a:r>
            <a:r>
              <a:rPr lang="en-US" sz="2800" dirty="0"/>
              <a:t>most </a:t>
            </a:r>
            <a:r>
              <a:rPr lang="en-US" sz="2800" dirty="0" err="1"/>
              <a:t>sensorineural</a:t>
            </a:r>
            <a:r>
              <a:rPr lang="en-US" sz="2800" dirty="0"/>
              <a:t> hearing loss.  </a:t>
            </a:r>
          </a:p>
          <a:p>
            <a:pPr algn="just">
              <a:buNone/>
            </a:pPr>
            <a:endParaRPr lang="en-US" sz="1600" dirty="0"/>
          </a:p>
          <a:p>
            <a:pPr algn="just">
              <a:buNone/>
            </a:pPr>
            <a:r>
              <a:rPr lang="en-GB" sz="2800" b="1" dirty="0"/>
              <a:t>3. Mixed Hearing Loss </a:t>
            </a:r>
          </a:p>
          <a:p>
            <a:pPr algn="just">
              <a:buFont typeface="Wingdings" pitchFamily="2" charset="2"/>
              <a:buChar char="Ø"/>
            </a:pPr>
            <a:r>
              <a:rPr lang="en-US" sz="2800" dirty="0"/>
              <a:t>conductive hearing loss occurs in combination with a </a:t>
            </a:r>
            <a:r>
              <a:rPr lang="en-US" sz="2800" dirty="0" err="1"/>
              <a:t>sensorineural</a:t>
            </a:r>
            <a:r>
              <a:rPr lang="en-US" sz="2800" dirty="0"/>
              <a:t> hearing loss.</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user\Desktop\humanear_anatomy.jpg"/>
          <p:cNvPicPr>
            <a:picLocks noGrp="1"/>
          </p:cNvPicPr>
          <p:nvPr>
            <p:ph idx="1"/>
          </p:nvPr>
        </p:nvPicPr>
        <p:blipFill>
          <a:blip r:embed="rId2"/>
          <a:srcRect/>
          <a:stretch>
            <a:fillRect/>
          </a:stretch>
        </p:blipFill>
        <p:spPr bwMode="auto">
          <a:xfrm>
            <a:off x="1143000" y="533400"/>
            <a:ext cx="5810250" cy="4906169"/>
          </a:xfrm>
          <a:prstGeom prst="rect">
            <a:avLst/>
          </a:prstGeom>
          <a:noFill/>
          <a:ln w="9525">
            <a:noFill/>
            <a:miter lim="800000"/>
            <a:headEnd/>
            <a:tailEnd/>
          </a:ln>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images.jpg"/>
          <p:cNvPicPr>
            <a:picLocks noGrp="1" noChangeAspect="1" noChangeArrowheads="1"/>
          </p:cNvPicPr>
          <p:nvPr>
            <p:ph idx="1"/>
          </p:nvPr>
        </p:nvPicPr>
        <p:blipFill>
          <a:blip r:embed="rId2"/>
          <a:srcRect/>
          <a:stretch>
            <a:fillRect/>
          </a:stretch>
        </p:blipFill>
        <p:spPr bwMode="auto">
          <a:xfrm>
            <a:off x="1219200" y="914400"/>
            <a:ext cx="6553200" cy="4876800"/>
          </a:xfrm>
          <a:prstGeom prst="rect">
            <a:avLst/>
          </a:prstGeom>
          <a:noFill/>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457200"/>
            <a:ext cx="8229600" cy="6172200"/>
          </a:xfrm>
        </p:spPr>
        <p:txBody>
          <a:bodyPr/>
          <a:lstStyle/>
          <a:p>
            <a:pPr>
              <a:buNone/>
            </a:pPr>
            <a:r>
              <a:rPr lang="en-US" b="1" dirty="0"/>
              <a:t>Causes of Hearing Impairment</a:t>
            </a:r>
          </a:p>
          <a:p>
            <a:pPr>
              <a:buNone/>
            </a:pPr>
            <a:r>
              <a:rPr lang="en-US" dirty="0"/>
              <a:t>A. Genetic Factors</a:t>
            </a:r>
            <a:endParaRPr lang="en-GB" dirty="0"/>
          </a:p>
          <a:p>
            <a:pPr>
              <a:buNone/>
            </a:pPr>
            <a:r>
              <a:rPr lang="en-US" dirty="0"/>
              <a:t>B. Maternal Rubella </a:t>
            </a:r>
            <a:r>
              <a:rPr lang="en-US" sz="2800" dirty="0"/>
              <a:t>(also known as German measles)</a:t>
            </a:r>
            <a:endParaRPr lang="en-GB" dirty="0"/>
          </a:p>
          <a:p>
            <a:pPr>
              <a:buNone/>
            </a:pPr>
            <a:r>
              <a:rPr lang="en-US" dirty="0"/>
              <a:t>C. Prematurity and Complications of Pregnancy</a:t>
            </a:r>
            <a:endParaRPr lang="en-GB" dirty="0"/>
          </a:p>
          <a:p>
            <a:pPr>
              <a:buNone/>
            </a:pPr>
            <a:r>
              <a:rPr lang="en-US" dirty="0"/>
              <a:t>E. Meningitis</a:t>
            </a:r>
            <a:endParaRPr lang="en-GB" dirty="0"/>
          </a:p>
          <a:p>
            <a:pPr>
              <a:buNone/>
            </a:pPr>
            <a:r>
              <a:rPr lang="en-US" dirty="0"/>
              <a:t>D. </a:t>
            </a:r>
            <a:r>
              <a:rPr lang="en-US" dirty="0" err="1"/>
              <a:t>Otitis</a:t>
            </a:r>
            <a:r>
              <a:rPr lang="en-US" dirty="0"/>
              <a:t> media</a:t>
            </a:r>
          </a:p>
          <a:p>
            <a:pPr lvl="1"/>
            <a:r>
              <a:rPr lang="en-US" dirty="0"/>
              <a:t>It is an infection or inflammation of the middle ear. </a:t>
            </a:r>
            <a:endParaRPr lang="en-GB" dirty="0"/>
          </a:p>
          <a:p>
            <a:pPr>
              <a:buNone/>
            </a:pPr>
            <a:r>
              <a:rPr lang="en-US" dirty="0"/>
              <a:t>F. Noise-induced Hearing Loss</a:t>
            </a:r>
            <a:endParaRPr lang="en-GB" dirty="0"/>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 calcmode="lin" valueType="num">
                                      <p:cBhvr additive="base">
                                        <p:cTn id="4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 calcmode="lin" valueType="num">
                                      <p:cBhvr additive="base">
                                        <p:cTn id="4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normAutofit fontScale="55000" lnSpcReduction="20000"/>
          </a:bodyPr>
          <a:lstStyle/>
          <a:p>
            <a:pPr>
              <a:buNone/>
            </a:pPr>
            <a:r>
              <a:rPr lang="en-US" sz="4500" b="1" dirty="0"/>
              <a:t>Characteristics of Children with Hearing Impairment</a:t>
            </a:r>
          </a:p>
          <a:p>
            <a:pPr>
              <a:buNone/>
            </a:pPr>
            <a:r>
              <a:rPr lang="en-US" sz="4500" b="1" dirty="0"/>
              <a:t>1. Language Characteristics</a:t>
            </a:r>
            <a:endParaRPr lang="en-GB" sz="4500" dirty="0"/>
          </a:p>
          <a:p>
            <a:pPr algn="just">
              <a:buFont typeface="Wingdings" pitchFamily="2" charset="2"/>
              <a:buChar char="Ø"/>
            </a:pPr>
            <a:r>
              <a:rPr lang="en-US" sz="3800" dirty="0"/>
              <a:t>Children who are </a:t>
            </a:r>
            <a:r>
              <a:rPr lang="en-US" sz="3800" b="1" dirty="0"/>
              <a:t>born deaf </a:t>
            </a:r>
            <a:r>
              <a:rPr lang="en-US" sz="3800" dirty="0"/>
              <a:t>will not learn speech and language spontaneously, </a:t>
            </a:r>
          </a:p>
          <a:p>
            <a:pPr algn="just">
              <a:buNone/>
            </a:pPr>
            <a:endParaRPr lang="en-US" sz="3800" dirty="0"/>
          </a:p>
          <a:p>
            <a:pPr algn="just">
              <a:buFont typeface="Wingdings" pitchFamily="2" charset="2"/>
              <a:buChar char="Ø"/>
            </a:pPr>
            <a:r>
              <a:rPr lang="en-US" sz="3800" dirty="0"/>
              <a:t>Students with hearing loss have </a:t>
            </a:r>
            <a:r>
              <a:rPr lang="en-US" sz="3800" dirty="0">
                <a:solidFill>
                  <a:srgbClr val="FF0000"/>
                </a:solidFill>
              </a:rPr>
              <a:t>smaller vocabularies </a:t>
            </a:r>
          </a:p>
          <a:p>
            <a:pPr algn="just">
              <a:buNone/>
            </a:pPr>
            <a:endParaRPr lang="en-US" sz="3800" dirty="0"/>
          </a:p>
          <a:p>
            <a:pPr algn="just">
              <a:buFont typeface="Wingdings" pitchFamily="2" charset="2"/>
              <a:buChar char="Ø"/>
            </a:pPr>
            <a:r>
              <a:rPr lang="en-US" sz="3800" dirty="0"/>
              <a:t>Children with hearing loss learn concrete words more easily than abstract words. </a:t>
            </a:r>
          </a:p>
          <a:p>
            <a:pPr algn="just">
              <a:buNone/>
            </a:pPr>
            <a:endParaRPr lang="en-US" sz="3800" dirty="0"/>
          </a:p>
          <a:p>
            <a:pPr algn="just">
              <a:buFont typeface="Wingdings" pitchFamily="2" charset="2"/>
              <a:buChar char="Ø"/>
            </a:pPr>
            <a:r>
              <a:rPr lang="en-US" sz="3800" dirty="0"/>
              <a:t>They also have difficulty </a:t>
            </a:r>
            <a:r>
              <a:rPr lang="en-US" sz="3800" dirty="0">
                <a:solidFill>
                  <a:srgbClr val="FF0000"/>
                </a:solidFill>
              </a:rPr>
              <a:t>with function </a:t>
            </a:r>
            <a:r>
              <a:rPr lang="en-US" sz="3800" dirty="0"/>
              <a:t>words and verb phrases like “the,” “an,” “are,” and “have been”. </a:t>
            </a:r>
          </a:p>
          <a:p>
            <a:pPr algn="just">
              <a:buNone/>
            </a:pPr>
            <a:endParaRPr lang="en-US" sz="1900" dirty="0"/>
          </a:p>
          <a:p>
            <a:pPr algn="just">
              <a:buFont typeface="Wingdings" pitchFamily="2" charset="2"/>
              <a:buChar char="Ø"/>
            </a:pPr>
            <a:r>
              <a:rPr lang="en-US" sz="3800" dirty="0"/>
              <a:t>Most have difficulty understanding and writing sentences with passive voice</a:t>
            </a:r>
          </a:p>
          <a:p>
            <a:pPr algn="just">
              <a:buNone/>
            </a:pPr>
            <a:endParaRPr lang="en-US" sz="1900" dirty="0"/>
          </a:p>
          <a:p>
            <a:pPr algn="just">
              <a:buFont typeface="Wingdings" pitchFamily="2" charset="2"/>
              <a:buChar char="Ø"/>
            </a:pPr>
            <a:r>
              <a:rPr lang="en-US" sz="3800" dirty="0"/>
              <a:t>Many students who are deaf write sentences that are short, incomplete, or improperly arranged. </a:t>
            </a:r>
          </a:p>
          <a:p>
            <a:pPr algn="just">
              <a:buNone/>
            </a:pPr>
            <a:endParaRPr lang="en-US" sz="3800" dirty="0"/>
          </a:p>
          <a:p>
            <a:pPr algn="just">
              <a:buFont typeface="Wingdings" pitchFamily="2" charset="2"/>
              <a:buChar char="Ø"/>
            </a:pPr>
            <a:r>
              <a:rPr lang="en-US" sz="3800" dirty="0"/>
              <a:t>Children with hearing loss may speak </a:t>
            </a:r>
            <a:r>
              <a:rPr lang="en-US" sz="3800" dirty="0">
                <a:solidFill>
                  <a:srgbClr val="FF0000"/>
                </a:solidFill>
              </a:rPr>
              <a:t>too loudly </a:t>
            </a:r>
            <a:r>
              <a:rPr lang="en-US" sz="3800" dirty="0"/>
              <a:t>or </a:t>
            </a:r>
            <a:r>
              <a:rPr lang="en-US" sz="3800" dirty="0">
                <a:solidFill>
                  <a:srgbClr val="FF0000"/>
                </a:solidFill>
              </a:rPr>
              <a:t>not</a:t>
            </a:r>
            <a:r>
              <a:rPr lang="en-US" sz="3800" dirty="0"/>
              <a:t> </a:t>
            </a:r>
            <a:r>
              <a:rPr lang="en-US" sz="3800" dirty="0">
                <a:solidFill>
                  <a:srgbClr val="FF0000"/>
                </a:solidFill>
              </a:rPr>
              <a:t>loudly enough</a:t>
            </a:r>
            <a:r>
              <a:rPr lang="en-US" sz="3400" dirty="0"/>
              <a:t>. </a:t>
            </a:r>
            <a:endParaRPr lang="en-GB" sz="3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 calcmode="lin" valueType="num">
                                      <p:cBhvr additive="base">
                                        <p:cTn id="5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228600"/>
            <a:ext cx="8229600" cy="6629400"/>
          </a:xfrm>
        </p:spPr>
        <p:txBody>
          <a:bodyPr>
            <a:normAutofit fontScale="85000" lnSpcReduction="20000"/>
          </a:bodyPr>
          <a:lstStyle/>
          <a:p>
            <a:pPr>
              <a:buFont typeface="Wingdings" pitchFamily="2" charset="2"/>
              <a:buChar char="q"/>
            </a:pPr>
            <a:r>
              <a:rPr lang="en-GB" dirty="0"/>
              <a:t>Types of related services </a:t>
            </a:r>
          </a:p>
          <a:p>
            <a:r>
              <a:rPr lang="en-GB" sz="2800" dirty="0"/>
              <a:t>Audiology</a:t>
            </a:r>
          </a:p>
          <a:p>
            <a:r>
              <a:rPr lang="en-GB" sz="2800" dirty="0"/>
              <a:t>Counselling services </a:t>
            </a:r>
          </a:p>
          <a:p>
            <a:r>
              <a:rPr lang="en-GB" sz="2800" dirty="0"/>
              <a:t>Early Identification and Assessment</a:t>
            </a:r>
          </a:p>
          <a:p>
            <a:r>
              <a:rPr lang="en-GB" sz="2800" dirty="0"/>
              <a:t>Interpreting services </a:t>
            </a:r>
          </a:p>
          <a:p>
            <a:r>
              <a:rPr lang="en-GB" sz="2800" dirty="0"/>
              <a:t>Medical Services</a:t>
            </a:r>
          </a:p>
          <a:p>
            <a:r>
              <a:rPr lang="en-GB" sz="2800" dirty="0"/>
              <a:t>Occupational therapy </a:t>
            </a:r>
          </a:p>
          <a:p>
            <a:r>
              <a:rPr lang="en-GB" sz="2800" dirty="0"/>
              <a:t>Mobility and orientation services </a:t>
            </a:r>
          </a:p>
          <a:p>
            <a:r>
              <a:rPr lang="en-GB" sz="2800" dirty="0"/>
              <a:t>Parent Counselling and Training</a:t>
            </a:r>
          </a:p>
          <a:p>
            <a:r>
              <a:rPr lang="en-GB" sz="2800" dirty="0"/>
              <a:t>Physical therapy </a:t>
            </a:r>
          </a:p>
          <a:p>
            <a:r>
              <a:rPr lang="en-GB" sz="2800" dirty="0"/>
              <a:t>Psychological services </a:t>
            </a:r>
          </a:p>
          <a:p>
            <a:r>
              <a:rPr lang="en-GB" sz="2800" dirty="0"/>
              <a:t>Recreation</a:t>
            </a:r>
          </a:p>
          <a:p>
            <a:r>
              <a:rPr lang="en-GB" sz="2800" dirty="0"/>
              <a:t>Rehabilitative counselling services </a:t>
            </a:r>
          </a:p>
          <a:p>
            <a:r>
              <a:rPr lang="en-GB" sz="2800" dirty="0"/>
              <a:t>School Health Services </a:t>
            </a:r>
          </a:p>
          <a:p>
            <a:r>
              <a:rPr lang="en-GB" sz="2800" dirty="0"/>
              <a:t>and School Nurse </a:t>
            </a:r>
          </a:p>
          <a:p>
            <a:r>
              <a:rPr lang="en-GB" sz="2800" dirty="0"/>
              <a:t>Services</a:t>
            </a:r>
          </a:p>
          <a:p>
            <a:r>
              <a:rPr lang="en-GB" sz="2600" dirty="0"/>
              <a:t>Speech-language pathology services</a:t>
            </a:r>
          </a:p>
          <a:p>
            <a:r>
              <a:rPr lang="en-GB" sz="2600" dirty="0"/>
              <a:t>Transportation</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324600"/>
          </a:xfrm>
        </p:spPr>
        <p:txBody>
          <a:bodyPr>
            <a:normAutofit lnSpcReduction="10000"/>
          </a:bodyPr>
          <a:lstStyle/>
          <a:p>
            <a:pPr>
              <a:buNone/>
            </a:pPr>
            <a:r>
              <a:rPr lang="en-US" b="1" dirty="0"/>
              <a:t>2. Academic Characteristics</a:t>
            </a:r>
            <a:endParaRPr lang="en-GB" dirty="0"/>
          </a:p>
          <a:p>
            <a:pPr algn="just">
              <a:buFont typeface="Wingdings" pitchFamily="2" charset="2"/>
              <a:buChar char="Ø"/>
            </a:pPr>
            <a:r>
              <a:rPr lang="en-GB" dirty="0"/>
              <a:t> </a:t>
            </a:r>
            <a:r>
              <a:rPr lang="en-US" sz="2800" dirty="0"/>
              <a:t>Most children with hearing loss have difficulty with all areas of academic achievement, especially </a:t>
            </a:r>
            <a:r>
              <a:rPr lang="en-US" sz="2800" dirty="0">
                <a:solidFill>
                  <a:srgbClr val="FF0000"/>
                </a:solidFill>
              </a:rPr>
              <a:t>reading</a:t>
            </a:r>
            <a:r>
              <a:rPr lang="en-US" sz="2800" dirty="0"/>
              <a:t> </a:t>
            </a:r>
            <a:r>
              <a:rPr lang="en-US" sz="2800" dirty="0">
                <a:solidFill>
                  <a:srgbClr val="FF0000"/>
                </a:solidFill>
              </a:rPr>
              <a:t>and math</a:t>
            </a:r>
            <a:r>
              <a:rPr lang="en-US" sz="2800" dirty="0"/>
              <a:t>.  </a:t>
            </a:r>
          </a:p>
          <a:p>
            <a:pPr algn="just">
              <a:buNone/>
            </a:pPr>
            <a:endParaRPr lang="en-US" sz="2800" dirty="0"/>
          </a:p>
          <a:p>
            <a:pPr algn="just">
              <a:buFont typeface="Wingdings" pitchFamily="2" charset="2"/>
              <a:buChar char="Ø"/>
            </a:pPr>
            <a:r>
              <a:rPr lang="en-US" sz="2800" dirty="0"/>
              <a:t>Hearing impaired students lag far behind their hearing peers</a:t>
            </a:r>
          </a:p>
          <a:p>
            <a:pPr algn="just">
              <a:buNone/>
            </a:pPr>
            <a:endParaRPr lang="en-US" sz="2800" dirty="0"/>
          </a:p>
          <a:p>
            <a:pPr algn="just">
              <a:buFont typeface="Wingdings" pitchFamily="2" charset="2"/>
              <a:buChar char="Ø"/>
            </a:pPr>
            <a:r>
              <a:rPr lang="en-US" sz="2800" dirty="0"/>
              <a:t>Their academic success depends on:</a:t>
            </a:r>
          </a:p>
          <a:p>
            <a:pPr lvl="1" algn="just"/>
            <a:r>
              <a:rPr lang="en-US" dirty="0"/>
              <a:t>The age at the onset of the hearing loss</a:t>
            </a:r>
            <a:endParaRPr lang="en-GB" dirty="0"/>
          </a:p>
          <a:p>
            <a:pPr lvl="1" algn="just"/>
            <a:r>
              <a:rPr lang="en-US" dirty="0"/>
              <a:t>The severity of the hearing impairment</a:t>
            </a:r>
          </a:p>
          <a:p>
            <a:pPr lvl="1"/>
            <a:r>
              <a:rPr lang="en-US" dirty="0"/>
              <a:t>The Hearing status of the parents</a:t>
            </a:r>
            <a:endParaRPr lang="en-GB" dirty="0"/>
          </a:p>
          <a:p>
            <a:pPr lvl="1"/>
            <a:r>
              <a:rPr lang="en-US" dirty="0"/>
              <a:t>The socio-economic status of the family.  </a:t>
            </a:r>
            <a:endParaRPr lang="en-GB" sz="2800" dirty="0"/>
          </a:p>
          <a:p>
            <a:pPr lvl="1"/>
            <a:endParaRPr lang="en-GB"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248400"/>
          </a:xfrm>
        </p:spPr>
        <p:txBody>
          <a:bodyPr>
            <a:normAutofit fontScale="92500" lnSpcReduction="10000"/>
          </a:bodyPr>
          <a:lstStyle/>
          <a:p>
            <a:pPr>
              <a:buNone/>
            </a:pPr>
            <a:r>
              <a:rPr lang="en-US" b="1" dirty="0"/>
              <a:t>3. Social Characteristics</a:t>
            </a:r>
            <a:endParaRPr lang="en-GB" dirty="0"/>
          </a:p>
          <a:p>
            <a:r>
              <a:rPr lang="en-US" sz="2800" dirty="0"/>
              <a:t>HL can influence a child’s behavior and socio emotional development.  </a:t>
            </a:r>
          </a:p>
          <a:p>
            <a:pPr>
              <a:buNone/>
            </a:pPr>
            <a:endParaRPr lang="en-US" sz="2800" dirty="0"/>
          </a:p>
          <a:p>
            <a:r>
              <a:rPr lang="en-US" sz="2800" dirty="0"/>
              <a:t>Children with severe to profound HL often report feeling </a:t>
            </a:r>
            <a:r>
              <a:rPr lang="en-US" sz="2800" dirty="0">
                <a:solidFill>
                  <a:srgbClr val="FF0000"/>
                </a:solidFill>
              </a:rPr>
              <a:t>isolated</a:t>
            </a:r>
            <a:r>
              <a:rPr lang="en-US" sz="2800" dirty="0"/>
              <a:t>, without friends and </a:t>
            </a:r>
            <a:r>
              <a:rPr lang="en-US" sz="2800" dirty="0">
                <a:solidFill>
                  <a:srgbClr val="FF0000"/>
                </a:solidFill>
              </a:rPr>
              <a:t>unhappy</a:t>
            </a:r>
            <a:r>
              <a:rPr lang="en-US" sz="2800" dirty="0"/>
              <a:t> in school, </a:t>
            </a:r>
          </a:p>
          <a:p>
            <a:pPr>
              <a:buNone/>
            </a:pPr>
            <a:endParaRPr lang="en-US" sz="2800" dirty="0"/>
          </a:p>
          <a:p>
            <a:r>
              <a:rPr lang="en-US" sz="2800" dirty="0"/>
              <a:t>These social problems appear to be more frequent in children with </a:t>
            </a:r>
            <a:r>
              <a:rPr lang="en-US" sz="2800" dirty="0">
                <a:solidFill>
                  <a:srgbClr val="FF0000"/>
                </a:solidFill>
              </a:rPr>
              <a:t>mild or moderate </a:t>
            </a:r>
            <a:r>
              <a:rPr lang="en-US" sz="2800" dirty="0"/>
              <a:t>HL than in those with </a:t>
            </a:r>
            <a:r>
              <a:rPr lang="en-US" sz="2800" dirty="0">
                <a:solidFill>
                  <a:srgbClr val="FF0000"/>
                </a:solidFill>
              </a:rPr>
              <a:t>severe to profound losses.  </a:t>
            </a:r>
          </a:p>
          <a:p>
            <a:pPr>
              <a:buNone/>
            </a:pPr>
            <a:endParaRPr lang="en-GB" sz="2800" dirty="0"/>
          </a:p>
          <a:p>
            <a:r>
              <a:rPr lang="en-US" sz="2800" dirty="0"/>
              <a:t>Children </a:t>
            </a:r>
            <a:r>
              <a:rPr lang="en-US" sz="2800" dirty="0">
                <a:solidFill>
                  <a:srgbClr val="FF0000"/>
                </a:solidFill>
              </a:rPr>
              <a:t>who are deaf from deaf parents are </a:t>
            </a:r>
            <a:r>
              <a:rPr lang="en-US" sz="2800" dirty="0"/>
              <a:t>thought to have higher level of social maturity and behavioral self-control than do deaf children of hearing parents,</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400800"/>
          </a:xfrm>
        </p:spPr>
        <p:txBody>
          <a:bodyPr>
            <a:normAutofit fontScale="92500" lnSpcReduction="10000"/>
          </a:bodyPr>
          <a:lstStyle/>
          <a:p>
            <a:pPr>
              <a:buNone/>
            </a:pPr>
            <a:r>
              <a:rPr lang="en-US" sz="3000" b="1" dirty="0"/>
              <a:t>Identification &amp; Assessment of Hearing Impairment</a:t>
            </a:r>
          </a:p>
          <a:p>
            <a:pPr marL="514350" indent="-514350">
              <a:buAutoNum type="alphaUcPeriod"/>
            </a:pPr>
            <a:r>
              <a:rPr lang="en-US" sz="3000" b="1" dirty="0"/>
              <a:t>Identification </a:t>
            </a:r>
            <a:endParaRPr lang="en-US" sz="2800" b="1" dirty="0"/>
          </a:p>
          <a:p>
            <a:pPr>
              <a:buNone/>
            </a:pPr>
            <a:r>
              <a:rPr lang="en-US" b="1" dirty="0"/>
              <a:t>Behavioral Indications </a:t>
            </a:r>
            <a:endParaRPr lang="en-GB" dirty="0"/>
          </a:p>
          <a:p>
            <a:pPr lvl="0"/>
            <a:r>
              <a:rPr lang="en-US" sz="3000" dirty="0"/>
              <a:t>lack of Attention</a:t>
            </a:r>
            <a:endParaRPr lang="en-GB" sz="3000" dirty="0"/>
          </a:p>
          <a:p>
            <a:pPr lvl="0"/>
            <a:r>
              <a:rPr lang="en-US" sz="3000" dirty="0"/>
              <a:t>Lack of speech development</a:t>
            </a:r>
            <a:endParaRPr lang="en-GB" sz="3000" dirty="0"/>
          </a:p>
          <a:p>
            <a:pPr lvl="0"/>
            <a:r>
              <a:rPr lang="en-US" sz="3000" dirty="0"/>
              <a:t>Difficulty in following directions</a:t>
            </a:r>
            <a:endParaRPr lang="en-GB" sz="3000" dirty="0"/>
          </a:p>
          <a:p>
            <a:pPr lvl="0"/>
            <a:r>
              <a:rPr lang="en-US" sz="3000" dirty="0"/>
              <a:t>Best work in small Groups</a:t>
            </a:r>
            <a:endParaRPr lang="en-GB" sz="3000" dirty="0"/>
          </a:p>
          <a:p>
            <a:pPr lvl="0"/>
            <a:r>
              <a:rPr lang="en-US" sz="3000" dirty="0"/>
              <a:t>Dependence on classmates for instructions </a:t>
            </a:r>
            <a:endParaRPr lang="en-GB" sz="3000" dirty="0"/>
          </a:p>
          <a:p>
            <a:pPr lvl="0"/>
            <a:r>
              <a:rPr lang="en-US" sz="3000" dirty="0"/>
              <a:t>Turning or cocking of Head </a:t>
            </a:r>
            <a:endParaRPr lang="en-GB" sz="3000" dirty="0"/>
          </a:p>
          <a:p>
            <a:pPr lvl="0"/>
            <a:r>
              <a:rPr lang="en-US" sz="3000" dirty="0"/>
              <a:t>Acting out, stubborn, shy, or withdrawn behavior</a:t>
            </a:r>
            <a:endParaRPr lang="en-GB" sz="3000" dirty="0"/>
          </a:p>
          <a:p>
            <a:pPr lvl="0"/>
            <a:r>
              <a:rPr lang="en-US" sz="3000" dirty="0"/>
              <a:t>Use of Gestures</a:t>
            </a:r>
            <a:endParaRPr lang="en-GB" sz="3000" dirty="0"/>
          </a:p>
          <a:p>
            <a:pPr lvl="0"/>
            <a:r>
              <a:rPr lang="en-US" sz="3000" dirty="0"/>
              <a:t>disparity between expected and actual achievement</a:t>
            </a:r>
            <a:endParaRPr lang="en-GB" sz="3000" dirty="0"/>
          </a:p>
          <a:p>
            <a:pPr lvl="0"/>
            <a:r>
              <a:rPr lang="en-US" sz="3000" dirty="0"/>
              <a:t>Reluctance to participate in oral activities </a:t>
            </a:r>
            <a:endParaRPr lang="en-GB" sz="3000" dirty="0"/>
          </a:p>
          <a:p>
            <a:pPr marL="514350" indent="-514350">
              <a:buNone/>
            </a:pPr>
            <a:endParaRPr lang="en-GB" dirty="0"/>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019800"/>
          </a:xfrm>
        </p:spPr>
        <p:txBody>
          <a:bodyPr>
            <a:normAutofit lnSpcReduction="10000"/>
          </a:bodyPr>
          <a:lstStyle/>
          <a:p>
            <a:pPr>
              <a:buNone/>
            </a:pPr>
            <a:r>
              <a:rPr lang="en-US" b="1" dirty="0"/>
              <a:t>B. Assessment of Hearing Impairment</a:t>
            </a:r>
            <a:endParaRPr lang="en-GB" dirty="0"/>
          </a:p>
          <a:p>
            <a:pPr lvl="0">
              <a:buNone/>
            </a:pPr>
            <a:r>
              <a:rPr lang="en-US" b="1" dirty="0"/>
              <a:t>1. Pure-Tone </a:t>
            </a:r>
            <a:r>
              <a:rPr lang="en-US" b="1" dirty="0" err="1"/>
              <a:t>Audiometry</a:t>
            </a:r>
            <a:endParaRPr lang="en-GB" dirty="0"/>
          </a:p>
          <a:p>
            <a:r>
              <a:rPr lang="en-US" dirty="0"/>
              <a:t>It is used to assess the hearing of </a:t>
            </a:r>
            <a:r>
              <a:rPr lang="en-US" dirty="0">
                <a:solidFill>
                  <a:srgbClr val="FF0000"/>
                </a:solidFill>
              </a:rPr>
              <a:t>older children</a:t>
            </a:r>
            <a:r>
              <a:rPr lang="en-US" dirty="0"/>
              <a:t> and </a:t>
            </a:r>
            <a:r>
              <a:rPr lang="en-US" dirty="0">
                <a:solidFill>
                  <a:srgbClr val="FF0000"/>
                </a:solidFill>
              </a:rPr>
              <a:t>adults</a:t>
            </a:r>
            <a:r>
              <a:rPr lang="en-US" dirty="0"/>
              <a:t>. </a:t>
            </a:r>
          </a:p>
          <a:p>
            <a:pPr>
              <a:buNone/>
            </a:pPr>
            <a:endParaRPr lang="en-US" dirty="0"/>
          </a:p>
          <a:p>
            <a:r>
              <a:rPr lang="en-US" dirty="0"/>
              <a:t>The examiner uses an </a:t>
            </a:r>
            <a:r>
              <a:rPr lang="en-US" dirty="0">
                <a:solidFill>
                  <a:srgbClr val="FF0000"/>
                </a:solidFill>
              </a:rPr>
              <a:t>audiometer</a:t>
            </a:r>
          </a:p>
          <a:p>
            <a:pPr>
              <a:buNone/>
            </a:pPr>
            <a:endParaRPr lang="en-US" dirty="0"/>
          </a:p>
          <a:p>
            <a:r>
              <a:rPr lang="en-US" dirty="0"/>
              <a:t>the child who receives the sound either through:</a:t>
            </a:r>
          </a:p>
          <a:p>
            <a:pPr lvl="1"/>
            <a:r>
              <a:rPr lang="en-US" dirty="0"/>
              <a:t> earphones (air conduction) or </a:t>
            </a:r>
          </a:p>
          <a:p>
            <a:pPr lvl="1"/>
            <a:r>
              <a:rPr lang="en-US" dirty="0"/>
              <a:t>through a </a:t>
            </a:r>
            <a:r>
              <a:rPr lang="en-US" dirty="0">
                <a:solidFill>
                  <a:srgbClr val="FF0000"/>
                </a:solidFill>
              </a:rPr>
              <a:t>bone vibrator </a:t>
            </a:r>
            <a:r>
              <a:rPr lang="en-US" dirty="0"/>
              <a:t>(bone conduction),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normAutofit/>
          </a:bodyPr>
          <a:lstStyle/>
          <a:p>
            <a:pPr lvl="0">
              <a:buNone/>
            </a:pPr>
            <a:r>
              <a:rPr lang="en-US" b="1" dirty="0"/>
              <a:t>2. Speech </a:t>
            </a:r>
            <a:r>
              <a:rPr lang="en-US" b="1" dirty="0" err="1"/>
              <a:t>Audiometry</a:t>
            </a:r>
            <a:endParaRPr lang="en-GB" dirty="0"/>
          </a:p>
          <a:p>
            <a:r>
              <a:rPr lang="en-US" dirty="0"/>
              <a:t>Speech </a:t>
            </a:r>
            <a:r>
              <a:rPr lang="en-US" dirty="0" err="1"/>
              <a:t>audiometry</a:t>
            </a:r>
            <a:r>
              <a:rPr lang="en-US" dirty="0"/>
              <a:t> tests a person’s detection and understanding of speech.  </a:t>
            </a:r>
          </a:p>
          <a:p>
            <a:pPr>
              <a:buNone/>
            </a:pPr>
            <a:endParaRPr lang="en-US" sz="1600" dirty="0"/>
          </a:p>
          <a:p>
            <a:r>
              <a:rPr lang="en-US" dirty="0"/>
              <a:t>A list of one- and two-syllable words is presented at different dB levels. </a:t>
            </a:r>
          </a:p>
          <a:p>
            <a:pPr>
              <a:buNone/>
            </a:pPr>
            <a:endParaRPr lang="en-US" sz="1400" dirty="0"/>
          </a:p>
          <a:p>
            <a:r>
              <a:rPr lang="en-US" dirty="0"/>
              <a:t>The speech reception threshold (SRT)</a:t>
            </a:r>
          </a:p>
          <a:p>
            <a:pPr lvl="1"/>
            <a:r>
              <a:rPr lang="en-US" dirty="0"/>
              <a:t>the dB level at which the individual can understand half the words, is measured and recorded for each ear. </a:t>
            </a:r>
            <a:endParaRPr lang="en-GB"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lstStyle/>
          <a:p>
            <a:pPr lvl="0">
              <a:buNone/>
            </a:pPr>
            <a:r>
              <a:rPr lang="en-US" b="1" dirty="0"/>
              <a:t>3. Alternative audiometric Techniques</a:t>
            </a:r>
            <a:endParaRPr lang="en-GB" dirty="0"/>
          </a:p>
          <a:p>
            <a:r>
              <a:rPr lang="en-US" dirty="0"/>
              <a:t>Are used for testing the hearing of children and individuals with severe disabilities. </a:t>
            </a:r>
          </a:p>
          <a:p>
            <a:pPr>
              <a:buNone/>
            </a:pPr>
            <a:endParaRPr lang="en-US" dirty="0"/>
          </a:p>
          <a:p>
            <a:r>
              <a:rPr lang="en-US" b="1" dirty="0"/>
              <a:t>These are:</a:t>
            </a:r>
          </a:p>
          <a:p>
            <a:pPr lvl="1"/>
            <a:r>
              <a:rPr lang="en-US" dirty="0"/>
              <a:t>Play </a:t>
            </a:r>
            <a:r>
              <a:rPr lang="en-US" dirty="0" err="1"/>
              <a:t>Audiometry</a:t>
            </a:r>
            <a:endParaRPr lang="en-US" dirty="0"/>
          </a:p>
          <a:p>
            <a:pPr lvl="1"/>
            <a:r>
              <a:rPr lang="en-US" dirty="0"/>
              <a:t>Operant Conditioning </a:t>
            </a:r>
            <a:r>
              <a:rPr lang="en-US" dirty="0" err="1"/>
              <a:t>Audiometry</a:t>
            </a:r>
            <a:endParaRPr lang="en-US" dirty="0"/>
          </a:p>
          <a:p>
            <a:pPr lvl="1"/>
            <a:r>
              <a:rPr lang="en-US" dirty="0"/>
              <a:t>Behavior Observation </a:t>
            </a:r>
            <a:r>
              <a:rPr lang="en-US" dirty="0" err="1"/>
              <a:t>Audiometry</a:t>
            </a:r>
            <a:endParaRPr lang="en-GB"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fontScale="92500" lnSpcReduction="20000"/>
          </a:bodyPr>
          <a:lstStyle/>
          <a:p>
            <a:pPr>
              <a:buNone/>
            </a:pPr>
            <a:r>
              <a:rPr lang="en-US" b="1" dirty="0"/>
              <a:t>Educational Approaches/Interventions</a:t>
            </a:r>
          </a:p>
          <a:p>
            <a:pPr>
              <a:buNone/>
            </a:pPr>
            <a:r>
              <a:rPr lang="en-US" b="1" dirty="0"/>
              <a:t>A. Oral/Aural Approaches </a:t>
            </a:r>
            <a:endParaRPr lang="en-GB" dirty="0"/>
          </a:p>
          <a:p>
            <a:r>
              <a:rPr lang="en-US" dirty="0"/>
              <a:t>It makes use of oral and auditory training and speech reading.  </a:t>
            </a:r>
          </a:p>
          <a:p>
            <a:r>
              <a:rPr lang="en-US" dirty="0"/>
              <a:t>This method encourages the use </a:t>
            </a:r>
            <a:r>
              <a:rPr lang="en-US" dirty="0">
                <a:solidFill>
                  <a:srgbClr val="FF0000"/>
                </a:solidFill>
              </a:rPr>
              <a:t>of residual hearing </a:t>
            </a:r>
          </a:p>
          <a:p>
            <a:r>
              <a:rPr lang="en-US" dirty="0"/>
              <a:t>the presentation of material emphasizes the student’s </a:t>
            </a:r>
            <a:r>
              <a:rPr lang="en-US" dirty="0">
                <a:solidFill>
                  <a:srgbClr val="FF0000"/>
                </a:solidFill>
              </a:rPr>
              <a:t>visual and auditory </a:t>
            </a:r>
            <a:r>
              <a:rPr lang="en-US" dirty="0"/>
              <a:t>attention, </a:t>
            </a:r>
          </a:p>
          <a:p>
            <a:r>
              <a:rPr lang="en-US" dirty="0"/>
              <a:t>use of </a:t>
            </a:r>
            <a:r>
              <a:rPr lang="en-US" dirty="0">
                <a:solidFill>
                  <a:srgbClr val="FF0000"/>
                </a:solidFill>
              </a:rPr>
              <a:t>amplification</a:t>
            </a:r>
            <a:r>
              <a:rPr lang="en-US" dirty="0"/>
              <a:t> is stressed.</a:t>
            </a:r>
          </a:p>
          <a:p>
            <a:r>
              <a:rPr lang="en-US" dirty="0"/>
              <a:t>The oral method emphasizes </a:t>
            </a:r>
            <a:r>
              <a:rPr lang="en-US" dirty="0">
                <a:solidFill>
                  <a:srgbClr val="FF0000"/>
                </a:solidFill>
              </a:rPr>
              <a:t>speech reading </a:t>
            </a:r>
            <a:r>
              <a:rPr lang="en-US" dirty="0"/>
              <a:t>and </a:t>
            </a:r>
            <a:r>
              <a:rPr lang="en-US" dirty="0">
                <a:solidFill>
                  <a:srgbClr val="FF0000"/>
                </a:solidFill>
              </a:rPr>
              <a:t>oral speech </a:t>
            </a:r>
            <a:r>
              <a:rPr lang="en-US" dirty="0"/>
              <a:t>as the primary means of communication. </a:t>
            </a:r>
          </a:p>
          <a:p>
            <a:r>
              <a:rPr lang="en-US" dirty="0"/>
              <a:t>Gestures and other movements are generally not used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lvl="0"/>
            <a:r>
              <a:rPr lang="en-US" dirty="0"/>
              <a:t>Auditory Learning</a:t>
            </a:r>
            <a:endParaRPr lang="en-GB" dirty="0"/>
          </a:p>
          <a:p>
            <a:pPr lvl="0"/>
            <a:r>
              <a:rPr lang="en-US" dirty="0"/>
              <a:t>Speech Reading</a:t>
            </a:r>
            <a:endParaRPr lang="en-GB" dirty="0"/>
          </a:p>
          <a:p>
            <a:pPr lvl="0"/>
            <a:r>
              <a:rPr lang="en-US" dirty="0"/>
              <a:t>Cued Speech</a:t>
            </a:r>
            <a:endParaRPr lang="en-GB" dirty="0"/>
          </a:p>
          <a:p>
            <a:r>
              <a:rPr lang="en-US" dirty="0"/>
              <a:t>Total Communication </a:t>
            </a:r>
            <a:endParaRPr lang="en-GB" dirty="0"/>
          </a:p>
          <a:p>
            <a:pPr lvl="0"/>
            <a:r>
              <a:rPr lang="en-US" dirty="0"/>
              <a:t>Finger spelling</a:t>
            </a:r>
            <a:endParaRPr lang="en-GB" dirty="0"/>
          </a:p>
          <a:p>
            <a:endParaRPr lang="en-GB"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ctr">
              <a:buNone/>
            </a:pPr>
            <a:endParaRPr lang="en-US" sz="5400" b="1" dirty="0"/>
          </a:p>
          <a:p>
            <a:pPr algn="ctr">
              <a:buNone/>
            </a:pPr>
            <a:endParaRPr lang="en-US" sz="5400" b="1" dirty="0"/>
          </a:p>
          <a:p>
            <a:pPr algn="ctr">
              <a:buNone/>
            </a:pPr>
            <a:r>
              <a:rPr lang="en-US" sz="5400" b="1" dirty="0"/>
              <a:t>Children with Communication Disorders </a:t>
            </a:r>
            <a:endParaRPr lang="en-GB" sz="5400"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248400"/>
          </a:xfrm>
        </p:spPr>
        <p:txBody>
          <a:bodyPr>
            <a:normAutofit lnSpcReduction="10000"/>
          </a:bodyPr>
          <a:lstStyle/>
          <a:p>
            <a:pPr>
              <a:buNone/>
            </a:pPr>
            <a:r>
              <a:rPr lang="en-US" b="1" dirty="0"/>
              <a:t>Definition of Terms</a:t>
            </a:r>
          </a:p>
          <a:p>
            <a:pPr>
              <a:buNone/>
            </a:pPr>
            <a:r>
              <a:rPr lang="en-US" b="1" dirty="0"/>
              <a:t>Language </a:t>
            </a:r>
          </a:p>
          <a:p>
            <a:r>
              <a:rPr lang="en-US" sz="3000" dirty="0"/>
              <a:t>it is a </a:t>
            </a:r>
            <a:r>
              <a:rPr lang="en-US" sz="3000" dirty="0">
                <a:solidFill>
                  <a:srgbClr val="FF0000"/>
                </a:solidFill>
              </a:rPr>
              <a:t>formalized code used </a:t>
            </a:r>
            <a:r>
              <a:rPr lang="en-US" sz="3000" dirty="0"/>
              <a:t>by a group of people to communicate with one another or it can be defined as a system used by a group of people for giving meaning to sounds, words, gestures, and other symbols to enable communication with each other. </a:t>
            </a:r>
            <a:endParaRPr lang="en-US" sz="3000" b="1" dirty="0"/>
          </a:p>
          <a:p>
            <a:pPr>
              <a:buNone/>
            </a:pPr>
            <a:r>
              <a:rPr lang="en-US" b="1" dirty="0"/>
              <a:t>Speech </a:t>
            </a:r>
            <a:endParaRPr lang="en-GB" dirty="0"/>
          </a:p>
          <a:p>
            <a:r>
              <a:rPr lang="en-US" sz="2800" dirty="0"/>
              <a:t>Speech is the oral </a:t>
            </a:r>
            <a:r>
              <a:rPr lang="en-US" sz="2800" dirty="0">
                <a:solidFill>
                  <a:srgbClr val="FF0000"/>
                </a:solidFill>
              </a:rPr>
              <a:t>production of language</a:t>
            </a:r>
            <a:r>
              <a:rPr lang="en-US" sz="2800" dirty="0"/>
              <a:t>.  It is the </a:t>
            </a:r>
            <a:r>
              <a:rPr lang="en-US" sz="2800" dirty="0">
                <a:solidFill>
                  <a:srgbClr val="FF0000"/>
                </a:solidFill>
              </a:rPr>
              <a:t>actual behavior </a:t>
            </a:r>
            <a:r>
              <a:rPr lang="en-US" sz="2800" dirty="0"/>
              <a:t>of producing a language code by making appropriate vocal sound patterns. </a:t>
            </a:r>
            <a:endParaRPr lang="en-GB" sz="2800" dirty="0"/>
          </a:p>
          <a:p>
            <a:r>
              <a:rPr lang="en-US" b="1" dirty="0"/>
              <a:t>Communication </a:t>
            </a:r>
            <a:endParaRPr lang="en-GB"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normAutofit fontScale="85000" lnSpcReduction="20000"/>
          </a:bodyPr>
          <a:lstStyle/>
          <a:p>
            <a:pPr>
              <a:buFont typeface="Wingdings" pitchFamily="2" charset="2"/>
              <a:buChar char="q"/>
            </a:pPr>
            <a:r>
              <a:rPr lang="en-US" sz="3000" b="1" dirty="0"/>
              <a:t>Special Education as Intervention</a:t>
            </a:r>
          </a:p>
          <a:p>
            <a:pPr algn="just">
              <a:buFont typeface="Wingdings" pitchFamily="2" charset="2"/>
              <a:buChar char="Ø"/>
            </a:pPr>
            <a:r>
              <a:rPr lang="en-US" sz="2800" dirty="0"/>
              <a:t>SNE is purposeful intervention designed to prevent, eliminate, and/or overcome the obstacles that might keep a child with disabilities from learning and from full and active participation in school and society. </a:t>
            </a:r>
          </a:p>
          <a:p>
            <a:pPr algn="just">
              <a:buNone/>
            </a:pPr>
            <a:endParaRPr lang="en-US" sz="2800" dirty="0"/>
          </a:p>
          <a:p>
            <a:pPr algn="just">
              <a:buFont typeface="Wingdings" pitchFamily="2" charset="2"/>
              <a:buChar char="Ø"/>
            </a:pPr>
            <a:r>
              <a:rPr lang="en-US" sz="2800" dirty="0"/>
              <a:t>SNE provides three basic types of intervention: preventive, remedial, and compensatory.</a:t>
            </a:r>
            <a:endParaRPr lang="en-US" sz="3000" b="1" dirty="0"/>
          </a:p>
          <a:p>
            <a:pPr algn="just">
              <a:buNone/>
            </a:pPr>
            <a:endParaRPr lang="en-GB" sz="2800" dirty="0"/>
          </a:p>
          <a:p>
            <a:pPr marL="514350" indent="-514350" algn="just">
              <a:buAutoNum type="arabicPeriod"/>
            </a:pPr>
            <a:r>
              <a:rPr lang="en-US" sz="2800" b="1" dirty="0">
                <a:solidFill>
                  <a:srgbClr val="FF0000"/>
                </a:solidFill>
              </a:rPr>
              <a:t>Preventive</a:t>
            </a:r>
            <a:r>
              <a:rPr lang="en-US" sz="2800" dirty="0">
                <a:solidFill>
                  <a:srgbClr val="FF0000"/>
                </a:solidFill>
              </a:rPr>
              <a:t> </a:t>
            </a:r>
            <a:r>
              <a:rPr lang="en-US" sz="2800" b="1" dirty="0">
                <a:solidFill>
                  <a:srgbClr val="FF0000"/>
                </a:solidFill>
              </a:rPr>
              <a:t>intervention- </a:t>
            </a:r>
            <a:r>
              <a:rPr lang="en-US" sz="2800" dirty="0"/>
              <a:t>is</a:t>
            </a:r>
            <a:r>
              <a:rPr lang="en-US" sz="2800" dirty="0">
                <a:solidFill>
                  <a:srgbClr val="FF0000"/>
                </a:solidFill>
              </a:rPr>
              <a:t> </a:t>
            </a:r>
            <a:r>
              <a:rPr lang="en-US" sz="2800" dirty="0"/>
              <a:t>designed to keep potential or minor problems from becoming a disability.</a:t>
            </a:r>
          </a:p>
          <a:p>
            <a:pPr marL="514350" indent="-514350" algn="just">
              <a:buNone/>
            </a:pPr>
            <a:endParaRPr lang="en-US" sz="2800" dirty="0"/>
          </a:p>
          <a:p>
            <a:pPr marL="514350" indent="-514350" algn="just">
              <a:buFont typeface="Wingdings" pitchFamily="2" charset="2"/>
              <a:buChar char="Ø"/>
            </a:pPr>
            <a:r>
              <a:rPr lang="en-US" sz="2800" dirty="0"/>
              <a:t>Preventive intervention includes actions that </a:t>
            </a:r>
            <a:r>
              <a:rPr lang="en-US" sz="2800" dirty="0">
                <a:solidFill>
                  <a:srgbClr val="FF0000"/>
                </a:solidFill>
              </a:rPr>
              <a:t>stop an event </a:t>
            </a:r>
            <a:r>
              <a:rPr lang="en-US" sz="2800" dirty="0"/>
              <a:t>from happening. </a:t>
            </a:r>
          </a:p>
          <a:p>
            <a:pPr marL="514350" indent="-514350" algn="just">
              <a:buNone/>
            </a:pPr>
            <a:endParaRPr lang="en-US" sz="2800" dirty="0"/>
          </a:p>
          <a:p>
            <a:pPr marL="514350" lvl="0" indent="-514350" algn="just">
              <a:buFont typeface="Wingdings" pitchFamily="2" charset="2"/>
              <a:buChar char="q"/>
            </a:pPr>
            <a:r>
              <a:rPr lang="en-US" sz="2800" b="1" dirty="0"/>
              <a:t>Primary prevention-</a:t>
            </a:r>
            <a:r>
              <a:rPr lang="en-US" sz="2800" dirty="0"/>
              <a:t> primary prevention consists of measures which prevent </a:t>
            </a:r>
            <a:r>
              <a:rPr lang="en-US" sz="2800" dirty="0">
                <a:solidFill>
                  <a:srgbClr val="FF0000"/>
                </a:solidFill>
              </a:rPr>
              <a:t>diseases</a:t>
            </a:r>
            <a:r>
              <a:rPr lang="en-US" sz="2800" dirty="0"/>
              <a:t>, </a:t>
            </a:r>
            <a:r>
              <a:rPr lang="en-US" sz="2800" dirty="0">
                <a:solidFill>
                  <a:srgbClr val="FF0000"/>
                </a:solidFill>
              </a:rPr>
              <a:t>injuries</a:t>
            </a:r>
            <a:r>
              <a:rPr lang="en-US" sz="2800" dirty="0"/>
              <a:t>, or </a:t>
            </a:r>
            <a:r>
              <a:rPr lang="en-US" sz="2800" dirty="0">
                <a:solidFill>
                  <a:srgbClr val="FF0000"/>
                </a:solidFill>
              </a:rPr>
              <a:t>congenital</a:t>
            </a:r>
            <a:r>
              <a:rPr lang="en-US" sz="2800" dirty="0"/>
              <a:t> conditions which can result in disabilities.  </a:t>
            </a:r>
            <a:endParaRPr lang="en-GB" sz="2800" dirty="0"/>
          </a:p>
          <a:p>
            <a:pPr marL="514350" indent="-514350">
              <a:buNone/>
            </a:pP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fontScale="92500" lnSpcReduction="20000"/>
          </a:bodyPr>
          <a:lstStyle/>
          <a:p>
            <a:pPr>
              <a:buNone/>
            </a:pPr>
            <a:r>
              <a:rPr lang="en-US" sz="2800" b="1" dirty="0"/>
              <a:t>Communication </a:t>
            </a:r>
          </a:p>
          <a:p>
            <a:r>
              <a:rPr lang="en-US" sz="2800" dirty="0"/>
              <a:t>It is the </a:t>
            </a:r>
            <a:r>
              <a:rPr lang="en-US" sz="2800" dirty="0">
                <a:solidFill>
                  <a:srgbClr val="FF0000"/>
                </a:solidFill>
              </a:rPr>
              <a:t>interactive exchange </a:t>
            </a:r>
            <a:r>
              <a:rPr lang="en-US" sz="2800" dirty="0"/>
              <a:t>of information, ideas, feelings, needs, and desires.  </a:t>
            </a:r>
          </a:p>
          <a:p>
            <a:pPr>
              <a:buNone/>
            </a:pPr>
            <a:endParaRPr lang="en-US" sz="2800" dirty="0"/>
          </a:p>
          <a:p>
            <a:r>
              <a:rPr lang="en-US" sz="2800" dirty="0"/>
              <a:t>In its broadest sense, it is any </a:t>
            </a:r>
            <a:r>
              <a:rPr lang="en-US" sz="2800" dirty="0">
                <a:solidFill>
                  <a:srgbClr val="FF0000"/>
                </a:solidFill>
              </a:rPr>
              <a:t>interaction that transmits information</a:t>
            </a:r>
            <a:r>
              <a:rPr lang="en-US" sz="2800" dirty="0"/>
              <a:t>. </a:t>
            </a:r>
          </a:p>
          <a:p>
            <a:pPr>
              <a:buNone/>
            </a:pPr>
            <a:endParaRPr lang="en-US" sz="2800" dirty="0"/>
          </a:p>
          <a:p>
            <a:pPr>
              <a:buNone/>
            </a:pPr>
            <a:r>
              <a:rPr lang="en-US" sz="2800" b="1" dirty="0"/>
              <a:t>Defining Communication Disorders </a:t>
            </a:r>
            <a:endParaRPr lang="en-GB" sz="2800" dirty="0"/>
          </a:p>
          <a:p>
            <a:r>
              <a:rPr lang="en-US" sz="2800" dirty="0"/>
              <a:t>An impairment in the </a:t>
            </a:r>
            <a:r>
              <a:rPr lang="en-US" sz="2800" dirty="0">
                <a:solidFill>
                  <a:srgbClr val="FF0000"/>
                </a:solidFill>
              </a:rPr>
              <a:t>ability to receive</a:t>
            </a:r>
            <a:r>
              <a:rPr lang="en-US" sz="2800" dirty="0"/>
              <a:t>, </a:t>
            </a:r>
            <a:r>
              <a:rPr lang="en-US" sz="2800" dirty="0">
                <a:solidFill>
                  <a:srgbClr val="FF0000"/>
                </a:solidFill>
              </a:rPr>
              <a:t>send</a:t>
            </a:r>
            <a:r>
              <a:rPr lang="en-US" sz="2800" dirty="0"/>
              <a:t>, </a:t>
            </a:r>
            <a:r>
              <a:rPr lang="en-US" sz="2800" dirty="0">
                <a:solidFill>
                  <a:srgbClr val="FF0000"/>
                </a:solidFill>
              </a:rPr>
              <a:t>process</a:t>
            </a:r>
            <a:r>
              <a:rPr lang="en-US" sz="2800" dirty="0"/>
              <a:t>, and </a:t>
            </a:r>
            <a:r>
              <a:rPr lang="en-US" sz="2800" dirty="0">
                <a:solidFill>
                  <a:srgbClr val="FF0000"/>
                </a:solidFill>
              </a:rPr>
              <a:t>comprehend</a:t>
            </a:r>
            <a:r>
              <a:rPr lang="en-US" sz="2800" dirty="0"/>
              <a:t> concepts or verbal, non verbal and graphic symbol systems. </a:t>
            </a:r>
          </a:p>
          <a:p>
            <a:pPr>
              <a:buNone/>
            </a:pPr>
            <a:endParaRPr lang="en-US" sz="1700" dirty="0"/>
          </a:p>
          <a:p>
            <a:r>
              <a:rPr lang="en-US" sz="2800" dirty="0"/>
              <a:t>People who are not able to make </a:t>
            </a:r>
            <a:r>
              <a:rPr lang="en-US" sz="2800" dirty="0">
                <a:solidFill>
                  <a:srgbClr val="FF0000"/>
                </a:solidFill>
              </a:rPr>
              <a:t>themselves understood</a:t>
            </a:r>
            <a:r>
              <a:rPr lang="en-US" sz="2800" dirty="0"/>
              <a:t> or </a:t>
            </a:r>
          </a:p>
          <a:p>
            <a:pPr>
              <a:buNone/>
            </a:pPr>
            <a:endParaRPr lang="en-US" sz="2800" dirty="0"/>
          </a:p>
          <a:p>
            <a:r>
              <a:rPr lang="en-US" sz="2800" dirty="0"/>
              <a:t>who cannot </a:t>
            </a:r>
            <a:r>
              <a:rPr lang="en-US" sz="2800" dirty="0">
                <a:solidFill>
                  <a:srgbClr val="FF0000"/>
                </a:solidFill>
              </a:rPr>
              <a:t>comprehend/understand</a:t>
            </a:r>
            <a:r>
              <a:rPr lang="en-US" sz="2800" dirty="0"/>
              <a:t> ideas that are spoken to them by others </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096000"/>
          </a:xfrm>
        </p:spPr>
        <p:txBody>
          <a:bodyPr>
            <a:normAutofit fontScale="85000" lnSpcReduction="10000"/>
          </a:bodyPr>
          <a:lstStyle/>
          <a:p>
            <a:pPr>
              <a:buFont typeface="Wingdings" pitchFamily="2" charset="2"/>
              <a:buChar char="v"/>
            </a:pPr>
            <a:r>
              <a:rPr lang="en-US" dirty="0"/>
              <a:t>A communication </a:t>
            </a:r>
            <a:r>
              <a:rPr lang="en-US" dirty="0">
                <a:solidFill>
                  <a:srgbClr val="FF0000"/>
                </a:solidFill>
              </a:rPr>
              <a:t>difference is not always </a:t>
            </a:r>
            <a:r>
              <a:rPr lang="en-US" dirty="0"/>
              <a:t>considered as a CD </a:t>
            </a:r>
          </a:p>
          <a:p>
            <a:r>
              <a:rPr lang="en-US" dirty="0"/>
              <a:t>however a communication difference would be considered a disability when any one of these criteria is met:-</a:t>
            </a:r>
          </a:p>
          <a:p>
            <a:pPr lvl="0">
              <a:buFont typeface="Wingdings" pitchFamily="2" charset="2"/>
              <a:buChar char="ü"/>
            </a:pPr>
            <a:r>
              <a:rPr lang="en-US" sz="2800" dirty="0"/>
              <a:t>The transmission and/or perception of messages are faulty.</a:t>
            </a:r>
            <a:endParaRPr lang="en-GB" sz="2800" dirty="0"/>
          </a:p>
          <a:p>
            <a:pPr lvl="0">
              <a:buFont typeface="Wingdings" pitchFamily="2" charset="2"/>
              <a:buChar char="ü"/>
            </a:pPr>
            <a:r>
              <a:rPr lang="en-US" dirty="0"/>
              <a:t>The person is placed at an economic disadvantage.</a:t>
            </a:r>
            <a:endParaRPr lang="en-GB" dirty="0"/>
          </a:p>
          <a:p>
            <a:pPr lvl="0">
              <a:buFont typeface="Wingdings" pitchFamily="2" charset="2"/>
              <a:buChar char="ü"/>
            </a:pPr>
            <a:r>
              <a:rPr lang="en-US" dirty="0"/>
              <a:t>The person is placed at a learning disadvantage.</a:t>
            </a:r>
            <a:endParaRPr lang="en-GB" dirty="0"/>
          </a:p>
          <a:p>
            <a:pPr lvl="0">
              <a:buFont typeface="Wingdings" pitchFamily="2" charset="2"/>
              <a:buChar char="ü"/>
            </a:pPr>
            <a:r>
              <a:rPr lang="en-US" dirty="0"/>
              <a:t>The person is placed at a social disadvantage. </a:t>
            </a:r>
            <a:endParaRPr lang="en-GB" dirty="0"/>
          </a:p>
          <a:p>
            <a:pPr lvl="0">
              <a:buFont typeface="Wingdings" pitchFamily="2" charset="2"/>
              <a:buChar char="ü"/>
            </a:pPr>
            <a:r>
              <a:rPr lang="en-US" dirty="0"/>
              <a:t>The person’s self-esteem or emotional growth is negatively affected. </a:t>
            </a:r>
            <a:endParaRPr lang="en-GB" dirty="0"/>
          </a:p>
          <a:p>
            <a:pPr lvl="0">
              <a:buFont typeface="Wingdings" pitchFamily="2" charset="2"/>
              <a:buChar char="ü"/>
            </a:pPr>
            <a:r>
              <a:rPr lang="en-US" dirty="0"/>
              <a:t>The problem causes physical damage or endangers the health of the person.</a:t>
            </a:r>
            <a:endParaRPr lang="en-GB" dirty="0"/>
          </a:p>
          <a:p>
            <a:endParaRPr lang="en-GB"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a:bodyPr>
          <a:lstStyle/>
          <a:p>
            <a:r>
              <a:rPr lang="en-US" sz="2800" dirty="0"/>
              <a:t>To be eligible for special education services, a child’s CD must have an </a:t>
            </a:r>
            <a:r>
              <a:rPr lang="en-US" sz="2800" dirty="0">
                <a:solidFill>
                  <a:srgbClr val="FF0000"/>
                </a:solidFill>
              </a:rPr>
              <a:t>adverse effect on learning </a:t>
            </a:r>
            <a:r>
              <a:rPr lang="en-US" sz="2800" dirty="0"/>
              <a:t>or when it affects the child’s </a:t>
            </a:r>
            <a:r>
              <a:rPr lang="en-US" sz="2800" dirty="0">
                <a:solidFill>
                  <a:srgbClr val="FF0000"/>
                </a:solidFill>
              </a:rPr>
              <a:t>educational performance</a:t>
            </a:r>
            <a:r>
              <a:rPr lang="en-US" sz="2800" dirty="0"/>
              <a:t>. </a:t>
            </a:r>
          </a:p>
          <a:p>
            <a:pPr>
              <a:buNone/>
            </a:pPr>
            <a:endParaRPr lang="en-US" dirty="0"/>
          </a:p>
          <a:p>
            <a:pPr>
              <a:buNone/>
            </a:pPr>
            <a:r>
              <a:rPr lang="en-US" b="1" dirty="0"/>
              <a:t>Types of Communication Disorders</a:t>
            </a:r>
            <a:endParaRPr lang="en-GB" b="1" dirty="0"/>
          </a:p>
          <a:p>
            <a:pPr>
              <a:buNone/>
            </a:pPr>
            <a:r>
              <a:rPr lang="en-US" b="1" dirty="0"/>
              <a:t>A. Speech impairment </a:t>
            </a:r>
            <a:endParaRPr lang="en-GB" dirty="0"/>
          </a:p>
          <a:p>
            <a:r>
              <a:rPr lang="en-US" dirty="0"/>
              <a:t>The child’s speech is considered to be impaired:</a:t>
            </a:r>
          </a:p>
          <a:p>
            <a:pPr lvl="1"/>
            <a:r>
              <a:rPr lang="en-US" dirty="0"/>
              <a:t>if it is unintelligible, </a:t>
            </a:r>
          </a:p>
          <a:p>
            <a:pPr lvl="1"/>
            <a:r>
              <a:rPr lang="en-US" dirty="0"/>
              <a:t>abuses the speech mechanism, or</a:t>
            </a:r>
          </a:p>
          <a:p>
            <a:pPr lvl="1"/>
            <a:r>
              <a:rPr lang="en-US" dirty="0"/>
              <a:t> if culturally or personally unsatisfactory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172200"/>
          </a:xfrm>
        </p:spPr>
        <p:txBody>
          <a:bodyPr>
            <a:normAutofit fontScale="92500"/>
          </a:bodyPr>
          <a:lstStyle/>
          <a:p>
            <a:r>
              <a:rPr lang="en-US" dirty="0"/>
              <a:t>when it </a:t>
            </a:r>
            <a:r>
              <a:rPr lang="en-US" dirty="0">
                <a:solidFill>
                  <a:srgbClr val="FF0000"/>
                </a:solidFill>
              </a:rPr>
              <a:t>deviates so far from </a:t>
            </a:r>
            <a:r>
              <a:rPr lang="en-US" dirty="0"/>
              <a:t>the speech of other people that it: </a:t>
            </a:r>
          </a:p>
          <a:p>
            <a:pPr lvl="1"/>
            <a:r>
              <a:rPr lang="en-US" dirty="0"/>
              <a:t>(1) calls attention to itself, </a:t>
            </a:r>
          </a:p>
          <a:p>
            <a:pPr lvl="1"/>
            <a:r>
              <a:rPr lang="en-US" dirty="0"/>
              <a:t>(2) interfiles with communication, or</a:t>
            </a:r>
          </a:p>
          <a:p>
            <a:pPr lvl="1"/>
            <a:r>
              <a:rPr lang="en-US" dirty="0"/>
              <a:t> (3) provokes distress in the speaker or the listener”</a:t>
            </a:r>
          </a:p>
          <a:p>
            <a:pPr lvl="1">
              <a:buNone/>
            </a:pPr>
            <a:endParaRPr lang="en-US" dirty="0"/>
          </a:p>
          <a:p>
            <a:r>
              <a:rPr lang="en-GB" b="1" dirty="0"/>
              <a:t>Types of </a:t>
            </a:r>
            <a:r>
              <a:rPr lang="en-US" b="1" dirty="0"/>
              <a:t>Speech Disorders </a:t>
            </a:r>
          </a:p>
          <a:p>
            <a:pPr>
              <a:buNone/>
            </a:pPr>
            <a:r>
              <a:rPr lang="en-US" b="1" dirty="0"/>
              <a:t>A. Articulation disorders (Speech-Sound Errors ) </a:t>
            </a:r>
            <a:endParaRPr lang="en-GB" dirty="0"/>
          </a:p>
          <a:p>
            <a:pPr lvl="1"/>
            <a:r>
              <a:rPr lang="en-US" dirty="0"/>
              <a:t>Distortions</a:t>
            </a:r>
            <a:endParaRPr lang="en-GB" dirty="0"/>
          </a:p>
          <a:p>
            <a:pPr lvl="1"/>
            <a:r>
              <a:rPr lang="en-US" dirty="0"/>
              <a:t>Substitutions</a:t>
            </a:r>
            <a:endParaRPr lang="en-GB" dirty="0"/>
          </a:p>
          <a:p>
            <a:pPr lvl="1"/>
            <a:r>
              <a:rPr lang="en-US" dirty="0"/>
              <a:t>Omissions</a:t>
            </a:r>
            <a:endParaRPr lang="en-GB" dirty="0"/>
          </a:p>
          <a:p>
            <a:pPr lvl="1"/>
            <a:r>
              <a:rPr lang="en-US" dirty="0"/>
              <a:t>Additions</a:t>
            </a:r>
            <a:endParaRPr lang="en-GB" dirty="0"/>
          </a:p>
          <a:p>
            <a:pPr>
              <a:buNone/>
            </a:pPr>
            <a:endParaRPr lang="en-GB"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019800"/>
          </a:xfrm>
        </p:spPr>
        <p:txBody>
          <a:bodyPr>
            <a:normAutofit lnSpcReduction="10000"/>
          </a:bodyPr>
          <a:lstStyle/>
          <a:p>
            <a:pPr>
              <a:buNone/>
            </a:pPr>
            <a:r>
              <a:rPr lang="en-US" b="1" dirty="0"/>
              <a:t>B. Fluency Disorders </a:t>
            </a:r>
            <a:endParaRPr lang="en-GB" dirty="0"/>
          </a:p>
          <a:p>
            <a:r>
              <a:rPr lang="en-US" sz="2800" dirty="0"/>
              <a:t>“the abnormal flow of verbal expression, characterized by impaired </a:t>
            </a:r>
            <a:r>
              <a:rPr lang="en-US" sz="2800" dirty="0">
                <a:solidFill>
                  <a:srgbClr val="FF0000"/>
                </a:solidFill>
              </a:rPr>
              <a:t>rate</a:t>
            </a:r>
            <a:r>
              <a:rPr lang="en-US" sz="2800" dirty="0"/>
              <a:t> and </a:t>
            </a:r>
            <a:r>
              <a:rPr lang="en-US" sz="2800" dirty="0">
                <a:solidFill>
                  <a:srgbClr val="FF0000"/>
                </a:solidFill>
              </a:rPr>
              <a:t>rhythm </a:t>
            </a:r>
          </a:p>
          <a:p>
            <a:pPr>
              <a:buNone/>
            </a:pPr>
            <a:endParaRPr lang="en-US" sz="2800" dirty="0"/>
          </a:p>
          <a:p>
            <a:r>
              <a:rPr lang="en-US" sz="2800" dirty="0"/>
              <a:t>which may be accompanied by </a:t>
            </a:r>
            <a:r>
              <a:rPr lang="en-US" sz="2800" dirty="0">
                <a:solidFill>
                  <a:srgbClr val="FF0000"/>
                </a:solidFill>
              </a:rPr>
              <a:t>struggle behavior</a:t>
            </a:r>
            <a:r>
              <a:rPr lang="en-US" sz="2800" dirty="0"/>
              <a:t>.” </a:t>
            </a:r>
          </a:p>
          <a:p>
            <a:pPr>
              <a:buNone/>
            </a:pPr>
            <a:endParaRPr lang="en-US" sz="2800" dirty="0"/>
          </a:p>
          <a:p>
            <a:r>
              <a:rPr lang="en-US" sz="2800" dirty="0"/>
              <a:t>This may be accompanied by </a:t>
            </a:r>
            <a:r>
              <a:rPr lang="en-US" sz="2800" dirty="0">
                <a:solidFill>
                  <a:srgbClr val="FF0000"/>
                </a:solidFill>
              </a:rPr>
              <a:t>excessive tension</a:t>
            </a:r>
            <a:r>
              <a:rPr lang="en-US" sz="2800" dirty="0"/>
              <a:t>, </a:t>
            </a:r>
            <a:r>
              <a:rPr lang="en-US" sz="2800" dirty="0">
                <a:solidFill>
                  <a:srgbClr val="FF0000"/>
                </a:solidFill>
              </a:rPr>
              <a:t>struggle behavior</a:t>
            </a:r>
            <a:r>
              <a:rPr lang="en-US" sz="2800" dirty="0"/>
              <a:t>, and secondary </a:t>
            </a:r>
            <a:r>
              <a:rPr lang="en-US" sz="2800" dirty="0">
                <a:solidFill>
                  <a:srgbClr val="FF0000"/>
                </a:solidFill>
              </a:rPr>
              <a:t>mannerism</a:t>
            </a:r>
            <a:r>
              <a:rPr lang="en-US" sz="2800" dirty="0"/>
              <a:t>.”</a:t>
            </a:r>
          </a:p>
          <a:p>
            <a:pPr>
              <a:buNone/>
            </a:pPr>
            <a:endParaRPr lang="en-US" sz="2800" dirty="0"/>
          </a:p>
          <a:p>
            <a:r>
              <a:rPr lang="en-US" sz="2800" dirty="0"/>
              <a:t>The two types of fluency disorders are</a:t>
            </a:r>
          </a:p>
          <a:p>
            <a:pPr lvl="1"/>
            <a:r>
              <a:rPr lang="en-US" b="1" dirty="0"/>
              <a:t>Cluttering: </a:t>
            </a:r>
            <a:endParaRPr lang="en-GB" dirty="0"/>
          </a:p>
          <a:p>
            <a:pPr lvl="1"/>
            <a:r>
              <a:rPr lang="en-US" b="1" dirty="0"/>
              <a:t>Stuttering</a:t>
            </a:r>
            <a:endParaRPr lang="en-GB" dirty="0"/>
          </a:p>
          <a:p>
            <a:endParaRPr lang="en-GB"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normAutofit/>
          </a:bodyPr>
          <a:lstStyle/>
          <a:p>
            <a:pPr>
              <a:buFont typeface="Wingdings" pitchFamily="2" charset="2"/>
              <a:buChar char="v"/>
            </a:pPr>
            <a:r>
              <a:rPr lang="en-US" dirty="0"/>
              <a:t>Stuttering, is </a:t>
            </a:r>
          </a:p>
          <a:p>
            <a:pPr lvl="1"/>
            <a:r>
              <a:rPr lang="en-US" sz="2400" dirty="0"/>
              <a:t>a condition marked by repetitions of consonant or vowel sounds, especially at the beginnings of words, </a:t>
            </a:r>
            <a:r>
              <a:rPr lang="en-US" sz="2400" dirty="0">
                <a:solidFill>
                  <a:srgbClr val="FF0000"/>
                </a:solidFill>
              </a:rPr>
              <a:t>prolongations</a:t>
            </a:r>
            <a:r>
              <a:rPr lang="en-US" sz="2400" dirty="0"/>
              <a:t>, </a:t>
            </a:r>
            <a:r>
              <a:rPr lang="en-US" sz="2400" dirty="0">
                <a:solidFill>
                  <a:srgbClr val="FF0000"/>
                </a:solidFill>
              </a:rPr>
              <a:t>hesitations</a:t>
            </a:r>
            <a:r>
              <a:rPr lang="en-US" sz="2400" dirty="0"/>
              <a:t>, interjections, and complete verbal blocks. </a:t>
            </a:r>
          </a:p>
          <a:p>
            <a:pPr lvl="1"/>
            <a:r>
              <a:rPr lang="en-US" sz="2400" dirty="0"/>
              <a:t>Stuttering is </a:t>
            </a:r>
            <a:r>
              <a:rPr lang="en-US" sz="2400" dirty="0">
                <a:solidFill>
                  <a:srgbClr val="FF0000"/>
                </a:solidFill>
              </a:rPr>
              <a:t>situational</a:t>
            </a:r>
            <a:r>
              <a:rPr lang="en-US" sz="2400" dirty="0"/>
              <a:t>; that is, it appears to be related to the setting or circumstances of speech</a:t>
            </a:r>
            <a:r>
              <a:rPr lang="en-US" dirty="0"/>
              <a:t>. </a:t>
            </a:r>
          </a:p>
          <a:p>
            <a:pPr lvl="1"/>
            <a:r>
              <a:rPr lang="en-US" sz="2400" dirty="0"/>
              <a:t>Stutter is far more common among males than females</a:t>
            </a:r>
          </a:p>
          <a:p>
            <a:pPr lvl="1">
              <a:buNone/>
            </a:pPr>
            <a:endParaRPr lang="en-US" sz="2400" dirty="0"/>
          </a:p>
          <a:p>
            <a:pPr>
              <a:buFont typeface="Wingdings" pitchFamily="2" charset="2"/>
              <a:buChar char="v"/>
            </a:pPr>
            <a:r>
              <a:rPr lang="en-US" sz="2400" b="1" dirty="0"/>
              <a:t>Cluttering:  </a:t>
            </a:r>
            <a:r>
              <a:rPr lang="en-US" sz="2400" dirty="0"/>
              <a:t>= speech that is overly rapid, disorganized, and occasionally filled with unnecessary words</a:t>
            </a:r>
          </a:p>
          <a:p>
            <a:pPr>
              <a:buNone/>
            </a:pPr>
            <a:endParaRPr lang="en-US" sz="2400" dirty="0"/>
          </a:p>
          <a:p>
            <a:r>
              <a:rPr lang="en-US" sz="2400" dirty="0"/>
              <a:t>a condition in which </a:t>
            </a:r>
            <a:r>
              <a:rPr lang="en-US" sz="2400" dirty="0">
                <a:solidFill>
                  <a:srgbClr val="FF0000"/>
                </a:solidFill>
              </a:rPr>
              <a:t>speech is very rapid</a:t>
            </a:r>
            <a:r>
              <a:rPr lang="en-US" sz="2400" dirty="0"/>
              <a:t>, with </a:t>
            </a:r>
            <a:r>
              <a:rPr lang="en-US" sz="2400" dirty="0">
                <a:solidFill>
                  <a:srgbClr val="FF0000"/>
                </a:solidFill>
              </a:rPr>
              <a:t>extra sounds </a:t>
            </a:r>
            <a:r>
              <a:rPr lang="en-US" sz="2400" dirty="0"/>
              <a:t>or </a:t>
            </a:r>
            <a:r>
              <a:rPr lang="en-US" sz="2400" dirty="0">
                <a:solidFill>
                  <a:srgbClr val="FF0000"/>
                </a:solidFill>
              </a:rPr>
              <a:t>mispronounced</a:t>
            </a:r>
            <a:r>
              <a:rPr lang="en-US" sz="2400" dirty="0"/>
              <a:t> sounds</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43600"/>
          </a:xfrm>
        </p:spPr>
        <p:txBody>
          <a:bodyPr/>
          <a:lstStyle/>
          <a:p>
            <a:pPr>
              <a:buNone/>
            </a:pPr>
            <a:r>
              <a:rPr lang="en-US" b="1" dirty="0"/>
              <a:t>C. Voice Disorders </a:t>
            </a:r>
            <a:endParaRPr lang="en-GB" dirty="0"/>
          </a:p>
          <a:p>
            <a:r>
              <a:rPr lang="en-US" dirty="0"/>
              <a:t>A voice disorder is characterized by “the abnormal production and/or absences of:</a:t>
            </a:r>
          </a:p>
          <a:p>
            <a:pPr lvl="1"/>
            <a:r>
              <a:rPr lang="en-US" dirty="0"/>
              <a:t> vocal quality, </a:t>
            </a:r>
          </a:p>
          <a:p>
            <a:pPr lvl="1"/>
            <a:r>
              <a:rPr lang="en-US" dirty="0"/>
              <a:t>pitch, loudness, resonance, and/or duration, </a:t>
            </a:r>
          </a:p>
          <a:p>
            <a:pPr lvl="1"/>
            <a:r>
              <a:rPr lang="en-US" dirty="0"/>
              <a:t>which is </a:t>
            </a:r>
            <a:r>
              <a:rPr lang="en-US" dirty="0">
                <a:solidFill>
                  <a:srgbClr val="FF0000"/>
                </a:solidFill>
              </a:rPr>
              <a:t>inappropriate</a:t>
            </a:r>
            <a:r>
              <a:rPr lang="en-US" dirty="0"/>
              <a:t> for an individual’s age and/or sex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6172200"/>
          </a:xfrm>
        </p:spPr>
        <p:txBody>
          <a:bodyPr>
            <a:normAutofit lnSpcReduction="10000"/>
          </a:bodyPr>
          <a:lstStyle/>
          <a:p>
            <a:pPr>
              <a:buNone/>
            </a:pPr>
            <a:r>
              <a:rPr lang="en-US" b="1" dirty="0"/>
              <a:t>2. Language Impairment </a:t>
            </a:r>
            <a:endParaRPr lang="en-GB" dirty="0"/>
          </a:p>
          <a:p>
            <a:pPr>
              <a:buFont typeface="Wingdings" pitchFamily="2" charset="2"/>
              <a:buChar char="Ø"/>
            </a:pPr>
            <a:r>
              <a:rPr lang="en-US" sz="2800" dirty="0"/>
              <a:t>It includes three kinds of language disorders, </a:t>
            </a:r>
            <a:r>
              <a:rPr lang="en-US" sz="2800" b="1" dirty="0"/>
              <a:t>form, content, and function.</a:t>
            </a:r>
          </a:p>
          <a:p>
            <a:pPr>
              <a:buFont typeface="Wingdings" pitchFamily="2" charset="2"/>
              <a:buChar char="Ø"/>
            </a:pPr>
            <a:endParaRPr lang="en-US" sz="500" b="1" dirty="0"/>
          </a:p>
          <a:p>
            <a:pPr>
              <a:buFont typeface="Wingdings" pitchFamily="2" charset="2"/>
              <a:buChar char="Ø"/>
            </a:pPr>
            <a:r>
              <a:rPr lang="en-US" sz="2800" dirty="0"/>
              <a:t> </a:t>
            </a:r>
            <a:r>
              <a:rPr lang="en-US" sz="2800" b="1" dirty="0">
                <a:solidFill>
                  <a:srgbClr val="FF0000"/>
                </a:solidFill>
              </a:rPr>
              <a:t>Language</a:t>
            </a:r>
            <a:r>
              <a:rPr lang="en-US" sz="2800" b="1" dirty="0"/>
              <a:t> </a:t>
            </a:r>
            <a:r>
              <a:rPr lang="en-US" sz="2800" b="1" dirty="0">
                <a:solidFill>
                  <a:srgbClr val="FF0000"/>
                </a:solidFill>
              </a:rPr>
              <a:t>form</a:t>
            </a:r>
            <a:r>
              <a:rPr lang="en-US" sz="2800" b="1" dirty="0"/>
              <a:t> </a:t>
            </a:r>
            <a:r>
              <a:rPr lang="en-US" sz="2800" dirty="0"/>
              <a:t>refers to the utterance or sentence structure of what is said-</a:t>
            </a:r>
            <a:r>
              <a:rPr lang="en-US" sz="2800" b="1" dirty="0">
                <a:solidFill>
                  <a:srgbClr val="00B050"/>
                </a:solidFill>
              </a:rPr>
              <a:t>phonology</a:t>
            </a:r>
            <a:r>
              <a:rPr lang="en-US" sz="2800" b="1" dirty="0"/>
              <a:t>, </a:t>
            </a:r>
            <a:r>
              <a:rPr lang="en-US" sz="2800" b="1" dirty="0">
                <a:solidFill>
                  <a:srgbClr val="00B050"/>
                </a:solidFill>
              </a:rPr>
              <a:t>morphology</a:t>
            </a:r>
            <a:r>
              <a:rPr lang="en-US" sz="2800" b="1" dirty="0"/>
              <a:t> and </a:t>
            </a:r>
            <a:r>
              <a:rPr lang="en-US" sz="2800" b="1" dirty="0">
                <a:solidFill>
                  <a:srgbClr val="00B050"/>
                </a:solidFill>
              </a:rPr>
              <a:t>syntax.</a:t>
            </a:r>
            <a:r>
              <a:rPr lang="en-US" sz="2800" dirty="0">
                <a:solidFill>
                  <a:srgbClr val="00B050"/>
                </a:solidFill>
              </a:rPr>
              <a:t> </a:t>
            </a:r>
          </a:p>
          <a:p>
            <a:pPr>
              <a:buFont typeface="Wingdings" pitchFamily="2" charset="2"/>
              <a:buChar char="Ø"/>
            </a:pPr>
            <a:endParaRPr lang="en-US" sz="200" dirty="0"/>
          </a:p>
          <a:p>
            <a:pPr>
              <a:buFont typeface="Wingdings" pitchFamily="2" charset="2"/>
              <a:buChar char="Ø"/>
            </a:pPr>
            <a:r>
              <a:rPr lang="en-US" sz="2800" b="1" dirty="0">
                <a:solidFill>
                  <a:srgbClr val="FF0000"/>
                </a:solidFill>
              </a:rPr>
              <a:t>Language content </a:t>
            </a:r>
            <a:r>
              <a:rPr lang="en-US" sz="2800" dirty="0"/>
              <a:t>refers </a:t>
            </a:r>
            <a:r>
              <a:rPr lang="en-US" sz="2800" b="1" dirty="0"/>
              <a:t>meanings</a:t>
            </a:r>
            <a:r>
              <a:rPr lang="en-US" sz="2800" dirty="0"/>
              <a:t> </a:t>
            </a:r>
            <a:r>
              <a:rPr lang="en-US" sz="2800" b="1" dirty="0"/>
              <a:t>of words </a:t>
            </a:r>
            <a:r>
              <a:rPr lang="en-US" sz="2800" dirty="0"/>
              <a:t>and sentences, including abstract concepts-</a:t>
            </a:r>
            <a:r>
              <a:rPr lang="en-US" sz="2800" b="1" dirty="0"/>
              <a:t> </a:t>
            </a:r>
            <a:r>
              <a:rPr lang="en-US" sz="2800" b="1" dirty="0">
                <a:solidFill>
                  <a:srgbClr val="00B050"/>
                </a:solidFill>
              </a:rPr>
              <a:t>semantics</a:t>
            </a:r>
            <a:r>
              <a:rPr lang="en-US" sz="2800" dirty="0">
                <a:solidFill>
                  <a:srgbClr val="00B050"/>
                </a:solidFill>
              </a:rPr>
              <a:t>.</a:t>
            </a:r>
            <a:r>
              <a:rPr lang="en-US" sz="2800" dirty="0"/>
              <a:t>  </a:t>
            </a:r>
          </a:p>
          <a:p>
            <a:pPr>
              <a:buFont typeface="Wingdings" pitchFamily="2" charset="2"/>
              <a:buChar char="Ø"/>
            </a:pPr>
            <a:endParaRPr lang="en-US" sz="200" dirty="0"/>
          </a:p>
          <a:p>
            <a:pPr>
              <a:buFont typeface="Wingdings" pitchFamily="2" charset="2"/>
              <a:buChar char="Ø"/>
            </a:pPr>
            <a:r>
              <a:rPr lang="en-US" sz="2800" b="1" dirty="0">
                <a:solidFill>
                  <a:srgbClr val="FF0000"/>
                </a:solidFill>
              </a:rPr>
              <a:t>Language function </a:t>
            </a:r>
            <a:r>
              <a:rPr lang="en-US" sz="2800" dirty="0"/>
              <a:t>refers to the </a:t>
            </a:r>
            <a:r>
              <a:rPr lang="en-US" sz="2800" b="1" dirty="0"/>
              <a:t>context</a:t>
            </a:r>
            <a:r>
              <a:rPr lang="en-US" sz="2800" dirty="0"/>
              <a:t> in which language can be used and the purpose of communication-</a:t>
            </a:r>
            <a:r>
              <a:rPr lang="en-US" sz="2800" b="1" dirty="0">
                <a:solidFill>
                  <a:srgbClr val="00B050"/>
                </a:solidFill>
              </a:rPr>
              <a:t>pragmatics</a:t>
            </a:r>
            <a:r>
              <a:rPr lang="en-US" sz="2800" dirty="0">
                <a:solidFill>
                  <a:srgbClr val="00B050"/>
                </a:solidFill>
              </a:rPr>
              <a:t> </a:t>
            </a:r>
          </a:p>
          <a:p>
            <a:pPr>
              <a:buFont typeface="Wingdings" pitchFamily="2" charset="2"/>
              <a:buChar char="Ø"/>
            </a:pPr>
            <a:r>
              <a:rPr lang="en-US" sz="2800" dirty="0"/>
              <a:t>Language impairments are usually classified as either </a:t>
            </a:r>
            <a:r>
              <a:rPr lang="en-US" sz="2800" b="1" dirty="0"/>
              <a:t>receptive or expressive</a:t>
            </a:r>
            <a:endParaRPr lang="en-GB" sz="2800" dirty="0"/>
          </a:p>
          <a:p>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19800"/>
          </a:xfrm>
        </p:spPr>
        <p:txBody>
          <a:bodyPr>
            <a:normAutofit fontScale="92500" lnSpcReduction="10000"/>
          </a:bodyPr>
          <a:lstStyle/>
          <a:p>
            <a:pPr>
              <a:buNone/>
            </a:pPr>
            <a:r>
              <a:rPr lang="en-US" b="1" dirty="0"/>
              <a:t>Structure of language</a:t>
            </a:r>
          </a:p>
          <a:p>
            <a:pPr>
              <a:lnSpc>
                <a:spcPct val="80000"/>
              </a:lnSpc>
              <a:buFont typeface="Wingdings" pitchFamily="2" charset="2"/>
              <a:buChar char="Ø"/>
            </a:pPr>
            <a:r>
              <a:rPr lang="en-US" b="1" dirty="0"/>
              <a:t>Phonology</a:t>
            </a:r>
            <a:r>
              <a:rPr lang="en-US" dirty="0"/>
              <a:t> = rules regarding how sounds can be used and combined.</a:t>
            </a:r>
          </a:p>
          <a:p>
            <a:pPr>
              <a:lnSpc>
                <a:spcPct val="80000"/>
              </a:lnSpc>
              <a:buFont typeface="Wingdings" pitchFamily="2" charset="2"/>
              <a:buChar char="Ø"/>
            </a:pPr>
            <a:endParaRPr lang="en-US" dirty="0"/>
          </a:p>
          <a:p>
            <a:pPr algn="just">
              <a:lnSpc>
                <a:spcPct val="80000"/>
              </a:lnSpc>
              <a:buFont typeface="Wingdings" pitchFamily="2" charset="2"/>
              <a:buChar char="Ø"/>
            </a:pPr>
            <a:r>
              <a:rPr lang="en-US" b="1" dirty="0"/>
              <a:t>Syntax = </a:t>
            </a:r>
            <a:r>
              <a:rPr lang="en-US" dirty="0"/>
              <a:t>the way sequences of words are combined into phrases and sentences.</a:t>
            </a:r>
          </a:p>
          <a:p>
            <a:pPr>
              <a:lnSpc>
                <a:spcPct val="80000"/>
              </a:lnSpc>
              <a:buFont typeface="Wingdings" pitchFamily="2" charset="2"/>
              <a:buChar char="Ø"/>
            </a:pPr>
            <a:endParaRPr lang="en-US" dirty="0"/>
          </a:p>
          <a:p>
            <a:pPr>
              <a:lnSpc>
                <a:spcPct val="80000"/>
              </a:lnSpc>
              <a:buFont typeface="Wingdings" pitchFamily="2" charset="2"/>
              <a:buChar char="Ø"/>
            </a:pPr>
            <a:r>
              <a:rPr lang="en-US" b="1" dirty="0"/>
              <a:t>Morphology</a:t>
            </a:r>
            <a:r>
              <a:rPr lang="en-US" dirty="0"/>
              <a:t> = the form and internal structure of words.</a:t>
            </a:r>
          </a:p>
          <a:p>
            <a:pPr>
              <a:lnSpc>
                <a:spcPct val="80000"/>
              </a:lnSpc>
              <a:buFont typeface="Wingdings" pitchFamily="2" charset="2"/>
              <a:buChar char="Ø"/>
            </a:pPr>
            <a:endParaRPr lang="en-US" dirty="0"/>
          </a:p>
          <a:p>
            <a:pPr algn="just">
              <a:lnSpc>
                <a:spcPct val="80000"/>
              </a:lnSpc>
              <a:buFont typeface="Wingdings" pitchFamily="2" charset="2"/>
              <a:buChar char="Ø"/>
            </a:pPr>
            <a:r>
              <a:rPr lang="en-US" b="1" dirty="0"/>
              <a:t>Semantics = </a:t>
            </a:r>
            <a:r>
              <a:rPr lang="en-US" dirty="0"/>
              <a:t>the understanding of language.</a:t>
            </a:r>
          </a:p>
          <a:p>
            <a:pPr>
              <a:lnSpc>
                <a:spcPct val="80000"/>
              </a:lnSpc>
              <a:buFont typeface="Wingdings" pitchFamily="2" charset="2"/>
              <a:buChar char="Ø"/>
            </a:pPr>
            <a:endParaRPr lang="en-US" dirty="0"/>
          </a:p>
          <a:p>
            <a:pPr algn="just">
              <a:lnSpc>
                <a:spcPct val="80000"/>
              </a:lnSpc>
              <a:buFont typeface="Wingdings" pitchFamily="2" charset="2"/>
              <a:buChar char="Ø"/>
            </a:pPr>
            <a:r>
              <a:rPr lang="en-US" b="1" dirty="0"/>
              <a:t>Pragmatics</a:t>
            </a:r>
            <a:r>
              <a:rPr lang="en-US" dirty="0"/>
              <a:t> = rules that govern the reasons for communication as well as the choice of codes to be used when communicating. </a:t>
            </a:r>
          </a:p>
          <a:p>
            <a:endParaRPr lang="en-US"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fontScale="92500" lnSpcReduction="10000"/>
          </a:bodyPr>
          <a:lstStyle/>
          <a:p>
            <a:pPr algn="just">
              <a:lnSpc>
                <a:spcPct val="80000"/>
              </a:lnSpc>
              <a:buFont typeface="Wingdings" pitchFamily="2" charset="2"/>
              <a:buChar char="Ø"/>
            </a:pPr>
            <a:r>
              <a:rPr lang="en-US" dirty="0"/>
              <a:t>Receptive language = difficulties in comprehending what others say.  </a:t>
            </a:r>
          </a:p>
          <a:p>
            <a:pPr lvl="1" algn="just">
              <a:lnSpc>
                <a:spcPct val="90000"/>
              </a:lnSpc>
            </a:pPr>
            <a:r>
              <a:rPr lang="en-US" dirty="0"/>
              <a:t>Encounters difficulty with understanding oral presentation of information</a:t>
            </a:r>
          </a:p>
          <a:p>
            <a:pPr lvl="1" algn="just">
              <a:lnSpc>
                <a:spcPct val="90000"/>
              </a:lnSpc>
            </a:pPr>
            <a:r>
              <a:rPr lang="en-US" dirty="0"/>
              <a:t>Does not understand humor, figurative language, or abstract thought</a:t>
            </a:r>
          </a:p>
          <a:p>
            <a:pPr lvl="1" algn="just">
              <a:lnSpc>
                <a:spcPct val="90000"/>
              </a:lnSpc>
              <a:buNone/>
            </a:pPr>
            <a:endParaRPr lang="en-US" dirty="0"/>
          </a:p>
          <a:p>
            <a:pPr algn="just">
              <a:lnSpc>
                <a:spcPct val="80000"/>
              </a:lnSpc>
              <a:buFont typeface="Wingdings" pitchFamily="2" charset="2"/>
              <a:buChar char="Ø"/>
            </a:pPr>
            <a:r>
              <a:rPr lang="en-US" dirty="0"/>
              <a:t>Expressive language = difficulty in formulating and using language.</a:t>
            </a:r>
          </a:p>
          <a:p>
            <a:pPr lvl="1">
              <a:lnSpc>
                <a:spcPct val="90000"/>
              </a:lnSpc>
            </a:pPr>
            <a:r>
              <a:rPr lang="en-US" dirty="0"/>
              <a:t>Limited use of vocabulary</a:t>
            </a:r>
          </a:p>
          <a:p>
            <a:pPr lvl="1">
              <a:lnSpc>
                <a:spcPct val="90000"/>
              </a:lnSpc>
            </a:pPr>
            <a:r>
              <a:rPr lang="en-US" dirty="0"/>
              <a:t>Searches for the right word</a:t>
            </a:r>
          </a:p>
          <a:p>
            <a:pPr lvl="1">
              <a:lnSpc>
                <a:spcPct val="90000"/>
              </a:lnSpc>
            </a:pPr>
            <a:r>
              <a:rPr lang="en-US" dirty="0"/>
              <a:t>Poor social language skills</a:t>
            </a:r>
          </a:p>
          <a:p>
            <a:pPr lvl="1">
              <a:lnSpc>
                <a:spcPct val="90000"/>
              </a:lnSpc>
            </a:pPr>
            <a:r>
              <a:rPr lang="en-US" dirty="0"/>
              <a:t>Hesitates to ask questions</a:t>
            </a:r>
          </a:p>
          <a:p>
            <a:pPr lvl="1">
              <a:lnSpc>
                <a:spcPct val="90000"/>
              </a:lnSpc>
            </a:pPr>
            <a:r>
              <a:rPr lang="en-US" dirty="0"/>
              <a:t>Jumps from topic to topic</a:t>
            </a:r>
          </a:p>
          <a:p>
            <a:pPr lvl="1">
              <a:lnSpc>
                <a:spcPct val="90000"/>
              </a:lnSpc>
            </a:pPr>
            <a:r>
              <a:rPr lang="en-US" dirty="0"/>
              <a:t>Topics chosen are concrete rather than abstract, temporal, or spatial</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lstStyle/>
          <a:p>
            <a:pPr marL="514350" indent="-514350" algn="ctr">
              <a:buNone/>
            </a:pPr>
            <a:r>
              <a:rPr lang="en-US" b="1" dirty="0">
                <a:latin typeface="Times New Roman" pitchFamily="18" charset="0"/>
                <a:cs typeface="Times New Roman" pitchFamily="18" charset="0"/>
              </a:rPr>
              <a:t>Chapter One</a:t>
            </a:r>
          </a:p>
          <a:p>
            <a:pPr marL="514350" indent="-514350">
              <a:buNone/>
            </a:pPr>
            <a:r>
              <a:rPr lang="en-US" b="1" dirty="0">
                <a:latin typeface="Times New Roman" pitchFamily="18" charset="0"/>
                <a:cs typeface="Times New Roman" pitchFamily="18" charset="0"/>
              </a:rPr>
              <a:t>Basic Concepts in Special Needs Education</a:t>
            </a:r>
          </a:p>
          <a:p>
            <a:pPr>
              <a:buNone/>
            </a:pPr>
            <a:r>
              <a:rPr lang="en-US" b="1" dirty="0"/>
              <a:t>Activity 1</a:t>
            </a:r>
          </a:p>
          <a:p>
            <a:pPr marL="514350" indent="-514350" algn="just">
              <a:buAutoNum type="arabicPeriod"/>
            </a:pPr>
            <a:r>
              <a:rPr lang="en-US" dirty="0"/>
              <a:t>Define impairment, disability, and handicap in your own words</a:t>
            </a:r>
          </a:p>
          <a:p>
            <a:pPr marL="514350" indent="-514350" algn="just">
              <a:buNone/>
            </a:pPr>
            <a:r>
              <a:rPr lang="en-US" dirty="0"/>
              <a:t>2. Discuss the difference between impairment and disability   </a:t>
            </a:r>
          </a:p>
          <a:p>
            <a:pPr marL="514350" indent="-514350" algn="just">
              <a:buNone/>
            </a:pPr>
            <a:r>
              <a:rPr lang="en-US" dirty="0"/>
              <a:t>3. Discuss the difference between disability and handicap </a:t>
            </a:r>
          </a:p>
          <a:p>
            <a:pPr marL="514350" indent="-514350">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685800"/>
            <a:ext cx="8229600" cy="5943600"/>
          </a:xfrm>
        </p:spPr>
        <p:txBody>
          <a:bodyPr>
            <a:normAutofit/>
          </a:bodyPr>
          <a:lstStyle/>
          <a:p>
            <a:pPr algn="just">
              <a:buFont typeface="Wingdings" pitchFamily="2" charset="2"/>
              <a:buChar char="Ø"/>
            </a:pPr>
            <a:r>
              <a:rPr lang="en-US" sz="2800" dirty="0"/>
              <a:t>Primary prevention is designed to </a:t>
            </a:r>
            <a:r>
              <a:rPr lang="en-US" sz="2800" dirty="0">
                <a:solidFill>
                  <a:srgbClr val="FF0000"/>
                </a:solidFill>
              </a:rPr>
              <a:t>reduce the </a:t>
            </a:r>
            <a:r>
              <a:rPr lang="en-US" sz="2800" dirty="0"/>
              <a:t>number of </a:t>
            </a:r>
            <a:r>
              <a:rPr lang="en-US" sz="2800" dirty="0">
                <a:solidFill>
                  <a:srgbClr val="FF0000"/>
                </a:solidFill>
              </a:rPr>
              <a:t>new cases </a:t>
            </a:r>
            <a:r>
              <a:rPr lang="en-US" sz="2800" dirty="0"/>
              <a:t>( </a:t>
            </a:r>
            <a:r>
              <a:rPr lang="en-US" sz="2800" b="1" dirty="0"/>
              <a:t>incidence ) of </a:t>
            </a:r>
            <a:r>
              <a:rPr lang="en-US" sz="2800" dirty="0"/>
              <a:t>a disability; </a:t>
            </a:r>
          </a:p>
          <a:p>
            <a:pPr algn="just">
              <a:buNone/>
            </a:pPr>
            <a:endParaRPr lang="en-US" sz="2800" dirty="0"/>
          </a:p>
          <a:p>
            <a:pPr algn="just">
              <a:buNone/>
            </a:pPr>
            <a:endParaRPr lang="en-US" sz="1100" dirty="0"/>
          </a:p>
          <a:p>
            <a:pPr algn="just">
              <a:buFont typeface="Wingdings" pitchFamily="2" charset="2"/>
              <a:buChar char="Ø"/>
            </a:pPr>
            <a:r>
              <a:rPr lang="en-US" sz="2800" dirty="0"/>
              <a:t>it consists of efforts to eliminate or counteract </a:t>
            </a:r>
            <a:r>
              <a:rPr lang="en-US" sz="2800" dirty="0">
                <a:solidFill>
                  <a:srgbClr val="FF0000"/>
                </a:solidFill>
              </a:rPr>
              <a:t>risk factors</a:t>
            </a:r>
            <a:r>
              <a:rPr lang="en-US" sz="2800" dirty="0"/>
              <a:t> so that a child never acquires a disability.</a:t>
            </a:r>
          </a:p>
          <a:p>
            <a:pPr algn="just">
              <a:buNone/>
            </a:pPr>
            <a:endParaRPr lang="en-US" sz="2800" dirty="0"/>
          </a:p>
          <a:p>
            <a:pPr algn="just">
              <a:buNone/>
            </a:pPr>
            <a:endParaRPr lang="en-US" sz="1100" dirty="0"/>
          </a:p>
          <a:p>
            <a:pPr lvl="1" algn="just">
              <a:buFont typeface="Wingdings" pitchFamily="2" charset="2"/>
              <a:buChar char="§"/>
            </a:pPr>
            <a:r>
              <a:rPr lang="en-US" sz="2400" dirty="0"/>
              <a:t>For Example, in the school through the use of school wide intervention it is possible to prevent behavior problems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 calcmode="lin" valueType="num">
                                      <p:cBhvr additive="base">
                                        <p:cTn id="1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400800"/>
          </a:xfrm>
        </p:spPr>
        <p:txBody>
          <a:bodyPr>
            <a:normAutofit/>
          </a:bodyPr>
          <a:lstStyle/>
          <a:p>
            <a:pPr>
              <a:buFont typeface="Wingdings" pitchFamily="2" charset="2"/>
              <a:buChar char="v"/>
            </a:pPr>
            <a:r>
              <a:rPr lang="en-US" sz="2800" b="1" dirty="0"/>
              <a:t>Characteristics of Children with Communication Disorders</a:t>
            </a:r>
          </a:p>
          <a:p>
            <a:pPr>
              <a:buNone/>
            </a:pPr>
            <a:endParaRPr lang="en-US" sz="2400" b="1" dirty="0"/>
          </a:p>
          <a:p>
            <a:pPr>
              <a:buNone/>
            </a:pPr>
            <a:r>
              <a:rPr lang="en-US" sz="2400" b="1" dirty="0"/>
              <a:t>Cognitive characteristics </a:t>
            </a:r>
          </a:p>
          <a:p>
            <a:pPr>
              <a:buNone/>
            </a:pPr>
            <a:endParaRPr lang="en-US" sz="1200" b="1" dirty="0"/>
          </a:p>
          <a:p>
            <a:r>
              <a:rPr lang="en-US" sz="2400" dirty="0"/>
              <a:t>There are </a:t>
            </a:r>
            <a:r>
              <a:rPr lang="en-US" sz="2400" dirty="0">
                <a:solidFill>
                  <a:srgbClr val="FF0000"/>
                </a:solidFill>
              </a:rPr>
              <a:t>two perspectives </a:t>
            </a:r>
            <a:r>
              <a:rPr lang="en-US" sz="2400" dirty="0"/>
              <a:t>regarding the cognitive characteristics of children with CDs</a:t>
            </a:r>
          </a:p>
          <a:p>
            <a:pPr>
              <a:buNone/>
            </a:pPr>
            <a:endParaRPr lang="en-US" sz="2400" dirty="0"/>
          </a:p>
          <a:p>
            <a:pPr marL="457200" indent="-457200">
              <a:buAutoNum type="arabicPeriod"/>
            </a:pPr>
            <a:r>
              <a:rPr lang="en-US" sz="2400" dirty="0"/>
              <a:t>Their development of cognitive skills which is heavily dependent on language-is hampered by their language problems. </a:t>
            </a:r>
          </a:p>
          <a:p>
            <a:pPr marL="457200" indent="-457200">
              <a:buNone/>
            </a:pPr>
            <a:endParaRPr lang="en-US" sz="2400" dirty="0"/>
          </a:p>
          <a:p>
            <a:pPr marL="457200" indent="-457200">
              <a:buNone/>
            </a:pPr>
            <a:r>
              <a:rPr lang="en-US" sz="2400" dirty="0"/>
              <a:t>2.    have normal or average intellectual functioning but appear deficient because their speech and language problems affect their performance on intelligence tests.</a:t>
            </a:r>
          </a:p>
          <a:p>
            <a:pPr marL="457200" indent="-457200"/>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172200"/>
          </a:xfrm>
        </p:spPr>
        <p:txBody>
          <a:bodyPr>
            <a:normAutofit fontScale="92500"/>
          </a:bodyPr>
          <a:lstStyle/>
          <a:p>
            <a:pPr>
              <a:buNone/>
            </a:pPr>
            <a:r>
              <a:rPr lang="en-US" b="1" dirty="0"/>
              <a:t>Academic Characteristics </a:t>
            </a:r>
            <a:endParaRPr lang="en-GB" dirty="0"/>
          </a:p>
          <a:p>
            <a:endParaRPr lang="en-US" sz="1200" dirty="0"/>
          </a:p>
          <a:p>
            <a:r>
              <a:rPr lang="en-US" sz="2800" dirty="0"/>
              <a:t>academic performance is highly dependent on:</a:t>
            </a:r>
          </a:p>
          <a:p>
            <a:pPr lvl="1"/>
            <a:r>
              <a:rPr lang="en-US" sz="2400" dirty="0"/>
              <a:t> students’ skill in listening, </a:t>
            </a:r>
          </a:p>
          <a:p>
            <a:pPr lvl="1"/>
            <a:r>
              <a:rPr lang="en-US" sz="2400" dirty="0"/>
              <a:t>following directions, and</a:t>
            </a:r>
          </a:p>
          <a:p>
            <a:pPr lvl="1"/>
            <a:r>
              <a:rPr lang="en-US" sz="2400" dirty="0"/>
              <a:t> comprehending.  </a:t>
            </a:r>
          </a:p>
          <a:p>
            <a:pPr>
              <a:buNone/>
            </a:pPr>
            <a:endParaRPr lang="en-US" sz="2800" dirty="0"/>
          </a:p>
          <a:p>
            <a:r>
              <a:rPr lang="en-US" sz="2800" dirty="0"/>
              <a:t>Students are </a:t>
            </a:r>
            <a:r>
              <a:rPr lang="en-US" sz="2800" dirty="0">
                <a:solidFill>
                  <a:srgbClr val="FF0000"/>
                </a:solidFill>
              </a:rPr>
              <a:t>expected to understand </a:t>
            </a:r>
            <a:r>
              <a:rPr lang="en-US" sz="2800" dirty="0"/>
              <a:t>and act in response to verbal symbols and spoken language.</a:t>
            </a:r>
          </a:p>
          <a:p>
            <a:pPr>
              <a:buNone/>
            </a:pPr>
            <a:endParaRPr lang="en-US" sz="2800" dirty="0"/>
          </a:p>
          <a:p>
            <a:r>
              <a:rPr lang="en-US" sz="2800" dirty="0"/>
              <a:t> Students who have speech and language problems usually experience difficulties in </a:t>
            </a:r>
            <a:r>
              <a:rPr lang="en-US" sz="2800" dirty="0">
                <a:solidFill>
                  <a:srgbClr val="FF0000"/>
                </a:solidFill>
              </a:rPr>
              <a:t>reading</a:t>
            </a:r>
            <a:r>
              <a:rPr lang="en-US" sz="2800" dirty="0"/>
              <a:t>, </a:t>
            </a:r>
            <a:r>
              <a:rPr lang="en-US" sz="2800" dirty="0">
                <a:solidFill>
                  <a:srgbClr val="FF0000"/>
                </a:solidFill>
              </a:rPr>
              <a:t>social</a:t>
            </a:r>
            <a:r>
              <a:rPr lang="en-US" sz="2800" dirty="0"/>
              <a:t> </a:t>
            </a:r>
            <a:r>
              <a:rPr lang="en-US" sz="2800" dirty="0">
                <a:solidFill>
                  <a:srgbClr val="FF0000"/>
                </a:solidFill>
              </a:rPr>
              <a:t>studies</a:t>
            </a:r>
            <a:r>
              <a:rPr lang="en-US" sz="2800" dirty="0"/>
              <a:t>, </a:t>
            </a:r>
            <a:r>
              <a:rPr lang="en-US" sz="2800" dirty="0">
                <a:solidFill>
                  <a:srgbClr val="FF0000"/>
                </a:solidFill>
              </a:rPr>
              <a:t>language arts</a:t>
            </a:r>
            <a:r>
              <a:rPr lang="en-US" sz="2800" dirty="0"/>
              <a:t>, and other subjects that </a:t>
            </a:r>
            <a:r>
              <a:rPr lang="en-US" sz="2800" dirty="0">
                <a:solidFill>
                  <a:srgbClr val="FF0000"/>
                </a:solidFill>
              </a:rPr>
              <a:t>depend heavily</a:t>
            </a:r>
            <a:r>
              <a:rPr lang="en-US" sz="2800" dirty="0"/>
              <a:t> on understanding </a:t>
            </a:r>
            <a:r>
              <a:rPr lang="en-US" sz="2800" dirty="0">
                <a:solidFill>
                  <a:srgbClr val="FF0000"/>
                </a:solidFill>
              </a:rPr>
              <a:t>verbal and written communication skill</a:t>
            </a:r>
            <a:r>
              <a:rPr lang="en-US" sz="2800" dirty="0"/>
              <a:t>. </a:t>
            </a:r>
            <a:endParaRPr lang="en-GB" sz="2800"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324600"/>
          </a:xfrm>
        </p:spPr>
        <p:txBody>
          <a:bodyPr>
            <a:normAutofit/>
          </a:bodyPr>
          <a:lstStyle/>
          <a:p>
            <a:pPr>
              <a:buNone/>
            </a:pPr>
            <a:r>
              <a:rPr lang="en-US" b="1" dirty="0"/>
              <a:t>Physical Characteristics</a:t>
            </a:r>
            <a:endParaRPr lang="en-GB" dirty="0"/>
          </a:p>
          <a:p>
            <a:r>
              <a:rPr lang="en-US" sz="2800" dirty="0"/>
              <a:t>Individuals with certain conditions- </a:t>
            </a:r>
            <a:r>
              <a:rPr lang="en-US" sz="2800" dirty="0">
                <a:solidFill>
                  <a:srgbClr val="FF0000"/>
                </a:solidFill>
              </a:rPr>
              <a:t>cerebral Palsy</a:t>
            </a:r>
            <a:r>
              <a:rPr lang="en-US" sz="2800" dirty="0"/>
              <a:t>, </a:t>
            </a:r>
            <a:r>
              <a:rPr lang="en-US" sz="2800" dirty="0">
                <a:solidFill>
                  <a:srgbClr val="FF0000"/>
                </a:solidFill>
              </a:rPr>
              <a:t>cleft palate </a:t>
            </a:r>
            <a:r>
              <a:rPr lang="en-US" sz="2800" dirty="0"/>
              <a:t>or other kinds of </a:t>
            </a:r>
            <a:r>
              <a:rPr lang="en-US" sz="2800" dirty="0">
                <a:solidFill>
                  <a:srgbClr val="FF0000"/>
                </a:solidFill>
              </a:rPr>
              <a:t>oral-facial disorders</a:t>
            </a:r>
            <a:r>
              <a:rPr lang="en-US" sz="2800" dirty="0"/>
              <a:t>, and some types of </a:t>
            </a:r>
            <a:r>
              <a:rPr lang="en-US" sz="2800" dirty="0">
                <a:solidFill>
                  <a:srgbClr val="FF0000"/>
                </a:solidFill>
              </a:rPr>
              <a:t>mental retardation-</a:t>
            </a:r>
            <a:r>
              <a:rPr lang="en-US" sz="2800" dirty="0"/>
              <a:t>may experience speech and language difficulties as well as physical problems.  </a:t>
            </a:r>
          </a:p>
          <a:p>
            <a:pPr>
              <a:buNone/>
            </a:pPr>
            <a:endParaRPr lang="en-US" sz="2800" dirty="0"/>
          </a:p>
          <a:p>
            <a:r>
              <a:rPr lang="en-US" sz="2800" dirty="0"/>
              <a:t>But for most students with speech and language impairments </a:t>
            </a:r>
            <a:r>
              <a:rPr lang="en-US" sz="2800" dirty="0">
                <a:solidFill>
                  <a:srgbClr val="FF0000"/>
                </a:solidFill>
              </a:rPr>
              <a:t>there is no specific </a:t>
            </a:r>
            <a:r>
              <a:rPr lang="en-US" sz="2800" dirty="0"/>
              <a:t>correspondence between physical appearance or functioning and speech and language functioning. </a:t>
            </a:r>
            <a:endParaRPr lang="en-GB" sz="2800"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400800"/>
          </a:xfrm>
        </p:spPr>
        <p:txBody>
          <a:bodyPr>
            <a:normAutofit/>
          </a:bodyPr>
          <a:lstStyle/>
          <a:p>
            <a:pPr>
              <a:buNone/>
            </a:pPr>
            <a:r>
              <a:rPr lang="en-US" b="1" dirty="0"/>
              <a:t>Behavioral Characteristics</a:t>
            </a:r>
            <a:endParaRPr lang="en-GB" dirty="0"/>
          </a:p>
          <a:p>
            <a:r>
              <a:rPr lang="en-US" sz="2400" dirty="0"/>
              <a:t>Communication serves a social function.  </a:t>
            </a:r>
          </a:p>
          <a:p>
            <a:r>
              <a:rPr lang="en-US" sz="2400" dirty="0"/>
              <a:t>Students with speech and language difficulties often call attention to themselves.  </a:t>
            </a:r>
          </a:p>
          <a:p>
            <a:r>
              <a:rPr lang="en-US" sz="2400" dirty="0"/>
              <a:t>When a student’s speech or language is obviously different from his or her peers, teachers, adults, and those peers </a:t>
            </a:r>
            <a:r>
              <a:rPr lang="en-US" sz="2400" dirty="0">
                <a:solidFill>
                  <a:srgbClr val="FF0000"/>
                </a:solidFill>
              </a:rPr>
              <a:t>behave differently </a:t>
            </a:r>
            <a:r>
              <a:rPr lang="en-US" sz="2400" dirty="0"/>
              <a:t>toward the student. </a:t>
            </a:r>
          </a:p>
          <a:p>
            <a:r>
              <a:rPr lang="en-US" sz="2400" dirty="0"/>
              <a:t> They may </a:t>
            </a:r>
            <a:r>
              <a:rPr lang="en-US" sz="2400" dirty="0">
                <a:solidFill>
                  <a:srgbClr val="FF0000"/>
                </a:solidFill>
              </a:rPr>
              <a:t>pay more attention to the way in </a:t>
            </a:r>
            <a:r>
              <a:rPr lang="en-US" sz="2400" dirty="0"/>
              <a:t>which the student says something than to </a:t>
            </a:r>
            <a:r>
              <a:rPr lang="en-US" sz="2400" dirty="0">
                <a:solidFill>
                  <a:srgbClr val="FF0000"/>
                </a:solidFill>
              </a:rPr>
              <a:t>what the student says</a:t>
            </a:r>
            <a:r>
              <a:rPr lang="en-US" sz="2800" dirty="0"/>
              <a:t>. </a:t>
            </a:r>
          </a:p>
          <a:p>
            <a:r>
              <a:rPr lang="en-US" sz="2400" dirty="0"/>
              <a:t>Others may </a:t>
            </a:r>
            <a:r>
              <a:rPr lang="en-US" sz="2400" dirty="0">
                <a:solidFill>
                  <a:srgbClr val="FF0000"/>
                </a:solidFill>
              </a:rPr>
              <a:t>ridicule an individual whose speech </a:t>
            </a:r>
            <a:r>
              <a:rPr lang="en-US" sz="2400" dirty="0"/>
              <a:t>is noticeably different, and this can cause emotional problems</a:t>
            </a:r>
          </a:p>
          <a:p>
            <a:r>
              <a:rPr lang="en-US" sz="2400" dirty="0"/>
              <a:t>Students who have speech and language difficulties may </a:t>
            </a:r>
            <a:r>
              <a:rPr lang="en-US" sz="2400" dirty="0">
                <a:solidFill>
                  <a:srgbClr val="FF0000"/>
                </a:solidFill>
              </a:rPr>
              <a:t>withdraw from social </a:t>
            </a:r>
            <a:r>
              <a:rPr lang="en-US" sz="2400" dirty="0"/>
              <a:t>situations be rejected in social situations</a:t>
            </a:r>
          </a:p>
          <a:p>
            <a:r>
              <a:rPr lang="en-US" sz="2400" dirty="0"/>
              <a:t>and ultimately, they may suffer from a </a:t>
            </a:r>
            <a:r>
              <a:rPr lang="en-US" sz="2400" dirty="0">
                <a:solidFill>
                  <a:srgbClr val="FF0000"/>
                </a:solidFill>
              </a:rPr>
              <a:t>loss of self-confidence</a:t>
            </a:r>
            <a:r>
              <a:rPr lang="en-US" sz="2400" dirty="0"/>
              <a:t>. </a:t>
            </a:r>
            <a:endParaRPr lang="en-GB" sz="2400" dirty="0"/>
          </a:p>
          <a:p>
            <a:pPr>
              <a:buNone/>
            </a:pP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477000"/>
          </a:xfrm>
        </p:spPr>
        <p:txBody>
          <a:bodyPr/>
          <a:lstStyle/>
          <a:p>
            <a:pPr>
              <a:buNone/>
            </a:pPr>
            <a:r>
              <a:rPr lang="en-US" b="1" dirty="0"/>
              <a:t>Causes of Communication Disorders</a:t>
            </a:r>
          </a:p>
          <a:p>
            <a:pPr>
              <a:buFont typeface="Wingdings" pitchFamily="2" charset="2"/>
              <a:buChar char="q"/>
            </a:pPr>
            <a:r>
              <a:rPr lang="en-US" b="1" dirty="0"/>
              <a:t>Causes of Speech Impairment </a:t>
            </a:r>
            <a:endParaRPr lang="en-US" dirty="0"/>
          </a:p>
          <a:p>
            <a:r>
              <a:rPr lang="en-US" dirty="0"/>
              <a:t>Examples of physical factors (organic causes) that frequently result in speech impairments are:</a:t>
            </a:r>
          </a:p>
          <a:p>
            <a:pPr lvl="1"/>
            <a:r>
              <a:rPr lang="en-US" dirty="0"/>
              <a:t> cleft palate, </a:t>
            </a:r>
          </a:p>
          <a:p>
            <a:pPr lvl="1"/>
            <a:r>
              <a:rPr lang="en-US" dirty="0"/>
              <a:t>cleft lip, </a:t>
            </a:r>
          </a:p>
          <a:p>
            <a:pPr lvl="1"/>
            <a:r>
              <a:rPr lang="en-US" dirty="0"/>
              <a:t>paralysis of the speech muscles, </a:t>
            </a:r>
          </a:p>
          <a:p>
            <a:pPr lvl="1"/>
            <a:r>
              <a:rPr lang="en-US" dirty="0"/>
              <a:t>and absence of teeth, </a:t>
            </a:r>
          </a:p>
          <a:p>
            <a:pPr lvl="1"/>
            <a:r>
              <a:rPr lang="en-US" dirty="0"/>
              <a:t>craniofacial abnormalities, </a:t>
            </a:r>
          </a:p>
          <a:p>
            <a:pPr lvl="1"/>
            <a:r>
              <a:rPr lang="en-US" dirty="0"/>
              <a:t>enlarged adenoids, and </a:t>
            </a:r>
          </a:p>
          <a:p>
            <a:pPr lvl="1"/>
            <a:r>
              <a:rPr lang="en-US" dirty="0"/>
              <a:t>traumatic brain injury.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index.jpg"/>
          <p:cNvPicPr>
            <a:picLocks noGrp="1" noChangeAspect="1" noChangeArrowheads="1"/>
          </p:cNvPicPr>
          <p:nvPr>
            <p:ph idx="1"/>
          </p:nvPr>
        </p:nvPicPr>
        <p:blipFill>
          <a:blip r:embed="rId2"/>
          <a:srcRect/>
          <a:stretch>
            <a:fillRect/>
          </a:stretch>
        </p:blipFill>
        <p:spPr bwMode="auto">
          <a:xfrm>
            <a:off x="1600200" y="1295400"/>
            <a:ext cx="5105400" cy="4800600"/>
          </a:xfrm>
          <a:prstGeom prst="rect">
            <a:avLst/>
          </a:prstGeom>
          <a:noFill/>
        </p:spPr>
      </p:pic>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400800"/>
          </a:xfrm>
        </p:spPr>
        <p:txBody>
          <a:bodyPr>
            <a:normAutofit/>
          </a:bodyPr>
          <a:lstStyle/>
          <a:p>
            <a:pPr>
              <a:buNone/>
            </a:pPr>
            <a:r>
              <a:rPr lang="en-US" b="1" dirty="0"/>
              <a:t>Causes of Language Disorders</a:t>
            </a:r>
            <a:endParaRPr lang="en-US" dirty="0"/>
          </a:p>
          <a:p>
            <a:r>
              <a:rPr lang="en-US" dirty="0"/>
              <a:t>Factors that can contribute to language disorders in children include:</a:t>
            </a:r>
          </a:p>
          <a:p>
            <a:pPr lvl="1"/>
            <a:r>
              <a:rPr lang="en-US" dirty="0"/>
              <a:t> cognitive limitations, or mental retardation, </a:t>
            </a:r>
          </a:p>
          <a:p>
            <a:pPr lvl="1"/>
            <a:r>
              <a:rPr lang="en-US" dirty="0"/>
              <a:t>hearing impairments, </a:t>
            </a:r>
          </a:p>
          <a:p>
            <a:pPr lvl="1"/>
            <a:r>
              <a:rPr lang="en-US" dirty="0"/>
              <a:t>behavioral disorders, </a:t>
            </a:r>
          </a:p>
          <a:p>
            <a:pPr lvl="1"/>
            <a:r>
              <a:rPr lang="en-US" dirty="0"/>
              <a:t>structural abnormalities of the speech mechanisms, </a:t>
            </a:r>
          </a:p>
          <a:p>
            <a:pPr lvl="1"/>
            <a:r>
              <a:rPr lang="en-US" dirty="0"/>
              <a:t>and environmental deprivation. </a:t>
            </a:r>
          </a:p>
          <a:p>
            <a:r>
              <a:rPr lang="en-US" dirty="0"/>
              <a:t>Some severe disorders in expressive and receptive language result from </a:t>
            </a:r>
            <a:r>
              <a:rPr lang="en-US" dirty="0">
                <a:solidFill>
                  <a:srgbClr val="FF0000"/>
                </a:solidFill>
              </a:rPr>
              <a:t>injury to the brain.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400800"/>
          </a:xfrm>
        </p:spPr>
        <p:txBody>
          <a:bodyPr>
            <a:normAutofit/>
          </a:bodyPr>
          <a:lstStyle/>
          <a:p>
            <a:pPr>
              <a:buNone/>
            </a:pPr>
            <a:r>
              <a:rPr lang="en-US" b="1" dirty="0"/>
              <a:t>Assessment of communication disorders  </a:t>
            </a:r>
          </a:p>
          <a:p>
            <a:pPr>
              <a:buNone/>
            </a:pPr>
            <a:r>
              <a:rPr lang="en-US" sz="2800" b="1" dirty="0"/>
              <a:t>1. Case history and physical examination: </a:t>
            </a:r>
          </a:p>
          <a:p>
            <a:pPr lvl="1"/>
            <a:r>
              <a:rPr lang="en-US" sz="2400" dirty="0"/>
              <a:t>It includes information such as the child’s birth and developmental history, health record, scores on achievement and intelligence tests, and adjustment to school </a:t>
            </a:r>
          </a:p>
          <a:p>
            <a:pPr>
              <a:buNone/>
            </a:pPr>
            <a:r>
              <a:rPr lang="en-US" sz="2800" b="1" dirty="0"/>
              <a:t>2. Articulation Test</a:t>
            </a:r>
          </a:p>
          <a:p>
            <a:pPr lvl="1"/>
            <a:r>
              <a:rPr lang="en-US" sz="2400" dirty="0">
                <a:solidFill>
                  <a:srgbClr val="FF0000"/>
                </a:solidFill>
              </a:rPr>
              <a:t>speech errors </a:t>
            </a:r>
            <a:r>
              <a:rPr lang="en-US" sz="2400" dirty="0"/>
              <a:t>by the child are assessed.  A record is kept of the sounds that are defective, how they are being mispronounced, and the number of errors</a:t>
            </a:r>
          </a:p>
          <a:p>
            <a:pPr>
              <a:buNone/>
            </a:pPr>
            <a:r>
              <a:rPr lang="en-US" sz="2800" b="1" dirty="0"/>
              <a:t>3. Hearing Test: </a:t>
            </a:r>
          </a:p>
          <a:p>
            <a:pPr lvl="1"/>
            <a:r>
              <a:rPr lang="en-US" dirty="0"/>
              <a:t>Hearing is usually tested to determine whether a hearing problem is causing the suspected communication disorder.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324600"/>
          </a:xfrm>
        </p:spPr>
        <p:txBody>
          <a:bodyPr>
            <a:normAutofit/>
          </a:bodyPr>
          <a:lstStyle/>
          <a:p>
            <a:pPr>
              <a:buNone/>
            </a:pPr>
            <a:r>
              <a:rPr lang="en-US" sz="2800" b="1" dirty="0"/>
              <a:t>4. Auditory discrimination test</a:t>
            </a:r>
            <a:r>
              <a:rPr lang="en-US" dirty="0"/>
              <a:t>: </a:t>
            </a:r>
          </a:p>
          <a:p>
            <a:pPr lvl="1"/>
            <a:r>
              <a:rPr lang="en-US" dirty="0"/>
              <a:t>It is given to determine whether the child is hearing sounds correctly. </a:t>
            </a:r>
          </a:p>
          <a:p>
            <a:pPr>
              <a:buNone/>
            </a:pPr>
            <a:r>
              <a:rPr lang="en-US" sz="2800" b="1" dirty="0"/>
              <a:t>5. Vocabulary and overall language development test: </a:t>
            </a:r>
          </a:p>
          <a:p>
            <a:pPr lvl="1"/>
            <a:r>
              <a:rPr lang="en-US" dirty="0"/>
              <a:t>the amount of vocabulary a child has acquired is generally a good indicator of language competence. </a:t>
            </a:r>
          </a:p>
          <a:p>
            <a:pPr>
              <a:buNone/>
            </a:pPr>
            <a:r>
              <a:rPr lang="en-US" sz="2800" b="1" dirty="0"/>
              <a:t>6. Language samples</a:t>
            </a:r>
          </a:p>
          <a:p>
            <a:pPr lvl="1" algn="just"/>
            <a:r>
              <a:rPr lang="en-US" dirty="0"/>
              <a:t>obtaining accurate samples of the child’s expressive speech and language.  </a:t>
            </a:r>
          </a:p>
          <a:p>
            <a:pPr lvl="1" algn="just"/>
            <a:r>
              <a:rPr lang="en-US" dirty="0"/>
              <a:t>The examiner considers factors such as </a:t>
            </a:r>
            <a:r>
              <a:rPr lang="en-US" dirty="0">
                <a:solidFill>
                  <a:srgbClr val="FF0000"/>
                </a:solidFill>
              </a:rPr>
              <a:t>intelligibility</a:t>
            </a:r>
            <a:r>
              <a:rPr lang="en-US" dirty="0"/>
              <a:t> and </a:t>
            </a:r>
            <a:r>
              <a:rPr lang="en-US" dirty="0">
                <a:solidFill>
                  <a:srgbClr val="FF0000"/>
                </a:solidFill>
              </a:rPr>
              <a:t>fluency</a:t>
            </a:r>
            <a:r>
              <a:rPr lang="en-US" dirty="0"/>
              <a:t> of speech, </a:t>
            </a:r>
            <a:r>
              <a:rPr lang="en-US" dirty="0">
                <a:solidFill>
                  <a:srgbClr val="FF0000"/>
                </a:solidFill>
              </a:rPr>
              <a:t>voice quality</a:t>
            </a:r>
            <a:r>
              <a:rPr lang="en-US" dirty="0"/>
              <a:t>, and use of vocabulary and grammar</a:t>
            </a:r>
            <a:endParaRPr lang="en-GB"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48400"/>
          </a:xfrm>
        </p:spPr>
        <p:txBody>
          <a:bodyPr>
            <a:normAutofit fontScale="92500" lnSpcReduction="20000"/>
          </a:bodyPr>
          <a:lstStyle/>
          <a:p>
            <a:pPr>
              <a:buFont typeface="Wingdings" pitchFamily="2" charset="2"/>
              <a:buChar char="q"/>
            </a:pPr>
            <a:r>
              <a:rPr lang="en-US" sz="2800" b="1" dirty="0"/>
              <a:t>Educational Approaches for Children with Communication Disorders </a:t>
            </a:r>
            <a:endParaRPr lang="en-GB" sz="2800" b="1" dirty="0"/>
          </a:p>
          <a:p>
            <a:pPr lvl="0">
              <a:buFont typeface="Wingdings" pitchFamily="2" charset="2"/>
              <a:buChar char="ü"/>
            </a:pPr>
            <a:r>
              <a:rPr lang="en-US" sz="2800" dirty="0"/>
              <a:t>Integrate appropriate language development activities in to all curriculum areas. </a:t>
            </a:r>
            <a:endParaRPr lang="en-GB" sz="2800" dirty="0"/>
          </a:p>
          <a:p>
            <a:pPr lvl="0">
              <a:buFont typeface="Wingdings" pitchFamily="2" charset="2"/>
              <a:buChar char="ü"/>
            </a:pPr>
            <a:r>
              <a:rPr lang="en-US" sz="2800" dirty="0"/>
              <a:t>Create supportive environment where communication is fostered and valued. </a:t>
            </a:r>
            <a:endParaRPr lang="en-GB" sz="2800" dirty="0"/>
          </a:p>
          <a:p>
            <a:pPr lvl="0">
              <a:buFont typeface="Wingdings" pitchFamily="2" charset="2"/>
              <a:buChar char="ü"/>
            </a:pPr>
            <a:r>
              <a:rPr lang="en-US" sz="2800" dirty="0"/>
              <a:t>Provide opportunities during regular instructional day for students to practice skills being learned.</a:t>
            </a:r>
            <a:endParaRPr lang="en-GB" sz="2800" dirty="0"/>
          </a:p>
          <a:p>
            <a:pPr lvl="0">
              <a:buFont typeface="Wingdings" pitchFamily="2" charset="2"/>
              <a:buChar char="ü"/>
            </a:pPr>
            <a:r>
              <a:rPr lang="en-US" sz="2800" dirty="0"/>
              <a:t>Use areas of strength to compensate for weakness.</a:t>
            </a:r>
            <a:endParaRPr lang="en-GB" sz="2800" dirty="0"/>
          </a:p>
          <a:p>
            <a:pPr lvl="0">
              <a:buFont typeface="Wingdings" pitchFamily="2" charset="2"/>
              <a:buChar char="ü"/>
            </a:pPr>
            <a:r>
              <a:rPr lang="en-US" sz="2800" dirty="0"/>
              <a:t>Value speech and language diversity.</a:t>
            </a:r>
            <a:endParaRPr lang="en-GB" sz="2800" dirty="0"/>
          </a:p>
          <a:p>
            <a:pPr lvl="0">
              <a:buFont typeface="Wingdings" pitchFamily="2" charset="2"/>
              <a:buChar char="ü"/>
            </a:pPr>
            <a:r>
              <a:rPr lang="en-US" sz="2800" dirty="0"/>
              <a:t>Arrange activities in which students use language for different purposes </a:t>
            </a:r>
          </a:p>
          <a:p>
            <a:pPr lvl="0">
              <a:buFont typeface="Wingdings" pitchFamily="2" charset="2"/>
              <a:buChar char="ü"/>
            </a:pPr>
            <a:r>
              <a:rPr lang="en-US" sz="2800" dirty="0"/>
              <a:t>Provide good speech models. </a:t>
            </a:r>
            <a:endParaRPr lang="en-GB" sz="2800" dirty="0"/>
          </a:p>
          <a:p>
            <a:pPr lvl="0">
              <a:buFont typeface="Wingdings" pitchFamily="2" charset="2"/>
              <a:buChar char="ü"/>
            </a:pPr>
            <a:r>
              <a:rPr lang="en-US" sz="2800" dirty="0"/>
              <a:t>Provide opportunities during academic instruction for free exchange of ideas and discussions about what is being taught. </a:t>
            </a:r>
            <a:endParaRPr lang="en-GB" sz="2800" dirty="0"/>
          </a:p>
          <a:p>
            <a:pPr lvl="0">
              <a:buNone/>
            </a:pPr>
            <a:endParaRPr lang="en-GB"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normAutofit fontScale="77500" lnSpcReduction="20000"/>
          </a:bodyPr>
          <a:lstStyle/>
          <a:p>
            <a:pPr algn="just">
              <a:buFont typeface="Wingdings" pitchFamily="2" charset="2"/>
              <a:buChar char="q"/>
            </a:pPr>
            <a:r>
              <a:rPr lang="en-US" sz="3600" b="1" dirty="0"/>
              <a:t>Secondary prevention</a:t>
            </a:r>
            <a:r>
              <a:rPr lang="en-US" sz="3600" dirty="0"/>
              <a:t>: includes </a:t>
            </a:r>
            <a:r>
              <a:rPr lang="en-US" sz="3600" dirty="0">
                <a:solidFill>
                  <a:srgbClr val="FF0000"/>
                </a:solidFill>
              </a:rPr>
              <a:t>treatments</a:t>
            </a:r>
            <a:r>
              <a:rPr lang="en-US" sz="3600" dirty="0"/>
              <a:t> used for diseases, injuries or conditions which can causes impairment.</a:t>
            </a:r>
          </a:p>
          <a:p>
            <a:pPr algn="just">
              <a:buNone/>
            </a:pPr>
            <a:endParaRPr lang="en-US" sz="1900" dirty="0"/>
          </a:p>
          <a:p>
            <a:pPr algn="just">
              <a:buFont typeface="Wingdings" pitchFamily="2" charset="2"/>
              <a:buChar char="Ø"/>
            </a:pPr>
            <a:r>
              <a:rPr lang="en-US" sz="3500" dirty="0"/>
              <a:t>It is aimed at individuals who have </a:t>
            </a:r>
            <a:r>
              <a:rPr lang="en-US" sz="3500" dirty="0">
                <a:solidFill>
                  <a:srgbClr val="FF0000"/>
                </a:solidFill>
              </a:rPr>
              <a:t>already been exposed </a:t>
            </a:r>
            <a:r>
              <a:rPr lang="en-US" sz="3500" dirty="0"/>
              <a:t>to or are displaying specific risk factors and is intended to eliminate or counteract the </a:t>
            </a:r>
            <a:r>
              <a:rPr lang="en-US" sz="3500" dirty="0">
                <a:solidFill>
                  <a:srgbClr val="FF0000"/>
                </a:solidFill>
              </a:rPr>
              <a:t>effects of those risk factors.</a:t>
            </a:r>
          </a:p>
          <a:p>
            <a:pPr algn="just">
              <a:buNone/>
            </a:pPr>
            <a:endParaRPr lang="en-US" sz="1500" dirty="0"/>
          </a:p>
          <a:p>
            <a:pPr algn="just">
              <a:buFont typeface="Wingdings" pitchFamily="2" charset="2"/>
              <a:buChar char="q"/>
            </a:pPr>
            <a:r>
              <a:rPr lang="en-US" sz="3600" b="1" dirty="0"/>
              <a:t>Tertiary prevention</a:t>
            </a:r>
            <a:r>
              <a:rPr lang="en-US" sz="3600" dirty="0"/>
              <a:t>: includes all measures aimed at reducing or eliminating of impairment, disability, and handicap.</a:t>
            </a:r>
          </a:p>
          <a:p>
            <a:pPr algn="just">
              <a:buNone/>
            </a:pPr>
            <a:endParaRPr lang="en-US" sz="1800" dirty="0"/>
          </a:p>
          <a:p>
            <a:pPr algn="just">
              <a:buFont typeface="Wingdings" pitchFamily="2" charset="2"/>
              <a:buChar char="Ø"/>
            </a:pPr>
            <a:r>
              <a:rPr lang="en-US" sz="3600" dirty="0"/>
              <a:t>Tertiary prevention is aimed at individuals with a disability and intended to prevent the effects of the disability from worsening. </a:t>
            </a:r>
          </a:p>
          <a:p>
            <a:pPr>
              <a:buNone/>
            </a:pPr>
            <a:endParaRPr lang="en-US" sz="1200" dirty="0"/>
          </a:p>
          <a:p>
            <a:pPr lvl="1"/>
            <a:r>
              <a:rPr lang="en-US" sz="3100" dirty="0"/>
              <a:t>For example, intensive interventions would be provided for students identified with emotional or behavioral disorders.</a:t>
            </a:r>
          </a:p>
          <a:p>
            <a:pPr algn="just">
              <a:buNone/>
            </a:pPr>
            <a:endParaRPr lang="en-US" dirty="0"/>
          </a:p>
          <a:p>
            <a:pPr algn="just">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algn="ctr">
              <a:buNone/>
            </a:pPr>
            <a:endParaRPr lang="en-US" b="1" dirty="0"/>
          </a:p>
          <a:p>
            <a:pPr algn="ctr">
              <a:buNone/>
            </a:pPr>
            <a:endParaRPr lang="en-US" b="1" dirty="0"/>
          </a:p>
          <a:p>
            <a:pPr algn="ctr">
              <a:buNone/>
            </a:pPr>
            <a:endParaRPr lang="en-US" b="1" dirty="0"/>
          </a:p>
          <a:p>
            <a:pPr algn="ctr">
              <a:buNone/>
            </a:pPr>
            <a:r>
              <a:rPr lang="en-US" sz="4400" b="1" dirty="0"/>
              <a:t>Children with Emotional and Behavioral Disorders (EBDs) </a:t>
            </a:r>
            <a:endParaRPr lang="en-GB" sz="4400" dirty="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324600"/>
          </a:xfrm>
        </p:spPr>
        <p:txBody>
          <a:bodyPr>
            <a:normAutofit fontScale="77500" lnSpcReduction="20000"/>
          </a:bodyPr>
          <a:lstStyle/>
          <a:p>
            <a:pPr>
              <a:buNone/>
            </a:pPr>
            <a:r>
              <a:rPr lang="en-US" b="1" dirty="0"/>
              <a:t>The Federal Definition </a:t>
            </a:r>
            <a:endParaRPr lang="en-GB" dirty="0"/>
          </a:p>
          <a:p>
            <a:r>
              <a:rPr lang="en-US" dirty="0"/>
              <a:t>The term means a condition exhibiting one or more of the following characteristics over a long period of time and to a marked degree that adversely affects educational performance—</a:t>
            </a:r>
            <a:endParaRPr lang="en-GB" dirty="0"/>
          </a:p>
          <a:p>
            <a:pPr>
              <a:buNone/>
            </a:pPr>
            <a:r>
              <a:rPr lang="en-US" dirty="0"/>
              <a:t>A. An inability to learn that cannot be explained by intellectual, sensory, or health factors;</a:t>
            </a:r>
            <a:endParaRPr lang="en-GB" dirty="0"/>
          </a:p>
          <a:p>
            <a:pPr>
              <a:buNone/>
            </a:pPr>
            <a:r>
              <a:rPr lang="en-US" dirty="0"/>
              <a:t>B. An inability to build or maintain satisfactory interpersonal relationships with peers and teachers;</a:t>
            </a:r>
            <a:endParaRPr lang="en-GB" dirty="0"/>
          </a:p>
          <a:p>
            <a:pPr>
              <a:buNone/>
            </a:pPr>
            <a:r>
              <a:rPr lang="en-US" dirty="0"/>
              <a:t>C. Inappropriate types of behavior or feelings under normal circumstances;</a:t>
            </a:r>
            <a:endParaRPr lang="en-GB" dirty="0"/>
          </a:p>
          <a:p>
            <a:pPr>
              <a:buNone/>
            </a:pPr>
            <a:r>
              <a:rPr lang="en-US" dirty="0"/>
              <a:t>D. A general pervasive mood of unhappiness or depression; or</a:t>
            </a:r>
            <a:endParaRPr lang="en-GB" dirty="0"/>
          </a:p>
          <a:p>
            <a:pPr>
              <a:buNone/>
            </a:pPr>
            <a:r>
              <a:rPr lang="en-US" dirty="0"/>
              <a:t>E. A tendency to develop physical symptoms or fears associated with personal or school problems.</a:t>
            </a:r>
            <a:endParaRPr lang="en-GB" dirty="0"/>
          </a:p>
          <a:p>
            <a:pPr>
              <a:buNone/>
            </a:pPr>
            <a:r>
              <a:rPr lang="en-US" dirty="0"/>
              <a:t> F. The term does not apply to children who are socially maladjusted unless it is determined that they have an emotional disturbance.</a:t>
            </a:r>
            <a:endParaRPr lang="en-GB" dirty="0"/>
          </a:p>
          <a:p>
            <a:endParaRPr lang="en-GB"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lstStyle/>
          <a:p>
            <a:r>
              <a:rPr lang="en-US" dirty="0"/>
              <a:t>only one of the characteristics mentioned above required to be present. </a:t>
            </a:r>
          </a:p>
          <a:p>
            <a:pPr>
              <a:buNone/>
            </a:pPr>
            <a:endParaRPr lang="en-US" dirty="0"/>
          </a:p>
          <a:p>
            <a:r>
              <a:rPr lang="en-US" dirty="0"/>
              <a:t>It is required that the behavior or behaviors adversely affect educational performance </a:t>
            </a:r>
          </a:p>
          <a:p>
            <a:pPr>
              <a:buNone/>
            </a:pPr>
            <a:endParaRPr lang="en-US" dirty="0"/>
          </a:p>
          <a:p>
            <a:r>
              <a:rPr lang="en-US" dirty="0"/>
              <a:t>the person must exhibit the characteristic over a long period of time and to a marked degree. </a:t>
            </a:r>
          </a:p>
          <a:p>
            <a:pPr>
              <a:buNone/>
            </a:pPr>
            <a:endParaRPr lang="en-US" dirty="0"/>
          </a:p>
          <a:p>
            <a:r>
              <a:rPr lang="en-US" dirty="0"/>
              <a:t>It is not the type of behavior rather its intensity and duration that matters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normAutofit fontScale="92500" lnSpcReduction="10000"/>
          </a:bodyPr>
          <a:lstStyle/>
          <a:p>
            <a:pPr lvl="0" algn="just"/>
            <a:r>
              <a:rPr lang="en-US" sz="3000" dirty="0"/>
              <a:t>The term “emotional or behavioral disorder” means a disability that is characterized by emotional or behavioral </a:t>
            </a:r>
            <a:r>
              <a:rPr lang="en-US" sz="3000" dirty="0">
                <a:solidFill>
                  <a:srgbClr val="FF0000"/>
                </a:solidFill>
              </a:rPr>
              <a:t>responses in school programs so different </a:t>
            </a:r>
            <a:r>
              <a:rPr lang="en-US" sz="3000" dirty="0"/>
              <a:t>from appropriate </a:t>
            </a:r>
            <a:r>
              <a:rPr lang="en-US" sz="3000" dirty="0">
                <a:solidFill>
                  <a:srgbClr val="FF0000"/>
                </a:solidFill>
              </a:rPr>
              <a:t>age</a:t>
            </a:r>
            <a:r>
              <a:rPr lang="en-US" sz="3000" dirty="0"/>
              <a:t>, </a:t>
            </a:r>
            <a:r>
              <a:rPr lang="en-US" sz="3000" dirty="0">
                <a:solidFill>
                  <a:srgbClr val="FF0000"/>
                </a:solidFill>
              </a:rPr>
              <a:t>cultural</a:t>
            </a:r>
            <a:r>
              <a:rPr lang="en-US" sz="3000" dirty="0"/>
              <a:t>, or </a:t>
            </a:r>
            <a:r>
              <a:rPr lang="en-US" sz="3000" dirty="0">
                <a:solidFill>
                  <a:srgbClr val="FF0000"/>
                </a:solidFill>
              </a:rPr>
              <a:t>ethnic norms </a:t>
            </a:r>
            <a:r>
              <a:rPr lang="en-US" sz="3000" dirty="0"/>
              <a:t>that the responses adversely affect </a:t>
            </a:r>
            <a:r>
              <a:rPr lang="en-US" sz="3000" dirty="0">
                <a:solidFill>
                  <a:srgbClr val="FF0000"/>
                </a:solidFill>
              </a:rPr>
              <a:t>educational performance</a:t>
            </a:r>
            <a:r>
              <a:rPr lang="en-US" sz="3000" dirty="0"/>
              <a:t>, including academic, social, vocational or personal skills, </a:t>
            </a:r>
            <a:r>
              <a:rPr lang="en-US" sz="3000" dirty="0">
                <a:solidFill>
                  <a:srgbClr val="FF0000"/>
                </a:solidFill>
              </a:rPr>
              <a:t>more than a temporary</a:t>
            </a:r>
            <a:r>
              <a:rPr lang="en-US" sz="3000" dirty="0"/>
              <a:t>, expected response to stressful events in the environment, consistently exhibited in </a:t>
            </a:r>
            <a:r>
              <a:rPr lang="en-US" sz="3000" dirty="0">
                <a:solidFill>
                  <a:srgbClr val="FF0000"/>
                </a:solidFill>
              </a:rPr>
              <a:t>two different settings</a:t>
            </a:r>
            <a:r>
              <a:rPr lang="en-US" sz="3000" dirty="0"/>
              <a:t>, at least one of which is school related; and unresponsive to direct intervention applied in general education, or the condition of the child is such that general education interventions would be insufficient. The term includes such a disability that co-exists with other disabilities. </a:t>
            </a:r>
            <a:endParaRPr lang="en-GB" sz="3000" dirty="0"/>
          </a:p>
          <a:p>
            <a:endParaRPr lang="en-GB" dirty="0"/>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096000"/>
          </a:xfrm>
        </p:spPr>
        <p:txBody>
          <a:bodyPr>
            <a:normAutofit fontScale="92500" lnSpcReduction="20000"/>
          </a:bodyPr>
          <a:lstStyle/>
          <a:p>
            <a:pPr>
              <a:buNone/>
            </a:pPr>
            <a:r>
              <a:rPr lang="en-US" b="1" dirty="0"/>
              <a:t>Characteristics of Children with EBDs</a:t>
            </a:r>
          </a:p>
          <a:p>
            <a:pPr>
              <a:buNone/>
            </a:pPr>
            <a:r>
              <a:rPr lang="en-US" b="1" dirty="0"/>
              <a:t>Externalizing Behaviors </a:t>
            </a:r>
            <a:endParaRPr lang="en-US" dirty="0"/>
          </a:p>
          <a:p>
            <a:r>
              <a:rPr lang="en-US" dirty="0"/>
              <a:t>The most common behavior pattern of children with EBDs consists of antisocial or externalizing behaviors. </a:t>
            </a:r>
          </a:p>
          <a:p>
            <a:r>
              <a:rPr lang="en-US" b="1" i="1" dirty="0"/>
              <a:t>Get out of their seats, </a:t>
            </a:r>
          </a:p>
          <a:p>
            <a:r>
              <a:rPr lang="en-US" b="1" i="1" dirty="0"/>
              <a:t> talk out, </a:t>
            </a:r>
          </a:p>
          <a:p>
            <a:r>
              <a:rPr lang="en-US" b="1" i="1" dirty="0"/>
              <a:t>disturb other students, hit or fight, argue excessively, </a:t>
            </a:r>
          </a:p>
          <a:p>
            <a:r>
              <a:rPr lang="en-US" b="1" i="1" dirty="0"/>
              <a:t>steal other student’s properties, lie, </a:t>
            </a:r>
          </a:p>
          <a:p>
            <a:r>
              <a:rPr lang="en-US" b="1" i="1" dirty="0"/>
              <a:t>destroy properties, </a:t>
            </a:r>
          </a:p>
          <a:p>
            <a:r>
              <a:rPr lang="en-US" b="1" i="1" dirty="0"/>
              <a:t>do not respond to teacher corrections and do not complete assignments. </a:t>
            </a:r>
            <a:endParaRPr lang="en-US" dirty="0"/>
          </a:p>
          <a:p>
            <a:endParaRPr lang="en-US" b="1" dirty="0"/>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096000"/>
          </a:xfrm>
        </p:spPr>
        <p:txBody>
          <a:bodyPr>
            <a:normAutofit/>
          </a:bodyPr>
          <a:lstStyle/>
          <a:p>
            <a:r>
              <a:rPr lang="en-US" dirty="0"/>
              <a:t>The antisocial behavior of children with EBDs often occurs with little or no provocation.</a:t>
            </a:r>
          </a:p>
          <a:p>
            <a:pPr>
              <a:buNone/>
            </a:pPr>
            <a:endParaRPr lang="en-US" dirty="0"/>
          </a:p>
          <a:p>
            <a:pPr>
              <a:buNone/>
            </a:pPr>
            <a:endParaRPr lang="en-US" sz="1000" dirty="0"/>
          </a:p>
          <a:p>
            <a:r>
              <a:rPr lang="en-US" dirty="0"/>
              <a:t>takes many forms like verbal abuse toward adults and other children, destructiveness and vandalism and physical attacks on others. </a:t>
            </a:r>
          </a:p>
          <a:p>
            <a:pPr>
              <a:buNone/>
            </a:pPr>
            <a:endParaRPr lang="en-US" dirty="0"/>
          </a:p>
          <a:p>
            <a:r>
              <a:rPr lang="en-US" dirty="0"/>
              <a:t>Many believe that most children who exhibit deviant behavioral patterns </a:t>
            </a:r>
            <a:r>
              <a:rPr lang="en-US" dirty="0">
                <a:solidFill>
                  <a:srgbClr val="FF0000"/>
                </a:solidFill>
              </a:rPr>
              <a:t>will grow out of </a:t>
            </a:r>
            <a:r>
              <a:rPr lang="en-US" dirty="0"/>
              <a:t>them with time and become normally functioning adults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lstStyle/>
          <a:p>
            <a:r>
              <a:rPr lang="en-US" dirty="0"/>
              <a:t>it is not so for children who display consistent patterns of aggressive, coercive, antisocial, and/or delinquent behavior.</a:t>
            </a:r>
          </a:p>
          <a:p>
            <a:endParaRPr lang="en-US" dirty="0"/>
          </a:p>
          <a:p>
            <a:pPr>
              <a:buNone/>
            </a:pPr>
            <a:r>
              <a:rPr lang="en-US" b="1" dirty="0"/>
              <a:t>Internalizing Behavior </a:t>
            </a:r>
            <a:endParaRPr lang="en-US" dirty="0"/>
          </a:p>
          <a:p>
            <a:r>
              <a:rPr lang="en-US" dirty="0"/>
              <a:t>Children with internalizing behavioral disorders have too </a:t>
            </a:r>
            <a:r>
              <a:rPr lang="en-US" dirty="0">
                <a:solidFill>
                  <a:srgbClr val="FF0000"/>
                </a:solidFill>
              </a:rPr>
              <a:t>little social interaction </a:t>
            </a:r>
            <a:r>
              <a:rPr lang="en-US" dirty="0"/>
              <a:t>with others. </a:t>
            </a:r>
          </a:p>
          <a:p>
            <a:pPr>
              <a:buNone/>
            </a:pPr>
            <a:endParaRPr lang="en-US" dirty="0"/>
          </a:p>
          <a:p>
            <a:r>
              <a:rPr lang="en-US" dirty="0"/>
              <a:t>their behavior creates a serious impediment to their development.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324600"/>
          </a:xfrm>
        </p:spPr>
        <p:txBody>
          <a:bodyPr>
            <a:normAutofit fontScale="92500" lnSpcReduction="10000"/>
          </a:bodyPr>
          <a:lstStyle/>
          <a:p>
            <a:r>
              <a:rPr lang="en-US" dirty="0"/>
              <a:t>These children seldom play with others their own age.  </a:t>
            </a:r>
          </a:p>
          <a:p>
            <a:pPr>
              <a:buNone/>
            </a:pPr>
            <a:endParaRPr lang="en-US" dirty="0"/>
          </a:p>
          <a:p>
            <a:r>
              <a:rPr lang="en-US" dirty="0"/>
              <a:t>They usually do not have the social skills needed to make friends and have fun, </a:t>
            </a:r>
          </a:p>
          <a:p>
            <a:pPr>
              <a:buNone/>
            </a:pPr>
            <a:endParaRPr lang="en-US" dirty="0"/>
          </a:p>
          <a:p>
            <a:r>
              <a:rPr lang="en-US" dirty="0"/>
              <a:t>and they often retreat in to daydreams and fantasies.  </a:t>
            </a:r>
          </a:p>
          <a:p>
            <a:pPr>
              <a:buNone/>
            </a:pPr>
            <a:endParaRPr lang="en-US" dirty="0"/>
          </a:p>
          <a:p>
            <a:r>
              <a:rPr lang="en-US" dirty="0"/>
              <a:t>Some are fearful of things without reason, </a:t>
            </a:r>
          </a:p>
          <a:p>
            <a:pPr>
              <a:buNone/>
            </a:pPr>
            <a:endParaRPr lang="en-US" dirty="0"/>
          </a:p>
          <a:p>
            <a:r>
              <a:rPr lang="en-US" dirty="0"/>
              <a:t>frequently complain of being sick or hurt, and go in to deep depression.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324600"/>
          </a:xfrm>
        </p:spPr>
        <p:txBody>
          <a:bodyPr>
            <a:normAutofit/>
          </a:bodyPr>
          <a:lstStyle/>
          <a:p>
            <a:r>
              <a:rPr lang="en-US" dirty="0"/>
              <a:t>They may be less disturbing to classroom </a:t>
            </a:r>
          </a:p>
          <a:p>
            <a:endParaRPr lang="en-US" dirty="0"/>
          </a:p>
          <a:p>
            <a:r>
              <a:rPr lang="en-US" dirty="0"/>
              <a:t>Because of this, they are in danger of not being identified </a:t>
            </a:r>
          </a:p>
          <a:p>
            <a:endParaRPr lang="en-US" dirty="0"/>
          </a:p>
          <a:p>
            <a:r>
              <a:rPr lang="en-US" dirty="0"/>
              <a:t>without identification and effective treatment, the extreme emotional disorders of some children can lead to:</a:t>
            </a:r>
          </a:p>
          <a:p>
            <a:pPr lvl="1"/>
            <a:r>
              <a:rPr lang="en-US" dirty="0"/>
              <a:t> self-inflicted injury or even death from substance abuse, starvation, or suicidal behavior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96000"/>
          </a:xfrm>
        </p:spPr>
        <p:txBody>
          <a:bodyPr>
            <a:normAutofit fontScale="92500" lnSpcReduction="10000"/>
          </a:bodyPr>
          <a:lstStyle/>
          <a:p>
            <a:pPr>
              <a:buNone/>
            </a:pPr>
            <a:r>
              <a:rPr lang="en-US" b="1" dirty="0"/>
              <a:t>Causes of emotional and behavioral disorders </a:t>
            </a:r>
          </a:p>
          <a:p>
            <a:pPr>
              <a:buNone/>
            </a:pPr>
            <a:r>
              <a:rPr lang="en-US" b="1" dirty="0"/>
              <a:t>Biological factors</a:t>
            </a:r>
            <a:endParaRPr lang="en-US" dirty="0"/>
          </a:p>
          <a:p>
            <a:r>
              <a:rPr lang="en-US" sz="2800" dirty="0"/>
              <a:t>Behaviors and emotions may be influenced by genetic, neurological, or biochemical factors or by combination of these. </a:t>
            </a:r>
          </a:p>
          <a:p>
            <a:pPr>
              <a:buNone/>
            </a:pPr>
            <a:endParaRPr lang="en-US" sz="2800" dirty="0"/>
          </a:p>
          <a:p>
            <a:r>
              <a:rPr lang="en-US" sz="2800" dirty="0"/>
              <a:t>Certainly, there is a relationship between body and behavior. </a:t>
            </a:r>
          </a:p>
          <a:p>
            <a:pPr>
              <a:buNone/>
            </a:pPr>
            <a:endParaRPr lang="en-US" sz="2800" dirty="0"/>
          </a:p>
          <a:p>
            <a:r>
              <a:rPr lang="en-US" sz="2800" dirty="0"/>
              <a:t>All children are born with a biologically determined behavioral style, or </a:t>
            </a:r>
            <a:r>
              <a:rPr lang="en-US" sz="2800" b="1" dirty="0"/>
              <a:t>temperament</a:t>
            </a:r>
            <a:r>
              <a:rPr lang="en-US" sz="2800" dirty="0"/>
              <a:t>. </a:t>
            </a:r>
          </a:p>
          <a:p>
            <a:pPr>
              <a:buNone/>
            </a:pPr>
            <a:endParaRPr lang="en-US" sz="2800" dirty="0"/>
          </a:p>
          <a:p>
            <a:r>
              <a:rPr lang="en-US" sz="2800" dirty="0"/>
              <a:t>But temperament in itself does not causes behavioral difficulties rather predispose a child to the condition.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fontScale="77500" lnSpcReduction="20000"/>
          </a:bodyPr>
          <a:lstStyle/>
          <a:p>
            <a:pPr algn="just">
              <a:buNone/>
            </a:pPr>
            <a:r>
              <a:rPr lang="en-US" sz="4100" b="1" dirty="0">
                <a:solidFill>
                  <a:srgbClr val="FF0000"/>
                </a:solidFill>
              </a:rPr>
              <a:t>2. </a:t>
            </a:r>
            <a:r>
              <a:rPr lang="en-US" sz="3600" b="1" dirty="0">
                <a:solidFill>
                  <a:srgbClr val="FF0000"/>
                </a:solidFill>
              </a:rPr>
              <a:t>Remedial Intervention</a:t>
            </a:r>
          </a:p>
          <a:p>
            <a:pPr algn="just">
              <a:buNone/>
            </a:pPr>
            <a:endParaRPr lang="en-US" sz="100" b="1" dirty="0">
              <a:solidFill>
                <a:srgbClr val="FF0000"/>
              </a:solidFill>
            </a:endParaRPr>
          </a:p>
          <a:p>
            <a:pPr marL="514350" indent="-514350" algn="just">
              <a:buFont typeface="Wingdings" pitchFamily="2" charset="2"/>
              <a:buChar char="Ø"/>
            </a:pPr>
            <a:r>
              <a:rPr lang="en-US" sz="3300" dirty="0"/>
              <a:t>Remediation attempts to eliminate specific effects of a disability.</a:t>
            </a:r>
          </a:p>
          <a:p>
            <a:pPr marL="514350" indent="-514350" algn="just">
              <a:buNone/>
            </a:pPr>
            <a:endParaRPr lang="en-US" sz="1200" dirty="0"/>
          </a:p>
          <a:p>
            <a:pPr algn="just">
              <a:buNone/>
            </a:pPr>
            <a:endParaRPr lang="en-GB" sz="1000" dirty="0"/>
          </a:p>
          <a:p>
            <a:pPr algn="just">
              <a:buFont typeface="Wingdings" pitchFamily="2" charset="2"/>
              <a:buChar char="Ø"/>
            </a:pPr>
            <a:r>
              <a:rPr lang="en-US" sz="3100" dirty="0"/>
              <a:t>Its purpose is to </a:t>
            </a:r>
            <a:r>
              <a:rPr lang="en-US" sz="3100" dirty="0">
                <a:solidFill>
                  <a:srgbClr val="FF0000"/>
                </a:solidFill>
              </a:rPr>
              <a:t>teach </a:t>
            </a:r>
            <a:r>
              <a:rPr lang="en-US" sz="3100" dirty="0"/>
              <a:t>the person with disabilities </a:t>
            </a:r>
            <a:r>
              <a:rPr lang="en-US" sz="3100" dirty="0">
                <a:solidFill>
                  <a:srgbClr val="FF0000"/>
                </a:solidFill>
              </a:rPr>
              <a:t>skills</a:t>
            </a:r>
            <a:r>
              <a:rPr lang="en-US" sz="3100" dirty="0"/>
              <a:t> for independent and </a:t>
            </a:r>
            <a:r>
              <a:rPr lang="en-US" sz="3100" dirty="0">
                <a:solidFill>
                  <a:srgbClr val="FF0000"/>
                </a:solidFill>
              </a:rPr>
              <a:t>successful functioning</a:t>
            </a:r>
            <a:r>
              <a:rPr lang="en-US" sz="3100" dirty="0"/>
              <a:t>. </a:t>
            </a:r>
          </a:p>
          <a:p>
            <a:pPr algn="just">
              <a:buNone/>
            </a:pPr>
            <a:endParaRPr lang="en-US" sz="1300" dirty="0"/>
          </a:p>
          <a:p>
            <a:pPr lvl="1" algn="just"/>
            <a:r>
              <a:rPr lang="en-US" sz="3100" dirty="0"/>
              <a:t>In school, those skills may be </a:t>
            </a:r>
            <a:r>
              <a:rPr lang="en-US" sz="3100" dirty="0">
                <a:solidFill>
                  <a:srgbClr val="00B050"/>
                </a:solidFill>
              </a:rPr>
              <a:t>academic </a:t>
            </a:r>
            <a:r>
              <a:rPr lang="en-US" sz="3100" dirty="0"/>
              <a:t>(reading, writing, computing), </a:t>
            </a:r>
          </a:p>
          <a:p>
            <a:pPr lvl="1" algn="just"/>
            <a:r>
              <a:rPr lang="en-US" sz="3100" dirty="0">
                <a:solidFill>
                  <a:srgbClr val="00B050"/>
                </a:solidFill>
              </a:rPr>
              <a:t>social</a:t>
            </a:r>
            <a:r>
              <a:rPr lang="en-US" sz="3100" dirty="0"/>
              <a:t> (initiating and maintaining a conversation), </a:t>
            </a:r>
          </a:p>
          <a:p>
            <a:pPr lvl="1" algn="just"/>
            <a:r>
              <a:rPr lang="en-US" sz="3100" dirty="0">
                <a:solidFill>
                  <a:srgbClr val="00B050"/>
                </a:solidFill>
              </a:rPr>
              <a:t>self-care</a:t>
            </a:r>
            <a:r>
              <a:rPr lang="en-US" sz="3100" dirty="0"/>
              <a:t> (eating, dressing, using the toilet without assistance), or </a:t>
            </a:r>
          </a:p>
          <a:p>
            <a:pPr lvl="1" algn="just"/>
            <a:r>
              <a:rPr lang="en-US" sz="3100" dirty="0">
                <a:solidFill>
                  <a:srgbClr val="00B050"/>
                </a:solidFill>
              </a:rPr>
              <a:t>vocational</a:t>
            </a:r>
            <a:r>
              <a:rPr lang="en-US" sz="3100" dirty="0"/>
              <a:t> (career and job skills to prepare secondary students for the world of work). </a:t>
            </a:r>
          </a:p>
          <a:p>
            <a:pPr lvl="1" algn="just">
              <a:buNone/>
            </a:pPr>
            <a:endParaRPr lang="en-US" sz="2800" dirty="0"/>
          </a:p>
          <a:p>
            <a:pPr algn="just">
              <a:buFont typeface="Wingdings" pitchFamily="2" charset="2"/>
              <a:buChar char="Ø"/>
            </a:pPr>
            <a:r>
              <a:rPr lang="en-US" sz="3100" dirty="0"/>
              <a:t>The underlying assumption of remedial intervention is that a person with disabilities needs special instruction to succeed in typical settings.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 calcmode="lin" valueType="num">
                                      <p:cBhvr additive="base">
                                        <p:cTn id="4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67400"/>
          </a:xfrm>
        </p:spPr>
        <p:txBody>
          <a:bodyPr>
            <a:normAutofit fontScale="92500" lnSpcReduction="10000"/>
          </a:bodyPr>
          <a:lstStyle/>
          <a:p>
            <a:r>
              <a:rPr lang="en-US" dirty="0"/>
              <a:t>Other biological factors include </a:t>
            </a:r>
          </a:p>
          <a:p>
            <a:pPr lvl="1"/>
            <a:r>
              <a:rPr lang="en-US" dirty="0"/>
              <a:t>disease, malnutrition, and brain trauma, for example—can predispose children to develop EBDs. Substance abuse also can contribute to EBDs.  </a:t>
            </a:r>
          </a:p>
          <a:p>
            <a:pPr lvl="1">
              <a:buNone/>
            </a:pPr>
            <a:endParaRPr lang="en-GB" sz="1600" dirty="0"/>
          </a:p>
          <a:p>
            <a:pPr>
              <a:buNone/>
            </a:pPr>
            <a:r>
              <a:rPr lang="en-US" b="1" dirty="0"/>
              <a:t>Family Risk Factors</a:t>
            </a:r>
            <a:endParaRPr lang="en-GB" dirty="0"/>
          </a:p>
          <a:p>
            <a:r>
              <a:rPr lang="en-US" dirty="0"/>
              <a:t>One interesting indicator of a family risk factor is family violence, which includes child abuse.</a:t>
            </a:r>
          </a:p>
          <a:p>
            <a:pPr>
              <a:buNone/>
            </a:pPr>
            <a:endParaRPr lang="en-US" dirty="0"/>
          </a:p>
          <a:p>
            <a:r>
              <a:rPr lang="en-US" dirty="0"/>
              <a:t>When they are abused, they will apply the same behavior in the future </a:t>
            </a:r>
          </a:p>
          <a:p>
            <a:pPr>
              <a:buNone/>
            </a:pPr>
            <a:endParaRPr lang="en-US" dirty="0"/>
          </a:p>
          <a:p>
            <a:r>
              <a:rPr lang="en-US" dirty="0"/>
              <a:t>It has intergenerational nature</a:t>
            </a:r>
            <a:endParaRPr lang="en-GB" dirty="0"/>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96000"/>
          </a:xfrm>
        </p:spPr>
        <p:txBody>
          <a:bodyPr/>
          <a:lstStyle/>
          <a:p>
            <a:pPr>
              <a:buNone/>
            </a:pPr>
            <a:r>
              <a:rPr lang="en-US" b="1" dirty="0"/>
              <a:t>School Risk Factors</a:t>
            </a:r>
            <a:endParaRPr lang="en-GB" dirty="0"/>
          </a:p>
          <a:p>
            <a:r>
              <a:rPr lang="en-US" dirty="0"/>
              <a:t>Some children already have emotional or behavioral disorders when they begin school; </a:t>
            </a:r>
          </a:p>
          <a:p>
            <a:r>
              <a:rPr lang="en-US" dirty="0"/>
              <a:t>other develop such disorders during their school years, </a:t>
            </a:r>
          </a:p>
          <a:p>
            <a:r>
              <a:rPr lang="en-US" dirty="0"/>
              <a:t>perhaps in part because of damaging experiences in the classroom itself.</a:t>
            </a:r>
          </a:p>
          <a:p>
            <a:r>
              <a:rPr lang="en-US" dirty="0"/>
              <a:t> Children who exhibit disorders when they enter school may become better or worse according to how they are managed in the classroom.</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fontScale="92500" lnSpcReduction="20000"/>
          </a:bodyPr>
          <a:lstStyle/>
          <a:p>
            <a:pPr>
              <a:buNone/>
            </a:pPr>
            <a:r>
              <a:rPr lang="en-US" b="1" dirty="0"/>
              <a:t>Some school factors </a:t>
            </a:r>
          </a:p>
          <a:p>
            <a:r>
              <a:rPr lang="en-US" sz="3000" dirty="0"/>
              <a:t>teachers might be insensitive to children’s individuality. </a:t>
            </a:r>
          </a:p>
          <a:p>
            <a:r>
              <a:rPr lang="en-US" sz="3000" dirty="0"/>
              <a:t>Educators and parents alike might hold to high or too low expectations </a:t>
            </a:r>
          </a:p>
          <a:p>
            <a:r>
              <a:rPr lang="en-US" sz="3000" dirty="0"/>
              <a:t>and they might communicate to the child who disappoints them that the child is inadequate or undesirable.</a:t>
            </a:r>
          </a:p>
          <a:p>
            <a:r>
              <a:rPr lang="en-US" sz="3000" dirty="0"/>
              <a:t>Disciple in schools might be too lax, be too rigid, or inconsistent. </a:t>
            </a:r>
          </a:p>
          <a:p>
            <a:r>
              <a:rPr lang="en-US" sz="3000" dirty="0"/>
              <a:t>Instruction might be offered in skills for which the child has no real or imagined use. </a:t>
            </a:r>
          </a:p>
          <a:p>
            <a:r>
              <a:rPr lang="en-US" sz="3000" dirty="0"/>
              <a:t>The school environment might be such that the misbehaving child is rewarded with recognition and special attention</a:t>
            </a:r>
            <a:endParaRPr lang="en-GB"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a:t>Finally teachers and peers might be models of misconduct</a:t>
            </a:r>
          </a:p>
          <a:p>
            <a:endParaRPr lang="en-GB" dirty="0"/>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None/>
            </a:pPr>
            <a:endParaRPr lang="en-US" b="1" dirty="0"/>
          </a:p>
          <a:p>
            <a:pPr>
              <a:buNone/>
            </a:pPr>
            <a:endParaRPr lang="en-US" b="1" dirty="0"/>
          </a:p>
          <a:p>
            <a:pPr>
              <a:buNone/>
            </a:pPr>
            <a:endParaRPr lang="en-US" b="1" dirty="0"/>
          </a:p>
          <a:p>
            <a:pPr algn="ctr">
              <a:buNone/>
            </a:pPr>
            <a:r>
              <a:rPr lang="en-US" sz="5400" b="1" dirty="0"/>
              <a:t>Gifted and Talented Children </a:t>
            </a:r>
            <a:endParaRPr lang="en-US" sz="5400" dirty="0"/>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096000"/>
          </a:xfrm>
        </p:spPr>
        <p:txBody>
          <a:bodyPr>
            <a:normAutofit fontScale="85000" lnSpcReduction="10000"/>
          </a:bodyPr>
          <a:lstStyle/>
          <a:p>
            <a:pPr>
              <a:buNone/>
            </a:pPr>
            <a:r>
              <a:rPr lang="en-US" b="1" dirty="0"/>
              <a:t>Federal Definition of Students Who Are Gifted</a:t>
            </a:r>
            <a:endParaRPr lang="en-US" dirty="0"/>
          </a:p>
          <a:p>
            <a:r>
              <a:rPr lang="en-US" dirty="0"/>
              <a:t>Children and youth with outstanding talent </a:t>
            </a:r>
            <a:r>
              <a:rPr lang="en-US" dirty="0">
                <a:solidFill>
                  <a:srgbClr val="FF0000"/>
                </a:solidFill>
              </a:rPr>
              <a:t>perform</a:t>
            </a:r>
            <a:r>
              <a:rPr lang="en-US" dirty="0"/>
              <a:t>, or </a:t>
            </a:r>
            <a:r>
              <a:rPr lang="en-US" dirty="0">
                <a:solidFill>
                  <a:srgbClr val="FF0000"/>
                </a:solidFill>
              </a:rPr>
              <a:t>show the potential for performing</a:t>
            </a:r>
            <a:r>
              <a:rPr lang="en-US" dirty="0"/>
              <a:t>, at remarkably high levels of accomplishment when compared with others </a:t>
            </a:r>
            <a:r>
              <a:rPr lang="en-US" dirty="0">
                <a:solidFill>
                  <a:srgbClr val="FF0000"/>
                </a:solidFill>
              </a:rPr>
              <a:t>of their age, experience, or environment</a:t>
            </a:r>
            <a:r>
              <a:rPr lang="en-US" dirty="0"/>
              <a:t>. </a:t>
            </a:r>
          </a:p>
          <a:p>
            <a:pPr>
              <a:buNone/>
            </a:pPr>
            <a:endParaRPr lang="en-US" dirty="0"/>
          </a:p>
          <a:p>
            <a:r>
              <a:rPr lang="en-US" dirty="0"/>
              <a:t>These children and youth exhibit high-performance capability in </a:t>
            </a:r>
            <a:r>
              <a:rPr lang="en-US" dirty="0">
                <a:solidFill>
                  <a:srgbClr val="FF0000"/>
                </a:solidFill>
              </a:rPr>
              <a:t>intellectual</a:t>
            </a:r>
            <a:r>
              <a:rPr lang="en-US" dirty="0"/>
              <a:t>, </a:t>
            </a:r>
            <a:r>
              <a:rPr lang="en-US" dirty="0">
                <a:solidFill>
                  <a:srgbClr val="FF0000"/>
                </a:solidFill>
              </a:rPr>
              <a:t>creative</a:t>
            </a:r>
            <a:r>
              <a:rPr lang="en-US" dirty="0"/>
              <a:t>, </a:t>
            </a:r>
            <a:r>
              <a:rPr lang="en-US" dirty="0">
                <a:solidFill>
                  <a:srgbClr val="FF0000"/>
                </a:solidFill>
              </a:rPr>
              <a:t>and/or artistic areas</a:t>
            </a:r>
            <a:r>
              <a:rPr lang="en-US" dirty="0"/>
              <a:t>, possess an unusual </a:t>
            </a:r>
            <a:r>
              <a:rPr lang="en-US" dirty="0">
                <a:solidFill>
                  <a:srgbClr val="FF0000"/>
                </a:solidFill>
              </a:rPr>
              <a:t>leadership capacity</a:t>
            </a:r>
            <a:r>
              <a:rPr lang="en-US" dirty="0"/>
              <a:t>, or excel in </a:t>
            </a:r>
            <a:r>
              <a:rPr lang="en-US" dirty="0">
                <a:solidFill>
                  <a:srgbClr val="FF0000"/>
                </a:solidFill>
              </a:rPr>
              <a:t>specific academic fields</a:t>
            </a:r>
            <a:r>
              <a:rPr lang="en-US" dirty="0"/>
              <a:t>. They require services or activities not ordinarily provided by the schools.</a:t>
            </a:r>
          </a:p>
          <a:p>
            <a:pPr>
              <a:buNone/>
            </a:pPr>
            <a:endParaRPr lang="en-US" dirty="0"/>
          </a:p>
          <a:p>
            <a:r>
              <a:rPr lang="en-US" dirty="0"/>
              <a:t> Outstanding talents are present in children and youth from all </a:t>
            </a:r>
            <a:r>
              <a:rPr lang="en-US" dirty="0">
                <a:solidFill>
                  <a:srgbClr val="FF0000"/>
                </a:solidFill>
              </a:rPr>
              <a:t>cultural groups</a:t>
            </a:r>
            <a:r>
              <a:rPr lang="en-US" dirty="0"/>
              <a:t>, across all </a:t>
            </a:r>
            <a:r>
              <a:rPr lang="en-US" dirty="0">
                <a:solidFill>
                  <a:srgbClr val="FF0000"/>
                </a:solidFill>
              </a:rPr>
              <a:t>economic strata</a:t>
            </a:r>
            <a:r>
              <a:rPr lang="en-US" dirty="0"/>
              <a:t>, and in all areas of human endeavor.</a:t>
            </a:r>
          </a:p>
          <a:p>
            <a:endParaRPr lang="en-US" dirty="0"/>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019800"/>
          </a:xfrm>
        </p:spPr>
        <p:txBody>
          <a:bodyPr>
            <a:normAutofit fontScale="92500" lnSpcReduction="20000"/>
          </a:bodyPr>
          <a:lstStyle/>
          <a:p>
            <a:pPr>
              <a:buNone/>
            </a:pPr>
            <a:r>
              <a:rPr lang="en-US" b="1" dirty="0"/>
              <a:t>Key ideas from the definition </a:t>
            </a:r>
          </a:p>
          <a:p>
            <a:pPr>
              <a:buFont typeface="Wingdings" pitchFamily="2" charset="2"/>
              <a:buChar char="q"/>
            </a:pPr>
            <a:r>
              <a:rPr lang="en-US" dirty="0">
                <a:solidFill>
                  <a:srgbClr val="FF0000"/>
                </a:solidFill>
              </a:rPr>
              <a:t>“show the potential for performing” </a:t>
            </a:r>
          </a:p>
          <a:p>
            <a:pPr lvl="1">
              <a:buFont typeface="Wingdings" pitchFamily="2" charset="2"/>
              <a:buChar char="Ø"/>
            </a:pPr>
            <a:r>
              <a:rPr lang="en-US" dirty="0"/>
              <a:t>Indicates that children can have special gifts without showing excellent performance.</a:t>
            </a:r>
          </a:p>
          <a:p>
            <a:pPr lvl="1">
              <a:buNone/>
            </a:pPr>
            <a:endParaRPr lang="en-US" dirty="0"/>
          </a:p>
          <a:p>
            <a:pPr>
              <a:buFont typeface="Wingdings" pitchFamily="2" charset="2"/>
              <a:buChar char="q"/>
            </a:pPr>
            <a:r>
              <a:rPr lang="en-US" dirty="0">
                <a:solidFill>
                  <a:srgbClr val="FF0000"/>
                </a:solidFill>
              </a:rPr>
              <a:t>“Compared with others of their age, experience, or environment</a:t>
            </a:r>
            <a:r>
              <a:rPr lang="en-US" dirty="0"/>
              <a:t>” </a:t>
            </a:r>
          </a:p>
          <a:p>
            <a:pPr lvl="1">
              <a:buFont typeface="Wingdings" pitchFamily="2" charset="2"/>
              <a:buChar char="Ø"/>
            </a:pPr>
            <a:r>
              <a:rPr lang="en-US" dirty="0"/>
              <a:t>Indicates the important role of environment and context in producing students with gifts. </a:t>
            </a:r>
          </a:p>
          <a:p>
            <a:pPr lvl="1">
              <a:buNone/>
            </a:pPr>
            <a:endParaRPr lang="en-US" dirty="0"/>
          </a:p>
          <a:p>
            <a:pPr>
              <a:buFont typeface="Wingdings" pitchFamily="2" charset="2"/>
              <a:buChar char="q"/>
            </a:pPr>
            <a:r>
              <a:rPr lang="en-US" dirty="0">
                <a:solidFill>
                  <a:srgbClr val="FF0000"/>
                </a:solidFill>
              </a:rPr>
              <a:t>“require services . . . not ordinarily provided”   </a:t>
            </a:r>
          </a:p>
          <a:p>
            <a:pPr lvl="1">
              <a:buFont typeface="Wingdings" pitchFamily="2" charset="2"/>
              <a:buChar char="Ø"/>
            </a:pPr>
            <a:r>
              <a:rPr lang="en-US" dirty="0"/>
              <a:t>Indicates that school systems will and should modify their services and programs to meet the needs of these students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lstStyle/>
          <a:p>
            <a:r>
              <a:rPr lang="en-US" sz="2800" dirty="0"/>
              <a:t>Gifted children were found in six areas:  </a:t>
            </a:r>
          </a:p>
          <a:p>
            <a:endParaRPr lang="en-US" sz="2800" dirty="0"/>
          </a:p>
          <a:p>
            <a:r>
              <a:rPr lang="en-US" sz="2800" dirty="0"/>
              <a:t>Children capable of high performance include those with demonstrated and/or potential ability in any of the following areas singly or in combination:</a:t>
            </a:r>
          </a:p>
          <a:p>
            <a:pPr lvl="1"/>
            <a:r>
              <a:rPr lang="en-US" dirty="0"/>
              <a:t> General intellectual ability, </a:t>
            </a:r>
          </a:p>
          <a:p>
            <a:pPr lvl="1"/>
            <a:r>
              <a:rPr lang="en-US" dirty="0"/>
              <a:t>Specific academic aptitude, </a:t>
            </a:r>
          </a:p>
          <a:p>
            <a:pPr lvl="1"/>
            <a:r>
              <a:rPr lang="en-US" dirty="0"/>
              <a:t>Creative or productive thinking, </a:t>
            </a:r>
          </a:p>
          <a:p>
            <a:pPr lvl="1"/>
            <a:r>
              <a:rPr lang="en-US" dirty="0"/>
              <a:t>Leadership ability, </a:t>
            </a:r>
          </a:p>
          <a:p>
            <a:pPr lvl="1"/>
            <a:r>
              <a:rPr lang="en-US" dirty="0"/>
              <a:t>Ability in the visual or performing arts, and </a:t>
            </a:r>
          </a:p>
          <a:p>
            <a:pPr lvl="1"/>
            <a:r>
              <a:rPr lang="en-US" dirty="0"/>
              <a:t>Psychomotor ability.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96000"/>
          </a:xfrm>
        </p:spPr>
        <p:txBody>
          <a:bodyPr>
            <a:normAutofit fontScale="85000" lnSpcReduction="20000"/>
          </a:bodyPr>
          <a:lstStyle/>
          <a:p>
            <a:pPr>
              <a:buFont typeface="Wingdings" pitchFamily="2" charset="2"/>
              <a:buChar char="q"/>
            </a:pPr>
            <a:r>
              <a:rPr lang="en-US" sz="2800" b="1" dirty="0"/>
              <a:t>Gifted </a:t>
            </a:r>
            <a:r>
              <a:rPr lang="en-US" sz="2800" dirty="0"/>
              <a:t>is the term that has arisen from the traditional concept of genius</a:t>
            </a:r>
          </a:p>
          <a:p>
            <a:pPr>
              <a:buNone/>
            </a:pPr>
            <a:endParaRPr lang="en-US" sz="2800" dirty="0"/>
          </a:p>
          <a:p>
            <a:r>
              <a:rPr lang="en-US" sz="2800" dirty="0"/>
              <a:t>giftedness implies </a:t>
            </a:r>
            <a:r>
              <a:rPr lang="en-US" sz="2800" dirty="0">
                <a:solidFill>
                  <a:srgbClr val="FF0000"/>
                </a:solidFill>
              </a:rPr>
              <a:t>above average competence</a:t>
            </a:r>
          </a:p>
          <a:p>
            <a:pPr>
              <a:buNone/>
            </a:pPr>
            <a:endParaRPr lang="en-US" sz="1400" dirty="0"/>
          </a:p>
          <a:p>
            <a:pPr>
              <a:buFont typeface="Wingdings" pitchFamily="2" charset="2"/>
              <a:buChar char="q"/>
            </a:pPr>
            <a:r>
              <a:rPr lang="en-US" sz="2800" b="1" dirty="0"/>
              <a:t>Talent</a:t>
            </a:r>
            <a:r>
              <a:rPr lang="en-US" sz="2800" dirty="0"/>
              <a:t> refers to a </a:t>
            </a:r>
            <a:r>
              <a:rPr lang="en-US" sz="2800" dirty="0">
                <a:solidFill>
                  <a:srgbClr val="FF0000"/>
                </a:solidFill>
              </a:rPr>
              <a:t>specific dimension of a skill </a:t>
            </a:r>
            <a:r>
              <a:rPr lang="en-US" sz="2800" dirty="0"/>
              <a:t>in an area such as music, visual arts, drama, athletics, or in particular academic domains.</a:t>
            </a:r>
          </a:p>
          <a:p>
            <a:pPr>
              <a:buNone/>
            </a:pPr>
            <a:endParaRPr lang="en-US" sz="2800" dirty="0"/>
          </a:p>
          <a:p>
            <a:r>
              <a:rPr lang="en-US" sz="2800" dirty="0"/>
              <a:t>it implies </a:t>
            </a:r>
            <a:r>
              <a:rPr lang="en-US" sz="2800" dirty="0">
                <a:solidFill>
                  <a:srgbClr val="FF0000"/>
                </a:solidFill>
              </a:rPr>
              <a:t>above average performance</a:t>
            </a:r>
          </a:p>
          <a:p>
            <a:pPr>
              <a:buNone/>
            </a:pPr>
            <a:endParaRPr lang="en-US" sz="2800" dirty="0"/>
          </a:p>
          <a:p>
            <a:r>
              <a:rPr lang="en-US" sz="2800" dirty="0"/>
              <a:t>Giftedness is a </a:t>
            </a:r>
            <a:r>
              <a:rPr lang="en-US" sz="2800" dirty="0">
                <a:solidFill>
                  <a:srgbClr val="FF0000"/>
                </a:solidFill>
              </a:rPr>
              <a:t>prerequisite</a:t>
            </a:r>
            <a:r>
              <a:rPr lang="en-US" sz="2800" dirty="0"/>
              <a:t> for talent, but a gifted child is </a:t>
            </a:r>
            <a:r>
              <a:rPr lang="en-US" sz="2800" dirty="0">
                <a:solidFill>
                  <a:srgbClr val="FF0000"/>
                </a:solidFill>
              </a:rPr>
              <a:t>not necessarily talented</a:t>
            </a:r>
            <a:r>
              <a:rPr lang="en-US" sz="2800" dirty="0"/>
              <a:t>. </a:t>
            </a:r>
          </a:p>
          <a:p>
            <a:pPr>
              <a:buNone/>
            </a:pPr>
            <a:endParaRPr lang="en-US" sz="2800" dirty="0"/>
          </a:p>
          <a:p>
            <a:r>
              <a:rPr lang="en-US" sz="2800" dirty="0"/>
              <a:t>The directions of an individual’s talent depend on many factors, such as:</a:t>
            </a:r>
          </a:p>
          <a:p>
            <a:pPr lvl="1"/>
            <a:r>
              <a:rPr lang="en-US" sz="2400" dirty="0"/>
              <a:t> experience, motivation, interest, emotional stability, parental urging and even chance.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normAutofit lnSpcReduction="10000"/>
          </a:bodyPr>
          <a:lstStyle/>
          <a:p>
            <a:r>
              <a:rPr lang="en-US" sz="2800" b="1" dirty="0"/>
              <a:t>Creativity </a:t>
            </a:r>
            <a:r>
              <a:rPr lang="en-US" sz="2800" dirty="0"/>
              <a:t>refers to the </a:t>
            </a:r>
            <a:r>
              <a:rPr lang="en-US" sz="2800" dirty="0">
                <a:solidFill>
                  <a:srgbClr val="FF0000"/>
                </a:solidFill>
              </a:rPr>
              <a:t>process of bringing unusual </a:t>
            </a:r>
            <a:r>
              <a:rPr lang="en-US" sz="2800" dirty="0"/>
              <a:t>and unexpected responses to bear on given situation. </a:t>
            </a:r>
          </a:p>
          <a:p>
            <a:pPr>
              <a:buNone/>
            </a:pPr>
            <a:endParaRPr lang="en-US" sz="2800" dirty="0"/>
          </a:p>
          <a:p>
            <a:r>
              <a:rPr lang="en-US" sz="2800" dirty="0"/>
              <a:t>It is a capacity to </a:t>
            </a:r>
            <a:r>
              <a:rPr lang="en-US" sz="2800" dirty="0">
                <a:solidFill>
                  <a:srgbClr val="FF0000"/>
                </a:solidFill>
              </a:rPr>
              <a:t>restructure</a:t>
            </a:r>
            <a:r>
              <a:rPr lang="en-US" sz="2800" dirty="0"/>
              <a:t> the world in unusual or useful conceptual terms. </a:t>
            </a:r>
          </a:p>
          <a:p>
            <a:pPr>
              <a:buNone/>
            </a:pPr>
            <a:endParaRPr lang="en-US" sz="2800" dirty="0"/>
          </a:p>
          <a:p>
            <a:r>
              <a:rPr lang="en-US" sz="2800" dirty="0"/>
              <a:t>Creative thinking includes fluency of ideas, or producing a number of responses to a given stimulus; </a:t>
            </a:r>
          </a:p>
          <a:p>
            <a:pPr lvl="1"/>
            <a:r>
              <a:rPr lang="en-US" b="1" dirty="0"/>
              <a:t>flexibility</a:t>
            </a:r>
            <a:endParaRPr lang="en-US" dirty="0"/>
          </a:p>
          <a:p>
            <a:pPr lvl="1"/>
            <a:r>
              <a:rPr lang="en-US" b="1" dirty="0"/>
              <a:t>originality</a:t>
            </a:r>
            <a:endParaRPr lang="en-US" dirty="0"/>
          </a:p>
          <a:p>
            <a:pPr lvl="1"/>
            <a:r>
              <a:rPr lang="en-US" b="1" dirty="0"/>
              <a:t>Divergent thinking</a:t>
            </a:r>
            <a:r>
              <a:rPr lang="en-US" dirty="0"/>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a:bodyPr>
          <a:lstStyle/>
          <a:p>
            <a:pPr lvl="0" algn="just">
              <a:buNone/>
            </a:pPr>
            <a:r>
              <a:rPr lang="en-US" b="1" dirty="0">
                <a:solidFill>
                  <a:srgbClr val="FF0000"/>
                </a:solidFill>
              </a:rPr>
              <a:t>3</a:t>
            </a:r>
            <a:r>
              <a:rPr lang="en-US" b="1" dirty="0"/>
              <a:t>.</a:t>
            </a:r>
            <a:r>
              <a:rPr lang="en-US" sz="2800" b="1" dirty="0">
                <a:solidFill>
                  <a:srgbClr val="FF0000"/>
                </a:solidFill>
              </a:rPr>
              <a:t>Compensatory intervention:</a:t>
            </a:r>
          </a:p>
          <a:p>
            <a:pPr lvl="0" algn="just">
              <a:buFont typeface="Wingdings" pitchFamily="2" charset="2"/>
              <a:buChar char="Ø"/>
            </a:pPr>
            <a:r>
              <a:rPr lang="en-US" sz="2400" b="1" dirty="0"/>
              <a:t> </a:t>
            </a:r>
            <a:r>
              <a:rPr lang="en-US" sz="2500" dirty="0"/>
              <a:t>Compensatory intervention involves teaching  </a:t>
            </a:r>
            <a:r>
              <a:rPr lang="en-US" sz="2500" dirty="0">
                <a:solidFill>
                  <a:srgbClr val="FF0000"/>
                </a:solidFill>
              </a:rPr>
              <a:t>substitute</a:t>
            </a:r>
            <a:r>
              <a:rPr lang="en-US" sz="2500" dirty="0"/>
              <a:t> (i.e., compensatory) </a:t>
            </a:r>
            <a:r>
              <a:rPr lang="en-US" sz="2500" dirty="0">
                <a:solidFill>
                  <a:srgbClr val="FF0000"/>
                </a:solidFill>
              </a:rPr>
              <a:t>skill</a:t>
            </a:r>
            <a:r>
              <a:rPr lang="en-US" sz="2500" dirty="0"/>
              <a:t> that enables a person to engage in an activity or perform a task in spite of a disability.</a:t>
            </a:r>
          </a:p>
          <a:p>
            <a:pPr lvl="0" algn="just">
              <a:buNone/>
            </a:pPr>
            <a:endParaRPr lang="en-US" sz="1400" dirty="0">
              <a:solidFill>
                <a:srgbClr val="FF0000"/>
              </a:solidFill>
            </a:endParaRPr>
          </a:p>
          <a:p>
            <a:pPr lvl="0" algn="just">
              <a:buFont typeface="Wingdings" pitchFamily="2" charset="2"/>
              <a:buChar char="Ø"/>
            </a:pPr>
            <a:r>
              <a:rPr lang="en-US" sz="2400" dirty="0"/>
              <a:t> </a:t>
            </a:r>
            <a:r>
              <a:rPr lang="en-US" sz="2500" dirty="0"/>
              <a:t>compensatory interventions involve </a:t>
            </a:r>
            <a:r>
              <a:rPr lang="en-US" sz="2500" dirty="0">
                <a:solidFill>
                  <a:srgbClr val="FF0000"/>
                </a:solidFill>
              </a:rPr>
              <a:t>teaching special skills </a:t>
            </a:r>
            <a:r>
              <a:rPr lang="en-US" sz="2500" dirty="0"/>
              <a:t>or the </a:t>
            </a:r>
            <a:r>
              <a:rPr lang="en-US" sz="2500" dirty="0">
                <a:solidFill>
                  <a:srgbClr val="FF0000"/>
                </a:solidFill>
              </a:rPr>
              <a:t>use of devices </a:t>
            </a:r>
            <a:r>
              <a:rPr lang="en-US" sz="2500" dirty="0"/>
              <a:t>that enables successful functioning.  </a:t>
            </a:r>
          </a:p>
          <a:p>
            <a:pPr lvl="0" algn="just">
              <a:buNone/>
            </a:pPr>
            <a:endParaRPr lang="en-US" sz="1100" dirty="0"/>
          </a:p>
          <a:p>
            <a:pPr algn="just">
              <a:buFont typeface="Wingdings" pitchFamily="2" charset="2"/>
              <a:buChar char="Ø"/>
            </a:pPr>
            <a:r>
              <a:rPr lang="en-US" sz="2800" dirty="0"/>
              <a:t>Compensatory interventions give the person with a disability an asset that nondisabled individuals do not need, </a:t>
            </a:r>
          </a:p>
          <a:p>
            <a:pPr algn="just">
              <a:buNone/>
            </a:pPr>
            <a:endParaRPr lang="en-US" sz="1000" dirty="0"/>
          </a:p>
          <a:p>
            <a:pPr algn="just">
              <a:buFont typeface="Wingdings" pitchFamily="2" charset="2"/>
              <a:buChar char="Ø"/>
            </a:pPr>
            <a:r>
              <a:rPr lang="en-US" sz="2500" dirty="0"/>
              <a:t>including, for example, </a:t>
            </a:r>
            <a:r>
              <a:rPr lang="en-US" sz="2500" dirty="0">
                <a:solidFill>
                  <a:srgbClr val="FF0000"/>
                </a:solidFill>
              </a:rPr>
              <a:t>assistive devices </a:t>
            </a:r>
            <a:r>
              <a:rPr lang="en-US" sz="2500" dirty="0"/>
              <a:t>or special training such as </a:t>
            </a:r>
            <a:r>
              <a:rPr lang="en-US" sz="2500" dirty="0">
                <a:solidFill>
                  <a:srgbClr val="FF0000"/>
                </a:solidFill>
              </a:rPr>
              <a:t>orientation and mobility </a:t>
            </a:r>
            <a:r>
              <a:rPr lang="en-US" sz="2500" dirty="0"/>
              <a:t>instruction for a child who is blind.</a:t>
            </a:r>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a:bodyPr>
          <a:lstStyle/>
          <a:p>
            <a:pPr>
              <a:buNone/>
            </a:pPr>
            <a:r>
              <a:rPr lang="en-US" b="1" dirty="0"/>
              <a:t>Factors Contributing to Giftedness</a:t>
            </a:r>
          </a:p>
          <a:p>
            <a:r>
              <a:rPr lang="en-US" sz="2800" dirty="0"/>
              <a:t>The contribution of both </a:t>
            </a:r>
            <a:r>
              <a:rPr lang="en-US" sz="2800" dirty="0">
                <a:solidFill>
                  <a:srgbClr val="FF0000"/>
                </a:solidFill>
              </a:rPr>
              <a:t>hereditary</a:t>
            </a:r>
            <a:r>
              <a:rPr lang="en-US" sz="2800" dirty="0"/>
              <a:t> and </a:t>
            </a:r>
            <a:r>
              <a:rPr lang="en-US" sz="2800" dirty="0">
                <a:solidFill>
                  <a:srgbClr val="FF0000"/>
                </a:solidFill>
              </a:rPr>
              <a:t>environment</a:t>
            </a:r>
            <a:r>
              <a:rPr lang="en-US" sz="2800" dirty="0"/>
              <a:t> is important</a:t>
            </a:r>
          </a:p>
          <a:p>
            <a:pPr>
              <a:buNone/>
            </a:pPr>
            <a:endParaRPr lang="en-US" sz="2800" dirty="0"/>
          </a:p>
          <a:p>
            <a:r>
              <a:rPr lang="en-US" sz="2800" dirty="0"/>
              <a:t>Most educators agree that giftedness is a unique combination of </a:t>
            </a:r>
            <a:r>
              <a:rPr lang="en-US" sz="2800" dirty="0">
                <a:solidFill>
                  <a:srgbClr val="FF0000"/>
                </a:solidFill>
              </a:rPr>
              <a:t>genetic</a:t>
            </a:r>
            <a:r>
              <a:rPr lang="en-US" sz="2800" dirty="0"/>
              <a:t> and </a:t>
            </a:r>
            <a:r>
              <a:rPr lang="en-US" sz="2800" dirty="0">
                <a:solidFill>
                  <a:srgbClr val="FF0000"/>
                </a:solidFill>
              </a:rPr>
              <a:t>environmental factors</a:t>
            </a:r>
            <a:r>
              <a:rPr lang="en-US" sz="2800" dirty="0"/>
              <a:t>. </a:t>
            </a:r>
          </a:p>
          <a:p>
            <a:pPr>
              <a:buNone/>
            </a:pPr>
            <a:endParaRPr lang="en-US" sz="2800" dirty="0"/>
          </a:p>
          <a:p>
            <a:r>
              <a:rPr lang="en-US" sz="2800" dirty="0"/>
              <a:t>environmental factors such as:</a:t>
            </a:r>
          </a:p>
          <a:p>
            <a:pPr lvl="1"/>
            <a:r>
              <a:rPr lang="en-US" sz="2400" dirty="0"/>
              <a:t> malnutrition and lack of stimulation, </a:t>
            </a:r>
          </a:p>
          <a:p>
            <a:pPr lvl="1"/>
            <a:r>
              <a:rPr lang="en-US" sz="2400" dirty="0"/>
              <a:t>birth order, parental interest in child rearing and strong commitment to the development of the child’s talents and abilities can have a significant impact for the development of giftedness.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normAutofit lnSpcReduction="10000"/>
          </a:bodyPr>
          <a:lstStyle/>
          <a:p>
            <a:pPr>
              <a:buFont typeface="Wingdings" pitchFamily="2" charset="2"/>
              <a:buChar char="q"/>
            </a:pPr>
            <a:r>
              <a:rPr lang="en-US" sz="2800" dirty="0"/>
              <a:t>Other factors in the environment that seems most clearly to affect the development of giftedness are:</a:t>
            </a:r>
          </a:p>
          <a:p>
            <a:pPr>
              <a:buNone/>
            </a:pPr>
            <a:endParaRPr lang="en-US" sz="1400" dirty="0"/>
          </a:p>
          <a:p>
            <a:pPr lvl="0">
              <a:buFont typeface="Wingdings" pitchFamily="2" charset="2"/>
              <a:buChar char="ü"/>
            </a:pPr>
            <a:r>
              <a:rPr lang="en-US" dirty="0"/>
              <a:t>The values and expectations of the culture</a:t>
            </a:r>
          </a:p>
          <a:p>
            <a:pPr lvl="0">
              <a:buNone/>
            </a:pPr>
            <a:r>
              <a:rPr lang="en-US" dirty="0"/>
              <a:t> </a:t>
            </a:r>
          </a:p>
          <a:p>
            <a:pPr lvl="0">
              <a:buFont typeface="Wingdings" pitchFamily="2" charset="2"/>
              <a:buChar char="ü"/>
            </a:pPr>
            <a:r>
              <a:rPr lang="en-US" dirty="0"/>
              <a:t>The socioeconomic level of the family, with accompanying nutritional and other health variables, attitudes and values. </a:t>
            </a:r>
          </a:p>
          <a:p>
            <a:pPr lvl="0">
              <a:buNone/>
            </a:pPr>
            <a:endParaRPr lang="en-US" dirty="0"/>
          </a:p>
          <a:p>
            <a:pPr lvl="0">
              <a:buFont typeface="Wingdings" pitchFamily="2" charset="2"/>
              <a:buChar char="ü"/>
            </a:pPr>
            <a:r>
              <a:rPr lang="en-US" dirty="0"/>
              <a:t>The position of the child in birth order and the number of children in the family</a:t>
            </a:r>
          </a:p>
          <a:p>
            <a:pPr lvl="0">
              <a:buNone/>
            </a:pPr>
            <a:endParaRPr lang="en-US" dirty="0"/>
          </a:p>
          <a:p>
            <a:pPr lvl="0">
              <a:buFont typeface="Wingdings" pitchFamily="2" charset="2"/>
              <a:buChar char="ü"/>
            </a:pPr>
            <a:r>
              <a:rPr lang="en-US" dirty="0"/>
              <a:t>The presence of environmental stimulation.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6019800"/>
          </a:xfrm>
        </p:spPr>
        <p:txBody>
          <a:bodyPr>
            <a:normAutofit/>
          </a:bodyPr>
          <a:lstStyle/>
          <a:p>
            <a:pPr>
              <a:buNone/>
            </a:pPr>
            <a:r>
              <a:rPr lang="en-US" dirty="0"/>
              <a:t>Educational Consideration for the Gifted and Talented </a:t>
            </a:r>
          </a:p>
          <a:p>
            <a:r>
              <a:rPr lang="en-US" b="1" dirty="0"/>
              <a:t>A. Acceleration:</a:t>
            </a:r>
            <a:r>
              <a:rPr lang="en-US" dirty="0"/>
              <a:t> - Acceleration is permitting the student to move as swiftly as possible through the required material.</a:t>
            </a:r>
          </a:p>
          <a:p>
            <a:pPr lvl="1"/>
            <a:r>
              <a:rPr lang="en-US" dirty="0"/>
              <a:t>Early entrance, </a:t>
            </a:r>
          </a:p>
          <a:p>
            <a:pPr lvl="1"/>
            <a:r>
              <a:rPr lang="en-US" dirty="0"/>
              <a:t>Grade skipping, </a:t>
            </a:r>
          </a:p>
          <a:p>
            <a:pPr lvl="1"/>
            <a:r>
              <a:rPr lang="en-US" dirty="0"/>
              <a:t>Early admission to college, Self-paced instruction, </a:t>
            </a:r>
          </a:p>
          <a:p>
            <a:pPr lvl="1"/>
            <a:r>
              <a:rPr lang="en-US" dirty="0"/>
              <a:t>Extracurricular program,</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6096000"/>
          </a:xfrm>
        </p:spPr>
        <p:txBody>
          <a:bodyPr/>
          <a:lstStyle/>
          <a:p>
            <a:pPr>
              <a:buNone/>
            </a:pPr>
            <a:r>
              <a:rPr lang="en-US" b="1" dirty="0"/>
              <a:t>B. Enrichment</a:t>
            </a:r>
            <a:r>
              <a:rPr lang="en-US" dirty="0"/>
              <a:t>: -</a:t>
            </a:r>
          </a:p>
          <a:p>
            <a:r>
              <a:rPr lang="en-US" dirty="0"/>
              <a:t> Enrichment experiences are those that let youngsters investigate topics of interest in much </a:t>
            </a:r>
            <a:r>
              <a:rPr lang="en-US" dirty="0">
                <a:solidFill>
                  <a:srgbClr val="FF0000"/>
                </a:solidFill>
              </a:rPr>
              <a:t>greater detail than it’s ordinarily</a:t>
            </a:r>
            <a:r>
              <a:rPr lang="en-US" dirty="0"/>
              <a:t> possible with the standard school curriculum.</a:t>
            </a:r>
          </a:p>
          <a:p>
            <a:pPr>
              <a:buNone/>
            </a:pPr>
            <a:endParaRPr lang="en-US" dirty="0"/>
          </a:p>
          <a:p>
            <a:r>
              <a:rPr lang="en-US" dirty="0"/>
              <a:t> it permits students to go beyond the limits of the day-to-day instructional offerings</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b="1" dirty="0"/>
          </a:p>
          <a:p>
            <a:pPr algn="ctr">
              <a:buNone/>
            </a:pPr>
            <a:endParaRPr lang="en-US" b="1" dirty="0"/>
          </a:p>
          <a:p>
            <a:pPr algn="ctr">
              <a:buNone/>
            </a:pPr>
            <a:endParaRPr lang="en-US" b="1" dirty="0"/>
          </a:p>
          <a:p>
            <a:pPr algn="ctr">
              <a:buNone/>
            </a:pPr>
            <a:r>
              <a:rPr lang="en-US" sz="4400" b="1" dirty="0"/>
              <a:t>Children with Physical Disabilities and Health Problems </a:t>
            </a:r>
            <a:endParaRPr lang="en-GB" sz="4400" dirty="0"/>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019800"/>
          </a:xfrm>
        </p:spPr>
        <p:txBody>
          <a:bodyPr>
            <a:normAutofit/>
          </a:bodyPr>
          <a:lstStyle/>
          <a:p>
            <a:pPr>
              <a:buFont typeface="Wingdings" pitchFamily="2" charset="2"/>
              <a:buChar char="q"/>
            </a:pPr>
            <a:r>
              <a:rPr lang="en-US" sz="2800" b="1" dirty="0"/>
              <a:t>Physical impairments</a:t>
            </a:r>
            <a:r>
              <a:rPr lang="en-US" sz="2800" dirty="0"/>
              <a:t> are problems that result from injuries or conditions affecting the </a:t>
            </a:r>
            <a:r>
              <a:rPr lang="en-US" sz="2800" dirty="0">
                <a:solidFill>
                  <a:srgbClr val="FF0000"/>
                </a:solidFill>
              </a:rPr>
              <a:t>central nervous system </a:t>
            </a:r>
            <a:r>
              <a:rPr lang="en-US" sz="2800" dirty="0"/>
              <a:t>or </a:t>
            </a:r>
            <a:r>
              <a:rPr lang="en-US" sz="2800" dirty="0">
                <a:solidFill>
                  <a:srgbClr val="FF0000"/>
                </a:solidFill>
              </a:rPr>
              <a:t>other body systems </a:t>
            </a:r>
            <a:r>
              <a:rPr lang="en-US" sz="2800" dirty="0"/>
              <a:t>and their related functions. </a:t>
            </a:r>
          </a:p>
          <a:p>
            <a:r>
              <a:rPr lang="en-US" dirty="0"/>
              <a:t>These conditions affect the motor functions or how children use their bodies. </a:t>
            </a:r>
          </a:p>
          <a:p>
            <a:pPr>
              <a:buNone/>
            </a:pPr>
            <a:endParaRPr lang="en-US" dirty="0"/>
          </a:p>
          <a:p>
            <a:pPr>
              <a:buFont typeface="Wingdings" pitchFamily="2" charset="2"/>
              <a:buChar char="q"/>
            </a:pPr>
            <a:r>
              <a:rPr lang="en-US" sz="2800" b="1" dirty="0"/>
              <a:t>Health impaired </a:t>
            </a:r>
            <a:r>
              <a:rPr lang="en-US" sz="2800" dirty="0"/>
              <a:t>children refers to the learners who suffered from </a:t>
            </a:r>
            <a:r>
              <a:rPr lang="en-US" sz="2800" dirty="0">
                <a:solidFill>
                  <a:srgbClr val="FF0000"/>
                </a:solidFill>
              </a:rPr>
              <a:t>illness</a:t>
            </a:r>
            <a:r>
              <a:rPr lang="en-US" sz="2800" dirty="0"/>
              <a:t> or </a:t>
            </a:r>
            <a:r>
              <a:rPr lang="en-US" sz="2800" dirty="0">
                <a:solidFill>
                  <a:srgbClr val="FF0000"/>
                </a:solidFill>
              </a:rPr>
              <a:t>diseases</a:t>
            </a:r>
            <a:r>
              <a:rPr lang="en-US" sz="2800" dirty="0"/>
              <a:t> that normally affect the operation of various organs of the body. </a:t>
            </a:r>
            <a:endParaRPr lang="en-GB" sz="2800"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6172200"/>
          </a:xfrm>
        </p:spPr>
        <p:txBody>
          <a:bodyPr/>
          <a:lstStyle/>
          <a:p>
            <a:r>
              <a:rPr lang="en-US" b="1" dirty="0"/>
              <a:t>Orthopedic Impairments</a:t>
            </a:r>
            <a:r>
              <a:rPr lang="en-US" dirty="0"/>
              <a:t>: - They are conditions that are generally involving the </a:t>
            </a:r>
            <a:r>
              <a:rPr lang="en-US" dirty="0">
                <a:solidFill>
                  <a:srgbClr val="FF0000"/>
                </a:solidFill>
              </a:rPr>
              <a:t>muscular</a:t>
            </a:r>
            <a:r>
              <a:rPr lang="en-US" dirty="0"/>
              <a:t>, </a:t>
            </a:r>
            <a:r>
              <a:rPr lang="en-US" dirty="0">
                <a:solidFill>
                  <a:srgbClr val="FF0000"/>
                </a:solidFill>
              </a:rPr>
              <a:t>skeletal</a:t>
            </a:r>
            <a:r>
              <a:rPr lang="en-US" dirty="0"/>
              <a:t>, or </a:t>
            </a:r>
            <a:r>
              <a:rPr lang="en-US" dirty="0">
                <a:solidFill>
                  <a:srgbClr val="FF0000"/>
                </a:solidFill>
              </a:rPr>
              <a:t>central nervous system </a:t>
            </a:r>
            <a:r>
              <a:rPr lang="en-US" dirty="0"/>
              <a:t>and affect movement and mobility.</a:t>
            </a:r>
          </a:p>
          <a:p>
            <a:pPr marL="514350" indent="-514350">
              <a:buAutoNum type="arabicPeriod"/>
            </a:pPr>
            <a:r>
              <a:rPr lang="en-US" b="1" dirty="0"/>
              <a:t>Cerebral palsy (CP)</a:t>
            </a:r>
            <a:r>
              <a:rPr lang="en-US" dirty="0"/>
              <a:t>: It is actually a group of neuromuscular disorders that result from damage to the </a:t>
            </a:r>
            <a:r>
              <a:rPr lang="en-US" dirty="0">
                <a:solidFill>
                  <a:srgbClr val="FF0000"/>
                </a:solidFill>
              </a:rPr>
              <a:t>central nervous system </a:t>
            </a:r>
            <a:r>
              <a:rPr lang="en-US" dirty="0"/>
              <a:t>(the brain and spinal cord)</a:t>
            </a:r>
          </a:p>
          <a:p>
            <a:pPr marL="514350" indent="-514350">
              <a:buAutoNum type="arabicPeriod"/>
            </a:pPr>
            <a:r>
              <a:rPr lang="en-US" b="1" dirty="0"/>
              <a:t>Spinal bifida: -</a:t>
            </a:r>
            <a:r>
              <a:rPr lang="en-US" dirty="0"/>
              <a:t> Spinal bifida is a birth defect that is related to the development of the embryonic neural tube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92500" lnSpcReduction="10000"/>
          </a:bodyPr>
          <a:lstStyle/>
          <a:p>
            <a:r>
              <a:rPr lang="en-US" b="1" dirty="0"/>
              <a:t>Epilepsy:</a:t>
            </a:r>
            <a:r>
              <a:rPr lang="en-US" dirty="0"/>
              <a:t> - it is characterized by recurring seizures, </a:t>
            </a:r>
          </a:p>
          <a:p>
            <a:pPr>
              <a:buNone/>
            </a:pPr>
            <a:endParaRPr lang="en-US" dirty="0"/>
          </a:p>
          <a:p>
            <a:r>
              <a:rPr lang="en-US" dirty="0"/>
              <a:t>which are spontaneous, abnormal, excessive discharges of electrical impulses of the brain</a:t>
            </a:r>
          </a:p>
          <a:p>
            <a:pPr>
              <a:buNone/>
            </a:pPr>
            <a:r>
              <a:rPr lang="en-US" dirty="0"/>
              <a:t> </a:t>
            </a:r>
          </a:p>
          <a:p>
            <a:r>
              <a:rPr lang="en-US" dirty="0"/>
              <a:t>accompanied by alteration in motor function, and/or sensory function, and/or consciousness.</a:t>
            </a:r>
          </a:p>
          <a:p>
            <a:pPr>
              <a:buNone/>
            </a:pPr>
            <a:endParaRPr lang="en-US" dirty="0"/>
          </a:p>
          <a:p>
            <a:r>
              <a:rPr lang="en-US" dirty="0"/>
              <a:t>Seizures may involve the entire brain (generalized seizure) or only the portion of the brain (partial seizure).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019800"/>
          </a:xfrm>
        </p:spPr>
        <p:txBody>
          <a:bodyPr/>
          <a:lstStyle/>
          <a:p>
            <a:r>
              <a:rPr lang="en-US" dirty="0"/>
              <a:t>The frequency of seizure may vary from a single isolated incidence to hundreds in a day.</a:t>
            </a:r>
          </a:p>
          <a:p>
            <a:pPr>
              <a:buNone/>
            </a:pPr>
            <a:endParaRPr lang="en-US" sz="1100" dirty="0"/>
          </a:p>
          <a:p>
            <a:r>
              <a:rPr lang="en-US" dirty="0"/>
              <a:t> Epilepsy is not a disease, and it constitutes a disorder only while a seizer is actually in progress.</a:t>
            </a:r>
          </a:p>
          <a:p>
            <a:pPr>
              <a:buNone/>
            </a:pPr>
            <a:endParaRPr lang="en-US" dirty="0"/>
          </a:p>
          <a:p>
            <a:r>
              <a:rPr lang="en-US" dirty="0"/>
              <a:t>The three main types of seizures are: </a:t>
            </a:r>
          </a:p>
          <a:p>
            <a:pPr lvl="1"/>
            <a:r>
              <a:rPr lang="en-US" dirty="0"/>
              <a:t>generalized absence (petit mal) seizures, </a:t>
            </a:r>
          </a:p>
          <a:p>
            <a:pPr lvl="1"/>
            <a:r>
              <a:rPr lang="en-US" dirty="0"/>
              <a:t>generalized tonic-</a:t>
            </a:r>
            <a:r>
              <a:rPr lang="en-US" dirty="0" err="1"/>
              <a:t>clonic</a:t>
            </a:r>
            <a:r>
              <a:rPr lang="en-US" dirty="0"/>
              <a:t> (grand mal) seizures and </a:t>
            </a:r>
          </a:p>
          <a:p>
            <a:pPr lvl="1"/>
            <a:r>
              <a:rPr lang="en-US" dirty="0"/>
              <a:t>complex partial (psychomotor) seizures. </a:t>
            </a:r>
            <a:endParaRPr lang="en-GB"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019800"/>
          </a:xfrm>
        </p:spPr>
        <p:txBody>
          <a:bodyPr>
            <a:normAutofit lnSpcReduction="10000"/>
          </a:bodyPr>
          <a:lstStyle/>
          <a:p>
            <a:pPr marL="514350" indent="-514350">
              <a:buAutoNum type="alphaUcPeriod"/>
            </a:pPr>
            <a:r>
              <a:rPr lang="en-US" b="1" dirty="0"/>
              <a:t>Absence seizures</a:t>
            </a:r>
            <a:r>
              <a:rPr lang="en-US" dirty="0"/>
              <a:t> are characterized by short lapses in consciousness it may be difficult to determine that the person is experiencing anything out of the ordinary</a:t>
            </a:r>
          </a:p>
          <a:p>
            <a:pPr marL="514350" indent="-514350">
              <a:buAutoNum type="alphaUcPeriod"/>
            </a:pPr>
            <a:r>
              <a:rPr lang="en-US" b="1" dirty="0"/>
              <a:t>Generalized tonic-</a:t>
            </a:r>
            <a:r>
              <a:rPr lang="en-US" b="1" dirty="0" err="1"/>
              <a:t>clonic</a:t>
            </a:r>
            <a:r>
              <a:rPr lang="en-US" b="1" dirty="0"/>
              <a:t> seizures (grand mal) </a:t>
            </a:r>
            <a:r>
              <a:rPr lang="en-US" dirty="0"/>
              <a:t>are the most serious type of seizure. </a:t>
            </a:r>
          </a:p>
          <a:p>
            <a:pPr marL="514350" indent="-514350"/>
            <a:r>
              <a:rPr lang="en-US" dirty="0"/>
              <a:t>They are characterized by convulsive and loss of consciousness. </a:t>
            </a:r>
          </a:p>
          <a:p>
            <a:pPr marL="514350" indent="-514350"/>
            <a:r>
              <a:rPr lang="en-US" dirty="0"/>
              <a:t>Usually, there is a stiff (tonic) phase, in which the muscles become rigid, </a:t>
            </a:r>
          </a:p>
          <a:p>
            <a:pPr marL="514350" indent="-514350"/>
            <a:r>
              <a:rPr lang="en-US" dirty="0"/>
              <a:t>followed by </a:t>
            </a:r>
            <a:r>
              <a:rPr lang="en-US" dirty="0" err="1"/>
              <a:t>clonic</a:t>
            </a:r>
            <a:r>
              <a:rPr lang="en-US" dirty="0"/>
              <a:t> phase, in which the arms and legs jerk.</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fontScale="92500" lnSpcReduction="10000"/>
          </a:bodyPr>
          <a:lstStyle/>
          <a:p>
            <a:pPr>
              <a:buFont typeface="Wingdings" pitchFamily="2" charset="2"/>
              <a:buChar char="q"/>
            </a:pPr>
            <a:r>
              <a:rPr lang="en-US" b="1" dirty="0"/>
              <a:t>Labeling and Classification</a:t>
            </a:r>
            <a:endParaRPr lang="en-US" sz="1050" b="1" dirty="0"/>
          </a:p>
          <a:p>
            <a:pPr>
              <a:buNone/>
            </a:pPr>
            <a:endParaRPr lang="en-US" sz="500" b="1" dirty="0"/>
          </a:p>
          <a:p>
            <a:pPr algn="just">
              <a:buFont typeface="Wingdings" pitchFamily="2" charset="2"/>
              <a:buChar char="Ø"/>
            </a:pPr>
            <a:r>
              <a:rPr lang="en-US" sz="2800" b="1" dirty="0"/>
              <a:t>Classification </a:t>
            </a:r>
            <a:r>
              <a:rPr lang="en-US" sz="2800" dirty="0"/>
              <a:t>refers to a </a:t>
            </a:r>
            <a:r>
              <a:rPr lang="en-US" sz="2800" dirty="0">
                <a:solidFill>
                  <a:srgbClr val="FF0000"/>
                </a:solidFill>
              </a:rPr>
              <a:t>structured system </a:t>
            </a:r>
            <a:r>
              <a:rPr lang="en-US" sz="2800" dirty="0"/>
              <a:t>that identifies and organizes characteristics to establish order. </a:t>
            </a:r>
          </a:p>
          <a:p>
            <a:pPr algn="just">
              <a:buNone/>
            </a:pPr>
            <a:endParaRPr lang="en-US" sz="1700" dirty="0"/>
          </a:p>
          <a:p>
            <a:pPr algn="just">
              <a:buFont typeface="Wingdings" pitchFamily="2" charset="2"/>
              <a:buChar char="Ø"/>
            </a:pPr>
            <a:r>
              <a:rPr lang="en-US" sz="2800" dirty="0"/>
              <a:t>Under the federal Individuals with Disabilities Education Act (IDEA), to receive special education and related services:</a:t>
            </a:r>
          </a:p>
          <a:p>
            <a:pPr algn="just">
              <a:buNone/>
            </a:pPr>
            <a:endParaRPr lang="en-US" sz="1200" dirty="0"/>
          </a:p>
          <a:p>
            <a:pPr lvl="1" algn="just"/>
            <a:r>
              <a:rPr lang="en-US" dirty="0"/>
              <a:t>a child must be </a:t>
            </a:r>
            <a:r>
              <a:rPr lang="en-US" dirty="0">
                <a:solidFill>
                  <a:srgbClr val="FF0000"/>
                </a:solidFill>
              </a:rPr>
              <a:t>identified</a:t>
            </a:r>
            <a:r>
              <a:rPr lang="en-US" dirty="0"/>
              <a:t> as having a disability (i.e., labeled) and,</a:t>
            </a:r>
          </a:p>
          <a:p>
            <a:pPr lvl="1" algn="just">
              <a:buNone/>
            </a:pPr>
            <a:endParaRPr lang="en-US" sz="1500" dirty="0"/>
          </a:p>
          <a:p>
            <a:pPr lvl="1" algn="just"/>
            <a:r>
              <a:rPr lang="en-US" dirty="0"/>
              <a:t> in most cases, </a:t>
            </a:r>
            <a:r>
              <a:rPr lang="en-US" dirty="0">
                <a:solidFill>
                  <a:srgbClr val="FF0000"/>
                </a:solidFill>
              </a:rPr>
              <a:t>further classified</a:t>
            </a:r>
            <a:r>
              <a:rPr lang="en-US" dirty="0"/>
              <a:t> into one of the categories, such as learning disabilities or orthopedic impairments.</a:t>
            </a:r>
          </a:p>
          <a:p>
            <a:pPr lvl="1" algn="just">
              <a:buNone/>
            </a:pPr>
            <a:endParaRPr lang="en-US" sz="800" dirty="0"/>
          </a:p>
          <a:p>
            <a:pPr algn="just">
              <a:buFont typeface="Wingdings" pitchFamily="2" charset="2"/>
              <a:buChar char="Ø"/>
            </a:pPr>
            <a:r>
              <a:rPr lang="en-US" sz="2800" dirty="0"/>
              <a:t>A student becomes</a:t>
            </a:r>
            <a:r>
              <a:rPr lang="en-US" sz="2800" dirty="0">
                <a:solidFill>
                  <a:srgbClr val="FF0000"/>
                </a:solidFill>
              </a:rPr>
              <a:t> eligible </a:t>
            </a:r>
            <a:r>
              <a:rPr lang="en-US" sz="2800" dirty="0"/>
              <a:t>for SE and related services because of </a:t>
            </a:r>
            <a:r>
              <a:rPr lang="en-US" sz="2800" dirty="0">
                <a:solidFill>
                  <a:srgbClr val="FF0000"/>
                </a:solidFill>
              </a:rPr>
              <a:t>membership</a:t>
            </a:r>
            <a:r>
              <a:rPr lang="en-US" sz="2800" dirty="0"/>
              <a:t> in a given disability category.</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324600"/>
          </a:xfrm>
        </p:spPr>
        <p:txBody>
          <a:bodyPr/>
          <a:lstStyle/>
          <a:p>
            <a:pPr lvl="0"/>
            <a:r>
              <a:rPr lang="en-US" dirty="0"/>
              <a:t>Other behavior may accompany the seizure, including: </a:t>
            </a:r>
          </a:p>
          <a:p>
            <a:pPr lvl="1"/>
            <a:r>
              <a:rPr lang="en-US" dirty="0"/>
              <a:t>teeth grinding, </a:t>
            </a:r>
          </a:p>
          <a:p>
            <a:pPr lvl="1"/>
            <a:r>
              <a:rPr lang="en-US" dirty="0"/>
              <a:t>frothing due to inefficient saliva swallowing, and </a:t>
            </a:r>
          </a:p>
          <a:p>
            <a:pPr lvl="1"/>
            <a:r>
              <a:rPr lang="en-US" dirty="0"/>
              <a:t>loss of bladder control. </a:t>
            </a:r>
          </a:p>
          <a:p>
            <a:pPr lvl="0"/>
            <a:r>
              <a:rPr lang="en-US" sz="2800" dirty="0"/>
              <a:t>Seizures are usually last less than 5 minutes, after which the individual enters the </a:t>
            </a:r>
            <a:r>
              <a:rPr lang="en-US" sz="2800" dirty="0" err="1">
                <a:solidFill>
                  <a:srgbClr val="FF0000"/>
                </a:solidFill>
              </a:rPr>
              <a:t>postictal</a:t>
            </a:r>
            <a:r>
              <a:rPr lang="en-US" sz="2800" dirty="0"/>
              <a:t> </a:t>
            </a:r>
            <a:r>
              <a:rPr lang="en-US" sz="2800" dirty="0">
                <a:solidFill>
                  <a:srgbClr val="FF0000"/>
                </a:solidFill>
              </a:rPr>
              <a:t>stage</a:t>
            </a:r>
            <a:r>
              <a:rPr lang="en-US" sz="2800" dirty="0"/>
              <a:t> (</a:t>
            </a:r>
            <a:r>
              <a:rPr lang="en-US" sz="2800" dirty="0">
                <a:solidFill>
                  <a:srgbClr val="FF0000"/>
                </a:solidFill>
              </a:rPr>
              <a:t>resting</a:t>
            </a:r>
            <a:r>
              <a:rPr lang="en-US" sz="2800" dirty="0"/>
              <a:t>) and becomes relaxed, very sleepy, and disoriented. </a:t>
            </a:r>
          </a:p>
          <a:p>
            <a:r>
              <a:rPr lang="en-US" sz="2800" dirty="0"/>
              <a:t>Some children can </a:t>
            </a:r>
            <a:r>
              <a:rPr lang="en-US" sz="2800" dirty="0">
                <a:solidFill>
                  <a:srgbClr val="FF0000"/>
                </a:solidFill>
              </a:rPr>
              <a:t>anticipate</a:t>
            </a:r>
            <a:r>
              <a:rPr lang="en-US" sz="2800" dirty="0"/>
              <a:t> their seizures because they experience a </a:t>
            </a:r>
            <a:r>
              <a:rPr lang="en-US" sz="2800" b="1" dirty="0" err="1"/>
              <a:t>preictal</a:t>
            </a:r>
            <a:r>
              <a:rPr lang="en-US" sz="2800" dirty="0"/>
              <a:t> </a:t>
            </a:r>
            <a:r>
              <a:rPr lang="en-US" sz="2800" b="1" dirty="0"/>
              <a:t>stage</a:t>
            </a:r>
            <a:r>
              <a:rPr lang="en-US" sz="2800" dirty="0"/>
              <a:t>, or an </a:t>
            </a:r>
            <a:r>
              <a:rPr lang="en-US" sz="2800" b="1" dirty="0"/>
              <a:t>aura</a:t>
            </a:r>
            <a:r>
              <a:rPr lang="en-US" sz="2800" dirty="0"/>
              <a:t>, such as a peculiar smell, test, vision, sound, or action or behavioral change. </a:t>
            </a:r>
            <a:endParaRPr lang="en-GB" sz="2800" dirty="0"/>
          </a:p>
          <a:p>
            <a:pPr lvl="0"/>
            <a:endParaRPr lang="en-GB" sz="2800"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lstStyle/>
          <a:p>
            <a:pPr>
              <a:buNone/>
            </a:pPr>
            <a:r>
              <a:rPr lang="en-US" dirty="0"/>
              <a:t>C. </a:t>
            </a:r>
            <a:r>
              <a:rPr lang="en-US" b="1" dirty="0"/>
              <a:t>Complex partial seizures (psychomotor): </a:t>
            </a:r>
          </a:p>
          <a:p>
            <a:pPr lvl="1"/>
            <a:r>
              <a:rPr lang="en-US" dirty="0"/>
              <a:t>it is the result of discharge in the localized area of the brain. </a:t>
            </a:r>
          </a:p>
          <a:p>
            <a:pPr lvl="1"/>
            <a:r>
              <a:rPr lang="en-US" dirty="0"/>
              <a:t>Because the unique electrical dysfunction is localized in the brain, they are sometimes called focal seizures.</a:t>
            </a:r>
          </a:p>
          <a:p>
            <a:r>
              <a:rPr lang="en-US" b="1" dirty="0"/>
              <a:t>Muscular dystrophy</a:t>
            </a:r>
            <a:r>
              <a:rPr lang="en-US" dirty="0"/>
              <a:t>: - Refers to a group of long term inherited conditions that gradually and wastes away the body’s muscles. </a:t>
            </a:r>
          </a:p>
          <a:p>
            <a:endParaRPr lang="en-GB" dirty="0"/>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b="1" dirty="0"/>
              <a:t>Health Related Impairments</a:t>
            </a:r>
          </a:p>
          <a:p>
            <a:r>
              <a:rPr lang="en-US" b="1" dirty="0"/>
              <a:t>Diabetes</a:t>
            </a:r>
            <a:endParaRPr lang="en-GB" dirty="0"/>
          </a:p>
          <a:p>
            <a:r>
              <a:rPr lang="en-US" b="1" dirty="0"/>
              <a:t>Allergies</a:t>
            </a:r>
            <a:endParaRPr lang="en-GB" dirty="0"/>
          </a:p>
          <a:p>
            <a:r>
              <a:rPr lang="en-US" b="1" dirty="0"/>
              <a:t>Asthma</a:t>
            </a:r>
            <a:endParaRPr lang="en-GB" dirty="0"/>
          </a:p>
          <a:p>
            <a:endParaRPr lang="en-GB" dirty="0"/>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GB" dirty="0"/>
          </a:p>
          <a:p>
            <a:pPr algn="ctr">
              <a:buNone/>
            </a:pPr>
            <a:endParaRPr lang="en-GB" dirty="0"/>
          </a:p>
          <a:p>
            <a:pPr algn="ctr">
              <a:buNone/>
            </a:pPr>
            <a:r>
              <a:rPr lang="en-GB" sz="8000" dirty="0"/>
              <a:t>Inclusive Education </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15000"/>
          </a:xfrm>
        </p:spPr>
        <p:txBody>
          <a:bodyPr/>
          <a:lstStyle/>
          <a:p>
            <a:pPr>
              <a:buFont typeface="Wingdings" pitchFamily="2" charset="2"/>
              <a:buChar char="v"/>
            </a:pPr>
            <a:r>
              <a:rPr lang="en-US" b="1" dirty="0">
                <a:solidFill>
                  <a:srgbClr val="FF0000"/>
                </a:solidFill>
              </a:rPr>
              <a:t>Concepts Related to Inclusive Education </a:t>
            </a:r>
            <a:endParaRPr lang="en-GB" dirty="0">
              <a:solidFill>
                <a:srgbClr val="FF0000"/>
              </a:solidFill>
            </a:endParaRPr>
          </a:p>
          <a:p>
            <a:pPr>
              <a:buFont typeface="Wingdings" pitchFamily="2" charset="2"/>
              <a:buChar char="Ø"/>
            </a:pPr>
            <a:r>
              <a:rPr lang="en-US" b="1" dirty="0"/>
              <a:t>The development of inclusive education is the result of the </a:t>
            </a:r>
            <a:r>
              <a:rPr lang="en-US" b="1" dirty="0">
                <a:solidFill>
                  <a:srgbClr val="FF0000"/>
                </a:solidFill>
              </a:rPr>
              <a:t>change of understanding </a:t>
            </a:r>
            <a:r>
              <a:rPr lang="en-US" b="1" dirty="0"/>
              <a:t>CWDs </a:t>
            </a:r>
          </a:p>
          <a:p>
            <a:r>
              <a:rPr lang="en-US" dirty="0"/>
              <a:t>Exclusion (traditional model)</a:t>
            </a:r>
          </a:p>
          <a:p>
            <a:r>
              <a:rPr lang="en-US" dirty="0"/>
              <a:t>Segregation (medical model)</a:t>
            </a:r>
          </a:p>
          <a:p>
            <a:r>
              <a:rPr lang="en-US" dirty="0"/>
              <a:t>Integration (medical model)</a:t>
            </a:r>
          </a:p>
          <a:p>
            <a:r>
              <a:rPr lang="en-GB" dirty="0"/>
              <a:t>Inclusion (social model )</a:t>
            </a:r>
          </a:p>
          <a:p>
            <a:r>
              <a:rPr lang="en-GB" dirty="0"/>
              <a:t>Full inclusion (social model)</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a:bodyPr>
          <a:lstStyle/>
          <a:p>
            <a:pPr algn="just">
              <a:buFont typeface="Wingdings" pitchFamily="2" charset="2"/>
              <a:buChar char="Ø"/>
            </a:pPr>
            <a:r>
              <a:rPr lang="en-US" dirty="0"/>
              <a:t>IE means </a:t>
            </a:r>
            <a:r>
              <a:rPr lang="en-US" dirty="0">
                <a:solidFill>
                  <a:srgbClr val="FF0000"/>
                </a:solidFill>
              </a:rPr>
              <a:t>welcoming</a:t>
            </a:r>
            <a:r>
              <a:rPr lang="en-US" dirty="0"/>
              <a:t> all children, without discrimination, into regular or general schools.</a:t>
            </a:r>
          </a:p>
          <a:p>
            <a:pPr algn="just">
              <a:buNone/>
            </a:pPr>
            <a:r>
              <a:rPr lang="en-US" dirty="0"/>
              <a:t> </a:t>
            </a:r>
          </a:p>
          <a:p>
            <a:pPr algn="just">
              <a:buFont typeface="Wingdings" pitchFamily="2" charset="2"/>
              <a:buChar char="Ø"/>
            </a:pPr>
            <a:endParaRPr lang="en-GB" sz="1400" dirty="0"/>
          </a:p>
          <a:p>
            <a:pPr algn="just">
              <a:buFont typeface="Wingdings" pitchFamily="2" charset="2"/>
              <a:buChar char="Ø"/>
            </a:pPr>
            <a:r>
              <a:rPr lang="en-US" dirty="0"/>
              <a:t>Inclusion is a process of </a:t>
            </a:r>
            <a:r>
              <a:rPr lang="en-US" dirty="0">
                <a:solidFill>
                  <a:srgbClr val="FF0000"/>
                </a:solidFill>
              </a:rPr>
              <a:t>addressing</a:t>
            </a:r>
            <a:r>
              <a:rPr lang="en-US" dirty="0"/>
              <a:t> and </a:t>
            </a:r>
            <a:r>
              <a:rPr lang="en-US" dirty="0">
                <a:solidFill>
                  <a:srgbClr val="FF0000"/>
                </a:solidFill>
              </a:rPr>
              <a:t>responding</a:t>
            </a:r>
            <a:r>
              <a:rPr lang="en-US" dirty="0"/>
              <a:t> to the diversity of needs of all learners and </a:t>
            </a:r>
            <a:r>
              <a:rPr lang="en-US" dirty="0">
                <a:solidFill>
                  <a:srgbClr val="FF0000"/>
                </a:solidFill>
              </a:rPr>
              <a:t>reducing exclusion </a:t>
            </a:r>
            <a:r>
              <a:rPr lang="en-US" dirty="0"/>
              <a:t>within and from education.</a:t>
            </a:r>
          </a:p>
          <a:p>
            <a:pPr algn="just">
              <a:buNone/>
            </a:pPr>
            <a:endParaRPr lang="en-US" dirty="0"/>
          </a:p>
          <a:p>
            <a:pPr algn="just">
              <a:buFont typeface="Wingdings" pitchFamily="2" charset="2"/>
              <a:buChar char="Ø"/>
            </a:pPr>
            <a:r>
              <a:rPr lang="en-US" dirty="0"/>
              <a:t>The meaning of </a:t>
            </a:r>
            <a:r>
              <a:rPr lang="en-US" dirty="0">
                <a:solidFill>
                  <a:srgbClr val="FF0000"/>
                </a:solidFill>
              </a:rPr>
              <a:t>inclusion may be contextual </a:t>
            </a:r>
            <a:r>
              <a:rPr lang="en-US" dirty="0"/>
              <a:t>and that it will take different forms depending on the situation. </a:t>
            </a:r>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lstStyle/>
          <a:p>
            <a:pPr algn="just">
              <a:buFont typeface="Wingdings" pitchFamily="2" charset="2"/>
              <a:buChar char="Ø"/>
            </a:pPr>
            <a:r>
              <a:rPr lang="en-GB" dirty="0"/>
              <a:t>It is about presence, participation and achievement </a:t>
            </a:r>
          </a:p>
          <a:p>
            <a:pPr algn="just">
              <a:buNone/>
            </a:pPr>
            <a:endParaRPr lang="en-GB" sz="1400" dirty="0"/>
          </a:p>
          <a:p>
            <a:pPr algn="just">
              <a:buNone/>
            </a:pPr>
            <a:endParaRPr lang="en-GB" sz="1400" dirty="0"/>
          </a:p>
          <a:p>
            <a:pPr algn="just">
              <a:buFont typeface="Wingdings" pitchFamily="2" charset="2"/>
              <a:buChar char="Ø"/>
            </a:pPr>
            <a:r>
              <a:rPr lang="en-GB" dirty="0"/>
              <a:t>Inclusive education believes that all children can learn </a:t>
            </a:r>
          </a:p>
          <a:p>
            <a:pPr algn="just">
              <a:buNone/>
            </a:pPr>
            <a:endParaRPr lang="en-GB" dirty="0"/>
          </a:p>
          <a:p>
            <a:pPr algn="just">
              <a:buFont typeface="Wingdings" pitchFamily="2" charset="2"/>
              <a:buChar char="Ø"/>
            </a:pPr>
            <a:r>
              <a:rPr lang="en-GB" dirty="0"/>
              <a:t>And education is a human right </a:t>
            </a:r>
          </a:p>
          <a:p>
            <a:pPr algn="just">
              <a:buNone/>
            </a:pPr>
            <a:endParaRPr lang="en-GB" dirty="0"/>
          </a:p>
          <a:p>
            <a:pPr algn="just">
              <a:buFont typeface="Wingdings" pitchFamily="2" charset="2"/>
              <a:buChar char="Ø"/>
            </a:pPr>
            <a:r>
              <a:rPr lang="en-US" dirty="0"/>
              <a:t>it involves a range of </a:t>
            </a:r>
            <a:r>
              <a:rPr lang="en-US" dirty="0">
                <a:solidFill>
                  <a:srgbClr val="FF0000"/>
                </a:solidFill>
              </a:rPr>
              <a:t>changes </a:t>
            </a:r>
            <a:r>
              <a:rPr lang="en-US" dirty="0"/>
              <a:t>and modifications</a:t>
            </a:r>
            <a:endParaRPr lang="en-GB" dirty="0"/>
          </a:p>
          <a:p>
            <a:pPr>
              <a:buNone/>
            </a:pPr>
            <a:endParaRPr lang="en-GB"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a:bodyPr>
          <a:lstStyle/>
          <a:p>
            <a:pPr>
              <a:buFont typeface="Wingdings" pitchFamily="2" charset="2"/>
              <a:buChar char="Ø"/>
            </a:pPr>
            <a:r>
              <a:rPr lang="en-US" dirty="0"/>
              <a:t>The term ‘inclusion’ </a:t>
            </a:r>
            <a:r>
              <a:rPr lang="en-US" dirty="0">
                <a:solidFill>
                  <a:srgbClr val="FF0000"/>
                </a:solidFill>
              </a:rPr>
              <a:t>shifts</a:t>
            </a:r>
            <a:r>
              <a:rPr lang="en-US" dirty="0"/>
              <a:t> the focus from the </a:t>
            </a:r>
            <a:r>
              <a:rPr lang="en-US" dirty="0">
                <a:solidFill>
                  <a:srgbClr val="FF0000"/>
                </a:solidFill>
              </a:rPr>
              <a:t>child to the school</a:t>
            </a:r>
            <a:r>
              <a:rPr lang="en-US" dirty="0"/>
              <a:t>.</a:t>
            </a:r>
          </a:p>
          <a:p>
            <a:pPr>
              <a:buNone/>
            </a:pPr>
            <a:endParaRPr lang="en-US" dirty="0"/>
          </a:p>
          <a:p>
            <a:pPr>
              <a:buFont typeface="Wingdings" pitchFamily="2" charset="2"/>
              <a:buChar char="Ø"/>
            </a:pPr>
            <a:r>
              <a:rPr lang="en-US" dirty="0"/>
              <a:t>It is concerned on the </a:t>
            </a:r>
            <a:r>
              <a:rPr lang="en-US" dirty="0">
                <a:solidFill>
                  <a:srgbClr val="FF0000"/>
                </a:solidFill>
              </a:rPr>
              <a:t>social meaning </a:t>
            </a:r>
            <a:r>
              <a:rPr lang="en-US" dirty="0"/>
              <a:t>of disability </a:t>
            </a:r>
          </a:p>
          <a:p>
            <a:pPr>
              <a:buNone/>
            </a:pPr>
            <a:endParaRPr lang="en-US" dirty="0"/>
          </a:p>
          <a:p>
            <a:pPr>
              <a:buFont typeface="Wingdings" pitchFamily="2" charset="2"/>
              <a:buChar char="Ø"/>
            </a:pPr>
            <a:r>
              <a:rPr lang="en-US" dirty="0"/>
              <a:t>IE is not only about people with disabilities </a:t>
            </a:r>
          </a:p>
          <a:p>
            <a:pPr>
              <a:buNone/>
            </a:pPr>
            <a:endParaRPr lang="en-US" dirty="0"/>
          </a:p>
          <a:p>
            <a:pPr>
              <a:buFont typeface="Wingdings" pitchFamily="2" charset="2"/>
              <a:buChar char="Ø"/>
            </a:pPr>
            <a:r>
              <a:rPr lang="en-US" dirty="0"/>
              <a:t>It is a process of </a:t>
            </a:r>
            <a:r>
              <a:rPr lang="en-US" dirty="0">
                <a:solidFill>
                  <a:srgbClr val="FF0000"/>
                </a:solidFill>
              </a:rPr>
              <a:t>creating</a:t>
            </a:r>
            <a:r>
              <a:rPr lang="en-US" dirty="0"/>
              <a:t> a </a:t>
            </a:r>
            <a:r>
              <a:rPr lang="en-US" dirty="0">
                <a:solidFill>
                  <a:srgbClr val="FF0000"/>
                </a:solidFill>
              </a:rPr>
              <a:t>responsive</a:t>
            </a:r>
            <a:r>
              <a:rPr lang="en-US" dirty="0"/>
              <a:t> environment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a:buFont typeface="Wingdings" pitchFamily="2" charset="2"/>
              <a:buChar char="v"/>
            </a:pPr>
            <a:r>
              <a:rPr lang="en-GB" dirty="0">
                <a:solidFill>
                  <a:srgbClr val="FF0000"/>
                </a:solidFill>
              </a:rPr>
              <a:t>Rational for inclusive education </a:t>
            </a:r>
          </a:p>
          <a:p>
            <a:pPr>
              <a:buFont typeface="Wingdings" pitchFamily="2" charset="2"/>
              <a:buChar char="ü"/>
            </a:pPr>
            <a:r>
              <a:rPr lang="en-GB" dirty="0"/>
              <a:t> it is strength oriented</a:t>
            </a:r>
          </a:p>
          <a:p>
            <a:pPr>
              <a:buFont typeface="Wingdings" pitchFamily="2" charset="2"/>
              <a:buChar char="ü"/>
            </a:pPr>
            <a:r>
              <a:rPr lang="en-GB" dirty="0"/>
              <a:t> it is cost effective </a:t>
            </a:r>
          </a:p>
          <a:p>
            <a:pPr>
              <a:buFont typeface="Wingdings" pitchFamily="2" charset="2"/>
              <a:buChar char="ü"/>
            </a:pPr>
            <a:r>
              <a:rPr lang="en-GB" dirty="0"/>
              <a:t> it is morally accepted </a:t>
            </a:r>
          </a:p>
          <a:p>
            <a:pPr>
              <a:buFont typeface="Wingdings" pitchFamily="2" charset="2"/>
              <a:buChar char="ü"/>
            </a:pPr>
            <a:r>
              <a:rPr lang="en-GB" dirty="0"/>
              <a:t> it does not violet human rights </a:t>
            </a:r>
          </a:p>
          <a:p>
            <a:pPr>
              <a:buFont typeface="Wingdings" pitchFamily="2" charset="2"/>
              <a:buChar char="ü"/>
            </a:pPr>
            <a:r>
              <a:rPr lang="en-GB" dirty="0"/>
              <a:t>Promote healthy psychosocial development </a:t>
            </a:r>
          </a:p>
          <a:p>
            <a:pPr>
              <a:buFont typeface="Wingdings" pitchFamily="2" charset="2"/>
              <a:buChar char="ü"/>
            </a:pPr>
            <a:r>
              <a:rPr lang="en-GB" dirty="0"/>
              <a:t>Foundation for building an inclusive society </a:t>
            </a:r>
          </a:p>
          <a:p>
            <a:pPr>
              <a:buFont typeface="Wingdings" pitchFamily="2" charset="2"/>
              <a:buChar char="ü"/>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248400"/>
          </a:xfrm>
        </p:spPr>
        <p:txBody>
          <a:bodyPr>
            <a:normAutofit lnSpcReduction="10000"/>
          </a:bodyPr>
          <a:lstStyle/>
          <a:p>
            <a:pPr>
              <a:buFont typeface="Wingdings" pitchFamily="2" charset="2"/>
              <a:buChar char="v"/>
            </a:pPr>
            <a:r>
              <a:rPr lang="en-US" b="1" dirty="0"/>
              <a:t>Principles of Inclusive Education</a:t>
            </a:r>
          </a:p>
          <a:p>
            <a:pPr>
              <a:buNone/>
            </a:pPr>
            <a:r>
              <a:rPr lang="en-US" b="1" dirty="0"/>
              <a:t>Fundamental principle </a:t>
            </a:r>
            <a:endParaRPr lang="en-GB" dirty="0"/>
          </a:p>
          <a:p>
            <a:pPr algn="just"/>
            <a:r>
              <a:rPr lang="en-US" sz="2800" dirty="0"/>
              <a:t>All children with and without disabilities are </a:t>
            </a:r>
            <a:r>
              <a:rPr lang="en-US" sz="2800" dirty="0">
                <a:solidFill>
                  <a:srgbClr val="FF0000"/>
                </a:solidFill>
              </a:rPr>
              <a:t>learning effectively together </a:t>
            </a:r>
            <a:r>
              <a:rPr lang="en-US" sz="2800" dirty="0"/>
              <a:t>in ordinary schools, with appropriate networks of support.</a:t>
            </a:r>
          </a:p>
          <a:p>
            <a:pPr algn="just">
              <a:buNone/>
            </a:pPr>
            <a:r>
              <a:rPr lang="en-US" b="1" dirty="0"/>
              <a:t>Key principles </a:t>
            </a:r>
          </a:p>
          <a:p>
            <a:pPr algn="just"/>
            <a:r>
              <a:rPr lang="en-US" sz="2800" dirty="0"/>
              <a:t>Inclusion is a process</a:t>
            </a:r>
          </a:p>
          <a:p>
            <a:pPr algn="just">
              <a:buNone/>
            </a:pPr>
            <a:endParaRPr lang="en-US" sz="2800" dirty="0"/>
          </a:p>
          <a:p>
            <a:pPr algn="just"/>
            <a:r>
              <a:rPr lang="en-US" sz="2800" dirty="0"/>
              <a:t>It is concerned with the </a:t>
            </a:r>
            <a:r>
              <a:rPr lang="en-US" sz="2800" dirty="0">
                <a:solidFill>
                  <a:srgbClr val="FF0000"/>
                </a:solidFill>
              </a:rPr>
              <a:t>identification</a:t>
            </a:r>
            <a:r>
              <a:rPr lang="en-US" sz="2800" dirty="0"/>
              <a:t> and </a:t>
            </a:r>
            <a:r>
              <a:rPr lang="en-US" sz="2800" dirty="0">
                <a:solidFill>
                  <a:srgbClr val="FF0000"/>
                </a:solidFill>
              </a:rPr>
              <a:t>removal</a:t>
            </a:r>
            <a:r>
              <a:rPr lang="en-US" sz="2800" dirty="0"/>
              <a:t> of barriers.</a:t>
            </a:r>
          </a:p>
          <a:p>
            <a:pPr algn="just">
              <a:buNone/>
            </a:pPr>
            <a:endParaRPr lang="en-US" sz="2800" dirty="0"/>
          </a:p>
          <a:p>
            <a:pPr algn="just"/>
            <a:r>
              <a:rPr lang="en-US" sz="2800" dirty="0"/>
              <a:t>It is about the presence, participation and achievement of all students</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rmAutofit/>
          </a:bodyPr>
          <a:lstStyle/>
          <a:p>
            <a:pPr algn="just">
              <a:buFont typeface="Wingdings" pitchFamily="2" charset="2"/>
              <a:buChar char="v"/>
            </a:pPr>
            <a:r>
              <a:rPr lang="en-US" sz="2800" b="1" dirty="0"/>
              <a:t>The  classification system we use is categorical, organizing special education into the categories:</a:t>
            </a:r>
          </a:p>
          <a:p>
            <a:pPr marL="514350" indent="-514350">
              <a:buFont typeface="+mj-lt"/>
              <a:buAutoNum type="arabicPeriod"/>
            </a:pPr>
            <a:r>
              <a:rPr lang="en-US" sz="2800" dirty="0"/>
              <a:t>Learning Disabilities, </a:t>
            </a:r>
          </a:p>
          <a:p>
            <a:pPr marL="514350" indent="-514350">
              <a:buFont typeface="+mj-lt"/>
              <a:buAutoNum type="arabicPeriod"/>
            </a:pPr>
            <a:r>
              <a:rPr lang="en-US" sz="2800" dirty="0"/>
              <a:t>Speech or Language Impairments, </a:t>
            </a:r>
          </a:p>
          <a:p>
            <a:pPr marL="514350" indent="-514350">
              <a:buFont typeface="+mj-lt"/>
              <a:buAutoNum type="arabicPeriod"/>
            </a:pPr>
            <a:r>
              <a:rPr lang="en-US" sz="2800" dirty="0"/>
              <a:t>Mental Retardation (Intellectual Disabilities), </a:t>
            </a:r>
          </a:p>
          <a:p>
            <a:pPr marL="514350" indent="-514350">
              <a:buFont typeface="+mj-lt"/>
              <a:buAutoNum type="arabicPeriod"/>
            </a:pPr>
            <a:r>
              <a:rPr lang="en-US" sz="2800" dirty="0"/>
              <a:t>Giftedness and Talented,</a:t>
            </a:r>
          </a:p>
          <a:p>
            <a:pPr marL="514350" indent="-514350">
              <a:buFont typeface="+mj-lt"/>
              <a:buAutoNum type="arabicPeriod"/>
            </a:pPr>
            <a:r>
              <a:rPr lang="en-US" sz="2800" dirty="0"/>
              <a:t> Behavior Disorders and Emotional Disturbance, </a:t>
            </a:r>
          </a:p>
          <a:p>
            <a:pPr marL="514350" indent="-514350">
              <a:buFont typeface="+mj-lt"/>
              <a:buAutoNum type="arabicPeriod"/>
            </a:pPr>
            <a:r>
              <a:rPr lang="en-US" sz="2800" dirty="0"/>
              <a:t>Physical Impairments and Special Health care needs, </a:t>
            </a:r>
          </a:p>
          <a:p>
            <a:pPr marL="514350" indent="-514350">
              <a:buFont typeface="+mj-lt"/>
              <a:buAutoNum type="arabicPeriod"/>
            </a:pPr>
            <a:r>
              <a:rPr lang="en-US" sz="2800" dirty="0"/>
              <a:t>Low Vision and Blindness,</a:t>
            </a:r>
          </a:p>
          <a:p>
            <a:pPr marL="514350" indent="-514350">
              <a:buFont typeface="+mj-lt"/>
              <a:buAutoNum type="arabicPeriod"/>
            </a:pPr>
            <a:r>
              <a:rPr lang="en-US" sz="2800" dirty="0"/>
              <a:t> Hard of Hearing and Deafness, and </a:t>
            </a:r>
          </a:p>
          <a:p>
            <a:pPr marL="514350" indent="-514350">
              <a:buFont typeface="+mj-lt"/>
              <a:buAutoNum type="arabicPeriod"/>
            </a:pPr>
            <a:r>
              <a:rPr lang="en-US" sz="2800" dirty="0"/>
              <a:t>Low-incidence Disabilities (Autism, Deaf-blindness, and Traumatic Brain Injury).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a:bodyPr>
          <a:lstStyle/>
          <a:p>
            <a:pPr>
              <a:buFont typeface="Wingdings" pitchFamily="2" charset="2"/>
              <a:buChar char="v"/>
            </a:pPr>
            <a:r>
              <a:rPr lang="en-US" b="1" dirty="0"/>
              <a:t>Theoretical Basis of Inclusive Education</a:t>
            </a:r>
            <a:endParaRPr lang="en-GB" dirty="0"/>
          </a:p>
          <a:p>
            <a:pPr>
              <a:buNone/>
            </a:pPr>
            <a:r>
              <a:rPr lang="en-US" b="1" dirty="0">
                <a:solidFill>
                  <a:srgbClr val="FF0000"/>
                </a:solidFill>
              </a:rPr>
              <a:t>1. Individual -Based Paradigm</a:t>
            </a:r>
            <a:endParaRPr lang="en-GB" b="1" dirty="0">
              <a:solidFill>
                <a:srgbClr val="FF0000"/>
              </a:solidFill>
            </a:endParaRPr>
          </a:p>
          <a:p>
            <a:r>
              <a:rPr lang="en-US" dirty="0"/>
              <a:t>In this paradigm the unit of analysis is the person.</a:t>
            </a:r>
          </a:p>
          <a:p>
            <a:pPr>
              <a:buNone/>
            </a:pPr>
            <a:endParaRPr lang="en-US" dirty="0"/>
          </a:p>
          <a:p>
            <a:pPr>
              <a:buNone/>
            </a:pPr>
            <a:r>
              <a:rPr lang="en-US" dirty="0">
                <a:solidFill>
                  <a:srgbClr val="FF0000"/>
                </a:solidFill>
              </a:rPr>
              <a:t>2. </a:t>
            </a:r>
            <a:r>
              <a:rPr lang="en-US" b="1" dirty="0">
                <a:solidFill>
                  <a:srgbClr val="FF0000"/>
                </a:solidFill>
              </a:rPr>
              <a:t>Environment -Based Paradigm</a:t>
            </a:r>
          </a:p>
          <a:p>
            <a:r>
              <a:rPr lang="en-US" dirty="0"/>
              <a:t>the unit of analysis is the environment</a:t>
            </a:r>
          </a:p>
          <a:p>
            <a:pPr>
              <a:buNone/>
            </a:pPr>
            <a:endParaRPr lang="en-US" dirty="0"/>
          </a:p>
          <a:p>
            <a:r>
              <a:rPr lang="en-US" dirty="0"/>
              <a:t>individuals fail to progress because of inappropriate or inadequate environmental circumstances</a:t>
            </a:r>
            <a:endParaRPr lang="en-GB" dirty="0">
              <a:solidFill>
                <a:srgbClr val="FF0000"/>
              </a:solidFill>
            </a:endParaRPr>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43600"/>
          </a:xfrm>
        </p:spPr>
        <p:txBody>
          <a:bodyPr/>
          <a:lstStyle/>
          <a:p>
            <a:pPr>
              <a:buNone/>
            </a:pPr>
            <a:r>
              <a:rPr lang="en-US" b="1" dirty="0">
                <a:solidFill>
                  <a:srgbClr val="FF0000"/>
                </a:solidFill>
              </a:rPr>
              <a:t>3. System-Based Paradigm</a:t>
            </a:r>
            <a:endParaRPr lang="en-GB" dirty="0">
              <a:solidFill>
                <a:srgbClr val="FF0000"/>
              </a:solidFill>
            </a:endParaRPr>
          </a:p>
          <a:p>
            <a:pPr algn="just"/>
            <a:r>
              <a:rPr lang="en-US" dirty="0"/>
              <a:t>All </a:t>
            </a:r>
            <a:r>
              <a:rPr lang="en-US" dirty="0">
                <a:solidFill>
                  <a:srgbClr val="FF0000"/>
                </a:solidFill>
              </a:rPr>
              <a:t>facets</a:t>
            </a:r>
            <a:r>
              <a:rPr lang="en-US" dirty="0"/>
              <a:t> of the individual and the </a:t>
            </a:r>
            <a:r>
              <a:rPr lang="en-US" dirty="0">
                <a:solidFill>
                  <a:srgbClr val="FF0000"/>
                </a:solidFill>
              </a:rPr>
              <a:t>environment</a:t>
            </a:r>
            <a:r>
              <a:rPr lang="en-US" dirty="0"/>
              <a:t> are important </a:t>
            </a:r>
          </a:p>
          <a:p>
            <a:pPr algn="just">
              <a:buNone/>
            </a:pPr>
            <a:endParaRPr lang="en-US" dirty="0"/>
          </a:p>
          <a:p>
            <a:pPr algn="just"/>
            <a:r>
              <a:rPr lang="en-US" dirty="0">
                <a:solidFill>
                  <a:srgbClr val="FF0000"/>
                </a:solidFill>
              </a:rPr>
              <a:t>Outcomes</a:t>
            </a:r>
            <a:r>
              <a:rPr lang="en-US" dirty="0"/>
              <a:t> are determined through active </a:t>
            </a:r>
            <a:r>
              <a:rPr lang="en-US" dirty="0">
                <a:solidFill>
                  <a:srgbClr val="FF0000"/>
                </a:solidFill>
              </a:rPr>
              <a:t>interaction</a:t>
            </a:r>
            <a:r>
              <a:rPr lang="en-US" dirty="0"/>
              <a:t> of those facets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943600"/>
          </a:xfrm>
        </p:spPr>
        <p:txBody>
          <a:bodyPr>
            <a:normAutofit lnSpcReduction="10000"/>
          </a:bodyPr>
          <a:lstStyle/>
          <a:p>
            <a:pPr>
              <a:buFont typeface="Wingdings" pitchFamily="2" charset="2"/>
              <a:buChar char="v"/>
            </a:pPr>
            <a:r>
              <a:rPr lang="en-US" sz="2800" b="1" dirty="0"/>
              <a:t>Challenges and Opportunities of Inclusive Education </a:t>
            </a:r>
          </a:p>
          <a:p>
            <a:pPr>
              <a:buNone/>
            </a:pPr>
            <a:r>
              <a:rPr lang="en-US" b="1" dirty="0">
                <a:solidFill>
                  <a:srgbClr val="FF0000"/>
                </a:solidFill>
              </a:rPr>
              <a:t>Challenges </a:t>
            </a:r>
          </a:p>
          <a:p>
            <a:r>
              <a:rPr lang="en-US" dirty="0"/>
              <a:t>The real challenge of IE is </a:t>
            </a:r>
            <a:r>
              <a:rPr lang="en-US" dirty="0">
                <a:solidFill>
                  <a:srgbClr val="FF0000"/>
                </a:solidFill>
              </a:rPr>
              <a:t>to meet the needs </a:t>
            </a:r>
            <a:r>
              <a:rPr lang="en-US" dirty="0"/>
              <a:t>of all students with and without disabilities in the general classroom. </a:t>
            </a:r>
            <a:endParaRPr lang="en-US" b="1" dirty="0"/>
          </a:p>
          <a:p>
            <a:r>
              <a:rPr lang="en-US" sz="2800" dirty="0"/>
              <a:t>Negative Attitude </a:t>
            </a:r>
          </a:p>
          <a:p>
            <a:r>
              <a:rPr lang="en-US" sz="2800" dirty="0"/>
              <a:t>Rigid curriculum </a:t>
            </a:r>
          </a:p>
          <a:p>
            <a:r>
              <a:rPr lang="en-US" sz="2800" dirty="0"/>
              <a:t>Lack of resources </a:t>
            </a:r>
          </a:p>
          <a:p>
            <a:r>
              <a:rPr lang="en-US" sz="2800" dirty="0"/>
              <a:t>Poverty </a:t>
            </a:r>
          </a:p>
          <a:p>
            <a:r>
              <a:rPr lang="en-US" sz="2800" dirty="0"/>
              <a:t>Insufficient government leadership</a:t>
            </a:r>
            <a:endParaRPr lang="en-GB" sz="2800" dirty="0"/>
          </a:p>
          <a:p>
            <a:r>
              <a:rPr lang="en-US" sz="2800" dirty="0"/>
              <a:t>Fragmented approaches</a:t>
            </a:r>
            <a:endParaRPr lang="en-GB" sz="2800" dirty="0"/>
          </a:p>
          <a:p>
            <a:r>
              <a:rPr lang="en-US" sz="2800" dirty="0"/>
              <a:t>Weak involvement of role models</a:t>
            </a:r>
            <a:endParaRPr lang="en-GB" sz="2800" dirty="0"/>
          </a:p>
          <a:p>
            <a:endParaRPr lang="en-US" b="1" dirty="0"/>
          </a:p>
          <a:p>
            <a:endParaRPr lang="en-US" b="1" dirty="0"/>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Font typeface="Wingdings" pitchFamily="2" charset="2"/>
              <a:buChar char="v"/>
            </a:pPr>
            <a:r>
              <a:rPr lang="en-US" dirty="0">
                <a:solidFill>
                  <a:srgbClr val="FF0000"/>
                </a:solidFill>
              </a:rPr>
              <a:t>Opportunities of Inclusive Education </a:t>
            </a:r>
          </a:p>
          <a:p>
            <a:pPr>
              <a:buNone/>
            </a:pPr>
            <a:endParaRPr lang="en-US" dirty="0">
              <a:solidFill>
                <a:srgbClr val="FF0000"/>
              </a:solidFill>
            </a:endParaRPr>
          </a:p>
          <a:p>
            <a:pPr>
              <a:buFont typeface="Wingdings" pitchFamily="2" charset="2"/>
              <a:buChar char="q"/>
            </a:pPr>
            <a:r>
              <a:rPr lang="en-US" dirty="0">
                <a:solidFill>
                  <a:srgbClr val="002060"/>
                </a:solidFill>
              </a:rPr>
              <a:t> Legislations and policy frameworks</a:t>
            </a:r>
          </a:p>
          <a:p>
            <a:pPr>
              <a:buFont typeface="Wingdings" pitchFamily="2" charset="2"/>
              <a:buChar char="q"/>
            </a:pPr>
            <a:r>
              <a:rPr lang="en-US" dirty="0">
                <a:solidFill>
                  <a:srgbClr val="002060"/>
                </a:solidFill>
              </a:rPr>
              <a:t>  Associations and civic societies</a:t>
            </a:r>
          </a:p>
          <a:p>
            <a:pPr>
              <a:buFont typeface="Wingdings" pitchFamily="2" charset="2"/>
              <a:buChar char="q"/>
            </a:pPr>
            <a:r>
              <a:rPr lang="en-US" dirty="0">
                <a:solidFill>
                  <a:srgbClr val="002060"/>
                </a:solidFill>
              </a:rPr>
              <a:t> School-based awareness and in-services training program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b="1" i="1" dirty="0"/>
              <a:t>International Legal and Policy Issues</a:t>
            </a:r>
            <a:endParaRPr lang="en-US" dirty="0"/>
          </a:p>
        </p:txBody>
      </p:sp>
      <p:sp>
        <p:nvSpPr>
          <p:cNvPr id="3" name="Content Placeholder 2"/>
          <p:cNvSpPr>
            <a:spLocks noGrp="1"/>
          </p:cNvSpPr>
          <p:nvPr>
            <p:ph idx="1"/>
          </p:nvPr>
        </p:nvSpPr>
        <p:spPr>
          <a:xfrm>
            <a:off x="457200" y="1143000"/>
            <a:ext cx="8229600" cy="5562600"/>
          </a:xfrm>
        </p:spPr>
        <p:txBody>
          <a:bodyPr>
            <a:normAutofit lnSpcReduction="10000"/>
          </a:bodyPr>
          <a:lstStyle/>
          <a:p>
            <a:pPr lvl="0">
              <a:buFont typeface="Wingdings" pitchFamily="2" charset="2"/>
              <a:buChar char="q"/>
            </a:pPr>
            <a:r>
              <a:rPr lang="en-US" dirty="0"/>
              <a:t>Universal Declaration Of Human Rights (UDHR)</a:t>
            </a:r>
          </a:p>
          <a:p>
            <a:pPr lvl="0">
              <a:buFont typeface="Wingdings" pitchFamily="2" charset="2"/>
              <a:buChar char="q"/>
            </a:pPr>
            <a:r>
              <a:rPr lang="en-US" dirty="0"/>
              <a:t>Convention On The Rights Of The Child</a:t>
            </a:r>
          </a:p>
          <a:p>
            <a:pPr lvl="0">
              <a:buFont typeface="Wingdings" pitchFamily="2" charset="2"/>
              <a:buChar char="q"/>
            </a:pPr>
            <a:r>
              <a:rPr lang="en-US" dirty="0"/>
              <a:t>The UN Convention on the rights of persons with disabilities </a:t>
            </a:r>
          </a:p>
          <a:p>
            <a:pPr lvl="0">
              <a:buFont typeface="Wingdings" pitchFamily="2" charset="2"/>
              <a:buChar char="q"/>
            </a:pPr>
            <a:r>
              <a:rPr lang="en-US" dirty="0"/>
              <a:t>Convention Against Discrimination In Education</a:t>
            </a:r>
          </a:p>
          <a:p>
            <a:pPr lvl="0">
              <a:buFont typeface="Wingdings" pitchFamily="2" charset="2"/>
              <a:buChar char="q"/>
            </a:pPr>
            <a:r>
              <a:rPr lang="en-US" dirty="0"/>
              <a:t>World Declaration On Education For All (EFA)</a:t>
            </a:r>
          </a:p>
          <a:p>
            <a:pPr lvl="0">
              <a:buFont typeface="Wingdings" pitchFamily="2" charset="2"/>
              <a:buChar char="q"/>
            </a:pPr>
            <a:r>
              <a:rPr lang="en-US" dirty="0"/>
              <a:t>United Nations Standard Rules Of Equalization Of Opportunities For Persons With Disabilities </a:t>
            </a:r>
          </a:p>
          <a:p>
            <a:pPr lvl="0">
              <a:buFont typeface="Wingdings" pitchFamily="2" charset="2"/>
              <a:buChar char="q"/>
            </a:pPr>
            <a:r>
              <a:rPr lang="en-US" dirty="0"/>
              <a:t> Salamanca Framework For Action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Universal Declaration Of Human Rights (UDHR)</a:t>
            </a:r>
            <a:endParaRPr lang="en-US" dirty="0"/>
          </a:p>
        </p:txBody>
      </p:sp>
      <p:sp>
        <p:nvSpPr>
          <p:cNvPr id="3" name="Content Placeholder 2"/>
          <p:cNvSpPr>
            <a:spLocks noGrp="1"/>
          </p:cNvSpPr>
          <p:nvPr>
            <p:ph idx="1"/>
          </p:nvPr>
        </p:nvSpPr>
        <p:spPr/>
        <p:txBody>
          <a:bodyPr/>
          <a:lstStyle/>
          <a:p>
            <a:pPr>
              <a:buFont typeface="Wingdings" pitchFamily="2" charset="2"/>
              <a:buChar char="v"/>
            </a:pPr>
            <a:r>
              <a:rPr lang="en-US" dirty="0"/>
              <a:t>This declaration ensures three important rights; </a:t>
            </a:r>
          </a:p>
          <a:p>
            <a:pPr lvl="0"/>
            <a:r>
              <a:rPr lang="en-US" dirty="0"/>
              <a:t>Right to education (fundamental human rights; rights that are universal, indivisible, interconnected and interdependent)</a:t>
            </a:r>
          </a:p>
          <a:p>
            <a:pPr lvl="0"/>
            <a:r>
              <a:rPr lang="en-US" dirty="0"/>
              <a:t>Right to equalization of opportunities </a:t>
            </a:r>
          </a:p>
          <a:p>
            <a:pPr lvl="0"/>
            <a:r>
              <a:rPr lang="en-US" dirty="0"/>
              <a:t>Right to participate in society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Convention On The Rights Of  The Child</a:t>
            </a:r>
            <a:endParaRPr lang="en-US" dirty="0"/>
          </a:p>
        </p:txBody>
      </p:sp>
      <p:sp>
        <p:nvSpPr>
          <p:cNvPr id="3" name="Content Placeholder 2"/>
          <p:cNvSpPr>
            <a:spLocks noGrp="1"/>
          </p:cNvSpPr>
          <p:nvPr>
            <p:ph idx="1"/>
          </p:nvPr>
        </p:nvSpPr>
        <p:spPr/>
        <p:txBody>
          <a:bodyPr/>
          <a:lstStyle/>
          <a:p>
            <a:r>
              <a:rPr lang="en-US" dirty="0"/>
              <a:t> States the rights of all children to basic quality primary education</a:t>
            </a:r>
          </a:p>
          <a:p>
            <a:r>
              <a:rPr lang="en-US" dirty="0"/>
              <a:t>Make primary education compulsory and available free to all (UPE). </a:t>
            </a:r>
          </a:p>
          <a:p>
            <a:r>
              <a:rPr lang="en-US" dirty="0"/>
              <a:t>It assures the rights of the child to education based on his or her needs, abilities and pace of effective learning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Convention Against Discrimination In Education</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Ø"/>
            </a:pPr>
            <a:r>
              <a:rPr lang="en-US" dirty="0"/>
              <a:t>To combat discriminatory treatment in education </a:t>
            </a:r>
          </a:p>
          <a:p>
            <a:pPr>
              <a:buNone/>
            </a:pPr>
            <a:endParaRPr lang="en-US" dirty="0"/>
          </a:p>
          <a:p>
            <a:pPr>
              <a:buFont typeface="Wingdings" pitchFamily="2" charset="2"/>
              <a:buChar char="Ø"/>
            </a:pPr>
            <a:r>
              <a:rPr lang="en-US" dirty="0"/>
              <a:t> promote the opportunity of addressing their learning needs, </a:t>
            </a:r>
          </a:p>
          <a:p>
            <a:pPr>
              <a:buNone/>
            </a:pPr>
            <a:endParaRPr lang="en-US" dirty="0"/>
          </a:p>
          <a:p>
            <a:pPr>
              <a:buFont typeface="Wingdings" pitchFamily="2" charset="2"/>
              <a:buChar char="Ø"/>
            </a:pPr>
            <a:r>
              <a:rPr lang="en-US" dirty="0"/>
              <a:t>children in disadvantaged situations or who experience conditions of risk, disability have the </a:t>
            </a:r>
            <a:r>
              <a:rPr lang="en-US" dirty="0">
                <a:solidFill>
                  <a:srgbClr val="FF0000"/>
                </a:solidFill>
              </a:rPr>
              <a:t>right to education of the same quality and standard</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World Declaration On Education For All (EFA)</a:t>
            </a:r>
            <a:endParaRPr lang="en-US" dirty="0"/>
          </a:p>
        </p:txBody>
      </p:sp>
      <p:sp>
        <p:nvSpPr>
          <p:cNvPr id="3" name="Content Placeholder 2"/>
          <p:cNvSpPr>
            <a:spLocks noGrp="1"/>
          </p:cNvSpPr>
          <p:nvPr>
            <p:ph idx="1"/>
          </p:nvPr>
        </p:nvSpPr>
        <p:spPr/>
        <p:txBody>
          <a:bodyPr/>
          <a:lstStyle/>
          <a:p>
            <a:r>
              <a:rPr lang="en-US" dirty="0"/>
              <a:t>This declaration confirms that every human being including children, youth, adults, females, street children, immigrants, children with disability,… </a:t>
            </a:r>
            <a:r>
              <a:rPr lang="en-US" dirty="0">
                <a:solidFill>
                  <a:srgbClr val="FF0000"/>
                </a:solidFill>
              </a:rPr>
              <a:t>have right to quality and equity in education. </a:t>
            </a:r>
          </a:p>
          <a:p>
            <a:endParaRPr lang="en-US" dirty="0"/>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dirty="0"/>
              <a:t>U N Standard Rules Of Equalization Of Opportunities For Persons With Disabilities</a:t>
            </a:r>
          </a:p>
        </p:txBody>
      </p:sp>
      <p:sp>
        <p:nvSpPr>
          <p:cNvPr id="3" name="Content Placeholder 2"/>
          <p:cNvSpPr>
            <a:spLocks noGrp="1"/>
          </p:cNvSpPr>
          <p:nvPr>
            <p:ph idx="1"/>
          </p:nvPr>
        </p:nvSpPr>
        <p:spPr>
          <a:xfrm>
            <a:off x="457200" y="1905000"/>
            <a:ext cx="8229600" cy="4800600"/>
          </a:xfrm>
        </p:spPr>
        <p:txBody>
          <a:bodyPr>
            <a:normAutofit fontScale="85000" lnSpcReduction="10000"/>
          </a:bodyPr>
          <a:lstStyle/>
          <a:p>
            <a:pPr lvl="0">
              <a:buNone/>
            </a:pPr>
            <a:r>
              <a:rPr lang="en-US" dirty="0"/>
              <a:t>Every individual has equal opportunity for participation</a:t>
            </a:r>
          </a:p>
          <a:p>
            <a:pPr lvl="0"/>
            <a:r>
              <a:rPr lang="en-US" dirty="0"/>
              <a:t>Accessibility </a:t>
            </a:r>
          </a:p>
          <a:p>
            <a:pPr lvl="0"/>
            <a:r>
              <a:rPr lang="en-US" dirty="0"/>
              <a:t>Education </a:t>
            </a:r>
          </a:p>
          <a:p>
            <a:pPr lvl="0"/>
            <a:r>
              <a:rPr lang="en-US" dirty="0"/>
              <a:t>Employment </a:t>
            </a:r>
          </a:p>
          <a:p>
            <a:pPr lvl="0"/>
            <a:r>
              <a:rPr lang="en-US" dirty="0"/>
              <a:t>Income maintenance and social security </a:t>
            </a:r>
          </a:p>
          <a:p>
            <a:pPr lvl="0"/>
            <a:r>
              <a:rPr lang="en-US" dirty="0"/>
              <a:t>Family life and personal integrity   (marriage, parenthood, sexual relationship)</a:t>
            </a:r>
          </a:p>
          <a:p>
            <a:pPr lvl="0"/>
            <a:r>
              <a:rPr lang="en-US" dirty="0"/>
              <a:t>Culture </a:t>
            </a:r>
          </a:p>
          <a:p>
            <a:pPr lvl="0"/>
            <a:r>
              <a:rPr lang="en-US" dirty="0"/>
              <a:t>Recreation and sports </a:t>
            </a:r>
          </a:p>
          <a:p>
            <a:pPr lvl="0"/>
            <a:r>
              <a:rPr lang="en-US" dirty="0"/>
              <a:t>Religion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48400"/>
          </a:xfrm>
        </p:spPr>
        <p:txBody>
          <a:bodyPr>
            <a:normAutofit fontScale="85000" lnSpcReduction="20000"/>
          </a:bodyPr>
          <a:lstStyle/>
          <a:p>
            <a:pPr algn="just">
              <a:buFont typeface="Wingdings" pitchFamily="2" charset="2"/>
              <a:buChar char="v"/>
            </a:pPr>
            <a:r>
              <a:rPr lang="en-US" sz="2800" b="1" dirty="0"/>
              <a:t>Labeling: refers to the process of </a:t>
            </a:r>
            <a:r>
              <a:rPr lang="en-US" sz="2800" dirty="0">
                <a:solidFill>
                  <a:srgbClr val="FF0000"/>
                </a:solidFill>
              </a:rPr>
              <a:t>identifying individuals </a:t>
            </a:r>
            <a:r>
              <a:rPr lang="en-US" sz="2800" dirty="0"/>
              <a:t>or groups according to a category assigned to them</a:t>
            </a:r>
          </a:p>
          <a:p>
            <a:pPr algn="just">
              <a:buNone/>
            </a:pPr>
            <a:endParaRPr lang="en-US" sz="1200" dirty="0"/>
          </a:p>
          <a:p>
            <a:pPr algn="just">
              <a:buFont typeface="Wingdings" pitchFamily="2" charset="2"/>
              <a:buChar char="Ø"/>
            </a:pPr>
            <a:r>
              <a:rPr lang="en-US" sz="2800" dirty="0"/>
              <a:t>Educators believe that the </a:t>
            </a:r>
            <a:r>
              <a:rPr lang="en-US" sz="2800" dirty="0">
                <a:solidFill>
                  <a:srgbClr val="FF0000"/>
                </a:solidFill>
              </a:rPr>
              <a:t>labels used to identify </a:t>
            </a:r>
            <a:r>
              <a:rPr lang="en-US" sz="2800" dirty="0"/>
              <a:t>and classify exceptional children </a:t>
            </a:r>
            <a:r>
              <a:rPr lang="en-US" sz="2800" dirty="0">
                <a:solidFill>
                  <a:srgbClr val="FF0000"/>
                </a:solidFill>
              </a:rPr>
              <a:t>stigmatize</a:t>
            </a:r>
            <a:r>
              <a:rPr lang="en-US" sz="2800" dirty="0"/>
              <a:t> them and serve to deny them opportunities in the mainstream</a:t>
            </a:r>
          </a:p>
          <a:p>
            <a:pPr algn="just">
              <a:buNone/>
            </a:pPr>
            <a:endParaRPr lang="en-US" sz="1100" dirty="0"/>
          </a:p>
          <a:p>
            <a:pPr lvl="1" algn="just"/>
            <a:r>
              <a:rPr lang="en-US" dirty="0"/>
              <a:t>Many have criticized labeling as </a:t>
            </a:r>
            <a:r>
              <a:rPr lang="en-US" b="1" dirty="0">
                <a:solidFill>
                  <a:srgbClr val="FF0000"/>
                </a:solidFill>
              </a:rPr>
              <a:t>limiting</a:t>
            </a:r>
            <a:r>
              <a:rPr lang="en-US" dirty="0"/>
              <a:t> and </a:t>
            </a:r>
            <a:r>
              <a:rPr lang="en-US" b="1" dirty="0">
                <a:solidFill>
                  <a:srgbClr val="FF0000"/>
                </a:solidFill>
              </a:rPr>
              <a:t>stigmatizing</a:t>
            </a:r>
            <a:r>
              <a:rPr lang="en-US" dirty="0"/>
              <a:t>; </a:t>
            </a:r>
          </a:p>
          <a:p>
            <a:pPr lvl="1" algn="just">
              <a:buNone/>
            </a:pPr>
            <a:endParaRPr lang="en-US" dirty="0"/>
          </a:p>
          <a:p>
            <a:pPr algn="just">
              <a:buFont typeface="Wingdings" pitchFamily="2" charset="2"/>
              <a:buChar char="Ø"/>
            </a:pPr>
            <a:r>
              <a:rPr lang="en-US" dirty="0"/>
              <a:t>some argue that when you impose a label, the person is seen as a </a:t>
            </a:r>
            <a:r>
              <a:rPr lang="en-US" b="1" dirty="0">
                <a:solidFill>
                  <a:srgbClr val="FF0000"/>
                </a:solidFill>
              </a:rPr>
              <a:t>stereotype</a:t>
            </a:r>
            <a:r>
              <a:rPr lang="en-US" dirty="0"/>
              <a:t> rather than as an individual. </a:t>
            </a:r>
            <a:endParaRPr lang="en-GB" dirty="0"/>
          </a:p>
          <a:p>
            <a:pPr lvl="1" algn="just">
              <a:buNone/>
            </a:pPr>
            <a:endParaRPr lang="en-US" dirty="0"/>
          </a:p>
          <a:p>
            <a:pPr algn="just">
              <a:buFont typeface="Wingdings" pitchFamily="2" charset="2"/>
              <a:buChar char="Ø"/>
            </a:pPr>
            <a:r>
              <a:rPr lang="en-US" sz="3000" dirty="0"/>
              <a:t>Others argue that classifying exceptional children is a </a:t>
            </a:r>
            <a:r>
              <a:rPr lang="en-US" sz="3000" dirty="0">
                <a:solidFill>
                  <a:srgbClr val="FF0000"/>
                </a:solidFill>
              </a:rPr>
              <a:t>prerequisite</a:t>
            </a:r>
            <a:r>
              <a:rPr lang="en-US" sz="3000" dirty="0"/>
              <a:t> </a:t>
            </a:r>
            <a:r>
              <a:rPr lang="en-US" sz="3000" dirty="0">
                <a:solidFill>
                  <a:srgbClr val="FF0000"/>
                </a:solidFill>
              </a:rPr>
              <a:t>to providing </a:t>
            </a:r>
            <a:r>
              <a:rPr lang="en-US" sz="3000" dirty="0"/>
              <a:t>needed special educational services and </a:t>
            </a:r>
          </a:p>
          <a:p>
            <a:pPr algn="just">
              <a:buFont typeface="Wingdings" pitchFamily="2" charset="2"/>
              <a:buChar char="Ø"/>
            </a:pPr>
            <a:endParaRPr lang="en-US" sz="2600" dirty="0"/>
          </a:p>
          <a:p>
            <a:pPr algn="just">
              <a:buFont typeface="Wingdings" pitchFamily="2" charset="2"/>
              <a:buChar char="Ø"/>
            </a:pPr>
            <a:r>
              <a:rPr lang="en-US" sz="3100" dirty="0"/>
              <a:t>that using </a:t>
            </a:r>
            <a:r>
              <a:rPr lang="en-US" sz="3100" dirty="0">
                <a:solidFill>
                  <a:srgbClr val="FF0000"/>
                </a:solidFill>
              </a:rPr>
              <a:t>more “pleasant” terms</a:t>
            </a:r>
            <a:r>
              <a:rPr lang="en-US" sz="3100" dirty="0"/>
              <a:t> minimizes and devalues the individual’s situation and need for supports </a:t>
            </a:r>
          </a:p>
          <a:p>
            <a:pPr algn="just">
              <a:buFont typeface="Wingdings" pitchFamily="2" charset="2"/>
              <a:buChar char="Ø"/>
            </a:pP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Salamanca Frame Work For Action</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10000"/>
          </a:bodyPr>
          <a:lstStyle/>
          <a:p>
            <a:pPr>
              <a:buFont typeface="Wingdings" pitchFamily="2" charset="2"/>
              <a:buChar char="Ø"/>
            </a:pPr>
            <a:r>
              <a:rPr lang="en-US" dirty="0"/>
              <a:t>It was declared in an international conference on special needs education held in Salamanca, Spain in 1994.</a:t>
            </a:r>
          </a:p>
          <a:p>
            <a:pPr>
              <a:buFont typeface="Wingdings" pitchFamily="2" charset="2"/>
              <a:buChar char="Ø"/>
            </a:pPr>
            <a:r>
              <a:rPr lang="en-US" dirty="0"/>
              <a:t>The conference emphasized the following principles:</a:t>
            </a:r>
          </a:p>
          <a:p>
            <a:pPr lvl="1">
              <a:buFont typeface="Wingdings" pitchFamily="2" charset="2"/>
              <a:buChar char="Ø"/>
            </a:pPr>
            <a:r>
              <a:rPr lang="en-US" dirty="0"/>
              <a:t>The right of children including those with temporary and permanent special education needs to attend school.</a:t>
            </a:r>
          </a:p>
          <a:p>
            <a:pPr lvl="1">
              <a:buFont typeface="Wingdings" pitchFamily="2" charset="2"/>
              <a:buChar char="Ø"/>
            </a:pPr>
            <a:r>
              <a:rPr lang="en-US" dirty="0"/>
              <a:t>The right of all children to attend school in their home community</a:t>
            </a:r>
          </a:p>
          <a:p>
            <a:pPr lvl="1">
              <a:buFont typeface="Wingdings" pitchFamily="2" charset="2"/>
              <a:buChar char="Ø"/>
            </a:pPr>
            <a:r>
              <a:rPr lang="en-US" dirty="0"/>
              <a:t>The right of children to participate in a child-centered education meeting individual needs</a:t>
            </a:r>
          </a:p>
          <a:p>
            <a:pPr lvl="1">
              <a:buFont typeface="Wingdings" pitchFamily="2" charset="2"/>
              <a:buChar char="Ø"/>
            </a:pPr>
            <a:r>
              <a:rPr lang="en-US" dirty="0"/>
              <a:t>The right of all children to participate in quality education that is meaningful for each child. </a:t>
            </a:r>
          </a:p>
          <a:p>
            <a:endParaRPr lang="en-US" dirty="0"/>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a:latin typeface="Times New Roman" pitchFamily="18" charset="0"/>
                <a:cs typeface="Times New Roman" pitchFamily="18" charset="0"/>
              </a:rPr>
              <a:t>National Documents</a:t>
            </a:r>
            <a:endParaRPr lang="en-US" dirty="0"/>
          </a:p>
        </p:txBody>
      </p:sp>
      <p:sp>
        <p:nvSpPr>
          <p:cNvPr id="3" name="Content Placeholder 2"/>
          <p:cNvSpPr>
            <a:spLocks noGrp="1"/>
          </p:cNvSpPr>
          <p:nvPr>
            <p:ph idx="1"/>
          </p:nvPr>
        </p:nvSpPr>
        <p:spPr>
          <a:xfrm>
            <a:off x="457200" y="1295400"/>
            <a:ext cx="8229600" cy="5562600"/>
          </a:xfrm>
        </p:spPr>
        <p:txBody>
          <a:bodyPr>
            <a:normAutofit fontScale="85000" lnSpcReduction="10000"/>
          </a:bodyPr>
          <a:lstStyle/>
          <a:p>
            <a:pPr marL="0" indent="0">
              <a:lnSpc>
                <a:spcPct val="115000"/>
              </a:lnSpc>
              <a:spcBef>
                <a:spcPct val="0"/>
              </a:spcBef>
              <a:spcAft>
                <a:spcPts val="1000"/>
              </a:spcAft>
              <a:buFont typeface="Wingdings" pitchFamily="2" charset="2"/>
              <a:buChar char="v"/>
            </a:pPr>
            <a:r>
              <a:rPr lang="en-US" b="1" dirty="0">
                <a:solidFill>
                  <a:srgbClr val="000000"/>
                </a:solidFill>
                <a:latin typeface="Times New Roman" pitchFamily="18" charset="0"/>
                <a:cs typeface="Times New Roman" pitchFamily="18" charset="0"/>
              </a:rPr>
              <a:t>The Ethiopian Constitution</a:t>
            </a:r>
          </a:p>
          <a:p>
            <a:pPr marL="0" indent="0">
              <a:lnSpc>
                <a:spcPct val="115000"/>
              </a:lnSpc>
              <a:spcBef>
                <a:spcPct val="0"/>
              </a:spcBef>
              <a:spcAft>
                <a:spcPts val="1000"/>
              </a:spcAft>
              <a:buFont typeface="Wingdings" pitchFamily="2" charset="2"/>
              <a:buChar char="v"/>
            </a:pPr>
            <a:r>
              <a:rPr lang="en-US" b="1" dirty="0">
                <a:solidFill>
                  <a:srgbClr val="000000"/>
                </a:solidFill>
                <a:latin typeface="Times New Roman" pitchFamily="18" charset="0"/>
                <a:cs typeface="Times New Roman" pitchFamily="18" charset="0"/>
              </a:rPr>
              <a:t>The Education and Training Policy </a:t>
            </a:r>
          </a:p>
          <a:p>
            <a:pPr marL="0" indent="0">
              <a:lnSpc>
                <a:spcPct val="115000"/>
              </a:lnSpc>
              <a:spcBef>
                <a:spcPct val="0"/>
              </a:spcBef>
              <a:spcAft>
                <a:spcPts val="1000"/>
              </a:spcAft>
              <a:buFont typeface="Wingdings" pitchFamily="2" charset="2"/>
              <a:buChar char="v"/>
            </a:pPr>
            <a:r>
              <a:rPr lang="en-US" b="1" dirty="0">
                <a:solidFill>
                  <a:srgbClr val="000000"/>
                </a:solidFill>
                <a:latin typeface="Times New Roman" pitchFamily="18" charset="0"/>
                <a:cs typeface="Times New Roman" pitchFamily="18" charset="0"/>
              </a:rPr>
              <a:t>Higher Education Proclamation</a:t>
            </a:r>
          </a:p>
          <a:p>
            <a:pPr marL="0" indent="0">
              <a:lnSpc>
                <a:spcPct val="115000"/>
              </a:lnSpc>
              <a:spcBef>
                <a:spcPct val="0"/>
              </a:spcBef>
              <a:spcAft>
                <a:spcPts val="1000"/>
              </a:spcAft>
              <a:buFont typeface="Wingdings" pitchFamily="2" charset="2"/>
              <a:buChar char="v"/>
            </a:pPr>
            <a:r>
              <a:rPr lang="en-US" sz="2800" b="1" dirty="0">
                <a:solidFill>
                  <a:srgbClr val="000000"/>
                </a:solidFill>
                <a:latin typeface="Times New Roman" pitchFamily="18" charset="0"/>
                <a:cs typeface="Times New Roman" pitchFamily="18" charset="0"/>
              </a:rPr>
              <a:t>The Special Needs Education strategy Program (2006)</a:t>
            </a:r>
          </a:p>
          <a:p>
            <a:pPr marL="0" indent="0">
              <a:lnSpc>
                <a:spcPct val="115000"/>
              </a:lnSpc>
              <a:spcBef>
                <a:spcPct val="0"/>
              </a:spcBef>
              <a:spcAft>
                <a:spcPts val="1000"/>
              </a:spcAft>
              <a:buFont typeface="Wingdings" pitchFamily="2" charset="2"/>
              <a:buChar char="v"/>
            </a:pPr>
            <a:r>
              <a:rPr lang="en-US" b="1" dirty="0">
                <a:solidFill>
                  <a:srgbClr val="000000"/>
                </a:solidFill>
                <a:latin typeface="Times New Roman" pitchFamily="18" charset="0"/>
                <a:cs typeface="Times New Roman" pitchFamily="18" charset="0"/>
              </a:rPr>
              <a:t>ESDP IV-2010-2015  </a:t>
            </a:r>
          </a:p>
          <a:p>
            <a:pPr marL="0" indent="0">
              <a:lnSpc>
                <a:spcPct val="150000"/>
              </a:lnSpc>
              <a:spcBef>
                <a:spcPct val="0"/>
              </a:spcBef>
              <a:spcAft>
                <a:spcPts val="1000"/>
              </a:spcAft>
            </a:pPr>
            <a:r>
              <a:rPr lang="en-US" b="1" dirty="0">
                <a:solidFill>
                  <a:srgbClr val="000000"/>
                </a:solidFill>
                <a:latin typeface="Times New Roman" pitchFamily="18" charset="0"/>
                <a:cs typeface="Times New Roman" pitchFamily="18" charset="0"/>
              </a:rPr>
              <a:t>Growth &amp;  Transformation Plan </a:t>
            </a:r>
          </a:p>
          <a:p>
            <a:pPr marL="0" indent="0">
              <a:lnSpc>
                <a:spcPct val="150000"/>
              </a:lnSpc>
              <a:spcBef>
                <a:spcPct val="0"/>
              </a:spcBef>
              <a:spcAft>
                <a:spcPts val="1000"/>
              </a:spcAft>
            </a:pPr>
            <a:r>
              <a:rPr lang="en-US" b="1" dirty="0">
                <a:solidFill>
                  <a:srgbClr val="000000"/>
                </a:solidFill>
                <a:latin typeface="Times New Roman" pitchFamily="18" charset="0"/>
                <a:cs typeface="Times New Roman" pitchFamily="18" charset="0"/>
              </a:rPr>
              <a:t> </a:t>
            </a:r>
            <a:r>
              <a:rPr lang="en-GB" b="1" dirty="0">
                <a:latin typeface="Times New Roman" pitchFamily="18" charset="0"/>
                <a:ea typeface="Calibri" pitchFamily="34" charset="0"/>
                <a:cs typeface="Times New Roman" pitchFamily="18" charset="0"/>
              </a:rPr>
              <a:t>Building  code (Article) 624/2009:</a:t>
            </a:r>
            <a:endParaRPr lang="en-US" b="1" dirty="0">
              <a:solidFill>
                <a:srgbClr val="000000"/>
              </a:solidFill>
              <a:latin typeface="Times New Roman" pitchFamily="18" charset="0"/>
              <a:cs typeface="Times New Roman" pitchFamily="18" charset="0"/>
            </a:endParaRPr>
          </a:p>
          <a:p>
            <a:pPr marL="0" indent="0">
              <a:lnSpc>
                <a:spcPct val="150000"/>
              </a:lnSpc>
              <a:spcBef>
                <a:spcPct val="0"/>
              </a:spcBef>
              <a:spcAft>
                <a:spcPts val="1000"/>
              </a:spcAft>
            </a:pPr>
            <a:r>
              <a:rPr lang="en-US" b="1" dirty="0">
                <a:solidFill>
                  <a:srgbClr val="000000"/>
                </a:solidFill>
                <a:latin typeface="Times New Roman" pitchFamily="18" charset="0"/>
                <a:cs typeface="Times New Roman" pitchFamily="18" charset="0"/>
              </a:rPr>
              <a:t>Proclamation on the Rights of Disabled 	Persons to Employment (1994),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lnSpcReduction="10000"/>
          </a:bodyPr>
          <a:lstStyle/>
          <a:p>
            <a:pPr>
              <a:buFont typeface="Wingdings" pitchFamily="2" charset="2"/>
              <a:buChar char="Ø"/>
            </a:pPr>
            <a:r>
              <a:rPr lang="en-US" b="1" dirty="0">
                <a:solidFill>
                  <a:srgbClr val="000000"/>
                </a:solidFill>
                <a:latin typeface="Times New Roman" pitchFamily="18" charset="0"/>
                <a:cs typeface="Times New Roman" pitchFamily="18" charset="0"/>
              </a:rPr>
              <a:t>The Ethiopian Constitution</a:t>
            </a:r>
          </a:p>
          <a:p>
            <a:pPr>
              <a:buNone/>
            </a:pPr>
            <a:r>
              <a:rPr lang="en-US" b="1" dirty="0">
                <a:latin typeface="Times New Roman" pitchFamily="18" charset="0"/>
                <a:cs typeface="Times New Roman" pitchFamily="18" charset="0"/>
              </a:rPr>
              <a:t>Article 41(3,5) </a:t>
            </a:r>
            <a:r>
              <a:rPr lang="en-US" dirty="0">
                <a:latin typeface="Times New Roman" pitchFamily="18" charset="0"/>
                <a:cs typeface="Times New Roman" pitchFamily="18" charset="0"/>
              </a:rPr>
              <a:t>stipulates the right of citizens to </a:t>
            </a:r>
            <a:r>
              <a:rPr lang="en-US" dirty="0">
                <a:solidFill>
                  <a:srgbClr val="FF0000"/>
                </a:solidFill>
                <a:latin typeface="Times New Roman" pitchFamily="18" charset="0"/>
                <a:cs typeface="Times New Roman" pitchFamily="18" charset="0"/>
              </a:rPr>
              <a:t>equal access to publicly funded services </a:t>
            </a:r>
            <a:r>
              <a:rPr lang="en-US" dirty="0">
                <a:latin typeface="Times New Roman" pitchFamily="18" charset="0"/>
                <a:cs typeface="Times New Roman" pitchFamily="18" charset="0"/>
              </a:rPr>
              <a:t>and about  the allocation of resources to provide rehabilitation and assistance… </a:t>
            </a:r>
          </a:p>
          <a:p>
            <a:pPr>
              <a:buNone/>
            </a:pPr>
            <a:endParaRPr lang="en-US" dirty="0">
              <a:latin typeface="Times New Roman" pitchFamily="18" charset="0"/>
              <a:cs typeface="Times New Roman" pitchFamily="18" charset="0"/>
            </a:endParaRPr>
          </a:p>
          <a:p>
            <a:pPr>
              <a:buNone/>
            </a:pPr>
            <a:r>
              <a:rPr lang="en-US" b="1" dirty="0">
                <a:latin typeface="Times New Roman" pitchFamily="18" charset="0"/>
                <a:cs typeface="Times New Roman" pitchFamily="18" charset="0"/>
              </a:rPr>
              <a:t>Art. 9(4) </a:t>
            </a:r>
            <a:r>
              <a:rPr lang="en-US" dirty="0">
                <a:latin typeface="Times New Roman" pitchFamily="18" charset="0"/>
                <a:cs typeface="Times New Roman" pitchFamily="18" charset="0"/>
              </a:rPr>
              <a:t>of the FFDRE constitution states that </a:t>
            </a:r>
            <a:r>
              <a:rPr lang="en-US" dirty="0">
                <a:solidFill>
                  <a:srgbClr val="FF0000"/>
                </a:solidFill>
                <a:latin typeface="Times New Roman" pitchFamily="18" charset="0"/>
                <a:cs typeface="Times New Roman" pitchFamily="18" charset="0"/>
              </a:rPr>
              <a:t>all international agreements </a:t>
            </a:r>
            <a:r>
              <a:rPr lang="en-US" dirty="0">
                <a:latin typeface="Times New Roman" pitchFamily="18" charset="0"/>
                <a:cs typeface="Times New Roman" pitchFamily="18" charset="0"/>
              </a:rPr>
              <a:t>ratified by Ethiopian are the integral part of the law of the country.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GB" dirty="0"/>
              <a:t>cont’d..</a:t>
            </a:r>
          </a:p>
        </p:txBody>
      </p:sp>
      <p:sp>
        <p:nvSpPr>
          <p:cNvPr id="3" name="Content Placeholder 2"/>
          <p:cNvSpPr>
            <a:spLocks noGrp="1"/>
          </p:cNvSpPr>
          <p:nvPr>
            <p:ph idx="1"/>
          </p:nvPr>
        </p:nvSpPr>
        <p:spPr>
          <a:xfrm>
            <a:off x="457200" y="1600200"/>
            <a:ext cx="8229600" cy="4525963"/>
          </a:xfrm>
        </p:spPr>
        <p:txBody>
          <a:bodyPr/>
          <a:lstStyle/>
          <a:p>
            <a:r>
              <a:rPr lang="en-US" dirty="0"/>
              <a:t>Article 13 elaborates that all </a:t>
            </a:r>
            <a:r>
              <a:rPr lang="en-US" dirty="0">
                <a:solidFill>
                  <a:schemeClr val="accent2"/>
                </a:solidFill>
              </a:rPr>
              <a:t>legislative, executive and judicial organs</a:t>
            </a:r>
            <a:r>
              <a:rPr lang="en-US" dirty="0"/>
              <a:t> have the responsibility and duty to respect and enforce what is embodied under that section, which should be done in </a:t>
            </a:r>
            <a:r>
              <a:rPr lang="en-US" dirty="0">
                <a:solidFill>
                  <a:schemeClr val="accent2"/>
                </a:solidFill>
              </a:rPr>
              <a:t>conformity with human rights considerations</a:t>
            </a:r>
            <a:r>
              <a:rPr lang="en-US" dirty="0">
                <a:solidFill>
                  <a:schemeClr val="hlink"/>
                </a:solidFill>
              </a:rPr>
              <a:t>  </a:t>
            </a:r>
          </a:p>
          <a:p>
            <a:endParaRPr lang="en-GB" dirty="0"/>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200" b="1" dirty="0">
                <a:latin typeface="Times New Roman" pitchFamily="18" charset="0"/>
                <a:cs typeface="Times New Roman" pitchFamily="18" charset="0"/>
              </a:rPr>
              <a:t>Education and Training Policy /ETP,1994/ </a:t>
            </a:r>
            <a:endParaRPr lang="en-US" sz="3200" dirty="0"/>
          </a:p>
        </p:txBody>
      </p:sp>
      <p:sp>
        <p:nvSpPr>
          <p:cNvPr id="3" name="Content Placeholder 2"/>
          <p:cNvSpPr>
            <a:spLocks noGrp="1"/>
          </p:cNvSpPr>
          <p:nvPr>
            <p:ph idx="1"/>
          </p:nvPr>
        </p:nvSpPr>
        <p:spPr>
          <a:xfrm>
            <a:off x="457200" y="1371600"/>
            <a:ext cx="8229600" cy="5257800"/>
          </a:xfrm>
        </p:spPr>
        <p:txBody>
          <a:bodyPr>
            <a:normAutofit/>
          </a:bodyPr>
          <a:lstStyle/>
          <a:p>
            <a:pPr>
              <a:buNone/>
            </a:pPr>
            <a:r>
              <a:rPr lang="en-US" b="1" dirty="0">
                <a:latin typeface="Times New Roman" pitchFamily="18" charset="0"/>
                <a:cs typeface="Times New Roman" pitchFamily="18" charset="0"/>
              </a:rPr>
              <a:t>Education structure no. 3:2-1</a:t>
            </a:r>
          </a:p>
          <a:p>
            <a:pPr>
              <a:buNone/>
            </a:pPr>
            <a:r>
              <a:rPr lang="en-US" dirty="0">
                <a:latin typeface="Times New Roman" pitchFamily="18" charset="0"/>
                <a:cs typeface="Times New Roman" pitchFamily="18" charset="0"/>
              </a:rPr>
              <a:t>	conforms the importance of </a:t>
            </a:r>
            <a:r>
              <a:rPr lang="en-US" b="1" dirty="0">
                <a:latin typeface="Times New Roman" pitchFamily="18" charset="0"/>
                <a:cs typeface="Times New Roman" pitchFamily="18" charset="0"/>
              </a:rPr>
              <a:t>early childhood </a:t>
            </a:r>
            <a:r>
              <a:rPr lang="en-US" dirty="0">
                <a:latin typeface="Times New Roman" pitchFamily="18" charset="0"/>
                <a:cs typeface="Times New Roman" pitchFamily="18" charset="0"/>
              </a:rPr>
              <a:t>education stating that kindergarten to focus on the all round development of the child in preparation for formal schooling</a:t>
            </a:r>
          </a:p>
          <a:p>
            <a:pPr>
              <a:buNone/>
            </a:pPr>
            <a:endParaRPr lang="en-US" dirty="0">
              <a:latin typeface="Times New Roman" pitchFamily="18" charset="0"/>
              <a:cs typeface="Times New Roman" pitchFamily="18" charset="0"/>
            </a:endParaRPr>
          </a:p>
          <a:p>
            <a:pPr>
              <a:buNone/>
            </a:pPr>
            <a:r>
              <a:rPr lang="en-US" b="1" dirty="0">
                <a:latin typeface="Times New Roman" pitchFamily="18" charset="0"/>
                <a:cs typeface="Times New Roman" pitchFamily="18" charset="0"/>
              </a:rPr>
              <a:t>Educational structure no. 3: 2.9	</a:t>
            </a:r>
          </a:p>
          <a:p>
            <a:pPr>
              <a:buNone/>
            </a:pPr>
            <a:r>
              <a:rPr lang="en-US" dirty="0">
                <a:latin typeface="Times New Roman" pitchFamily="18" charset="0"/>
                <a:cs typeface="Times New Roman" pitchFamily="18" charset="0"/>
              </a:rPr>
              <a:t>Special education and training will be provided for people with special needs.</a:t>
            </a:r>
            <a:endParaRPr lang="en-US" dirty="0"/>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pPr>
              <a:buNone/>
            </a:pPr>
            <a:r>
              <a:rPr lang="en-US" b="1" dirty="0">
                <a:latin typeface="Times New Roman" pitchFamily="18" charset="0"/>
                <a:cs typeface="Times New Roman" pitchFamily="18" charset="0"/>
              </a:rPr>
              <a:t>Educational structure no. 2 2.3</a:t>
            </a:r>
          </a:p>
          <a:p>
            <a:pPr algn="just">
              <a:buNone/>
            </a:pPr>
            <a:r>
              <a:rPr lang="en-US" dirty="0">
                <a:latin typeface="Times New Roman" pitchFamily="18" charset="0"/>
                <a:cs typeface="Times New Roman" pitchFamily="18" charset="0"/>
              </a:rPr>
              <a:t>confirms that efforts will be made to enable</a:t>
            </a:r>
            <a:endParaRPr lang="en-GB"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People with special needs /both with disability and the Gifted/ </a:t>
            </a:r>
            <a:r>
              <a:rPr lang="en-US" b="1" dirty="0">
                <a:solidFill>
                  <a:srgbClr val="FF0000"/>
                </a:solidFill>
                <a:latin typeface="Times New Roman" pitchFamily="18" charset="0"/>
                <a:cs typeface="Times New Roman" pitchFamily="18" charset="0"/>
              </a:rPr>
              <a:t>learn in accordance with their potential and needs.</a:t>
            </a:r>
          </a:p>
          <a:p>
            <a:pPr>
              <a:buNone/>
            </a:pPr>
            <a:endParaRPr lang="en-US" sz="2400" dirty="0">
              <a:latin typeface="Times New Roman" pitchFamily="18" charset="0"/>
              <a:cs typeface="Times New Roman" pitchFamily="18" charset="0"/>
            </a:endParaRPr>
          </a:p>
          <a:p>
            <a:pPr>
              <a:lnSpc>
                <a:spcPct val="115000"/>
              </a:lnSpc>
              <a:spcBef>
                <a:spcPct val="0"/>
              </a:spcBef>
              <a:spcAft>
                <a:spcPts val="1000"/>
              </a:spcAft>
            </a:pPr>
            <a:r>
              <a:rPr lang="en-US" sz="2800" b="1" dirty="0">
                <a:solidFill>
                  <a:srgbClr val="000000"/>
                </a:solidFill>
                <a:latin typeface="Times New Roman" pitchFamily="18" charset="0"/>
                <a:cs typeface="Times New Roman" pitchFamily="18" charset="0"/>
              </a:rPr>
              <a:t>Higher Education Proclamation    No.650/2009</a:t>
            </a:r>
            <a:r>
              <a:rPr lang="en-US" b="1" dirty="0">
                <a:solidFill>
                  <a:srgbClr val="000000"/>
                </a:solidFill>
                <a:latin typeface="Times New Roman" pitchFamily="18" charset="0"/>
                <a:cs typeface="Times New Roman" pitchFamily="18" charset="0"/>
              </a:rPr>
              <a:t>,</a:t>
            </a:r>
          </a:p>
          <a:p>
            <a:pPr>
              <a:lnSpc>
                <a:spcPct val="115000"/>
              </a:lnSpc>
              <a:spcBef>
                <a:spcPct val="0"/>
              </a:spcBef>
              <a:spcAft>
                <a:spcPts val="1000"/>
              </a:spcAft>
              <a:buNone/>
            </a:pPr>
            <a:r>
              <a:rPr lang="en-US" b="1" dirty="0">
                <a:solidFill>
                  <a:srgbClr val="000000"/>
                </a:solidFill>
                <a:latin typeface="Times New Roman" pitchFamily="18" charset="0"/>
                <a:cs typeface="Times New Roman" pitchFamily="18" charset="0"/>
              </a:rPr>
              <a:t>Article 40, item1 </a:t>
            </a:r>
            <a:r>
              <a:rPr lang="en-US" dirty="0">
                <a:solidFill>
                  <a:srgbClr val="000000"/>
                </a:solidFill>
                <a:latin typeface="Times New Roman" pitchFamily="18" charset="0"/>
                <a:cs typeface="Times New Roman" pitchFamily="18" charset="0"/>
              </a:rPr>
              <a:t>states that institutions shall make, to the extent possible, </a:t>
            </a:r>
            <a:r>
              <a:rPr lang="en-US" dirty="0">
                <a:solidFill>
                  <a:srgbClr val="FF0000"/>
                </a:solidFill>
                <a:latin typeface="Times New Roman" pitchFamily="18" charset="0"/>
                <a:cs typeface="Times New Roman" pitchFamily="18" charset="0"/>
              </a:rPr>
              <a:t>their facilities and programs are easy</a:t>
            </a:r>
            <a:r>
              <a:rPr lang="en-US" dirty="0">
                <a:solidFill>
                  <a:srgbClr val="000000"/>
                </a:solidFill>
                <a:latin typeface="Times New Roman" pitchFamily="18" charset="0"/>
                <a:cs typeface="Times New Roman" pitchFamily="18" charset="0"/>
              </a:rPr>
              <a:t> to use by physically challenged students</a:t>
            </a:r>
          </a:p>
          <a:p>
            <a:endParaRPr lang="en-US" dirty="0"/>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fontScale="92500" lnSpcReduction="10000"/>
          </a:bodyPr>
          <a:lstStyle/>
          <a:p>
            <a:pPr>
              <a:buFont typeface="Wingdings" pitchFamily="2" charset="2"/>
              <a:buChar char="v"/>
            </a:pPr>
            <a:r>
              <a:rPr lang="en-GB" b="1" dirty="0">
                <a:latin typeface="Times New Roman" pitchFamily="18" charset="0"/>
                <a:ea typeface="Calibri" pitchFamily="34" charset="0"/>
                <a:cs typeface="Times New Roman" pitchFamily="18" charset="0"/>
              </a:rPr>
              <a:t>The special needs education program strategy (2006</a:t>
            </a:r>
          </a:p>
          <a:p>
            <a:pPr marL="0" indent="0" algn="just">
              <a:spcBef>
                <a:spcPct val="0"/>
              </a:spcBef>
              <a:buNone/>
            </a:pPr>
            <a:r>
              <a:rPr lang="en-GB" b="1" dirty="0">
                <a:latin typeface="Times New Roman" pitchFamily="18" charset="0"/>
                <a:ea typeface="Calibri" pitchFamily="34" charset="0"/>
                <a:cs typeface="Times New Roman" pitchFamily="18" charset="0"/>
              </a:rPr>
              <a:t>The key elements of the strategy are:</a:t>
            </a:r>
            <a:endParaRPr lang="en-US" dirty="0">
              <a:latin typeface="Arial" pitchFamily="34" charset="0"/>
              <a:ea typeface="Calibri" pitchFamily="34" charset="0"/>
              <a:cs typeface="Times New Roman" pitchFamily="18" charset="0"/>
            </a:endParaRPr>
          </a:p>
          <a:p>
            <a:pPr marL="0" indent="0" algn="just">
              <a:lnSpc>
                <a:spcPct val="150000"/>
              </a:lnSpc>
              <a:spcBef>
                <a:spcPct val="0"/>
              </a:spcBef>
              <a:buFontTx/>
              <a:buChar char="•"/>
            </a:pPr>
            <a:r>
              <a:rPr lang="en-GB" dirty="0">
                <a:latin typeface="Times New Roman" pitchFamily="18" charset="0"/>
                <a:ea typeface="Calibri" pitchFamily="34" charset="0"/>
                <a:cs typeface="Times New Roman" pitchFamily="18" charset="0"/>
              </a:rPr>
              <a:t>Favourable policy environment</a:t>
            </a:r>
            <a:endParaRPr lang="en-US" dirty="0">
              <a:latin typeface="Arial" pitchFamily="34" charset="0"/>
              <a:ea typeface="Calibri" pitchFamily="34" charset="0"/>
              <a:cs typeface="Times New Roman" pitchFamily="18" charset="0"/>
            </a:endParaRPr>
          </a:p>
          <a:p>
            <a:pPr marL="0" indent="0" algn="just">
              <a:lnSpc>
                <a:spcPct val="150000"/>
              </a:lnSpc>
              <a:spcBef>
                <a:spcPct val="0"/>
              </a:spcBef>
              <a:buFontTx/>
              <a:buChar char="•"/>
            </a:pPr>
            <a:r>
              <a:rPr lang="en-GB" dirty="0">
                <a:latin typeface="Times New Roman" pitchFamily="18" charset="0"/>
                <a:ea typeface="Calibri" pitchFamily="34" charset="0"/>
                <a:cs typeface="Times New Roman" pitchFamily="18" charset="0"/>
              </a:rPr>
              <a:t>Duties &amp; responsibilities in education system</a:t>
            </a:r>
            <a:endParaRPr lang="en-US" dirty="0">
              <a:latin typeface="Arial" pitchFamily="34" charset="0"/>
              <a:ea typeface="Calibri" pitchFamily="34" charset="0"/>
              <a:cs typeface="Times New Roman" pitchFamily="18" charset="0"/>
            </a:endParaRPr>
          </a:p>
          <a:p>
            <a:pPr marL="0" indent="0" algn="just">
              <a:lnSpc>
                <a:spcPct val="150000"/>
              </a:lnSpc>
              <a:spcBef>
                <a:spcPct val="0"/>
              </a:spcBef>
              <a:buFontTx/>
              <a:buChar char="•"/>
            </a:pPr>
            <a:r>
              <a:rPr lang="en-GB" dirty="0">
                <a:latin typeface="Times New Roman" pitchFamily="18" charset="0"/>
                <a:ea typeface="Calibri" pitchFamily="34" charset="0"/>
                <a:cs typeface="Times New Roman" pitchFamily="18" charset="0"/>
              </a:rPr>
              <a:t>Using strengthening national expertise</a:t>
            </a:r>
            <a:endParaRPr lang="en-US" dirty="0">
              <a:latin typeface="Arial" pitchFamily="34" charset="0"/>
              <a:ea typeface="Calibri" pitchFamily="34" charset="0"/>
              <a:cs typeface="Times New Roman" pitchFamily="18" charset="0"/>
            </a:endParaRPr>
          </a:p>
          <a:p>
            <a:pPr marL="0" indent="0" algn="just">
              <a:lnSpc>
                <a:spcPct val="150000"/>
              </a:lnSpc>
              <a:spcBef>
                <a:spcPct val="0"/>
              </a:spcBef>
              <a:buFontTx/>
              <a:buChar char="•"/>
            </a:pPr>
            <a:r>
              <a:rPr lang="en-GB" dirty="0">
                <a:latin typeface="Times New Roman" pitchFamily="18" charset="0"/>
                <a:ea typeface="Calibri" pitchFamily="34" charset="0"/>
                <a:cs typeface="Times New Roman" pitchFamily="18" charset="0"/>
              </a:rPr>
              <a:t>Allocation and use of funds</a:t>
            </a:r>
            <a:endParaRPr lang="en-US" dirty="0">
              <a:latin typeface="Arial" pitchFamily="34" charset="0"/>
              <a:ea typeface="Calibri" pitchFamily="34" charset="0"/>
              <a:cs typeface="Times New Roman" pitchFamily="18" charset="0"/>
            </a:endParaRPr>
          </a:p>
          <a:p>
            <a:pPr marL="0" indent="0" algn="just">
              <a:lnSpc>
                <a:spcPct val="150000"/>
              </a:lnSpc>
              <a:spcBef>
                <a:spcPct val="0"/>
              </a:spcBef>
              <a:buFontTx/>
              <a:buChar char="•"/>
            </a:pPr>
            <a:r>
              <a:rPr lang="en-GB" dirty="0">
                <a:latin typeface="Times New Roman" pitchFamily="18" charset="0"/>
                <a:ea typeface="Calibri" pitchFamily="34" charset="0"/>
                <a:cs typeface="Times New Roman" pitchFamily="18" charset="0"/>
              </a:rPr>
              <a:t>Cooperation and partners</a:t>
            </a:r>
            <a:endParaRPr lang="en-US" dirty="0">
              <a:latin typeface="Arial" pitchFamily="34" charset="0"/>
              <a:ea typeface="Calibri" pitchFamily="34" charset="0"/>
              <a:cs typeface="Times New Roman" pitchFamily="18" charset="0"/>
            </a:endParaRPr>
          </a:p>
          <a:p>
            <a:pPr marL="0" indent="0" algn="just">
              <a:lnSpc>
                <a:spcPct val="150000"/>
              </a:lnSpc>
              <a:spcBef>
                <a:spcPct val="0"/>
              </a:spcBef>
              <a:buFontTx/>
              <a:buChar char="•"/>
            </a:pPr>
            <a:r>
              <a:rPr lang="en-GB" dirty="0">
                <a:latin typeface="Times New Roman" pitchFamily="18" charset="0"/>
                <a:ea typeface="Calibri" pitchFamily="34" charset="0"/>
                <a:cs typeface="Times New Roman" pitchFamily="18" charset="0"/>
              </a:rPr>
              <a:t>School management</a:t>
            </a:r>
            <a:endParaRPr lang="en-US" dirty="0">
              <a:latin typeface="Arial" pitchFamily="34" charset="0"/>
              <a:ea typeface="Calibri" pitchFamily="34" charset="0"/>
              <a:cs typeface="Times New Roman" pitchFamily="18" charset="0"/>
            </a:endParaRPr>
          </a:p>
          <a:p>
            <a:endParaRPr lang="en-US" dirty="0"/>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248400"/>
          </a:xfrm>
        </p:spPr>
        <p:txBody>
          <a:bodyPr>
            <a:normAutofit fontScale="92500" lnSpcReduction="10000"/>
          </a:bodyPr>
          <a:lstStyle/>
          <a:p>
            <a:pPr>
              <a:lnSpc>
                <a:spcPct val="150000"/>
              </a:lnSpc>
              <a:spcBef>
                <a:spcPct val="0"/>
              </a:spcBef>
            </a:pPr>
            <a:r>
              <a:rPr lang="en-GB" dirty="0">
                <a:latin typeface="Times New Roman" pitchFamily="18" charset="0"/>
                <a:ea typeface="Calibri" pitchFamily="34" charset="0"/>
                <a:cs typeface="Times New Roman" pitchFamily="18" charset="0"/>
              </a:rPr>
              <a:t>Teacher education</a:t>
            </a:r>
          </a:p>
          <a:p>
            <a:pPr>
              <a:lnSpc>
                <a:spcPct val="150000"/>
              </a:lnSpc>
              <a:spcBef>
                <a:spcPct val="0"/>
              </a:spcBef>
            </a:pPr>
            <a:r>
              <a:rPr lang="en-GB" dirty="0">
                <a:latin typeface="Times New Roman" pitchFamily="18" charset="0"/>
                <a:ea typeface="Calibri" pitchFamily="34" charset="0"/>
                <a:cs typeface="Times New Roman" pitchFamily="18" charset="0"/>
              </a:rPr>
              <a:t>Design establishment and functioning of support systems. </a:t>
            </a:r>
          </a:p>
          <a:p>
            <a:pPr>
              <a:lnSpc>
                <a:spcPct val="150000"/>
              </a:lnSpc>
              <a:spcBef>
                <a:spcPct val="0"/>
              </a:spcBef>
              <a:buFontTx/>
              <a:buChar char="•"/>
            </a:pPr>
            <a:r>
              <a:rPr lang="en-GB" dirty="0">
                <a:latin typeface="Times New Roman" pitchFamily="18" charset="0"/>
                <a:ea typeface="Calibri" pitchFamily="34" charset="0"/>
                <a:cs typeface="Times New Roman" pitchFamily="18" charset="0"/>
              </a:rPr>
              <a:t>Allocation and use of funds</a:t>
            </a:r>
            <a:endParaRPr lang="en-US" dirty="0">
              <a:latin typeface="Arial" pitchFamily="34" charset="0"/>
              <a:ea typeface="Calibri" pitchFamily="34" charset="0"/>
              <a:cs typeface="Times New Roman" pitchFamily="18" charset="0"/>
            </a:endParaRPr>
          </a:p>
          <a:p>
            <a:pPr>
              <a:lnSpc>
                <a:spcPct val="150000"/>
              </a:lnSpc>
              <a:spcBef>
                <a:spcPct val="0"/>
              </a:spcBef>
              <a:buFontTx/>
              <a:buChar char="•"/>
            </a:pPr>
            <a:r>
              <a:rPr lang="en-GB" dirty="0">
                <a:latin typeface="Times New Roman" pitchFamily="18" charset="0"/>
                <a:ea typeface="Calibri" pitchFamily="34" charset="0"/>
                <a:cs typeface="Times New Roman" pitchFamily="18" charset="0"/>
              </a:rPr>
              <a:t>Cooperation and partners</a:t>
            </a:r>
            <a:endParaRPr lang="en-US" dirty="0">
              <a:latin typeface="Arial" pitchFamily="34" charset="0"/>
              <a:ea typeface="Calibri" pitchFamily="34" charset="0"/>
              <a:cs typeface="Times New Roman" pitchFamily="18" charset="0"/>
            </a:endParaRPr>
          </a:p>
          <a:p>
            <a:pPr>
              <a:lnSpc>
                <a:spcPct val="150000"/>
              </a:lnSpc>
              <a:spcBef>
                <a:spcPct val="0"/>
              </a:spcBef>
              <a:buFontTx/>
              <a:buChar char="•"/>
            </a:pPr>
            <a:r>
              <a:rPr lang="en-GB" dirty="0">
                <a:latin typeface="Times New Roman" pitchFamily="18" charset="0"/>
                <a:ea typeface="Calibri" pitchFamily="34" charset="0"/>
                <a:cs typeface="Times New Roman" pitchFamily="18" charset="0"/>
              </a:rPr>
              <a:t>School management</a:t>
            </a:r>
            <a:endParaRPr lang="en-US" dirty="0">
              <a:latin typeface="Arial" pitchFamily="34" charset="0"/>
              <a:ea typeface="Calibri" pitchFamily="34" charset="0"/>
              <a:cs typeface="Times New Roman" pitchFamily="18" charset="0"/>
            </a:endParaRPr>
          </a:p>
          <a:p>
            <a:pPr>
              <a:lnSpc>
                <a:spcPct val="150000"/>
              </a:lnSpc>
              <a:spcBef>
                <a:spcPct val="0"/>
              </a:spcBef>
              <a:buFontTx/>
              <a:buChar char="•"/>
            </a:pPr>
            <a:r>
              <a:rPr lang="en-GB" dirty="0">
                <a:latin typeface="Times New Roman" pitchFamily="18" charset="0"/>
                <a:ea typeface="Calibri" pitchFamily="34" charset="0"/>
                <a:cs typeface="Times New Roman" pitchFamily="18" charset="0"/>
              </a:rPr>
              <a:t>Teacher education</a:t>
            </a:r>
            <a:endParaRPr lang="en-US" dirty="0">
              <a:latin typeface="Arial" pitchFamily="34" charset="0"/>
              <a:ea typeface="Calibri" pitchFamily="34" charset="0"/>
              <a:cs typeface="Times New Roman" pitchFamily="18" charset="0"/>
            </a:endParaRPr>
          </a:p>
          <a:p>
            <a:pPr>
              <a:lnSpc>
                <a:spcPct val="150000"/>
              </a:lnSpc>
              <a:spcBef>
                <a:spcPct val="0"/>
              </a:spcBef>
              <a:buFontTx/>
              <a:buChar char="•"/>
            </a:pPr>
            <a:r>
              <a:rPr lang="en-GB" dirty="0">
                <a:latin typeface="Times New Roman" pitchFamily="18" charset="0"/>
                <a:ea typeface="Calibri" pitchFamily="34" charset="0"/>
                <a:cs typeface="Times New Roman" pitchFamily="18" charset="0"/>
              </a:rPr>
              <a:t>Design establishment and functioning of   support systems</a:t>
            </a:r>
            <a:endParaRPr lang="en-US" dirty="0">
              <a:ea typeface="Calibri" pitchFamily="34" charset="0"/>
              <a:cs typeface="Times New Roman" pitchFamily="18" charset="0"/>
            </a:endParaRPr>
          </a:p>
          <a:p>
            <a:endParaRPr lang="en-US" dirty="0"/>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b="1" dirty="0"/>
              <a:t>Education Sector Development /ESDP IV/</a:t>
            </a:r>
          </a:p>
        </p:txBody>
      </p:sp>
      <p:sp>
        <p:nvSpPr>
          <p:cNvPr id="3" name="Content Placeholder 2"/>
          <p:cNvSpPr>
            <a:spLocks noGrp="1"/>
          </p:cNvSpPr>
          <p:nvPr>
            <p:ph idx="1"/>
          </p:nvPr>
        </p:nvSpPr>
        <p:spPr>
          <a:xfrm>
            <a:off x="457200" y="990600"/>
            <a:ext cx="8229600" cy="5867400"/>
          </a:xfrm>
        </p:spPr>
        <p:txBody>
          <a:bodyPr>
            <a:normAutofit/>
          </a:bodyPr>
          <a:lstStyle/>
          <a:p>
            <a:pPr>
              <a:buFont typeface="Wingdings" pitchFamily="2" charset="2"/>
              <a:buChar char="Ø"/>
            </a:pPr>
            <a:r>
              <a:rPr lang="en-US" b="1" dirty="0">
                <a:latin typeface="Times New Roman" pitchFamily="18" charset="0"/>
                <a:cs typeface="Times New Roman" pitchFamily="18" charset="0"/>
              </a:rPr>
              <a:t>Expected program outcomes</a:t>
            </a:r>
          </a:p>
          <a:p>
            <a:r>
              <a:rPr lang="en-US" dirty="0">
                <a:latin typeface="Times New Roman" pitchFamily="18" charset="0"/>
                <a:cs typeface="Times New Roman" pitchFamily="18" charset="0"/>
              </a:rPr>
              <a:t>Enrollment of children with special educational needs increased at all levels of education and due attention will be given to girls with special needs</a:t>
            </a:r>
          </a:p>
          <a:p>
            <a:r>
              <a:rPr lang="en-US" dirty="0">
                <a:latin typeface="Times New Roman" pitchFamily="18" charset="0"/>
                <a:cs typeface="Times New Roman" pitchFamily="18" charset="0"/>
              </a:rPr>
              <a:t> Number of trained teachers in SNE/ inclusive education increased</a:t>
            </a:r>
          </a:p>
          <a:p>
            <a:r>
              <a:rPr lang="en-US" dirty="0">
                <a:latin typeface="Times New Roman" pitchFamily="18" charset="0"/>
                <a:cs typeface="Times New Roman" pitchFamily="18" charset="0"/>
              </a:rPr>
              <a:t>Capacity of schools in addressing the academic and social needs of children with special educational needs improved</a:t>
            </a:r>
          </a:p>
          <a:p>
            <a:endParaRPr lang="en-US" dirty="0"/>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668963"/>
          </a:xfrm>
        </p:spPr>
        <p:txBody>
          <a:bodyPr>
            <a:normAutofit/>
          </a:bodyPr>
          <a:lstStyle/>
          <a:p>
            <a:pPr marL="0" indent="0" algn="just">
              <a:spcBef>
                <a:spcPct val="0"/>
              </a:spcBef>
              <a:tabLst>
                <a:tab pos="228600" algn="l"/>
              </a:tabLst>
            </a:pPr>
            <a:r>
              <a:rPr lang="en-GB" b="1" dirty="0">
                <a:latin typeface="Times New Roman" pitchFamily="18" charset="0"/>
                <a:ea typeface="Calibri" pitchFamily="34" charset="0"/>
                <a:cs typeface="Times New Roman" pitchFamily="18" charset="0"/>
              </a:rPr>
              <a:t>Building  code (Article) 624/2009:</a:t>
            </a:r>
            <a:endParaRPr lang="en-US" dirty="0">
              <a:latin typeface="Arial" pitchFamily="34" charset="0"/>
              <a:ea typeface="Calibri" pitchFamily="34" charset="0"/>
              <a:cs typeface="Times New Roman" pitchFamily="18" charset="0"/>
            </a:endParaRPr>
          </a:p>
          <a:p>
            <a:pPr marL="0" indent="0" algn="just">
              <a:spcBef>
                <a:spcPct val="0"/>
              </a:spcBef>
              <a:buNone/>
              <a:tabLst>
                <a:tab pos="228600" algn="l"/>
              </a:tabLst>
            </a:pPr>
            <a:r>
              <a:rPr lang="en-GB" dirty="0">
                <a:latin typeface="Times New Roman" pitchFamily="18" charset="0"/>
                <a:ea typeface="Calibri" pitchFamily="34" charset="0"/>
                <a:cs typeface="Times New Roman" pitchFamily="18" charset="0"/>
              </a:rPr>
              <a:t>Even if the code was declared for the convenient of physical accessibilities in architectural activities still the problem is not minimized.</a:t>
            </a:r>
          </a:p>
          <a:p>
            <a:pPr marL="0" indent="0" algn="just">
              <a:spcBef>
                <a:spcPct val="0"/>
              </a:spcBef>
              <a:buNone/>
              <a:tabLst>
                <a:tab pos="228600" algn="l"/>
              </a:tabLst>
            </a:pPr>
            <a:endParaRPr lang="en-GB" dirty="0">
              <a:latin typeface="Times New Roman" pitchFamily="18" charset="0"/>
              <a:ea typeface="Calibri" pitchFamily="34" charset="0"/>
              <a:cs typeface="Times New Roman" pitchFamily="18" charset="0"/>
            </a:endParaRPr>
          </a:p>
          <a:p>
            <a:pPr marL="0" indent="0" algn="just">
              <a:spcBef>
                <a:spcPct val="0"/>
              </a:spcBef>
              <a:tabLst>
                <a:tab pos="228600" algn="l"/>
              </a:tabLst>
            </a:pPr>
            <a:r>
              <a:rPr lang="en-US" b="1" dirty="0">
                <a:solidFill>
                  <a:srgbClr val="000000"/>
                </a:solidFill>
                <a:latin typeface="Times New Roman" pitchFamily="18" charset="0"/>
                <a:ea typeface="Calibri" pitchFamily="34" charset="0"/>
                <a:cs typeface="Times New Roman" pitchFamily="18" charset="0"/>
              </a:rPr>
              <a:t>Proclamation on the Rights of Disabled 	Persons to Employment Proclamation No. 101/1994 </a:t>
            </a:r>
            <a:r>
              <a:rPr lang="en-US" dirty="0">
                <a:solidFill>
                  <a:srgbClr val="000000"/>
                </a:solidFill>
                <a:latin typeface="Times New Roman" pitchFamily="18" charset="0"/>
                <a:ea typeface="Calibri" pitchFamily="34" charset="0"/>
                <a:cs typeface="Times New Roman" pitchFamily="18" charset="0"/>
              </a:rPr>
              <a:t>states about the right of PWD to appropriate training, employment opportunities, salary, selection criteria, grievance procedure…</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a:bodyPr>
          <a:lstStyle/>
          <a:p>
            <a:pPr>
              <a:buFont typeface="Wingdings" pitchFamily="2" charset="2"/>
              <a:buChar char="v"/>
            </a:pPr>
            <a:r>
              <a:rPr lang="en-US" sz="2800" b="1" dirty="0"/>
              <a:t>Advantages of Labeling and Classification </a:t>
            </a:r>
          </a:p>
          <a:p>
            <a:pPr marL="514350" indent="-514350" algn="just">
              <a:buFont typeface="Wingdings" pitchFamily="2" charset="2"/>
              <a:buChar char="Ø"/>
            </a:pPr>
            <a:r>
              <a:rPr lang="en-US" sz="2600" dirty="0">
                <a:latin typeface="Times New Roman" pitchFamily="18" charset="0"/>
                <a:cs typeface="Times New Roman" pitchFamily="18" charset="0"/>
              </a:rPr>
              <a:t>It enables us to </a:t>
            </a:r>
            <a:r>
              <a:rPr lang="en-US" sz="2600" dirty="0">
                <a:solidFill>
                  <a:srgbClr val="FF0000"/>
                </a:solidFill>
                <a:latin typeface="Times New Roman" pitchFamily="18" charset="0"/>
                <a:cs typeface="Times New Roman" pitchFamily="18" charset="0"/>
              </a:rPr>
              <a:t>name disabilities </a:t>
            </a:r>
            <a:r>
              <a:rPr lang="en-US" sz="2600" dirty="0">
                <a:latin typeface="Times New Roman" pitchFamily="18" charset="0"/>
                <a:cs typeface="Times New Roman" pitchFamily="18" charset="0"/>
              </a:rPr>
              <a:t>and to </a:t>
            </a:r>
            <a:r>
              <a:rPr lang="en-US" sz="2600" dirty="0">
                <a:solidFill>
                  <a:srgbClr val="FF0000"/>
                </a:solidFill>
                <a:latin typeface="Times New Roman" pitchFamily="18" charset="0"/>
                <a:cs typeface="Times New Roman" pitchFamily="18" charset="0"/>
              </a:rPr>
              <a:t>communicate</a:t>
            </a:r>
            <a:r>
              <a:rPr lang="en-US" sz="2600" dirty="0">
                <a:latin typeface="Times New Roman" pitchFamily="18" charset="0"/>
                <a:cs typeface="Times New Roman" pitchFamily="18" charset="0"/>
              </a:rPr>
              <a:t> in a meaningful and efficient way about a specific disability.</a:t>
            </a:r>
          </a:p>
          <a:p>
            <a:pPr marL="514350" indent="-514350" algn="just">
              <a:buNone/>
            </a:pPr>
            <a:endParaRPr lang="en-US" sz="1200" dirty="0">
              <a:latin typeface="Times New Roman" pitchFamily="18" charset="0"/>
              <a:cs typeface="Times New Roman" pitchFamily="18" charset="0"/>
            </a:endParaRPr>
          </a:p>
          <a:p>
            <a:pPr marL="514350" indent="-514350" algn="just">
              <a:buFont typeface="Wingdings" pitchFamily="2" charset="2"/>
              <a:buChar char="Ø"/>
            </a:pPr>
            <a:r>
              <a:rPr lang="en-US" sz="2600" dirty="0">
                <a:latin typeface="Times New Roman" pitchFamily="18" charset="0"/>
                <a:cs typeface="Times New Roman" pitchFamily="18" charset="0"/>
              </a:rPr>
              <a:t>It is essential </a:t>
            </a:r>
            <a:r>
              <a:rPr lang="en-US" sz="2600" dirty="0">
                <a:solidFill>
                  <a:srgbClr val="FF0000"/>
                </a:solidFill>
                <a:latin typeface="Times New Roman" pitchFamily="18" charset="0"/>
                <a:cs typeface="Times New Roman" pitchFamily="18" charset="0"/>
              </a:rPr>
              <a:t>for research </a:t>
            </a:r>
            <a:r>
              <a:rPr lang="en-US" sz="2600" dirty="0">
                <a:latin typeface="Times New Roman" pitchFamily="18" charset="0"/>
                <a:cs typeface="Times New Roman" pitchFamily="18" charset="0"/>
              </a:rPr>
              <a:t>so that a coherent body of knowledge about the condition can be developed</a:t>
            </a:r>
            <a:r>
              <a:rPr lang="en-US" sz="2600" dirty="0"/>
              <a:t>. </a:t>
            </a:r>
          </a:p>
          <a:p>
            <a:pPr marL="514350" indent="-514350" algn="just">
              <a:buNone/>
            </a:pPr>
            <a:endParaRPr lang="en-US" sz="1400" dirty="0"/>
          </a:p>
          <a:p>
            <a:pPr algn="just">
              <a:buFont typeface="Wingdings" pitchFamily="2" charset="2"/>
              <a:buChar char="Ø"/>
            </a:pPr>
            <a:r>
              <a:rPr lang="en-US" sz="2600" dirty="0"/>
              <a:t>Labeling </a:t>
            </a:r>
            <a:r>
              <a:rPr lang="en-US" sz="2600" dirty="0">
                <a:solidFill>
                  <a:srgbClr val="FF0000"/>
                </a:solidFill>
              </a:rPr>
              <a:t>recognizes meaningful differences </a:t>
            </a:r>
            <a:r>
              <a:rPr lang="en-US" sz="2600" dirty="0"/>
              <a:t>in learning or behavior and is a first step in </a:t>
            </a:r>
            <a:r>
              <a:rPr lang="en-US" sz="2600" dirty="0">
                <a:solidFill>
                  <a:srgbClr val="FF0000"/>
                </a:solidFill>
              </a:rPr>
              <a:t>responding</a:t>
            </a:r>
            <a:r>
              <a:rPr lang="en-US" sz="2600" dirty="0"/>
              <a:t> to those differences</a:t>
            </a:r>
            <a:r>
              <a:rPr lang="en-US" sz="2800" dirty="0"/>
              <a:t>.</a:t>
            </a:r>
          </a:p>
          <a:p>
            <a:pPr algn="just">
              <a:buNone/>
            </a:pPr>
            <a:endParaRPr lang="en-US" sz="1800" dirty="0"/>
          </a:p>
          <a:p>
            <a:pPr algn="just">
              <a:buFont typeface="Wingdings" pitchFamily="2" charset="2"/>
              <a:buChar char="Ø"/>
            </a:pPr>
            <a:r>
              <a:rPr lang="en-US" sz="2600" dirty="0"/>
              <a:t>A disability label can provide </a:t>
            </a:r>
            <a:r>
              <a:rPr lang="en-US" sz="2600" dirty="0">
                <a:solidFill>
                  <a:srgbClr val="FF0000"/>
                </a:solidFill>
              </a:rPr>
              <a:t>access to accommodations </a:t>
            </a:r>
            <a:r>
              <a:rPr lang="en-US" sz="2600" dirty="0"/>
              <a:t>and services not available to people without the label</a:t>
            </a:r>
            <a:r>
              <a:rPr lang="en-US" sz="2800" dirty="0"/>
              <a:t>.</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pPr marL="0" indent="0" algn="just">
              <a:spcBef>
                <a:spcPct val="0"/>
              </a:spcBef>
              <a:buNone/>
              <a:tabLst>
                <a:tab pos="228600" algn="l"/>
              </a:tabLst>
            </a:pPr>
            <a:r>
              <a:rPr lang="en-GB" b="1" dirty="0">
                <a:latin typeface="Times New Roman" pitchFamily="18" charset="0"/>
                <a:ea typeface="Calibri" pitchFamily="34" charset="0"/>
                <a:cs typeface="Times New Roman" pitchFamily="18" charset="0"/>
              </a:rPr>
              <a:t>The common powers and duties of Ministers (proclamation 691/2003 E.C.)</a:t>
            </a:r>
          </a:p>
          <a:p>
            <a:pPr marL="0" indent="0" algn="just">
              <a:spcBef>
                <a:spcPct val="0"/>
              </a:spcBef>
              <a:buNone/>
              <a:tabLst>
                <a:tab pos="228600" algn="l"/>
              </a:tabLst>
            </a:pPr>
            <a:endParaRPr lang="en-US" dirty="0">
              <a:latin typeface="Arial" pitchFamily="34" charset="0"/>
              <a:ea typeface="Calibri" pitchFamily="34" charset="0"/>
              <a:cs typeface="Times New Roman" pitchFamily="18" charset="0"/>
            </a:endParaRPr>
          </a:p>
          <a:p>
            <a:pPr marL="0" indent="0">
              <a:spcBef>
                <a:spcPct val="0"/>
              </a:spcBef>
              <a:buNone/>
              <a:tabLst>
                <a:tab pos="228600" algn="l"/>
              </a:tabLst>
            </a:pPr>
            <a:r>
              <a:rPr lang="en-GB" dirty="0">
                <a:latin typeface="Times New Roman" pitchFamily="18" charset="0"/>
                <a:ea typeface="Calibri" pitchFamily="34" charset="0"/>
                <a:cs typeface="Times New Roman" pitchFamily="18" charset="0"/>
              </a:rPr>
              <a:t>In Article 10(5) </a:t>
            </a:r>
            <a:r>
              <a:rPr lang="en-GB" dirty="0">
                <a:ea typeface="Calibri" pitchFamily="34" charset="0"/>
                <a:cs typeface="Times New Roman" pitchFamily="18" charset="0"/>
              </a:rPr>
              <a:t>“</a:t>
            </a:r>
            <a:r>
              <a:rPr lang="en-GB" dirty="0">
                <a:latin typeface="Times New Roman" pitchFamily="18" charset="0"/>
                <a:ea typeface="Calibri" pitchFamily="34" charset="0"/>
                <a:cs typeface="Times New Roman" pitchFamily="18" charset="0"/>
              </a:rPr>
              <a:t>create within its power, conditions whereby persons with disabilities and HIV/AIDS victims benefit from equal opportunities and full participation</a:t>
            </a:r>
            <a:r>
              <a:rPr lang="en-GB" dirty="0">
                <a:ea typeface="Calibri" pitchFamily="34" charset="0"/>
                <a:cs typeface="Times New Roman" pitchFamily="18" charset="0"/>
              </a:rPr>
              <a:t>”</a:t>
            </a:r>
            <a:r>
              <a:rPr lang="en-GB" dirty="0">
                <a:latin typeface="Times New Roman" pitchFamily="18" charset="0"/>
                <a:ea typeface="Calibri" pitchFamily="34" charset="0"/>
                <a:cs typeface="Times New Roman" pitchFamily="18" charset="0"/>
              </a:rPr>
              <a:t>. </a:t>
            </a:r>
          </a:p>
          <a:p>
            <a:endParaRPr lang="en-US" dirty="0"/>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solidFill>
                  <a:srgbClr val="002060"/>
                </a:solidFill>
              </a:rPr>
              <a:t>Associations and civic societies</a:t>
            </a:r>
            <a:endParaRPr lang="en-US" dirty="0"/>
          </a:p>
        </p:txBody>
      </p:sp>
      <p:sp>
        <p:nvSpPr>
          <p:cNvPr id="3" name="Content Placeholder 2"/>
          <p:cNvSpPr>
            <a:spLocks noGrp="1"/>
          </p:cNvSpPr>
          <p:nvPr>
            <p:ph idx="1"/>
          </p:nvPr>
        </p:nvSpPr>
        <p:spPr>
          <a:xfrm>
            <a:off x="457200" y="1143000"/>
            <a:ext cx="8229600" cy="5562600"/>
          </a:xfrm>
        </p:spPr>
        <p:txBody>
          <a:bodyPr>
            <a:normAutofit/>
          </a:bodyPr>
          <a:lstStyle/>
          <a:p>
            <a:pPr>
              <a:buFont typeface="Wingdings" pitchFamily="2" charset="2"/>
              <a:buChar char="q"/>
            </a:pPr>
            <a:r>
              <a:rPr lang="en-US" b="1" dirty="0"/>
              <a:t>The existence of  NGOs and GOs</a:t>
            </a:r>
          </a:p>
          <a:p>
            <a:pPr>
              <a:buFont typeface="Wingdings" pitchFamily="2" charset="2"/>
              <a:buChar char="v"/>
            </a:pPr>
            <a:r>
              <a:rPr lang="en-US" dirty="0"/>
              <a:t>Often they raise funds, make donations to individuals and provide services for children and adults.</a:t>
            </a:r>
          </a:p>
          <a:p>
            <a:pPr>
              <a:buFont typeface="Wingdings" pitchFamily="2" charset="2"/>
              <a:buChar char="q"/>
            </a:pPr>
            <a:r>
              <a:rPr lang="en-US" b="1" dirty="0"/>
              <a:t> Disability Associations </a:t>
            </a:r>
          </a:p>
          <a:p>
            <a:pPr>
              <a:buFont typeface="Wingdings" pitchFamily="2" charset="2"/>
              <a:buChar char="v"/>
            </a:pPr>
            <a:r>
              <a:rPr lang="en-US" dirty="0"/>
              <a:t>It is people with disabilities who run the association. They aim to</a:t>
            </a:r>
          </a:p>
          <a:p>
            <a:pPr>
              <a:buFont typeface="Wingdings" pitchFamily="2" charset="2"/>
              <a:buChar char="v"/>
            </a:pPr>
            <a:r>
              <a:rPr lang="en-US" dirty="0"/>
              <a:t>promote the rights of disabled people rather than fund-raise or provide services. </a:t>
            </a:r>
          </a:p>
          <a:p>
            <a:pPr>
              <a:buFont typeface="Wingdings" pitchFamily="2" charset="2"/>
              <a:buChar char="v"/>
            </a:pPr>
            <a:r>
              <a:rPr lang="en-US" dirty="0"/>
              <a:t> offer training and support for their members</a:t>
            </a:r>
          </a:p>
          <a:p>
            <a:endParaRPr lang="en-US" dirty="0"/>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2060"/>
                </a:solidFill>
              </a:rPr>
              <a:t>School-based awareness and </a:t>
            </a:r>
            <a:br>
              <a:rPr lang="en-US" b="1" dirty="0">
                <a:solidFill>
                  <a:srgbClr val="002060"/>
                </a:solidFill>
              </a:rPr>
            </a:br>
            <a:r>
              <a:rPr lang="en-US" b="1" dirty="0">
                <a:solidFill>
                  <a:srgbClr val="002060"/>
                </a:solidFill>
              </a:rPr>
              <a:t> in-services training program</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pPr>
              <a:buFont typeface="Wingdings" pitchFamily="2" charset="2"/>
              <a:buChar char="v"/>
            </a:pPr>
            <a:r>
              <a:rPr lang="en-US" dirty="0"/>
              <a:t>The ongoing School Based awareness on the right of children with disability to Regular schools. </a:t>
            </a:r>
          </a:p>
          <a:p>
            <a:pPr>
              <a:buNone/>
            </a:pPr>
            <a:endParaRPr lang="en-US" dirty="0"/>
          </a:p>
          <a:p>
            <a:pPr>
              <a:buFont typeface="Wingdings" pitchFamily="2" charset="2"/>
              <a:buChar char="v"/>
            </a:pPr>
            <a:r>
              <a:rPr lang="en-US" dirty="0"/>
              <a:t>In-services training  for teacher allow them to take special needs education courses. </a:t>
            </a:r>
          </a:p>
          <a:p>
            <a:pPr>
              <a:buNone/>
            </a:pPr>
            <a:endParaRPr lang="en-US" dirty="0"/>
          </a:p>
          <a:p>
            <a:pPr>
              <a:buFont typeface="Wingdings" pitchFamily="2" charset="2"/>
              <a:buChar char="v"/>
            </a:pPr>
            <a:r>
              <a:rPr lang="en-US" dirty="0"/>
              <a:t>Introduction to Special needs education as a professional course for all teachers in pre-services and In-services program</a:t>
            </a:r>
          </a:p>
          <a:p>
            <a:pPr>
              <a:buNone/>
            </a:pPr>
            <a:endParaRPr lang="en-US" dirty="0"/>
          </a:p>
          <a:p>
            <a:pPr>
              <a:buFont typeface="Wingdings" pitchFamily="2" charset="2"/>
              <a:buChar char="v"/>
            </a:pPr>
            <a:r>
              <a:rPr lang="en-US" dirty="0"/>
              <a:t>Opening of  the department of Special needs department in collages and universities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200" b="1" dirty="0"/>
              <a:t>Characteristics of Inclusive Classrooms (ICR)</a:t>
            </a:r>
            <a:endParaRPr lang="en-US" sz="3200" dirty="0"/>
          </a:p>
        </p:txBody>
      </p:sp>
      <p:sp>
        <p:nvSpPr>
          <p:cNvPr id="3" name="Content Placeholder 2"/>
          <p:cNvSpPr>
            <a:spLocks noGrp="1"/>
          </p:cNvSpPr>
          <p:nvPr>
            <p:ph idx="1"/>
          </p:nvPr>
        </p:nvSpPr>
        <p:spPr>
          <a:xfrm>
            <a:off x="457200" y="1219200"/>
            <a:ext cx="8229600" cy="5410200"/>
          </a:xfrm>
        </p:spPr>
        <p:txBody>
          <a:bodyPr>
            <a:normAutofit/>
          </a:bodyPr>
          <a:lstStyle/>
          <a:p>
            <a:r>
              <a:rPr lang="en-US" i="1" dirty="0"/>
              <a:t>Classroom Rules</a:t>
            </a:r>
          </a:p>
          <a:p>
            <a:r>
              <a:rPr lang="en-US" i="1" dirty="0"/>
              <a:t>Instruction that Fits the Student</a:t>
            </a:r>
          </a:p>
          <a:p>
            <a:r>
              <a:rPr lang="en-US" i="1" dirty="0"/>
              <a:t>Supports in the Mainstream </a:t>
            </a:r>
          </a:p>
          <a:p>
            <a:r>
              <a:rPr lang="en-US" i="1" dirty="0"/>
              <a:t>Natural Support Networking Encouraged</a:t>
            </a:r>
          </a:p>
          <a:p>
            <a:r>
              <a:rPr lang="en-US" i="1" dirty="0"/>
              <a:t>Classroom Accommodation</a:t>
            </a:r>
          </a:p>
          <a:p>
            <a:r>
              <a:rPr lang="en-US" dirty="0"/>
              <a:t> </a:t>
            </a:r>
            <a:r>
              <a:rPr lang="en-US" i="1" dirty="0"/>
              <a:t>Empowerment</a:t>
            </a:r>
          </a:p>
          <a:p>
            <a:r>
              <a:rPr lang="en-US" i="1" dirty="0"/>
              <a:t>Promote Understanding of Individual Differences</a:t>
            </a:r>
            <a:r>
              <a:rPr lang="en-US" dirty="0"/>
              <a:t> </a:t>
            </a:r>
          </a:p>
          <a:p>
            <a:r>
              <a:rPr lang="en-US" i="1" dirty="0"/>
              <a:t>Flexibility </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br>
              <a:rPr lang="en-US" sz="4000" b="1" dirty="0"/>
            </a:br>
            <a:r>
              <a:rPr lang="en-US" sz="3600" b="1" dirty="0"/>
              <a:t>Characteristics of Inclusive Classrooms (ICR) </a:t>
            </a:r>
            <a:br>
              <a:rPr lang="en-US" dirty="0"/>
            </a:br>
            <a:endParaRPr lang="en-US" dirty="0"/>
          </a:p>
        </p:txBody>
      </p:sp>
      <p:sp>
        <p:nvSpPr>
          <p:cNvPr id="3" name="Content Placeholder 2"/>
          <p:cNvSpPr>
            <a:spLocks noGrp="1"/>
          </p:cNvSpPr>
          <p:nvPr>
            <p:ph idx="1"/>
          </p:nvPr>
        </p:nvSpPr>
        <p:spPr>
          <a:xfrm>
            <a:off x="457200" y="990600"/>
            <a:ext cx="8229600" cy="5562600"/>
          </a:xfrm>
        </p:spPr>
        <p:txBody>
          <a:bodyPr>
            <a:normAutofit/>
          </a:bodyPr>
          <a:lstStyle/>
          <a:p>
            <a:r>
              <a:rPr lang="en-US" dirty="0"/>
              <a:t>ICR start with a philosophy that all children </a:t>
            </a:r>
            <a:r>
              <a:rPr lang="en-US" dirty="0">
                <a:solidFill>
                  <a:srgbClr val="FF0000"/>
                </a:solidFill>
              </a:rPr>
              <a:t>belong and can learn </a:t>
            </a:r>
            <a:r>
              <a:rPr lang="en-US" dirty="0"/>
              <a:t>in the mainstream of school and community life. </a:t>
            </a:r>
          </a:p>
          <a:p>
            <a:pPr>
              <a:buNone/>
            </a:pPr>
            <a:r>
              <a:rPr lang="en-US" sz="3600" b="1" i="1" dirty="0"/>
              <a:t>Specific characteristics </a:t>
            </a:r>
          </a:p>
          <a:p>
            <a:pPr>
              <a:buNone/>
            </a:pPr>
            <a:r>
              <a:rPr lang="en-US" b="1" i="1" dirty="0"/>
              <a:t>1. Classroom Rules: </a:t>
            </a:r>
          </a:p>
          <a:p>
            <a:r>
              <a:rPr lang="en-US" dirty="0"/>
              <a:t>Within the rules of an ICR the rights of each member are </a:t>
            </a:r>
            <a:r>
              <a:rPr lang="en-US" dirty="0">
                <a:solidFill>
                  <a:srgbClr val="FF0000"/>
                </a:solidFill>
              </a:rPr>
              <a:t>typically communicated</a:t>
            </a:r>
            <a:r>
              <a:rPr lang="en-US" dirty="0"/>
              <a:t>. </a:t>
            </a:r>
          </a:p>
          <a:p>
            <a:pPr>
              <a:buNone/>
            </a:pPr>
            <a:endParaRPr lang="en-US" sz="2000" b="1" i="1" dirty="0"/>
          </a:p>
          <a:p>
            <a:r>
              <a:rPr lang="en-US" dirty="0"/>
              <a:t>CR rules should reflect the philosophy of </a:t>
            </a:r>
            <a:r>
              <a:rPr lang="en-US" dirty="0">
                <a:solidFill>
                  <a:srgbClr val="FF0000"/>
                </a:solidFill>
              </a:rPr>
              <a:t>fair</a:t>
            </a:r>
            <a:r>
              <a:rPr lang="en-US" dirty="0"/>
              <a:t> and </a:t>
            </a:r>
            <a:r>
              <a:rPr lang="en-US" dirty="0">
                <a:solidFill>
                  <a:srgbClr val="FF0000"/>
                </a:solidFill>
              </a:rPr>
              <a:t>equal treatment </a:t>
            </a:r>
            <a:r>
              <a:rPr lang="en-US" dirty="0"/>
              <a:t>and mutual </a:t>
            </a:r>
            <a:r>
              <a:rPr lang="en-US" dirty="0">
                <a:solidFill>
                  <a:srgbClr val="FF0000"/>
                </a:solidFill>
              </a:rPr>
              <a:t>respect</a:t>
            </a:r>
            <a:endParaRPr lang="en-US" b="1" i="1" dirty="0">
              <a:solidFill>
                <a:srgbClr val="FF0000"/>
              </a:solidFill>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a:t>Cont’d…</a:t>
            </a:r>
          </a:p>
        </p:txBody>
      </p:sp>
      <p:sp>
        <p:nvSpPr>
          <p:cNvPr id="3" name="Content Placeholder 2"/>
          <p:cNvSpPr>
            <a:spLocks noGrp="1"/>
          </p:cNvSpPr>
          <p:nvPr>
            <p:ph idx="1"/>
          </p:nvPr>
        </p:nvSpPr>
        <p:spPr>
          <a:xfrm>
            <a:off x="457200" y="990600"/>
            <a:ext cx="8229600" cy="5562600"/>
          </a:xfrm>
        </p:spPr>
        <p:txBody>
          <a:bodyPr/>
          <a:lstStyle/>
          <a:p>
            <a:pPr>
              <a:buNone/>
            </a:pPr>
            <a:r>
              <a:rPr lang="en-US" b="1" i="1" dirty="0"/>
              <a:t>2. Instruction that Fits the Student: </a:t>
            </a:r>
          </a:p>
          <a:p>
            <a:r>
              <a:rPr lang="en-US" dirty="0"/>
              <a:t>Students </a:t>
            </a:r>
            <a:r>
              <a:rPr lang="en-US" dirty="0">
                <a:solidFill>
                  <a:srgbClr val="FF0000"/>
                </a:solidFill>
              </a:rPr>
              <a:t>are not </a:t>
            </a:r>
            <a:r>
              <a:rPr lang="en-US" dirty="0"/>
              <a:t>expected to achieve a </a:t>
            </a:r>
            <a:r>
              <a:rPr lang="en-US" dirty="0">
                <a:solidFill>
                  <a:srgbClr val="FF0000"/>
                </a:solidFill>
              </a:rPr>
              <a:t>predefined</a:t>
            </a:r>
            <a:r>
              <a:rPr lang="en-US" dirty="0"/>
              <a:t>, standard classroom curriculum </a:t>
            </a:r>
          </a:p>
          <a:p>
            <a:r>
              <a:rPr lang="en-US" dirty="0"/>
              <a:t>Their </a:t>
            </a:r>
            <a:r>
              <a:rPr lang="en-US" dirty="0">
                <a:solidFill>
                  <a:srgbClr val="FF0000"/>
                </a:solidFill>
              </a:rPr>
              <a:t>needs</a:t>
            </a:r>
            <a:r>
              <a:rPr lang="en-US" dirty="0"/>
              <a:t> should be considered </a:t>
            </a:r>
          </a:p>
          <a:p>
            <a:r>
              <a:rPr lang="en-US" dirty="0"/>
              <a:t>adjustment and/or expansion is needed when necessary, to meet their needs. </a:t>
            </a:r>
          </a:p>
          <a:p>
            <a:pPr>
              <a:buNone/>
            </a:pPr>
            <a:r>
              <a:rPr lang="en-US" b="1" i="1" dirty="0"/>
              <a:t>3. Supports in the Mainstream: </a:t>
            </a:r>
          </a:p>
          <a:p>
            <a:r>
              <a:rPr lang="en-US" sz="2800" dirty="0"/>
              <a:t>Services and supports are provided in the </a:t>
            </a:r>
            <a:r>
              <a:rPr lang="en-US" sz="2800" dirty="0">
                <a:solidFill>
                  <a:srgbClr val="FF0000"/>
                </a:solidFill>
              </a:rPr>
              <a:t>regular classroom </a:t>
            </a:r>
          </a:p>
          <a:p>
            <a:r>
              <a:rPr lang="en-US" sz="2800" dirty="0"/>
              <a:t>Services should be brought to the student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Cont’d…</a:t>
            </a:r>
          </a:p>
        </p:txBody>
      </p:sp>
      <p:sp>
        <p:nvSpPr>
          <p:cNvPr id="3" name="Content Placeholder 2"/>
          <p:cNvSpPr>
            <a:spLocks noGrp="1"/>
          </p:cNvSpPr>
          <p:nvPr>
            <p:ph idx="1"/>
          </p:nvPr>
        </p:nvSpPr>
        <p:spPr>
          <a:xfrm>
            <a:off x="457200" y="914400"/>
            <a:ext cx="8229600" cy="5410200"/>
          </a:xfrm>
        </p:spPr>
        <p:txBody>
          <a:bodyPr/>
          <a:lstStyle/>
          <a:p>
            <a:pPr>
              <a:buNone/>
            </a:pPr>
            <a:r>
              <a:rPr lang="en-US" b="1" i="1" dirty="0"/>
              <a:t>3. Natural Support Networking Encouraged</a:t>
            </a:r>
          </a:p>
          <a:p>
            <a:pPr algn="just"/>
            <a:r>
              <a:rPr lang="en-US" sz="2800" dirty="0"/>
              <a:t>Student </a:t>
            </a:r>
            <a:r>
              <a:rPr lang="en-US" sz="2800" dirty="0">
                <a:solidFill>
                  <a:srgbClr val="FF0000"/>
                </a:solidFill>
              </a:rPr>
              <a:t>support each other </a:t>
            </a:r>
            <a:r>
              <a:rPr lang="en-US" sz="2800" dirty="0"/>
              <a:t>through peer tutoring, cooperative learning</a:t>
            </a:r>
          </a:p>
          <a:p>
            <a:pPr algn="just">
              <a:buNone/>
            </a:pPr>
            <a:endParaRPr lang="en-US" sz="2800" dirty="0"/>
          </a:p>
          <a:p>
            <a:pPr algn="just"/>
            <a:r>
              <a:rPr lang="en-US" sz="2800" dirty="0"/>
              <a:t>Teachers and other school personnel </a:t>
            </a:r>
            <a:r>
              <a:rPr lang="en-US" sz="2800" dirty="0">
                <a:solidFill>
                  <a:srgbClr val="FF0000"/>
                </a:solidFill>
              </a:rPr>
              <a:t>working together</a:t>
            </a:r>
            <a:r>
              <a:rPr lang="en-US" sz="2800" dirty="0"/>
              <a:t> and supporting each other</a:t>
            </a:r>
          </a:p>
          <a:p>
            <a:pPr algn="just">
              <a:buNone/>
            </a:pPr>
            <a:endParaRPr lang="en-US" sz="2800" dirty="0"/>
          </a:p>
          <a:p>
            <a:r>
              <a:rPr lang="en-US" sz="2800" dirty="0"/>
              <a:t>Cooperation and collaboration are encouraged than </a:t>
            </a:r>
            <a:r>
              <a:rPr lang="en-US" sz="2800" dirty="0">
                <a:solidFill>
                  <a:srgbClr val="FF0000"/>
                </a:solidFill>
              </a:rPr>
              <a:t>competitive or independent </a:t>
            </a:r>
            <a:r>
              <a:rPr lang="en-US" sz="2800" dirty="0"/>
              <a:t>activities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rmAutofit fontScale="90000"/>
          </a:bodyPr>
          <a:lstStyle/>
          <a:p>
            <a:r>
              <a:rPr lang="en-US" dirty="0"/>
              <a:t>Cont’d…..</a:t>
            </a:r>
          </a:p>
        </p:txBody>
      </p:sp>
      <p:sp>
        <p:nvSpPr>
          <p:cNvPr id="3" name="Content Placeholder 2"/>
          <p:cNvSpPr>
            <a:spLocks noGrp="1"/>
          </p:cNvSpPr>
          <p:nvPr>
            <p:ph idx="1"/>
          </p:nvPr>
        </p:nvSpPr>
        <p:spPr>
          <a:xfrm>
            <a:off x="457200" y="1066800"/>
            <a:ext cx="8229600" cy="5486400"/>
          </a:xfrm>
        </p:spPr>
        <p:txBody>
          <a:bodyPr/>
          <a:lstStyle/>
          <a:p>
            <a:pPr>
              <a:buNone/>
            </a:pPr>
            <a:r>
              <a:rPr lang="en-US" b="1" i="1" dirty="0"/>
              <a:t>4. Classroom Accommodation</a:t>
            </a:r>
          </a:p>
          <a:p>
            <a:r>
              <a:rPr lang="en-US" dirty="0"/>
              <a:t>supports should be arranged in the way that all students can be benefited</a:t>
            </a:r>
          </a:p>
          <a:p>
            <a:pPr>
              <a:buNone/>
            </a:pPr>
            <a:r>
              <a:rPr lang="en-US" b="1" i="1" dirty="0"/>
              <a:t>5. Empowerment</a:t>
            </a:r>
            <a:r>
              <a:rPr lang="en-US" dirty="0"/>
              <a:t> </a:t>
            </a:r>
          </a:p>
          <a:p>
            <a:r>
              <a:rPr lang="en-US" sz="2800" dirty="0"/>
              <a:t>Teachers should not take all classroom responsibilities </a:t>
            </a:r>
          </a:p>
          <a:p>
            <a:r>
              <a:rPr lang="en-US" sz="2800" dirty="0"/>
              <a:t>Students should be empowered so that they can support each other </a:t>
            </a:r>
          </a:p>
          <a:p>
            <a:r>
              <a:rPr lang="en-US" sz="2800" dirty="0"/>
              <a:t>Students should take responsibility for their own learning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Cont’d….</a:t>
            </a:r>
          </a:p>
        </p:txBody>
      </p:sp>
      <p:sp>
        <p:nvSpPr>
          <p:cNvPr id="3" name="Content Placeholder 2"/>
          <p:cNvSpPr>
            <a:spLocks noGrp="1"/>
          </p:cNvSpPr>
          <p:nvPr>
            <p:ph idx="1"/>
          </p:nvPr>
        </p:nvSpPr>
        <p:spPr>
          <a:xfrm>
            <a:off x="457200" y="990600"/>
            <a:ext cx="8229600" cy="5715000"/>
          </a:xfrm>
        </p:spPr>
        <p:txBody>
          <a:bodyPr>
            <a:normAutofit lnSpcReduction="10000"/>
          </a:bodyPr>
          <a:lstStyle/>
          <a:p>
            <a:pPr>
              <a:buNone/>
            </a:pPr>
            <a:r>
              <a:rPr lang="en-US" b="1" i="1" dirty="0"/>
              <a:t>5. </a:t>
            </a:r>
            <a:r>
              <a:rPr lang="en-US" sz="2800" b="1" i="1" dirty="0"/>
              <a:t>Promote Understanding of Individual Differences</a:t>
            </a:r>
            <a:endParaRPr lang="en-US" b="1" i="1" dirty="0"/>
          </a:p>
          <a:p>
            <a:r>
              <a:rPr lang="en-US" sz="2800" dirty="0"/>
              <a:t>Guide students to understand and utilize their </a:t>
            </a:r>
            <a:r>
              <a:rPr lang="en-US" sz="2800" dirty="0">
                <a:solidFill>
                  <a:srgbClr val="FF0000"/>
                </a:solidFill>
              </a:rPr>
              <a:t>inherent individual differences</a:t>
            </a:r>
            <a:r>
              <a:rPr lang="en-US" sz="2800" dirty="0"/>
              <a:t>.</a:t>
            </a:r>
          </a:p>
          <a:p>
            <a:pPr>
              <a:buNone/>
            </a:pPr>
            <a:r>
              <a:rPr lang="en-US" b="1" i="1" dirty="0"/>
              <a:t>5. Flexibility</a:t>
            </a:r>
          </a:p>
          <a:p>
            <a:r>
              <a:rPr lang="en-US" sz="2800" dirty="0"/>
              <a:t>There are no </a:t>
            </a:r>
            <a:r>
              <a:rPr lang="en-US" sz="2800" dirty="0">
                <a:solidFill>
                  <a:srgbClr val="FF0000"/>
                </a:solidFill>
              </a:rPr>
              <a:t>simple or universal answers </a:t>
            </a:r>
            <a:r>
              <a:rPr lang="en-US" sz="2800" dirty="0"/>
              <a:t>that address concerns in all settings at all times.</a:t>
            </a:r>
          </a:p>
          <a:p>
            <a:pPr>
              <a:buNone/>
            </a:pPr>
            <a:endParaRPr lang="en-US" sz="2800" dirty="0"/>
          </a:p>
          <a:p>
            <a:r>
              <a:rPr lang="en-US" sz="2800" dirty="0"/>
              <a:t>a key element in classroom operation is flexibility. </a:t>
            </a:r>
          </a:p>
          <a:p>
            <a:pPr>
              <a:buNone/>
            </a:pPr>
            <a:endParaRPr lang="en-US" sz="2800" dirty="0"/>
          </a:p>
          <a:p>
            <a:r>
              <a:rPr lang="en-US" sz="2800" dirty="0"/>
              <a:t>Flexibility does not imply a lack of structure or direction, but an acceptance and adaptation to change when deemed necessary.</a:t>
            </a:r>
            <a:endParaRPr lang="en-US" sz="2800" b="1" i="1"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pPr>
              <a:buNone/>
            </a:pPr>
            <a:endParaRPr lang="en-US" b="1" dirty="0"/>
          </a:p>
          <a:p>
            <a:pPr>
              <a:buNone/>
            </a:pPr>
            <a:endParaRPr lang="en-US" b="1" dirty="0"/>
          </a:p>
          <a:p>
            <a:pPr algn="ctr">
              <a:buNone/>
            </a:pPr>
            <a:r>
              <a:rPr lang="en-US" sz="4800" b="1" dirty="0"/>
              <a:t>Assessment in the Inclusive Classroom</a:t>
            </a:r>
            <a:endParaRPr lang="en-US" sz="4800" dirty="0"/>
          </a:p>
          <a:p>
            <a:pPr>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477000"/>
          </a:xfrm>
        </p:spPr>
        <p:txBody>
          <a:bodyPr>
            <a:normAutofit fontScale="92500" lnSpcReduction="10000"/>
          </a:bodyPr>
          <a:lstStyle/>
          <a:p>
            <a:pPr marL="514350" indent="-514350" algn="just">
              <a:buFont typeface="Wingdings" pitchFamily="2" charset="2"/>
              <a:buChar char="Ø"/>
            </a:pPr>
            <a:r>
              <a:rPr lang="en-US" sz="2800" dirty="0"/>
              <a:t>Helps citizens form special interest groups to </a:t>
            </a:r>
            <a:r>
              <a:rPr lang="en-US" sz="2800" dirty="0">
                <a:solidFill>
                  <a:srgbClr val="FF0000"/>
                </a:solidFill>
              </a:rPr>
              <a:t>lobby </a:t>
            </a:r>
            <a:r>
              <a:rPr lang="en-US" sz="2800" dirty="0"/>
              <a:t>for </a:t>
            </a:r>
            <a:r>
              <a:rPr lang="en-US" sz="2800" dirty="0">
                <a:solidFill>
                  <a:srgbClr val="FF0000"/>
                </a:solidFill>
              </a:rPr>
              <a:t>improved services </a:t>
            </a:r>
            <a:r>
              <a:rPr lang="en-US" sz="2800" dirty="0"/>
              <a:t>and promote enlightened attitudes. </a:t>
            </a:r>
          </a:p>
          <a:p>
            <a:pPr marL="514350" indent="-514350" algn="just">
              <a:buNone/>
            </a:pPr>
            <a:endParaRPr lang="en-US" sz="2800" dirty="0"/>
          </a:p>
          <a:p>
            <a:pPr algn="just">
              <a:buFont typeface="Wingdings" pitchFamily="2" charset="2"/>
              <a:buChar char="Ø"/>
            </a:pPr>
            <a:r>
              <a:rPr lang="en-US" sz="2800" dirty="0"/>
              <a:t>Categories facilitate </a:t>
            </a:r>
            <a:r>
              <a:rPr lang="en-US" sz="2800" dirty="0">
                <a:solidFill>
                  <a:srgbClr val="FF0000"/>
                </a:solidFill>
              </a:rPr>
              <a:t>relating a certain treatment </a:t>
            </a:r>
            <a:r>
              <a:rPr lang="en-US" sz="2800" dirty="0"/>
              <a:t>to a certain diagnosis or category. </a:t>
            </a:r>
          </a:p>
          <a:p>
            <a:pPr algn="just">
              <a:buNone/>
            </a:pPr>
            <a:endParaRPr lang="en-GB" sz="2800" dirty="0"/>
          </a:p>
          <a:p>
            <a:pPr marL="514350" indent="-514350" algn="just">
              <a:buFont typeface="Wingdings" pitchFamily="2" charset="2"/>
              <a:buChar char="Ø"/>
            </a:pPr>
            <a:r>
              <a:rPr lang="en-US" sz="2800" dirty="0"/>
              <a:t>Labeling helps make exceptional children’s special needs more </a:t>
            </a:r>
            <a:r>
              <a:rPr lang="en-US" sz="2800" dirty="0">
                <a:solidFill>
                  <a:srgbClr val="FF0000"/>
                </a:solidFill>
              </a:rPr>
              <a:t>visible to policy makers </a:t>
            </a:r>
            <a:r>
              <a:rPr lang="en-US" sz="2800" dirty="0"/>
              <a:t>and the public.</a:t>
            </a:r>
          </a:p>
          <a:p>
            <a:pPr marL="514350" indent="-514350" algn="just">
              <a:buNone/>
            </a:pPr>
            <a:endParaRPr lang="en-US" sz="2800" dirty="0"/>
          </a:p>
          <a:p>
            <a:pPr marL="514350" indent="-514350" algn="just">
              <a:buFont typeface="Wingdings" pitchFamily="2" charset="2"/>
              <a:buChar char="Ø"/>
            </a:pPr>
            <a:r>
              <a:rPr lang="en-US" sz="2800" dirty="0"/>
              <a:t>Classification helps practitioners and researchers </a:t>
            </a:r>
            <a:r>
              <a:rPr lang="en-US" sz="2800" dirty="0">
                <a:solidFill>
                  <a:srgbClr val="FF0000"/>
                </a:solidFill>
              </a:rPr>
              <a:t>communicate with one another </a:t>
            </a:r>
            <a:r>
              <a:rPr lang="en-US" sz="2800" dirty="0"/>
              <a:t>and classify and evaluate research findings </a:t>
            </a:r>
          </a:p>
          <a:p>
            <a:pPr marL="514350" indent="-514350" algn="just">
              <a:buNone/>
            </a:pPr>
            <a:endParaRPr lang="en-US" sz="2800" dirty="0"/>
          </a:p>
          <a:p>
            <a:pPr marL="514350" indent="-514350" algn="just">
              <a:buFont typeface="Wingdings" pitchFamily="2" charset="2"/>
              <a:buChar char="Ø"/>
            </a:pPr>
            <a:r>
              <a:rPr lang="en-US" sz="2800" dirty="0">
                <a:solidFill>
                  <a:srgbClr val="FF0000"/>
                </a:solidFill>
              </a:rPr>
              <a:t>Funding and resources </a:t>
            </a:r>
            <a:r>
              <a:rPr lang="en-US" sz="2800" dirty="0"/>
              <a:t>for research and other programs are often based on specific categories of exceptionality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sz="2800" dirty="0"/>
              <a:t>Assessment in ICR is mainly for the purpose of </a:t>
            </a:r>
            <a:r>
              <a:rPr lang="en-US" sz="2800" dirty="0">
                <a:solidFill>
                  <a:srgbClr val="FF0000"/>
                </a:solidFill>
              </a:rPr>
              <a:t>promoting learning </a:t>
            </a:r>
            <a:r>
              <a:rPr lang="en-US" sz="2800" dirty="0"/>
              <a:t>and </a:t>
            </a:r>
            <a:r>
              <a:rPr lang="en-US" sz="2800" dirty="0">
                <a:solidFill>
                  <a:srgbClr val="FF0000"/>
                </a:solidFill>
              </a:rPr>
              <a:t>guiding teaching</a:t>
            </a:r>
            <a:r>
              <a:rPr lang="en-US" sz="2800" dirty="0"/>
              <a:t>. </a:t>
            </a:r>
          </a:p>
          <a:p>
            <a:pPr>
              <a:buNone/>
            </a:pPr>
            <a:endParaRPr lang="en-US" sz="2800" dirty="0"/>
          </a:p>
          <a:p>
            <a:r>
              <a:rPr lang="en-US" sz="2800" dirty="0"/>
              <a:t>This means, assessment is conducted to know what </a:t>
            </a:r>
            <a:r>
              <a:rPr lang="en-US" sz="2800" dirty="0">
                <a:solidFill>
                  <a:srgbClr val="FF0000"/>
                </a:solidFill>
              </a:rPr>
              <a:t>learners know</a:t>
            </a:r>
            <a:r>
              <a:rPr lang="en-US" sz="2800" dirty="0"/>
              <a:t>, what learners can do or has experienced.</a:t>
            </a:r>
          </a:p>
          <a:p>
            <a:endParaRPr lang="en-US" sz="2800" dirty="0"/>
          </a:p>
          <a:p>
            <a:r>
              <a:rPr lang="en-US" sz="2800" dirty="0"/>
              <a:t>It should not be only to </a:t>
            </a:r>
            <a:r>
              <a:rPr lang="en-US" sz="2800" dirty="0">
                <a:solidFill>
                  <a:srgbClr val="FF0000"/>
                </a:solidFill>
              </a:rPr>
              <a:t>make decisions </a:t>
            </a:r>
            <a:r>
              <a:rPr lang="en-US" sz="2800" dirty="0"/>
              <a:t>on students performance </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a:bodyPr>
          <a:lstStyle/>
          <a:p>
            <a:pPr>
              <a:buFont typeface="Wingdings" pitchFamily="2" charset="2"/>
              <a:buChar char="v"/>
            </a:pPr>
            <a:r>
              <a:rPr lang="en-US" dirty="0"/>
              <a:t>In an ICR, assessment should meet the following criteria:</a:t>
            </a:r>
          </a:p>
          <a:p>
            <a:r>
              <a:rPr lang="en-US" dirty="0"/>
              <a:t>It should assist to </a:t>
            </a:r>
            <a:r>
              <a:rPr lang="en-US" dirty="0">
                <a:solidFill>
                  <a:srgbClr val="FF0000"/>
                </a:solidFill>
              </a:rPr>
              <a:t>adapt the curriculum </a:t>
            </a:r>
            <a:r>
              <a:rPr lang="en-US" dirty="0"/>
              <a:t>and </a:t>
            </a:r>
            <a:r>
              <a:rPr lang="en-US" dirty="0">
                <a:solidFill>
                  <a:srgbClr val="FF0000"/>
                </a:solidFill>
              </a:rPr>
              <a:t>teaching method </a:t>
            </a:r>
            <a:r>
              <a:rPr lang="en-US" dirty="0"/>
              <a:t>to all learners </a:t>
            </a:r>
          </a:p>
          <a:p>
            <a:pPr lvl="0"/>
            <a:r>
              <a:rPr lang="en-US" sz="2800" dirty="0"/>
              <a:t>It should provide feedback</a:t>
            </a:r>
          </a:p>
          <a:p>
            <a:r>
              <a:rPr lang="en-US" sz="2800" dirty="0"/>
              <a:t>It should focus on identifying what students </a:t>
            </a:r>
            <a:r>
              <a:rPr lang="en-US" sz="2800" dirty="0">
                <a:solidFill>
                  <a:srgbClr val="FF0000"/>
                </a:solidFill>
              </a:rPr>
              <a:t>achieved</a:t>
            </a:r>
            <a:r>
              <a:rPr lang="en-US" sz="2800" dirty="0"/>
              <a:t> (mastered) and what </a:t>
            </a:r>
            <a:r>
              <a:rPr lang="en-US" sz="2800" dirty="0">
                <a:solidFill>
                  <a:srgbClr val="FF0000"/>
                </a:solidFill>
              </a:rPr>
              <a:t>is not achieved</a:t>
            </a:r>
          </a:p>
          <a:p>
            <a:r>
              <a:rPr lang="en-US" sz="2800" dirty="0"/>
              <a:t>It should consider students’ disability </a:t>
            </a:r>
          </a:p>
          <a:p>
            <a:r>
              <a:rPr lang="en-US" sz="2800" dirty="0"/>
              <a:t>Assessment of learners with special needs should result in Individual Education Plans (IEPs).</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dirty="0"/>
              <a:t>Types of assessment in the ICR</a:t>
            </a:r>
          </a:p>
        </p:txBody>
      </p:sp>
      <p:sp>
        <p:nvSpPr>
          <p:cNvPr id="3" name="Content Placeholder 2"/>
          <p:cNvSpPr>
            <a:spLocks noGrp="1"/>
          </p:cNvSpPr>
          <p:nvPr>
            <p:ph idx="1"/>
          </p:nvPr>
        </p:nvSpPr>
        <p:spPr>
          <a:xfrm>
            <a:off x="457200" y="1066800"/>
            <a:ext cx="8229600" cy="5638800"/>
          </a:xfrm>
        </p:spPr>
        <p:txBody>
          <a:bodyPr/>
          <a:lstStyle/>
          <a:p>
            <a:pPr>
              <a:buFont typeface="Wingdings" pitchFamily="2" charset="2"/>
              <a:buChar char="v"/>
            </a:pPr>
            <a:r>
              <a:rPr lang="en-US" b="1" dirty="0"/>
              <a:t>Curriculum-Based Measurement (CBM)</a:t>
            </a:r>
            <a:endParaRPr lang="en-US" dirty="0"/>
          </a:p>
          <a:p>
            <a:r>
              <a:rPr lang="en-US" dirty="0"/>
              <a:t>CBM, is a method of monitoring instruction regularly. </a:t>
            </a:r>
          </a:p>
          <a:p>
            <a:pPr>
              <a:buNone/>
            </a:pPr>
            <a:endParaRPr lang="en-US" dirty="0"/>
          </a:p>
          <a:p>
            <a:r>
              <a:rPr lang="en-US" dirty="0"/>
              <a:t>The student’s CBM is based on the achievement goal for the school year</a:t>
            </a:r>
          </a:p>
          <a:p>
            <a:pPr>
              <a:buNone/>
            </a:pPr>
            <a:endParaRPr lang="en-US" dirty="0"/>
          </a:p>
          <a:p>
            <a:r>
              <a:rPr lang="en-US" dirty="0"/>
              <a:t>CBM is </a:t>
            </a:r>
            <a:r>
              <a:rPr lang="en-US" b="1" dirty="0">
                <a:solidFill>
                  <a:srgbClr val="FF0000"/>
                </a:solidFill>
              </a:rPr>
              <a:t>formative</a:t>
            </a:r>
            <a:r>
              <a:rPr lang="en-US" b="1" dirty="0"/>
              <a:t> </a:t>
            </a:r>
            <a:r>
              <a:rPr lang="en-US" dirty="0"/>
              <a:t>type of evaluation or it is </a:t>
            </a:r>
            <a:r>
              <a:rPr lang="en-US" i="1" dirty="0"/>
              <a:t>progress monitoring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Cont’d….</a:t>
            </a:r>
          </a:p>
        </p:txBody>
      </p:sp>
      <p:sp>
        <p:nvSpPr>
          <p:cNvPr id="3" name="Content Placeholder 2"/>
          <p:cNvSpPr>
            <a:spLocks noGrp="1"/>
          </p:cNvSpPr>
          <p:nvPr>
            <p:ph idx="1"/>
          </p:nvPr>
        </p:nvSpPr>
        <p:spPr>
          <a:xfrm>
            <a:off x="457200" y="990600"/>
            <a:ext cx="8229600" cy="5715000"/>
          </a:xfrm>
        </p:spPr>
        <p:txBody>
          <a:bodyPr>
            <a:normAutofit/>
          </a:bodyPr>
          <a:lstStyle/>
          <a:p>
            <a:pPr>
              <a:buFont typeface="Wingdings" pitchFamily="2" charset="2"/>
              <a:buChar char="v"/>
            </a:pPr>
            <a:r>
              <a:rPr lang="en-US" b="1" dirty="0"/>
              <a:t>Criterion-Referenced Assessment</a:t>
            </a:r>
            <a:endParaRPr lang="en-US" dirty="0"/>
          </a:p>
          <a:p>
            <a:r>
              <a:rPr lang="en-US" b="1" dirty="0"/>
              <a:t>Criterion-referenced tests </a:t>
            </a:r>
            <a:r>
              <a:rPr lang="en-US" dirty="0"/>
              <a:t>compare the performance of a student to a given criterion.</a:t>
            </a:r>
          </a:p>
          <a:p>
            <a:pPr>
              <a:buNone/>
            </a:pPr>
            <a:endParaRPr lang="en-US" sz="1600" dirty="0"/>
          </a:p>
          <a:p>
            <a:pPr>
              <a:buFont typeface="Wingdings" pitchFamily="2" charset="2"/>
              <a:buChar char="v"/>
            </a:pPr>
            <a:r>
              <a:rPr lang="en-US" b="1" dirty="0"/>
              <a:t>Teacher-Made Criterion-Referenced Tests</a:t>
            </a:r>
            <a:endParaRPr lang="en-US" dirty="0"/>
          </a:p>
          <a:p>
            <a:r>
              <a:rPr lang="en-US" sz="2800" dirty="0"/>
              <a:t>Teachers can prepare their own CRT based on the curriculum</a:t>
            </a:r>
          </a:p>
          <a:p>
            <a:pPr>
              <a:buNone/>
            </a:pPr>
            <a:endParaRPr lang="en-US" sz="2800" dirty="0"/>
          </a:p>
          <a:p>
            <a:r>
              <a:rPr lang="en-US" dirty="0"/>
              <a:t>Criterion-Referenced tests assess a student’s position along the continuum of acquisition or mastery.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GB" sz="4800" dirty="0"/>
          </a:p>
          <a:p>
            <a:pPr algn="ctr">
              <a:buNone/>
            </a:pPr>
            <a:r>
              <a:rPr lang="en-GB" sz="9600" dirty="0"/>
              <a:t>The End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324600"/>
          </a:xfrm>
        </p:spPr>
        <p:txBody>
          <a:bodyPr>
            <a:normAutofit/>
          </a:bodyPr>
          <a:lstStyle/>
          <a:p>
            <a:pPr>
              <a:buFont typeface="Wingdings" pitchFamily="2" charset="2"/>
              <a:buChar char="v"/>
            </a:pPr>
            <a:r>
              <a:rPr lang="en-GB" sz="2800" b="1" dirty="0"/>
              <a:t>Disadvantages of Labelling and Classification </a:t>
            </a:r>
          </a:p>
          <a:p>
            <a:pPr algn="just">
              <a:buFont typeface="Wingdings" pitchFamily="2" charset="2"/>
              <a:buChar char="Ø"/>
            </a:pPr>
            <a:r>
              <a:rPr lang="en-US" sz="2600" dirty="0"/>
              <a:t>children with special needs are </a:t>
            </a:r>
            <a:r>
              <a:rPr lang="en-US" sz="2600" dirty="0">
                <a:solidFill>
                  <a:srgbClr val="FF0000"/>
                </a:solidFill>
              </a:rPr>
              <a:t>not treated as individuals</a:t>
            </a:r>
            <a:r>
              <a:rPr lang="en-US" sz="2600" dirty="0"/>
              <a:t>, </a:t>
            </a:r>
          </a:p>
          <a:p>
            <a:pPr algn="just">
              <a:buFont typeface="Wingdings" pitchFamily="2" charset="2"/>
              <a:buChar char="Ø"/>
            </a:pPr>
            <a:endParaRPr lang="en-US" sz="1100" dirty="0"/>
          </a:p>
          <a:p>
            <a:pPr algn="just">
              <a:buFont typeface="Wingdings" pitchFamily="2" charset="2"/>
              <a:buChar char="Ø"/>
            </a:pPr>
            <a:r>
              <a:rPr lang="en-US" sz="2600" dirty="0"/>
              <a:t>It places too much </a:t>
            </a:r>
            <a:r>
              <a:rPr lang="en-US" sz="2600" dirty="0">
                <a:solidFill>
                  <a:srgbClr val="FF0000"/>
                </a:solidFill>
              </a:rPr>
              <a:t>emphasis on the group </a:t>
            </a:r>
            <a:r>
              <a:rPr lang="en-US" sz="2600" dirty="0"/>
              <a:t>and not enough emphasis on matching the services to individual needs.</a:t>
            </a:r>
          </a:p>
          <a:p>
            <a:pPr algn="just">
              <a:buFont typeface="Wingdings" pitchFamily="2" charset="2"/>
              <a:buChar char="Ø"/>
            </a:pPr>
            <a:endParaRPr lang="en-US" sz="1100" dirty="0"/>
          </a:p>
          <a:p>
            <a:pPr algn="just">
              <a:buFont typeface="Wingdings" pitchFamily="2" charset="2"/>
              <a:buChar char="Ø"/>
            </a:pPr>
            <a:r>
              <a:rPr lang="en-US" sz="2600" dirty="0"/>
              <a:t>Labels </a:t>
            </a:r>
            <a:r>
              <a:rPr lang="en-US" sz="2600" dirty="0">
                <a:solidFill>
                  <a:srgbClr val="FF0000"/>
                </a:solidFill>
              </a:rPr>
              <a:t>focus</a:t>
            </a:r>
            <a:r>
              <a:rPr lang="en-US" sz="2600" dirty="0"/>
              <a:t> on what </a:t>
            </a:r>
            <a:r>
              <a:rPr lang="en-US" sz="2600" dirty="0">
                <a:solidFill>
                  <a:srgbClr val="FF0000"/>
                </a:solidFill>
              </a:rPr>
              <a:t>individuals lack </a:t>
            </a:r>
            <a:r>
              <a:rPr lang="en-US" sz="2600" dirty="0"/>
              <a:t>and ignores what individuals </a:t>
            </a:r>
            <a:r>
              <a:rPr lang="en-US" sz="2600" dirty="0">
                <a:solidFill>
                  <a:srgbClr val="FF0000"/>
                </a:solidFill>
              </a:rPr>
              <a:t>can do </a:t>
            </a:r>
            <a:r>
              <a:rPr lang="en-US" sz="2600" dirty="0"/>
              <a:t>or might be capable of doing</a:t>
            </a:r>
          </a:p>
          <a:p>
            <a:pPr algn="just">
              <a:buFont typeface="Wingdings" pitchFamily="2" charset="2"/>
              <a:buChar char="Ø"/>
            </a:pPr>
            <a:endParaRPr lang="en-US" sz="1200" dirty="0"/>
          </a:p>
          <a:p>
            <a:pPr algn="just">
              <a:buFont typeface="Wingdings" pitchFamily="2" charset="2"/>
              <a:buChar char="Ø"/>
            </a:pPr>
            <a:r>
              <a:rPr lang="en-US" sz="2600" dirty="0"/>
              <a:t>Labels may </a:t>
            </a:r>
            <a:r>
              <a:rPr lang="en-US" sz="2600" dirty="0">
                <a:solidFill>
                  <a:srgbClr val="FF0000"/>
                </a:solidFill>
              </a:rPr>
              <a:t>stigmatize the child </a:t>
            </a:r>
            <a:r>
              <a:rPr lang="en-US" sz="2600" dirty="0"/>
              <a:t>and lead peers to </a:t>
            </a:r>
            <a:r>
              <a:rPr lang="en-US" sz="2600" dirty="0">
                <a:solidFill>
                  <a:srgbClr val="FF0000"/>
                </a:solidFill>
              </a:rPr>
              <a:t>reject</a:t>
            </a:r>
            <a:r>
              <a:rPr lang="en-US" sz="2600" dirty="0"/>
              <a:t> or </a:t>
            </a:r>
            <a:r>
              <a:rPr lang="en-US" sz="2600" dirty="0">
                <a:solidFill>
                  <a:srgbClr val="FF0000"/>
                </a:solidFill>
              </a:rPr>
              <a:t>ridicule</a:t>
            </a:r>
            <a:r>
              <a:rPr lang="en-US" sz="2600" dirty="0"/>
              <a:t> the labeled child. </a:t>
            </a:r>
          </a:p>
          <a:p>
            <a:pPr algn="just">
              <a:buNone/>
            </a:pPr>
            <a:endParaRPr lang="en-US" sz="2600" dirty="0"/>
          </a:p>
          <a:p>
            <a:pPr algn="just">
              <a:buFont typeface="Wingdings" pitchFamily="2" charset="2"/>
              <a:buChar char="Ø"/>
            </a:pPr>
            <a:r>
              <a:rPr lang="en-US" sz="2600" dirty="0"/>
              <a:t>Teachers may </a:t>
            </a:r>
            <a:r>
              <a:rPr lang="en-US" sz="2600" dirty="0">
                <a:solidFill>
                  <a:srgbClr val="FF0000"/>
                </a:solidFill>
              </a:rPr>
              <a:t>hold low expectations </a:t>
            </a:r>
            <a:r>
              <a:rPr lang="en-US" sz="2600" dirty="0"/>
              <a:t>for a labeled student and treat her differentially as a result</a:t>
            </a:r>
            <a:endParaRPr lang="en-GB"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172200"/>
          </a:xfrm>
        </p:spPr>
        <p:txBody>
          <a:bodyPr>
            <a:normAutofit/>
          </a:bodyPr>
          <a:lstStyle/>
          <a:p>
            <a:pPr marL="514350" indent="-514350">
              <a:buNone/>
            </a:pPr>
            <a:endParaRPr lang="en-US" sz="100" b="1" dirty="0"/>
          </a:p>
          <a:p>
            <a:pPr marL="514350" indent="-514350">
              <a:buNone/>
            </a:pPr>
            <a:r>
              <a:rPr lang="en-US" b="1" dirty="0"/>
              <a:t>1.1. Definitions of basic Terms and concepts</a:t>
            </a:r>
          </a:p>
          <a:p>
            <a:pPr marL="514350" indent="-514350" algn="just">
              <a:buFont typeface="Wingdings" pitchFamily="2" charset="2"/>
              <a:buChar char="q"/>
            </a:pPr>
            <a:r>
              <a:rPr lang="en-US" sz="2800" b="1" dirty="0">
                <a:solidFill>
                  <a:srgbClr val="FF0000"/>
                </a:solidFill>
              </a:rPr>
              <a:t>Impairment is </a:t>
            </a:r>
            <a:r>
              <a:rPr lang="en-US" sz="2800" dirty="0"/>
              <a:t>any </a:t>
            </a:r>
            <a:r>
              <a:rPr lang="en-US" sz="2800" dirty="0">
                <a:solidFill>
                  <a:srgbClr val="FF0000"/>
                </a:solidFill>
              </a:rPr>
              <a:t>loss</a:t>
            </a:r>
            <a:r>
              <a:rPr lang="en-US" sz="2800" dirty="0"/>
              <a:t> or </a:t>
            </a:r>
            <a:r>
              <a:rPr lang="en-US" sz="2800" dirty="0">
                <a:solidFill>
                  <a:srgbClr val="FF0000"/>
                </a:solidFill>
              </a:rPr>
              <a:t>abnormality</a:t>
            </a:r>
            <a:r>
              <a:rPr lang="en-US" sz="2800" dirty="0"/>
              <a:t> of psychological, physiological, or anatomical structure or function.  </a:t>
            </a:r>
          </a:p>
          <a:p>
            <a:pPr marL="514350" indent="-514350" algn="just">
              <a:buNone/>
            </a:pPr>
            <a:r>
              <a:rPr lang="en-US" sz="2800" dirty="0"/>
              <a:t>          (e.g., a missing limb)</a:t>
            </a:r>
          </a:p>
          <a:p>
            <a:pPr marL="514350" indent="-514350" algn="just">
              <a:buNone/>
            </a:pPr>
            <a:endParaRPr lang="en-US" sz="1200" dirty="0"/>
          </a:p>
          <a:p>
            <a:pPr marL="514350" indent="-514350" algn="just">
              <a:buFont typeface="Wingdings" pitchFamily="2" charset="2"/>
              <a:buChar char="Ø"/>
            </a:pPr>
            <a:r>
              <a:rPr lang="en-US" sz="3000" dirty="0"/>
              <a:t>Impairments are problems in </a:t>
            </a:r>
            <a:r>
              <a:rPr lang="en-US" sz="3000" dirty="0">
                <a:solidFill>
                  <a:srgbClr val="FF0000"/>
                </a:solidFill>
              </a:rPr>
              <a:t>body</a:t>
            </a:r>
            <a:r>
              <a:rPr lang="en-US" sz="3000" dirty="0"/>
              <a:t> </a:t>
            </a:r>
            <a:r>
              <a:rPr lang="en-US" sz="3000" dirty="0">
                <a:solidFill>
                  <a:srgbClr val="FF0000"/>
                </a:solidFill>
              </a:rPr>
              <a:t>function </a:t>
            </a:r>
            <a:r>
              <a:rPr lang="en-US" sz="3000" dirty="0"/>
              <a:t>or</a:t>
            </a:r>
            <a:r>
              <a:rPr lang="en-US" sz="3000" dirty="0">
                <a:solidFill>
                  <a:srgbClr val="FF0000"/>
                </a:solidFill>
              </a:rPr>
              <a:t> structure </a:t>
            </a:r>
            <a:r>
              <a:rPr lang="en-US" sz="3000" dirty="0"/>
              <a:t>as a significant </a:t>
            </a:r>
            <a:r>
              <a:rPr lang="en-US" sz="3000" dirty="0">
                <a:solidFill>
                  <a:srgbClr val="FF0000"/>
                </a:solidFill>
              </a:rPr>
              <a:t>deviation</a:t>
            </a:r>
            <a:r>
              <a:rPr lang="en-US" sz="3000" dirty="0"/>
              <a:t> or </a:t>
            </a:r>
            <a:r>
              <a:rPr lang="en-US" sz="3000" dirty="0">
                <a:solidFill>
                  <a:srgbClr val="FF0000"/>
                </a:solidFill>
              </a:rPr>
              <a:t>loss</a:t>
            </a:r>
            <a:r>
              <a:rPr lang="en-US" sz="2800" dirty="0"/>
              <a:t>.</a:t>
            </a:r>
          </a:p>
          <a:p>
            <a:pPr marL="914400" lvl="1" indent="-514350" algn="just">
              <a:buFont typeface="Wingdings" pitchFamily="2" charset="2"/>
              <a:buChar char="§"/>
            </a:pPr>
            <a:r>
              <a:rPr lang="en-GB" sz="2400" dirty="0"/>
              <a:t>Body functions are the physiological functions of body systems (including psychological functions)</a:t>
            </a:r>
            <a:endParaRPr lang="en-US" sz="2400" dirty="0"/>
          </a:p>
          <a:p>
            <a:pPr marL="514350" indent="-514350" algn="just">
              <a:buFont typeface="Wingdings" pitchFamily="2" charset="2"/>
              <a:buChar char="Ø"/>
            </a:pPr>
            <a:endParaRPr lang="en-US" sz="1100" dirty="0"/>
          </a:p>
          <a:p>
            <a:pPr marL="514350" indent="-514350" algn="just">
              <a:buFont typeface="Wingdings" pitchFamily="2" charset="2"/>
              <a:buChar char="Ø"/>
            </a:pPr>
            <a:r>
              <a:rPr lang="en-US" sz="3000" dirty="0">
                <a:latin typeface="Times New Roman" pitchFamily="18" charset="0"/>
                <a:cs typeface="Times New Roman" pitchFamily="18" charset="0"/>
              </a:rPr>
              <a:t>Impairments represent a </a:t>
            </a:r>
            <a:r>
              <a:rPr lang="en-US" sz="3000" dirty="0">
                <a:solidFill>
                  <a:srgbClr val="FF0000"/>
                </a:solidFill>
                <a:latin typeface="Times New Roman" pitchFamily="18" charset="0"/>
                <a:cs typeface="Times New Roman" pitchFamily="18" charset="0"/>
              </a:rPr>
              <a:t>deviation</a:t>
            </a:r>
            <a:r>
              <a:rPr lang="en-US" sz="3000" dirty="0">
                <a:latin typeface="Times New Roman" pitchFamily="18" charset="0"/>
                <a:cs typeface="Times New Roman" pitchFamily="18" charset="0"/>
              </a:rPr>
              <a:t> from certain generally accepted </a:t>
            </a:r>
            <a:r>
              <a:rPr lang="en-US" sz="3000" dirty="0">
                <a:solidFill>
                  <a:srgbClr val="FF0000"/>
                </a:solidFill>
                <a:latin typeface="Times New Roman" pitchFamily="18" charset="0"/>
                <a:cs typeface="Times New Roman" pitchFamily="18" charset="0"/>
              </a:rPr>
              <a:t>population standards. </a:t>
            </a:r>
          </a:p>
          <a:p>
            <a:pPr marL="514350" lvl="0" indent="-51435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19800"/>
          </a:xfrm>
        </p:spPr>
        <p:txBody>
          <a:bodyPr>
            <a:normAutofit/>
          </a:bodyPr>
          <a:lstStyle/>
          <a:p>
            <a:pPr algn="just">
              <a:buFont typeface="Wingdings" pitchFamily="2" charset="2"/>
              <a:buChar char="Ø"/>
            </a:pPr>
            <a:r>
              <a:rPr lang="en-US" sz="2800" dirty="0"/>
              <a:t>Labels may negatively affect the </a:t>
            </a:r>
            <a:r>
              <a:rPr lang="en-US" sz="2800" dirty="0">
                <a:solidFill>
                  <a:srgbClr val="FF0000"/>
                </a:solidFill>
              </a:rPr>
              <a:t>child’s self-esteem</a:t>
            </a:r>
            <a:r>
              <a:rPr lang="en-US" sz="2800" dirty="0"/>
              <a:t>.</a:t>
            </a:r>
          </a:p>
          <a:p>
            <a:pPr algn="just">
              <a:buFont typeface="Wingdings" pitchFamily="2" charset="2"/>
              <a:buChar char="Ø"/>
            </a:pPr>
            <a:endParaRPr lang="en-US" sz="1200" dirty="0"/>
          </a:p>
          <a:p>
            <a:pPr algn="just">
              <a:buNone/>
            </a:pPr>
            <a:endParaRPr lang="en-US" sz="1200" dirty="0"/>
          </a:p>
          <a:p>
            <a:pPr algn="just">
              <a:buFont typeface="Wingdings" pitchFamily="2" charset="2"/>
              <a:buChar char="Ø"/>
            </a:pPr>
            <a:r>
              <a:rPr lang="en-US" sz="2800" dirty="0"/>
              <a:t>Assuming all children in a category </a:t>
            </a:r>
            <a:r>
              <a:rPr lang="en-US" sz="2800" dirty="0">
                <a:solidFill>
                  <a:srgbClr val="FF0000"/>
                </a:solidFill>
              </a:rPr>
              <a:t>share all traits </a:t>
            </a:r>
            <a:r>
              <a:rPr lang="en-US" sz="2800" dirty="0"/>
              <a:t>and tendency of </a:t>
            </a:r>
            <a:r>
              <a:rPr lang="en-US" sz="2800" dirty="0">
                <a:solidFill>
                  <a:srgbClr val="FF0000"/>
                </a:solidFill>
              </a:rPr>
              <a:t>ignoring each child’s uniqueness</a:t>
            </a:r>
          </a:p>
          <a:p>
            <a:pPr algn="just">
              <a:buFont typeface="Wingdings" pitchFamily="2" charset="2"/>
              <a:buChar char="Ø"/>
            </a:pPr>
            <a:endParaRPr lang="en-US" sz="1800" dirty="0"/>
          </a:p>
          <a:p>
            <a:pPr algn="just">
              <a:buFont typeface="Wingdings" pitchFamily="2" charset="2"/>
              <a:buChar char="Ø"/>
            </a:pPr>
            <a:r>
              <a:rPr lang="en-US" sz="2800" dirty="0"/>
              <a:t>Labels suggest that learning problems are primarily the result of something </a:t>
            </a:r>
            <a:r>
              <a:rPr lang="en-US" sz="2800" dirty="0">
                <a:solidFill>
                  <a:srgbClr val="FF0000"/>
                </a:solidFill>
              </a:rPr>
              <a:t>inherently wrong </a:t>
            </a:r>
            <a:r>
              <a:rPr lang="en-US" sz="2800" dirty="0"/>
              <a:t>with the child,</a:t>
            </a:r>
          </a:p>
          <a:p>
            <a:pPr algn="just">
              <a:buNone/>
            </a:pPr>
            <a:endParaRPr lang="en-US" sz="2800" dirty="0"/>
          </a:p>
          <a:p>
            <a:pPr algn="just">
              <a:buFont typeface="Wingdings" pitchFamily="2" charset="2"/>
              <a:buChar char="Ø"/>
            </a:pPr>
            <a:r>
              <a:rPr lang="en-US" sz="2800" dirty="0"/>
              <a:t>A </a:t>
            </a:r>
            <a:r>
              <a:rPr lang="en-US" sz="2800" dirty="0">
                <a:solidFill>
                  <a:srgbClr val="FF0000"/>
                </a:solidFill>
              </a:rPr>
              <a:t>disproportionate number </a:t>
            </a:r>
            <a:r>
              <a:rPr lang="en-US" sz="2800" dirty="0"/>
              <a:t>of children from some </a:t>
            </a:r>
            <a:r>
              <a:rPr lang="en-US" sz="2800" dirty="0">
                <a:solidFill>
                  <a:srgbClr val="FF0000"/>
                </a:solidFill>
              </a:rPr>
              <a:t>minority</a:t>
            </a:r>
            <a:r>
              <a:rPr lang="en-US" sz="2800" dirty="0"/>
              <a:t> and </a:t>
            </a:r>
            <a:r>
              <a:rPr lang="en-US" sz="2800" dirty="0">
                <a:solidFill>
                  <a:srgbClr val="FF0000"/>
                </a:solidFill>
              </a:rPr>
              <a:t>diverse cultural </a:t>
            </a:r>
            <a:r>
              <a:rPr lang="en-US" sz="2800" dirty="0"/>
              <a:t>groups are included in SNE programs and thus have been assigned disability labels</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lstStyle/>
          <a:p>
            <a:pPr algn="just">
              <a:buNone/>
            </a:pPr>
            <a:r>
              <a:rPr lang="en-US" b="1" dirty="0"/>
              <a:t>Prevalence and incidence of disabilities </a:t>
            </a:r>
          </a:p>
          <a:p>
            <a:pPr algn="just">
              <a:buFont typeface="Wingdings" pitchFamily="2" charset="2"/>
              <a:buChar char="§"/>
            </a:pPr>
            <a:r>
              <a:rPr lang="en-US" b="1" dirty="0"/>
              <a:t>Prevalence: </a:t>
            </a:r>
          </a:p>
          <a:p>
            <a:pPr lvl="1" algn="just">
              <a:buFont typeface="Wingdings" pitchFamily="2" charset="2"/>
              <a:buChar char="ü"/>
            </a:pPr>
            <a:r>
              <a:rPr lang="en-US" b="1" dirty="0"/>
              <a:t>  </a:t>
            </a:r>
            <a:r>
              <a:rPr lang="en-US" dirty="0"/>
              <a:t>the </a:t>
            </a:r>
            <a:r>
              <a:rPr lang="en-US" dirty="0">
                <a:solidFill>
                  <a:srgbClr val="FF0000"/>
                </a:solidFill>
              </a:rPr>
              <a:t>proportion</a:t>
            </a:r>
            <a:r>
              <a:rPr lang="en-US" dirty="0"/>
              <a:t> of individuals in a  population having a disability  </a:t>
            </a:r>
          </a:p>
          <a:p>
            <a:pPr lvl="1" algn="just">
              <a:buFont typeface="Wingdings" pitchFamily="2" charset="2"/>
              <a:buChar char="ü"/>
            </a:pPr>
            <a:r>
              <a:rPr lang="en-US" dirty="0"/>
              <a:t>Number of cases of a disability that are present in a particular population at a given time </a:t>
            </a:r>
          </a:p>
          <a:p>
            <a:pPr lvl="1" algn="just">
              <a:buNone/>
            </a:pPr>
            <a:endParaRPr lang="en-US" dirty="0"/>
          </a:p>
          <a:p>
            <a:pPr algn="just">
              <a:buFont typeface="Wingdings" pitchFamily="2" charset="2"/>
              <a:buChar char="§"/>
            </a:pPr>
            <a:r>
              <a:rPr lang="en-US" b="1" dirty="0"/>
              <a:t>Incidence:</a:t>
            </a:r>
          </a:p>
          <a:p>
            <a:pPr lvl="1" algn="just">
              <a:buFont typeface="Wingdings" pitchFamily="2" charset="2"/>
              <a:buChar char="ü"/>
            </a:pPr>
            <a:r>
              <a:rPr lang="en-US" dirty="0"/>
              <a:t> number of new cases that develop in a given period of time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normAutofit/>
          </a:bodyPr>
          <a:lstStyle/>
          <a:p>
            <a:pPr algn="just">
              <a:buFont typeface="Wingdings" pitchFamily="2" charset="2"/>
              <a:buChar char="Ø"/>
            </a:pPr>
            <a:r>
              <a:rPr lang="en-GB" sz="2800" dirty="0"/>
              <a:t>Measuring the prevalence of disability dramatically varies across countries of the world. </a:t>
            </a:r>
          </a:p>
          <a:p>
            <a:pPr algn="just">
              <a:buNone/>
            </a:pPr>
            <a:endParaRPr lang="en-GB" sz="1100" dirty="0"/>
          </a:p>
          <a:p>
            <a:pPr algn="just">
              <a:buFont typeface="Wingdings" pitchFamily="2" charset="2"/>
              <a:buChar char="Ø"/>
            </a:pPr>
            <a:r>
              <a:rPr lang="en-GB" sz="2800" dirty="0"/>
              <a:t>The reasons for variation are absence of universal definition, differences in methodology of data collection, difference in quality of study design. </a:t>
            </a:r>
          </a:p>
          <a:p>
            <a:pPr algn="just">
              <a:buNone/>
            </a:pPr>
            <a:endParaRPr lang="en-GB" sz="1100" dirty="0"/>
          </a:p>
          <a:p>
            <a:pPr algn="just">
              <a:buFont typeface="Wingdings" pitchFamily="2" charset="2"/>
              <a:buChar char="Ø"/>
            </a:pPr>
            <a:r>
              <a:rPr lang="en-GB" sz="2800" dirty="0"/>
              <a:t>However differences in the </a:t>
            </a:r>
            <a:r>
              <a:rPr lang="en-GB" sz="2800" dirty="0">
                <a:solidFill>
                  <a:srgbClr val="FF0000"/>
                </a:solidFill>
              </a:rPr>
              <a:t>social stigma </a:t>
            </a:r>
            <a:r>
              <a:rPr lang="en-GB" sz="2800" dirty="0"/>
              <a:t>attached to specific types of disabilities could also be one strong reason for under reporting prevalence. </a:t>
            </a:r>
          </a:p>
          <a:p>
            <a:pPr algn="just">
              <a:buNone/>
            </a:pPr>
            <a:endParaRPr lang="en-GB" sz="2800" dirty="0"/>
          </a:p>
          <a:p>
            <a:pPr algn="just">
              <a:buFont typeface="Wingdings" pitchFamily="2" charset="2"/>
              <a:buChar char="Ø"/>
            </a:pPr>
            <a:r>
              <a:rPr lang="en-GB" sz="2800" dirty="0"/>
              <a:t>The problem of </a:t>
            </a:r>
            <a:r>
              <a:rPr lang="en-GB" sz="2800" dirty="0">
                <a:solidFill>
                  <a:srgbClr val="FF0000"/>
                </a:solidFill>
              </a:rPr>
              <a:t>under reporting </a:t>
            </a:r>
            <a:r>
              <a:rPr lang="en-GB" sz="2800" dirty="0"/>
              <a:t>disability (disability in hiding) is particularly common in developing countries where awareness levels are generally low.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553200"/>
          </a:xfrm>
        </p:spPr>
        <p:txBody>
          <a:bodyPr>
            <a:normAutofit fontScale="77500" lnSpcReduction="20000"/>
          </a:bodyPr>
          <a:lstStyle/>
          <a:p>
            <a:pPr algn="just">
              <a:buFont typeface="Wingdings" pitchFamily="2" charset="2"/>
              <a:buChar char="q"/>
            </a:pPr>
            <a:r>
              <a:rPr lang="en-US" sz="4500" b="1" dirty="0"/>
              <a:t>The general context </a:t>
            </a:r>
          </a:p>
          <a:p>
            <a:pPr lvl="1" algn="just">
              <a:buNone/>
            </a:pPr>
            <a:endParaRPr lang="en-US" sz="1400" dirty="0"/>
          </a:p>
          <a:p>
            <a:pPr algn="just">
              <a:buFont typeface="Wingdings" pitchFamily="2" charset="2"/>
              <a:buChar char="Ø"/>
            </a:pPr>
            <a:r>
              <a:rPr lang="en-US" dirty="0"/>
              <a:t>About 15% of the world's population lives with some form of disability,</a:t>
            </a:r>
          </a:p>
          <a:p>
            <a:pPr algn="just">
              <a:buNone/>
            </a:pPr>
            <a:endParaRPr lang="en-US" sz="1800" dirty="0"/>
          </a:p>
          <a:p>
            <a:pPr algn="just">
              <a:buFont typeface="Wingdings" pitchFamily="2" charset="2"/>
              <a:buChar char="Ø"/>
            </a:pPr>
            <a:r>
              <a:rPr lang="en-US" dirty="0"/>
              <a:t>of whom 2-4% experience significant difficulties in functioning. </a:t>
            </a:r>
          </a:p>
          <a:p>
            <a:pPr algn="just">
              <a:buNone/>
            </a:pPr>
            <a:endParaRPr lang="en-US" dirty="0"/>
          </a:p>
          <a:p>
            <a:pPr algn="just">
              <a:buFont typeface="Wingdings" pitchFamily="2" charset="2"/>
              <a:buChar char="Ø"/>
            </a:pPr>
            <a:r>
              <a:rPr lang="en-US" dirty="0"/>
              <a:t>The prevalence of disability is growing due to: </a:t>
            </a:r>
          </a:p>
          <a:p>
            <a:pPr lvl="1" algn="just"/>
            <a:r>
              <a:rPr lang="en-US" dirty="0"/>
              <a:t>population ageing and </a:t>
            </a:r>
          </a:p>
          <a:p>
            <a:pPr lvl="1" algn="just"/>
            <a:r>
              <a:rPr lang="en-US" dirty="0"/>
              <a:t>the global increase in chronic health conditions. </a:t>
            </a:r>
          </a:p>
          <a:p>
            <a:pPr lvl="1" algn="just"/>
            <a:r>
              <a:rPr lang="en-US" dirty="0"/>
              <a:t>as well as improvements in the methodologies used to measure disability. </a:t>
            </a:r>
          </a:p>
          <a:p>
            <a:pPr lvl="1" algn="just">
              <a:buNone/>
            </a:pPr>
            <a:endParaRPr lang="en-US" dirty="0"/>
          </a:p>
          <a:p>
            <a:pPr algn="just">
              <a:buFont typeface="Wingdings" pitchFamily="2" charset="2"/>
              <a:buChar char="Ø"/>
            </a:pPr>
            <a:r>
              <a:rPr lang="en-US" dirty="0"/>
              <a:t>Patterns of disability in a particular country are influenced by:</a:t>
            </a:r>
          </a:p>
          <a:p>
            <a:pPr lvl="1" algn="just"/>
            <a:r>
              <a:rPr lang="en-US" dirty="0"/>
              <a:t> trends in health conditions and </a:t>
            </a:r>
          </a:p>
          <a:p>
            <a:pPr lvl="1" algn="just"/>
            <a:r>
              <a:rPr lang="en-US" dirty="0"/>
              <a:t>trends in environmental and other factors –such as road traffic crashes, natural disasters, conflict, diet and substance abuse</a:t>
            </a:r>
          </a:p>
          <a:p>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 calcmode="lin" valueType="num">
                                      <p:cBhvr additive="base">
                                        <p:cTn id="3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anim calcmode="lin" valueType="num">
                                      <p:cBhvr additive="base">
                                        <p:cTn id="3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a:bodyPr>
          <a:lstStyle/>
          <a:p>
            <a:pPr>
              <a:buFont typeface="Wingdings" pitchFamily="2" charset="2"/>
              <a:buChar char="q"/>
            </a:pPr>
            <a:r>
              <a:rPr lang="en-GB" b="1" dirty="0"/>
              <a:t>The Ethiopian case</a:t>
            </a:r>
          </a:p>
          <a:p>
            <a:pPr algn="just">
              <a:buFont typeface="Wingdings" pitchFamily="2" charset="2"/>
              <a:buChar char="Ø"/>
            </a:pPr>
            <a:r>
              <a:rPr lang="en-GB" dirty="0"/>
              <a:t> </a:t>
            </a:r>
            <a:r>
              <a:rPr lang="en-GB" sz="2800" dirty="0"/>
              <a:t>WHO estimates that the average percentage of disabled people in a given country is around 10 percent (WHO 2001).</a:t>
            </a:r>
          </a:p>
          <a:p>
            <a:pPr algn="just">
              <a:buNone/>
            </a:pPr>
            <a:endParaRPr lang="en-GB" sz="2800" dirty="0"/>
          </a:p>
          <a:p>
            <a:pPr algn="just">
              <a:buFont typeface="Wingdings" pitchFamily="2" charset="2"/>
              <a:buChar char="Ø"/>
            </a:pPr>
            <a:r>
              <a:rPr lang="en-GB" sz="2800" dirty="0"/>
              <a:t> Given the argument that disability has causal relationship with poverty, the prevalence is expected to be higher in poor nations. </a:t>
            </a:r>
          </a:p>
          <a:p>
            <a:pPr algn="just">
              <a:buNone/>
            </a:pPr>
            <a:endParaRPr lang="en-GB" sz="2800" dirty="0"/>
          </a:p>
          <a:p>
            <a:pPr algn="just">
              <a:buFont typeface="Wingdings" pitchFamily="2" charset="2"/>
              <a:buChar char="Ø"/>
            </a:pPr>
            <a:r>
              <a:rPr lang="en-GB" sz="2800" dirty="0"/>
              <a:t>The disability statistics based on the 2007 census puts the number of disable people in Ethiopia at slightly higher </a:t>
            </a:r>
            <a:r>
              <a:rPr lang="en-GB" sz="2800" dirty="0">
                <a:solidFill>
                  <a:srgbClr val="FF0000"/>
                </a:solidFill>
              </a:rPr>
              <a:t>than 800 thousand </a:t>
            </a:r>
            <a:r>
              <a:rPr lang="en-GB" sz="2800" dirty="0"/>
              <a:t>showing that the countrywide prevalence is </a:t>
            </a:r>
            <a:r>
              <a:rPr lang="en-GB" sz="2800" dirty="0">
                <a:solidFill>
                  <a:srgbClr val="FF0000"/>
                </a:solidFill>
              </a:rPr>
              <a:t>1.09 percent</a:t>
            </a:r>
            <a:r>
              <a:rPr lang="en-GB" sz="2800" dirty="0"/>
              <a:t>.</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553200"/>
          </a:xfrm>
        </p:spPr>
        <p:txBody>
          <a:bodyPr>
            <a:normAutofit fontScale="85000" lnSpcReduction="20000"/>
          </a:bodyPr>
          <a:lstStyle/>
          <a:p>
            <a:pPr algn="just">
              <a:buFont typeface="Wingdings" pitchFamily="2" charset="2"/>
              <a:buChar char="Ø"/>
            </a:pPr>
            <a:r>
              <a:rPr lang="en-GB" sz="2800" dirty="0"/>
              <a:t>this new figure is much less than the 1994 census both in absolute number and percentage. In other words the new census implies the </a:t>
            </a:r>
            <a:r>
              <a:rPr lang="en-GB" sz="2800" dirty="0" err="1"/>
              <a:t>PwD</a:t>
            </a:r>
            <a:r>
              <a:rPr lang="en-GB" sz="2800" dirty="0"/>
              <a:t> have depopulated by over 100 thousand in the 13 years interval. </a:t>
            </a:r>
          </a:p>
          <a:p>
            <a:pPr algn="just">
              <a:buNone/>
            </a:pPr>
            <a:endParaRPr lang="en-GB" sz="2800" dirty="0"/>
          </a:p>
          <a:p>
            <a:pPr algn="just">
              <a:buFont typeface="Wingdings" pitchFamily="2" charset="2"/>
              <a:buChar char="Ø"/>
            </a:pPr>
            <a:r>
              <a:rPr lang="en-GB" sz="2800" dirty="0"/>
              <a:t>part of the reason for the underestimation is the presence of strong cultural barriers to declare oneself or one’s own child as disabled.</a:t>
            </a:r>
          </a:p>
          <a:p>
            <a:pPr algn="just">
              <a:buNone/>
            </a:pPr>
            <a:endParaRPr lang="en-GB" sz="2800" dirty="0"/>
          </a:p>
          <a:p>
            <a:pPr algn="just">
              <a:buFont typeface="Wingdings" pitchFamily="2" charset="2"/>
              <a:buChar char="Ø"/>
            </a:pPr>
            <a:r>
              <a:rPr lang="en-GB" sz="2800" dirty="0"/>
              <a:t>Depending on the 1994 census classification, out of the total </a:t>
            </a:r>
            <a:r>
              <a:rPr lang="en-GB" sz="2800" dirty="0">
                <a:solidFill>
                  <a:srgbClr val="FF0000"/>
                </a:solidFill>
              </a:rPr>
              <a:t>991,916 disabled persons</a:t>
            </a:r>
            <a:r>
              <a:rPr lang="en-GB" sz="3000" dirty="0">
                <a:solidFill>
                  <a:srgbClr val="FF0000"/>
                </a:solidFill>
              </a:rPr>
              <a:t>:</a:t>
            </a:r>
          </a:p>
          <a:p>
            <a:pPr lvl="1">
              <a:buFont typeface="Wingdings" pitchFamily="2" charset="2"/>
              <a:buChar char="Ø"/>
            </a:pPr>
            <a:r>
              <a:rPr lang="en-GB" sz="2600" dirty="0"/>
              <a:t> 320,046 are visually impaired, </a:t>
            </a:r>
          </a:p>
          <a:p>
            <a:pPr lvl="1">
              <a:buFont typeface="Wingdings" pitchFamily="2" charset="2"/>
              <a:buChar char="Ø"/>
            </a:pPr>
            <a:r>
              <a:rPr lang="en-GB" sz="2600" dirty="0"/>
              <a:t>319,181 physically disabled, </a:t>
            </a:r>
          </a:p>
          <a:p>
            <a:pPr lvl="1">
              <a:buFont typeface="Wingdings" pitchFamily="2" charset="2"/>
              <a:buChar char="Ø"/>
            </a:pPr>
            <a:r>
              <a:rPr lang="en-GB" sz="2600" dirty="0"/>
              <a:t>190,220 hearing impaired, </a:t>
            </a:r>
          </a:p>
          <a:p>
            <a:pPr lvl="1">
              <a:buFont typeface="Wingdings" pitchFamily="2" charset="2"/>
              <a:buChar char="Ø"/>
            </a:pPr>
            <a:r>
              <a:rPr lang="en-GB" sz="2600" dirty="0"/>
              <a:t>64,284 mentally impaired, </a:t>
            </a:r>
          </a:p>
          <a:p>
            <a:pPr lvl="1">
              <a:buFont typeface="Wingdings" pitchFamily="2" charset="2"/>
              <a:buChar char="Ø"/>
            </a:pPr>
            <a:r>
              <a:rPr lang="en-GB" sz="2600" dirty="0"/>
              <a:t>34,390 leprosy patients, </a:t>
            </a:r>
          </a:p>
          <a:p>
            <a:pPr lvl="1">
              <a:buFont typeface="Wingdings" pitchFamily="2" charset="2"/>
              <a:buChar char="Ø"/>
            </a:pPr>
            <a:r>
              <a:rPr lang="en-GB" sz="2600" dirty="0"/>
              <a:t>31,866 multiple disabled and </a:t>
            </a:r>
          </a:p>
          <a:p>
            <a:pPr lvl="1">
              <a:buFont typeface="Wingdings" pitchFamily="2" charset="2"/>
              <a:buChar char="Ø"/>
            </a:pPr>
            <a:r>
              <a:rPr lang="en-GB" sz="2600" dirty="0"/>
              <a:t>31,935 are persons with other types of disabilities</a:t>
            </a:r>
            <a:r>
              <a:rPr lang="en-GB"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77000"/>
          </a:xfrm>
        </p:spPr>
        <p:txBody>
          <a:bodyPr/>
          <a:lstStyle/>
          <a:p>
            <a:pPr>
              <a:buNone/>
            </a:pPr>
            <a:r>
              <a:rPr lang="en-GB" b="1" dirty="0"/>
              <a:t>The Process of Special Education </a:t>
            </a:r>
          </a:p>
          <a:p>
            <a:pPr>
              <a:buNone/>
            </a:pPr>
            <a:endParaRPr lang="en-US" b="1" dirty="0"/>
          </a:p>
        </p:txBody>
      </p:sp>
      <p:sp>
        <p:nvSpPr>
          <p:cNvPr id="4" name="Rectangle 3"/>
          <p:cNvSpPr/>
          <p:nvPr/>
        </p:nvSpPr>
        <p:spPr>
          <a:xfrm>
            <a:off x="914400" y="914400"/>
            <a:ext cx="1981200" cy="1371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b="1" dirty="0"/>
              <a:t>PREREFERRAL</a:t>
            </a:r>
          </a:p>
          <a:p>
            <a:r>
              <a:rPr lang="en-US" b="1" dirty="0"/>
              <a:t>INTERVENTION</a:t>
            </a:r>
            <a:endParaRPr lang="en-US" dirty="0"/>
          </a:p>
        </p:txBody>
      </p:sp>
      <p:sp>
        <p:nvSpPr>
          <p:cNvPr id="5" name="Rectangle 4"/>
          <p:cNvSpPr/>
          <p:nvPr/>
        </p:nvSpPr>
        <p:spPr>
          <a:xfrm>
            <a:off x="914400" y="2743200"/>
            <a:ext cx="1981200" cy="1447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b="1" dirty="0"/>
              <a:t>MULTIFACTORED</a:t>
            </a:r>
          </a:p>
          <a:p>
            <a:r>
              <a:rPr lang="en-US" b="1" dirty="0"/>
              <a:t>EVALUATION (MFE)</a:t>
            </a:r>
            <a:endParaRPr lang="en-US" dirty="0"/>
          </a:p>
        </p:txBody>
      </p:sp>
      <p:sp>
        <p:nvSpPr>
          <p:cNvPr id="6" name="Rectangle 5"/>
          <p:cNvSpPr/>
          <p:nvPr/>
        </p:nvSpPr>
        <p:spPr>
          <a:xfrm>
            <a:off x="914400" y="4648200"/>
            <a:ext cx="1981200" cy="1600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b="1" dirty="0"/>
              <a:t>ELIGIBILITY</a:t>
            </a:r>
          </a:p>
          <a:p>
            <a:r>
              <a:rPr lang="en-US" b="1" dirty="0"/>
              <a:t>DETERMINATION</a:t>
            </a:r>
            <a:endParaRPr lang="en-US" dirty="0"/>
          </a:p>
        </p:txBody>
      </p:sp>
      <p:sp>
        <p:nvSpPr>
          <p:cNvPr id="7" name="Rectangle 6"/>
          <p:cNvSpPr/>
          <p:nvPr/>
        </p:nvSpPr>
        <p:spPr>
          <a:xfrm>
            <a:off x="3733800" y="914400"/>
            <a:ext cx="1828800" cy="1371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b="1" dirty="0"/>
              <a:t>PROGRAM PLANNING</a:t>
            </a:r>
          </a:p>
          <a:p>
            <a:r>
              <a:rPr lang="en-US" b="1" dirty="0"/>
              <a:t>INDIVIDUAL EDUCATION</a:t>
            </a:r>
          </a:p>
          <a:p>
            <a:r>
              <a:rPr lang="en-US" b="1" dirty="0"/>
              <a:t>PROGRAM (IEP)</a:t>
            </a:r>
            <a:endParaRPr lang="en-US" dirty="0"/>
          </a:p>
        </p:txBody>
      </p:sp>
      <p:sp>
        <p:nvSpPr>
          <p:cNvPr id="8" name="Rectangle 7"/>
          <p:cNvSpPr/>
          <p:nvPr/>
        </p:nvSpPr>
        <p:spPr>
          <a:xfrm>
            <a:off x="3733800" y="2819400"/>
            <a:ext cx="1828800" cy="1447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b="1" dirty="0"/>
              <a:t>PLACEMENT IN LEAST</a:t>
            </a:r>
          </a:p>
          <a:p>
            <a:r>
              <a:rPr lang="en-US" b="1" dirty="0"/>
              <a:t>RESTRICTIVE</a:t>
            </a:r>
          </a:p>
          <a:p>
            <a:r>
              <a:rPr lang="en-US" b="1" dirty="0"/>
              <a:t>ENVIRONMENT (LRE)</a:t>
            </a:r>
            <a:endParaRPr lang="en-US" dirty="0"/>
          </a:p>
        </p:txBody>
      </p:sp>
      <p:sp>
        <p:nvSpPr>
          <p:cNvPr id="9" name="Rectangle 8"/>
          <p:cNvSpPr/>
          <p:nvPr/>
        </p:nvSpPr>
        <p:spPr>
          <a:xfrm>
            <a:off x="3733800" y="4724400"/>
            <a:ext cx="1828800" cy="152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b="1" dirty="0"/>
              <a:t>SPECIAL EDUCATION</a:t>
            </a:r>
          </a:p>
          <a:p>
            <a:r>
              <a:rPr lang="en-US" b="1" dirty="0"/>
              <a:t>AND RELATED SERVICES</a:t>
            </a:r>
            <a:endParaRPr lang="en-US" dirty="0"/>
          </a:p>
        </p:txBody>
      </p:sp>
      <p:sp>
        <p:nvSpPr>
          <p:cNvPr id="11" name="Rectangle 10"/>
          <p:cNvSpPr/>
          <p:nvPr/>
        </p:nvSpPr>
        <p:spPr>
          <a:xfrm>
            <a:off x="6248400" y="914400"/>
            <a:ext cx="1981200" cy="1600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b="1" dirty="0"/>
              <a:t>PROGRESS MONITORING,</a:t>
            </a:r>
          </a:p>
          <a:p>
            <a:r>
              <a:rPr lang="en-US" b="1" dirty="0"/>
              <a:t>ANNUAL REVIEW,</a:t>
            </a:r>
          </a:p>
          <a:p>
            <a:r>
              <a:rPr lang="en-US" b="1" dirty="0"/>
              <a:t>AND REEVALUATION</a:t>
            </a:r>
            <a:endParaRPr lang="en-US" dirty="0"/>
          </a:p>
        </p:txBody>
      </p:sp>
      <p:sp>
        <p:nvSpPr>
          <p:cNvPr id="12" name="Down Arrow 11"/>
          <p:cNvSpPr/>
          <p:nvPr/>
        </p:nvSpPr>
        <p:spPr>
          <a:xfrm>
            <a:off x="1524000" y="2286000"/>
            <a:ext cx="484632"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1447800" y="4191000"/>
            <a:ext cx="484632"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endCxn id="7" idx="1"/>
          </p:cNvCxnSpPr>
          <p:nvPr/>
        </p:nvCxnSpPr>
        <p:spPr>
          <a:xfrm rot="5400000" flipH="1" flipV="1">
            <a:off x="1295400" y="3200400"/>
            <a:ext cx="4038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Down Arrow 17"/>
          <p:cNvSpPr/>
          <p:nvPr/>
        </p:nvSpPr>
        <p:spPr>
          <a:xfrm>
            <a:off x="4343400" y="2286000"/>
            <a:ext cx="484632"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4419600" y="4267200"/>
            <a:ext cx="484632"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rot="5400000" flipH="1" flipV="1">
            <a:off x="4191000" y="3429000"/>
            <a:ext cx="3429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a:bodyPr>
          <a:lstStyle/>
          <a:p>
            <a:pPr algn="just">
              <a:buFont typeface="Wingdings" pitchFamily="2" charset="2"/>
              <a:buChar char="Ø"/>
            </a:pPr>
            <a:r>
              <a:rPr lang="en-GB" sz="2800" dirty="0"/>
              <a:t>IDEA mandates a sequence of events schools must follow to identify and educate children with disabilities</a:t>
            </a:r>
            <a:r>
              <a:rPr lang="en-GB" dirty="0"/>
              <a:t>.</a:t>
            </a:r>
          </a:p>
          <a:p>
            <a:pPr algn="just">
              <a:buNone/>
            </a:pPr>
            <a:endParaRPr lang="en-GB" sz="1100" dirty="0"/>
          </a:p>
          <a:p>
            <a:pPr>
              <a:buFont typeface="Wingdings" pitchFamily="2" charset="2"/>
              <a:buChar char="q"/>
            </a:pPr>
            <a:r>
              <a:rPr lang="en-GB" b="1" dirty="0"/>
              <a:t>Pre-referral Process</a:t>
            </a:r>
          </a:p>
          <a:p>
            <a:pPr algn="just">
              <a:buFont typeface="Wingdings" pitchFamily="2" charset="2"/>
              <a:buChar char="Ø"/>
            </a:pPr>
            <a:r>
              <a:rPr lang="en-GB" sz="2800" dirty="0"/>
              <a:t>A child’s special education need  may comes to the school’s attention from </a:t>
            </a:r>
            <a:r>
              <a:rPr lang="en-GB" sz="2800" dirty="0">
                <a:solidFill>
                  <a:srgbClr val="FF0000"/>
                </a:solidFill>
              </a:rPr>
              <a:t>two sources</a:t>
            </a:r>
            <a:r>
              <a:rPr lang="en-GB" sz="2800" dirty="0"/>
              <a:t>:</a:t>
            </a:r>
          </a:p>
          <a:p>
            <a:pPr lvl="1" algn="just">
              <a:buFont typeface="Wingdings" pitchFamily="2" charset="2"/>
              <a:buChar char="Ø"/>
            </a:pPr>
            <a:r>
              <a:rPr lang="en-GB" dirty="0"/>
              <a:t>A </a:t>
            </a:r>
            <a:r>
              <a:rPr lang="en-GB" dirty="0">
                <a:solidFill>
                  <a:srgbClr val="FF0000"/>
                </a:solidFill>
              </a:rPr>
              <a:t>teacher or parent </a:t>
            </a:r>
            <a:r>
              <a:rPr lang="en-GB" dirty="0"/>
              <a:t>reports concern about differences in learning, behaviour, or development or </a:t>
            </a:r>
          </a:p>
          <a:p>
            <a:pPr lvl="1" algn="just">
              <a:buFont typeface="Wingdings" pitchFamily="2" charset="2"/>
              <a:buChar char="Ø"/>
            </a:pPr>
            <a:r>
              <a:rPr lang="en-GB" dirty="0"/>
              <a:t>the results of a </a:t>
            </a:r>
            <a:r>
              <a:rPr lang="en-GB" dirty="0">
                <a:solidFill>
                  <a:srgbClr val="FF0000"/>
                </a:solidFill>
              </a:rPr>
              <a:t>screening test </a:t>
            </a:r>
            <a:r>
              <a:rPr lang="en-GB" dirty="0"/>
              <a:t>suggest a possible disability.</a:t>
            </a:r>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rmAutofit fontScale="92500"/>
          </a:bodyPr>
          <a:lstStyle/>
          <a:p>
            <a:pPr algn="just">
              <a:buFont typeface="Wingdings" pitchFamily="2" charset="2"/>
              <a:buChar char="Ø"/>
            </a:pPr>
            <a:r>
              <a:rPr lang="en-GB" sz="2800" dirty="0"/>
              <a:t>Before referring the child for </a:t>
            </a:r>
            <a:r>
              <a:rPr lang="en-GB" sz="2800" dirty="0">
                <a:solidFill>
                  <a:srgbClr val="FF0000"/>
                </a:solidFill>
              </a:rPr>
              <a:t>formal testing </a:t>
            </a:r>
            <a:r>
              <a:rPr lang="en-GB" sz="2800" dirty="0"/>
              <a:t>and evaluation for special education, most schools initiate </a:t>
            </a:r>
            <a:r>
              <a:rPr lang="en-GB" sz="2800" dirty="0">
                <a:solidFill>
                  <a:srgbClr val="FF0000"/>
                </a:solidFill>
              </a:rPr>
              <a:t>a </a:t>
            </a:r>
            <a:r>
              <a:rPr lang="en-GB" sz="2800" b="1" dirty="0" err="1">
                <a:solidFill>
                  <a:srgbClr val="FF0000"/>
                </a:solidFill>
              </a:rPr>
              <a:t>prereferral</a:t>
            </a:r>
            <a:r>
              <a:rPr lang="en-GB" sz="2800" dirty="0">
                <a:solidFill>
                  <a:srgbClr val="FF0000"/>
                </a:solidFill>
              </a:rPr>
              <a:t> intervention </a:t>
            </a:r>
            <a:r>
              <a:rPr lang="en-GB" sz="2800" dirty="0"/>
              <a:t>process.</a:t>
            </a:r>
          </a:p>
          <a:p>
            <a:pPr algn="just">
              <a:buNone/>
            </a:pPr>
            <a:endParaRPr lang="en-GB" sz="1000" dirty="0"/>
          </a:p>
          <a:p>
            <a:pPr algn="just">
              <a:buFont typeface="Wingdings" pitchFamily="2" charset="2"/>
              <a:buChar char="Ø"/>
            </a:pPr>
            <a:r>
              <a:rPr lang="en-GB" sz="2800" dirty="0"/>
              <a:t>school have begun using a more formal and systematic </a:t>
            </a:r>
            <a:r>
              <a:rPr lang="en-GB" sz="2800" b="1" dirty="0" err="1"/>
              <a:t>prereferral</a:t>
            </a:r>
            <a:r>
              <a:rPr lang="en-GB" sz="2800" dirty="0"/>
              <a:t> process called </a:t>
            </a:r>
            <a:r>
              <a:rPr lang="en-GB" sz="2800" b="1" dirty="0"/>
              <a:t>response to intervention (RTI).</a:t>
            </a:r>
          </a:p>
          <a:p>
            <a:pPr algn="just">
              <a:buNone/>
            </a:pPr>
            <a:endParaRPr lang="en-GB" sz="1500" b="1" dirty="0"/>
          </a:p>
          <a:p>
            <a:pPr algn="just">
              <a:buFont typeface="Wingdings" pitchFamily="2" charset="2"/>
              <a:buChar char="Ø"/>
            </a:pPr>
            <a:r>
              <a:rPr lang="en-GB" sz="2800" dirty="0"/>
              <a:t>The </a:t>
            </a:r>
            <a:r>
              <a:rPr lang="en-GB" sz="2800" dirty="0" err="1"/>
              <a:t>prereferal</a:t>
            </a:r>
            <a:r>
              <a:rPr lang="en-GB" sz="2800" dirty="0"/>
              <a:t> intervention is provided by a </a:t>
            </a:r>
            <a:r>
              <a:rPr lang="en-GB" sz="2800" dirty="0">
                <a:solidFill>
                  <a:srgbClr val="FF0000"/>
                </a:solidFill>
              </a:rPr>
              <a:t>team consisting:</a:t>
            </a:r>
          </a:p>
          <a:p>
            <a:pPr lvl="1"/>
            <a:r>
              <a:rPr lang="en-US" sz="2600" dirty="0"/>
              <a:t>the school principal or designated administrator;</a:t>
            </a:r>
          </a:p>
          <a:p>
            <a:pPr lvl="1"/>
            <a:r>
              <a:rPr lang="en-US" sz="2600" dirty="0"/>
              <a:t>school nurse; </a:t>
            </a:r>
          </a:p>
          <a:p>
            <a:pPr lvl="1"/>
            <a:r>
              <a:rPr lang="en-US" sz="2600" dirty="0"/>
              <a:t>guidance counselor; </a:t>
            </a:r>
          </a:p>
          <a:p>
            <a:pPr lvl="1"/>
            <a:r>
              <a:rPr lang="en-US" sz="2600" dirty="0"/>
              <a:t>several classroom teachers with experience across different grade levels; and </a:t>
            </a:r>
          </a:p>
          <a:p>
            <a:pPr lvl="1"/>
            <a:r>
              <a:rPr lang="en-US" sz="2600" dirty="0"/>
              <a:t>one or more special education teachers, at least one of whom is skilled in designing behavior intervention plans.</a:t>
            </a:r>
            <a:r>
              <a:rPr lang="en-GB" sz="2600" dirty="0"/>
              <a:t> </a:t>
            </a:r>
          </a:p>
          <a:p>
            <a:pPr algn="just">
              <a:buNone/>
            </a:pP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rmAutofit lnSpcReduction="10000"/>
          </a:bodyPr>
          <a:lstStyle/>
          <a:p>
            <a:pPr>
              <a:buNone/>
            </a:pPr>
            <a:r>
              <a:rPr lang="en-GB" b="1" dirty="0"/>
              <a:t>2. Evaluation and Eligibility Determination</a:t>
            </a:r>
          </a:p>
          <a:p>
            <a:pPr algn="just">
              <a:buFont typeface="Wingdings" pitchFamily="2" charset="2"/>
              <a:buChar char="Ø"/>
            </a:pPr>
            <a:r>
              <a:rPr lang="en-US" sz="2600" dirty="0"/>
              <a:t>To be </a:t>
            </a:r>
            <a:r>
              <a:rPr lang="en-US" sz="2600" dirty="0">
                <a:solidFill>
                  <a:srgbClr val="FF0000"/>
                </a:solidFill>
              </a:rPr>
              <a:t>eligible</a:t>
            </a:r>
            <a:r>
              <a:rPr lang="en-US" sz="2600" dirty="0"/>
              <a:t> for special education and related services, a child must have a disability and need specially designed instruction.</a:t>
            </a:r>
          </a:p>
          <a:p>
            <a:pPr algn="just">
              <a:buFont typeface="Wingdings" pitchFamily="2" charset="2"/>
              <a:buChar char="Ø"/>
            </a:pPr>
            <a:r>
              <a:rPr lang="en-US" sz="2600" dirty="0"/>
              <a:t>all children suspected of having a disability receive a nondiscriminatory </a:t>
            </a:r>
            <a:r>
              <a:rPr lang="en-US" sz="2600" b="1" dirty="0" err="1"/>
              <a:t>multifactored</a:t>
            </a:r>
            <a:r>
              <a:rPr lang="en-US" sz="2600" b="1" dirty="0"/>
              <a:t> evaluation (MFE). </a:t>
            </a:r>
          </a:p>
          <a:p>
            <a:pPr algn="just">
              <a:buFont typeface="Wingdings" pitchFamily="2" charset="2"/>
              <a:buChar char="Ø"/>
            </a:pPr>
            <a:r>
              <a:rPr lang="en-US" sz="2600" b="1" dirty="0"/>
              <a:t>Either </a:t>
            </a:r>
            <a:r>
              <a:rPr lang="en-US" sz="2600" dirty="0"/>
              <a:t>the school or the parents can request that a child be evaluated for special education.</a:t>
            </a:r>
          </a:p>
          <a:p>
            <a:pPr algn="just">
              <a:buFont typeface="Wingdings" pitchFamily="2" charset="2"/>
              <a:buChar char="Ø"/>
            </a:pPr>
            <a:r>
              <a:rPr lang="en-US" sz="2600" dirty="0"/>
              <a:t>the parents must be notified of the school’s intent to test their child, and they must give their consent to the evaluation</a:t>
            </a:r>
          </a:p>
          <a:p>
            <a:pPr algn="just">
              <a:buFont typeface="Wingdings" pitchFamily="2" charset="2"/>
              <a:buChar char="Ø"/>
            </a:pPr>
            <a:r>
              <a:rPr lang="en-US" sz="2800" dirty="0"/>
              <a:t>Within 60 days of receiving parental consent for evaluation, the school district must complete the evaluation to determine whether the child has a disability and identify the educational needs of the child</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19800"/>
          </a:xfrm>
        </p:spPr>
        <p:txBody>
          <a:bodyPr>
            <a:normAutofit/>
          </a:bodyPr>
          <a:lstStyle/>
          <a:p>
            <a:pPr algn="just">
              <a:buFont typeface="Wingdings" pitchFamily="2" charset="2"/>
              <a:buChar char="Ø"/>
            </a:pPr>
            <a:r>
              <a:rPr lang="en-US" sz="2800" dirty="0">
                <a:latin typeface="Times New Roman" pitchFamily="18" charset="0"/>
                <a:cs typeface="Times New Roman" pitchFamily="18" charset="0"/>
              </a:rPr>
              <a:t>The presence of impairments  </a:t>
            </a:r>
            <a:r>
              <a:rPr lang="en-US" sz="2800" dirty="0">
                <a:solidFill>
                  <a:srgbClr val="FF0000"/>
                </a:solidFill>
                <a:latin typeface="Times New Roman" pitchFamily="18" charset="0"/>
                <a:cs typeface="Times New Roman" pitchFamily="18" charset="0"/>
              </a:rPr>
              <a:t>do not necessarily </a:t>
            </a:r>
            <a:r>
              <a:rPr lang="en-US" sz="2800" dirty="0">
                <a:latin typeface="Times New Roman" pitchFamily="18" charset="0"/>
                <a:cs typeface="Times New Roman" pitchFamily="18" charset="0"/>
              </a:rPr>
              <a:t>indicate that a </a:t>
            </a:r>
            <a:r>
              <a:rPr lang="en-US" sz="2800" dirty="0">
                <a:solidFill>
                  <a:srgbClr val="FF0000"/>
                </a:solidFill>
                <a:latin typeface="Times New Roman" pitchFamily="18" charset="0"/>
                <a:cs typeface="Times New Roman" pitchFamily="18" charset="0"/>
              </a:rPr>
              <a:t>disease is present </a:t>
            </a:r>
            <a:r>
              <a:rPr lang="en-US" sz="2800" dirty="0">
                <a:latin typeface="Times New Roman" pitchFamily="18" charset="0"/>
                <a:cs typeface="Times New Roman" pitchFamily="18" charset="0"/>
              </a:rPr>
              <a:t>or that the individual should be regarded as sick.</a:t>
            </a:r>
          </a:p>
          <a:p>
            <a:pPr>
              <a:buNone/>
            </a:pPr>
            <a:endParaRPr lang="en-US" sz="2800" dirty="0">
              <a:latin typeface="Times New Roman" pitchFamily="18" charset="0"/>
              <a:cs typeface="Times New Roman" pitchFamily="18" charset="0"/>
            </a:endParaRPr>
          </a:p>
          <a:p>
            <a:pPr algn="just">
              <a:buFont typeface="Wingdings" pitchFamily="2" charset="2"/>
              <a:buChar char="Ø"/>
            </a:pPr>
            <a:r>
              <a:rPr lang="en-US" sz="2800" dirty="0"/>
              <a:t>Impairments can be temporary or permanent; progressive, regressive or static; intermittent or continuous. </a:t>
            </a:r>
            <a:endParaRPr lang="en-US" sz="2800" dirty="0">
              <a:latin typeface="Times New Roman" pitchFamily="18" charset="0"/>
              <a:cs typeface="Times New Roman" pitchFamily="18" charset="0"/>
            </a:endParaRPr>
          </a:p>
          <a:p>
            <a:pPr>
              <a:buNone/>
            </a:pPr>
            <a:endParaRPr lang="en-US" sz="2800" dirty="0">
              <a:latin typeface="Times New Roman" pitchFamily="18" charset="0"/>
              <a:cs typeface="Times New Roman" pitchFamily="18" charset="0"/>
            </a:endParaRPr>
          </a:p>
          <a:p>
            <a:pPr lvl="0" algn="just">
              <a:buFont typeface="Wingdings" pitchFamily="2" charset="2"/>
              <a:buChar char="q"/>
            </a:pPr>
            <a:r>
              <a:rPr lang="en-US" sz="2800" b="1" dirty="0">
                <a:solidFill>
                  <a:srgbClr val="FF0000"/>
                </a:solidFill>
              </a:rPr>
              <a:t>Disability is </a:t>
            </a:r>
            <a:r>
              <a:rPr lang="en-US" sz="2800" dirty="0"/>
              <a:t>any </a:t>
            </a:r>
            <a:r>
              <a:rPr lang="en-US" sz="2800" dirty="0">
                <a:solidFill>
                  <a:srgbClr val="FF0000"/>
                </a:solidFill>
              </a:rPr>
              <a:t>restriction</a:t>
            </a:r>
            <a:r>
              <a:rPr lang="en-US" sz="2800" dirty="0"/>
              <a:t> or </a:t>
            </a:r>
            <a:r>
              <a:rPr lang="en-US" sz="2800" dirty="0">
                <a:solidFill>
                  <a:srgbClr val="FF0000"/>
                </a:solidFill>
              </a:rPr>
              <a:t>lack</a:t>
            </a:r>
            <a:r>
              <a:rPr lang="en-US" sz="2800" dirty="0"/>
              <a:t> (resulting from an impairment) of ability to perform an activity in the manner or within the range considered normal for a human being. </a:t>
            </a: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rmAutofit/>
          </a:bodyPr>
          <a:lstStyle/>
          <a:p>
            <a:pPr>
              <a:buNone/>
            </a:pPr>
            <a:r>
              <a:rPr lang="en-US" b="1" dirty="0"/>
              <a:t>3. Program Planning</a:t>
            </a:r>
          </a:p>
          <a:p>
            <a:pPr algn="just">
              <a:buFont typeface="Wingdings" pitchFamily="2" charset="2"/>
              <a:buChar char="Ø"/>
            </a:pPr>
            <a:r>
              <a:rPr lang="en-US" sz="2800" dirty="0"/>
              <a:t>If the evaluation team determines that a child has a disability, an individualized education program (IEP) is formed. </a:t>
            </a:r>
          </a:p>
          <a:p>
            <a:pPr algn="just">
              <a:buFont typeface="Wingdings" pitchFamily="2" charset="2"/>
              <a:buChar char="Ø"/>
            </a:pPr>
            <a:r>
              <a:rPr lang="en-US" sz="2800" dirty="0"/>
              <a:t>The IEP team determines:</a:t>
            </a:r>
          </a:p>
          <a:p>
            <a:pPr lvl="1" algn="just"/>
            <a:r>
              <a:rPr lang="en-US" dirty="0"/>
              <a:t> the what (learning goals and objectives), </a:t>
            </a:r>
          </a:p>
          <a:p>
            <a:pPr lvl="1" algn="just"/>
            <a:r>
              <a:rPr lang="en-US" dirty="0"/>
              <a:t>How (specialized instruction and related services), </a:t>
            </a:r>
          </a:p>
          <a:p>
            <a:pPr lvl="1" algn="just"/>
            <a:r>
              <a:rPr lang="en-US" dirty="0"/>
              <a:t>who (teachers and related-service providers),and </a:t>
            </a:r>
          </a:p>
          <a:p>
            <a:pPr lvl="1" algn="just"/>
            <a:r>
              <a:rPr lang="en-US" dirty="0"/>
              <a:t>when (frequency of specialized instruction and related services) of a child’s special education program. </a:t>
            </a:r>
          </a:p>
          <a:p>
            <a:pPr algn="just">
              <a:buFont typeface="Wingdings" pitchFamily="2" charset="2"/>
              <a:buChar char="Ø"/>
            </a:pPr>
            <a:r>
              <a:rPr lang="en-US" sz="2800" dirty="0"/>
              <a:t>The IEP is the </a:t>
            </a:r>
            <a:r>
              <a:rPr lang="en-US" sz="2800" dirty="0">
                <a:solidFill>
                  <a:srgbClr val="FF0000"/>
                </a:solidFill>
              </a:rPr>
              <a:t>centerpiece</a:t>
            </a:r>
            <a:r>
              <a:rPr lang="en-US" sz="2800" dirty="0"/>
              <a:t> of the special education process.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lstStyle/>
          <a:p>
            <a:pPr>
              <a:buNone/>
            </a:pPr>
            <a:r>
              <a:rPr lang="en-US" b="1" dirty="0"/>
              <a:t>4. Placement</a:t>
            </a:r>
          </a:p>
          <a:p>
            <a:pPr algn="just">
              <a:buFont typeface="Wingdings" pitchFamily="2" charset="2"/>
              <a:buChar char="Ø"/>
            </a:pPr>
            <a:r>
              <a:rPr lang="en-US" dirty="0"/>
              <a:t>After the IEP team determines the child’s educational needs and the special education and related services necessary to meet those needs, </a:t>
            </a:r>
          </a:p>
          <a:p>
            <a:pPr algn="just">
              <a:buFont typeface="Wingdings" pitchFamily="2" charset="2"/>
              <a:buChar char="Ø"/>
            </a:pPr>
            <a:endParaRPr lang="en-US" dirty="0"/>
          </a:p>
          <a:p>
            <a:pPr algn="just">
              <a:buFont typeface="Wingdings" pitchFamily="2" charset="2"/>
              <a:buChar char="Ø"/>
            </a:pPr>
            <a:r>
              <a:rPr lang="en-US" dirty="0"/>
              <a:t>the team then determines an educational setting in which the child can receive an appropriate education in the least restrictive environment (LRE).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rmAutofit/>
          </a:bodyPr>
          <a:lstStyle/>
          <a:p>
            <a:pPr algn="just">
              <a:buNone/>
            </a:pPr>
            <a:r>
              <a:rPr lang="en-US" b="1" dirty="0"/>
              <a:t>5. </a:t>
            </a:r>
            <a:r>
              <a:rPr lang="en-US" sz="2400" b="1" dirty="0"/>
              <a:t>Progress Monitoring, Annual Review, and Reevaluation</a:t>
            </a:r>
          </a:p>
          <a:p>
            <a:pPr algn="just">
              <a:buNone/>
            </a:pPr>
            <a:endParaRPr lang="en-US" sz="1000" b="1" dirty="0"/>
          </a:p>
          <a:p>
            <a:pPr algn="just">
              <a:buNone/>
            </a:pPr>
            <a:r>
              <a:rPr lang="en-US" sz="2800" b="1" dirty="0"/>
              <a:t>      ONGOING PROGRESS MONITORING</a:t>
            </a:r>
          </a:p>
          <a:p>
            <a:pPr algn="just">
              <a:buFont typeface="Wingdings" pitchFamily="2" charset="2"/>
              <a:buChar char="Ø"/>
            </a:pPr>
            <a:r>
              <a:rPr lang="en-US" sz="2800" dirty="0"/>
              <a:t>The effectiveness of the IEP plan is determined through a continuous monitoring of student progress  </a:t>
            </a:r>
          </a:p>
          <a:p>
            <a:pPr algn="just">
              <a:buNone/>
            </a:pPr>
            <a:r>
              <a:rPr lang="en-US" sz="2800" b="1" dirty="0"/>
              <a:t>        ANNUAL REVIEW</a:t>
            </a:r>
          </a:p>
          <a:p>
            <a:pPr algn="just">
              <a:buFont typeface="Wingdings" pitchFamily="2" charset="2"/>
              <a:buChar char="Ø"/>
            </a:pPr>
            <a:r>
              <a:rPr lang="en-US" sz="2800" dirty="0"/>
              <a:t>A child’s IEP is not intended to be a permanent document.</a:t>
            </a:r>
          </a:p>
          <a:p>
            <a:pPr algn="just">
              <a:buNone/>
            </a:pPr>
            <a:endParaRPr lang="en-US" sz="1100" dirty="0"/>
          </a:p>
          <a:p>
            <a:pPr algn="just">
              <a:buFont typeface="Wingdings" pitchFamily="2" charset="2"/>
              <a:buChar char="Ø"/>
            </a:pPr>
            <a:r>
              <a:rPr lang="en-US" sz="2800" dirty="0"/>
              <a:t>The IEP must be thoroughly reviewed periodically, at least annually. </a:t>
            </a:r>
          </a:p>
          <a:p>
            <a:pPr algn="just">
              <a:buNone/>
            </a:pPr>
            <a:endParaRPr lang="en-US" sz="1400" dirty="0"/>
          </a:p>
          <a:p>
            <a:pPr algn="just">
              <a:buFont typeface="Wingdings" pitchFamily="2" charset="2"/>
              <a:buChar char="Ø"/>
            </a:pPr>
            <a:r>
              <a:rPr lang="en-US" sz="2800" dirty="0"/>
              <a:t>The IEP team revises the IEP to address any lack of expected progress in meeting annual goals or changes in the child’s needs.</a:t>
            </a:r>
          </a:p>
          <a:p>
            <a:pPr>
              <a:buFont typeface="Wingdings" pitchFamily="2" charset="2"/>
              <a:buChar char="Ø"/>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rmAutofit fontScale="92500" lnSpcReduction="20000"/>
          </a:bodyPr>
          <a:lstStyle/>
          <a:p>
            <a:pPr>
              <a:buNone/>
            </a:pPr>
            <a:r>
              <a:rPr lang="en-US" b="1" dirty="0"/>
              <a:t>        REEVALUATION</a:t>
            </a:r>
          </a:p>
          <a:p>
            <a:pPr algn="just">
              <a:buFont typeface="Wingdings" pitchFamily="2" charset="2"/>
              <a:buChar char="Ø"/>
            </a:pPr>
            <a:r>
              <a:rPr lang="en-US" sz="2800" dirty="0"/>
              <a:t>For some students, the specially designed instruction and related services they receive:</a:t>
            </a:r>
          </a:p>
          <a:p>
            <a:pPr lvl="1" algn="just"/>
            <a:r>
              <a:rPr lang="en-US" dirty="0"/>
              <a:t> </a:t>
            </a:r>
            <a:r>
              <a:rPr lang="en-US" dirty="0">
                <a:solidFill>
                  <a:srgbClr val="FF0000"/>
                </a:solidFill>
              </a:rPr>
              <a:t>may ameliorate a problem </a:t>
            </a:r>
            <a:r>
              <a:rPr lang="en-US" dirty="0"/>
              <a:t>(e.g., speech therapy for an articulation disorder) or </a:t>
            </a:r>
          </a:p>
          <a:p>
            <a:pPr lvl="1" algn="just"/>
            <a:r>
              <a:rPr lang="en-US" dirty="0"/>
              <a:t>accommodate an impairment (e.g., a prosthesis or mobility device) such that they no longer need, or are eligible for, special education.</a:t>
            </a:r>
          </a:p>
          <a:p>
            <a:pPr lvl="1" algn="just">
              <a:buNone/>
            </a:pPr>
            <a:endParaRPr lang="en-US" sz="800" dirty="0"/>
          </a:p>
          <a:p>
            <a:pPr algn="just">
              <a:buFont typeface="Wingdings" pitchFamily="2" charset="2"/>
              <a:buChar char="Ø"/>
            </a:pPr>
            <a:r>
              <a:rPr lang="en-US" sz="2800" dirty="0"/>
              <a:t>At least once every 3 years, the school must conduct an MFE of each child with a disability to determine if the child still needs special education.</a:t>
            </a:r>
          </a:p>
          <a:p>
            <a:pPr algn="just">
              <a:buNone/>
            </a:pPr>
            <a:endParaRPr lang="en-US" sz="1900" b="1" dirty="0"/>
          </a:p>
          <a:p>
            <a:pPr algn="just">
              <a:buFont typeface="Wingdings" pitchFamily="2" charset="2"/>
              <a:buChar char="Ø"/>
            </a:pPr>
            <a:r>
              <a:rPr lang="en-US" dirty="0"/>
              <a:t>If the IEP team decides that a disability is no longer present or that the child’s education is no longer adversely affected by the disability, the student is </a:t>
            </a:r>
            <a:r>
              <a:rPr lang="en-US" dirty="0">
                <a:solidFill>
                  <a:srgbClr val="FF0000"/>
                </a:solidFill>
              </a:rPr>
              <a:t>declassified</a:t>
            </a:r>
            <a:r>
              <a:rPr lang="en-US" dirty="0"/>
              <a:t>, and special education </a:t>
            </a:r>
            <a:r>
              <a:rPr lang="en-US" dirty="0">
                <a:solidFill>
                  <a:srgbClr val="FF0000"/>
                </a:solidFill>
              </a:rPr>
              <a:t>discontinues</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4400" b="1" dirty="0"/>
          </a:p>
          <a:p>
            <a:pPr algn="ctr">
              <a:buNone/>
            </a:pPr>
            <a:r>
              <a:rPr lang="en-US" sz="4400" b="1" dirty="0"/>
              <a:t>Identification, Assessment and Intervention with Children with Special Needs </a:t>
            </a:r>
            <a:endParaRPr lang="en-GB" sz="4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fontScale="85000" lnSpcReduction="20000"/>
          </a:bodyPr>
          <a:lstStyle/>
          <a:p>
            <a:pPr algn="just">
              <a:buFont typeface="Wingdings" pitchFamily="2" charset="2"/>
              <a:buChar char="Ø"/>
            </a:pPr>
            <a:endParaRPr lang="en-US" sz="3100" dirty="0"/>
          </a:p>
          <a:p>
            <a:pPr algn="just">
              <a:buFont typeface="Wingdings" pitchFamily="2" charset="2"/>
              <a:buChar char="Ø"/>
            </a:pPr>
            <a:r>
              <a:rPr lang="en-US" sz="3100" dirty="0"/>
              <a:t>Two main purposes of identification and assessment of students with disabilities are: </a:t>
            </a:r>
          </a:p>
          <a:p>
            <a:pPr marL="971550" lvl="1" indent="-514350" algn="just">
              <a:buAutoNum type="arabicPeriod"/>
            </a:pPr>
            <a:r>
              <a:rPr lang="en-US" sz="3100" dirty="0"/>
              <a:t>to determine whether they are </a:t>
            </a:r>
            <a:r>
              <a:rPr lang="en-US" sz="3100" dirty="0">
                <a:solidFill>
                  <a:srgbClr val="FF0000"/>
                </a:solidFill>
              </a:rPr>
              <a:t>eligible for special </a:t>
            </a:r>
            <a:r>
              <a:rPr lang="en-US" sz="3100" dirty="0"/>
              <a:t>education services and, if they are eligible ,</a:t>
            </a:r>
          </a:p>
          <a:p>
            <a:pPr marL="971550" lvl="1" indent="-514350" algn="just">
              <a:buAutoNum type="arabicPeriod"/>
            </a:pPr>
            <a:r>
              <a:rPr lang="en-US" sz="3100" dirty="0"/>
              <a:t> to determine </a:t>
            </a:r>
            <a:r>
              <a:rPr lang="en-US" sz="3100" dirty="0">
                <a:solidFill>
                  <a:srgbClr val="FF0000"/>
                </a:solidFill>
              </a:rPr>
              <a:t>what those services </a:t>
            </a:r>
            <a:r>
              <a:rPr lang="en-US" sz="3100" dirty="0"/>
              <a:t>will be </a:t>
            </a:r>
          </a:p>
          <a:p>
            <a:pPr marL="971550" lvl="1" indent="-514350" algn="just">
              <a:buNone/>
            </a:pPr>
            <a:endParaRPr lang="en-US" dirty="0"/>
          </a:p>
          <a:p>
            <a:pPr algn="just">
              <a:buFont typeface="Wingdings" pitchFamily="2" charset="2"/>
              <a:buChar char="Ø"/>
            </a:pPr>
            <a:r>
              <a:rPr lang="en-US" sz="3000" dirty="0"/>
              <a:t>Eligibility for special education requires two findings</a:t>
            </a:r>
          </a:p>
          <a:p>
            <a:pPr algn="just">
              <a:buNone/>
            </a:pPr>
            <a:r>
              <a:rPr lang="en-US" sz="3000" dirty="0"/>
              <a:t> </a:t>
            </a:r>
          </a:p>
          <a:p>
            <a:pPr lvl="1" algn="just">
              <a:buFont typeface="Wingdings" pitchFamily="2" charset="2"/>
              <a:buChar char="Ø"/>
            </a:pPr>
            <a:r>
              <a:rPr lang="en-US" dirty="0"/>
              <a:t>The student must </a:t>
            </a:r>
            <a:r>
              <a:rPr lang="en-US" dirty="0">
                <a:solidFill>
                  <a:srgbClr val="FF0000"/>
                </a:solidFill>
              </a:rPr>
              <a:t>meet the criteria </a:t>
            </a:r>
            <a:r>
              <a:rPr lang="en-US" dirty="0"/>
              <a:t>for at least one of the 13 disability recognized in the IDEA  and</a:t>
            </a:r>
          </a:p>
          <a:p>
            <a:pPr lvl="1" algn="just">
              <a:buNone/>
            </a:pPr>
            <a:endParaRPr lang="en-US" dirty="0"/>
          </a:p>
          <a:p>
            <a:pPr lvl="1" algn="just">
              <a:buFont typeface="Wingdings" pitchFamily="2" charset="2"/>
              <a:buChar char="Ø"/>
            </a:pPr>
            <a:r>
              <a:rPr lang="en-US" dirty="0"/>
              <a:t> special education and/or related services must be required for the student to receive an appropriate education </a:t>
            </a:r>
          </a:p>
          <a:p>
            <a:pPr>
              <a:buNone/>
            </a:pPr>
            <a:endParaRPr lang="en-US" dirty="0"/>
          </a:p>
          <a:p>
            <a:pPr>
              <a:buNone/>
            </a:pPr>
            <a:r>
              <a:rPr lang="en-US" dirty="0"/>
              <a:t>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15000"/>
          </a:xfrm>
        </p:spPr>
        <p:txBody>
          <a:bodyPr>
            <a:normAutofit fontScale="70000" lnSpcReduction="20000"/>
          </a:bodyPr>
          <a:lstStyle/>
          <a:p>
            <a:pPr algn="just">
              <a:buFont typeface="Wingdings" pitchFamily="2" charset="2"/>
              <a:buChar char="v"/>
            </a:pPr>
            <a:r>
              <a:rPr lang="en-US" sz="4200" b="1" dirty="0"/>
              <a:t>Identification</a:t>
            </a:r>
            <a:r>
              <a:rPr lang="en-US" sz="4200" dirty="0"/>
              <a:t> is detecting the existence of certain impairment or disorder that adversely affects learning.</a:t>
            </a:r>
          </a:p>
          <a:p>
            <a:pPr>
              <a:buNone/>
            </a:pPr>
            <a:r>
              <a:rPr lang="en-US" dirty="0"/>
              <a:t> </a:t>
            </a:r>
          </a:p>
          <a:p>
            <a:pPr algn="just">
              <a:buFont typeface="Wingdings" pitchFamily="2" charset="2"/>
              <a:buChar char="v"/>
            </a:pPr>
            <a:r>
              <a:rPr lang="en-US" sz="4200" dirty="0"/>
              <a:t>During identification the following variables should be considered</a:t>
            </a:r>
          </a:p>
          <a:p>
            <a:pPr lvl="1">
              <a:buFont typeface="Wingdings" pitchFamily="2" charset="2"/>
              <a:buChar char="ü"/>
            </a:pPr>
            <a:r>
              <a:rPr lang="en-US" sz="4200" dirty="0"/>
              <a:t>Academic area(reading, writing, speaking)</a:t>
            </a:r>
            <a:endParaRPr lang="en-GB" sz="4200" dirty="0"/>
          </a:p>
          <a:p>
            <a:pPr lvl="1">
              <a:buFont typeface="Wingdings" pitchFamily="2" charset="2"/>
              <a:buChar char="ü"/>
            </a:pPr>
            <a:r>
              <a:rPr lang="en-US" sz="4200" dirty="0"/>
              <a:t>Overall achievement</a:t>
            </a:r>
            <a:endParaRPr lang="en-GB" sz="4200" dirty="0"/>
          </a:p>
          <a:p>
            <a:pPr lvl="1">
              <a:buFont typeface="Wingdings" pitchFamily="2" charset="2"/>
              <a:buChar char="ü"/>
            </a:pPr>
            <a:r>
              <a:rPr lang="en-US" sz="4200" dirty="0"/>
              <a:t>General Intelligence (ability to learn understand)</a:t>
            </a:r>
            <a:endParaRPr lang="en-GB" sz="4200" dirty="0"/>
          </a:p>
          <a:p>
            <a:pPr lvl="1">
              <a:buFont typeface="Wingdings" pitchFamily="2" charset="2"/>
              <a:buChar char="ü"/>
            </a:pPr>
            <a:r>
              <a:rPr lang="en-US" sz="4200" dirty="0"/>
              <a:t>Socio-emotional Status (interaction with teachers, peers).</a:t>
            </a:r>
            <a:endParaRPr lang="en-GB" sz="4200" dirty="0"/>
          </a:p>
          <a:p>
            <a:pPr lvl="1">
              <a:buFont typeface="Wingdings" pitchFamily="2" charset="2"/>
              <a:buChar char="ü"/>
            </a:pPr>
            <a:r>
              <a:rPr lang="en-US" sz="4200" dirty="0"/>
              <a:t>Existence of disability </a:t>
            </a:r>
            <a:endParaRPr lang="en-GB" sz="4200"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867400"/>
          </a:xfrm>
        </p:spPr>
        <p:txBody>
          <a:bodyPr/>
          <a:lstStyle/>
          <a:p>
            <a:pPr>
              <a:buFont typeface="Wingdings" pitchFamily="2" charset="2"/>
              <a:buChar char="v"/>
            </a:pPr>
            <a:r>
              <a:rPr lang="en-US" b="1" dirty="0"/>
              <a:t>Techniques of Identification</a:t>
            </a:r>
            <a:endParaRPr lang="en-GB" sz="2800" dirty="0"/>
          </a:p>
          <a:p>
            <a:pPr algn="just">
              <a:buFont typeface="Wingdings" pitchFamily="2" charset="2"/>
              <a:buChar char="ü"/>
            </a:pPr>
            <a:r>
              <a:rPr lang="en-US" dirty="0"/>
              <a:t>Observation -of two types </a:t>
            </a:r>
            <a:endParaRPr lang="en-GB" sz="2800" dirty="0"/>
          </a:p>
          <a:p>
            <a:pPr lvl="0" algn="just">
              <a:buNone/>
            </a:pPr>
            <a:r>
              <a:rPr lang="en-US" dirty="0"/>
              <a:t>1. </a:t>
            </a:r>
            <a:r>
              <a:rPr lang="en-US" dirty="0">
                <a:solidFill>
                  <a:srgbClr val="FF0000"/>
                </a:solidFill>
              </a:rPr>
              <a:t>non-systemic (informal) observation </a:t>
            </a:r>
            <a:endParaRPr lang="en-GB" sz="2800" dirty="0">
              <a:solidFill>
                <a:srgbClr val="FF0000"/>
              </a:solidFill>
            </a:endParaRPr>
          </a:p>
          <a:p>
            <a:pPr lvl="1" algn="just"/>
            <a:r>
              <a:rPr lang="en-US" dirty="0"/>
              <a:t>Simply watching children and note the behavior, characteristics and personal interaction </a:t>
            </a:r>
          </a:p>
          <a:p>
            <a:pPr lvl="1" algn="just">
              <a:buNone/>
            </a:pPr>
            <a:endParaRPr lang="en-GB" sz="2400" dirty="0"/>
          </a:p>
          <a:p>
            <a:pPr lvl="0" algn="just">
              <a:buNone/>
            </a:pPr>
            <a:r>
              <a:rPr lang="en-US" dirty="0"/>
              <a:t>2. </a:t>
            </a:r>
            <a:r>
              <a:rPr lang="en-US" dirty="0">
                <a:solidFill>
                  <a:srgbClr val="FF0000"/>
                </a:solidFill>
              </a:rPr>
              <a:t>Systemic Observation </a:t>
            </a:r>
            <a:endParaRPr lang="en-GB" sz="2800" dirty="0">
              <a:solidFill>
                <a:srgbClr val="FF0000"/>
              </a:solidFill>
            </a:endParaRPr>
          </a:p>
          <a:p>
            <a:pPr lvl="1" algn="just"/>
            <a:r>
              <a:rPr lang="en-US" dirty="0"/>
              <a:t>Teachers focus on certain precisely defined behavior and measure its frequency, duration and magnitude. </a:t>
            </a:r>
            <a:endParaRPr lang="en-GB" sz="2400"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943600"/>
          </a:xfrm>
        </p:spPr>
        <p:txBody>
          <a:bodyPr/>
          <a:lstStyle/>
          <a:p>
            <a:pPr>
              <a:buFont typeface="Wingdings" pitchFamily="2" charset="2"/>
              <a:buChar char="v"/>
            </a:pPr>
            <a:r>
              <a:rPr lang="en-US" b="1" dirty="0"/>
              <a:t>Assessment: its </a:t>
            </a:r>
            <a:r>
              <a:rPr lang="en-US" dirty="0"/>
              <a:t>purpose is to </a:t>
            </a:r>
            <a:r>
              <a:rPr lang="en-US" b="1" dirty="0"/>
              <a:t>determine </a:t>
            </a:r>
          </a:p>
          <a:p>
            <a:pPr lvl="1"/>
            <a:r>
              <a:rPr lang="en-US" dirty="0"/>
              <a:t>whether a child exhibits a developmental problem, </a:t>
            </a:r>
          </a:p>
          <a:p>
            <a:pPr lvl="1"/>
            <a:r>
              <a:rPr lang="en-US" dirty="0"/>
              <a:t>what the problem is,</a:t>
            </a:r>
          </a:p>
          <a:p>
            <a:pPr lvl="1"/>
            <a:r>
              <a:rPr lang="en-US" dirty="0"/>
              <a:t> its causes, </a:t>
            </a:r>
          </a:p>
          <a:p>
            <a:pPr lvl="1"/>
            <a:r>
              <a:rPr lang="en-US" dirty="0"/>
              <a:t>its potential course, </a:t>
            </a:r>
          </a:p>
          <a:p>
            <a:pPr lvl="1"/>
            <a:r>
              <a:rPr lang="en-US" dirty="0"/>
              <a:t>its developmental consequences, and </a:t>
            </a:r>
          </a:p>
          <a:p>
            <a:pPr lvl="1"/>
            <a:r>
              <a:rPr lang="en-US" dirty="0"/>
              <a:t>the best approaches to intervention and remediation.</a:t>
            </a:r>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324600"/>
          </a:xfrm>
        </p:spPr>
        <p:txBody>
          <a:bodyPr>
            <a:normAutofit fontScale="92500"/>
          </a:bodyPr>
          <a:lstStyle/>
          <a:p>
            <a:pPr algn="just">
              <a:buFont typeface="Wingdings" pitchFamily="2" charset="2"/>
              <a:buChar char="Ø"/>
            </a:pPr>
            <a:r>
              <a:rPr lang="en-US" sz="2800" dirty="0"/>
              <a:t>In educational context assessment is any </a:t>
            </a:r>
            <a:r>
              <a:rPr lang="en-US" sz="2800" dirty="0">
                <a:solidFill>
                  <a:srgbClr val="FF0000"/>
                </a:solidFill>
              </a:rPr>
              <a:t>process of gathering data </a:t>
            </a:r>
            <a:r>
              <a:rPr lang="en-US" sz="2800" dirty="0"/>
              <a:t>on a pupil’s current behavior, language, motor skills, and other areas of functioning</a:t>
            </a:r>
          </a:p>
          <a:p>
            <a:pPr algn="just">
              <a:buFont typeface="Wingdings" pitchFamily="2" charset="2"/>
              <a:buChar char="Ø"/>
            </a:pPr>
            <a:endParaRPr lang="en-US" sz="2800" dirty="0"/>
          </a:p>
          <a:p>
            <a:pPr algn="just">
              <a:buFont typeface="Wingdings" pitchFamily="2" charset="2"/>
              <a:buChar char="Ø"/>
            </a:pPr>
            <a:r>
              <a:rPr lang="en-US" sz="2800" dirty="0"/>
              <a:t>In special education, assessment data are required not only </a:t>
            </a:r>
            <a:r>
              <a:rPr lang="en-US" sz="2800" dirty="0">
                <a:solidFill>
                  <a:srgbClr val="FF0000"/>
                </a:solidFill>
              </a:rPr>
              <a:t>for prescribing programs </a:t>
            </a:r>
            <a:r>
              <a:rPr lang="en-US" sz="2800" dirty="0"/>
              <a:t>but also for determining when pupils will </a:t>
            </a:r>
            <a:r>
              <a:rPr lang="en-US" sz="2800" dirty="0">
                <a:solidFill>
                  <a:srgbClr val="FF0000"/>
                </a:solidFill>
              </a:rPr>
              <a:t>enter and leave</a:t>
            </a:r>
            <a:r>
              <a:rPr lang="en-US" sz="2800" dirty="0"/>
              <a:t> programs. </a:t>
            </a:r>
          </a:p>
          <a:p>
            <a:pPr algn="just">
              <a:buFont typeface="Wingdings" pitchFamily="2" charset="2"/>
              <a:buChar char="Ø"/>
            </a:pPr>
            <a:endParaRPr lang="en-US" sz="2800" dirty="0"/>
          </a:p>
          <a:p>
            <a:pPr algn="just">
              <a:buFont typeface="Wingdings" pitchFamily="2" charset="2"/>
              <a:buChar char="Ø"/>
            </a:pPr>
            <a:r>
              <a:rPr lang="en-US" sz="2800" dirty="0"/>
              <a:t>Assessment is </a:t>
            </a:r>
            <a:r>
              <a:rPr lang="en-US" sz="2800" dirty="0">
                <a:solidFill>
                  <a:srgbClr val="FF0000"/>
                </a:solidFill>
              </a:rPr>
              <a:t>more detailed investigation </a:t>
            </a:r>
            <a:r>
              <a:rPr lang="en-US" sz="2800" dirty="0"/>
              <a:t>than identification.</a:t>
            </a:r>
          </a:p>
          <a:p>
            <a:pPr algn="just">
              <a:buFont typeface="Wingdings" pitchFamily="2" charset="2"/>
              <a:buChar char="Ø"/>
            </a:pPr>
            <a:endParaRPr lang="en-US" sz="2800" dirty="0"/>
          </a:p>
          <a:p>
            <a:pPr algn="just">
              <a:buFont typeface="Wingdings" pitchFamily="2" charset="2"/>
              <a:buChar char="Ø"/>
            </a:pPr>
            <a:r>
              <a:rPr lang="en-US" sz="2800" dirty="0"/>
              <a:t> It can be defined as a global term for observing, gathering, recording and interpreting information to </a:t>
            </a:r>
            <a:r>
              <a:rPr lang="en-US" sz="2800" dirty="0">
                <a:solidFill>
                  <a:srgbClr val="FF0000"/>
                </a:solidFill>
              </a:rPr>
              <a:t>make </a:t>
            </a:r>
            <a:r>
              <a:rPr lang="en-US" sz="2800" b="1" dirty="0">
                <a:solidFill>
                  <a:srgbClr val="FF0000"/>
                </a:solidFill>
              </a:rPr>
              <a:t>instructional</a:t>
            </a:r>
            <a:r>
              <a:rPr lang="en-US" sz="2800" dirty="0">
                <a:solidFill>
                  <a:srgbClr val="FF0000"/>
                </a:solidFill>
              </a:rPr>
              <a:t> </a:t>
            </a:r>
            <a:r>
              <a:rPr lang="en-US" sz="2800" b="1" dirty="0">
                <a:solidFill>
                  <a:srgbClr val="FF0000"/>
                </a:solidFill>
              </a:rPr>
              <a:t>decision</a:t>
            </a:r>
            <a:r>
              <a:rPr lang="en-US" sz="2800" dirty="0">
                <a:solidFill>
                  <a:srgbClr val="FF0000"/>
                </a:solidFill>
              </a:rPr>
              <a:t> </a:t>
            </a:r>
            <a:r>
              <a:rPr lang="en-US" sz="2800" dirty="0"/>
              <a:t>about the student.</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92500" lnSpcReduction="10000"/>
          </a:bodyPr>
          <a:lstStyle/>
          <a:p>
            <a:pPr algn="just">
              <a:buFont typeface="Wingdings" pitchFamily="2" charset="2"/>
              <a:buChar char="Ø"/>
            </a:pPr>
            <a:r>
              <a:rPr lang="en-US" sz="2800" b="1" dirty="0">
                <a:latin typeface="Times New Roman" pitchFamily="18" charset="0"/>
                <a:cs typeface="Times New Roman" pitchFamily="18" charset="0"/>
              </a:rPr>
              <a:t>Disability is </a:t>
            </a:r>
            <a:r>
              <a:rPr lang="en-US" sz="2800" dirty="0">
                <a:latin typeface="Times New Roman" pitchFamily="18" charset="0"/>
                <a:cs typeface="Times New Roman" pitchFamily="18" charset="0"/>
              </a:rPr>
              <a:t>a condition </a:t>
            </a:r>
            <a:r>
              <a:rPr lang="en-US" sz="2800" dirty="0">
                <a:solidFill>
                  <a:srgbClr val="FF0000"/>
                </a:solidFill>
                <a:latin typeface="Times New Roman" pitchFamily="18" charset="0"/>
                <a:cs typeface="Times New Roman" pitchFamily="18" charset="0"/>
              </a:rPr>
              <a:t>caused by </a:t>
            </a:r>
            <a:r>
              <a:rPr lang="en-US" sz="2800" dirty="0">
                <a:latin typeface="Times New Roman" pitchFamily="18" charset="0"/>
                <a:cs typeface="Times New Roman" pitchFamily="18" charset="0"/>
              </a:rPr>
              <a:t>an accident, trauma, genetics or disease that may limit a person’s mobility, hearing, vision, speech or cognitive function.</a:t>
            </a:r>
          </a:p>
          <a:p>
            <a:pPr algn="just">
              <a:buFont typeface="Wingdings" pitchFamily="2" charset="2"/>
              <a:buChar char="Ø"/>
            </a:pPr>
            <a:endParaRPr lang="en-US" sz="2800" dirty="0">
              <a:latin typeface="Times New Roman" pitchFamily="18" charset="0"/>
              <a:cs typeface="Times New Roman" pitchFamily="18" charset="0"/>
            </a:endParaRPr>
          </a:p>
          <a:p>
            <a:pPr algn="just">
              <a:buNone/>
            </a:pPr>
            <a:endParaRPr lang="en-US" sz="1400" dirty="0">
              <a:latin typeface="Times New Roman" pitchFamily="18" charset="0"/>
              <a:cs typeface="Times New Roman" pitchFamily="18" charset="0"/>
            </a:endParaRPr>
          </a:p>
          <a:p>
            <a:pPr algn="just">
              <a:buFont typeface="Wingdings" pitchFamily="2" charset="2"/>
              <a:buChar char="Ø"/>
            </a:pPr>
            <a:r>
              <a:rPr lang="en-US" dirty="0">
                <a:latin typeface="Times New Roman" pitchFamily="18" charset="0"/>
                <a:cs typeface="Times New Roman" pitchFamily="18" charset="0"/>
              </a:rPr>
              <a:t>It is </a:t>
            </a:r>
            <a:r>
              <a:rPr lang="en-US" dirty="0">
                <a:solidFill>
                  <a:srgbClr val="FF0000"/>
                </a:solidFill>
                <a:latin typeface="Times New Roman" pitchFamily="18" charset="0"/>
                <a:cs typeface="Times New Roman" pitchFamily="18" charset="0"/>
              </a:rPr>
              <a:t>incapacity</a:t>
            </a:r>
            <a:r>
              <a:rPr lang="en-US" dirty="0">
                <a:latin typeface="Times New Roman" pitchFamily="18" charset="0"/>
                <a:cs typeface="Times New Roman" pitchFamily="18" charset="0"/>
              </a:rPr>
              <a:t> recognized </a:t>
            </a:r>
            <a:r>
              <a:rPr lang="en-US" dirty="0">
                <a:solidFill>
                  <a:srgbClr val="FF0000"/>
                </a:solidFill>
                <a:latin typeface="Times New Roman" pitchFamily="18" charset="0"/>
                <a:cs typeface="Times New Roman" pitchFamily="18" charset="0"/>
              </a:rPr>
              <a:t>by law </a:t>
            </a:r>
            <a:r>
              <a:rPr lang="en-US" dirty="0">
                <a:latin typeface="Times New Roman" pitchFamily="18" charset="0"/>
                <a:cs typeface="Times New Roman" pitchFamily="18" charset="0"/>
              </a:rPr>
              <a:t>as limiting or preventing, for example, mobility. </a:t>
            </a:r>
          </a:p>
          <a:p>
            <a:pPr algn="just">
              <a:buNone/>
            </a:pPr>
            <a:endParaRPr lang="en-US" dirty="0">
              <a:latin typeface="Times New Roman" pitchFamily="18" charset="0"/>
              <a:cs typeface="Times New Roman" pitchFamily="18" charset="0"/>
            </a:endParaRPr>
          </a:p>
          <a:p>
            <a:pPr algn="just">
              <a:buFont typeface="Wingdings" pitchFamily="2" charset="2"/>
              <a:buChar char="Ø"/>
            </a:pPr>
            <a:r>
              <a:rPr lang="en-US" dirty="0"/>
              <a:t>A </a:t>
            </a:r>
            <a:r>
              <a:rPr lang="en-US" b="1" dirty="0"/>
              <a:t>disability exists </a:t>
            </a:r>
            <a:r>
              <a:rPr lang="en-US" dirty="0"/>
              <a:t>when an impairment limits a person’s ability to perform certain tasks (e.g., walk, see, etc)</a:t>
            </a:r>
            <a:endParaRPr lang="en-US" dirty="0">
              <a:latin typeface="Times New Roman" pitchFamily="18" charset="0"/>
              <a:cs typeface="Times New Roman" pitchFamily="18" charset="0"/>
            </a:endParaRPr>
          </a:p>
          <a:p>
            <a:pPr algn="just">
              <a:buNone/>
            </a:pPr>
            <a:endParaRPr lang="en-US" dirty="0">
              <a:latin typeface="Times New Roman" pitchFamily="18" charset="0"/>
              <a:cs typeface="Times New Roman" pitchFamily="18" charset="0"/>
            </a:endParaRPr>
          </a:p>
          <a:p>
            <a:pPr algn="just">
              <a:buFont typeface="Wingdings" pitchFamily="2" charset="2"/>
              <a:buChar char="Ø"/>
            </a:pPr>
            <a:r>
              <a:rPr lang="en-US" dirty="0">
                <a:latin typeface="Times New Roman" pitchFamily="18" charset="0"/>
                <a:cs typeface="Times New Roman" pitchFamily="18" charset="0"/>
              </a:rPr>
              <a:t>It can be also be defined as a </a:t>
            </a:r>
            <a:r>
              <a:rPr lang="en-US" dirty="0">
                <a:solidFill>
                  <a:srgbClr val="FF0000"/>
                </a:solidFill>
                <a:latin typeface="Times New Roman" pitchFamily="18" charset="0"/>
                <a:cs typeface="Times New Roman" pitchFamily="18" charset="0"/>
              </a:rPr>
              <a:t>functional limitation </a:t>
            </a:r>
          </a:p>
          <a:p>
            <a:pPr algn="just">
              <a:buNone/>
            </a:pP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lstStyle/>
          <a:p>
            <a:pPr algn="just"/>
            <a:r>
              <a:rPr lang="en-US" dirty="0"/>
              <a:t>It is </a:t>
            </a:r>
            <a:r>
              <a:rPr lang="en-US" dirty="0">
                <a:solidFill>
                  <a:srgbClr val="FF0000"/>
                </a:solidFill>
              </a:rPr>
              <a:t>not a single operation</a:t>
            </a:r>
            <a:r>
              <a:rPr lang="en-US" dirty="0"/>
              <a:t>, but an ongoing process undertaken by a </a:t>
            </a:r>
            <a:r>
              <a:rPr lang="en-US" dirty="0">
                <a:solidFill>
                  <a:srgbClr val="FF0000"/>
                </a:solidFill>
              </a:rPr>
              <a:t>team of professionals,</a:t>
            </a:r>
          </a:p>
          <a:p>
            <a:pPr>
              <a:buNone/>
            </a:pPr>
            <a:endParaRPr lang="en-US" dirty="0"/>
          </a:p>
          <a:p>
            <a:pPr algn="just"/>
            <a:r>
              <a:rPr lang="en-GB" dirty="0"/>
              <a:t>Assessment should be</a:t>
            </a:r>
            <a:r>
              <a:rPr lang="en-US" dirty="0"/>
              <a:t>: </a:t>
            </a:r>
            <a:r>
              <a:rPr lang="en-GB" b="1" dirty="0"/>
              <a:t>comprehensive</a:t>
            </a:r>
            <a:r>
              <a:rPr lang="en-GB" dirty="0"/>
              <a:t>, </a:t>
            </a:r>
            <a:r>
              <a:rPr lang="en-GB" b="1" dirty="0"/>
              <a:t>continuous</a:t>
            </a:r>
            <a:r>
              <a:rPr lang="en-GB" dirty="0"/>
              <a:t>, and </a:t>
            </a:r>
            <a:r>
              <a:rPr lang="en-GB" b="1" dirty="0"/>
              <a:t>multidisciplinary</a:t>
            </a:r>
          </a:p>
          <a:p>
            <a:pPr>
              <a:buNone/>
            </a:pPr>
            <a:endParaRPr lang="en-GB" b="1" dirty="0"/>
          </a:p>
          <a:p>
            <a:pPr>
              <a:buFont typeface="Wingdings" pitchFamily="2" charset="2"/>
              <a:buChar char="v"/>
            </a:pPr>
            <a:r>
              <a:rPr lang="en-US" b="1" dirty="0">
                <a:solidFill>
                  <a:srgbClr val="FF0000"/>
                </a:solidFill>
              </a:rPr>
              <a:t>Techniques of Assessment </a:t>
            </a:r>
            <a:endParaRPr lang="en-GB" dirty="0">
              <a:solidFill>
                <a:srgbClr val="FF0000"/>
              </a:solidFill>
            </a:endParaRPr>
          </a:p>
          <a:p>
            <a:pPr lvl="0"/>
            <a:r>
              <a:rPr lang="en-US" dirty="0"/>
              <a:t>Interview, Observation, Checklist, Portfolio, Tests (classroom -test, Standardize test like Intelligence test).</a:t>
            </a:r>
            <a:endParaRPr lang="en-GB"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GB" dirty="0"/>
          </a:p>
          <a:p>
            <a:pPr>
              <a:buNone/>
            </a:pPr>
            <a:endParaRPr lang="en-GB" dirty="0"/>
          </a:p>
          <a:p>
            <a:pPr algn="ctr">
              <a:buNone/>
            </a:pPr>
            <a:r>
              <a:rPr lang="en-GB" sz="3600" dirty="0">
                <a:latin typeface="Times New Roman" pitchFamily="18" charset="0"/>
                <a:cs typeface="Times New Roman" pitchFamily="18" charset="0"/>
              </a:rPr>
              <a:t>Educational Alternatives for Children with Special Needs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pPr>
              <a:buFont typeface="Wingdings" pitchFamily="2" charset="2"/>
              <a:buChar char="v"/>
            </a:pPr>
            <a:r>
              <a:rPr lang="en-US" b="1" dirty="0"/>
              <a:t> Levels of educational Placement in Special Needs Education </a:t>
            </a:r>
            <a:endParaRPr lang="en-GB" dirty="0"/>
          </a:p>
          <a:p>
            <a:pPr algn="just">
              <a:buFont typeface="Wingdings" pitchFamily="2" charset="2"/>
              <a:buChar char="Ø"/>
            </a:pPr>
            <a:r>
              <a:rPr lang="en-US" dirty="0"/>
              <a:t>CWDs and their families need a </a:t>
            </a:r>
            <a:r>
              <a:rPr lang="en-US" dirty="0">
                <a:solidFill>
                  <a:srgbClr val="FF0000"/>
                </a:solidFill>
              </a:rPr>
              <a:t>wide range </a:t>
            </a:r>
            <a:r>
              <a:rPr lang="en-US" dirty="0"/>
              <a:t>of special education and related services. </a:t>
            </a:r>
          </a:p>
          <a:p>
            <a:pPr algn="just">
              <a:buFont typeface="Wingdings" pitchFamily="2" charset="2"/>
              <a:buChar char="Ø"/>
            </a:pPr>
            <a:endParaRPr lang="en-US" sz="1200" dirty="0"/>
          </a:p>
          <a:p>
            <a:pPr algn="just">
              <a:buFont typeface="Wingdings" pitchFamily="2" charset="2"/>
              <a:buChar char="Ø"/>
            </a:pPr>
            <a:r>
              <a:rPr lang="en-US" dirty="0"/>
              <a:t>Today most schools provides a </a:t>
            </a:r>
            <a:r>
              <a:rPr lang="en-US" dirty="0">
                <a:solidFill>
                  <a:srgbClr val="FF0000"/>
                </a:solidFill>
              </a:rPr>
              <a:t>continuum of services</a:t>
            </a:r>
            <a:r>
              <a:rPr lang="en-US" dirty="0"/>
              <a:t> that is a range </a:t>
            </a:r>
            <a:r>
              <a:rPr lang="en-US" dirty="0">
                <a:solidFill>
                  <a:srgbClr val="FF0000"/>
                </a:solidFill>
              </a:rPr>
              <a:t>of placement </a:t>
            </a:r>
            <a:r>
              <a:rPr lang="en-US" dirty="0"/>
              <a:t>and service options</a:t>
            </a:r>
          </a:p>
          <a:p>
            <a:pPr algn="just">
              <a:buFont typeface="Wingdings" pitchFamily="2" charset="2"/>
              <a:buChar char="Ø"/>
            </a:pPr>
            <a:endParaRPr lang="en-US" dirty="0"/>
          </a:p>
          <a:p>
            <a:pPr algn="just">
              <a:buFont typeface="Wingdings" pitchFamily="2" charset="2"/>
              <a:buChar char="Ø"/>
            </a:pPr>
            <a:r>
              <a:rPr lang="en-US" dirty="0"/>
              <a:t>The placements ranging from </a:t>
            </a:r>
            <a:r>
              <a:rPr lang="en-US" dirty="0">
                <a:solidFill>
                  <a:srgbClr val="FF0000"/>
                </a:solidFill>
              </a:rPr>
              <a:t>regular</a:t>
            </a:r>
            <a:r>
              <a:rPr lang="en-US" dirty="0"/>
              <a:t> classroom to special schools and </a:t>
            </a:r>
            <a:r>
              <a:rPr lang="en-US" dirty="0">
                <a:solidFill>
                  <a:srgbClr val="FF0000"/>
                </a:solidFill>
              </a:rPr>
              <a:t>residential</a:t>
            </a:r>
            <a:r>
              <a:rPr lang="en-US" dirty="0"/>
              <a:t> facilities</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p>
            <a:pPr algn="just">
              <a:buFont typeface="Wingdings" pitchFamily="2" charset="2"/>
              <a:buChar char="Ø"/>
            </a:pPr>
            <a:r>
              <a:rPr lang="en-GB" dirty="0"/>
              <a:t>That is from a </a:t>
            </a:r>
            <a:r>
              <a:rPr lang="en-GB" dirty="0">
                <a:solidFill>
                  <a:srgbClr val="FF0000"/>
                </a:solidFill>
              </a:rPr>
              <a:t>few special </a:t>
            </a:r>
            <a:r>
              <a:rPr lang="en-GB" dirty="0"/>
              <a:t>provisions by the regular class teacher to twenty </a:t>
            </a:r>
            <a:r>
              <a:rPr lang="en-GB" dirty="0">
                <a:solidFill>
                  <a:srgbClr val="FF0000"/>
                </a:solidFill>
              </a:rPr>
              <a:t>four hours residential</a:t>
            </a:r>
            <a:r>
              <a:rPr lang="en-GB" dirty="0"/>
              <a:t> care in special facilities   </a:t>
            </a:r>
          </a:p>
          <a:p>
            <a:pPr algn="just">
              <a:buNone/>
            </a:pPr>
            <a:endParaRPr lang="en-GB" sz="2000" dirty="0"/>
          </a:p>
          <a:p>
            <a:pPr algn="just">
              <a:buFont typeface="Wingdings" pitchFamily="2" charset="2"/>
              <a:buChar char="Ø"/>
            </a:pPr>
            <a:r>
              <a:rPr lang="en-GB" dirty="0">
                <a:solidFill>
                  <a:srgbClr val="FF0000"/>
                </a:solidFill>
              </a:rPr>
              <a:t>Who</a:t>
            </a:r>
            <a:r>
              <a:rPr lang="en-GB" dirty="0"/>
              <a:t> educates and </a:t>
            </a:r>
            <a:r>
              <a:rPr lang="en-GB" dirty="0">
                <a:solidFill>
                  <a:srgbClr val="FF0000"/>
                </a:solidFill>
              </a:rPr>
              <a:t>where</a:t>
            </a:r>
            <a:r>
              <a:rPr lang="en-GB" dirty="0"/>
              <a:t> exceptional children receive their education depends on:</a:t>
            </a:r>
          </a:p>
          <a:p>
            <a:pPr marL="971550" lvl="1" indent="-514350" algn="just">
              <a:buAutoNum type="arabicPeriod"/>
            </a:pPr>
            <a:r>
              <a:rPr lang="en-GB" dirty="0"/>
              <a:t>How much the student </a:t>
            </a:r>
            <a:r>
              <a:rPr lang="en-GB" dirty="0">
                <a:solidFill>
                  <a:srgbClr val="FF0000"/>
                </a:solidFill>
              </a:rPr>
              <a:t>differ from average </a:t>
            </a:r>
            <a:r>
              <a:rPr lang="en-GB" dirty="0"/>
              <a:t>students</a:t>
            </a:r>
          </a:p>
          <a:p>
            <a:pPr marL="971550" lvl="1" indent="-514350" algn="just">
              <a:buNone/>
            </a:pPr>
            <a:endParaRPr lang="en-GB" dirty="0"/>
          </a:p>
          <a:p>
            <a:pPr lvl="1" algn="just">
              <a:buNone/>
            </a:pPr>
            <a:r>
              <a:rPr lang="en-GB" dirty="0"/>
              <a:t>2. what </a:t>
            </a:r>
            <a:r>
              <a:rPr lang="en-GB" dirty="0">
                <a:solidFill>
                  <a:srgbClr val="FF0000"/>
                </a:solidFill>
              </a:rPr>
              <a:t>resources are available </a:t>
            </a:r>
            <a:r>
              <a:rPr lang="en-GB" dirty="0"/>
              <a:t>in the school and community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fontScale="92500" lnSpcReduction="10000"/>
          </a:bodyPr>
          <a:lstStyle/>
          <a:p>
            <a:pPr>
              <a:buFont typeface="Wingdings" pitchFamily="2" charset="2"/>
              <a:buChar char="q"/>
            </a:pPr>
            <a:r>
              <a:rPr lang="en-US" b="1" dirty="0"/>
              <a:t>What is included in the continuum of services? </a:t>
            </a:r>
          </a:p>
          <a:p>
            <a:pPr>
              <a:buFont typeface="Wingdings" pitchFamily="2" charset="2"/>
              <a:buChar char="Ø"/>
            </a:pPr>
            <a:r>
              <a:rPr lang="en-US" sz="2800" dirty="0"/>
              <a:t>The continuum of special education services for school-age students with disabilities is an </a:t>
            </a:r>
            <a:r>
              <a:rPr lang="en-US" sz="2800" dirty="0">
                <a:solidFill>
                  <a:srgbClr val="FF0000"/>
                </a:solidFill>
              </a:rPr>
              <a:t>array of services </a:t>
            </a:r>
            <a:r>
              <a:rPr lang="en-US" sz="2800" dirty="0"/>
              <a:t>to meet an individual student's needs that includes: </a:t>
            </a:r>
          </a:p>
          <a:p>
            <a:pPr>
              <a:buNone/>
            </a:pPr>
            <a:endParaRPr lang="en-US" sz="1400" dirty="0"/>
          </a:p>
          <a:p>
            <a:pPr>
              <a:buFont typeface="Wingdings" pitchFamily="2" charset="2"/>
              <a:buChar char="Ø"/>
            </a:pPr>
            <a:r>
              <a:rPr lang="en-US" sz="2800" dirty="0"/>
              <a:t>consultant teacher services (direct and/or indirect) </a:t>
            </a:r>
          </a:p>
          <a:p>
            <a:pPr>
              <a:buNone/>
            </a:pPr>
            <a:endParaRPr lang="en-US" sz="2800" dirty="0"/>
          </a:p>
          <a:p>
            <a:pPr>
              <a:buFont typeface="Wingdings" pitchFamily="2" charset="2"/>
              <a:buChar char="Ø"/>
            </a:pPr>
            <a:r>
              <a:rPr lang="en-US" sz="2800" dirty="0"/>
              <a:t>resource room services </a:t>
            </a:r>
          </a:p>
          <a:p>
            <a:pPr>
              <a:buNone/>
            </a:pPr>
            <a:endParaRPr lang="en-US" sz="2800" dirty="0"/>
          </a:p>
          <a:p>
            <a:pPr>
              <a:buFont typeface="Wingdings" pitchFamily="2" charset="2"/>
              <a:buChar char="Ø"/>
            </a:pPr>
            <a:r>
              <a:rPr lang="en-US" sz="2800" dirty="0"/>
              <a:t>related services </a:t>
            </a:r>
          </a:p>
          <a:p>
            <a:pPr>
              <a:buNone/>
            </a:pPr>
            <a:endParaRPr lang="en-US" sz="2800" dirty="0"/>
          </a:p>
          <a:p>
            <a:pPr>
              <a:buFont typeface="Wingdings" pitchFamily="2" charset="2"/>
              <a:buChar char="Ø"/>
            </a:pPr>
            <a:r>
              <a:rPr lang="en-US" sz="2800" dirty="0"/>
              <a:t>integrated co-teaching services </a:t>
            </a:r>
          </a:p>
          <a:p>
            <a:pPr>
              <a:buNone/>
            </a:pPr>
            <a:endParaRPr lang="en-US" sz="2800" dirty="0"/>
          </a:p>
          <a:p>
            <a:pPr>
              <a:buFont typeface="Wingdings" pitchFamily="2" charset="2"/>
              <a:buChar char="Ø"/>
            </a:pPr>
            <a:r>
              <a:rPr lang="en-US" sz="2800" dirty="0"/>
              <a:t>special class.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normAutofit fontScale="92500" lnSpcReduction="20000"/>
          </a:bodyPr>
          <a:lstStyle/>
          <a:p>
            <a:pPr>
              <a:buFont typeface="Wingdings" pitchFamily="2" charset="2"/>
              <a:buChar char="v"/>
            </a:pPr>
            <a:r>
              <a:rPr lang="en-GB" b="1" dirty="0">
                <a:solidFill>
                  <a:srgbClr val="FF0000"/>
                </a:solidFill>
              </a:rPr>
              <a:t>Placement alternatives </a:t>
            </a:r>
          </a:p>
          <a:p>
            <a:pPr marL="514350" indent="-514350">
              <a:buAutoNum type="arabicPeriod"/>
            </a:pPr>
            <a:r>
              <a:rPr lang="en-GB" b="1" dirty="0"/>
              <a:t>Least restrictive environment (LRE)</a:t>
            </a:r>
          </a:p>
          <a:p>
            <a:pPr algn="just">
              <a:buFont typeface="Wingdings" pitchFamily="2" charset="2"/>
              <a:buChar char="Ø"/>
            </a:pPr>
            <a:r>
              <a:rPr lang="en-GB" sz="3000" dirty="0"/>
              <a:t>IDEA requires that every student with disabilities be educated in the least restrictive  environment (LRE). Specifically, the law stipulates that:</a:t>
            </a:r>
          </a:p>
          <a:p>
            <a:pPr>
              <a:buNone/>
            </a:pPr>
            <a:r>
              <a:rPr lang="en-GB" dirty="0"/>
              <a:t> </a:t>
            </a:r>
          </a:p>
          <a:p>
            <a:pPr algn="just">
              <a:buNone/>
            </a:pPr>
            <a:r>
              <a:rPr lang="en-GB" dirty="0"/>
              <a:t>    to the maximum extent appropriate, children with disabilities, including children in public or private institutions or other care facilities, are educated with  children who are not disabled, and special classes, separate schooling, or other removal of children with disabilities from the regular educational environment  occurs only when the nature or severity of the disability of a child is such that</a:t>
            </a:r>
            <a:r>
              <a:rPr lang="pt-BR" dirty="0"/>
              <a:t>(PL 108-446, Sec. 612 [a][5][A])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lstStyle/>
          <a:p>
            <a:pPr algn="just">
              <a:buFont typeface="Wingdings" pitchFamily="2" charset="2"/>
              <a:buChar char="Ø"/>
            </a:pPr>
            <a:r>
              <a:rPr lang="en-GB" dirty="0"/>
              <a:t>The LRE is the setting that is most similar to a general education classroom and </a:t>
            </a:r>
          </a:p>
          <a:p>
            <a:pPr algn="just">
              <a:buFont typeface="Wingdings" pitchFamily="2" charset="2"/>
              <a:buChar char="Ø"/>
            </a:pPr>
            <a:endParaRPr lang="en-GB" dirty="0"/>
          </a:p>
          <a:p>
            <a:pPr algn="just">
              <a:buFont typeface="Wingdings" pitchFamily="2" charset="2"/>
              <a:buChar char="Ø"/>
            </a:pPr>
            <a:r>
              <a:rPr lang="en-GB" dirty="0"/>
              <a:t>also meets the child’s special educational needs. </a:t>
            </a:r>
          </a:p>
          <a:p>
            <a:pPr algn="just">
              <a:buFont typeface="Wingdings" pitchFamily="2" charset="2"/>
              <a:buChar char="Ø"/>
            </a:pPr>
            <a:endParaRPr lang="en-GB" dirty="0"/>
          </a:p>
          <a:p>
            <a:pPr algn="just">
              <a:buFont typeface="Wingdings" pitchFamily="2" charset="2"/>
              <a:buChar char="Ø"/>
            </a:pPr>
            <a:r>
              <a:rPr lang="en-GB" dirty="0"/>
              <a:t>Least restrictive environment is a relative and  wholly individualized concept; it is not to be determined by disability category.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fontScale="92500" lnSpcReduction="20000"/>
          </a:bodyPr>
          <a:lstStyle/>
          <a:p>
            <a:pPr marL="514350" indent="-514350">
              <a:buFont typeface="Wingdings" pitchFamily="2" charset="2"/>
              <a:buChar char="q"/>
            </a:pPr>
            <a:r>
              <a:rPr lang="en-GB" b="1" dirty="0">
                <a:solidFill>
                  <a:srgbClr val="FF0000"/>
                </a:solidFill>
              </a:rPr>
              <a:t>Continuum of Alternative Placements </a:t>
            </a:r>
          </a:p>
          <a:p>
            <a:pPr marL="514350" indent="-514350" algn="just">
              <a:buFont typeface="Wingdings" pitchFamily="2" charset="2"/>
              <a:buChar char="Ø"/>
            </a:pPr>
            <a:r>
              <a:rPr lang="en-GB" dirty="0"/>
              <a:t>IDEA requires schools to provide a continuum of alternative placements —that is, a range of  placement and service options—to meet the individual needs of all students with disabilities</a:t>
            </a:r>
            <a:r>
              <a:rPr lang="en-GB" b="1" dirty="0"/>
              <a:t>. </a:t>
            </a:r>
          </a:p>
          <a:p>
            <a:pPr marL="514350" indent="-514350" algn="just">
              <a:buNone/>
            </a:pPr>
            <a:endParaRPr lang="en-GB" sz="1500" b="1" dirty="0"/>
          </a:p>
          <a:p>
            <a:pPr marL="514350" indent="-514350" algn="just">
              <a:buNone/>
            </a:pPr>
            <a:r>
              <a:rPr lang="en-GB" b="1" dirty="0"/>
              <a:t>Regular classroom </a:t>
            </a:r>
          </a:p>
          <a:p>
            <a:pPr marL="514350" indent="-514350" algn="just">
              <a:buFont typeface="Wingdings" pitchFamily="2" charset="2"/>
              <a:buChar char="Ø"/>
            </a:pPr>
            <a:r>
              <a:rPr lang="en-GB" sz="2800" dirty="0">
                <a:latin typeface="Times New Roman" pitchFamily="18" charset="0"/>
                <a:cs typeface="Times New Roman" pitchFamily="18" charset="0"/>
              </a:rPr>
              <a:t>Service is given by the regular teacher who is aware of the individual needs of students </a:t>
            </a:r>
          </a:p>
          <a:p>
            <a:pPr marL="514350" indent="-514350" algn="just">
              <a:buFont typeface="Wingdings" pitchFamily="2" charset="2"/>
              <a:buChar char="Ø"/>
            </a:pPr>
            <a:r>
              <a:rPr lang="en-GB" sz="2800" dirty="0">
                <a:latin typeface="Times New Roman" pitchFamily="18" charset="0"/>
                <a:cs typeface="Times New Roman" pitchFamily="18" charset="0"/>
              </a:rPr>
              <a:t>He/she may able to meet these needs </a:t>
            </a:r>
          </a:p>
          <a:p>
            <a:pPr marL="514350" indent="-514350" algn="just">
              <a:buFont typeface="Wingdings" pitchFamily="2" charset="2"/>
              <a:buChar char="Ø"/>
            </a:pPr>
            <a:r>
              <a:rPr lang="en-GB" sz="2800" dirty="0">
                <a:latin typeface="Times New Roman" pitchFamily="18" charset="0"/>
                <a:cs typeface="Times New Roman" pitchFamily="18" charset="0"/>
              </a:rPr>
              <a:t>Acquire appropriate materials and methods </a:t>
            </a:r>
          </a:p>
          <a:p>
            <a:pPr marL="514350" indent="-514350" algn="just">
              <a:buFont typeface="Wingdings" pitchFamily="2" charset="2"/>
              <a:buChar char="Ø"/>
            </a:pPr>
            <a:r>
              <a:rPr lang="en-GB" sz="2800" dirty="0">
                <a:latin typeface="Times New Roman" pitchFamily="18" charset="0"/>
                <a:cs typeface="Times New Roman" pitchFamily="18" charset="0"/>
              </a:rPr>
              <a:t>Direct service of specialists may not be required</a:t>
            </a:r>
          </a:p>
          <a:p>
            <a:pPr marL="514350" indent="-514350" algn="just">
              <a:buFont typeface="Wingdings" pitchFamily="2" charset="2"/>
              <a:buChar char="Ø"/>
            </a:pPr>
            <a:r>
              <a:rPr lang="en-GB" sz="2800" dirty="0">
                <a:latin typeface="Times New Roman" pitchFamily="18" charset="0"/>
                <a:cs typeface="Times New Roman" pitchFamily="18" charset="0"/>
              </a:rPr>
              <a:t>The expertise of the regular teacher might meet the student’s needs  </a:t>
            </a:r>
          </a:p>
          <a:p>
            <a:pPr marL="514350" indent="-514350">
              <a:buFont typeface="Wingdings" pitchFamily="2" charset="2"/>
              <a:buChar char="Ø"/>
            </a:pPr>
            <a:r>
              <a:rPr lang="en-GB" sz="2800" dirty="0">
                <a:latin typeface="Times New Roman" pitchFamily="18" charset="0"/>
                <a:cs typeface="Times New Roman" pitchFamily="18" charset="0"/>
              </a:rPr>
              <a:t>No truly special education is required to meet the needs of SEDs assigned at this level </a:t>
            </a:r>
          </a:p>
          <a:p>
            <a:pPr marL="514350" indent="-514350"/>
            <a:endParaRPr lang="en-GB" b="1" dirty="0"/>
          </a:p>
          <a:p>
            <a:pPr marL="514350" indent="-514350"/>
            <a:endParaRPr lang="en-GB" b="1" dirty="0"/>
          </a:p>
          <a:p>
            <a:pPr marL="514350" indent="-514350">
              <a:buNone/>
            </a:pPr>
            <a:endParaRPr lang="en-GB" b="1" dirty="0"/>
          </a:p>
          <a:p>
            <a:pPr>
              <a:buNone/>
            </a:pPr>
            <a:endParaRPr lang="en-GB"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fontScale="92500" lnSpcReduction="20000"/>
          </a:bodyPr>
          <a:lstStyle/>
          <a:p>
            <a:pPr>
              <a:buNone/>
            </a:pPr>
            <a:r>
              <a:rPr lang="en-GB" b="1" dirty="0">
                <a:solidFill>
                  <a:srgbClr val="FF0000"/>
                </a:solidFill>
              </a:rPr>
              <a:t>Regular classroom with consultation </a:t>
            </a:r>
          </a:p>
          <a:p>
            <a:pPr algn="just">
              <a:buFont typeface="Wingdings" pitchFamily="2" charset="2"/>
              <a:buChar char="Ø"/>
            </a:pPr>
            <a:r>
              <a:rPr lang="en-GB" dirty="0">
                <a:latin typeface="Times New Roman" pitchFamily="18" charset="0"/>
                <a:cs typeface="Times New Roman" pitchFamily="18" charset="0"/>
              </a:rPr>
              <a:t>the regular teacher might </a:t>
            </a:r>
            <a:r>
              <a:rPr lang="en-GB" dirty="0">
                <a:solidFill>
                  <a:srgbClr val="FF0000"/>
                </a:solidFill>
                <a:latin typeface="Times New Roman" pitchFamily="18" charset="0"/>
                <a:cs typeface="Times New Roman" pitchFamily="18" charset="0"/>
              </a:rPr>
              <a:t>need consultation </a:t>
            </a:r>
            <a:r>
              <a:rPr lang="en-GB" dirty="0">
                <a:latin typeface="Times New Roman" pitchFamily="18" charset="0"/>
                <a:cs typeface="Times New Roman" pitchFamily="18" charset="0"/>
              </a:rPr>
              <a:t>from special educator or other professionals</a:t>
            </a:r>
          </a:p>
          <a:p>
            <a:pPr algn="just">
              <a:buNone/>
            </a:pPr>
            <a:r>
              <a:rPr lang="en-GB" dirty="0">
                <a:latin typeface="Times New Roman" pitchFamily="18" charset="0"/>
                <a:cs typeface="Times New Roman" pitchFamily="18" charset="0"/>
              </a:rPr>
              <a:t> </a:t>
            </a:r>
            <a:endParaRPr lang="en-GB" sz="900" dirty="0">
              <a:latin typeface="Times New Roman" pitchFamily="18" charset="0"/>
              <a:cs typeface="Times New Roman" pitchFamily="18" charset="0"/>
            </a:endParaRPr>
          </a:p>
          <a:p>
            <a:pPr algn="just">
              <a:buFont typeface="Wingdings" pitchFamily="2" charset="2"/>
              <a:buChar char="Ø"/>
            </a:pPr>
            <a:r>
              <a:rPr lang="en-GB" dirty="0">
                <a:latin typeface="Times New Roman" pitchFamily="18" charset="0"/>
                <a:cs typeface="Times New Roman" pitchFamily="18" charset="0"/>
              </a:rPr>
              <a:t>The special educator might instruct the regular teacher on how to meet the needs of SEDs</a:t>
            </a:r>
          </a:p>
          <a:p>
            <a:pPr algn="just">
              <a:buNone/>
            </a:pPr>
            <a:endParaRPr lang="en-GB" sz="1500" dirty="0">
              <a:latin typeface="Times New Roman" pitchFamily="18" charset="0"/>
              <a:cs typeface="Times New Roman" pitchFamily="18" charset="0"/>
            </a:endParaRPr>
          </a:p>
          <a:p>
            <a:pPr algn="just">
              <a:buFont typeface="Wingdings" pitchFamily="2" charset="2"/>
              <a:buChar char="Ø"/>
            </a:pPr>
            <a:r>
              <a:rPr lang="en-GB" dirty="0">
                <a:latin typeface="Times New Roman" pitchFamily="18" charset="0"/>
                <a:cs typeface="Times New Roman" pitchFamily="18" charset="0"/>
              </a:rPr>
              <a:t>He might also direct the teacher to other facilities</a:t>
            </a:r>
          </a:p>
          <a:p>
            <a:pPr algn="just">
              <a:buNone/>
            </a:pPr>
            <a:r>
              <a:rPr lang="en-GB" dirty="0">
                <a:latin typeface="Times New Roman" pitchFamily="18" charset="0"/>
                <a:cs typeface="Times New Roman" pitchFamily="18" charset="0"/>
              </a:rPr>
              <a:t> </a:t>
            </a:r>
            <a:endParaRPr lang="en-GB" sz="1300" dirty="0">
              <a:latin typeface="Times New Roman" pitchFamily="18" charset="0"/>
              <a:cs typeface="Times New Roman" pitchFamily="18" charset="0"/>
            </a:endParaRPr>
          </a:p>
          <a:p>
            <a:pPr algn="just">
              <a:buFont typeface="Wingdings" pitchFamily="2" charset="2"/>
              <a:buChar char="Ø"/>
            </a:pPr>
            <a:r>
              <a:rPr lang="en-GB" dirty="0">
                <a:latin typeface="Times New Roman" pitchFamily="18" charset="0"/>
                <a:cs typeface="Times New Roman" pitchFamily="18" charset="0"/>
              </a:rPr>
              <a:t>Or demonstrate how to use equipments and methods </a:t>
            </a:r>
          </a:p>
          <a:p>
            <a:pPr algn="just">
              <a:buNone/>
            </a:pPr>
            <a:endParaRPr lang="en-GB" dirty="0">
              <a:latin typeface="Times New Roman" pitchFamily="18" charset="0"/>
              <a:cs typeface="Times New Roman" pitchFamily="18" charset="0"/>
            </a:endParaRPr>
          </a:p>
          <a:p>
            <a:pPr algn="just">
              <a:buFont typeface="Wingdings" pitchFamily="2" charset="2"/>
              <a:buChar char="Ø"/>
            </a:pPr>
            <a:r>
              <a:rPr lang="en-GB" dirty="0">
                <a:latin typeface="Times New Roman" pitchFamily="18" charset="0"/>
                <a:cs typeface="Times New Roman" pitchFamily="18" charset="0"/>
              </a:rPr>
              <a:t>Thus the special education that is required is minimal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normAutofit lnSpcReduction="10000"/>
          </a:bodyPr>
          <a:lstStyle/>
          <a:p>
            <a:pPr>
              <a:buNone/>
            </a:pPr>
            <a:r>
              <a:rPr lang="en-GB" dirty="0">
                <a:solidFill>
                  <a:srgbClr val="FF0000"/>
                </a:solidFill>
              </a:rPr>
              <a:t>Regular classroom with itinerant service </a:t>
            </a:r>
          </a:p>
          <a:p>
            <a:pPr>
              <a:buFont typeface="Wingdings" pitchFamily="2" charset="2"/>
              <a:buChar char="Ø"/>
            </a:pPr>
            <a:r>
              <a:rPr lang="en-GB" dirty="0"/>
              <a:t>The regular classroom teacher might receive support from the itinerant teachers </a:t>
            </a:r>
          </a:p>
          <a:p>
            <a:pPr>
              <a:buFont typeface="Wingdings" pitchFamily="2" charset="2"/>
              <a:buChar char="Ø"/>
            </a:pPr>
            <a:endParaRPr lang="en-GB" dirty="0"/>
          </a:p>
          <a:p>
            <a:pPr>
              <a:buFont typeface="Wingdings" pitchFamily="2" charset="2"/>
              <a:buChar char="Ø"/>
            </a:pPr>
            <a:r>
              <a:rPr lang="en-GB" dirty="0"/>
              <a:t>The itinerant teachers might also provide support for the students </a:t>
            </a:r>
          </a:p>
          <a:p>
            <a:pPr>
              <a:buFont typeface="Wingdings" pitchFamily="2" charset="2"/>
              <a:buChar char="Ø"/>
            </a:pPr>
            <a:endParaRPr lang="en-GB" dirty="0"/>
          </a:p>
          <a:p>
            <a:pPr>
              <a:buFont typeface="Wingdings" pitchFamily="2" charset="2"/>
              <a:buChar char="Ø"/>
            </a:pPr>
            <a:r>
              <a:rPr lang="en-GB" dirty="0"/>
              <a:t>The itinerant teachers schedule visit to schools</a:t>
            </a:r>
          </a:p>
          <a:p>
            <a:pPr>
              <a:buFont typeface="Wingdings" pitchFamily="2" charset="2"/>
              <a:buChar char="Ø"/>
            </a:pPr>
            <a:endParaRPr lang="en-GB" dirty="0"/>
          </a:p>
          <a:p>
            <a:pPr>
              <a:buFont typeface="Wingdings" pitchFamily="2" charset="2"/>
              <a:buChar char="Ø"/>
            </a:pPr>
            <a:r>
              <a:rPr lang="en-GB" dirty="0"/>
              <a:t>At this level the level of specialization is not high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400800"/>
          </a:xfrm>
        </p:spPr>
        <p:txBody>
          <a:bodyPr>
            <a:normAutofit lnSpcReduction="10000"/>
          </a:bodyPr>
          <a:lstStyle/>
          <a:p>
            <a:pPr>
              <a:buNone/>
            </a:pPr>
            <a:r>
              <a:rPr lang="en-US" sz="2800" b="1" dirty="0">
                <a:latin typeface="Times New Roman" pitchFamily="18" charset="0"/>
                <a:cs typeface="Times New Roman" pitchFamily="18" charset="0"/>
              </a:rPr>
              <a:t>Major Life Activity</a:t>
            </a:r>
          </a:p>
          <a:p>
            <a:pPr marL="342900" lvl="1" indent="-342900" algn="just">
              <a:buFont typeface="Wingdings" pitchFamily="2" charset="2"/>
              <a:buChar char="Ø"/>
            </a:pPr>
            <a:r>
              <a:rPr lang="en-US" sz="3000" dirty="0">
                <a:latin typeface="Times New Roman" pitchFamily="18" charset="0"/>
                <a:cs typeface="Times New Roman" pitchFamily="18" charset="0"/>
              </a:rPr>
              <a:t>Basic activity that the average person in the general population can perform with little or no difficulty</a:t>
            </a:r>
          </a:p>
          <a:p>
            <a:pPr algn="just">
              <a:spcBef>
                <a:spcPct val="50000"/>
              </a:spcBef>
              <a:buFont typeface="Wingdings" pitchFamily="2" charset="2"/>
              <a:buChar char="ü"/>
            </a:pPr>
            <a:r>
              <a:rPr lang="en-US" dirty="0">
                <a:latin typeface="Times New Roman" pitchFamily="18" charset="0"/>
                <a:cs typeface="Times New Roman" pitchFamily="18" charset="0"/>
              </a:rPr>
              <a:t> </a:t>
            </a:r>
            <a:r>
              <a:rPr lang="en-US" sz="2800" dirty="0">
                <a:latin typeface="Times New Roman" pitchFamily="18" charset="0"/>
                <a:cs typeface="Times New Roman" pitchFamily="18" charset="0"/>
              </a:rPr>
              <a:t>Caring for one’s self</a:t>
            </a:r>
          </a:p>
          <a:p>
            <a:pPr algn="just">
              <a:spcBef>
                <a:spcPct val="50000"/>
              </a:spcBef>
              <a:buNone/>
            </a:pPr>
            <a:endParaRPr lang="en-US" sz="2800" dirty="0">
              <a:latin typeface="Times New Roman" pitchFamily="18" charset="0"/>
              <a:cs typeface="Times New Roman" pitchFamily="18" charset="0"/>
            </a:endParaRPr>
          </a:p>
          <a:p>
            <a:pPr algn="just">
              <a:spcBef>
                <a:spcPct val="50000"/>
              </a:spcBef>
              <a:buFont typeface="Wingdings" pitchFamily="2" charset="2"/>
              <a:buChar char="ü"/>
            </a:pPr>
            <a:r>
              <a:rPr lang="en-US" sz="2800" dirty="0">
                <a:latin typeface="Times New Roman" pitchFamily="18" charset="0"/>
                <a:cs typeface="Times New Roman" pitchFamily="18" charset="0"/>
              </a:rPr>
              <a:t> Performing manual tasks</a:t>
            </a:r>
          </a:p>
          <a:p>
            <a:pPr algn="just">
              <a:spcBef>
                <a:spcPct val="50000"/>
              </a:spcBef>
              <a:buNone/>
            </a:pPr>
            <a:endParaRPr lang="en-US" sz="2800" dirty="0">
              <a:latin typeface="Times New Roman" pitchFamily="18" charset="0"/>
              <a:cs typeface="Times New Roman" pitchFamily="18" charset="0"/>
            </a:endParaRPr>
          </a:p>
          <a:p>
            <a:pPr algn="just">
              <a:spcBef>
                <a:spcPct val="50000"/>
              </a:spcBef>
              <a:buFont typeface="Wingdings" pitchFamily="2" charset="2"/>
              <a:buChar char="ü"/>
            </a:pPr>
            <a:r>
              <a:rPr lang="en-US" sz="2800" dirty="0">
                <a:latin typeface="Times New Roman" pitchFamily="18" charset="0"/>
                <a:cs typeface="Times New Roman" pitchFamily="18" charset="0"/>
              </a:rPr>
              <a:t> Walking, talking, seeing, hearing, speaking, sleeping, standing, working, lifting, bending, breathing, speaking, learning, concentrating, thinking, major bodily functions, etc.</a:t>
            </a: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normAutofit fontScale="92500" lnSpcReduction="20000"/>
          </a:bodyPr>
          <a:lstStyle/>
          <a:p>
            <a:pPr>
              <a:buNone/>
            </a:pPr>
            <a:r>
              <a:rPr lang="en-GB" sz="3500" dirty="0">
                <a:solidFill>
                  <a:srgbClr val="FF0000"/>
                </a:solidFill>
              </a:rPr>
              <a:t>The resource teacher</a:t>
            </a:r>
            <a:endParaRPr lang="en-US" sz="3500" b="1" dirty="0"/>
          </a:p>
          <a:p>
            <a:pPr>
              <a:buNone/>
            </a:pPr>
            <a:r>
              <a:rPr lang="en-US" b="1" dirty="0"/>
              <a:t>What is Resource Room? </a:t>
            </a:r>
          </a:p>
          <a:p>
            <a:pPr algn="just"/>
            <a:r>
              <a:rPr lang="en-US" i="1" dirty="0"/>
              <a:t>Resource room program is a special education program for a student with a disability registered in either a special class or general education class who is in need of specialized supplementary instruction in an individual or small group setting for a portion of the school day. Resource room programs are for the purpose of supplementing the general education or special education classroom instruction of students with disabilities who are in need of such supplemental programs. This means that instruction is not provided in place of the student's regular academic instruction. </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lnSpcReduction="10000"/>
          </a:bodyPr>
          <a:lstStyle/>
          <a:p>
            <a:pPr>
              <a:buFont typeface="Wingdings" pitchFamily="2" charset="2"/>
              <a:buChar char="Ø"/>
            </a:pPr>
            <a:r>
              <a:rPr lang="en-GB" sz="2800" dirty="0"/>
              <a:t>Provides services for students and teachers in only one school</a:t>
            </a:r>
          </a:p>
          <a:p>
            <a:pPr>
              <a:buFont typeface="Wingdings" pitchFamily="2" charset="2"/>
              <a:buChar char="Ø"/>
            </a:pPr>
            <a:endParaRPr lang="en-GB" sz="1500" dirty="0"/>
          </a:p>
          <a:p>
            <a:pPr>
              <a:buFont typeface="Wingdings" pitchFamily="2" charset="2"/>
              <a:buChar char="Ø"/>
            </a:pPr>
            <a:r>
              <a:rPr lang="en-GB" sz="2800" dirty="0"/>
              <a:t>The students being served are enrolled in the regular classroom and</a:t>
            </a:r>
          </a:p>
          <a:p>
            <a:pPr>
              <a:buFont typeface="Wingdings" pitchFamily="2" charset="2"/>
              <a:buChar char="Ø"/>
            </a:pPr>
            <a:endParaRPr lang="en-GB" sz="1500" dirty="0"/>
          </a:p>
          <a:p>
            <a:pPr>
              <a:buFont typeface="Wingdings" pitchFamily="2" charset="2"/>
              <a:buChar char="Ø"/>
            </a:pPr>
            <a:r>
              <a:rPr lang="en-GB" sz="2800" dirty="0"/>
              <a:t>Work with the specially trained teacher for a length of time and at a frequency determined by the nature and severity of their particular problem </a:t>
            </a:r>
          </a:p>
          <a:p>
            <a:pPr>
              <a:buFont typeface="Wingdings" pitchFamily="2" charset="2"/>
              <a:buChar char="Ø"/>
            </a:pPr>
            <a:endParaRPr lang="en-GB" sz="1050" dirty="0"/>
          </a:p>
          <a:p>
            <a:pPr>
              <a:buFont typeface="Wingdings" pitchFamily="2" charset="2"/>
              <a:buChar char="Ø"/>
            </a:pPr>
            <a:r>
              <a:rPr lang="en-GB" sz="2800" dirty="0"/>
              <a:t>The resource teacher also services as a consultant to the regular teacher</a:t>
            </a:r>
          </a:p>
          <a:p>
            <a:pPr>
              <a:buFont typeface="Wingdings" pitchFamily="2" charset="2"/>
              <a:buChar char="Ø"/>
            </a:pPr>
            <a:endParaRPr lang="en-GB" sz="2800" dirty="0"/>
          </a:p>
          <a:p>
            <a:pPr>
              <a:buFont typeface="Wingdings" pitchFamily="2" charset="2"/>
              <a:buChar char="Ø"/>
            </a:pPr>
            <a:r>
              <a:rPr lang="en-GB" sz="2800" dirty="0"/>
              <a:t>But the students remained with the non-disabled peers most of the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a:bodyPr>
          <a:lstStyle/>
          <a:p>
            <a:pPr>
              <a:buFont typeface="Wingdings" pitchFamily="2" charset="2"/>
              <a:buChar char="q"/>
            </a:pPr>
            <a:r>
              <a:rPr lang="en-GB" dirty="0">
                <a:solidFill>
                  <a:srgbClr val="FF0000"/>
                </a:solidFill>
              </a:rPr>
              <a:t>Special self-contained class </a:t>
            </a:r>
            <a:endParaRPr lang="en-US" dirty="0"/>
          </a:p>
          <a:p>
            <a:pPr algn="just"/>
            <a:r>
              <a:rPr lang="en-US" dirty="0"/>
              <a:t>Special class means a class consisting of students with disabilities who have been grouped together because of similarity of individual needs for the purpose of receiving specially designed instruction in a self-contained setting, meaning that such students are receiving their primary instruction separate from their non-disabled peers. </a:t>
            </a: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normAutofit fontScale="92500"/>
          </a:bodyPr>
          <a:lstStyle/>
          <a:p>
            <a:pPr>
              <a:buNone/>
            </a:pPr>
            <a:r>
              <a:rPr lang="en-GB" dirty="0">
                <a:solidFill>
                  <a:srgbClr val="FF0000"/>
                </a:solidFill>
              </a:rPr>
              <a:t>Special self-contained class </a:t>
            </a:r>
          </a:p>
          <a:p>
            <a:pPr algn="just">
              <a:buFont typeface="Wingdings" pitchFamily="2" charset="2"/>
              <a:buChar char="Ø"/>
            </a:pPr>
            <a:r>
              <a:rPr lang="en-GB" sz="2800" dirty="0"/>
              <a:t>Such a class enrols few exceptional students with particular characteristics or needs </a:t>
            </a:r>
          </a:p>
          <a:p>
            <a:pPr algn="just">
              <a:buFont typeface="Wingdings" pitchFamily="2" charset="2"/>
              <a:buChar char="Ø"/>
            </a:pPr>
            <a:endParaRPr lang="en-GB" sz="2800" dirty="0"/>
          </a:p>
          <a:p>
            <a:pPr algn="just">
              <a:buFont typeface="Wingdings" pitchFamily="2" charset="2"/>
              <a:buChar char="Ø"/>
            </a:pPr>
            <a:r>
              <a:rPr lang="en-GB" sz="2800" dirty="0"/>
              <a:t>The teacher trained as special educator and provides all or most of the instructions </a:t>
            </a:r>
          </a:p>
          <a:p>
            <a:pPr algn="just">
              <a:buFont typeface="Wingdings" pitchFamily="2" charset="2"/>
              <a:buChar char="Ø"/>
            </a:pPr>
            <a:endParaRPr lang="en-GB" sz="2800" dirty="0"/>
          </a:p>
          <a:p>
            <a:pPr algn="just">
              <a:buFont typeface="Wingdings" pitchFamily="2" charset="2"/>
              <a:buChar char="Ø"/>
            </a:pPr>
            <a:r>
              <a:rPr lang="en-GB" sz="2800" dirty="0"/>
              <a:t>The students assigned to this class spend most or all of the school days separately from their non disabled peers</a:t>
            </a:r>
          </a:p>
          <a:p>
            <a:pPr algn="just">
              <a:buFont typeface="Wingdings" pitchFamily="2" charset="2"/>
              <a:buChar char="Ø"/>
            </a:pPr>
            <a:endParaRPr lang="en-GB" sz="2800" dirty="0"/>
          </a:p>
          <a:p>
            <a:pPr algn="just">
              <a:buFont typeface="Wingdings" pitchFamily="2" charset="2"/>
              <a:buChar char="Ø"/>
            </a:pPr>
            <a:r>
              <a:rPr lang="en-GB" sz="2800" dirty="0"/>
              <a:t>They students can be included with non disabled peers during part of the school day in activities they can participate best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fontScale="92500"/>
          </a:bodyPr>
          <a:lstStyle/>
          <a:p>
            <a:pPr>
              <a:buFont typeface="Wingdings" pitchFamily="2" charset="2"/>
              <a:buChar char="q"/>
            </a:pPr>
            <a:r>
              <a:rPr lang="en-US" b="1" dirty="0"/>
              <a:t>What are the requirements for Resource Room? </a:t>
            </a:r>
          </a:p>
          <a:p>
            <a:pPr algn="just"/>
            <a:r>
              <a:rPr lang="en-US" sz="3000" dirty="0"/>
              <a:t>Regulations require that each student with a disability requiring a resource room program shall receive not less than three hours of instruction per week in such program. </a:t>
            </a:r>
          </a:p>
          <a:p>
            <a:pPr algn="just"/>
            <a:r>
              <a:rPr lang="en-US" sz="3000" dirty="0"/>
              <a:t>However, if the student is also recommended to receive consultant teacher services, the minimum number of hours of the combined resource room and consultant teacher services is three hours per week. </a:t>
            </a:r>
          </a:p>
          <a:p>
            <a:pPr algn="just"/>
            <a:r>
              <a:rPr lang="en-US" sz="3000" dirty="0"/>
              <a:t>The IEP must specify the frequency, duration and location for each service.</a:t>
            </a:r>
          </a:p>
          <a:p>
            <a:pPr algn="just"/>
            <a:r>
              <a:rPr lang="en-US" sz="3000" dirty="0"/>
              <a:t> Resource room can be in the general classroom setting.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a:bodyPr>
          <a:lstStyle/>
          <a:p>
            <a:pPr>
              <a:buNone/>
            </a:pPr>
            <a:r>
              <a:rPr lang="en-GB" sz="3600" dirty="0">
                <a:solidFill>
                  <a:srgbClr val="FF0000"/>
                </a:solidFill>
              </a:rPr>
              <a:t>Special day school </a:t>
            </a:r>
          </a:p>
          <a:p>
            <a:pPr algn="just">
              <a:buFont typeface="Wingdings" pitchFamily="2" charset="2"/>
              <a:buChar char="Ø"/>
            </a:pPr>
            <a:r>
              <a:rPr lang="en-GB" dirty="0"/>
              <a:t>It provides an all day special placement for exceptional students </a:t>
            </a:r>
          </a:p>
          <a:p>
            <a:pPr algn="just">
              <a:buFont typeface="Wingdings" pitchFamily="2" charset="2"/>
              <a:buChar char="Ø"/>
            </a:pPr>
            <a:endParaRPr lang="en-GB" dirty="0"/>
          </a:p>
          <a:p>
            <a:pPr algn="just">
              <a:buFont typeface="Wingdings" pitchFamily="2" charset="2"/>
              <a:buChar char="Ø"/>
            </a:pPr>
            <a:r>
              <a:rPr lang="en-GB" dirty="0"/>
              <a:t>It is organized for specific category of exceptional students and contain special equipments necessary to meet their needs</a:t>
            </a:r>
          </a:p>
          <a:p>
            <a:pPr algn="just">
              <a:buNone/>
            </a:pPr>
            <a:endParaRPr lang="en-GB" dirty="0"/>
          </a:p>
          <a:p>
            <a:pPr algn="just">
              <a:buFont typeface="Wingdings" pitchFamily="2" charset="2"/>
              <a:buChar char="Ø"/>
            </a:pPr>
            <a:r>
              <a:rPr lang="en-GB" dirty="0"/>
              <a:t>These students return to home during non school hours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43600"/>
          </a:xfrm>
        </p:spPr>
        <p:txBody>
          <a:bodyPr/>
          <a:lstStyle/>
          <a:p>
            <a:pPr>
              <a:buNone/>
            </a:pPr>
            <a:r>
              <a:rPr lang="en-GB" dirty="0">
                <a:solidFill>
                  <a:srgbClr val="FF0000"/>
                </a:solidFill>
              </a:rPr>
              <a:t>Hospital or homebound instruction </a:t>
            </a:r>
          </a:p>
          <a:p>
            <a:pPr>
              <a:buFont typeface="Wingdings" pitchFamily="2" charset="2"/>
              <a:buChar char="Ø"/>
            </a:pPr>
            <a:r>
              <a:rPr lang="en-GB" dirty="0"/>
              <a:t> students are assigned to such a setting when no alternative is readily available</a:t>
            </a:r>
          </a:p>
          <a:p>
            <a:pPr>
              <a:buFont typeface="Wingdings" pitchFamily="2" charset="2"/>
              <a:buChar char="Ø"/>
            </a:pPr>
            <a:endParaRPr lang="en-GB" dirty="0"/>
          </a:p>
          <a:p>
            <a:pPr>
              <a:buFont typeface="Wingdings" pitchFamily="2" charset="2"/>
              <a:buChar char="Ø"/>
            </a:pPr>
            <a:r>
              <a:rPr lang="en-GB" dirty="0"/>
              <a:t>A student is confined to the home or hospital for relatively short time </a:t>
            </a:r>
          </a:p>
          <a:p>
            <a:pPr>
              <a:buFont typeface="Wingdings" pitchFamily="2" charset="2"/>
              <a:buChar char="Ø"/>
            </a:pPr>
            <a:endParaRPr lang="en-GB" dirty="0"/>
          </a:p>
          <a:p>
            <a:pPr>
              <a:buFont typeface="Wingdings" pitchFamily="2" charset="2"/>
              <a:buChar char="Ø"/>
            </a:pPr>
            <a:r>
              <a:rPr lang="en-GB" dirty="0"/>
              <a:t>The hospital or homebound teacher maintains contact with the regular teacher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lnSpcReduction="10000"/>
          </a:bodyPr>
          <a:lstStyle/>
          <a:p>
            <a:pPr>
              <a:buNone/>
            </a:pPr>
            <a:r>
              <a:rPr lang="en-GB" dirty="0">
                <a:solidFill>
                  <a:srgbClr val="FF0000"/>
                </a:solidFill>
              </a:rPr>
              <a:t>Residential school </a:t>
            </a:r>
          </a:p>
          <a:p>
            <a:pPr algn="just"/>
            <a:r>
              <a:rPr lang="en-GB" dirty="0"/>
              <a:t>In this case students receive a 24 hours care away from home</a:t>
            </a:r>
          </a:p>
          <a:p>
            <a:pPr algn="just">
              <a:buNone/>
            </a:pPr>
            <a:endParaRPr lang="en-GB" sz="1200" dirty="0"/>
          </a:p>
          <a:p>
            <a:pPr algn="just"/>
            <a:r>
              <a:rPr lang="en-GB" dirty="0"/>
              <a:t>This is a higher level of specialization or dedicated on the continuum of alternative placements</a:t>
            </a:r>
          </a:p>
          <a:p>
            <a:pPr algn="just">
              <a:buNone/>
            </a:pPr>
            <a:endParaRPr lang="en-GB" sz="1400" dirty="0"/>
          </a:p>
          <a:p>
            <a:pPr algn="just"/>
            <a:r>
              <a:rPr lang="en-GB" dirty="0"/>
              <a:t>The students might make periodic visits home or return each weekend </a:t>
            </a:r>
          </a:p>
          <a:p>
            <a:pPr algn="just">
              <a:buNone/>
            </a:pPr>
            <a:endParaRPr lang="en-GB" dirty="0"/>
          </a:p>
          <a:p>
            <a:pPr algn="just"/>
            <a:r>
              <a:rPr lang="en-GB" dirty="0"/>
              <a:t>But during the week, they are residents of the institution </a:t>
            </a:r>
          </a:p>
          <a:p>
            <a:pPr algn="just"/>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buNone/>
            </a:pPr>
            <a:endParaRPr lang="en-GB" dirty="0"/>
          </a:p>
          <a:p>
            <a:pPr>
              <a:buNone/>
            </a:pPr>
            <a:r>
              <a:rPr lang="en-GB" dirty="0"/>
              <a:t>   least </a:t>
            </a:r>
          </a:p>
          <a:p>
            <a:pPr>
              <a:buNone/>
            </a:pPr>
            <a:r>
              <a:rPr lang="en-GB" dirty="0"/>
              <a:t>specialized                                                                     residential</a:t>
            </a:r>
          </a:p>
          <a:p>
            <a:pPr>
              <a:buNone/>
            </a:pPr>
            <a:r>
              <a:rPr lang="en-GB" dirty="0"/>
              <a:t>                                                                                            School </a:t>
            </a:r>
          </a:p>
          <a:p>
            <a:pPr>
              <a:buNone/>
            </a:pPr>
            <a:endParaRPr lang="en-GB" dirty="0"/>
          </a:p>
          <a:p>
            <a:pPr>
              <a:buNone/>
            </a:pPr>
            <a:endParaRPr lang="en-GB" dirty="0"/>
          </a:p>
          <a:p>
            <a:pPr>
              <a:buNone/>
            </a:pPr>
            <a:endParaRPr lang="en-GB" dirty="0"/>
          </a:p>
          <a:p>
            <a:pPr>
              <a:buNone/>
            </a:pPr>
            <a:endParaRPr lang="en-GB" dirty="0"/>
          </a:p>
          <a:p>
            <a:pPr>
              <a:buNone/>
            </a:pPr>
            <a:r>
              <a:rPr lang="en-GB" dirty="0"/>
              <a:t>Regular </a:t>
            </a:r>
          </a:p>
          <a:p>
            <a:pPr>
              <a:buNone/>
            </a:pPr>
            <a:r>
              <a:rPr lang="en-GB" dirty="0"/>
              <a:t>Class only </a:t>
            </a:r>
          </a:p>
          <a:p>
            <a:pPr>
              <a:buNone/>
            </a:pPr>
            <a:r>
              <a:rPr lang="en-GB" dirty="0"/>
              <a:t>Least separate                                                most separate </a:t>
            </a:r>
          </a:p>
        </p:txBody>
      </p:sp>
      <p:cxnSp>
        <p:nvCxnSpPr>
          <p:cNvPr id="9" name="Straight Connector 8"/>
          <p:cNvCxnSpPr/>
          <p:nvPr/>
        </p:nvCxnSpPr>
        <p:spPr>
          <a:xfrm flipV="1">
            <a:off x="1752600" y="2514600"/>
            <a:ext cx="5334000" cy="2438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43600"/>
          </a:xfrm>
        </p:spPr>
        <p:txBody>
          <a:bodyPr>
            <a:normAutofit lnSpcReduction="10000"/>
          </a:bodyPr>
          <a:lstStyle/>
          <a:p>
            <a:pPr algn="just">
              <a:buFont typeface="Wingdings" pitchFamily="2" charset="2"/>
              <a:buChar char="Ø"/>
            </a:pPr>
            <a:r>
              <a:rPr lang="en-GB" sz="2800" dirty="0">
                <a:latin typeface="Times New Roman" pitchFamily="18" charset="0"/>
                <a:cs typeface="Times New Roman" pitchFamily="18" charset="0"/>
              </a:rPr>
              <a:t>The degree to which education is </a:t>
            </a:r>
            <a:r>
              <a:rPr lang="en-GB" sz="2800" dirty="0">
                <a:solidFill>
                  <a:srgbClr val="FF0000"/>
                </a:solidFill>
                <a:latin typeface="Times New Roman" pitchFamily="18" charset="0"/>
                <a:cs typeface="Times New Roman" pitchFamily="18" charset="0"/>
              </a:rPr>
              <a:t>“special” is a continuum</a:t>
            </a:r>
          </a:p>
          <a:p>
            <a:pPr algn="just">
              <a:buFont typeface="Wingdings" pitchFamily="2" charset="2"/>
              <a:buChar char="Ø"/>
            </a:pPr>
            <a:endParaRPr lang="en-GB" sz="2800" dirty="0">
              <a:latin typeface="Times New Roman" pitchFamily="18" charset="0"/>
              <a:cs typeface="Times New Roman" pitchFamily="18" charset="0"/>
            </a:endParaRPr>
          </a:p>
          <a:p>
            <a:pPr algn="just">
              <a:buFont typeface="Wingdings" pitchFamily="2" charset="2"/>
              <a:buChar char="Ø"/>
            </a:pPr>
            <a:r>
              <a:rPr lang="en-GB" sz="2800" dirty="0">
                <a:latin typeface="Times New Roman" pitchFamily="18" charset="0"/>
                <a:cs typeface="Times New Roman" pitchFamily="18" charset="0"/>
              </a:rPr>
              <a:t>But special needs education laws </a:t>
            </a:r>
            <a:r>
              <a:rPr lang="en-GB" sz="2800" dirty="0">
                <a:solidFill>
                  <a:srgbClr val="FF0000"/>
                </a:solidFill>
                <a:latin typeface="Times New Roman" pitchFamily="18" charset="0"/>
                <a:cs typeface="Times New Roman" pitchFamily="18" charset="0"/>
              </a:rPr>
              <a:t>require</a:t>
            </a:r>
            <a:r>
              <a:rPr lang="en-GB" sz="2800" dirty="0">
                <a:latin typeface="Times New Roman" pitchFamily="18" charset="0"/>
                <a:cs typeface="Times New Roman" pitchFamily="18" charset="0"/>
              </a:rPr>
              <a:t> placement of students in the least </a:t>
            </a:r>
            <a:r>
              <a:rPr lang="en-GB" sz="2800" dirty="0">
                <a:solidFill>
                  <a:srgbClr val="FF0000"/>
                </a:solidFill>
                <a:latin typeface="Times New Roman" pitchFamily="18" charset="0"/>
                <a:cs typeface="Times New Roman" pitchFamily="18" charset="0"/>
              </a:rPr>
              <a:t>restrictive environment </a:t>
            </a:r>
          </a:p>
          <a:p>
            <a:pPr algn="just">
              <a:buFont typeface="Wingdings" pitchFamily="2" charset="2"/>
              <a:buChar char="Ø"/>
            </a:pPr>
            <a:endParaRPr lang="en-GB" sz="2800" dirty="0">
              <a:latin typeface="Times New Roman" pitchFamily="18" charset="0"/>
              <a:cs typeface="Times New Roman" pitchFamily="18" charset="0"/>
            </a:endParaRPr>
          </a:p>
          <a:p>
            <a:pPr algn="just">
              <a:buFont typeface="Wingdings" pitchFamily="2" charset="2"/>
              <a:buChar char="Ø"/>
            </a:pPr>
            <a:r>
              <a:rPr lang="en-GB" sz="2800" dirty="0">
                <a:latin typeface="Times New Roman" pitchFamily="18" charset="0"/>
                <a:cs typeface="Times New Roman" pitchFamily="18" charset="0"/>
              </a:rPr>
              <a:t>The students should be separated from the non disabled as little as possible </a:t>
            </a:r>
          </a:p>
          <a:p>
            <a:pPr algn="just">
              <a:buFont typeface="Wingdings" pitchFamily="2" charset="2"/>
              <a:buChar char="Ø"/>
            </a:pPr>
            <a:endParaRPr lang="en-GB" sz="2800" dirty="0">
              <a:latin typeface="Times New Roman" pitchFamily="18" charset="0"/>
              <a:cs typeface="Times New Roman" pitchFamily="18" charset="0"/>
            </a:endParaRPr>
          </a:p>
          <a:p>
            <a:pPr algn="just">
              <a:buFont typeface="Wingdings" pitchFamily="2" charset="2"/>
              <a:buChar char="Ø"/>
            </a:pPr>
            <a:r>
              <a:rPr lang="en-GB" sz="2800" dirty="0">
                <a:latin typeface="Times New Roman" pitchFamily="18" charset="0"/>
                <a:cs typeface="Times New Roman" pitchFamily="18" charset="0"/>
              </a:rPr>
              <a:t>But the definition of LRE is not as simple as it seems </a:t>
            </a:r>
          </a:p>
          <a:p>
            <a:pPr algn="just">
              <a:buFont typeface="Wingdings" pitchFamily="2" charset="2"/>
              <a:buChar char="Ø"/>
            </a:pPr>
            <a:endParaRPr lang="en-GB" sz="2800" dirty="0">
              <a:latin typeface="Times New Roman" pitchFamily="18" charset="0"/>
              <a:cs typeface="Times New Roman" pitchFamily="18" charset="0"/>
            </a:endParaRPr>
          </a:p>
          <a:p>
            <a:pPr algn="just">
              <a:buFont typeface="Wingdings" pitchFamily="2" charset="2"/>
              <a:buChar char="Ø"/>
            </a:pPr>
            <a:r>
              <a:rPr lang="en-GB" sz="2800" dirty="0">
                <a:latin typeface="Times New Roman" pitchFamily="18" charset="0"/>
                <a:cs typeface="Times New Roman" pitchFamily="18" charset="0"/>
              </a:rPr>
              <a:t>Physical restriction may not indicate psychological restriction or human potential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normAutofit fontScale="92500" lnSpcReduction="10000"/>
          </a:bodyPr>
          <a:lstStyle/>
          <a:p>
            <a:pPr>
              <a:buFont typeface="Wingdings" pitchFamily="2" charset="2"/>
              <a:buChar char="q"/>
            </a:pPr>
            <a:r>
              <a:rPr lang="en-GB" b="1" dirty="0"/>
              <a:t>Definition of Disability in Ethiopia</a:t>
            </a:r>
          </a:p>
          <a:p>
            <a:pPr algn="just">
              <a:buFont typeface="Wingdings" pitchFamily="2" charset="2"/>
              <a:buChar char="Ø"/>
            </a:pPr>
            <a:r>
              <a:rPr lang="en-GB" sz="2800" dirty="0"/>
              <a:t>Following the World Health Organization (WHO) and International Labour Organization (ILO) definitions on disability, “Disability” is defined as follows in Ethiopia: </a:t>
            </a:r>
          </a:p>
          <a:p>
            <a:pPr lvl="1" algn="just">
              <a:buFont typeface="Wingdings" pitchFamily="2" charset="2"/>
              <a:buChar char="§"/>
            </a:pPr>
            <a:r>
              <a:rPr lang="en-GB" dirty="0"/>
              <a:t>“A disabled person is any person unable to ensure by himself or herself a normal life, as a result of deficiency in his or her physical or mental capabilities”</a:t>
            </a:r>
          </a:p>
          <a:p>
            <a:pPr lvl="1" algn="just">
              <a:buNone/>
            </a:pPr>
            <a:endParaRPr lang="en-GB" dirty="0"/>
          </a:p>
          <a:p>
            <a:pPr algn="just">
              <a:buFont typeface="Wingdings" pitchFamily="2" charset="2"/>
              <a:buChar char="§"/>
            </a:pPr>
            <a:r>
              <a:rPr lang="en-GB" sz="3000" dirty="0"/>
              <a:t>Persons with disabilities are those who, because of limitations of normal physical or mental health, is unable to earn their livelihood and do not have anyone to support them; and shall include any persons who is unable to earn their livelihood because they are too young or too old (</a:t>
            </a:r>
            <a:r>
              <a:rPr lang="en-GB" sz="3000" dirty="0" err="1"/>
              <a:t>Nagarit</a:t>
            </a:r>
            <a:r>
              <a:rPr lang="en-GB" sz="3000" dirty="0"/>
              <a:t> </a:t>
            </a:r>
            <a:r>
              <a:rPr lang="en-GB" sz="3000" dirty="0" err="1"/>
              <a:t>Gazeta</a:t>
            </a:r>
            <a:r>
              <a:rPr lang="en-GB" sz="3000" dirty="0"/>
              <a:t>, Order No. 70 of 1970). </a:t>
            </a:r>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lnSpcReduction="10000"/>
          </a:bodyPr>
          <a:lstStyle/>
          <a:p>
            <a:pPr algn="just">
              <a:buFont typeface="Wingdings" pitchFamily="2" charset="2"/>
              <a:buChar char="Ø"/>
            </a:pPr>
            <a:r>
              <a:rPr lang="en-GB" sz="2800" dirty="0"/>
              <a:t>Some students may feel much better in special school than regular classroom</a:t>
            </a:r>
          </a:p>
          <a:p>
            <a:pPr algn="just">
              <a:buFont typeface="Wingdings" pitchFamily="2" charset="2"/>
              <a:buChar char="Ø"/>
            </a:pPr>
            <a:endParaRPr lang="en-GB" sz="2800" dirty="0"/>
          </a:p>
          <a:p>
            <a:pPr algn="just">
              <a:buFont typeface="Wingdings" pitchFamily="2" charset="2"/>
              <a:buChar char="Ø"/>
            </a:pPr>
            <a:r>
              <a:rPr lang="en-GB" sz="2800" dirty="0"/>
              <a:t>In the regular class students might be rejected by their non disabled peers </a:t>
            </a:r>
          </a:p>
          <a:p>
            <a:pPr algn="just">
              <a:buFont typeface="Wingdings" pitchFamily="2" charset="2"/>
              <a:buChar char="Ø"/>
            </a:pPr>
            <a:endParaRPr lang="en-GB" sz="2800" dirty="0"/>
          </a:p>
          <a:p>
            <a:pPr algn="just">
              <a:buFont typeface="Wingdings" pitchFamily="2" charset="2"/>
              <a:buChar char="Ø"/>
            </a:pPr>
            <a:r>
              <a:rPr lang="en-GB" sz="2800" dirty="0"/>
              <a:t>It is important to keep in mind the ultimate goals for students and avoid letting the term LRE affect the students education </a:t>
            </a:r>
          </a:p>
          <a:p>
            <a:pPr algn="just">
              <a:buFont typeface="Wingdings" pitchFamily="2" charset="2"/>
              <a:buChar char="Ø"/>
            </a:pPr>
            <a:endParaRPr lang="en-GB" sz="2800" dirty="0"/>
          </a:p>
          <a:p>
            <a:pPr algn="just">
              <a:buFont typeface="Wingdings" pitchFamily="2" charset="2"/>
              <a:buChar char="Ø"/>
            </a:pPr>
            <a:r>
              <a:rPr lang="en-GB" sz="2800" dirty="0"/>
              <a:t>The goal should be to find the most productive setting to provide the maximum assistance for the child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lgn="just"/>
            <a:r>
              <a:rPr lang="en-GB" dirty="0"/>
              <a:t>The segregation should not be used to describe the necessary and helpful placement of students in environments that provide highly specialized education </a:t>
            </a:r>
          </a:p>
          <a:p>
            <a:pPr>
              <a:buNone/>
            </a:pPr>
            <a:endParaRPr lang="en-GB"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a:buNone/>
            </a:pPr>
            <a:endParaRPr lang="en-US" dirty="0"/>
          </a:p>
          <a:p>
            <a:pPr>
              <a:buNone/>
            </a:pPr>
            <a:endParaRPr lang="en-US" dirty="0"/>
          </a:p>
          <a:p>
            <a:pPr algn="ctr">
              <a:buNone/>
            </a:pPr>
            <a:r>
              <a:rPr lang="en-US" sz="6000" dirty="0">
                <a:latin typeface="Times New Roman" pitchFamily="18" charset="0"/>
                <a:cs typeface="Times New Roman" pitchFamily="18" charset="0"/>
              </a:rPr>
              <a:t>Chapter Two </a:t>
            </a:r>
          </a:p>
          <a:p>
            <a:pPr algn="ctr">
              <a:buNone/>
            </a:pPr>
            <a:r>
              <a:rPr lang="en-US" sz="6000" dirty="0">
                <a:latin typeface="Times New Roman" pitchFamily="18" charset="0"/>
                <a:cs typeface="Times New Roman" pitchFamily="18" charset="0"/>
              </a:rPr>
              <a:t>Types Of Disabilities </a:t>
            </a:r>
          </a:p>
          <a:p>
            <a:pPr>
              <a:buNone/>
            </a:pP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a:bodyPr>
          <a:lstStyle/>
          <a:p>
            <a:pPr>
              <a:buNone/>
            </a:pPr>
            <a:r>
              <a:rPr lang="en-GB" sz="3600" b="1" dirty="0"/>
              <a:t>2.1. Children with Intellectual Disabilities </a:t>
            </a:r>
          </a:p>
          <a:p>
            <a:pPr>
              <a:buNone/>
            </a:pPr>
            <a:r>
              <a:rPr lang="en-GB" dirty="0"/>
              <a:t>Activity 1 </a:t>
            </a:r>
          </a:p>
          <a:p>
            <a:pPr marL="514350" indent="-514350">
              <a:buAutoNum type="arabicPeriod"/>
            </a:pPr>
            <a:r>
              <a:rPr lang="en-GB" dirty="0"/>
              <a:t>What is Intellectual Disabilities/ what is your understanding of intellectual disabilities    </a:t>
            </a:r>
          </a:p>
          <a:p>
            <a:pPr marL="514350" indent="-514350">
              <a:buNone/>
            </a:pPr>
            <a:r>
              <a:rPr lang="en-GB" dirty="0"/>
              <a:t> </a:t>
            </a:r>
          </a:p>
          <a:p>
            <a:pPr marL="514350" indent="-514350">
              <a:buNone/>
            </a:pPr>
            <a:r>
              <a:rPr lang="en-GB" dirty="0"/>
              <a:t>2. What are the characteristics of children with Intellectual Disabilities </a:t>
            </a:r>
          </a:p>
          <a:p>
            <a:pPr marL="514350" indent="-514350">
              <a:buNone/>
            </a:pPr>
            <a:endParaRPr lang="en-GB" dirty="0"/>
          </a:p>
          <a:p>
            <a:pPr marL="514350" indent="-514350">
              <a:buNone/>
            </a:pPr>
            <a:r>
              <a:rPr lang="en-GB" dirty="0"/>
              <a:t>3. How do you treat children with Intellectual Disabilities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rmAutofit/>
          </a:bodyPr>
          <a:lstStyle/>
          <a:p>
            <a:pPr>
              <a:buNone/>
            </a:pPr>
            <a:r>
              <a:rPr lang="en-US" b="1" dirty="0"/>
              <a:t>Intellectual Disability Defined (IDEA 2004)</a:t>
            </a:r>
          </a:p>
          <a:p>
            <a:pPr algn="just">
              <a:buNone/>
            </a:pPr>
            <a:r>
              <a:rPr lang="en-US" i="1" dirty="0"/>
              <a:t>    </a:t>
            </a:r>
            <a:r>
              <a:rPr lang="en-US" dirty="0"/>
              <a:t>Intellectual disabilities refer to substantial limitations in present functioning. It is characterized by significantly sub-average intellectual functioning, existing concurrently with related limitations in two or more of the following applicable adaptive skill areas: communication, self-care, home living, social skills, community use, self-direction, health and safety, functional academics, leisure, and work. </a:t>
            </a:r>
            <a:r>
              <a:rPr lang="en-GB" dirty="0"/>
              <a:t>Intellectual Disabilities </a:t>
            </a:r>
            <a:r>
              <a:rPr lang="en-US" dirty="0"/>
              <a:t>manifests before age 18.</a:t>
            </a:r>
          </a:p>
          <a:p>
            <a:pPr>
              <a:buNone/>
            </a:pPr>
            <a:endParaRPr lang="en-GB"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553200"/>
          </a:xfrm>
        </p:spPr>
        <p:txBody>
          <a:bodyPr>
            <a:normAutofit/>
          </a:bodyPr>
          <a:lstStyle/>
          <a:p>
            <a:pPr>
              <a:buFont typeface="Wingdings" pitchFamily="2" charset="2"/>
              <a:buChar char="v"/>
            </a:pPr>
            <a:r>
              <a:rPr lang="en-US" b="1" u="sng" dirty="0"/>
              <a:t>Key Points in the Definition </a:t>
            </a:r>
          </a:p>
          <a:p>
            <a:pPr algn="just">
              <a:buFont typeface="Wingdings" pitchFamily="2" charset="2"/>
              <a:buChar char="Ø"/>
            </a:pPr>
            <a:r>
              <a:rPr lang="en-US" sz="2800" dirty="0"/>
              <a:t>significantly </a:t>
            </a:r>
            <a:r>
              <a:rPr lang="en-US" sz="2800" dirty="0">
                <a:solidFill>
                  <a:srgbClr val="FF0000"/>
                </a:solidFill>
              </a:rPr>
              <a:t>sub-average</a:t>
            </a:r>
            <a:r>
              <a:rPr lang="en-US" sz="2800" dirty="0"/>
              <a:t> intellectual functioning </a:t>
            </a:r>
          </a:p>
          <a:p>
            <a:pPr algn="just">
              <a:buNone/>
            </a:pPr>
            <a:r>
              <a:rPr lang="en-US" sz="2800" dirty="0"/>
              <a:t>     ( &lt; 70)</a:t>
            </a:r>
          </a:p>
          <a:p>
            <a:pPr algn="just">
              <a:buFont typeface="Wingdings" pitchFamily="2" charset="2"/>
              <a:buChar char="Ø"/>
            </a:pPr>
            <a:endParaRPr lang="en-US" sz="1100" dirty="0"/>
          </a:p>
          <a:p>
            <a:pPr marL="342900" lvl="1" indent="-342900" algn="just">
              <a:buFont typeface="Wingdings" pitchFamily="2" charset="2"/>
              <a:buChar char="Ø"/>
            </a:pPr>
            <a:r>
              <a:rPr lang="en-US" altLang="en-US" dirty="0"/>
              <a:t>concurrent deficits or impairments </a:t>
            </a:r>
            <a:r>
              <a:rPr lang="en-US" dirty="0"/>
              <a:t>in two or more adaptive skill areas/</a:t>
            </a:r>
            <a:r>
              <a:rPr lang="en-US" altLang="en-US" dirty="0"/>
              <a:t>functioning</a:t>
            </a:r>
          </a:p>
          <a:p>
            <a:pPr marL="342900" lvl="1" indent="-342900" algn="just">
              <a:buFont typeface="Wingdings" pitchFamily="2" charset="2"/>
              <a:buChar char="Ø"/>
            </a:pPr>
            <a:endParaRPr lang="en-US" sz="1050" dirty="0"/>
          </a:p>
          <a:p>
            <a:pPr algn="just">
              <a:buFont typeface="Wingdings" pitchFamily="2" charset="2"/>
              <a:buChar char="Ø"/>
            </a:pPr>
            <a:r>
              <a:rPr lang="en-US" sz="2800" dirty="0"/>
              <a:t> Intellectual disability manifests before age 18</a:t>
            </a:r>
          </a:p>
          <a:p>
            <a:pPr algn="just">
              <a:buNone/>
            </a:pPr>
            <a:endParaRPr lang="en-US" sz="1100" dirty="0"/>
          </a:p>
          <a:p>
            <a:pPr algn="just">
              <a:buNone/>
            </a:pPr>
            <a:r>
              <a:rPr lang="en-US" sz="2800" b="1" dirty="0"/>
              <a:t>Note:</a:t>
            </a:r>
          </a:p>
          <a:p>
            <a:pPr algn="just">
              <a:buFont typeface="Wingdings" pitchFamily="2" charset="2"/>
              <a:buChar char="§"/>
            </a:pPr>
            <a:r>
              <a:rPr lang="en-US" altLang="en-US" sz="2800" dirty="0"/>
              <a:t>Intelligence is conceptualized in terms of an “intelligence quotient” (IQ)</a:t>
            </a:r>
          </a:p>
          <a:p>
            <a:pPr algn="just">
              <a:buNone/>
            </a:pPr>
            <a:endParaRPr lang="en-US" altLang="en-US" sz="1600" dirty="0"/>
          </a:p>
          <a:p>
            <a:pPr algn="just">
              <a:buFont typeface="Wingdings" pitchFamily="2" charset="2"/>
              <a:buChar char="§"/>
            </a:pPr>
            <a:r>
              <a:rPr lang="en-US" altLang="en-US" sz="2800" dirty="0"/>
              <a:t>ID is not defined solely on the basis of IQ; one’s level of adaptive functioning is important</a:t>
            </a:r>
          </a:p>
          <a:p>
            <a:pPr algn="just">
              <a:buFont typeface="Wingdings" pitchFamily="2" charset="2"/>
              <a:buChar char="§"/>
            </a:pPr>
            <a:endParaRPr lang="en-US" altLang="en-US" dirty="0"/>
          </a:p>
          <a:p>
            <a:pPr algn="just">
              <a:buNone/>
            </a:pPr>
            <a:endParaRPr lang="en-US" dirty="0"/>
          </a:p>
          <a:p>
            <a:pPr algn="just">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a:noFill/>
        </p:spPr>
        <p:txBody>
          <a:bodyPr>
            <a:normAutofit/>
          </a:bodyPr>
          <a:lstStyle/>
          <a:p>
            <a:pPr marL="742950" indent="-742950" algn="just">
              <a:buFont typeface="Wingdings" pitchFamily="2" charset="2"/>
              <a:buChar char="q"/>
            </a:pPr>
            <a:r>
              <a:rPr lang="en-US" sz="3600" b="1" dirty="0"/>
              <a:t>S</a:t>
            </a:r>
            <a:r>
              <a:rPr lang="en-US" sz="2800" b="1" dirty="0"/>
              <a:t>ignificantly sub-average intellectual functioning</a:t>
            </a:r>
          </a:p>
          <a:p>
            <a:pPr marL="742950" indent="-742950" algn="just">
              <a:buNone/>
            </a:pPr>
            <a:endParaRPr lang="en-US" sz="2800" b="1" dirty="0"/>
          </a:p>
          <a:p>
            <a:pPr marL="742950" indent="-742950" algn="just">
              <a:buFont typeface="Wingdings" pitchFamily="2" charset="2"/>
              <a:buChar char="Ø"/>
            </a:pPr>
            <a:r>
              <a:rPr lang="en-US" sz="2800" b="1" i="1" dirty="0"/>
              <a:t>"</a:t>
            </a:r>
            <a:r>
              <a:rPr lang="en-US" sz="2800" i="1" dirty="0"/>
              <a:t>General intellectual functioning"</a:t>
            </a:r>
            <a:r>
              <a:rPr lang="en-US" sz="2800" dirty="0"/>
              <a:t> is typically measured by an </a:t>
            </a:r>
            <a:r>
              <a:rPr lang="en-US" sz="2800" dirty="0">
                <a:solidFill>
                  <a:srgbClr val="FF0000"/>
                </a:solidFill>
              </a:rPr>
              <a:t>intelligence test</a:t>
            </a:r>
            <a:r>
              <a:rPr lang="en-US" sz="2800" dirty="0"/>
              <a:t>. Persons with intellectual disabilities usually score </a:t>
            </a:r>
            <a:r>
              <a:rPr lang="en-US" sz="2800" u="sng" dirty="0"/>
              <a:t>70 or below on such tests</a:t>
            </a:r>
            <a:r>
              <a:rPr lang="en-US" sz="2800" dirty="0"/>
              <a:t> (or at least 2 standard deviations below the mean on the normal curve). </a:t>
            </a:r>
          </a:p>
          <a:p>
            <a:pPr marL="742950" indent="-742950" algn="just">
              <a:buNone/>
            </a:pPr>
            <a:endParaRPr lang="en-US" sz="2800" dirty="0"/>
          </a:p>
          <a:p>
            <a:pPr algn="just">
              <a:buFont typeface="Wingdings" pitchFamily="2" charset="2"/>
              <a:buChar char="Ø"/>
            </a:pPr>
            <a:r>
              <a:rPr lang="en-US" sz="2800" b="1" dirty="0"/>
              <a:t>Sub average: </a:t>
            </a:r>
            <a:r>
              <a:rPr lang="en-US" sz="2800" dirty="0"/>
              <a:t>it is an IQ score which is </a:t>
            </a:r>
            <a:r>
              <a:rPr lang="en-US" sz="2800" dirty="0">
                <a:solidFill>
                  <a:srgbClr val="FF0000"/>
                </a:solidFill>
              </a:rPr>
              <a:t>two standard deviations </a:t>
            </a:r>
            <a:r>
              <a:rPr lang="en-US" sz="2800" dirty="0"/>
              <a:t>below the mean </a:t>
            </a:r>
            <a:r>
              <a:rPr lang="en-US" sz="2800" dirty="0">
                <a:solidFill>
                  <a:srgbClr val="FF0000"/>
                </a:solidFill>
              </a:rPr>
              <a:t>(IQ score below 70) </a:t>
            </a:r>
          </a:p>
          <a:p>
            <a:pPr algn="just">
              <a:buNone/>
            </a:pPr>
            <a:endParaRPr lang="en-US" sz="2800" dirty="0"/>
          </a:p>
          <a:p>
            <a:pPr algn="just">
              <a:buFont typeface="Wingdings" pitchFamily="2" charset="2"/>
              <a:buChar char="Ø"/>
            </a:pPr>
            <a:r>
              <a:rPr lang="en-US" sz="2800" dirty="0"/>
              <a:t>The definitions considers both intellectual and adaptive skill limitations</a:t>
            </a:r>
          </a:p>
          <a:p>
            <a:endParaRPr lang="en-GB"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a:srcRect/>
          <a:stretch>
            <a:fillRect/>
          </a:stretch>
        </p:blipFill>
        <p:spPr bwMode="auto">
          <a:xfrm>
            <a:off x="914400" y="654664"/>
            <a:ext cx="6934200" cy="5517535"/>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10600" cy="6324600"/>
          </a:xfrm>
        </p:spPr>
        <p:txBody>
          <a:bodyPr>
            <a:normAutofit/>
          </a:bodyPr>
          <a:lstStyle/>
          <a:p>
            <a:pPr algn="just">
              <a:buNone/>
            </a:pPr>
            <a:r>
              <a:rPr lang="en-US" b="1" dirty="0">
                <a:solidFill>
                  <a:srgbClr val="FF0000"/>
                </a:solidFill>
              </a:rPr>
              <a:t>2. Adaptive functioning </a:t>
            </a:r>
          </a:p>
          <a:p>
            <a:pPr algn="just">
              <a:buFont typeface="Wingdings" pitchFamily="2" charset="2"/>
              <a:buChar char="Ø"/>
            </a:pPr>
            <a:r>
              <a:rPr lang="en-US" sz="2800" dirty="0"/>
              <a:t>It is "the effectiveness or degree with which the individual meets:</a:t>
            </a:r>
          </a:p>
          <a:p>
            <a:pPr lvl="1" algn="just">
              <a:buFont typeface="Wingdings" pitchFamily="2" charset="2"/>
              <a:buChar char="ü"/>
            </a:pPr>
            <a:r>
              <a:rPr lang="en-US" dirty="0"/>
              <a:t>the standards of personal independence and</a:t>
            </a:r>
          </a:p>
          <a:p>
            <a:pPr lvl="1" algn="just">
              <a:buFont typeface="Wingdings" pitchFamily="2" charset="2"/>
              <a:buChar char="ü"/>
            </a:pPr>
            <a:r>
              <a:rPr lang="en-US" dirty="0"/>
              <a:t> social responsibility expected of his age and social group.</a:t>
            </a:r>
          </a:p>
          <a:p>
            <a:pPr algn="just">
              <a:buFont typeface="Wingdings" pitchFamily="2" charset="2"/>
              <a:buChar char="Ø"/>
              <a:defRPr/>
            </a:pPr>
            <a:r>
              <a:rPr lang="en-US" altLang="en-US" sz="2800" dirty="0"/>
              <a:t>It indicates how effectively an individual </a:t>
            </a:r>
            <a:r>
              <a:rPr lang="en-US" altLang="en-US" sz="2800" dirty="0">
                <a:solidFill>
                  <a:srgbClr val="FF0000"/>
                </a:solidFill>
              </a:rPr>
              <a:t>copes with </a:t>
            </a:r>
            <a:r>
              <a:rPr lang="en-US" altLang="en-US" sz="2800" u="sng" dirty="0"/>
              <a:t>ordinary life demands</a:t>
            </a:r>
            <a:r>
              <a:rPr lang="en-US" altLang="en-US" sz="2800" dirty="0"/>
              <a:t> and </a:t>
            </a:r>
          </a:p>
          <a:p>
            <a:pPr algn="just">
              <a:buNone/>
              <a:defRPr/>
            </a:pPr>
            <a:endParaRPr lang="en-US" altLang="en-US" sz="1400" dirty="0"/>
          </a:p>
          <a:p>
            <a:pPr algn="just">
              <a:buFont typeface="Wingdings" pitchFamily="2" charset="2"/>
              <a:buChar char="Ø"/>
              <a:defRPr/>
            </a:pPr>
            <a:r>
              <a:rPr lang="en-US" altLang="en-US" sz="2800" dirty="0"/>
              <a:t>how capable he/she is of </a:t>
            </a:r>
            <a:r>
              <a:rPr lang="en-US" altLang="en-US" sz="2800" dirty="0">
                <a:solidFill>
                  <a:srgbClr val="FF0000"/>
                </a:solidFill>
              </a:rPr>
              <a:t>living independently </a:t>
            </a:r>
            <a:r>
              <a:rPr lang="en-US" altLang="en-US" sz="2800" dirty="0"/>
              <a:t>and abiding by community standards</a:t>
            </a:r>
          </a:p>
          <a:p>
            <a:pPr algn="just">
              <a:buNone/>
              <a:defRPr/>
            </a:pPr>
            <a:endParaRPr lang="en-US" altLang="en-US" sz="1050" dirty="0"/>
          </a:p>
          <a:p>
            <a:pPr algn="just">
              <a:buFont typeface="Wingdings" pitchFamily="2" charset="2"/>
              <a:buChar char="Ø"/>
              <a:defRPr/>
            </a:pPr>
            <a:r>
              <a:rPr lang="en-GB" sz="2800" dirty="0"/>
              <a:t>These limitations can </a:t>
            </a:r>
            <a:r>
              <a:rPr lang="en-GB" sz="2800" dirty="0">
                <a:solidFill>
                  <a:srgbClr val="FF0000"/>
                </a:solidFill>
              </a:rPr>
              <a:t>take many forms </a:t>
            </a:r>
            <a:r>
              <a:rPr lang="en-GB" sz="2800" dirty="0"/>
              <a:t>and tend to occur across domains of functioning.</a:t>
            </a:r>
          </a:p>
          <a:p>
            <a:pPr lvl="1" algn="just">
              <a:buNone/>
            </a:pPr>
            <a:endParaRPr lang="en-US" dirty="0"/>
          </a:p>
          <a:p>
            <a:pPr lvl="1" algn="just">
              <a:buFont typeface="Wingdings" pitchFamily="2" charset="2"/>
              <a:buChar char="ü"/>
            </a:pPr>
            <a:endParaRPr lang="en-US" dirty="0"/>
          </a:p>
          <a:p>
            <a:pPr lvl="1" algn="just">
              <a:buNone/>
            </a:pPr>
            <a:endParaRPr lang="en-US" dirty="0"/>
          </a:p>
          <a:p>
            <a:pPr lvl="1" algn="just">
              <a:buNone/>
            </a:pPr>
            <a:endParaRPr lang="en-US" sz="1050"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normAutofit/>
          </a:bodyPr>
          <a:lstStyle/>
          <a:p>
            <a:pPr algn="just">
              <a:buNone/>
            </a:pPr>
            <a:endParaRPr lang="en-GB" sz="300" dirty="0"/>
          </a:p>
          <a:p>
            <a:pPr algn="just">
              <a:buFont typeface="Wingdings" pitchFamily="2" charset="2"/>
              <a:buChar char="Ø"/>
            </a:pPr>
            <a:r>
              <a:rPr lang="en-GB" sz="2800" dirty="0"/>
              <a:t>Limitations in </a:t>
            </a:r>
            <a:r>
              <a:rPr lang="en-GB" sz="2800" dirty="0">
                <a:solidFill>
                  <a:srgbClr val="FF0000"/>
                </a:solidFill>
              </a:rPr>
              <a:t>self-care skills </a:t>
            </a:r>
            <a:r>
              <a:rPr lang="en-GB" sz="2800" dirty="0"/>
              <a:t>and </a:t>
            </a:r>
            <a:r>
              <a:rPr lang="en-GB" sz="2800" dirty="0">
                <a:solidFill>
                  <a:srgbClr val="FF0000"/>
                </a:solidFill>
              </a:rPr>
              <a:t>social relationships </a:t>
            </a:r>
            <a:r>
              <a:rPr lang="en-GB" sz="2800" dirty="0"/>
              <a:t>as well as </a:t>
            </a:r>
            <a:r>
              <a:rPr lang="en-GB" sz="2800" dirty="0">
                <a:solidFill>
                  <a:srgbClr val="FF0000"/>
                </a:solidFill>
              </a:rPr>
              <a:t>behavioural excesses </a:t>
            </a:r>
            <a:r>
              <a:rPr lang="en-GB" sz="2800" dirty="0"/>
              <a:t>are common characteristics of individuals with intellectual disabilities. </a:t>
            </a:r>
          </a:p>
          <a:p>
            <a:pPr algn="just">
              <a:buNone/>
            </a:pPr>
            <a:endParaRPr lang="en-US" altLang="en-US" sz="1050" b="1" dirty="0"/>
          </a:p>
          <a:p>
            <a:pPr algn="just">
              <a:buFont typeface="Wingdings" pitchFamily="2" charset="2"/>
              <a:buChar char="Ø"/>
              <a:defRPr/>
            </a:pPr>
            <a:r>
              <a:rPr lang="en-US" sz="2800" dirty="0"/>
              <a:t>Measured by standard scales</a:t>
            </a:r>
          </a:p>
          <a:p>
            <a:pPr lvl="1"/>
            <a:r>
              <a:rPr lang="en-US" dirty="0"/>
              <a:t>Vineland, AAMR Adaptive Behavior Scale</a:t>
            </a:r>
          </a:p>
          <a:p>
            <a:pPr lvl="1">
              <a:buNone/>
            </a:pPr>
            <a:endParaRPr lang="en-US" dirty="0"/>
          </a:p>
          <a:p>
            <a:pPr algn="just">
              <a:buFont typeface="Wingdings" pitchFamily="2" charset="2"/>
              <a:buChar char="Ø"/>
            </a:pPr>
            <a:r>
              <a:rPr lang="en-US" altLang="en-US" sz="2800" dirty="0"/>
              <a:t>Intellectual disability criteria: Impairment in two or more areas</a:t>
            </a:r>
          </a:p>
          <a:p>
            <a:pPr lvl="1">
              <a:buNone/>
            </a:pPr>
            <a:endParaRPr lang="en-US" b="1" dirty="0"/>
          </a:p>
          <a:p>
            <a:pPr lvl="1">
              <a:buNone/>
            </a:pPr>
            <a:endParaRPr lang="en-US" alt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a:bodyPr>
          <a:lstStyle/>
          <a:p>
            <a:pPr algn="just">
              <a:buFont typeface="Wingdings" pitchFamily="2" charset="2"/>
              <a:buChar char="§"/>
            </a:pPr>
            <a:r>
              <a:rPr lang="en-GB" sz="2800" dirty="0"/>
              <a:t>A person who is disabled is one who is unable to see, hear or speak or is suffering from mental retardation or from injuries that limit him or her due to natural or man made causes; provided, however, that the term does not include persons who are alcoholic, drug addicts and those with psychological problems due to socially deviant behaviours (</a:t>
            </a:r>
            <a:r>
              <a:rPr lang="en-GB" sz="2800" dirty="0" err="1"/>
              <a:t>Negarit</a:t>
            </a:r>
            <a:r>
              <a:rPr lang="en-GB" sz="2800" dirty="0"/>
              <a:t> </a:t>
            </a:r>
            <a:r>
              <a:rPr lang="en-GB" sz="2800" dirty="0" err="1"/>
              <a:t>Gazeta</a:t>
            </a:r>
            <a:r>
              <a:rPr lang="en-GB" sz="2800" dirty="0"/>
              <a:t>, Proclamation No. 101 of 1994). </a:t>
            </a:r>
          </a:p>
          <a:p>
            <a:pPr algn="just">
              <a:buNone/>
            </a:pPr>
            <a:endParaRPr lang="en-GB" sz="2800" dirty="0"/>
          </a:p>
          <a:p>
            <a:pPr algn="just">
              <a:buFont typeface="Wingdings" pitchFamily="2" charset="2"/>
              <a:buChar char="§"/>
            </a:pPr>
            <a:r>
              <a:rPr lang="en-GB" sz="2800" dirty="0"/>
              <a:t>The terms “handicap” and “impairment” are used according to international standards.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10600" cy="6400800"/>
          </a:xfrm>
        </p:spPr>
        <p:txBody>
          <a:bodyPr>
            <a:normAutofit fontScale="92500" lnSpcReduction="20000"/>
          </a:bodyPr>
          <a:lstStyle/>
          <a:p>
            <a:pPr>
              <a:buNone/>
            </a:pPr>
            <a:r>
              <a:rPr lang="en-US" sz="3000" b="1" i="1" dirty="0"/>
              <a:t>Examples of adaptive behaviors in different age groups </a:t>
            </a:r>
          </a:p>
          <a:p>
            <a:pPr>
              <a:buFont typeface="Wingdings" pitchFamily="2" charset="2"/>
              <a:buChar char="Ø"/>
            </a:pPr>
            <a:r>
              <a:rPr lang="en-US" sz="2800" dirty="0"/>
              <a:t>During infancy and early childhood:</a:t>
            </a:r>
          </a:p>
          <a:p>
            <a:pPr lvl="1"/>
            <a:r>
              <a:rPr lang="en-US" dirty="0"/>
              <a:t>Sensory-motor skills</a:t>
            </a:r>
          </a:p>
          <a:p>
            <a:pPr lvl="1"/>
            <a:r>
              <a:rPr lang="en-US" dirty="0"/>
              <a:t>Communication skills (speech and language)</a:t>
            </a:r>
          </a:p>
          <a:p>
            <a:pPr lvl="1"/>
            <a:r>
              <a:rPr lang="en-US" dirty="0"/>
              <a:t>Self-help skills</a:t>
            </a:r>
          </a:p>
          <a:p>
            <a:pPr lvl="1"/>
            <a:r>
              <a:rPr lang="en-US" dirty="0"/>
              <a:t>Socialization skills (interacting and getting along with others) </a:t>
            </a:r>
          </a:p>
          <a:p>
            <a:r>
              <a:rPr lang="en-US" sz="800" dirty="0"/>
              <a:t> </a:t>
            </a:r>
            <a:endParaRPr lang="en-US" sz="5400" dirty="0"/>
          </a:p>
          <a:p>
            <a:r>
              <a:rPr lang="en-US" sz="800" dirty="0"/>
              <a:t> </a:t>
            </a:r>
            <a:endParaRPr lang="en-US" sz="5400" dirty="0"/>
          </a:p>
          <a:p>
            <a:pPr>
              <a:buFont typeface="Wingdings" pitchFamily="2" charset="2"/>
              <a:buChar char="Ø"/>
            </a:pPr>
            <a:r>
              <a:rPr lang="en-US" i="1" dirty="0"/>
              <a:t> </a:t>
            </a:r>
            <a:r>
              <a:rPr lang="en-US" sz="2800" b="1" i="1" dirty="0"/>
              <a:t>During childhood and early adolescence</a:t>
            </a:r>
            <a:r>
              <a:rPr lang="en-US" sz="2800" b="1" dirty="0"/>
              <a:t>:</a:t>
            </a:r>
            <a:endParaRPr lang="en-US" dirty="0"/>
          </a:p>
          <a:p>
            <a:pPr lvl="1"/>
            <a:r>
              <a:rPr lang="en-US" dirty="0"/>
              <a:t>Application of basic academic skills in daily life activities</a:t>
            </a:r>
          </a:p>
          <a:p>
            <a:pPr lvl="1"/>
            <a:r>
              <a:rPr lang="en-US" dirty="0"/>
              <a:t>Application of appropriate reasoning and judgment in mastery of the environment</a:t>
            </a:r>
          </a:p>
          <a:p>
            <a:pPr lvl="1"/>
            <a:r>
              <a:rPr lang="en-US" dirty="0"/>
              <a:t>Social skills (participation in group activities and interpersonal relationships) </a:t>
            </a:r>
          </a:p>
          <a:p>
            <a:r>
              <a:rPr lang="en-US" sz="800" dirty="0"/>
              <a:t> </a:t>
            </a:r>
            <a:endParaRPr lang="en-US" sz="5400" dirty="0"/>
          </a:p>
          <a:p>
            <a:pPr>
              <a:buFont typeface="Wingdings" pitchFamily="2" charset="2"/>
              <a:buChar char="Ø"/>
            </a:pPr>
            <a:r>
              <a:rPr lang="en-US" sz="2800" b="1" i="1" dirty="0"/>
              <a:t>During late adolescence and adulthood:</a:t>
            </a:r>
            <a:endParaRPr lang="en-US" sz="2800" dirty="0"/>
          </a:p>
          <a:p>
            <a:pPr lvl="1"/>
            <a:r>
              <a:rPr lang="en-US" dirty="0"/>
              <a:t>Vocational and social responsibility and performance </a:t>
            </a:r>
          </a:p>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400800"/>
          </a:xfrm>
        </p:spPr>
        <p:txBody>
          <a:bodyPr>
            <a:normAutofit/>
          </a:bodyPr>
          <a:lstStyle/>
          <a:p>
            <a:pPr>
              <a:buNone/>
            </a:pPr>
            <a:r>
              <a:rPr lang="en-GB" sz="2400" b="1" dirty="0"/>
              <a:t>Diagnostic Criteria for Intellectual Disability (Intellectual Development Disorder)</a:t>
            </a:r>
          </a:p>
          <a:p>
            <a:pPr>
              <a:buNone/>
            </a:pPr>
            <a:endParaRPr lang="en-GB" sz="2400" dirty="0"/>
          </a:p>
        </p:txBody>
      </p:sp>
      <p:pic>
        <p:nvPicPr>
          <p:cNvPr id="5" name="Picture 1" descr="Table 5.2 DSM-5 Diagnostic criteria for mental retardation&#10;"/>
          <p:cNvPicPr>
            <a:picLocks noChangeAspect="1"/>
          </p:cNvPicPr>
          <p:nvPr/>
        </p:nvPicPr>
        <p:blipFill>
          <a:blip r:embed="rId2"/>
          <a:srcRect t="10843" b="9639"/>
          <a:stretch>
            <a:fillRect/>
          </a:stretch>
        </p:blipFill>
        <p:spPr bwMode="auto">
          <a:xfrm>
            <a:off x="152400" y="990600"/>
            <a:ext cx="8839200" cy="586740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6477000"/>
          </a:xfrm>
        </p:spPr>
        <p:txBody>
          <a:bodyPr>
            <a:normAutofit lnSpcReduction="10000"/>
          </a:bodyPr>
          <a:lstStyle/>
          <a:p>
            <a:pPr algn="ctr">
              <a:buFont typeface="Wingdings" pitchFamily="2" charset="2"/>
              <a:buChar char="v"/>
            </a:pPr>
            <a:r>
              <a:rPr lang="en-US" sz="3000" b="1" dirty="0"/>
              <a:t>Classifications of Children with IDs</a:t>
            </a:r>
          </a:p>
          <a:p>
            <a:pPr marL="571500" indent="-457200">
              <a:buAutoNum type="arabicPeriod"/>
            </a:pPr>
            <a:r>
              <a:rPr lang="en-US" sz="3000" b="1" dirty="0">
                <a:latin typeface="Times New Roman" pitchFamily="18" charset="0"/>
                <a:cs typeface="Times New Roman" pitchFamily="18" charset="0"/>
              </a:rPr>
              <a:t>Children with Mild intellectual disabilities </a:t>
            </a:r>
          </a:p>
          <a:p>
            <a:pPr marL="571500" indent="-457200" algn="just">
              <a:buFont typeface="Wingdings" pitchFamily="2" charset="2"/>
              <a:buChar char="Ø"/>
            </a:pPr>
            <a:r>
              <a:rPr lang="en-US" sz="2700" dirty="0">
                <a:latin typeface="Times New Roman" pitchFamily="18" charset="0"/>
                <a:cs typeface="Times New Roman" pitchFamily="18" charset="0"/>
              </a:rPr>
              <a:t>A classification used to specify an individual whose IQ is approximately </a:t>
            </a:r>
            <a:r>
              <a:rPr lang="en-US" sz="2700" dirty="0">
                <a:solidFill>
                  <a:srgbClr val="FF0000"/>
                </a:solidFill>
                <a:latin typeface="Times New Roman" pitchFamily="18" charset="0"/>
                <a:cs typeface="Times New Roman" pitchFamily="18" charset="0"/>
              </a:rPr>
              <a:t>50/55-70</a:t>
            </a:r>
            <a:r>
              <a:rPr lang="en-US" sz="2600" dirty="0">
                <a:solidFill>
                  <a:srgbClr val="FF0000"/>
                </a:solidFill>
                <a:latin typeface="Times New Roman" pitchFamily="18" charset="0"/>
                <a:cs typeface="Times New Roman" pitchFamily="18" charset="0"/>
              </a:rPr>
              <a:t>.</a:t>
            </a:r>
          </a:p>
          <a:p>
            <a:pPr marL="571500" indent="-457200" algn="just">
              <a:buNone/>
            </a:pPr>
            <a:endParaRPr lang="en-US" sz="1200" dirty="0">
              <a:solidFill>
                <a:srgbClr val="FF0000"/>
              </a:solidFill>
              <a:latin typeface="Times New Roman" pitchFamily="18" charset="0"/>
              <a:cs typeface="Times New Roman" pitchFamily="18" charset="0"/>
            </a:endParaRPr>
          </a:p>
          <a:p>
            <a:pPr marL="571500" indent="-457200" algn="just">
              <a:buFont typeface="Wingdings" pitchFamily="2" charset="2"/>
              <a:buChar char="Ø"/>
            </a:pPr>
            <a:r>
              <a:rPr lang="en-US" sz="2700" dirty="0">
                <a:latin typeface="Times New Roman" pitchFamily="18" charset="0"/>
                <a:cs typeface="Times New Roman" pitchFamily="18" charset="0"/>
              </a:rPr>
              <a:t>They often cannot be distinguished from other children until they attend school</a:t>
            </a:r>
            <a:endParaRPr lang="en-US" sz="2600" dirty="0">
              <a:latin typeface="Times New Roman" pitchFamily="18" charset="0"/>
              <a:cs typeface="Times New Roman" pitchFamily="18" charset="0"/>
            </a:endParaRPr>
          </a:p>
          <a:p>
            <a:pPr marL="571500" indent="-457200" algn="just">
              <a:buNone/>
            </a:pPr>
            <a:endParaRPr lang="en-US" sz="1100" dirty="0">
              <a:latin typeface="Times New Roman" pitchFamily="18" charset="0"/>
              <a:cs typeface="Times New Roman" pitchFamily="18" charset="0"/>
            </a:endParaRPr>
          </a:p>
          <a:p>
            <a:pPr marL="571500" indent="-457200" algn="just">
              <a:buFont typeface="Wingdings" pitchFamily="2" charset="2"/>
              <a:buChar char="Ø"/>
            </a:pPr>
            <a:r>
              <a:rPr lang="en-US" sz="2600" dirty="0">
                <a:latin typeface="Times New Roman" pitchFamily="18" charset="0"/>
                <a:cs typeface="Times New Roman" pitchFamily="18" charset="0"/>
              </a:rPr>
              <a:t>Previously referred to as </a:t>
            </a:r>
            <a:r>
              <a:rPr lang="ja-JP" altLang="en-US" sz="2600" b="1">
                <a:latin typeface="Times New Roman" pitchFamily="18" charset="0"/>
                <a:cs typeface="Times New Roman" pitchFamily="18" charset="0"/>
              </a:rPr>
              <a:t>“</a:t>
            </a:r>
            <a:r>
              <a:rPr lang="en-US" altLang="ja-JP" sz="2600" b="1" dirty="0">
                <a:latin typeface="Times New Roman" pitchFamily="18" charset="0"/>
                <a:cs typeface="Times New Roman" pitchFamily="18" charset="0"/>
              </a:rPr>
              <a:t>Educable Mentally Retarded</a:t>
            </a:r>
            <a:r>
              <a:rPr lang="ja-JP" altLang="en-US" sz="2600" b="1">
                <a:latin typeface="Times New Roman" pitchFamily="18" charset="0"/>
                <a:cs typeface="Times New Roman" pitchFamily="18" charset="0"/>
              </a:rPr>
              <a:t>”</a:t>
            </a:r>
            <a:r>
              <a:rPr lang="en-US" altLang="ja-JP" sz="2600" b="1" dirty="0">
                <a:latin typeface="Times New Roman" pitchFamily="18" charset="0"/>
                <a:cs typeface="Times New Roman" pitchFamily="18" charset="0"/>
              </a:rPr>
              <a:t> </a:t>
            </a:r>
            <a:r>
              <a:rPr lang="en-US" altLang="ja-JP" sz="2600" dirty="0">
                <a:latin typeface="Times New Roman" pitchFamily="18" charset="0"/>
                <a:cs typeface="Times New Roman" pitchFamily="18" charset="0"/>
              </a:rPr>
              <a:t>and</a:t>
            </a:r>
            <a:r>
              <a:rPr lang="en-US" altLang="ja-JP" sz="2600" b="1" dirty="0">
                <a:latin typeface="Times New Roman" pitchFamily="18" charset="0"/>
                <a:cs typeface="Times New Roman" pitchFamily="18" charset="0"/>
              </a:rPr>
              <a:t> </a:t>
            </a:r>
            <a:r>
              <a:rPr lang="en-US" altLang="ja-JP" sz="2600" dirty="0">
                <a:latin typeface="Times New Roman" pitchFamily="18" charset="0"/>
                <a:cs typeface="Times New Roman" pitchFamily="18" charset="0"/>
              </a:rPr>
              <a:t>are the l</a:t>
            </a:r>
            <a:r>
              <a:rPr lang="en-US" sz="2600" dirty="0">
                <a:latin typeface="Times New Roman" pitchFamily="18" charset="0"/>
                <a:cs typeface="Times New Roman" pitchFamily="18" charset="0"/>
              </a:rPr>
              <a:t>argest segment of those with ID (85%)</a:t>
            </a:r>
          </a:p>
          <a:p>
            <a:pPr marL="571500" indent="-457200" algn="just">
              <a:buNone/>
            </a:pPr>
            <a:endParaRPr lang="en-US" sz="1300" dirty="0">
              <a:latin typeface="Times New Roman" pitchFamily="18" charset="0"/>
              <a:cs typeface="Times New Roman" pitchFamily="18" charset="0"/>
            </a:endParaRPr>
          </a:p>
          <a:p>
            <a:pPr marL="571500" indent="-457200" algn="just">
              <a:buFont typeface="Wingdings" pitchFamily="2" charset="2"/>
              <a:buChar char="Ø"/>
            </a:pPr>
            <a:r>
              <a:rPr lang="en-US" sz="2600" dirty="0">
                <a:latin typeface="Times New Roman" pitchFamily="18" charset="0"/>
                <a:cs typeface="Times New Roman" pitchFamily="18" charset="0"/>
              </a:rPr>
              <a:t>Typically develop social/communication skills during preschool years, minimal impairment in </a:t>
            </a:r>
            <a:r>
              <a:rPr lang="en-US" sz="2600" dirty="0" err="1">
                <a:latin typeface="Times New Roman" pitchFamily="18" charset="0"/>
                <a:cs typeface="Times New Roman" pitchFamily="18" charset="0"/>
              </a:rPr>
              <a:t>sensorimotor</a:t>
            </a:r>
            <a:r>
              <a:rPr lang="en-US" sz="2600" dirty="0">
                <a:latin typeface="Times New Roman" pitchFamily="18" charset="0"/>
                <a:cs typeface="Times New Roman" pitchFamily="18" charset="0"/>
              </a:rPr>
              <a:t> areas</a:t>
            </a:r>
          </a:p>
          <a:p>
            <a:pPr marL="571500" indent="-457200" algn="just">
              <a:buNone/>
            </a:pPr>
            <a:endParaRPr lang="en-US" sz="1200" dirty="0">
              <a:latin typeface="Times New Roman" pitchFamily="18" charset="0"/>
              <a:cs typeface="Times New Roman" pitchFamily="18" charset="0"/>
            </a:endParaRPr>
          </a:p>
          <a:p>
            <a:pPr marL="571500" indent="-457200" algn="just">
              <a:buFont typeface="Wingdings" pitchFamily="2" charset="2"/>
              <a:buChar char="Ø"/>
            </a:pPr>
            <a:r>
              <a:rPr lang="en-GB" sz="2600" dirty="0">
                <a:latin typeface="Times New Roman" pitchFamily="18" charset="0"/>
                <a:cs typeface="Times New Roman" pitchFamily="18" charset="0"/>
              </a:rPr>
              <a:t>They master </a:t>
            </a:r>
            <a:r>
              <a:rPr lang="en-GB" sz="2600" dirty="0">
                <a:solidFill>
                  <a:srgbClr val="FF0000"/>
                </a:solidFill>
                <a:latin typeface="Times New Roman" pitchFamily="18" charset="0"/>
                <a:cs typeface="Times New Roman" pitchFamily="18" charset="0"/>
              </a:rPr>
              <a:t>academic skills </a:t>
            </a:r>
            <a:r>
              <a:rPr lang="en-GB" sz="2600" dirty="0">
                <a:latin typeface="Times New Roman" pitchFamily="18" charset="0"/>
                <a:cs typeface="Times New Roman" pitchFamily="18" charset="0"/>
              </a:rPr>
              <a:t>up to about the </a:t>
            </a:r>
            <a:r>
              <a:rPr lang="en-GB" sz="2600" dirty="0">
                <a:solidFill>
                  <a:srgbClr val="FF0000"/>
                </a:solidFill>
                <a:latin typeface="Times New Roman" pitchFamily="18" charset="0"/>
                <a:cs typeface="Times New Roman" pitchFamily="18" charset="0"/>
              </a:rPr>
              <a:t>sixth-grade level </a:t>
            </a:r>
            <a:r>
              <a:rPr lang="en-GB" sz="2600" dirty="0">
                <a:latin typeface="Times New Roman" pitchFamily="18" charset="0"/>
                <a:cs typeface="Times New Roman" pitchFamily="18" charset="0"/>
              </a:rPr>
              <a:t>and can learn </a:t>
            </a:r>
            <a:r>
              <a:rPr lang="en-GB" sz="2600" dirty="0">
                <a:solidFill>
                  <a:srgbClr val="FF0000"/>
                </a:solidFill>
                <a:latin typeface="Times New Roman" pitchFamily="18" charset="0"/>
                <a:cs typeface="Times New Roman" pitchFamily="18" charset="0"/>
              </a:rPr>
              <a:t>vocational</a:t>
            </a:r>
            <a:r>
              <a:rPr lang="en-GB" sz="2600" dirty="0">
                <a:latin typeface="Times New Roman" pitchFamily="18" charset="0"/>
                <a:cs typeface="Times New Roman" pitchFamily="18" charset="0"/>
              </a:rPr>
              <a:t> and daily living skills </a:t>
            </a:r>
            <a:endParaRPr lang="en-US" dirty="0">
              <a:latin typeface="Times New Roman" pitchFamily="18" charset="0"/>
              <a:cs typeface="Times New Roman" pitchFamily="18" charset="0"/>
            </a:endParaRPr>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382000" cy="6324600"/>
          </a:xfrm>
        </p:spPr>
        <p:txBody>
          <a:bodyPr>
            <a:normAutofit/>
          </a:bodyPr>
          <a:lstStyle/>
          <a:p>
            <a:pPr marL="571500" indent="-457200" algn="just">
              <a:buFont typeface="Wingdings" pitchFamily="2" charset="2"/>
              <a:buChar char="Ø"/>
            </a:pPr>
            <a:r>
              <a:rPr lang="en-US" sz="2800" dirty="0">
                <a:latin typeface="Times New Roman" pitchFamily="18" charset="0"/>
                <a:cs typeface="Times New Roman" pitchFamily="18" charset="0"/>
              </a:rPr>
              <a:t>And sometimes not identified until the </a:t>
            </a:r>
            <a:r>
              <a:rPr lang="en-US" sz="2800" dirty="0">
                <a:solidFill>
                  <a:srgbClr val="FF0000"/>
                </a:solidFill>
                <a:latin typeface="Times New Roman" pitchFamily="18" charset="0"/>
                <a:cs typeface="Times New Roman" pitchFamily="18" charset="0"/>
              </a:rPr>
              <a:t>second</a:t>
            </a:r>
            <a:r>
              <a:rPr lang="en-US" sz="2800" dirty="0">
                <a:latin typeface="Times New Roman" pitchFamily="18" charset="0"/>
                <a:cs typeface="Times New Roman" pitchFamily="18" charset="0"/>
              </a:rPr>
              <a:t> or </a:t>
            </a:r>
            <a:r>
              <a:rPr lang="en-US" sz="2800" dirty="0">
                <a:solidFill>
                  <a:srgbClr val="FF0000"/>
                </a:solidFill>
                <a:latin typeface="Times New Roman" pitchFamily="18" charset="0"/>
                <a:cs typeface="Times New Roman" pitchFamily="18" charset="0"/>
              </a:rPr>
              <a:t>third grade</a:t>
            </a:r>
          </a:p>
          <a:p>
            <a:pPr marL="571500" indent="-457200" algn="just">
              <a:buNone/>
            </a:pPr>
            <a:endParaRPr lang="en-US" sz="1050" dirty="0">
              <a:latin typeface="Times New Roman" pitchFamily="18" charset="0"/>
              <a:cs typeface="Times New Roman" pitchFamily="18" charset="0"/>
            </a:endParaRPr>
          </a:p>
          <a:p>
            <a:pPr marL="571500" indent="-457200" algn="just">
              <a:buFont typeface="Wingdings" pitchFamily="2" charset="2"/>
              <a:buChar char="Ø"/>
            </a:pPr>
            <a:r>
              <a:rPr lang="en-US" sz="2800" dirty="0">
                <a:latin typeface="Times New Roman" pitchFamily="18" charset="0"/>
                <a:cs typeface="Times New Roman" pitchFamily="18" charset="0"/>
              </a:rPr>
              <a:t>Their school programs stress the </a:t>
            </a:r>
            <a:r>
              <a:rPr lang="en-US" sz="2800" dirty="0">
                <a:solidFill>
                  <a:srgbClr val="FF0000"/>
                </a:solidFill>
                <a:latin typeface="Times New Roman" pitchFamily="18" charset="0"/>
                <a:cs typeface="Times New Roman" pitchFamily="18" charset="0"/>
              </a:rPr>
              <a:t>basic academic </a:t>
            </a:r>
            <a:r>
              <a:rPr lang="en-US" sz="2800" dirty="0">
                <a:latin typeface="Times New Roman" pitchFamily="18" charset="0"/>
                <a:cs typeface="Times New Roman" pitchFamily="18" charset="0"/>
              </a:rPr>
              <a:t>subjects</a:t>
            </a:r>
            <a:r>
              <a:rPr lang="en-US" sz="2800" dirty="0">
                <a:solidFill>
                  <a:srgbClr val="FF0000"/>
                </a:solidFill>
                <a:latin typeface="Times New Roman" pitchFamily="18" charset="0"/>
                <a:cs typeface="Times New Roman" pitchFamily="18" charset="0"/>
              </a:rPr>
              <a:t> </a:t>
            </a:r>
            <a:r>
              <a:rPr lang="en-US" sz="2800" dirty="0">
                <a:latin typeface="Times New Roman" pitchFamily="18" charset="0"/>
                <a:cs typeface="Times New Roman" pitchFamily="18" charset="0"/>
              </a:rPr>
              <a:t>reading, writing, and arithmetic - </a:t>
            </a:r>
            <a:r>
              <a:rPr lang="en-US" sz="2800" dirty="0">
                <a:solidFill>
                  <a:srgbClr val="FF0000"/>
                </a:solidFill>
                <a:latin typeface="Times New Roman" pitchFamily="18" charset="0"/>
                <a:cs typeface="Times New Roman" pitchFamily="18" charset="0"/>
              </a:rPr>
              <a:t>during the elementary years.</a:t>
            </a:r>
            <a:endParaRPr lang="en-US" sz="2800" dirty="0">
              <a:latin typeface="Times New Roman" pitchFamily="18" charset="0"/>
              <a:cs typeface="Times New Roman" pitchFamily="18" charset="0"/>
            </a:endParaRPr>
          </a:p>
          <a:p>
            <a:pPr algn="just">
              <a:buNone/>
            </a:pPr>
            <a:endParaRPr lang="en-US" sz="1050" dirty="0">
              <a:latin typeface="Times New Roman" pitchFamily="18" charset="0"/>
              <a:cs typeface="Times New Roman" pitchFamily="18" charset="0"/>
            </a:endParaRPr>
          </a:p>
          <a:p>
            <a:pPr algn="just">
              <a:buFont typeface="Wingdings" pitchFamily="2" charset="2"/>
              <a:buChar char="Ø"/>
            </a:pPr>
            <a:r>
              <a:rPr lang="en-US" sz="2800" dirty="0">
                <a:latin typeface="Times New Roman" pitchFamily="18" charset="0"/>
                <a:cs typeface="Times New Roman" pitchFamily="18" charset="0"/>
              </a:rPr>
              <a:t>The emphasis shifts to </a:t>
            </a:r>
            <a:r>
              <a:rPr lang="en-US" sz="2800" dirty="0">
                <a:solidFill>
                  <a:srgbClr val="FF0000"/>
                </a:solidFill>
                <a:latin typeface="Times New Roman" pitchFamily="18" charset="0"/>
                <a:cs typeface="Times New Roman" pitchFamily="18" charset="0"/>
              </a:rPr>
              <a:t>vocational training </a:t>
            </a:r>
            <a:r>
              <a:rPr lang="en-US" sz="2800" dirty="0">
                <a:latin typeface="Times New Roman" pitchFamily="18" charset="0"/>
                <a:cs typeface="Times New Roman" pitchFamily="18" charset="0"/>
              </a:rPr>
              <a:t>and work-study programs in </a:t>
            </a:r>
            <a:r>
              <a:rPr lang="en-US" sz="2800" dirty="0">
                <a:solidFill>
                  <a:srgbClr val="FF0000"/>
                </a:solidFill>
                <a:latin typeface="Times New Roman" pitchFamily="18" charset="0"/>
                <a:cs typeface="Times New Roman" pitchFamily="18" charset="0"/>
              </a:rPr>
              <a:t>junior high school</a:t>
            </a:r>
            <a:r>
              <a:rPr lang="en-US" sz="2800" dirty="0">
                <a:latin typeface="Times New Roman" pitchFamily="18" charset="0"/>
                <a:cs typeface="Times New Roman" pitchFamily="18" charset="0"/>
              </a:rPr>
              <a:t>. </a:t>
            </a:r>
          </a:p>
          <a:p>
            <a:pPr algn="just">
              <a:buNone/>
            </a:pPr>
            <a:endParaRPr lang="en-US" sz="1600" dirty="0">
              <a:latin typeface="Times New Roman" pitchFamily="18" charset="0"/>
              <a:cs typeface="Times New Roman" pitchFamily="18" charset="0"/>
            </a:endParaRPr>
          </a:p>
          <a:p>
            <a:pPr algn="just">
              <a:buNone/>
            </a:pPr>
            <a:endParaRPr lang="en-US" sz="100" dirty="0">
              <a:latin typeface="Times New Roman" pitchFamily="18" charset="0"/>
              <a:cs typeface="Times New Roman" pitchFamily="18" charset="0"/>
            </a:endParaRPr>
          </a:p>
          <a:p>
            <a:pPr algn="just">
              <a:buFont typeface="Wingdings" pitchFamily="2" charset="2"/>
              <a:buChar char="Ø"/>
            </a:pPr>
            <a:r>
              <a:rPr lang="en-US" sz="2800" dirty="0">
                <a:latin typeface="Times New Roman" pitchFamily="18" charset="0"/>
                <a:cs typeface="Times New Roman" pitchFamily="18" charset="0"/>
              </a:rPr>
              <a:t>Most mildly intellectually disabled children master academic skills up to about </a:t>
            </a:r>
            <a:r>
              <a:rPr lang="en-US" sz="2800" dirty="0">
                <a:solidFill>
                  <a:srgbClr val="FF0000"/>
                </a:solidFill>
                <a:latin typeface="Times New Roman" pitchFamily="18" charset="0"/>
                <a:cs typeface="Times New Roman" pitchFamily="18" charset="0"/>
              </a:rPr>
              <a:t>the sixth grade level </a:t>
            </a:r>
          </a:p>
          <a:p>
            <a:pPr algn="just">
              <a:buNone/>
            </a:pPr>
            <a:endParaRPr lang="en-US" sz="1050" dirty="0">
              <a:solidFill>
                <a:srgbClr val="FF0000"/>
              </a:solidFill>
              <a:latin typeface="Times New Roman" pitchFamily="18" charset="0"/>
              <a:cs typeface="Times New Roman" pitchFamily="18" charset="0"/>
            </a:endParaRPr>
          </a:p>
          <a:p>
            <a:pPr algn="just">
              <a:buFont typeface="Wingdings" pitchFamily="2" charset="2"/>
              <a:buChar char="Ø"/>
            </a:pPr>
            <a:r>
              <a:rPr lang="en-US" altLang="en-US" sz="2800" dirty="0">
                <a:latin typeface="Times New Roman" pitchFamily="18" charset="0"/>
                <a:ea typeface="Tahoma" pitchFamily="34" charset="0"/>
                <a:cs typeface="Times New Roman" pitchFamily="18" charset="0"/>
              </a:rPr>
              <a:t>Live successfully in the community as adults with appropriate supports</a:t>
            </a:r>
          </a:p>
          <a:p>
            <a:pPr algn="just">
              <a:buNone/>
            </a:pPr>
            <a:endParaRPr lang="en-US" sz="2800" dirty="0">
              <a:solidFill>
                <a:srgbClr val="FF0000"/>
              </a:solidFill>
              <a:latin typeface="Times New Roman" pitchFamily="18" charset="0"/>
              <a:cs typeface="Times New Roman" pitchFamily="18" charset="0"/>
            </a:endParaRPr>
          </a:p>
          <a:p>
            <a:pPr algn="just">
              <a:buFont typeface="Wingdings" pitchFamily="2" charset="2"/>
              <a:buChar char="Ø"/>
            </a:pPr>
            <a:endParaRPr lang="en-US" sz="2800" dirty="0">
              <a:solidFill>
                <a:srgbClr val="FF0000"/>
              </a:solidFill>
              <a:latin typeface="Times New Roman" pitchFamily="18" charset="0"/>
              <a:cs typeface="Times New Roman" pitchFamily="18" charset="0"/>
            </a:endParaRPr>
          </a:p>
          <a:p>
            <a:pPr>
              <a:buNone/>
            </a:pPr>
            <a:endParaRPr lang="en-US" sz="1600" dirty="0">
              <a:latin typeface="Times New Roman" pitchFamily="18" charset="0"/>
              <a:cs typeface="Times New Roman" pitchFamily="18" charset="0"/>
            </a:endParaRPr>
          </a:p>
          <a:p>
            <a:pPr marL="342900" lvl="2" indent="-342900">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a:bodyPr>
          <a:lstStyle/>
          <a:p>
            <a:pPr marL="342900" lvl="2" indent="-342900">
              <a:buNone/>
            </a:pPr>
            <a:r>
              <a:rPr lang="en-US" sz="2800" b="1" dirty="0">
                <a:latin typeface="Times New Roman" pitchFamily="18" charset="0"/>
                <a:cs typeface="Times New Roman" pitchFamily="18" charset="0"/>
              </a:rPr>
              <a:t>2. Children with Moderate ID</a:t>
            </a:r>
            <a:endParaRPr lang="en-US" dirty="0">
              <a:latin typeface="Times New Roman" pitchFamily="18" charset="0"/>
              <a:cs typeface="Times New Roman" pitchFamily="18" charset="0"/>
            </a:endParaRPr>
          </a:p>
          <a:p>
            <a:pPr algn="just">
              <a:buFont typeface="Wingdings" pitchFamily="2" charset="2"/>
              <a:buChar char="Ø"/>
            </a:pPr>
            <a:r>
              <a:rPr lang="en-US" sz="2700" dirty="0">
                <a:latin typeface="Times New Roman" pitchFamily="18" charset="0"/>
                <a:cs typeface="Times New Roman" pitchFamily="18" charset="0"/>
              </a:rPr>
              <a:t>whose IQ is approximately range from </a:t>
            </a:r>
            <a:r>
              <a:rPr lang="en-US" sz="2700" dirty="0">
                <a:solidFill>
                  <a:srgbClr val="FF0000"/>
                </a:solidFill>
                <a:latin typeface="Times New Roman" pitchFamily="18" charset="0"/>
                <a:cs typeface="Times New Roman" pitchFamily="18" charset="0"/>
              </a:rPr>
              <a:t>35/40-50 /55</a:t>
            </a:r>
            <a:r>
              <a:rPr lang="en-US" sz="2700" dirty="0">
                <a:latin typeface="Times New Roman" pitchFamily="18" charset="0"/>
                <a:cs typeface="Times New Roman" pitchFamily="18" charset="0"/>
              </a:rPr>
              <a:t>.</a:t>
            </a:r>
            <a:r>
              <a:rPr lang="en-GB" sz="2700" dirty="0">
                <a:latin typeface="Times New Roman" pitchFamily="18" charset="0"/>
                <a:cs typeface="Times New Roman" pitchFamily="18" charset="0"/>
              </a:rPr>
              <a:t> and they show </a:t>
            </a:r>
            <a:r>
              <a:rPr lang="en-GB" sz="2700" dirty="0">
                <a:solidFill>
                  <a:srgbClr val="FF0000"/>
                </a:solidFill>
                <a:latin typeface="Times New Roman" pitchFamily="18" charset="0"/>
                <a:cs typeface="Times New Roman" pitchFamily="18" charset="0"/>
              </a:rPr>
              <a:t>significant delays </a:t>
            </a:r>
            <a:r>
              <a:rPr lang="en-GB" sz="2700" dirty="0">
                <a:latin typeface="Times New Roman" pitchFamily="18" charset="0"/>
                <a:cs typeface="Times New Roman" pitchFamily="18" charset="0"/>
              </a:rPr>
              <a:t>in development during their preschool years. </a:t>
            </a:r>
            <a:endParaRPr lang="en-US" sz="2700" dirty="0">
              <a:latin typeface="Times New Roman" pitchFamily="18" charset="0"/>
              <a:cs typeface="Times New Roman" pitchFamily="18" charset="0"/>
            </a:endParaRPr>
          </a:p>
          <a:p>
            <a:pPr>
              <a:buNone/>
            </a:pPr>
            <a:endParaRPr lang="en-US" sz="1050" dirty="0">
              <a:latin typeface="Times New Roman" pitchFamily="18" charset="0"/>
              <a:cs typeface="Times New Roman" pitchFamily="18" charset="0"/>
            </a:endParaRPr>
          </a:p>
          <a:p>
            <a:pPr algn="just">
              <a:buFont typeface="Wingdings" pitchFamily="2" charset="2"/>
              <a:buChar char="Ø"/>
            </a:pPr>
            <a:r>
              <a:rPr lang="en-US" sz="2700" dirty="0"/>
              <a:t>Previously referred to as </a:t>
            </a:r>
            <a:r>
              <a:rPr lang="ja-JP" altLang="en-US" sz="2700" b="1"/>
              <a:t>“</a:t>
            </a:r>
            <a:r>
              <a:rPr lang="en-US" altLang="ja-JP" sz="2700" b="1" dirty="0"/>
              <a:t>Trainable Mentally Retarded</a:t>
            </a:r>
            <a:r>
              <a:rPr lang="ja-JP" altLang="en-US" sz="2700"/>
              <a:t>”</a:t>
            </a:r>
            <a:r>
              <a:rPr lang="en-GB" altLang="ja-JP" sz="2700" dirty="0"/>
              <a:t> and are </a:t>
            </a:r>
            <a:r>
              <a:rPr lang="en-US" altLang="ja-JP" sz="2700" dirty="0"/>
              <a:t>a</a:t>
            </a:r>
            <a:r>
              <a:rPr lang="en-US" sz="2700" dirty="0"/>
              <a:t>bout 10% of those with IDs</a:t>
            </a:r>
          </a:p>
          <a:p>
            <a:pPr algn="just">
              <a:buNone/>
            </a:pPr>
            <a:endParaRPr lang="en-US" sz="900" dirty="0"/>
          </a:p>
          <a:p>
            <a:pPr algn="just">
              <a:buFont typeface="Wingdings" pitchFamily="2" charset="2"/>
              <a:buChar char="Ø"/>
            </a:pPr>
            <a:r>
              <a:rPr lang="en-US" sz="2700" dirty="0"/>
              <a:t>Most acquire communication skills during early childhood years</a:t>
            </a:r>
          </a:p>
          <a:p>
            <a:pPr algn="just">
              <a:buNone/>
            </a:pPr>
            <a:endParaRPr lang="en-US" sz="1000" dirty="0"/>
          </a:p>
          <a:p>
            <a:pPr algn="just">
              <a:buFont typeface="Wingdings" pitchFamily="2" charset="2"/>
              <a:buChar char="Ø"/>
            </a:pPr>
            <a:r>
              <a:rPr lang="en-US" sz="2700" dirty="0"/>
              <a:t>Generally </a:t>
            </a:r>
            <a:r>
              <a:rPr lang="en-US" sz="2700" dirty="0">
                <a:solidFill>
                  <a:srgbClr val="FF0000"/>
                </a:solidFill>
              </a:rPr>
              <a:t>benefit from social/vocational </a:t>
            </a:r>
            <a:r>
              <a:rPr lang="en-US" sz="2700" dirty="0"/>
              <a:t>training and with </a:t>
            </a:r>
            <a:r>
              <a:rPr lang="en-US" sz="2700" dirty="0">
                <a:solidFill>
                  <a:srgbClr val="FF0000"/>
                </a:solidFill>
              </a:rPr>
              <a:t>moderate supervision </a:t>
            </a:r>
            <a:r>
              <a:rPr lang="en-US" sz="2700" dirty="0"/>
              <a:t>can attend to personal care</a:t>
            </a:r>
          </a:p>
          <a:p>
            <a:pPr algn="just">
              <a:buNone/>
            </a:pPr>
            <a:endParaRPr lang="en-US" sz="1050" dirty="0"/>
          </a:p>
          <a:p>
            <a:pPr algn="just">
              <a:buFont typeface="Wingdings" pitchFamily="2" charset="2"/>
              <a:buChar char="Ø"/>
            </a:pPr>
            <a:r>
              <a:rPr lang="en-US" sz="2700" dirty="0"/>
              <a:t>Difficulties recognizing </a:t>
            </a:r>
            <a:r>
              <a:rPr lang="en-US" sz="2700" dirty="0">
                <a:solidFill>
                  <a:srgbClr val="FF0000"/>
                </a:solidFill>
              </a:rPr>
              <a:t>social conventions </a:t>
            </a:r>
            <a:r>
              <a:rPr lang="en-US" sz="2700" dirty="0"/>
              <a:t>which interferes with peer relations in adolescence</a:t>
            </a:r>
          </a:p>
          <a:p>
            <a:pPr>
              <a:buNone/>
            </a:pPr>
            <a:endParaRPr lang="en-US" sz="2800" dirty="0">
              <a:latin typeface="Times New Roman" pitchFamily="18" charset="0"/>
              <a:cs typeface="Times New Roman" pitchFamily="18" charset="0"/>
            </a:endParaRPr>
          </a:p>
          <a:p>
            <a:pPr>
              <a:buNone/>
            </a:pPr>
            <a:endParaRPr lang="en-US" sz="2800" dirty="0">
              <a:latin typeface="Times New Roman" pitchFamily="18" charset="0"/>
              <a:cs typeface="Times New Roman" pitchFamily="18" charset="0"/>
            </a:endParaRPr>
          </a:p>
          <a:p>
            <a:pPr algn="just">
              <a:buFont typeface="Wingdings" pitchFamily="2" charset="2"/>
              <a:buChar char="Ø"/>
            </a:pPr>
            <a:endParaRPr lang="en-US" sz="2800" dirty="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a:bodyPr>
          <a:lstStyle/>
          <a:p>
            <a:pPr algn="just">
              <a:buFont typeface="Wingdings" pitchFamily="2" charset="2"/>
              <a:buChar char="Ø"/>
            </a:pPr>
            <a:r>
              <a:rPr lang="en-US" sz="2700" dirty="0"/>
              <a:t>Unlikely to progress beyond the 2</a:t>
            </a:r>
            <a:r>
              <a:rPr lang="en-US" sz="2700" baseline="30000" dirty="0"/>
              <a:t>nd</a:t>
            </a:r>
            <a:r>
              <a:rPr lang="en-US" sz="2700" dirty="0"/>
              <a:t> grade academically</a:t>
            </a:r>
          </a:p>
          <a:p>
            <a:pPr algn="just">
              <a:buNone/>
            </a:pPr>
            <a:endParaRPr lang="en-US" sz="1400" dirty="0">
              <a:latin typeface="Times New Roman" pitchFamily="18" charset="0"/>
              <a:cs typeface="Times New Roman" pitchFamily="18" charset="0"/>
            </a:endParaRPr>
          </a:p>
          <a:p>
            <a:pPr algn="just">
              <a:buFont typeface="Wingdings" pitchFamily="2" charset="2"/>
              <a:buChar char="Ø"/>
            </a:pPr>
            <a:r>
              <a:rPr lang="en-US" sz="2700" dirty="0">
                <a:latin typeface="Times New Roman" pitchFamily="18" charset="0"/>
                <a:cs typeface="Times New Roman" pitchFamily="18" charset="0"/>
              </a:rPr>
              <a:t>They will </a:t>
            </a:r>
            <a:r>
              <a:rPr lang="en-US" sz="2700" dirty="0">
                <a:solidFill>
                  <a:srgbClr val="FF0000"/>
                </a:solidFill>
                <a:latin typeface="Times New Roman" pitchFamily="18" charset="0"/>
                <a:cs typeface="Times New Roman" pitchFamily="18" charset="0"/>
              </a:rPr>
              <a:t>not be able to live independently </a:t>
            </a:r>
            <a:r>
              <a:rPr lang="en-US" sz="2700" dirty="0">
                <a:latin typeface="Times New Roman" pitchFamily="18" charset="0"/>
                <a:cs typeface="Times New Roman" pitchFamily="18" charset="0"/>
              </a:rPr>
              <a:t>in the community.</a:t>
            </a:r>
          </a:p>
          <a:p>
            <a:pPr algn="just">
              <a:buNone/>
            </a:pPr>
            <a:endParaRPr lang="en-US" sz="2700" dirty="0">
              <a:latin typeface="Times New Roman" pitchFamily="18" charset="0"/>
              <a:cs typeface="Times New Roman" pitchFamily="18" charset="0"/>
            </a:endParaRPr>
          </a:p>
          <a:p>
            <a:pPr algn="just">
              <a:buFont typeface="Wingdings" pitchFamily="2" charset="2"/>
              <a:buChar char="Ø"/>
            </a:pPr>
            <a:r>
              <a:rPr lang="en-US" sz="2700" dirty="0">
                <a:latin typeface="Times New Roman" pitchFamily="18" charset="0"/>
                <a:cs typeface="Times New Roman" pitchFamily="18" charset="0"/>
              </a:rPr>
              <a:t>They are usually taught in self </a:t>
            </a:r>
            <a:r>
              <a:rPr lang="en-US" sz="2700" dirty="0">
                <a:solidFill>
                  <a:srgbClr val="FF0000"/>
                </a:solidFill>
                <a:latin typeface="Times New Roman" pitchFamily="18" charset="0"/>
                <a:cs typeface="Times New Roman" pitchFamily="18" charset="0"/>
              </a:rPr>
              <a:t>contained classrooms </a:t>
            </a:r>
            <a:r>
              <a:rPr lang="en-US" sz="2700" dirty="0">
                <a:latin typeface="Times New Roman" pitchFamily="18" charset="0"/>
                <a:cs typeface="Times New Roman" pitchFamily="18" charset="0"/>
              </a:rPr>
              <a:t>with highly </a:t>
            </a:r>
            <a:r>
              <a:rPr lang="en-US" sz="2700" dirty="0">
                <a:solidFill>
                  <a:srgbClr val="FF0000"/>
                </a:solidFill>
                <a:latin typeface="Times New Roman" pitchFamily="18" charset="0"/>
                <a:cs typeface="Times New Roman" pitchFamily="18" charset="0"/>
              </a:rPr>
              <a:t>structured</a:t>
            </a:r>
            <a:r>
              <a:rPr lang="en-US" sz="2700" dirty="0">
                <a:latin typeface="Times New Roman" pitchFamily="18" charset="0"/>
                <a:cs typeface="Times New Roman" pitchFamily="18" charset="0"/>
              </a:rPr>
              <a:t> </a:t>
            </a:r>
            <a:r>
              <a:rPr lang="en-US" sz="2700" dirty="0">
                <a:solidFill>
                  <a:srgbClr val="FF0000"/>
                </a:solidFill>
                <a:latin typeface="Times New Roman" pitchFamily="18" charset="0"/>
                <a:cs typeface="Times New Roman" pitchFamily="18" charset="0"/>
              </a:rPr>
              <a:t>instructional </a:t>
            </a:r>
            <a:r>
              <a:rPr lang="en-US" sz="2700" dirty="0">
                <a:latin typeface="Times New Roman" pitchFamily="18" charset="0"/>
                <a:cs typeface="Times New Roman" pitchFamily="18" charset="0"/>
              </a:rPr>
              <a:t>programs.</a:t>
            </a:r>
          </a:p>
          <a:p>
            <a:pPr algn="just">
              <a:buNone/>
            </a:pPr>
            <a:endParaRPr lang="en-US" sz="2700" dirty="0">
              <a:latin typeface="Times New Roman" pitchFamily="18" charset="0"/>
              <a:cs typeface="Times New Roman" pitchFamily="18" charset="0"/>
            </a:endParaRPr>
          </a:p>
          <a:p>
            <a:pPr algn="just">
              <a:buFont typeface="Wingdings" pitchFamily="2" charset="2"/>
              <a:buChar char="Ø"/>
            </a:pPr>
            <a:r>
              <a:rPr lang="en-US" sz="2700" dirty="0"/>
              <a:t>Often adapt well to life in the community in supervised settings (</a:t>
            </a:r>
            <a:r>
              <a:rPr lang="en-US" sz="2700" dirty="0">
                <a:solidFill>
                  <a:srgbClr val="FF0000"/>
                </a:solidFill>
              </a:rPr>
              <a:t>performing unskilled or semiskilled work</a:t>
            </a:r>
            <a:r>
              <a:rPr lang="en-US" sz="2700" dirty="0"/>
              <a:t>)</a:t>
            </a:r>
          </a:p>
          <a:p>
            <a:pPr algn="just">
              <a:buNone/>
            </a:pPr>
            <a:endParaRPr lang="en-US" sz="2700" dirty="0">
              <a:latin typeface="Times New Roman" pitchFamily="18" charset="0"/>
              <a:cs typeface="Times New Roman" pitchFamily="18" charset="0"/>
            </a:endParaRPr>
          </a:p>
          <a:p>
            <a:pPr lvl="0" algn="just">
              <a:buFont typeface="Wingdings" pitchFamily="2" charset="2"/>
              <a:buChar char="Ø"/>
            </a:pPr>
            <a:r>
              <a:rPr lang="en-US" sz="2700" dirty="0">
                <a:latin typeface="Times New Roman" pitchFamily="18" charset="0"/>
                <a:cs typeface="Times New Roman" pitchFamily="18" charset="0"/>
              </a:rPr>
              <a:t>They can benefit from </a:t>
            </a:r>
            <a:r>
              <a:rPr lang="en-US" sz="2700" dirty="0">
                <a:solidFill>
                  <a:srgbClr val="FF0000"/>
                </a:solidFill>
                <a:latin typeface="Times New Roman" pitchFamily="18" charset="0"/>
                <a:cs typeface="Times New Roman" pitchFamily="18" charset="0"/>
              </a:rPr>
              <a:t>vocational</a:t>
            </a:r>
            <a:r>
              <a:rPr lang="en-US" sz="2700" dirty="0">
                <a:latin typeface="Times New Roman" pitchFamily="18" charset="0"/>
                <a:cs typeface="Times New Roman" pitchFamily="18" charset="0"/>
              </a:rPr>
              <a:t>, </a:t>
            </a:r>
            <a:r>
              <a:rPr lang="en-US" sz="2700" dirty="0">
                <a:solidFill>
                  <a:srgbClr val="FF0000"/>
                </a:solidFill>
                <a:latin typeface="Times New Roman" pitchFamily="18" charset="0"/>
                <a:cs typeface="Times New Roman" pitchFamily="18" charset="0"/>
              </a:rPr>
              <a:t>occupational</a:t>
            </a:r>
            <a:r>
              <a:rPr lang="en-US" sz="2700" dirty="0">
                <a:latin typeface="Times New Roman" pitchFamily="18" charset="0"/>
                <a:cs typeface="Times New Roman" pitchFamily="18" charset="0"/>
              </a:rPr>
              <a:t> training and live with supervision can care for themselves.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629400"/>
          </a:xfrm>
        </p:spPr>
        <p:txBody>
          <a:bodyPr>
            <a:normAutofit/>
          </a:bodyPr>
          <a:lstStyle/>
          <a:p>
            <a:pPr marL="342900" lvl="2" indent="-342900">
              <a:buNone/>
            </a:pPr>
            <a:r>
              <a:rPr lang="en-US" sz="2700" b="1" dirty="0">
                <a:latin typeface="Times New Roman" pitchFamily="18" charset="0"/>
                <a:cs typeface="Times New Roman" pitchFamily="18" charset="0"/>
              </a:rPr>
              <a:t>3. </a:t>
            </a:r>
            <a:r>
              <a:rPr lang="en-US" sz="2700" b="1" dirty="0"/>
              <a:t>Severe and Profound IDs</a:t>
            </a:r>
            <a:endParaRPr lang="en-US" sz="2700" dirty="0"/>
          </a:p>
          <a:p>
            <a:pPr algn="just">
              <a:buFont typeface="Wingdings" pitchFamily="2" charset="2"/>
              <a:buChar char="Ø"/>
            </a:pPr>
            <a:r>
              <a:rPr lang="en-US" sz="2600" dirty="0">
                <a:latin typeface="Times New Roman" pitchFamily="18" charset="0"/>
                <a:cs typeface="Times New Roman" pitchFamily="18" charset="0"/>
              </a:rPr>
              <a:t>They can be </a:t>
            </a:r>
            <a:r>
              <a:rPr lang="en-US" sz="2600" dirty="0">
                <a:solidFill>
                  <a:srgbClr val="FF0000"/>
                </a:solidFill>
                <a:latin typeface="Times New Roman" pitchFamily="18" charset="0"/>
                <a:cs typeface="Times New Roman" pitchFamily="18" charset="0"/>
              </a:rPr>
              <a:t>identified at birth or shortly afterwards.</a:t>
            </a:r>
          </a:p>
          <a:p>
            <a:pPr algn="just">
              <a:buFont typeface="Wingdings" pitchFamily="2" charset="2"/>
              <a:buChar char="Ø"/>
            </a:pPr>
            <a:r>
              <a:rPr lang="en-US" sz="2600" dirty="0">
                <a:latin typeface="Times New Roman" pitchFamily="18" charset="0"/>
                <a:cs typeface="Times New Roman" pitchFamily="18" charset="0"/>
              </a:rPr>
              <a:t>Most of these infants have significant </a:t>
            </a:r>
            <a:r>
              <a:rPr lang="en-US" sz="2600" dirty="0">
                <a:solidFill>
                  <a:srgbClr val="FF0000"/>
                </a:solidFill>
                <a:latin typeface="Times New Roman" pitchFamily="18" charset="0"/>
                <a:cs typeface="Times New Roman" pitchFamily="18" charset="0"/>
              </a:rPr>
              <a:t>central nervous system </a:t>
            </a:r>
            <a:r>
              <a:rPr lang="en-US" sz="2600" dirty="0">
                <a:latin typeface="Times New Roman" pitchFamily="18" charset="0"/>
                <a:cs typeface="Times New Roman" pitchFamily="18" charset="0"/>
              </a:rPr>
              <a:t>damage, and many have other handicapping conditions.</a:t>
            </a:r>
          </a:p>
          <a:p>
            <a:pPr algn="just">
              <a:buNone/>
            </a:pPr>
            <a:endParaRPr lang="en-US" sz="1800" dirty="0">
              <a:latin typeface="Times New Roman" pitchFamily="18" charset="0"/>
              <a:cs typeface="Times New Roman" pitchFamily="18" charset="0"/>
            </a:endParaRPr>
          </a:p>
          <a:p>
            <a:pPr algn="just">
              <a:buFont typeface="Wingdings" pitchFamily="2" charset="2"/>
              <a:buChar char="q"/>
            </a:pPr>
            <a:r>
              <a:rPr lang="en-US" sz="2600" b="1" dirty="0">
                <a:latin typeface="Times New Roman" pitchFamily="18" charset="0"/>
                <a:cs typeface="Times New Roman" pitchFamily="18" charset="0"/>
              </a:rPr>
              <a:t>The severely ID’s IQ is approximately </a:t>
            </a:r>
            <a:r>
              <a:rPr lang="en-US" sz="2600" b="1" dirty="0">
                <a:solidFill>
                  <a:srgbClr val="FF0000"/>
                </a:solidFill>
                <a:latin typeface="Times New Roman" pitchFamily="18" charset="0"/>
                <a:cs typeface="Times New Roman" pitchFamily="18" charset="0"/>
              </a:rPr>
              <a:t>20/25 to 40/45 </a:t>
            </a:r>
            <a:r>
              <a:rPr lang="en-US" sz="2600" b="1" dirty="0">
                <a:latin typeface="Times New Roman" pitchFamily="18" charset="0"/>
                <a:cs typeface="Times New Roman" pitchFamily="18" charset="0"/>
              </a:rPr>
              <a:t>and are about </a:t>
            </a:r>
            <a:r>
              <a:rPr lang="en-US" sz="2600" dirty="0">
                <a:latin typeface="Times New Roman" pitchFamily="18" charset="0"/>
                <a:cs typeface="Times New Roman" pitchFamily="18" charset="0"/>
              </a:rPr>
              <a:t>3 – 4% of those with ID</a:t>
            </a:r>
          </a:p>
          <a:p>
            <a:pPr algn="just">
              <a:buFont typeface="Wingdings" pitchFamily="2" charset="2"/>
              <a:buChar char="Ø"/>
            </a:pPr>
            <a:r>
              <a:rPr lang="en-US" sz="2600" dirty="0">
                <a:latin typeface="Times New Roman" pitchFamily="18" charset="0"/>
                <a:cs typeface="Times New Roman" pitchFamily="18" charset="0"/>
              </a:rPr>
              <a:t>Acquire </a:t>
            </a:r>
            <a:r>
              <a:rPr lang="en-US" sz="2600" dirty="0">
                <a:solidFill>
                  <a:srgbClr val="FF0000"/>
                </a:solidFill>
                <a:latin typeface="Times New Roman" pitchFamily="18" charset="0"/>
                <a:cs typeface="Times New Roman" pitchFamily="18" charset="0"/>
              </a:rPr>
              <a:t>little or no communicative speech </a:t>
            </a:r>
            <a:r>
              <a:rPr lang="en-US" sz="2600" dirty="0">
                <a:latin typeface="Times New Roman" pitchFamily="18" charset="0"/>
                <a:cs typeface="Times New Roman" pitchFamily="18" charset="0"/>
              </a:rPr>
              <a:t>in childhood; may learn to talk by school age and be trained in elementary self-care skills</a:t>
            </a:r>
          </a:p>
          <a:p>
            <a:pPr algn="just">
              <a:buFont typeface="Wingdings" pitchFamily="2" charset="2"/>
              <a:buChar char="Ø"/>
            </a:pPr>
            <a:r>
              <a:rPr lang="en-US" sz="2600" dirty="0">
                <a:latin typeface="Times New Roman" pitchFamily="18" charset="0"/>
                <a:cs typeface="Times New Roman" pitchFamily="18" charset="0"/>
              </a:rPr>
              <a:t>Able to perform simple tasks as adults in closely supervised settings</a:t>
            </a:r>
          </a:p>
          <a:p>
            <a:pPr algn="just">
              <a:buFont typeface="Wingdings" pitchFamily="2" charset="2"/>
              <a:buChar char="Ø"/>
            </a:pPr>
            <a:r>
              <a:rPr lang="en-US" sz="2600" dirty="0">
                <a:latin typeface="Times New Roman" pitchFamily="18" charset="0"/>
                <a:cs typeface="Times New Roman" pitchFamily="18" charset="0"/>
              </a:rPr>
              <a:t>Most adapt well to life in the community, living in group homes or with families</a:t>
            </a:r>
          </a:p>
          <a:p>
            <a:pPr algn="just">
              <a:buFont typeface="Wingdings" pitchFamily="2" charset="2"/>
              <a:buChar char="Ø"/>
            </a:pPr>
            <a:endParaRPr lang="en-US" sz="2600" dirty="0">
              <a:solidFill>
                <a:srgbClr val="FF0000"/>
              </a:solidFill>
              <a:latin typeface="Times New Roman" pitchFamily="18" charset="0"/>
              <a:cs typeface="Times New Roman" pitchFamily="18" charset="0"/>
            </a:endParaRP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629400"/>
          </a:xfrm>
        </p:spPr>
        <p:txBody>
          <a:bodyPr>
            <a:normAutofit fontScale="92500" lnSpcReduction="10000"/>
          </a:bodyPr>
          <a:lstStyle/>
          <a:p>
            <a:pPr algn="just">
              <a:buFont typeface="Wingdings" pitchFamily="2" charset="2"/>
              <a:buChar char="q"/>
            </a:pPr>
            <a:r>
              <a:rPr lang="en-US" sz="2800" b="1" dirty="0">
                <a:solidFill>
                  <a:srgbClr val="FF0000"/>
                </a:solidFill>
                <a:latin typeface="Times New Roman" pitchFamily="18" charset="0"/>
                <a:cs typeface="Times New Roman" pitchFamily="18" charset="0"/>
              </a:rPr>
              <a:t>The profoundly ID</a:t>
            </a:r>
            <a:r>
              <a:rPr lang="en-US" sz="2800" dirty="0">
                <a:latin typeface="Times New Roman" pitchFamily="18" charset="0"/>
                <a:cs typeface="Times New Roman" pitchFamily="18" charset="0"/>
              </a:rPr>
              <a:t> have an IQ which is below </a:t>
            </a:r>
            <a:r>
              <a:rPr lang="en-US" sz="2800" dirty="0">
                <a:solidFill>
                  <a:srgbClr val="FF0000"/>
                </a:solidFill>
                <a:latin typeface="Times New Roman" pitchFamily="18" charset="0"/>
                <a:cs typeface="Times New Roman" pitchFamily="18" charset="0"/>
              </a:rPr>
              <a:t>20/25 </a:t>
            </a:r>
            <a:r>
              <a:rPr lang="en-US" sz="2800" dirty="0">
                <a:latin typeface="Times New Roman" pitchFamily="18" charset="0"/>
                <a:cs typeface="Times New Roman" pitchFamily="18" charset="0"/>
              </a:rPr>
              <a:t>and are about </a:t>
            </a:r>
            <a:r>
              <a:rPr lang="en-US" sz="2800" dirty="0"/>
              <a:t>1 – 2% of those with MR</a:t>
            </a:r>
          </a:p>
          <a:p>
            <a:pPr algn="just">
              <a:buFont typeface="Wingdings" pitchFamily="2" charset="2"/>
              <a:buChar char="Ø"/>
            </a:pPr>
            <a:r>
              <a:rPr lang="en-US" sz="2800" dirty="0"/>
              <a:t>Most have an identifiable neurological condition that accounts for their ID</a:t>
            </a:r>
          </a:p>
          <a:p>
            <a:pPr algn="just">
              <a:buFont typeface="Wingdings" pitchFamily="2" charset="2"/>
              <a:buChar char="Ø"/>
            </a:pPr>
            <a:r>
              <a:rPr lang="en-US" sz="2800" dirty="0"/>
              <a:t>Considerable impairments in </a:t>
            </a:r>
            <a:r>
              <a:rPr lang="en-US" sz="2800" dirty="0" err="1"/>
              <a:t>sensorimotor</a:t>
            </a:r>
            <a:r>
              <a:rPr lang="en-US" sz="2800" dirty="0"/>
              <a:t> functioning</a:t>
            </a:r>
          </a:p>
          <a:p>
            <a:pPr algn="just">
              <a:buFont typeface="Wingdings" pitchFamily="2" charset="2"/>
              <a:buChar char="Ø"/>
            </a:pPr>
            <a:r>
              <a:rPr lang="en-US" sz="2800" dirty="0"/>
              <a:t>Optimal development may occur in a highly structured environment with constant aid</a:t>
            </a:r>
          </a:p>
          <a:p>
            <a:pPr algn="just">
              <a:buFont typeface="Wingdings" pitchFamily="2" charset="2"/>
              <a:buChar char="Ø"/>
            </a:pPr>
            <a:r>
              <a:rPr lang="en-US" sz="2800" dirty="0">
                <a:latin typeface="Times New Roman" pitchFamily="18" charset="0"/>
                <a:cs typeface="Times New Roman" pitchFamily="18" charset="0"/>
              </a:rPr>
              <a:t>Training for individuals with severe ID typically </a:t>
            </a:r>
            <a:r>
              <a:rPr lang="en-US" sz="2800" dirty="0">
                <a:solidFill>
                  <a:srgbClr val="FF0000"/>
                </a:solidFill>
                <a:latin typeface="Times New Roman" pitchFamily="18" charset="0"/>
                <a:cs typeface="Times New Roman" pitchFamily="18" charset="0"/>
              </a:rPr>
              <a:t>focuses on self-care skills </a:t>
            </a:r>
            <a:r>
              <a:rPr lang="en-US" sz="2800" dirty="0">
                <a:latin typeface="Times New Roman" pitchFamily="18" charset="0"/>
                <a:cs typeface="Times New Roman" pitchFamily="18" charset="0"/>
              </a:rPr>
              <a:t>– </a:t>
            </a:r>
          </a:p>
          <a:p>
            <a:pPr lvl="1" algn="just"/>
            <a:r>
              <a:rPr lang="en-US" dirty="0">
                <a:latin typeface="Times New Roman" pitchFamily="18" charset="0"/>
                <a:cs typeface="Times New Roman" pitchFamily="18" charset="0"/>
              </a:rPr>
              <a:t>toileting, dressing, and eating and drinking and language development </a:t>
            </a:r>
          </a:p>
          <a:p>
            <a:pPr algn="just">
              <a:buNone/>
            </a:pPr>
            <a:endParaRPr lang="en-US" sz="1400" dirty="0">
              <a:latin typeface="Times New Roman" pitchFamily="18" charset="0"/>
              <a:cs typeface="Times New Roman" pitchFamily="18" charset="0"/>
            </a:endParaRPr>
          </a:p>
          <a:p>
            <a:pPr algn="just">
              <a:buFont typeface="Wingdings" pitchFamily="2" charset="2"/>
              <a:buChar char="Ø"/>
            </a:pPr>
            <a:r>
              <a:rPr lang="en-US" sz="2800" dirty="0">
                <a:latin typeface="Times New Roman" pitchFamily="18" charset="0"/>
                <a:cs typeface="Times New Roman" pitchFamily="18" charset="0"/>
              </a:rPr>
              <a:t>A person with profound ID may not be able to care for personal needs, </a:t>
            </a:r>
          </a:p>
          <a:p>
            <a:pPr algn="just">
              <a:buFont typeface="Wingdings" pitchFamily="2" charset="2"/>
              <a:buChar char="Ø"/>
            </a:pPr>
            <a:r>
              <a:rPr lang="en-US" sz="2800" dirty="0">
                <a:latin typeface="Times New Roman" pitchFamily="18" charset="0"/>
                <a:cs typeface="Times New Roman" pitchFamily="18" charset="0"/>
              </a:rPr>
              <a:t>may be confined to a bed or wheelchair, and may require 24- hours nursing care.</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lstStyle/>
          <a:p>
            <a:pPr>
              <a:buFont typeface="Wingdings" pitchFamily="2" charset="2"/>
              <a:buChar char="q"/>
            </a:pPr>
            <a:r>
              <a:rPr lang="en-US" b="1" dirty="0"/>
              <a:t>Causes of Intellectual Disabilities</a:t>
            </a:r>
          </a:p>
          <a:p>
            <a:pPr algn="just">
              <a:buFont typeface="Wingdings" pitchFamily="2" charset="2"/>
              <a:buChar char="Ø"/>
            </a:pPr>
            <a:r>
              <a:rPr lang="en-US" sz="2800" dirty="0"/>
              <a:t>No clear etiology can be found in about 75% of those with Mild ID and 30 – 40% of those with severe impairment</a:t>
            </a:r>
          </a:p>
          <a:p>
            <a:pPr algn="just">
              <a:buNone/>
            </a:pPr>
            <a:endParaRPr lang="en-US" sz="2800" dirty="0"/>
          </a:p>
          <a:p>
            <a:pPr algn="just">
              <a:buFont typeface="Wingdings" pitchFamily="2" charset="2"/>
              <a:buChar char="Ø"/>
            </a:pPr>
            <a:r>
              <a:rPr lang="en-US" sz="2800" dirty="0"/>
              <a:t>Specific etiologies are most often found in those with Severe and Profound ID</a:t>
            </a:r>
          </a:p>
          <a:p>
            <a:pPr marL="514350" indent="-514350" algn="just">
              <a:buNone/>
            </a:pPr>
            <a:endParaRPr lang="en-US" dirty="0"/>
          </a:p>
          <a:p>
            <a:pPr algn="just">
              <a:buFont typeface="Wingdings" pitchFamily="2" charset="2"/>
              <a:buChar char="Ø"/>
            </a:pPr>
            <a:r>
              <a:rPr lang="en-US" sz="2800" dirty="0">
                <a:solidFill>
                  <a:srgbClr val="FF0000"/>
                </a:solidFill>
              </a:rPr>
              <a:t>No familial pattern </a:t>
            </a:r>
            <a:r>
              <a:rPr lang="en-US" sz="2800" dirty="0"/>
              <a:t>(although certain illnesses resulting in ID may be heritable)</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324600"/>
          </a:xfrm>
        </p:spPr>
        <p:txBody>
          <a:bodyPr>
            <a:normAutofit/>
          </a:bodyPr>
          <a:lstStyle/>
          <a:p>
            <a:pPr marL="514350" indent="-514350">
              <a:buNone/>
            </a:pPr>
            <a:r>
              <a:rPr lang="en-US" b="1" dirty="0"/>
              <a:t>Possible causes of IDs</a:t>
            </a:r>
          </a:p>
          <a:p>
            <a:pPr marL="514350" indent="-514350">
              <a:buAutoNum type="arabicPeriod"/>
            </a:pPr>
            <a:r>
              <a:rPr lang="en-US" dirty="0"/>
              <a:t>Hereditary factors</a:t>
            </a:r>
          </a:p>
          <a:p>
            <a:pPr marL="514350" indent="-514350">
              <a:buNone/>
            </a:pPr>
            <a:r>
              <a:rPr lang="en-US" dirty="0"/>
              <a:t>2. Hormonal and metabolic conditions</a:t>
            </a:r>
          </a:p>
          <a:p>
            <a:pPr lvl="1"/>
            <a:r>
              <a:rPr lang="en-US" dirty="0" err="1"/>
              <a:t>Microcephalus</a:t>
            </a:r>
            <a:r>
              <a:rPr lang="en-US" dirty="0"/>
              <a:t>– small head size </a:t>
            </a:r>
          </a:p>
          <a:p>
            <a:pPr lvl="1"/>
            <a:r>
              <a:rPr lang="en-US" dirty="0"/>
              <a:t>Hydrocephalus – large head size  </a:t>
            </a:r>
          </a:p>
          <a:p>
            <a:pPr>
              <a:buNone/>
            </a:pPr>
            <a:r>
              <a:rPr lang="en-US" dirty="0"/>
              <a:t>3. Chromosomal abnormalities </a:t>
            </a:r>
          </a:p>
          <a:p>
            <a:pPr lvl="1"/>
            <a:r>
              <a:rPr lang="en-US" dirty="0"/>
              <a:t>Down syndrome</a:t>
            </a:r>
          </a:p>
          <a:p>
            <a:pPr>
              <a:buNone/>
            </a:pPr>
            <a:r>
              <a:rPr lang="en-US" dirty="0"/>
              <a:t>4. environmental hazards</a:t>
            </a:r>
          </a:p>
          <a:p>
            <a:pPr>
              <a:buNone/>
            </a:pPr>
            <a:r>
              <a:rPr lang="en-US" dirty="0"/>
              <a:t>5. Infections and Intoxications</a:t>
            </a:r>
          </a:p>
          <a:p>
            <a:pPr>
              <a:buNone/>
            </a:pPr>
            <a:r>
              <a:rPr lang="en-US" dirty="0"/>
              <a:t>6. Pregnancy &amp; </a:t>
            </a:r>
            <a:r>
              <a:rPr lang="en-US" dirty="0" err="1"/>
              <a:t>Perinatal</a:t>
            </a:r>
            <a:r>
              <a:rPr lang="en-US" dirty="0"/>
              <a:t> Problems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fontScale="92500" lnSpcReduction="20000"/>
          </a:bodyPr>
          <a:lstStyle/>
          <a:p>
            <a:pPr algn="just">
              <a:buFont typeface="Wingdings" pitchFamily="2" charset="2"/>
              <a:buChar char="q"/>
            </a:pPr>
            <a:r>
              <a:rPr lang="en-US" sz="2800" b="1" dirty="0">
                <a:solidFill>
                  <a:srgbClr val="FF0000"/>
                </a:solidFill>
              </a:rPr>
              <a:t>Handicap</a:t>
            </a:r>
            <a:r>
              <a:rPr lang="en-US" sz="2800" b="1" dirty="0"/>
              <a:t> </a:t>
            </a:r>
            <a:r>
              <a:rPr lang="en-US" sz="2800" b="1" dirty="0">
                <a:solidFill>
                  <a:srgbClr val="FF0000"/>
                </a:solidFill>
              </a:rPr>
              <a:t>is </a:t>
            </a:r>
            <a:r>
              <a:rPr lang="en-US" sz="2800" dirty="0">
                <a:solidFill>
                  <a:srgbClr val="FF0000"/>
                </a:solidFill>
              </a:rPr>
              <a:t>a disadvantage</a:t>
            </a:r>
            <a:r>
              <a:rPr lang="en-US" sz="2800" dirty="0"/>
              <a:t> for a given individual, resulting from impairment or a disability, that </a:t>
            </a:r>
            <a:r>
              <a:rPr lang="en-US" sz="2800" dirty="0">
                <a:solidFill>
                  <a:srgbClr val="FF0000"/>
                </a:solidFill>
              </a:rPr>
              <a:t>limits or prevents </a:t>
            </a:r>
            <a:r>
              <a:rPr lang="en-US" sz="2800" dirty="0"/>
              <a:t>the fulfillment of a </a:t>
            </a:r>
            <a:r>
              <a:rPr lang="en-US" sz="2800" dirty="0">
                <a:solidFill>
                  <a:srgbClr val="FF0000"/>
                </a:solidFill>
              </a:rPr>
              <a:t>role</a:t>
            </a:r>
            <a:r>
              <a:rPr lang="en-US" sz="2800" dirty="0"/>
              <a:t> that is </a:t>
            </a:r>
            <a:r>
              <a:rPr lang="en-US" sz="2800" dirty="0">
                <a:solidFill>
                  <a:srgbClr val="FF0000"/>
                </a:solidFill>
              </a:rPr>
              <a:t>normal </a:t>
            </a:r>
            <a:r>
              <a:rPr lang="en-US" sz="2800" dirty="0"/>
              <a:t>for that individual (in relation to age, sex, social and cultural factors) </a:t>
            </a:r>
          </a:p>
          <a:p>
            <a:pPr algn="just">
              <a:buNone/>
            </a:pPr>
            <a:endParaRPr lang="en-US" sz="2800" dirty="0"/>
          </a:p>
          <a:p>
            <a:pPr algn="just">
              <a:buFont typeface="Wingdings" pitchFamily="2" charset="2"/>
              <a:buChar char="Ø"/>
            </a:pPr>
            <a:r>
              <a:rPr lang="en-US" sz="3000" dirty="0"/>
              <a:t>A person with a disability is not </a:t>
            </a:r>
            <a:r>
              <a:rPr lang="en-US" sz="3000" i="1" dirty="0"/>
              <a:t>handicapped, unless </a:t>
            </a:r>
            <a:r>
              <a:rPr lang="en-US" sz="3000" dirty="0"/>
              <a:t>the disability leads to educational, personal, social, vocational, or other problems.</a:t>
            </a:r>
          </a:p>
          <a:p>
            <a:pPr algn="just">
              <a:buNone/>
            </a:pPr>
            <a:endParaRPr lang="en-US" sz="1050" dirty="0">
              <a:solidFill>
                <a:srgbClr val="FF0000"/>
              </a:solidFill>
            </a:endParaRPr>
          </a:p>
          <a:p>
            <a:pPr algn="just">
              <a:buNone/>
            </a:pPr>
            <a:endParaRPr lang="en-US" sz="1050" dirty="0">
              <a:solidFill>
                <a:srgbClr val="FF0000"/>
              </a:solidFill>
            </a:endParaRPr>
          </a:p>
          <a:p>
            <a:pPr marL="514350" indent="-514350" algn="just">
              <a:buFont typeface="Wingdings" pitchFamily="2" charset="2"/>
              <a:buChar char="Ø"/>
            </a:pPr>
            <a:r>
              <a:rPr lang="en-US" sz="3000" dirty="0"/>
              <a:t>it is a disadvantage that a person with a disability or impairment encounters when </a:t>
            </a:r>
            <a:r>
              <a:rPr lang="en-US" sz="3000" dirty="0">
                <a:solidFill>
                  <a:srgbClr val="FF0000"/>
                </a:solidFill>
              </a:rPr>
              <a:t>interacting with the environment</a:t>
            </a:r>
            <a:r>
              <a:rPr lang="en-US" sz="3000" dirty="0"/>
              <a:t>. </a:t>
            </a:r>
          </a:p>
          <a:p>
            <a:pPr marL="514350" indent="-514350">
              <a:buFont typeface="Wingdings" pitchFamily="2" charset="2"/>
              <a:buChar char="Ø"/>
            </a:pPr>
            <a:endParaRPr lang="en-US" sz="1400" dirty="0"/>
          </a:p>
          <a:p>
            <a:pPr marL="514350" indent="-514350" algn="just">
              <a:buFont typeface="Wingdings" pitchFamily="2" charset="2"/>
              <a:buChar char="Ø"/>
            </a:pPr>
            <a:r>
              <a:rPr lang="en-US" sz="3000" b="1" dirty="0"/>
              <a:t>It is </a:t>
            </a:r>
            <a:r>
              <a:rPr lang="en-US" sz="3000" dirty="0"/>
              <a:t>a physical or attitudinal </a:t>
            </a:r>
            <a:r>
              <a:rPr lang="en-US" sz="3000" dirty="0">
                <a:solidFill>
                  <a:srgbClr val="FF0000"/>
                </a:solidFill>
              </a:rPr>
              <a:t>constraint</a:t>
            </a:r>
            <a:r>
              <a:rPr lang="en-US" sz="3000" dirty="0"/>
              <a:t> </a:t>
            </a:r>
            <a:r>
              <a:rPr lang="en-US" sz="3000" dirty="0">
                <a:solidFill>
                  <a:srgbClr val="FF0000"/>
                </a:solidFill>
              </a:rPr>
              <a:t>imposed</a:t>
            </a:r>
            <a:r>
              <a:rPr lang="en-US" sz="3000" dirty="0"/>
              <a:t> upon a person, regardless of whether that person has a disability or not</a:t>
            </a:r>
          </a:p>
          <a:p>
            <a:pPr marL="514350" indent="-514350" algn="just">
              <a:buNone/>
            </a:pPr>
            <a:endParaRPr lang="en-US" sz="2800" dirty="0"/>
          </a:p>
          <a:p>
            <a:pPr marL="514350" indent="-514350" algn="just">
              <a:buFont typeface="Wingdings" pitchFamily="2" charset="2"/>
              <a:buChar char="Ø"/>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324600"/>
          </a:xfrm>
        </p:spPr>
        <p:txBody>
          <a:bodyPr>
            <a:normAutofit lnSpcReduction="10000"/>
          </a:bodyPr>
          <a:lstStyle/>
          <a:p>
            <a:pPr lvl="0" algn="just">
              <a:buFont typeface="Wingdings" pitchFamily="2" charset="2"/>
              <a:buChar char="Ø"/>
            </a:pPr>
            <a:r>
              <a:rPr lang="en-US" sz="2400" b="1" dirty="0"/>
              <a:t>Hydrocephalus: - </a:t>
            </a:r>
            <a:r>
              <a:rPr lang="en-US" sz="2400" dirty="0"/>
              <a:t>Hydrocephalus is a condition characterized by enlargement of small head because of excessive pressure of the </a:t>
            </a:r>
            <a:r>
              <a:rPr lang="en-US" sz="2400" dirty="0">
                <a:solidFill>
                  <a:srgbClr val="FF0000"/>
                </a:solidFill>
              </a:rPr>
              <a:t>cerebrospinal fluid.  </a:t>
            </a:r>
            <a:r>
              <a:rPr lang="en-US" sz="2400" dirty="0"/>
              <a:t>Many classes of hydrocephalus can be surgically managed.</a:t>
            </a:r>
          </a:p>
          <a:p>
            <a:pPr lvl="0" algn="just">
              <a:buFont typeface="Wingdings" pitchFamily="2" charset="2"/>
              <a:buChar char="Ø"/>
            </a:pPr>
            <a:endParaRPr lang="en-US" sz="2400" dirty="0"/>
          </a:p>
          <a:p>
            <a:pPr lvl="0" algn="just">
              <a:buFont typeface="Wingdings" pitchFamily="2" charset="2"/>
              <a:buChar char="Ø"/>
            </a:pPr>
            <a:r>
              <a:rPr lang="en-US" sz="2400" b="1" dirty="0" err="1"/>
              <a:t>Microcephalus</a:t>
            </a:r>
            <a:r>
              <a:rPr lang="en-US" sz="2400" b="1" dirty="0"/>
              <a:t>:</a:t>
            </a:r>
            <a:r>
              <a:rPr lang="en-US" sz="2400" dirty="0"/>
              <a:t> - </a:t>
            </a:r>
            <a:r>
              <a:rPr lang="en-US" sz="2400" dirty="0" err="1"/>
              <a:t>Microcephalus</a:t>
            </a:r>
            <a:r>
              <a:rPr lang="en-US" sz="2400" dirty="0"/>
              <a:t> is a condition causing development of a small head with a sloping forehead; proper development of the brain is prevented, resulting in mental retardation.</a:t>
            </a:r>
          </a:p>
          <a:p>
            <a:pPr>
              <a:buNone/>
            </a:pPr>
            <a:r>
              <a:rPr lang="en-US" b="1" dirty="0"/>
              <a:t>Chromosomal abnormalities </a:t>
            </a:r>
            <a:endParaRPr lang="en-US" dirty="0"/>
          </a:p>
          <a:p>
            <a:pPr algn="just">
              <a:buFont typeface="Wingdings" pitchFamily="2" charset="2"/>
              <a:buChar char="Ø"/>
            </a:pPr>
            <a:r>
              <a:rPr lang="en-US" sz="2800" b="1" dirty="0"/>
              <a:t>Down syndrome:</a:t>
            </a:r>
            <a:r>
              <a:rPr lang="en-US" sz="2800" dirty="0"/>
              <a:t>- down syndrome is a condition resulting from chromosomal abnormality; characterized by intellectual disability and such physical signs as slanted  appearing eyes, flatted features, shortness and tendency toward obesity; the type down syndrome is </a:t>
            </a:r>
            <a:r>
              <a:rPr lang="en-US" sz="2800" dirty="0" err="1"/>
              <a:t>trisomy</a:t>
            </a:r>
            <a:r>
              <a:rPr lang="en-US" sz="2800" dirty="0"/>
              <a:t> 21 most common.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400800"/>
          </a:xfrm>
        </p:spPr>
        <p:txBody>
          <a:bodyPr/>
          <a:lstStyle/>
          <a:p>
            <a:pPr>
              <a:buFont typeface="Wingdings" pitchFamily="2" charset="2"/>
              <a:buChar char="Ø"/>
            </a:pPr>
            <a:r>
              <a:rPr lang="en-US" sz="2800" b="1" dirty="0"/>
              <a:t>Environmental hazards: -</a:t>
            </a:r>
            <a:r>
              <a:rPr lang="en-US" sz="2800" dirty="0"/>
              <a:t> Environmental hazards are the causes which are associated with the environmental influences. Examples </a:t>
            </a:r>
          </a:p>
          <a:p>
            <a:pPr lvl="1"/>
            <a:r>
              <a:rPr lang="en-US" dirty="0"/>
              <a:t>blows to head, </a:t>
            </a:r>
          </a:p>
          <a:p>
            <a:pPr lvl="1"/>
            <a:r>
              <a:rPr lang="en-US" dirty="0"/>
              <a:t>poisons, radiation,</a:t>
            </a:r>
          </a:p>
          <a:p>
            <a:pPr lvl="1"/>
            <a:r>
              <a:rPr lang="en-US" dirty="0"/>
              <a:t> malnutrition, </a:t>
            </a:r>
          </a:p>
          <a:p>
            <a:pPr lvl="1"/>
            <a:r>
              <a:rPr lang="en-US" dirty="0"/>
              <a:t>prematurity or post maturity and</a:t>
            </a:r>
          </a:p>
          <a:p>
            <a:pPr lvl="1"/>
            <a:r>
              <a:rPr lang="en-US" dirty="0"/>
              <a:t> birth injury.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324600"/>
          </a:xfrm>
        </p:spPr>
        <p:txBody>
          <a:bodyPr>
            <a:normAutofit lnSpcReduction="10000"/>
          </a:bodyPr>
          <a:lstStyle/>
          <a:p>
            <a:pPr>
              <a:buNone/>
            </a:pPr>
            <a:r>
              <a:rPr lang="en-US" b="1" dirty="0"/>
              <a:t>Infections and Intoxications</a:t>
            </a:r>
            <a:endParaRPr lang="en-US" dirty="0"/>
          </a:p>
          <a:p>
            <a:pPr algn="just">
              <a:buFont typeface="Wingdings" pitchFamily="2" charset="2"/>
              <a:buChar char="Ø"/>
            </a:pPr>
            <a:r>
              <a:rPr lang="en-US" sz="2800" dirty="0"/>
              <a:t>Infections and intoxications that can lead to ID can occur:</a:t>
            </a:r>
          </a:p>
          <a:p>
            <a:pPr lvl="1" algn="just"/>
            <a:r>
              <a:rPr lang="en-US" sz="2400" dirty="0"/>
              <a:t> in the pregnant mother, </a:t>
            </a:r>
          </a:p>
          <a:p>
            <a:pPr lvl="1" algn="just"/>
            <a:r>
              <a:rPr lang="en-US" sz="2400" dirty="0"/>
              <a:t>the infant and the young child.</a:t>
            </a:r>
          </a:p>
          <a:p>
            <a:pPr lvl="1" algn="just">
              <a:buNone/>
            </a:pPr>
            <a:endParaRPr lang="en-US" sz="800" dirty="0"/>
          </a:p>
          <a:p>
            <a:pPr algn="just">
              <a:buFont typeface="Wingdings" pitchFamily="2" charset="2"/>
              <a:buChar char="Ø"/>
            </a:pPr>
            <a:r>
              <a:rPr lang="en-US" sz="2800" dirty="0"/>
              <a:t>One of the most outcomes in this category is </a:t>
            </a:r>
            <a:r>
              <a:rPr lang="en-US" sz="2800" b="1" dirty="0"/>
              <a:t>Fetal Alcohol Syndrome(FAS) </a:t>
            </a:r>
            <a:r>
              <a:rPr lang="en-US" sz="2800" dirty="0"/>
              <a:t>which along with </a:t>
            </a:r>
            <a:r>
              <a:rPr lang="en-US" sz="2800" dirty="0">
                <a:solidFill>
                  <a:srgbClr val="FF0000"/>
                </a:solidFill>
              </a:rPr>
              <a:t>Down syndrome </a:t>
            </a:r>
            <a:r>
              <a:rPr lang="en-US" sz="2800" dirty="0"/>
              <a:t>and </a:t>
            </a:r>
            <a:r>
              <a:rPr lang="en-US" sz="2800" dirty="0" err="1">
                <a:solidFill>
                  <a:srgbClr val="FF0000"/>
                </a:solidFill>
              </a:rPr>
              <a:t>Spina</a:t>
            </a:r>
            <a:r>
              <a:rPr lang="en-US" sz="2800" dirty="0">
                <a:solidFill>
                  <a:srgbClr val="FF0000"/>
                </a:solidFill>
              </a:rPr>
              <a:t> bifida </a:t>
            </a:r>
            <a:r>
              <a:rPr lang="en-US" sz="2800" dirty="0"/>
              <a:t>is the most common causes of intellectual disability.</a:t>
            </a:r>
          </a:p>
          <a:p>
            <a:pPr algn="just">
              <a:buNone/>
            </a:pPr>
            <a:endParaRPr lang="en-US" sz="1050" dirty="0"/>
          </a:p>
          <a:p>
            <a:pPr algn="just">
              <a:buFont typeface="Wingdings" pitchFamily="2" charset="2"/>
              <a:buChar char="Ø"/>
            </a:pPr>
            <a:r>
              <a:rPr lang="en-US" sz="2800" dirty="0"/>
              <a:t>Among the infections that commonly related to intellectual disability is:</a:t>
            </a:r>
          </a:p>
          <a:p>
            <a:pPr lvl="1"/>
            <a:r>
              <a:rPr lang="en-US" dirty="0" err="1"/>
              <a:t>Rebella</a:t>
            </a:r>
            <a:r>
              <a:rPr lang="en-US" dirty="0"/>
              <a:t>   (German</a:t>
            </a:r>
            <a:r>
              <a:rPr lang="en-US" b="1" dirty="0"/>
              <a:t> </a:t>
            </a:r>
            <a:r>
              <a:rPr lang="en-US" dirty="0"/>
              <a:t>measles):_ </a:t>
            </a:r>
          </a:p>
          <a:p>
            <a:pPr lvl="1"/>
            <a:r>
              <a:rPr lang="en-US" dirty="0"/>
              <a:t>Syphilis</a:t>
            </a:r>
          </a:p>
          <a:p>
            <a:pPr algn="just">
              <a:buFont typeface="Wingdings" pitchFamily="2" charset="2"/>
              <a:buChar char="Ø"/>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77000"/>
          </a:xfrm>
        </p:spPr>
        <p:txBody>
          <a:bodyPr>
            <a:normAutofit fontScale="92500" lnSpcReduction="20000"/>
          </a:bodyPr>
          <a:lstStyle/>
          <a:p>
            <a:pPr>
              <a:buFont typeface="Wingdings" pitchFamily="2" charset="2"/>
              <a:buChar char="v"/>
            </a:pPr>
            <a:r>
              <a:rPr lang="en-US" sz="2800" b="1" dirty="0"/>
              <a:t>Characteristics of Children with IDs</a:t>
            </a:r>
          </a:p>
          <a:p>
            <a:pPr algn="just">
              <a:buNone/>
            </a:pPr>
            <a:r>
              <a:rPr lang="en-US" sz="2800" b="1" dirty="0"/>
              <a:t>1. Social Development   </a:t>
            </a:r>
            <a:endParaRPr lang="en-US" sz="2800" dirty="0"/>
          </a:p>
          <a:p>
            <a:pPr lvl="0" algn="just">
              <a:buFont typeface="Wingdings" pitchFamily="2" charset="2"/>
              <a:buChar char="Ø"/>
            </a:pPr>
            <a:r>
              <a:rPr lang="en-US" sz="2800" dirty="0"/>
              <a:t>They exhibit socially </a:t>
            </a:r>
            <a:r>
              <a:rPr lang="en-US" sz="2800" dirty="0">
                <a:solidFill>
                  <a:srgbClr val="FF0000"/>
                </a:solidFill>
              </a:rPr>
              <a:t>inappropriate behaviors. </a:t>
            </a:r>
            <a:r>
              <a:rPr lang="en-US" sz="2800" dirty="0"/>
              <a:t>They are both socially and emotionally </a:t>
            </a:r>
            <a:r>
              <a:rPr lang="en-US" sz="2800" dirty="0">
                <a:solidFill>
                  <a:srgbClr val="FF0000"/>
                </a:solidFill>
              </a:rPr>
              <a:t>immature and socially </a:t>
            </a:r>
            <a:r>
              <a:rPr lang="en-US" sz="2800" dirty="0"/>
              <a:t>deprived</a:t>
            </a:r>
          </a:p>
          <a:p>
            <a:pPr lvl="0" algn="just">
              <a:buNone/>
            </a:pPr>
            <a:endParaRPr lang="en-US" sz="1400" dirty="0"/>
          </a:p>
          <a:p>
            <a:pPr lvl="0" algn="just">
              <a:buFont typeface="Wingdings" pitchFamily="2" charset="2"/>
              <a:buChar char="Ø"/>
            </a:pPr>
            <a:r>
              <a:rPr lang="en-US" sz="2800" dirty="0"/>
              <a:t>They show </a:t>
            </a:r>
            <a:r>
              <a:rPr lang="en-US" sz="2800" dirty="0">
                <a:solidFill>
                  <a:srgbClr val="FF0000"/>
                </a:solidFill>
              </a:rPr>
              <a:t>inappropriate and anti-social </a:t>
            </a:r>
            <a:r>
              <a:rPr lang="en-US" sz="2800" dirty="0"/>
              <a:t>behaviors.</a:t>
            </a:r>
          </a:p>
          <a:p>
            <a:pPr lvl="0" algn="just">
              <a:buNone/>
            </a:pPr>
            <a:endParaRPr lang="en-US" sz="1200" dirty="0"/>
          </a:p>
          <a:p>
            <a:pPr lvl="0" algn="just">
              <a:buFont typeface="Wingdings" pitchFamily="2" charset="2"/>
              <a:buChar char="Ø"/>
            </a:pPr>
            <a:r>
              <a:rPr lang="en-US" sz="2800" dirty="0"/>
              <a:t>They lack self motivation. </a:t>
            </a:r>
          </a:p>
          <a:p>
            <a:pPr lvl="0" algn="just">
              <a:buNone/>
            </a:pPr>
            <a:endParaRPr lang="en-US" sz="2000" dirty="0"/>
          </a:p>
          <a:p>
            <a:pPr algn="just">
              <a:buNone/>
            </a:pPr>
            <a:r>
              <a:rPr lang="en-US" b="1" dirty="0"/>
              <a:t>2. Academic Achievement</a:t>
            </a:r>
          </a:p>
          <a:p>
            <a:pPr lvl="0" algn="just">
              <a:buFont typeface="Wingdings" pitchFamily="2" charset="2"/>
              <a:buChar char="Ø"/>
            </a:pPr>
            <a:r>
              <a:rPr lang="en-US" sz="3000" dirty="0">
                <a:solidFill>
                  <a:srgbClr val="FF0000"/>
                </a:solidFill>
              </a:rPr>
              <a:t>Perform poorly </a:t>
            </a:r>
            <a:r>
              <a:rPr lang="en-US" sz="3000" dirty="0"/>
              <a:t>in most academic areas.</a:t>
            </a:r>
          </a:p>
          <a:p>
            <a:pPr lvl="0" algn="just">
              <a:buNone/>
            </a:pPr>
            <a:endParaRPr lang="en-US" sz="1300" dirty="0"/>
          </a:p>
          <a:p>
            <a:pPr lvl="0" algn="just">
              <a:buFont typeface="Wingdings" pitchFamily="2" charset="2"/>
              <a:buChar char="Ø"/>
            </a:pPr>
            <a:r>
              <a:rPr lang="en-US" sz="3000" dirty="0"/>
              <a:t>They face with </a:t>
            </a:r>
            <a:r>
              <a:rPr lang="en-US" sz="3000" dirty="0">
                <a:solidFill>
                  <a:srgbClr val="FF0000"/>
                </a:solidFill>
              </a:rPr>
              <a:t>repeated failure </a:t>
            </a:r>
            <a:r>
              <a:rPr lang="en-US" sz="3000" dirty="0"/>
              <a:t>and frustration in the classroom.</a:t>
            </a:r>
          </a:p>
          <a:p>
            <a:pPr lvl="0" algn="just">
              <a:buNone/>
            </a:pPr>
            <a:endParaRPr lang="en-US" sz="1100" dirty="0"/>
          </a:p>
          <a:p>
            <a:pPr lvl="0" algn="just">
              <a:buFont typeface="Wingdings" pitchFamily="2" charset="2"/>
              <a:buChar char="Ø"/>
            </a:pPr>
            <a:r>
              <a:rPr lang="en-US" sz="3000" dirty="0"/>
              <a:t>They are not </a:t>
            </a:r>
            <a:r>
              <a:rPr lang="en-US" sz="3000" dirty="0">
                <a:solidFill>
                  <a:srgbClr val="FF0000"/>
                </a:solidFill>
              </a:rPr>
              <a:t>ready to begin </a:t>
            </a:r>
            <a:r>
              <a:rPr lang="en-US" sz="3000" dirty="0"/>
              <a:t>the traditional school curriculum of the same chronological age as non intellectually disabled.</a:t>
            </a:r>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458200" cy="6324600"/>
          </a:xfrm>
        </p:spPr>
        <p:txBody>
          <a:bodyPr>
            <a:normAutofit fontScale="92500" lnSpcReduction="10000"/>
          </a:bodyPr>
          <a:lstStyle/>
          <a:p>
            <a:pPr>
              <a:buNone/>
            </a:pPr>
            <a:r>
              <a:rPr lang="en-US" b="1" dirty="0"/>
              <a:t>3. Language Development    </a:t>
            </a:r>
            <a:endParaRPr lang="en-US" dirty="0"/>
          </a:p>
          <a:p>
            <a:pPr algn="just">
              <a:buFont typeface="Wingdings" pitchFamily="2" charset="2"/>
              <a:buChar char="Ø"/>
            </a:pPr>
            <a:r>
              <a:rPr lang="en-US" sz="2800" dirty="0">
                <a:solidFill>
                  <a:srgbClr val="FF0000"/>
                </a:solidFill>
              </a:rPr>
              <a:t>Delayed or deviant language </a:t>
            </a:r>
            <a:r>
              <a:rPr lang="en-US" sz="2800" dirty="0"/>
              <a:t>development is evident in virtually all persons with IDs </a:t>
            </a:r>
          </a:p>
          <a:p>
            <a:pPr>
              <a:buNone/>
            </a:pPr>
            <a:endParaRPr lang="en-US" sz="2800" dirty="0"/>
          </a:p>
          <a:p>
            <a:pPr algn="just">
              <a:buFont typeface="Wingdings" pitchFamily="2" charset="2"/>
              <a:buChar char="Ø"/>
            </a:pPr>
            <a:r>
              <a:rPr lang="en-US" sz="2800" dirty="0">
                <a:solidFill>
                  <a:srgbClr val="FF0000"/>
                </a:solidFill>
              </a:rPr>
              <a:t>follows the same</a:t>
            </a:r>
            <a:r>
              <a:rPr lang="en-US" sz="2800" dirty="0"/>
              <a:t> developmental courses as that of non intellectually disabled persons,</a:t>
            </a:r>
          </a:p>
          <a:p>
            <a:pPr>
              <a:buNone/>
            </a:pPr>
            <a:endParaRPr lang="en-US" sz="2800" dirty="0"/>
          </a:p>
          <a:p>
            <a:pPr algn="just">
              <a:buFont typeface="Wingdings" pitchFamily="2" charset="2"/>
              <a:buChar char="Ø"/>
            </a:pPr>
            <a:r>
              <a:rPr lang="en-US" sz="2800" dirty="0"/>
              <a:t> but their language development progresses </a:t>
            </a:r>
            <a:r>
              <a:rPr lang="en-US" sz="2800" dirty="0">
                <a:solidFill>
                  <a:srgbClr val="FF0000"/>
                </a:solidFill>
              </a:rPr>
              <a:t>at a slower rate.</a:t>
            </a:r>
          </a:p>
          <a:p>
            <a:pPr algn="just">
              <a:buNone/>
            </a:pPr>
            <a:endParaRPr lang="en-US" sz="2800" dirty="0"/>
          </a:p>
          <a:p>
            <a:pPr lvl="0" algn="just">
              <a:buFont typeface="Wingdings" pitchFamily="2" charset="2"/>
              <a:buChar char="Ø"/>
            </a:pPr>
            <a:r>
              <a:rPr lang="en-US" sz="2800" dirty="0">
                <a:solidFill>
                  <a:srgbClr val="FF0000"/>
                </a:solidFill>
              </a:rPr>
              <a:t>Articulation</a:t>
            </a:r>
            <a:r>
              <a:rPr lang="en-US" sz="2800" dirty="0"/>
              <a:t>, </a:t>
            </a:r>
            <a:r>
              <a:rPr lang="en-US" sz="2800" dirty="0">
                <a:solidFill>
                  <a:srgbClr val="FF0000"/>
                </a:solidFill>
              </a:rPr>
              <a:t>voice</a:t>
            </a:r>
            <a:r>
              <a:rPr lang="en-US" sz="2800" dirty="0"/>
              <a:t> and </a:t>
            </a:r>
            <a:r>
              <a:rPr lang="en-US" sz="2800" dirty="0">
                <a:solidFill>
                  <a:srgbClr val="FF0000"/>
                </a:solidFill>
              </a:rPr>
              <a:t>stuttering</a:t>
            </a:r>
            <a:r>
              <a:rPr lang="en-US" sz="2800" dirty="0"/>
              <a:t> are common problems.</a:t>
            </a:r>
          </a:p>
          <a:p>
            <a:pPr lvl="0" algn="just">
              <a:buNone/>
            </a:pPr>
            <a:endParaRPr lang="en-US" sz="2800" dirty="0"/>
          </a:p>
          <a:p>
            <a:pPr lvl="0" algn="just">
              <a:buFont typeface="Wingdings" pitchFamily="2" charset="2"/>
              <a:buChar char="Ø"/>
            </a:pPr>
            <a:r>
              <a:rPr lang="en-US" sz="2800" dirty="0"/>
              <a:t>The general language </a:t>
            </a:r>
            <a:r>
              <a:rPr lang="en-US" sz="2800" dirty="0">
                <a:solidFill>
                  <a:srgbClr val="FF0000"/>
                </a:solidFill>
              </a:rPr>
              <a:t>structure of mild ID </a:t>
            </a:r>
            <a:r>
              <a:rPr lang="en-US" sz="2800" dirty="0"/>
              <a:t>children is the same as that of average or normal children</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77000"/>
          </a:xfrm>
        </p:spPr>
        <p:txBody>
          <a:bodyPr>
            <a:normAutofit/>
          </a:bodyPr>
          <a:lstStyle/>
          <a:p>
            <a:pPr>
              <a:buFont typeface="Wingdings" pitchFamily="2" charset="2"/>
              <a:buChar char="q"/>
            </a:pPr>
            <a:r>
              <a:rPr lang="en-GB" b="1" dirty="0"/>
              <a:t>Identification and Assessment </a:t>
            </a:r>
          </a:p>
          <a:p>
            <a:pPr>
              <a:buNone/>
            </a:pPr>
            <a:r>
              <a:rPr lang="en-GB" b="1" dirty="0"/>
              <a:t>Assessing Intellectual Functioning </a:t>
            </a:r>
          </a:p>
          <a:p>
            <a:pPr>
              <a:buFont typeface="Wingdings" pitchFamily="2" charset="2"/>
              <a:buChar char="Ø"/>
            </a:pPr>
            <a:r>
              <a:rPr lang="en-GB" sz="2800" dirty="0"/>
              <a:t>Assessment of a child’s intellectual functioning requires the administration of an </a:t>
            </a:r>
            <a:r>
              <a:rPr lang="en-GB" sz="2800" b="1" dirty="0">
                <a:solidFill>
                  <a:srgbClr val="FF0000"/>
                </a:solidFill>
              </a:rPr>
              <a:t>intelligence (IQ) test. </a:t>
            </a:r>
          </a:p>
          <a:p>
            <a:pPr lvl="1">
              <a:buFont typeface="Wingdings" pitchFamily="2" charset="2"/>
              <a:buChar char="Ø"/>
            </a:pPr>
            <a:r>
              <a:rPr lang="en-GB" sz="2600" dirty="0"/>
              <a:t>IQ tests are standardized tests </a:t>
            </a:r>
          </a:p>
          <a:p>
            <a:pPr lvl="1" algn="just">
              <a:buFont typeface="Wingdings" pitchFamily="2" charset="2"/>
              <a:buChar char="Ø"/>
            </a:pPr>
            <a:r>
              <a:rPr lang="en-GB" sz="2600" dirty="0"/>
              <a:t>an IQ score of 2 standard deviations below the mean, which is a score of 70 or below on the two most widely used intelligence tests, the Wechsler Intelligence Scale for Children (WISC-IV) and the Stanford-</a:t>
            </a:r>
            <a:r>
              <a:rPr lang="en-GB" sz="2600" dirty="0" err="1"/>
              <a:t>Binet</a:t>
            </a:r>
            <a:r>
              <a:rPr lang="en-GB" sz="2600" dirty="0"/>
              <a:t> Intelligence used to diagnosis of ID</a:t>
            </a:r>
          </a:p>
          <a:p>
            <a:pPr lvl="1" algn="just">
              <a:buFont typeface="Wingdings" pitchFamily="2" charset="2"/>
              <a:buChar char="Ø"/>
            </a:pPr>
            <a:r>
              <a:rPr lang="en-GB" sz="2600" dirty="0"/>
              <a:t>A higher IQ score of 75 or more may also be associated with IDs if the child exhibits deficits in adaptive behaviour thought to be caused by impaired intellectual functioning.</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019800"/>
          </a:xfrm>
        </p:spPr>
        <p:txBody>
          <a:bodyPr/>
          <a:lstStyle/>
          <a:p>
            <a:pPr>
              <a:buFont typeface="Wingdings" pitchFamily="2" charset="2"/>
              <a:buChar char="q"/>
            </a:pPr>
            <a:r>
              <a:rPr lang="en-GB" b="1" dirty="0"/>
              <a:t>Assessing Adaptive Behaviour </a:t>
            </a:r>
          </a:p>
          <a:p>
            <a:pPr>
              <a:buFont typeface="Wingdings" pitchFamily="2" charset="2"/>
              <a:buChar char="Ø"/>
            </a:pPr>
            <a:r>
              <a:rPr lang="en-GB" sz="2800" b="1" dirty="0"/>
              <a:t>Adaptive behaviour is </a:t>
            </a:r>
            <a:r>
              <a:rPr lang="en-GB" sz="2800" dirty="0"/>
              <a:t>“the collection of conceptual, social, and practical skills that have been learned by people in order to function in their everyday lives”</a:t>
            </a:r>
          </a:p>
          <a:p>
            <a:pPr>
              <a:buFont typeface="Wingdings" pitchFamily="2" charset="2"/>
              <a:buChar char="Ø"/>
            </a:pPr>
            <a:endParaRPr lang="en-GB" sz="28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686800" cy="6019800"/>
          </a:xfrm>
        </p:spPr>
        <p:txBody>
          <a:bodyPr/>
          <a:lstStyle/>
          <a:p>
            <a:pPr>
              <a:buFont typeface="Wingdings" pitchFamily="2" charset="2"/>
              <a:buChar char="v"/>
            </a:pPr>
            <a:r>
              <a:rPr lang="en-US" sz="3600" b="1" dirty="0"/>
              <a:t>Educational Adaptations for ID children </a:t>
            </a:r>
          </a:p>
          <a:p>
            <a:pPr>
              <a:buNone/>
            </a:pPr>
            <a:endParaRPr lang="en-US" sz="1600" dirty="0"/>
          </a:p>
          <a:p>
            <a:pPr>
              <a:buFont typeface="Wingdings" pitchFamily="2" charset="2"/>
              <a:buChar char="Ø"/>
            </a:pPr>
            <a:r>
              <a:rPr lang="en-US" sz="2800" b="1" dirty="0"/>
              <a:t>Functional activities</a:t>
            </a:r>
            <a:endParaRPr lang="en-US" sz="2800" dirty="0"/>
          </a:p>
          <a:p>
            <a:pPr>
              <a:buFont typeface="Wingdings" pitchFamily="2" charset="2"/>
              <a:buChar char="Ø"/>
            </a:pPr>
            <a:r>
              <a:rPr lang="en-US" sz="2800" b="1" dirty="0"/>
              <a:t>Community based instruction</a:t>
            </a:r>
            <a:endParaRPr lang="en-US" sz="2800" dirty="0"/>
          </a:p>
          <a:p>
            <a:pPr>
              <a:buFont typeface="Wingdings" pitchFamily="2" charset="2"/>
              <a:buChar char="Ø"/>
            </a:pPr>
            <a:r>
              <a:rPr lang="en-US" sz="2800" b="1" dirty="0"/>
              <a:t>Integrated therapy:</a:t>
            </a:r>
            <a:r>
              <a:rPr lang="en-US" sz="2800" dirty="0"/>
              <a:t> </a:t>
            </a:r>
          </a:p>
          <a:p>
            <a:pPr>
              <a:buFont typeface="Wingdings" pitchFamily="2" charset="2"/>
              <a:buChar char="Ø"/>
            </a:pPr>
            <a:r>
              <a:rPr lang="en-US" sz="2800" b="1" dirty="0"/>
              <a:t>Age-appropriate curriculum materials</a:t>
            </a:r>
            <a:endParaRPr lang="en-US" sz="2800" dirty="0"/>
          </a:p>
          <a:p>
            <a:pPr>
              <a:buFont typeface="Wingdings" pitchFamily="2" charset="2"/>
              <a:buChar char="Ø"/>
            </a:pPr>
            <a:r>
              <a:rPr lang="en-US" sz="2800" b="1" dirty="0"/>
              <a:t>Family involvement</a:t>
            </a:r>
            <a:endParaRPr lang="en-US" sz="2800" dirty="0"/>
          </a:p>
          <a:p>
            <a:endParaRPr lang="en-GB"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altLang="en-US" sz="2400" b="1" dirty="0">
                <a:latin typeface="Arial" charset="0"/>
                <a:cs typeface="Arial" charset="0"/>
              </a:rPr>
              <a:t>Examples of Support Areas and support activities </a:t>
            </a:r>
          </a:p>
          <a:p>
            <a:pPr>
              <a:buNone/>
            </a:pPr>
            <a:endParaRPr lang="en-GB" dirty="0"/>
          </a:p>
        </p:txBody>
      </p:sp>
      <p:pic>
        <p:nvPicPr>
          <p:cNvPr id="4" name="Picture 1" descr="Table 5.3 Examples of support areas and support activities&#10;"/>
          <p:cNvPicPr>
            <a:picLocks noChangeAspect="1"/>
          </p:cNvPicPr>
          <p:nvPr/>
        </p:nvPicPr>
        <p:blipFill>
          <a:blip r:embed="rId2"/>
          <a:srcRect t="4398" b="45514"/>
          <a:stretch>
            <a:fillRect/>
          </a:stretch>
        </p:blipFill>
        <p:spPr bwMode="auto">
          <a:xfrm>
            <a:off x="0" y="457200"/>
            <a:ext cx="4800600" cy="6172200"/>
          </a:xfrm>
          <a:prstGeom prst="rect">
            <a:avLst/>
          </a:prstGeom>
          <a:noFill/>
          <a:ln w="9525">
            <a:noFill/>
            <a:miter lim="800000"/>
            <a:headEnd/>
            <a:tailEnd/>
          </a:ln>
        </p:spPr>
      </p:pic>
      <p:pic>
        <p:nvPicPr>
          <p:cNvPr id="5" name="Picture 3" descr="Table 5.3 Examples of support areas and support activities&#10;"/>
          <p:cNvPicPr>
            <a:picLocks noChangeAspect="1"/>
          </p:cNvPicPr>
          <p:nvPr/>
        </p:nvPicPr>
        <p:blipFill>
          <a:blip r:embed="rId2"/>
          <a:srcRect t="54352"/>
          <a:stretch>
            <a:fillRect/>
          </a:stretch>
        </p:blipFill>
        <p:spPr bwMode="auto">
          <a:xfrm>
            <a:off x="4724400" y="533400"/>
            <a:ext cx="4419600" cy="6324600"/>
          </a:xfrm>
          <a:prstGeom prst="rect">
            <a:avLst/>
          </a:prstGeom>
          <a:noFill/>
          <a:ln w="9525">
            <a:noFill/>
            <a:miter lim="800000"/>
            <a:headEnd/>
            <a:tailEnd/>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lstStyle/>
          <a:p>
            <a:pPr>
              <a:buNone/>
            </a:pPr>
            <a:r>
              <a:rPr lang="en-US" dirty="0"/>
              <a:t> </a:t>
            </a:r>
          </a:p>
          <a:p>
            <a:pPr>
              <a:buNone/>
            </a:pPr>
            <a:endParaRPr lang="en-US" dirty="0"/>
          </a:p>
          <a:p>
            <a:pPr>
              <a:buNone/>
            </a:pPr>
            <a:endParaRPr lang="en-US" sz="4000" b="1" dirty="0"/>
          </a:p>
          <a:p>
            <a:pPr algn="ctr">
              <a:buNone/>
            </a:pPr>
            <a:r>
              <a:rPr lang="en-US" sz="6000" b="1" dirty="0"/>
              <a:t>Children with Learning Disabilities (LDs) </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10487</TotalTime>
  <Words>16932</Words>
  <Application>Microsoft Office PowerPoint</Application>
  <PresentationFormat>On-screen Show (4:3)</PresentationFormat>
  <Paragraphs>2090</Paragraphs>
  <Slides>284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284</vt:i4>
      </vt:variant>
    </vt:vector>
  </HeadingPairs>
  <TitlesOfParts>
    <vt:vector size="289" baseType="lpstr">
      <vt:lpstr>Arial</vt:lpstr>
      <vt:lpstr>Calibri</vt:lpstr>
      <vt:lpstr>Times New Roman</vt:lpstr>
      <vt:lpstr>Wingdings</vt:lpstr>
      <vt:lpstr>Office Theme</vt:lpstr>
      <vt:lpstr>Introduction to Special Needs and Inclusive Education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International Legal and Policy Issues</vt:lpstr>
      <vt:lpstr>Universal Declaration Of Human Rights (UDHR)</vt:lpstr>
      <vt:lpstr>Convention On The Rights Of  The Child</vt:lpstr>
      <vt:lpstr>Convention Against Discrimination In Education</vt:lpstr>
      <vt:lpstr>World Declaration On Education For All (EFA)</vt:lpstr>
      <vt:lpstr>U N Standard Rules Of Equalization Of Opportunities For Persons With Disabilities</vt:lpstr>
      <vt:lpstr>Salamanca Frame Work For Action</vt:lpstr>
      <vt:lpstr>National Documents</vt:lpstr>
      <vt:lpstr>PowerPoint Presentation</vt:lpstr>
      <vt:lpstr>cont’d..</vt:lpstr>
      <vt:lpstr>Education and Training Policy /ETP,1994/ </vt:lpstr>
      <vt:lpstr>PowerPoint Presentation</vt:lpstr>
      <vt:lpstr>PowerPoint Presentation</vt:lpstr>
      <vt:lpstr>PowerPoint Presentation</vt:lpstr>
      <vt:lpstr>Education Sector Development /ESDP IV/</vt:lpstr>
      <vt:lpstr>PowerPoint Presentation</vt:lpstr>
      <vt:lpstr>PowerPoint Presentation</vt:lpstr>
      <vt:lpstr>Associations and civic societies</vt:lpstr>
      <vt:lpstr>School-based awareness and   in-services training program</vt:lpstr>
      <vt:lpstr>Characteristics of Inclusive Classrooms (ICR)</vt:lpstr>
      <vt:lpstr> Characteristics of Inclusive Classrooms (ICR)  </vt:lpstr>
      <vt:lpstr>Cont’d…</vt:lpstr>
      <vt:lpstr>Cont’d…</vt:lpstr>
      <vt:lpstr>Cont’d…..</vt:lpstr>
      <vt:lpstr>Cont’d….</vt:lpstr>
      <vt:lpstr>PowerPoint Presentation</vt:lpstr>
      <vt:lpstr>PowerPoint Presentation</vt:lpstr>
      <vt:lpstr>PowerPoint Presentation</vt:lpstr>
      <vt:lpstr>Types of assessment in the ICR</vt:lpstr>
      <vt:lpstr>Cont’d….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Special Needs Education</dc:title>
  <dc:creator>HP</dc:creator>
  <cp:lastModifiedBy>Meseret Hassen</cp:lastModifiedBy>
  <cp:revision>1175</cp:revision>
  <dcterms:created xsi:type="dcterms:W3CDTF">2015-07-26T08:28:13Z</dcterms:created>
  <dcterms:modified xsi:type="dcterms:W3CDTF">2020-05-24T12:42:56Z</dcterms:modified>
</cp:coreProperties>
</file>