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6"/>
  </p:notesMasterIdLst>
  <p:sldIdLst>
    <p:sldId id="256" r:id="rId2"/>
    <p:sldId id="257" r:id="rId3"/>
    <p:sldId id="258" r:id="rId4"/>
    <p:sldId id="259" r:id="rId5"/>
    <p:sldId id="297" r:id="rId6"/>
    <p:sldId id="295" r:id="rId7"/>
    <p:sldId id="260" r:id="rId8"/>
    <p:sldId id="261" r:id="rId9"/>
    <p:sldId id="262" r:id="rId10"/>
    <p:sldId id="263" r:id="rId11"/>
    <p:sldId id="264" r:id="rId12"/>
    <p:sldId id="265" r:id="rId13"/>
    <p:sldId id="266" r:id="rId14"/>
    <p:sldId id="377" r:id="rId15"/>
    <p:sldId id="378" r:id="rId16"/>
    <p:sldId id="379" r:id="rId17"/>
    <p:sldId id="380"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326" r:id="rId41"/>
    <p:sldId id="325" r:id="rId42"/>
    <p:sldId id="328" r:id="rId43"/>
    <p:sldId id="329" r:id="rId44"/>
    <p:sldId id="330" r:id="rId45"/>
    <p:sldId id="331" r:id="rId46"/>
    <p:sldId id="332" r:id="rId47"/>
    <p:sldId id="333" r:id="rId48"/>
    <p:sldId id="334" r:id="rId49"/>
    <p:sldId id="327" r:id="rId50"/>
    <p:sldId id="289" r:id="rId51"/>
    <p:sldId id="290" r:id="rId52"/>
    <p:sldId id="291" r:id="rId53"/>
    <p:sldId id="292" r:id="rId54"/>
    <p:sldId id="293" r:id="rId55"/>
    <p:sldId id="294" r:id="rId56"/>
    <p:sldId id="298" r:id="rId57"/>
    <p:sldId id="299" r:id="rId58"/>
    <p:sldId id="300" r:id="rId59"/>
    <p:sldId id="301" r:id="rId60"/>
    <p:sldId id="335" r:id="rId61"/>
    <p:sldId id="336" r:id="rId62"/>
    <p:sldId id="337" r:id="rId63"/>
    <p:sldId id="338" r:id="rId64"/>
    <p:sldId id="339" r:id="rId65"/>
    <p:sldId id="381" r:id="rId66"/>
    <p:sldId id="302" r:id="rId67"/>
    <p:sldId id="303" r:id="rId68"/>
    <p:sldId id="361" r:id="rId69"/>
    <p:sldId id="362" r:id="rId70"/>
    <p:sldId id="363" r:id="rId71"/>
    <p:sldId id="365" r:id="rId72"/>
    <p:sldId id="366" r:id="rId73"/>
    <p:sldId id="367" r:id="rId74"/>
    <p:sldId id="368" r:id="rId75"/>
    <p:sldId id="376" r:id="rId76"/>
    <p:sldId id="341" r:id="rId77"/>
    <p:sldId id="342" r:id="rId78"/>
    <p:sldId id="343" r:id="rId79"/>
    <p:sldId id="305" r:id="rId80"/>
    <p:sldId id="306" r:id="rId81"/>
    <p:sldId id="307" r:id="rId82"/>
    <p:sldId id="382" r:id="rId83"/>
    <p:sldId id="308" r:id="rId84"/>
    <p:sldId id="309" r:id="rId85"/>
    <p:sldId id="383" r:id="rId86"/>
    <p:sldId id="310" r:id="rId87"/>
    <p:sldId id="311" r:id="rId88"/>
    <p:sldId id="312" r:id="rId89"/>
    <p:sldId id="313" r:id="rId90"/>
    <p:sldId id="384" r:id="rId91"/>
    <p:sldId id="314" r:id="rId92"/>
    <p:sldId id="315" r:id="rId93"/>
    <p:sldId id="316" r:id="rId94"/>
    <p:sldId id="385" r:id="rId95"/>
    <p:sldId id="317" r:id="rId96"/>
    <p:sldId id="318" r:id="rId97"/>
    <p:sldId id="369" r:id="rId98"/>
    <p:sldId id="370" r:id="rId99"/>
    <p:sldId id="371" r:id="rId100"/>
    <p:sldId id="372" r:id="rId101"/>
    <p:sldId id="373" r:id="rId102"/>
    <p:sldId id="319" r:id="rId103"/>
    <p:sldId id="320" r:id="rId104"/>
    <p:sldId id="321" r:id="rId105"/>
    <p:sldId id="322" r:id="rId106"/>
    <p:sldId id="323" r:id="rId107"/>
    <p:sldId id="324" r:id="rId108"/>
    <p:sldId id="344" r:id="rId109"/>
    <p:sldId id="345" r:id="rId110"/>
    <p:sldId id="346" r:id="rId111"/>
    <p:sldId id="347" r:id="rId112"/>
    <p:sldId id="348" r:id="rId113"/>
    <p:sldId id="349" r:id="rId114"/>
    <p:sldId id="350" r:id="rId115"/>
    <p:sldId id="351" r:id="rId116"/>
    <p:sldId id="352" r:id="rId117"/>
    <p:sldId id="353" r:id="rId118"/>
    <p:sldId id="354" r:id="rId119"/>
    <p:sldId id="355" r:id="rId120"/>
    <p:sldId id="356" r:id="rId121"/>
    <p:sldId id="357" r:id="rId122"/>
    <p:sldId id="358" r:id="rId123"/>
    <p:sldId id="359" r:id="rId124"/>
    <p:sldId id="360" r:id="rId1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1380"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viewProps" Target="viewProp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77766EE-54D0-49FD-B514-273277200DC7}" type="datetimeFigureOut">
              <a:rPr lang="en-US" smtClean="0"/>
              <a:pPr/>
              <a:t>4/26/2020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642354C-545D-4BD0-801D-E2E96235B44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642354C-545D-4BD0-801D-E2E96235B44D}" type="slidenum">
              <a:rPr lang="en-US" smtClean="0"/>
              <a:pPr/>
              <a:t>24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642354C-545D-4BD0-801D-E2E96235B44D}" type="slidenum">
              <a:rPr lang="en-US" smtClean="0"/>
              <a:pPr/>
              <a:t>116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4800" dirty="0">
                <a:solidFill>
                  <a:srgbClr val="0070C0"/>
                </a:solidFill>
                <a:latin typeface="Times New Roman" pitchFamily="18" charset="0"/>
                <a:cs typeface="Times New Roman" pitchFamily="18" charset="0"/>
              </a:rPr>
              <a:t>Assessment  in  Special Needs</a:t>
            </a:r>
            <a:br>
              <a:rPr lang="en-US" sz="4800" dirty="0">
                <a:solidFill>
                  <a:srgbClr val="0070C0"/>
                </a:solidFill>
                <a:latin typeface="Times New Roman" pitchFamily="18" charset="0"/>
                <a:cs typeface="Times New Roman" pitchFamily="18" charset="0"/>
              </a:rPr>
            </a:br>
            <a:r>
              <a:rPr lang="en-US" sz="4800" dirty="0" err="1">
                <a:solidFill>
                  <a:srgbClr val="0070C0"/>
                </a:solidFill>
                <a:latin typeface="Times New Roman" pitchFamily="18" charset="0"/>
                <a:cs typeface="Times New Roman" pitchFamily="18" charset="0"/>
              </a:rPr>
              <a:t>Eduction</a:t>
            </a:r>
            <a:r>
              <a:rPr lang="en-US" sz="4800" dirty="0">
                <a:solidFill>
                  <a:srgbClr val="0070C0"/>
                </a:solidFill>
                <a:latin typeface="Times New Roman" pitchFamily="18" charset="0"/>
                <a:cs typeface="Times New Roman" pitchFamily="18" charset="0"/>
              </a:rPr>
              <a:t>. </a:t>
            </a:r>
          </a:p>
        </p:txBody>
      </p:sp>
      <p:sp>
        <p:nvSpPr>
          <p:cNvPr id="3" name="Subtitle 2"/>
          <p:cNvSpPr>
            <a:spLocks noGrp="1"/>
          </p:cNvSpPr>
          <p:nvPr>
            <p:ph type="subTitle" idx="1"/>
          </p:nvPr>
        </p:nvSpPr>
        <p:spPr>
          <a:xfrm>
            <a:off x="6324600" y="5105400"/>
            <a:ext cx="2819400" cy="685800"/>
          </a:xfrm>
        </p:spPr>
        <p:txBody>
          <a:bodyPr>
            <a:normAutofit fontScale="85000" lnSpcReduction="20000"/>
          </a:bodyPr>
          <a:lstStyle/>
          <a:p>
            <a:r>
              <a:rPr lang="en-US" sz="2400" b="1" dirty="0" err="1">
                <a:solidFill>
                  <a:srgbClr val="7030A0"/>
                </a:solidFill>
                <a:latin typeface="Times New Roman" pitchFamily="18" charset="0"/>
                <a:cs typeface="Times New Roman" pitchFamily="18" charset="0"/>
              </a:rPr>
              <a:t>Hawa</a:t>
            </a:r>
            <a:r>
              <a:rPr lang="en-US" sz="2400" b="1" dirty="0">
                <a:solidFill>
                  <a:srgbClr val="7030A0"/>
                </a:solidFill>
                <a:latin typeface="Times New Roman" pitchFamily="18" charset="0"/>
                <a:cs typeface="Times New Roman" pitchFamily="18" charset="0"/>
              </a:rPr>
              <a:t> </a:t>
            </a:r>
            <a:r>
              <a:rPr lang="en-US" sz="2400" b="1" dirty="0" err="1">
                <a:solidFill>
                  <a:srgbClr val="7030A0"/>
                </a:solidFill>
                <a:latin typeface="Times New Roman" pitchFamily="18" charset="0"/>
                <a:cs typeface="Times New Roman" pitchFamily="18" charset="0"/>
              </a:rPr>
              <a:t>Alemu</a:t>
            </a:r>
            <a:endParaRPr lang="en-US" sz="2400" b="1" dirty="0">
              <a:solidFill>
                <a:srgbClr val="7030A0"/>
              </a:solidFill>
              <a:latin typeface="Times New Roman" pitchFamily="18" charset="0"/>
              <a:cs typeface="Times New Roman" pitchFamily="18" charset="0"/>
            </a:endParaRPr>
          </a:p>
          <a:p>
            <a:r>
              <a:rPr lang="en-US" sz="2400" b="1" dirty="0">
                <a:solidFill>
                  <a:srgbClr val="7030A0"/>
                </a:solidFill>
                <a:latin typeface="Times New Roman" pitchFamily="18" charset="0"/>
                <a:cs typeface="Times New Roman" pitchFamily="18" charset="0"/>
              </a:rPr>
              <a:t>2011E.C</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itchFamily="18" charset="0"/>
                <a:cs typeface="Times New Roman" pitchFamily="18" charset="0"/>
              </a:rPr>
              <a:t>Assessment Cont’d	</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lvl="0">
              <a:buClr>
                <a:srgbClr val="0F6FC6"/>
              </a:buClr>
            </a:pPr>
            <a:r>
              <a:rPr lang="en-US" b="1" i="1" dirty="0">
                <a:solidFill>
                  <a:srgbClr val="C00000"/>
                </a:solidFill>
                <a:latin typeface="Times New Roman" pitchFamily="18" charset="0"/>
                <a:cs typeface="Times New Roman" pitchFamily="18" charset="0"/>
              </a:rPr>
              <a:t>Assessment</a:t>
            </a:r>
            <a:r>
              <a:rPr lang="en-US" dirty="0">
                <a:solidFill>
                  <a:prstClr val="black"/>
                </a:solidFill>
                <a:latin typeface="Times New Roman" pitchFamily="18" charset="0"/>
                <a:cs typeface="Times New Roman" pitchFamily="18" charset="0"/>
              </a:rPr>
              <a:t> is a </a:t>
            </a:r>
            <a:r>
              <a:rPr lang="en-US" b="1" dirty="0">
                <a:solidFill>
                  <a:prstClr val="black"/>
                </a:solidFill>
                <a:latin typeface="Times New Roman" pitchFamily="18" charset="0"/>
                <a:cs typeface="Times New Roman" pitchFamily="18" charset="0"/>
              </a:rPr>
              <a:t>process</a:t>
            </a:r>
            <a:r>
              <a:rPr lang="en-US" dirty="0">
                <a:solidFill>
                  <a:prstClr val="black"/>
                </a:solidFill>
                <a:latin typeface="Times New Roman" pitchFamily="18" charset="0"/>
                <a:cs typeface="Times New Roman" pitchFamily="18" charset="0"/>
              </a:rPr>
              <a:t>  that involves the </a:t>
            </a:r>
            <a:r>
              <a:rPr lang="en-US" b="1" dirty="0">
                <a:solidFill>
                  <a:prstClr val="black"/>
                </a:solidFill>
                <a:latin typeface="Times New Roman" pitchFamily="18" charset="0"/>
                <a:cs typeface="Times New Roman" pitchFamily="18" charset="0"/>
              </a:rPr>
              <a:t>systematic collection </a:t>
            </a:r>
            <a:r>
              <a:rPr lang="en-US" dirty="0">
                <a:solidFill>
                  <a:prstClr val="black"/>
                </a:solidFill>
                <a:latin typeface="Times New Roman" pitchFamily="18" charset="0"/>
                <a:cs typeface="Times New Roman" pitchFamily="18" charset="0"/>
              </a:rPr>
              <a:t>and </a:t>
            </a:r>
            <a:r>
              <a:rPr lang="en-US" b="1" dirty="0">
                <a:solidFill>
                  <a:prstClr val="black"/>
                </a:solidFill>
                <a:latin typeface="Times New Roman" pitchFamily="18" charset="0"/>
                <a:cs typeface="Times New Roman" pitchFamily="18" charset="0"/>
              </a:rPr>
              <a:t>interpretation </a:t>
            </a:r>
            <a:r>
              <a:rPr lang="en-US" dirty="0">
                <a:solidFill>
                  <a:prstClr val="black"/>
                </a:solidFill>
                <a:latin typeface="Times New Roman" pitchFamily="18" charset="0"/>
                <a:cs typeface="Times New Roman" pitchFamily="18" charset="0"/>
              </a:rPr>
              <a:t>of a </a:t>
            </a:r>
            <a:r>
              <a:rPr lang="en-US" dirty="0">
                <a:solidFill>
                  <a:srgbClr val="FF0000"/>
                </a:solidFill>
                <a:latin typeface="Times New Roman" pitchFamily="18" charset="0"/>
                <a:cs typeface="Times New Roman" pitchFamily="18" charset="0"/>
              </a:rPr>
              <a:t>wide variety </a:t>
            </a:r>
            <a:r>
              <a:rPr lang="en-US" dirty="0">
                <a:solidFill>
                  <a:prstClr val="black"/>
                </a:solidFill>
                <a:latin typeface="Times New Roman" pitchFamily="18" charset="0"/>
                <a:cs typeface="Times New Roman" pitchFamily="18" charset="0"/>
              </a:rPr>
              <a:t>of </a:t>
            </a:r>
            <a:r>
              <a:rPr lang="en-US" b="1" dirty="0">
                <a:solidFill>
                  <a:prstClr val="black"/>
                </a:solidFill>
                <a:latin typeface="Times New Roman" pitchFamily="18" charset="0"/>
                <a:cs typeface="Times New Roman" pitchFamily="18" charset="0"/>
              </a:rPr>
              <a:t>information</a:t>
            </a:r>
            <a:r>
              <a:rPr lang="en-US" dirty="0">
                <a:solidFill>
                  <a:prstClr val="black"/>
                </a:solidFill>
                <a:latin typeface="Times New Roman" pitchFamily="18" charset="0"/>
                <a:cs typeface="Times New Roman" pitchFamily="18" charset="0"/>
              </a:rPr>
              <a:t> on which to base </a:t>
            </a:r>
            <a:r>
              <a:rPr lang="en-US" b="1" dirty="0">
                <a:solidFill>
                  <a:prstClr val="black"/>
                </a:solidFill>
                <a:latin typeface="Times New Roman" pitchFamily="18" charset="0"/>
                <a:cs typeface="Times New Roman" pitchFamily="18" charset="0"/>
              </a:rPr>
              <a:t>instructional/intervention </a:t>
            </a:r>
            <a:r>
              <a:rPr lang="en-US" dirty="0">
                <a:solidFill>
                  <a:srgbClr val="FF0000"/>
                </a:solidFill>
                <a:latin typeface="Times New Roman" pitchFamily="18" charset="0"/>
                <a:cs typeface="Times New Roman" pitchFamily="18" charset="0"/>
              </a:rPr>
              <a:t>decisions </a:t>
            </a:r>
            <a:r>
              <a:rPr lang="en-US" dirty="0">
                <a:solidFill>
                  <a:prstClr val="black"/>
                </a:solidFill>
                <a:latin typeface="Times New Roman" pitchFamily="18" charset="0"/>
                <a:cs typeface="Times New Roman" pitchFamily="18" charset="0"/>
              </a:rPr>
              <a:t>and when appropriate </a:t>
            </a:r>
            <a:r>
              <a:rPr lang="en-US" b="1" dirty="0">
                <a:solidFill>
                  <a:prstClr val="black"/>
                </a:solidFill>
                <a:latin typeface="Times New Roman" pitchFamily="18" charset="0"/>
                <a:cs typeface="Times New Roman" pitchFamily="18" charset="0"/>
              </a:rPr>
              <a:t>classification and/or placement </a:t>
            </a:r>
            <a:r>
              <a:rPr lang="en-US" dirty="0">
                <a:solidFill>
                  <a:srgbClr val="FF0000"/>
                </a:solidFill>
                <a:latin typeface="Times New Roman" pitchFamily="18" charset="0"/>
                <a:cs typeface="Times New Roman" pitchFamily="18" charset="0"/>
              </a:rPr>
              <a:t>decisions</a:t>
            </a:r>
            <a:r>
              <a:rPr lang="en-US" dirty="0">
                <a:solidFill>
                  <a:prstClr val="black"/>
                </a:solidFill>
                <a:latin typeface="Times New Roman" pitchFamily="18" charset="0"/>
                <a:cs typeface="Times New Roman" pitchFamily="18" charset="0"/>
              </a:rPr>
              <a:t> (</a:t>
            </a:r>
            <a:r>
              <a:rPr lang="en-US" dirty="0" err="1">
                <a:solidFill>
                  <a:prstClr val="black"/>
                </a:solidFill>
                <a:latin typeface="Times New Roman" pitchFamily="18" charset="0"/>
                <a:cs typeface="Times New Roman" pitchFamily="18" charset="0"/>
              </a:rPr>
              <a:t>Gearheart</a:t>
            </a:r>
            <a:r>
              <a:rPr lang="en-US" dirty="0">
                <a:solidFill>
                  <a:prstClr val="black"/>
                </a:solidFill>
                <a:latin typeface="Times New Roman" pitchFamily="18" charset="0"/>
                <a:cs typeface="Times New Roman" pitchFamily="18" charset="0"/>
              </a:rPr>
              <a:t> &amp; </a:t>
            </a:r>
            <a:r>
              <a:rPr lang="en-US" dirty="0" err="1">
                <a:solidFill>
                  <a:prstClr val="black"/>
                </a:solidFill>
                <a:latin typeface="Times New Roman" pitchFamily="18" charset="0"/>
                <a:cs typeface="Times New Roman" pitchFamily="18" charset="0"/>
              </a:rPr>
              <a:t>Gearheart</a:t>
            </a:r>
            <a:r>
              <a:rPr lang="en-US" dirty="0">
                <a:solidFill>
                  <a:prstClr val="black"/>
                </a:solidFill>
                <a:latin typeface="Times New Roman" pitchFamily="18" charset="0"/>
                <a:cs typeface="Times New Roman" pitchFamily="18" charset="0"/>
              </a:rPr>
              <a:t>, 1990)  </a:t>
            </a:r>
          </a:p>
          <a:p>
            <a:r>
              <a:rPr lang="en-US" sz="2800" dirty="0">
                <a:solidFill>
                  <a:srgbClr val="FF0000"/>
                </a:solidFill>
                <a:latin typeface="Times New Roman" pitchFamily="18" charset="0"/>
                <a:cs typeface="Times New Roman" pitchFamily="18" charset="0"/>
              </a:rPr>
              <a:t>wide variety (health, educational, developmental…)</a:t>
            </a:r>
            <a:endParaRPr lang="en-US"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fontScale="90000"/>
          </a:bodyPr>
          <a:lstStyle/>
          <a:p>
            <a:br>
              <a:rPr lang="en-US" sz="4000" b="1" dirty="0">
                <a:latin typeface="Times New Roman" pitchFamily="18" charset="0"/>
                <a:cs typeface="Times New Roman" pitchFamily="18" charset="0"/>
              </a:rPr>
            </a:br>
            <a:r>
              <a:rPr lang="en-US" sz="4000" b="1" dirty="0">
                <a:latin typeface="Times New Roman" pitchFamily="18" charset="0"/>
                <a:cs typeface="Times New Roman" pitchFamily="18" charset="0"/>
              </a:rPr>
              <a:t>3.Physical Problems</a:t>
            </a:r>
            <a:br>
              <a:rPr lang="en-US" b="1" dirty="0"/>
            </a:br>
            <a:endParaRPr lang="en-US" dirty="0"/>
          </a:p>
        </p:txBody>
      </p:sp>
      <p:sp>
        <p:nvSpPr>
          <p:cNvPr id="3" name="Content Placeholder 2"/>
          <p:cNvSpPr>
            <a:spLocks noGrp="1"/>
          </p:cNvSpPr>
          <p:nvPr>
            <p:ph idx="1"/>
          </p:nvPr>
        </p:nvSpPr>
        <p:spPr>
          <a:xfrm>
            <a:off x="0" y="685800"/>
            <a:ext cx="9144000" cy="5440363"/>
          </a:xfrm>
        </p:spPr>
        <p:txBody>
          <a:bodyPr/>
          <a:lstStyle/>
          <a:p>
            <a:r>
              <a:rPr lang="en-US" dirty="0">
                <a:latin typeface="Times New Roman" pitchFamily="18" charset="0"/>
                <a:cs typeface="Times New Roman" pitchFamily="18" charset="0"/>
              </a:rPr>
              <a:t>Physical problems include sensory disabilities (such as in vision or hearing), problems of physical structure (for example, </a:t>
            </a:r>
            <a:r>
              <a:rPr lang="en-US" dirty="0" err="1">
                <a:latin typeface="Times New Roman" pitchFamily="18" charset="0"/>
                <a:cs typeface="Times New Roman" pitchFamily="18" charset="0"/>
              </a:rPr>
              <a:t>spina</a:t>
            </a:r>
            <a:r>
              <a:rPr lang="en-US" dirty="0">
                <a:latin typeface="Times New Roman" pitchFamily="18" charset="0"/>
                <a:cs typeface="Times New Roman" pitchFamily="18" charset="0"/>
              </a:rPr>
              <a:t> bifida or cerebral palsy) , and chronic health problems (such as diabetes or asthma)</a:t>
            </a:r>
          </a:p>
          <a:p>
            <a:r>
              <a:rPr lang="en-US" dirty="0">
                <a:latin typeface="Times New Roman" pitchFamily="18" charset="0"/>
                <a:cs typeface="Times New Roman" pitchFamily="18" charset="0"/>
              </a:rPr>
              <a:t>Severe physical problems are brought to the attention of parents by physicians,</a:t>
            </a:r>
          </a:p>
          <a:p>
            <a:endParaRPr lang="en-US" dirty="0">
              <a:latin typeface="Times New Roman" pitchFamily="18" charset="0"/>
              <a:cs typeface="Times New Roman" pitchFamily="18" charset="0"/>
            </a:endParaRP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Milder, but nonetheless important, problems that have not been noticed by the parents are often discovered during routine screening.</a:t>
            </a:r>
          </a:p>
          <a:p>
            <a:r>
              <a:rPr lang="en-US" dirty="0"/>
              <a:t>E.g., when a school nurse notices that a first grader child has 65-decibel loss in his more sensitive ear, she could refer him for an audiologist for further assessment and further decisions.</a:t>
            </a:r>
          </a:p>
          <a:p>
            <a:endParaRPr lang="en-US" dirty="0"/>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p:spPr>
        <p:txBody>
          <a:bodyPr>
            <a:normAutofit/>
          </a:bodyPr>
          <a:lstStyle/>
          <a:p>
            <a:r>
              <a:rPr lang="en-US" sz="3600" b="1" dirty="0">
                <a:latin typeface="Times New Roman" pitchFamily="18" charset="0"/>
                <a:cs typeface="Times New Roman" pitchFamily="18" charset="0"/>
              </a:rPr>
              <a:t>Con…</a:t>
            </a:r>
          </a:p>
        </p:txBody>
      </p:sp>
      <p:sp>
        <p:nvSpPr>
          <p:cNvPr id="3" name="Content Placeholder 2"/>
          <p:cNvSpPr>
            <a:spLocks noGrp="1"/>
          </p:cNvSpPr>
          <p:nvPr>
            <p:ph idx="1"/>
          </p:nvPr>
        </p:nvSpPr>
        <p:spPr>
          <a:xfrm>
            <a:off x="152400" y="990600"/>
            <a:ext cx="8534400" cy="5135563"/>
          </a:xfrm>
        </p:spPr>
        <p:txBody>
          <a:bodyPr/>
          <a:lstStyle/>
          <a:p>
            <a:pPr algn="just"/>
            <a:r>
              <a:rPr lang="en-US" dirty="0">
                <a:latin typeface="Times New Roman" pitchFamily="18" charset="0"/>
                <a:cs typeface="Times New Roman" pitchFamily="18" charset="0"/>
              </a:rPr>
              <a:t>In some cultures, children are expected to speak minimally to adults or authority figures; elaboration or extensive verbal output may be viewed as disrespectful. </a:t>
            </a:r>
          </a:p>
          <a:p>
            <a:pPr algn="just">
              <a:buNone/>
            </a:pPr>
            <a:r>
              <a:rPr lang="en-US" dirty="0">
                <a:latin typeface="Times New Roman" pitchFamily="18" charset="0"/>
                <a:cs typeface="Times New Roman" pitchFamily="18" charset="0"/>
              </a:rPr>
              <a:t>In some cultures, answering questions may be viewed as self-aggrandizing, competitive, and immodest. These cultural values work against students in most testing situations. Male–female relations are also subject to cultural differences</a:t>
            </a: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126163"/>
          </a:xfrm>
        </p:spPr>
        <p:txBody>
          <a:bodyPr>
            <a:normAutofit fontScale="92500" lnSpcReduction="10000"/>
          </a:bodyPr>
          <a:lstStyle/>
          <a:p>
            <a:pPr algn="just"/>
            <a:r>
              <a:rPr lang="en-US" dirty="0">
                <a:latin typeface="Times New Roman" pitchFamily="18" charset="0"/>
                <a:cs typeface="Times New Roman" pitchFamily="18" charset="0"/>
              </a:rPr>
              <a:t>Female students may be hesitant to speak to male teachers; male students (and their fathers) may not view female teachers as authority figures. </a:t>
            </a:r>
          </a:p>
          <a:p>
            <a:pPr algn="just">
              <a:buNone/>
            </a:pPr>
            <a:r>
              <a:rPr lang="en-US" dirty="0">
                <a:latin typeface="Times New Roman" pitchFamily="18" charset="0"/>
                <a:cs typeface="Times New Roman" pitchFamily="18" charset="0"/>
              </a:rPr>
              <a:t>Children may be hesitant to speak to adults from other cultures, and testers may be reluctant to encourage or say “no” to children whose culture is unfamiliar. Children new to the United States may have been traumatized by civil strife and therefore be wary of or frightened by strangers. </a:t>
            </a:r>
          </a:p>
          <a:p>
            <a:pPr algn="just">
              <a:buNone/>
            </a:pPr>
            <a:r>
              <a:rPr lang="en-US" dirty="0">
                <a:latin typeface="Times New Roman" pitchFamily="18" charset="0"/>
                <a:cs typeface="Times New Roman" pitchFamily="18" charset="0"/>
              </a:rPr>
              <a:t>It may therefore be difficult for an examiner to establish rapport with a student who has limited English proficiency. Some evidence suggests that children do better with examiners of the same race and cultural background (Fuchs &amp; Fuchs, 1989). </a:t>
            </a: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a:bodyPr>
          <a:lstStyle/>
          <a:p>
            <a:r>
              <a:rPr lang="en-US" sz="3600" dirty="0">
                <a:latin typeface="Times New Roman" pitchFamily="18" charset="0"/>
                <a:cs typeface="Times New Roman" pitchFamily="18" charset="0"/>
              </a:rPr>
              <a:t>Con…</a:t>
            </a:r>
          </a:p>
        </p:txBody>
      </p:sp>
      <p:sp>
        <p:nvSpPr>
          <p:cNvPr id="3" name="Content Placeholder 2"/>
          <p:cNvSpPr>
            <a:spLocks noGrp="1"/>
          </p:cNvSpPr>
          <p:nvPr>
            <p:ph idx="1"/>
          </p:nvPr>
        </p:nvSpPr>
        <p:spPr>
          <a:xfrm>
            <a:off x="0" y="762000"/>
            <a:ext cx="9144000" cy="5364163"/>
          </a:xfrm>
        </p:spPr>
        <p:txBody>
          <a:bodyPr/>
          <a:lstStyle/>
          <a:p>
            <a:pPr algn="just"/>
            <a:r>
              <a:rPr lang="en-US" dirty="0">
                <a:latin typeface="Times New Roman" pitchFamily="18" charset="0"/>
                <a:cs typeface="Times New Roman" pitchFamily="18" charset="0"/>
              </a:rPr>
              <a:t>Immigrant students and their families may have little experience with the types of testing done in U.S. schools. Consequently, these students may lack test taking skills. Finally, doing well on tests may not be as valued within the first cultures of immigrant students</a:t>
            </a:r>
            <a:r>
              <a:rPr lang="en-US" dirty="0"/>
              <a:t>. </a:t>
            </a:r>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normAutofit/>
          </a:bodyPr>
          <a:lstStyle/>
          <a:p>
            <a:r>
              <a:rPr lang="en-US" sz="3600" dirty="0">
                <a:latin typeface="Times New Roman" pitchFamily="18" charset="0"/>
                <a:cs typeface="Times New Roman" pitchFamily="18" charset="0"/>
              </a:rPr>
              <a:t>Con…</a:t>
            </a:r>
          </a:p>
        </p:txBody>
      </p:sp>
      <p:sp>
        <p:nvSpPr>
          <p:cNvPr id="3" name="Content Placeholder 2"/>
          <p:cNvSpPr>
            <a:spLocks noGrp="1"/>
          </p:cNvSpPr>
          <p:nvPr>
            <p:ph idx="1"/>
          </p:nvPr>
        </p:nvSpPr>
        <p:spPr>
          <a:xfrm>
            <a:off x="0" y="914400"/>
            <a:ext cx="9144000" cy="6096000"/>
          </a:xfrm>
        </p:spPr>
        <p:txBody>
          <a:bodyPr>
            <a:normAutofit fontScale="92500"/>
          </a:bodyPr>
          <a:lstStyle/>
          <a:p>
            <a:r>
              <a:rPr lang="en-US" dirty="0">
                <a:latin typeface="Times New Roman" pitchFamily="18" charset="0"/>
                <a:cs typeface="Times New Roman" pitchFamily="18" charset="0"/>
              </a:rPr>
              <a:t>Whereas some students from different cultural backgrounds may be relatively quick to assimilate with U.S. culture, other students may not. There are a variety of factors that may play a role in determining how quickly such students become familiar and integrated within U.S. culture. Some are immigrants or children of immigrants who have come to the United States seeking a better life. Others are fleeing repressive governments in their nation of origin. Some have plans to remain in the United States, whereas others are in the country just temporarily. Some have a large network of individuals nearby who speak their native language, whereas </a:t>
            </a: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normAutofit/>
          </a:bodyPr>
          <a:lstStyle/>
          <a:p>
            <a:r>
              <a:rPr lang="en-US" sz="3600" b="1" dirty="0">
                <a:latin typeface="Times New Roman" pitchFamily="18" charset="0"/>
                <a:cs typeface="Times New Roman" pitchFamily="18" charset="0"/>
              </a:rPr>
              <a:t>Linguistic Considerations</a:t>
            </a:r>
          </a:p>
        </p:txBody>
      </p:sp>
      <p:sp>
        <p:nvSpPr>
          <p:cNvPr id="3" name="Content Placeholder 2"/>
          <p:cNvSpPr>
            <a:spLocks noGrp="1"/>
          </p:cNvSpPr>
          <p:nvPr>
            <p:ph idx="1"/>
          </p:nvPr>
        </p:nvSpPr>
        <p:spPr>
          <a:xfrm>
            <a:off x="0" y="990600"/>
            <a:ext cx="9144000" cy="5867400"/>
          </a:xfrm>
        </p:spPr>
        <p:txBody>
          <a:bodyPr>
            <a:normAutofit lnSpcReduction="10000"/>
          </a:bodyPr>
          <a:lstStyle/>
          <a:p>
            <a:r>
              <a:rPr lang="en-US" dirty="0">
                <a:latin typeface="Times New Roman" pitchFamily="18" charset="0"/>
                <a:cs typeface="Times New Roman" pitchFamily="18" charset="0"/>
              </a:rPr>
              <a:t>The overwhelming majority of classroom and commercially prepared tests are administered in English. Students who do not speak or read English cannot access the content and respond to these tests. Although a student with limited English proficiency may speak some English, knowing enough English for some social conversation is not the same as knowing enough English for instruction or for the nuances of highly abstract concepts that may be included as a part of testing. To assess students’ knowledge, skills, or abilities, students must have sufficient fluency in the language of the test. </a:t>
            </a:r>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lstStyle/>
          <a:p>
            <a:r>
              <a:rPr lang="en-US" dirty="0">
                <a:latin typeface="Times New Roman" pitchFamily="18" charset="0"/>
                <a:cs typeface="Times New Roman" pitchFamily="18" charset="0"/>
              </a:rPr>
              <a:t>Con…</a:t>
            </a:r>
          </a:p>
        </p:txBody>
      </p:sp>
      <p:sp>
        <p:nvSpPr>
          <p:cNvPr id="3" name="Content Placeholder 2"/>
          <p:cNvSpPr>
            <a:spLocks noGrp="1"/>
          </p:cNvSpPr>
          <p:nvPr>
            <p:ph idx="1"/>
          </p:nvPr>
        </p:nvSpPr>
        <p:spPr>
          <a:xfrm>
            <a:off x="0" y="1600200"/>
            <a:ext cx="9144000" cy="5257800"/>
          </a:xfrm>
        </p:spPr>
        <p:txBody>
          <a:bodyPr/>
          <a:lstStyle/>
          <a:p>
            <a:r>
              <a:rPr lang="en-US" dirty="0">
                <a:latin typeface="Times New Roman" pitchFamily="18" charset="0"/>
                <a:cs typeface="Times New Roman" pitchFamily="18" charset="0"/>
              </a:rPr>
              <a:t>Although this proposition is logical and quite easy to say, the difficult part is in the doing. It is particularly challenging given the many different languages and language programs that are used in U.S. schools today, as well as the differences in rates of English language acquisition among students with different background characteristics</a:t>
            </a: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normAutofit fontScale="90000"/>
          </a:bodyPr>
          <a:lstStyle/>
          <a:p>
            <a:br>
              <a:rPr lang="en-US" sz="3600" b="1" dirty="0">
                <a:latin typeface="Times New Roman" pitchFamily="18" charset="0"/>
                <a:cs typeface="Times New Roman" pitchFamily="18" charset="0"/>
              </a:rPr>
            </a:br>
            <a:r>
              <a:rPr lang="en-US" sz="3600" b="1" dirty="0">
                <a:latin typeface="Times New Roman" pitchFamily="18" charset="0"/>
                <a:cs typeface="Times New Roman" pitchFamily="18" charset="0"/>
              </a:rPr>
              <a:t>Assessment of children with Special Needs</a:t>
            </a:r>
            <a:br>
              <a:rPr lang="en-US" b="1" dirty="0"/>
            </a:br>
            <a:endParaRPr lang="en-US" dirty="0"/>
          </a:p>
        </p:txBody>
      </p:sp>
      <p:sp>
        <p:nvSpPr>
          <p:cNvPr id="3" name="Content Placeholder 2"/>
          <p:cNvSpPr>
            <a:spLocks noGrp="1"/>
          </p:cNvSpPr>
          <p:nvPr>
            <p:ph idx="1"/>
          </p:nvPr>
        </p:nvSpPr>
        <p:spPr>
          <a:xfrm>
            <a:off x="0" y="1066801"/>
            <a:ext cx="9144000" cy="1066800"/>
          </a:xfrm>
        </p:spPr>
        <p:txBody>
          <a:bodyPr>
            <a:normAutofit/>
          </a:bodyPr>
          <a:lstStyle/>
          <a:p>
            <a:pPr>
              <a:buNone/>
            </a:pPr>
            <a:r>
              <a:rPr lang="en-US" sz="2800" b="1" dirty="0">
                <a:latin typeface="Times New Roman" pitchFamily="18" charset="0"/>
                <a:cs typeface="Times New Roman" pitchFamily="18" charset="0"/>
              </a:rPr>
              <a:t>Children who are Eligible for Special Services (but not limited to)IDEA</a:t>
            </a:r>
            <a:endParaRPr lang="en-US" sz="2800" dirty="0">
              <a:latin typeface="Times New Roman" pitchFamily="18" charset="0"/>
              <a:cs typeface="Times New Roman" pitchFamily="18" charset="0"/>
            </a:endParaRPr>
          </a:p>
        </p:txBody>
      </p:sp>
      <p:sp>
        <p:nvSpPr>
          <p:cNvPr id="4" name="Rectangle 3"/>
          <p:cNvSpPr/>
          <p:nvPr/>
        </p:nvSpPr>
        <p:spPr>
          <a:xfrm>
            <a:off x="0" y="990600"/>
            <a:ext cx="9144000" cy="5693866"/>
          </a:xfrm>
          <a:prstGeom prst="rect">
            <a:avLst/>
          </a:prstGeom>
        </p:spPr>
        <p:txBody>
          <a:bodyPr wrap="square">
            <a:spAutoFit/>
          </a:bodyPr>
          <a:lstStyle/>
          <a:p>
            <a:pPr marL="800100" lvl="1" indent="-342900">
              <a:buClrTx/>
              <a:buSzTx/>
              <a:buNone/>
              <a:defRPr/>
            </a:pPr>
            <a:endParaRPr lang="en-US" sz="2800" dirty="0">
              <a:solidFill>
                <a:prstClr val="black"/>
              </a:solidFill>
            </a:endParaRPr>
          </a:p>
          <a:p>
            <a:pPr marL="800100" lvl="1" indent="-342900">
              <a:buClrTx/>
              <a:buSzTx/>
              <a:buNone/>
              <a:defRPr/>
            </a:pPr>
            <a:endParaRPr lang="en-US" sz="2800" dirty="0">
              <a:solidFill>
                <a:prstClr val="black"/>
              </a:solidFill>
            </a:endParaRPr>
          </a:p>
          <a:p>
            <a:pPr marL="800100" lvl="1" indent="-342900">
              <a:buClrTx/>
              <a:buSzTx/>
              <a:buNone/>
              <a:defRPr/>
            </a:pPr>
            <a:endParaRPr lang="en-US" sz="2800" dirty="0">
              <a:solidFill>
                <a:prstClr val="black"/>
              </a:solidFill>
            </a:endParaRPr>
          </a:p>
          <a:p>
            <a:pPr marL="800100" lvl="1" indent="-342900">
              <a:buClrTx/>
              <a:buSzTx/>
              <a:buNone/>
              <a:defRPr/>
            </a:pPr>
            <a:r>
              <a:rPr lang="en-US" sz="2800" dirty="0">
                <a:solidFill>
                  <a:prstClr val="black"/>
                </a:solidFill>
                <a:latin typeface="Times New Roman" pitchFamily="18" charset="0"/>
                <a:cs typeface="Times New Roman" pitchFamily="18" charset="0"/>
              </a:rPr>
              <a:t>The following impairments adversely affect the child’s educational performances (Cohen &amp; </a:t>
            </a:r>
            <a:r>
              <a:rPr lang="en-US" sz="2800" dirty="0" err="1">
                <a:solidFill>
                  <a:prstClr val="black"/>
                </a:solidFill>
                <a:latin typeface="Times New Roman" pitchFamily="18" charset="0"/>
                <a:cs typeface="Times New Roman" pitchFamily="18" charset="0"/>
              </a:rPr>
              <a:t>Spenciner</a:t>
            </a:r>
            <a:r>
              <a:rPr lang="en-US" sz="2800" dirty="0">
                <a:solidFill>
                  <a:prstClr val="black"/>
                </a:solidFill>
                <a:latin typeface="Times New Roman" pitchFamily="18" charset="0"/>
                <a:cs typeface="Times New Roman" pitchFamily="18" charset="0"/>
              </a:rPr>
              <a:t>, 2003):</a:t>
            </a:r>
          </a:p>
          <a:p>
            <a:pPr marL="800100" lvl="1" indent="-342900">
              <a:buClrTx/>
              <a:buSzTx/>
              <a:buFont typeface="+mj-lt"/>
              <a:buAutoNum type="arabicParenR"/>
              <a:defRPr/>
            </a:pPr>
            <a:r>
              <a:rPr lang="en-US" sz="2800" dirty="0">
                <a:solidFill>
                  <a:prstClr val="black"/>
                </a:solidFill>
                <a:latin typeface="Times New Roman" pitchFamily="18" charset="0"/>
                <a:cs typeface="Times New Roman" pitchFamily="18" charset="0"/>
              </a:rPr>
              <a:t>Autism</a:t>
            </a:r>
            <a:endParaRPr lang="en-US" sz="2800" dirty="0">
              <a:solidFill>
                <a:srgbClr val="FF0000"/>
              </a:solidFill>
              <a:latin typeface="Times New Roman" pitchFamily="18" charset="0"/>
              <a:cs typeface="Times New Roman" pitchFamily="18" charset="0"/>
            </a:endParaRPr>
          </a:p>
          <a:p>
            <a:pPr marL="800100" lvl="1" indent="-342900">
              <a:buClrTx/>
              <a:buSzTx/>
              <a:buFont typeface="+mj-lt"/>
              <a:buAutoNum type="arabicParenR"/>
              <a:defRPr/>
            </a:pPr>
            <a:r>
              <a:rPr lang="en-US" sz="2800" dirty="0">
                <a:solidFill>
                  <a:prstClr val="black"/>
                </a:solidFill>
                <a:latin typeface="Times New Roman" pitchFamily="18" charset="0"/>
                <a:cs typeface="Times New Roman" pitchFamily="18" charset="0"/>
              </a:rPr>
              <a:t>Deaf-blindness</a:t>
            </a:r>
          </a:p>
          <a:p>
            <a:pPr marL="800100" lvl="1" indent="-342900">
              <a:buClrTx/>
              <a:buSzTx/>
              <a:buFont typeface="+mj-lt"/>
              <a:buAutoNum type="arabicParenR"/>
              <a:defRPr/>
            </a:pPr>
            <a:r>
              <a:rPr lang="en-US" sz="2800" dirty="0">
                <a:solidFill>
                  <a:prstClr val="black"/>
                </a:solidFill>
                <a:latin typeface="Times New Roman" pitchFamily="18" charset="0"/>
                <a:cs typeface="Times New Roman" pitchFamily="18" charset="0"/>
              </a:rPr>
              <a:t>Deafness</a:t>
            </a:r>
          </a:p>
          <a:p>
            <a:pPr marL="800100" lvl="1" indent="-342900">
              <a:buClrTx/>
              <a:buSzTx/>
              <a:buFont typeface="+mj-lt"/>
              <a:buAutoNum type="arabicParenR"/>
              <a:defRPr/>
            </a:pPr>
            <a:r>
              <a:rPr lang="en-US" sz="2800" dirty="0">
                <a:solidFill>
                  <a:prstClr val="black"/>
                </a:solidFill>
                <a:latin typeface="Times New Roman" pitchFamily="18" charset="0"/>
                <a:cs typeface="Times New Roman" pitchFamily="18" charset="0"/>
              </a:rPr>
              <a:t>Hearing impairment</a:t>
            </a:r>
          </a:p>
          <a:p>
            <a:pPr marL="800100" lvl="1" indent="-342900">
              <a:buClrTx/>
              <a:buSzTx/>
              <a:buFont typeface="+mj-lt"/>
              <a:buAutoNum type="arabicParenR"/>
              <a:defRPr/>
            </a:pPr>
            <a:r>
              <a:rPr lang="en-US" sz="2800" dirty="0">
                <a:solidFill>
                  <a:prstClr val="black"/>
                </a:solidFill>
                <a:latin typeface="Times New Roman" pitchFamily="18" charset="0"/>
                <a:cs typeface="Times New Roman" pitchFamily="18" charset="0"/>
              </a:rPr>
              <a:t>Intellectual Disability (Usually IQ  of less than 70)</a:t>
            </a:r>
          </a:p>
          <a:p>
            <a:pPr marL="800100" lvl="1" indent="-342900">
              <a:buClrTx/>
              <a:buSzTx/>
              <a:buFont typeface="+mj-lt"/>
              <a:buAutoNum type="arabicParenR"/>
              <a:defRPr/>
            </a:pPr>
            <a:r>
              <a:rPr lang="en-US" sz="2800" dirty="0">
                <a:solidFill>
                  <a:prstClr val="black"/>
                </a:solidFill>
                <a:latin typeface="Times New Roman" pitchFamily="18" charset="0"/>
                <a:cs typeface="Times New Roman" pitchFamily="18" charset="0"/>
              </a:rPr>
              <a:t>Multiple disabilities (combination of disabilities)</a:t>
            </a:r>
          </a:p>
          <a:p>
            <a:pPr marL="800100" lvl="1" indent="-342900">
              <a:buClrTx/>
              <a:buSzTx/>
              <a:buFont typeface="+mj-lt"/>
              <a:buAutoNum type="arabicParenR"/>
              <a:defRPr/>
            </a:pPr>
            <a:r>
              <a:rPr lang="en-US" sz="2800" dirty="0">
                <a:solidFill>
                  <a:prstClr val="black"/>
                </a:solidFill>
                <a:latin typeface="Times New Roman" pitchFamily="18" charset="0"/>
                <a:cs typeface="Times New Roman" pitchFamily="18" charset="0"/>
              </a:rPr>
              <a:t>Orthopedic impairment </a:t>
            </a:r>
          </a:p>
          <a:p>
            <a:pPr marL="800100" lvl="1" indent="-342900">
              <a:buClrTx/>
              <a:buSzTx/>
              <a:defRPr/>
            </a:pPr>
            <a:endParaRPr lang="en-US" sz="2800" dirty="0">
              <a:latin typeface="Times New Roman" pitchFamily="18" charset="0"/>
              <a:cs typeface="Times New Roman" pitchFamily="18" charset="0"/>
            </a:endParaRPr>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noAutofit/>
          </a:bodyPr>
          <a:lstStyle/>
          <a:p>
            <a:r>
              <a:rPr lang="en-US" sz="3200" b="1" dirty="0">
                <a:latin typeface="Times New Roman" pitchFamily="18" charset="0"/>
                <a:cs typeface="Times New Roman" pitchFamily="18" charset="0"/>
              </a:rPr>
              <a:t>Children who are </a:t>
            </a:r>
            <a:r>
              <a:rPr lang="en-US" sz="3600" b="1" dirty="0">
                <a:latin typeface="Times New Roman" pitchFamily="18" charset="0"/>
                <a:cs typeface="Times New Roman" pitchFamily="18" charset="0"/>
              </a:rPr>
              <a:t>eligible</a:t>
            </a:r>
            <a:r>
              <a:rPr lang="en-US" sz="3200" b="1" dirty="0">
                <a:latin typeface="Times New Roman" pitchFamily="18" charset="0"/>
                <a:cs typeface="Times New Roman" pitchFamily="18" charset="0"/>
              </a:rPr>
              <a:t> for SNED (cont’d)</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152400" y="990600"/>
            <a:ext cx="8991600" cy="5867400"/>
          </a:xfrm>
        </p:spPr>
        <p:txBody>
          <a:bodyPr/>
          <a:lstStyle/>
          <a:p>
            <a:pPr marL="400050">
              <a:buFont typeface="Arial" charset="0"/>
              <a:buAutoNum type="arabicParenR" startAt="8"/>
              <a:defRPr/>
            </a:pPr>
            <a:r>
              <a:rPr lang="en-US" dirty="0">
                <a:latin typeface="Times New Roman" pitchFamily="18" charset="0"/>
                <a:cs typeface="Times New Roman" pitchFamily="18" charset="0"/>
              </a:rPr>
              <a:t>Other health impairments </a:t>
            </a:r>
          </a:p>
          <a:p>
            <a:pPr marL="400050">
              <a:buFont typeface="Arial" charset="0"/>
              <a:buAutoNum type="arabicParenR" startAt="8"/>
              <a:defRPr/>
            </a:pPr>
            <a:r>
              <a:rPr lang="en-US" dirty="0">
                <a:latin typeface="Times New Roman" pitchFamily="18" charset="0"/>
                <a:cs typeface="Times New Roman" pitchFamily="18" charset="0"/>
              </a:rPr>
              <a:t>Serious emotional disturbances </a:t>
            </a:r>
          </a:p>
          <a:p>
            <a:pPr marL="400050">
              <a:buFont typeface="Arial" charset="0"/>
              <a:buAutoNum type="arabicParenR" startAt="8"/>
              <a:defRPr/>
            </a:pPr>
            <a:r>
              <a:rPr lang="en-US" dirty="0">
                <a:latin typeface="Times New Roman" pitchFamily="18" charset="0"/>
                <a:cs typeface="Times New Roman" pitchFamily="18" charset="0"/>
              </a:rPr>
              <a:t>Specific learning disability</a:t>
            </a:r>
          </a:p>
          <a:p>
            <a:pPr marL="400050">
              <a:buFont typeface="Arial" charset="0"/>
              <a:buAutoNum type="arabicParenR" startAt="8"/>
              <a:defRPr/>
            </a:pPr>
            <a:r>
              <a:rPr lang="en-US" dirty="0">
                <a:latin typeface="Times New Roman" pitchFamily="18" charset="0"/>
                <a:cs typeface="Times New Roman" pitchFamily="18" charset="0"/>
              </a:rPr>
              <a:t> Speech or language impairment</a:t>
            </a:r>
          </a:p>
          <a:p>
            <a:pPr marL="400050">
              <a:buFont typeface="Arial" charset="0"/>
              <a:buAutoNum type="arabicParenR" startAt="8"/>
              <a:defRPr/>
            </a:pPr>
            <a:r>
              <a:rPr lang="en-US" dirty="0">
                <a:latin typeface="Times New Roman" pitchFamily="18" charset="0"/>
                <a:cs typeface="Times New Roman" pitchFamily="18" charset="0"/>
              </a:rPr>
              <a:t> Traumatic brain injury</a:t>
            </a:r>
          </a:p>
          <a:p>
            <a:pPr marL="400050">
              <a:buFont typeface="Arial" charset="0"/>
              <a:buAutoNum type="arabicParenR" startAt="8"/>
              <a:defRPr/>
            </a:pPr>
            <a:r>
              <a:rPr lang="en-US" dirty="0">
                <a:latin typeface="Times New Roman" pitchFamily="18" charset="0"/>
                <a:cs typeface="Times New Roman" pitchFamily="18" charset="0"/>
              </a:rPr>
              <a:t> Visual Impairment</a:t>
            </a:r>
            <a:endParaRPr lang="en-US" sz="3600"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itchFamily="18" charset="0"/>
                <a:cs typeface="Times New Roman" pitchFamily="18" charset="0"/>
              </a:rPr>
              <a:t>Assessment</a:t>
            </a:r>
          </a:p>
        </p:txBody>
      </p:sp>
      <p:sp>
        <p:nvSpPr>
          <p:cNvPr id="3" name="Content Placeholder 2"/>
          <p:cNvSpPr>
            <a:spLocks noGrp="1"/>
          </p:cNvSpPr>
          <p:nvPr>
            <p:ph idx="1"/>
          </p:nvPr>
        </p:nvSpPr>
        <p:spPr>
          <a:xfrm>
            <a:off x="0" y="1295400"/>
            <a:ext cx="9144000" cy="5105400"/>
          </a:xfrm>
        </p:spPr>
        <p:txBody>
          <a:bodyPr/>
          <a:lstStyle/>
          <a:p>
            <a:pPr>
              <a:buNone/>
            </a:pPr>
            <a:r>
              <a:rPr lang="en-US" sz="3600" b="1" dirty="0">
                <a:solidFill>
                  <a:srgbClr val="C00000"/>
                </a:solidFill>
                <a:latin typeface="Times New Roman" pitchFamily="18" charset="0"/>
                <a:cs typeface="Times New Roman" pitchFamily="18" charset="0"/>
              </a:rPr>
              <a:t>Note </a:t>
            </a:r>
          </a:p>
          <a:p>
            <a:pPr algn="just">
              <a:buNone/>
            </a:pPr>
            <a:r>
              <a:rPr lang="en-US" sz="3600" dirty="0">
                <a:latin typeface="Times New Roman" pitchFamily="18" charset="0"/>
                <a:cs typeface="Times New Roman" pitchFamily="18" charset="0"/>
              </a:rPr>
              <a:t>There is certainly no standard usage of the term assessment: it is used in so many different ways, in so many different contexts, and for so many different purposes, that it can mean almost anything.</a:t>
            </a:r>
          </a:p>
          <a:p>
            <a:endParaRPr lang="en-US" dirty="0"/>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normAutofit/>
          </a:bodyPr>
          <a:lstStyle/>
          <a:p>
            <a:r>
              <a:rPr lang="en-US" sz="3600" b="1" dirty="0">
                <a:latin typeface="Times New Roman" pitchFamily="18" charset="0"/>
                <a:cs typeface="Times New Roman" pitchFamily="18" charset="0"/>
              </a:rPr>
              <a:t>Learning Disabilities</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0" y="762000"/>
            <a:ext cx="9144000" cy="6096000"/>
          </a:xfrm>
        </p:spPr>
        <p:txBody>
          <a:bodyPr>
            <a:noAutofit/>
          </a:bodyPr>
          <a:lstStyle/>
          <a:p>
            <a:r>
              <a:rPr lang="en-US" sz="2600" dirty="0">
                <a:latin typeface="Times New Roman" pitchFamily="18" charset="0"/>
                <a:cs typeface="Times New Roman" pitchFamily="18" charset="0"/>
              </a:rPr>
              <a:t>The assessment of learning disabilities serves several purposes:</a:t>
            </a:r>
          </a:p>
          <a:p>
            <a:pPr lvl="1"/>
            <a:r>
              <a:rPr lang="en-US" sz="2600" dirty="0">
                <a:latin typeface="Times New Roman" pitchFamily="18" charset="0"/>
                <a:cs typeface="Times New Roman" pitchFamily="18" charset="0"/>
              </a:rPr>
              <a:t>To obtain an estimate of the child’s general intelligence, in order to determine whether the child has the ability for higher achievement despite pas t or present performance</a:t>
            </a:r>
          </a:p>
          <a:p>
            <a:pPr lvl="1"/>
            <a:r>
              <a:rPr lang="en-US" sz="2600" dirty="0">
                <a:latin typeface="Times New Roman" pitchFamily="18" charset="0"/>
                <a:cs typeface="Times New Roman" pitchFamily="18" charset="0"/>
              </a:rPr>
              <a:t>To determine the child’s areas of impaired functioning, including those associated with reading, mathematics, and written expression</a:t>
            </a:r>
          </a:p>
          <a:p>
            <a:pPr lvl="1"/>
            <a:r>
              <a:rPr lang="en-US" sz="2600" dirty="0">
                <a:latin typeface="Times New Roman" pitchFamily="18" charset="0"/>
                <a:cs typeface="Times New Roman" pitchFamily="18" charset="0"/>
              </a:rPr>
              <a:t>To  determine whether the child has deficits in basic psychological processes</a:t>
            </a:r>
          </a:p>
          <a:p>
            <a:pPr lvl="1"/>
            <a:r>
              <a:rPr lang="en-US" sz="2600" dirty="0">
                <a:latin typeface="Times New Roman" pitchFamily="18" charset="0"/>
                <a:cs typeface="Times New Roman" pitchFamily="18" charset="0"/>
              </a:rPr>
              <a:t>To find the child’s areas of strength that may prove helpful in developing interventions </a:t>
            </a:r>
          </a:p>
          <a:p>
            <a:pPr lvl="1"/>
            <a:r>
              <a:rPr lang="en-US" sz="2600" dirty="0">
                <a:latin typeface="Times New Roman" pitchFamily="18" charset="0"/>
                <a:cs typeface="Times New Roman" pitchFamily="18" charset="0"/>
              </a:rPr>
              <a:t>To arrive at possible explanations for the child’s poor achievement</a:t>
            </a:r>
          </a:p>
          <a:p>
            <a:pPr lvl="1"/>
            <a:r>
              <a:rPr lang="en-US" sz="2600" dirty="0">
                <a:latin typeface="Times New Roman" pitchFamily="18" charset="0"/>
                <a:cs typeface="Times New Roman" pitchFamily="18" charset="0"/>
              </a:rPr>
              <a:t>To determine possible intervention</a:t>
            </a:r>
          </a:p>
          <a:p>
            <a:endParaRPr lang="en-US" sz="2000" dirty="0"/>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19200"/>
          </a:xfrm>
        </p:spPr>
        <p:txBody>
          <a:bodyPr>
            <a:noAutofit/>
          </a:bodyPr>
          <a:lstStyle/>
          <a:p>
            <a:r>
              <a:rPr lang="en-US" sz="3200" b="1" dirty="0">
                <a:latin typeface="Times New Roman" pitchFamily="18" charset="0"/>
                <a:cs typeface="Times New Roman" pitchFamily="18" charset="0"/>
              </a:rPr>
              <a:t>Approaches to determine whether a learning disability exists</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0" y="1066800"/>
            <a:ext cx="9144000" cy="5562600"/>
          </a:xfrm>
        </p:spPr>
        <p:txBody>
          <a:bodyPr>
            <a:normAutofit/>
          </a:bodyPr>
          <a:lstStyle/>
          <a:p>
            <a:r>
              <a:rPr lang="en-US" dirty="0">
                <a:latin typeface="Times New Roman" pitchFamily="18" charset="0"/>
                <a:cs typeface="Times New Roman" pitchFamily="18" charset="0"/>
              </a:rPr>
              <a:t>Establishing whether a child has a learning disability is not a simple task</a:t>
            </a:r>
          </a:p>
          <a:p>
            <a:r>
              <a:rPr lang="en-US" dirty="0">
                <a:latin typeface="Times New Roman" pitchFamily="18" charset="0"/>
                <a:cs typeface="Times New Roman" pitchFamily="18" charset="0"/>
              </a:rPr>
              <a:t>Diagnosis of ability include</a:t>
            </a:r>
          </a:p>
          <a:p>
            <a:pPr lvl="1">
              <a:buNone/>
            </a:pPr>
            <a:r>
              <a:rPr lang="en-US" dirty="0">
                <a:latin typeface="Times New Roman" pitchFamily="18" charset="0"/>
                <a:cs typeface="Times New Roman" pitchFamily="18" charset="0"/>
              </a:rPr>
              <a:t>-a severe a ability-achievement discrepancy</a:t>
            </a:r>
          </a:p>
          <a:p>
            <a:pPr lvl="1">
              <a:buNone/>
            </a:pPr>
            <a:r>
              <a:rPr lang="en-US" dirty="0">
                <a:latin typeface="Times New Roman" pitchFamily="18" charset="0"/>
                <a:cs typeface="Times New Roman" pitchFamily="18" charset="0"/>
              </a:rPr>
              <a:t>- a disorder in one or more of the basic psychological processes </a:t>
            </a:r>
          </a:p>
          <a:p>
            <a:pPr lvl="1">
              <a:buNone/>
            </a:pPr>
            <a:r>
              <a:rPr lang="en-US" dirty="0">
                <a:latin typeface="Times New Roman" pitchFamily="18" charset="0"/>
                <a:cs typeface="Times New Roman" pitchFamily="18" charset="0"/>
              </a:rPr>
              <a:t>- a need for special education service </a:t>
            </a:r>
          </a:p>
          <a:p>
            <a:pPr lvl="1">
              <a:buNone/>
            </a:pPr>
            <a:r>
              <a:rPr lang="en-US" dirty="0">
                <a:latin typeface="Times New Roman" pitchFamily="18" charset="0"/>
                <a:cs typeface="Times New Roman" pitchFamily="18" charset="0"/>
              </a:rPr>
              <a:t>- the ruling out of disabilities and cultural factors as primary causes the child’s impaired achievement</a:t>
            </a:r>
          </a:p>
          <a:p>
            <a:endParaRPr lang="en-US" dirty="0"/>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p:spPr>
        <p:txBody>
          <a:bodyPr>
            <a:noAutofit/>
          </a:bodyPr>
          <a:lstStyle/>
          <a:p>
            <a:r>
              <a:rPr lang="en-US" sz="3200" b="1" dirty="0">
                <a:latin typeface="Times New Roman" pitchFamily="18" charset="0"/>
                <a:cs typeface="Times New Roman" pitchFamily="18" charset="0"/>
              </a:rPr>
              <a:t>Guidelines for the assessment of learning disabilities</a:t>
            </a:r>
          </a:p>
        </p:txBody>
      </p:sp>
      <p:sp>
        <p:nvSpPr>
          <p:cNvPr id="3" name="Content Placeholder 2"/>
          <p:cNvSpPr>
            <a:spLocks noGrp="1"/>
          </p:cNvSpPr>
          <p:nvPr>
            <p:ph idx="1"/>
          </p:nvPr>
        </p:nvSpPr>
        <p:spPr>
          <a:xfrm>
            <a:off x="0" y="1066800"/>
            <a:ext cx="9144000" cy="5791200"/>
          </a:xfrm>
        </p:spPr>
        <p:txBody>
          <a:bodyPr>
            <a:normAutofit fontScale="25000" lnSpcReduction="20000"/>
          </a:bodyPr>
          <a:lstStyle/>
          <a:p>
            <a:r>
              <a:rPr lang="en-US" sz="11200" dirty="0">
                <a:latin typeface="Times New Roman" pitchFamily="18" charset="0"/>
                <a:cs typeface="Times New Roman" pitchFamily="18" charset="0"/>
              </a:rPr>
              <a:t>When you evaluate a child for possible learning disability, consider the following: </a:t>
            </a:r>
          </a:p>
          <a:p>
            <a:pPr lvl="1"/>
            <a:r>
              <a:rPr lang="en-US" sz="11200" dirty="0">
                <a:latin typeface="Times New Roman" pitchFamily="18" charset="0"/>
                <a:cs typeface="Times New Roman" pitchFamily="18" charset="0"/>
              </a:rPr>
              <a:t>The child’s academic, intellectual, perceptual, and motor functioning (e.g., verbal-linguistic ability, visual-spatial ability)</a:t>
            </a:r>
          </a:p>
          <a:p>
            <a:pPr lvl="1"/>
            <a:r>
              <a:rPr lang="en-US" sz="11200" dirty="0">
                <a:latin typeface="Times New Roman" pitchFamily="18" charset="0"/>
                <a:cs typeface="Times New Roman" pitchFamily="18" charset="0"/>
              </a:rPr>
              <a:t>Neurobehavioral factors that may contribute to poor classroom performance (</a:t>
            </a:r>
            <a:r>
              <a:rPr lang="en-US" sz="11200" dirty="0" err="1">
                <a:latin typeface="Times New Roman" pitchFamily="18" charset="0"/>
                <a:cs typeface="Times New Roman" pitchFamily="18" charset="0"/>
              </a:rPr>
              <a:t>e,g</a:t>
            </a:r>
            <a:r>
              <a:rPr lang="en-US" sz="11200" dirty="0">
                <a:latin typeface="Times New Roman" pitchFamily="18" charset="0"/>
                <a:cs typeface="Times New Roman" pitchFamily="18" charset="0"/>
              </a:rPr>
              <a:t>., short attention span)</a:t>
            </a:r>
          </a:p>
          <a:p>
            <a:pPr lvl="1"/>
            <a:r>
              <a:rPr lang="en-US" sz="11200" dirty="0">
                <a:latin typeface="Times New Roman" pitchFamily="18" charset="0"/>
                <a:cs typeface="Times New Roman" pitchFamily="18" charset="0"/>
              </a:rPr>
              <a:t>Possible contribution of the family, peer group, teachers, and school to the child’s learning problems</a:t>
            </a:r>
          </a:p>
          <a:p>
            <a:pPr lvl="1"/>
            <a:r>
              <a:rPr lang="en-US" sz="11200" dirty="0">
                <a:latin typeface="Times New Roman" pitchFamily="18" charset="0"/>
                <a:cs typeface="Times New Roman" pitchFamily="18" charset="0"/>
              </a:rPr>
              <a:t>Motivational factors that may relate to the child’s learning problems</a:t>
            </a:r>
          </a:p>
          <a:p>
            <a:pPr lvl="1"/>
            <a:r>
              <a:rPr lang="en-US" sz="11200" dirty="0">
                <a:latin typeface="Times New Roman" pitchFamily="18" charset="0"/>
                <a:cs typeface="Times New Roman" pitchFamily="18" charset="0"/>
              </a:rPr>
              <a:t>The interaction of the above factors over time and the effects of they may have had on the child’s performance and adjustment      </a:t>
            </a:r>
          </a:p>
          <a:p>
            <a:endParaRPr lang="en-US" dirty="0"/>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ormAutofit/>
          </a:bodyPr>
          <a:lstStyle/>
          <a:p>
            <a:r>
              <a:rPr lang="en-US" sz="3600" b="1" dirty="0">
                <a:latin typeface="Times New Roman" pitchFamily="18" charset="0"/>
                <a:cs typeface="Times New Roman" pitchFamily="18" charset="0"/>
              </a:rPr>
              <a:t>Assessment questions</a:t>
            </a:r>
          </a:p>
        </p:txBody>
      </p:sp>
      <p:sp>
        <p:nvSpPr>
          <p:cNvPr id="3" name="Content Placeholder 2"/>
          <p:cNvSpPr>
            <a:spLocks noGrp="1"/>
          </p:cNvSpPr>
          <p:nvPr>
            <p:ph idx="1"/>
          </p:nvPr>
        </p:nvSpPr>
        <p:spPr>
          <a:xfrm>
            <a:off x="0" y="914400"/>
            <a:ext cx="9144000" cy="5211763"/>
          </a:xfrm>
        </p:spPr>
        <p:txBody>
          <a:bodyPr>
            <a:normAutofit/>
          </a:bodyPr>
          <a:lstStyle/>
          <a:p>
            <a:r>
              <a:rPr lang="en-US" sz="2800" dirty="0">
                <a:latin typeface="Times New Roman" pitchFamily="18" charset="0"/>
                <a:cs typeface="Times New Roman" pitchFamily="18" charset="0"/>
              </a:rPr>
              <a:t>What are the characteristics of the child’s specific academic difficulties, such as in reading, mathematics, and written expression?</a:t>
            </a:r>
          </a:p>
          <a:p>
            <a:r>
              <a:rPr lang="en-US" sz="2800" dirty="0">
                <a:latin typeface="Times New Roman" pitchFamily="18" charset="0"/>
                <a:cs typeface="Times New Roman" pitchFamily="18" charset="0"/>
              </a:rPr>
              <a:t>Are the child’s learning problems task or situation specific?</a:t>
            </a:r>
          </a:p>
          <a:p>
            <a:r>
              <a:rPr lang="en-US" sz="2800" dirty="0">
                <a:latin typeface="Times New Roman" pitchFamily="18" charset="0"/>
                <a:cs typeface="Times New Roman" pitchFamily="18" charset="0"/>
              </a:rPr>
              <a:t>What specific types of error does the child make in various academic tasks?</a:t>
            </a:r>
          </a:p>
          <a:p>
            <a:r>
              <a:rPr lang="en-US" sz="2800" dirty="0">
                <a:latin typeface="Times New Roman" pitchFamily="18" charset="0"/>
                <a:cs typeface="Times New Roman" pitchFamily="18" charset="0"/>
              </a:rPr>
              <a:t>What is the quality of teaching the student is receiving?</a:t>
            </a:r>
          </a:p>
          <a:p>
            <a:endParaRPr lang="en-US" dirty="0">
              <a:latin typeface="Times New Roman" pitchFamily="18" charset="0"/>
              <a:cs typeface="Times New Roman" pitchFamily="18" charset="0"/>
            </a:endParaRPr>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normAutofit/>
          </a:bodyPr>
          <a:lstStyle/>
          <a:p>
            <a:r>
              <a:rPr lang="en-US" sz="3200" b="1" dirty="0">
                <a:latin typeface="Times New Roman" pitchFamily="18" charset="0"/>
                <a:cs typeface="Times New Roman" pitchFamily="18" charset="0"/>
              </a:rPr>
              <a:t>Assessment battery</a:t>
            </a:r>
          </a:p>
        </p:txBody>
      </p:sp>
      <p:sp>
        <p:nvSpPr>
          <p:cNvPr id="3" name="Content Placeholder 2"/>
          <p:cNvSpPr>
            <a:spLocks noGrp="1"/>
          </p:cNvSpPr>
          <p:nvPr>
            <p:ph idx="1"/>
          </p:nvPr>
        </p:nvSpPr>
        <p:spPr>
          <a:xfrm>
            <a:off x="0" y="990600"/>
            <a:ext cx="9144000" cy="5867400"/>
          </a:xfrm>
        </p:spPr>
        <p:txBody>
          <a:bodyPr>
            <a:normAutofit fontScale="85000" lnSpcReduction="20000"/>
          </a:bodyPr>
          <a:lstStyle/>
          <a:p>
            <a:r>
              <a:rPr lang="en-US" sz="3300" dirty="0">
                <a:latin typeface="Times New Roman" pitchFamily="18" charset="0"/>
                <a:cs typeface="Times New Roman" pitchFamily="18" charset="0"/>
              </a:rPr>
              <a:t>Intelligence of tests</a:t>
            </a:r>
          </a:p>
          <a:p>
            <a:r>
              <a:rPr lang="en-US" sz="3300" dirty="0">
                <a:latin typeface="Times New Roman" pitchFamily="18" charset="0"/>
                <a:cs typeface="Times New Roman" pitchFamily="18" charset="0"/>
              </a:rPr>
              <a:t>Achievement tests</a:t>
            </a:r>
          </a:p>
          <a:p>
            <a:r>
              <a:rPr lang="en-US" sz="3300" dirty="0">
                <a:latin typeface="Times New Roman" pitchFamily="18" charset="0"/>
                <a:cs typeface="Times New Roman" pitchFamily="18" charset="0"/>
              </a:rPr>
              <a:t>Other relevant tests and procedures</a:t>
            </a:r>
          </a:p>
          <a:p>
            <a:r>
              <a:rPr lang="en-US" sz="3300" dirty="0">
                <a:latin typeface="Times New Roman" pitchFamily="18" charset="0"/>
                <a:cs typeface="Times New Roman" pitchFamily="18" charset="0"/>
              </a:rPr>
              <a:t>Tests should assess major content areas such as reading, mathematics, and written language </a:t>
            </a:r>
          </a:p>
          <a:p>
            <a:r>
              <a:rPr lang="en-US" sz="3300" dirty="0">
                <a:latin typeface="Times New Roman" pitchFamily="18" charset="0"/>
                <a:cs typeface="Times New Roman" pitchFamily="18" charset="0"/>
              </a:rPr>
              <a:t>There is no standard battery and the selection should be based on the referral question.</a:t>
            </a:r>
          </a:p>
          <a:p>
            <a:pPr>
              <a:buNone/>
            </a:pPr>
            <a:r>
              <a:rPr lang="en-US" sz="3300" b="1" dirty="0">
                <a:latin typeface="Times New Roman" pitchFamily="18" charset="0"/>
                <a:cs typeface="Times New Roman" pitchFamily="18" charset="0"/>
              </a:rPr>
              <a:t>Areas to be measured:</a:t>
            </a:r>
          </a:p>
          <a:p>
            <a:pPr lvl="1"/>
            <a:r>
              <a:rPr lang="en-US" sz="3300" dirty="0">
                <a:latin typeface="Times New Roman" pitchFamily="18" charset="0"/>
                <a:cs typeface="Times New Roman" pitchFamily="18" charset="0"/>
              </a:rPr>
              <a:t>Intelligence</a:t>
            </a:r>
          </a:p>
          <a:p>
            <a:pPr lvl="1"/>
            <a:r>
              <a:rPr lang="en-US" sz="3300" dirty="0">
                <a:latin typeface="Times New Roman" pitchFamily="18" charset="0"/>
                <a:cs typeface="Times New Roman" pitchFamily="18" charset="0"/>
              </a:rPr>
              <a:t>Achievement</a:t>
            </a:r>
          </a:p>
          <a:p>
            <a:pPr lvl="1"/>
            <a:r>
              <a:rPr lang="en-US" sz="3300" dirty="0">
                <a:latin typeface="Times New Roman" pitchFamily="18" charset="0"/>
                <a:cs typeface="Times New Roman" pitchFamily="18" charset="0"/>
              </a:rPr>
              <a:t>Auditory processing skills</a:t>
            </a:r>
          </a:p>
          <a:p>
            <a:pPr lvl="1"/>
            <a:r>
              <a:rPr lang="en-US" sz="3300" dirty="0">
                <a:latin typeface="Times New Roman" pitchFamily="18" charset="0"/>
                <a:cs typeface="Times New Roman" pitchFamily="18" charset="0"/>
              </a:rPr>
              <a:t>Visual-perceptual  processing skills</a:t>
            </a:r>
          </a:p>
          <a:p>
            <a:pPr lvl="1"/>
            <a:r>
              <a:rPr lang="en-US" sz="3300" dirty="0">
                <a:latin typeface="Times New Roman" pitchFamily="18" charset="0"/>
                <a:cs typeface="Times New Roman" pitchFamily="18" charset="0"/>
              </a:rPr>
              <a:t>behavior</a:t>
            </a:r>
          </a:p>
          <a:p>
            <a:endParaRPr lang="en-US" dirty="0"/>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normAutofit/>
          </a:bodyPr>
          <a:lstStyle/>
          <a:p>
            <a:r>
              <a:rPr lang="en-US" sz="3600" b="1" dirty="0">
                <a:latin typeface="Times New Roman" pitchFamily="18" charset="0"/>
                <a:cs typeface="Times New Roman" pitchFamily="18" charset="0"/>
              </a:rPr>
              <a:t>Informal assessment of LDs</a:t>
            </a:r>
          </a:p>
        </p:txBody>
      </p:sp>
      <p:sp>
        <p:nvSpPr>
          <p:cNvPr id="3" name="Content Placeholder 2"/>
          <p:cNvSpPr>
            <a:spLocks noGrp="1"/>
          </p:cNvSpPr>
          <p:nvPr>
            <p:ph idx="1"/>
          </p:nvPr>
        </p:nvSpPr>
        <p:spPr>
          <a:xfrm>
            <a:off x="0" y="1143000"/>
            <a:ext cx="9144000" cy="5715000"/>
          </a:xfrm>
        </p:spPr>
        <p:txBody>
          <a:bodyPr>
            <a:normAutofit lnSpcReduction="10000"/>
          </a:bodyPr>
          <a:lstStyle/>
          <a:p>
            <a:r>
              <a:rPr lang="en-US" sz="3300" dirty="0">
                <a:latin typeface="Times New Roman" pitchFamily="18" charset="0"/>
                <a:cs typeface="Times New Roman" pitchFamily="18" charset="0"/>
              </a:rPr>
              <a:t>Well-</a:t>
            </a:r>
            <a:r>
              <a:rPr lang="en-US" sz="3300" dirty="0" err="1">
                <a:latin typeface="Times New Roman" pitchFamily="18" charset="0"/>
                <a:cs typeface="Times New Roman" pitchFamily="18" charset="0"/>
              </a:rPr>
              <a:t>normed</a:t>
            </a:r>
            <a:r>
              <a:rPr lang="en-US" sz="3300" dirty="0">
                <a:latin typeface="Times New Roman" pitchFamily="18" charset="0"/>
                <a:cs typeface="Times New Roman" pitchFamily="18" charset="0"/>
              </a:rPr>
              <a:t> standardize tests are not available for all types of school readiness</a:t>
            </a:r>
            <a:endParaRPr lang="en-US" dirty="0">
              <a:latin typeface="Times New Roman" pitchFamily="18" charset="0"/>
              <a:cs typeface="Times New Roman" pitchFamily="18" charset="0"/>
            </a:endParaRPr>
          </a:p>
          <a:p>
            <a:pPr lvl="1"/>
            <a:r>
              <a:rPr lang="en-US" dirty="0">
                <a:latin typeface="Times New Roman" pitchFamily="18" charset="0"/>
                <a:cs typeface="Times New Roman" pitchFamily="18" charset="0"/>
              </a:rPr>
              <a:t> informal tests </a:t>
            </a:r>
          </a:p>
          <a:p>
            <a:pPr lvl="1"/>
            <a:r>
              <a:rPr lang="en-US" dirty="0">
                <a:latin typeface="Times New Roman" pitchFamily="18" charset="0"/>
                <a:cs typeface="Times New Roman" pitchFamily="18" charset="0"/>
              </a:rPr>
              <a:t>Curriculum based measures</a:t>
            </a:r>
          </a:p>
          <a:p>
            <a:pPr lvl="1"/>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Informal assessment of reading skills</a:t>
            </a:r>
          </a:p>
          <a:p>
            <a:r>
              <a:rPr lang="en-US" dirty="0">
                <a:latin typeface="Times New Roman" pitchFamily="18" charset="0"/>
                <a:cs typeface="Times New Roman" pitchFamily="18" charset="0"/>
              </a:rPr>
              <a:t>Informal assessment of mathematics ability</a:t>
            </a:r>
          </a:p>
          <a:p>
            <a:r>
              <a:rPr lang="en-US" dirty="0">
                <a:latin typeface="Times New Roman" pitchFamily="18" charset="0"/>
                <a:cs typeface="Times New Roman" pitchFamily="18" charset="0"/>
              </a:rPr>
              <a:t>Informal assessment of meaningful memory</a:t>
            </a:r>
          </a:p>
          <a:p>
            <a:r>
              <a:rPr lang="en-US" dirty="0">
                <a:latin typeface="Times New Roman" pitchFamily="18" charset="0"/>
                <a:cs typeface="Times New Roman" pitchFamily="18" charset="0"/>
              </a:rPr>
              <a:t>Informal assessment of social and environmental influences</a:t>
            </a:r>
          </a:p>
          <a:p>
            <a:r>
              <a:rPr lang="en-US" dirty="0">
                <a:latin typeface="Times New Roman" pitchFamily="18" charset="0"/>
                <a:cs typeface="Times New Roman" pitchFamily="18" charset="0"/>
              </a:rPr>
              <a:t>Informal assessment of personality and temperament</a:t>
            </a:r>
          </a:p>
          <a:p>
            <a:endParaRPr lang="en-US" dirty="0">
              <a:latin typeface="Times New Roman" pitchFamily="18" charset="0"/>
              <a:cs typeface="Times New Roman" pitchFamily="18" charset="0"/>
            </a:endParaRPr>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19200"/>
          </a:xfrm>
        </p:spPr>
        <p:txBody>
          <a:bodyPr>
            <a:noAutofit/>
          </a:bodyPr>
          <a:lstStyle/>
          <a:p>
            <a:r>
              <a:rPr lang="en-US" sz="3600" b="1" dirty="0">
                <a:latin typeface="Times New Roman" pitchFamily="18" charset="0"/>
                <a:cs typeface="Times New Roman" pitchFamily="18" charset="0"/>
              </a:rPr>
              <a:t>Service delivery and questions Teachers and Parents  ask</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0" y="1600200"/>
            <a:ext cx="9144000" cy="5257800"/>
          </a:xfrm>
        </p:spPr>
        <p:txBody>
          <a:bodyPr>
            <a:normAutofit/>
          </a:bodyPr>
          <a:lstStyle/>
          <a:p>
            <a:r>
              <a:rPr lang="en-US" sz="2400" dirty="0">
                <a:latin typeface="Times New Roman" pitchFamily="18" charset="0"/>
                <a:cs typeface="Times New Roman" pitchFamily="18" charset="0"/>
              </a:rPr>
              <a:t>Teachers of </a:t>
            </a:r>
            <a:r>
              <a:rPr lang="en-US" sz="2400" b="1" dirty="0">
                <a:latin typeface="Times New Roman" pitchFamily="18" charset="0"/>
                <a:cs typeface="Times New Roman" pitchFamily="18" charset="0"/>
              </a:rPr>
              <a:t>young</a:t>
            </a:r>
            <a:r>
              <a:rPr lang="en-US" sz="2400" dirty="0">
                <a:latin typeface="Times New Roman" pitchFamily="18" charset="0"/>
                <a:cs typeface="Times New Roman" pitchFamily="18" charset="0"/>
              </a:rPr>
              <a:t> children and parents ask if the child is developing typically in one or more of the following developmental areas:</a:t>
            </a:r>
          </a:p>
          <a:p>
            <a:pPr lvl="1"/>
            <a:r>
              <a:rPr lang="en-US" sz="2000" b="1" dirty="0">
                <a:latin typeface="Times New Roman" pitchFamily="18" charset="0"/>
                <a:cs typeface="Times New Roman" pitchFamily="18" charset="0"/>
              </a:rPr>
              <a:t>Communication development </a:t>
            </a:r>
            <a:r>
              <a:rPr lang="en-US" sz="2000" dirty="0">
                <a:latin typeface="Times New Roman" pitchFamily="18" charset="0"/>
                <a:cs typeface="Times New Roman" pitchFamily="18" charset="0"/>
              </a:rPr>
              <a:t>(e.g., Now that he/she is a four year old should he/she be talking more?)</a:t>
            </a:r>
          </a:p>
          <a:p>
            <a:pPr lvl="1"/>
            <a:r>
              <a:rPr lang="en-US" sz="2000" b="1" dirty="0">
                <a:latin typeface="Times New Roman" pitchFamily="18" charset="0"/>
                <a:cs typeface="Times New Roman" pitchFamily="18" charset="0"/>
              </a:rPr>
              <a:t>Cognitive development </a:t>
            </a:r>
            <a:r>
              <a:rPr lang="en-US" sz="2000" dirty="0">
                <a:latin typeface="Times New Roman" pitchFamily="18" charset="0"/>
                <a:cs typeface="Times New Roman" pitchFamily="18" charset="0"/>
              </a:rPr>
              <a:t>(e.g., Is he/she experiencing difficulty performing many activities that the other children can do quite easily?)</a:t>
            </a:r>
          </a:p>
          <a:p>
            <a:pPr lvl="1"/>
            <a:r>
              <a:rPr lang="en-US" sz="2000" b="1" dirty="0">
                <a:latin typeface="Times New Roman" pitchFamily="18" charset="0"/>
                <a:cs typeface="Times New Roman" pitchFamily="18" charset="0"/>
              </a:rPr>
              <a:t>Physical development </a:t>
            </a:r>
            <a:r>
              <a:rPr lang="en-US" sz="2000" dirty="0">
                <a:latin typeface="Times New Roman" pitchFamily="18" charset="0"/>
                <a:cs typeface="Times New Roman" pitchFamily="18" charset="0"/>
              </a:rPr>
              <a:t>(e.g.,  Does he/she have problems with fine and gross motor activities?)</a:t>
            </a:r>
          </a:p>
          <a:p>
            <a:pPr lvl="1"/>
            <a:r>
              <a:rPr lang="en-US" sz="2000" b="1" dirty="0">
                <a:latin typeface="Times New Roman" pitchFamily="18" charset="0"/>
                <a:cs typeface="Times New Roman" pitchFamily="18" charset="0"/>
              </a:rPr>
              <a:t>Adaptive development </a:t>
            </a:r>
            <a:r>
              <a:rPr lang="en-US" sz="2000" dirty="0">
                <a:latin typeface="Times New Roman" pitchFamily="18" charset="0"/>
                <a:cs typeface="Times New Roman" pitchFamily="18" charset="0"/>
              </a:rPr>
              <a:t>(e.g., Should he/she be able to feed himself and take care of toileting needs?)</a:t>
            </a:r>
          </a:p>
          <a:p>
            <a:pPr lvl="1"/>
            <a:r>
              <a:rPr lang="en-US" sz="2000" b="1" dirty="0">
                <a:latin typeface="Times New Roman" pitchFamily="18" charset="0"/>
                <a:cs typeface="Times New Roman" pitchFamily="18" charset="0"/>
              </a:rPr>
              <a:t>Socio-emotional development </a:t>
            </a:r>
            <a:r>
              <a:rPr lang="en-US" sz="2000" dirty="0">
                <a:latin typeface="Times New Roman" pitchFamily="18" charset="0"/>
                <a:cs typeface="Times New Roman" pitchFamily="18" charset="0"/>
              </a:rPr>
              <a:t>(e.g., He/she has difficulty getting along with other children. Will he/she ‘outgrow’ this?)</a:t>
            </a:r>
            <a:endParaRPr lang="en-US"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p:spPr>
        <p:txBody>
          <a:bodyPr>
            <a:normAutofit/>
          </a:bodyPr>
          <a:lstStyle/>
          <a:p>
            <a:r>
              <a:rPr lang="en-US" sz="3200" b="1" dirty="0">
                <a:latin typeface="Times New Roman" pitchFamily="18" charset="0"/>
                <a:cs typeface="Times New Roman" pitchFamily="18" charset="0"/>
              </a:rPr>
              <a:t>Questions Teachers and Parents  ask (cont’d)</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0" y="1066800"/>
            <a:ext cx="9144000" cy="5791200"/>
          </a:xfrm>
        </p:spPr>
        <p:txBody>
          <a:bodyPr>
            <a:normAutofit/>
          </a:bodyPr>
          <a:lstStyle/>
          <a:p>
            <a:pPr>
              <a:defRPr/>
            </a:pPr>
            <a:r>
              <a:rPr lang="en-US" sz="2400" dirty="0">
                <a:latin typeface="Times New Roman" pitchFamily="18" charset="0"/>
                <a:cs typeface="Times New Roman" pitchFamily="18" charset="0"/>
              </a:rPr>
              <a:t>Teachers of </a:t>
            </a:r>
            <a:r>
              <a:rPr lang="en-US" sz="2400" b="1" dirty="0">
                <a:latin typeface="Times New Roman" pitchFamily="18" charset="0"/>
                <a:cs typeface="Times New Roman" pitchFamily="18" charset="0"/>
              </a:rPr>
              <a:t>older</a:t>
            </a:r>
            <a:r>
              <a:rPr lang="en-US" sz="2400" dirty="0">
                <a:latin typeface="Times New Roman" pitchFamily="18" charset="0"/>
                <a:cs typeface="Times New Roman" pitchFamily="18" charset="0"/>
              </a:rPr>
              <a:t> children and parents frequently have questions about a student’s achievement, ability, or skills in one or more of the following areas</a:t>
            </a:r>
            <a:r>
              <a:rPr lang="en-US" sz="2400" dirty="0"/>
              <a:t>:</a:t>
            </a:r>
          </a:p>
          <a:p>
            <a:pPr lvl="1">
              <a:defRPr/>
            </a:pPr>
            <a:r>
              <a:rPr lang="en-US" sz="2000" b="1" dirty="0">
                <a:latin typeface="Times New Roman" pitchFamily="18" charset="0"/>
                <a:cs typeface="Times New Roman" pitchFamily="18" charset="0"/>
              </a:rPr>
              <a:t>Academic area </a:t>
            </a:r>
            <a:r>
              <a:rPr lang="en-US" sz="2000" dirty="0">
                <a:latin typeface="Times New Roman" pitchFamily="18" charset="0"/>
                <a:cs typeface="Times New Roman" pitchFamily="18" charset="0"/>
              </a:rPr>
              <a:t>(e.g., does he/she have a reading problem?)</a:t>
            </a:r>
          </a:p>
          <a:p>
            <a:pPr lvl="1">
              <a:defRPr/>
            </a:pPr>
            <a:r>
              <a:rPr lang="en-US" sz="2000" b="1" dirty="0">
                <a:latin typeface="Times New Roman" pitchFamily="18" charset="0"/>
                <a:cs typeface="Times New Roman" pitchFamily="18" charset="0"/>
              </a:rPr>
              <a:t>Overall achievement </a:t>
            </a:r>
            <a:r>
              <a:rPr lang="en-US" sz="2000" dirty="0">
                <a:latin typeface="Times New Roman" pitchFamily="18" charset="0"/>
                <a:cs typeface="Times New Roman" pitchFamily="18" charset="0"/>
              </a:rPr>
              <a:t>(why is he/she not doing better in school?)</a:t>
            </a:r>
          </a:p>
          <a:p>
            <a:pPr lvl="1">
              <a:defRPr/>
            </a:pPr>
            <a:r>
              <a:rPr lang="en-US" sz="2000" b="1" dirty="0">
                <a:latin typeface="Times New Roman" pitchFamily="18" charset="0"/>
                <a:cs typeface="Times New Roman" pitchFamily="18" charset="0"/>
              </a:rPr>
              <a:t>General intelligence </a:t>
            </a:r>
            <a:r>
              <a:rPr lang="en-US" sz="2000" dirty="0">
                <a:latin typeface="Times New Roman" pitchFamily="18" charset="0"/>
                <a:cs typeface="Times New Roman" pitchFamily="18" charset="0"/>
              </a:rPr>
              <a:t>(e.g., will he be able to learn how to compute a math problem?)</a:t>
            </a:r>
          </a:p>
          <a:p>
            <a:pPr lvl="1">
              <a:defRPr/>
            </a:pPr>
            <a:r>
              <a:rPr lang="en-US" sz="2000" b="1" dirty="0">
                <a:latin typeface="Times New Roman" pitchFamily="18" charset="0"/>
                <a:cs typeface="Times New Roman" pitchFamily="18" charset="0"/>
              </a:rPr>
              <a:t>Socio-emotional status </a:t>
            </a:r>
            <a:r>
              <a:rPr lang="en-US" sz="2000" dirty="0">
                <a:latin typeface="Times New Roman" pitchFamily="18" charset="0"/>
                <a:cs typeface="Times New Roman" pitchFamily="18" charset="0"/>
              </a:rPr>
              <a:t>(e.g., how can he/she improve his/her social skills?)</a:t>
            </a:r>
          </a:p>
          <a:p>
            <a:pPr lvl="1">
              <a:defRPr/>
            </a:pPr>
            <a:r>
              <a:rPr lang="en-US" sz="2000" b="1" dirty="0">
                <a:latin typeface="Times New Roman" pitchFamily="18" charset="0"/>
                <a:cs typeface="Times New Roman" pitchFamily="18" charset="0"/>
              </a:rPr>
              <a:t>Vision, hearing, or motor ability </a:t>
            </a:r>
            <a:r>
              <a:rPr lang="en-US" sz="2000" dirty="0">
                <a:latin typeface="Times New Roman" pitchFamily="18" charset="0"/>
                <a:cs typeface="Times New Roman" pitchFamily="18" charset="0"/>
              </a:rPr>
              <a:t>(e.g., can he/she hear, see, or walk /sit easily?)</a:t>
            </a:r>
          </a:p>
          <a:p>
            <a:pPr lvl="1">
              <a:defRPr/>
            </a:pPr>
            <a:r>
              <a:rPr lang="en-US" sz="2000" b="1" dirty="0">
                <a:latin typeface="Times New Roman" pitchFamily="18" charset="0"/>
                <a:cs typeface="Times New Roman" pitchFamily="18" charset="0"/>
              </a:rPr>
              <a:t>Communication</a:t>
            </a:r>
            <a:r>
              <a:rPr lang="en-US" sz="2000" dirty="0">
                <a:latin typeface="Times New Roman" pitchFamily="18" charset="0"/>
                <a:cs typeface="Times New Roman" pitchFamily="18" charset="0"/>
              </a:rPr>
              <a:t> (e.g., he/she can hear but cannot understand. What could be the cause of and intervention to the problem?)</a:t>
            </a:r>
          </a:p>
          <a:p>
            <a:endParaRPr lang="en-US" dirty="0"/>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noAutofit/>
          </a:bodyPr>
          <a:lstStyle/>
          <a:p>
            <a:r>
              <a:rPr lang="en-US" sz="3200" b="1" dirty="0">
                <a:latin typeface="Times New Roman" pitchFamily="18" charset="0"/>
                <a:cs typeface="Times New Roman" pitchFamily="18" charset="0"/>
              </a:rPr>
              <a:t>Possible Services for Child with</a:t>
            </a:r>
            <a:r>
              <a:rPr lang="en-US" sz="3200" b="1" dirty="0">
                <a:solidFill>
                  <a:srgbClr val="0070C0"/>
                </a:solidFill>
                <a:latin typeface="Times New Roman" pitchFamily="18" charset="0"/>
                <a:cs typeface="Times New Roman" pitchFamily="18" charset="0"/>
              </a:rPr>
              <a:t> SN </a:t>
            </a:r>
            <a:r>
              <a:rPr lang="en-US" sz="3200" b="1" dirty="0">
                <a:latin typeface="Times New Roman" pitchFamily="18" charset="0"/>
                <a:cs typeface="Times New Roman" pitchFamily="18" charset="0"/>
              </a:rPr>
              <a:t>and Parents</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0" y="838200"/>
            <a:ext cx="9144000" cy="6019800"/>
          </a:xfrm>
        </p:spPr>
        <p:txBody>
          <a:bodyPr>
            <a:normAutofit lnSpcReduction="10000"/>
          </a:bodyPr>
          <a:lstStyle/>
          <a:p>
            <a:pPr>
              <a:buNone/>
              <a:defRPr/>
            </a:pPr>
            <a:r>
              <a:rPr lang="en-US" sz="2800" b="1" dirty="0">
                <a:latin typeface="Times New Roman" pitchFamily="18" charset="0"/>
                <a:cs typeface="Times New Roman" pitchFamily="18" charset="0"/>
              </a:rPr>
              <a:t>Audiology</a:t>
            </a:r>
          </a:p>
          <a:p>
            <a:pPr>
              <a:defRPr/>
            </a:pPr>
            <a:r>
              <a:rPr lang="en-US" sz="2400" dirty="0">
                <a:latin typeface="Times New Roman" pitchFamily="18" charset="0"/>
                <a:cs typeface="Times New Roman" pitchFamily="18" charset="0"/>
              </a:rPr>
              <a:t>This service includes identifying the hearing loss, determining the need for amplification, and providing auditory training, aural rehabilitation, speech reading, and other services. Guidance and counseling for children, parents’ and teachers included.</a:t>
            </a:r>
          </a:p>
          <a:p>
            <a:pPr lvl="1">
              <a:buNone/>
              <a:defRPr/>
            </a:pPr>
            <a:endParaRPr lang="en-US" sz="2000" dirty="0"/>
          </a:p>
          <a:p>
            <a:pPr>
              <a:buNone/>
              <a:defRPr/>
            </a:pPr>
            <a:r>
              <a:rPr lang="en-US" sz="2800" b="1" dirty="0">
                <a:latin typeface="Times New Roman" pitchFamily="18" charset="0"/>
                <a:cs typeface="Times New Roman" pitchFamily="18" charset="0"/>
              </a:rPr>
              <a:t>Counseling</a:t>
            </a:r>
          </a:p>
          <a:p>
            <a:pPr>
              <a:defRPr/>
            </a:pPr>
            <a:r>
              <a:rPr lang="en-US" sz="2400" dirty="0">
                <a:latin typeface="Times New Roman" pitchFamily="18" charset="0"/>
                <a:cs typeface="Times New Roman" pitchFamily="18" charset="0"/>
              </a:rPr>
              <a:t>Social workers, psychologists, guidance counselors, and other trained personnel assist the family in understanding the special needs of the child and enhancing the child’s development.</a:t>
            </a:r>
          </a:p>
          <a:p>
            <a:pPr lvl="1">
              <a:buNone/>
              <a:defRPr/>
            </a:pPr>
            <a:endParaRPr lang="en-US" sz="2000" dirty="0"/>
          </a:p>
          <a:p>
            <a:pPr>
              <a:buNone/>
              <a:defRPr/>
            </a:pPr>
            <a:r>
              <a:rPr lang="en-US" sz="2800" b="1" dirty="0">
                <a:latin typeface="Times New Roman" pitchFamily="18" charset="0"/>
                <a:cs typeface="Times New Roman" pitchFamily="18" charset="0"/>
              </a:rPr>
              <a:t>Early identification and assessment of disabilities in children</a:t>
            </a:r>
          </a:p>
          <a:p>
            <a:pPr>
              <a:defRPr/>
            </a:pPr>
            <a:r>
              <a:rPr lang="en-US" sz="2600" dirty="0">
                <a:latin typeface="Times New Roman" pitchFamily="18" charset="0"/>
                <a:cs typeface="Times New Roman" pitchFamily="18" charset="0"/>
              </a:rPr>
              <a:t>These services include identifying a disability as early as possible in a child’s life</a:t>
            </a:r>
            <a:r>
              <a:rPr lang="en-US" sz="2000" dirty="0"/>
              <a:t>.</a:t>
            </a:r>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p:spPr>
        <p:txBody>
          <a:bodyPr>
            <a:normAutofit/>
          </a:bodyPr>
          <a:lstStyle/>
          <a:p>
            <a:r>
              <a:rPr lang="en-US" sz="3200" b="1" dirty="0">
                <a:solidFill>
                  <a:srgbClr val="04617B"/>
                </a:solidFill>
                <a:latin typeface="Times New Roman" pitchFamily="18" charset="0"/>
                <a:cs typeface="Times New Roman" pitchFamily="18" charset="0"/>
              </a:rPr>
              <a:t>Possible Services for child with SN and Parents</a:t>
            </a:r>
            <a:r>
              <a:rPr lang="en-US" sz="3200" b="1" dirty="0">
                <a:latin typeface="Times New Roman" pitchFamily="18" charset="0"/>
                <a:cs typeface="Times New Roman" pitchFamily="18" charset="0"/>
              </a:rPr>
              <a:t>(cont’d)</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0" y="990600"/>
            <a:ext cx="9144000" cy="5867400"/>
          </a:xfrm>
        </p:spPr>
        <p:txBody>
          <a:bodyPr/>
          <a:lstStyle/>
          <a:p>
            <a:pPr>
              <a:buNone/>
            </a:pPr>
            <a:r>
              <a:rPr lang="en-US" sz="2400" b="1" dirty="0">
                <a:latin typeface="Times New Roman" pitchFamily="18" charset="0"/>
                <a:cs typeface="Times New Roman" pitchFamily="18" charset="0"/>
              </a:rPr>
              <a:t>Medical</a:t>
            </a:r>
          </a:p>
          <a:p>
            <a:r>
              <a:rPr lang="en-US" sz="2400" dirty="0">
                <a:latin typeface="Times New Roman" pitchFamily="18" charset="0"/>
                <a:cs typeface="Times New Roman" pitchFamily="18" charset="0"/>
              </a:rPr>
              <a:t>Medical services are provided by a licensed physician to determine a child’s medically related disability.</a:t>
            </a:r>
          </a:p>
          <a:p>
            <a:pPr lvl="1"/>
            <a:endParaRPr lang="en-US" sz="2000" dirty="0"/>
          </a:p>
          <a:p>
            <a:pPr>
              <a:buNone/>
            </a:pPr>
            <a:r>
              <a:rPr lang="en-US" sz="2800" b="1" dirty="0">
                <a:latin typeface="Times New Roman" pitchFamily="18" charset="0"/>
                <a:cs typeface="Times New Roman" pitchFamily="18" charset="0"/>
              </a:rPr>
              <a:t>Occupational Therapy</a:t>
            </a:r>
          </a:p>
          <a:p>
            <a:r>
              <a:rPr lang="en-US" sz="2400" dirty="0">
                <a:latin typeface="Times New Roman" pitchFamily="18" charset="0"/>
                <a:cs typeface="Times New Roman" pitchFamily="18" charset="0"/>
              </a:rPr>
              <a:t>Theses services are provided to improve, develop or restore the child’s functional ability.</a:t>
            </a:r>
          </a:p>
          <a:p>
            <a:pPr lvl="1"/>
            <a:endParaRPr lang="en-US" sz="2000" dirty="0"/>
          </a:p>
          <a:p>
            <a:pPr>
              <a:buNone/>
            </a:pPr>
            <a:r>
              <a:rPr lang="en-US" sz="2800" b="1" dirty="0">
                <a:latin typeface="Times New Roman" pitchFamily="18" charset="0"/>
                <a:cs typeface="Times New Roman" pitchFamily="18" charset="0"/>
              </a:rPr>
              <a:t>Orientation and mobility services</a:t>
            </a:r>
          </a:p>
          <a:p>
            <a:r>
              <a:rPr lang="en-US" sz="2400" dirty="0">
                <a:latin typeface="Times New Roman" pitchFamily="18" charset="0"/>
                <a:cs typeface="Times New Roman" pitchFamily="18" charset="0"/>
              </a:rPr>
              <a:t>Students who are blind or visually impaired can receive these services to attain systematic orientation and safe movement within the school, home, and community environments</a:t>
            </a:r>
            <a:endParaRPr lang="en-US" sz="36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fontScale="90000"/>
          </a:bodyPr>
          <a:lstStyle/>
          <a:p>
            <a:r>
              <a:rPr lang="en-US" b="1" dirty="0">
                <a:latin typeface="Times New Roman" pitchFamily="18" charset="0"/>
                <a:cs typeface="Times New Roman" pitchFamily="18" charset="0"/>
              </a:rPr>
              <a:t>Comparison of Assessment and Testing</a:t>
            </a:r>
          </a:p>
        </p:txBody>
      </p:sp>
      <p:sp>
        <p:nvSpPr>
          <p:cNvPr id="3" name="Content Placeholder 2"/>
          <p:cNvSpPr>
            <a:spLocks noGrp="1"/>
          </p:cNvSpPr>
          <p:nvPr>
            <p:ph idx="1"/>
          </p:nvPr>
        </p:nvSpPr>
        <p:spPr>
          <a:xfrm>
            <a:off x="0" y="1828800"/>
            <a:ext cx="4800600" cy="4800600"/>
          </a:xfrm>
        </p:spPr>
        <p:txBody>
          <a:bodyPr>
            <a:noAutofit/>
          </a:bodyPr>
          <a:lstStyle/>
          <a:p>
            <a:r>
              <a:rPr lang="en-US" sz="2000" dirty="0"/>
              <a:t>"</a:t>
            </a:r>
            <a:r>
              <a:rPr lang="en-US" sz="2400" dirty="0">
                <a:latin typeface="Times New Roman" pitchFamily="18" charset="0"/>
                <a:cs typeface="Times New Roman" pitchFamily="18" charset="0"/>
              </a:rPr>
              <a:t>An extremely complex process of solving problems (answering questions) in which tests are often used as one of the methods of collecting relevant data"(Maloney &amp; Ward, 1976)</a:t>
            </a:r>
          </a:p>
          <a:p>
            <a:r>
              <a:rPr lang="en-US" sz="2400" dirty="0">
                <a:latin typeface="Times New Roman" pitchFamily="18" charset="0"/>
                <a:cs typeface="Times New Roman" pitchFamily="18" charset="0"/>
              </a:rPr>
              <a:t>More inclusive</a:t>
            </a:r>
          </a:p>
          <a:p>
            <a:r>
              <a:rPr lang="en-US" sz="2400" dirty="0">
                <a:latin typeface="Times New Roman" pitchFamily="18" charset="0"/>
                <a:cs typeface="Times New Roman" pitchFamily="18" charset="0"/>
              </a:rPr>
              <a:t>Formal and informal</a:t>
            </a:r>
          </a:p>
          <a:p>
            <a:r>
              <a:rPr lang="en-US" sz="2400" dirty="0">
                <a:latin typeface="Times New Roman" pitchFamily="18" charset="0"/>
                <a:cs typeface="Times New Roman" pitchFamily="18" charset="0"/>
              </a:rPr>
              <a:t>Flexible</a:t>
            </a:r>
          </a:p>
        </p:txBody>
      </p:sp>
      <p:sp>
        <p:nvSpPr>
          <p:cNvPr id="4" name="Rectangle 3"/>
          <p:cNvSpPr/>
          <p:nvPr/>
        </p:nvSpPr>
        <p:spPr>
          <a:xfrm>
            <a:off x="5257800" y="1828800"/>
            <a:ext cx="3886200" cy="2308324"/>
          </a:xfrm>
          <a:prstGeom prst="rect">
            <a:avLst/>
          </a:prstGeom>
        </p:spPr>
        <p:txBody>
          <a:bodyPr wrap="square">
            <a:spAutoFit/>
          </a:bodyPr>
          <a:lstStyle/>
          <a:p>
            <a:r>
              <a:rPr lang="en-US" sz="2400" dirty="0">
                <a:latin typeface="Times New Roman" pitchFamily="18" charset="0"/>
                <a:cs typeface="Times New Roman" pitchFamily="18" charset="0"/>
              </a:rPr>
              <a:t>An objective and standardized measure of a sample of behavior"(</a:t>
            </a:r>
            <a:r>
              <a:rPr lang="en-US" sz="2400" dirty="0" err="1">
                <a:latin typeface="Times New Roman" pitchFamily="18" charset="0"/>
                <a:cs typeface="Times New Roman" pitchFamily="18" charset="0"/>
              </a:rPr>
              <a:t>Anastasi</a:t>
            </a:r>
            <a:r>
              <a:rPr lang="en-US" sz="2400" dirty="0">
                <a:latin typeface="Times New Roman" pitchFamily="18" charset="0"/>
                <a:cs typeface="Times New Roman" pitchFamily="18" charset="0"/>
              </a:rPr>
              <a:t>, 199</a:t>
            </a:r>
          </a:p>
          <a:p>
            <a:r>
              <a:rPr lang="en-US" sz="2400" dirty="0">
                <a:latin typeface="Times New Roman" pitchFamily="18" charset="0"/>
                <a:cs typeface="Times New Roman" pitchFamily="18" charset="0"/>
              </a:rPr>
              <a:t>Narrower than assessment</a:t>
            </a:r>
          </a:p>
          <a:p>
            <a:r>
              <a:rPr lang="en-US" sz="2400" dirty="0">
                <a:latin typeface="Times New Roman" pitchFamily="18" charset="0"/>
                <a:cs typeface="Times New Roman" pitchFamily="18" charset="0"/>
              </a:rPr>
              <a:t>Paper –and- pencil</a:t>
            </a:r>
          </a:p>
          <a:p>
            <a:r>
              <a:rPr lang="en-US" sz="2400" dirty="0">
                <a:latin typeface="Times New Roman" pitchFamily="18" charset="0"/>
                <a:cs typeface="Times New Roman" pitchFamily="18" charset="0"/>
              </a:rPr>
              <a:t>Part of assessment</a:t>
            </a:r>
            <a:endParaRPr lang="en-US" dirty="0">
              <a:latin typeface="Times New Roman" pitchFamily="18" charset="0"/>
              <a:cs typeface="Times New Roman" pitchFamily="18" charset="0"/>
            </a:endParaRPr>
          </a:p>
        </p:txBody>
      </p:sp>
      <p:sp>
        <p:nvSpPr>
          <p:cNvPr id="5" name="Rectangle 4"/>
          <p:cNvSpPr/>
          <p:nvPr/>
        </p:nvSpPr>
        <p:spPr>
          <a:xfrm>
            <a:off x="914400" y="1295400"/>
            <a:ext cx="2362200" cy="523220"/>
          </a:xfrm>
          <a:prstGeom prst="rect">
            <a:avLst/>
          </a:prstGeom>
        </p:spPr>
        <p:txBody>
          <a:bodyPr wrap="square">
            <a:spAutoFit/>
          </a:bodyPr>
          <a:lstStyle/>
          <a:p>
            <a:r>
              <a:rPr lang="en-US" sz="2800" b="1" dirty="0">
                <a:solidFill>
                  <a:srgbClr val="002060"/>
                </a:solidFill>
                <a:latin typeface="Times New Roman" pitchFamily="18" charset="0"/>
                <a:cs typeface="Times New Roman" pitchFamily="18" charset="0"/>
              </a:rPr>
              <a:t>Assessment </a:t>
            </a:r>
          </a:p>
        </p:txBody>
      </p:sp>
      <p:sp>
        <p:nvSpPr>
          <p:cNvPr id="6" name="Rectangle 5"/>
          <p:cNvSpPr/>
          <p:nvPr/>
        </p:nvSpPr>
        <p:spPr>
          <a:xfrm>
            <a:off x="6477000" y="1371600"/>
            <a:ext cx="1752600" cy="523220"/>
          </a:xfrm>
          <a:prstGeom prst="rect">
            <a:avLst/>
          </a:prstGeom>
        </p:spPr>
        <p:txBody>
          <a:bodyPr wrap="square">
            <a:spAutoFit/>
          </a:bodyPr>
          <a:lstStyle/>
          <a:p>
            <a:r>
              <a:rPr lang="en-US" sz="2800" b="1" dirty="0">
                <a:solidFill>
                  <a:srgbClr val="002060"/>
                </a:solidFill>
                <a:latin typeface="Times New Roman" pitchFamily="18" charset="0"/>
                <a:cs typeface="Times New Roman" pitchFamily="18" charset="0"/>
              </a:rPr>
              <a:t>Testing</a:t>
            </a:r>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rmAutofit/>
          </a:bodyPr>
          <a:lstStyle/>
          <a:p>
            <a:r>
              <a:rPr lang="en-US" sz="3200" b="1" dirty="0">
                <a:solidFill>
                  <a:srgbClr val="04617B"/>
                </a:solidFill>
                <a:latin typeface="Times New Roman" pitchFamily="18" charset="0"/>
                <a:cs typeface="Times New Roman" pitchFamily="18" charset="0"/>
              </a:rPr>
              <a:t>Possible Services for child with SN and Parents</a:t>
            </a:r>
            <a:r>
              <a:rPr lang="en-US" sz="3200" b="1" dirty="0">
                <a:latin typeface="Times New Roman" pitchFamily="18" charset="0"/>
                <a:cs typeface="Times New Roman" pitchFamily="18" charset="0"/>
              </a:rPr>
              <a:t>(cont’d)</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0" y="1066800"/>
            <a:ext cx="9144000" cy="5791200"/>
          </a:xfrm>
        </p:spPr>
        <p:txBody>
          <a:bodyPr>
            <a:normAutofit/>
          </a:bodyPr>
          <a:lstStyle/>
          <a:p>
            <a:r>
              <a:rPr lang="en-US" sz="2800" b="1" dirty="0">
                <a:latin typeface="Times New Roman" pitchFamily="18" charset="0"/>
                <a:cs typeface="Times New Roman" pitchFamily="18" charset="0"/>
              </a:rPr>
              <a:t>Parent counseling and training</a:t>
            </a:r>
          </a:p>
          <a:p>
            <a:pPr>
              <a:buNone/>
            </a:pPr>
            <a:r>
              <a:rPr lang="en-US" sz="2800" dirty="0">
                <a:latin typeface="Times New Roman" pitchFamily="18" charset="0"/>
                <a:cs typeface="Times New Roman" pitchFamily="18" charset="0"/>
              </a:rPr>
              <a:t> </a:t>
            </a:r>
            <a:r>
              <a:rPr lang="en-US" sz="2400" dirty="0">
                <a:latin typeface="Times New Roman" pitchFamily="18" charset="0"/>
                <a:cs typeface="Times New Roman" pitchFamily="18" charset="0"/>
              </a:rPr>
              <a:t>These services are designed to assist parents in understanding the special needs of their child, provide parents with information about child development, and help parents to acquire the necessary skills to support their child’s IEP.</a:t>
            </a:r>
          </a:p>
          <a:p>
            <a:pPr lvl="1"/>
            <a:endParaRPr lang="en-US" sz="2000" dirty="0"/>
          </a:p>
          <a:p>
            <a:r>
              <a:rPr lang="en-US" sz="2800" b="1" dirty="0">
                <a:latin typeface="Times New Roman" pitchFamily="18" charset="0"/>
                <a:cs typeface="Times New Roman" pitchFamily="18" charset="0"/>
              </a:rPr>
              <a:t>Physical Therapy</a:t>
            </a:r>
          </a:p>
          <a:p>
            <a:pPr>
              <a:buNone/>
            </a:pPr>
            <a:r>
              <a:rPr lang="en-US" sz="2800" b="1" dirty="0">
                <a:latin typeface="Times New Roman" pitchFamily="18" charset="0"/>
                <a:cs typeface="Times New Roman" pitchFamily="18" charset="0"/>
              </a:rPr>
              <a:t>  </a:t>
            </a:r>
            <a:r>
              <a:rPr lang="en-US" sz="2400" dirty="0">
                <a:latin typeface="Times New Roman" pitchFamily="18" charset="0"/>
                <a:cs typeface="Times New Roman" pitchFamily="18" charset="0"/>
              </a:rPr>
              <a:t>These services promote </a:t>
            </a:r>
            <a:r>
              <a:rPr lang="en-US" sz="2400" dirty="0" err="1">
                <a:latin typeface="Times New Roman" pitchFamily="18" charset="0"/>
                <a:cs typeface="Times New Roman" pitchFamily="18" charset="0"/>
              </a:rPr>
              <a:t>sensorimotor</a:t>
            </a:r>
            <a:r>
              <a:rPr lang="en-US" sz="2400" dirty="0">
                <a:latin typeface="Times New Roman" pitchFamily="18" charset="0"/>
                <a:cs typeface="Times New Roman" pitchFamily="18" charset="0"/>
              </a:rPr>
              <a:t> function.</a:t>
            </a:r>
          </a:p>
          <a:p>
            <a:pPr lvl="1"/>
            <a:endParaRPr lang="en-US" sz="2000" dirty="0"/>
          </a:p>
          <a:p>
            <a:r>
              <a:rPr lang="en-US" sz="2800" b="1" dirty="0">
                <a:latin typeface="Times New Roman" pitchFamily="18" charset="0"/>
                <a:cs typeface="Times New Roman" pitchFamily="18" charset="0"/>
              </a:rPr>
              <a:t>Recreation</a:t>
            </a:r>
          </a:p>
          <a:p>
            <a:pPr>
              <a:buNone/>
            </a:pPr>
            <a:r>
              <a:rPr lang="en-US" sz="2400" dirty="0">
                <a:latin typeface="Times New Roman" pitchFamily="18" charset="0"/>
                <a:cs typeface="Times New Roman" pitchFamily="18" charset="0"/>
              </a:rPr>
              <a:t>   These services include: assessment of leisure functions, therapeutic recreation programs, and leisure education. </a:t>
            </a:r>
          </a:p>
          <a:p>
            <a:endParaRPr lang="en-US" dirty="0"/>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p:spPr>
        <p:txBody>
          <a:bodyPr>
            <a:noAutofit/>
          </a:bodyPr>
          <a:lstStyle/>
          <a:p>
            <a:r>
              <a:rPr lang="en-US" sz="3200" b="1" dirty="0">
                <a:solidFill>
                  <a:srgbClr val="04617B"/>
                </a:solidFill>
                <a:latin typeface="Times New Roman" pitchFamily="18" charset="0"/>
                <a:cs typeface="Times New Roman" pitchFamily="18" charset="0"/>
              </a:rPr>
              <a:t>Possible Services for child with SN and Parents</a:t>
            </a:r>
            <a:r>
              <a:rPr lang="en-US" sz="2400" b="1" dirty="0">
                <a:latin typeface="Times New Roman" pitchFamily="18" charset="0"/>
                <a:cs typeface="Times New Roman" pitchFamily="18" charset="0"/>
              </a:rPr>
              <a:t>(cont’d)</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0" y="1066800"/>
            <a:ext cx="9144000" cy="5791200"/>
          </a:xfrm>
        </p:spPr>
        <p:txBody>
          <a:bodyPr>
            <a:normAutofit fontScale="92500" lnSpcReduction="10000"/>
          </a:bodyPr>
          <a:lstStyle/>
          <a:p>
            <a:r>
              <a:rPr lang="en-US" sz="3000" b="1" dirty="0">
                <a:latin typeface="Times New Roman" pitchFamily="18" charset="0"/>
                <a:cs typeface="Times New Roman" pitchFamily="18" charset="0"/>
              </a:rPr>
              <a:t>Psychological services: </a:t>
            </a:r>
            <a:r>
              <a:rPr lang="en-US" sz="2600" dirty="0">
                <a:latin typeface="Times New Roman" pitchFamily="18" charset="0"/>
                <a:cs typeface="Times New Roman" pitchFamily="18" charset="0"/>
              </a:rPr>
              <a:t>These services include</a:t>
            </a:r>
          </a:p>
          <a:p>
            <a:pPr lvl="1"/>
            <a:r>
              <a:rPr lang="en-US" sz="2600" dirty="0">
                <a:latin typeface="Times New Roman" pitchFamily="18" charset="0"/>
                <a:cs typeface="Times New Roman" pitchFamily="18" charset="0"/>
              </a:rPr>
              <a:t>Administering psychological and educational tests and other assessment procedures;</a:t>
            </a:r>
          </a:p>
          <a:p>
            <a:pPr lvl="1"/>
            <a:r>
              <a:rPr lang="en-US" sz="2600" dirty="0">
                <a:latin typeface="Times New Roman" pitchFamily="18" charset="0"/>
                <a:cs typeface="Times New Roman" pitchFamily="18" charset="0"/>
              </a:rPr>
              <a:t>Interpreting assessment results;</a:t>
            </a:r>
          </a:p>
          <a:p>
            <a:pPr lvl="1"/>
            <a:r>
              <a:rPr lang="en-US" sz="2600" dirty="0">
                <a:latin typeface="Times New Roman" pitchFamily="18" charset="0"/>
                <a:cs typeface="Times New Roman" pitchFamily="18" charset="0"/>
              </a:rPr>
              <a:t>Obtaining, integrating, and interpreting information about behavior and conditions relating to learning;</a:t>
            </a:r>
          </a:p>
          <a:p>
            <a:pPr lvl="1"/>
            <a:r>
              <a:rPr lang="en-US" sz="2600" dirty="0">
                <a:latin typeface="Times New Roman" pitchFamily="18" charset="0"/>
                <a:cs typeface="Times New Roman" pitchFamily="18" charset="0"/>
              </a:rPr>
              <a:t>Consulting with other staff members in planning school programs;</a:t>
            </a:r>
          </a:p>
          <a:p>
            <a:pPr lvl="1"/>
            <a:r>
              <a:rPr lang="en-US" sz="2600" dirty="0">
                <a:latin typeface="Times New Roman" pitchFamily="18" charset="0"/>
                <a:cs typeface="Times New Roman" pitchFamily="18" charset="0"/>
              </a:rPr>
              <a:t>Providing psychological counseling to children and parents; and</a:t>
            </a:r>
          </a:p>
          <a:p>
            <a:pPr lvl="1"/>
            <a:r>
              <a:rPr lang="en-US" sz="2600" dirty="0">
                <a:latin typeface="Times New Roman" pitchFamily="18" charset="0"/>
                <a:cs typeface="Times New Roman" pitchFamily="18" charset="0"/>
              </a:rPr>
              <a:t>Assisting in developing positive behavioral intervention strategies.</a:t>
            </a:r>
          </a:p>
          <a:p>
            <a:pPr lvl="1"/>
            <a:endParaRPr lang="en-US" sz="2000" dirty="0"/>
          </a:p>
          <a:p>
            <a:r>
              <a:rPr lang="en-US" sz="2600" b="1" dirty="0">
                <a:latin typeface="Times New Roman" pitchFamily="18" charset="0"/>
                <a:cs typeface="Times New Roman" pitchFamily="18" charset="0"/>
              </a:rPr>
              <a:t>Rehabilitation counseling</a:t>
            </a:r>
          </a:p>
          <a:p>
            <a:pPr lvl="1"/>
            <a:r>
              <a:rPr lang="en-US" sz="2600" dirty="0">
                <a:latin typeface="Times New Roman" pitchFamily="18" charset="0"/>
                <a:cs typeface="Times New Roman" pitchFamily="18" charset="0"/>
              </a:rPr>
              <a:t>Group or individual counseling sessions focus on career development, employment preparation, achieving independence, and integration in the workplace and community.</a:t>
            </a:r>
          </a:p>
          <a:p>
            <a:pPr lvl="1"/>
            <a:endParaRPr lang="en-US" sz="2000" dirty="0"/>
          </a:p>
          <a:p>
            <a:endParaRPr lang="en-US" dirty="0"/>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rmAutofit fontScale="90000"/>
          </a:bodyPr>
          <a:lstStyle/>
          <a:p>
            <a:r>
              <a:rPr lang="en-US" sz="3600" b="1" dirty="0">
                <a:solidFill>
                  <a:srgbClr val="04617B"/>
                </a:solidFill>
                <a:latin typeface="Times New Roman" pitchFamily="18" charset="0"/>
                <a:cs typeface="Times New Roman" pitchFamily="18" charset="0"/>
              </a:rPr>
              <a:t>Possible Services for child with SN and Parents</a:t>
            </a:r>
            <a:r>
              <a:rPr lang="en-US" sz="2700" b="1" dirty="0">
                <a:latin typeface="Times New Roman" pitchFamily="18" charset="0"/>
                <a:cs typeface="Times New Roman" pitchFamily="18" charset="0"/>
              </a:rPr>
              <a:t>(cont’d)</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0" y="990600"/>
            <a:ext cx="9144000" cy="5867400"/>
          </a:xfrm>
        </p:spPr>
        <p:txBody>
          <a:bodyPr>
            <a:normAutofit fontScale="92500"/>
          </a:bodyPr>
          <a:lstStyle/>
          <a:p>
            <a:pPr>
              <a:buNone/>
            </a:pPr>
            <a:r>
              <a:rPr lang="en-US" sz="2800" b="1" dirty="0">
                <a:latin typeface="Times New Roman" pitchFamily="18" charset="0"/>
                <a:cs typeface="Times New Roman" pitchFamily="18" charset="0"/>
              </a:rPr>
              <a:t>School health</a:t>
            </a:r>
          </a:p>
          <a:p>
            <a:pPr>
              <a:buNone/>
            </a:pPr>
            <a:r>
              <a:rPr lang="en-US" dirty="0">
                <a:latin typeface="Times New Roman" pitchFamily="18" charset="0"/>
                <a:cs typeface="Times New Roman" pitchFamily="18" charset="0"/>
              </a:rPr>
              <a:t>           These services are provided by the school nurse.</a:t>
            </a:r>
          </a:p>
          <a:p>
            <a:pPr lvl="1">
              <a:buNone/>
            </a:pPr>
            <a:endParaRPr lang="en-US" sz="2000" dirty="0"/>
          </a:p>
          <a:p>
            <a:pPr>
              <a:buNone/>
            </a:pPr>
            <a:r>
              <a:rPr lang="en-US" sz="2800" b="1" dirty="0">
                <a:latin typeface="Times New Roman" pitchFamily="18" charset="0"/>
                <a:cs typeface="Times New Roman" pitchFamily="18" charset="0"/>
              </a:rPr>
              <a:t>Social work:</a:t>
            </a:r>
            <a:r>
              <a:rPr lang="en-US" sz="2800" dirty="0">
                <a:latin typeface="Times New Roman" pitchFamily="18" charset="0"/>
                <a:cs typeface="Times New Roman" pitchFamily="18" charset="0"/>
              </a:rPr>
              <a:t> These services include</a:t>
            </a:r>
          </a:p>
          <a:p>
            <a:pPr lvl="1">
              <a:buFont typeface="Arial" pitchFamily="34" charset="0"/>
              <a:buChar char="•"/>
            </a:pPr>
            <a:r>
              <a:rPr lang="en-US" dirty="0">
                <a:latin typeface="Times New Roman" pitchFamily="18" charset="0"/>
                <a:cs typeface="Times New Roman" pitchFamily="18" charset="0"/>
              </a:rPr>
              <a:t>Preparing a social or developmental history on the child;</a:t>
            </a:r>
          </a:p>
          <a:p>
            <a:pPr lvl="1">
              <a:buFont typeface="Arial" pitchFamily="34" charset="0"/>
              <a:buChar char="•"/>
            </a:pPr>
            <a:r>
              <a:rPr lang="en-US" dirty="0">
                <a:latin typeface="Times New Roman" pitchFamily="18" charset="0"/>
                <a:cs typeface="Times New Roman" pitchFamily="18" charset="0"/>
              </a:rPr>
              <a:t>Counseling with the child and family;</a:t>
            </a:r>
          </a:p>
          <a:p>
            <a:pPr lvl="1">
              <a:buFont typeface="Arial" pitchFamily="34" charset="0"/>
              <a:buChar char="•"/>
            </a:pPr>
            <a:r>
              <a:rPr lang="en-US" dirty="0">
                <a:latin typeface="Times New Roman" pitchFamily="18" charset="0"/>
                <a:cs typeface="Times New Roman" pitchFamily="18" charset="0"/>
              </a:rPr>
              <a:t>Working with parents and others on those problems in the home, school, and community that affect the child’s adjustment to school;</a:t>
            </a:r>
          </a:p>
          <a:p>
            <a:pPr lvl="1">
              <a:buFont typeface="Arial" pitchFamily="34" charset="0"/>
              <a:buChar char="•"/>
            </a:pPr>
            <a:r>
              <a:rPr lang="en-US" dirty="0">
                <a:latin typeface="Times New Roman" pitchFamily="18" charset="0"/>
                <a:cs typeface="Times New Roman" pitchFamily="18" charset="0"/>
              </a:rPr>
              <a:t>Mobilizing school and community resources to enable the child to learn as effectively as possible; and</a:t>
            </a:r>
          </a:p>
          <a:p>
            <a:pPr lvl="1">
              <a:buFont typeface="Arial" pitchFamily="34" charset="0"/>
              <a:buChar char="•"/>
            </a:pPr>
            <a:r>
              <a:rPr lang="en-US" dirty="0">
                <a:latin typeface="Times New Roman" pitchFamily="18" charset="0"/>
                <a:cs typeface="Times New Roman" pitchFamily="18" charset="0"/>
              </a:rPr>
              <a:t>Assisting in developing positive behavioral interventions strategies.</a:t>
            </a:r>
          </a:p>
          <a:p>
            <a:pPr lvl="1"/>
            <a:endParaRPr lang="en-US" sz="2000" dirty="0"/>
          </a:p>
          <a:p>
            <a:pPr lvl="1"/>
            <a:endParaRPr lang="en-US" sz="2000" dirty="0"/>
          </a:p>
          <a:p>
            <a:endParaRPr lang="en-US" dirty="0"/>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fontScale="90000"/>
          </a:bodyPr>
          <a:lstStyle/>
          <a:p>
            <a:r>
              <a:rPr lang="en-US" sz="3600" b="1" dirty="0">
                <a:solidFill>
                  <a:srgbClr val="04617B"/>
                </a:solidFill>
                <a:latin typeface="Times New Roman" pitchFamily="18" charset="0"/>
                <a:cs typeface="Times New Roman" pitchFamily="18" charset="0"/>
              </a:rPr>
              <a:t>Possible Services for child with SN and Parents</a:t>
            </a:r>
            <a:r>
              <a:rPr lang="en-US" sz="2200" b="1" dirty="0">
                <a:latin typeface="Times New Roman" pitchFamily="18" charset="0"/>
                <a:cs typeface="Times New Roman" pitchFamily="18" charset="0"/>
              </a:rPr>
              <a:t>(C</a:t>
            </a:r>
            <a:r>
              <a:rPr lang="en-US" sz="3200" b="1" dirty="0">
                <a:latin typeface="Times New Roman" pitchFamily="18" charset="0"/>
                <a:cs typeface="Times New Roman" pitchFamily="18" charset="0"/>
              </a:rPr>
              <a:t>ont’d)</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0" y="1600200"/>
            <a:ext cx="9144000" cy="4525963"/>
          </a:xfrm>
        </p:spPr>
        <p:txBody>
          <a:bodyPr>
            <a:normAutofit lnSpcReduction="10000"/>
          </a:bodyPr>
          <a:lstStyle/>
          <a:p>
            <a:r>
              <a:rPr lang="en-US" sz="2800" b="1" dirty="0">
                <a:latin typeface="Times New Roman" pitchFamily="18" charset="0"/>
                <a:cs typeface="Times New Roman" pitchFamily="18" charset="0"/>
              </a:rPr>
              <a:t>Speech-language pathology</a:t>
            </a:r>
          </a:p>
          <a:p>
            <a:pPr lvl="1">
              <a:buNone/>
            </a:pPr>
            <a:r>
              <a:rPr lang="en-US" sz="2400" dirty="0">
                <a:latin typeface="Times New Roman" pitchFamily="18" charset="0"/>
                <a:cs typeface="Times New Roman" pitchFamily="18" charset="0"/>
              </a:rPr>
              <a:t>This area includes identifying children with speech or language impairments, diagnosis, referral for medical or other professional attention, provision of speech and language services, counseling and guidance of parents, children, and teachers regarding speech and language impairments.</a:t>
            </a:r>
          </a:p>
          <a:p>
            <a:pPr lvl="1"/>
            <a:endParaRPr lang="en-US" sz="2000" dirty="0"/>
          </a:p>
          <a:p>
            <a:r>
              <a:rPr lang="en-US" sz="2800" b="1" dirty="0">
                <a:latin typeface="Times New Roman" pitchFamily="18" charset="0"/>
                <a:cs typeface="Times New Roman" pitchFamily="18" charset="0"/>
              </a:rPr>
              <a:t>Transportation</a:t>
            </a:r>
          </a:p>
          <a:p>
            <a:pPr>
              <a:buNone/>
            </a:pPr>
            <a:r>
              <a:rPr lang="en-US" sz="2800" b="1">
                <a:latin typeface="Times New Roman" pitchFamily="18" charset="0"/>
                <a:cs typeface="Times New Roman" pitchFamily="18" charset="0"/>
              </a:rPr>
              <a:t>    </a:t>
            </a:r>
            <a:r>
              <a:rPr lang="en-US" sz="2400">
                <a:latin typeface="Times New Roman" pitchFamily="18" charset="0"/>
                <a:cs typeface="Times New Roman" pitchFamily="18" charset="0"/>
              </a:rPr>
              <a:t>These </a:t>
            </a:r>
            <a:r>
              <a:rPr lang="en-US" sz="2400" dirty="0">
                <a:latin typeface="Times New Roman" pitchFamily="18" charset="0"/>
                <a:cs typeface="Times New Roman" pitchFamily="18" charset="0"/>
              </a:rPr>
              <a:t>services consist of travel to and from school and between schools, travel in and around school buildings, specialized equipment, such as lifts, ramps, and so on.</a:t>
            </a:r>
          </a:p>
          <a:p>
            <a:endParaRPr lang="en-US" dirty="0"/>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52600" y="1371600"/>
            <a:ext cx="6172200" cy="2514600"/>
          </a:xfrm>
        </p:spPr>
        <p:txBody>
          <a:bodyPr>
            <a:noAutofit/>
          </a:bodyPr>
          <a:lstStyle/>
          <a:p>
            <a:pPr algn="ctr">
              <a:buNone/>
            </a:pPr>
            <a:endParaRPr lang="en-US" sz="5400" b="1" dirty="0">
              <a:latin typeface="Matura MT Script Capitals" pitchFamily="66" charset="0"/>
            </a:endParaRPr>
          </a:p>
          <a:p>
            <a:pPr algn="ctr">
              <a:buNone/>
            </a:pPr>
            <a:r>
              <a:rPr lang="en-US" sz="8000" b="1" dirty="0">
                <a:solidFill>
                  <a:srgbClr val="00B050"/>
                </a:solidFill>
                <a:latin typeface="Matura MT Script Capitals" pitchFamily="66" charset="0"/>
              </a:rPr>
              <a:t>Thank you!</a:t>
            </a:r>
            <a:endParaRPr lang="en-US" sz="8000" dirty="0">
              <a:solidFill>
                <a:srgbClr val="00B05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C00000"/>
                </a:solidFill>
                <a:latin typeface="Times New Roman" pitchFamily="18" charset="0"/>
                <a:cs typeface="Times New Roman" pitchFamily="18" charset="0"/>
              </a:rPr>
              <a:t>Assessment and Diagnosis</a:t>
            </a:r>
          </a:p>
        </p:txBody>
      </p:sp>
      <p:sp>
        <p:nvSpPr>
          <p:cNvPr id="3" name="Content Placeholder 2"/>
          <p:cNvSpPr>
            <a:spLocks noGrp="1"/>
          </p:cNvSpPr>
          <p:nvPr>
            <p:ph idx="1"/>
          </p:nvPr>
        </p:nvSpPr>
        <p:spPr>
          <a:xfrm>
            <a:off x="457200" y="2286000"/>
            <a:ext cx="3733800" cy="3840163"/>
          </a:xfrm>
        </p:spPr>
        <p:txBody>
          <a:bodyPr>
            <a:normAutofit/>
          </a:bodyPr>
          <a:lstStyle/>
          <a:p>
            <a:r>
              <a:rPr lang="en-US" sz="2800" dirty="0">
                <a:latin typeface="Times New Roman" pitchFamily="18" charset="0"/>
                <a:cs typeface="Times New Roman" pitchFamily="18" charset="0"/>
              </a:rPr>
              <a:t>Assessment is  a process</a:t>
            </a:r>
          </a:p>
          <a:p>
            <a:r>
              <a:rPr lang="en-US" sz="2800" dirty="0">
                <a:latin typeface="Times New Roman" pitchFamily="18" charset="0"/>
                <a:cs typeface="Times New Roman" pitchFamily="18" charset="0"/>
              </a:rPr>
              <a:t>Gather data using diverse methods </a:t>
            </a:r>
          </a:p>
          <a:p>
            <a:r>
              <a:rPr lang="en-US" sz="2800" dirty="0">
                <a:latin typeface="Times New Roman" pitchFamily="18" charset="0"/>
                <a:cs typeface="Times New Roman" pitchFamily="18" charset="0"/>
              </a:rPr>
              <a:t>Analyze data</a:t>
            </a:r>
          </a:p>
          <a:p>
            <a:r>
              <a:rPr lang="en-US" sz="2800" dirty="0">
                <a:latin typeface="Times New Roman" pitchFamily="18" charset="0"/>
                <a:cs typeface="Times New Roman" pitchFamily="18" charset="0"/>
              </a:rPr>
              <a:t>Lead to diagnosis </a:t>
            </a:r>
          </a:p>
          <a:p>
            <a:endParaRPr lang="en-US" sz="2800" dirty="0">
              <a:latin typeface="Times New Roman" pitchFamily="18" charset="0"/>
              <a:cs typeface="Times New Roman" pitchFamily="18" charset="0"/>
            </a:endParaRPr>
          </a:p>
        </p:txBody>
      </p:sp>
      <p:sp>
        <p:nvSpPr>
          <p:cNvPr id="4" name="Rectangle 3"/>
          <p:cNvSpPr/>
          <p:nvPr/>
        </p:nvSpPr>
        <p:spPr>
          <a:xfrm>
            <a:off x="4800600" y="2209800"/>
            <a:ext cx="4343400" cy="4247317"/>
          </a:xfrm>
          <a:prstGeom prst="rect">
            <a:avLst/>
          </a:prstGeom>
        </p:spPr>
        <p:txBody>
          <a:bodyPr wrap="square">
            <a:spAutoFit/>
          </a:bodyPr>
          <a:lstStyle/>
          <a:p>
            <a:r>
              <a:rPr lang="en-US" sz="2800" dirty="0">
                <a:latin typeface="Times New Roman" pitchFamily="18" charset="0"/>
                <a:cs typeface="Times New Roman" pitchFamily="18" charset="0"/>
              </a:rPr>
              <a:t>Diagnosis comes after assessment</a:t>
            </a:r>
          </a:p>
          <a:p>
            <a:r>
              <a:rPr lang="en-US" sz="2800" dirty="0">
                <a:latin typeface="Times New Roman" pitchFamily="18" charset="0"/>
                <a:cs typeface="Times New Roman" pitchFamily="18" charset="0"/>
              </a:rPr>
              <a:t>Diagnosis is a decision</a:t>
            </a:r>
          </a:p>
          <a:p>
            <a:r>
              <a:rPr lang="en-US" sz="2800" dirty="0">
                <a:latin typeface="Times New Roman" pitchFamily="18" charset="0"/>
                <a:cs typeface="Times New Roman" pitchFamily="18" charset="0"/>
              </a:rPr>
              <a:t>Identify disorder that fits symptom profile</a:t>
            </a:r>
          </a:p>
          <a:p>
            <a:r>
              <a:rPr lang="en-US" sz="2800" dirty="0">
                <a:latin typeface="Times New Roman" pitchFamily="18" charset="0"/>
                <a:cs typeface="Times New Roman" pitchFamily="18" charset="0"/>
              </a:rPr>
              <a:t>Helps for problem identification, discover cause of problem and treat problem scientifically</a:t>
            </a:r>
          </a:p>
          <a:p>
            <a:endParaRPr lang="en-US" dirty="0"/>
          </a:p>
        </p:txBody>
      </p:sp>
      <p:sp>
        <p:nvSpPr>
          <p:cNvPr id="5" name="Rectangle 4"/>
          <p:cNvSpPr/>
          <p:nvPr/>
        </p:nvSpPr>
        <p:spPr>
          <a:xfrm>
            <a:off x="1143000" y="1600200"/>
            <a:ext cx="2057400" cy="523220"/>
          </a:xfrm>
          <a:prstGeom prst="rect">
            <a:avLst/>
          </a:prstGeom>
        </p:spPr>
        <p:txBody>
          <a:bodyPr wrap="square">
            <a:spAutoFit/>
          </a:bodyPr>
          <a:lstStyle/>
          <a:p>
            <a:r>
              <a:rPr lang="en-US" sz="2800" b="1" dirty="0">
                <a:solidFill>
                  <a:srgbClr val="002060"/>
                </a:solidFill>
                <a:latin typeface="Times New Roman" pitchFamily="18" charset="0"/>
                <a:cs typeface="Times New Roman" pitchFamily="18" charset="0"/>
              </a:rPr>
              <a:t>Assessment </a:t>
            </a:r>
            <a:endParaRPr lang="en-US" b="1" dirty="0">
              <a:solidFill>
                <a:srgbClr val="002060"/>
              </a:solidFill>
              <a:latin typeface="Times New Roman" pitchFamily="18" charset="0"/>
              <a:cs typeface="Times New Roman" pitchFamily="18" charset="0"/>
            </a:endParaRPr>
          </a:p>
        </p:txBody>
      </p:sp>
      <p:sp>
        <p:nvSpPr>
          <p:cNvPr id="6" name="Rectangle 5"/>
          <p:cNvSpPr/>
          <p:nvPr/>
        </p:nvSpPr>
        <p:spPr>
          <a:xfrm>
            <a:off x="5334000" y="1600200"/>
            <a:ext cx="1676400" cy="523220"/>
          </a:xfrm>
          <a:prstGeom prst="rect">
            <a:avLst/>
          </a:prstGeom>
        </p:spPr>
        <p:txBody>
          <a:bodyPr wrap="square">
            <a:spAutoFit/>
          </a:bodyPr>
          <a:lstStyle/>
          <a:p>
            <a:r>
              <a:rPr lang="en-US" sz="2800" dirty="0">
                <a:solidFill>
                  <a:srgbClr val="002060"/>
                </a:solidFill>
                <a:latin typeface="Times New Roman" pitchFamily="18" charset="0"/>
                <a:cs typeface="Times New Roman" pitchFamily="18" charset="0"/>
              </a:rPr>
              <a:t>Diagnosis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r>
              <a:rPr lang="en-US" dirty="0">
                <a:latin typeface="Times New Roman" pitchFamily="18" charset="0"/>
                <a:cs typeface="Times New Roman" pitchFamily="18" charset="0"/>
              </a:rPr>
              <a:t>a. True Positive (TP)</a:t>
            </a:r>
          </a:p>
        </p:txBody>
      </p:sp>
      <p:sp>
        <p:nvSpPr>
          <p:cNvPr id="3" name="Content Placeholder 2"/>
          <p:cNvSpPr>
            <a:spLocks noGrp="1"/>
          </p:cNvSpPr>
          <p:nvPr>
            <p:ph idx="1"/>
          </p:nvPr>
        </p:nvSpPr>
        <p:spPr>
          <a:xfrm>
            <a:off x="457200" y="762000"/>
            <a:ext cx="8229600" cy="5364163"/>
          </a:xfrm>
        </p:spPr>
        <p:txBody>
          <a:bodyPr>
            <a:normAutofit fontScale="92500" lnSpcReduction="10000"/>
          </a:bodyPr>
          <a:lstStyle/>
          <a:p>
            <a:pPr>
              <a:defRPr/>
            </a:pPr>
            <a:r>
              <a:rPr lang="en-US" dirty="0">
                <a:latin typeface="Times New Roman" pitchFamily="18" charset="0"/>
                <a:cs typeface="Times New Roman" pitchFamily="18" charset="0"/>
              </a:rPr>
              <a:t>Individuals who perform poorly on screening measures are called </a:t>
            </a:r>
            <a:r>
              <a:rPr lang="en-US" b="1" dirty="0">
                <a:solidFill>
                  <a:srgbClr val="C00000"/>
                </a:solidFill>
                <a:latin typeface="Times New Roman" pitchFamily="18" charset="0"/>
                <a:cs typeface="Times New Roman" pitchFamily="18" charset="0"/>
              </a:rPr>
              <a:t>“at risk,”</a:t>
            </a:r>
          </a:p>
          <a:p>
            <a:pPr>
              <a:defRPr/>
            </a:pPr>
            <a:r>
              <a:rPr lang="en-US" dirty="0">
                <a:latin typeface="Times New Roman" pitchFamily="18" charset="0"/>
                <a:cs typeface="Times New Roman" pitchFamily="18" charset="0"/>
              </a:rPr>
              <a:t>When individuals are identified as having the problem or disability using the screening measure and also demonstrate the same problem or disability during the follow up assessment, they are called </a:t>
            </a:r>
            <a:r>
              <a:rPr lang="en-US" b="1" dirty="0">
                <a:latin typeface="Times New Roman" pitchFamily="18" charset="0"/>
                <a:cs typeface="Times New Roman" pitchFamily="18" charset="0"/>
              </a:rPr>
              <a:t>“</a:t>
            </a:r>
            <a:r>
              <a:rPr lang="en-US" b="1" dirty="0">
                <a:solidFill>
                  <a:srgbClr val="C00000"/>
                </a:solidFill>
                <a:latin typeface="Times New Roman" pitchFamily="18" charset="0"/>
                <a:cs typeface="Times New Roman" pitchFamily="18" charset="0"/>
              </a:rPr>
              <a:t>True Positive,”</a:t>
            </a:r>
            <a:endParaRPr lang="en-US" dirty="0">
              <a:solidFill>
                <a:srgbClr val="C00000"/>
              </a:solidFill>
              <a:latin typeface="Times New Roman" pitchFamily="18" charset="0"/>
              <a:cs typeface="Times New Roman" pitchFamily="18" charset="0"/>
            </a:endParaRPr>
          </a:p>
          <a:p>
            <a:pPr>
              <a:defRPr/>
            </a:pPr>
            <a:r>
              <a:rPr lang="en-US" b="1" dirty="0">
                <a:latin typeface="Times New Roman" pitchFamily="18" charset="0"/>
                <a:cs typeface="Times New Roman" pitchFamily="18" charset="0"/>
              </a:rPr>
              <a:t>True Positive (TP):</a:t>
            </a:r>
            <a:r>
              <a:rPr lang="en-US" dirty="0">
                <a:latin typeface="Times New Roman" pitchFamily="18" charset="0"/>
                <a:cs typeface="Times New Roman" pitchFamily="18" charset="0"/>
              </a:rPr>
              <a:t> Screened children as having some problems, who are also correctly diagnosed as having the problem</a:t>
            </a:r>
            <a:endParaRPr lang="en-US" b="1" dirty="0">
              <a:latin typeface="Times New Roman" pitchFamily="18" charset="0"/>
              <a:cs typeface="Times New Roman" pitchFamily="18" charset="0"/>
            </a:endParaRPr>
          </a:p>
          <a:p>
            <a:pPr>
              <a:defRPr/>
            </a:pPr>
            <a:r>
              <a:rPr lang="en-US" b="1" dirty="0">
                <a:latin typeface="Times New Roman" pitchFamily="18" charset="0"/>
                <a:cs typeface="Times New Roman" pitchFamily="18" charset="0"/>
              </a:rPr>
              <a:t>Hit Rate</a:t>
            </a:r>
            <a:r>
              <a:rPr lang="en-US" dirty="0">
                <a:latin typeface="Times New Roman" pitchFamily="18" charset="0"/>
                <a:cs typeface="Times New Roman" pitchFamily="18" charset="0"/>
              </a:rPr>
              <a:t> is the proportion of accurate positive decisions.</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lstStyle/>
          <a:p>
            <a:r>
              <a:rPr lang="en-US" dirty="0">
                <a:latin typeface="Times New Roman" pitchFamily="18" charset="0"/>
                <a:cs typeface="Times New Roman" pitchFamily="18" charset="0"/>
              </a:rPr>
              <a:t>b. False Positive (FP)</a:t>
            </a:r>
          </a:p>
        </p:txBody>
      </p:sp>
      <p:sp>
        <p:nvSpPr>
          <p:cNvPr id="3" name="Content Placeholder 2"/>
          <p:cNvSpPr>
            <a:spLocks noGrp="1"/>
          </p:cNvSpPr>
          <p:nvPr>
            <p:ph idx="1"/>
          </p:nvPr>
        </p:nvSpPr>
        <p:spPr>
          <a:xfrm>
            <a:off x="457200" y="838200"/>
            <a:ext cx="8229600" cy="5287963"/>
          </a:xfrm>
        </p:spPr>
        <p:txBody>
          <a:bodyPr/>
          <a:lstStyle/>
          <a:p>
            <a:pPr algn="just">
              <a:defRPr/>
            </a:pPr>
            <a:r>
              <a:rPr lang="en-US" dirty="0">
                <a:latin typeface="Times New Roman" pitchFamily="18" charset="0"/>
                <a:cs typeface="Times New Roman" pitchFamily="18" charset="0"/>
              </a:rPr>
              <a:t>Individuals who perform poorly on screening measure but do well on later follow up assessment are </a:t>
            </a:r>
            <a:r>
              <a:rPr lang="en-US" b="1" dirty="0">
                <a:solidFill>
                  <a:srgbClr val="C00000"/>
                </a:solidFill>
                <a:latin typeface="Times New Roman" pitchFamily="18" charset="0"/>
                <a:cs typeface="Times New Roman" pitchFamily="18" charset="0"/>
              </a:rPr>
              <a:t>“false positives,”</a:t>
            </a:r>
            <a:r>
              <a:rPr lang="en-US" dirty="0">
                <a:solidFill>
                  <a:srgbClr val="C00000"/>
                </a:solidFill>
                <a:latin typeface="Times New Roman" pitchFamily="18" charset="0"/>
                <a:cs typeface="Times New Roman" pitchFamily="18" charset="0"/>
              </a:rPr>
              <a:t> </a:t>
            </a:r>
            <a:r>
              <a:rPr lang="en-US" dirty="0">
                <a:latin typeface="Times New Roman" pitchFamily="18" charset="0"/>
                <a:cs typeface="Times New Roman" pitchFamily="18" charset="0"/>
              </a:rPr>
              <a:t>which shows that they do not have the condition for which they were screened,</a:t>
            </a:r>
          </a:p>
          <a:p>
            <a:pPr algn="just">
              <a:defRPr/>
            </a:pPr>
            <a:r>
              <a:rPr lang="en-US" b="1" dirty="0">
                <a:latin typeface="Times New Roman" pitchFamily="18" charset="0"/>
                <a:cs typeface="Times New Roman" pitchFamily="18" charset="0"/>
              </a:rPr>
              <a:t>False Positive (FP): </a:t>
            </a:r>
            <a:r>
              <a:rPr lang="en-US" dirty="0">
                <a:latin typeface="Times New Roman" pitchFamily="18" charset="0"/>
                <a:cs typeface="Times New Roman" pitchFamily="18" charset="0"/>
              </a:rPr>
              <a:t>Screened children as having some problems but later turn out to be normal or healthy; they are incorrectly identified as having the problem, </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lstStyle/>
          <a:p>
            <a:r>
              <a:rPr lang="en-US" dirty="0">
                <a:latin typeface="Times New Roman" pitchFamily="18" charset="0"/>
                <a:cs typeface="Times New Roman" pitchFamily="18" charset="0"/>
              </a:rPr>
              <a:t>c. False Negative (FN)</a:t>
            </a:r>
          </a:p>
        </p:txBody>
      </p:sp>
      <p:sp>
        <p:nvSpPr>
          <p:cNvPr id="3" name="Content Placeholder 2"/>
          <p:cNvSpPr>
            <a:spLocks noGrp="1"/>
          </p:cNvSpPr>
          <p:nvPr>
            <p:ph idx="1"/>
          </p:nvPr>
        </p:nvSpPr>
        <p:spPr>
          <a:xfrm>
            <a:off x="457200" y="990600"/>
            <a:ext cx="8229600" cy="5135563"/>
          </a:xfrm>
        </p:spPr>
        <p:txBody>
          <a:bodyPr>
            <a:normAutofit lnSpcReduction="10000"/>
          </a:bodyPr>
          <a:lstStyle/>
          <a:p>
            <a:pPr>
              <a:defRPr/>
            </a:pPr>
            <a:r>
              <a:rPr lang="en-US" dirty="0">
                <a:latin typeface="Times New Roman" pitchFamily="18" charset="0"/>
                <a:cs typeface="Times New Roman" pitchFamily="18" charset="0"/>
              </a:rPr>
              <a:t>Individuals who were considered ‘normal’ or without any problems using the screening measure but later they evidence the very problem for which the screening was conducted and they are said to be</a:t>
            </a:r>
            <a:r>
              <a:rPr lang="en-US" b="1" dirty="0">
                <a:latin typeface="Times New Roman" pitchFamily="18" charset="0"/>
                <a:cs typeface="Times New Roman" pitchFamily="18" charset="0"/>
              </a:rPr>
              <a:t> </a:t>
            </a:r>
            <a:r>
              <a:rPr lang="en-US" b="1" dirty="0">
                <a:solidFill>
                  <a:srgbClr val="C00000"/>
                </a:solidFill>
                <a:latin typeface="Times New Roman" pitchFamily="18" charset="0"/>
                <a:cs typeface="Times New Roman" pitchFamily="18" charset="0"/>
              </a:rPr>
              <a:t>“false negatives”</a:t>
            </a:r>
            <a:r>
              <a:rPr lang="en-US" dirty="0">
                <a:solidFill>
                  <a:srgbClr val="C00000"/>
                </a:solidFill>
                <a:latin typeface="Times New Roman" pitchFamily="18" charset="0"/>
                <a:cs typeface="Times New Roman" pitchFamily="18" charset="0"/>
              </a:rPr>
              <a:t>. </a:t>
            </a:r>
          </a:p>
          <a:p>
            <a:pPr>
              <a:defRPr/>
            </a:pPr>
            <a:r>
              <a:rPr lang="en-US" b="1" dirty="0">
                <a:latin typeface="Times New Roman" pitchFamily="18" charset="0"/>
                <a:cs typeface="Times New Roman" pitchFamily="18" charset="0"/>
              </a:rPr>
              <a:t>False Negative (FN): </a:t>
            </a:r>
            <a:r>
              <a:rPr lang="en-US" dirty="0">
                <a:latin typeface="Times New Roman" pitchFamily="18" charset="0"/>
                <a:cs typeface="Times New Roman" pitchFamily="18" charset="0"/>
              </a:rPr>
              <a:t>Children screened as normal or without the target problem but found out as having the problem during the assessment; such kind of children are wrongly left behind as if they had no problem. </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d. True Negative (TN)</a:t>
            </a:r>
          </a:p>
        </p:txBody>
      </p:sp>
      <p:sp>
        <p:nvSpPr>
          <p:cNvPr id="3" name="Content Placeholder 2"/>
          <p:cNvSpPr>
            <a:spLocks noGrp="1"/>
          </p:cNvSpPr>
          <p:nvPr>
            <p:ph idx="1"/>
          </p:nvPr>
        </p:nvSpPr>
        <p:spPr/>
        <p:txBody>
          <a:bodyPr>
            <a:normAutofit fontScale="92500" lnSpcReduction="10000"/>
          </a:bodyPr>
          <a:lstStyle/>
          <a:p>
            <a:pPr>
              <a:defRPr/>
            </a:pPr>
            <a:r>
              <a:rPr lang="en-US" b="1" dirty="0">
                <a:latin typeface="Times New Roman" pitchFamily="18" charset="0"/>
                <a:cs typeface="Times New Roman" pitchFamily="18" charset="0"/>
              </a:rPr>
              <a:t>“True Negatives”</a:t>
            </a:r>
            <a:r>
              <a:rPr lang="en-US" dirty="0">
                <a:latin typeface="Times New Roman" pitchFamily="18" charset="0"/>
                <a:cs typeface="Times New Roman" pitchFamily="18" charset="0"/>
              </a:rPr>
              <a:t> are individuals who were considered normal or without any problems using the screening measure and later on found out to be, or confirmed, without the problem.</a:t>
            </a:r>
          </a:p>
          <a:p>
            <a:pPr>
              <a:defRPr/>
            </a:pPr>
            <a:r>
              <a:rPr lang="en-US" b="1" dirty="0">
                <a:latin typeface="Times New Roman" pitchFamily="18" charset="0"/>
                <a:cs typeface="Times New Roman" pitchFamily="18" charset="0"/>
              </a:rPr>
              <a:t>True Negative (TN):</a:t>
            </a:r>
            <a:r>
              <a:rPr lang="en-US" dirty="0">
                <a:latin typeface="Times New Roman" pitchFamily="18" charset="0"/>
                <a:cs typeface="Times New Roman" pitchFamily="18" charset="0"/>
              </a:rPr>
              <a:t> Children screened as normal or without the target problem are also proven to have no problem in the follow up assessment; i.e., such children are correctly identified as having no problem which the assessment is trying to find out.</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B050"/>
                </a:solidFill>
                <a:latin typeface="Times New Roman" pitchFamily="18" charset="0"/>
                <a:cs typeface="Times New Roman" pitchFamily="18" charset="0"/>
              </a:rPr>
              <a:t>1.2.Purposes of Assessment</a:t>
            </a:r>
            <a:endParaRPr lang="en-US"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20000"/>
          </a:bodyPr>
          <a:lstStyle/>
          <a:p>
            <a:r>
              <a:rPr lang="en-US" sz="3300" dirty="0">
                <a:solidFill>
                  <a:srgbClr val="7030A0"/>
                </a:solidFill>
                <a:latin typeface="Times New Roman" pitchFamily="18" charset="0"/>
                <a:cs typeface="Times New Roman" pitchFamily="18" charset="0"/>
              </a:rPr>
              <a:t>Screening </a:t>
            </a:r>
          </a:p>
          <a:p>
            <a:r>
              <a:rPr lang="en-US" sz="3300" dirty="0">
                <a:solidFill>
                  <a:srgbClr val="7030A0"/>
                </a:solidFill>
                <a:latin typeface="Times New Roman" pitchFamily="18" charset="0"/>
                <a:cs typeface="Times New Roman" pitchFamily="18" charset="0"/>
              </a:rPr>
              <a:t>Problem solving</a:t>
            </a:r>
          </a:p>
          <a:p>
            <a:r>
              <a:rPr lang="en-US" sz="3300" dirty="0">
                <a:solidFill>
                  <a:srgbClr val="7030A0"/>
                </a:solidFill>
                <a:latin typeface="Times New Roman" pitchFamily="18" charset="0"/>
                <a:cs typeface="Times New Roman" pitchFamily="18" charset="0"/>
              </a:rPr>
              <a:t>Identification/Diagnosis</a:t>
            </a:r>
          </a:p>
          <a:p>
            <a:r>
              <a:rPr lang="en-US" sz="3300" dirty="0">
                <a:solidFill>
                  <a:srgbClr val="7030A0"/>
                </a:solidFill>
                <a:latin typeface="Times New Roman" pitchFamily="18" charset="0"/>
                <a:cs typeface="Times New Roman" pitchFamily="18" charset="0"/>
              </a:rPr>
              <a:t>Classification/Placement</a:t>
            </a:r>
          </a:p>
          <a:p>
            <a:r>
              <a:rPr lang="en-US" sz="3300" dirty="0">
                <a:solidFill>
                  <a:srgbClr val="7030A0"/>
                </a:solidFill>
                <a:latin typeface="Times New Roman" pitchFamily="18" charset="0"/>
                <a:cs typeface="Times New Roman" pitchFamily="18" charset="0"/>
              </a:rPr>
              <a:t>Counseling and Rehabilitation</a:t>
            </a:r>
          </a:p>
          <a:p>
            <a:r>
              <a:rPr lang="en-US" sz="3300" dirty="0">
                <a:solidFill>
                  <a:srgbClr val="7030A0"/>
                </a:solidFill>
                <a:latin typeface="Times New Roman" pitchFamily="18" charset="0"/>
                <a:cs typeface="Times New Roman" pitchFamily="18" charset="0"/>
              </a:rPr>
              <a:t>Progress Evaluation</a:t>
            </a:r>
          </a:p>
          <a:p>
            <a:pPr>
              <a:buClr>
                <a:srgbClr val="0BD0D9"/>
              </a:buClr>
              <a:defRPr/>
            </a:pPr>
            <a:r>
              <a:rPr lang="en-US" sz="3300" dirty="0">
                <a:solidFill>
                  <a:srgbClr val="7030A0"/>
                </a:solidFill>
                <a:latin typeface="Times New Roman" pitchFamily="18" charset="0"/>
                <a:cs typeface="Times New Roman" pitchFamily="18" charset="0"/>
              </a:rPr>
              <a:t>Making a referral</a:t>
            </a:r>
          </a:p>
          <a:p>
            <a:pPr>
              <a:buClr>
                <a:srgbClr val="0BD0D9"/>
              </a:buClr>
              <a:defRPr/>
            </a:pPr>
            <a:r>
              <a:rPr lang="en-US" sz="3300" dirty="0">
                <a:solidFill>
                  <a:srgbClr val="7030A0"/>
                </a:solidFill>
                <a:latin typeface="Times New Roman" pitchFamily="18" charset="0"/>
                <a:cs typeface="Times New Roman" pitchFamily="18" charset="0"/>
              </a:rPr>
              <a:t>Determining Eligibility</a:t>
            </a:r>
          </a:p>
          <a:p>
            <a:pPr>
              <a:buClr>
                <a:srgbClr val="0BD0D9"/>
              </a:buClr>
              <a:defRPr/>
            </a:pPr>
            <a:r>
              <a:rPr lang="en-US" sz="3300" dirty="0">
                <a:solidFill>
                  <a:srgbClr val="7030A0"/>
                </a:solidFill>
                <a:latin typeface="Times New Roman" pitchFamily="18" charset="0"/>
                <a:cs typeface="Times New Roman" pitchFamily="18" charset="0"/>
              </a:rPr>
              <a:t>Program planning</a:t>
            </a:r>
          </a:p>
          <a:p>
            <a:pPr>
              <a:buClr>
                <a:srgbClr val="0BD0D9"/>
              </a:buClr>
              <a:defRPr/>
            </a:pPr>
            <a:r>
              <a:rPr lang="en-US" sz="3300" dirty="0">
                <a:solidFill>
                  <a:srgbClr val="7030A0"/>
                </a:solidFill>
                <a:latin typeface="Times New Roman" pitchFamily="18" charset="0"/>
                <a:cs typeface="Times New Roman" pitchFamily="18" charset="0"/>
              </a:rPr>
              <a:t>*Decision Making*</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solidFill>
                  <a:srgbClr val="002060"/>
                </a:solidFill>
                <a:latin typeface="Times New Roman" pitchFamily="18" charset="0"/>
                <a:cs typeface="Times New Roman" pitchFamily="18" charset="0"/>
              </a:rPr>
              <a:t>Decision Making in the Assessment Process</a:t>
            </a:r>
          </a:p>
        </p:txBody>
      </p:sp>
      <p:sp>
        <p:nvSpPr>
          <p:cNvPr id="3" name="Content Placeholder 2"/>
          <p:cNvSpPr>
            <a:spLocks noGrp="1"/>
          </p:cNvSpPr>
          <p:nvPr>
            <p:ph idx="1"/>
          </p:nvPr>
        </p:nvSpPr>
        <p:spPr>
          <a:xfrm>
            <a:off x="0" y="1600200"/>
            <a:ext cx="9144000" cy="4953000"/>
          </a:xfrm>
        </p:spPr>
        <p:txBody>
          <a:bodyPr>
            <a:normAutofit/>
          </a:bodyPr>
          <a:lstStyle/>
          <a:p>
            <a:pPr algn="just"/>
            <a:r>
              <a:rPr lang="en-US" dirty="0">
                <a:latin typeface="Times New Roman" pitchFamily="18" charset="0"/>
                <a:cs typeface="Times New Roman" pitchFamily="18" charset="0"/>
              </a:rPr>
              <a:t>Assessment in </a:t>
            </a:r>
            <a:r>
              <a:rPr lang="en-US" b="1" dirty="0">
                <a:latin typeface="Times New Roman" pitchFamily="18" charset="0"/>
                <a:cs typeface="Times New Roman" pitchFamily="18" charset="0"/>
              </a:rPr>
              <a:t>special needs education </a:t>
            </a:r>
            <a:r>
              <a:rPr lang="en-US" dirty="0">
                <a:latin typeface="Times New Roman" pitchFamily="18" charset="0"/>
                <a:cs typeface="Times New Roman" pitchFamily="18" charset="0"/>
              </a:rPr>
              <a:t>is a process that involves collecting information about a student for the purpose of making decisions about an individual. </a:t>
            </a:r>
          </a:p>
          <a:p>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Assessment plays a critical role in the determination of</a:t>
            </a:r>
            <a:r>
              <a:rPr lang="en-US" b="1" dirty="0">
                <a:latin typeface="Times New Roman" pitchFamily="18" charset="0"/>
                <a:cs typeface="Times New Roman" pitchFamily="18" charset="0"/>
              </a:rPr>
              <a:t> </a:t>
            </a:r>
            <a:r>
              <a:rPr lang="en-US" dirty="0">
                <a:latin typeface="Times New Roman" pitchFamily="18" charset="0"/>
                <a:cs typeface="Times New Roman" pitchFamily="18" charset="0"/>
              </a:rPr>
              <a:t>important decisions</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676400"/>
          </a:xfrm>
        </p:spPr>
        <p:txBody>
          <a:bodyPr>
            <a:normAutofit fontScale="90000"/>
          </a:bodyPr>
          <a:lstStyle/>
          <a:p>
            <a:br>
              <a:rPr lang="en-US" b="1" dirty="0">
                <a:solidFill>
                  <a:srgbClr val="FFFF00"/>
                </a:solidFill>
              </a:rPr>
            </a:br>
            <a:r>
              <a:rPr lang="en-US" b="1" dirty="0">
                <a:solidFill>
                  <a:srgbClr val="C00000"/>
                </a:solidFill>
                <a:latin typeface="Times New Roman" pitchFamily="18" charset="0"/>
                <a:cs typeface="Times New Roman" pitchFamily="18" charset="0"/>
              </a:rPr>
              <a:t>Unit One</a:t>
            </a:r>
            <a:br>
              <a:rPr lang="en-US" b="1" dirty="0">
                <a:solidFill>
                  <a:srgbClr val="C00000"/>
                </a:solidFill>
                <a:latin typeface="Times New Roman" pitchFamily="18" charset="0"/>
                <a:cs typeface="Times New Roman" pitchFamily="18" charset="0"/>
              </a:rPr>
            </a:br>
            <a:r>
              <a:rPr lang="en-US" b="1" dirty="0">
                <a:solidFill>
                  <a:srgbClr val="C00000"/>
                </a:solidFill>
                <a:latin typeface="Times New Roman" pitchFamily="18" charset="0"/>
                <a:cs typeface="Times New Roman" pitchFamily="18" charset="0"/>
              </a:rPr>
              <a:t>Overview of Assessment</a:t>
            </a:r>
            <a:br>
              <a:rPr lang="en-US" b="1" dirty="0">
                <a:solidFill>
                  <a:srgbClr val="FFFF00"/>
                </a:solidFill>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0" y="1600200"/>
            <a:ext cx="9144000" cy="4525963"/>
          </a:xfrm>
        </p:spPr>
        <p:txBody>
          <a:bodyPr/>
          <a:lstStyle/>
          <a:p>
            <a:pPr marL="539496" indent="-457200">
              <a:buNone/>
            </a:pPr>
            <a:r>
              <a:rPr lang="en-US" dirty="0">
                <a:solidFill>
                  <a:prstClr val="black"/>
                </a:solidFill>
                <a:latin typeface="Times New Roman" pitchFamily="18" charset="0"/>
                <a:cs typeface="Times New Roman" pitchFamily="18" charset="0"/>
              </a:rPr>
              <a:t>1.1Defining assessment and related terms</a:t>
            </a:r>
            <a:endParaRPr lang="en-US" dirty="0">
              <a:latin typeface="Times New Roman" pitchFamily="18" charset="0"/>
              <a:cs typeface="Times New Roman" pitchFamily="18" charset="0"/>
            </a:endParaRPr>
          </a:p>
          <a:p>
            <a:pPr marL="539496" indent="-457200">
              <a:buFont typeface="Wingdings" pitchFamily="2" charset="2"/>
              <a:buChar char="§"/>
            </a:pPr>
            <a:r>
              <a:rPr lang="en-US" dirty="0">
                <a:latin typeface="Times New Roman" pitchFamily="18" charset="0"/>
                <a:cs typeface="Times New Roman" pitchFamily="18" charset="0"/>
              </a:rPr>
              <a:t>Screening</a:t>
            </a:r>
          </a:p>
          <a:p>
            <a:pPr marL="539496" indent="-457200">
              <a:buFont typeface="Wingdings" pitchFamily="2" charset="2"/>
              <a:buChar char="§"/>
            </a:pPr>
            <a:r>
              <a:rPr lang="en-US" dirty="0">
                <a:latin typeface="Times New Roman" pitchFamily="18" charset="0"/>
                <a:cs typeface="Times New Roman" pitchFamily="18" charset="0"/>
              </a:rPr>
              <a:t>Test</a:t>
            </a:r>
          </a:p>
          <a:p>
            <a:pPr marL="539496" indent="-457200">
              <a:buFont typeface="Wingdings" pitchFamily="2" charset="2"/>
              <a:buChar char="§"/>
            </a:pPr>
            <a:r>
              <a:rPr lang="en-US" dirty="0">
                <a:latin typeface="Times New Roman" pitchFamily="18" charset="0"/>
                <a:cs typeface="Times New Roman" pitchFamily="18" charset="0"/>
              </a:rPr>
              <a:t>Evaluation</a:t>
            </a:r>
          </a:p>
          <a:p>
            <a:pPr marL="539496" indent="-457200">
              <a:buFont typeface="Wingdings" pitchFamily="2" charset="2"/>
              <a:buChar char="§"/>
            </a:pPr>
            <a:r>
              <a:rPr lang="en-US" dirty="0">
                <a:latin typeface="Times New Roman" pitchFamily="18" charset="0"/>
                <a:cs typeface="Times New Roman" pitchFamily="18" charset="0"/>
              </a:rPr>
              <a:t>Diagnosis/Identification.</a:t>
            </a:r>
            <a:endParaRPr lang="en-US" dirty="0">
              <a:effectLst>
                <a:outerShdw blurRad="50000" dist="30000" dir="5400000" algn="tl" rotWithShape="0">
                  <a:srgbClr val="000000">
                    <a:alpha val="30000"/>
                  </a:srgbClr>
                </a:outerShdw>
              </a:effectLst>
              <a:latin typeface="Times New Roman" pitchFamily="18" charset="0"/>
              <a:cs typeface="Times New Roman" pitchFamily="18" charset="0"/>
            </a:endParaRPr>
          </a:p>
          <a:p>
            <a:pPr marL="539496" indent="-457200">
              <a:buFont typeface="Wingdings" pitchFamily="2" charset="2"/>
              <a:buChar char="§"/>
            </a:pPr>
            <a:r>
              <a:rPr lang="en-US" dirty="0">
                <a:latin typeface="Times New Roman" pitchFamily="18" charset="0"/>
                <a:cs typeface="Times New Roman" pitchFamily="18" charset="0"/>
              </a:rPr>
              <a:t>Assessment</a:t>
            </a:r>
          </a:p>
          <a:p>
            <a:endParaRPr lang="en-US" dirty="0">
              <a:solidFill>
                <a:prstClr val="black"/>
              </a:solidFill>
              <a:latin typeface="Times New Roman" pitchFamily="18" charset="0"/>
              <a:cs typeface="Times New Roman" pitchFamily="18" charset="0"/>
            </a:endParaRP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a:latin typeface="Times New Roman" pitchFamily="18" charset="0"/>
                <a:cs typeface="Times New Roman" pitchFamily="18" charset="0"/>
              </a:rPr>
              <a:t>Decision Making in the Assessment Process…</a:t>
            </a:r>
          </a:p>
        </p:txBody>
      </p:sp>
      <p:sp>
        <p:nvSpPr>
          <p:cNvPr id="3" name="Content Placeholder 2"/>
          <p:cNvSpPr>
            <a:spLocks noGrp="1"/>
          </p:cNvSpPr>
          <p:nvPr>
            <p:ph idx="1"/>
          </p:nvPr>
        </p:nvSpPr>
        <p:spPr>
          <a:xfrm>
            <a:off x="457200" y="1447800"/>
            <a:ext cx="8686800" cy="4678363"/>
          </a:xfrm>
        </p:spPr>
        <p:txBody>
          <a:bodyPr>
            <a:normAutofit/>
          </a:bodyPr>
          <a:lstStyle/>
          <a:p>
            <a:pPr>
              <a:lnSpc>
                <a:spcPct val="80000"/>
              </a:lnSpc>
              <a:buNone/>
            </a:pPr>
            <a:r>
              <a:rPr lang="en-US" b="1" dirty="0">
                <a:latin typeface="Bookman Old Style" pitchFamily="18" charset="0"/>
              </a:rPr>
              <a:t>1</a:t>
            </a:r>
            <a:r>
              <a:rPr lang="en-US" b="1" dirty="0">
                <a:latin typeface="Times New Roman" pitchFamily="18" charset="0"/>
                <a:cs typeface="Times New Roman" pitchFamily="18" charset="0"/>
              </a:rPr>
              <a:t>.  Evaluation Decisions:  </a:t>
            </a:r>
          </a:p>
          <a:p>
            <a:pPr>
              <a:lnSpc>
                <a:spcPct val="80000"/>
              </a:lnSpc>
            </a:pPr>
            <a:r>
              <a:rPr lang="en-US" sz="3200" dirty="0">
                <a:latin typeface="Times New Roman" pitchFamily="18" charset="0"/>
                <a:cs typeface="Times New Roman" pitchFamily="18" charset="0"/>
              </a:rPr>
              <a:t>Information collected in the assessment process can provide detailed information of a student’s strengths, weaknesses, and overall progress.</a:t>
            </a:r>
          </a:p>
          <a:p>
            <a:pPr>
              <a:lnSpc>
                <a:spcPct val="80000"/>
              </a:lnSpc>
              <a:buFont typeface="Wingdings" pitchFamily="2" charset="2"/>
              <a:buNone/>
            </a:pPr>
            <a:r>
              <a:rPr lang="en-US" dirty="0">
                <a:latin typeface="Times New Roman" pitchFamily="18" charset="0"/>
                <a:cs typeface="Times New Roman" pitchFamily="18" charset="0"/>
              </a:rPr>
              <a:t>  </a:t>
            </a:r>
          </a:p>
          <a:p>
            <a:pPr marL="514350" indent="-514350">
              <a:lnSpc>
                <a:spcPct val="80000"/>
              </a:lnSpc>
              <a:buAutoNum type="arabicPeriod" startAt="2"/>
            </a:pPr>
            <a:r>
              <a:rPr lang="en-US" b="1" dirty="0">
                <a:latin typeface="Times New Roman" pitchFamily="18" charset="0"/>
                <a:cs typeface="Times New Roman" pitchFamily="18" charset="0"/>
              </a:rPr>
              <a:t>Diagnostic Decisions</a:t>
            </a:r>
            <a:r>
              <a:rPr lang="en-US" dirty="0">
                <a:latin typeface="Times New Roman" pitchFamily="18" charset="0"/>
                <a:cs typeface="Times New Roman" pitchFamily="18" charset="0"/>
              </a:rPr>
              <a:t>: </a:t>
            </a:r>
          </a:p>
          <a:p>
            <a:pPr marL="514350" indent="-514350">
              <a:lnSpc>
                <a:spcPct val="80000"/>
              </a:lnSpc>
            </a:pPr>
            <a:r>
              <a:rPr lang="en-US" sz="3200" dirty="0">
                <a:latin typeface="Times New Roman" pitchFamily="18" charset="0"/>
                <a:cs typeface="Times New Roman" pitchFamily="18" charset="0"/>
              </a:rPr>
              <a:t>Information collected in the assessment process can  provide detailed information of the specific nature of the student’s problems or disability.</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Times New Roman" pitchFamily="18" charset="0"/>
                <a:cs typeface="Times New Roman" pitchFamily="18" charset="0"/>
              </a:rPr>
              <a:t>Decision Making in the Assessment Process…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nSpc>
                <a:spcPct val="90000"/>
              </a:lnSpc>
              <a:buNone/>
            </a:pPr>
            <a:r>
              <a:rPr lang="en-US" sz="2400" b="1" dirty="0">
                <a:latin typeface="Times New Roman" pitchFamily="18" charset="0"/>
                <a:cs typeface="Times New Roman" pitchFamily="18" charset="0"/>
              </a:rPr>
              <a:t>3</a:t>
            </a:r>
            <a:r>
              <a:rPr lang="en-US" b="1" dirty="0">
                <a:latin typeface="Times New Roman" pitchFamily="18" charset="0"/>
                <a:cs typeface="Times New Roman" pitchFamily="18" charset="0"/>
              </a:rPr>
              <a:t>.  Eligibility Decisions:</a:t>
            </a:r>
            <a:r>
              <a:rPr lang="en-US" dirty="0">
                <a:latin typeface="Times New Roman" pitchFamily="18" charset="0"/>
                <a:cs typeface="Times New Roman" pitchFamily="18" charset="0"/>
              </a:rPr>
              <a:t> </a:t>
            </a:r>
          </a:p>
          <a:p>
            <a:pPr lvl="1">
              <a:lnSpc>
                <a:spcPct val="90000"/>
              </a:lnSpc>
            </a:pPr>
            <a:r>
              <a:rPr lang="en-US" dirty="0">
                <a:latin typeface="Times New Roman" pitchFamily="18" charset="0"/>
                <a:cs typeface="Times New Roman" pitchFamily="18" charset="0"/>
              </a:rPr>
              <a:t> Information collected in the assessment process can  provide detailed information of whether a child is eligible for special education services.</a:t>
            </a:r>
          </a:p>
          <a:p>
            <a:pPr>
              <a:lnSpc>
                <a:spcPct val="90000"/>
              </a:lnSpc>
            </a:pPr>
            <a:endParaRPr lang="en-US" dirty="0">
              <a:latin typeface="Times New Roman" pitchFamily="18" charset="0"/>
              <a:cs typeface="Times New Roman" pitchFamily="18" charset="0"/>
            </a:endParaRPr>
          </a:p>
          <a:p>
            <a:pPr>
              <a:lnSpc>
                <a:spcPct val="90000"/>
              </a:lnSpc>
              <a:buNone/>
            </a:pPr>
            <a:r>
              <a:rPr lang="en-US" b="1" dirty="0">
                <a:latin typeface="Times New Roman" pitchFamily="18" charset="0"/>
                <a:cs typeface="Times New Roman" pitchFamily="18" charset="0"/>
              </a:rPr>
              <a:t>4.  IEP (IEP Development) Decisions: </a:t>
            </a:r>
          </a:p>
          <a:p>
            <a:pPr lvl="1">
              <a:lnSpc>
                <a:spcPct val="90000"/>
              </a:lnSpc>
            </a:pPr>
            <a:r>
              <a:rPr lang="en-US" dirty="0">
                <a:latin typeface="Times New Roman" pitchFamily="18" charset="0"/>
                <a:cs typeface="Times New Roman" pitchFamily="18" charset="0"/>
              </a:rPr>
              <a:t>Information collected in the assessment process can  provide detailed information so that an Individualized Education Program (IEP) may be developed</a:t>
            </a:r>
          </a:p>
          <a:p>
            <a:endParaRPr lang="en-US"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Times New Roman" pitchFamily="18" charset="0"/>
                <a:cs typeface="Times New Roman" pitchFamily="18" charset="0"/>
              </a:rPr>
              <a:t>Decision Making in the Assessment Process…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None/>
            </a:pPr>
            <a:r>
              <a:rPr lang="en-US" sz="2400" b="1" dirty="0">
                <a:latin typeface="Bookman Old Style" pitchFamily="18" charset="0"/>
              </a:rPr>
              <a:t>5.  Educational Placement Decisions</a:t>
            </a:r>
          </a:p>
          <a:p>
            <a:pPr lvl="1"/>
            <a:r>
              <a:rPr lang="en-US" sz="2200" b="1" dirty="0">
                <a:solidFill>
                  <a:schemeClr val="hlink"/>
                </a:solidFill>
                <a:latin typeface="Bookman Old Style" pitchFamily="18" charset="0"/>
              </a:rPr>
              <a:t> </a:t>
            </a:r>
            <a:r>
              <a:rPr lang="en-US" sz="2200" dirty="0">
                <a:latin typeface="Bookman Old Style" pitchFamily="18" charset="0"/>
              </a:rPr>
              <a:t>Information collected in the assessment process can provide detailed information so that appropriate decisions may be made about the child’s educational placement.</a:t>
            </a:r>
          </a:p>
          <a:p>
            <a:pPr>
              <a:buFont typeface="Wingdings" pitchFamily="2" charset="2"/>
              <a:buNone/>
            </a:pPr>
            <a:endParaRPr lang="en-US" sz="2400" b="1" dirty="0">
              <a:latin typeface="Bookman Old Style" pitchFamily="18" charset="0"/>
            </a:endParaRPr>
          </a:p>
          <a:p>
            <a:pPr>
              <a:buNone/>
            </a:pPr>
            <a:r>
              <a:rPr lang="en-US" sz="2400" b="1" dirty="0">
                <a:latin typeface="Bookman Old Style" pitchFamily="18" charset="0"/>
              </a:rPr>
              <a:t>6.  Instructional Planning Decisions</a:t>
            </a:r>
          </a:p>
          <a:p>
            <a:pPr lvl="1"/>
            <a:r>
              <a:rPr lang="en-US" sz="2200" b="1" dirty="0">
                <a:latin typeface="Bookman Old Style" pitchFamily="18" charset="0"/>
              </a:rPr>
              <a:t> </a:t>
            </a:r>
            <a:r>
              <a:rPr lang="en-US" sz="2200" dirty="0">
                <a:latin typeface="Bookman Old Style" pitchFamily="18" charset="0"/>
              </a:rPr>
              <a:t>Information collected in the assessment process is critical in planning instruction appropriate to the child’s special social, academic, physical, and management needs.</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Times New Roman" pitchFamily="18" charset="0"/>
                <a:cs typeface="Times New Roman" pitchFamily="18" charset="0"/>
              </a:rPr>
              <a:t>Decision Making in the Assessment Process….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0" y="1524000"/>
            <a:ext cx="9144000" cy="5181600"/>
          </a:xfrm>
        </p:spPr>
        <p:txBody>
          <a:bodyPr>
            <a:normAutofit fontScale="47500" lnSpcReduction="20000"/>
          </a:bodyPr>
          <a:lstStyle/>
          <a:p>
            <a:r>
              <a:rPr lang="en-US" sz="4400" dirty="0">
                <a:latin typeface="Times New Roman" pitchFamily="18" charset="0"/>
                <a:cs typeface="Times New Roman" pitchFamily="18" charset="0"/>
              </a:rPr>
              <a:t>Screening Decisions:</a:t>
            </a:r>
          </a:p>
          <a:p>
            <a:pPr lvl="1"/>
            <a:r>
              <a:rPr lang="en-US" sz="4400" dirty="0">
                <a:latin typeface="Times New Roman" pitchFamily="18" charset="0"/>
                <a:cs typeface="Times New Roman" pitchFamily="18" charset="0"/>
              </a:rPr>
              <a:t> Are There Unrecognized Problems? </a:t>
            </a:r>
          </a:p>
          <a:p>
            <a:r>
              <a:rPr lang="en-US" sz="4400" dirty="0">
                <a:latin typeface="Times New Roman" pitchFamily="18" charset="0"/>
                <a:cs typeface="Times New Roman" pitchFamily="18" charset="0"/>
              </a:rPr>
              <a:t>Progress Monitoring Decisions:</a:t>
            </a:r>
          </a:p>
          <a:p>
            <a:pPr lvl="1"/>
            <a:r>
              <a:rPr lang="en-US" sz="4400" dirty="0">
                <a:latin typeface="Times New Roman" pitchFamily="18" charset="0"/>
                <a:cs typeface="Times New Roman" pitchFamily="18" charset="0"/>
              </a:rPr>
              <a:t> Is the Student Making Adequate Progress? </a:t>
            </a:r>
          </a:p>
          <a:p>
            <a:r>
              <a:rPr lang="en-US" sz="4400" dirty="0">
                <a:latin typeface="Times New Roman" pitchFamily="18" charset="0"/>
                <a:cs typeface="Times New Roman" pitchFamily="18" charset="0"/>
              </a:rPr>
              <a:t>Instructional Planning and Modification Decisions:</a:t>
            </a:r>
          </a:p>
          <a:p>
            <a:pPr lvl="1"/>
            <a:r>
              <a:rPr lang="en-US" sz="4400" dirty="0">
                <a:latin typeface="Times New Roman" pitchFamily="18" charset="0"/>
                <a:cs typeface="Times New Roman" pitchFamily="18" charset="0"/>
              </a:rPr>
              <a:t> What Can We Do to Enhance Competence and Build Capacity, and How Can We Do It? </a:t>
            </a:r>
          </a:p>
          <a:p>
            <a:r>
              <a:rPr lang="en-US" sz="4400" dirty="0">
                <a:latin typeface="Times New Roman" pitchFamily="18" charset="0"/>
                <a:cs typeface="Times New Roman" pitchFamily="18" charset="0"/>
              </a:rPr>
              <a:t>Resource Allocation Decisions: </a:t>
            </a:r>
          </a:p>
          <a:p>
            <a:pPr lvl="1"/>
            <a:r>
              <a:rPr lang="en-US" sz="4400" dirty="0">
                <a:latin typeface="Times New Roman" pitchFamily="18" charset="0"/>
                <a:cs typeface="Times New Roman" pitchFamily="18" charset="0"/>
              </a:rPr>
              <a:t>Are Additional Resources Necessary? </a:t>
            </a:r>
          </a:p>
          <a:p>
            <a:r>
              <a:rPr lang="en-US" sz="4400" dirty="0">
                <a:latin typeface="Times New Roman" pitchFamily="18" charset="0"/>
                <a:cs typeface="Times New Roman" pitchFamily="18" charset="0"/>
              </a:rPr>
              <a:t>Eligibility for Special Education Services Decisions:</a:t>
            </a:r>
          </a:p>
          <a:p>
            <a:pPr lvl="1"/>
            <a:r>
              <a:rPr lang="en-US" sz="4400" dirty="0">
                <a:latin typeface="Times New Roman" pitchFamily="18" charset="0"/>
                <a:cs typeface="Times New Roman" pitchFamily="18" charset="0"/>
              </a:rPr>
              <a:t> Is the Student Eligible for Special Education and Related Services? </a:t>
            </a:r>
          </a:p>
          <a:p>
            <a:r>
              <a:rPr lang="en-US" sz="4400" dirty="0">
                <a:latin typeface="Times New Roman" pitchFamily="18" charset="0"/>
                <a:cs typeface="Times New Roman" pitchFamily="18" charset="0"/>
              </a:rPr>
              <a:t>Program Evaluation: </a:t>
            </a:r>
          </a:p>
          <a:p>
            <a:pPr lvl="1"/>
            <a:r>
              <a:rPr lang="en-US" sz="4400" dirty="0">
                <a:latin typeface="Times New Roman" pitchFamily="18" charset="0"/>
                <a:cs typeface="Times New Roman" pitchFamily="18" charset="0"/>
              </a:rPr>
              <a:t>Are Instructional Programs Effective? </a:t>
            </a:r>
          </a:p>
          <a:p>
            <a:r>
              <a:rPr lang="en-US" sz="4400" dirty="0">
                <a:latin typeface="Times New Roman" pitchFamily="18" charset="0"/>
                <a:cs typeface="Times New Roman" pitchFamily="18" charset="0"/>
              </a:rPr>
              <a:t>Accountability Decisions:</a:t>
            </a:r>
          </a:p>
          <a:p>
            <a:pPr lvl="1"/>
            <a:r>
              <a:rPr lang="en-US" sz="4400" dirty="0">
                <a:latin typeface="Times New Roman" pitchFamily="18" charset="0"/>
                <a:cs typeface="Times New Roman" pitchFamily="18" charset="0"/>
              </a:rPr>
              <a:t> Does What We Do Lead to Desired Outcomes?</a:t>
            </a:r>
          </a:p>
          <a:p>
            <a:endParaRPr lang="en-US"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normAutofit/>
          </a:bodyPr>
          <a:lstStyle/>
          <a:p>
            <a:r>
              <a:rPr lang="en-US" sz="3600" b="1" dirty="0">
                <a:latin typeface="Times New Roman" pitchFamily="18" charset="0"/>
                <a:cs typeface="Times New Roman" pitchFamily="18" charset="0"/>
              </a:rPr>
              <a:t>1.3. Assessment Process and Concerns</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0" y="1143000"/>
            <a:ext cx="9144000" cy="5715000"/>
          </a:xfrm>
        </p:spPr>
        <p:txBody>
          <a:bodyPr>
            <a:normAutofit lnSpcReduction="10000"/>
          </a:bodyPr>
          <a:lstStyle/>
          <a:p>
            <a:pPr>
              <a:buNone/>
            </a:pPr>
            <a:r>
              <a:rPr lang="en-US" b="1" dirty="0">
                <a:latin typeface="Times New Roman" pitchFamily="18" charset="0"/>
                <a:cs typeface="Times New Roman" pitchFamily="18" charset="0"/>
              </a:rPr>
              <a:t>E.g. testing</a:t>
            </a:r>
          </a:p>
          <a:p>
            <a:r>
              <a:rPr lang="en-US" b="1" dirty="0">
                <a:latin typeface="Times New Roman" pitchFamily="18" charset="0"/>
                <a:cs typeface="Times New Roman" pitchFamily="18" charset="0"/>
              </a:rPr>
              <a:t>Before the Testing Begins</a:t>
            </a:r>
          </a:p>
          <a:p>
            <a:pPr lvl="1"/>
            <a:r>
              <a:rPr lang="en-US" dirty="0">
                <a:latin typeface="Times New Roman" pitchFamily="18" charset="0"/>
                <a:cs typeface="Times New Roman" pitchFamily="18" charset="0"/>
              </a:rPr>
              <a:t>Understand the purpose of the assessment (as stated in the manual)</a:t>
            </a:r>
          </a:p>
          <a:p>
            <a:pPr lvl="1"/>
            <a:r>
              <a:rPr lang="en-US" dirty="0">
                <a:latin typeface="Times New Roman" pitchFamily="18" charset="0"/>
                <a:cs typeface="Times New Roman" pitchFamily="18" charset="0"/>
              </a:rPr>
              <a:t>Read the test manual thoroughly</a:t>
            </a:r>
          </a:p>
          <a:p>
            <a:pPr lvl="1"/>
            <a:r>
              <a:rPr lang="en-US" dirty="0">
                <a:latin typeface="Times New Roman" pitchFamily="18" charset="0"/>
                <a:cs typeface="Times New Roman" pitchFamily="18" charset="0"/>
              </a:rPr>
              <a:t>Carefully review the test items</a:t>
            </a:r>
          </a:p>
          <a:p>
            <a:pPr lvl="1"/>
            <a:r>
              <a:rPr lang="en-US" dirty="0">
                <a:latin typeface="Times New Roman" pitchFamily="18" charset="0"/>
                <a:cs typeface="Times New Roman" pitchFamily="18" charset="0"/>
              </a:rPr>
              <a:t>Know the administrative procedures</a:t>
            </a:r>
          </a:p>
          <a:p>
            <a:pPr lvl="1"/>
            <a:r>
              <a:rPr lang="en-US" dirty="0">
                <a:latin typeface="Times New Roman" pitchFamily="18" charset="0"/>
                <a:cs typeface="Times New Roman" pitchFamily="18" charset="0"/>
              </a:rPr>
              <a:t>Organize the necessary materials and check to see that none are missing</a:t>
            </a:r>
          </a:p>
          <a:p>
            <a:pPr lvl="1"/>
            <a:r>
              <a:rPr lang="en-US" dirty="0">
                <a:latin typeface="Times New Roman" pitchFamily="18" charset="0"/>
                <a:cs typeface="Times New Roman" pitchFamily="18" charset="0"/>
              </a:rPr>
              <a:t>Reexamine the scoring procedures to verify that answers can be recorded correctly.</a:t>
            </a:r>
          </a:p>
          <a:p>
            <a:pPr lvl="1"/>
            <a:r>
              <a:rPr lang="en-US" sz="3200" dirty="0">
                <a:latin typeface="Times New Roman" pitchFamily="18" charset="0"/>
                <a:cs typeface="Times New Roman" pitchFamily="18" charset="0"/>
              </a:rPr>
              <a:t>Practice yourself</a:t>
            </a:r>
            <a:endParaRPr lang="en-US" dirty="0">
              <a:latin typeface="Times New Roman" pitchFamily="18" charset="0"/>
              <a:cs typeface="Times New Roman" pitchFamily="18" charset="0"/>
            </a:endParaRP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noAutofit/>
          </a:bodyPr>
          <a:lstStyle/>
          <a:p>
            <a:r>
              <a:rPr lang="en-US" sz="3600" b="1" dirty="0">
                <a:latin typeface="Times New Roman" pitchFamily="18" charset="0"/>
                <a:cs typeface="Times New Roman" pitchFamily="18" charset="0"/>
              </a:rPr>
              <a:t>Preparing to Administer an Assessment Instrument</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0" y="1752600"/>
            <a:ext cx="9144000" cy="5105400"/>
          </a:xfrm>
        </p:spPr>
        <p:txBody>
          <a:bodyPr>
            <a:normAutofit fontScale="92500" lnSpcReduction="10000"/>
          </a:bodyPr>
          <a:lstStyle/>
          <a:p>
            <a:r>
              <a:rPr lang="en-US" sz="3500" b="1" dirty="0">
                <a:latin typeface="Times New Roman" pitchFamily="18" charset="0"/>
                <a:cs typeface="Times New Roman" pitchFamily="18" charset="0"/>
              </a:rPr>
              <a:t>When the student arrives for assessment</a:t>
            </a:r>
          </a:p>
          <a:p>
            <a:pPr lvl="1"/>
            <a:r>
              <a:rPr lang="en-US" sz="3000" dirty="0">
                <a:latin typeface="Times New Roman" pitchFamily="18" charset="0"/>
                <a:cs typeface="Times New Roman" pitchFamily="18" charset="0"/>
              </a:rPr>
              <a:t>Establish and maintain rapport</a:t>
            </a:r>
          </a:p>
          <a:p>
            <a:pPr lvl="1"/>
            <a:r>
              <a:rPr lang="en-US" sz="3000" dirty="0">
                <a:latin typeface="Times New Roman" pitchFamily="18" charset="0"/>
                <a:cs typeface="Times New Roman" pitchFamily="18" charset="0"/>
              </a:rPr>
              <a:t>Convey a sense of confidence about the student’s performance and avoid statements such as ‘</a:t>
            </a:r>
            <a:r>
              <a:rPr lang="en-US" sz="3000" i="1" dirty="0">
                <a:latin typeface="Times New Roman" pitchFamily="18" charset="0"/>
                <a:cs typeface="Times New Roman" pitchFamily="18" charset="0"/>
              </a:rPr>
              <a:t>This is going to be a difficult test.</a:t>
            </a:r>
            <a:r>
              <a:rPr lang="en-US" sz="3000" dirty="0">
                <a:latin typeface="Times New Roman" pitchFamily="18" charset="0"/>
                <a:cs typeface="Times New Roman" pitchFamily="18" charset="0"/>
              </a:rPr>
              <a:t>’</a:t>
            </a:r>
          </a:p>
          <a:p>
            <a:pPr lvl="1"/>
            <a:r>
              <a:rPr lang="en-US" sz="3000" dirty="0">
                <a:latin typeface="Times New Roman" pitchFamily="18" charset="0"/>
                <a:cs typeface="Times New Roman" pitchFamily="18" charset="0"/>
              </a:rPr>
              <a:t>Be aware changes in lighting or noise level once the testing begins.</a:t>
            </a:r>
          </a:p>
          <a:p>
            <a:pPr lvl="1"/>
            <a:r>
              <a:rPr lang="en-US" sz="3000" dirty="0">
                <a:latin typeface="Times New Roman" pitchFamily="18" charset="0"/>
                <a:cs typeface="Times New Roman" pitchFamily="18" charset="0"/>
              </a:rPr>
              <a:t>Maintain neutrality during the testing.</a:t>
            </a:r>
          </a:p>
          <a:p>
            <a:pPr lvl="1"/>
            <a:r>
              <a:rPr lang="en-US" sz="3000" dirty="0">
                <a:latin typeface="Times New Roman" pitchFamily="18" charset="0"/>
                <a:cs typeface="Times New Roman" pitchFamily="18" charset="0"/>
              </a:rPr>
              <a:t>Carefully record student responses in the appropriate spaces on the test form.</a:t>
            </a:r>
          </a:p>
          <a:p>
            <a:pPr lvl="1"/>
            <a:r>
              <a:rPr lang="en-US" sz="3000" dirty="0">
                <a:latin typeface="Times New Roman" pitchFamily="18" charset="0"/>
                <a:cs typeface="Times New Roman" pitchFamily="18" charset="0"/>
              </a:rPr>
              <a:t>Be sensitive to the needs of the student.</a:t>
            </a:r>
          </a:p>
          <a:p>
            <a:endParaRPr lang="en-US" dirty="0">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Autofit/>
          </a:bodyPr>
          <a:lstStyle/>
          <a:p>
            <a:br>
              <a:rPr lang="en-US" sz="3600" b="1" dirty="0">
                <a:latin typeface="Times New Roman" pitchFamily="18" charset="0"/>
                <a:cs typeface="Times New Roman" pitchFamily="18" charset="0"/>
              </a:rPr>
            </a:br>
            <a:r>
              <a:rPr lang="en-US" sz="3600" b="1" dirty="0">
                <a:latin typeface="Times New Roman" pitchFamily="18" charset="0"/>
                <a:cs typeface="Times New Roman" pitchFamily="18" charset="0"/>
              </a:rPr>
              <a:t>Preparing to Administer an Assessment Instrument</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b="1" dirty="0">
                <a:latin typeface="Times New Roman" pitchFamily="18" charset="0"/>
                <a:cs typeface="Times New Roman" pitchFamily="18" charset="0"/>
              </a:rPr>
              <a:t>After the Testing is Completed</a:t>
            </a:r>
          </a:p>
          <a:p>
            <a:pPr lvl="1"/>
            <a:r>
              <a:rPr lang="en-US" sz="3200" dirty="0">
                <a:latin typeface="Times New Roman" pitchFamily="18" charset="0"/>
                <a:cs typeface="Times New Roman" pitchFamily="18" charset="0"/>
              </a:rPr>
              <a:t>Thank the student for participating</a:t>
            </a:r>
          </a:p>
          <a:p>
            <a:pPr lvl="1"/>
            <a:r>
              <a:rPr lang="en-US" sz="3200" dirty="0">
                <a:latin typeface="Times New Roman" pitchFamily="18" charset="0"/>
                <a:cs typeface="Times New Roman" pitchFamily="18" charset="0"/>
              </a:rPr>
              <a:t>Finish recording additional information; note any observation of the student</a:t>
            </a:r>
          </a:p>
          <a:p>
            <a:pPr lvl="1"/>
            <a:r>
              <a:rPr lang="en-US" sz="3200" dirty="0">
                <a:latin typeface="Times New Roman" pitchFamily="18" charset="0"/>
                <a:cs typeface="Times New Roman" pitchFamily="18" charset="0"/>
              </a:rPr>
              <a:t>Compute scores</a:t>
            </a:r>
          </a:p>
          <a:p>
            <a:pPr lvl="1"/>
            <a:r>
              <a:rPr lang="en-US" sz="3200" dirty="0">
                <a:latin typeface="Times New Roman" pitchFamily="18" charset="0"/>
                <a:cs typeface="Times New Roman" pitchFamily="18" charset="0"/>
              </a:rPr>
              <a:t>Interpret results</a:t>
            </a:r>
          </a:p>
          <a:p>
            <a:pPr lvl="1"/>
            <a:r>
              <a:rPr lang="en-US" sz="3200" dirty="0">
                <a:latin typeface="Times New Roman" pitchFamily="18" charset="0"/>
                <a:cs typeface="Times New Roman" pitchFamily="18" charset="0"/>
              </a:rPr>
              <a:t>Write reports</a:t>
            </a:r>
          </a:p>
          <a:p>
            <a:pPr lvl="1">
              <a:buNone/>
            </a:pPr>
            <a:endParaRPr lang="en-US" sz="2000" b="1" dirty="0"/>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latin typeface="Times New Roman" pitchFamily="18" charset="0"/>
                <a:cs typeface="Times New Roman" pitchFamily="18" charset="0"/>
              </a:rPr>
              <a:t>1.4 Steps in the Assessment Process</a:t>
            </a:r>
          </a:p>
        </p:txBody>
      </p:sp>
      <p:sp>
        <p:nvSpPr>
          <p:cNvPr id="3" name="Content Placeholder 2"/>
          <p:cNvSpPr>
            <a:spLocks noGrp="1"/>
          </p:cNvSpPr>
          <p:nvPr>
            <p:ph idx="1"/>
          </p:nvPr>
        </p:nvSpPr>
        <p:spPr>
          <a:xfrm>
            <a:off x="0" y="1295400"/>
            <a:ext cx="9144000" cy="5562600"/>
          </a:xfrm>
        </p:spPr>
        <p:txBody>
          <a:bodyPr>
            <a:normAutofit fontScale="92500" lnSpcReduction="20000"/>
          </a:bodyPr>
          <a:lstStyle/>
          <a:p>
            <a:pPr marL="514350" indent="-514350">
              <a:buAutoNum type="arabicPeriod"/>
            </a:pPr>
            <a:r>
              <a:rPr lang="en-US" dirty="0">
                <a:latin typeface="Times New Roman" pitchFamily="18" charset="0"/>
                <a:cs typeface="Times New Roman" pitchFamily="18" charset="0"/>
              </a:rPr>
              <a:t>Review referral information</a:t>
            </a:r>
          </a:p>
          <a:p>
            <a:pPr marL="514350" indent="-514350">
              <a:buAutoNum type="arabicPeriod"/>
            </a:pPr>
            <a:r>
              <a:rPr lang="en-US" dirty="0">
                <a:latin typeface="Times New Roman" pitchFamily="18" charset="0"/>
                <a:cs typeface="Times New Roman" pitchFamily="18" charset="0"/>
              </a:rPr>
              <a:t>Decide whether to accept the referral</a:t>
            </a:r>
          </a:p>
          <a:p>
            <a:pPr marL="514350" indent="-514350">
              <a:buAutoNum type="arabicPeriod"/>
            </a:pPr>
            <a:r>
              <a:rPr lang="en-US" dirty="0">
                <a:latin typeface="Times New Roman" pitchFamily="18" charset="0"/>
                <a:cs typeface="Times New Roman" pitchFamily="18" charset="0"/>
              </a:rPr>
              <a:t>Obtain relevant background information</a:t>
            </a:r>
          </a:p>
          <a:p>
            <a:pPr marL="514350" indent="-514350">
              <a:buAutoNum type="arabicPeriod"/>
            </a:pPr>
            <a:r>
              <a:rPr lang="en-US" dirty="0">
                <a:latin typeface="Times New Roman" pitchFamily="18" charset="0"/>
                <a:cs typeface="Times New Roman" pitchFamily="18" charset="0"/>
              </a:rPr>
              <a:t>Consider the influence of relevant others</a:t>
            </a:r>
          </a:p>
          <a:p>
            <a:pPr marL="514350" indent="-514350">
              <a:buAutoNum type="arabicPeriod"/>
            </a:pPr>
            <a:r>
              <a:rPr lang="en-US" dirty="0">
                <a:latin typeface="Times New Roman" pitchFamily="18" charset="0"/>
                <a:cs typeface="Times New Roman" pitchFamily="18" charset="0"/>
              </a:rPr>
              <a:t>Observe the child in several settings</a:t>
            </a:r>
          </a:p>
          <a:p>
            <a:pPr marL="514350" indent="-514350">
              <a:buAutoNum type="arabicPeriod"/>
            </a:pPr>
            <a:r>
              <a:rPr lang="en-US" dirty="0">
                <a:latin typeface="Times New Roman" pitchFamily="18" charset="0"/>
                <a:cs typeface="Times New Roman" pitchFamily="18" charset="0"/>
              </a:rPr>
              <a:t>Select and administer an appropriate test place.</a:t>
            </a:r>
          </a:p>
          <a:p>
            <a:pPr marL="514350" indent="-514350">
              <a:buAutoNum type="arabicPeriod"/>
            </a:pPr>
            <a:r>
              <a:rPr lang="en-US" dirty="0">
                <a:latin typeface="Times New Roman" pitchFamily="18" charset="0"/>
                <a:cs typeface="Times New Roman" pitchFamily="18" charset="0"/>
              </a:rPr>
              <a:t>Interpret the assessment result</a:t>
            </a:r>
          </a:p>
          <a:p>
            <a:pPr marL="514350" indent="-514350">
              <a:buAutoNum type="arabicPeriod"/>
            </a:pPr>
            <a:r>
              <a:rPr lang="en-US" dirty="0">
                <a:latin typeface="Times New Roman" pitchFamily="18" charset="0"/>
                <a:cs typeface="Times New Roman" pitchFamily="18" charset="0"/>
              </a:rPr>
              <a:t>Develop intervention strategies and recommendations</a:t>
            </a:r>
          </a:p>
          <a:p>
            <a:pPr marL="514350" indent="-514350">
              <a:buAutoNum type="arabicPeriod"/>
            </a:pPr>
            <a:r>
              <a:rPr lang="en-US" dirty="0">
                <a:latin typeface="Times New Roman" pitchFamily="18" charset="0"/>
                <a:cs typeface="Times New Roman" pitchFamily="18" charset="0"/>
              </a:rPr>
              <a:t>Write a report</a:t>
            </a:r>
          </a:p>
          <a:p>
            <a:pPr marL="514350" indent="-514350">
              <a:buAutoNum type="arabicPeriod"/>
            </a:pPr>
            <a:r>
              <a:rPr lang="en-US" dirty="0">
                <a:latin typeface="Times New Roman" pitchFamily="18" charset="0"/>
                <a:cs typeface="Times New Roman" pitchFamily="18" charset="0"/>
              </a:rPr>
              <a:t>Meet with parents, examinees (if appropriate) and other concerned individuals</a:t>
            </a:r>
          </a:p>
          <a:p>
            <a:pPr marL="514350" indent="-514350">
              <a:buAutoNum type="arabicPeriod"/>
            </a:pPr>
            <a:r>
              <a:rPr lang="en-US" dirty="0">
                <a:latin typeface="Times New Roman" pitchFamily="18" charset="0"/>
                <a:cs typeface="Times New Roman" pitchFamily="18" charset="0"/>
              </a:rPr>
              <a:t>Follow up on recommendations and reevaluation</a:t>
            </a:r>
          </a:p>
          <a:p>
            <a:endParaRPr lang="en-US" dirty="0">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a:latin typeface="Times New Roman" pitchFamily="18" charset="0"/>
                <a:cs typeface="Times New Roman" pitchFamily="18" charset="0"/>
              </a:rPr>
              <a:t>1.5Approaches and Team Members in the Assessment</a:t>
            </a:r>
          </a:p>
        </p:txBody>
      </p:sp>
      <p:sp>
        <p:nvSpPr>
          <p:cNvPr id="3" name="Content Placeholder 2"/>
          <p:cNvSpPr>
            <a:spLocks noGrp="1"/>
          </p:cNvSpPr>
          <p:nvPr>
            <p:ph idx="1"/>
          </p:nvPr>
        </p:nvSpPr>
        <p:spPr>
          <a:xfrm>
            <a:off x="0" y="1295400"/>
            <a:ext cx="9144000" cy="5334000"/>
          </a:xfrm>
        </p:spPr>
        <p:txBody>
          <a:bodyPr>
            <a:noAutofit/>
          </a:bodyPr>
          <a:lstStyle/>
          <a:p>
            <a:r>
              <a:rPr lang="en-US" sz="2800" b="1" dirty="0">
                <a:latin typeface="Times New Roman" pitchFamily="18" charset="0"/>
                <a:cs typeface="Times New Roman" pitchFamily="18" charset="0"/>
              </a:rPr>
              <a:t>Multidisciplinary</a:t>
            </a:r>
          </a:p>
          <a:p>
            <a:pPr lvl="1"/>
            <a:r>
              <a:rPr lang="en-US" sz="2400" dirty="0">
                <a:latin typeface="Times New Roman" pitchFamily="18" charset="0"/>
                <a:cs typeface="Times New Roman" pitchFamily="18" charset="0"/>
              </a:rPr>
              <a:t>Individual specialist works with the child, with no interaction with other team members </a:t>
            </a:r>
          </a:p>
          <a:p>
            <a:r>
              <a:rPr lang="en-US" sz="2800" b="1" dirty="0">
                <a:latin typeface="Times New Roman" pitchFamily="18" charset="0"/>
                <a:cs typeface="Times New Roman" pitchFamily="18" charset="0"/>
              </a:rPr>
              <a:t>Interdisciplinary</a:t>
            </a:r>
          </a:p>
          <a:p>
            <a:pPr lvl="1"/>
            <a:r>
              <a:rPr lang="en-US" sz="2400" dirty="0">
                <a:solidFill>
                  <a:prstClr val="black"/>
                </a:solidFill>
                <a:latin typeface="Times New Roman" pitchFamily="18" charset="0"/>
                <a:cs typeface="Times New Roman" pitchFamily="18" charset="0"/>
              </a:rPr>
              <a:t>Individual specialist works with the child, i</a:t>
            </a:r>
            <a:r>
              <a:rPr lang="en-US" sz="2400" dirty="0">
                <a:latin typeface="Times New Roman" pitchFamily="18" charset="0"/>
                <a:cs typeface="Times New Roman" pitchFamily="18" charset="0"/>
              </a:rPr>
              <a:t>nteraction among members occurs at meetings</a:t>
            </a:r>
          </a:p>
          <a:p>
            <a:r>
              <a:rPr lang="en-US" sz="2800" b="1" dirty="0">
                <a:latin typeface="Times New Roman" pitchFamily="18" charset="0"/>
                <a:cs typeface="Times New Roman" pitchFamily="18" charset="0"/>
              </a:rPr>
              <a:t>Trans-disciplinary</a:t>
            </a:r>
          </a:p>
          <a:p>
            <a:pPr lvl="1"/>
            <a:r>
              <a:rPr lang="en-US" sz="2400" dirty="0">
                <a:latin typeface="Times New Roman" pitchFamily="18" charset="0"/>
                <a:cs typeface="Times New Roman" pitchFamily="18" charset="0"/>
              </a:rPr>
              <a:t>Each member interacts with the other to provide service </a:t>
            </a:r>
          </a:p>
          <a:p>
            <a:r>
              <a:rPr lang="en-US" sz="2800" b="1" dirty="0">
                <a:latin typeface="Times New Roman" pitchFamily="18" charset="0"/>
                <a:cs typeface="Times New Roman" pitchFamily="18" charset="0"/>
              </a:rPr>
              <a:t>Collaborative </a:t>
            </a:r>
          </a:p>
          <a:p>
            <a:pPr lvl="1"/>
            <a:r>
              <a:rPr lang="en-US" sz="2400" dirty="0">
                <a:latin typeface="Times New Roman" pitchFamily="18" charset="0"/>
                <a:cs typeface="Times New Roman" pitchFamily="18" charset="0"/>
              </a:rPr>
              <a:t>Set of interpersonal relationship among team members structured to achieve goals</a:t>
            </a:r>
          </a:p>
          <a:p>
            <a:endParaRPr lang="en-US" sz="2800" dirty="0">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latin typeface="Times New Roman" pitchFamily="18" charset="0"/>
                <a:cs typeface="Times New Roman" pitchFamily="18" charset="0"/>
              </a:rPr>
              <a:t>Team Members and Services</a:t>
            </a:r>
          </a:p>
        </p:txBody>
      </p:sp>
      <p:sp>
        <p:nvSpPr>
          <p:cNvPr id="3" name="Content Placeholder 2"/>
          <p:cNvSpPr>
            <a:spLocks noGrp="1"/>
          </p:cNvSpPr>
          <p:nvPr>
            <p:ph idx="1"/>
          </p:nvPr>
        </p:nvSpPr>
        <p:spPr>
          <a:xfrm>
            <a:off x="457200" y="1600200"/>
            <a:ext cx="8229600" cy="5105400"/>
          </a:xfrm>
        </p:spPr>
        <p:txBody>
          <a:bodyPr>
            <a:normAutofit fontScale="85000" lnSpcReduction="20000"/>
          </a:bodyPr>
          <a:lstStyle/>
          <a:p>
            <a:pPr marL="274320" lvl="0" indent="-274320">
              <a:buClr>
                <a:srgbClr val="0BD0D9"/>
              </a:buClr>
              <a:buSzPct val="95000"/>
              <a:buFont typeface="Wingdings 2"/>
              <a:buChar char=""/>
            </a:pPr>
            <a:r>
              <a:rPr lang="en-US" sz="2600" dirty="0">
                <a:solidFill>
                  <a:prstClr val="black"/>
                </a:solidFill>
                <a:latin typeface="Constantia"/>
              </a:rPr>
              <a:t>Members can be:</a:t>
            </a:r>
          </a:p>
          <a:p>
            <a:pPr marL="640080" lvl="1" indent="-246888">
              <a:buClr>
                <a:srgbClr val="0F6FC6"/>
              </a:buClr>
              <a:buSzPct val="85000"/>
              <a:buFont typeface="Wingdings 2"/>
              <a:buChar char=""/>
            </a:pPr>
            <a:r>
              <a:rPr lang="en-US" dirty="0">
                <a:solidFill>
                  <a:prstClr val="black"/>
                </a:solidFill>
                <a:latin typeface="Constantia"/>
              </a:rPr>
              <a:t>Educators/special</a:t>
            </a:r>
          </a:p>
          <a:p>
            <a:pPr marL="640080" lvl="1" indent="-246888">
              <a:buClr>
                <a:srgbClr val="0F6FC6"/>
              </a:buClr>
              <a:buSzPct val="85000"/>
              <a:buFont typeface="Wingdings 2"/>
              <a:buChar char=""/>
            </a:pPr>
            <a:r>
              <a:rPr lang="en-US" dirty="0">
                <a:solidFill>
                  <a:prstClr val="black"/>
                </a:solidFill>
                <a:latin typeface="Constantia"/>
              </a:rPr>
              <a:t>Psychologists</a:t>
            </a:r>
          </a:p>
          <a:p>
            <a:pPr marL="640080" lvl="1" indent="-246888">
              <a:buClr>
                <a:srgbClr val="0F6FC6"/>
              </a:buClr>
              <a:buSzPct val="85000"/>
              <a:buFont typeface="Wingdings 2"/>
              <a:buChar char=""/>
            </a:pPr>
            <a:r>
              <a:rPr lang="en-US" dirty="0">
                <a:solidFill>
                  <a:prstClr val="black"/>
                </a:solidFill>
                <a:latin typeface="Constantia"/>
              </a:rPr>
              <a:t>Counselors </a:t>
            </a:r>
          </a:p>
          <a:p>
            <a:pPr marL="640080" lvl="1" indent="-246888">
              <a:buClr>
                <a:srgbClr val="0F6FC6"/>
              </a:buClr>
              <a:buSzPct val="85000"/>
              <a:buFont typeface="Wingdings 2"/>
              <a:buChar char=""/>
            </a:pPr>
            <a:r>
              <a:rPr lang="en-US" dirty="0">
                <a:solidFill>
                  <a:prstClr val="black"/>
                </a:solidFill>
                <a:latin typeface="Constantia"/>
              </a:rPr>
              <a:t>Medical personnel</a:t>
            </a:r>
          </a:p>
          <a:p>
            <a:pPr marL="640080" lvl="1" indent="-246888">
              <a:buClr>
                <a:srgbClr val="0F6FC6"/>
              </a:buClr>
              <a:buSzPct val="85000"/>
              <a:buFont typeface="Wingdings 2"/>
              <a:buChar char=""/>
            </a:pPr>
            <a:r>
              <a:rPr lang="en-US" dirty="0">
                <a:solidFill>
                  <a:prstClr val="black"/>
                </a:solidFill>
                <a:latin typeface="Constantia"/>
              </a:rPr>
              <a:t>Therapists /different type</a:t>
            </a:r>
          </a:p>
          <a:p>
            <a:pPr lvl="2">
              <a:lnSpc>
                <a:spcPct val="80000"/>
              </a:lnSpc>
            </a:pPr>
            <a:r>
              <a:rPr lang="en-US" sz="1700" dirty="0"/>
              <a:t>E.g</a:t>
            </a:r>
            <a:r>
              <a:rPr lang="en-US" sz="2100" b="1" dirty="0">
                <a:latin typeface="Times New Roman" pitchFamily="18" charset="0"/>
                <a:cs typeface="Times New Roman" pitchFamily="18" charset="0"/>
              </a:rPr>
              <a:t>., Physical therapist</a:t>
            </a:r>
            <a:endParaRPr lang="en-US" sz="1700" b="1" dirty="0">
              <a:latin typeface="Times New Roman" pitchFamily="18" charset="0"/>
              <a:cs typeface="Times New Roman" pitchFamily="18" charset="0"/>
            </a:endParaRPr>
          </a:p>
          <a:p>
            <a:pPr lvl="1">
              <a:lnSpc>
                <a:spcPct val="80000"/>
              </a:lnSpc>
            </a:pPr>
            <a:r>
              <a:rPr lang="en-US" sz="2000" dirty="0"/>
              <a:t> </a:t>
            </a:r>
            <a:r>
              <a:rPr lang="en-US" sz="3300" dirty="0">
                <a:solidFill>
                  <a:prstClr val="black"/>
                </a:solidFill>
                <a:latin typeface="Times New Roman" pitchFamily="18" charset="0"/>
                <a:cs typeface="Times New Roman" pitchFamily="18" charset="0"/>
              </a:rPr>
              <a:t>Parents</a:t>
            </a:r>
          </a:p>
          <a:p>
            <a:pPr lvl="1">
              <a:lnSpc>
                <a:spcPct val="80000"/>
              </a:lnSpc>
            </a:pPr>
            <a:r>
              <a:rPr lang="en-US" sz="3300" dirty="0">
                <a:latin typeface="Times New Roman" pitchFamily="18" charset="0"/>
                <a:cs typeface="Times New Roman" pitchFamily="18" charset="0"/>
              </a:rPr>
              <a:t>School administrator</a:t>
            </a:r>
          </a:p>
          <a:p>
            <a:pPr lvl="1">
              <a:lnSpc>
                <a:spcPct val="80000"/>
              </a:lnSpc>
            </a:pPr>
            <a:r>
              <a:rPr lang="en-US" sz="3300" dirty="0">
                <a:latin typeface="Times New Roman" pitchFamily="18" charset="0"/>
                <a:cs typeface="Times New Roman" pitchFamily="18" charset="0"/>
              </a:rPr>
              <a:t>School nurse</a:t>
            </a:r>
          </a:p>
          <a:p>
            <a:pPr lvl="1">
              <a:lnSpc>
                <a:spcPct val="80000"/>
              </a:lnSpc>
            </a:pPr>
            <a:r>
              <a:rPr lang="en-US" sz="3300" dirty="0">
                <a:latin typeface="Times New Roman" pitchFamily="18" charset="0"/>
                <a:cs typeface="Times New Roman" pitchFamily="18" charset="0"/>
              </a:rPr>
              <a:t>Nutritionist</a:t>
            </a:r>
          </a:p>
          <a:p>
            <a:pPr lvl="1">
              <a:lnSpc>
                <a:spcPct val="80000"/>
              </a:lnSpc>
            </a:pPr>
            <a:r>
              <a:rPr lang="en-US" sz="3300" dirty="0">
                <a:latin typeface="Times New Roman" pitchFamily="18" charset="0"/>
                <a:cs typeface="Times New Roman" pitchFamily="18" charset="0"/>
              </a:rPr>
              <a:t>Any other person who would help inform the</a:t>
            </a:r>
          </a:p>
          <a:p>
            <a:pPr lvl="1">
              <a:lnSpc>
                <a:spcPct val="80000"/>
              </a:lnSpc>
              <a:buNone/>
            </a:pPr>
            <a:r>
              <a:rPr lang="en-US" sz="3300" dirty="0">
                <a:latin typeface="Times New Roman" pitchFamily="18" charset="0"/>
                <a:cs typeface="Times New Roman" pitchFamily="18" charset="0"/>
              </a:rPr>
              <a:t>    process of affording the child the best possible</a:t>
            </a:r>
          </a:p>
          <a:p>
            <a:pPr lvl="1">
              <a:lnSpc>
                <a:spcPct val="80000"/>
              </a:lnSpc>
              <a:buNone/>
            </a:pPr>
            <a:r>
              <a:rPr lang="en-US" sz="3300" dirty="0">
                <a:latin typeface="Times New Roman" pitchFamily="18" charset="0"/>
                <a:cs typeface="Times New Roman" pitchFamily="18" charset="0"/>
              </a:rPr>
              <a:t>    individually designed education/intervention</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7030A0"/>
                </a:solidFill>
                <a:latin typeface="Times New Roman" pitchFamily="18" charset="0"/>
                <a:cs typeface="Times New Roman" pitchFamily="18" charset="0"/>
              </a:rPr>
              <a:t>Screening</a:t>
            </a:r>
            <a:r>
              <a:rPr lang="en-US" dirty="0">
                <a:solidFill>
                  <a:srgbClr val="7030A0"/>
                </a:solidFill>
              </a:rPr>
              <a:t> </a:t>
            </a:r>
            <a:br>
              <a:rPr lang="en-US" sz="4000" dirty="0">
                <a:solidFill>
                  <a:srgbClr val="7030A0"/>
                </a:solidFill>
              </a:rPr>
            </a:br>
            <a:endParaRPr lang="en-US" dirty="0"/>
          </a:p>
        </p:txBody>
      </p:sp>
      <p:sp>
        <p:nvSpPr>
          <p:cNvPr id="3" name="Content Placeholder 2"/>
          <p:cNvSpPr>
            <a:spLocks noGrp="1"/>
          </p:cNvSpPr>
          <p:nvPr>
            <p:ph idx="1"/>
          </p:nvPr>
        </p:nvSpPr>
        <p:spPr>
          <a:xfrm>
            <a:off x="0" y="990600"/>
            <a:ext cx="9144000" cy="5638800"/>
          </a:xfrm>
        </p:spPr>
        <p:txBody>
          <a:bodyPr>
            <a:normAutofit fontScale="85000" lnSpcReduction="10000"/>
          </a:bodyPr>
          <a:lstStyle/>
          <a:p>
            <a:pPr lvl="0"/>
            <a:r>
              <a:rPr lang="en-US" i="1" dirty="0">
                <a:solidFill>
                  <a:srgbClr val="002060"/>
                </a:solidFill>
                <a:latin typeface="Times New Roman" pitchFamily="18" charset="0"/>
                <a:cs typeface="Times New Roman" pitchFamily="18" charset="0"/>
              </a:rPr>
              <a:t>Screening</a:t>
            </a:r>
            <a:r>
              <a:rPr lang="en-US" dirty="0">
                <a:latin typeface="Times New Roman" pitchFamily="18" charset="0"/>
                <a:cs typeface="Times New Roman" pitchFamily="18" charset="0"/>
              </a:rPr>
              <a:t> is a process for evaluating the possible presence of a particular problem</a:t>
            </a:r>
          </a:p>
          <a:p>
            <a:pPr lvl="0"/>
            <a:endParaRPr lang="en-US" dirty="0">
              <a:latin typeface="Times New Roman" pitchFamily="18" charset="0"/>
              <a:cs typeface="Times New Roman" pitchFamily="18" charset="0"/>
            </a:endParaRPr>
          </a:p>
          <a:p>
            <a:r>
              <a:rPr lang="en-US" i="1" dirty="0">
                <a:latin typeface="Times New Roman" pitchFamily="18" charset="0"/>
                <a:cs typeface="Times New Roman" pitchFamily="18" charset="0"/>
              </a:rPr>
              <a:t>Screening</a:t>
            </a:r>
            <a:r>
              <a:rPr lang="en-US" dirty="0">
                <a:latin typeface="Times New Roman" pitchFamily="18" charset="0"/>
                <a:cs typeface="Times New Roman" pitchFamily="18" charset="0"/>
              </a:rPr>
              <a:t> involves determining whether a more </a:t>
            </a:r>
            <a:r>
              <a:rPr lang="en-US" b="1" dirty="0">
                <a:latin typeface="Times New Roman" pitchFamily="18" charset="0"/>
                <a:cs typeface="Times New Roman" pitchFamily="18" charset="0"/>
              </a:rPr>
              <a:t>thorough evaluation </a:t>
            </a:r>
            <a:r>
              <a:rPr lang="en-US" dirty="0">
                <a:latin typeface="Times New Roman" pitchFamily="18" charset="0"/>
                <a:cs typeface="Times New Roman" pitchFamily="18" charset="0"/>
              </a:rPr>
              <a:t>for a particular problem is warranted</a:t>
            </a:r>
          </a:p>
          <a:p>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The purpose of screening is to determine whether a person needs </a:t>
            </a:r>
            <a:r>
              <a:rPr lang="en-US" b="1" dirty="0">
                <a:latin typeface="Times New Roman" pitchFamily="18" charset="0"/>
                <a:cs typeface="Times New Roman" pitchFamily="18" charset="0"/>
              </a:rPr>
              <a:t>assessment</a:t>
            </a:r>
          </a:p>
          <a:p>
            <a:endParaRPr lang="en-US" b="1" dirty="0">
              <a:latin typeface="Times New Roman" pitchFamily="18" charset="0"/>
              <a:cs typeface="Times New Roman" pitchFamily="18" charset="0"/>
            </a:endParaRPr>
          </a:p>
          <a:p>
            <a:pPr lvl="0"/>
            <a:r>
              <a:rPr lang="en-US" dirty="0">
                <a:latin typeface="Times New Roman" pitchFamily="18" charset="0"/>
                <a:cs typeface="Times New Roman" pitchFamily="18" charset="0"/>
              </a:rPr>
              <a:t>The outcome/result is normally a simple</a:t>
            </a:r>
            <a:r>
              <a:rPr lang="en-US" b="1" dirty="0">
                <a:latin typeface="Times New Roman" pitchFamily="18" charset="0"/>
                <a:cs typeface="Times New Roman" pitchFamily="18" charset="0"/>
              </a:rPr>
              <a:t> yes </a:t>
            </a:r>
            <a:r>
              <a:rPr lang="en-US" dirty="0">
                <a:latin typeface="Times New Roman" pitchFamily="18" charset="0"/>
                <a:cs typeface="Times New Roman" pitchFamily="18" charset="0"/>
              </a:rPr>
              <a:t>or </a:t>
            </a:r>
            <a:r>
              <a:rPr lang="en-US" b="1" dirty="0">
                <a:latin typeface="Times New Roman" pitchFamily="18" charset="0"/>
                <a:cs typeface="Times New Roman" pitchFamily="18" charset="0"/>
              </a:rPr>
              <a:t>no</a:t>
            </a:r>
          </a:p>
          <a:p>
            <a:pPr lvl="0"/>
            <a:endParaRPr lang="en-US" b="1" dirty="0">
              <a:latin typeface="Times New Roman" pitchFamily="18" charset="0"/>
              <a:cs typeface="Times New Roman" pitchFamily="18" charset="0"/>
            </a:endParaRPr>
          </a:p>
          <a:p>
            <a:r>
              <a:rPr lang="en-US" dirty="0">
                <a:latin typeface="Times New Roman" pitchFamily="18" charset="0"/>
                <a:cs typeface="Times New Roman" pitchFamily="18" charset="0"/>
              </a:rPr>
              <a:t>To determine whether there is a reason or suspicion that there is a reason for continued testing.</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latin typeface="Times New Roman" pitchFamily="18" charset="0"/>
                <a:cs typeface="Times New Roman" pitchFamily="18" charset="0"/>
              </a:rPr>
              <a:t>Requirements  for Team Process</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0" y="1066800"/>
            <a:ext cx="9144000" cy="5791200"/>
          </a:xfrm>
        </p:spPr>
        <p:txBody>
          <a:bodyPr>
            <a:noAutofit/>
          </a:bodyPr>
          <a:lstStyle/>
          <a:p>
            <a:pPr marL="609600" indent="-609600">
              <a:lnSpc>
                <a:spcPct val="150000"/>
              </a:lnSpc>
              <a:buFontTx/>
              <a:buAutoNum type="arabicPeriod"/>
            </a:pPr>
            <a:r>
              <a:rPr lang="en-US" sz="1800" dirty="0">
                <a:latin typeface="Times New Roman" pitchFamily="18" charset="0"/>
                <a:cs typeface="Times New Roman" pitchFamily="18" charset="0"/>
              </a:rPr>
              <a:t>Communication</a:t>
            </a:r>
          </a:p>
          <a:p>
            <a:pPr marL="609600" indent="-609600">
              <a:lnSpc>
                <a:spcPct val="150000"/>
              </a:lnSpc>
              <a:buFontTx/>
              <a:buAutoNum type="arabicPeriod"/>
            </a:pPr>
            <a:r>
              <a:rPr lang="en-US" sz="1800" dirty="0">
                <a:latin typeface="Times New Roman" pitchFamily="18" charset="0"/>
                <a:cs typeface="Times New Roman" pitchFamily="18" charset="0"/>
              </a:rPr>
              <a:t>Cooperation (empowerment of team)</a:t>
            </a:r>
          </a:p>
          <a:p>
            <a:pPr marL="609600" indent="-609600">
              <a:lnSpc>
                <a:spcPct val="150000"/>
              </a:lnSpc>
              <a:buFontTx/>
              <a:buAutoNum type="arabicPeriod"/>
            </a:pPr>
            <a:r>
              <a:rPr lang="en-US" sz="1800" dirty="0">
                <a:latin typeface="Times New Roman" pitchFamily="18" charset="0"/>
                <a:cs typeface="Times New Roman" pitchFamily="18" charset="0"/>
              </a:rPr>
              <a:t>Cohesiveness (team sticks together)</a:t>
            </a:r>
          </a:p>
          <a:p>
            <a:pPr marL="609600" indent="-609600">
              <a:lnSpc>
                <a:spcPct val="150000"/>
              </a:lnSpc>
              <a:buFontTx/>
              <a:buAutoNum type="arabicPeriod"/>
            </a:pPr>
            <a:r>
              <a:rPr lang="en-US" sz="1800" dirty="0">
                <a:latin typeface="Times New Roman" pitchFamily="18" charset="0"/>
                <a:cs typeface="Times New Roman" pitchFamily="18" charset="0"/>
              </a:rPr>
              <a:t>Commitment (investing in team process)</a:t>
            </a:r>
          </a:p>
          <a:p>
            <a:pPr marL="609600" indent="-609600">
              <a:lnSpc>
                <a:spcPct val="150000"/>
              </a:lnSpc>
              <a:buFontTx/>
              <a:buAutoNum type="arabicPeriod"/>
            </a:pPr>
            <a:r>
              <a:rPr lang="en-US" sz="1800" dirty="0">
                <a:latin typeface="Times New Roman" pitchFamily="18" charset="0"/>
                <a:cs typeface="Times New Roman" pitchFamily="18" charset="0"/>
              </a:rPr>
              <a:t>Collaboration (equality in team)</a:t>
            </a:r>
          </a:p>
          <a:p>
            <a:pPr marL="609600" indent="-609600">
              <a:lnSpc>
                <a:spcPct val="150000"/>
              </a:lnSpc>
              <a:buFontTx/>
              <a:buAutoNum type="arabicPeriod"/>
            </a:pPr>
            <a:r>
              <a:rPr lang="en-US" sz="1800" dirty="0">
                <a:latin typeface="Times New Roman" pitchFamily="18" charset="0"/>
                <a:cs typeface="Times New Roman" pitchFamily="18" charset="0"/>
              </a:rPr>
              <a:t>Confronts problems directly </a:t>
            </a:r>
          </a:p>
          <a:p>
            <a:pPr marL="609600" indent="-609600">
              <a:lnSpc>
                <a:spcPct val="150000"/>
              </a:lnSpc>
              <a:buFontTx/>
              <a:buAutoNum type="arabicPeriod"/>
            </a:pPr>
            <a:r>
              <a:rPr lang="en-US" sz="1800" dirty="0">
                <a:latin typeface="Times New Roman" pitchFamily="18" charset="0"/>
                <a:cs typeface="Times New Roman" pitchFamily="18" charset="0"/>
              </a:rPr>
              <a:t>Coordination of efforts (actions support common plan)</a:t>
            </a:r>
          </a:p>
          <a:p>
            <a:pPr marL="609600" indent="-609600">
              <a:lnSpc>
                <a:spcPct val="150000"/>
              </a:lnSpc>
              <a:buFontTx/>
              <a:buAutoNum type="arabicPeriod"/>
            </a:pPr>
            <a:r>
              <a:rPr lang="en-US" sz="1800" dirty="0">
                <a:latin typeface="Times New Roman" pitchFamily="18" charset="0"/>
                <a:cs typeface="Times New Roman" pitchFamily="18" charset="0"/>
              </a:rPr>
              <a:t>Conflict management</a:t>
            </a:r>
          </a:p>
          <a:p>
            <a:pPr marL="609600" indent="-609600">
              <a:lnSpc>
                <a:spcPct val="150000"/>
              </a:lnSpc>
              <a:buFontTx/>
              <a:buAutoNum type="arabicPeriod"/>
            </a:pPr>
            <a:r>
              <a:rPr lang="en-US" sz="1800" dirty="0">
                <a:latin typeface="Times New Roman" pitchFamily="18" charset="0"/>
                <a:cs typeface="Times New Roman" pitchFamily="18" charset="0"/>
              </a:rPr>
              <a:t>Consensus decision making</a:t>
            </a:r>
          </a:p>
          <a:p>
            <a:pPr marL="609600" indent="-609600">
              <a:lnSpc>
                <a:spcPct val="150000"/>
              </a:lnSpc>
              <a:buFontTx/>
              <a:buAutoNum type="arabicPeriod"/>
            </a:pPr>
            <a:r>
              <a:rPr lang="en-US" sz="1800" dirty="0">
                <a:latin typeface="Times New Roman" pitchFamily="18" charset="0"/>
                <a:cs typeface="Times New Roman" pitchFamily="18" charset="0"/>
              </a:rPr>
              <a:t>Caring ( consumer centered)</a:t>
            </a:r>
          </a:p>
          <a:p>
            <a:pPr marL="609600" indent="-609600">
              <a:lnSpc>
                <a:spcPct val="150000"/>
              </a:lnSpc>
              <a:buFontTx/>
              <a:buAutoNum type="arabicPeriod"/>
            </a:pPr>
            <a:r>
              <a:rPr lang="en-US" sz="1800" dirty="0">
                <a:latin typeface="Times New Roman" pitchFamily="18" charset="0"/>
                <a:cs typeface="Times New Roman" pitchFamily="18" charset="0"/>
              </a:rPr>
              <a:t>Consistency </a:t>
            </a:r>
          </a:p>
          <a:p>
            <a:pPr marL="609600" indent="-609600">
              <a:lnSpc>
                <a:spcPct val="150000"/>
              </a:lnSpc>
              <a:buFontTx/>
              <a:buAutoNum type="arabicPeriod"/>
            </a:pPr>
            <a:r>
              <a:rPr lang="en-US" sz="1800" dirty="0">
                <a:latin typeface="Times New Roman" pitchFamily="18" charset="0"/>
                <a:cs typeface="Times New Roman" pitchFamily="18" charset="0"/>
              </a:rPr>
              <a:t>Contribution</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normAutofit/>
          </a:bodyPr>
          <a:lstStyle/>
          <a:p>
            <a:r>
              <a:rPr lang="en-US" sz="3600" b="1" dirty="0">
                <a:latin typeface="Times New Roman" pitchFamily="18" charset="0"/>
                <a:cs typeface="Times New Roman" pitchFamily="18" charset="0"/>
              </a:rPr>
              <a:t>Challenges in team process</a:t>
            </a:r>
          </a:p>
        </p:txBody>
      </p:sp>
      <p:sp>
        <p:nvSpPr>
          <p:cNvPr id="3" name="Content Placeholder 2"/>
          <p:cNvSpPr>
            <a:spLocks noGrp="1"/>
          </p:cNvSpPr>
          <p:nvPr>
            <p:ph idx="1"/>
          </p:nvPr>
        </p:nvSpPr>
        <p:spPr>
          <a:xfrm>
            <a:off x="0" y="1600200"/>
            <a:ext cx="9144000" cy="5257800"/>
          </a:xfrm>
        </p:spPr>
        <p:txBody>
          <a:bodyPr>
            <a:noAutofit/>
          </a:bodyPr>
          <a:lstStyle/>
          <a:p>
            <a:pPr>
              <a:lnSpc>
                <a:spcPct val="80000"/>
              </a:lnSpc>
            </a:pPr>
            <a:r>
              <a:rPr lang="en-US" dirty="0">
                <a:latin typeface="Times New Roman" pitchFamily="18" charset="0"/>
                <a:cs typeface="Times New Roman" pitchFamily="18" charset="0"/>
              </a:rPr>
              <a:t>Conflicts may arise among team professionals</a:t>
            </a:r>
          </a:p>
          <a:p>
            <a:pPr>
              <a:lnSpc>
                <a:spcPct val="80000"/>
              </a:lnSpc>
            </a:pPr>
            <a:endParaRPr lang="en-US" dirty="0">
              <a:latin typeface="Times New Roman" pitchFamily="18" charset="0"/>
              <a:cs typeface="Times New Roman" pitchFamily="18" charset="0"/>
            </a:endParaRPr>
          </a:p>
          <a:p>
            <a:pPr>
              <a:lnSpc>
                <a:spcPct val="80000"/>
              </a:lnSpc>
            </a:pPr>
            <a:r>
              <a:rPr lang="en-US" dirty="0">
                <a:latin typeface="Times New Roman" pitchFamily="18" charset="0"/>
                <a:cs typeface="Times New Roman" pitchFamily="18" charset="0"/>
              </a:rPr>
              <a:t>Budgetary constraints</a:t>
            </a:r>
          </a:p>
          <a:p>
            <a:pPr>
              <a:lnSpc>
                <a:spcPct val="80000"/>
              </a:lnSpc>
            </a:pPr>
            <a:endParaRPr lang="en-US" dirty="0">
              <a:latin typeface="Times New Roman" pitchFamily="18" charset="0"/>
              <a:cs typeface="Times New Roman" pitchFamily="18" charset="0"/>
            </a:endParaRPr>
          </a:p>
          <a:p>
            <a:pPr>
              <a:lnSpc>
                <a:spcPct val="80000"/>
              </a:lnSpc>
            </a:pPr>
            <a:r>
              <a:rPr lang="en-US" sz="2800" dirty="0">
                <a:latin typeface="Times New Roman" pitchFamily="18" charset="0"/>
                <a:cs typeface="Times New Roman" pitchFamily="18" charset="0"/>
              </a:rPr>
              <a:t>Availability of a range of professional personnel who</a:t>
            </a:r>
          </a:p>
          <a:p>
            <a:pPr>
              <a:lnSpc>
                <a:spcPct val="80000"/>
              </a:lnSpc>
              <a:buNone/>
            </a:pPr>
            <a:r>
              <a:rPr lang="en-US" sz="2800" dirty="0">
                <a:latin typeface="Times New Roman" pitchFamily="18" charset="0"/>
                <a:cs typeface="Times New Roman" pitchFamily="18" charset="0"/>
              </a:rPr>
              <a:t>     have the range of expertise necessary to get the job done</a:t>
            </a:r>
          </a:p>
          <a:p>
            <a:pPr>
              <a:lnSpc>
                <a:spcPct val="80000"/>
              </a:lnSpc>
            </a:pPr>
            <a:endParaRPr lang="en-US" dirty="0">
              <a:latin typeface="Times New Roman" pitchFamily="18" charset="0"/>
              <a:cs typeface="Times New Roman" pitchFamily="18" charset="0"/>
            </a:endParaRPr>
          </a:p>
          <a:p>
            <a:pPr>
              <a:lnSpc>
                <a:spcPct val="80000"/>
              </a:lnSpc>
            </a:pPr>
            <a:r>
              <a:rPr lang="en-US" dirty="0">
                <a:latin typeface="Times New Roman" pitchFamily="18" charset="0"/>
                <a:cs typeface="Times New Roman" pitchFamily="18" charset="0"/>
              </a:rPr>
              <a:t>Time constraints on individual team members, including sizes of team members</a:t>
            </a:r>
          </a:p>
          <a:p>
            <a:endParaRPr lang="en-US" dirty="0">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latin typeface="Times New Roman" pitchFamily="18" charset="0"/>
                <a:cs typeface="Times New Roman" pitchFamily="18" charset="0"/>
              </a:rPr>
              <a:t>1.6 Principles of Assessment </a:t>
            </a:r>
          </a:p>
        </p:txBody>
      </p:sp>
      <p:sp>
        <p:nvSpPr>
          <p:cNvPr id="3" name="Content Placeholder 2"/>
          <p:cNvSpPr>
            <a:spLocks noGrp="1"/>
          </p:cNvSpPr>
          <p:nvPr>
            <p:ph idx="1"/>
          </p:nvPr>
        </p:nvSpPr>
        <p:spPr>
          <a:xfrm>
            <a:off x="152400" y="1600200"/>
            <a:ext cx="8534400" cy="5257800"/>
          </a:xfrm>
        </p:spPr>
        <p:txBody>
          <a:bodyPr>
            <a:normAutofit lnSpcReduction="10000"/>
          </a:bodyPr>
          <a:lstStyle/>
          <a:p>
            <a:r>
              <a:rPr lang="en-US" dirty="0">
                <a:latin typeface="Times New Roman" pitchFamily="18" charset="0"/>
                <a:cs typeface="Times New Roman" pitchFamily="18" charset="0"/>
              </a:rPr>
              <a:t>Assessment should bring about benefits for children.</a:t>
            </a:r>
          </a:p>
          <a:p>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Assessments should be tailored to a specific purpose and should be reliable, valid, and fair for that purpose.</a:t>
            </a:r>
          </a:p>
          <a:p>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Assessment policies should be design</a:t>
            </a:r>
          </a:p>
          <a:p>
            <a:pPr>
              <a:buNone/>
            </a:pPr>
            <a:r>
              <a:rPr lang="en-US" dirty="0">
                <a:latin typeface="Times New Roman" pitchFamily="18" charset="0"/>
                <a:cs typeface="Times New Roman" pitchFamily="18" charset="0"/>
              </a:rPr>
              <a:t>   recognizing that reliability and validity of assessments increase with children’s age</a:t>
            </a:r>
          </a:p>
          <a:p>
            <a:pPr>
              <a:buNone/>
            </a:pP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sz="3600" b="1" dirty="0">
                <a:latin typeface="Times New Roman" pitchFamily="18" charset="0"/>
                <a:cs typeface="Times New Roman" pitchFamily="18" charset="0"/>
              </a:rPr>
              <a:t>Principles of Assessment </a:t>
            </a:r>
          </a:p>
        </p:txBody>
      </p:sp>
      <p:sp>
        <p:nvSpPr>
          <p:cNvPr id="3" name="Content Placeholder 2"/>
          <p:cNvSpPr>
            <a:spLocks noGrp="1"/>
          </p:cNvSpPr>
          <p:nvPr>
            <p:ph idx="1"/>
          </p:nvPr>
        </p:nvSpPr>
        <p:spPr>
          <a:xfrm>
            <a:off x="0" y="1600200"/>
            <a:ext cx="9144000" cy="5257800"/>
          </a:xfrm>
        </p:spPr>
        <p:txBody>
          <a:bodyPr>
            <a:normAutofit/>
          </a:bodyPr>
          <a:lstStyle/>
          <a:p>
            <a:r>
              <a:rPr lang="en-US" sz="3000" dirty="0">
                <a:latin typeface="Times New Roman" pitchFamily="18" charset="0"/>
                <a:cs typeface="Times New Roman" pitchFamily="18" charset="0"/>
              </a:rPr>
              <a:t>Assessments should be age-appropriate in both content and the method of data collection.</a:t>
            </a:r>
          </a:p>
          <a:p>
            <a:endParaRPr lang="en-US" sz="3000" dirty="0">
              <a:latin typeface="Times New Roman" pitchFamily="18" charset="0"/>
              <a:cs typeface="Times New Roman" pitchFamily="18" charset="0"/>
            </a:endParaRPr>
          </a:p>
          <a:p>
            <a:r>
              <a:rPr lang="en-US" sz="3000" dirty="0">
                <a:latin typeface="Times New Roman" pitchFamily="18" charset="0"/>
                <a:cs typeface="Times New Roman" pitchFamily="18" charset="0"/>
              </a:rPr>
              <a:t>Assessments should be linguistically appropriate, recognizing that to some extent all assessments are measures of language</a:t>
            </a:r>
          </a:p>
          <a:p>
            <a:endParaRPr lang="en-US" sz="3000" dirty="0">
              <a:latin typeface="Times New Roman" pitchFamily="18" charset="0"/>
              <a:cs typeface="Times New Roman" pitchFamily="18" charset="0"/>
            </a:endParaRPr>
          </a:p>
          <a:p>
            <a:r>
              <a:rPr lang="en-US" sz="3000" dirty="0">
                <a:latin typeface="Times New Roman" pitchFamily="18" charset="0"/>
                <a:cs typeface="Times New Roman" pitchFamily="18" charset="0"/>
              </a:rPr>
              <a:t>Parents should be a valued source of assessment information, as well as an audience for assessment results</a:t>
            </a:r>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latin typeface="Times New Roman" pitchFamily="18" charset="0"/>
                <a:cs typeface="Times New Roman" pitchFamily="18" charset="0"/>
              </a:rPr>
              <a:t>Principles of Assessment </a:t>
            </a:r>
          </a:p>
        </p:txBody>
      </p:sp>
      <p:sp>
        <p:nvSpPr>
          <p:cNvPr id="3" name="Content Placeholder 2"/>
          <p:cNvSpPr>
            <a:spLocks noGrp="1"/>
          </p:cNvSpPr>
          <p:nvPr>
            <p:ph idx="1"/>
          </p:nvPr>
        </p:nvSpPr>
        <p:spPr>
          <a:xfrm>
            <a:off x="0" y="1600200"/>
            <a:ext cx="9144000" cy="5257800"/>
          </a:xfrm>
        </p:spPr>
        <p:txBody>
          <a:bodyPr>
            <a:normAutofit fontScale="55000" lnSpcReduction="20000"/>
          </a:bodyPr>
          <a:lstStyle/>
          <a:p>
            <a:r>
              <a:rPr lang="en-US" sz="5100" dirty="0">
                <a:latin typeface="Times New Roman" pitchFamily="18" charset="0"/>
                <a:cs typeface="Times New Roman" pitchFamily="18" charset="0"/>
              </a:rPr>
              <a:t>The primary purpose of assessment is to improve practice   </a:t>
            </a:r>
          </a:p>
          <a:p>
            <a:pPr lvl="3"/>
            <a:r>
              <a:rPr lang="en-US" sz="3300" dirty="0">
                <a:latin typeface="Times New Roman" pitchFamily="18" charset="0"/>
                <a:cs typeface="Times New Roman" pitchFamily="18" charset="0"/>
              </a:rPr>
              <a:t>Example: Student learning, treatment, intervention</a:t>
            </a:r>
          </a:p>
          <a:p>
            <a:r>
              <a:rPr lang="en-US" sz="5100" dirty="0">
                <a:latin typeface="Times New Roman" pitchFamily="18" charset="0"/>
                <a:cs typeface="Times New Roman" pitchFamily="18" charset="0"/>
              </a:rPr>
              <a:t>Assessment decisions must be based on multiple means of assessment gathered over time</a:t>
            </a:r>
          </a:p>
          <a:p>
            <a:endParaRPr lang="en-US" sz="5100" dirty="0">
              <a:latin typeface="Times New Roman" pitchFamily="18" charset="0"/>
              <a:cs typeface="Times New Roman" pitchFamily="18" charset="0"/>
            </a:endParaRPr>
          </a:p>
          <a:p>
            <a:r>
              <a:rPr lang="en-US" sz="5100" dirty="0">
                <a:latin typeface="Times New Roman" pitchFamily="18" charset="0"/>
                <a:cs typeface="Times New Roman" pitchFamily="18" charset="0"/>
              </a:rPr>
              <a:t>Assessment is inherently a process of professional judgment</a:t>
            </a:r>
          </a:p>
          <a:p>
            <a:r>
              <a:rPr lang="en-US" sz="5100" dirty="0">
                <a:latin typeface="Times New Roman" pitchFamily="18" charset="0"/>
                <a:cs typeface="Times New Roman" pitchFamily="18" charset="0"/>
              </a:rPr>
              <a:t>Good assessment is valid, ethical, and feasible</a:t>
            </a:r>
          </a:p>
          <a:p>
            <a:endParaRPr lang="en-US" sz="5100" dirty="0">
              <a:latin typeface="Times New Roman" pitchFamily="18" charset="0"/>
              <a:cs typeface="Times New Roman" pitchFamily="18" charset="0"/>
            </a:endParaRPr>
          </a:p>
          <a:p>
            <a:r>
              <a:rPr lang="en-US" sz="5100" dirty="0">
                <a:latin typeface="Times New Roman" pitchFamily="18" charset="0"/>
                <a:cs typeface="Times New Roman" pitchFamily="18" charset="0"/>
              </a:rPr>
              <a:t>Systems of assessment must be reviewed and improved regularly</a:t>
            </a:r>
          </a:p>
          <a:p>
            <a:endParaRPr lang="en-US" sz="5100" dirty="0">
              <a:latin typeface="Times New Roman" pitchFamily="18" charset="0"/>
              <a:cs typeface="Times New Roman" pitchFamily="18" charset="0"/>
            </a:endParaRPr>
          </a:p>
          <a:p>
            <a:r>
              <a:rPr lang="en-US" sz="5100" dirty="0">
                <a:latin typeface="Times New Roman" pitchFamily="18" charset="0"/>
                <a:cs typeface="Times New Roman" pitchFamily="18" charset="0"/>
              </a:rPr>
              <a:t>Assessment contains error</a:t>
            </a:r>
            <a:endParaRPr lang="en-US" dirty="0">
              <a:latin typeface="Times New Roman" pitchFamily="18" charset="0"/>
              <a:cs typeface="Times New Roman" pitchFamily="18" charset="0"/>
            </a:endParaRP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a:latin typeface="Times New Roman" pitchFamily="18" charset="0"/>
                <a:cs typeface="Times New Roman" pitchFamily="18" charset="0"/>
              </a:rPr>
              <a:t>1.7.Ethical and Legal Considerations </a:t>
            </a:r>
            <a:br>
              <a:rPr lang="en-US" sz="3600" b="1" dirty="0">
                <a:latin typeface="Times New Roman" pitchFamily="18" charset="0"/>
                <a:cs typeface="Times New Roman" pitchFamily="18" charset="0"/>
              </a:rPr>
            </a:b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0" y="990600"/>
            <a:ext cx="9144000" cy="5867400"/>
          </a:xfrm>
        </p:spPr>
        <p:txBody>
          <a:bodyPr>
            <a:normAutofit fontScale="92500" lnSpcReduction="20000"/>
          </a:bodyPr>
          <a:lstStyle/>
          <a:p>
            <a:pPr>
              <a:lnSpc>
                <a:spcPct val="80000"/>
              </a:lnSpc>
              <a:buFont typeface="Times" pitchFamily="64" charset="0"/>
              <a:buNone/>
            </a:pPr>
            <a:r>
              <a:rPr lang="en-US" sz="2400" dirty="0">
                <a:latin typeface="Verdana" pitchFamily="64" charset="0"/>
              </a:rPr>
              <a:t>Assessment can invade clients</a:t>
            </a:r>
            <a:r>
              <a:rPr lang="en-US" sz="2400" dirty="0">
                <a:latin typeface="Trebuchet MS"/>
              </a:rPr>
              <a:t>’</a:t>
            </a:r>
            <a:r>
              <a:rPr lang="en-US" sz="2400" dirty="0">
                <a:latin typeface="Verdana" pitchFamily="64" charset="0"/>
              </a:rPr>
              <a:t> privacy</a:t>
            </a:r>
          </a:p>
          <a:p>
            <a:pPr>
              <a:lnSpc>
                <a:spcPct val="80000"/>
              </a:lnSpc>
            </a:pPr>
            <a:endParaRPr lang="en-US" sz="800" dirty="0">
              <a:latin typeface="Verdana" pitchFamily="64" charset="0"/>
            </a:endParaRPr>
          </a:p>
          <a:p>
            <a:pPr>
              <a:lnSpc>
                <a:spcPct val="80000"/>
              </a:lnSpc>
            </a:pPr>
            <a:r>
              <a:rPr lang="en-US" b="1" i="1" dirty="0">
                <a:latin typeface="Verdana" pitchFamily="64" charset="0"/>
              </a:rPr>
              <a:t>Informed consent </a:t>
            </a:r>
            <a:r>
              <a:rPr lang="en-US" b="1" dirty="0">
                <a:latin typeface="Verdana" pitchFamily="64" charset="0"/>
              </a:rPr>
              <a:t> </a:t>
            </a:r>
          </a:p>
          <a:p>
            <a:pPr lvl="1">
              <a:lnSpc>
                <a:spcPct val="80000"/>
              </a:lnSpc>
            </a:pPr>
            <a:r>
              <a:rPr lang="en-US" sz="2000" dirty="0">
                <a:latin typeface="Verdana" pitchFamily="64" charset="0"/>
              </a:rPr>
              <a:t>Nature of information being collected</a:t>
            </a:r>
          </a:p>
          <a:p>
            <a:pPr lvl="1">
              <a:lnSpc>
                <a:spcPct val="80000"/>
              </a:lnSpc>
            </a:pPr>
            <a:r>
              <a:rPr lang="en-US" sz="2000" dirty="0">
                <a:latin typeface="Verdana" pitchFamily="64" charset="0"/>
              </a:rPr>
              <a:t>Purposes for which results will be used</a:t>
            </a:r>
          </a:p>
          <a:p>
            <a:pPr lvl="1">
              <a:lnSpc>
                <a:spcPct val="80000"/>
              </a:lnSpc>
            </a:pPr>
            <a:r>
              <a:rPr lang="en-US" sz="2000" dirty="0">
                <a:latin typeface="Verdana" pitchFamily="64" charset="0"/>
              </a:rPr>
              <a:t>Using language understandable to client</a:t>
            </a:r>
          </a:p>
          <a:p>
            <a:r>
              <a:rPr lang="en-US" dirty="0">
                <a:latin typeface="Times New Roman" pitchFamily="18" charset="0"/>
                <a:cs typeface="Times New Roman" pitchFamily="18" charset="0"/>
              </a:rPr>
              <a:t>In an education setting:</a:t>
            </a:r>
          </a:p>
          <a:p>
            <a:pPr lvl="1"/>
            <a:r>
              <a:rPr lang="en-US" dirty="0">
                <a:latin typeface="Times New Roman" pitchFamily="18" charset="0"/>
                <a:cs typeface="Times New Roman" pitchFamily="18" charset="0"/>
              </a:rPr>
              <a:t>It is good to obtain informed consent in written from the student’s parents, guardian or the student (if he or she has already reached ‘legal’ age).</a:t>
            </a:r>
          </a:p>
          <a:p>
            <a:pPr lvl="1"/>
            <a:r>
              <a:rPr lang="en-US" dirty="0">
                <a:latin typeface="Times New Roman" pitchFamily="18" charset="0"/>
                <a:cs typeface="Times New Roman" pitchFamily="18" charset="0"/>
              </a:rPr>
              <a:t>Initial contact with parents &amp; the school is crucial.</a:t>
            </a:r>
          </a:p>
          <a:p>
            <a:pPr lvl="1"/>
            <a:r>
              <a:rPr lang="en-US" dirty="0">
                <a:latin typeface="Times New Roman" pitchFamily="18" charset="0"/>
                <a:cs typeface="Times New Roman" pitchFamily="18" charset="0"/>
              </a:rPr>
              <a:t>Conveying results to the parents is extremely important.</a:t>
            </a:r>
          </a:p>
          <a:p>
            <a:pPr lvl="1"/>
            <a:r>
              <a:rPr lang="en-US" dirty="0">
                <a:latin typeface="Times New Roman" pitchFamily="18" charset="0"/>
                <a:cs typeface="Times New Roman" pitchFamily="18" charset="0"/>
              </a:rPr>
              <a:t>Parents, guardians and students must share in the autonomy of making treatment decisions.</a:t>
            </a:r>
            <a:endParaRPr lang="en-US" sz="2200" b="1" dirty="0">
              <a:latin typeface="Verdana" pitchFamily="64" charset="0"/>
            </a:endParaRPr>
          </a:p>
          <a:p>
            <a:pPr>
              <a:lnSpc>
                <a:spcPct val="80000"/>
              </a:lnSpc>
            </a:pPr>
            <a:endParaRPr lang="en-US" sz="1000" b="1" dirty="0">
              <a:latin typeface="Verdana" pitchFamily="64" charset="0"/>
            </a:endParaRPr>
          </a:p>
          <a:p>
            <a:pPr>
              <a:lnSpc>
                <a:spcPct val="80000"/>
              </a:lnSpc>
            </a:pPr>
            <a:r>
              <a:rPr lang="en-US" sz="3500" b="1" i="1" dirty="0">
                <a:latin typeface="Times New Roman" pitchFamily="18" charset="0"/>
                <a:cs typeface="Times New Roman" pitchFamily="18" charset="0"/>
              </a:rPr>
              <a:t>Relevance</a:t>
            </a:r>
            <a:r>
              <a:rPr lang="en-US" sz="3500" b="1" dirty="0">
                <a:latin typeface="Times New Roman" pitchFamily="18" charset="0"/>
                <a:cs typeface="Times New Roman" pitchFamily="18" charset="0"/>
              </a:rPr>
              <a:t> </a:t>
            </a:r>
          </a:p>
          <a:p>
            <a:pPr lvl="1">
              <a:lnSpc>
                <a:spcPct val="80000"/>
              </a:lnSpc>
            </a:pPr>
            <a:r>
              <a:rPr lang="en-US" sz="2200" dirty="0">
                <a:latin typeface="Times New Roman" pitchFamily="18" charset="0"/>
                <a:cs typeface="Times New Roman" pitchFamily="18" charset="0"/>
              </a:rPr>
              <a:t>Is the information gathered through assessment relevant to the service?  </a:t>
            </a:r>
          </a:p>
          <a:p>
            <a:pPr lvl="1">
              <a:lnSpc>
                <a:spcPct val="80000"/>
              </a:lnSpc>
            </a:pPr>
            <a:r>
              <a:rPr lang="en-US" sz="2200" dirty="0">
                <a:latin typeface="Times New Roman" pitchFamily="18" charset="0"/>
                <a:cs typeface="Times New Roman" pitchFamily="18" charset="0"/>
              </a:rPr>
              <a:t>practitioner should be able to clearly state purpose and benefits of assessment process</a:t>
            </a:r>
            <a:endParaRPr lang="en-US" sz="2200" i="1" dirty="0">
              <a:latin typeface="Times New Roman" pitchFamily="18" charset="0"/>
              <a:cs typeface="Times New Roman" pitchFamily="18" charset="0"/>
            </a:endParaRP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latin typeface="Times New Roman" pitchFamily="18" charset="0"/>
                <a:cs typeface="Times New Roman" pitchFamily="18" charset="0"/>
              </a:rPr>
              <a:t>Rights</a:t>
            </a:r>
          </a:p>
        </p:txBody>
      </p:sp>
      <p:sp>
        <p:nvSpPr>
          <p:cNvPr id="3" name="Content Placeholder 2"/>
          <p:cNvSpPr>
            <a:spLocks noGrp="1"/>
          </p:cNvSpPr>
          <p:nvPr>
            <p:ph idx="1"/>
          </p:nvPr>
        </p:nvSpPr>
        <p:spPr>
          <a:xfrm>
            <a:off x="457200" y="1143000"/>
            <a:ext cx="8229600" cy="5715000"/>
          </a:xfrm>
        </p:spPr>
        <p:txBody>
          <a:bodyPr>
            <a:normAutofit fontScale="77500" lnSpcReduction="20000"/>
          </a:bodyPr>
          <a:lstStyle/>
          <a:p>
            <a:r>
              <a:rPr lang="en-US" sz="3100" b="1" dirty="0">
                <a:latin typeface="Times New Roman" pitchFamily="18" charset="0"/>
                <a:cs typeface="Times New Roman" pitchFamily="18" charset="0"/>
              </a:rPr>
              <a:t>The Right to the Least Stigmatizing Label</a:t>
            </a:r>
          </a:p>
          <a:p>
            <a:pPr lvl="1"/>
            <a:r>
              <a:rPr lang="en-US" sz="3100" dirty="0">
                <a:latin typeface="Times New Roman" pitchFamily="18" charset="0"/>
                <a:cs typeface="Times New Roman" pitchFamily="18" charset="0"/>
              </a:rPr>
              <a:t>When diagnosing or categorizing individuals, use the least stigmatizing label consistent with accurate representation</a:t>
            </a:r>
          </a:p>
          <a:p>
            <a:pPr lvl="1"/>
            <a:endParaRPr lang="en-US" sz="900" dirty="0">
              <a:latin typeface="Times New Roman" pitchFamily="18" charset="0"/>
              <a:cs typeface="Times New Roman" pitchFamily="18" charset="0"/>
            </a:endParaRPr>
          </a:p>
          <a:p>
            <a:pPr lvl="1"/>
            <a:r>
              <a:rPr lang="en-US" sz="3100" dirty="0">
                <a:latin typeface="Times New Roman" pitchFamily="18" charset="0"/>
                <a:cs typeface="Times New Roman" pitchFamily="18" charset="0"/>
              </a:rPr>
              <a:t>Incorporate effects of contextual factors</a:t>
            </a:r>
          </a:p>
          <a:p>
            <a:pPr lvl="2"/>
            <a:r>
              <a:rPr lang="en-US" sz="2100" dirty="0">
                <a:latin typeface="Times New Roman" pitchFamily="18" charset="0"/>
                <a:cs typeface="Times New Roman" pitchFamily="18" charset="0"/>
              </a:rPr>
              <a:t>Culture , Socioeconomic status, Linguistics</a:t>
            </a:r>
          </a:p>
          <a:p>
            <a:r>
              <a:rPr lang="en-US" sz="3100" b="1" dirty="0">
                <a:latin typeface="Times New Roman" pitchFamily="18" charset="0"/>
                <a:cs typeface="Times New Roman" pitchFamily="18" charset="0"/>
              </a:rPr>
              <a:t>The Right to Confidentiality</a:t>
            </a:r>
          </a:p>
          <a:p>
            <a:pPr lvl="1"/>
            <a:r>
              <a:rPr lang="en-US" sz="3100" dirty="0">
                <a:latin typeface="Times New Roman" pitchFamily="18" charset="0"/>
                <a:cs typeface="Times New Roman" pitchFamily="18" charset="0"/>
              </a:rPr>
              <a:t>Results may only be released to a third party (who has expertise to interpret the results) with the consent of the client</a:t>
            </a:r>
          </a:p>
          <a:p>
            <a:pPr lvl="1"/>
            <a:r>
              <a:rPr lang="en-US" sz="3100" dirty="0">
                <a:latin typeface="Times New Roman" pitchFamily="18" charset="0"/>
                <a:cs typeface="Times New Roman" pitchFamily="18" charset="0"/>
              </a:rPr>
              <a:t>Secure assessment information &amp; communicate any limits to confidentiality </a:t>
            </a:r>
          </a:p>
          <a:p>
            <a:pPr lvl="1"/>
            <a:r>
              <a:rPr lang="en-US" sz="3100" dirty="0">
                <a:latin typeface="Times New Roman" pitchFamily="18" charset="0"/>
                <a:cs typeface="Times New Roman" pitchFamily="18" charset="0"/>
              </a:rPr>
              <a:t>Keep test content secure</a:t>
            </a:r>
          </a:p>
          <a:p>
            <a:r>
              <a:rPr lang="en-US" sz="3600" b="1" dirty="0">
                <a:latin typeface="Times New Roman" pitchFamily="18" charset="0"/>
                <a:cs typeface="Times New Roman" pitchFamily="18" charset="0"/>
              </a:rPr>
              <a:t>The Right to Results</a:t>
            </a:r>
          </a:p>
          <a:p>
            <a:pPr lvl="1"/>
            <a:r>
              <a:rPr lang="en-US" sz="3100" dirty="0">
                <a:latin typeface="Times New Roman" pitchFamily="18" charset="0"/>
                <a:cs typeface="Times New Roman" pitchFamily="18" charset="0"/>
              </a:rPr>
              <a:t>Clients have the right to an explanation of their assessment results, in terms they can understand</a:t>
            </a:r>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normAutofit/>
          </a:bodyPr>
          <a:lstStyle/>
          <a:p>
            <a:r>
              <a:rPr lang="en-US" sz="3600" b="1" dirty="0">
                <a:latin typeface="Times New Roman" pitchFamily="18" charset="0"/>
                <a:cs typeface="Times New Roman" pitchFamily="18" charset="0"/>
              </a:rPr>
              <a:t>General Assessment Issues-Suggestions</a:t>
            </a:r>
          </a:p>
        </p:txBody>
      </p:sp>
      <p:sp>
        <p:nvSpPr>
          <p:cNvPr id="3" name="Content Placeholder 2"/>
          <p:cNvSpPr>
            <a:spLocks noGrp="1"/>
          </p:cNvSpPr>
          <p:nvPr>
            <p:ph idx="1"/>
          </p:nvPr>
        </p:nvSpPr>
        <p:spPr>
          <a:xfrm>
            <a:off x="0" y="914400"/>
            <a:ext cx="8686800" cy="5211763"/>
          </a:xfrm>
        </p:spPr>
        <p:txBody>
          <a:bodyPr>
            <a:normAutofit fontScale="92500" lnSpcReduction="10000"/>
          </a:bodyPr>
          <a:lstStyle/>
          <a:p>
            <a:r>
              <a:rPr lang="en-US" b="1" dirty="0">
                <a:latin typeface="Times New Roman" pitchFamily="18" charset="0"/>
                <a:cs typeface="Times New Roman" pitchFamily="18" charset="0"/>
              </a:rPr>
              <a:t>Avoid biases</a:t>
            </a:r>
          </a:p>
          <a:p>
            <a:pPr lvl="1"/>
            <a:r>
              <a:rPr lang="en-US" dirty="0">
                <a:latin typeface="Times New Roman" pitchFamily="18" charset="0"/>
                <a:cs typeface="Times New Roman" pitchFamily="18" charset="0"/>
              </a:rPr>
              <a:t>Do not allow  a problem in one area to bias your perception</a:t>
            </a:r>
          </a:p>
          <a:p>
            <a:r>
              <a:rPr lang="en-US" b="1" dirty="0">
                <a:latin typeface="Times New Roman" pitchFamily="18" charset="0"/>
                <a:cs typeface="Times New Roman" pitchFamily="18" charset="0"/>
              </a:rPr>
              <a:t>Keep the assessment session short</a:t>
            </a:r>
          </a:p>
          <a:p>
            <a:pPr lvl="1"/>
            <a:r>
              <a:rPr lang="en-US" dirty="0">
                <a:latin typeface="Times New Roman" pitchFamily="18" charset="0"/>
                <a:cs typeface="Times New Roman" pitchFamily="18" charset="0"/>
              </a:rPr>
              <a:t>Children have short attention span</a:t>
            </a:r>
          </a:p>
          <a:p>
            <a:pPr lvl="1"/>
            <a:r>
              <a:rPr lang="en-US" dirty="0">
                <a:latin typeface="Times New Roman" pitchFamily="18" charset="0"/>
                <a:cs typeface="Times New Roman" pitchFamily="18" charset="0"/>
              </a:rPr>
              <a:t>Fatigued easily</a:t>
            </a:r>
          </a:p>
          <a:p>
            <a:pPr lvl="1"/>
            <a:r>
              <a:rPr lang="en-US" dirty="0">
                <a:latin typeface="Times New Roman" pitchFamily="18" charset="0"/>
                <a:cs typeface="Times New Roman" pitchFamily="18" charset="0"/>
              </a:rPr>
              <a:t>Schedule more than one session</a:t>
            </a:r>
          </a:p>
          <a:p>
            <a:r>
              <a:rPr lang="en-US" b="1" dirty="0">
                <a:latin typeface="Times New Roman" pitchFamily="18" charset="0"/>
                <a:cs typeface="Times New Roman" pitchFamily="18" charset="0"/>
              </a:rPr>
              <a:t>Establish rapport</a:t>
            </a:r>
          </a:p>
          <a:p>
            <a:pPr lvl="1"/>
            <a:r>
              <a:rPr lang="en-US" dirty="0">
                <a:latin typeface="Times New Roman" pitchFamily="18" charset="0"/>
                <a:cs typeface="Times New Roman" pitchFamily="18" charset="0"/>
              </a:rPr>
              <a:t>Be prepared to work hard to </a:t>
            </a:r>
            <a:r>
              <a:rPr lang="en-US" b="1" dirty="0">
                <a:latin typeface="Times New Roman" pitchFamily="18" charset="0"/>
                <a:cs typeface="Times New Roman" pitchFamily="18" charset="0"/>
              </a:rPr>
              <a:t>establish rapport </a:t>
            </a:r>
            <a:r>
              <a:rPr lang="en-US" dirty="0">
                <a:latin typeface="Times New Roman" pitchFamily="18" charset="0"/>
                <a:cs typeface="Times New Roman" pitchFamily="18" charset="0"/>
              </a:rPr>
              <a:t>and to ensure  the children </a:t>
            </a:r>
            <a:r>
              <a:rPr lang="en-US" b="1" dirty="0">
                <a:latin typeface="Times New Roman" pitchFamily="18" charset="0"/>
                <a:cs typeface="Times New Roman" pitchFamily="18" charset="0"/>
              </a:rPr>
              <a:t>understand your questions</a:t>
            </a:r>
          </a:p>
          <a:p>
            <a:pPr lvl="1"/>
            <a:r>
              <a:rPr lang="en-US" dirty="0">
                <a:latin typeface="Times New Roman" pitchFamily="18" charset="0"/>
                <a:cs typeface="Times New Roman" pitchFamily="18" charset="0"/>
              </a:rPr>
              <a:t>These help to obtain response that represent children’s true feelings</a:t>
            </a:r>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a:solidFill>
                  <a:srgbClr val="04617B"/>
                </a:solidFill>
                <a:latin typeface="Times New Roman" pitchFamily="18" charset="0"/>
                <a:cs typeface="Times New Roman" pitchFamily="18" charset="0"/>
              </a:rPr>
              <a:t>General Assessment Issues-Suggestions</a:t>
            </a:r>
            <a:r>
              <a:rPr lang="en-US" dirty="0">
                <a:solidFill>
                  <a:srgbClr val="04617B"/>
                </a:solidFill>
              </a:rPr>
              <a:t>…</a:t>
            </a:r>
            <a:endParaRPr lang="en-US" dirty="0"/>
          </a:p>
        </p:txBody>
      </p:sp>
      <p:sp>
        <p:nvSpPr>
          <p:cNvPr id="3" name="Content Placeholder 2"/>
          <p:cNvSpPr>
            <a:spLocks noGrp="1"/>
          </p:cNvSpPr>
          <p:nvPr>
            <p:ph idx="1"/>
          </p:nvPr>
        </p:nvSpPr>
        <p:spPr>
          <a:xfrm>
            <a:off x="457200" y="1219200"/>
            <a:ext cx="8229600" cy="5638800"/>
          </a:xfrm>
        </p:spPr>
        <p:txBody>
          <a:bodyPr>
            <a:normAutofit fontScale="92500" lnSpcReduction="10000"/>
          </a:bodyPr>
          <a:lstStyle/>
          <a:p>
            <a:r>
              <a:rPr lang="en-US" b="1" dirty="0">
                <a:latin typeface="Times New Roman" pitchFamily="18" charset="0"/>
                <a:cs typeface="Times New Roman" pitchFamily="18" charset="0"/>
              </a:rPr>
              <a:t>Make Children Comfortable</a:t>
            </a:r>
          </a:p>
          <a:p>
            <a:pPr lvl="1"/>
            <a:r>
              <a:rPr lang="en-US" dirty="0">
                <a:latin typeface="Times New Roman" pitchFamily="18" charset="0"/>
                <a:cs typeface="Times New Roman" pitchFamily="18" charset="0"/>
              </a:rPr>
              <a:t>Think about how to make them comfortable</a:t>
            </a:r>
          </a:p>
          <a:p>
            <a:pPr lvl="1"/>
            <a:r>
              <a:rPr lang="en-US" dirty="0">
                <a:latin typeface="Times New Roman" pitchFamily="18" charset="0"/>
                <a:cs typeface="Times New Roman" pitchFamily="18" charset="0"/>
              </a:rPr>
              <a:t>Think about how to accommodate- seats for children with physical disability</a:t>
            </a:r>
          </a:p>
          <a:p>
            <a:r>
              <a:rPr lang="en-US" b="1" dirty="0">
                <a:latin typeface="Times New Roman" pitchFamily="18" charset="0"/>
                <a:cs typeface="Times New Roman" pitchFamily="18" charset="0"/>
              </a:rPr>
              <a:t>Let Children Use any Adaptive Equipment</a:t>
            </a:r>
          </a:p>
          <a:p>
            <a:pPr lvl="1"/>
            <a:r>
              <a:rPr lang="en-US" dirty="0">
                <a:latin typeface="Times New Roman" pitchFamily="18" charset="0"/>
                <a:cs typeface="Times New Roman" pitchFamily="18" charset="0"/>
              </a:rPr>
              <a:t>Be sure that during evaluation, children use adaptive equipment which they routinely use</a:t>
            </a:r>
          </a:p>
          <a:p>
            <a:pPr lvl="1"/>
            <a:r>
              <a:rPr lang="en-US" dirty="0">
                <a:latin typeface="Times New Roman" pitchFamily="18" charset="0"/>
                <a:cs typeface="Times New Roman" pitchFamily="18" charset="0"/>
              </a:rPr>
              <a:t>Eye glass, hearing aid</a:t>
            </a:r>
          </a:p>
          <a:p>
            <a:r>
              <a:rPr lang="en-US" b="1" dirty="0">
                <a:latin typeface="Times New Roman" pitchFamily="18" charset="0"/>
                <a:cs typeface="Times New Roman" pitchFamily="18" charset="0"/>
              </a:rPr>
              <a:t>Assistance</a:t>
            </a:r>
          </a:p>
          <a:p>
            <a:pPr lvl="1"/>
            <a:r>
              <a:rPr lang="en-US" dirty="0">
                <a:latin typeface="Times New Roman" pitchFamily="18" charset="0"/>
                <a:cs typeface="Times New Roman" pitchFamily="18" charset="0"/>
              </a:rPr>
              <a:t>Ask children if they need help during assessment</a:t>
            </a:r>
          </a:p>
          <a:p>
            <a:pPr lvl="1"/>
            <a:r>
              <a:rPr lang="en-US" dirty="0">
                <a:latin typeface="Times New Roman" pitchFamily="18" charset="0"/>
                <a:cs typeface="Times New Roman" pitchFamily="18" charset="0"/>
              </a:rPr>
              <a:t>Do you need help?</a:t>
            </a:r>
          </a:p>
          <a:p>
            <a:pPr lvl="1"/>
            <a:r>
              <a:rPr lang="en-US" dirty="0">
                <a:latin typeface="Times New Roman" pitchFamily="18" charset="0"/>
                <a:cs typeface="Times New Roman" pitchFamily="18" charset="0"/>
              </a:rPr>
              <a:t>How should I help you?</a:t>
            </a:r>
          </a:p>
          <a:p>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a:solidFill>
                  <a:srgbClr val="04617B"/>
                </a:solidFill>
                <a:latin typeface="Times New Roman" pitchFamily="18" charset="0"/>
                <a:cs typeface="Times New Roman" pitchFamily="18" charset="0"/>
              </a:rPr>
              <a:t>General Assessment Issues-Suggestions</a:t>
            </a:r>
            <a:r>
              <a:rPr lang="en-US" dirty="0">
                <a:solidFill>
                  <a:srgbClr val="04617B"/>
                </a:solidFill>
              </a:rPr>
              <a:t>…</a:t>
            </a:r>
            <a:endParaRPr lang="en-US" dirty="0"/>
          </a:p>
        </p:txBody>
      </p:sp>
      <p:sp>
        <p:nvSpPr>
          <p:cNvPr id="3" name="Content Placeholder 2"/>
          <p:cNvSpPr>
            <a:spLocks noGrp="1"/>
          </p:cNvSpPr>
          <p:nvPr>
            <p:ph idx="1"/>
          </p:nvPr>
        </p:nvSpPr>
        <p:spPr/>
        <p:txBody>
          <a:bodyPr>
            <a:normAutofit fontScale="85000" lnSpcReduction="10000"/>
          </a:bodyPr>
          <a:lstStyle/>
          <a:p>
            <a:r>
              <a:rPr lang="en-US" sz="3500" b="1" dirty="0">
                <a:latin typeface="Times New Roman" pitchFamily="18" charset="0"/>
                <a:cs typeface="Times New Roman" pitchFamily="18" charset="0"/>
              </a:rPr>
              <a:t>Avoid assumptions and Guesses</a:t>
            </a:r>
          </a:p>
          <a:p>
            <a:pPr lvl="1"/>
            <a:r>
              <a:rPr lang="en-US" sz="3000" dirty="0">
                <a:latin typeface="Times New Roman" pitchFamily="18" charset="0"/>
                <a:cs typeface="Times New Roman" pitchFamily="18" charset="0"/>
              </a:rPr>
              <a:t>Do not guess</a:t>
            </a:r>
          </a:p>
          <a:p>
            <a:pPr lvl="1"/>
            <a:r>
              <a:rPr lang="en-US" sz="3000" dirty="0">
                <a:latin typeface="Times New Roman" pitchFamily="18" charset="0"/>
                <a:cs typeface="Times New Roman" pitchFamily="18" charset="0"/>
              </a:rPr>
              <a:t>Do not ‘talk over’</a:t>
            </a:r>
          </a:p>
          <a:p>
            <a:pPr lvl="1"/>
            <a:r>
              <a:rPr lang="en-US" sz="3000" dirty="0">
                <a:latin typeface="Times New Roman" pitchFamily="18" charset="0"/>
                <a:cs typeface="Times New Roman" pitchFamily="18" charset="0"/>
              </a:rPr>
              <a:t>Be patient, listen to and let them speak for themselves</a:t>
            </a:r>
          </a:p>
          <a:p>
            <a:pPr lvl="1"/>
            <a:r>
              <a:rPr lang="en-US" sz="3000" dirty="0">
                <a:latin typeface="Times New Roman" pitchFamily="18" charset="0"/>
                <a:cs typeface="Times New Roman" pitchFamily="18" charset="0"/>
              </a:rPr>
              <a:t>Do not assume or guess that you know what children are trying to express</a:t>
            </a:r>
          </a:p>
          <a:p>
            <a:r>
              <a:rPr lang="en-US" sz="3500" b="1" dirty="0">
                <a:latin typeface="Times New Roman" pitchFamily="18" charset="0"/>
                <a:cs typeface="Times New Roman" pitchFamily="18" charset="0"/>
              </a:rPr>
              <a:t>Pay Attention</a:t>
            </a:r>
          </a:p>
          <a:p>
            <a:pPr lvl="1"/>
            <a:r>
              <a:rPr lang="en-US" sz="3000" dirty="0">
                <a:latin typeface="Times New Roman" pitchFamily="18" charset="0"/>
                <a:cs typeface="Times New Roman" pitchFamily="18" charset="0"/>
              </a:rPr>
              <a:t>Do not do anything that ignores them</a:t>
            </a:r>
          </a:p>
          <a:p>
            <a:pPr lvl="1"/>
            <a:r>
              <a:rPr lang="en-US" sz="3000" dirty="0">
                <a:latin typeface="Times New Roman" pitchFamily="18" charset="0"/>
                <a:cs typeface="Times New Roman" pitchFamily="18" charset="0"/>
              </a:rPr>
              <a:t>Do not direct your conversation to anybody other than the child</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itchFamily="18" charset="0"/>
                <a:cs typeface="Times New Roman" pitchFamily="18" charset="0"/>
              </a:rPr>
              <a:t>Screening </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0" y="1066800"/>
            <a:ext cx="8686800" cy="5059363"/>
          </a:xfrm>
        </p:spPr>
        <p:txBody>
          <a:bodyPr>
            <a:normAutofit/>
          </a:bodyPr>
          <a:lstStyle/>
          <a:p>
            <a:r>
              <a:rPr lang="en-US" i="1" dirty="0">
                <a:latin typeface="Times New Roman" pitchFamily="18" charset="0"/>
                <a:cs typeface="Times New Roman" pitchFamily="18" charset="0"/>
              </a:rPr>
              <a:t>Screening</a:t>
            </a:r>
            <a:r>
              <a:rPr lang="en-US" dirty="0">
                <a:latin typeface="Times New Roman" pitchFamily="18" charset="0"/>
                <a:cs typeface="Times New Roman" pitchFamily="18" charset="0"/>
              </a:rPr>
              <a:t> is a process designed for the purpose of identifying potential problems in learning or development.</a:t>
            </a:r>
          </a:p>
          <a:p>
            <a:endParaRPr lang="en-US" dirty="0">
              <a:latin typeface="Times New Roman" pitchFamily="18" charset="0"/>
              <a:cs typeface="Times New Roman" pitchFamily="18" charset="0"/>
            </a:endParaRPr>
          </a:p>
          <a:p>
            <a:r>
              <a:rPr lang="en-US" i="1" dirty="0">
                <a:latin typeface="Times New Roman" pitchFamily="18" charset="0"/>
                <a:cs typeface="Times New Roman" pitchFamily="18" charset="0"/>
              </a:rPr>
              <a:t>Screening</a:t>
            </a:r>
            <a:r>
              <a:rPr lang="en-US" dirty="0">
                <a:latin typeface="Times New Roman" pitchFamily="18" charset="0"/>
                <a:cs typeface="Times New Roman" pitchFamily="18" charset="0"/>
              </a:rPr>
              <a:t> instruments are quickly and easily administered to identify children who need more  extensive assessment.</a:t>
            </a:r>
          </a:p>
          <a:p>
            <a:pPr>
              <a:buNone/>
            </a:pPr>
            <a:r>
              <a:rPr lang="en-US" dirty="0">
                <a:latin typeface="Times New Roman" pitchFamily="18" charset="0"/>
                <a:cs typeface="Times New Roman" pitchFamily="18" charset="0"/>
              </a:rPr>
              <a:t> </a:t>
            </a:r>
          </a:p>
          <a:p>
            <a:r>
              <a:rPr lang="en-US" i="1" dirty="0">
                <a:latin typeface="Times New Roman" pitchFamily="18" charset="0"/>
                <a:cs typeface="Times New Roman" pitchFamily="18" charset="0"/>
              </a:rPr>
              <a:t>Screening</a:t>
            </a:r>
            <a:r>
              <a:rPr lang="en-US" dirty="0">
                <a:latin typeface="Times New Roman" pitchFamily="18" charset="0"/>
                <a:cs typeface="Times New Roman" pitchFamily="18" charset="0"/>
              </a:rPr>
              <a:t> is a vital assessment activity</a:t>
            </a:r>
            <a:r>
              <a:rPr lang="en-US" dirty="0"/>
              <a:t>.</a:t>
            </a:r>
          </a:p>
          <a:p>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buNone/>
            </a:pPr>
            <a:r>
              <a:rPr lang="en-US" sz="3600" b="1" dirty="0">
                <a:solidFill>
                  <a:srgbClr val="002060"/>
                </a:solidFill>
                <a:latin typeface="Times New Roman" pitchFamily="18" charset="0"/>
                <a:cs typeface="Times New Roman" pitchFamily="18" charset="0"/>
              </a:rPr>
              <a:t>UNIT TWO </a:t>
            </a:r>
          </a:p>
          <a:p>
            <a:pPr algn="ctr">
              <a:buNone/>
            </a:pPr>
            <a:r>
              <a:rPr lang="en-US" sz="3600" b="1" dirty="0">
                <a:solidFill>
                  <a:srgbClr val="002060"/>
                </a:solidFill>
                <a:latin typeface="Times New Roman" pitchFamily="18" charset="0"/>
                <a:cs typeface="Times New Roman" pitchFamily="18" charset="0"/>
              </a:rPr>
              <a:t>  Methods of Gathering Information</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9600"/>
          </a:xfrm>
        </p:spPr>
        <p:txBody>
          <a:bodyPr>
            <a:normAutofit fontScale="90000"/>
          </a:bodyPr>
          <a:lstStyle/>
          <a:p>
            <a:pPr lvl="0"/>
            <a:br>
              <a:rPr lang="en-US" b="1" dirty="0">
                <a:latin typeface="Times New Roman" pitchFamily="18" charset="0"/>
                <a:cs typeface="Times New Roman" pitchFamily="18" charset="0"/>
              </a:rPr>
            </a:br>
            <a:r>
              <a:rPr lang="en-US" b="1" dirty="0">
                <a:latin typeface="Times New Roman" pitchFamily="18" charset="0"/>
                <a:cs typeface="Times New Roman" pitchFamily="18" charset="0"/>
              </a:rPr>
              <a:t>school records</a:t>
            </a:r>
            <a:br>
              <a:rPr lang="en-US" b="1" dirty="0"/>
            </a:br>
            <a:endParaRPr lang="en-US" dirty="0"/>
          </a:p>
        </p:txBody>
      </p:sp>
      <p:sp>
        <p:nvSpPr>
          <p:cNvPr id="3" name="Content Placeholder 2"/>
          <p:cNvSpPr>
            <a:spLocks noGrp="1"/>
          </p:cNvSpPr>
          <p:nvPr>
            <p:ph idx="1"/>
          </p:nvPr>
        </p:nvSpPr>
        <p:spPr>
          <a:xfrm>
            <a:off x="0" y="685800"/>
            <a:ext cx="9144000" cy="5440363"/>
          </a:xfrm>
        </p:spPr>
        <p:txBody>
          <a:bodyPr>
            <a:normAutofit/>
          </a:bodyPr>
          <a:lstStyle/>
          <a:p>
            <a:pPr lvl="0"/>
            <a:r>
              <a:rPr lang="en-US" dirty="0">
                <a:latin typeface="Times New Roman" pitchFamily="18" charset="0"/>
                <a:cs typeface="Times New Roman" pitchFamily="18" charset="0"/>
              </a:rPr>
              <a:t>Cumulative school records are useful sources of data in identifying potential learning problems as well as academic and creative abilities,</a:t>
            </a:r>
          </a:p>
          <a:p>
            <a:pPr lvl="0"/>
            <a:r>
              <a:rPr lang="en-US" dirty="0">
                <a:latin typeface="Times New Roman" pitchFamily="18" charset="0"/>
                <a:cs typeface="Times New Roman" pitchFamily="18" charset="0"/>
              </a:rPr>
              <a:t>Records should include achievement test results, classroom performance, and health history, anecdotal records showing unusual characteristics, family history, and other data.</a:t>
            </a:r>
          </a:p>
          <a:p>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p:spPr>
        <p:txBody>
          <a:bodyPr>
            <a:noAutofit/>
          </a:bodyPr>
          <a:lstStyle/>
          <a:p>
            <a:r>
              <a:rPr lang="en-US" sz="3600" b="1" dirty="0">
                <a:latin typeface="Times New Roman" pitchFamily="18" charset="0"/>
                <a:cs typeface="Times New Roman" pitchFamily="18" charset="0"/>
              </a:rPr>
              <a:t>Portfolio, Authentic and Performance based Assessment</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0" y="1600200"/>
            <a:ext cx="9144000" cy="5257800"/>
          </a:xfrm>
        </p:spPr>
        <p:txBody>
          <a:bodyPr>
            <a:normAutofit/>
          </a:bodyPr>
          <a:lstStyle/>
          <a:p>
            <a:pPr>
              <a:lnSpc>
                <a:spcPct val="90000"/>
              </a:lnSpc>
            </a:pPr>
            <a:r>
              <a:rPr lang="en-US" sz="2800" b="1" dirty="0">
                <a:ln w="500">
                  <a:solidFill>
                    <a:schemeClr val="tx2">
                      <a:shade val="20000"/>
                      <a:satMod val="120000"/>
                    </a:schemeClr>
                  </a:solidFill>
                </a:ln>
                <a:latin typeface="Times New Roman" pitchFamily="18" charset="0"/>
                <a:cs typeface="Times New Roman" pitchFamily="18" charset="0"/>
              </a:rPr>
              <a:t>Portfolio Assessment </a:t>
            </a:r>
            <a:endParaRPr lang="en-US" sz="2800" dirty="0">
              <a:latin typeface="Times New Roman" pitchFamily="18" charset="0"/>
              <a:cs typeface="Times New Roman" pitchFamily="18" charset="0"/>
            </a:endParaRPr>
          </a:p>
          <a:p>
            <a:pPr>
              <a:lnSpc>
                <a:spcPct val="90000"/>
              </a:lnSpc>
            </a:pPr>
            <a:endParaRPr lang="en-US" sz="2800" b="1" dirty="0">
              <a:ln w="500">
                <a:solidFill>
                  <a:schemeClr val="tx2">
                    <a:shade val="20000"/>
                    <a:satMod val="120000"/>
                  </a:schemeClr>
                </a:solidFill>
              </a:ln>
              <a:latin typeface="Times New Roman" pitchFamily="18" charset="0"/>
              <a:cs typeface="Times New Roman" pitchFamily="18" charset="0"/>
            </a:endParaRPr>
          </a:p>
          <a:p>
            <a:pPr algn="just">
              <a:lnSpc>
                <a:spcPct val="90000"/>
              </a:lnSpc>
            </a:pPr>
            <a:r>
              <a:rPr lang="en-US" sz="2800" dirty="0">
                <a:latin typeface="Times New Roman" pitchFamily="18" charset="0"/>
                <a:cs typeface="Times New Roman" pitchFamily="18" charset="0"/>
              </a:rPr>
              <a:t>A portfolio is an organized collection of evidence accumulated overtime on a student’s or group’s academic progress, achievements, skills and attitudes</a:t>
            </a:r>
          </a:p>
          <a:p>
            <a:pPr algn="just">
              <a:lnSpc>
                <a:spcPct val="90000"/>
              </a:lnSpc>
            </a:pPr>
            <a:r>
              <a:rPr lang="en-US" sz="2800" dirty="0">
                <a:latin typeface="Times New Roman" pitchFamily="18" charset="0"/>
                <a:cs typeface="Times New Roman" pitchFamily="18" charset="0"/>
              </a:rPr>
              <a:t> It consists of work samples and a written rational connecting the separate items in to a more complete and holistic view of the student’s or group’s achievements or progress toward Portfolios give students the opportunity to direct their own learning</a:t>
            </a:r>
            <a:endParaRPr lang="en-US" sz="2800" dirty="0">
              <a:latin typeface="Times New Roman" pitchFamily="18" charset="0"/>
              <a:cs typeface="Times New Roman" pitchFamily="18" charset="0"/>
              <a:sym typeface="Symbol" pitchFamily="18" charset="2"/>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normAutofit/>
          </a:bodyPr>
          <a:lstStyle/>
          <a:p>
            <a:r>
              <a:rPr lang="en-US" sz="3200" b="1" dirty="0">
                <a:latin typeface="Times New Roman" pitchFamily="18" charset="0"/>
                <a:cs typeface="Times New Roman" pitchFamily="18" charset="0"/>
              </a:rPr>
              <a:t>Uses of Portfolios</a:t>
            </a:r>
          </a:p>
        </p:txBody>
      </p:sp>
      <p:sp>
        <p:nvSpPr>
          <p:cNvPr id="3" name="Content Placeholder 2"/>
          <p:cNvSpPr>
            <a:spLocks noGrp="1"/>
          </p:cNvSpPr>
          <p:nvPr>
            <p:ph idx="1"/>
          </p:nvPr>
        </p:nvSpPr>
        <p:spPr>
          <a:xfrm>
            <a:off x="0" y="1066800"/>
            <a:ext cx="9144000" cy="5562600"/>
          </a:xfrm>
        </p:spPr>
        <p:txBody>
          <a:bodyPr/>
          <a:lstStyle/>
          <a:p>
            <a:pPr algn="just">
              <a:lnSpc>
                <a:spcPct val="90000"/>
              </a:lnSpc>
            </a:pPr>
            <a:r>
              <a:rPr lang="en-US" dirty="0"/>
              <a:t> </a:t>
            </a:r>
            <a:r>
              <a:rPr lang="en-US" dirty="0">
                <a:latin typeface="Times New Roman" pitchFamily="18" charset="0"/>
                <a:cs typeface="Times New Roman" pitchFamily="18" charset="0"/>
              </a:rPr>
              <a:t>Portfolios can be used to determine students’ level of achievement </a:t>
            </a:r>
            <a:endParaRPr lang="en-US" dirty="0">
              <a:latin typeface="Times New Roman" pitchFamily="18" charset="0"/>
              <a:cs typeface="Times New Roman" pitchFamily="18" charset="0"/>
              <a:sym typeface="Symbol" pitchFamily="18" charset="2"/>
            </a:endParaRPr>
          </a:p>
          <a:p>
            <a:pPr algn="just">
              <a:lnSpc>
                <a:spcPct val="90000"/>
              </a:lnSpc>
            </a:pPr>
            <a:r>
              <a:rPr lang="en-US" dirty="0">
                <a:latin typeface="Times New Roman" pitchFamily="18" charset="0"/>
                <a:cs typeface="Times New Roman" pitchFamily="18" charset="0"/>
              </a:rPr>
              <a:t> Portfolios can be used to determine students’ growth overtime</a:t>
            </a:r>
            <a:endParaRPr lang="en-US" dirty="0">
              <a:latin typeface="Times New Roman" pitchFamily="18" charset="0"/>
              <a:cs typeface="Times New Roman" pitchFamily="18" charset="0"/>
              <a:sym typeface="Symbol" pitchFamily="18" charset="2"/>
            </a:endParaRPr>
          </a:p>
          <a:p>
            <a:pPr algn="just">
              <a:lnSpc>
                <a:spcPct val="90000"/>
              </a:lnSpc>
            </a:pPr>
            <a:r>
              <a:rPr lang="en-US" dirty="0">
                <a:latin typeface="Times New Roman" pitchFamily="18" charset="0"/>
                <a:cs typeface="Times New Roman" pitchFamily="18" charset="0"/>
              </a:rPr>
              <a:t> Portfolios can be used to understand how students think, reason, organize, investigate and communicate learning goals </a:t>
            </a:r>
          </a:p>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a:latin typeface="Times New Roman" pitchFamily="18" charset="0"/>
                <a:cs typeface="Times New Roman" pitchFamily="18" charset="0"/>
              </a:rPr>
              <a:t>Con….</a:t>
            </a:r>
          </a:p>
        </p:txBody>
      </p:sp>
      <p:sp>
        <p:nvSpPr>
          <p:cNvPr id="3" name="Content Placeholder 2"/>
          <p:cNvSpPr>
            <a:spLocks noGrp="1"/>
          </p:cNvSpPr>
          <p:nvPr>
            <p:ph idx="1"/>
          </p:nvPr>
        </p:nvSpPr>
        <p:spPr>
          <a:xfrm>
            <a:off x="152400" y="1066800"/>
            <a:ext cx="8991600" cy="5059363"/>
          </a:xfrm>
        </p:spPr>
        <p:txBody>
          <a:bodyPr>
            <a:normAutofit/>
          </a:bodyPr>
          <a:lstStyle/>
          <a:p>
            <a:r>
              <a:rPr lang="en-US" dirty="0">
                <a:latin typeface="Times New Roman" pitchFamily="18" charset="0"/>
                <a:cs typeface="Times New Roman" pitchFamily="18" charset="0"/>
              </a:rPr>
              <a:t>Portfolios provide an effective way of collecting and demonstrating achievement on a broad range of outcomes</a:t>
            </a:r>
            <a:endParaRPr lang="en-US" dirty="0">
              <a:latin typeface="Times New Roman" pitchFamily="18" charset="0"/>
              <a:cs typeface="Times New Roman" pitchFamily="18" charset="0"/>
              <a:sym typeface="Symbol" pitchFamily="18" charset="2"/>
            </a:endParaRPr>
          </a:p>
          <a:p>
            <a:r>
              <a:rPr lang="en-US" dirty="0">
                <a:latin typeface="Times New Roman" pitchFamily="18" charset="0"/>
                <a:cs typeface="Times New Roman" pitchFamily="18" charset="0"/>
              </a:rPr>
              <a:t>Portfolios can be used to communicate student efforts, progress toward accomplishing learning goals and accomplishments</a:t>
            </a:r>
            <a:endParaRPr lang="en-US" dirty="0">
              <a:latin typeface="Times New Roman" pitchFamily="18" charset="0"/>
              <a:cs typeface="Times New Roman" pitchFamily="18" charset="0"/>
              <a:sym typeface="Symbol" pitchFamily="18" charset="2"/>
            </a:endParaRPr>
          </a:p>
          <a:p>
            <a:r>
              <a:rPr lang="en-US" dirty="0">
                <a:latin typeface="Times New Roman" pitchFamily="18" charset="0"/>
                <a:cs typeface="Times New Roman" pitchFamily="18" charset="0"/>
              </a:rPr>
              <a:t> Portfolios can be used to evaluate and improve curriculum and instruction</a:t>
            </a:r>
          </a:p>
          <a:p>
            <a:endParaRPr lang="en-US" dirty="0">
              <a:latin typeface="Times New Roman" pitchFamily="18" charset="0"/>
              <a:cs typeface="Times New Roman" pitchFamily="18" charset="0"/>
            </a:endParaRPr>
          </a:p>
          <a:p>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19200"/>
          </a:xfrm>
        </p:spPr>
        <p:txBody>
          <a:bodyPr>
            <a:normAutofit fontScale="90000"/>
          </a:bodyPr>
          <a:lstStyle/>
          <a:p>
            <a:pPr lvl="0"/>
            <a:br>
              <a:rPr lang="en-US" dirty="0">
                <a:ln w="500">
                  <a:solidFill>
                    <a:srgbClr val="4F271C">
                      <a:shade val="20000"/>
                      <a:satMod val="120000"/>
                    </a:srgbClr>
                  </a:solidFill>
                </a:ln>
              </a:rPr>
            </a:br>
            <a:r>
              <a:rPr lang="en-US" sz="4000" dirty="0">
                <a:ln w="500">
                  <a:solidFill>
                    <a:srgbClr val="4F271C">
                      <a:shade val="20000"/>
                      <a:satMod val="120000"/>
                    </a:srgbClr>
                  </a:solidFill>
                </a:ln>
                <a:latin typeface="Times New Roman" pitchFamily="18" charset="0"/>
                <a:cs typeface="Times New Roman" pitchFamily="18" charset="0"/>
              </a:rPr>
              <a:t>Steps in defining, implementing and using portfolio</a:t>
            </a:r>
            <a:br>
              <a:rPr lang="en-US" dirty="0">
                <a:ln w="500">
                  <a:solidFill>
                    <a:srgbClr val="4F271C">
                      <a:shade val="20000"/>
                      <a:satMod val="120000"/>
                    </a:srgbClr>
                  </a:solidFill>
                </a:ln>
              </a:rPr>
            </a:br>
            <a:endParaRPr lang="en-US" dirty="0"/>
          </a:p>
        </p:txBody>
      </p:sp>
      <p:sp>
        <p:nvSpPr>
          <p:cNvPr id="3" name="Content Placeholder 2"/>
          <p:cNvSpPr>
            <a:spLocks noGrp="1"/>
          </p:cNvSpPr>
          <p:nvPr>
            <p:ph idx="1"/>
          </p:nvPr>
        </p:nvSpPr>
        <p:spPr>
          <a:xfrm>
            <a:off x="0" y="1600200"/>
            <a:ext cx="8915400" cy="5257800"/>
          </a:xfrm>
        </p:spPr>
        <p:txBody>
          <a:bodyPr>
            <a:normAutofit fontScale="25000" lnSpcReduction="20000"/>
          </a:bodyPr>
          <a:lstStyle/>
          <a:p>
            <a:pPr marL="330708" indent="-609600" algn="just">
              <a:lnSpc>
                <a:spcPct val="150000"/>
              </a:lnSpc>
              <a:defRPr/>
            </a:pPr>
            <a:r>
              <a:rPr lang="en-US" sz="12000" dirty="0">
                <a:latin typeface="Times New Roman" pitchFamily="18" charset="0"/>
                <a:cs typeface="Times New Roman" pitchFamily="18" charset="0"/>
              </a:rPr>
              <a:t>Decide what type of portfolio to use </a:t>
            </a:r>
          </a:p>
          <a:p>
            <a:pPr marL="330708" indent="-609600" algn="just">
              <a:lnSpc>
                <a:spcPct val="150000"/>
              </a:lnSpc>
              <a:defRPr/>
            </a:pPr>
            <a:r>
              <a:rPr lang="en-US" sz="11200" dirty="0">
                <a:latin typeface="Times New Roman" pitchFamily="18" charset="0"/>
                <a:cs typeface="Times New Roman" pitchFamily="18" charset="0"/>
              </a:rPr>
              <a:t>Identify the purposes and objectives of the portfolio</a:t>
            </a:r>
          </a:p>
          <a:p>
            <a:pPr marL="330708" indent="-609600" algn="just">
              <a:lnSpc>
                <a:spcPct val="150000"/>
              </a:lnSpc>
              <a:defRPr/>
            </a:pPr>
            <a:r>
              <a:rPr lang="en-US" sz="11200" dirty="0">
                <a:latin typeface="Times New Roman" pitchFamily="18" charset="0"/>
                <a:cs typeface="Times New Roman" pitchFamily="18" charset="0"/>
              </a:rPr>
              <a:t>Select which categories of work samples should go in to</a:t>
            </a:r>
          </a:p>
          <a:p>
            <a:pPr marL="330708" indent="-609600" algn="just">
              <a:lnSpc>
                <a:spcPct val="150000"/>
              </a:lnSpc>
              <a:buNone/>
              <a:defRPr/>
            </a:pPr>
            <a:r>
              <a:rPr lang="en-US" sz="11200" dirty="0">
                <a:latin typeface="Times New Roman" pitchFamily="18" charset="0"/>
                <a:cs typeface="Times New Roman" pitchFamily="18" charset="0"/>
              </a:rPr>
              <a:t>       the portfolio </a:t>
            </a:r>
          </a:p>
          <a:p>
            <a:pPr marL="330708" indent="-609600" algn="just">
              <a:lnSpc>
                <a:spcPct val="150000"/>
              </a:lnSpc>
              <a:defRPr/>
            </a:pPr>
            <a:r>
              <a:rPr lang="en-US" sz="11200" dirty="0">
                <a:latin typeface="Times New Roman" pitchFamily="18" charset="0"/>
                <a:cs typeface="Times New Roman" pitchFamily="18" charset="0"/>
              </a:rPr>
              <a:t>Have students select the pieces to include in their</a:t>
            </a:r>
          </a:p>
          <a:p>
            <a:pPr marL="330708" indent="-609600" algn="just">
              <a:lnSpc>
                <a:spcPct val="150000"/>
              </a:lnSpc>
              <a:buNone/>
              <a:defRPr/>
            </a:pPr>
            <a:r>
              <a:rPr lang="en-US" sz="11200" dirty="0">
                <a:latin typeface="Times New Roman" pitchFamily="18" charset="0"/>
                <a:cs typeface="Times New Roman" pitchFamily="18" charset="0"/>
              </a:rPr>
              <a:t>        portfolio</a:t>
            </a:r>
          </a:p>
          <a:p>
            <a:pPr marL="330708" indent="-609600" algn="just">
              <a:lnSpc>
                <a:spcPct val="150000"/>
              </a:lnSpc>
              <a:defRPr/>
            </a:pPr>
            <a:r>
              <a:rPr lang="en-US" sz="11200" dirty="0">
                <a:latin typeface="Times New Roman" pitchFamily="18" charset="0"/>
                <a:cs typeface="Times New Roman" pitchFamily="18" charset="0"/>
              </a:rPr>
              <a:t>Decide how the portfolio will be assessed and evaluated </a:t>
            </a:r>
          </a:p>
          <a:p>
            <a:pPr>
              <a:defRPr/>
            </a:pPr>
            <a:endParaRPr lang="en-US" dirty="0"/>
          </a:p>
          <a:p>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normAutofit/>
          </a:bodyPr>
          <a:lstStyle/>
          <a:p>
            <a:r>
              <a:rPr lang="en-US" sz="3600" b="1" dirty="0">
                <a:ln w="500">
                  <a:solidFill>
                    <a:schemeClr val="tx2">
                      <a:shade val="20000"/>
                      <a:satMod val="120000"/>
                    </a:schemeClr>
                  </a:solidFill>
                </a:ln>
                <a:latin typeface="Times New Roman" pitchFamily="18" charset="0"/>
                <a:cs typeface="Times New Roman" pitchFamily="18" charset="0"/>
              </a:rPr>
              <a:t>Performance Assessment</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0" y="1600200"/>
            <a:ext cx="9144000" cy="5257800"/>
          </a:xfrm>
        </p:spPr>
        <p:txBody>
          <a:bodyPr/>
          <a:lstStyle/>
          <a:p>
            <a:pPr algn="just"/>
            <a:r>
              <a:rPr lang="en-US" dirty="0">
                <a:latin typeface="Times New Roman" pitchFamily="18" charset="0"/>
                <a:cs typeface="Times New Roman" pitchFamily="18" charset="0"/>
              </a:rPr>
              <a:t>Requires students to construct a response or perform an action </a:t>
            </a:r>
          </a:p>
          <a:p>
            <a:pPr algn="just"/>
            <a:r>
              <a:rPr lang="en-US" dirty="0">
                <a:latin typeface="Times New Roman" pitchFamily="18" charset="0"/>
                <a:cs typeface="Times New Roman" pitchFamily="18" charset="0"/>
              </a:rPr>
              <a:t>Emphasizes a student's active generation of a response and that the response is observable via a product directly or indirectly </a:t>
            </a:r>
          </a:p>
          <a:p>
            <a:pPr algn="just"/>
            <a:endParaRPr lang="en-US" dirty="0">
              <a:latin typeface="Times New Roman" pitchFamily="18" charset="0"/>
              <a:cs typeface="Times New Roman" pitchFamily="18"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p:spPr>
        <p:txBody>
          <a:bodyPr/>
          <a:lstStyle/>
          <a:p>
            <a:r>
              <a:rPr lang="en-US" sz="4000" dirty="0">
                <a:ln w="500">
                  <a:solidFill>
                    <a:schemeClr val="tx2">
                      <a:shade val="20000"/>
                      <a:satMod val="120000"/>
                    </a:schemeClr>
                  </a:solidFill>
                </a:ln>
                <a:latin typeface="Times New Roman" pitchFamily="18" charset="0"/>
                <a:cs typeface="Times New Roman" pitchFamily="18" charset="0"/>
              </a:rPr>
              <a:t>Performance Assessment </a:t>
            </a:r>
            <a:r>
              <a:rPr lang="en-US" dirty="0">
                <a:ln w="500">
                  <a:solidFill>
                    <a:schemeClr val="tx2">
                      <a:shade val="20000"/>
                      <a:satMod val="120000"/>
                    </a:schemeClr>
                  </a:solidFill>
                </a:ln>
              </a:rPr>
              <a:t>…</a:t>
            </a:r>
            <a:endParaRPr lang="en-US" dirty="0"/>
          </a:p>
        </p:txBody>
      </p:sp>
      <p:sp>
        <p:nvSpPr>
          <p:cNvPr id="3" name="Content Placeholder 2"/>
          <p:cNvSpPr>
            <a:spLocks noGrp="1"/>
          </p:cNvSpPr>
          <p:nvPr>
            <p:ph idx="1"/>
          </p:nvPr>
        </p:nvSpPr>
        <p:spPr>
          <a:xfrm>
            <a:off x="0" y="1600200"/>
            <a:ext cx="9144000" cy="5257800"/>
          </a:xfrm>
        </p:spPr>
        <p:txBody>
          <a:bodyPr>
            <a:normAutofit fontScale="92500" lnSpcReduction="20000"/>
          </a:bodyPr>
          <a:lstStyle/>
          <a:p>
            <a:pPr>
              <a:lnSpc>
                <a:spcPct val="150000"/>
              </a:lnSpc>
            </a:pPr>
            <a:r>
              <a:rPr lang="en-US" sz="3900" dirty="0">
                <a:latin typeface="Times New Roman" pitchFamily="18" charset="0"/>
                <a:cs typeface="Times New Roman" pitchFamily="18" charset="0"/>
              </a:rPr>
              <a:t>Performance assessment has three important features</a:t>
            </a:r>
          </a:p>
          <a:p>
            <a:pPr lvl="2">
              <a:lnSpc>
                <a:spcPct val="150000"/>
              </a:lnSpc>
            </a:pPr>
            <a:r>
              <a:rPr lang="en-US" sz="3000" dirty="0">
                <a:solidFill>
                  <a:srgbClr val="FF0000"/>
                </a:solidFill>
                <a:latin typeface="Times New Roman" pitchFamily="18" charset="0"/>
                <a:cs typeface="Times New Roman" pitchFamily="18" charset="0"/>
              </a:rPr>
              <a:t>A learner must demonstrate his/her knowledge and skill by actually doing some thing that is valued and purposeful</a:t>
            </a:r>
          </a:p>
          <a:p>
            <a:pPr lvl="2">
              <a:lnSpc>
                <a:spcPct val="150000"/>
              </a:lnSpc>
            </a:pPr>
            <a:r>
              <a:rPr lang="en-US" sz="3000" dirty="0">
                <a:solidFill>
                  <a:srgbClr val="FF0000"/>
                </a:solidFill>
                <a:latin typeface="Times New Roman" pitchFamily="18" charset="0"/>
                <a:cs typeface="Times New Roman" pitchFamily="18" charset="0"/>
              </a:rPr>
              <a:t>A learner's performance is observed by the teacher</a:t>
            </a:r>
          </a:p>
          <a:p>
            <a:pPr lvl="2">
              <a:lnSpc>
                <a:spcPct val="150000"/>
              </a:lnSpc>
            </a:pPr>
            <a:r>
              <a:rPr lang="en-US" sz="3000" dirty="0">
                <a:solidFill>
                  <a:srgbClr val="FF0000"/>
                </a:solidFill>
                <a:latin typeface="Times New Roman" pitchFamily="18" charset="0"/>
                <a:cs typeface="Times New Roman" pitchFamily="18" charset="0"/>
              </a:rPr>
              <a:t>The teacher uses pre-established criteria to score the learner's performance </a:t>
            </a:r>
          </a:p>
          <a:p>
            <a:endParaRPr lang="en-US" dirty="0">
              <a:solidFill>
                <a:srgbClr val="FF0000"/>
              </a:solidFill>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ln w="500">
                  <a:solidFill>
                    <a:schemeClr val="tx2">
                      <a:shade val="20000"/>
                      <a:satMod val="120000"/>
                    </a:schemeClr>
                  </a:solidFill>
                </a:ln>
                <a:latin typeface="Times New Roman" pitchFamily="18" charset="0"/>
                <a:cs typeface="Times New Roman" pitchFamily="18" charset="0"/>
              </a:rPr>
              <a:t>Performance Assessment …</a:t>
            </a:r>
            <a:endParaRPr lang="en-US" sz="4000" dirty="0">
              <a:latin typeface="Times New Roman" pitchFamily="18" charset="0"/>
              <a:cs typeface="Times New Roman" pitchFamily="18" charset="0"/>
            </a:endParaRPr>
          </a:p>
        </p:txBody>
      </p:sp>
      <p:sp>
        <p:nvSpPr>
          <p:cNvPr id="3" name="Content Placeholder 2"/>
          <p:cNvSpPr>
            <a:spLocks noGrp="1"/>
          </p:cNvSpPr>
          <p:nvPr>
            <p:ph idx="1"/>
          </p:nvPr>
        </p:nvSpPr>
        <p:spPr>
          <a:xfrm>
            <a:off x="0" y="1600200"/>
            <a:ext cx="9144000" cy="5257800"/>
          </a:xfrm>
        </p:spPr>
        <p:txBody>
          <a:bodyPr/>
          <a:lstStyle/>
          <a:p>
            <a:r>
              <a:rPr lang="en-US" dirty="0">
                <a:latin typeface="Times New Roman" pitchFamily="18" charset="0"/>
                <a:cs typeface="Times New Roman" pitchFamily="18" charset="0"/>
              </a:rPr>
              <a:t>In judging the quality of the pupil's response, we usually use two instruments </a:t>
            </a:r>
          </a:p>
          <a:p>
            <a:pPr lvl="1"/>
            <a:r>
              <a:rPr lang="en-US" sz="3200" dirty="0">
                <a:latin typeface="Times New Roman" pitchFamily="18" charset="0"/>
                <a:cs typeface="Times New Roman" pitchFamily="18" charset="0"/>
              </a:rPr>
              <a:t>Checklists</a:t>
            </a:r>
          </a:p>
          <a:p>
            <a:pPr lvl="1"/>
            <a:r>
              <a:rPr lang="en-US" sz="3200" dirty="0">
                <a:latin typeface="Times New Roman" pitchFamily="18" charset="0"/>
                <a:cs typeface="Times New Roman" pitchFamily="18" charset="0"/>
              </a:rPr>
              <a:t>Rating scales</a:t>
            </a:r>
          </a:p>
          <a:p>
            <a:endParaRPr lang="en-US" dirty="0">
              <a:latin typeface="Times New Roman" pitchFamily="18" charset="0"/>
              <a:cs typeface="Times New Roman" pitchFamily="18" charset="0"/>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latin typeface="Times New Roman" pitchFamily="18" charset="0"/>
                <a:cs typeface="Times New Roman" pitchFamily="18" charset="0"/>
              </a:rPr>
              <a:t>Assessing Behavior through Observation</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0" y="1600200"/>
            <a:ext cx="9144000" cy="5257800"/>
          </a:xfrm>
        </p:spPr>
        <p:txBody>
          <a:bodyPr/>
          <a:lstStyle/>
          <a:p>
            <a:r>
              <a:rPr lang="en-US" sz="3600" b="1" dirty="0">
                <a:latin typeface="Times New Roman" pitchFamily="18" charset="0"/>
                <a:cs typeface="Times New Roman" pitchFamily="18" charset="0"/>
              </a:rPr>
              <a:t>Two types of observation</a:t>
            </a:r>
          </a:p>
          <a:p>
            <a:pPr lvl="1"/>
            <a:r>
              <a:rPr lang="en-US" sz="3200" dirty="0">
                <a:latin typeface="Times New Roman" pitchFamily="18" charset="0"/>
                <a:cs typeface="Times New Roman" pitchFamily="18" charset="0"/>
              </a:rPr>
              <a:t>Qualitative observation</a:t>
            </a:r>
          </a:p>
          <a:p>
            <a:pPr lvl="2"/>
            <a:r>
              <a:rPr lang="en-US" sz="2800" i="1" dirty="0">
                <a:latin typeface="Times New Roman" pitchFamily="18" charset="0"/>
                <a:cs typeface="Times New Roman" pitchFamily="18" charset="0"/>
              </a:rPr>
              <a:t>Qualitative observations</a:t>
            </a:r>
            <a:r>
              <a:rPr lang="en-US" sz="2800" b="1" i="1" dirty="0">
                <a:latin typeface="Times New Roman" pitchFamily="18" charset="0"/>
                <a:cs typeface="Times New Roman" pitchFamily="18" charset="0"/>
              </a:rPr>
              <a:t> </a:t>
            </a:r>
            <a:r>
              <a:rPr lang="en-US" sz="2800" dirty="0">
                <a:latin typeface="Times New Roman" pitchFamily="18" charset="0"/>
                <a:cs typeface="Times New Roman" pitchFamily="18" charset="0"/>
              </a:rPr>
              <a:t>can describe behavior as well as its contexts (that is, antecedents and consequences).</a:t>
            </a:r>
          </a:p>
          <a:p>
            <a:pPr lvl="1"/>
            <a:r>
              <a:rPr lang="en-US" sz="3200" dirty="0">
                <a:latin typeface="Times New Roman" pitchFamily="18" charset="0"/>
                <a:cs typeface="Times New Roman" pitchFamily="18" charset="0"/>
              </a:rPr>
              <a:t>Quantitative </a:t>
            </a:r>
          </a:p>
          <a:p>
            <a:pPr lvl="2"/>
            <a:r>
              <a:rPr lang="en-US" sz="2800" dirty="0">
                <a:latin typeface="Times New Roman" pitchFamily="18" charset="0"/>
                <a:cs typeface="Times New Roman" pitchFamily="18" charset="0"/>
              </a:rPr>
              <a:t>Objectively defined</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7030A0"/>
                </a:solidFill>
                <a:effectLst>
                  <a:outerShdw blurRad="50000" dist="30000" dir="5400000" algn="tl" rotWithShape="0">
                    <a:srgbClr val="000000">
                      <a:alpha val="30000"/>
                    </a:srgbClr>
                  </a:outerShdw>
                </a:effectLst>
                <a:latin typeface="Times New Roman" pitchFamily="18" charset="0"/>
                <a:cs typeface="Times New Roman" pitchFamily="18" charset="0"/>
              </a:rPr>
              <a:t>Test</a:t>
            </a:r>
            <a:endParaRPr lang="en-US" dirty="0">
              <a:solidFill>
                <a:srgbClr val="7030A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20000"/>
          </a:bodyPr>
          <a:lstStyle/>
          <a:p>
            <a:pPr marL="365760" lvl="0" indent="-283464" algn="just">
              <a:spcBef>
                <a:spcPts val="600"/>
              </a:spcBef>
              <a:buClr>
                <a:srgbClr val="3891A7"/>
              </a:buClr>
              <a:buSzPct val="80000"/>
            </a:pPr>
            <a:r>
              <a:rPr lang="en-US" dirty="0">
                <a:solidFill>
                  <a:prstClr val="black"/>
                </a:solidFill>
                <a:latin typeface="Times New Roman" pitchFamily="18" charset="0"/>
                <a:cs typeface="Times New Roman" pitchFamily="18" charset="0"/>
              </a:rPr>
              <a:t>An instrument or tool /process that requires an individual to perform some behavior(s) </a:t>
            </a:r>
          </a:p>
          <a:p>
            <a:pPr marL="365760" lvl="0" indent="-283464" algn="just">
              <a:spcBef>
                <a:spcPts val="600"/>
              </a:spcBef>
              <a:buClr>
                <a:srgbClr val="3891A7"/>
              </a:buClr>
              <a:buSzPct val="80000"/>
            </a:pPr>
            <a:r>
              <a:rPr lang="en-US" dirty="0">
                <a:solidFill>
                  <a:prstClr val="black"/>
                </a:solidFill>
                <a:latin typeface="Times New Roman" pitchFamily="18" charset="0"/>
                <a:cs typeface="Times New Roman" pitchFamily="18" charset="0"/>
              </a:rPr>
              <a:t>It is used to measure a personal attribute, trait, or characteristic thought to be important in describing/ understanding behavior or predicting outcomes</a:t>
            </a:r>
          </a:p>
          <a:p>
            <a:pPr marL="365760" lvl="0" indent="-283464" algn="just">
              <a:spcBef>
                <a:spcPts val="600"/>
              </a:spcBef>
              <a:buClr>
                <a:srgbClr val="3891A7"/>
              </a:buClr>
              <a:buSzPct val="80000"/>
            </a:pPr>
            <a:r>
              <a:rPr lang="en-US" dirty="0">
                <a:solidFill>
                  <a:prstClr val="black"/>
                </a:solidFill>
                <a:latin typeface="Times New Roman" pitchFamily="18" charset="0"/>
                <a:cs typeface="Times New Roman" pitchFamily="18" charset="0"/>
              </a:rPr>
              <a:t>A test is essentially an </a:t>
            </a:r>
            <a:r>
              <a:rPr lang="en-US" b="1" dirty="0">
                <a:solidFill>
                  <a:prstClr val="black"/>
                </a:solidFill>
                <a:latin typeface="Times New Roman" pitchFamily="18" charset="0"/>
                <a:cs typeface="Times New Roman" pitchFamily="18" charset="0"/>
              </a:rPr>
              <a:t>objective</a:t>
            </a:r>
            <a:r>
              <a:rPr lang="en-US" dirty="0">
                <a:solidFill>
                  <a:prstClr val="black"/>
                </a:solidFill>
                <a:latin typeface="Times New Roman" pitchFamily="18" charset="0"/>
                <a:cs typeface="Times New Roman" pitchFamily="18" charset="0"/>
              </a:rPr>
              <a:t> and </a:t>
            </a:r>
            <a:r>
              <a:rPr lang="en-US" b="1" dirty="0">
                <a:solidFill>
                  <a:prstClr val="black"/>
                </a:solidFill>
                <a:latin typeface="Times New Roman" pitchFamily="18" charset="0"/>
                <a:cs typeface="Times New Roman" pitchFamily="18" charset="0"/>
              </a:rPr>
              <a:t>standardized</a:t>
            </a:r>
            <a:r>
              <a:rPr lang="en-US" dirty="0">
                <a:solidFill>
                  <a:prstClr val="black"/>
                </a:solidFill>
                <a:latin typeface="Times New Roman" pitchFamily="18" charset="0"/>
                <a:cs typeface="Times New Roman" pitchFamily="18" charset="0"/>
              </a:rPr>
              <a:t> measure of a sample of behavior </a:t>
            </a:r>
          </a:p>
          <a:p>
            <a:pPr marL="365760" lvl="0" indent="-283464" algn="just">
              <a:spcBef>
                <a:spcPts val="600"/>
              </a:spcBef>
              <a:buClr>
                <a:srgbClr val="3891A7"/>
              </a:buClr>
              <a:buSzPct val="80000"/>
            </a:pPr>
            <a:r>
              <a:rPr lang="en-US" dirty="0">
                <a:latin typeface="Times New Roman" pitchFamily="18" charset="0"/>
                <a:cs typeface="Times New Roman" pitchFamily="18" charset="0"/>
              </a:rPr>
              <a:t>An instrument or formal process that presents tasks that yields a specific type of measurement.</a:t>
            </a:r>
            <a:br>
              <a:rPr lang="en-US" dirty="0">
                <a:latin typeface="Times New Roman" pitchFamily="18" charset="0"/>
                <a:cs typeface="Times New Roman" pitchFamily="18" charset="0"/>
              </a:rPr>
            </a:br>
            <a:endParaRPr lang="en-US" dirty="0">
              <a:solidFill>
                <a:prstClr val="black"/>
              </a:solidFill>
              <a:latin typeface="Times New Roman" pitchFamily="18" charset="0"/>
              <a:cs typeface="Times New Roman" pitchFamily="18" charset="0"/>
            </a:endParaRPr>
          </a:p>
          <a:p>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noAutofit/>
          </a:bodyPr>
          <a:lstStyle/>
          <a:p>
            <a:br>
              <a:rPr lang="en-US" sz="3600" b="1" dirty="0">
                <a:latin typeface="Times New Roman" pitchFamily="18" charset="0"/>
                <a:cs typeface="Times New Roman" pitchFamily="18" charset="0"/>
              </a:rPr>
            </a:br>
            <a:r>
              <a:rPr lang="en-US" sz="3600" b="1" dirty="0">
                <a:latin typeface="Times New Roman" pitchFamily="18" charset="0"/>
                <a:cs typeface="Times New Roman" pitchFamily="18" charset="0"/>
              </a:rPr>
              <a:t>Common Observational Techniques</a:t>
            </a:r>
            <a:br>
              <a:rPr lang="en-US" sz="3600" dirty="0">
                <a:latin typeface="Times New Roman" pitchFamily="18" charset="0"/>
                <a:cs typeface="Times New Roman" pitchFamily="18" charset="0"/>
              </a:rPr>
            </a:b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0" y="1676400"/>
            <a:ext cx="9144000" cy="5181600"/>
          </a:xfrm>
        </p:spPr>
        <p:txBody>
          <a:bodyPr>
            <a:normAutofit/>
          </a:bodyPr>
          <a:lstStyle/>
          <a:p>
            <a:r>
              <a:rPr lang="en-US" b="1" i="1" dirty="0">
                <a:latin typeface="Times New Roman" pitchFamily="18" charset="0"/>
                <a:cs typeface="Times New Roman" pitchFamily="18" charset="0"/>
              </a:rPr>
              <a:t>Anecdotal Records</a:t>
            </a:r>
            <a:br>
              <a:rPr lang="en-US" b="1" i="1" dirty="0">
                <a:latin typeface="Times New Roman" pitchFamily="18" charset="0"/>
                <a:cs typeface="Times New Roman" pitchFamily="18" charset="0"/>
              </a:rPr>
            </a:br>
            <a:r>
              <a:rPr lang="en-US" dirty="0">
                <a:latin typeface="Times New Roman" pitchFamily="18" charset="0"/>
                <a:cs typeface="Times New Roman" pitchFamily="18" charset="0"/>
              </a:rPr>
              <a:t>The observer describes incidents or behaviors observed in a particular setting in concrete, narrative terms (as opposed to drawing inferences about feelings or motives). </a:t>
            </a:r>
          </a:p>
          <a:p>
            <a:r>
              <a:rPr lang="en-US" dirty="0">
                <a:latin typeface="Times New Roman" pitchFamily="18" charset="0"/>
                <a:cs typeface="Times New Roman" pitchFamily="18" charset="0"/>
              </a:rPr>
              <a:t>This type of record allows insight into cause and effect by detailing what occurred before a behavior took place, the behavior itself, and consequences or events that occurred after the behavior.</a:t>
            </a:r>
          </a:p>
          <a:p>
            <a:pPr marL="0" indent="0">
              <a:buNone/>
            </a:pPr>
            <a:endParaRPr lang="en-US"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fontScale="90000"/>
          </a:bodyPr>
          <a:lstStyle/>
          <a:p>
            <a:br>
              <a:rPr lang="en-US" sz="4000" b="1" i="1" dirty="0">
                <a:latin typeface="Times New Roman" pitchFamily="18" charset="0"/>
                <a:cs typeface="Times New Roman" pitchFamily="18" charset="0"/>
              </a:rPr>
            </a:br>
            <a:r>
              <a:rPr lang="en-US" sz="4000" b="1" i="1" dirty="0">
                <a:latin typeface="Times New Roman" pitchFamily="18" charset="0"/>
                <a:cs typeface="Times New Roman" pitchFamily="18" charset="0"/>
              </a:rPr>
              <a:t>Event Recording</a:t>
            </a:r>
            <a:br>
              <a:rPr lang="en-US" i="1" dirty="0"/>
            </a:br>
            <a:endParaRPr lang="en-US" dirty="0"/>
          </a:p>
        </p:txBody>
      </p:sp>
      <p:sp>
        <p:nvSpPr>
          <p:cNvPr id="3" name="Content Placeholder 2"/>
          <p:cNvSpPr>
            <a:spLocks noGrp="1"/>
          </p:cNvSpPr>
          <p:nvPr>
            <p:ph idx="1"/>
          </p:nvPr>
        </p:nvSpPr>
        <p:spPr>
          <a:xfrm>
            <a:off x="0" y="914400"/>
            <a:ext cx="9144000" cy="5211763"/>
          </a:xfrm>
        </p:spPr>
        <p:txBody>
          <a:bodyPr>
            <a:normAutofit/>
          </a:bodyPr>
          <a:lstStyle/>
          <a:p>
            <a:r>
              <a:rPr lang="en-US" sz="2800" dirty="0">
                <a:latin typeface="Times New Roman" pitchFamily="18" charset="0"/>
                <a:cs typeface="Times New Roman" pitchFamily="18" charset="0"/>
              </a:rPr>
              <a:t>The observer is interested in recording specific behavioral events (such as how many times the student hits or gets out of his or her seat). </a:t>
            </a:r>
          </a:p>
          <a:p>
            <a:r>
              <a:rPr lang="en-US" sz="2800" dirty="0">
                <a:latin typeface="Times New Roman" pitchFamily="18" charset="0"/>
                <a:cs typeface="Times New Roman" pitchFamily="18" charset="0"/>
              </a:rPr>
              <a:t>A tally sheet listing the behaviors to be observed and counted is useful; when the observer sees the behavior of interest, he or she can simply make a tick mark on the sheet.</a:t>
            </a:r>
          </a:p>
          <a:p>
            <a:endParaRPr lang="en-US" sz="2800" dirty="0">
              <a:latin typeface="Times New Roman" pitchFamily="18" charset="0"/>
              <a:cs typeface="Times New Roman" pitchFamily="18"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a:t>
            </a:r>
          </a:p>
        </p:txBody>
      </p:sp>
      <p:sp>
        <p:nvSpPr>
          <p:cNvPr id="3" name="Content Placeholder 2"/>
          <p:cNvSpPr>
            <a:spLocks noGrp="1"/>
          </p:cNvSpPr>
          <p:nvPr>
            <p:ph idx="1"/>
          </p:nvPr>
        </p:nvSpPr>
        <p:spPr>
          <a:xfrm>
            <a:off x="0" y="1600200"/>
            <a:ext cx="9144000" cy="4525963"/>
          </a:xfrm>
        </p:spPr>
        <p:txBody>
          <a:bodyPr/>
          <a:lstStyle/>
          <a:p>
            <a:pPr algn="just"/>
            <a:r>
              <a:rPr lang="en-US" b="1" dirty="0">
                <a:latin typeface="Times New Roman" pitchFamily="18" charset="0"/>
                <a:cs typeface="Times New Roman" pitchFamily="18" charset="0"/>
              </a:rPr>
              <a:t>Event recording: </a:t>
            </a:r>
            <a:r>
              <a:rPr lang="en-US" dirty="0">
                <a:latin typeface="Times New Roman" pitchFamily="18" charset="0"/>
                <a:cs typeface="Times New Roman" pitchFamily="18" charset="0"/>
              </a:rPr>
              <a:t>or frequency recording is when the observer records a behavior each time it occurs.</a:t>
            </a:r>
          </a:p>
          <a:p>
            <a:pPr lvl="1" algn="just"/>
            <a:r>
              <a:rPr lang="en-US" dirty="0">
                <a:latin typeface="Times New Roman" pitchFamily="18" charset="0"/>
                <a:cs typeface="Times New Roman" pitchFamily="18" charset="0"/>
              </a:rPr>
              <a:t>E.g., A teacher can observe and record whether a student participates and how often he/she participates in classroom lessons. </a:t>
            </a:r>
          </a:p>
          <a:p>
            <a:pPr lvl="1" algn="just"/>
            <a:r>
              <a:rPr lang="en-US" dirty="0">
                <a:latin typeface="Times New Roman" pitchFamily="18" charset="0"/>
                <a:cs typeface="Times New Roman" pitchFamily="18" charset="0"/>
              </a:rPr>
              <a:t>The behavioral event is class participation and the event recording is counting the number participation.</a:t>
            </a:r>
          </a:p>
          <a:p>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a:latin typeface="Times New Roman" pitchFamily="18" charset="0"/>
                <a:cs typeface="Times New Roman" pitchFamily="18" charset="0"/>
              </a:rPr>
              <a:t>Con….</a:t>
            </a:r>
          </a:p>
        </p:txBody>
      </p:sp>
      <p:sp>
        <p:nvSpPr>
          <p:cNvPr id="3" name="Content Placeholder 2"/>
          <p:cNvSpPr>
            <a:spLocks noGrp="1"/>
          </p:cNvSpPr>
          <p:nvPr>
            <p:ph idx="1"/>
          </p:nvPr>
        </p:nvSpPr>
        <p:spPr/>
        <p:txBody>
          <a:bodyPr/>
          <a:lstStyle/>
          <a:p>
            <a:pPr algn="just"/>
            <a:r>
              <a:rPr lang="en-US" dirty="0">
                <a:latin typeface="Times New Roman" pitchFamily="18" charset="0"/>
                <a:cs typeface="Times New Roman" pitchFamily="18" charset="0"/>
              </a:rPr>
              <a:t>Define how long the observation lasts, it could be 20 or 30 minutes.</a:t>
            </a:r>
          </a:p>
          <a:p>
            <a:pPr algn="just"/>
            <a:r>
              <a:rPr lang="en-US" dirty="0">
                <a:latin typeface="Times New Roman" pitchFamily="18" charset="0"/>
                <a:cs typeface="Times New Roman" pitchFamily="18" charset="0"/>
              </a:rPr>
              <a:t>Carefully define the target behaviors for observation including the beginning and end of the behavior.</a:t>
            </a:r>
          </a:p>
          <a:p>
            <a:pPr lvl="1" algn="just"/>
            <a:r>
              <a:rPr lang="en-US" dirty="0">
                <a:latin typeface="Times New Roman" pitchFamily="18" charset="0"/>
                <a:cs typeface="Times New Roman" pitchFamily="18" charset="0"/>
              </a:rPr>
              <a:t>E.g., </a:t>
            </a:r>
          </a:p>
          <a:p>
            <a:pPr lvl="2" algn="just"/>
            <a:r>
              <a:rPr lang="en-US" dirty="0">
                <a:latin typeface="Times New Roman" pitchFamily="18" charset="0"/>
                <a:cs typeface="Times New Roman" pitchFamily="18" charset="0"/>
              </a:rPr>
              <a:t>‘grabbing or snatching another student’s pencil’</a:t>
            </a:r>
          </a:p>
          <a:p>
            <a:pPr lvl="2" algn="just"/>
            <a:r>
              <a:rPr lang="en-US" dirty="0">
                <a:latin typeface="Times New Roman" pitchFamily="18" charset="0"/>
                <a:cs typeface="Times New Roman" pitchFamily="18" charset="0"/>
              </a:rPr>
              <a:t>‘fighting over seating in a desk’</a:t>
            </a:r>
          </a:p>
          <a:p>
            <a:pPr lvl="2" algn="just"/>
            <a:r>
              <a:rPr lang="en-US" dirty="0">
                <a:latin typeface="Times New Roman" pitchFamily="18" charset="0"/>
                <a:cs typeface="Times New Roman" pitchFamily="18" charset="0"/>
              </a:rPr>
              <a:t>‘whistling sound during class lesson’</a:t>
            </a:r>
          </a:p>
          <a:p>
            <a:pPr algn="just"/>
            <a:endParaRPr lang="en-US" dirty="0">
              <a:latin typeface="Times New Roman" pitchFamily="18" charset="0"/>
              <a:cs typeface="Times New Roman" pitchFamily="18"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a:t>Con…</a:t>
            </a:r>
          </a:p>
        </p:txBody>
      </p:sp>
      <p:sp>
        <p:nvSpPr>
          <p:cNvPr id="3" name="Content Placeholder 2"/>
          <p:cNvSpPr>
            <a:spLocks noGrp="1"/>
          </p:cNvSpPr>
          <p:nvPr>
            <p:ph idx="1"/>
          </p:nvPr>
        </p:nvSpPr>
        <p:spPr>
          <a:xfrm>
            <a:off x="0" y="1600200"/>
            <a:ext cx="9144000" cy="5257800"/>
          </a:xfrm>
        </p:spPr>
        <p:txBody>
          <a:bodyPr>
            <a:noAutofit/>
          </a:bodyPr>
          <a:lstStyle/>
          <a:p>
            <a:r>
              <a:rPr lang="en-US" dirty="0">
                <a:latin typeface="Times New Roman" pitchFamily="18" charset="0"/>
                <a:cs typeface="Times New Roman" pitchFamily="18" charset="0"/>
              </a:rPr>
              <a:t>Method of event recording:</a:t>
            </a:r>
          </a:p>
          <a:p>
            <a:pPr lvl="1"/>
            <a:r>
              <a:rPr lang="en-US" sz="2400" dirty="0">
                <a:latin typeface="Times New Roman" pitchFamily="18" charset="0"/>
                <a:cs typeface="Times New Roman" pitchFamily="18" charset="0"/>
              </a:rPr>
              <a:t>Using tallying: each time the behavior occurs the observer draws a line and counts the number of tallied lines to refer to the number of times the behavior occurs.</a:t>
            </a:r>
          </a:p>
          <a:p>
            <a:pPr lvl="1"/>
            <a:r>
              <a:rPr lang="en-US" sz="2400" dirty="0">
                <a:latin typeface="Times New Roman" pitchFamily="18" charset="0"/>
                <a:cs typeface="Times New Roman" pitchFamily="18" charset="0"/>
              </a:rPr>
              <a:t>Example,</a:t>
            </a:r>
          </a:p>
          <a:p>
            <a:pPr lvl="2"/>
            <a:r>
              <a:rPr lang="en-US" sz="2000" dirty="0">
                <a:latin typeface="Times New Roman" pitchFamily="18" charset="0"/>
                <a:cs typeface="Times New Roman" pitchFamily="18" charset="0"/>
              </a:rPr>
              <a:t>Tallied shouting: </a:t>
            </a:r>
            <a:r>
              <a:rPr lang="en-US" sz="2000" strike="sngStrike" dirty="0">
                <a:latin typeface="Times New Roman" pitchFamily="18" charset="0"/>
                <a:cs typeface="Times New Roman" pitchFamily="18" charset="0"/>
              </a:rPr>
              <a:t>////</a:t>
            </a:r>
            <a:r>
              <a:rPr lang="en-US" sz="2000" dirty="0">
                <a:latin typeface="Times New Roman" pitchFamily="18" charset="0"/>
                <a:cs typeface="Times New Roman" pitchFamily="18" charset="0"/>
              </a:rPr>
              <a:t> </a:t>
            </a:r>
            <a:r>
              <a:rPr lang="en-US" sz="2000" strike="sngStrike" dirty="0">
                <a:latin typeface="Times New Roman" pitchFamily="18" charset="0"/>
                <a:cs typeface="Times New Roman" pitchFamily="18" charset="0"/>
              </a:rPr>
              <a:t>////</a:t>
            </a:r>
            <a:r>
              <a:rPr lang="en-US" sz="2000" dirty="0">
                <a:latin typeface="Times New Roman" pitchFamily="18" charset="0"/>
                <a:cs typeface="Times New Roman" pitchFamily="18" charset="0"/>
              </a:rPr>
              <a:t>  </a:t>
            </a:r>
            <a:r>
              <a:rPr lang="en-US" sz="2000" strike="sngStrike" dirty="0">
                <a:latin typeface="Times New Roman" pitchFamily="18" charset="0"/>
                <a:cs typeface="Times New Roman" pitchFamily="18" charset="0"/>
              </a:rPr>
              <a:t>////</a:t>
            </a:r>
            <a:r>
              <a:rPr lang="en-US" sz="2000" dirty="0">
                <a:latin typeface="Times New Roman" pitchFamily="18" charset="0"/>
                <a:cs typeface="Times New Roman" pitchFamily="18" charset="0"/>
              </a:rPr>
              <a:t> </a:t>
            </a:r>
            <a:r>
              <a:rPr lang="en-US" sz="2000" strike="sngStrike" dirty="0">
                <a:latin typeface="Times New Roman" pitchFamily="18" charset="0"/>
                <a:cs typeface="Times New Roman" pitchFamily="18" charset="0"/>
              </a:rPr>
              <a:t>////</a:t>
            </a:r>
            <a:r>
              <a:rPr lang="en-US" sz="2000" dirty="0">
                <a:latin typeface="Times New Roman" pitchFamily="18" charset="0"/>
                <a:cs typeface="Times New Roman" pitchFamily="18" charset="0"/>
              </a:rPr>
              <a:t> = 20.</a:t>
            </a:r>
          </a:p>
          <a:p>
            <a:pPr lvl="2"/>
            <a:r>
              <a:rPr lang="en-US" sz="2000" dirty="0">
                <a:latin typeface="Times New Roman" pitchFamily="18" charset="0"/>
                <a:cs typeface="Times New Roman" pitchFamily="18" charset="0"/>
              </a:rPr>
              <a:t>Observation period: 10 minutes.</a:t>
            </a:r>
          </a:p>
          <a:p>
            <a:pPr lvl="1"/>
            <a:r>
              <a:rPr lang="en-US" sz="2400" dirty="0">
                <a:latin typeface="Times New Roman" pitchFamily="18" charset="0"/>
                <a:cs typeface="Times New Roman" pitchFamily="18" charset="0"/>
              </a:rPr>
              <a:t>Rate of occurrence = N/T = 20/10 =</a:t>
            </a:r>
          </a:p>
          <a:p>
            <a:pPr lvl="1"/>
            <a:r>
              <a:rPr lang="en-US" sz="2400" dirty="0">
                <a:latin typeface="Times New Roman" pitchFamily="18" charset="0"/>
                <a:cs typeface="Times New Roman" pitchFamily="18" charset="0"/>
              </a:rPr>
              <a:t>Where, </a:t>
            </a:r>
          </a:p>
          <a:p>
            <a:pPr lvl="2"/>
            <a:r>
              <a:rPr lang="en-US" sz="2000" dirty="0">
                <a:latin typeface="Times New Roman" pitchFamily="18" charset="0"/>
                <a:cs typeface="Times New Roman" pitchFamily="18" charset="0"/>
              </a:rPr>
              <a:t>N= the number of occurrence of the behavior,</a:t>
            </a:r>
          </a:p>
          <a:p>
            <a:pPr lvl="2"/>
            <a:r>
              <a:rPr lang="en-US" sz="2000" dirty="0">
                <a:latin typeface="Times New Roman" pitchFamily="18" charset="0"/>
                <a:cs typeface="Times New Roman" pitchFamily="18" charset="0"/>
              </a:rPr>
              <a:t>T = the length of time of the observation</a:t>
            </a:r>
          </a:p>
          <a:p>
            <a:endParaRPr lang="en-US" dirty="0">
              <a:latin typeface="Times New Roman" pitchFamily="18" charset="0"/>
              <a:cs typeface="Times New Roman" pitchFamily="18"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Autofit/>
          </a:bodyPr>
          <a:lstStyle/>
          <a:p>
            <a:r>
              <a:rPr lang="en-US" sz="3600" b="1" i="1" dirty="0">
                <a:latin typeface="Times New Roman" pitchFamily="18" charset="0"/>
                <a:cs typeface="Times New Roman" pitchFamily="18" charset="0"/>
              </a:rPr>
              <a:t>Duration Recording</a:t>
            </a:r>
            <a:br>
              <a:rPr lang="en-US" sz="3600" b="1" i="1" dirty="0">
                <a:latin typeface="Times New Roman" pitchFamily="18" charset="0"/>
                <a:cs typeface="Times New Roman" pitchFamily="18" charset="0"/>
              </a:rPr>
            </a:b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0" y="1600200"/>
            <a:ext cx="9144000" cy="4525963"/>
          </a:xfrm>
        </p:spPr>
        <p:txBody>
          <a:bodyPr/>
          <a:lstStyle/>
          <a:p>
            <a:pPr algn="just"/>
            <a:r>
              <a:rPr lang="en-US" dirty="0">
                <a:latin typeface="Times New Roman" pitchFamily="18" charset="0"/>
                <a:cs typeface="Times New Roman" pitchFamily="18" charset="0"/>
              </a:rPr>
              <a:t>This method usually requires a watch or clock, so that a precise measurement of how much time a student spends doing something of concern to the teacher or assessment team (e.g., talking to others, tapping, rocking) can be recorded.</a:t>
            </a:r>
          </a:p>
          <a:p>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a:t>
            </a:r>
          </a:p>
        </p:txBody>
      </p:sp>
      <p:sp>
        <p:nvSpPr>
          <p:cNvPr id="3" name="Content Placeholder 2"/>
          <p:cNvSpPr>
            <a:spLocks noGrp="1"/>
          </p:cNvSpPr>
          <p:nvPr>
            <p:ph idx="1"/>
          </p:nvPr>
        </p:nvSpPr>
        <p:spPr>
          <a:xfrm>
            <a:off x="0" y="1143000"/>
            <a:ext cx="9144000" cy="5715000"/>
          </a:xfrm>
        </p:spPr>
        <p:txBody>
          <a:bodyPr>
            <a:noAutofit/>
          </a:bodyPr>
          <a:lstStyle/>
          <a:p>
            <a:r>
              <a:rPr lang="en-US" sz="2800" b="1" dirty="0">
                <a:latin typeface="Times New Roman" pitchFamily="18" charset="0"/>
                <a:cs typeface="Times New Roman" pitchFamily="18" charset="0"/>
              </a:rPr>
              <a:t>Duration recording: </a:t>
            </a:r>
            <a:r>
              <a:rPr lang="en-US" sz="2800" dirty="0">
                <a:latin typeface="Times New Roman" pitchFamily="18" charset="0"/>
                <a:cs typeface="Times New Roman" pitchFamily="18" charset="0"/>
              </a:rPr>
              <a:t>measures how long a specified event or behavior persists. </a:t>
            </a:r>
          </a:p>
          <a:p>
            <a:pPr lvl="1"/>
            <a:r>
              <a:rPr lang="en-US" dirty="0">
                <a:latin typeface="Times New Roman" pitchFamily="18" charset="0"/>
                <a:cs typeface="Times New Roman" pitchFamily="18" charset="0"/>
              </a:rPr>
              <a:t>E.g., A teacher can record how long a student works independently, or how long a problem behavior persists.</a:t>
            </a:r>
          </a:p>
          <a:p>
            <a:r>
              <a:rPr lang="en-US" sz="2800" dirty="0">
                <a:latin typeface="Times New Roman" pitchFamily="18" charset="0"/>
                <a:cs typeface="Times New Roman" pitchFamily="18" charset="0"/>
              </a:rPr>
              <a:t>Precise definition of the beginning and end of behavior must be set. </a:t>
            </a:r>
          </a:p>
          <a:p>
            <a:pPr lvl="1"/>
            <a:r>
              <a:rPr lang="en-US" dirty="0">
                <a:latin typeface="Times New Roman" pitchFamily="18" charset="0"/>
                <a:cs typeface="Times New Roman" pitchFamily="18" charset="0"/>
              </a:rPr>
              <a:t>E.g., Definition for independent play begins:</a:t>
            </a:r>
          </a:p>
          <a:p>
            <a:pPr lvl="2"/>
            <a:r>
              <a:rPr lang="en-US" sz="2800" dirty="0">
                <a:latin typeface="Times New Roman" pitchFamily="18" charset="0"/>
                <a:cs typeface="Times New Roman" pitchFamily="18" charset="0"/>
              </a:rPr>
              <a:t>When the child begins to look at the object,</a:t>
            </a:r>
          </a:p>
          <a:p>
            <a:pPr lvl="2"/>
            <a:r>
              <a:rPr lang="en-US" sz="2800" dirty="0">
                <a:latin typeface="Times New Roman" pitchFamily="18" charset="0"/>
                <a:cs typeface="Times New Roman" pitchFamily="18" charset="0"/>
              </a:rPr>
              <a:t>When the child approaches the object</a:t>
            </a:r>
          </a:p>
          <a:p>
            <a:pPr lvl="2"/>
            <a:r>
              <a:rPr lang="en-US" sz="2800" dirty="0">
                <a:latin typeface="Times New Roman" pitchFamily="18" charset="0"/>
                <a:cs typeface="Times New Roman" pitchFamily="18" charset="0"/>
              </a:rPr>
              <a:t>When the child actually picks up the object</a:t>
            </a:r>
          </a:p>
          <a:p>
            <a:r>
              <a:rPr lang="en-US" sz="2800" dirty="0">
                <a:latin typeface="Times New Roman" pitchFamily="18" charset="0"/>
                <a:cs typeface="Times New Roman" pitchFamily="18" charset="0"/>
              </a:rPr>
              <a:t>Then, a stop watch can time the length of the behavior.	</a:t>
            </a:r>
          </a:p>
          <a:p>
            <a:endParaRPr lang="en-US" sz="2400" dirty="0">
              <a:latin typeface="Times New Roman" pitchFamily="18" charset="0"/>
              <a:cs typeface="Times New Roman" pitchFamily="18"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762000"/>
          </a:xfrm>
        </p:spPr>
        <p:txBody>
          <a:bodyPr/>
          <a:lstStyle/>
          <a:p>
            <a:r>
              <a:rPr lang="en-US" dirty="0"/>
              <a:t>Con…</a:t>
            </a:r>
          </a:p>
        </p:txBody>
      </p:sp>
      <p:sp>
        <p:nvSpPr>
          <p:cNvPr id="3" name="Content Placeholder 2"/>
          <p:cNvSpPr>
            <a:spLocks noGrp="1"/>
          </p:cNvSpPr>
          <p:nvPr>
            <p:ph idx="1"/>
          </p:nvPr>
        </p:nvSpPr>
        <p:spPr>
          <a:xfrm>
            <a:off x="0" y="990600"/>
            <a:ext cx="9144000" cy="5135563"/>
          </a:xfrm>
        </p:spPr>
        <p:txBody>
          <a:bodyPr>
            <a:normAutofit/>
          </a:bodyPr>
          <a:lstStyle/>
          <a:p>
            <a:r>
              <a:rPr lang="en-US" sz="2800" dirty="0">
                <a:latin typeface="Times New Roman" pitchFamily="18" charset="0"/>
                <a:cs typeface="Times New Roman" pitchFamily="18" charset="0"/>
              </a:rPr>
              <a:t>Percentage duration rate is calculated by summing the total duration of the observed behavior and dividing it by the total length of the observation time multiplied by 100.</a:t>
            </a:r>
          </a:p>
          <a:p>
            <a:r>
              <a:rPr lang="en-US" dirty="0">
                <a:latin typeface="Times New Roman" pitchFamily="18" charset="0"/>
                <a:cs typeface="Times New Roman" pitchFamily="18" charset="0"/>
              </a:rPr>
              <a:t>That is,</a:t>
            </a:r>
          </a:p>
          <a:p>
            <a:pPr lvl="1"/>
            <a:r>
              <a:rPr lang="en-US" dirty="0">
                <a:latin typeface="Times New Roman" pitchFamily="18" charset="0"/>
                <a:cs typeface="Times New Roman" pitchFamily="18" charset="0"/>
              </a:rPr>
              <a:t>Percentage duration rate = (d/t)100.</a:t>
            </a:r>
          </a:p>
          <a:p>
            <a:pPr lvl="1"/>
            <a:r>
              <a:rPr lang="en-US" dirty="0">
                <a:latin typeface="Times New Roman" pitchFamily="18" charset="0"/>
                <a:cs typeface="Times New Roman" pitchFamily="18" charset="0"/>
              </a:rPr>
              <a:t>Where, </a:t>
            </a:r>
          </a:p>
          <a:p>
            <a:pPr lvl="2">
              <a:buNone/>
            </a:pPr>
            <a:r>
              <a:rPr lang="en-US" dirty="0">
                <a:latin typeface="Times New Roman" pitchFamily="18" charset="0"/>
                <a:cs typeface="Times New Roman" pitchFamily="18" charset="0"/>
              </a:rPr>
              <a:t>d = the total duration of the behavior,</a:t>
            </a:r>
          </a:p>
          <a:p>
            <a:pPr lvl="2">
              <a:buNone/>
            </a:pPr>
            <a:r>
              <a:rPr lang="en-US" dirty="0">
                <a:latin typeface="Times New Roman" pitchFamily="18" charset="0"/>
                <a:cs typeface="Times New Roman" pitchFamily="18" charset="0"/>
              </a:rPr>
              <a:t>t= the total length of the observation period. </a:t>
            </a:r>
          </a:p>
          <a:p>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Autofit/>
          </a:bodyPr>
          <a:lstStyle/>
          <a:p>
            <a:br>
              <a:rPr lang="en-US" sz="3200" b="1" dirty="0">
                <a:latin typeface="Times New Roman" pitchFamily="18" charset="0"/>
                <a:cs typeface="Times New Roman" pitchFamily="18" charset="0"/>
              </a:rPr>
            </a:br>
            <a:r>
              <a:rPr lang="en-US" sz="3200" b="1" dirty="0">
                <a:latin typeface="Times New Roman" pitchFamily="18" charset="0"/>
                <a:cs typeface="Times New Roman" pitchFamily="18" charset="0"/>
              </a:rPr>
              <a:t>Time-sampling Recording</a:t>
            </a:r>
            <a:br>
              <a:rPr lang="en-US" sz="3200" b="1" dirty="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0" y="685800"/>
            <a:ext cx="9144000" cy="6172200"/>
          </a:xfrm>
        </p:spPr>
        <p:txBody>
          <a:bodyPr>
            <a:normAutofit/>
          </a:bodyPr>
          <a:lstStyle/>
          <a:p>
            <a:pPr algn="just"/>
            <a:r>
              <a:rPr lang="en-US" dirty="0">
                <a:latin typeface="Times New Roman" pitchFamily="18" charset="0"/>
                <a:cs typeface="Times New Roman" pitchFamily="18" charset="0"/>
              </a:rPr>
              <a:t>With this technique observers count the number of times a behavior occurs during a specific time interval. Rather than observe for long periods of time and tally all incidences of the behavior causing concern, the observer divides the observation period into equal time units and observes and tallies behavior only during short periods of time</a:t>
            </a:r>
          </a:p>
          <a:p>
            <a:pPr algn="just"/>
            <a:r>
              <a:rPr lang="en-US" dirty="0">
                <a:latin typeface="Times New Roman" pitchFamily="18" charset="0"/>
                <a:cs typeface="Times New Roman" pitchFamily="18" charset="0"/>
              </a:rPr>
              <a:t> Based upon the time sampling, predictions can then be made about the student’s total behavior</a:t>
            </a:r>
          </a:p>
          <a:p>
            <a:pPr algn="just"/>
            <a:endParaRPr lang="en-US" dirty="0">
              <a:latin typeface="Times New Roman" pitchFamily="18" charset="0"/>
              <a:cs typeface="Times New Roman" pitchFamily="18" charset="0"/>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Autofit/>
          </a:bodyPr>
          <a:lstStyle/>
          <a:p>
            <a:br>
              <a:rPr lang="en-US" sz="3200" b="1" i="1" dirty="0">
                <a:latin typeface="Times New Roman" pitchFamily="18" charset="0"/>
                <a:cs typeface="Times New Roman" pitchFamily="18" charset="0"/>
              </a:rPr>
            </a:br>
            <a:br>
              <a:rPr lang="en-US" sz="3200" b="1" i="1" dirty="0">
                <a:latin typeface="Times New Roman" pitchFamily="18" charset="0"/>
                <a:cs typeface="Times New Roman" pitchFamily="18" charset="0"/>
              </a:rPr>
            </a:br>
            <a:r>
              <a:rPr lang="en-US" sz="3200" b="1" i="1" dirty="0">
                <a:latin typeface="Times New Roman" pitchFamily="18" charset="0"/>
                <a:cs typeface="Times New Roman" pitchFamily="18" charset="0"/>
              </a:rPr>
              <a:t>Checklists and Rating Scales</a:t>
            </a:r>
            <a:br>
              <a:rPr lang="en-US" sz="3200" b="1" i="1" dirty="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0" y="914400"/>
            <a:ext cx="9144000" cy="5867401"/>
          </a:xfrm>
        </p:spPr>
        <p:txBody>
          <a:bodyPr>
            <a:normAutofit/>
          </a:bodyPr>
          <a:lstStyle/>
          <a:p>
            <a:r>
              <a:rPr lang="en-US" dirty="0">
                <a:latin typeface="Times New Roman" pitchFamily="18" charset="0"/>
                <a:cs typeface="Times New Roman" pitchFamily="18" charset="0"/>
              </a:rPr>
              <a:t>A checklist usually requires the observer to note whether a particular characteristic is present or absent, while a rating scale typically asks the observer to note the degree to which a characteristic is present or how often a behavior occurs.</a:t>
            </a:r>
          </a:p>
          <a:p>
            <a:r>
              <a:rPr lang="en-US" dirty="0">
                <a:latin typeface="Times New Roman" pitchFamily="18" charset="0"/>
                <a:cs typeface="Times New Roman" pitchFamily="18" charset="0"/>
              </a:rPr>
              <a:t> There are many commercially available checklists and rating scales, but they may be developed locally as well</a:t>
            </a:r>
          </a:p>
          <a:p>
            <a:endParaRPr lang="en-US" dirty="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lstStyle/>
          <a:p>
            <a:r>
              <a:rPr lang="en-US" dirty="0">
                <a:solidFill>
                  <a:srgbClr val="7030A0"/>
                </a:solidFill>
                <a:latin typeface="Times New Roman" pitchFamily="18" charset="0"/>
                <a:cs typeface="Times New Roman" pitchFamily="18" charset="0"/>
              </a:rPr>
              <a:t>Evaluation</a:t>
            </a:r>
          </a:p>
        </p:txBody>
      </p:sp>
      <p:sp>
        <p:nvSpPr>
          <p:cNvPr id="3" name="Content Placeholder 2"/>
          <p:cNvSpPr>
            <a:spLocks noGrp="1"/>
          </p:cNvSpPr>
          <p:nvPr>
            <p:ph idx="1"/>
          </p:nvPr>
        </p:nvSpPr>
        <p:spPr>
          <a:xfrm>
            <a:off x="0" y="1447800"/>
            <a:ext cx="8686800" cy="5029200"/>
          </a:xfrm>
        </p:spPr>
        <p:txBody>
          <a:bodyPr>
            <a:noAutofit/>
          </a:bodyPr>
          <a:lstStyle/>
          <a:p>
            <a:r>
              <a:rPr lang="en-US" sz="2400" dirty="0">
                <a:latin typeface="Times New Roman" pitchFamily="18" charset="0"/>
                <a:cs typeface="Times New Roman" pitchFamily="18" charset="0"/>
              </a:rPr>
              <a:t>Evaluation is the process of making judgments about the </a:t>
            </a:r>
          </a:p>
          <a:p>
            <a:pPr lvl="1"/>
            <a:r>
              <a:rPr lang="en-US" sz="2400" dirty="0">
                <a:latin typeface="Times New Roman" pitchFamily="18" charset="0"/>
                <a:cs typeface="Times New Roman" pitchFamily="18" charset="0"/>
              </a:rPr>
              <a:t>merit, </a:t>
            </a:r>
          </a:p>
          <a:p>
            <a:pPr lvl="1"/>
            <a:r>
              <a:rPr lang="en-US" sz="2400" dirty="0">
                <a:latin typeface="Times New Roman" pitchFamily="18" charset="0"/>
                <a:cs typeface="Times New Roman" pitchFamily="18" charset="0"/>
              </a:rPr>
              <a:t>value, </a:t>
            </a:r>
          </a:p>
          <a:p>
            <a:pPr lvl="1"/>
            <a:r>
              <a:rPr lang="en-US" sz="2400" dirty="0">
                <a:latin typeface="Times New Roman" pitchFamily="18" charset="0"/>
                <a:cs typeface="Times New Roman" pitchFamily="18" charset="0"/>
              </a:rPr>
              <a:t>Amount</a:t>
            </a:r>
          </a:p>
          <a:p>
            <a:pPr lvl="1"/>
            <a:r>
              <a:rPr lang="en-US" sz="2400" dirty="0">
                <a:latin typeface="Times New Roman" pitchFamily="18" charset="0"/>
                <a:cs typeface="Times New Roman" pitchFamily="18" charset="0"/>
              </a:rPr>
              <a:t>Number or </a:t>
            </a:r>
          </a:p>
          <a:p>
            <a:pPr lvl="1"/>
            <a:r>
              <a:rPr lang="en-US" sz="2400" dirty="0">
                <a:latin typeface="Times New Roman" pitchFamily="18" charset="0"/>
                <a:cs typeface="Times New Roman" pitchFamily="18" charset="0"/>
              </a:rPr>
              <a:t>worth of things such as educational programs, projects, materials, or techniques.</a:t>
            </a:r>
          </a:p>
          <a:p>
            <a:pPr lvl="1"/>
            <a:endParaRPr lang="en-US" sz="2400" dirty="0">
              <a:latin typeface="Times New Roman" pitchFamily="18" charset="0"/>
              <a:cs typeface="Times New Roman" pitchFamily="18" charset="0"/>
            </a:endParaRPr>
          </a:p>
          <a:p>
            <a:pPr marL="393192" lvl="1" indent="0">
              <a:buNone/>
            </a:pPr>
            <a:r>
              <a:rPr lang="en-US" sz="2400" dirty="0">
                <a:latin typeface="Times New Roman" pitchFamily="18" charset="0"/>
                <a:cs typeface="Times New Roman" pitchFamily="18" charset="0"/>
              </a:rPr>
              <a:t>The process of determining the worth of something in relation to established benchmarks using assessment information.</a:t>
            </a:r>
          </a:p>
          <a:p>
            <a:pPr lvl="1"/>
            <a:endParaRPr lang="en-US" sz="2400" dirty="0"/>
          </a:p>
          <a:p>
            <a:endParaRPr lang="en-US" sz="2000"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r>
              <a:rPr lang="en-US" sz="3200" b="1" dirty="0">
                <a:latin typeface="Times New Roman" pitchFamily="18" charset="0"/>
                <a:cs typeface="Times New Roman" pitchFamily="18" charset="0"/>
              </a:rPr>
              <a:t>Test</a:t>
            </a:r>
          </a:p>
        </p:txBody>
      </p:sp>
      <p:sp>
        <p:nvSpPr>
          <p:cNvPr id="3" name="Content Placeholder 2"/>
          <p:cNvSpPr>
            <a:spLocks noGrp="1"/>
          </p:cNvSpPr>
          <p:nvPr>
            <p:ph idx="1"/>
          </p:nvPr>
        </p:nvSpPr>
        <p:spPr>
          <a:xfrm>
            <a:off x="0" y="1600200"/>
            <a:ext cx="9144000" cy="5257800"/>
          </a:xfrm>
        </p:spPr>
        <p:txBody>
          <a:bodyPr>
            <a:normAutofit/>
          </a:bodyPr>
          <a:lstStyle/>
          <a:p>
            <a:pPr lvl="0" algn="just"/>
            <a:r>
              <a:rPr lang="en-US" dirty="0">
                <a:latin typeface="Times New Roman" pitchFamily="18" charset="0"/>
                <a:cs typeface="Times New Roman" pitchFamily="18" charset="0"/>
              </a:rPr>
              <a:t>An instrument/process that requires an individual to perform some behavior(s) used to measure a personal attribute, trait, or characteristic thought to be important in describing/ understanding behavior or predicting outcomes</a:t>
            </a:r>
          </a:p>
          <a:p>
            <a:pPr algn="just"/>
            <a:r>
              <a:rPr lang="en-US" dirty="0">
                <a:latin typeface="Times New Roman" pitchFamily="18" charset="0"/>
                <a:cs typeface="Times New Roman" pitchFamily="18" charset="0"/>
              </a:rPr>
              <a:t>A test is essentially an objective and standardized measure of a sample of behavior (</a:t>
            </a:r>
            <a:r>
              <a:rPr lang="en-US" dirty="0" err="1">
                <a:latin typeface="Times New Roman" pitchFamily="18" charset="0"/>
                <a:cs typeface="Times New Roman" pitchFamily="18" charset="0"/>
              </a:rPr>
              <a:t>Anastasi</a:t>
            </a:r>
            <a:r>
              <a:rPr lang="en-US" dirty="0">
                <a:latin typeface="Times New Roman" pitchFamily="18" charset="0"/>
                <a:cs typeface="Times New Roman" pitchFamily="18" charset="0"/>
              </a:rPr>
              <a:t> &amp; </a:t>
            </a:r>
            <a:r>
              <a:rPr lang="en-US" dirty="0" err="1">
                <a:latin typeface="Times New Roman" pitchFamily="18" charset="0"/>
                <a:cs typeface="Times New Roman" pitchFamily="18" charset="0"/>
              </a:rPr>
              <a:t>Urbina</a:t>
            </a:r>
            <a:r>
              <a:rPr lang="en-US" dirty="0">
                <a:latin typeface="Times New Roman" pitchFamily="18" charset="0"/>
                <a:cs typeface="Times New Roman" pitchFamily="18" charset="0"/>
              </a:rPr>
              <a:t>, 1997) </a:t>
            </a:r>
          </a:p>
          <a:p>
            <a:pPr lvl="0" algn="just">
              <a:buNone/>
            </a:pPr>
            <a:endParaRPr lang="en-US"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Con…</a:t>
            </a:r>
          </a:p>
        </p:txBody>
      </p:sp>
      <p:sp>
        <p:nvSpPr>
          <p:cNvPr id="3" name="Content Placeholder 2"/>
          <p:cNvSpPr>
            <a:spLocks noGrp="1"/>
          </p:cNvSpPr>
          <p:nvPr>
            <p:ph idx="1"/>
          </p:nvPr>
        </p:nvSpPr>
        <p:spPr/>
        <p:txBody>
          <a:bodyPr/>
          <a:lstStyle/>
          <a:p>
            <a:pPr algn="just">
              <a:buNone/>
            </a:pPr>
            <a:r>
              <a:rPr lang="en-US" i="1" dirty="0">
                <a:solidFill>
                  <a:srgbClr val="00B050"/>
                </a:solidFill>
              </a:rPr>
              <a:t>“</a:t>
            </a:r>
            <a:r>
              <a:rPr lang="en-US" b="1" i="1" dirty="0">
                <a:solidFill>
                  <a:srgbClr val="00B050"/>
                </a:solidFill>
                <a:latin typeface="Times New Roman" pitchFamily="18" charset="0"/>
                <a:cs typeface="Times New Roman" pitchFamily="18" charset="0"/>
              </a:rPr>
              <a:t>A test is a systematic procedure for obtaining samples of behavior, relevant to cognitive or affective functioning, and for scoring and evaluating those samples according to standards”</a:t>
            </a:r>
          </a:p>
          <a:p>
            <a:pPr algn="just">
              <a:buNone/>
            </a:pPr>
            <a:r>
              <a:rPr lang="en-US" b="1" i="1" dirty="0">
                <a:latin typeface="Times New Roman" pitchFamily="18" charset="0"/>
                <a:cs typeface="Times New Roman" pitchFamily="18" charset="0"/>
              </a:rPr>
              <a:t>    </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Urbina</a:t>
            </a:r>
            <a:r>
              <a:rPr lang="en-US" b="1" dirty="0">
                <a:latin typeface="Times New Roman" pitchFamily="18" charset="0"/>
                <a:cs typeface="Times New Roman" pitchFamily="18" charset="0"/>
              </a:rPr>
              <a:t>, 2004) </a:t>
            </a:r>
          </a:p>
          <a:p>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3600" dirty="0">
                <a:latin typeface="Times New Roman" pitchFamily="18" charset="0"/>
                <a:cs typeface="Times New Roman" pitchFamily="18" charset="0"/>
              </a:rPr>
              <a:t>Uses of tests </a:t>
            </a:r>
          </a:p>
        </p:txBody>
      </p:sp>
      <p:sp>
        <p:nvSpPr>
          <p:cNvPr id="3" name="Content Placeholder 2"/>
          <p:cNvSpPr>
            <a:spLocks noGrp="1"/>
          </p:cNvSpPr>
          <p:nvPr>
            <p:ph idx="1"/>
          </p:nvPr>
        </p:nvSpPr>
        <p:spPr>
          <a:xfrm>
            <a:off x="0" y="914400"/>
            <a:ext cx="9144000" cy="5943600"/>
          </a:xfrm>
        </p:spPr>
        <p:txBody>
          <a:bodyPr>
            <a:normAutofit/>
          </a:bodyPr>
          <a:lstStyle/>
          <a:p>
            <a:r>
              <a:rPr lang="en-US" dirty="0">
                <a:latin typeface="Times New Roman" pitchFamily="18" charset="0"/>
                <a:cs typeface="Times New Roman" pitchFamily="18" charset="0"/>
              </a:rPr>
              <a:t>To measure differences between individuals </a:t>
            </a:r>
          </a:p>
          <a:p>
            <a:r>
              <a:rPr lang="en-US" dirty="0">
                <a:latin typeface="Times New Roman" pitchFamily="18" charset="0"/>
                <a:cs typeface="Times New Roman" pitchFamily="18" charset="0"/>
              </a:rPr>
              <a:t>To measure the differences between the reactions of the same individual under different circumstances </a:t>
            </a:r>
          </a:p>
          <a:p>
            <a:r>
              <a:rPr lang="en-US" dirty="0">
                <a:latin typeface="Times New Roman" pitchFamily="18" charset="0"/>
                <a:cs typeface="Times New Roman" pitchFamily="18" charset="0"/>
              </a:rPr>
              <a:t>Identification of persons with different kinds of disabilities </a:t>
            </a:r>
          </a:p>
          <a:p>
            <a:pPr lvl="1"/>
            <a:r>
              <a:rPr lang="en-US" sz="3200" dirty="0">
                <a:latin typeface="Times New Roman" pitchFamily="18" charset="0"/>
                <a:cs typeface="Times New Roman" pitchFamily="18" charset="0"/>
              </a:rPr>
              <a:t>Intellectual</a:t>
            </a:r>
          </a:p>
          <a:p>
            <a:pPr lvl="1"/>
            <a:r>
              <a:rPr lang="en-US" sz="3200" dirty="0">
                <a:latin typeface="Times New Roman" pitchFamily="18" charset="0"/>
                <a:cs typeface="Times New Roman" pitchFamily="18" charset="0"/>
              </a:rPr>
              <a:t>emotional </a:t>
            </a:r>
          </a:p>
          <a:p>
            <a:pPr lvl="1"/>
            <a:r>
              <a:rPr lang="en-US" sz="3200" dirty="0">
                <a:latin typeface="Times New Roman" pitchFamily="18" charset="0"/>
                <a:cs typeface="Times New Roman" pitchFamily="18" charset="0"/>
              </a:rPr>
              <a:t>behavioral </a:t>
            </a:r>
          </a:p>
          <a:p>
            <a:endParaRPr 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US" sz="3600" b="1" dirty="0">
                <a:latin typeface="Times New Roman" pitchFamily="18" charset="0"/>
                <a:cs typeface="Times New Roman" pitchFamily="18" charset="0"/>
              </a:rPr>
              <a:t>Uses of Psychological  tests </a:t>
            </a:r>
          </a:p>
        </p:txBody>
      </p:sp>
      <p:sp>
        <p:nvSpPr>
          <p:cNvPr id="3" name="Content Placeholder 2"/>
          <p:cNvSpPr>
            <a:spLocks noGrp="1"/>
          </p:cNvSpPr>
          <p:nvPr>
            <p:ph idx="1"/>
          </p:nvPr>
        </p:nvSpPr>
        <p:spPr>
          <a:xfrm>
            <a:off x="0" y="1066800"/>
            <a:ext cx="9144000" cy="5791200"/>
          </a:xfrm>
        </p:spPr>
        <p:txBody>
          <a:bodyPr>
            <a:noAutofit/>
          </a:bodyPr>
          <a:lstStyle/>
          <a:p>
            <a:r>
              <a:rPr lang="en-US" sz="2800" dirty="0">
                <a:latin typeface="Times New Roman" pitchFamily="18" charset="0"/>
                <a:cs typeface="Times New Roman" pitchFamily="18" charset="0"/>
              </a:rPr>
              <a:t>In education </a:t>
            </a:r>
          </a:p>
          <a:p>
            <a:pPr lvl="1"/>
            <a:r>
              <a:rPr lang="en-US" dirty="0">
                <a:latin typeface="Times New Roman" pitchFamily="18" charset="0"/>
                <a:cs typeface="Times New Roman" pitchFamily="18" charset="0"/>
              </a:rPr>
              <a:t> Classification of children according to their ability to profit from different types of school instruction</a:t>
            </a:r>
          </a:p>
          <a:p>
            <a:pPr lvl="1"/>
            <a:r>
              <a:rPr lang="en-US" dirty="0">
                <a:latin typeface="Times New Roman" pitchFamily="18" charset="0"/>
                <a:cs typeface="Times New Roman" pitchFamily="18" charset="0"/>
              </a:rPr>
              <a:t> Identification of learners of different pace</a:t>
            </a:r>
          </a:p>
          <a:p>
            <a:pPr lvl="1"/>
            <a:r>
              <a:rPr lang="en-US" dirty="0">
                <a:latin typeface="Times New Roman" pitchFamily="18" charset="0"/>
                <a:cs typeface="Times New Roman" pitchFamily="18" charset="0"/>
              </a:rPr>
              <a:t> educational and occupational counseling of high school and college students</a:t>
            </a:r>
          </a:p>
          <a:p>
            <a:pPr lvl="1"/>
            <a:r>
              <a:rPr lang="en-US" dirty="0">
                <a:latin typeface="Times New Roman" pitchFamily="18" charset="0"/>
                <a:cs typeface="Times New Roman" pitchFamily="18" charset="0"/>
              </a:rPr>
              <a:t>Selection of applicants for schools, colleges and universities </a:t>
            </a:r>
          </a:p>
          <a:p>
            <a:r>
              <a:rPr lang="en-US" sz="2800" dirty="0">
                <a:latin typeface="Times New Roman" pitchFamily="18" charset="0"/>
                <a:cs typeface="Times New Roman" pitchFamily="18" charset="0"/>
              </a:rPr>
              <a:t>Selection and classification of military personnel </a:t>
            </a:r>
          </a:p>
          <a:p>
            <a:r>
              <a:rPr lang="en-US" sz="2800" dirty="0">
                <a:latin typeface="Times New Roman" pitchFamily="18" charset="0"/>
                <a:cs typeface="Times New Roman" pitchFamily="18" charset="0"/>
              </a:rPr>
              <a:t>Individual counseling </a:t>
            </a:r>
          </a:p>
          <a:p>
            <a:r>
              <a:rPr lang="en-US" sz="2800" dirty="0">
                <a:latin typeface="Times New Roman" pitchFamily="18" charset="0"/>
                <a:cs typeface="Times New Roman" pitchFamily="18" charset="0"/>
              </a:rPr>
              <a:t>Research as a means of gathering data</a:t>
            </a:r>
            <a:endParaRPr lang="en-US" dirty="0">
              <a:latin typeface="Times New Roman" pitchFamily="18" charset="0"/>
              <a:cs typeface="Times New Roman" pitchFamily="18" charset="0"/>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lstStyle/>
          <a:p>
            <a:r>
              <a:rPr lang="en-US" dirty="0">
                <a:latin typeface="Times New Roman" pitchFamily="18" charset="0"/>
                <a:cs typeface="Times New Roman" pitchFamily="18" charset="0"/>
              </a:rPr>
              <a:t>Types of Psychological Tests</a:t>
            </a:r>
          </a:p>
        </p:txBody>
      </p:sp>
      <p:sp>
        <p:nvSpPr>
          <p:cNvPr id="3" name="Content Placeholder 2"/>
          <p:cNvSpPr>
            <a:spLocks noGrp="1"/>
          </p:cNvSpPr>
          <p:nvPr>
            <p:ph idx="1"/>
          </p:nvPr>
        </p:nvSpPr>
        <p:spPr>
          <a:xfrm>
            <a:off x="457200" y="990600"/>
            <a:ext cx="8229600" cy="6172200"/>
          </a:xfrm>
        </p:spPr>
        <p:txBody>
          <a:bodyPr>
            <a:noAutofit/>
          </a:bodyPr>
          <a:lstStyle/>
          <a:p>
            <a:r>
              <a:rPr lang="en-US" dirty="0">
                <a:latin typeface="Times New Roman" pitchFamily="18" charset="0"/>
                <a:cs typeface="Times New Roman" pitchFamily="18" charset="0"/>
              </a:rPr>
              <a:t>Administrative conditions</a:t>
            </a:r>
          </a:p>
          <a:p>
            <a:pPr lvl="3"/>
            <a:r>
              <a:rPr lang="en-US" sz="1800" dirty="0">
                <a:latin typeface="Times New Roman" pitchFamily="18" charset="0"/>
                <a:cs typeface="Times New Roman" pitchFamily="18" charset="0"/>
              </a:rPr>
              <a:t>Individual tests </a:t>
            </a:r>
          </a:p>
          <a:p>
            <a:pPr lvl="3"/>
            <a:r>
              <a:rPr lang="en-US" sz="1800" dirty="0">
                <a:latin typeface="Times New Roman" pitchFamily="18" charset="0"/>
                <a:cs typeface="Times New Roman" pitchFamily="18" charset="0"/>
              </a:rPr>
              <a:t>Group tests  </a:t>
            </a:r>
          </a:p>
          <a:p>
            <a:r>
              <a:rPr lang="en-US" dirty="0">
                <a:latin typeface="Times New Roman" pitchFamily="18" charset="0"/>
                <a:cs typeface="Times New Roman" pitchFamily="18" charset="0"/>
              </a:rPr>
              <a:t>Scoring criteria </a:t>
            </a:r>
          </a:p>
          <a:p>
            <a:pPr lvl="3"/>
            <a:r>
              <a:rPr lang="en-US" sz="1800" dirty="0">
                <a:latin typeface="Times New Roman" pitchFamily="18" charset="0"/>
                <a:cs typeface="Times New Roman" pitchFamily="18" charset="0"/>
              </a:rPr>
              <a:t>Objective tests </a:t>
            </a:r>
          </a:p>
          <a:p>
            <a:pPr lvl="3"/>
            <a:r>
              <a:rPr lang="en-US" sz="1800" dirty="0">
                <a:latin typeface="Times New Roman" pitchFamily="18" charset="0"/>
                <a:cs typeface="Times New Roman" pitchFamily="18" charset="0"/>
              </a:rPr>
              <a:t>Subjective tests </a:t>
            </a:r>
          </a:p>
          <a:p>
            <a:r>
              <a:rPr lang="en-US" dirty="0">
                <a:latin typeface="Times New Roman" pitchFamily="18" charset="0"/>
                <a:cs typeface="Times New Roman" pitchFamily="18" charset="0"/>
              </a:rPr>
              <a:t>Response limitations</a:t>
            </a:r>
          </a:p>
          <a:p>
            <a:pPr lvl="3"/>
            <a:r>
              <a:rPr lang="en-US" sz="1800" dirty="0">
                <a:latin typeface="Times New Roman" pitchFamily="18" charset="0"/>
                <a:cs typeface="Times New Roman" pitchFamily="18" charset="0"/>
              </a:rPr>
              <a:t>Power tests </a:t>
            </a:r>
          </a:p>
          <a:p>
            <a:pPr lvl="3"/>
            <a:r>
              <a:rPr lang="en-US" sz="1800" dirty="0">
                <a:latin typeface="Times New Roman" pitchFamily="18" charset="0"/>
                <a:cs typeface="Times New Roman" pitchFamily="18" charset="0"/>
              </a:rPr>
              <a:t>Speed tests </a:t>
            </a:r>
          </a:p>
          <a:p>
            <a:r>
              <a:rPr lang="en-US" dirty="0">
                <a:latin typeface="Times New Roman" pitchFamily="18" charset="0"/>
                <a:cs typeface="Times New Roman" pitchFamily="18" charset="0"/>
              </a:rPr>
              <a:t>Content of items </a:t>
            </a:r>
          </a:p>
          <a:p>
            <a:pPr lvl="3"/>
            <a:r>
              <a:rPr lang="en-US" sz="1800" dirty="0">
                <a:latin typeface="Times New Roman" pitchFamily="18" charset="0"/>
                <a:cs typeface="Times New Roman" pitchFamily="18" charset="0"/>
              </a:rPr>
              <a:t>Verbal tests </a:t>
            </a:r>
          </a:p>
          <a:p>
            <a:pPr lvl="3"/>
            <a:r>
              <a:rPr lang="en-US" sz="1800" dirty="0">
                <a:latin typeface="Times New Roman" pitchFamily="18" charset="0"/>
                <a:cs typeface="Times New Roman" pitchFamily="18" charset="0"/>
              </a:rPr>
              <a:t>Non-verbal tests </a:t>
            </a:r>
          </a:p>
          <a:p>
            <a:endParaRPr lang="en-US" sz="2000"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normAutofit/>
          </a:bodyPr>
          <a:lstStyle/>
          <a:p>
            <a:r>
              <a:rPr lang="en-US" sz="4000" dirty="0">
                <a:latin typeface="Times New Roman" pitchFamily="18" charset="0"/>
                <a:cs typeface="Times New Roman" pitchFamily="18" charset="0"/>
              </a:rPr>
              <a:t>Con…</a:t>
            </a:r>
          </a:p>
        </p:txBody>
      </p:sp>
      <p:sp>
        <p:nvSpPr>
          <p:cNvPr id="3" name="Content Placeholder 2"/>
          <p:cNvSpPr>
            <a:spLocks noGrp="1"/>
          </p:cNvSpPr>
          <p:nvPr>
            <p:ph idx="1"/>
          </p:nvPr>
        </p:nvSpPr>
        <p:spPr>
          <a:xfrm>
            <a:off x="457200" y="914400"/>
            <a:ext cx="8229600" cy="5211763"/>
          </a:xfrm>
        </p:spPr>
        <p:txBody>
          <a:bodyPr/>
          <a:lstStyle/>
          <a:p>
            <a:r>
              <a:rPr lang="en-US" sz="2800" dirty="0">
                <a:latin typeface="Times New Roman" pitchFamily="18" charset="0"/>
                <a:cs typeface="Times New Roman" pitchFamily="18" charset="0"/>
              </a:rPr>
              <a:t>Response mode </a:t>
            </a:r>
          </a:p>
          <a:p>
            <a:pPr lvl="3"/>
            <a:r>
              <a:rPr lang="en-US" sz="1800" dirty="0">
                <a:latin typeface="Times New Roman" pitchFamily="18" charset="0"/>
                <a:cs typeface="Times New Roman" pitchFamily="18" charset="0"/>
              </a:rPr>
              <a:t>Performance tests </a:t>
            </a:r>
          </a:p>
          <a:p>
            <a:pPr lvl="3"/>
            <a:r>
              <a:rPr lang="en-US" sz="1800" dirty="0">
                <a:latin typeface="Times New Roman" pitchFamily="18" charset="0"/>
                <a:cs typeface="Times New Roman" pitchFamily="18" charset="0"/>
              </a:rPr>
              <a:t>Paper-pencil tests </a:t>
            </a:r>
            <a:endParaRPr lang="en-US" sz="1600" dirty="0">
              <a:latin typeface="Times New Roman" pitchFamily="18" charset="0"/>
              <a:cs typeface="Times New Roman" pitchFamily="18" charset="0"/>
            </a:endParaRPr>
          </a:p>
          <a:p>
            <a:r>
              <a:rPr lang="en-US" sz="2800" dirty="0">
                <a:latin typeface="Times New Roman" pitchFamily="18" charset="0"/>
                <a:cs typeface="Times New Roman" pitchFamily="18" charset="0"/>
              </a:rPr>
              <a:t>Extent of standardization</a:t>
            </a:r>
          </a:p>
          <a:p>
            <a:pPr lvl="3"/>
            <a:r>
              <a:rPr lang="en-US" sz="1800" dirty="0">
                <a:latin typeface="Times New Roman" pitchFamily="18" charset="0"/>
                <a:cs typeface="Times New Roman" pitchFamily="18" charset="0"/>
              </a:rPr>
              <a:t>Teacher-made tests </a:t>
            </a:r>
          </a:p>
          <a:p>
            <a:pPr lvl="3"/>
            <a:r>
              <a:rPr lang="en-US" sz="1800" dirty="0">
                <a:latin typeface="Times New Roman" pitchFamily="18" charset="0"/>
                <a:cs typeface="Times New Roman" pitchFamily="18" charset="0"/>
              </a:rPr>
              <a:t>Standardized tests  </a:t>
            </a:r>
          </a:p>
          <a:p>
            <a:r>
              <a:rPr lang="en-US" sz="2800" dirty="0">
                <a:latin typeface="Times New Roman" pitchFamily="18" charset="0"/>
                <a:cs typeface="Times New Roman" pitchFamily="18" charset="0"/>
              </a:rPr>
              <a:t>The kind of trait (behavior) they intend to measure </a:t>
            </a:r>
          </a:p>
          <a:p>
            <a:pPr lvl="3"/>
            <a:r>
              <a:rPr lang="en-US" sz="1800" dirty="0">
                <a:latin typeface="Times New Roman" pitchFamily="18" charset="0"/>
                <a:cs typeface="Times New Roman" pitchFamily="18" charset="0"/>
              </a:rPr>
              <a:t>Maximum performance tests </a:t>
            </a:r>
          </a:p>
          <a:p>
            <a:pPr lvl="3"/>
            <a:r>
              <a:rPr lang="en-US" sz="1800" dirty="0">
                <a:latin typeface="Times New Roman" pitchFamily="18" charset="0"/>
                <a:cs typeface="Times New Roman" pitchFamily="18" charset="0"/>
              </a:rPr>
              <a:t>Typical performance tests </a:t>
            </a:r>
          </a:p>
          <a:p>
            <a:pPr>
              <a:buNone/>
            </a:pPr>
            <a:r>
              <a:rPr lang="en-US" sz="1800" dirty="0">
                <a:latin typeface="Times New Roman" pitchFamily="18" charset="0"/>
                <a:cs typeface="Times New Roman" pitchFamily="18" charset="0"/>
              </a:rPr>
              <a:t> </a:t>
            </a:r>
          </a:p>
          <a:p>
            <a:endParaRPr lang="en-US"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r>
              <a:rPr lang="en-US" sz="3600" b="1" dirty="0">
                <a:latin typeface="Times New Roman" pitchFamily="18" charset="0"/>
                <a:cs typeface="Times New Roman" pitchFamily="18" charset="0"/>
              </a:rPr>
              <a:t>Ecological Assessment</a:t>
            </a:r>
          </a:p>
        </p:txBody>
      </p:sp>
      <p:sp>
        <p:nvSpPr>
          <p:cNvPr id="3" name="Content Placeholder 2"/>
          <p:cNvSpPr>
            <a:spLocks noGrp="1"/>
          </p:cNvSpPr>
          <p:nvPr>
            <p:ph idx="1"/>
          </p:nvPr>
        </p:nvSpPr>
        <p:spPr>
          <a:xfrm>
            <a:off x="0" y="1066800"/>
            <a:ext cx="9144000" cy="5638800"/>
          </a:xfrm>
        </p:spPr>
        <p:txBody>
          <a:bodyPr>
            <a:normAutofit fontScale="62500" lnSpcReduction="20000"/>
          </a:bodyPr>
          <a:lstStyle/>
          <a:p>
            <a:r>
              <a:rPr lang="en-US" sz="5100" dirty="0">
                <a:latin typeface="Times New Roman" pitchFamily="18" charset="0"/>
                <a:cs typeface="Times New Roman" pitchFamily="18" charset="0"/>
              </a:rPr>
              <a:t>Ecological assessment basically involves directly observing and assessing the child in the many environments in which he or she routinely operates. </a:t>
            </a:r>
          </a:p>
          <a:p>
            <a:endParaRPr lang="en-US" sz="5100" dirty="0">
              <a:latin typeface="Times New Roman" pitchFamily="18" charset="0"/>
              <a:cs typeface="Times New Roman" pitchFamily="18" charset="0"/>
            </a:endParaRPr>
          </a:p>
          <a:p>
            <a:r>
              <a:rPr lang="en-US" sz="5100" dirty="0">
                <a:latin typeface="Times New Roman" pitchFamily="18" charset="0"/>
                <a:cs typeface="Times New Roman" pitchFamily="18" charset="0"/>
              </a:rPr>
              <a:t>The purpose of conducting such an assessment is to probe how the different environments influence the student and his or her school performance.</a:t>
            </a:r>
          </a:p>
          <a:p>
            <a:endParaRPr lang="en-US" sz="5100" dirty="0">
              <a:latin typeface="Times New Roman" pitchFamily="18" charset="0"/>
              <a:cs typeface="Times New Roman" pitchFamily="18" charset="0"/>
            </a:endParaRPr>
          </a:p>
          <a:p>
            <a:r>
              <a:rPr lang="en-US" sz="5100" dirty="0">
                <a:latin typeface="Times New Roman" pitchFamily="18" charset="0"/>
                <a:cs typeface="Times New Roman" pitchFamily="18" charset="0"/>
              </a:rPr>
              <a:t>Where does the student manifest difficulties?</a:t>
            </a:r>
          </a:p>
          <a:p>
            <a:pPr>
              <a:buNone/>
            </a:pPr>
            <a:endParaRPr lang="en-US" sz="5100" dirty="0">
              <a:latin typeface="Times New Roman" pitchFamily="18" charset="0"/>
              <a:cs typeface="Times New Roman" pitchFamily="18" charset="0"/>
            </a:endParaRPr>
          </a:p>
          <a:p>
            <a:r>
              <a:rPr lang="en-US" sz="5100" dirty="0">
                <a:latin typeface="Times New Roman" pitchFamily="18" charset="0"/>
                <a:cs typeface="Times New Roman" pitchFamily="18" charset="0"/>
              </a:rPr>
              <a:t> Are there places where he or she appears to function  appropriately?</a:t>
            </a:r>
          </a:p>
          <a:p>
            <a:endParaRPr lang="en-US" dirty="0"/>
          </a:p>
          <a:p>
            <a:endParaRPr lang="en-US"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normAutofit/>
          </a:bodyPr>
          <a:lstStyle/>
          <a:p>
            <a:r>
              <a:rPr lang="en-US" sz="4000" dirty="0">
                <a:latin typeface="Times New Roman" pitchFamily="18" charset="0"/>
                <a:cs typeface="Times New Roman" pitchFamily="18" charset="0"/>
              </a:rPr>
              <a:t>Ecological Assessment</a:t>
            </a:r>
          </a:p>
        </p:txBody>
      </p:sp>
      <p:sp>
        <p:nvSpPr>
          <p:cNvPr id="3" name="Content Placeholder 2"/>
          <p:cNvSpPr>
            <a:spLocks noGrp="1"/>
          </p:cNvSpPr>
          <p:nvPr>
            <p:ph idx="1"/>
          </p:nvPr>
        </p:nvSpPr>
        <p:spPr>
          <a:xfrm>
            <a:off x="0" y="838200"/>
            <a:ext cx="9144000" cy="6019800"/>
          </a:xfrm>
        </p:spPr>
        <p:txBody>
          <a:bodyPr>
            <a:normAutofit fontScale="92500"/>
          </a:bodyPr>
          <a:lstStyle/>
          <a:p>
            <a:r>
              <a:rPr lang="en-US" dirty="0">
                <a:latin typeface="Times New Roman" pitchFamily="18" charset="0"/>
                <a:cs typeface="Times New Roman" pitchFamily="18" charset="0"/>
              </a:rPr>
              <a:t>What is expected of the student academically and behaviorally in each type of environment? </a:t>
            </a:r>
          </a:p>
          <a:p>
            <a:r>
              <a:rPr lang="en-US" dirty="0">
                <a:latin typeface="Times New Roman" pitchFamily="18" charset="0"/>
                <a:cs typeface="Times New Roman" pitchFamily="18" charset="0"/>
              </a:rPr>
              <a:t>What differences exist in the environments where the student manifests the greatest and the least difficulty?</a:t>
            </a:r>
          </a:p>
          <a:p>
            <a:r>
              <a:rPr lang="en-US" dirty="0">
                <a:latin typeface="Times New Roman" pitchFamily="18" charset="0"/>
                <a:cs typeface="Times New Roman" pitchFamily="18" charset="0"/>
              </a:rPr>
              <a:t> What implications do these differences have for instructional planning? </a:t>
            </a:r>
          </a:p>
          <a:p>
            <a:r>
              <a:rPr lang="en-US" dirty="0">
                <a:latin typeface="Times New Roman" pitchFamily="18" charset="0"/>
                <a:cs typeface="Times New Roman" pitchFamily="18" charset="0"/>
              </a:rPr>
              <a:t>An evaluation that fails to consider a student’s ecology as a potential causative factor in reported academic or behavioral disorders may be ignoring the very elements that require modification before we can realistically expect changes in that student’s behavior.</a:t>
            </a:r>
          </a:p>
          <a:p>
            <a:endParaRPr lang="en-US"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noAutofit/>
          </a:bodyPr>
          <a:lstStyle/>
          <a:p>
            <a:r>
              <a:rPr lang="en-US" sz="3600" b="1" dirty="0">
                <a:latin typeface="Times New Roman" pitchFamily="18" charset="0"/>
                <a:cs typeface="Times New Roman" pitchFamily="18" charset="0"/>
              </a:rPr>
              <a:t>Observing within the classroom environment</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0" y="762000"/>
            <a:ext cx="9144000" cy="6096000"/>
          </a:xfrm>
        </p:spPr>
        <p:txBody>
          <a:bodyPr>
            <a:normAutofit/>
          </a:bodyPr>
          <a:lstStyle/>
          <a:p>
            <a:pPr marL="514350" indent="-514350">
              <a:buFont typeface="+mj-lt"/>
              <a:buAutoNum type="arabicParenR"/>
            </a:pPr>
            <a:r>
              <a:rPr lang="en-US" b="1" dirty="0">
                <a:latin typeface="Times New Roman" pitchFamily="18" charset="0"/>
                <a:cs typeface="Times New Roman" pitchFamily="18" charset="0"/>
              </a:rPr>
              <a:t>Physical environment</a:t>
            </a:r>
          </a:p>
          <a:p>
            <a:pPr lvl="1"/>
            <a:r>
              <a:rPr lang="en-US" dirty="0">
                <a:latin typeface="Times New Roman" pitchFamily="18" charset="0"/>
                <a:cs typeface="Times New Roman" pitchFamily="18" charset="0"/>
              </a:rPr>
              <a:t>Seating, positioning</a:t>
            </a:r>
          </a:p>
          <a:p>
            <a:pPr lvl="1"/>
            <a:r>
              <a:rPr lang="en-US" dirty="0">
                <a:latin typeface="Times New Roman" pitchFamily="18" charset="0"/>
                <a:cs typeface="Times New Roman" pitchFamily="18" charset="0"/>
              </a:rPr>
              <a:t>Lighting (intensity &amp; type of light)</a:t>
            </a:r>
          </a:p>
          <a:p>
            <a:pPr lvl="1"/>
            <a:r>
              <a:rPr lang="en-US" dirty="0">
                <a:latin typeface="Times New Roman" pitchFamily="18" charset="0"/>
                <a:cs typeface="Times New Roman" pitchFamily="18" charset="0"/>
              </a:rPr>
              <a:t>Noise (minimal noise)</a:t>
            </a:r>
          </a:p>
          <a:p>
            <a:pPr lvl="1"/>
            <a:r>
              <a:rPr lang="en-US" dirty="0">
                <a:latin typeface="Times New Roman" pitchFamily="18" charset="0"/>
                <a:cs typeface="Times New Roman" pitchFamily="18" charset="0"/>
              </a:rPr>
              <a:t>Distractions (site sound, events &amp; activities)</a:t>
            </a:r>
          </a:p>
          <a:p>
            <a:pPr lvl="1"/>
            <a:r>
              <a:rPr lang="en-US" dirty="0">
                <a:latin typeface="Times New Roman" pitchFamily="18" charset="0"/>
                <a:cs typeface="Times New Roman" pitchFamily="18" charset="0"/>
              </a:rPr>
              <a:t>Climate (temperature)</a:t>
            </a:r>
          </a:p>
          <a:p>
            <a:pPr lvl="1"/>
            <a:r>
              <a:rPr lang="en-US" dirty="0">
                <a:latin typeface="Times New Roman" pitchFamily="18" charset="0"/>
                <a:cs typeface="Times New Roman" pitchFamily="18" charset="0"/>
              </a:rPr>
              <a:t>Classroom ( classroom atmosphere)</a:t>
            </a:r>
          </a:p>
          <a:p>
            <a:pPr lvl="1"/>
            <a:r>
              <a:rPr lang="en-US" dirty="0">
                <a:latin typeface="Times New Roman" pitchFamily="18" charset="0"/>
                <a:cs typeface="Times New Roman" pitchFamily="18" charset="0"/>
              </a:rPr>
              <a:t>General layout of the room (furniture, equipment, accessibility, space, movement)</a:t>
            </a:r>
          </a:p>
          <a:p>
            <a:endParaRPr lang="en-US"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6200"/>
            <a:ext cx="9144000" cy="6858000"/>
          </a:xfrm>
        </p:spPr>
        <p:txBody>
          <a:bodyPr>
            <a:normAutofit fontScale="47500" lnSpcReduction="20000"/>
          </a:bodyPr>
          <a:lstStyle/>
          <a:p>
            <a:pPr marL="457200" indent="-457200">
              <a:buNone/>
            </a:pPr>
            <a:endParaRPr lang="en-US" sz="6200" b="1" dirty="0">
              <a:latin typeface="Times New Roman" pitchFamily="18" charset="0"/>
              <a:cs typeface="Times New Roman" pitchFamily="18" charset="0"/>
            </a:endParaRPr>
          </a:p>
          <a:p>
            <a:pPr marL="457200" indent="-457200">
              <a:buNone/>
            </a:pPr>
            <a:r>
              <a:rPr lang="en-US" sz="6200" b="1" dirty="0">
                <a:latin typeface="Times New Roman" pitchFamily="18" charset="0"/>
                <a:cs typeface="Times New Roman" pitchFamily="18" charset="0"/>
              </a:rPr>
              <a:t>2) Learning environment.</a:t>
            </a:r>
          </a:p>
          <a:p>
            <a:pPr lvl="1"/>
            <a:r>
              <a:rPr lang="en-US" sz="6200" dirty="0">
                <a:latin typeface="Times New Roman" pitchFamily="18" charset="0"/>
                <a:cs typeface="Times New Roman" pitchFamily="18" charset="0"/>
              </a:rPr>
              <a:t>Materials (variety materials, appropriate format)</a:t>
            </a:r>
          </a:p>
          <a:p>
            <a:pPr lvl="1"/>
            <a:r>
              <a:rPr lang="en-US" sz="6200" dirty="0">
                <a:latin typeface="Times New Roman" pitchFamily="18" charset="0"/>
                <a:cs typeface="Times New Roman" pitchFamily="18" charset="0"/>
              </a:rPr>
              <a:t>Learning activities (instructional methods, opportunities to share ideas)</a:t>
            </a:r>
          </a:p>
          <a:p>
            <a:pPr lvl="1"/>
            <a:r>
              <a:rPr lang="en-US" sz="6200" dirty="0">
                <a:latin typeface="Times New Roman" pitchFamily="18" charset="0"/>
                <a:cs typeface="Times New Roman" pitchFamily="18" charset="0"/>
              </a:rPr>
              <a:t>Instructional demands (clear instructions, appropriateness of difficulty &amp; length, relevance)</a:t>
            </a:r>
          </a:p>
          <a:p>
            <a:pPr lvl="1"/>
            <a:r>
              <a:rPr lang="en-US" sz="6200" dirty="0">
                <a:latin typeface="Times New Roman" pitchFamily="18" charset="0"/>
                <a:cs typeface="Times New Roman" pitchFamily="18" charset="0"/>
              </a:rPr>
              <a:t>Modifications (change in furniture, equipment, or materials)</a:t>
            </a:r>
          </a:p>
          <a:p>
            <a:pPr lvl="1"/>
            <a:r>
              <a:rPr lang="en-US" sz="6200" dirty="0">
                <a:latin typeface="Times New Roman" pitchFamily="18" charset="0"/>
                <a:cs typeface="Times New Roman" pitchFamily="18" charset="0"/>
              </a:rPr>
              <a:t>Grouping (independent and cooperative work)</a:t>
            </a:r>
          </a:p>
          <a:p>
            <a:pPr lvl="1"/>
            <a:r>
              <a:rPr lang="en-US" sz="6200" dirty="0">
                <a:latin typeface="Times New Roman" pitchFamily="18" charset="0"/>
                <a:cs typeface="Times New Roman" pitchFamily="18" charset="0"/>
              </a:rPr>
              <a:t>Expectations (appropriateness of teacher expectations)</a:t>
            </a:r>
          </a:p>
          <a:p>
            <a:pPr lvl="1"/>
            <a:r>
              <a:rPr lang="en-US" sz="6200" dirty="0">
                <a:latin typeface="Times New Roman" pitchFamily="18" charset="0"/>
                <a:cs typeface="Times New Roman" pitchFamily="18" charset="0"/>
              </a:rPr>
              <a:t>Student involvement (teacher /peer encouragement of student involvement in learning activities,)</a:t>
            </a:r>
          </a:p>
          <a:p>
            <a:pPr lvl="1"/>
            <a:r>
              <a:rPr lang="en-US" sz="6200" dirty="0">
                <a:latin typeface="Times New Roman" pitchFamily="18" charset="0"/>
                <a:cs typeface="Times New Roman" pitchFamily="18" charset="0"/>
              </a:rPr>
              <a:t>Assessment (tools, format, feedback)</a:t>
            </a:r>
          </a:p>
          <a:p>
            <a:pPr lvl="1"/>
            <a:r>
              <a:rPr lang="en-US" sz="6200" dirty="0">
                <a:latin typeface="Times New Roman" pitchFamily="18" charset="0"/>
                <a:cs typeface="Times New Roman" pitchFamily="18" charset="0"/>
              </a:rPr>
              <a:t>Curriculum (recent reform, standards)</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solidFill>
                  <a:srgbClr val="7030A0"/>
                </a:solidFill>
                <a:latin typeface="Constantia"/>
              </a:rPr>
              <a:t>Identification/Diagnosis</a:t>
            </a:r>
            <a:endParaRPr lang="en-US" sz="3600" dirty="0">
              <a:solidFill>
                <a:srgbClr val="7030A0"/>
              </a:solidFill>
            </a:endParaRPr>
          </a:p>
        </p:txBody>
      </p:sp>
      <p:sp>
        <p:nvSpPr>
          <p:cNvPr id="3" name="Content Placeholder 2"/>
          <p:cNvSpPr>
            <a:spLocks noGrp="1"/>
          </p:cNvSpPr>
          <p:nvPr>
            <p:ph idx="1"/>
          </p:nvPr>
        </p:nvSpPr>
        <p:spPr>
          <a:xfrm>
            <a:off x="0" y="1600200"/>
            <a:ext cx="9144000" cy="5029200"/>
          </a:xfrm>
        </p:spPr>
        <p:txBody>
          <a:bodyPr>
            <a:normAutofit/>
          </a:bodyPr>
          <a:lstStyle/>
          <a:p>
            <a:pPr lvl="0" algn="just">
              <a:buClr>
                <a:srgbClr val="0BD0D9"/>
              </a:buClr>
            </a:pPr>
            <a:r>
              <a:rPr lang="en-US" i="1" dirty="0">
                <a:solidFill>
                  <a:srgbClr val="7030A0"/>
                </a:solidFill>
                <a:latin typeface="Times New Roman" pitchFamily="18" charset="0"/>
                <a:cs typeface="Times New Roman" pitchFamily="18" charset="0"/>
              </a:rPr>
              <a:t>Identification- </a:t>
            </a:r>
            <a:r>
              <a:rPr lang="en-US" i="1" dirty="0">
                <a:latin typeface="Times New Roman" pitchFamily="18" charset="0"/>
                <a:cs typeface="Times New Roman" pitchFamily="18" charset="0"/>
              </a:rPr>
              <a:t>school based</a:t>
            </a:r>
          </a:p>
          <a:p>
            <a:pPr lvl="0" algn="just">
              <a:buClr>
                <a:srgbClr val="0BD0D9"/>
              </a:buClr>
            </a:pPr>
            <a:r>
              <a:rPr lang="en-US" i="1" dirty="0">
                <a:solidFill>
                  <a:srgbClr val="7030A0"/>
                </a:solidFill>
                <a:latin typeface="Times New Roman" pitchFamily="18" charset="0"/>
                <a:cs typeface="Times New Roman" pitchFamily="18" charset="0"/>
              </a:rPr>
              <a:t>Diagnosis- </a:t>
            </a:r>
            <a:r>
              <a:rPr lang="en-US" i="1" dirty="0">
                <a:latin typeface="Times New Roman" pitchFamily="18" charset="0"/>
                <a:cs typeface="Times New Roman" pitchFamily="18" charset="0"/>
              </a:rPr>
              <a:t>clinic based</a:t>
            </a:r>
          </a:p>
          <a:p>
            <a:pPr lvl="0" algn="just">
              <a:buClr>
                <a:srgbClr val="0BD0D9"/>
              </a:buClr>
            </a:pPr>
            <a:endParaRPr lang="en-US" dirty="0"/>
          </a:p>
          <a:p>
            <a:pPr lvl="0" algn="just">
              <a:buClr>
                <a:srgbClr val="0BD0D9"/>
              </a:buClr>
            </a:pPr>
            <a:r>
              <a:rPr lang="en-US" dirty="0">
                <a:latin typeface="Times New Roman" pitchFamily="18" charset="0"/>
                <a:cs typeface="Times New Roman" pitchFamily="18" charset="0"/>
              </a:rPr>
              <a:t>Identification of a </a:t>
            </a:r>
            <a:r>
              <a:rPr lang="en-US" dirty="0">
                <a:solidFill>
                  <a:srgbClr val="FF0000"/>
                </a:solidFill>
                <a:latin typeface="Times New Roman" pitchFamily="18" charset="0"/>
                <a:cs typeface="Times New Roman" pitchFamily="18" charset="0"/>
              </a:rPr>
              <a:t>condition, disease, disorder, or problem </a:t>
            </a:r>
            <a:r>
              <a:rPr lang="en-US" dirty="0">
                <a:latin typeface="Times New Roman" pitchFamily="18" charset="0"/>
                <a:cs typeface="Times New Roman" pitchFamily="18" charset="0"/>
              </a:rPr>
              <a:t>by systematic  analysis of the background or history, examination of the signs or symptoms, evaluation of the research or test results, and investigation of the assumed or probable causes.</a:t>
            </a:r>
          </a:p>
          <a:p>
            <a:endParaRPr lang="en-US" dirty="0">
              <a:latin typeface="Times New Roman" pitchFamily="18" charset="0"/>
              <a:cs typeface="Times New Roman" pitchFamily="18" charset="0"/>
            </a:endParaRP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lstStyle/>
          <a:p>
            <a:r>
              <a:rPr lang="en-US" dirty="0">
                <a:latin typeface="Times New Roman" pitchFamily="18" charset="0"/>
                <a:cs typeface="Times New Roman" pitchFamily="18" charset="0"/>
              </a:rPr>
              <a:t>Con…</a:t>
            </a:r>
          </a:p>
        </p:txBody>
      </p:sp>
      <p:sp>
        <p:nvSpPr>
          <p:cNvPr id="3" name="Content Placeholder 2"/>
          <p:cNvSpPr>
            <a:spLocks noGrp="1"/>
          </p:cNvSpPr>
          <p:nvPr>
            <p:ph idx="1"/>
          </p:nvPr>
        </p:nvSpPr>
        <p:spPr>
          <a:xfrm>
            <a:off x="0" y="838200"/>
            <a:ext cx="9144000" cy="6019800"/>
          </a:xfrm>
        </p:spPr>
        <p:txBody>
          <a:bodyPr>
            <a:normAutofit/>
          </a:bodyPr>
          <a:lstStyle/>
          <a:p>
            <a:pPr>
              <a:buNone/>
            </a:pPr>
            <a:r>
              <a:rPr lang="en-US" b="1" dirty="0"/>
              <a:t>3) </a:t>
            </a:r>
            <a:r>
              <a:rPr lang="en-US" b="1" dirty="0">
                <a:latin typeface="Times New Roman" pitchFamily="18" charset="0"/>
                <a:cs typeface="Times New Roman" pitchFamily="18" charset="0"/>
              </a:rPr>
              <a:t>Social environment</a:t>
            </a:r>
          </a:p>
          <a:p>
            <a:pPr lvl="1"/>
            <a:r>
              <a:rPr lang="en-US" dirty="0">
                <a:latin typeface="Times New Roman" pitchFamily="18" charset="0"/>
                <a:cs typeface="Times New Roman" pitchFamily="18" charset="0"/>
              </a:rPr>
              <a:t>Teacher –student interaction (respect, supportive social environment, interactions)</a:t>
            </a:r>
          </a:p>
          <a:p>
            <a:pPr lvl="1"/>
            <a:r>
              <a:rPr lang="en-US" dirty="0">
                <a:latin typeface="Times New Roman" pitchFamily="18" charset="0"/>
                <a:cs typeface="Times New Roman" pitchFamily="18" charset="0"/>
              </a:rPr>
              <a:t>Behavioral interventions (positive behavioral supports, behavior management strategies)</a:t>
            </a:r>
          </a:p>
          <a:p>
            <a:pPr lvl="1"/>
            <a:r>
              <a:rPr lang="en-US" dirty="0">
                <a:latin typeface="Times New Roman" pitchFamily="18" charset="0"/>
                <a:cs typeface="Times New Roman" pitchFamily="18" charset="0"/>
              </a:rPr>
              <a:t>Peer interactions (appropriate communications with students with disabilities)</a:t>
            </a:r>
          </a:p>
          <a:p>
            <a:pPr lvl="1"/>
            <a:r>
              <a:rPr lang="en-US" dirty="0">
                <a:latin typeface="Times New Roman" pitchFamily="18" charset="0"/>
                <a:cs typeface="Times New Roman" pitchFamily="18" charset="0"/>
              </a:rPr>
              <a:t>General atmosphere (positive classroom climate, enthusiasm and support for students, destructions kept to minimal)</a:t>
            </a:r>
          </a:p>
          <a:p>
            <a:endParaRPr lang="en-US"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normAutofit fontScale="90000"/>
          </a:bodyPr>
          <a:lstStyle/>
          <a:p>
            <a:r>
              <a:rPr lang="en-US" sz="3600" b="1" dirty="0">
                <a:latin typeface="Times New Roman" pitchFamily="18" charset="0"/>
                <a:cs typeface="Times New Roman" pitchFamily="18" charset="0"/>
              </a:rPr>
              <a:t>Parent Involvement in the Assessment Process</a:t>
            </a:r>
            <a:endParaRPr lang="en-US" sz="3600" dirty="0">
              <a:latin typeface="Times New Roman" pitchFamily="18" charset="0"/>
              <a:cs typeface="Times New Roman" pitchFamily="18" charset="0"/>
            </a:endParaRPr>
          </a:p>
        </p:txBody>
      </p:sp>
      <p:graphicFrame>
        <p:nvGraphicFramePr>
          <p:cNvPr id="4" name="Content Placeholder 3"/>
          <p:cNvGraphicFramePr>
            <a:graphicFrameLocks noGrp="1"/>
          </p:cNvGraphicFramePr>
          <p:nvPr>
            <p:ph idx="1"/>
          </p:nvPr>
        </p:nvGraphicFramePr>
        <p:xfrm>
          <a:off x="0" y="685800"/>
          <a:ext cx="9144000" cy="6172200"/>
        </p:xfrm>
        <a:graphic>
          <a:graphicData uri="http://schemas.openxmlformats.org/drawingml/2006/table">
            <a:tbl>
              <a:tblPr firstRow="1" bandRow="1">
                <a:tableStyleId>{21E4AEA4-8DFA-4A89-87EB-49C32662AFE0}</a:tableStyleId>
              </a:tblPr>
              <a:tblGrid>
                <a:gridCol w="2775857">
                  <a:extLst>
                    <a:ext uri="{9D8B030D-6E8A-4147-A177-3AD203B41FA5}">
                      <a16:colId xmlns:a16="http://schemas.microsoft.com/office/drawing/2014/main" val="20000"/>
                    </a:ext>
                  </a:extLst>
                </a:gridCol>
                <a:gridCol w="3320143">
                  <a:extLst>
                    <a:ext uri="{9D8B030D-6E8A-4147-A177-3AD203B41FA5}">
                      <a16:colId xmlns:a16="http://schemas.microsoft.com/office/drawing/2014/main" val="20001"/>
                    </a:ext>
                  </a:extLst>
                </a:gridCol>
                <a:gridCol w="3048000">
                  <a:extLst>
                    <a:ext uri="{9D8B030D-6E8A-4147-A177-3AD203B41FA5}">
                      <a16:colId xmlns:a16="http://schemas.microsoft.com/office/drawing/2014/main" val="20002"/>
                    </a:ext>
                  </a:extLst>
                </a:gridCol>
              </a:tblGrid>
              <a:tr h="61722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Assessment Steps</a:t>
                      </a:r>
                    </a:p>
                    <a:p>
                      <a:r>
                        <a:rPr lang="en-US" sz="1600" dirty="0"/>
                        <a:t>Screening</a:t>
                      </a:r>
                    </a:p>
                    <a:p>
                      <a:endParaRPr lang="en-US" sz="1600" dirty="0"/>
                    </a:p>
                    <a:p>
                      <a:r>
                        <a:rPr lang="en-US" sz="1600" dirty="0"/>
                        <a:t>Pre-referral</a:t>
                      </a:r>
                    </a:p>
                    <a:p>
                      <a:endParaRPr lang="en-US" sz="1600" dirty="0"/>
                    </a:p>
                    <a:p>
                      <a:endParaRPr lang="en-US" sz="1600" dirty="0"/>
                    </a:p>
                    <a:p>
                      <a:r>
                        <a:rPr lang="en-US" sz="1600" dirty="0"/>
                        <a:t>Eligibility</a:t>
                      </a:r>
                    </a:p>
                    <a:p>
                      <a:r>
                        <a:rPr lang="en-US" sz="1600" dirty="0"/>
                        <a:t>Program planning</a:t>
                      </a:r>
                    </a:p>
                    <a:p>
                      <a:endParaRPr lang="en-US" sz="1600" dirty="0"/>
                    </a:p>
                    <a:p>
                      <a:endParaRPr lang="en-US" sz="1600" dirty="0"/>
                    </a:p>
                    <a:p>
                      <a:endParaRPr lang="en-US" sz="1600" dirty="0"/>
                    </a:p>
                    <a:p>
                      <a:endParaRPr lang="en-US" sz="1600" dirty="0"/>
                    </a:p>
                    <a:p>
                      <a:endParaRPr lang="en-US" sz="1600" dirty="0"/>
                    </a:p>
                    <a:p>
                      <a:endParaRPr lang="en-US" sz="1600" dirty="0"/>
                    </a:p>
                    <a:p>
                      <a:r>
                        <a:rPr lang="en-US" sz="1600" dirty="0"/>
                        <a:t>Program monitoring</a:t>
                      </a:r>
                    </a:p>
                    <a:p>
                      <a:endParaRPr lang="en-US" sz="1600" dirty="0"/>
                    </a:p>
                    <a:p>
                      <a:r>
                        <a:rPr lang="en-US" sz="1600" dirty="0"/>
                        <a:t>Evaluation of student</a:t>
                      </a:r>
                    </a:p>
                    <a:p>
                      <a:r>
                        <a:rPr lang="en-US" sz="1600" dirty="0"/>
                        <a:t>Evaluation of student’s program</a:t>
                      </a:r>
                    </a:p>
                    <a:p>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a:t>Questions parents may raise</a:t>
                      </a:r>
                    </a:p>
                    <a:p>
                      <a:r>
                        <a:rPr lang="en-US" sz="1800" dirty="0"/>
                        <a:t>Is my child developing like other children?</a:t>
                      </a:r>
                    </a:p>
                    <a:p>
                      <a:r>
                        <a:rPr lang="en-US" sz="1800" dirty="0"/>
                        <a:t>What can we do? Will he/she fall behind his/her class?</a:t>
                      </a:r>
                    </a:p>
                    <a:p>
                      <a:r>
                        <a:rPr lang="en-US" sz="1800" dirty="0"/>
                        <a:t>Does his/her behavior indicate a need for</a:t>
                      </a:r>
                      <a:r>
                        <a:rPr lang="en-US" sz="1800" baseline="0" dirty="0"/>
                        <a:t> a special service?</a:t>
                      </a:r>
                    </a:p>
                    <a:p>
                      <a:r>
                        <a:rPr lang="en-US" sz="1800" dirty="0"/>
                        <a:t>What are our priorities for him/her?</a:t>
                      </a:r>
                    </a:p>
                    <a:p>
                      <a:r>
                        <a:rPr lang="en-US" sz="1800" dirty="0"/>
                        <a:t>Where would be the most appropriate setting for services?</a:t>
                      </a:r>
                    </a:p>
                    <a:p>
                      <a:r>
                        <a:rPr lang="en-US" sz="1800" dirty="0"/>
                        <a:t>How will we evaluate the services?</a:t>
                      </a:r>
                    </a:p>
                    <a:p>
                      <a:r>
                        <a:rPr lang="en-US" sz="1800" dirty="0"/>
                        <a:t>Who will coordinate the services?</a:t>
                      </a:r>
                    </a:p>
                    <a:p>
                      <a:r>
                        <a:rPr lang="en-US" sz="1800" dirty="0"/>
                        <a:t>How is the plan working?</a:t>
                      </a:r>
                    </a:p>
                    <a:p>
                      <a:r>
                        <a:rPr lang="en-US" sz="1800" dirty="0"/>
                        <a:t>Do we feel that our child has made progress?</a:t>
                      </a:r>
                    </a:p>
                    <a:p>
                      <a:r>
                        <a:rPr lang="en-US" sz="1800" dirty="0"/>
                        <a:t>Does the program meet our child’s needs?</a:t>
                      </a:r>
                    </a:p>
                    <a:p>
                      <a:endParaRPr lang="en-US" dirty="0"/>
                    </a:p>
                  </a:txBody>
                  <a:tcPr/>
                </a:tc>
                <a:tc>
                  <a:txBody>
                    <a:bodyPr/>
                    <a:lstStyle/>
                    <a:p>
                      <a:r>
                        <a:rPr lang="en-US" sz="1800" dirty="0"/>
                        <a:t>Parent report form</a:t>
                      </a:r>
                    </a:p>
                    <a:p>
                      <a:r>
                        <a:rPr lang="en-US" sz="1800" dirty="0"/>
                        <a:t>Parent observation</a:t>
                      </a:r>
                    </a:p>
                    <a:p>
                      <a:r>
                        <a:rPr lang="en-US" sz="1800" dirty="0"/>
                        <a:t>Observation sheet</a:t>
                      </a:r>
                    </a:p>
                    <a:p>
                      <a:r>
                        <a:rPr lang="en-US" sz="1800" dirty="0"/>
                        <a:t>Monitoring sheet</a:t>
                      </a:r>
                    </a:p>
                    <a:p>
                      <a:r>
                        <a:rPr lang="en-US" sz="1800" dirty="0"/>
                        <a:t>Parent historical report of student’s behavior</a:t>
                      </a:r>
                    </a:p>
                    <a:p>
                      <a:r>
                        <a:rPr lang="en-US" sz="1800" dirty="0"/>
                        <a:t>Parent observation</a:t>
                      </a:r>
                    </a:p>
                    <a:p>
                      <a:r>
                        <a:rPr lang="en-US" sz="1800" dirty="0"/>
                        <a:t>Parent report form</a:t>
                      </a:r>
                    </a:p>
                    <a:p>
                      <a:endParaRPr lang="en-US" sz="1800" dirty="0"/>
                    </a:p>
                    <a:p>
                      <a:endParaRPr lang="en-US" sz="1800" dirty="0"/>
                    </a:p>
                    <a:p>
                      <a:endParaRPr lang="en-US" sz="1800" dirty="0"/>
                    </a:p>
                    <a:p>
                      <a:endParaRPr lang="en-US" sz="1800" dirty="0"/>
                    </a:p>
                    <a:p>
                      <a:r>
                        <a:rPr lang="en-US" sz="1800" dirty="0"/>
                        <a:t>Parent-made video or audiotape</a:t>
                      </a:r>
                    </a:p>
                    <a:p>
                      <a:r>
                        <a:rPr lang="en-US" sz="1800" dirty="0"/>
                        <a:t>Parent questionnaire</a:t>
                      </a:r>
                    </a:p>
                    <a:p>
                      <a:r>
                        <a:rPr lang="en-US" sz="1800" dirty="0"/>
                        <a:t>Parent made videotape</a:t>
                      </a:r>
                    </a:p>
                    <a:p>
                      <a:endParaRPr lang="en-US" sz="1800" dirty="0"/>
                    </a:p>
                    <a:p>
                      <a:r>
                        <a:rPr lang="en-US" sz="1800" dirty="0"/>
                        <a:t>Parent questionnaire</a:t>
                      </a:r>
                    </a:p>
                    <a:p>
                      <a:endParaRPr lang="en-US" dirty="0"/>
                    </a:p>
                  </a:txBody>
                  <a:tcPr/>
                </a:tc>
                <a:extLst>
                  <a:ext uri="{0D108BD9-81ED-4DB2-BD59-A6C34878D82A}">
                    <a16:rowId xmlns:a16="http://schemas.microsoft.com/office/drawing/2014/main" val="10000"/>
                  </a:ext>
                </a:extLst>
              </a:tr>
            </a:tbl>
          </a:graphicData>
        </a:graphic>
      </p:graphicFrame>
      <p:graphicFrame>
        <p:nvGraphicFramePr>
          <p:cNvPr id="6" name="Table 5"/>
          <p:cNvGraphicFramePr>
            <a:graphicFrameLocks noGrp="1"/>
          </p:cNvGraphicFramePr>
          <p:nvPr/>
        </p:nvGraphicFramePr>
        <p:xfrm>
          <a:off x="152400" y="609600"/>
          <a:ext cx="235268" cy="381000"/>
        </p:xfrm>
        <a:graphic>
          <a:graphicData uri="http://schemas.openxmlformats.org/drawingml/2006/table">
            <a:tbl>
              <a:tblPr/>
              <a:tblGrid>
                <a:gridCol w="235268">
                  <a:extLst>
                    <a:ext uri="{9D8B030D-6E8A-4147-A177-3AD203B41FA5}">
                      <a16:colId xmlns:a16="http://schemas.microsoft.com/office/drawing/2014/main" val="20000"/>
                    </a:ext>
                  </a:extLst>
                </a:gridCol>
              </a:tblGrid>
              <a:tr h="381000">
                <a:tc>
                  <a:txBody>
                    <a:bodyPr/>
                    <a:lstStyle/>
                    <a:p>
                      <a:endParaRPr lang="en-US"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extLst>
                  <a:ext uri="{0D108BD9-81ED-4DB2-BD59-A6C34878D82A}">
                    <a16:rowId xmlns:a16="http://schemas.microsoft.com/office/drawing/2014/main" val="10000"/>
                  </a:ext>
                </a:extLst>
              </a:tr>
            </a:tbl>
          </a:graphicData>
        </a:graphic>
      </p:graphicFrame>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noAutofit/>
          </a:bodyPr>
          <a:lstStyle/>
          <a:p>
            <a:r>
              <a:rPr lang="en-US" sz="3200" b="1" dirty="0">
                <a:latin typeface="Times New Roman" pitchFamily="18" charset="0"/>
                <a:cs typeface="Times New Roman" pitchFamily="18" charset="0"/>
              </a:rPr>
              <a:t>Preparing to administer an assessment instrument</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0" y="914400"/>
            <a:ext cx="9144000" cy="5943600"/>
          </a:xfrm>
        </p:spPr>
        <p:txBody>
          <a:bodyPr/>
          <a:lstStyle/>
          <a:p>
            <a:pPr>
              <a:buNone/>
            </a:pPr>
            <a:r>
              <a:rPr lang="en-US" b="1" dirty="0">
                <a:latin typeface="Times New Roman" pitchFamily="18" charset="0"/>
                <a:cs typeface="Times New Roman" pitchFamily="18" charset="0"/>
              </a:rPr>
              <a:t>Before the Testing Begins</a:t>
            </a:r>
          </a:p>
          <a:p>
            <a:r>
              <a:rPr lang="en-US" dirty="0">
                <a:latin typeface="Times New Roman" pitchFamily="18" charset="0"/>
                <a:cs typeface="Times New Roman" pitchFamily="18" charset="0"/>
              </a:rPr>
              <a:t>Understand the purpose of the assessment as stated in the manual</a:t>
            </a:r>
          </a:p>
          <a:p>
            <a:r>
              <a:rPr lang="en-US" dirty="0">
                <a:latin typeface="Times New Roman" pitchFamily="18" charset="0"/>
                <a:cs typeface="Times New Roman" pitchFamily="18" charset="0"/>
              </a:rPr>
              <a:t>Read the test manual thoroughly</a:t>
            </a:r>
          </a:p>
          <a:p>
            <a:r>
              <a:rPr lang="en-US" dirty="0">
                <a:latin typeface="Times New Roman" pitchFamily="18" charset="0"/>
                <a:cs typeface="Times New Roman" pitchFamily="18" charset="0"/>
              </a:rPr>
              <a:t>Carefully review the test items</a:t>
            </a:r>
          </a:p>
          <a:p>
            <a:r>
              <a:rPr lang="en-US" dirty="0">
                <a:latin typeface="Times New Roman" pitchFamily="18" charset="0"/>
                <a:cs typeface="Times New Roman" pitchFamily="18" charset="0"/>
              </a:rPr>
              <a:t>Know the administrative procedures</a:t>
            </a:r>
          </a:p>
          <a:p>
            <a:r>
              <a:rPr lang="en-US" dirty="0">
                <a:latin typeface="Times New Roman" pitchFamily="18" charset="0"/>
                <a:cs typeface="Times New Roman" pitchFamily="18" charset="0"/>
              </a:rPr>
              <a:t>Organize the necessary materials and check to see that none are missing</a:t>
            </a:r>
          </a:p>
          <a:p>
            <a:r>
              <a:rPr lang="en-US" dirty="0">
                <a:latin typeface="Times New Roman" pitchFamily="18" charset="0"/>
                <a:cs typeface="Times New Roman" pitchFamily="18" charset="0"/>
              </a:rPr>
              <a:t>Reexamine the scoring procedures to verify that answers can be recorded correctly.</a:t>
            </a:r>
          </a:p>
          <a:p>
            <a:endParaRPr lang="en-US"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normAutofit/>
          </a:bodyPr>
          <a:lstStyle/>
          <a:p>
            <a:r>
              <a:rPr lang="en-US" dirty="0">
                <a:latin typeface="Times New Roman" pitchFamily="18" charset="0"/>
                <a:cs typeface="Times New Roman" pitchFamily="18" charset="0"/>
              </a:rPr>
              <a:t>Con…</a:t>
            </a:r>
          </a:p>
        </p:txBody>
      </p:sp>
      <p:sp>
        <p:nvSpPr>
          <p:cNvPr id="3" name="Content Placeholder 2"/>
          <p:cNvSpPr>
            <a:spLocks noGrp="1"/>
          </p:cNvSpPr>
          <p:nvPr>
            <p:ph idx="1"/>
          </p:nvPr>
        </p:nvSpPr>
        <p:spPr>
          <a:xfrm>
            <a:off x="0" y="990600"/>
            <a:ext cx="9144000" cy="5867400"/>
          </a:xfrm>
        </p:spPr>
        <p:txBody>
          <a:bodyPr>
            <a:normAutofit/>
          </a:bodyPr>
          <a:lstStyle/>
          <a:p>
            <a:pPr>
              <a:buNone/>
            </a:pPr>
            <a:r>
              <a:rPr lang="en-US" sz="3500" b="1" dirty="0">
                <a:latin typeface="Times New Roman" pitchFamily="18" charset="0"/>
                <a:cs typeface="Times New Roman" pitchFamily="18" charset="0"/>
              </a:rPr>
              <a:t>When the student arrives for assessment</a:t>
            </a:r>
          </a:p>
          <a:p>
            <a:r>
              <a:rPr lang="en-US" sz="3000" dirty="0">
                <a:latin typeface="Times New Roman" pitchFamily="18" charset="0"/>
                <a:cs typeface="Times New Roman" pitchFamily="18" charset="0"/>
              </a:rPr>
              <a:t>Establish and maintain rapport</a:t>
            </a:r>
          </a:p>
          <a:p>
            <a:r>
              <a:rPr lang="en-US" sz="3000" dirty="0">
                <a:latin typeface="Times New Roman" pitchFamily="18" charset="0"/>
                <a:cs typeface="Times New Roman" pitchFamily="18" charset="0"/>
              </a:rPr>
              <a:t>Convey a sense of confidence about the student’s performance and avoid statements such as ‘</a:t>
            </a:r>
            <a:r>
              <a:rPr lang="en-US" sz="3000" i="1" dirty="0">
                <a:latin typeface="Times New Roman" pitchFamily="18" charset="0"/>
                <a:cs typeface="Times New Roman" pitchFamily="18" charset="0"/>
              </a:rPr>
              <a:t>This is going to be a difficult test.</a:t>
            </a:r>
            <a:r>
              <a:rPr lang="en-US" sz="3000" dirty="0">
                <a:latin typeface="Times New Roman" pitchFamily="18" charset="0"/>
                <a:cs typeface="Times New Roman" pitchFamily="18" charset="0"/>
              </a:rPr>
              <a:t>’</a:t>
            </a:r>
          </a:p>
          <a:p>
            <a:r>
              <a:rPr lang="en-US" sz="3000" dirty="0">
                <a:latin typeface="Times New Roman" pitchFamily="18" charset="0"/>
                <a:cs typeface="Times New Roman" pitchFamily="18" charset="0"/>
              </a:rPr>
              <a:t>Be aware of changes in lighting or noise level once the testing begins.</a:t>
            </a:r>
          </a:p>
          <a:p>
            <a:r>
              <a:rPr lang="en-US" sz="3000" dirty="0">
                <a:latin typeface="Times New Roman" pitchFamily="18" charset="0"/>
                <a:cs typeface="Times New Roman" pitchFamily="18" charset="0"/>
              </a:rPr>
              <a:t>Maintain neutrality during the testing.</a:t>
            </a:r>
          </a:p>
          <a:p>
            <a:r>
              <a:rPr lang="en-US" sz="3000" dirty="0">
                <a:latin typeface="Times New Roman" pitchFamily="18" charset="0"/>
                <a:cs typeface="Times New Roman" pitchFamily="18" charset="0"/>
              </a:rPr>
              <a:t>Carefully record student responses in the appropriate spaces on the test form.</a:t>
            </a:r>
          </a:p>
          <a:p>
            <a:r>
              <a:rPr lang="en-US" sz="3000" dirty="0">
                <a:latin typeface="Times New Roman" pitchFamily="18" charset="0"/>
                <a:cs typeface="Times New Roman" pitchFamily="18" charset="0"/>
              </a:rPr>
              <a:t>Be sensitive to the needs of the student.</a:t>
            </a:r>
          </a:p>
          <a:p>
            <a:endParaRPr lang="en-US"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normAutofit/>
          </a:bodyPr>
          <a:lstStyle/>
          <a:p>
            <a:r>
              <a:rPr lang="en-US" sz="4000" dirty="0">
                <a:latin typeface="Times New Roman" pitchFamily="18" charset="0"/>
                <a:cs typeface="Times New Roman" pitchFamily="18" charset="0"/>
              </a:rPr>
              <a:t>Con…</a:t>
            </a:r>
          </a:p>
        </p:txBody>
      </p:sp>
      <p:sp>
        <p:nvSpPr>
          <p:cNvPr id="3" name="Content Placeholder 2"/>
          <p:cNvSpPr>
            <a:spLocks noGrp="1"/>
          </p:cNvSpPr>
          <p:nvPr>
            <p:ph idx="1"/>
          </p:nvPr>
        </p:nvSpPr>
        <p:spPr>
          <a:xfrm>
            <a:off x="0" y="990600"/>
            <a:ext cx="9144000" cy="5867400"/>
          </a:xfrm>
        </p:spPr>
        <p:txBody>
          <a:bodyPr/>
          <a:lstStyle/>
          <a:p>
            <a:pPr>
              <a:buNone/>
            </a:pPr>
            <a:r>
              <a:rPr lang="en-US" sz="2800" b="1" dirty="0">
                <a:latin typeface="Times New Roman" pitchFamily="18" charset="0"/>
                <a:cs typeface="Times New Roman" pitchFamily="18" charset="0"/>
              </a:rPr>
              <a:t>After the Testing is Completed</a:t>
            </a:r>
          </a:p>
          <a:p>
            <a:r>
              <a:rPr lang="en-US" dirty="0">
                <a:latin typeface="Times New Roman" pitchFamily="18" charset="0"/>
                <a:cs typeface="Times New Roman" pitchFamily="18" charset="0"/>
              </a:rPr>
              <a:t>Thank the student for participating</a:t>
            </a:r>
          </a:p>
          <a:p>
            <a:r>
              <a:rPr lang="en-US" dirty="0">
                <a:latin typeface="Times New Roman" pitchFamily="18" charset="0"/>
                <a:cs typeface="Times New Roman" pitchFamily="18" charset="0"/>
              </a:rPr>
              <a:t>Finish recording additional information; note any observation of the student</a:t>
            </a:r>
          </a:p>
          <a:p>
            <a:pPr>
              <a:buNone/>
            </a:pPr>
            <a:r>
              <a:rPr lang="en-US" dirty="0">
                <a:latin typeface="Times New Roman" pitchFamily="18" charset="0"/>
                <a:cs typeface="Times New Roman" pitchFamily="18" charset="0"/>
              </a:rPr>
              <a:t>      -Compute scores</a:t>
            </a:r>
          </a:p>
          <a:p>
            <a:pPr lvl="1">
              <a:buNone/>
            </a:pPr>
            <a:r>
              <a:rPr lang="en-US" dirty="0">
                <a:latin typeface="Times New Roman" pitchFamily="18" charset="0"/>
                <a:cs typeface="Times New Roman" pitchFamily="18" charset="0"/>
              </a:rPr>
              <a:t>  -Interpret results</a:t>
            </a:r>
          </a:p>
          <a:p>
            <a:pPr lvl="1">
              <a:buNone/>
            </a:pPr>
            <a:r>
              <a:rPr lang="en-US" dirty="0">
                <a:latin typeface="Times New Roman" pitchFamily="18" charset="0"/>
                <a:cs typeface="Times New Roman" pitchFamily="18" charset="0"/>
              </a:rPr>
              <a:t>  -Write reports</a:t>
            </a:r>
          </a:p>
          <a:p>
            <a:endParaRPr lang="en-US"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normAutofit/>
          </a:bodyPr>
          <a:lstStyle/>
          <a:p>
            <a:r>
              <a:rPr lang="en-US" sz="3600" b="1" dirty="0">
                <a:latin typeface="Times New Roman" pitchFamily="18" charset="0"/>
                <a:cs typeface="Times New Roman" pitchFamily="18" charset="0"/>
              </a:rPr>
              <a:t>Rights of Parents and guardians</a:t>
            </a:r>
          </a:p>
        </p:txBody>
      </p:sp>
      <p:sp>
        <p:nvSpPr>
          <p:cNvPr id="3" name="Content Placeholder 2"/>
          <p:cNvSpPr>
            <a:spLocks noGrp="1"/>
          </p:cNvSpPr>
          <p:nvPr>
            <p:ph idx="1"/>
          </p:nvPr>
        </p:nvSpPr>
        <p:spPr>
          <a:xfrm>
            <a:off x="152400" y="990600"/>
            <a:ext cx="8991600" cy="5410200"/>
          </a:xfrm>
        </p:spPr>
        <p:txBody>
          <a:bodyPr>
            <a:normAutofit lnSpcReduction="10000"/>
          </a:bodyPr>
          <a:lstStyle/>
          <a:p>
            <a:r>
              <a:rPr lang="en-US" dirty="0">
                <a:latin typeface="Times New Roman" pitchFamily="18" charset="0"/>
                <a:cs typeface="Times New Roman" pitchFamily="18" charset="0"/>
              </a:rPr>
              <a:t>Right of notification before assessment</a:t>
            </a:r>
          </a:p>
          <a:p>
            <a:r>
              <a:rPr lang="en-US" dirty="0">
                <a:latin typeface="Times New Roman" pitchFamily="18" charset="0"/>
                <a:cs typeface="Times New Roman" pitchFamily="18" charset="0"/>
              </a:rPr>
              <a:t>Right of consent</a:t>
            </a:r>
          </a:p>
          <a:p>
            <a:r>
              <a:rPr lang="en-US" dirty="0">
                <a:latin typeface="Times New Roman" pitchFamily="18" charset="0"/>
                <a:cs typeface="Times New Roman" pitchFamily="18" charset="0"/>
              </a:rPr>
              <a:t>Right of evaluation using multiple measures</a:t>
            </a:r>
          </a:p>
          <a:p>
            <a:r>
              <a:rPr lang="en-US" dirty="0">
                <a:latin typeface="Times New Roman" pitchFamily="18" charset="0"/>
                <a:cs typeface="Times New Roman" pitchFamily="18" charset="0"/>
              </a:rPr>
              <a:t>Right to request for an independent evaluation</a:t>
            </a:r>
          </a:p>
          <a:p>
            <a:r>
              <a:rPr lang="en-US" dirty="0">
                <a:latin typeface="Times New Roman" pitchFamily="18" charset="0"/>
                <a:cs typeface="Times New Roman" pitchFamily="18" charset="0"/>
              </a:rPr>
              <a:t>Right to participation</a:t>
            </a:r>
          </a:p>
          <a:p>
            <a:r>
              <a:rPr lang="en-US" dirty="0">
                <a:latin typeface="Times New Roman" pitchFamily="18" charset="0"/>
                <a:cs typeface="Times New Roman" pitchFamily="18" charset="0"/>
              </a:rPr>
              <a:t>Right to notification on proposed changes of educational program</a:t>
            </a:r>
          </a:p>
          <a:p>
            <a:r>
              <a:rPr lang="en-US" dirty="0">
                <a:latin typeface="Times New Roman" pitchFamily="18" charset="0"/>
                <a:cs typeface="Times New Roman" pitchFamily="18" charset="0"/>
              </a:rPr>
              <a:t>Right to access all educational records</a:t>
            </a:r>
          </a:p>
          <a:p>
            <a:r>
              <a:rPr lang="en-US" dirty="0">
                <a:latin typeface="Times New Roman" pitchFamily="18" charset="0"/>
                <a:cs typeface="Times New Roman" pitchFamily="18" charset="0"/>
              </a:rPr>
              <a:t>Right to educational records confidentiality</a:t>
            </a:r>
          </a:p>
          <a:p>
            <a:r>
              <a:rPr lang="en-US" dirty="0">
                <a:latin typeface="Times New Roman" pitchFamily="18" charset="0"/>
                <a:cs typeface="Times New Roman" pitchFamily="18" charset="0"/>
              </a:rPr>
              <a:t>Right to hearing</a:t>
            </a:r>
          </a:p>
          <a:p>
            <a:endParaRPr lang="en-US"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fontScale="90000"/>
          </a:bodyPr>
          <a:lstStyle/>
          <a:p>
            <a:br>
              <a:rPr lang="en-US" dirty="0">
                <a:latin typeface="Times New Roman" pitchFamily="18" charset="0"/>
                <a:cs typeface="Times New Roman" pitchFamily="18" charset="0"/>
              </a:rPr>
            </a:br>
            <a:r>
              <a:rPr lang="en-US" sz="3600" b="1" dirty="0">
                <a:latin typeface="Times New Roman" pitchFamily="18" charset="0"/>
                <a:cs typeface="Times New Roman" pitchFamily="18" charset="0"/>
              </a:rPr>
              <a:t>Primary Areas of Assessment</a:t>
            </a:r>
            <a:br>
              <a:rPr lang="en-US" b="1" dirty="0">
                <a:latin typeface="Times New Roman" pitchFamily="18" charset="0"/>
                <a:cs typeface="Times New Roman" pitchFamily="18" charset="0"/>
              </a:rPr>
            </a:b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0" y="685800"/>
            <a:ext cx="9144000" cy="6324600"/>
          </a:xfrm>
        </p:spPr>
        <p:txBody>
          <a:bodyPr>
            <a:normAutofit fontScale="77500" lnSpcReduction="20000"/>
          </a:bodyPr>
          <a:lstStyle/>
          <a:p>
            <a:pPr>
              <a:buNone/>
            </a:pPr>
            <a:r>
              <a:rPr lang="en-US" b="1" dirty="0">
                <a:latin typeface="Times New Roman" pitchFamily="18" charset="0"/>
                <a:cs typeface="Times New Roman" pitchFamily="18" charset="0"/>
              </a:rPr>
              <a:t>Assessment of Intelligence </a:t>
            </a:r>
          </a:p>
          <a:p>
            <a:pPr>
              <a:buNone/>
            </a:pPr>
            <a:r>
              <a:rPr lang="en-US" b="1" dirty="0">
                <a:latin typeface="Times New Roman" pitchFamily="18" charset="0"/>
                <a:cs typeface="Times New Roman" pitchFamily="18" charset="0"/>
              </a:rPr>
              <a:t>     What is intelligence? </a:t>
            </a:r>
            <a:endParaRPr lang="en-US" dirty="0">
              <a:latin typeface="Times New Roman" pitchFamily="18" charset="0"/>
              <a:cs typeface="Times New Roman" pitchFamily="18" charset="0"/>
            </a:endParaRPr>
          </a:p>
          <a:p>
            <a:pPr>
              <a:buNone/>
            </a:pPr>
            <a:endParaRPr lang="en-US" dirty="0"/>
          </a:p>
          <a:p>
            <a:r>
              <a:rPr lang="en-US" dirty="0">
                <a:latin typeface="Times New Roman" pitchFamily="18" charset="0"/>
                <a:cs typeface="Times New Roman" pitchFamily="18" charset="0"/>
              </a:rPr>
              <a:t>Intelligence is a multifaceted capacity that manifests itself in different ways across the lifespan</a:t>
            </a:r>
          </a:p>
          <a:p>
            <a:pPr>
              <a:buNone/>
            </a:pPr>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Intelligence includes the abilities to: </a:t>
            </a:r>
          </a:p>
          <a:p>
            <a:pPr lvl="2">
              <a:buNone/>
            </a:pPr>
            <a:r>
              <a:rPr lang="en-US" sz="2800" dirty="0">
                <a:latin typeface="Times New Roman" pitchFamily="18" charset="0"/>
                <a:cs typeface="Times New Roman" pitchFamily="18" charset="0"/>
              </a:rPr>
              <a:t>  -Acquire and apply knowledge </a:t>
            </a:r>
          </a:p>
          <a:p>
            <a:pPr lvl="2">
              <a:buNone/>
            </a:pPr>
            <a:r>
              <a:rPr lang="en-US" sz="2800" dirty="0">
                <a:latin typeface="Times New Roman" pitchFamily="18" charset="0"/>
                <a:cs typeface="Times New Roman" pitchFamily="18" charset="0"/>
              </a:rPr>
              <a:t>  -Reason logically </a:t>
            </a:r>
          </a:p>
          <a:p>
            <a:pPr lvl="2">
              <a:buNone/>
            </a:pPr>
            <a:r>
              <a:rPr lang="en-US" sz="2800" dirty="0">
                <a:latin typeface="Times New Roman" pitchFamily="18" charset="0"/>
                <a:cs typeface="Times New Roman" pitchFamily="18" charset="0"/>
              </a:rPr>
              <a:t>  -Plan effectively </a:t>
            </a:r>
          </a:p>
          <a:p>
            <a:pPr lvl="2">
              <a:buNone/>
            </a:pPr>
            <a:r>
              <a:rPr lang="en-US" sz="2800" dirty="0">
                <a:latin typeface="Times New Roman" pitchFamily="18" charset="0"/>
                <a:cs typeface="Times New Roman" pitchFamily="18" charset="0"/>
              </a:rPr>
              <a:t>  -Infer perceptively </a:t>
            </a:r>
          </a:p>
          <a:p>
            <a:pPr lvl="2">
              <a:buNone/>
            </a:pPr>
            <a:r>
              <a:rPr lang="en-US" sz="2800" dirty="0">
                <a:latin typeface="Times New Roman" pitchFamily="18" charset="0"/>
                <a:cs typeface="Times New Roman" pitchFamily="18" charset="0"/>
              </a:rPr>
              <a:t>  -Make sound judgments and solve problems </a:t>
            </a:r>
          </a:p>
          <a:p>
            <a:pPr lvl="2">
              <a:buNone/>
            </a:pPr>
            <a:r>
              <a:rPr lang="en-US" sz="2800" dirty="0">
                <a:latin typeface="Times New Roman" pitchFamily="18" charset="0"/>
                <a:cs typeface="Times New Roman" pitchFamily="18" charset="0"/>
              </a:rPr>
              <a:t>  -Grasp and visualize concepts </a:t>
            </a:r>
          </a:p>
          <a:p>
            <a:pPr lvl="2">
              <a:buNone/>
            </a:pPr>
            <a:r>
              <a:rPr lang="en-US" sz="2800" dirty="0">
                <a:latin typeface="Times New Roman" pitchFamily="18" charset="0"/>
                <a:cs typeface="Times New Roman" pitchFamily="18" charset="0"/>
              </a:rPr>
              <a:t>  -Pay attention </a:t>
            </a:r>
          </a:p>
          <a:p>
            <a:pPr lvl="2">
              <a:buNone/>
            </a:pPr>
            <a:r>
              <a:rPr lang="en-US" sz="2800" dirty="0">
                <a:latin typeface="Times New Roman" pitchFamily="18" charset="0"/>
                <a:cs typeface="Times New Roman" pitchFamily="18" charset="0"/>
              </a:rPr>
              <a:t>  -Be intuitive </a:t>
            </a:r>
          </a:p>
          <a:p>
            <a:pPr lvl="2">
              <a:buNone/>
            </a:pPr>
            <a:r>
              <a:rPr lang="en-US" sz="2800" dirty="0">
                <a:latin typeface="Times New Roman" pitchFamily="18" charset="0"/>
                <a:cs typeface="Times New Roman" pitchFamily="18" charset="0"/>
              </a:rPr>
              <a:t>  -Find the right words and thoughts with facility </a:t>
            </a:r>
          </a:p>
          <a:p>
            <a:pPr lvl="2">
              <a:buNone/>
            </a:pPr>
            <a:r>
              <a:rPr lang="en-US" sz="2800" dirty="0">
                <a:latin typeface="Times New Roman" pitchFamily="18" charset="0"/>
                <a:cs typeface="Times New Roman" pitchFamily="18" charset="0"/>
              </a:rPr>
              <a:t>  -Cope, adjust, and make the most of new situations </a:t>
            </a:r>
          </a:p>
          <a:p>
            <a:endParaRPr lang="en-US" sz="3300" dirty="0">
              <a:latin typeface="Times New Roman" pitchFamily="18" charset="0"/>
              <a:cs typeface="Times New Roman" pitchFamily="18" charset="0"/>
            </a:endParaRP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09600"/>
            <a:ext cx="9144000" cy="6096000"/>
          </a:xfrm>
        </p:spPr>
        <p:txBody>
          <a:bodyPr>
            <a:normAutofit fontScale="85000" lnSpcReduction="20000"/>
          </a:bodyPr>
          <a:lstStyle/>
          <a:p>
            <a:endParaRPr lang="en-US" dirty="0"/>
          </a:p>
          <a:p>
            <a:r>
              <a:rPr lang="en-US" sz="4100" dirty="0">
                <a:latin typeface="Times New Roman" pitchFamily="18" charset="0"/>
                <a:cs typeface="Times New Roman" pitchFamily="18" charset="0"/>
              </a:rPr>
              <a:t>For the non-psychologists, the behaviors most commonly associated with intelligence were, as identified by Sternberg </a:t>
            </a:r>
          </a:p>
          <a:p>
            <a:pPr lvl="2">
              <a:buNone/>
            </a:pPr>
            <a:r>
              <a:rPr lang="en-US" sz="2900" dirty="0">
                <a:latin typeface="Times New Roman" pitchFamily="18" charset="0"/>
                <a:cs typeface="Times New Roman" pitchFamily="18" charset="0"/>
              </a:rPr>
              <a:t>-Reasons logically well</a:t>
            </a:r>
          </a:p>
          <a:p>
            <a:pPr lvl="2">
              <a:buNone/>
            </a:pPr>
            <a:r>
              <a:rPr lang="en-US" sz="2900" dirty="0">
                <a:latin typeface="Times New Roman" pitchFamily="18" charset="0"/>
                <a:cs typeface="Times New Roman" pitchFamily="18" charset="0"/>
              </a:rPr>
              <a:t>-Reads widely</a:t>
            </a:r>
          </a:p>
          <a:p>
            <a:pPr lvl="2">
              <a:buNone/>
            </a:pPr>
            <a:r>
              <a:rPr lang="en-US" sz="2900" dirty="0">
                <a:latin typeface="Times New Roman" pitchFamily="18" charset="0"/>
                <a:cs typeface="Times New Roman" pitchFamily="18" charset="0"/>
              </a:rPr>
              <a:t>-Displays common sense </a:t>
            </a:r>
          </a:p>
          <a:p>
            <a:pPr lvl="2">
              <a:buNone/>
            </a:pPr>
            <a:r>
              <a:rPr lang="en-US" sz="2900" dirty="0">
                <a:latin typeface="Times New Roman" pitchFamily="18" charset="0"/>
                <a:cs typeface="Times New Roman" pitchFamily="18" charset="0"/>
              </a:rPr>
              <a:t>-Keeps an open mind </a:t>
            </a:r>
          </a:p>
          <a:p>
            <a:pPr lvl="2">
              <a:buNone/>
            </a:pPr>
            <a:r>
              <a:rPr lang="en-US" sz="2900" dirty="0">
                <a:latin typeface="Times New Roman" pitchFamily="18" charset="0"/>
                <a:cs typeface="Times New Roman" pitchFamily="18" charset="0"/>
              </a:rPr>
              <a:t>-Reads with high comprehension </a:t>
            </a:r>
          </a:p>
          <a:p>
            <a:r>
              <a:rPr lang="en-US" sz="4000" dirty="0">
                <a:latin typeface="Times New Roman" pitchFamily="18" charset="0"/>
                <a:cs typeface="Times New Roman" pitchFamily="18" charset="0"/>
              </a:rPr>
              <a:t>Most frequently mentioned behaviors associated with unintelligence </a:t>
            </a:r>
          </a:p>
          <a:p>
            <a:pPr lvl="2">
              <a:buNone/>
            </a:pPr>
            <a:r>
              <a:rPr lang="en-US" sz="2900" dirty="0">
                <a:latin typeface="Times New Roman" pitchFamily="18" charset="0"/>
                <a:cs typeface="Times New Roman" pitchFamily="18" charset="0"/>
              </a:rPr>
              <a:t>-Does not tolerate diversity of ideas </a:t>
            </a:r>
          </a:p>
          <a:p>
            <a:pPr lvl="2">
              <a:buNone/>
            </a:pPr>
            <a:r>
              <a:rPr lang="en-US" sz="2900" dirty="0">
                <a:latin typeface="Times New Roman" pitchFamily="18" charset="0"/>
                <a:cs typeface="Times New Roman" pitchFamily="18" charset="0"/>
              </a:rPr>
              <a:t>-Does not display curiosity </a:t>
            </a:r>
          </a:p>
          <a:p>
            <a:pPr lvl="2">
              <a:buNone/>
            </a:pPr>
            <a:r>
              <a:rPr lang="en-US" sz="2900" dirty="0">
                <a:latin typeface="Times New Roman" pitchFamily="18" charset="0"/>
                <a:cs typeface="Times New Roman" pitchFamily="18" charset="0"/>
              </a:rPr>
              <a:t>-Behaves with insufficient consideration of others </a:t>
            </a:r>
          </a:p>
          <a:p>
            <a:endParaRPr lang="en-US" sz="4500" dirty="0">
              <a:latin typeface="Times New Roman" pitchFamily="18" charset="0"/>
              <a:cs typeface="Times New Roman" pitchFamily="18" charset="0"/>
            </a:endParaRPr>
          </a:p>
        </p:txBody>
      </p:sp>
      <p:sp>
        <p:nvSpPr>
          <p:cNvPr id="4" name="Rectangle 3"/>
          <p:cNvSpPr/>
          <p:nvPr/>
        </p:nvSpPr>
        <p:spPr>
          <a:xfrm>
            <a:off x="0" y="0"/>
            <a:ext cx="9143999" cy="646331"/>
          </a:xfrm>
          <a:prstGeom prst="rect">
            <a:avLst/>
          </a:prstGeom>
        </p:spPr>
        <p:txBody>
          <a:bodyPr wrap="square">
            <a:spAutoFit/>
          </a:bodyPr>
          <a:lstStyle/>
          <a:p>
            <a:pPr algn="ctr"/>
            <a:r>
              <a:rPr lang="en-US" sz="3600" b="1" dirty="0">
                <a:latin typeface="Times New Roman" pitchFamily="18" charset="0"/>
                <a:cs typeface="Times New Roman" pitchFamily="18" charset="0"/>
              </a:rPr>
              <a:t>Primary Areas of Assessment</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686800" cy="6324600"/>
          </a:xfrm>
        </p:spPr>
        <p:txBody>
          <a:bodyPr/>
          <a:lstStyle/>
          <a:p>
            <a:pPr>
              <a:buNone/>
            </a:pPr>
            <a:r>
              <a:rPr lang="en-US" b="1" dirty="0">
                <a:solidFill>
                  <a:srgbClr val="0070C0"/>
                </a:solidFill>
                <a:latin typeface="Times New Roman" pitchFamily="18" charset="0"/>
                <a:cs typeface="Times New Roman" pitchFamily="18" charset="0"/>
              </a:rPr>
              <a:t>CHC Model</a:t>
            </a:r>
          </a:p>
          <a:p>
            <a:r>
              <a:rPr lang="en-US" sz="2800" dirty="0">
                <a:latin typeface="Times New Roman" pitchFamily="18" charset="0"/>
                <a:cs typeface="Times New Roman" pitchFamily="18" charset="0"/>
              </a:rPr>
              <a:t>A synthesis of the models by Raymond </a:t>
            </a:r>
            <a:r>
              <a:rPr lang="en-US" sz="2800" dirty="0" err="1">
                <a:latin typeface="Times New Roman" pitchFamily="18" charset="0"/>
                <a:cs typeface="Times New Roman" pitchFamily="18" charset="0"/>
              </a:rPr>
              <a:t>Cattell</a:t>
            </a:r>
            <a:r>
              <a:rPr lang="en-US" sz="2800" dirty="0">
                <a:latin typeface="Times New Roman" pitchFamily="18" charset="0"/>
                <a:cs typeface="Times New Roman" pitchFamily="18" charset="0"/>
              </a:rPr>
              <a:t>, John Horn, and John Carroll</a:t>
            </a:r>
          </a:p>
          <a:p>
            <a:r>
              <a:rPr lang="en-US" sz="2800" dirty="0" err="1">
                <a:latin typeface="Times New Roman" pitchFamily="18" charset="0"/>
                <a:cs typeface="Times New Roman" pitchFamily="18" charset="0"/>
              </a:rPr>
              <a:t>Cattell</a:t>
            </a:r>
            <a:r>
              <a:rPr lang="en-US" sz="2800" dirty="0">
                <a:latin typeface="Times New Roman" pitchFamily="18" charset="0"/>
                <a:cs typeface="Times New Roman" pitchFamily="18" charset="0"/>
              </a:rPr>
              <a:t> postulated that there were two overall abilities people have</a:t>
            </a:r>
          </a:p>
          <a:p>
            <a:pPr lvl="3">
              <a:buNone/>
            </a:pPr>
            <a:r>
              <a:rPr lang="en-US" sz="2400" dirty="0">
                <a:latin typeface="Times New Roman" pitchFamily="18" charset="0"/>
                <a:cs typeface="Times New Roman" pitchFamily="18" charset="0"/>
              </a:rPr>
              <a:t>-Crystallized intelligence and fluid intelligence.</a:t>
            </a:r>
          </a:p>
          <a:p>
            <a:pPr lvl="3">
              <a:buNone/>
            </a:pPr>
            <a:r>
              <a:rPr lang="en-US" sz="2400" dirty="0">
                <a:latin typeface="Times New Roman" pitchFamily="18" charset="0"/>
                <a:cs typeface="Times New Roman" pitchFamily="18" charset="0"/>
              </a:rPr>
              <a:t>-Crystallized intelligence reflected abilities that were relatively static (such as learned information) </a:t>
            </a:r>
          </a:p>
          <a:p>
            <a:pPr lvl="3">
              <a:buNone/>
            </a:pPr>
            <a:r>
              <a:rPr lang="en-US" sz="2400" dirty="0">
                <a:latin typeface="Times New Roman" pitchFamily="18" charset="0"/>
                <a:cs typeface="Times New Roman" pitchFamily="18" charset="0"/>
              </a:rPr>
              <a:t>- Fluid intelligence was more related to novel problem solving</a:t>
            </a:r>
          </a:p>
          <a:p>
            <a:endParaRPr lang="en-US" sz="3600" dirty="0">
              <a:solidFill>
                <a:srgbClr val="0070C0"/>
              </a:solidFill>
              <a:latin typeface="Times New Roman" pitchFamily="18" charset="0"/>
              <a:cs typeface="Times New Roman" pitchFamily="18" charset="0"/>
            </a:endParaRPr>
          </a:p>
          <a:p>
            <a:pPr>
              <a:buNone/>
            </a:pPr>
            <a:endParaRPr lang="en-US" dirty="0"/>
          </a:p>
          <a:p>
            <a:endParaRPr lang="en-US"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br>
              <a:rPr lang="en-US" b="1" dirty="0">
                <a:solidFill>
                  <a:srgbClr val="FF9900"/>
                </a:solidFill>
              </a:rPr>
            </a:br>
            <a:r>
              <a:rPr lang="en-US" b="1" dirty="0">
                <a:solidFill>
                  <a:srgbClr val="FF9900"/>
                </a:solidFill>
                <a:latin typeface="Times New Roman" pitchFamily="18" charset="0"/>
                <a:cs typeface="Times New Roman" pitchFamily="18" charset="0"/>
              </a:rPr>
              <a:t>CHC</a:t>
            </a:r>
            <a:br>
              <a:rPr lang="en-US" b="1" dirty="0">
                <a:solidFill>
                  <a:srgbClr val="FF9900"/>
                </a:solidFill>
                <a:latin typeface="Times New Roman" pitchFamily="18" charset="0"/>
                <a:cs typeface="Times New Roman" pitchFamily="18" charset="0"/>
              </a:rPr>
            </a:br>
            <a:endParaRPr lang="en-US" dirty="0">
              <a:solidFill>
                <a:srgbClr val="FF9900"/>
              </a:solidFill>
              <a:latin typeface="Times New Roman" pitchFamily="18" charset="0"/>
              <a:cs typeface="Times New Roman" pitchFamily="18" charset="0"/>
            </a:endParaRPr>
          </a:p>
        </p:txBody>
      </p:sp>
      <p:sp>
        <p:nvSpPr>
          <p:cNvPr id="3" name="Content Placeholder 2"/>
          <p:cNvSpPr>
            <a:spLocks noGrp="1"/>
          </p:cNvSpPr>
          <p:nvPr>
            <p:ph idx="1"/>
          </p:nvPr>
        </p:nvSpPr>
        <p:spPr>
          <a:xfrm>
            <a:off x="0" y="762000"/>
            <a:ext cx="8686800" cy="5638800"/>
          </a:xfrm>
        </p:spPr>
        <p:txBody>
          <a:bodyPr/>
          <a:lstStyle/>
          <a:p>
            <a:pPr>
              <a:buNone/>
            </a:pPr>
            <a:endParaRPr lang="en-US" dirty="0"/>
          </a:p>
        </p:txBody>
      </p:sp>
      <p:sp>
        <p:nvSpPr>
          <p:cNvPr id="4" name="Down Arrow 3"/>
          <p:cNvSpPr/>
          <p:nvPr/>
        </p:nvSpPr>
        <p:spPr>
          <a:xfrm>
            <a:off x="1117559" y="1066800"/>
            <a:ext cx="484632" cy="632989"/>
          </a:xfrm>
          <a:prstGeom prst="downArrow">
            <a:avLst/>
          </a:prstGeom>
          <a:solidFill>
            <a:srgbClr val="FFCCFF"/>
          </a:solidFill>
          <a:ln>
            <a:solidFill>
              <a:srgbClr val="FF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Rectangle 4"/>
          <p:cNvSpPr/>
          <p:nvPr/>
        </p:nvSpPr>
        <p:spPr>
          <a:xfrm>
            <a:off x="378067" y="1699789"/>
            <a:ext cx="2004645" cy="457200"/>
          </a:xfrm>
          <a:prstGeom prst="rect">
            <a:avLst/>
          </a:prstGeom>
          <a:solidFill>
            <a:srgbClr val="FFCCFF"/>
          </a:solidFill>
          <a:ln>
            <a:solidFill>
              <a:srgbClr val="FF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en-US" sz="1600" b="1" dirty="0">
                <a:solidFill>
                  <a:srgbClr val="000000"/>
                </a:solidFill>
                <a:latin typeface="Times New Roman" pitchFamily="18" charset="0"/>
                <a:cs typeface="Arial" pitchFamily="34" charset="0"/>
              </a:rPr>
              <a:t>Verbal Comprehension</a:t>
            </a:r>
            <a:endParaRPr lang="en-US" sz="1600" b="1" dirty="0">
              <a:solidFill>
                <a:prstClr val="black"/>
              </a:solidFill>
              <a:latin typeface="Arial" pitchFamily="34" charset="0"/>
              <a:cs typeface="Arial" pitchFamily="34" charset="0"/>
            </a:endParaRPr>
          </a:p>
        </p:txBody>
      </p:sp>
      <p:sp>
        <p:nvSpPr>
          <p:cNvPr id="6" name="Rectangle 5"/>
          <p:cNvSpPr/>
          <p:nvPr/>
        </p:nvSpPr>
        <p:spPr>
          <a:xfrm>
            <a:off x="381000" y="2514600"/>
            <a:ext cx="2030436" cy="457200"/>
          </a:xfrm>
          <a:prstGeom prst="rect">
            <a:avLst/>
          </a:prstGeom>
          <a:solidFill>
            <a:srgbClr val="FFCCFF"/>
          </a:solidFill>
          <a:ln>
            <a:solidFill>
              <a:srgbClr val="FF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rgbClr val="000000"/>
                </a:solidFill>
                <a:latin typeface="Times New Roman" pitchFamily="18" charset="0"/>
                <a:cs typeface="Arial" pitchFamily="34" charset="0"/>
              </a:rPr>
              <a:t>Visual Auditory</a:t>
            </a:r>
            <a:endParaRPr lang="en-US" sz="1600" b="1" dirty="0">
              <a:solidFill>
                <a:prstClr val="black"/>
              </a:solidFill>
              <a:latin typeface="Arial" pitchFamily="34" charset="0"/>
              <a:cs typeface="Arial" pitchFamily="34" charset="0"/>
            </a:endParaRPr>
          </a:p>
        </p:txBody>
      </p:sp>
      <p:sp>
        <p:nvSpPr>
          <p:cNvPr id="7" name="Rectangle 6"/>
          <p:cNvSpPr/>
          <p:nvPr/>
        </p:nvSpPr>
        <p:spPr>
          <a:xfrm>
            <a:off x="416165" y="3103098"/>
            <a:ext cx="1963618" cy="457200"/>
          </a:xfrm>
          <a:prstGeom prst="rect">
            <a:avLst/>
          </a:prstGeom>
          <a:solidFill>
            <a:srgbClr val="FFCCFF"/>
          </a:solidFill>
          <a:ln>
            <a:solidFill>
              <a:srgbClr val="FF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rgbClr val="000000"/>
                </a:solidFill>
                <a:latin typeface="Times New Roman" pitchFamily="18" charset="0"/>
                <a:cs typeface="Arial" pitchFamily="34" charset="0"/>
              </a:rPr>
              <a:t>Spatial Relations</a:t>
            </a:r>
            <a:endParaRPr lang="en-US" sz="1600" dirty="0">
              <a:solidFill>
                <a:prstClr val="white"/>
              </a:solidFill>
            </a:endParaRPr>
          </a:p>
        </p:txBody>
      </p:sp>
      <p:sp>
        <p:nvSpPr>
          <p:cNvPr id="8" name="Rectangle 7"/>
          <p:cNvSpPr/>
          <p:nvPr/>
        </p:nvSpPr>
        <p:spPr>
          <a:xfrm>
            <a:off x="445476" y="3733800"/>
            <a:ext cx="1928449" cy="457200"/>
          </a:xfrm>
          <a:prstGeom prst="rect">
            <a:avLst/>
          </a:prstGeom>
          <a:solidFill>
            <a:srgbClr val="FFCCFF"/>
          </a:solidFill>
          <a:ln>
            <a:solidFill>
              <a:srgbClr val="FF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en-US" sz="1600" b="1" dirty="0">
                <a:solidFill>
                  <a:srgbClr val="000000"/>
                </a:solidFill>
                <a:latin typeface="Times New Roman" pitchFamily="18" charset="0"/>
                <a:cs typeface="Arial" pitchFamily="34" charset="0"/>
              </a:rPr>
              <a:t>Sound Blending</a:t>
            </a:r>
            <a:endParaRPr lang="en-US" sz="2400" b="1" dirty="0">
              <a:solidFill>
                <a:prstClr val="black"/>
              </a:solidFill>
              <a:latin typeface="Arial" pitchFamily="34" charset="0"/>
              <a:cs typeface="Arial" pitchFamily="34" charset="0"/>
            </a:endParaRPr>
          </a:p>
        </p:txBody>
      </p:sp>
      <p:sp>
        <p:nvSpPr>
          <p:cNvPr id="9" name="Rectangle 8"/>
          <p:cNvSpPr/>
          <p:nvPr/>
        </p:nvSpPr>
        <p:spPr>
          <a:xfrm>
            <a:off x="458958" y="4343400"/>
            <a:ext cx="1963618" cy="457200"/>
          </a:xfrm>
          <a:prstGeom prst="rect">
            <a:avLst/>
          </a:prstGeom>
          <a:solidFill>
            <a:srgbClr val="FFCCFF"/>
          </a:solidFill>
          <a:ln>
            <a:solidFill>
              <a:srgbClr val="FF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en-US" sz="1600" b="1" dirty="0">
                <a:solidFill>
                  <a:srgbClr val="000000"/>
                </a:solidFill>
                <a:latin typeface="Times New Roman" pitchFamily="18" charset="0"/>
                <a:cs typeface="Arial" pitchFamily="34" charset="0"/>
              </a:rPr>
              <a:t>Concept</a:t>
            </a:r>
            <a:r>
              <a:rPr lang="en-US" sz="1600" dirty="0">
                <a:solidFill>
                  <a:srgbClr val="000000"/>
                </a:solidFill>
                <a:latin typeface="Times New Roman" pitchFamily="18" charset="0"/>
                <a:cs typeface="Arial" pitchFamily="34" charset="0"/>
              </a:rPr>
              <a:t> </a:t>
            </a:r>
            <a:r>
              <a:rPr lang="en-US" sz="1600" b="1" dirty="0">
                <a:solidFill>
                  <a:srgbClr val="000000"/>
                </a:solidFill>
                <a:latin typeface="Times New Roman" pitchFamily="18" charset="0"/>
                <a:cs typeface="Arial" pitchFamily="34" charset="0"/>
              </a:rPr>
              <a:t>formation</a:t>
            </a:r>
            <a:endParaRPr lang="en-US" sz="1600" b="1" dirty="0">
              <a:solidFill>
                <a:prstClr val="black"/>
              </a:solidFill>
              <a:latin typeface="Arial" pitchFamily="34" charset="0"/>
              <a:cs typeface="Arial" pitchFamily="34" charset="0"/>
            </a:endParaRPr>
          </a:p>
        </p:txBody>
      </p:sp>
      <p:sp>
        <p:nvSpPr>
          <p:cNvPr id="10" name="Rectangle 9"/>
          <p:cNvSpPr/>
          <p:nvPr/>
        </p:nvSpPr>
        <p:spPr>
          <a:xfrm>
            <a:off x="410891" y="5100710"/>
            <a:ext cx="1963620" cy="457200"/>
          </a:xfrm>
          <a:prstGeom prst="rect">
            <a:avLst/>
          </a:prstGeom>
          <a:solidFill>
            <a:srgbClr val="FFCCFF"/>
          </a:solidFill>
          <a:ln>
            <a:solidFill>
              <a:srgbClr val="FF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en-US" sz="1600" b="1" dirty="0">
                <a:solidFill>
                  <a:srgbClr val="000000"/>
                </a:solidFill>
                <a:latin typeface="Times New Roman" pitchFamily="18" charset="0"/>
                <a:cs typeface="Arial" pitchFamily="34" charset="0"/>
              </a:rPr>
              <a:t>Visual </a:t>
            </a:r>
            <a:r>
              <a:rPr lang="en-US" b="1" dirty="0">
                <a:solidFill>
                  <a:srgbClr val="000000"/>
                </a:solidFill>
                <a:latin typeface="Times New Roman" pitchFamily="18" charset="0"/>
                <a:cs typeface="Arial" pitchFamily="34" charset="0"/>
              </a:rPr>
              <a:t>Matching</a:t>
            </a:r>
            <a:endParaRPr lang="en-US" sz="2400" b="1" dirty="0">
              <a:solidFill>
                <a:prstClr val="black"/>
              </a:solidFill>
              <a:latin typeface="Arial" pitchFamily="34" charset="0"/>
              <a:cs typeface="Arial" pitchFamily="34" charset="0"/>
            </a:endParaRPr>
          </a:p>
        </p:txBody>
      </p:sp>
      <p:sp>
        <p:nvSpPr>
          <p:cNvPr id="11" name="Rectangle 10"/>
          <p:cNvSpPr/>
          <p:nvPr/>
        </p:nvSpPr>
        <p:spPr>
          <a:xfrm>
            <a:off x="463650" y="5791200"/>
            <a:ext cx="1944858" cy="457200"/>
          </a:xfrm>
          <a:prstGeom prst="rect">
            <a:avLst/>
          </a:prstGeom>
          <a:solidFill>
            <a:srgbClr val="FFCCFF"/>
          </a:solidFill>
          <a:ln>
            <a:solidFill>
              <a:srgbClr val="FF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en-US" sz="1600" b="1" dirty="0">
                <a:solidFill>
                  <a:srgbClr val="000000"/>
                </a:solidFill>
                <a:latin typeface="Times New Roman" pitchFamily="18" charset="0"/>
                <a:cs typeface="Arial" pitchFamily="34" charset="0"/>
              </a:rPr>
              <a:t>Numbers Reversed</a:t>
            </a:r>
            <a:endParaRPr lang="en-US" sz="2800" b="1" dirty="0">
              <a:solidFill>
                <a:prstClr val="black"/>
              </a:solidFill>
              <a:latin typeface="Arial" pitchFamily="34" charset="0"/>
              <a:cs typeface="Arial" pitchFamily="34" charset="0"/>
            </a:endParaRPr>
          </a:p>
        </p:txBody>
      </p:sp>
      <p:sp>
        <p:nvSpPr>
          <p:cNvPr id="12" name="Rectangle 11"/>
          <p:cNvSpPr/>
          <p:nvPr/>
        </p:nvSpPr>
        <p:spPr>
          <a:xfrm>
            <a:off x="2830524" y="5100710"/>
            <a:ext cx="1963620" cy="457200"/>
          </a:xfrm>
          <a:prstGeom prst="rect">
            <a:avLst/>
          </a:prstGeom>
          <a:solidFill>
            <a:srgbClr val="FFCCFF"/>
          </a:solidFill>
          <a:ln>
            <a:solidFill>
              <a:srgbClr val="FF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en-US" sz="1600" b="1" dirty="0">
                <a:solidFill>
                  <a:srgbClr val="000000"/>
                </a:solidFill>
                <a:latin typeface="Times New Roman" pitchFamily="18" charset="0"/>
                <a:cs typeface="Arial" pitchFamily="34" charset="0"/>
              </a:rPr>
              <a:t>Processing Speed</a:t>
            </a:r>
            <a:endParaRPr lang="en-US" sz="2400" b="1" dirty="0">
              <a:solidFill>
                <a:prstClr val="black"/>
              </a:solidFill>
              <a:latin typeface="Arial" pitchFamily="34" charset="0"/>
              <a:cs typeface="Arial" pitchFamily="34" charset="0"/>
            </a:endParaRPr>
          </a:p>
        </p:txBody>
      </p:sp>
      <p:sp>
        <p:nvSpPr>
          <p:cNvPr id="13" name="Rectangle 12"/>
          <p:cNvSpPr/>
          <p:nvPr/>
        </p:nvSpPr>
        <p:spPr>
          <a:xfrm>
            <a:off x="2830524" y="4419599"/>
            <a:ext cx="1963620" cy="457200"/>
          </a:xfrm>
          <a:prstGeom prst="rect">
            <a:avLst/>
          </a:prstGeom>
          <a:solidFill>
            <a:srgbClr val="FFCCFF"/>
          </a:solidFill>
          <a:ln>
            <a:solidFill>
              <a:srgbClr val="FF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en-US" sz="1600" b="1" dirty="0">
                <a:solidFill>
                  <a:srgbClr val="000000"/>
                </a:solidFill>
                <a:latin typeface="Times New Roman" pitchFamily="18" charset="0"/>
                <a:cs typeface="Arial" pitchFamily="34" charset="0"/>
              </a:rPr>
              <a:t>Fluid Reasoning</a:t>
            </a:r>
            <a:endParaRPr lang="en-US" sz="2400" b="1" dirty="0">
              <a:solidFill>
                <a:prstClr val="black"/>
              </a:solidFill>
              <a:latin typeface="Arial" pitchFamily="34" charset="0"/>
              <a:cs typeface="Arial" pitchFamily="34" charset="0"/>
            </a:endParaRPr>
          </a:p>
        </p:txBody>
      </p:sp>
      <p:sp>
        <p:nvSpPr>
          <p:cNvPr id="14" name="Rectangle 13"/>
          <p:cNvSpPr/>
          <p:nvPr/>
        </p:nvSpPr>
        <p:spPr>
          <a:xfrm>
            <a:off x="2832290" y="1700961"/>
            <a:ext cx="1974166" cy="457200"/>
          </a:xfrm>
          <a:prstGeom prst="rect">
            <a:avLst/>
          </a:prstGeom>
          <a:solidFill>
            <a:srgbClr val="FFCCFF"/>
          </a:solidFill>
          <a:ln>
            <a:solidFill>
              <a:srgbClr val="FF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en-US" sz="1600" b="1" dirty="0">
                <a:solidFill>
                  <a:srgbClr val="000000"/>
                </a:solidFill>
                <a:latin typeface="Times New Roman" pitchFamily="18" charset="0"/>
                <a:cs typeface="Arial" pitchFamily="34" charset="0"/>
              </a:rPr>
              <a:t>Comp. Knowledge</a:t>
            </a:r>
            <a:endParaRPr lang="en-US" sz="1600" b="1" dirty="0">
              <a:solidFill>
                <a:prstClr val="black"/>
              </a:solidFill>
              <a:latin typeface="Arial" pitchFamily="34" charset="0"/>
              <a:cs typeface="Arial" pitchFamily="34" charset="0"/>
            </a:endParaRPr>
          </a:p>
        </p:txBody>
      </p:sp>
      <p:sp>
        <p:nvSpPr>
          <p:cNvPr id="15" name="Rectangle 14"/>
          <p:cNvSpPr/>
          <p:nvPr/>
        </p:nvSpPr>
        <p:spPr>
          <a:xfrm>
            <a:off x="2839908" y="2418469"/>
            <a:ext cx="1963620" cy="457200"/>
          </a:xfrm>
          <a:prstGeom prst="rect">
            <a:avLst/>
          </a:prstGeom>
          <a:solidFill>
            <a:srgbClr val="FFCCFF"/>
          </a:solidFill>
          <a:ln>
            <a:solidFill>
              <a:srgbClr val="FF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en-US" sz="1400" b="1" dirty="0">
                <a:solidFill>
                  <a:srgbClr val="000000"/>
                </a:solidFill>
                <a:latin typeface="Times New Roman" pitchFamily="18" charset="0"/>
                <a:cs typeface="Arial" pitchFamily="34" charset="0"/>
              </a:rPr>
              <a:t>Long Term Retrieval </a:t>
            </a:r>
            <a:endParaRPr lang="en-US" sz="1400" b="1" dirty="0">
              <a:solidFill>
                <a:prstClr val="black"/>
              </a:solidFill>
              <a:latin typeface="Arial" pitchFamily="34" charset="0"/>
              <a:cs typeface="Arial" pitchFamily="34" charset="0"/>
            </a:endParaRPr>
          </a:p>
        </p:txBody>
      </p:sp>
      <p:sp>
        <p:nvSpPr>
          <p:cNvPr id="16" name="Rectangle 15"/>
          <p:cNvSpPr/>
          <p:nvPr/>
        </p:nvSpPr>
        <p:spPr>
          <a:xfrm>
            <a:off x="2842836" y="3771314"/>
            <a:ext cx="1963620" cy="457200"/>
          </a:xfrm>
          <a:prstGeom prst="rect">
            <a:avLst/>
          </a:prstGeom>
          <a:solidFill>
            <a:srgbClr val="FFCCFF"/>
          </a:solidFill>
          <a:ln>
            <a:solidFill>
              <a:srgbClr val="FF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en-US" sz="1600" b="1" dirty="0">
                <a:solidFill>
                  <a:srgbClr val="000000"/>
                </a:solidFill>
                <a:latin typeface="Times New Roman" pitchFamily="18" charset="0"/>
                <a:cs typeface="Arial" pitchFamily="34" charset="0"/>
              </a:rPr>
              <a:t>Auditory Processing</a:t>
            </a:r>
            <a:endParaRPr lang="en-US" sz="2400" b="1" dirty="0">
              <a:solidFill>
                <a:prstClr val="black"/>
              </a:solidFill>
              <a:latin typeface="Arial" pitchFamily="34" charset="0"/>
              <a:cs typeface="Arial" pitchFamily="34" charset="0"/>
            </a:endParaRPr>
          </a:p>
        </p:txBody>
      </p:sp>
      <p:sp>
        <p:nvSpPr>
          <p:cNvPr id="17" name="Rectangle 16"/>
          <p:cNvSpPr/>
          <p:nvPr/>
        </p:nvSpPr>
        <p:spPr>
          <a:xfrm>
            <a:off x="2842836" y="3121855"/>
            <a:ext cx="1963620" cy="457200"/>
          </a:xfrm>
          <a:prstGeom prst="rect">
            <a:avLst/>
          </a:prstGeom>
          <a:solidFill>
            <a:srgbClr val="FFCCFF"/>
          </a:solidFill>
          <a:ln>
            <a:solidFill>
              <a:srgbClr val="FF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en-US" sz="1600" b="1" dirty="0">
                <a:solidFill>
                  <a:srgbClr val="000000"/>
                </a:solidFill>
                <a:latin typeface="Times New Roman" pitchFamily="18" charset="0"/>
                <a:cs typeface="Arial" pitchFamily="34" charset="0"/>
              </a:rPr>
              <a:t>Visua</a:t>
            </a:r>
            <a:r>
              <a:rPr lang="en-US" sz="1600" dirty="0">
                <a:solidFill>
                  <a:srgbClr val="000000"/>
                </a:solidFill>
                <a:latin typeface="Times New Roman" pitchFamily="18" charset="0"/>
                <a:cs typeface="Arial" pitchFamily="34" charset="0"/>
              </a:rPr>
              <a:t>l</a:t>
            </a:r>
            <a:r>
              <a:rPr lang="en-US" sz="1600" b="1" dirty="0">
                <a:solidFill>
                  <a:srgbClr val="000000"/>
                </a:solidFill>
                <a:latin typeface="Times New Roman" pitchFamily="18" charset="0"/>
                <a:cs typeface="Arial" pitchFamily="34" charset="0"/>
              </a:rPr>
              <a:t>-Spatial</a:t>
            </a:r>
            <a:endParaRPr lang="en-US" sz="1600" b="1" dirty="0">
              <a:solidFill>
                <a:prstClr val="black"/>
              </a:solidFill>
              <a:latin typeface="Arial" pitchFamily="34" charset="0"/>
              <a:cs typeface="Arial" pitchFamily="34" charset="0"/>
            </a:endParaRPr>
          </a:p>
        </p:txBody>
      </p:sp>
      <p:sp>
        <p:nvSpPr>
          <p:cNvPr id="18" name="Down Arrow 17"/>
          <p:cNvSpPr/>
          <p:nvPr/>
        </p:nvSpPr>
        <p:spPr>
          <a:xfrm>
            <a:off x="3528995" y="1143000"/>
            <a:ext cx="484632" cy="556789"/>
          </a:xfrm>
          <a:prstGeom prst="downArrow">
            <a:avLst/>
          </a:prstGeom>
          <a:solidFill>
            <a:srgbClr val="FFCCFF"/>
          </a:solidFill>
          <a:ln>
            <a:solidFill>
              <a:srgbClr val="FF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9" name="Rectangle 18"/>
          <p:cNvSpPr/>
          <p:nvPr/>
        </p:nvSpPr>
        <p:spPr>
          <a:xfrm>
            <a:off x="2789501" y="5791200"/>
            <a:ext cx="1963620" cy="457200"/>
          </a:xfrm>
          <a:prstGeom prst="rect">
            <a:avLst/>
          </a:prstGeom>
          <a:solidFill>
            <a:srgbClr val="FFCCFF"/>
          </a:solidFill>
          <a:ln>
            <a:solidFill>
              <a:srgbClr val="FF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en-US" sz="1400" b="1" dirty="0">
                <a:solidFill>
                  <a:srgbClr val="000000"/>
                </a:solidFill>
                <a:latin typeface="Times New Roman" pitchFamily="18" charset="0"/>
                <a:cs typeface="Arial" pitchFamily="34" charset="0"/>
              </a:rPr>
              <a:t>Short-Term Memory</a:t>
            </a:r>
            <a:endParaRPr lang="en-US" sz="1400" b="1" dirty="0">
              <a:solidFill>
                <a:prstClr val="black"/>
              </a:solidFill>
              <a:latin typeface="Arial" pitchFamily="34" charset="0"/>
              <a:cs typeface="Arial" pitchFamily="34" charset="0"/>
            </a:endParaRPr>
          </a:p>
        </p:txBody>
      </p:sp>
      <p:sp>
        <p:nvSpPr>
          <p:cNvPr id="20" name="Rectangle 19"/>
          <p:cNvSpPr/>
          <p:nvPr/>
        </p:nvSpPr>
        <p:spPr>
          <a:xfrm>
            <a:off x="5257800" y="1700960"/>
            <a:ext cx="1669366" cy="457201"/>
          </a:xfrm>
          <a:prstGeom prst="rect">
            <a:avLst/>
          </a:prstGeom>
          <a:solidFill>
            <a:srgbClr val="FFCCFF"/>
          </a:solidFill>
          <a:ln>
            <a:solidFill>
              <a:srgbClr val="FF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base">
              <a:spcBef>
                <a:spcPct val="0"/>
              </a:spcBef>
              <a:spcAft>
                <a:spcPct val="0"/>
              </a:spcAft>
            </a:pPr>
            <a:r>
              <a:rPr lang="en-US" sz="1600" b="1" dirty="0">
                <a:solidFill>
                  <a:srgbClr val="000000"/>
                </a:solidFill>
                <a:latin typeface="Times New Roman" pitchFamily="18" charset="0"/>
                <a:cs typeface="Arial" pitchFamily="34" charset="0"/>
              </a:rPr>
              <a:t>Verbal Ability </a:t>
            </a:r>
            <a:endParaRPr lang="en-US" sz="2400" b="1" dirty="0">
              <a:solidFill>
                <a:prstClr val="black"/>
              </a:solidFill>
              <a:latin typeface="Arial" pitchFamily="34" charset="0"/>
              <a:cs typeface="Arial" pitchFamily="34" charset="0"/>
            </a:endParaRPr>
          </a:p>
        </p:txBody>
      </p:sp>
      <p:sp>
        <p:nvSpPr>
          <p:cNvPr id="21" name="Rectangle 20"/>
          <p:cNvSpPr/>
          <p:nvPr/>
        </p:nvSpPr>
        <p:spPr>
          <a:xfrm>
            <a:off x="5407856" y="3103099"/>
            <a:ext cx="1669366" cy="896816"/>
          </a:xfrm>
          <a:prstGeom prst="rect">
            <a:avLst/>
          </a:prstGeom>
          <a:solidFill>
            <a:srgbClr val="FFCCFF"/>
          </a:solidFill>
          <a:ln>
            <a:solidFill>
              <a:srgbClr val="FF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en-US" sz="1600" b="1" dirty="0">
                <a:solidFill>
                  <a:srgbClr val="000000"/>
                </a:solidFill>
                <a:latin typeface="Times New Roman" pitchFamily="18" charset="0"/>
                <a:cs typeface="Arial" pitchFamily="34" charset="0"/>
              </a:rPr>
              <a:t>Thinking Ability</a:t>
            </a:r>
            <a:endParaRPr lang="en-US" sz="2400" b="1" dirty="0">
              <a:solidFill>
                <a:prstClr val="black"/>
              </a:solidFill>
              <a:latin typeface="Arial" pitchFamily="34" charset="0"/>
              <a:cs typeface="Arial" pitchFamily="34" charset="0"/>
            </a:endParaRPr>
          </a:p>
        </p:txBody>
      </p:sp>
      <p:sp>
        <p:nvSpPr>
          <p:cNvPr id="22" name="Rectangle 21"/>
          <p:cNvSpPr/>
          <p:nvPr/>
        </p:nvSpPr>
        <p:spPr>
          <a:xfrm>
            <a:off x="5257800" y="5291124"/>
            <a:ext cx="1669366" cy="702269"/>
          </a:xfrm>
          <a:prstGeom prst="rect">
            <a:avLst/>
          </a:prstGeom>
          <a:solidFill>
            <a:srgbClr val="FFCCFF"/>
          </a:solidFill>
          <a:ln>
            <a:solidFill>
              <a:srgbClr val="FF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en-US" sz="1600" b="1" dirty="0">
                <a:solidFill>
                  <a:srgbClr val="000000"/>
                </a:solidFill>
                <a:latin typeface="Times New Roman" pitchFamily="18" charset="0"/>
                <a:cs typeface="Arial" pitchFamily="34" charset="0"/>
              </a:rPr>
              <a:t>Cognitive Efficiency</a:t>
            </a:r>
            <a:endParaRPr lang="en-US" b="1" dirty="0">
              <a:solidFill>
                <a:prstClr val="black"/>
              </a:solidFill>
              <a:latin typeface="Arial" pitchFamily="34" charset="0"/>
              <a:cs typeface="Arial" pitchFamily="34" charset="0"/>
            </a:endParaRPr>
          </a:p>
        </p:txBody>
      </p:sp>
      <p:sp>
        <p:nvSpPr>
          <p:cNvPr id="23" name="Down Arrow 22"/>
          <p:cNvSpPr/>
          <p:nvPr/>
        </p:nvSpPr>
        <p:spPr>
          <a:xfrm>
            <a:off x="5850167" y="1143000"/>
            <a:ext cx="484632" cy="570095"/>
          </a:xfrm>
          <a:prstGeom prst="downArrow">
            <a:avLst/>
          </a:prstGeom>
          <a:solidFill>
            <a:srgbClr val="FFCCFF"/>
          </a:solidFill>
          <a:ln>
            <a:solidFill>
              <a:srgbClr val="FF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4" name="Rectangle 23"/>
          <p:cNvSpPr/>
          <p:nvPr/>
        </p:nvSpPr>
        <p:spPr>
          <a:xfrm>
            <a:off x="7621992" y="3121855"/>
            <a:ext cx="1131629" cy="702269"/>
          </a:xfrm>
          <a:prstGeom prst="rect">
            <a:avLst/>
          </a:prstGeom>
          <a:solidFill>
            <a:srgbClr val="FFCCFF"/>
          </a:solidFill>
          <a:ln>
            <a:solidFill>
              <a:srgbClr val="FF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en-US" sz="1600" b="1" dirty="0">
                <a:solidFill>
                  <a:srgbClr val="000000"/>
                </a:solidFill>
                <a:latin typeface="Times New Roman" pitchFamily="18" charset="0"/>
                <a:cs typeface="Arial" pitchFamily="34" charset="0"/>
              </a:rPr>
              <a:t>GIA</a:t>
            </a:r>
            <a:endParaRPr lang="en-US" sz="2400" b="1" dirty="0">
              <a:solidFill>
                <a:prstClr val="black"/>
              </a:solidFill>
              <a:latin typeface="Arial" pitchFamily="34" charset="0"/>
              <a:cs typeface="Arial" pitchFamily="34" charset="0"/>
            </a:endParaRPr>
          </a:p>
        </p:txBody>
      </p:sp>
      <p:cxnSp>
        <p:nvCxnSpPr>
          <p:cNvPr id="25" name="Straight Arrow Connector 24"/>
          <p:cNvCxnSpPr/>
          <p:nvPr/>
        </p:nvCxnSpPr>
        <p:spPr>
          <a:xfrm>
            <a:off x="2466524" y="1927217"/>
            <a:ext cx="364000" cy="1172"/>
          </a:xfrm>
          <a:prstGeom prst="straightConnector1">
            <a:avLst/>
          </a:prstGeom>
          <a:ln w="5715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2466524" y="2645840"/>
            <a:ext cx="364000" cy="1172"/>
          </a:xfrm>
          <a:prstGeom prst="straightConnector1">
            <a:avLst/>
          </a:prstGeom>
          <a:ln w="5715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2478836" y="3350455"/>
            <a:ext cx="364000" cy="1172"/>
          </a:xfrm>
          <a:prstGeom prst="straightConnector1">
            <a:avLst/>
          </a:prstGeom>
          <a:ln w="5715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2408508" y="3936609"/>
            <a:ext cx="364000" cy="1172"/>
          </a:xfrm>
          <a:prstGeom prst="straightConnector1">
            <a:avLst/>
          </a:prstGeom>
          <a:ln w="5715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2454509" y="4647027"/>
            <a:ext cx="364000" cy="1172"/>
          </a:xfrm>
          <a:prstGeom prst="straightConnector1">
            <a:avLst/>
          </a:prstGeom>
          <a:ln w="5715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2412306" y="5291124"/>
            <a:ext cx="364000" cy="1172"/>
          </a:xfrm>
          <a:prstGeom prst="straightConnector1">
            <a:avLst/>
          </a:prstGeom>
          <a:ln w="5715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2371566" y="5992221"/>
            <a:ext cx="364000" cy="1172"/>
          </a:xfrm>
          <a:prstGeom prst="straightConnector1">
            <a:avLst/>
          </a:prstGeom>
          <a:ln w="5715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825643" y="1929561"/>
            <a:ext cx="364000" cy="1172"/>
          </a:xfrm>
          <a:prstGeom prst="straightConnector1">
            <a:avLst/>
          </a:prstGeom>
          <a:ln w="5715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4806456" y="2634115"/>
            <a:ext cx="591136" cy="593805"/>
          </a:xfrm>
          <a:prstGeom prst="straightConnector1">
            <a:avLst/>
          </a:prstGeom>
          <a:ln w="5715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flipV="1">
            <a:off x="4883828" y="3962400"/>
            <a:ext cx="513764" cy="744416"/>
          </a:xfrm>
          <a:prstGeom prst="straightConnector1">
            <a:avLst/>
          </a:prstGeom>
          <a:ln w="5715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a:off x="4803528" y="3351628"/>
            <a:ext cx="594064" cy="95250"/>
          </a:xfrm>
          <a:prstGeom prst="straightConnector1">
            <a:avLst/>
          </a:prstGeom>
          <a:ln w="5715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16" idx="3"/>
          </p:cNvCxnSpPr>
          <p:nvPr/>
        </p:nvCxnSpPr>
        <p:spPr>
          <a:xfrm flipV="1">
            <a:off x="4806456" y="3733800"/>
            <a:ext cx="591136" cy="266114"/>
          </a:xfrm>
          <a:prstGeom prst="straightConnector1">
            <a:avLst/>
          </a:prstGeom>
          <a:ln w="5715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a:off x="4809226" y="5215010"/>
            <a:ext cx="396835" cy="195190"/>
          </a:xfrm>
          <a:prstGeom prst="straightConnector1">
            <a:avLst/>
          </a:prstGeom>
          <a:ln w="5715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a:endCxn id="22" idx="1"/>
          </p:cNvCxnSpPr>
          <p:nvPr/>
        </p:nvCxnSpPr>
        <p:spPr>
          <a:xfrm flipV="1">
            <a:off x="4809226" y="5642259"/>
            <a:ext cx="448574" cy="335307"/>
          </a:xfrm>
          <a:prstGeom prst="straightConnector1">
            <a:avLst/>
          </a:prstGeom>
          <a:ln w="5715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a:off x="6942249" y="2121566"/>
            <a:ext cx="982551" cy="1000289"/>
          </a:xfrm>
          <a:prstGeom prst="straightConnector1">
            <a:avLst/>
          </a:prstGeom>
          <a:ln w="5715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p:nvCxnSpPr>
        <p:spPr>
          <a:xfrm flipV="1">
            <a:off x="6978591" y="3936609"/>
            <a:ext cx="946209" cy="1621915"/>
          </a:xfrm>
          <a:prstGeom prst="straightConnector1">
            <a:avLst/>
          </a:prstGeom>
          <a:ln w="5715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a:endCxn id="24" idx="1"/>
          </p:cNvCxnSpPr>
          <p:nvPr/>
        </p:nvCxnSpPr>
        <p:spPr>
          <a:xfrm>
            <a:off x="7086600" y="3459934"/>
            <a:ext cx="535392" cy="13056"/>
          </a:xfrm>
          <a:prstGeom prst="straightConnector1">
            <a:avLst/>
          </a:prstGeom>
          <a:ln w="57150">
            <a:solidFill>
              <a:schemeClr val="accent2"/>
            </a:solidFill>
            <a:tailEnd type="arrow"/>
          </a:ln>
        </p:spPr>
        <p:style>
          <a:lnRef idx="1">
            <a:schemeClr val="accent1"/>
          </a:lnRef>
          <a:fillRef idx="0">
            <a:schemeClr val="accent1"/>
          </a:fillRef>
          <a:effectRef idx="0">
            <a:schemeClr val="accent1"/>
          </a:effectRef>
          <a:fontRef idx="minor">
            <a:schemeClr val="tx1"/>
          </a:fontRef>
        </p:style>
      </p:cxnSp>
      <p:sp>
        <p:nvSpPr>
          <p:cNvPr id="42" name="Down Arrow 41"/>
          <p:cNvSpPr/>
          <p:nvPr/>
        </p:nvSpPr>
        <p:spPr>
          <a:xfrm>
            <a:off x="7703174" y="1143000"/>
            <a:ext cx="484632" cy="570095"/>
          </a:xfrm>
          <a:prstGeom prst="downArrow">
            <a:avLst/>
          </a:prstGeom>
          <a:solidFill>
            <a:srgbClr val="FFCCFF"/>
          </a:solidFill>
          <a:ln>
            <a:solidFill>
              <a:srgbClr val="FF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3" name="Slide Number Placeholder 14"/>
          <p:cNvSpPr>
            <a:spLocks noGrp="1"/>
          </p:cNvSpPr>
          <p:nvPr>
            <p:ph type="sldNum" sz="quarter" idx="12"/>
          </p:nvPr>
        </p:nvSpPr>
        <p:spPr>
          <a:xfrm>
            <a:off x="7924800" y="6356350"/>
            <a:ext cx="762000" cy="365125"/>
          </a:xfrm>
        </p:spPr>
        <p:txBody>
          <a:bodyPr/>
          <a:lstStyle/>
          <a:p>
            <a:fld id="{4CEFC0B6-69D0-45D3-98BD-9F099465A90F}" type="slidenum">
              <a:rPr lang="en-US" smtClean="0">
                <a:solidFill>
                  <a:srgbClr val="04617B">
                    <a:shade val="90000"/>
                  </a:srgbClr>
                </a:solidFill>
              </a:rPr>
              <a:pPr/>
              <a:t>79</a:t>
            </a:fld>
            <a:endParaRPr lang="en-US">
              <a:solidFill>
                <a:srgbClr val="04617B">
                  <a:shade val="90000"/>
                </a:srgbClr>
              </a:solidFill>
            </a:endParaRPr>
          </a:p>
        </p:txBody>
      </p:sp>
      <p:sp>
        <p:nvSpPr>
          <p:cNvPr id="44" name="Rectangle 43"/>
          <p:cNvSpPr/>
          <p:nvPr/>
        </p:nvSpPr>
        <p:spPr>
          <a:xfrm>
            <a:off x="374120" y="838200"/>
            <a:ext cx="1884917" cy="457200"/>
          </a:xfrm>
          <a:prstGeom prst="rect">
            <a:avLst/>
          </a:prstGeom>
          <a:solidFill>
            <a:srgbClr val="FFCCFF"/>
          </a:solidFill>
          <a:ln>
            <a:solidFill>
              <a:srgbClr val="FF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000000"/>
                </a:solidFill>
                <a:latin typeface="Times New Roman" pitchFamily="18" charset="0"/>
                <a:cs typeface="Arial" pitchFamily="34" charset="0"/>
              </a:rPr>
              <a:t>Cognitive Tests</a:t>
            </a:r>
            <a:endParaRPr lang="en-US" dirty="0">
              <a:solidFill>
                <a:prstClr val="white"/>
              </a:solidFill>
            </a:endParaRPr>
          </a:p>
        </p:txBody>
      </p:sp>
      <p:sp>
        <p:nvSpPr>
          <p:cNvPr id="45" name="Rectangle 44"/>
          <p:cNvSpPr/>
          <p:nvPr/>
        </p:nvSpPr>
        <p:spPr>
          <a:xfrm>
            <a:off x="2819400" y="838200"/>
            <a:ext cx="1976510" cy="380999"/>
          </a:xfrm>
          <a:prstGeom prst="rect">
            <a:avLst/>
          </a:prstGeom>
          <a:solidFill>
            <a:srgbClr val="FFCCFF"/>
          </a:solidFill>
          <a:ln>
            <a:solidFill>
              <a:srgbClr val="FF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000000"/>
                </a:solidFill>
                <a:latin typeface="Times New Roman" pitchFamily="18" charset="0"/>
                <a:cs typeface="Arial" pitchFamily="34" charset="0"/>
              </a:rPr>
              <a:t>Cognitive Factors</a:t>
            </a:r>
            <a:endParaRPr lang="en-US" dirty="0">
              <a:solidFill>
                <a:prstClr val="white"/>
              </a:solidFill>
            </a:endParaRPr>
          </a:p>
        </p:txBody>
      </p:sp>
      <p:sp>
        <p:nvSpPr>
          <p:cNvPr id="46" name="Rectangle 45"/>
          <p:cNvSpPr/>
          <p:nvPr/>
        </p:nvSpPr>
        <p:spPr>
          <a:xfrm>
            <a:off x="7069864" y="914400"/>
            <a:ext cx="1616936" cy="381000"/>
          </a:xfrm>
          <a:prstGeom prst="rect">
            <a:avLst/>
          </a:prstGeom>
          <a:solidFill>
            <a:srgbClr val="FFCCFF"/>
          </a:solidFill>
          <a:ln>
            <a:solidFill>
              <a:srgbClr val="FFCC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000000"/>
                </a:solidFill>
                <a:latin typeface="Times New Roman" pitchFamily="18" charset="0"/>
                <a:cs typeface="Arial" pitchFamily="34" charset="0"/>
              </a:rPr>
              <a:t>Cognitive Ability</a:t>
            </a:r>
            <a:endParaRPr lang="en-US" dirty="0">
              <a:solidFill>
                <a:prstClr val="white"/>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7"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1000"/>
                                        <p:tgtEl>
                                          <p:spTgt spid="7"/>
                                        </p:tgtEl>
                                      </p:cBhvr>
                                    </p:animEffect>
                                    <p:anim calcmode="lin" valueType="num">
                                      <p:cBhvr>
                                        <p:cTn id="23" dur="1000" fill="hold"/>
                                        <p:tgtEl>
                                          <p:spTgt spid="7"/>
                                        </p:tgtEl>
                                        <p:attrNameLst>
                                          <p:attrName>ppt_x</p:attrName>
                                        </p:attrNameLst>
                                      </p:cBhvr>
                                      <p:tavLst>
                                        <p:tav tm="0">
                                          <p:val>
                                            <p:strVal val="#ppt_x"/>
                                          </p:val>
                                        </p:tav>
                                        <p:tav tm="100000">
                                          <p:val>
                                            <p:strVal val="#ppt_x"/>
                                          </p:val>
                                        </p:tav>
                                      </p:tavLst>
                                    </p:anim>
                                    <p:anim calcmode="lin" valueType="num">
                                      <p:cBhvr>
                                        <p:cTn id="24" dur="1000" fill="hold"/>
                                        <p:tgtEl>
                                          <p:spTgt spid="7"/>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1000"/>
                                        <p:tgtEl>
                                          <p:spTgt spid="8"/>
                                        </p:tgtEl>
                                      </p:cBhvr>
                                    </p:animEffect>
                                    <p:anim calcmode="lin" valueType="num">
                                      <p:cBhvr>
                                        <p:cTn id="28" dur="1000" fill="hold"/>
                                        <p:tgtEl>
                                          <p:spTgt spid="8"/>
                                        </p:tgtEl>
                                        <p:attrNameLst>
                                          <p:attrName>ppt_x</p:attrName>
                                        </p:attrNameLst>
                                      </p:cBhvr>
                                      <p:tavLst>
                                        <p:tav tm="0">
                                          <p:val>
                                            <p:strVal val="#ppt_x"/>
                                          </p:val>
                                        </p:tav>
                                        <p:tav tm="100000">
                                          <p:val>
                                            <p:strVal val="#ppt_x"/>
                                          </p:val>
                                        </p:tav>
                                      </p:tavLst>
                                    </p:anim>
                                    <p:anim calcmode="lin" valueType="num">
                                      <p:cBhvr>
                                        <p:cTn id="29" dur="1000" fill="hold"/>
                                        <p:tgtEl>
                                          <p:spTgt spid="8"/>
                                        </p:tgtEl>
                                        <p:attrNameLst>
                                          <p:attrName>ppt_y</p:attrName>
                                        </p:attrNameLst>
                                      </p:cBhvr>
                                      <p:tavLst>
                                        <p:tav tm="0">
                                          <p:val>
                                            <p:strVal val="#ppt_y-.1"/>
                                          </p:val>
                                        </p:tav>
                                        <p:tav tm="100000">
                                          <p:val>
                                            <p:strVal val="#ppt_y"/>
                                          </p:val>
                                        </p:tav>
                                      </p:tavLst>
                                    </p:anim>
                                  </p:childTnLst>
                                </p:cTn>
                              </p:par>
                              <p:par>
                                <p:cTn id="30" presetID="47" presetClass="entr" presetSubtype="0" fill="hold" grpId="0" nodeType="with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1000"/>
                                        <p:tgtEl>
                                          <p:spTgt spid="9"/>
                                        </p:tgtEl>
                                      </p:cBhvr>
                                    </p:animEffect>
                                    <p:anim calcmode="lin" valueType="num">
                                      <p:cBhvr>
                                        <p:cTn id="33" dur="1000" fill="hold"/>
                                        <p:tgtEl>
                                          <p:spTgt spid="9"/>
                                        </p:tgtEl>
                                        <p:attrNameLst>
                                          <p:attrName>ppt_x</p:attrName>
                                        </p:attrNameLst>
                                      </p:cBhvr>
                                      <p:tavLst>
                                        <p:tav tm="0">
                                          <p:val>
                                            <p:strVal val="#ppt_x"/>
                                          </p:val>
                                        </p:tav>
                                        <p:tav tm="100000">
                                          <p:val>
                                            <p:strVal val="#ppt_x"/>
                                          </p:val>
                                        </p:tav>
                                      </p:tavLst>
                                    </p:anim>
                                    <p:anim calcmode="lin" valueType="num">
                                      <p:cBhvr>
                                        <p:cTn id="34" dur="1000" fill="hold"/>
                                        <p:tgtEl>
                                          <p:spTgt spid="9"/>
                                        </p:tgtEl>
                                        <p:attrNameLst>
                                          <p:attrName>ppt_y</p:attrName>
                                        </p:attrNameLst>
                                      </p:cBhvr>
                                      <p:tavLst>
                                        <p:tav tm="0">
                                          <p:val>
                                            <p:strVal val="#ppt_y-.1"/>
                                          </p:val>
                                        </p:tav>
                                        <p:tav tm="100000">
                                          <p:val>
                                            <p:strVal val="#ppt_y"/>
                                          </p:val>
                                        </p:tav>
                                      </p:tavLst>
                                    </p:anim>
                                  </p:childTnLst>
                                </p:cTn>
                              </p:par>
                              <p:par>
                                <p:cTn id="35" presetID="47" presetClass="entr" presetSubtype="0" fill="hold" grpId="0" nodeType="with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fade">
                                      <p:cBhvr>
                                        <p:cTn id="37" dur="1000"/>
                                        <p:tgtEl>
                                          <p:spTgt spid="10"/>
                                        </p:tgtEl>
                                      </p:cBhvr>
                                    </p:animEffect>
                                    <p:anim calcmode="lin" valueType="num">
                                      <p:cBhvr>
                                        <p:cTn id="38" dur="1000" fill="hold"/>
                                        <p:tgtEl>
                                          <p:spTgt spid="10"/>
                                        </p:tgtEl>
                                        <p:attrNameLst>
                                          <p:attrName>ppt_x</p:attrName>
                                        </p:attrNameLst>
                                      </p:cBhvr>
                                      <p:tavLst>
                                        <p:tav tm="0">
                                          <p:val>
                                            <p:strVal val="#ppt_x"/>
                                          </p:val>
                                        </p:tav>
                                        <p:tav tm="100000">
                                          <p:val>
                                            <p:strVal val="#ppt_x"/>
                                          </p:val>
                                        </p:tav>
                                      </p:tavLst>
                                    </p:anim>
                                    <p:anim calcmode="lin" valueType="num">
                                      <p:cBhvr>
                                        <p:cTn id="39" dur="1000" fill="hold"/>
                                        <p:tgtEl>
                                          <p:spTgt spid="10"/>
                                        </p:tgtEl>
                                        <p:attrNameLst>
                                          <p:attrName>ppt_y</p:attrName>
                                        </p:attrNameLst>
                                      </p:cBhvr>
                                      <p:tavLst>
                                        <p:tav tm="0">
                                          <p:val>
                                            <p:strVal val="#ppt_y-.1"/>
                                          </p:val>
                                        </p:tav>
                                        <p:tav tm="100000">
                                          <p:val>
                                            <p:strVal val="#ppt_y"/>
                                          </p:val>
                                        </p:tav>
                                      </p:tavLst>
                                    </p:anim>
                                  </p:childTnLst>
                                </p:cTn>
                              </p:par>
                              <p:par>
                                <p:cTn id="40" presetID="47" presetClass="entr" presetSubtype="0" fill="hold" grpId="0" nodeType="with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1000"/>
                                        <p:tgtEl>
                                          <p:spTgt spid="11"/>
                                        </p:tgtEl>
                                      </p:cBhvr>
                                    </p:animEffect>
                                    <p:anim calcmode="lin" valueType="num">
                                      <p:cBhvr>
                                        <p:cTn id="43" dur="1000" fill="hold"/>
                                        <p:tgtEl>
                                          <p:spTgt spid="11"/>
                                        </p:tgtEl>
                                        <p:attrNameLst>
                                          <p:attrName>ppt_x</p:attrName>
                                        </p:attrNameLst>
                                      </p:cBhvr>
                                      <p:tavLst>
                                        <p:tav tm="0">
                                          <p:val>
                                            <p:strVal val="#ppt_x"/>
                                          </p:val>
                                        </p:tav>
                                        <p:tav tm="100000">
                                          <p:val>
                                            <p:strVal val="#ppt_x"/>
                                          </p:val>
                                        </p:tav>
                                      </p:tavLst>
                                    </p:anim>
                                    <p:anim calcmode="lin" valueType="num">
                                      <p:cBhvr>
                                        <p:cTn id="4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18"/>
                                        </p:tgtEl>
                                        <p:attrNameLst>
                                          <p:attrName>style.visibility</p:attrName>
                                        </p:attrNameLst>
                                      </p:cBhvr>
                                      <p:to>
                                        <p:strVal val="visible"/>
                                      </p:to>
                                    </p:set>
                                    <p:animEffect transition="in" filter="blinds(horizontal)">
                                      <p:cBhvr>
                                        <p:cTn id="49" dur="500"/>
                                        <p:tgtEl>
                                          <p:spTgt spid="18"/>
                                        </p:tgtEl>
                                      </p:cBhvr>
                                    </p:animEffect>
                                  </p:childTnLst>
                                </p:cTn>
                              </p:par>
                            </p:childTnLst>
                          </p:cTn>
                        </p:par>
                      </p:childTnLst>
                    </p:cTn>
                  </p:par>
                  <p:par>
                    <p:cTn id="50" fill="hold">
                      <p:stCondLst>
                        <p:cond delay="indefinite"/>
                      </p:stCondLst>
                      <p:childTnLst>
                        <p:par>
                          <p:cTn id="51" fill="hold">
                            <p:stCondLst>
                              <p:cond delay="0"/>
                            </p:stCondLst>
                            <p:childTnLst>
                              <p:par>
                                <p:cTn id="52" presetID="47" presetClass="entr" presetSubtype="0" fill="hold" grpId="0" nodeType="clickEffect">
                                  <p:stCondLst>
                                    <p:cond delay="0"/>
                                  </p:stCondLst>
                                  <p:childTnLst>
                                    <p:set>
                                      <p:cBhvr>
                                        <p:cTn id="53" dur="1" fill="hold">
                                          <p:stCondLst>
                                            <p:cond delay="0"/>
                                          </p:stCondLst>
                                        </p:cTn>
                                        <p:tgtEl>
                                          <p:spTgt spid="14"/>
                                        </p:tgtEl>
                                        <p:attrNameLst>
                                          <p:attrName>style.visibility</p:attrName>
                                        </p:attrNameLst>
                                      </p:cBhvr>
                                      <p:to>
                                        <p:strVal val="visible"/>
                                      </p:to>
                                    </p:set>
                                    <p:animEffect transition="in" filter="fade">
                                      <p:cBhvr>
                                        <p:cTn id="54" dur="1000"/>
                                        <p:tgtEl>
                                          <p:spTgt spid="14"/>
                                        </p:tgtEl>
                                      </p:cBhvr>
                                    </p:animEffect>
                                    <p:anim calcmode="lin" valueType="num">
                                      <p:cBhvr>
                                        <p:cTn id="55" dur="1000" fill="hold"/>
                                        <p:tgtEl>
                                          <p:spTgt spid="14"/>
                                        </p:tgtEl>
                                        <p:attrNameLst>
                                          <p:attrName>ppt_x</p:attrName>
                                        </p:attrNameLst>
                                      </p:cBhvr>
                                      <p:tavLst>
                                        <p:tav tm="0">
                                          <p:val>
                                            <p:strVal val="#ppt_x"/>
                                          </p:val>
                                        </p:tav>
                                        <p:tav tm="100000">
                                          <p:val>
                                            <p:strVal val="#ppt_x"/>
                                          </p:val>
                                        </p:tav>
                                      </p:tavLst>
                                    </p:anim>
                                    <p:anim calcmode="lin" valueType="num">
                                      <p:cBhvr>
                                        <p:cTn id="56" dur="1000" fill="hold"/>
                                        <p:tgtEl>
                                          <p:spTgt spid="14"/>
                                        </p:tgtEl>
                                        <p:attrNameLst>
                                          <p:attrName>ppt_y</p:attrName>
                                        </p:attrNameLst>
                                      </p:cBhvr>
                                      <p:tavLst>
                                        <p:tav tm="0">
                                          <p:val>
                                            <p:strVal val="#ppt_y-.1"/>
                                          </p:val>
                                        </p:tav>
                                        <p:tav tm="100000">
                                          <p:val>
                                            <p:strVal val="#ppt_y"/>
                                          </p:val>
                                        </p:tav>
                                      </p:tavLst>
                                    </p:anim>
                                  </p:childTnLst>
                                </p:cTn>
                              </p:par>
                              <p:par>
                                <p:cTn id="57" presetID="47" presetClass="entr" presetSubtype="0" fill="hold" grpId="0" nodeType="withEffect">
                                  <p:stCondLst>
                                    <p:cond delay="0"/>
                                  </p:stCondLst>
                                  <p:childTnLst>
                                    <p:set>
                                      <p:cBhvr>
                                        <p:cTn id="58" dur="1" fill="hold">
                                          <p:stCondLst>
                                            <p:cond delay="0"/>
                                          </p:stCondLst>
                                        </p:cTn>
                                        <p:tgtEl>
                                          <p:spTgt spid="15"/>
                                        </p:tgtEl>
                                        <p:attrNameLst>
                                          <p:attrName>style.visibility</p:attrName>
                                        </p:attrNameLst>
                                      </p:cBhvr>
                                      <p:to>
                                        <p:strVal val="visible"/>
                                      </p:to>
                                    </p:set>
                                    <p:animEffect transition="in" filter="fade">
                                      <p:cBhvr>
                                        <p:cTn id="59" dur="1000"/>
                                        <p:tgtEl>
                                          <p:spTgt spid="15"/>
                                        </p:tgtEl>
                                      </p:cBhvr>
                                    </p:animEffect>
                                    <p:anim calcmode="lin" valueType="num">
                                      <p:cBhvr>
                                        <p:cTn id="60" dur="1000" fill="hold"/>
                                        <p:tgtEl>
                                          <p:spTgt spid="15"/>
                                        </p:tgtEl>
                                        <p:attrNameLst>
                                          <p:attrName>ppt_x</p:attrName>
                                        </p:attrNameLst>
                                      </p:cBhvr>
                                      <p:tavLst>
                                        <p:tav tm="0">
                                          <p:val>
                                            <p:strVal val="#ppt_x"/>
                                          </p:val>
                                        </p:tav>
                                        <p:tav tm="100000">
                                          <p:val>
                                            <p:strVal val="#ppt_x"/>
                                          </p:val>
                                        </p:tav>
                                      </p:tavLst>
                                    </p:anim>
                                    <p:anim calcmode="lin" valueType="num">
                                      <p:cBhvr>
                                        <p:cTn id="61" dur="1000" fill="hold"/>
                                        <p:tgtEl>
                                          <p:spTgt spid="15"/>
                                        </p:tgtEl>
                                        <p:attrNameLst>
                                          <p:attrName>ppt_y</p:attrName>
                                        </p:attrNameLst>
                                      </p:cBhvr>
                                      <p:tavLst>
                                        <p:tav tm="0">
                                          <p:val>
                                            <p:strVal val="#ppt_y-.1"/>
                                          </p:val>
                                        </p:tav>
                                        <p:tav tm="100000">
                                          <p:val>
                                            <p:strVal val="#ppt_y"/>
                                          </p:val>
                                        </p:tav>
                                      </p:tavLst>
                                    </p:anim>
                                  </p:childTnLst>
                                </p:cTn>
                              </p:par>
                              <p:par>
                                <p:cTn id="62" presetID="47" presetClass="entr" presetSubtype="0" fill="hold" grpId="0" nodeType="withEffect">
                                  <p:stCondLst>
                                    <p:cond delay="0"/>
                                  </p:stCondLst>
                                  <p:childTnLst>
                                    <p:set>
                                      <p:cBhvr>
                                        <p:cTn id="63" dur="1" fill="hold">
                                          <p:stCondLst>
                                            <p:cond delay="0"/>
                                          </p:stCondLst>
                                        </p:cTn>
                                        <p:tgtEl>
                                          <p:spTgt spid="17"/>
                                        </p:tgtEl>
                                        <p:attrNameLst>
                                          <p:attrName>style.visibility</p:attrName>
                                        </p:attrNameLst>
                                      </p:cBhvr>
                                      <p:to>
                                        <p:strVal val="visible"/>
                                      </p:to>
                                    </p:set>
                                    <p:animEffect transition="in" filter="fade">
                                      <p:cBhvr>
                                        <p:cTn id="64" dur="1000"/>
                                        <p:tgtEl>
                                          <p:spTgt spid="17"/>
                                        </p:tgtEl>
                                      </p:cBhvr>
                                    </p:animEffect>
                                    <p:anim calcmode="lin" valueType="num">
                                      <p:cBhvr>
                                        <p:cTn id="65" dur="1000" fill="hold"/>
                                        <p:tgtEl>
                                          <p:spTgt spid="17"/>
                                        </p:tgtEl>
                                        <p:attrNameLst>
                                          <p:attrName>ppt_x</p:attrName>
                                        </p:attrNameLst>
                                      </p:cBhvr>
                                      <p:tavLst>
                                        <p:tav tm="0">
                                          <p:val>
                                            <p:strVal val="#ppt_x"/>
                                          </p:val>
                                        </p:tav>
                                        <p:tav tm="100000">
                                          <p:val>
                                            <p:strVal val="#ppt_x"/>
                                          </p:val>
                                        </p:tav>
                                      </p:tavLst>
                                    </p:anim>
                                    <p:anim calcmode="lin" valueType="num">
                                      <p:cBhvr>
                                        <p:cTn id="66" dur="1000" fill="hold"/>
                                        <p:tgtEl>
                                          <p:spTgt spid="17"/>
                                        </p:tgtEl>
                                        <p:attrNameLst>
                                          <p:attrName>ppt_y</p:attrName>
                                        </p:attrNameLst>
                                      </p:cBhvr>
                                      <p:tavLst>
                                        <p:tav tm="0">
                                          <p:val>
                                            <p:strVal val="#ppt_y-.1"/>
                                          </p:val>
                                        </p:tav>
                                        <p:tav tm="100000">
                                          <p:val>
                                            <p:strVal val="#ppt_y"/>
                                          </p:val>
                                        </p:tav>
                                      </p:tavLst>
                                    </p:anim>
                                  </p:childTnLst>
                                </p:cTn>
                              </p:par>
                              <p:par>
                                <p:cTn id="67" presetID="47" presetClass="entr" presetSubtype="0" fill="hold" grpId="0" nodeType="withEffect">
                                  <p:stCondLst>
                                    <p:cond delay="0"/>
                                  </p:stCondLst>
                                  <p:childTnLst>
                                    <p:set>
                                      <p:cBhvr>
                                        <p:cTn id="68" dur="1" fill="hold">
                                          <p:stCondLst>
                                            <p:cond delay="0"/>
                                          </p:stCondLst>
                                        </p:cTn>
                                        <p:tgtEl>
                                          <p:spTgt spid="16"/>
                                        </p:tgtEl>
                                        <p:attrNameLst>
                                          <p:attrName>style.visibility</p:attrName>
                                        </p:attrNameLst>
                                      </p:cBhvr>
                                      <p:to>
                                        <p:strVal val="visible"/>
                                      </p:to>
                                    </p:set>
                                    <p:animEffect transition="in" filter="fade">
                                      <p:cBhvr>
                                        <p:cTn id="69" dur="1000"/>
                                        <p:tgtEl>
                                          <p:spTgt spid="16"/>
                                        </p:tgtEl>
                                      </p:cBhvr>
                                    </p:animEffect>
                                    <p:anim calcmode="lin" valueType="num">
                                      <p:cBhvr>
                                        <p:cTn id="70" dur="1000" fill="hold"/>
                                        <p:tgtEl>
                                          <p:spTgt spid="16"/>
                                        </p:tgtEl>
                                        <p:attrNameLst>
                                          <p:attrName>ppt_x</p:attrName>
                                        </p:attrNameLst>
                                      </p:cBhvr>
                                      <p:tavLst>
                                        <p:tav tm="0">
                                          <p:val>
                                            <p:strVal val="#ppt_x"/>
                                          </p:val>
                                        </p:tav>
                                        <p:tav tm="100000">
                                          <p:val>
                                            <p:strVal val="#ppt_x"/>
                                          </p:val>
                                        </p:tav>
                                      </p:tavLst>
                                    </p:anim>
                                    <p:anim calcmode="lin" valueType="num">
                                      <p:cBhvr>
                                        <p:cTn id="71" dur="1000" fill="hold"/>
                                        <p:tgtEl>
                                          <p:spTgt spid="16"/>
                                        </p:tgtEl>
                                        <p:attrNameLst>
                                          <p:attrName>ppt_y</p:attrName>
                                        </p:attrNameLst>
                                      </p:cBhvr>
                                      <p:tavLst>
                                        <p:tav tm="0">
                                          <p:val>
                                            <p:strVal val="#ppt_y-.1"/>
                                          </p:val>
                                        </p:tav>
                                        <p:tav tm="100000">
                                          <p:val>
                                            <p:strVal val="#ppt_y"/>
                                          </p:val>
                                        </p:tav>
                                      </p:tavLst>
                                    </p:anim>
                                  </p:childTnLst>
                                </p:cTn>
                              </p:par>
                              <p:par>
                                <p:cTn id="72" presetID="47" presetClass="entr" presetSubtype="0" fill="hold" grpId="0" nodeType="withEffect">
                                  <p:stCondLst>
                                    <p:cond delay="0"/>
                                  </p:stCondLst>
                                  <p:childTnLst>
                                    <p:set>
                                      <p:cBhvr>
                                        <p:cTn id="73" dur="1" fill="hold">
                                          <p:stCondLst>
                                            <p:cond delay="0"/>
                                          </p:stCondLst>
                                        </p:cTn>
                                        <p:tgtEl>
                                          <p:spTgt spid="13"/>
                                        </p:tgtEl>
                                        <p:attrNameLst>
                                          <p:attrName>style.visibility</p:attrName>
                                        </p:attrNameLst>
                                      </p:cBhvr>
                                      <p:to>
                                        <p:strVal val="visible"/>
                                      </p:to>
                                    </p:set>
                                    <p:animEffect transition="in" filter="fade">
                                      <p:cBhvr>
                                        <p:cTn id="74" dur="1000"/>
                                        <p:tgtEl>
                                          <p:spTgt spid="13"/>
                                        </p:tgtEl>
                                      </p:cBhvr>
                                    </p:animEffect>
                                    <p:anim calcmode="lin" valueType="num">
                                      <p:cBhvr>
                                        <p:cTn id="75" dur="1000" fill="hold"/>
                                        <p:tgtEl>
                                          <p:spTgt spid="13"/>
                                        </p:tgtEl>
                                        <p:attrNameLst>
                                          <p:attrName>ppt_x</p:attrName>
                                        </p:attrNameLst>
                                      </p:cBhvr>
                                      <p:tavLst>
                                        <p:tav tm="0">
                                          <p:val>
                                            <p:strVal val="#ppt_x"/>
                                          </p:val>
                                        </p:tav>
                                        <p:tav tm="100000">
                                          <p:val>
                                            <p:strVal val="#ppt_x"/>
                                          </p:val>
                                        </p:tav>
                                      </p:tavLst>
                                    </p:anim>
                                    <p:anim calcmode="lin" valueType="num">
                                      <p:cBhvr>
                                        <p:cTn id="76" dur="1000" fill="hold"/>
                                        <p:tgtEl>
                                          <p:spTgt spid="13"/>
                                        </p:tgtEl>
                                        <p:attrNameLst>
                                          <p:attrName>ppt_y</p:attrName>
                                        </p:attrNameLst>
                                      </p:cBhvr>
                                      <p:tavLst>
                                        <p:tav tm="0">
                                          <p:val>
                                            <p:strVal val="#ppt_y-.1"/>
                                          </p:val>
                                        </p:tav>
                                        <p:tav tm="100000">
                                          <p:val>
                                            <p:strVal val="#ppt_y"/>
                                          </p:val>
                                        </p:tav>
                                      </p:tavLst>
                                    </p:anim>
                                  </p:childTnLst>
                                </p:cTn>
                              </p:par>
                              <p:par>
                                <p:cTn id="77" presetID="47" presetClass="entr" presetSubtype="0" fill="hold" grpId="0" nodeType="withEffect">
                                  <p:stCondLst>
                                    <p:cond delay="0"/>
                                  </p:stCondLst>
                                  <p:childTnLst>
                                    <p:set>
                                      <p:cBhvr>
                                        <p:cTn id="78" dur="1" fill="hold">
                                          <p:stCondLst>
                                            <p:cond delay="0"/>
                                          </p:stCondLst>
                                        </p:cTn>
                                        <p:tgtEl>
                                          <p:spTgt spid="12"/>
                                        </p:tgtEl>
                                        <p:attrNameLst>
                                          <p:attrName>style.visibility</p:attrName>
                                        </p:attrNameLst>
                                      </p:cBhvr>
                                      <p:to>
                                        <p:strVal val="visible"/>
                                      </p:to>
                                    </p:set>
                                    <p:animEffect transition="in" filter="fade">
                                      <p:cBhvr>
                                        <p:cTn id="79" dur="1000"/>
                                        <p:tgtEl>
                                          <p:spTgt spid="12"/>
                                        </p:tgtEl>
                                      </p:cBhvr>
                                    </p:animEffect>
                                    <p:anim calcmode="lin" valueType="num">
                                      <p:cBhvr>
                                        <p:cTn id="80" dur="1000" fill="hold"/>
                                        <p:tgtEl>
                                          <p:spTgt spid="12"/>
                                        </p:tgtEl>
                                        <p:attrNameLst>
                                          <p:attrName>ppt_x</p:attrName>
                                        </p:attrNameLst>
                                      </p:cBhvr>
                                      <p:tavLst>
                                        <p:tav tm="0">
                                          <p:val>
                                            <p:strVal val="#ppt_x"/>
                                          </p:val>
                                        </p:tav>
                                        <p:tav tm="100000">
                                          <p:val>
                                            <p:strVal val="#ppt_x"/>
                                          </p:val>
                                        </p:tav>
                                      </p:tavLst>
                                    </p:anim>
                                    <p:anim calcmode="lin" valueType="num">
                                      <p:cBhvr>
                                        <p:cTn id="81" dur="1000" fill="hold"/>
                                        <p:tgtEl>
                                          <p:spTgt spid="12"/>
                                        </p:tgtEl>
                                        <p:attrNameLst>
                                          <p:attrName>ppt_y</p:attrName>
                                        </p:attrNameLst>
                                      </p:cBhvr>
                                      <p:tavLst>
                                        <p:tav tm="0">
                                          <p:val>
                                            <p:strVal val="#ppt_y-.1"/>
                                          </p:val>
                                        </p:tav>
                                        <p:tav tm="100000">
                                          <p:val>
                                            <p:strVal val="#ppt_y"/>
                                          </p:val>
                                        </p:tav>
                                      </p:tavLst>
                                    </p:anim>
                                  </p:childTnLst>
                                </p:cTn>
                              </p:par>
                              <p:par>
                                <p:cTn id="82" presetID="47" presetClass="entr" presetSubtype="0" fill="hold" grpId="0" nodeType="withEffect">
                                  <p:stCondLst>
                                    <p:cond delay="0"/>
                                  </p:stCondLst>
                                  <p:childTnLst>
                                    <p:set>
                                      <p:cBhvr>
                                        <p:cTn id="83" dur="1" fill="hold">
                                          <p:stCondLst>
                                            <p:cond delay="0"/>
                                          </p:stCondLst>
                                        </p:cTn>
                                        <p:tgtEl>
                                          <p:spTgt spid="19"/>
                                        </p:tgtEl>
                                        <p:attrNameLst>
                                          <p:attrName>style.visibility</p:attrName>
                                        </p:attrNameLst>
                                      </p:cBhvr>
                                      <p:to>
                                        <p:strVal val="visible"/>
                                      </p:to>
                                    </p:set>
                                    <p:animEffect transition="in" filter="fade">
                                      <p:cBhvr>
                                        <p:cTn id="84" dur="1000"/>
                                        <p:tgtEl>
                                          <p:spTgt spid="19"/>
                                        </p:tgtEl>
                                      </p:cBhvr>
                                    </p:animEffect>
                                    <p:anim calcmode="lin" valueType="num">
                                      <p:cBhvr>
                                        <p:cTn id="85" dur="1000" fill="hold"/>
                                        <p:tgtEl>
                                          <p:spTgt spid="19"/>
                                        </p:tgtEl>
                                        <p:attrNameLst>
                                          <p:attrName>ppt_x</p:attrName>
                                        </p:attrNameLst>
                                      </p:cBhvr>
                                      <p:tavLst>
                                        <p:tav tm="0">
                                          <p:val>
                                            <p:strVal val="#ppt_x"/>
                                          </p:val>
                                        </p:tav>
                                        <p:tav tm="100000">
                                          <p:val>
                                            <p:strVal val="#ppt_x"/>
                                          </p:val>
                                        </p:tav>
                                      </p:tavLst>
                                    </p:anim>
                                    <p:anim calcmode="lin" valueType="num">
                                      <p:cBhvr>
                                        <p:cTn id="86"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7" presetClass="entr" presetSubtype="0" fill="hold" nodeType="clickEffect">
                                  <p:stCondLst>
                                    <p:cond delay="0"/>
                                  </p:stCondLst>
                                  <p:childTnLst>
                                    <p:set>
                                      <p:cBhvr>
                                        <p:cTn id="90" dur="1" fill="hold">
                                          <p:stCondLst>
                                            <p:cond delay="0"/>
                                          </p:stCondLst>
                                        </p:cTn>
                                        <p:tgtEl>
                                          <p:spTgt spid="25"/>
                                        </p:tgtEl>
                                        <p:attrNameLst>
                                          <p:attrName>style.visibility</p:attrName>
                                        </p:attrNameLst>
                                      </p:cBhvr>
                                      <p:to>
                                        <p:strVal val="visible"/>
                                      </p:to>
                                    </p:set>
                                    <p:animEffect transition="in" filter="fade">
                                      <p:cBhvr>
                                        <p:cTn id="91" dur="1000"/>
                                        <p:tgtEl>
                                          <p:spTgt spid="25"/>
                                        </p:tgtEl>
                                      </p:cBhvr>
                                    </p:animEffect>
                                    <p:anim calcmode="lin" valueType="num">
                                      <p:cBhvr>
                                        <p:cTn id="92" dur="1000" fill="hold"/>
                                        <p:tgtEl>
                                          <p:spTgt spid="25"/>
                                        </p:tgtEl>
                                        <p:attrNameLst>
                                          <p:attrName>ppt_x</p:attrName>
                                        </p:attrNameLst>
                                      </p:cBhvr>
                                      <p:tavLst>
                                        <p:tav tm="0">
                                          <p:val>
                                            <p:strVal val="#ppt_x"/>
                                          </p:val>
                                        </p:tav>
                                        <p:tav tm="100000">
                                          <p:val>
                                            <p:strVal val="#ppt_x"/>
                                          </p:val>
                                        </p:tav>
                                      </p:tavLst>
                                    </p:anim>
                                    <p:anim calcmode="lin" valueType="num">
                                      <p:cBhvr>
                                        <p:cTn id="93" dur="1000" fill="hold"/>
                                        <p:tgtEl>
                                          <p:spTgt spid="25"/>
                                        </p:tgtEl>
                                        <p:attrNameLst>
                                          <p:attrName>ppt_y</p:attrName>
                                        </p:attrNameLst>
                                      </p:cBhvr>
                                      <p:tavLst>
                                        <p:tav tm="0">
                                          <p:val>
                                            <p:strVal val="#ppt_y-.1"/>
                                          </p:val>
                                        </p:tav>
                                        <p:tav tm="100000">
                                          <p:val>
                                            <p:strVal val="#ppt_y"/>
                                          </p:val>
                                        </p:tav>
                                      </p:tavLst>
                                    </p:anim>
                                  </p:childTnLst>
                                </p:cTn>
                              </p:par>
                              <p:par>
                                <p:cTn id="94" presetID="47" presetClass="entr" presetSubtype="0" fill="hold" nodeType="withEffect">
                                  <p:stCondLst>
                                    <p:cond delay="0"/>
                                  </p:stCondLst>
                                  <p:childTnLst>
                                    <p:set>
                                      <p:cBhvr>
                                        <p:cTn id="95" dur="1" fill="hold">
                                          <p:stCondLst>
                                            <p:cond delay="0"/>
                                          </p:stCondLst>
                                        </p:cTn>
                                        <p:tgtEl>
                                          <p:spTgt spid="26"/>
                                        </p:tgtEl>
                                        <p:attrNameLst>
                                          <p:attrName>style.visibility</p:attrName>
                                        </p:attrNameLst>
                                      </p:cBhvr>
                                      <p:to>
                                        <p:strVal val="visible"/>
                                      </p:to>
                                    </p:set>
                                    <p:animEffect transition="in" filter="fade">
                                      <p:cBhvr>
                                        <p:cTn id="96" dur="1000"/>
                                        <p:tgtEl>
                                          <p:spTgt spid="26"/>
                                        </p:tgtEl>
                                      </p:cBhvr>
                                    </p:animEffect>
                                    <p:anim calcmode="lin" valueType="num">
                                      <p:cBhvr>
                                        <p:cTn id="97" dur="1000" fill="hold"/>
                                        <p:tgtEl>
                                          <p:spTgt spid="26"/>
                                        </p:tgtEl>
                                        <p:attrNameLst>
                                          <p:attrName>ppt_x</p:attrName>
                                        </p:attrNameLst>
                                      </p:cBhvr>
                                      <p:tavLst>
                                        <p:tav tm="0">
                                          <p:val>
                                            <p:strVal val="#ppt_x"/>
                                          </p:val>
                                        </p:tav>
                                        <p:tav tm="100000">
                                          <p:val>
                                            <p:strVal val="#ppt_x"/>
                                          </p:val>
                                        </p:tav>
                                      </p:tavLst>
                                    </p:anim>
                                    <p:anim calcmode="lin" valueType="num">
                                      <p:cBhvr>
                                        <p:cTn id="98" dur="1000" fill="hold"/>
                                        <p:tgtEl>
                                          <p:spTgt spid="26"/>
                                        </p:tgtEl>
                                        <p:attrNameLst>
                                          <p:attrName>ppt_y</p:attrName>
                                        </p:attrNameLst>
                                      </p:cBhvr>
                                      <p:tavLst>
                                        <p:tav tm="0">
                                          <p:val>
                                            <p:strVal val="#ppt_y-.1"/>
                                          </p:val>
                                        </p:tav>
                                        <p:tav tm="100000">
                                          <p:val>
                                            <p:strVal val="#ppt_y"/>
                                          </p:val>
                                        </p:tav>
                                      </p:tavLst>
                                    </p:anim>
                                  </p:childTnLst>
                                </p:cTn>
                              </p:par>
                              <p:par>
                                <p:cTn id="99" presetID="47" presetClass="entr" presetSubtype="0" fill="hold" nodeType="withEffect">
                                  <p:stCondLst>
                                    <p:cond delay="0"/>
                                  </p:stCondLst>
                                  <p:childTnLst>
                                    <p:set>
                                      <p:cBhvr>
                                        <p:cTn id="100" dur="1" fill="hold">
                                          <p:stCondLst>
                                            <p:cond delay="0"/>
                                          </p:stCondLst>
                                        </p:cTn>
                                        <p:tgtEl>
                                          <p:spTgt spid="27"/>
                                        </p:tgtEl>
                                        <p:attrNameLst>
                                          <p:attrName>style.visibility</p:attrName>
                                        </p:attrNameLst>
                                      </p:cBhvr>
                                      <p:to>
                                        <p:strVal val="visible"/>
                                      </p:to>
                                    </p:set>
                                    <p:animEffect transition="in" filter="fade">
                                      <p:cBhvr>
                                        <p:cTn id="101" dur="1000"/>
                                        <p:tgtEl>
                                          <p:spTgt spid="27"/>
                                        </p:tgtEl>
                                      </p:cBhvr>
                                    </p:animEffect>
                                    <p:anim calcmode="lin" valueType="num">
                                      <p:cBhvr>
                                        <p:cTn id="102" dur="1000" fill="hold"/>
                                        <p:tgtEl>
                                          <p:spTgt spid="27"/>
                                        </p:tgtEl>
                                        <p:attrNameLst>
                                          <p:attrName>ppt_x</p:attrName>
                                        </p:attrNameLst>
                                      </p:cBhvr>
                                      <p:tavLst>
                                        <p:tav tm="0">
                                          <p:val>
                                            <p:strVal val="#ppt_x"/>
                                          </p:val>
                                        </p:tav>
                                        <p:tav tm="100000">
                                          <p:val>
                                            <p:strVal val="#ppt_x"/>
                                          </p:val>
                                        </p:tav>
                                      </p:tavLst>
                                    </p:anim>
                                    <p:anim calcmode="lin" valueType="num">
                                      <p:cBhvr>
                                        <p:cTn id="103" dur="1000" fill="hold"/>
                                        <p:tgtEl>
                                          <p:spTgt spid="27"/>
                                        </p:tgtEl>
                                        <p:attrNameLst>
                                          <p:attrName>ppt_y</p:attrName>
                                        </p:attrNameLst>
                                      </p:cBhvr>
                                      <p:tavLst>
                                        <p:tav tm="0">
                                          <p:val>
                                            <p:strVal val="#ppt_y-.1"/>
                                          </p:val>
                                        </p:tav>
                                        <p:tav tm="100000">
                                          <p:val>
                                            <p:strVal val="#ppt_y"/>
                                          </p:val>
                                        </p:tav>
                                      </p:tavLst>
                                    </p:anim>
                                  </p:childTnLst>
                                </p:cTn>
                              </p:par>
                              <p:par>
                                <p:cTn id="104" presetID="47" presetClass="entr" presetSubtype="0" fill="hold" nodeType="withEffect">
                                  <p:stCondLst>
                                    <p:cond delay="0"/>
                                  </p:stCondLst>
                                  <p:childTnLst>
                                    <p:set>
                                      <p:cBhvr>
                                        <p:cTn id="105" dur="1" fill="hold">
                                          <p:stCondLst>
                                            <p:cond delay="0"/>
                                          </p:stCondLst>
                                        </p:cTn>
                                        <p:tgtEl>
                                          <p:spTgt spid="28"/>
                                        </p:tgtEl>
                                        <p:attrNameLst>
                                          <p:attrName>style.visibility</p:attrName>
                                        </p:attrNameLst>
                                      </p:cBhvr>
                                      <p:to>
                                        <p:strVal val="visible"/>
                                      </p:to>
                                    </p:set>
                                    <p:animEffect transition="in" filter="fade">
                                      <p:cBhvr>
                                        <p:cTn id="106" dur="1000"/>
                                        <p:tgtEl>
                                          <p:spTgt spid="28"/>
                                        </p:tgtEl>
                                      </p:cBhvr>
                                    </p:animEffect>
                                    <p:anim calcmode="lin" valueType="num">
                                      <p:cBhvr>
                                        <p:cTn id="107" dur="1000" fill="hold"/>
                                        <p:tgtEl>
                                          <p:spTgt spid="28"/>
                                        </p:tgtEl>
                                        <p:attrNameLst>
                                          <p:attrName>ppt_x</p:attrName>
                                        </p:attrNameLst>
                                      </p:cBhvr>
                                      <p:tavLst>
                                        <p:tav tm="0">
                                          <p:val>
                                            <p:strVal val="#ppt_x"/>
                                          </p:val>
                                        </p:tav>
                                        <p:tav tm="100000">
                                          <p:val>
                                            <p:strVal val="#ppt_x"/>
                                          </p:val>
                                        </p:tav>
                                      </p:tavLst>
                                    </p:anim>
                                    <p:anim calcmode="lin" valueType="num">
                                      <p:cBhvr>
                                        <p:cTn id="108" dur="1000" fill="hold"/>
                                        <p:tgtEl>
                                          <p:spTgt spid="28"/>
                                        </p:tgtEl>
                                        <p:attrNameLst>
                                          <p:attrName>ppt_y</p:attrName>
                                        </p:attrNameLst>
                                      </p:cBhvr>
                                      <p:tavLst>
                                        <p:tav tm="0">
                                          <p:val>
                                            <p:strVal val="#ppt_y-.1"/>
                                          </p:val>
                                        </p:tav>
                                        <p:tav tm="100000">
                                          <p:val>
                                            <p:strVal val="#ppt_y"/>
                                          </p:val>
                                        </p:tav>
                                      </p:tavLst>
                                    </p:anim>
                                  </p:childTnLst>
                                </p:cTn>
                              </p:par>
                              <p:par>
                                <p:cTn id="109" presetID="47" presetClass="entr" presetSubtype="0" fill="hold" nodeType="withEffect">
                                  <p:stCondLst>
                                    <p:cond delay="0"/>
                                  </p:stCondLst>
                                  <p:childTnLst>
                                    <p:set>
                                      <p:cBhvr>
                                        <p:cTn id="110" dur="1" fill="hold">
                                          <p:stCondLst>
                                            <p:cond delay="0"/>
                                          </p:stCondLst>
                                        </p:cTn>
                                        <p:tgtEl>
                                          <p:spTgt spid="29"/>
                                        </p:tgtEl>
                                        <p:attrNameLst>
                                          <p:attrName>style.visibility</p:attrName>
                                        </p:attrNameLst>
                                      </p:cBhvr>
                                      <p:to>
                                        <p:strVal val="visible"/>
                                      </p:to>
                                    </p:set>
                                    <p:animEffect transition="in" filter="fade">
                                      <p:cBhvr>
                                        <p:cTn id="111" dur="1000"/>
                                        <p:tgtEl>
                                          <p:spTgt spid="29"/>
                                        </p:tgtEl>
                                      </p:cBhvr>
                                    </p:animEffect>
                                    <p:anim calcmode="lin" valueType="num">
                                      <p:cBhvr>
                                        <p:cTn id="112" dur="1000" fill="hold"/>
                                        <p:tgtEl>
                                          <p:spTgt spid="29"/>
                                        </p:tgtEl>
                                        <p:attrNameLst>
                                          <p:attrName>ppt_x</p:attrName>
                                        </p:attrNameLst>
                                      </p:cBhvr>
                                      <p:tavLst>
                                        <p:tav tm="0">
                                          <p:val>
                                            <p:strVal val="#ppt_x"/>
                                          </p:val>
                                        </p:tav>
                                        <p:tav tm="100000">
                                          <p:val>
                                            <p:strVal val="#ppt_x"/>
                                          </p:val>
                                        </p:tav>
                                      </p:tavLst>
                                    </p:anim>
                                    <p:anim calcmode="lin" valueType="num">
                                      <p:cBhvr>
                                        <p:cTn id="113" dur="1000" fill="hold"/>
                                        <p:tgtEl>
                                          <p:spTgt spid="29"/>
                                        </p:tgtEl>
                                        <p:attrNameLst>
                                          <p:attrName>ppt_y</p:attrName>
                                        </p:attrNameLst>
                                      </p:cBhvr>
                                      <p:tavLst>
                                        <p:tav tm="0">
                                          <p:val>
                                            <p:strVal val="#ppt_y-.1"/>
                                          </p:val>
                                        </p:tav>
                                        <p:tav tm="100000">
                                          <p:val>
                                            <p:strVal val="#ppt_y"/>
                                          </p:val>
                                        </p:tav>
                                      </p:tavLst>
                                    </p:anim>
                                  </p:childTnLst>
                                </p:cTn>
                              </p:par>
                              <p:par>
                                <p:cTn id="114" presetID="47" presetClass="entr" presetSubtype="0" fill="hold" nodeType="withEffect">
                                  <p:stCondLst>
                                    <p:cond delay="0"/>
                                  </p:stCondLst>
                                  <p:childTnLst>
                                    <p:set>
                                      <p:cBhvr>
                                        <p:cTn id="115" dur="1" fill="hold">
                                          <p:stCondLst>
                                            <p:cond delay="0"/>
                                          </p:stCondLst>
                                        </p:cTn>
                                        <p:tgtEl>
                                          <p:spTgt spid="30"/>
                                        </p:tgtEl>
                                        <p:attrNameLst>
                                          <p:attrName>style.visibility</p:attrName>
                                        </p:attrNameLst>
                                      </p:cBhvr>
                                      <p:to>
                                        <p:strVal val="visible"/>
                                      </p:to>
                                    </p:set>
                                    <p:animEffect transition="in" filter="fade">
                                      <p:cBhvr>
                                        <p:cTn id="116" dur="1000"/>
                                        <p:tgtEl>
                                          <p:spTgt spid="30"/>
                                        </p:tgtEl>
                                      </p:cBhvr>
                                    </p:animEffect>
                                    <p:anim calcmode="lin" valueType="num">
                                      <p:cBhvr>
                                        <p:cTn id="117" dur="1000" fill="hold"/>
                                        <p:tgtEl>
                                          <p:spTgt spid="30"/>
                                        </p:tgtEl>
                                        <p:attrNameLst>
                                          <p:attrName>ppt_x</p:attrName>
                                        </p:attrNameLst>
                                      </p:cBhvr>
                                      <p:tavLst>
                                        <p:tav tm="0">
                                          <p:val>
                                            <p:strVal val="#ppt_x"/>
                                          </p:val>
                                        </p:tav>
                                        <p:tav tm="100000">
                                          <p:val>
                                            <p:strVal val="#ppt_x"/>
                                          </p:val>
                                        </p:tav>
                                      </p:tavLst>
                                    </p:anim>
                                    <p:anim calcmode="lin" valueType="num">
                                      <p:cBhvr>
                                        <p:cTn id="118" dur="1000" fill="hold"/>
                                        <p:tgtEl>
                                          <p:spTgt spid="30"/>
                                        </p:tgtEl>
                                        <p:attrNameLst>
                                          <p:attrName>ppt_y</p:attrName>
                                        </p:attrNameLst>
                                      </p:cBhvr>
                                      <p:tavLst>
                                        <p:tav tm="0">
                                          <p:val>
                                            <p:strVal val="#ppt_y-.1"/>
                                          </p:val>
                                        </p:tav>
                                        <p:tav tm="100000">
                                          <p:val>
                                            <p:strVal val="#ppt_y"/>
                                          </p:val>
                                        </p:tav>
                                      </p:tavLst>
                                    </p:anim>
                                  </p:childTnLst>
                                </p:cTn>
                              </p:par>
                              <p:par>
                                <p:cTn id="119" presetID="47" presetClass="entr" presetSubtype="0" fill="hold" nodeType="withEffect">
                                  <p:stCondLst>
                                    <p:cond delay="0"/>
                                  </p:stCondLst>
                                  <p:childTnLst>
                                    <p:set>
                                      <p:cBhvr>
                                        <p:cTn id="120" dur="1" fill="hold">
                                          <p:stCondLst>
                                            <p:cond delay="0"/>
                                          </p:stCondLst>
                                        </p:cTn>
                                        <p:tgtEl>
                                          <p:spTgt spid="31"/>
                                        </p:tgtEl>
                                        <p:attrNameLst>
                                          <p:attrName>style.visibility</p:attrName>
                                        </p:attrNameLst>
                                      </p:cBhvr>
                                      <p:to>
                                        <p:strVal val="visible"/>
                                      </p:to>
                                    </p:set>
                                    <p:animEffect transition="in" filter="fade">
                                      <p:cBhvr>
                                        <p:cTn id="121" dur="1000"/>
                                        <p:tgtEl>
                                          <p:spTgt spid="31"/>
                                        </p:tgtEl>
                                      </p:cBhvr>
                                    </p:animEffect>
                                    <p:anim calcmode="lin" valueType="num">
                                      <p:cBhvr>
                                        <p:cTn id="122" dur="1000" fill="hold"/>
                                        <p:tgtEl>
                                          <p:spTgt spid="31"/>
                                        </p:tgtEl>
                                        <p:attrNameLst>
                                          <p:attrName>ppt_x</p:attrName>
                                        </p:attrNameLst>
                                      </p:cBhvr>
                                      <p:tavLst>
                                        <p:tav tm="0">
                                          <p:val>
                                            <p:strVal val="#ppt_x"/>
                                          </p:val>
                                        </p:tav>
                                        <p:tav tm="100000">
                                          <p:val>
                                            <p:strVal val="#ppt_x"/>
                                          </p:val>
                                        </p:tav>
                                      </p:tavLst>
                                    </p:anim>
                                    <p:anim calcmode="lin" valueType="num">
                                      <p:cBhvr>
                                        <p:cTn id="123"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124" fill="hold">
                      <p:stCondLst>
                        <p:cond delay="indefinite"/>
                      </p:stCondLst>
                      <p:childTnLst>
                        <p:par>
                          <p:cTn id="125" fill="hold">
                            <p:stCondLst>
                              <p:cond delay="0"/>
                            </p:stCondLst>
                            <p:childTnLst>
                              <p:par>
                                <p:cTn id="126" presetID="3" presetClass="entr" presetSubtype="10" fill="hold" grpId="0" nodeType="clickEffect">
                                  <p:stCondLst>
                                    <p:cond delay="0"/>
                                  </p:stCondLst>
                                  <p:childTnLst>
                                    <p:set>
                                      <p:cBhvr>
                                        <p:cTn id="127" dur="1" fill="hold">
                                          <p:stCondLst>
                                            <p:cond delay="0"/>
                                          </p:stCondLst>
                                        </p:cTn>
                                        <p:tgtEl>
                                          <p:spTgt spid="23"/>
                                        </p:tgtEl>
                                        <p:attrNameLst>
                                          <p:attrName>style.visibility</p:attrName>
                                        </p:attrNameLst>
                                      </p:cBhvr>
                                      <p:to>
                                        <p:strVal val="visible"/>
                                      </p:to>
                                    </p:set>
                                    <p:animEffect transition="in" filter="blinds(horizontal)">
                                      <p:cBhvr>
                                        <p:cTn id="128" dur="500"/>
                                        <p:tgtEl>
                                          <p:spTgt spid="23"/>
                                        </p:tgtEl>
                                      </p:cBhvr>
                                    </p:animEffect>
                                  </p:childTnLst>
                                </p:cTn>
                              </p:par>
                            </p:childTnLst>
                          </p:cTn>
                        </p:par>
                      </p:childTnLst>
                    </p:cTn>
                  </p:par>
                  <p:par>
                    <p:cTn id="129" fill="hold">
                      <p:stCondLst>
                        <p:cond delay="indefinite"/>
                      </p:stCondLst>
                      <p:childTnLst>
                        <p:par>
                          <p:cTn id="130" fill="hold">
                            <p:stCondLst>
                              <p:cond delay="0"/>
                            </p:stCondLst>
                            <p:childTnLst>
                              <p:par>
                                <p:cTn id="131" presetID="47" presetClass="entr" presetSubtype="0" fill="hold" grpId="0" nodeType="clickEffect">
                                  <p:stCondLst>
                                    <p:cond delay="0"/>
                                  </p:stCondLst>
                                  <p:childTnLst>
                                    <p:set>
                                      <p:cBhvr>
                                        <p:cTn id="132" dur="1" fill="hold">
                                          <p:stCondLst>
                                            <p:cond delay="0"/>
                                          </p:stCondLst>
                                        </p:cTn>
                                        <p:tgtEl>
                                          <p:spTgt spid="20"/>
                                        </p:tgtEl>
                                        <p:attrNameLst>
                                          <p:attrName>style.visibility</p:attrName>
                                        </p:attrNameLst>
                                      </p:cBhvr>
                                      <p:to>
                                        <p:strVal val="visible"/>
                                      </p:to>
                                    </p:set>
                                    <p:animEffect transition="in" filter="fade">
                                      <p:cBhvr>
                                        <p:cTn id="133" dur="1000"/>
                                        <p:tgtEl>
                                          <p:spTgt spid="20"/>
                                        </p:tgtEl>
                                      </p:cBhvr>
                                    </p:animEffect>
                                    <p:anim calcmode="lin" valueType="num">
                                      <p:cBhvr>
                                        <p:cTn id="134" dur="1000" fill="hold"/>
                                        <p:tgtEl>
                                          <p:spTgt spid="20"/>
                                        </p:tgtEl>
                                        <p:attrNameLst>
                                          <p:attrName>ppt_x</p:attrName>
                                        </p:attrNameLst>
                                      </p:cBhvr>
                                      <p:tavLst>
                                        <p:tav tm="0">
                                          <p:val>
                                            <p:strVal val="#ppt_x"/>
                                          </p:val>
                                        </p:tav>
                                        <p:tav tm="100000">
                                          <p:val>
                                            <p:strVal val="#ppt_x"/>
                                          </p:val>
                                        </p:tav>
                                      </p:tavLst>
                                    </p:anim>
                                    <p:anim calcmode="lin" valueType="num">
                                      <p:cBhvr>
                                        <p:cTn id="135" dur="1000" fill="hold"/>
                                        <p:tgtEl>
                                          <p:spTgt spid="20"/>
                                        </p:tgtEl>
                                        <p:attrNameLst>
                                          <p:attrName>ppt_y</p:attrName>
                                        </p:attrNameLst>
                                      </p:cBhvr>
                                      <p:tavLst>
                                        <p:tav tm="0">
                                          <p:val>
                                            <p:strVal val="#ppt_y-.1"/>
                                          </p:val>
                                        </p:tav>
                                        <p:tav tm="100000">
                                          <p:val>
                                            <p:strVal val="#ppt_y"/>
                                          </p:val>
                                        </p:tav>
                                      </p:tavLst>
                                    </p:anim>
                                  </p:childTnLst>
                                </p:cTn>
                              </p:par>
                              <p:par>
                                <p:cTn id="136" presetID="47" presetClass="entr" presetSubtype="0" fill="hold" grpId="0" nodeType="withEffect">
                                  <p:stCondLst>
                                    <p:cond delay="0"/>
                                  </p:stCondLst>
                                  <p:childTnLst>
                                    <p:set>
                                      <p:cBhvr>
                                        <p:cTn id="137" dur="1" fill="hold">
                                          <p:stCondLst>
                                            <p:cond delay="0"/>
                                          </p:stCondLst>
                                        </p:cTn>
                                        <p:tgtEl>
                                          <p:spTgt spid="21"/>
                                        </p:tgtEl>
                                        <p:attrNameLst>
                                          <p:attrName>style.visibility</p:attrName>
                                        </p:attrNameLst>
                                      </p:cBhvr>
                                      <p:to>
                                        <p:strVal val="visible"/>
                                      </p:to>
                                    </p:set>
                                    <p:animEffect transition="in" filter="fade">
                                      <p:cBhvr>
                                        <p:cTn id="138" dur="1000"/>
                                        <p:tgtEl>
                                          <p:spTgt spid="21"/>
                                        </p:tgtEl>
                                      </p:cBhvr>
                                    </p:animEffect>
                                    <p:anim calcmode="lin" valueType="num">
                                      <p:cBhvr>
                                        <p:cTn id="139" dur="1000" fill="hold"/>
                                        <p:tgtEl>
                                          <p:spTgt spid="21"/>
                                        </p:tgtEl>
                                        <p:attrNameLst>
                                          <p:attrName>ppt_x</p:attrName>
                                        </p:attrNameLst>
                                      </p:cBhvr>
                                      <p:tavLst>
                                        <p:tav tm="0">
                                          <p:val>
                                            <p:strVal val="#ppt_x"/>
                                          </p:val>
                                        </p:tav>
                                        <p:tav tm="100000">
                                          <p:val>
                                            <p:strVal val="#ppt_x"/>
                                          </p:val>
                                        </p:tav>
                                      </p:tavLst>
                                    </p:anim>
                                    <p:anim calcmode="lin" valueType="num">
                                      <p:cBhvr>
                                        <p:cTn id="140" dur="1000" fill="hold"/>
                                        <p:tgtEl>
                                          <p:spTgt spid="21"/>
                                        </p:tgtEl>
                                        <p:attrNameLst>
                                          <p:attrName>ppt_y</p:attrName>
                                        </p:attrNameLst>
                                      </p:cBhvr>
                                      <p:tavLst>
                                        <p:tav tm="0">
                                          <p:val>
                                            <p:strVal val="#ppt_y-.1"/>
                                          </p:val>
                                        </p:tav>
                                        <p:tav tm="100000">
                                          <p:val>
                                            <p:strVal val="#ppt_y"/>
                                          </p:val>
                                        </p:tav>
                                      </p:tavLst>
                                    </p:anim>
                                  </p:childTnLst>
                                </p:cTn>
                              </p:par>
                              <p:par>
                                <p:cTn id="141" presetID="47" presetClass="entr" presetSubtype="0" fill="hold" grpId="0" nodeType="withEffect">
                                  <p:stCondLst>
                                    <p:cond delay="0"/>
                                  </p:stCondLst>
                                  <p:childTnLst>
                                    <p:set>
                                      <p:cBhvr>
                                        <p:cTn id="142" dur="1" fill="hold">
                                          <p:stCondLst>
                                            <p:cond delay="0"/>
                                          </p:stCondLst>
                                        </p:cTn>
                                        <p:tgtEl>
                                          <p:spTgt spid="22"/>
                                        </p:tgtEl>
                                        <p:attrNameLst>
                                          <p:attrName>style.visibility</p:attrName>
                                        </p:attrNameLst>
                                      </p:cBhvr>
                                      <p:to>
                                        <p:strVal val="visible"/>
                                      </p:to>
                                    </p:set>
                                    <p:animEffect transition="in" filter="fade">
                                      <p:cBhvr>
                                        <p:cTn id="143" dur="1000"/>
                                        <p:tgtEl>
                                          <p:spTgt spid="22"/>
                                        </p:tgtEl>
                                      </p:cBhvr>
                                    </p:animEffect>
                                    <p:anim calcmode="lin" valueType="num">
                                      <p:cBhvr>
                                        <p:cTn id="144" dur="1000" fill="hold"/>
                                        <p:tgtEl>
                                          <p:spTgt spid="22"/>
                                        </p:tgtEl>
                                        <p:attrNameLst>
                                          <p:attrName>ppt_x</p:attrName>
                                        </p:attrNameLst>
                                      </p:cBhvr>
                                      <p:tavLst>
                                        <p:tav tm="0">
                                          <p:val>
                                            <p:strVal val="#ppt_x"/>
                                          </p:val>
                                        </p:tav>
                                        <p:tav tm="100000">
                                          <p:val>
                                            <p:strVal val="#ppt_x"/>
                                          </p:val>
                                        </p:tav>
                                      </p:tavLst>
                                    </p:anim>
                                    <p:anim calcmode="lin" valueType="num">
                                      <p:cBhvr>
                                        <p:cTn id="145"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146" fill="hold">
                      <p:stCondLst>
                        <p:cond delay="indefinite"/>
                      </p:stCondLst>
                      <p:childTnLst>
                        <p:par>
                          <p:cTn id="147" fill="hold">
                            <p:stCondLst>
                              <p:cond delay="0"/>
                            </p:stCondLst>
                            <p:childTnLst>
                              <p:par>
                                <p:cTn id="148" presetID="47" presetClass="entr" presetSubtype="0" fill="hold" nodeType="clickEffect">
                                  <p:stCondLst>
                                    <p:cond delay="0"/>
                                  </p:stCondLst>
                                  <p:childTnLst>
                                    <p:set>
                                      <p:cBhvr>
                                        <p:cTn id="149" dur="1" fill="hold">
                                          <p:stCondLst>
                                            <p:cond delay="0"/>
                                          </p:stCondLst>
                                        </p:cTn>
                                        <p:tgtEl>
                                          <p:spTgt spid="32"/>
                                        </p:tgtEl>
                                        <p:attrNameLst>
                                          <p:attrName>style.visibility</p:attrName>
                                        </p:attrNameLst>
                                      </p:cBhvr>
                                      <p:to>
                                        <p:strVal val="visible"/>
                                      </p:to>
                                    </p:set>
                                    <p:animEffect transition="in" filter="fade">
                                      <p:cBhvr>
                                        <p:cTn id="150" dur="1000"/>
                                        <p:tgtEl>
                                          <p:spTgt spid="32"/>
                                        </p:tgtEl>
                                      </p:cBhvr>
                                    </p:animEffect>
                                    <p:anim calcmode="lin" valueType="num">
                                      <p:cBhvr>
                                        <p:cTn id="151" dur="1000" fill="hold"/>
                                        <p:tgtEl>
                                          <p:spTgt spid="32"/>
                                        </p:tgtEl>
                                        <p:attrNameLst>
                                          <p:attrName>ppt_x</p:attrName>
                                        </p:attrNameLst>
                                      </p:cBhvr>
                                      <p:tavLst>
                                        <p:tav tm="0">
                                          <p:val>
                                            <p:strVal val="#ppt_x"/>
                                          </p:val>
                                        </p:tav>
                                        <p:tav tm="100000">
                                          <p:val>
                                            <p:strVal val="#ppt_x"/>
                                          </p:val>
                                        </p:tav>
                                      </p:tavLst>
                                    </p:anim>
                                    <p:anim calcmode="lin" valueType="num">
                                      <p:cBhvr>
                                        <p:cTn id="152" dur="1000" fill="hold"/>
                                        <p:tgtEl>
                                          <p:spTgt spid="32"/>
                                        </p:tgtEl>
                                        <p:attrNameLst>
                                          <p:attrName>ppt_y</p:attrName>
                                        </p:attrNameLst>
                                      </p:cBhvr>
                                      <p:tavLst>
                                        <p:tav tm="0">
                                          <p:val>
                                            <p:strVal val="#ppt_y-.1"/>
                                          </p:val>
                                        </p:tav>
                                        <p:tav tm="100000">
                                          <p:val>
                                            <p:strVal val="#ppt_y"/>
                                          </p:val>
                                        </p:tav>
                                      </p:tavLst>
                                    </p:anim>
                                  </p:childTnLst>
                                </p:cTn>
                              </p:par>
                              <p:par>
                                <p:cTn id="153" presetID="47" presetClass="entr" presetSubtype="0" fill="hold" nodeType="withEffect">
                                  <p:stCondLst>
                                    <p:cond delay="0"/>
                                  </p:stCondLst>
                                  <p:childTnLst>
                                    <p:set>
                                      <p:cBhvr>
                                        <p:cTn id="154" dur="1" fill="hold">
                                          <p:stCondLst>
                                            <p:cond delay="0"/>
                                          </p:stCondLst>
                                        </p:cTn>
                                        <p:tgtEl>
                                          <p:spTgt spid="33"/>
                                        </p:tgtEl>
                                        <p:attrNameLst>
                                          <p:attrName>style.visibility</p:attrName>
                                        </p:attrNameLst>
                                      </p:cBhvr>
                                      <p:to>
                                        <p:strVal val="visible"/>
                                      </p:to>
                                    </p:set>
                                    <p:animEffect transition="in" filter="fade">
                                      <p:cBhvr>
                                        <p:cTn id="155" dur="1000"/>
                                        <p:tgtEl>
                                          <p:spTgt spid="33"/>
                                        </p:tgtEl>
                                      </p:cBhvr>
                                    </p:animEffect>
                                    <p:anim calcmode="lin" valueType="num">
                                      <p:cBhvr>
                                        <p:cTn id="156" dur="1000" fill="hold"/>
                                        <p:tgtEl>
                                          <p:spTgt spid="33"/>
                                        </p:tgtEl>
                                        <p:attrNameLst>
                                          <p:attrName>ppt_x</p:attrName>
                                        </p:attrNameLst>
                                      </p:cBhvr>
                                      <p:tavLst>
                                        <p:tav tm="0">
                                          <p:val>
                                            <p:strVal val="#ppt_x"/>
                                          </p:val>
                                        </p:tav>
                                        <p:tav tm="100000">
                                          <p:val>
                                            <p:strVal val="#ppt_x"/>
                                          </p:val>
                                        </p:tav>
                                      </p:tavLst>
                                    </p:anim>
                                    <p:anim calcmode="lin" valueType="num">
                                      <p:cBhvr>
                                        <p:cTn id="157" dur="1000" fill="hold"/>
                                        <p:tgtEl>
                                          <p:spTgt spid="33"/>
                                        </p:tgtEl>
                                        <p:attrNameLst>
                                          <p:attrName>ppt_y</p:attrName>
                                        </p:attrNameLst>
                                      </p:cBhvr>
                                      <p:tavLst>
                                        <p:tav tm="0">
                                          <p:val>
                                            <p:strVal val="#ppt_y-.1"/>
                                          </p:val>
                                        </p:tav>
                                        <p:tav tm="100000">
                                          <p:val>
                                            <p:strVal val="#ppt_y"/>
                                          </p:val>
                                        </p:tav>
                                      </p:tavLst>
                                    </p:anim>
                                  </p:childTnLst>
                                </p:cTn>
                              </p:par>
                              <p:par>
                                <p:cTn id="158" presetID="47" presetClass="entr" presetSubtype="0" fill="hold" nodeType="withEffect">
                                  <p:stCondLst>
                                    <p:cond delay="0"/>
                                  </p:stCondLst>
                                  <p:childTnLst>
                                    <p:set>
                                      <p:cBhvr>
                                        <p:cTn id="159" dur="1" fill="hold">
                                          <p:stCondLst>
                                            <p:cond delay="0"/>
                                          </p:stCondLst>
                                        </p:cTn>
                                        <p:tgtEl>
                                          <p:spTgt spid="35"/>
                                        </p:tgtEl>
                                        <p:attrNameLst>
                                          <p:attrName>style.visibility</p:attrName>
                                        </p:attrNameLst>
                                      </p:cBhvr>
                                      <p:to>
                                        <p:strVal val="visible"/>
                                      </p:to>
                                    </p:set>
                                    <p:animEffect transition="in" filter="fade">
                                      <p:cBhvr>
                                        <p:cTn id="160" dur="1000"/>
                                        <p:tgtEl>
                                          <p:spTgt spid="35"/>
                                        </p:tgtEl>
                                      </p:cBhvr>
                                    </p:animEffect>
                                    <p:anim calcmode="lin" valueType="num">
                                      <p:cBhvr>
                                        <p:cTn id="161" dur="1000" fill="hold"/>
                                        <p:tgtEl>
                                          <p:spTgt spid="35"/>
                                        </p:tgtEl>
                                        <p:attrNameLst>
                                          <p:attrName>ppt_x</p:attrName>
                                        </p:attrNameLst>
                                      </p:cBhvr>
                                      <p:tavLst>
                                        <p:tav tm="0">
                                          <p:val>
                                            <p:strVal val="#ppt_x"/>
                                          </p:val>
                                        </p:tav>
                                        <p:tav tm="100000">
                                          <p:val>
                                            <p:strVal val="#ppt_x"/>
                                          </p:val>
                                        </p:tav>
                                      </p:tavLst>
                                    </p:anim>
                                    <p:anim calcmode="lin" valueType="num">
                                      <p:cBhvr>
                                        <p:cTn id="162" dur="1000" fill="hold"/>
                                        <p:tgtEl>
                                          <p:spTgt spid="35"/>
                                        </p:tgtEl>
                                        <p:attrNameLst>
                                          <p:attrName>ppt_y</p:attrName>
                                        </p:attrNameLst>
                                      </p:cBhvr>
                                      <p:tavLst>
                                        <p:tav tm="0">
                                          <p:val>
                                            <p:strVal val="#ppt_y-.1"/>
                                          </p:val>
                                        </p:tav>
                                        <p:tav tm="100000">
                                          <p:val>
                                            <p:strVal val="#ppt_y"/>
                                          </p:val>
                                        </p:tav>
                                      </p:tavLst>
                                    </p:anim>
                                  </p:childTnLst>
                                </p:cTn>
                              </p:par>
                              <p:par>
                                <p:cTn id="163" presetID="47" presetClass="entr" presetSubtype="0" fill="hold" nodeType="withEffect">
                                  <p:stCondLst>
                                    <p:cond delay="0"/>
                                  </p:stCondLst>
                                  <p:childTnLst>
                                    <p:set>
                                      <p:cBhvr>
                                        <p:cTn id="164" dur="1" fill="hold">
                                          <p:stCondLst>
                                            <p:cond delay="0"/>
                                          </p:stCondLst>
                                        </p:cTn>
                                        <p:tgtEl>
                                          <p:spTgt spid="36"/>
                                        </p:tgtEl>
                                        <p:attrNameLst>
                                          <p:attrName>style.visibility</p:attrName>
                                        </p:attrNameLst>
                                      </p:cBhvr>
                                      <p:to>
                                        <p:strVal val="visible"/>
                                      </p:to>
                                    </p:set>
                                    <p:animEffect transition="in" filter="fade">
                                      <p:cBhvr>
                                        <p:cTn id="165" dur="1000"/>
                                        <p:tgtEl>
                                          <p:spTgt spid="36"/>
                                        </p:tgtEl>
                                      </p:cBhvr>
                                    </p:animEffect>
                                    <p:anim calcmode="lin" valueType="num">
                                      <p:cBhvr>
                                        <p:cTn id="166" dur="1000" fill="hold"/>
                                        <p:tgtEl>
                                          <p:spTgt spid="36"/>
                                        </p:tgtEl>
                                        <p:attrNameLst>
                                          <p:attrName>ppt_x</p:attrName>
                                        </p:attrNameLst>
                                      </p:cBhvr>
                                      <p:tavLst>
                                        <p:tav tm="0">
                                          <p:val>
                                            <p:strVal val="#ppt_x"/>
                                          </p:val>
                                        </p:tav>
                                        <p:tav tm="100000">
                                          <p:val>
                                            <p:strVal val="#ppt_x"/>
                                          </p:val>
                                        </p:tav>
                                      </p:tavLst>
                                    </p:anim>
                                    <p:anim calcmode="lin" valueType="num">
                                      <p:cBhvr>
                                        <p:cTn id="167" dur="1000" fill="hold"/>
                                        <p:tgtEl>
                                          <p:spTgt spid="36"/>
                                        </p:tgtEl>
                                        <p:attrNameLst>
                                          <p:attrName>ppt_y</p:attrName>
                                        </p:attrNameLst>
                                      </p:cBhvr>
                                      <p:tavLst>
                                        <p:tav tm="0">
                                          <p:val>
                                            <p:strVal val="#ppt_y-.1"/>
                                          </p:val>
                                        </p:tav>
                                        <p:tav tm="100000">
                                          <p:val>
                                            <p:strVal val="#ppt_y"/>
                                          </p:val>
                                        </p:tav>
                                      </p:tavLst>
                                    </p:anim>
                                  </p:childTnLst>
                                </p:cTn>
                              </p:par>
                              <p:par>
                                <p:cTn id="168" presetID="47" presetClass="entr" presetSubtype="0" fill="hold" nodeType="withEffect">
                                  <p:stCondLst>
                                    <p:cond delay="0"/>
                                  </p:stCondLst>
                                  <p:childTnLst>
                                    <p:set>
                                      <p:cBhvr>
                                        <p:cTn id="169" dur="1" fill="hold">
                                          <p:stCondLst>
                                            <p:cond delay="0"/>
                                          </p:stCondLst>
                                        </p:cTn>
                                        <p:tgtEl>
                                          <p:spTgt spid="34"/>
                                        </p:tgtEl>
                                        <p:attrNameLst>
                                          <p:attrName>style.visibility</p:attrName>
                                        </p:attrNameLst>
                                      </p:cBhvr>
                                      <p:to>
                                        <p:strVal val="visible"/>
                                      </p:to>
                                    </p:set>
                                    <p:animEffect transition="in" filter="fade">
                                      <p:cBhvr>
                                        <p:cTn id="170" dur="1000"/>
                                        <p:tgtEl>
                                          <p:spTgt spid="34"/>
                                        </p:tgtEl>
                                      </p:cBhvr>
                                    </p:animEffect>
                                    <p:anim calcmode="lin" valueType="num">
                                      <p:cBhvr>
                                        <p:cTn id="171" dur="1000" fill="hold"/>
                                        <p:tgtEl>
                                          <p:spTgt spid="34"/>
                                        </p:tgtEl>
                                        <p:attrNameLst>
                                          <p:attrName>ppt_x</p:attrName>
                                        </p:attrNameLst>
                                      </p:cBhvr>
                                      <p:tavLst>
                                        <p:tav tm="0">
                                          <p:val>
                                            <p:strVal val="#ppt_x"/>
                                          </p:val>
                                        </p:tav>
                                        <p:tav tm="100000">
                                          <p:val>
                                            <p:strVal val="#ppt_x"/>
                                          </p:val>
                                        </p:tav>
                                      </p:tavLst>
                                    </p:anim>
                                    <p:anim calcmode="lin" valueType="num">
                                      <p:cBhvr>
                                        <p:cTn id="172" dur="1000" fill="hold"/>
                                        <p:tgtEl>
                                          <p:spTgt spid="34"/>
                                        </p:tgtEl>
                                        <p:attrNameLst>
                                          <p:attrName>ppt_y</p:attrName>
                                        </p:attrNameLst>
                                      </p:cBhvr>
                                      <p:tavLst>
                                        <p:tav tm="0">
                                          <p:val>
                                            <p:strVal val="#ppt_y-.1"/>
                                          </p:val>
                                        </p:tav>
                                        <p:tav tm="100000">
                                          <p:val>
                                            <p:strVal val="#ppt_y"/>
                                          </p:val>
                                        </p:tav>
                                      </p:tavLst>
                                    </p:anim>
                                  </p:childTnLst>
                                </p:cTn>
                              </p:par>
                              <p:par>
                                <p:cTn id="173" presetID="47" presetClass="entr" presetSubtype="0" fill="hold" nodeType="withEffect">
                                  <p:stCondLst>
                                    <p:cond delay="0"/>
                                  </p:stCondLst>
                                  <p:childTnLst>
                                    <p:set>
                                      <p:cBhvr>
                                        <p:cTn id="174" dur="1" fill="hold">
                                          <p:stCondLst>
                                            <p:cond delay="0"/>
                                          </p:stCondLst>
                                        </p:cTn>
                                        <p:tgtEl>
                                          <p:spTgt spid="37"/>
                                        </p:tgtEl>
                                        <p:attrNameLst>
                                          <p:attrName>style.visibility</p:attrName>
                                        </p:attrNameLst>
                                      </p:cBhvr>
                                      <p:to>
                                        <p:strVal val="visible"/>
                                      </p:to>
                                    </p:set>
                                    <p:animEffect transition="in" filter="fade">
                                      <p:cBhvr>
                                        <p:cTn id="175" dur="1000"/>
                                        <p:tgtEl>
                                          <p:spTgt spid="37"/>
                                        </p:tgtEl>
                                      </p:cBhvr>
                                    </p:animEffect>
                                    <p:anim calcmode="lin" valueType="num">
                                      <p:cBhvr>
                                        <p:cTn id="176" dur="1000" fill="hold"/>
                                        <p:tgtEl>
                                          <p:spTgt spid="37"/>
                                        </p:tgtEl>
                                        <p:attrNameLst>
                                          <p:attrName>ppt_x</p:attrName>
                                        </p:attrNameLst>
                                      </p:cBhvr>
                                      <p:tavLst>
                                        <p:tav tm="0">
                                          <p:val>
                                            <p:strVal val="#ppt_x"/>
                                          </p:val>
                                        </p:tav>
                                        <p:tav tm="100000">
                                          <p:val>
                                            <p:strVal val="#ppt_x"/>
                                          </p:val>
                                        </p:tav>
                                      </p:tavLst>
                                    </p:anim>
                                    <p:anim calcmode="lin" valueType="num">
                                      <p:cBhvr>
                                        <p:cTn id="177" dur="1000" fill="hold"/>
                                        <p:tgtEl>
                                          <p:spTgt spid="37"/>
                                        </p:tgtEl>
                                        <p:attrNameLst>
                                          <p:attrName>ppt_y</p:attrName>
                                        </p:attrNameLst>
                                      </p:cBhvr>
                                      <p:tavLst>
                                        <p:tav tm="0">
                                          <p:val>
                                            <p:strVal val="#ppt_y-.1"/>
                                          </p:val>
                                        </p:tav>
                                        <p:tav tm="100000">
                                          <p:val>
                                            <p:strVal val="#ppt_y"/>
                                          </p:val>
                                        </p:tav>
                                      </p:tavLst>
                                    </p:anim>
                                  </p:childTnLst>
                                </p:cTn>
                              </p:par>
                              <p:par>
                                <p:cTn id="178" presetID="47" presetClass="entr" presetSubtype="0" fill="hold" nodeType="withEffect">
                                  <p:stCondLst>
                                    <p:cond delay="0"/>
                                  </p:stCondLst>
                                  <p:childTnLst>
                                    <p:set>
                                      <p:cBhvr>
                                        <p:cTn id="179" dur="1" fill="hold">
                                          <p:stCondLst>
                                            <p:cond delay="0"/>
                                          </p:stCondLst>
                                        </p:cTn>
                                        <p:tgtEl>
                                          <p:spTgt spid="38"/>
                                        </p:tgtEl>
                                        <p:attrNameLst>
                                          <p:attrName>style.visibility</p:attrName>
                                        </p:attrNameLst>
                                      </p:cBhvr>
                                      <p:to>
                                        <p:strVal val="visible"/>
                                      </p:to>
                                    </p:set>
                                    <p:animEffect transition="in" filter="fade">
                                      <p:cBhvr>
                                        <p:cTn id="180" dur="1000"/>
                                        <p:tgtEl>
                                          <p:spTgt spid="38"/>
                                        </p:tgtEl>
                                      </p:cBhvr>
                                    </p:animEffect>
                                    <p:anim calcmode="lin" valueType="num">
                                      <p:cBhvr>
                                        <p:cTn id="181" dur="1000" fill="hold"/>
                                        <p:tgtEl>
                                          <p:spTgt spid="38"/>
                                        </p:tgtEl>
                                        <p:attrNameLst>
                                          <p:attrName>ppt_x</p:attrName>
                                        </p:attrNameLst>
                                      </p:cBhvr>
                                      <p:tavLst>
                                        <p:tav tm="0">
                                          <p:val>
                                            <p:strVal val="#ppt_x"/>
                                          </p:val>
                                        </p:tav>
                                        <p:tav tm="100000">
                                          <p:val>
                                            <p:strVal val="#ppt_x"/>
                                          </p:val>
                                        </p:tav>
                                      </p:tavLst>
                                    </p:anim>
                                    <p:anim calcmode="lin" valueType="num">
                                      <p:cBhvr>
                                        <p:cTn id="182" dur="1000" fill="hold"/>
                                        <p:tgtEl>
                                          <p:spTgt spid="38"/>
                                        </p:tgtEl>
                                        <p:attrNameLst>
                                          <p:attrName>ppt_y</p:attrName>
                                        </p:attrNameLst>
                                      </p:cBhvr>
                                      <p:tavLst>
                                        <p:tav tm="0">
                                          <p:val>
                                            <p:strVal val="#ppt_y-.1"/>
                                          </p:val>
                                        </p:tav>
                                        <p:tav tm="100000">
                                          <p:val>
                                            <p:strVal val="#ppt_y"/>
                                          </p:val>
                                        </p:tav>
                                      </p:tavLst>
                                    </p:anim>
                                  </p:childTnLst>
                                </p:cTn>
                              </p:par>
                            </p:childTnLst>
                          </p:cTn>
                        </p:par>
                      </p:childTnLst>
                    </p:cTn>
                  </p:par>
                  <p:par>
                    <p:cTn id="183" fill="hold">
                      <p:stCondLst>
                        <p:cond delay="indefinite"/>
                      </p:stCondLst>
                      <p:childTnLst>
                        <p:par>
                          <p:cTn id="184" fill="hold">
                            <p:stCondLst>
                              <p:cond delay="0"/>
                            </p:stCondLst>
                            <p:childTnLst>
                              <p:par>
                                <p:cTn id="185" presetID="3" presetClass="entr" presetSubtype="10" fill="hold" grpId="0" nodeType="clickEffect">
                                  <p:stCondLst>
                                    <p:cond delay="0"/>
                                  </p:stCondLst>
                                  <p:childTnLst>
                                    <p:set>
                                      <p:cBhvr>
                                        <p:cTn id="186" dur="1" fill="hold">
                                          <p:stCondLst>
                                            <p:cond delay="0"/>
                                          </p:stCondLst>
                                        </p:cTn>
                                        <p:tgtEl>
                                          <p:spTgt spid="42"/>
                                        </p:tgtEl>
                                        <p:attrNameLst>
                                          <p:attrName>style.visibility</p:attrName>
                                        </p:attrNameLst>
                                      </p:cBhvr>
                                      <p:to>
                                        <p:strVal val="visible"/>
                                      </p:to>
                                    </p:set>
                                    <p:animEffect transition="in" filter="blinds(horizontal)">
                                      <p:cBhvr>
                                        <p:cTn id="187" dur="500"/>
                                        <p:tgtEl>
                                          <p:spTgt spid="42"/>
                                        </p:tgtEl>
                                      </p:cBhvr>
                                    </p:animEffect>
                                  </p:childTnLst>
                                </p:cTn>
                              </p:par>
                            </p:childTnLst>
                          </p:cTn>
                        </p:par>
                      </p:childTnLst>
                    </p:cTn>
                  </p:par>
                  <p:par>
                    <p:cTn id="188" fill="hold">
                      <p:stCondLst>
                        <p:cond delay="indefinite"/>
                      </p:stCondLst>
                      <p:childTnLst>
                        <p:par>
                          <p:cTn id="189" fill="hold">
                            <p:stCondLst>
                              <p:cond delay="0"/>
                            </p:stCondLst>
                            <p:childTnLst>
                              <p:par>
                                <p:cTn id="190" presetID="47" presetClass="entr" presetSubtype="0" fill="hold" grpId="0" nodeType="clickEffect">
                                  <p:stCondLst>
                                    <p:cond delay="0"/>
                                  </p:stCondLst>
                                  <p:childTnLst>
                                    <p:set>
                                      <p:cBhvr>
                                        <p:cTn id="191" dur="1" fill="hold">
                                          <p:stCondLst>
                                            <p:cond delay="0"/>
                                          </p:stCondLst>
                                        </p:cTn>
                                        <p:tgtEl>
                                          <p:spTgt spid="24"/>
                                        </p:tgtEl>
                                        <p:attrNameLst>
                                          <p:attrName>style.visibility</p:attrName>
                                        </p:attrNameLst>
                                      </p:cBhvr>
                                      <p:to>
                                        <p:strVal val="visible"/>
                                      </p:to>
                                    </p:set>
                                    <p:animEffect transition="in" filter="fade">
                                      <p:cBhvr>
                                        <p:cTn id="192" dur="1000"/>
                                        <p:tgtEl>
                                          <p:spTgt spid="24"/>
                                        </p:tgtEl>
                                      </p:cBhvr>
                                    </p:animEffect>
                                    <p:anim calcmode="lin" valueType="num">
                                      <p:cBhvr>
                                        <p:cTn id="193" dur="1000" fill="hold"/>
                                        <p:tgtEl>
                                          <p:spTgt spid="24"/>
                                        </p:tgtEl>
                                        <p:attrNameLst>
                                          <p:attrName>ppt_x</p:attrName>
                                        </p:attrNameLst>
                                      </p:cBhvr>
                                      <p:tavLst>
                                        <p:tav tm="0">
                                          <p:val>
                                            <p:strVal val="#ppt_x"/>
                                          </p:val>
                                        </p:tav>
                                        <p:tav tm="100000">
                                          <p:val>
                                            <p:strVal val="#ppt_x"/>
                                          </p:val>
                                        </p:tav>
                                      </p:tavLst>
                                    </p:anim>
                                    <p:anim calcmode="lin" valueType="num">
                                      <p:cBhvr>
                                        <p:cTn id="194"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195" fill="hold">
                      <p:stCondLst>
                        <p:cond delay="indefinite"/>
                      </p:stCondLst>
                      <p:childTnLst>
                        <p:par>
                          <p:cTn id="196" fill="hold">
                            <p:stCondLst>
                              <p:cond delay="0"/>
                            </p:stCondLst>
                            <p:childTnLst>
                              <p:par>
                                <p:cTn id="197" presetID="47" presetClass="entr" presetSubtype="0" fill="hold" nodeType="clickEffect">
                                  <p:stCondLst>
                                    <p:cond delay="0"/>
                                  </p:stCondLst>
                                  <p:childTnLst>
                                    <p:set>
                                      <p:cBhvr>
                                        <p:cTn id="198" dur="1" fill="hold">
                                          <p:stCondLst>
                                            <p:cond delay="0"/>
                                          </p:stCondLst>
                                        </p:cTn>
                                        <p:tgtEl>
                                          <p:spTgt spid="39"/>
                                        </p:tgtEl>
                                        <p:attrNameLst>
                                          <p:attrName>style.visibility</p:attrName>
                                        </p:attrNameLst>
                                      </p:cBhvr>
                                      <p:to>
                                        <p:strVal val="visible"/>
                                      </p:to>
                                    </p:set>
                                    <p:animEffect transition="in" filter="fade">
                                      <p:cBhvr>
                                        <p:cTn id="199" dur="1000"/>
                                        <p:tgtEl>
                                          <p:spTgt spid="39"/>
                                        </p:tgtEl>
                                      </p:cBhvr>
                                    </p:animEffect>
                                    <p:anim calcmode="lin" valueType="num">
                                      <p:cBhvr>
                                        <p:cTn id="200" dur="1000" fill="hold"/>
                                        <p:tgtEl>
                                          <p:spTgt spid="39"/>
                                        </p:tgtEl>
                                        <p:attrNameLst>
                                          <p:attrName>ppt_x</p:attrName>
                                        </p:attrNameLst>
                                      </p:cBhvr>
                                      <p:tavLst>
                                        <p:tav tm="0">
                                          <p:val>
                                            <p:strVal val="#ppt_x"/>
                                          </p:val>
                                        </p:tav>
                                        <p:tav tm="100000">
                                          <p:val>
                                            <p:strVal val="#ppt_x"/>
                                          </p:val>
                                        </p:tav>
                                      </p:tavLst>
                                    </p:anim>
                                    <p:anim calcmode="lin" valueType="num">
                                      <p:cBhvr>
                                        <p:cTn id="201" dur="1000" fill="hold"/>
                                        <p:tgtEl>
                                          <p:spTgt spid="39"/>
                                        </p:tgtEl>
                                        <p:attrNameLst>
                                          <p:attrName>ppt_y</p:attrName>
                                        </p:attrNameLst>
                                      </p:cBhvr>
                                      <p:tavLst>
                                        <p:tav tm="0">
                                          <p:val>
                                            <p:strVal val="#ppt_y-.1"/>
                                          </p:val>
                                        </p:tav>
                                        <p:tav tm="100000">
                                          <p:val>
                                            <p:strVal val="#ppt_y"/>
                                          </p:val>
                                        </p:tav>
                                      </p:tavLst>
                                    </p:anim>
                                  </p:childTnLst>
                                </p:cTn>
                              </p:par>
                              <p:par>
                                <p:cTn id="202" presetID="47" presetClass="entr" presetSubtype="0" fill="hold" nodeType="withEffect">
                                  <p:stCondLst>
                                    <p:cond delay="0"/>
                                  </p:stCondLst>
                                  <p:childTnLst>
                                    <p:set>
                                      <p:cBhvr>
                                        <p:cTn id="203" dur="1" fill="hold">
                                          <p:stCondLst>
                                            <p:cond delay="0"/>
                                          </p:stCondLst>
                                        </p:cTn>
                                        <p:tgtEl>
                                          <p:spTgt spid="41"/>
                                        </p:tgtEl>
                                        <p:attrNameLst>
                                          <p:attrName>style.visibility</p:attrName>
                                        </p:attrNameLst>
                                      </p:cBhvr>
                                      <p:to>
                                        <p:strVal val="visible"/>
                                      </p:to>
                                    </p:set>
                                    <p:animEffect transition="in" filter="fade">
                                      <p:cBhvr>
                                        <p:cTn id="204" dur="1000"/>
                                        <p:tgtEl>
                                          <p:spTgt spid="41"/>
                                        </p:tgtEl>
                                      </p:cBhvr>
                                    </p:animEffect>
                                    <p:anim calcmode="lin" valueType="num">
                                      <p:cBhvr>
                                        <p:cTn id="205" dur="1000" fill="hold"/>
                                        <p:tgtEl>
                                          <p:spTgt spid="41"/>
                                        </p:tgtEl>
                                        <p:attrNameLst>
                                          <p:attrName>ppt_x</p:attrName>
                                        </p:attrNameLst>
                                      </p:cBhvr>
                                      <p:tavLst>
                                        <p:tav tm="0">
                                          <p:val>
                                            <p:strVal val="#ppt_x"/>
                                          </p:val>
                                        </p:tav>
                                        <p:tav tm="100000">
                                          <p:val>
                                            <p:strVal val="#ppt_x"/>
                                          </p:val>
                                        </p:tav>
                                      </p:tavLst>
                                    </p:anim>
                                    <p:anim calcmode="lin" valueType="num">
                                      <p:cBhvr>
                                        <p:cTn id="206" dur="1000" fill="hold"/>
                                        <p:tgtEl>
                                          <p:spTgt spid="41"/>
                                        </p:tgtEl>
                                        <p:attrNameLst>
                                          <p:attrName>ppt_y</p:attrName>
                                        </p:attrNameLst>
                                      </p:cBhvr>
                                      <p:tavLst>
                                        <p:tav tm="0">
                                          <p:val>
                                            <p:strVal val="#ppt_y-.1"/>
                                          </p:val>
                                        </p:tav>
                                        <p:tav tm="100000">
                                          <p:val>
                                            <p:strVal val="#ppt_y"/>
                                          </p:val>
                                        </p:tav>
                                      </p:tavLst>
                                    </p:anim>
                                  </p:childTnLst>
                                </p:cTn>
                              </p:par>
                              <p:par>
                                <p:cTn id="207" presetID="47" presetClass="entr" presetSubtype="0" fill="hold" nodeType="withEffect">
                                  <p:stCondLst>
                                    <p:cond delay="0"/>
                                  </p:stCondLst>
                                  <p:childTnLst>
                                    <p:set>
                                      <p:cBhvr>
                                        <p:cTn id="208" dur="1" fill="hold">
                                          <p:stCondLst>
                                            <p:cond delay="0"/>
                                          </p:stCondLst>
                                        </p:cTn>
                                        <p:tgtEl>
                                          <p:spTgt spid="40"/>
                                        </p:tgtEl>
                                        <p:attrNameLst>
                                          <p:attrName>style.visibility</p:attrName>
                                        </p:attrNameLst>
                                      </p:cBhvr>
                                      <p:to>
                                        <p:strVal val="visible"/>
                                      </p:to>
                                    </p:set>
                                    <p:animEffect transition="in" filter="fade">
                                      <p:cBhvr>
                                        <p:cTn id="209" dur="1000"/>
                                        <p:tgtEl>
                                          <p:spTgt spid="40"/>
                                        </p:tgtEl>
                                      </p:cBhvr>
                                    </p:animEffect>
                                    <p:anim calcmode="lin" valueType="num">
                                      <p:cBhvr>
                                        <p:cTn id="210" dur="1000" fill="hold"/>
                                        <p:tgtEl>
                                          <p:spTgt spid="40"/>
                                        </p:tgtEl>
                                        <p:attrNameLst>
                                          <p:attrName>ppt_x</p:attrName>
                                        </p:attrNameLst>
                                      </p:cBhvr>
                                      <p:tavLst>
                                        <p:tav tm="0">
                                          <p:val>
                                            <p:strVal val="#ppt_x"/>
                                          </p:val>
                                        </p:tav>
                                        <p:tav tm="100000">
                                          <p:val>
                                            <p:strVal val="#ppt_x"/>
                                          </p:val>
                                        </p:tav>
                                      </p:tavLst>
                                    </p:anim>
                                    <p:anim calcmode="lin" valueType="num">
                                      <p:cBhvr>
                                        <p:cTn id="211" dur="1000" fill="hold"/>
                                        <p:tgtEl>
                                          <p:spTgt spid="40"/>
                                        </p:tgtEl>
                                        <p:attrNameLst>
                                          <p:attrName>ppt_y</p:attrName>
                                        </p:attrNameLst>
                                      </p:cBhvr>
                                      <p:tavLst>
                                        <p:tav tm="0">
                                          <p:val>
                                            <p:strVal val="#ppt_y-.1"/>
                                          </p:val>
                                        </p:tav>
                                        <p:tav tm="100000">
                                          <p:val>
                                            <p:strVal val="#ppt_y"/>
                                          </p:val>
                                        </p:tav>
                                      </p:tavLst>
                                    </p:anim>
                                  </p:childTnLst>
                                </p:cTn>
                              </p:par>
                            </p:childTnLst>
                          </p:cTn>
                        </p:par>
                      </p:childTnLst>
                    </p:cTn>
                  </p:par>
                  <p:par>
                    <p:cTn id="212" fill="hold">
                      <p:stCondLst>
                        <p:cond delay="indefinite"/>
                      </p:stCondLst>
                      <p:childTnLst>
                        <p:par>
                          <p:cTn id="213" fill="hold">
                            <p:stCondLst>
                              <p:cond delay="0"/>
                            </p:stCondLst>
                            <p:childTnLst>
                              <p:par>
                                <p:cTn id="214" presetID="53" presetClass="entr" presetSubtype="16" fill="hold" grpId="0" nodeType="clickEffect">
                                  <p:stCondLst>
                                    <p:cond delay="0"/>
                                  </p:stCondLst>
                                  <p:childTnLst>
                                    <p:set>
                                      <p:cBhvr>
                                        <p:cTn id="215" dur="1" fill="hold">
                                          <p:stCondLst>
                                            <p:cond delay="0"/>
                                          </p:stCondLst>
                                        </p:cTn>
                                        <p:tgtEl>
                                          <p:spTgt spid="44"/>
                                        </p:tgtEl>
                                        <p:attrNameLst>
                                          <p:attrName>style.visibility</p:attrName>
                                        </p:attrNameLst>
                                      </p:cBhvr>
                                      <p:to>
                                        <p:strVal val="visible"/>
                                      </p:to>
                                    </p:set>
                                    <p:anim calcmode="lin" valueType="num">
                                      <p:cBhvr>
                                        <p:cTn id="216" dur="500" fill="hold"/>
                                        <p:tgtEl>
                                          <p:spTgt spid="44"/>
                                        </p:tgtEl>
                                        <p:attrNameLst>
                                          <p:attrName>ppt_w</p:attrName>
                                        </p:attrNameLst>
                                      </p:cBhvr>
                                      <p:tavLst>
                                        <p:tav tm="0">
                                          <p:val>
                                            <p:fltVal val="0"/>
                                          </p:val>
                                        </p:tav>
                                        <p:tav tm="100000">
                                          <p:val>
                                            <p:strVal val="#ppt_w"/>
                                          </p:val>
                                        </p:tav>
                                      </p:tavLst>
                                    </p:anim>
                                    <p:anim calcmode="lin" valueType="num">
                                      <p:cBhvr>
                                        <p:cTn id="217" dur="500" fill="hold"/>
                                        <p:tgtEl>
                                          <p:spTgt spid="44"/>
                                        </p:tgtEl>
                                        <p:attrNameLst>
                                          <p:attrName>ppt_h</p:attrName>
                                        </p:attrNameLst>
                                      </p:cBhvr>
                                      <p:tavLst>
                                        <p:tav tm="0">
                                          <p:val>
                                            <p:fltVal val="0"/>
                                          </p:val>
                                        </p:tav>
                                        <p:tav tm="100000">
                                          <p:val>
                                            <p:strVal val="#ppt_h"/>
                                          </p:val>
                                        </p:tav>
                                      </p:tavLst>
                                    </p:anim>
                                    <p:animEffect transition="in" filter="fade">
                                      <p:cBhvr>
                                        <p:cTn id="218" dur="500"/>
                                        <p:tgtEl>
                                          <p:spTgt spid="44"/>
                                        </p:tgtEl>
                                      </p:cBhvr>
                                    </p:animEffect>
                                  </p:childTnLst>
                                </p:cTn>
                              </p:par>
                            </p:childTnLst>
                          </p:cTn>
                        </p:par>
                      </p:childTnLst>
                    </p:cTn>
                  </p:par>
                  <p:par>
                    <p:cTn id="219" fill="hold">
                      <p:stCondLst>
                        <p:cond delay="indefinite"/>
                      </p:stCondLst>
                      <p:childTnLst>
                        <p:par>
                          <p:cTn id="220" fill="hold">
                            <p:stCondLst>
                              <p:cond delay="0"/>
                            </p:stCondLst>
                            <p:childTnLst>
                              <p:par>
                                <p:cTn id="221" presetID="6" presetClass="entr" presetSubtype="16" fill="hold" grpId="0" nodeType="clickEffect">
                                  <p:stCondLst>
                                    <p:cond delay="0"/>
                                  </p:stCondLst>
                                  <p:childTnLst>
                                    <p:set>
                                      <p:cBhvr>
                                        <p:cTn id="222" dur="1" fill="hold">
                                          <p:stCondLst>
                                            <p:cond delay="0"/>
                                          </p:stCondLst>
                                        </p:cTn>
                                        <p:tgtEl>
                                          <p:spTgt spid="45"/>
                                        </p:tgtEl>
                                        <p:attrNameLst>
                                          <p:attrName>style.visibility</p:attrName>
                                        </p:attrNameLst>
                                      </p:cBhvr>
                                      <p:to>
                                        <p:strVal val="visible"/>
                                      </p:to>
                                    </p:set>
                                    <p:animEffect transition="in" filter="circle(in)">
                                      <p:cBhvr>
                                        <p:cTn id="223" dur="2000"/>
                                        <p:tgtEl>
                                          <p:spTgt spid="45"/>
                                        </p:tgtEl>
                                      </p:cBhvr>
                                    </p:animEffect>
                                  </p:childTnLst>
                                </p:cTn>
                              </p:par>
                            </p:childTnLst>
                          </p:cTn>
                        </p:par>
                      </p:childTnLst>
                    </p:cTn>
                  </p:par>
                  <p:par>
                    <p:cTn id="224" fill="hold">
                      <p:stCondLst>
                        <p:cond delay="indefinite"/>
                      </p:stCondLst>
                      <p:childTnLst>
                        <p:par>
                          <p:cTn id="225" fill="hold">
                            <p:stCondLst>
                              <p:cond delay="0"/>
                            </p:stCondLst>
                            <p:childTnLst>
                              <p:par>
                                <p:cTn id="226" presetID="20" presetClass="entr" presetSubtype="0" fill="hold" grpId="0" nodeType="clickEffect">
                                  <p:stCondLst>
                                    <p:cond delay="0"/>
                                  </p:stCondLst>
                                  <p:childTnLst>
                                    <p:set>
                                      <p:cBhvr>
                                        <p:cTn id="227" dur="1" fill="hold">
                                          <p:stCondLst>
                                            <p:cond delay="0"/>
                                          </p:stCondLst>
                                        </p:cTn>
                                        <p:tgtEl>
                                          <p:spTgt spid="46"/>
                                        </p:tgtEl>
                                        <p:attrNameLst>
                                          <p:attrName>style.visibility</p:attrName>
                                        </p:attrNameLst>
                                      </p:cBhvr>
                                      <p:to>
                                        <p:strVal val="visible"/>
                                      </p:to>
                                    </p:set>
                                    <p:animEffect transition="in" filter="wedge">
                                      <p:cBhvr>
                                        <p:cTn id="228" dur="20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42" grpId="0" animBg="1"/>
      <p:bldP spid="44" grpId="0" animBg="1"/>
      <p:bldP spid="45" grpId="0" animBg="1"/>
      <p:bldP spid="4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70C0"/>
                </a:solidFill>
                <a:latin typeface="Times New Roman" pitchFamily="18" charset="0"/>
                <a:cs typeface="Times New Roman" pitchFamily="18" charset="0"/>
              </a:rPr>
              <a:t>Assessment</a:t>
            </a:r>
          </a:p>
        </p:txBody>
      </p:sp>
      <p:sp>
        <p:nvSpPr>
          <p:cNvPr id="3" name="Content Placeholder 2"/>
          <p:cNvSpPr>
            <a:spLocks noGrp="1"/>
          </p:cNvSpPr>
          <p:nvPr>
            <p:ph idx="1"/>
          </p:nvPr>
        </p:nvSpPr>
        <p:spPr/>
        <p:txBody>
          <a:bodyPr>
            <a:normAutofit fontScale="70000" lnSpcReduction="20000"/>
          </a:bodyPr>
          <a:lstStyle/>
          <a:p>
            <a:r>
              <a:rPr lang="en-US" b="1" i="1" dirty="0">
                <a:solidFill>
                  <a:srgbClr val="7030A0"/>
                </a:solidFill>
                <a:latin typeface="Times New Roman" pitchFamily="18" charset="0"/>
                <a:cs typeface="Times New Roman" pitchFamily="18" charset="0"/>
              </a:rPr>
              <a:t>What is assessment?</a:t>
            </a:r>
          </a:p>
          <a:p>
            <a:pPr lvl="1"/>
            <a:r>
              <a:rPr lang="en-US" sz="3400" dirty="0">
                <a:latin typeface="Times New Roman" pitchFamily="18" charset="0"/>
                <a:cs typeface="Times New Roman" pitchFamily="18" charset="0"/>
              </a:rPr>
              <a:t>Assessment is a way of gaining some </a:t>
            </a:r>
            <a:r>
              <a:rPr lang="en-US" sz="3400" b="1" dirty="0">
                <a:latin typeface="Times New Roman" pitchFamily="18" charset="0"/>
                <a:cs typeface="Times New Roman" pitchFamily="18" charset="0"/>
              </a:rPr>
              <a:t>understanding </a:t>
            </a:r>
            <a:r>
              <a:rPr lang="en-US" sz="3400" dirty="0">
                <a:latin typeface="Times New Roman" pitchFamily="18" charset="0"/>
                <a:cs typeface="Times New Roman" pitchFamily="18" charset="0"/>
              </a:rPr>
              <a:t>of a child in order to make an </a:t>
            </a:r>
            <a:r>
              <a:rPr lang="en-US" sz="3400" b="1" dirty="0">
                <a:latin typeface="Times New Roman" pitchFamily="18" charset="0"/>
                <a:cs typeface="Times New Roman" pitchFamily="18" charset="0"/>
              </a:rPr>
              <a:t>informed </a:t>
            </a:r>
            <a:r>
              <a:rPr lang="en-US" sz="3400" b="1" dirty="0">
                <a:solidFill>
                  <a:srgbClr val="FF0000"/>
                </a:solidFill>
                <a:latin typeface="Times New Roman" pitchFamily="18" charset="0"/>
                <a:cs typeface="Times New Roman" pitchFamily="18" charset="0"/>
              </a:rPr>
              <a:t>decision</a:t>
            </a:r>
            <a:r>
              <a:rPr lang="en-US" sz="3400" b="1" dirty="0">
                <a:latin typeface="Times New Roman" pitchFamily="18" charset="0"/>
                <a:cs typeface="Times New Roman" pitchFamily="18" charset="0"/>
              </a:rPr>
              <a:t> </a:t>
            </a:r>
            <a:r>
              <a:rPr lang="en-US" sz="3400" dirty="0">
                <a:latin typeface="Times New Roman" pitchFamily="18" charset="0"/>
                <a:cs typeface="Times New Roman" pitchFamily="18" charset="0"/>
              </a:rPr>
              <a:t>(Sattler, 2001)</a:t>
            </a:r>
          </a:p>
          <a:p>
            <a:pPr lvl="1"/>
            <a:endParaRPr lang="en-US" sz="3400" dirty="0">
              <a:latin typeface="Times New Roman" pitchFamily="18" charset="0"/>
              <a:cs typeface="Times New Roman" pitchFamily="18" charset="0"/>
            </a:endParaRPr>
          </a:p>
          <a:p>
            <a:pPr lvl="1"/>
            <a:r>
              <a:rPr lang="en-US" sz="3400" dirty="0">
                <a:latin typeface="Times New Roman" pitchFamily="18" charset="0"/>
                <a:cs typeface="Times New Roman" pitchFamily="18" charset="0"/>
              </a:rPr>
              <a:t>Educational assessment is a </a:t>
            </a:r>
            <a:r>
              <a:rPr lang="en-US" sz="3400" b="1" dirty="0">
                <a:solidFill>
                  <a:srgbClr val="C00000"/>
                </a:solidFill>
                <a:latin typeface="Times New Roman" pitchFamily="18" charset="0"/>
                <a:cs typeface="Times New Roman" pitchFamily="18" charset="0"/>
              </a:rPr>
              <a:t>formal attempt </a:t>
            </a:r>
            <a:r>
              <a:rPr lang="en-US" sz="3400" dirty="0">
                <a:latin typeface="Times New Roman" pitchFamily="18" charset="0"/>
                <a:cs typeface="Times New Roman" pitchFamily="18" charset="0"/>
              </a:rPr>
              <a:t>to determine students’ status with respect to educational </a:t>
            </a:r>
            <a:r>
              <a:rPr lang="en-US" sz="3400" b="1" dirty="0">
                <a:latin typeface="Times New Roman" pitchFamily="18" charset="0"/>
                <a:cs typeface="Times New Roman" pitchFamily="18" charset="0"/>
              </a:rPr>
              <a:t>variable of interest </a:t>
            </a:r>
            <a:r>
              <a:rPr lang="en-US" sz="3400" dirty="0">
                <a:latin typeface="Times New Roman" pitchFamily="18" charset="0"/>
                <a:cs typeface="Times New Roman" pitchFamily="18" charset="0"/>
              </a:rPr>
              <a:t>(</a:t>
            </a:r>
            <a:r>
              <a:rPr lang="en-US" sz="3400" dirty="0" err="1">
                <a:latin typeface="Times New Roman" pitchFamily="18" charset="0"/>
                <a:cs typeface="Times New Roman" pitchFamily="18" charset="0"/>
              </a:rPr>
              <a:t>Popham</a:t>
            </a:r>
            <a:r>
              <a:rPr lang="en-US" sz="3400" dirty="0">
                <a:latin typeface="Times New Roman" pitchFamily="18" charset="0"/>
                <a:cs typeface="Times New Roman" pitchFamily="18" charset="0"/>
              </a:rPr>
              <a:t>, 1995)</a:t>
            </a:r>
          </a:p>
          <a:p>
            <a:pPr lvl="1"/>
            <a:endParaRPr lang="en-US" sz="3400" dirty="0">
              <a:latin typeface="Times New Roman" pitchFamily="18" charset="0"/>
              <a:cs typeface="Times New Roman" pitchFamily="18" charset="0"/>
            </a:endParaRPr>
          </a:p>
          <a:p>
            <a:pPr lvl="1"/>
            <a:r>
              <a:rPr lang="en-US" sz="3400" dirty="0">
                <a:latin typeface="Times New Roman" pitchFamily="18" charset="0"/>
                <a:cs typeface="Times New Roman" pitchFamily="18" charset="0"/>
              </a:rPr>
              <a:t>“The </a:t>
            </a:r>
            <a:r>
              <a:rPr lang="en-US" sz="3400" b="1" dirty="0">
                <a:latin typeface="Times New Roman" pitchFamily="18" charset="0"/>
                <a:cs typeface="Times New Roman" pitchFamily="18" charset="0"/>
              </a:rPr>
              <a:t>gathering and integration </a:t>
            </a:r>
            <a:r>
              <a:rPr lang="en-US" sz="3400" dirty="0">
                <a:latin typeface="Times New Roman" pitchFamily="18" charset="0"/>
                <a:cs typeface="Times New Roman" pitchFamily="18" charset="0"/>
              </a:rPr>
              <a:t>of data for the purpose of making </a:t>
            </a:r>
            <a:r>
              <a:rPr lang="en-US" sz="3400" b="1" dirty="0">
                <a:latin typeface="Times New Roman" pitchFamily="18" charset="0"/>
                <a:cs typeface="Times New Roman" pitchFamily="18" charset="0"/>
              </a:rPr>
              <a:t>evaluation</a:t>
            </a:r>
            <a:r>
              <a:rPr lang="en-US" sz="3400" dirty="0">
                <a:latin typeface="Times New Roman" pitchFamily="18" charset="0"/>
                <a:cs typeface="Times New Roman" pitchFamily="18" charset="0"/>
              </a:rPr>
              <a:t>, accomplished through the use of tools such as </a:t>
            </a:r>
            <a:r>
              <a:rPr lang="en-US" sz="3400" b="1" dirty="0">
                <a:latin typeface="Times New Roman" pitchFamily="18" charset="0"/>
                <a:cs typeface="Times New Roman" pitchFamily="18" charset="0"/>
              </a:rPr>
              <a:t>tests</a:t>
            </a:r>
            <a:r>
              <a:rPr lang="en-US" sz="3400" dirty="0">
                <a:latin typeface="Times New Roman" pitchFamily="18" charset="0"/>
                <a:cs typeface="Times New Roman" pitchFamily="18" charset="0"/>
              </a:rPr>
              <a:t>, </a:t>
            </a:r>
            <a:r>
              <a:rPr lang="en-US" sz="3400" b="1" dirty="0">
                <a:latin typeface="Times New Roman" pitchFamily="18" charset="0"/>
                <a:cs typeface="Times New Roman" pitchFamily="18" charset="0"/>
              </a:rPr>
              <a:t>interviews</a:t>
            </a:r>
            <a:r>
              <a:rPr lang="en-US" sz="3400" dirty="0">
                <a:latin typeface="Times New Roman" pitchFamily="18" charset="0"/>
                <a:cs typeface="Times New Roman" pitchFamily="18" charset="0"/>
              </a:rPr>
              <a:t>, </a:t>
            </a:r>
            <a:r>
              <a:rPr lang="en-US" sz="3400" b="1" dirty="0">
                <a:latin typeface="Times New Roman" pitchFamily="18" charset="0"/>
                <a:cs typeface="Times New Roman" pitchFamily="18" charset="0"/>
              </a:rPr>
              <a:t>case studies, observations</a:t>
            </a:r>
            <a:r>
              <a:rPr lang="en-US" sz="3400" dirty="0">
                <a:latin typeface="Times New Roman" pitchFamily="18" charset="0"/>
                <a:cs typeface="Times New Roman" pitchFamily="18" charset="0"/>
              </a:rPr>
              <a:t>, and specifically designed </a:t>
            </a:r>
            <a:r>
              <a:rPr lang="en-US" sz="3400" b="1" dirty="0">
                <a:latin typeface="Times New Roman" pitchFamily="18" charset="0"/>
                <a:cs typeface="Times New Roman" pitchFamily="18" charset="0"/>
              </a:rPr>
              <a:t>apparatuses and measurement procedures</a:t>
            </a:r>
            <a:r>
              <a:rPr lang="en-US" sz="3400" dirty="0">
                <a:latin typeface="Times New Roman" pitchFamily="18" charset="0"/>
                <a:cs typeface="Times New Roman" pitchFamily="18" charset="0"/>
              </a:rPr>
              <a:t>” Cohen &amp; </a:t>
            </a:r>
            <a:r>
              <a:rPr lang="en-US" sz="3400" dirty="0" err="1">
                <a:latin typeface="Times New Roman" pitchFamily="18" charset="0"/>
                <a:cs typeface="Times New Roman" pitchFamily="18" charset="0"/>
              </a:rPr>
              <a:t>Swerdlik</a:t>
            </a:r>
            <a:r>
              <a:rPr lang="en-US" sz="3400" dirty="0">
                <a:latin typeface="Times New Roman" pitchFamily="18" charset="0"/>
                <a:cs typeface="Times New Roman" pitchFamily="18" charset="0"/>
              </a:rPr>
              <a:t> (2005)</a:t>
            </a:r>
          </a:p>
          <a:p>
            <a:endParaRPr lang="en-US"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latin typeface="Times New Roman" pitchFamily="18" charset="0"/>
                <a:cs typeface="Times New Roman" pitchFamily="18" charset="0"/>
              </a:rPr>
              <a:t>Cognitive /intelligence Tests</a:t>
            </a:r>
          </a:p>
        </p:txBody>
      </p:sp>
      <p:sp>
        <p:nvSpPr>
          <p:cNvPr id="3" name="Content Placeholder 2"/>
          <p:cNvSpPr>
            <a:spLocks noGrp="1"/>
          </p:cNvSpPr>
          <p:nvPr>
            <p:ph idx="1"/>
          </p:nvPr>
        </p:nvSpPr>
        <p:spPr>
          <a:xfrm>
            <a:off x="0" y="1143000"/>
            <a:ext cx="9144000" cy="5715000"/>
          </a:xfrm>
        </p:spPr>
        <p:txBody>
          <a:bodyPr/>
          <a:lstStyle/>
          <a:p>
            <a:r>
              <a:rPr lang="en-US" dirty="0">
                <a:latin typeface="Times New Roman" pitchFamily="18" charset="0"/>
                <a:cs typeface="Times New Roman" pitchFamily="18" charset="0"/>
              </a:rPr>
              <a:t>Stanford-</a:t>
            </a:r>
            <a:r>
              <a:rPr lang="en-US" dirty="0" err="1">
                <a:latin typeface="Times New Roman" pitchFamily="18" charset="0"/>
                <a:cs typeface="Times New Roman" pitchFamily="18" charset="0"/>
              </a:rPr>
              <a:t>Binet</a:t>
            </a:r>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Wechsler</a:t>
            </a:r>
          </a:p>
          <a:p>
            <a:r>
              <a:rPr lang="en-US" dirty="0">
                <a:latin typeface="Times New Roman" pitchFamily="18" charset="0"/>
                <a:cs typeface="Times New Roman" pitchFamily="18" charset="0"/>
              </a:rPr>
              <a:t>WJ test of cognitive abilities</a:t>
            </a:r>
          </a:p>
          <a:p>
            <a:r>
              <a:rPr lang="en-US" dirty="0">
                <a:latin typeface="Times New Roman" pitchFamily="18" charset="0"/>
                <a:cs typeface="Times New Roman" pitchFamily="18" charset="0"/>
              </a:rPr>
              <a:t>Peabody picture vocabulary test</a:t>
            </a:r>
          </a:p>
          <a:p>
            <a:pPr>
              <a:buNone/>
            </a:pPr>
            <a:endParaRPr lang="en-US" dirty="0">
              <a:latin typeface="Times New Roman" pitchFamily="18" charset="0"/>
              <a:cs typeface="Times New Roman" pitchFamily="18" charset="0"/>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a:bodyPr>
          <a:lstStyle/>
          <a:p>
            <a:r>
              <a:rPr lang="en-US" sz="3600" b="1" dirty="0">
                <a:latin typeface="Times New Roman" pitchFamily="18" charset="0"/>
                <a:cs typeface="Times New Roman" pitchFamily="18" charset="0"/>
              </a:rPr>
              <a:t>Assessment of Reading </a:t>
            </a:r>
          </a:p>
        </p:txBody>
      </p:sp>
      <p:sp>
        <p:nvSpPr>
          <p:cNvPr id="3" name="Content Placeholder 2"/>
          <p:cNvSpPr>
            <a:spLocks noGrp="1"/>
          </p:cNvSpPr>
          <p:nvPr>
            <p:ph idx="1"/>
          </p:nvPr>
        </p:nvSpPr>
        <p:spPr>
          <a:xfrm>
            <a:off x="0" y="990600"/>
            <a:ext cx="9144000" cy="5867400"/>
          </a:xfrm>
        </p:spPr>
        <p:txBody>
          <a:bodyPr>
            <a:normAutofit fontScale="85000" lnSpcReduction="10000"/>
          </a:bodyPr>
          <a:lstStyle/>
          <a:p>
            <a:pPr>
              <a:buNone/>
            </a:pPr>
            <a:r>
              <a:rPr lang="en-US" sz="3400" dirty="0">
                <a:solidFill>
                  <a:srgbClr val="00B050"/>
                </a:solidFill>
                <a:latin typeface="Times New Roman" pitchFamily="18" charset="0"/>
                <a:cs typeface="Times New Roman" pitchFamily="18" charset="0"/>
              </a:rPr>
              <a:t>Why we assess reading? </a:t>
            </a:r>
          </a:p>
          <a:p>
            <a:pPr>
              <a:lnSpc>
                <a:spcPct val="170000"/>
              </a:lnSpc>
            </a:pPr>
            <a:r>
              <a:rPr lang="en-US" sz="3400" dirty="0">
                <a:latin typeface="Times New Roman" pitchFamily="18" charset="0"/>
                <a:cs typeface="Times New Roman" pitchFamily="18" charset="0"/>
              </a:rPr>
              <a:t>It is one of the most fundamental skills that students learn</a:t>
            </a:r>
          </a:p>
          <a:p>
            <a:pPr>
              <a:lnSpc>
                <a:spcPct val="170000"/>
              </a:lnSpc>
            </a:pPr>
            <a:r>
              <a:rPr lang="en-US" sz="3400" dirty="0">
                <a:latin typeface="Times New Roman" pitchFamily="18" charset="0"/>
                <a:cs typeface="Times New Roman" pitchFamily="18" charset="0"/>
              </a:rPr>
              <a:t>For poor readers, life in school is likely to be difficult even with appropriate curricular and testing accommodations and adaptations</a:t>
            </a:r>
          </a:p>
          <a:p>
            <a:pPr>
              <a:lnSpc>
                <a:spcPct val="170000"/>
              </a:lnSpc>
            </a:pPr>
            <a:r>
              <a:rPr lang="en-US" sz="3400" dirty="0">
                <a:latin typeface="Times New Roman" pitchFamily="18" charset="0"/>
                <a:cs typeface="Times New Roman" pitchFamily="18" charset="0"/>
              </a:rPr>
              <a:t>Life after school is likely to have constrained opportunities and less personal independence and satisfaction</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normAutofit/>
          </a:bodyPr>
          <a:lstStyle/>
          <a:p>
            <a:r>
              <a:rPr lang="en-US" dirty="0">
                <a:latin typeface="Times New Roman" pitchFamily="18" charset="0"/>
                <a:cs typeface="Times New Roman" pitchFamily="18" charset="0"/>
              </a:rPr>
              <a:t>Con….</a:t>
            </a:r>
          </a:p>
        </p:txBody>
      </p:sp>
      <p:sp>
        <p:nvSpPr>
          <p:cNvPr id="3" name="Content Placeholder 2"/>
          <p:cNvSpPr>
            <a:spLocks noGrp="1"/>
          </p:cNvSpPr>
          <p:nvPr>
            <p:ph idx="1"/>
          </p:nvPr>
        </p:nvSpPr>
        <p:spPr>
          <a:xfrm>
            <a:off x="0" y="1066800"/>
            <a:ext cx="9144000" cy="5791200"/>
          </a:xfrm>
        </p:spPr>
        <p:txBody>
          <a:bodyPr>
            <a:normAutofit/>
          </a:bodyPr>
          <a:lstStyle/>
          <a:p>
            <a:pPr algn="just">
              <a:lnSpc>
                <a:spcPct val="170000"/>
              </a:lnSpc>
            </a:pPr>
            <a:r>
              <a:rPr lang="en-US" dirty="0">
                <a:latin typeface="Times New Roman" pitchFamily="18" charset="0"/>
                <a:cs typeface="Times New Roman" pitchFamily="18" charset="0"/>
              </a:rPr>
              <a:t>Students who have not learned to read fluently by the end of third grade are unlikely ever to read fluently (Adams, 1990)</a:t>
            </a:r>
          </a:p>
          <a:p>
            <a:pPr algn="just">
              <a:lnSpc>
                <a:spcPct val="170000"/>
              </a:lnSpc>
            </a:pPr>
            <a:r>
              <a:rPr lang="en-US" dirty="0">
                <a:latin typeface="Times New Roman" pitchFamily="18" charset="0"/>
                <a:cs typeface="Times New Roman" pitchFamily="18" charset="0"/>
              </a:rPr>
              <a:t>Students’ development of reading skills is closely monitored in order to identify those with problems early enough to enable remediation</a:t>
            </a:r>
          </a:p>
          <a:p>
            <a:pPr algn="just"/>
            <a:endParaRPr lang="en-US" dirty="0"/>
          </a:p>
          <a:p>
            <a:pPr algn="just"/>
            <a:endParaRPr lang="en-US"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rmAutofit/>
          </a:bodyPr>
          <a:lstStyle/>
          <a:p>
            <a:r>
              <a:rPr lang="en-US" sz="3600" b="1" dirty="0">
                <a:latin typeface="Times New Roman" pitchFamily="18" charset="0"/>
                <a:cs typeface="Times New Roman" pitchFamily="18" charset="0"/>
              </a:rPr>
              <a:t>Assessment of Reading </a:t>
            </a:r>
          </a:p>
        </p:txBody>
      </p:sp>
      <p:sp>
        <p:nvSpPr>
          <p:cNvPr id="3" name="Content Placeholder 2"/>
          <p:cNvSpPr>
            <a:spLocks noGrp="1"/>
          </p:cNvSpPr>
          <p:nvPr>
            <p:ph idx="1"/>
          </p:nvPr>
        </p:nvSpPr>
        <p:spPr>
          <a:xfrm>
            <a:off x="0" y="1066800"/>
            <a:ext cx="9144000" cy="5791200"/>
          </a:xfrm>
        </p:spPr>
        <p:txBody>
          <a:bodyPr>
            <a:noAutofit/>
          </a:bodyPr>
          <a:lstStyle/>
          <a:p>
            <a:pPr>
              <a:buNone/>
            </a:pPr>
            <a:r>
              <a:rPr lang="en-US" dirty="0">
                <a:latin typeface="Times New Roman" pitchFamily="18" charset="0"/>
                <a:cs typeface="Times New Roman" pitchFamily="18" charset="0"/>
              </a:rPr>
              <a:t>Diagnostic reading tests are used primarily to improve two educational decisions</a:t>
            </a:r>
          </a:p>
          <a:p>
            <a:r>
              <a:rPr lang="en-US" dirty="0">
                <a:solidFill>
                  <a:srgbClr val="C00000"/>
                </a:solidFill>
                <a:latin typeface="Times New Roman" pitchFamily="18" charset="0"/>
                <a:cs typeface="Times New Roman" pitchFamily="18" charset="0"/>
              </a:rPr>
              <a:t>First,</a:t>
            </a:r>
            <a:r>
              <a:rPr lang="en-US" dirty="0">
                <a:latin typeface="Times New Roman" pitchFamily="18" charset="0"/>
                <a:cs typeface="Times New Roman" pitchFamily="18" charset="0"/>
              </a:rPr>
              <a:t> To identify children who are experiencing difficulty in learning to read</a:t>
            </a:r>
          </a:p>
          <a:p>
            <a:pPr lvl="2"/>
            <a:r>
              <a:rPr lang="en-US" dirty="0">
                <a:latin typeface="Times New Roman" pitchFamily="18" charset="0"/>
                <a:cs typeface="Times New Roman" pitchFamily="18" charset="0"/>
              </a:rPr>
              <a:t>In this case, tests identify a student’s strengths and weaknesses so that educators can plan appropriate interventions</a:t>
            </a:r>
          </a:p>
          <a:p>
            <a:r>
              <a:rPr lang="en-US" dirty="0">
                <a:solidFill>
                  <a:srgbClr val="C00000"/>
                </a:solidFill>
                <a:latin typeface="Times New Roman" pitchFamily="18" charset="0"/>
                <a:cs typeface="Times New Roman" pitchFamily="18" charset="0"/>
              </a:rPr>
              <a:t>Second</a:t>
            </a:r>
            <a:r>
              <a:rPr lang="en-US" dirty="0">
                <a:latin typeface="Times New Roman" pitchFamily="18" charset="0"/>
                <a:cs typeface="Times New Roman" pitchFamily="18" charset="0"/>
              </a:rPr>
              <a:t>, they are given to ascertain a student’s initial or continuing eligibility for special services</a:t>
            </a:r>
          </a:p>
          <a:p>
            <a:r>
              <a:rPr lang="en-US" dirty="0">
                <a:latin typeface="Times New Roman" pitchFamily="18" charset="0"/>
                <a:cs typeface="Times New Roman" pitchFamily="18" charset="0"/>
              </a:rPr>
              <a:t>Diagnostic reading tests may also be administered to evaluate the effects of instruction</a:t>
            </a:r>
          </a:p>
          <a:p>
            <a:endParaRPr lang="en-US" dirty="0">
              <a:latin typeface="Times New Roman" pitchFamily="18" charset="0"/>
              <a:cs typeface="Times New Roman" pitchFamily="18" charset="0"/>
            </a:endParaRP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p:spPr>
        <p:txBody>
          <a:bodyPr>
            <a:noAutofit/>
          </a:bodyPr>
          <a:lstStyle/>
          <a:p>
            <a:r>
              <a:rPr lang="en-US" sz="3600" b="1" dirty="0">
                <a:latin typeface="Times New Roman" pitchFamily="18" charset="0"/>
                <a:cs typeface="Times New Roman" pitchFamily="18" charset="0"/>
              </a:rPr>
              <a:t>Skills Assessed by Diagnostic Reading Tests</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0" y="914400"/>
            <a:ext cx="9144000" cy="5943600"/>
          </a:xfrm>
        </p:spPr>
        <p:txBody>
          <a:bodyPr>
            <a:noAutofit/>
          </a:bodyPr>
          <a:lstStyle/>
          <a:p>
            <a:r>
              <a:rPr lang="en-US" dirty="0">
                <a:latin typeface="Times New Roman" pitchFamily="18" charset="0"/>
                <a:cs typeface="Times New Roman" pitchFamily="18" charset="0"/>
              </a:rPr>
              <a:t>Good readers are fluent</a:t>
            </a:r>
          </a:p>
          <a:p>
            <a:pPr lvl="3"/>
            <a:r>
              <a:rPr lang="en-US" sz="2800" dirty="0">
                <a:latin typeface="Times New Roman" pitchFamily="18" charset="0"/>
                <a:cs typeface="Times New Roman" pitchFamily="18" charset="0"/>
              </a:rPr>
              <a:t>they recognize words quickly </a:t>
            </a:r>
          </a:p>
          <a:p>
            <a:pPr lvl="3"/>
            <a:r>
              <a:rPr lang="en-US" sz="2800" dirty="0">
                <a:latin typeface="Times New Roman" pitchFamily="18" charset="0"/>
                <a:cs typeface="Times New Roman" pitchFamily="18" charset="0"/>
              </a:rPr>
              <a:t>and are in a good position to construct meaning of sentences and paragraphs</a:t>
            </a:r>
          </a:p>
          <a:p>
            <a:r>
              <a:rPr lang="en-US" dirty="0">
                <a:latin typeface="Times New Roman" pitchFamily="18" charset="0"/>
                <a:cs typeface="Times New Roman" pitchFamily="18" charset="0"/>
              </a:rPr>
              <a:t>Reading requires to say the word that is printed on the page correctly</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lstStyle/>
          <a:p>
            <a:r>
              <a:rPr lang="en-US" dirty="0">
                <a:latin typeface="Times New Roman" pitchFamily="18" charset="0"/>
                <a:cs typeface="Times New Roman" pitchFamily="18" charset="0"/>
              </a:rPr>
              <a:t>Con…</a:t>
            </a:r>
          </a:p>
        </p:txBody>
      </p:sp>
      <p:sp>
        <p:nvSpPr>
          <p:cNvPr id="3" name="Content Placeholder 2"/>
          <p:cNvSpPr>
            <a:spLocks noGrp="1"/>
          </p:cNvSpPr>
          <p:nvPr>
            <p:ph idx="1"/>
          </p:nvPr>
        </p:nvSpPr>
        <p:spPr>
          <a:xfrm>
            <a:off x="0" y="990600"/>
            <a:ext cx="9144000" cy="5867400"/>
          </a:xfrm>
        </p:spPr>
        <p:txBody>
          <a:bodyPr>
            <a:normAutofit/>
          </a:bodyPr>
          <a:lstStyle/>
          <a:p>
            <a:r>
              <a:rPr lang="en-US" dirty="0">
                <a:latin typeface="Times New Roman" pitchFamily="18" charset="0"/>
                <a:cs typeface="Times New Roman" pitchFamily="18" charset="0"/>
              </a:rPr>
              <a:t>Reading comprehension</a:t>
            </a:r>
          </a:p>
          <a:p>
            <a:pPr lvl="3"/>
            <a:r>
              <a:rPr lang="en-US" sz="2400" i="1" dirty="0">
                <a:latin typeface="Times New Roman" pitchFamily="18" charset="0"/>
                <a:cs typeface="Times New Roman" pitchFamily="18" charset="0"/>
              </a:rPr>
              <a:t>Literal comprehension (</a:t>
            </a:r>
            <a:r>
              <a:rPr lang="en-US" sz="2400" dirty="0">
                <a:latin typeface="Times New Roman" pitchFamily="18" charset="0"/>
                <a:cs typeface="Times New Roman" pitchFamily="18" charset="0"/>
              </a:rPr>
              <a:t>understanding the information that is explicit) </a:t>
            </a:r>
            <a:endParaRPr lang="en-US" sz="2400" i="1" dirty="0">
              <a:latin typeface="Times New Roman" pitchFamily="18" charset="0"/>
              <a:cs typeface="Times New Roman" pitchFamily="18" charset="0"/>
            </a:endParaRPr>
          </a:p>
          <a:p>
            <a:pPr lvl="3"/>
            <a:r>
              <a:rPr lang="en-US" sz="2400" i="1" dirty="0">
                <a:latin typeface="Times New Roman" pitchFamily="18" charset="0"/>
                <a:cs typeface="Times New Roman" pitchFamily="18" charset="0"/>
              </a:rPr>
              <a:t>Inferential comprehension (</a:t>
            </a:r>
            <a:r>
              <a:rPr lang="en-US" sz="2400" dirty="0">
                <a:latin typeface="Times New Roman" pitchFamily="18" charset="0"/>
                <a:cs typeface="Times New Roman" pitchFamily="18" charset="0"/>
              </a:rPr>
              <a:t>interpreting, synthesizing, or extending) </a:t>
            </a:r>
            <a:endParaRPr lang="en-US" sz="2400" i="1" dirty="0">
              <a:latin typeface="Times New Roman" pitchFamily="18" charset="0"/>
              <a:cs typeface="Times New Roman" pitchFamily="18" charset="0"/>
            </a:endParaRPr>
          </a:p>
          <a:p>
            <a:pPr lvl="3"/>
            <a:r>
              <a:rPr lang="en-US" sz="2400" i="1" dirty="0">
                <a:latin typeface="Times New Roman" pitchFamily="18" charset="0"/>
                <a:cs typeface="Times New Roman" pitchFamily="18" charset="0"/>
              </a:rPr>
              <a:t>Critical comprehension (</a:t>
            </a:r>
            <a:r>
              <a:rPr lang="en-US" sz="2400" dirty="0">
                <a:latin typeface="Times New Roman" pitchFamily="18" charset="0"/>
                <a:cs typeface="Times New Roman" pitchFamily="18" charset="0"/>
              </a:rPr>
              <a:t>analyzing, evaluating, and making judgments) </a:t>
            </a:r>
            <a:endParaRPr lang="en-US" sz="2400" i="1" dirty="0">
              <a:latin typeface="Times New Roman" pitchFamily="18" charset="0"/>
              <a:cs typeface="Times New Roman" pitchFamily="18" charset="0"/>
            </a:endParaRPr>
          </a:p>
          <a:p>
            <a:pPr lvl="3"/>
            <a:r>
              <a:rPr lang="en-US" sz="2400" i="1" dirty="0">
                <a:latin typeface="Times New Roman" pitchFamily="18" charset="0"/>
                <a:cs typeface="Times New Roman" pitchFamily="18" charset="0"/>
              </a:rPr>
              <a:t>Affective comprehension (</a:t>
            </a:r>
            <a:r>
              <a:rPr lang="en-US" sz="2400" dirty="0">
                <a:latin typeface="Times New Roman" pitchFamily="18" charset="0"/>
                <a:cs typeface="Times New Roman" pitchFamily="18" charset="0"/>
              </a:rPr>
              <a:t>personal and emotional responses to the material) </a:t>
            </a:r>
            <a:endParaRPr lang="en-US" sz="2400" i="1" dirty="0">
              <a:latin typeface="Times New Roman" pitchFamily="18" charset="0"/>
              <a:cs typeface="Times New Roman" pitchFamily="18" charset="0"/>
            </a:endParaRPr>
          </a:p>
          <a:p>
            <a:pPr lvl="3"/>
            <a:r>
              <a:rPr lang="en-US" sz="2400" i="1" dirty="0">
                <a:latin typeface="Times New Roman" pitchFamily="18" charset="0"/>
                <a:cs typeface="Times New Roman" pitchFamily="18" charset="0"/>
              </a:rPr>
              <a:t>Lexical comprehension (</a:t>
            </a:r>
            <a:r>
              <a:rPr lang="en-US" sz="2400" dirty="0">
                <a:latin typeface="Times New Roman" pitchFamily="18" charset="0"/>
                <a:cs typeface="Times New Roman" pitchFamily="18" charset="0"/>
              </a:rPr>
              <a:t>knowing the meaning of key vocabulary words)</a:t>
            </a:r>
          </a:p>
          <a:p>
            <a:endParaRPr lang="en-US" dirty="0">
              <a:latin typeface="Times New Roman" pitchFamily="18" charset="0"/>
              <a:cs typeface="Times New Roman" pitchFamily="18" charset="0"/>
            </a:endParaRPr>
          </a:p>
          <a:p>
            <a:endParaRPr lang="en-US"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noAutofit/>
          </a:bodyPr>
          <a:lstStyle/>
          <a:p>
            <a:r>
              <a:rPr lang="en-US" sz="3600" b="1" dirty="0">
                <a:latin typeface="Times New Roman" pitchFamily="18" charset="0"/>
                <a:cs typeface="Times New Roman" pitchFamily="18" charset="0"/>
              </a:rPr>
              <a:t>Skills Assessed by Diagnostic Reading Tests</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0" y="990600"/>
            <a:ext cx="9144000" cy="5486400"/>
          </a:xfrm>
        </p:spPr>
        <p:txBody>
          <a:bodyPr/>
          <a:lstStyle/>
          <a:p>
            <a:r>
              <a:rPr lang="en-US" dirty="0">
                <a:latin typeface="Times New Roman" pitchFamily="18" charset="0"/>
                <a:cs typeface="Times New Roman" pitchFamily="18" charset="0"/>
              </a:rPr>
              <a:t>Word-attack, or word analysis skills </a:t>
            </a:r>
          </a:p>
          <a:p>
            <a:pPr>
              <a:buNone/>
            </a:pPr>
            <a:r>
              <a:rPr lang="en-US" sz="2400" dirty="0">
                <a:latin typeface="Times New Roman" pitchFamily="18" charset="0"/>
                <a:cs typeface="Times New Roman" pitchFamily="18" charset="0"/>
              </a:rPr>
              <a:t>               -Those used to derive the </a:t>
            </a:r>
            <a:r>
              <a:rPr lang="en-US" sz="2400" b="1" dirty="0">
                <a:latin typeface="Times New Roman" pitchFamily="18" charset="0"/>
                <a:cs typeface="Times New Roman" pitchFamily="18" charset="0"/>
              </a:rPr>
              <a:t>pronunciation</a:t>
            </a:r>
            <a:r>
              <a:rPr lang="en-US" sz="2400" dirty="0">
                <a:latin typeface="Times New Roman" pitchFamily="18" charset="0"/>
                <a:cs typeface="Times New Roman" pitchFamily="18" charset="0"/>
              </a:rPr>
              <a:t> or meaning of a word</a:t>
            </a:r>
          </a:p>
          <a:p>
            <a:pPr>
              <a:buNone/>
            </a:pPr>
            <a:r>
              <a:rPr lang="en-US" sz="2400" dirty="0">
                <a:latin typeface="Times New Roman" pitchFamily="18" charset="0"/>
                <a:cs typeface="Times New Roman" pitchFamily="18" charset="0"/>
              </a:rPr>
              <a:t>                 through phonic analysis, structural analysis, or context cues</a:t>
            </a:r>
          </a:p>
          <a:p>
            <a:r>
              <a:rPr lang="en-US" dirty="0">
                <a:latin typeface="Times New Roman" pitchFamily="18" charset="0"/>
                <a:cs typeface="Times New Roman" pitchFamily="18" charset="0"/>
              </a:rPr>
              <a:t>Word Recognition Skills</a:t>
            </a:r>
          </a:p>
          <a:p>
            <a:endParaRPr lang="en-US"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normAutofit/>
          </a:bodyPr>
          <a:lstStyle/>
          <a:p>
            <a:r>
              <a:rPr lang="en-US" sz="4000" dirty="0">
                <a:latin typeface="Times New Roman" pitchFamily="18" charset="0"/>
                <a:cs typeface="Times New Roman" pitchFamily="18" charset="0"/>
              </a:rPr>
              <a:t>Example of a Specific Reading Test </a:t>
            </a:r>
          </a:p>
        </p:txBody>
      </p:sp>
      <p:sp>
        <p:nvSpPr>
          <p:cNvPr id="3" name="Content Placeholder 2"/>
          <p:cNvSpPr>
            <a:spLocks noGrp="1"/>
          </p:cNvSpPr>
          <p:nvPr>
            <p:ph idx="1"/>
          </p:nvPr>
        </p:nvSpPr>
        <p:spPr>
          <a:xfrm>
            <a:off x="0" y="914400"/>
            <a:ext cx="9144000" cy="5791200"/>
          </a:xfrm>
        </p:spPr>
        <p:txBody>
          <a:bodyPr>
            <a:normAutofit fontScale="92500" lnSpcReduction="20000"/>
          </a:bodyPr>
          <a:lstStyle/>
          <a:p>
            <a:pPr>
              <a:buNone/>
            </a:pPr>
            <a:r>
              <a:rPr lang="en-US" b="1" dirty="0">
                <a:solidFill>
                  <a:srgbClr val="00B050"/>
                </a:solidFill>
                <a:latin typeface="Times New Roman" pitchFamily="18" charset="0"/>
                <a:cs typeface="Times New Roman" pitchFamily="18" charset="0"/>
              </a:rPr>
              <a:t>Group Reading Assessment and Diagnostic</a:t>
            </a:r>
          </a:p>
          <a:p>
            <a:pPr>
              <a:buNone/>
            </a:pPr>
            <a:r>
              <a:rPr lang="en-US" b="1" dirty="0">
                <a:solidFill>
                  <a:srgbClr val="00B050"/>
                </a:solidFill>
                <a:latin typeface="Times New Roman" pitchFamily="18" charset="0"/>
                <a:cs typeface="Times New Roman" pitchFamily="18" charset="0"/>
              </a:rPr>
              <a:t>Evaluation (GRADE)</a:t>
            </a:r>
          </a:p>
          <a:p>
            <a:r>
              <a:rPr lang="en-US" dirty="0">
                <a:latin typeface="Times New Roman" pitchFamily="18" charset="0"/>
                <a:cs typeface="Times New Roman" pitchFamily="18" charset="0"/>
              </a:rPr>
              <a:t>It is a norm-referenced test of reading achievement </a:t>
            </a:r>
          </a:p>
          <a:p>
            <a:r>
              <a:rPr lang="en-US" dirty="0">
                <a:latin typeface="Times New Roman" pitchFamily="18" charset="0"/>
                <a:cs typeface="Times New Roman" pitchFamily="18" charset="0"/>
              </a:rPr>
              <a:t>Can be administered individually or in group</a:t>
            </a:r>
          </a:p>
          <a:p>
            <a:r>
              <a:rPr lang="en-US" dirty="0">
                <a:latin typeface="Times New Roman" pitchFamily="18" charset="0"/>
                <a:cs typeface="Times New Roman" pitchFamily="18" charset="0"/>
              </a:rPr>
              <a:t>It is designed to be used for students between the ages of 4 years and 18 years</a:t>
            </a:r>
          </a:p>
          <a:p>
            <a:r>
              <a:rPr lang="en-US" dirty="0">
                <a:latin typeface="Times New Roman" pitchFamily="18" charset="0"/>
                <a:cs typeface="Times New Roman" pitchFamily="18" charset="0"/>
              </a:rPr>
              <a:t>Five components of reading are assessed</a:t>
            </a:r>
          </a:p>
          <a:p>
            <a:pPr lvl="2"/>
            <a:r>
              <a:rPr lang="en-US" dirty="0">
                <a:latin typeface="Times New Roman" pitchFamily="18" charset="0"/>
                <a:cs typeface="Times New Roman" pitchFamily="18" charset="0"/>
              </a:rPr>
              <a:t>Pre-reading</a:t>
            </a:r>
          </a:p>
          <a:p>
            <a:pPr lvl="2"/>
            <a:r>
              <a:rPr lang="en-US" dirty="0">
                <a:latin typeface="Times New Roman" pitchFamily="18" charset="0"/>
                <a:cs typeface="Times New Roman" pitchFamily="18" charset="0"/>
              </a:rPr>
              <a:t>Reading readiness</a:t>
            </a:r>
          </a:p>
          <a:p>
            <a:pPr lvl="2"/>
            <a:r>
              <a:rPr lang="en-US" dirty="0">
                <a:latin typeface="Times New Roman" pitchFamily="18" charset="0"/>
                <a:cs typeface="Times New Roman" pitchFamily="18" charset="0"/>
              </a:rPr>
              <a:t>Vocabulary</a:t>
            </a:r>
          </a:p>
          <a:p>
            <a:pPr lvl="2"/>
            <a:r>
              <a:rPr lang="en-US" dirty="0">
                <a:latin typeface="Times New Roman" pitchFamily="18" charset="0"/>
                <a:cs typeface="Times New Roman" pitchFamily="18" charset="0"/>
              </a:rPr>
              <a:t>Comprehension</a:t>
            </a:r>
          </a:p>
          <a:p>
            <a:pPr lvl="2"/>
            <a:r>
              <a:rPr lang="en-US" dirty="0">
                <a:latin typeface="Times New Roman" pitchFamily="18" charset="0"/>
                <a:cs typeface="Times New Roman" pitchFamily="18" charset="0"/>
              </a:rPr>
              <a:t>Oral language</a:t>
            </a:r>
          </a:p>
          <a:p>
            <a:r>
              <a:rPr lang="en-US" dirty="0">
                <a:latin typeface="Times New Roman" pitchFamily="18" charset="0"/>
                <a:cs typeface="Times New Roman" pitchFamily="18" charset="0"/>
              </a:rPr>
              <a:t>You can read about the sub-tests, scoring, norm, validity and reliability </a:t>
            </a:r>
          </a:p>
          <a:p>
            <a:endParaRPr lang="en-US"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normAutofit/>
          </a:bodyPr>
          <a:lstStyle/>
          <a:p>
            <a:r>
              <a:rPr lang="en-US" sz="4000" b="1" dirty="0">
                <a:latin typeface="Times New Roman" pitchFamily="18" charset="0"/>
                <a:cs typeface="Times New Roman" pitchFamily="18" charset="0"/>
              </a:rPr>
              <a:t>Assessment of Mathematics</a:t>
            </a:r>
          </a:p>
        </p:txBody>
      </p:sp>
      <p:sp>
        <p:nvSpPr>
          <p:cNvPr id="3" name="Content Placeholder 2"/>
          <p:cNvSpPr>
            <a:spLocks noGrp="1"/>
          </p:cNvSpPr>
          <p:nvPr>
            <p:ph idx="1"/>
          </p:nvPr>
        </p:nvSpPr>
        <p:spPr>
          <a:xfrm>
            <a:off x="0" y="762000"/>
            <a:ext cx="9144000" cy="5364163"/>
          </a:xfrm>
        </p:spPr>
        <p:txBody>
          <a:bodyPr>
            <a:normAutofit/>
          </a:bodyPr>
          <a:lstStyle/>
          <a:p>
            <a:pPr>
              <a:buNone/>
            </a:pPr>
            <a:r>
              <a:rPr lang="en-US" b="1" dirty="0">
                <a:solidFill>
                  <a:srgbClr val="00B050"/>
                </a:solidFill>
                <a:latin typeface="Times New Roman" pitchFamily="18" charset="0"/>
                <a:cs typeface="Times New Roman" pitchFamily="18" charset="0"/>
              </a:rPr>
              <a:t>Why Do We Assess Mathematics?</a:t>
            </a:r>
          </a:p>
          <a:p>
            <a:r>
              <a:rPr lang="en-US" dirty="0">
                <a:latin typeface="Times New Roman" pitchFamily="18" charset="0"/>
                <a:cs typeface="Times New Roman" pitchFamily="18" charset="0"/>
              </a:rPr>
              <a:t>There are several reasons to assess mathematics skills</a:t>
            </a:r>
          </a:p>
          <a:p>
            <a:pPr lvl="2"/>
            <a:r>
              <a:rPr lang="en-US" dirty="0">
                <a:latin typeface="Times New Roman" pitchFamily="18" charset="0"/>
                <a:cs typeface="Times New Roman" pitchFamily="18" charset="0"/>
              </a:rPr>
              <a:t>Teachers and intervention-assistance teams can ascertain a student’s mastery of specific math skills and plan individualized math instruction</a:t>
            </a:r>
          </a:p>
          <a:p>
            <a:pPr lvl="2"/>
            <a:r>
              <a:rPr lang="en-US" dirty="0">
                <a:latin typeface="Times New Roman" pitchFamily="18" charset="0"/>
                <a:cs typeface="Times New Roman" pitchFamily="18" charset="0"/>
              </a:rPr>
              <a:t> Provide teachers with specific information on the kinds of items students in their classes pass and fail</a:t>
            </a:r>
          </a:p>
          <a:p>
            <a:pPr lvl="2"/>
            <a:r>
              <a:rPr lang="en-US" dirty="0">
                <a:latin typeface="Times New Roman" pitchFamily="18" charset="0"/>
                <a:cs typeface="Times New Roman" pitchFamily="18" charset="0"/>
              </a:rPr>
              <a:t>All school programs teach math facts and concepts and teachers need to know whether pupils have mastered those facts and concepts </a:t>
            </a:r>
          </a:p>
          <a:p>
            <a:pPr lvl="2"/>
            <a:r>
              <a:rPr lang="en-US" dirty="0">
                <a:latin typeface="Times New Roman" pitchFamily="18" charset="0"/>
                <a:cs typeface="Times New Roman" pitchFamily="18" charset="0"/>
              </a:rPr>
              <a:t>Used to make exceptionality and eligibility decisions</a:t>
            </a:r>
          </a:p>
          <a:p>
            <a:endParaRPr lang="en-US" dirty="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Autofit/>
          </a:bodyPr>
          <a:lstStyle/>
          <a:p>
            <a:r>
              <a:rPr lang="en-US" sz="3200" b="1" dirty="0">
                <a:latin typeface="Times New Roman" pitchFamily="18" charset="0"/>
                <a:cs typeface="Times New Roman" pitchFamily="18" charset="0"/>
              </a:rPr>
              <a:t>Behaviors Sampled by Mathematics Tests</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143000"/>
            <a:ext cx="8229600" cy="4983163"/>
          </a:xfrm>
        </p:spPr>
        <p:txBody>
          <a:bodyPr>
            <a:noAutofit/>
          </a:bodyPr>
          <a:lstStyle/>
          <a:p>
            <a:r>
              <a:rPr lang="en-US" dirty="0">
                <a:solidFill>
                  <a:srgbClr val="00B050"/>
                </a:solidFill>
                <a:latin typeface="Times New Roman" pitchFamily="18" charset="0"/>
                <a:cs typeface="Times New Roman" pitchFamily="18" charset="0"/>
              </a:rPr>
              <a:t>Number and Operations</a:t>
            </a:r>
          </a:p>
          <a:p>
            <a:r>
              <a:rPr lang="en-US" dirty="0">
                <a:solidFill>
                  <a:srgbClr val="00B050"/>
                </a:solidFill>
                <a:latin typeface="Times New Roman" pitchFamily="18" charset="0"/>
                <a:cs typeface="Times New Roman" pitchFamily="18" charset="0"/>
              </a:rPr>
              <a:t>Algebra</a:t>
            </a:r>
          </a:p>
          <a:p>
            <a:r>
              <a:rPr lang="en-US" dirty="0">
                <a:solidFill>
                  <a:srgbClr val="00B050"/>
                </a:solidFill>
                <a:latin typeface="Times New Roman" pitchFamily="18" charset="0"/>
                <a:cs typeface="Times New Roman" pitchFamily="18" charset="0"/>
              </a:rPr>
              <a:t>Geometry</a:t>
            </a:r>
          </a:p>
          <a:p>
            <a:r>
              <a:rPr lang="en-US" dirty="0">
                <a:solidFill>
                  <a:srgbClr val="00B050"/>
                </a:solidFill>
                <a:latin typeface="Times New Roman" pitchFamily="18" charset="0"/>
                <a:cs typeface="Times New Roman" pitchFamily="18" charset="0"/>
              </a:rPr>
              <a:t>Measurement</a:t>
            </a:r>
          </a:p>
          <a:p>
            <a:r>
              <a:rPr lang="en-US" dirty="0">
                <a:solidFill>
                  <a:srgbClr val="00B050"/>
                </a:solidFill>
                <a:latin typeface="Times New Roman" pitchFamily="18" charset="0"/>
                <a:cs typeface="Times New Roman" pitchFamily="18" charset="0"/>
              </a:rPr>
              <a:t>Data Analysis and Probability</a:t>
            </a:r>
          </a:p>
          <a:p>
            <a:endParaRPr lang="en-US"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itchFamily="18" charset="0"/>
                <a:cs typeface="Times New Roman" pitchFamily="18" charset="0"/>
              </a:rPr>
              <a:t>Assessment Cont’d	</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0000" lnSpcReduction="20000"/>
          </a:bodyPr>
          <a:lstStyle/>
          <a:p>
            <a:pPr algn="just"/>
            <a:r>
              <a:rPr lang="en-US" sz="4000" b="1" i="1" dirty="0">
                <a:solidFill>
                  <a:srgbClr val="C00000"/>
                </a:solidFill>
                <a:latin typeface="Times New Roman" pitchFamily="18" charset="0"/>
                <a:cs typeface="Times New Roman" pitchFamily="18" charset="0"/>
              </a:rPr>
              <a:t>Assessment</a:t>
            </a:r>
            <a:r>
              <a:rPr lang="en-US" dirty="0">
                <a:latin typeface="Times New Roman" pitchFamily="18" charset="0"/>
                <a:cs typeface="Times New Roman" pitchFamily="18" charset="0"/>
              </a:rPr>
              <a:t> is a global term for </a:t>
            </a:r>
            <a:r>
              <a:rPr lang="en-US" b="1" dirty="0">
                <a:latin typeface="Times New Roman" pitchFamily="18" charset="0"/>
                <a:cs typeface="Times New Roman" pitchFamily="18" charset="0"/>
              </a:rPr>
              <a:t>observing</a:t>
            </a:r>
            <a:r>
              <a:rPr lang="en-US" dirty="0">
                <a:latin typeface="Times New Roman" pitchFamily="18" charset="0"/>
                <a:cs typeface="Times New Roman" pitchFamily="18" charset="0"/>
              </a:rPr>
              <a:t>, </a:t>
            </a:r>
            <a:r>
              <a:rPr lang="en-US" b="1" dirty="0">
                <a:latin typeface="Times New Roman" pitchFamily="18" charset="0"/>
                <a:cs typeface="Times New Roman" pitchFamily="18" charset="0"/>
              </a:rPr>
              <a:t>gathering</a:t>
            </a:r>
            <a:r>
              <a:rPr lang="en-US" dirty="0">
                <a:latin typeface="Times New Roman" pitchFamily="18" charset="0"/>
                <a:cs typeface="Times New Roman" pitchFamily="18" charset="0"/>
              </a:rPr>
              <a:t>, </a:t>
            </a:r>
            <a:r>
              <a:rPr lang="en-US" b="1" dirty="0">
                <a:latin typeface="Times New Roman" pitchFamily="18" charset="0"/>
                <a:cs typeface="Times New Roman" pitchFamily="18" charset="0"/>
              </a:rPr>
              <a:t>recording</a:t>
            </a:r>
            <a:r>
              <a:rPr lang="en-US" dirty="0">
                <a:latin typeface="Times New Roman" pitchFamily="18" charset="0"/>
                <a:cs typeface="Times New Roman" pitchFamily="18" charset="0"/>
              </a:rPr>
              <a:t> and </a:t>
            </a:r>
            <a:r>
              <a:rPr lang="en-US" b="1" dirty="0">
                <a:latin typeface="Times New Roman" pitchFamily="18" charset="0"/>
                <a:cs typeface="Times New Roman" pitchFamily="18" charset="0"/>
              </a:rPr>
              <a:t>interpreting </a:t>
            </a:r>
            <a:r>
              <a:rPr lang="en-US" dirty="0">
                <a:solidFill>
                  <a:srgbClr val="FF0000"/>
                </a:solidFill>
                <a:latin typeface="Times New Roman" pitchFamily="18" charset="0"/>
                <a:cs typeface="Times New Roman" pitchFamily="18" charset="0"/>
              </a:rPr>
              <a:t>information</a:t>
            </a:r>
            <a:r>
              <a:rPr lang="en-US" dirty="0">
                <a:latin typeface="Times New Roman" pitchFamily="18" charset="0"/>
                <a:cs typeface="Times New Roman" pitchFamily="18" charset="0"/>
              </a:rPr>
              <a:t> to answer questions and make </a:t>
            </a:r>
            <a:r>
              <a:rPr lang="en-US" b="1" dirty="0">
                <a:latin typeface="Times New Roman" pitchFamily="18" charset="0"/>
                <a:cs typeface="Times New Roman" pitchFamily="18" charset="0"/>
              </a:rPr>
              <a:t>legal and instructional </a:t>
            </a:r>
            <a:r>
              <a:rPr lang="en-US" dirty="0">
                <a:solidFill>
                  <a:srgbClr val="FF0000"/>
                </a:solidFill>
                <a:latin typeface="Times New Roman" pitchFamily="18" charset="0"/>
                <a:cs typeface="Times New Roman" pitchFamily="18" charset="0"/>
              </a:rPr>
              <a:t>decisions</a:t>
            </a:r>
            <a:r>
              <a:rPr lang="en-US" dirty="0">
                <a:latin typeface="Times New Roman" pitchFamily="18" charset="0"/>
                <a:cs typeface="Times New Roman" pitchFamily="18" charset="0"/>
              </a:rPr>
              <a:t> about students.”(Cohen &amp; </a:t>
            </a:r>
            <a:r>
              <a:rPr lang="en-US" dirty="0" err="1">
                <a:latin typeface="Times New Roman" pitchFamily="18" charset="0"/>
                <a:cs typeface="Times New Roman" pitchFamily="18" charset="0"/>
              </a:rPr>
              <a:t>Spenciner</a:t>
            </a:r>
            <a:r>
              <a:rPr lang="en-US" dirty="0">
                <a:latin typeface="Times New Roman" pitchFamily="18" charset="0"/>
                <a:cs typeface="Times New Roman" pitchFamily="18" charset="0"/>
              </a:rPr>
              <a:t>, 2003).</a:t>
            </a:r>
          </a:p>
          <a:p>
            <a:pPr algn="just"/>
            <a:endParaRPr lang="en-US" dirty="0">
              <a:latin typeface="Times New Roman" pitchFamily="18" charset="0"/>
              <a:cs typeface="Times New Roman" pitchFamily="18" charset="0"/>
            </a:endParaRPr>
          </a:p>
          <a:p>
            <a:pPr marL="365760" lvl="0" indent="-283464" algn="just">
              <a:spcBef>
                <a:spcPts val="600"/>
              </a:spcBef>
              <a:buClr>
                <a:srgbClr val="3891A7"/>
              </a:buClr>
              <a:buSzPct val="80000"/>
            </a:pPr>
            <a:r>
              <a:rPr lang="en-US" sz="4000" b="1" i="1" dirty="0">
                <a:solidFill>
                  <a:srgbClr val="C00000"/>
                </a:solidFill>
                <a:latin typeface="Times New Roman" pitchFamily="18" charset="0"/>
                <a:cs typeface="Times New Roman" pitchFamily="18" charset="0"/>
              </a:rPr>
              <a:t>Assessment</a:t>
            </a:r>
            <a:r>
              <a:rPr lang="en-US" sz="3600" dirty="0">
                <a:solidFill>
                  <a:prstClr val="black"/>
                </a:solidFill>
                <a:latin typeface="Times New Roman" pitchFamily="18" charset="0"/>
                <a:cs typeface="Times New Roman" pitchFamily="18" charset="0"/>
              </a:rPr>
              <a:t> is a </a:t>
            </a:r>
            <a:r>
              <a:rPr lang="en-US" sz="3600" dirty="0">
                <a:solidFill>
                  <a:srgbClr val="3891A7"/>
                </a:solidFill>
                <a:latin typeface="Times New Roman" pitchFamily="18" charset="0"/>
                <a:cs typeface="Times New Roman" pitchFamily="18" charset="0"/>
              </a:rPr>
              <a:t>flexible</a:t>
            </a:r>
            <a:r>
              <a:rPr lang="en-US" sz="3600" dirty="0">
                <a:solidFill>
                  <a:prstClr val="black"/>
                </a:solidFill>
                <a:latin typeface="Times New Roman" pitchFamily="18" charset="0"/>
                <a:cs typeface="Times New Roman" pitchFamily="18" charset="0"/>
              </a:rPr>
              <a:t>, not standardized, </a:t>
            </a:r>
            <a:r>
              <a:rPr lang="en-US" sz="3600" i="1" dirty="0">
                <a:solidFill>
                  <a:srgbClr val="3891A7"/>
                </a:solidFill>
                <a:latin typeface="Times New Roman" pitchFamily="18" charset="0"/>
                <a:cs typeface="Times New Roman" pitchFamily="18" charset="0"/>
              </a:rPr>
              <a:t>process</a:t>
            </a:r>
            <a:r>
              <a:rPr lang="en-US" sz="3600" i="1" dirty="0">
                <a:solidFill>
                  <a:prstClr val="black"/>
                </a:solidFill>
                <a:latin typeface="Times New Roman" pitchFamily="18" charset="0"/>
                <a:cs typeface="Times New Roman" pitchFamily="18" charset="0"/>
              </a:rPr>
              <a:t> </a:t>
            </a:r>
            <a:r>
              <a:rPr lang="en-US" sz="3600" dirty="0">
                <a:solidFill>
                  <a:prstClr val="black"/>
                </a:solidFill>
                <a:latin typeface="Times New Roman" pitchFamily="18" charset="0"/>
                <a:cs typeface="Times New Roman" pitchFamily="18" charset="0"/>
              </a:rPr>
              <a:t>aimed at reaching a defensible determination concerning one or more issues or questions, through the </a:t>
            </a:r>
            <a:r>
              <a:rPr lang="en-US" sz="3600" dirty="0">
                <a:solidFill>
                  <a:srgbClr val="7030A0"/>
                </a:solidFill>
                <a:latin typeface="Times New Roman" pitchFamily="18" charset="0"/>
                <a:cs typeface="Times New Roman" pitchFamily="18" charset="0"/>
              </a:rPr>
              <a:t>collection, evaluation, and analysis</a:t>
            </a:r>
            <a:r>
              <a:rPr lang="en-US" sz="3600" dirty="0">
                <a:solidFill>
                  <a:prstClr val="black"/>
                </a:solidFill>
                <a:latin typeface="Times New Roman" pitchFamily="18" charset="0"/>
                <a:cs typeface="Times New Roman" pitchFamily="18" charset="0"/>
              </a:rPr>
              <a:t> of </a:t>
            </a:r>
            <a:r>
              <a:rPr lang="en-US" sz="3600" dirty="0">
                <a:solidFill>
                  <a:srgbClr val="00B050"/>
                </a:solidFill>
                <a:latin typeface="Times New Roman" pitchFamily="18" charset="0"/>
                <a:cs typeface="Times New Roman" pitchFamily="18" charset="0"/>
              </a:rPr>
              <a:t>data </a:t>
            </a:r>
            <a:r>
              <a:rPr lang="en-US" sz="3600" dirty="0">
                <a:solidFill>
                  <a:prstClr val="black"/>
                </a:solidFill>
                <a:latin typeface="Times New Roman" pitchFamily="18" charset="0"/>
                <a:cs typeface="Times New Roman" pitchFamily="18" charset="0"/>
              </a:rPr>
              <a:t>appropriate to the purpose at hand  (Maloney &amp; Ward, 1976 as cited in </a:t>
            </a:r>
            <a:r>
              <a:rPr lang="en-US" sz="3600" dirty="0" err="1">
                <a:solidFill>
                  <a:prstClr val="black"/>
                </a:solidFill>
                <a:latin typeface="Times New Roman" pitchFamily="18" charset="0"/>
                <a:cs typeface="Times New Roman" pitchFamily="18" charset="0"/>
              </a:rPr>
              <a:t>Urbina</a:t>
            </a:r>
            <a:r>
              <a:rPr lang="en-US" sz="3600" dirty="0">
                <a:solidFill>
                  <a:prstClr val="black"/>
                </a:solidFill>
                <a:latin typeface="Times New Roman" pitchFamily="18" charset="0"/>
                <a:cs typeface="Times New Roman" pitchFamily="18" charset="0"/>
              </a:rPr>
              <a:t>, 2011) </a:t>
            </a:r>
          </a:p>
          <a:p>
            <a:r>
              <a:rPr lang="en-US" sz="4000" b="1" i="1" dirty="0">
                <a:solidFill>
                  <a:srgbClr val="C00000"/>
                </a:solidFill>
                <a:latin typeface="Times New Roman" pitchFamily="18" charset="0"/>
                <a:cs typeface="Times New Roman" pitchFamily="18" charset="0"/>
              </a:rPr>
              <a:t>Assessment</a:t>
            </a:r>
            <a:r>
              <a:rPr lang="en-US" dirty="0">
                <a:latin typeface="Times New Roman" pitchFamily="18" charset="0"/>
                <a:cs typeface="Times New Roman" pitchFamily="18" charset="0"/>
              </a:rPr>
              <a:t> is a procedure used to determine the degree to which an individual child possesses a certain attribute</a:t>
            </a:r>
            <a:endParaRPr lang="en-US" sz="3600" dirty="0">
              <a:solidFill>
                <a:prstClr val="black"/>
              </a:solidFill>
              <a:latin typeface="Times New Roman" pitchFamily="18" charset="0"/>
              <a:cs typeface="Times New Roman" pitchFamily="18" charset="0"/>
            </a:endParaRPr>
          </a:p>
          <a:p>
            <a:endParaRPr lang="en-US"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lstStyle/>
          <a:p>
            <a:r>
              <a:rPr lang="en-US" dirty="0">
                <a:latin typeface="Times New Roman" pitchFamily="18" charset="0"/>
                <a:cs typeface="Times New Roman" pitchFamily="18" charset="0"/>
              </a:rPr>
              <a:t>Con…</a:t>
            </a:r>
          </a:p>
        </p:txBody>
      </p:sp>
      <p:sp>
        <p:nvSpPr>
          <p:cNvPr id="3" name="Content Placeholder 2"/>
          <p:cNvSpPr>
            <a:spLocks noGrp="1"/>
          </p:cNvSpPr>
          <p:nvPr>
            <p:ph idx="1"/>
          </p:nvPr>
        </p:nvSpPr>
        <p:spPr>
          <a:xfrm>
            <a:off x="0" y="762000"/>
            <a:ext cx="9144000" cy="6096000"/>
          </a:xfrm>
        </p:spPr>
        <p:txBody>
          <a:bodyPr>
            <a:normAutofit/>
          </a:bodyPr>
          <a:lstStyle/>
          <a:p>
            <a:r>
              <a:rPr lang="en-US" dirty="0">
                <a:solidFill>
                  <a:srgbClr val="00B050"/>
                </a:solidFill>
                <a:latin typeface="Times New Roman" pitchFamily="18" charset="0"/>
                <a:cs typeface="Times New Roman" pitchFamily="18" charset="0"/>
              </a:rPr>
              <a:t>Problem Solving</a:t>
            </a:r>
          </a:p>
          <a:p>
            <a:r>
              <a:rPr lang="en-US" dirty="0">
                <a:solidFill>
                  <a:srgbClr val="00B050"/>
                </a:solidFill>
                <a:latin typeface="Times New Roman" pitchFamily="18" charset="0"/>
                <a:cs typeface="Times New Roman" pitchFamily="18" charset="0"/>
              </a:rPr>
              <a:t>Reasoning and Proof</a:t>
            </a:r>
          </a:p>
          <a:p>
            <a:r>
              <a:rPr lang="en-US" dirty="0">
                <a:solidFill>
                  <a:srgbClr val="00B050"/>
                </a:solidFill>
                <a:latin typeface="Times New Roman" pitchFamily="18" charset="0"/>
                <a:cs typeface="Times New Roman" pitchFamily="18" charset="0"/>
              </a:rPr>
              <a:t>Communication</a:t>
            </a:r>
          </a:p>
          <a:p>
            <a:r>
              <a:rPr lang="en-US" dirty="0">
                <a:solidFill>
                  <a:srgbClr val="00B050"/>
                </a:solidFill>
                <a:latin typeface="Times New Roman" pitchFamily="18" charset="0"/>
                <a:cs typeface="Times New Roman" pitchFamily="18" charset="0"/>
              </a:rPr>
              <a:t>Connections</a:t>
            </a:r>
          </a:p>
          <a:p>
            <a:r>
              <a:rPr lang="en-US" dirty="0">
                <a:solidFill>
                  <a:srgbClr val="00B050"/>
                </a:solidFill>
                <a:latin typeface="Times New Roman" pitchFamily="18" charset="0"/>
                <a:cs typeface="Times New Roman" pitchFamily="18" charset="0"/>
              </a:rPr>
              <a:t>Representation</a:t>
            </a:r>
          </a:p>
          <a:p>
            <a:r>
              <a:rPr lang="en-US" dirty="0">
                <a:latin typeface="Times New Roman" pitchFamily="18" charset="0"/>
                <a:cs typeface="Times New Roman" pitchFamily="18" charset="0"/>
              </a:rPr>
              <a:t>Some math tests include survey questions asking students about their attitudes toward math</a:t>
            </a:r>
          </a:p>
          <a:p>
            <a:pPr lvl="4">
              <a:buNone/>
            </a:pPr>
            <a:r>
              <a:rPr lang="en-US" dirty="0">
                <a:latin typeface="Times New Roman" pitchFamily="18" charset="0"/>
                <a:cs typeface="Times New Roman" pitchFamily="18" charset="0"/>
              </a:rPr>
              <a:t>-the extent to which they enjoy math</a:t>
            </a:r>
          </a:p>
          <a:p>
            <a:pPr lvl="4">
              <a:buNone/>
            </a:pPr>
            <a:r>
              <a:rPr lang="en-US" dirty="0">
                <a:latin typeface="Times New Roman" pitchFamily="18" charset="0"/>
                <a:cs typeface="Times New Roman" pitchFamily="18" charset="0"/>
              </a:rPr>
              <a:t>-the extent to which their friends like math more than they do</a:t>
            </a:r>
          </a:p>
          <a:p>
            <a:endParaRPr lang="en-US"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normAutofit/>
          </a:bodyPr>
          <a:lstStyle/>
          <a:p>
            <a:r>
              <a:rPr lang="en-US" sz="3600" b="1" dirty="0">
                <a:latin typeface="Times New Roman" pitchFamily="18" charset="0"/>
                <a:cs typeface="Times New Roman" pitchFamily="18" charset="0"/>
              </a:rPr>
              <a:t>Example of a Specific Mathematics Test </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0" y="838200"/>
            <a:ext cx="9144000" cy="5287963"/>
          </a:xfrm>
        </p:spPr>
        <p:txBody>
          <a:bodyPr>
            <a:normAutofit/>
          </a:bodyPr>
          <a:lstStyle/>
          <a:p>
            <a:pPr>
              <a:buNone/>
            </a:pPr>
            <a:r>
              <a:rPr lang="en-US" b="1" dirty="0">
                <a:solidFill>
                  <a:srgbClr val="00B050"/>
                </a:solidFill>
                <a:latin typeface="Times New Roman" pitchFamily="18" charset="0"/>
                <a:cs typeface="Times New Roman" pitchFamily="18" charset="0"/>
              </a:rPr>
              <a:t>Group Mathematics Assessment and Diagnostic Evaluation (G•MADE)</a:t>
            </a:r>
          </a:p>
          <a:p>
            <a:r>
              <a:rPr lang="en-US" dirty="0">
                <a:latin typeface="Times New Roman" pitchFamily="18" charset="0"/>
                <a:cs typeface="Times New Roman" pitchFamily="18" charset="0"/>
              </a:rPr>
              <a:t>is a group administered and norm-referenced test for assessing the math skills of students in grades K–12</a:t>
            </a:r>
          </a:p>
          <a:p>
            <a:r>
              <a:rPr lang="en-US" dirty="0">
                <a:latin typeface="Times New Roman" pitchFamily="18" charset="0"/>
                <a:cs typeface="Times New Roman" pitchFamily="18" charset="0"/>
              </a:rPr>
              <a:t>Designed to identify </a:t>
            </a:r>
            <a:r>
              <a:rPr lang="en-US" b="1" dirty="0">
                <a:latin typeface="Times New Roman" pitchFamily="18" charset="0"/>
                <a:cs typeface="Times New Roman" pitchFamily="18" charset="0"/>
              </a:rPr>
              <a:t>specific math skill </a:t>
            </a:r>
            <a:r>
              <a:rPr lang="en-US" dirty="0">
                <a:latin typeface="Times New Roman" pitchFamily="18" charset="0"/>
                <a:cs typeface="Times New Roman" pitchFamily="18" charset="0"/>
              </a:rPr>
              <a:t>development  strengths and weaknesses</a:t>
            </a:r>
          </a:p>
          <a:p>
            <a:r>
              <a:rPr lang="en-US" dirty="0">
                <a:latin typeface="Times New Roman" pitchFamily="18" charset="0"/>
                <a:cs typeface="Times New Roman" pitchFamily="18" charset="0"/>
              </a:rPr>
              <a:t>Provides information about math skills and error patterns of each student</a:t>
            </a:r>
          </a:p>
          <a:p>
            <a:endParaRPr lang="en-US" dirty="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p:spPr>
        <p:txBody>
          <a:bodyPr>
            <a:normAutofit/>
          </a:bodyPr>
          <a:lstStyle/>
          <a:p>
            <a:r>
              <a:rPr lang="en-US" sz="3600" b="1" dirty="0">
                <a:latin typeface="Times New Roman" pitchFamily="18" charset="0"/>
                <a:cs typeface="Times New Roman" pitchFamily="18" charset="0"/>
              </a:rPr>
              <a:t>Example of a Specific Mathematics Test </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0" y="990600"/>
            <a:ext cx="9144000" cy="5867400"/>
          </a:xfrm>
        </p:spPr>
        <p:txBody>
          <a:bodyPr>
            <a:normAutofit fontScale="85000" lnSpcReduction="20000"/>
          </a:bodyPr>
          <a:lstStyle/>
          <a:p>
            <a:r>
              <a:rPr lang="en-US" sz="3800" dirty="0">
                <a:solidFill>
                  <a:srgbClr val="00B050"/>
                </a:solidFill>
                <a:latin typeface="Times New Roman" pitchFamily="18" charset="0"/>
                <a:cs typeface="Times New Roman" pitchFamily="18" charset="0"/>
              </a:rPr>
              <a:t>Sub-tests </a:t>
            </a:r>
          </a:p>
          <a:p>
            <a:pPr lvl="2"/>
            <a:r>
              <a:rPr lang="en-US" sz="2800" dirty="0">
                <a:latin typeface="Times New Roman" pitchFamily="18" charset="0"/>
                <a:cs typeface="Times New Roman" pitchFamily="18" charset="0"/>
              </a:rPr>
              <a:t>Concepts and Communication</a:t>
            </a:r>
          </a:p>
          <a:p>
            <a:pPr lvl="2"/>
            <a:r>
              <a:rPr lang="en-US" sz="2800" dirty="0">
                <a:latin typeface="Times New Roman" pitchFamily="18" charset="0"/>
                <a:cs typeface="Times New Roman" pitchFamily="18" charset="0"/>
              </a:rPr>
              <a:t>Operations and Computation</a:t>
            </a:r>
          </a:p>
          <a:p>
            <a:pPr lvl="2"/>
            <a:r>
              <a:rPr lang="en-US" sz="2800" dirty="0">
                <a:latin typeface="Times New Roman" pitchFamily="18" charset="0"/>
                <a:cs typeface="Times New Roman" pitchFamily="18" charset="0"/>
              </a:rPr>
              <a:t>Process and Applications</a:t>
            </a:r>
          </a:p>
          <a:p>
            <a:r>
              <a:rPr lang="en-US" sz="3300" dirty="0">
                <a:latin typeface="Times New Roman" pitchFamily="18" charset="0"/>
                <a:cs typeface="Times New Roman" pitchFamily="18" charset="0"/>
              </a:rPr>
              <a:t>The items in each subtest fit the content of the following categories</a:t>
            </a:r>
          </a:p>
          <a:p>
            <a:pPr lvl="2"/>
            <a:r>
              <a:rPr lang="en-US" dirty="0">
                <a:latin typeface="Times New Roman" pitchFamily="18" charset="0"/>
                <a:cs typeface="Times New Roman" pitchFamily="18" charset="0"/>
              </a:rPr>
              <a:t>Numeration</a:t>
            </a:r>
          </a:p>
          <a:p>
            <a:pPr lvl="2"/>
            <a:r>
              <a:rPr lang="en-US" dirty="0">
                <a:latin typeface="Times New Roman" pitchFamily="18" charset="0"/>
                <a:cs typeface="Times New Roman" pitchFamily="18" charset="0"/>
              </a:rPr>
              <a:t>Quantity</a:t>
            </a:r>
          </a:p>
          <a:p>
            <a:pPr lvl="2"/>
            <a:r>
              <a:rPr lang="en-US" dirty="0">
                <a:latin typeface="Times New Roman" pitchFamily="18" charset="0"/>
                <a:cs typeface="Times New Roman" pitchFamily="18" charset="0"/>
              </a:rPr>
              <a:t>Geometry</a:t>
            </a:r>
          </a:p>
          <a:p>
            <a:pPr lvl="2"/>
            <a:r>
              <a:rPr lang="en-US" dirty="0">
                <a:latin typeface="Times New Roman" pitchFamily="18" charset="0"/>
                <a:cs typeface="Times New Roman" pitchFamily="18" charset="0"/>
              </a:rPr>
              <a:t>Measurement</a:t>
            </a:r>
          </a:p>
          <a:p>
            <a:pPr lvl="2"/>
            <a:r>
              <a:rPr lang="en-US" dirty="0">
                <a:latin typeface="Times New Roman" pitchFamily="18" charset="0"/>
                <a:cs typeface="Times New Roman" pitchFamily="18" charset="0"/>
              </a:rPr>
              <a:t>Time/sequence</a:t>
            </a:r>
          </a:p>
          <a:p>
            <a:pPr lvl="2"/>
            <a:r>
              <a:rPr lang="en-US" dirty="0">
                <a:latin typeface="Times New Roman" pitchFamily="18" charset="0"/>
                <a:cs typeface="Times New Roman" pitchFamily="18" charset="0"/>
              </a:rPr>
              <a:t>Money</a:t>
            </a:r>
          </a:p>
          <a:p>
            <a:pPr lvl="2"/>
            <a:r>
              <a:rPr lang="en-US" dirty="0">
                <a:latin typeface="Times New Roman" pitchFamily="18" charset="0"/>
                <a:cs typeface="Times New Roman" pitchFamily="18" charset="0"/>
              </a:rPr>
              <a:t>Comparison</a:t>
            </a:r>
          </a:p>
          <a:p>
            <a:pPr lvl="2"/>
            <a:r>
              <a:rPr lang="en-US" dirty="0">
                <a:latin typeface="Times New Roman" pitchFamily="18" charset="0"/>
                <a:cs typeface="Times New Roman" pitchFamily="18" charset="0"/>
              </a:rPr>
              <a:t>Statistics</a:t>
            </a:r>
          </a:p>
          <a:p>
            <a:pPr lvl="2"/>
            <a:r>
              <a:rPr lang="en-US" dirty="0">
                <a:latin typeface="Times New Roman" pitchFamily="18" charset="0"/>
                <a:cs typeface="Times New Roman" pitchFamily="18" charset="0"/>
              </a:rPr>
              <a:t>Algebra</a:t>
            </a:r>
          </a:p>
          <a:p>
            <a:r>
              <a:rPr lang="en-US" dirty="0">
                <a:latin typeface="Times New Roman" pitchFamily="18" charset="0"/>
                <a:cs typeface="Times New Roman" pitchFamily="18" charset="0"/>
              </a:rPr>
              <a:t>You can read about the scoring, norm, validity and reliability </a:t>
            </a:r>
          </a:p>
          <a:p>
            <a:pPr lvl="2"/>
            <a:endParaRPr lang="en-US" dirty="0">
              <a:latin typeface="Times New Roman" pitchFamily="18" charset="0"/>
              <a:cs typeface="Times New Roman" pitchFamily="18" charset="0"/>
            </a:endParaRPr>
          </a:p>
          <a:p>
            <a:pPr lvl="2"/>
            <a:endParaRPr lang="en-US" dirty="0"/>
          </a:p>
          <a:p>
            <a:endParaRPr lang="en-US" dirty="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19200"/>
          </a:xfrm>
        </p:spPr>
        <p:txBody>
          <a:bodyPr>
            <a:noAutofit/>
          </a:bodyPr>
          <a:lstStyle/>
          <a:p>
            <a:r>
              <a:rPr lang="en-US" sz="3600" b="1" dirty="0">
                <a:latin typeface="Times New Roman" pitchFamily="18" charset="0"/>
                <a:cs typeface="Times New Roman" pitchFamily="18" charset="0"/>
              </a:rPr>
              <a:t>Assessment of Perceptual and Motor Skills </a:t>
            </a:r>
          </a:p>
        </p:txBody>
      </p:sp>
      <p:sp>
        <p:nvSpPr>
          <p:cNvPr id="3" name="Content Placeholder 2"/>
          <p:cNvSpPr>
            <a:spLocks noGrp="1"/>
          </p:cNvSpPr>
          <p:nvPr>
            <p:ph idx="1"/>
          </p:nvPr>
        </p:nvSpPr>
        <p:spPr>
          <a:xfrm>
            <a:off x="0" y="990600"/>
            <a:ext cx="9144000" cy="5867400"/>
          </a:xfrm>
        </p:spPr>
        <p:txBody>
          <a:bodyPr>
            <a:normAutofit/>
          </a:bodyPr>
          <a:lstStyle/>
          <a:p>
            <a:pPr>
              <a:lnSpc>
                <a:spcPct val="170000"/>
              </a:lnSpc>
            </a:pPr>
            <a:r>
              <a:rPr lang="en-US" sz="2800" dirty="0">
                <a:latin typeface="Times New Roman" pitchFamily="18" charset="0"/>
                <a:cs typeface="Times New Roman" pitchFamily="18" charset="0"/>
              </a:rPr>
              <a:t>Perception is the process of acquiring, interpreting, and organizing sensory information</a:t>
            </a:r>
          </a:p>
          <a:p>
            <a:pPr>
              <a:lnSpc>
                <a:spcPct val="170000"/>
              </a:lnSpc>
            </a:pPr>
            <a:r>
              <a:rPr lang="en-US" sz="2800" dirty="0">
                <a:latin typeface="Times New Roman" pitchFamily="18" charset="0"/>
                <a:cs typeface="Times New Roman" pitchFamily="18" charset="0"/>
              </a:rPr>
              <a:t>Experience, learning, cognitive ability, and personality all influence perception</a:t>
            </a:r>
          </a:p>
          <a:p>
            <a:pPr>
              <a:lnSpc>
                <a:spcPct val="170000"/>
              </a:lnSpc>
            </a:pPr>
            <a:r>
              <a:rPr lang="en-US" sz="2800" dirty="0">
                <a:latin typeface="Times New Roman" pitchFamily="18" charset="0"/>
                <a:cs typeface="Times New Roman" pitchFamily="18" charset="0"/>
              </a:rPr>
              <a:t>Perceptual–motor skills refer to the production of motor behavior that is dependent on sensory information</a:t>
            </a:r>
          </a:p>
          <a:p>
            <a:endParaRPr lang="en-US" sz="1050" dirty="0"/>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normAutofit/>
          </a:bodyPr>
          <a:lstStyle/>
          <a:p>
            <a:r>
              <a:rPr lang="en-US" sz="4000" dirty="0">
                <a:latin typeface="Times New Roman" pitchFamily="18" charset="0"/>
                <a:cs typeface="Times New Roman" pitchFamily="18" charset="0"/>
              </a:rPr>
              <a:t>Con…</a:t>
            </a:r>
          </a:p>
        </p:txBody>
      </p:sp>
      <p:sp>
        <p:nvSpPr>
          <p:cNvPr id="3" name="Content Placeholder 2"/>
          <p:cNvSpPr>
            <a:spLocks noGrp="1"/>
          </p:cNvSpPr>
          <p:nvPr>
            <p:ph idx="1"/>
          </p:nvPr>
        </p:nvSpPr>
        <p:spPr>
          <a:xfrm>
            <a:off x="0" y="990600"/>
            <a:ext cx="9144000" cy="5867400"/>
          </a:xfrm>
        </p:spPr>
        <p:txBody>
          <a:bodyPr>
            <a:normAutofit fontScale="70000" lnSpcReduction="20000"/>
          </a:bodyPr>
          <a:lstStyle/>
          <a:p>
            <a:pPr>
              <a:lnSpc>
                <a:spcPct val="170000"/>
              </a:lnSpc>
            </a:pPr>
            <a:r>
              <a:rPr lang="en-US" sz="4500" dirty="0">
                <a:latin typeface="Times New Roman" pitchFamily="18" charset="0"/>
                <a:cs typeface="Times New Roman" pitchFamily="18" charset="0"/>
              </a:rPr>
              <a:t>Adequate perception and perceptual– motor skills are important</a:t>
            </a:r>
          </a:p>
          <a:p>
            <a:pPr>
              <a:lnSpc>
                <a:spcPct val="170000"/>
              </a:lnSpc>
            </a:pPr>
            <a:r>
              <a:rPr lang="en-US" sz="4500" dirty="0">
                <a:latin typeface="Times New Roman" pitchFamily="18" charset="0"/>
                <a:cs typeface="Times New Roman" pitchFamily="18" charset="0"/>
              </a:rPr>
              <a:t>They are necessary for school success</a:t>
            </a:r>
          </a:p>
          <a:p>
            <a:pPr>
              <a:lnSpc>
                <a:spcPct val="170000"/>
              </a:lnSpc>
            </a:pPr>
            <a:r>
              <a:rPr lang="en-US" sz="4500" dirty="0">
                <a:latin typeface="Times New Roman" pitchFamily="18" charset="0"/>
                <a:cs typeface="Times New Roman" pitchFamily="18" charset="0"/>
              </a:rPr>
              <a:t>Learning and behavior invariably build on and evolve out of early perceptual–motor skills </a:t>
            </a:r>
          </a:p>
          <a:p>
            <a:pPr>
              <a:lnSpc>
                <a:spcPct val="170000"/>
              </a:lnSpc>
            </a:pPr>
            <a:r>
              <a:rPr lang="en-US" sz="4500" dirty="0">
                <a:latin typeface="Times New Roman" pitchFamily="18" charset="0"/>
                <a:cs typeface="Times New Roman" pitchFamily="18" charset="0"/>
              </a:rPr>
              <a:t>Thus, they are regularly incorporated in tests of intelligence</a:t>
            </a:r>
          </a:p>
          <a:p>
            <a:endParaRPr lang="en-US" sz="4500" dirty="0">
              <a:latin typeface="Times New Roman" pitchFamily="18" charset="0"/>
              <a:cs typeface="Times New Roman" pitchFamily="18" charset="0"/>
            </a:endParaRPr>
          </a:p>
          <a:p>
            <a:endParaRPr lang="en-US" dirty="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noAutofit/>
          </a:bodyPr>
          <a:lstStyle/>
          <a:p>
            <a:r>
              <a:rPr lang="en-US" sz="3200" b="1" dirty="0">
                <a:latin typeface="Times New Roman" pitchFamily="18" charset="0"/>
                <a:cs typeface="Times New Roman" pitchFamily="18" charset="0"/>
              </a:rPr>
              <a:t>Why Do We Assess Perceptual–Motor Skills?</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0" y="914400"/>
            <a:ext cx="9144000" cy="5943600"/>
          </a:xfrm>
        </p:spPr>
        <p:txBody>
          <a:bodyPr>
            <a:normAutofit fontScale="92500"/>
          </a:bodyPr>
          <a:lstStyle/>
          <a:p>
            <a:pPr>
              <a:buNone/>
            </a:pPr>
            <a:r>
              <a:rPr lang="en-US" sz="2800" dirty="0">
                <a:latin typeface="Times New Roman" pitchFamily="18" charset="0"/>
                <a:cs typeface="Times New Roman" pitchFamily="18" charset="0"/>
              </a:rPr>
              <a:t>Perceptual and perceptual–motor skills are assessed for four reasons</a:t>
            </a:r>
          </a:p>
          <a:p>
            <a:pPr lvl="2">
              <a:lnSpc>
                <a:spcPct val="150000"/>
              </a:lnSpc>
            </a:pPr>
            <a:r>
              <a:rPr lang="en-US" sz="2800" dirty="0">
                <a:latin typeface="Times New Roman" pitchFamily="18" charset="0"/>
                <a:cs typeface="Times New Roman" pitchFamily="18" charset="0"/>
              </a:rPr>
              <a:t>To screen students who may need instruction to remediate or ameliorate visual or auditory perceptual problems</a:t>
            </a:r>
          </a:p>
          <a:p>
            <a:pPr lvl="2">
              <a:lnSpc>
                <a:spcPct val="150000"/>
              </a:lnSpc>
            </a:pPr>
            <a:r>
              <a:rPr lang="en-US" sz="2800" dirty="0">
                <a:latin typeface="Times New Roman" pitchFamily="18" charset="0"/>
                <a:cs typeface="Times New Roman" pitchFamily="18" charset="0"/>
              </a:rPr>
              <a:t>To assess perceptual and perceptual– motor problems in students who are already experiencing school learning problems</a:t>
            </a:r>
          </a:p>
          <a:p>
            <a:pPr lvl="2">
              <a:lnSpc>
                <a:spcPct val="150000"/>
              </a:lnSpc>
            </a:pPr>
            <a:r>
              <a:rPr lang="en-US" sz="2800" dirty="0">
                <a:latin typeface="Times New Roman" pitchFamily="18" charset="0"/>
                <a:cs typeface="Times New Roman" pitchFamily="18" charset="0"/>
              </a:rPr>
              <a:t>To determine a student’s eligibility for special education</a:t>
            </a:r>
          </a:p>
          <a:p>
            <a:pPr lvl="2">
              <a:lnSpc>
                <a:spcPct val="150000"/>
              </a:lnSpc>
            </a:pPr>
            <a:r>
              <a:rPr lang="en-US" sz="2800" dirty="0">
                <a:latin typeface="Times New Roman" pitchFamily="18" charset="0"/>
                <a:cs typeface="Times New Roman" pitchFamily="18" charset="0"/>
              </a:rPr>
              <a:t>Diagnosis of brain injury or emotional disturbanc</a:t>
            </a:r>
            <a:r>
              <a:rPr lang="en-US" dirty="0">
                <a:latin typeface="Times New Roman" pitchFamily="18" charset="0"/>
                <a:cs typeface="Times New Roman" pitchFamily="18" charset="0"/>
              </a:rPr>
              <a:t>e</a:t>
            </a:r>
          </a:p>
          <a:p>
            <a:pPr>
              <a:buNone/>
            </a:pPr>
            <a:endParaRPr lang="en-US" dirty="0"/>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normAutofit/>
          </a:bodyPr>
          <a:lstStyle/>
          <a:p>
            <a:pPr lvl="1" algn="ctr" rtl="0">
              <a:spcBef>
                <a:spcPct val="0"/>
              </a:spcBef>
            </a:pPr>
            <a:r>
              <a:rPr lang="en-US" sz="3600" b="1" dirty="0">
                <a:latin typeface="Times New Roman" pitchFamily="18" charset="0"/>
                <a:cs typeface="Times New Roman" pitchFamily="18" charset="0"/>
              </a:rPr>
              <a:t>1. Academic Problems</a:t>
            </a:r>
            <a:br>
              <a:rPr lang="en-US" sz="3600" b="1"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152400" y="533400"/>
            <a:ext cx="8991600" cy="6019800"/>
          </a:xfrm>
        </p:spPr>
        <p:txBody>
          <a:bodyPr>
            <a:noAutofit/>
          </a:bodyPr>
          <a:lstStyle/>
          <a:p>
            <a:pPr lvl="2">
              <a:defRPr/>
            </a:pPr>
            <a:r>
              <a:rPr lang="en-US" sz="2800" dirty="0">
                <a:latin typeface="Times New Roman" pitchFamily="18" charset="0"/>
                <a:cs typeface="Times New Roman" pitchFamily="18" charset="0"/>
              </a:rPr>
              <a:t>Parents &amp; teachers are concerned about a student not performing well in school and initiate referral.</a:t>
            </a:r>
          </a:p>
          <a:p>
            <a:pPr lvl="2">
              <a:defRPr/>
            </a:pPr>
            <a:r>
              <a:rPr lang="en-US" sz="2800" dirty="0">
                <a:latin typeface="Times New Roman" pitchFamily="18" charset="0"/>
                <a:cs typeface="Times New Roman" pitchFamily="18" charset="0"/>
              </a:rPr>
              <a:t>Examples of contents of academic problems include:</a:t>
            </a:r>
          </a:p>
          <a:p>
            <a:pPr lvl="3">
              <a:defRPr/>
            </a:pPr>
            <a:r>
              <a:rPr lang="en-US" sz="2400" dirty="0">
                <a:latin typeface="Times New Roman" pitchFamily="18" charset="0"/>
                <a:cs typeface="Times New Roman" pitchFamily="18" charset="0"/>
              </a:rPr>
              <a:t>Reading, Mathematics, and written language and communication</a:t>
            </a:r>
          </a:p>
          <a:p>
            <a:pPr lvl="2">
              <a:defRPr/>
            </a:pPr>
            <a:r>
              <a:rPr lang="en-US" sz="2800" dirty="0">
                <a:latin typeface="Times New Roman" pitchFamily="18" charset="0"/>
                <a:cs typeface="Times New Roman" pitchFamily="18" charset="0"/>
              </a:rPr>
              <a:t>Academic competence is assessed in making exceptionality and eligibility decisions</a:t>
            </a:r>
          </a:p>
          <a:p>
            <a:pPr lvl="3">
              <a:defRPr/>
            </a:pPr>
            <a:r>
              <a:rPr lang="en-US" sz="2400" dirty="0">
                <a:latin typeface="Times New Roman" pitchFamily="18" charset="0"/>
                <a:cs typeface="Times New Roman" pitchFamily="18" charset="0"/>
              </a:rPr>
              <a:t>E.g., a student referred for reading problems might be given a reading test to provide a comparison of his or her reading skills with those of other students in the school or even the nation.</a:t>
            </a:r>
          </a:p>
          <a:p>
            <a:pPr lvl="3">
              <a:defRPr/>
            </a:pPr>
            <a:r>
              <a:rPr lang="en-US" sz="2400" dirty="0">
                <a:latin typeface="Times New Roman" pitchFamily="18" charset="0"/>
                <a:cs typeface="Times New Roman" pitchFamily="18" charset="0"/>
              </a:rPr>
              <a:t>The result of the test would be used to verify or disconfirm the existence of a problem.</a:t>
            </a:r>
          </a:p>
          <a:p>
            <a:endParaRPr lang="en-US" sz="3600" dirty="0">
              <a:latin typeface="Times New Roman" pitchFamily="18" charset="0"/>
              <a:cs typeface="Times New Roman" pitchFamily="18" charset="0"/>
            </a:endParaRP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a:t>
            </a:r>
          </a:p>
        </p:txBody>
      </p:sp>
      <p:sp>
        <p:nvSpPr>
          <p:cNvPr id="3" name="Content Placeholder 2"/>
          <p:cNvSpPr>
            <a:spLocks noGrp="1"/>
          </p:cNvSpPr>
          <p:nvPr>
            <p:ph idx="1"/>
          </p:nvPr>
        </p:nvSpPr>
        <p:spPr>
          <a:xfrm>
            <a:off x="0" y="1295400"/>
            <a:ext cx="9144000" cy="5334000"/>
          </a:xfrm>
        </p:spPr>
        <p:txBody>
          <a:bodyPr/>
          <a:lstStyle/>
          <a:p>
            <a:pPr marL="342900" lvl="1" indent="-342900" algn="just">
              <a:buFont typeface="Arial" pitchFamily="34" charset="0"/>
              <a:buChar char="•"/>
            </a:pPr>
            <a:r>
              <a:rPr lang="en-US" dirty="0">
                <a:latin typeface="Times New Roman" pitchFamily="18" charset="0"/>
                <a:cs typeface="Times New Roman" pitchFamily="18" charset="0"/>
              </a:rPr>
              <a:t>Academic performance is also usually assessed in making instructional-planning decisions. In deciding what to teach a student, the teacher or team must specify which academic competencies the student already has.</a:t>
            </a:r>
          </a:p>
          <a:p>
            <a:pPr algn="just"/>
            <a:endParaRPr lang="en-US" dirty="0">
              <a:latin typeface="Times New Roman" pitchFamily="18" charset="0"/>
              <a:cs typeface="Times New Roman" pitchFamily="18" charset="0"/>
            </a:endParaRP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ormAutofit fontScale="90000"/>
          </a:bodyPr>
          <a:lstStyle/>
          <a:p>
            <a:br>
              <a:rPr lang="en-US" sz="4000" b="1" dirty="0">
                <a:latin typeface="Times New Roman" pitchFamily="18" charset="0"/>
                <a:cs typeface="Times New Roman" pitchFamily="18" charset="0"/>
              </a:rPr>
            </a:br>
            <a:r>
              <a:rPr lang="en-US" sz="4000" b="1" dirty="0">
                <a:latin typeface="Times New Roman" pitchFamily="18" charset="0"/>
                <a:cs typeface="Times New Roman" pitchFamily="18" charset="0"/>
              </a:rPr>
              <a:t>2. Behavioral Problems</a:t>
            </a:r>
            <a:br>
              <a:rPr lang="en-US" b="1" dirty="0"/>
            </a:br>
            <a:endParaRPr lang="en-US" dirty="0"/>
          </a:p>
        </p:txBody>
      </p:sp>
      <p:sp>
        <p:nvSpPr>
          <p:cNvPr id="3" name="Content Placeholder 2"/>
          <p:cNvSpPr>
            <a:spLocks noGrp="1"/>
          </p:cNvSpPr>
          <p:nvPr>
            <p:ph idx="1"/>
          </p:nvPr>
        </p:nvSpPr>
        <p:spPr>
          <a:xfrm>
            <a:off x="0" y="609600"/>
            <a:ext cx="9144000" cy="6019800"/>
          </a:xfrm>
        </p:spPr>
        <p:txBody>
          <a:bodyPr/>
          <a:lstStyle/>
          <a:p>
            <a:r>
              <a:rPr lang="en-US" dirty="0">
                <a:latin typeface="Times New Roman" pitchFamily="18" charset="0"/>
                <a:cs typeface="Times New Roman" pitchFamily="18" charset="0"/>
              </a:rPr>
              <a:t>Students are often referred for psychological or educational assessment because they demonstrate behavior problems.</a:t>
            </a:r>
          </a:p>
          <a:p>
            <a:pPr lvl="1"/>
            <a:r>
              <a:rPr lang="en-US" dirty="0">
                <a:latin typeface="Times New Roman" pitchFamily="18" charset="0"/>
                <a:cs typeface="Times New Roman" pitchFamily="18" charset="0"/>
              </a:rPr>
              <a:t>Students for whom severe behavior problems can be specified and verified are often declared eligible for special education services.</a:t>
            </a:r>
          </a:p>
          <a:p>
            <a:endParaRPr lang="en-US" dirty="0">
              <a:latin typeface="Times New Roman" pitchFamily="18" charset="0"/>
              <a:cs typeface="Times New Roman" pitchFamily="18" charset="0"/>
            </a:endParaRP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normAutofit/>
          </a:bodyPr>
          <a:lstStyle/>
          <a:p>
            <a:r>
              <a:rPr lang="en-US" sz="3600" dirty="0">
                <a:latin typeface="Times New Roman" pitchFamily="18" charset="0"/>
                <a:cs typeface="Times New Roman" pitchFamily="18" charset="0"/>
              </a:rPr>
              <a:t>Con…</a:t>
            </a:r>
          </a:p>
        </p:txBody>
      </p:sp>
      <p:sp>
        <p:nvSpPr>
          <p:cNvPr id="3" name="Content Placeholder 2"/>
          <p:cNvSpPr>
            <a:spLocks noGrp="1"/>
          </p:cNvSpPr>
          <p:nvPr>
            <p:ph idx="1"/>
          </p:nvPr>
        </p:nvSpPr>
        <p:spPr>
          <a:xfrm>
            <a:off x="0" y="1600200"/>
            <a:ext cx="9144000" cy="5257800"/>
          </a:xfrm>
        </p:spPr>
        <p:txBody>
          <a:bodyPr>
            <a:normAutofit/>
          </a:bodyPr>
          <a:lstStyle/>
          <a:p>
            <a:pPr lvl="1">
              <a:buNone/>
            </a:pPr>
            <a:r>
              <a:rPr lang="en-US" sz="3200" dirty="0">
                <a:latin typeface="Times New Roman" pitchFamily="18" charset="0"/>
                <a:cs typeface="Times New Roman" pitchFamily="18" charset="0"/>
              </a:rPr>
              <a:t>Behavior problems may include:</a:t>
            </a:r>
          </a:p>
          <a:p>
            <a:pPr lvl="2"/>
            <a:r>
              <a:rPr lang="en-US" sz="2800" dirty="0">
                <a:latin typeface="Times New Roman" pitchFamily="18" charset="0"/>
                <a:cs typeface="Times New Roman" pitchFamily="18" charset="0"/>
              </a:rPr>
              <a:t>Failure to get along with peers,</a:t>
            </a:r>
          </a:p>
          <a:p>
            <a:pPr lvl="2"/>
            <a:r>
              <a:rPr lang="en-US" sz="2800" dirty="0">
                <a:latin typeface="Times New Roman" pitchFamily="18" charset="0"/>
                <a:cs typeface="Times New Roman" pitchFamily="18" charset="0"/>
              </a:rPr>
              <a:t>Delinquent activities,</a:t>
            </a:r>
          </a:p>
          <a:p>
            <a:pPr lvl="2"/>
            <a:r>
              <a:rPr lang="en-US" sz="2800" dirty="0">
                <a:latin typeface="Times New Roman" pitchFamily="18" charset="0"/>
                <a:cs typeface="Times New Roman" pitchFamily="18" charset="0"/>
              </a:rPr>
              <a:t>Excessive withdrawal,</a:t>
            </a:r>
          </a:p>
          <a:p>
            <a:pPr lvl="2"/>
            <a:r>
              <a:rPr lang="en-US" sz="2800" dirty="0">
                <a:latin typeface="Times New Roman" pitchFamily="18" charset="0"/>
                <a:cs typeface="Times New Roman" pitchFamily="18" charset="0"/>
              </a:rPr>
              <a:t>Unregulated and maladaptive behavior</a:t>
            </a:r>
          </a:p>
          <a:p>
            <a:pPr lvl="2"/>
            <a:r>
              <a:rPr lang="en-US" sz="2800" dirty="0">
                <a:latin typeface="Times New Roman" pitchFamily="18" charset="0"/>
                <a:cs typeface="Times New Roman" pitchFamily="18" charset="0"/>
              </a:rPr>
              <a:t>Disruptive behavior and </a:t>
            </a:r>
          </a:p>
          <a:p>
            <a:pPr lvl="2"/>
            <a:r>
              <a:rPr lang="en-US" sz="2800" dirty="0">
                <a:latin typeface="Times New Roman" pitchFamily="18" charset="0"/>
                <a:cs typeface="Times New Roman" pitchFamily="18" charset="0"/>
              </a:rPr>
              <a:t>non-compliant behavior</a:t>
            </a:r>
          </a:p>
          <a:p>
            <a:pPr lvl="1">
              <a:buNone/>
            </a:pPr>
            <a:r>
              <a:rPr lang="en-US" sz="3200" dirty="0">
                <a:latin typeface="Times New Roman" pitchFamily="18" charset="0"/>
                <a:cs typeface="Times New Roman" pitchFamily="18" charset="0"/>
              </a:rPr>
              <a:t>Assessment results are compared to the typical child’s behavior.</a:t>
            </a:r>
          </a:p>
          <a:p>
            <a:endParaRPr lang="en-US" dirty="0"/>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1241</TotalTime>
  <Words>7926</Words>
  <Application>Microsoft Office PowerPoint</Application>
  <PresentationFormat>On-screen Show (4:3)</PresentationFormat>
  <Paragraphs>921</Paragraphs>
  <Slides>124</Slides>
  <Notes>2</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124</vt:i4>
      </vt:variant>
    </vt:vector>
  </HeadingPairs>
  <TitlesOfParts>
    <vt:vector size="136" baseType="lpstr">
      <vt:lpstr>Arial</vt:lpstr>
      <vt:lpstr>Bookman Old Style</vt:lpstr>
      <vt:lpstr>Calibri</vt:lpstr>
      <vt:lpstr>Constantia</vt:lpstr>
      <vt:lpstr>Matura MT Script Capitals</vt:lpstr>
      <vt:lpstr>Times</vt:lpstr>
      <vt:lpstr>Times New Roman</vt:lpstr>
      <vt:lpstr>Trebuchet MS</vt:lpstr>
      <vt:lpstr>Verdana</vt:lpstr>
      <vt:lpstr>Wingdings</vt:lpstr>
      <vt:lpstr>Wingdings 2</vt:lpstr>
      <vt:lpstr>Office Theme</vt:lpstr>
      <vt:lpstr>Assessment  in  Special Needs Eduction. </vt:lpstr>
      <vt:lpstr> Unit One Overview of Assessment </vt:lpstr>
      <vt:lpstr>Screening  </vt:lpstr>
      <vt:lpstr>Screening </vt:lpstr>
      <vt:lpstr>Test</vt:lpstr>
      <vt:lpstr>Evaluation</vt:lpstr>
      <vt:lpstr>Identification/Diagnosis</vt:lpstr>
      <vt:lpstr>Assessment</vt:lpstr>
      <vt:lpstr>Assessment Cont’d </vt:lpstr>
      <vt:lpstr>Assessment Cont’d </vt:lpstr>
      <vt:lpstr>Assessment</vt:lpstr>
      <vt:lpstr>Comparison of Assessment and Testing</vt:lpstr>
      <vt:lpstr>Assessment and Diagnosis</vt:lpstr>
      <vt:lpstr>a. True Positive (TP)</vt:lpstr>
      <vt:lpstr>b. False Positive (FP)</vt:lpstr>
      <vt:lpstr>c. False Negative (FN)</vt:lpstr>
      <vt:lpstr>d. True Negative (TN)</vt:lpstr>
      <vt:lpstr>1.2.Purposes of Assessment</vt:lpstr>
      <vt:lpstr>Decision Making in the Assessment Process</vt:lpstr>
      <vt:lpstr>Decision Making in the Assessment Process…</vt:lpstr>
      <vt:lpstr>Decision Making in the Assessment Process…</vt:lpstr>
      <vt:lpstr>Decision Making in the Assessment Process…</vt:lpstr>
      <vt:lpstr>Decision Making in the Assessment Process….</vt:lpstr>
      <vt:lpstr>1.3. Assessment Process and Concerns</vt:lpstr>
      <vt:lpstr>Preparing to Administer an Assessment Instrument</vt:lpstr>
      <vt:lpstr> Preparing to Administer an Assessment Instrument</vt:lpstr>
      <vt:lpstr>1.4 Steps in the Assessment Process</vt:lpstr>
      <vt:lpstr>1.5Approaches and Team Members in the Assessment</vt:lpstr>
      <vt:lpstr>Team Members and Services</vt:lpstr>
      <vt:lpstr>Requirements  for Team Process</vt:lpstr>
      <vt:lpstr>Challenges in team process</vt:lpstr>
      <vt:lpstr>1.6 Principles of Assessment </vt:lpstr>
      <vt:lpstr>Principles of Assessment </vt:lpstr>
      <vt:lpstr>Principles of Assessment </vt:lpstr>
      <vt:lpstr>1.7.Ethical and Legal Considerations  </vt:lpstr>
      <vt:lpstr>Rights</vt:lpstr>
      <vt:lpstr>General Assessment Issues-Suggestions</vt:lpstr>
      <vt:lpstr>General Assessment Issues-Suggestions…</vt:lpstr>
      <vt:lpstr>General Assessment Issues-Suggestions…</vt:lpstr>
      <vt:lpstr>PowerPoint Presentation</vt:lpstr>
      <vt:lpstr> school records </vt:lpstr>
      <vt:lpstr>Portfolio, Authentic and Performance based Assessment</vt:lpstr>
      <vt:lpstr>Uses of Portfolios</vt:lpstr>
      <vt:lpstr>Con….</vt:lpstr>
      <vt:lpstr> Steps in defining, implementing and using portfolio </vt:lpstr>
      <vt:lpstr>Performance Assessment</vt:lpstr>
      <vt:lpstr>Performance Assessment …</vt:lpstr>
      <vt:lpstr>Performance Assessment …</vt:lpstr>
      <vt:lpstr>Assessing Behavior through Observation</vt:lpstr>
      <vt:lpstr> Common Observational Techniques </vt:lpstr>
      <vt:lpstr> Event Recording </vt:lpstr>
      <vt:lpstr>Con….</vt:lpstr>
      <vt:lpstr>Con….</vt:lpstr>
      <vt:lpstr>Con…</vt:lpstr>
      <vt:lpstr>Duration Recording </vt:lpstr>
      <vt:lpstr>Con….</vt:lpstr>
      <vt:lpstr>Con…</vt:lpstr>
      <vt:lpstr> Time-sampling Recording </vt:lpstr>
      <vt:lpstr>  Checklists and Rating Scales </vt:lpstr>
      <vt:lpstr>Test</vt:lpstr>
      <vt:lpstr>Con…</vt:lpstr>
      <vt:lpstr>Uses of tests </vt:lpstr>
      <vt:lpstr>Uses of Psychological  tests </vt:lpstr>
      <vt:lpstr>Types of Psychological Tests</vt:lpstr>
      <vt:lpstr>Con…</vt:lpstr>
      <vt:lpstr>Ecological Assessment</vt:lpstr>
      <vt:lpstr>Ecological Assessment</vt:lpstr>
      <vt:lpstr>Observing within the classroom environment</vt:lpstr>
      <vt:lpstr>PowerPoint Presentation</vt:lpstr>
      <vt:lpstr>Con…</vt:lpstr>
      <vt:lpstr>Parent Involvement in the Assessment Process</vt:lpstr>
      <vt:lpstr>Preparing to administer an assessment instrument</vt:lpstr>
      <vt:lpstr>Con…</vt:lpstr>
      <vt:lpstr>Con…</vt:lpstr>
      <vt:lpstr>Rights of Parents and guardians</vt:lpstr>
      <vt:lpstr> Primary Areas of Assessment </vt:lpstr>
      <vt:lpstr>PowerPoint Presentation</vt:lpstr>
      <vt:lpstr>PowerPoint Presentation</vt:lpstr>
      <vt:lpstr> CHC </vt:lpstr>
      <vt:lpstr>Cognitive /intelligence Tests</vt:lpstr>
      <vt:lpstr>Assessment of Reading </vt:lpstr>
      <vt:lpstr>Con….</vt:lpstr>
      <vt:lpstr>Assessment of Reading </vt:lpstr>
      <vt:lpstr>Skills Assessed by Diagnostic Reading Tests</vt:lpstr>
      <vt:lpstr>Con…</vt:lpstr>
      <vt:lpstr>Skills Assessed by Diagnostic Reading Tests</vt:lpstr>
      <vt:lpstr>Example of a Specific Reading Test </vt:lpstr>
      <vt:lpstr>Assessment of Mathematics</vt:lpstr>
      <vt:lpstr>Behaviors Sampled by Mathematics Tests</vt:lpstr>
      <vt:lpstr>Con…</vt:lpstr>
      <vt:lpstr>Example of a Specific Mathematics Test </vt:lpstr>
      <vt:lpstr>Example of a Specific Mathematics Test </vt:lpstr>
      <vt:lpstr>Assessment of Perceptual and Motor Skills </vt:lpstr>
      <vt:lpstr>Con…</vt:lpstr>
      <vt:lpstr>Why Do We Assess Perceptual–Motor Skills?</vt:lpstr>
      <vt:lpstr>1. Academic Problems </vt:lpstr>
      <vt:lpstr>Con…</vt:lpstr>
      <vt:lpstr> 2. Behavioral Problems </vt:lpstr>
      <vt:lpstr>Con…</vt:lpstr>
      <vt:lpstr> 3.Physical Problems </vt:lpstr>
      <vt:lpstr>PowerPoint Presentation</vt:lpstr>
      <vt:lpstr>Con…</vt:lpstr>
      <vt:lpstr>PowerPoint Presentation</vt:lpstr>
      <vt:lpstr>Con…</vt:lpstr>
      <vt:lpstr>Con…</vt:lpstr>
      <vt:lpstr>Linguistic Considerations</vt:lpstr>
      <vt:lpstr>Con…</vt:lpstr>
      <vt:lpstr> Assessment of children with Special Needs </vt:lpstr>
      <vt:lpstr>Children who are eligible for SNED (cont’d)</vt:lpstr>
      <vt:lpstr>Learning Disabilities</vt:lpstr>
      <vt:lpstr>Approaches to determine whether a learning disability exists</vt:lpstr>
      <vt:lpstr>Guidelines for the assessment of learning disabilities</vt:lpstr>
      <vt:lpstr>Assessment questions</vt:lpstr>
      <vt:lpstr>Assessment battery</vt:lpstr>
      <vt:lpstr>Informal assessment of LDs</vt:lpstr>
      <vt:lpstr>Service delivery and questions Teachers and Parents  ask</vt:lpstr>
      <vt:lpstr>Questions Teachers and Parents  ask (cont’d)</vt:lpstr>
      <vt:lpstr>Possible Services for Child with SN and Parents</vt:lpstr>
      <vt:lpstr>Possible Services for child with SN and Parents(cont’d)</vt:lpstr>
      <vt:lpstr>Possible Services for child with SN and Parents(cont’d)</vt:lpstr>
      <vt:lpstr>Possible Services for child with SN and Parents(cont’d)</vt:lpstr>
      <vt:lpstr>Possible Services for child with SN and Parents(cont’d)</vt:lpstr>
      <vt:lpstr>Possible Services for child with SN and Parents(Cont’d)</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Assessment  in  Special Needs</dc:title>
  <dc:creator>Hawa</dc:creator>
  <cp:lastModifiedBy>inedis</cp:lastModifiedBy>
  <cp:revision>441</cp:revision>
  <dcterms:created xsi:type="dcterms:W3CDTF">2006-08-16T00:00:00Z</dcterms:created>
  <dcterms:modified xsi:type="dcterms:W3CDTF">2020-04-26T20:44:27Z</dcterms:modified>
</cp:coreProperties>
</file>