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handoutMasterIdLst>
    <p:handoutMasterId r:id="rId52"/>
  </p:handoutMasterIdLst>
  <p:sldIdLst>
    <p:sldId id="256" r:id="rId2"/>
    <p:sldId id="259" r:id="rId3"/>
    <p:sldId id="257" r:id="rId4"/>
    <p:sldId id="258" r:id="rId5"/>
    <p:sldId id="260" r:id="rId6"/>
    <p:sldId id="261" r:id="rId7"/>
    <p:sldId id="262" r:id="rId8"/>
    <p:sldId id="264" r:id="rId9"/>
    <p:sldId id="265" r:id="rId10"/>
    <p:sldId id="266" r:id="rId11"/>
    <p:sldId id="267" r:id="rId12"/>
    <p:sldId id="268" r:id="rId13"/>
    <p:sldId id="269" r:id="rId14"/>
    <p:sldId id="270" r:id="rId15"/>
    <p:sldId id="271" r:id="rId16"/>
    <p:sldId id="272" r:id="rId17"/>
    <p:sldId id="287" r:id="rId18"/>
    <p:sldId id="288" r:id="rId19"/>
    <p:sldId id="290" r:id="rId20"/>
    <p:sldId id="291" r:id="rId21"/>
    <p:sldId id="292" r:id="rId22"/>
    <p:sldId id="273" r:id="rId23"/>
    <p:sldId id="293" r:id="rId24"/>
    <p:sldId id="274" r:id="rId25"/>
    <p:sldId id="275" r:id="rId26"/>
    <p:sldId id="276" r:id="rId27"/>
    <p:sldId id="286" r:id="rId28"/>
    <p:sldId id="277"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278" r:id="rId44"/>
    <p:sldId id="279" r:id="rId45"/>
    <p:sldId id="281" r:id="rId46"/>
    <p:sldId id="282" r:id="rId47"/>
    <p:sldId id="283" r:id="rId48"/>
    <p:sldId id="284" r:id="rId49"/>
    <p:sldId id="285" r:id="rId5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926" autoAdjust="0"/>
    <p:restoredTop sz="94660"/>
  </p:normalViewPr>
  <p:slideViewPr>
    <p:cSldViewPr>
      <p:cViewPr varScale="1">
        <p:scale>
          <a:sx n="69" d="100"/>
          <a:sy n="69" d="100"/>
        </p:scale>
        <p:origin x="-11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B4E335A5-0539-48AC-A026-A89A0B9F867B}" type="datetimeFigureOut">
              <a:rPr lang="en-US" smtClean="0"/>
              <a:t>2/15/2020</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8D405248-36EE-447A-A7A2-6170EC2EB917}" type="slidenum">
              <a:rPr lang="en-GB" smtClean="0"/>
              <a:t>‹#›</a:t>
            </a:fld>
            <a:endParaRPr lang="en-GB"/>
          </a:p>
        </p:txBody>
      </p:sp>
    </p:spTree>
    <p:extLst>
      <p:ext uri="{BB962C8B-B14F-4D97-AF65-F5344CB8AC3E}">
        <p14:creationId xmlns:p14="http://schemas.microsoft.com/office/powerpoint/2010/main" val="340359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20BAA45C-83B9-41C6-9215-A4B350434CE0}" type="datetimeFigureOut">
              <a:rPr lang="en-US" smtClean="0"/>
              <a:pPr/>
              <a:t>2/15/2020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42B44FB9-FDD3-43F1-A990-2DDFDD1BFEE6}" type="slidenum">
              <a:rPr lang="en-GB" smtClean="0"/>
              <a:pPr/>
              <a:t>‹#›</a:t>
            </a:fld>
            <a:endParaRPr lang="en-GB"/>
          </a:p>
        </p:txBody>
      </p:sp>
    </p:spTree>
    <p:extLst>
      <p:ext uri="{BB962C8B-B14F-4D97-AF65-F5344CB8AC3E}">
        <p14:creationId xmlns:p14="http://schemas.microsoft.com/office/powerpoint/2010/main" val="1512772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a:t>
            </a:fld>
            <a:endParaRPr lang="en-GB"/>
          </a:p>
        </p:txBody>
      </p:sp>
    </p:spTree>
    <p:extLst>
      <p:ext uri="{BB962C8B-B14F-4D97-AF65-F5344CB8AC3E}">
        <p14:creationId xmlns:p14="http://schemas.microsoft.com/office/powerpoint/2010/main" val="3353549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10</a:t>
            </a:fld>
            <a:endParaRPr lang="en-GB"/>
          </a:p>
        </p:txBody>
      </p:sp>
    </p:spTree>
    <p:extLst>
      <p:ext uri="{BB962C8B-B14F-4D97-AF65-F5344CB8AC3E}">
        <p14:creationId xmlns:p14="http://schemas.microsoft.com/office/powerpoint/2010/main" val="200489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11</a:t>
            </a:fld>
            <a:endParaRPr lang="en-GB"/>
          </a:p>
        </p:txBody>
      </p:sp>
    </p:spTree>
    <p:extLst>
      <p:ext uri="{BB962C8B-B14F-4D97-AF65-F5344CB8AC3E}">
        <p14:creationId xmlns:p14="http://schemas.microsoft.com/office/powerpoint/2010/main" val="610184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12</a:t>
            </a:fld>
            <a:endParaRPr lang="en-GB"/>
          </a:p>
        </p:txBody>
      </p:sp>
    </p:spTree>
    <p:extLst>
      <p:ext uri="{BB962C8B-B14F-4D97-AF65-F5344CB8AC3E}">
        <p14:creationId xmlns:p14="http://schemas.microsoft.com/office/powerpoint/2010/main" val="2419634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13</a:t>
            </a:fld>
            <a:endParaRPr lang="en-GB"/>
          </a:p>
        </p:txBody>
      </p:sp>
    </p:spTree>
    <p:extLst>
      <p:ext uri="{BB962C8B-B14F-4D97-AF65-F5344CB8AC3E}">
        <p14:creationId xmlns:p14="http://schemas.microsoft.com/office/powerpoint/2010/main" val="2251709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14</a:t>
            </a:fld>
            <a:endParaRPr lang="en-GB"/>
          </a:p>
        </p:txBody>
      </p:sp>
    </p:spTree>
    <p:extLst>
      <p:ext uri="{BB962C8B-B14F-4D97-AF65-F5344CB8AC3E}">
        <p14:creationId xmlns:p14="http://schemas.microsoft.com/office/powerpoint/2010/main" val="1285617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15</a:t>
            </a:fld>
            <a:endParaRPr lang="en-GB"/>
          </a:p>
        </p:txBody>
      </p:sp>
    </p:spTree>
    <p:extLst>
      <p:ext uri="{BB962C8B-B14F-4D97-AF65-F5344CB8AC3E}">
        <p14:creationId xmlns:p14="http://schemas.microsoft.com/office/powerpoint/2010/main" val="1312014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16</a:t>
            </a:fld>
            <a:endParaRPr lang="en-GB"/>
          </a:p>
        </p:txBody>
      </p:sp>
    </p:spTree>
    <p:extLst>
      <p:ext uri="{BB962C8B-B14F-4D97-AF65-F5344CB8AC3E}">
        <p14:creationId xmlns:p14="http://schemas.microsoft.com/office/powerpoint/2010/main" val="37248577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17</a:t>
            </a:fld>
            <a:endParaRPr lang="en-GB"/>
          </a:p>
        </p:txBody>
      </p:sp>
    </p:spTree>
    <p:extLst>
      <p:ext uri="{BB962C8B-B14F-4D97-AF65-F5344CB8AC3E}">
        <p14:creationId xmlns:p14="http://schemas.microsoft.com/office/powerpoint/2010/main" val="2880369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18</a:t>
            </a:fld>
            <a:endParaRPr lang="en-GB"/>
          </a:p>
        </p:txBody>
      </p:sp>
    </p:spTree>
    <p:extLst>
      <p:ext uri="{BB962C8B-B14F-4D97-AF65-F5344CB8AC3E}">
        <p14:creationId xmlns:p14="http://schemas.microsoft.com/office/powerpoint/2010/main" val="39397016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19</a:t>
            </a:fld>
            <a:endParaRPr lang="en-GB"/>
          </a:p>
        </p:txBody>
      </p:sp>
    </p:spTree>
    <p:extLst>
      <p:ext uri="{BB962C8B-B14F-4D97-AF65-F5344CB8AC3E}">
        <p14:creationId xmlns:p14="http://schemas.microsoft.com/office/powerpoint/2010/main" val="552421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a:t>
            </a:fld>
            <a:endParaRPr lang="en-GB"/>
          </a:p>
        </p:txBody>
      </p:sp>
    </p:spTree>
    <p:extLst>
      <p:ext uri="{BB962C8B-B14F-4D97-AF65-F5344CB8AC3E}">
        <p14:creationId xmlns:p14="http://schemas.microsoft.com/office/powerpoint/2010/main" val="1185050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20</a:t>
            </a:fld>
            <a:endParaRPr lang="en-GB"/>
          </a:p>
        </p:txBody>
      </p:sp>
    </p:spTree>
    <p:extLst>
      <p:ext uri="{BB962C8B-B14F-4D97-AF65-F5344CB8AC3E}">
        <p14:creationId xmlns:p14="http://schemas.microsoft.com/office/powerpoint/2010/main" val="2018495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21</a:t>
            </a:fld>
            <a:endParaRPr lang="en-GB"/>
          </a:p>
        </p:txBody>
      </p:sp>
    </p:spTree>
    <p:extLst>
      <p:ext uri="{BB962C8B-B14F-4D97-AF65-F5344CB8AC3E}">
        <p14:creationId xmlns:p14="http://schemas.microsoft.com/office/powerpoint/2010/main" val="17655840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22</a:t>
            </a:fld>
            <a:endParaRPr lang="en-GB"/>
          </a:p>
        </p:txBody>
      </p:sp>
    </p:spTree>
    <p:extLst>
      <p:ext uri="{BB962C8B-B14F-4D97-AF65-F5344CB8AC3E}">
        <p14:creationId xmlns:p14="http://schemas.microsoft.com/office/powerpoint/2010/main" val="10655535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23</a:t>
            </a:fld>
            <a:endParaRPr lang="en-GB"/>
          </a:p>
        </p:txBody>
      </p:sp>
    </p:spTree>
    <p:extLst>
      <p:ext uri="{BB962C8B-B14F-4D97-AF65-F5344CB8AC3E}">
        <p14:creationId xmlns:p14="http://schemas.microsoft.com/office/powerpoint/2010/main" val="33808875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24</a:t>
            </a:fld>
            <a:endParaRPr lang="en-GB"/>
          </a:p>
        </p:txBody>
      </p:sp>
    </p:spTree>
    <p:extLst>
      <p:ext uri="{BB962C8B-B14F-4D97-AF65-F5344CB8AC3E}">
        <p14:creationId xmlns:p14="http://schemas.microsoft.com/office/powerpoint/2010/main" val="12478570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25</a:t>
            </a:fld>
            <a:endParaRPr lang="en-GB"/>
          </a:p>
        </p:txBody>
      </p:sp>
    </p:spTree>
    <p:extLst>
      <p:ext uri="{BB962C8B-B14F-4D97-AF65-F5344CB8AC3E}">
        <p14:creationId xmlns:p14="http://schemas.microsoft.com/office/powerpoint/2010/main" val="21022074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26</a:t>
            </a:fld>
            <a:endParaRPr lang="en-GB"/>
          </a:p>
        </p:txBody>
      </p:sp>
    </p:spTree>
    <p:extLst>
      <p:ext uri="{BB962C8B-B14F-4D97-AF65-F5344CB8AC3E}">
        <p14:creationId xmlns:p14="http://schemas.microsoft.com/office/powerpoint/2010/main" val="22538388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27</a:t>
            </a:fld>
            <a:endParaRPr lang="en-GB"/>
          </a:p>
        </p:txBody>
      </p:sp>
    </p:spTree>
    <p:extLst>
      <p:ext uri="{BB962C8B-B14F-4D97-AF65-F5344CB8AC3E}">
        <p14:creationId xmlns:p14="http://schemas.microsoft.com/office/powerpoint/2010/main" val="11774535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28</a:t>
            </a:fld>
            <a:endParaRPr lang="en-GB"/>
          </a:p>
        </p:txBody>
      </p:sp>
    </p:spTree>
    <p:extLst>
      <p:ext uri="{BB962C8B-B14F-4D97-AF65-F5344CB8AC3E}">
        <p14:creationId xmlns:p14="http://schemas.microsoft.com/office/powerpoint/2010/main" val="39751480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29</a:t>
            </a:fld>
            <a:endParaRPr lang="en-GB"/>
          </a:p>
        </p:txBody>
      </p:sp>
    </p:spTree>
    <p:extLst>
      <p:ext uri="{BB962C8B-B14F-4D97-AF65-F5344CB8AC3E}">
        <p14:creationId xmlns:p14="http://schemas.microsoft.com/office/powerpoint/2010/main" val="2536003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a:t>
            </a:fld>
            <a:endParaRPr lang="en-GB"/>
          </a:p>
        </p:txBody>
      </p:sp>
    </p:spTree>
    <p:extLst>
      <p:ext uri="{BB962C8B-B14F-4D97-AF65-F5344CB8AC3E}">
        <p14:creationId xmlns:p14="http://schemas.microsoft.com/office/powerpoint/2010/main" val="41558531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30</a:t>
            </a:fld>
            <a:endParaRPr lang="en-GB"/>
          </a:p>
        </p:txBody>
      </p:sp>
    </p:spTree>
    <p:extLst>
      <p:ext uri="{BB962C8B-B14F-4D97-AF65-F5344CB8AC3E}">
        <p14:creationId xmlns:p14="http://schemas.microsoft.com/office/powerpoint/2010/main" val="10747903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31</a:t>
            </a:fld>
            <a:endParaRPr lang="en-GB"/>
          </a:p>
        </p:txBody>
      </p:sp>
    </p:spTree>
    <p:extLst>
      <p:ext uri="{BB962C8B-B14F-4D97-AF65-F5344CB8AC3E}">
        <p14:creationId xmlns:p14="http://schemas.microsoft.com/office/powerpoint/2010/main" val="20462836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32</a:t>
            </a:fld>
            <a:endParaRPr lang="en-GB"/>
          </a:p>
        </p:txBody>
      </p:sp>
    </p:spTree>
    <p:extLst>
      <p:ext uri="{BB962C8B-B14F-4D97-AF65-F5344CB8AC3E}">
        <p14:creationId xmlns:p14="http://schemas.microsoft.com/office/powerpoint/2010/main" val="12150359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33</a:t>
            </a:fld>
            <a:endParaRPr lang="en-GB"/>
          </a:p>
        </p:txBody>
      </p:sp>
    </p:spTree>
    <p:extLst>
      <p:ext uri="{BB962C8B-B14F-4D97-AF65-F5344CB8AC3E}">
        <p14:creationId xmlns:p14="http://schemas.microsoft.com/office/powerpoint/2010/main" val="40661141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34</a:t>
            </a:fld>
            <a:endParaRPr lang="en-GB"/>
          </a:p>
        </p:txBody>
      </p:sp>
    </p:spTree>
    <p:extLst>
      <p:ext uri="{BB962C8B-B14F-4D97-AF65-F5344CB8AC3E}">
        <p14:creationId xmlns:p14="http://schemas.microsoft.com/office/powerpoint/2010/main" val="31432374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35</a:t>
            </a:fld>
            <a:endParaRPr lang="en-GB"/>
          </a:p>
        </p:txBody>
      </p:sp>
    </p:spTree>
    <p:extLst>
      <p:ext uri="{BB962C8B-B14F-4D97-AF65-F5344CB8AC3E}">
        <p14:creationId xmlns:p14="http://schemas.microsoft.com/office/powerpoint/2010/main" val="42103881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36</a:t>
            </a:fld>
            <a:endParaRPr lang="en-GB"/>
          </a:p>
        </p:txBody>
      </p:sp>
    </p:spTree>
    <p:extLst>
      <p:ext uri="{BB962C8B-B14F-4D97-AF65-F5344CB8AC3E}">
        <p14:creationId xmlns:p14="http://schemas.microsoft.com/office/powerpoint/2010/main" val="318445507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37</a:t>
            </a:fld>
            <a:endParaRPr lang="en-GB"/>
          </a:p>
        </p:txBody>
      </p:sp>
    </p:spTree>
    <p:extLst>
      <p:ext uri="{BB962C8B-B14F-4D97-AF65-F5344CB8AC3E}">
        <p14:creationId xmlns:p14="http://schemas.microsoft.com/office/powerpoint/2010/main" val="26528041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38</a:t>
            </a:fld>
            <a:endParaRPr lang="en-GB"/>
          </a:p>
        </p:txBody>
      </p:sp>
    </p:spTree>
    <p:extLst>
      <p:ext uri="{BB962C8B-B14F-4D97-AF65-F5344CB8AC3E}">
        <p14:creationId xmlns:p14="http://schemas.microsoft.com/office/powerpoint/2010/main" val="36170862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39</a:t>
            </a:fld>
            <a:endParaRPr lang="en-GB"/>
          </a:p>
        </p:txBody>
      </p:sp>
    </p:spTree>
    <p:extLst>
      <p:ext uri="{BB962C8B-B14F-4D97-AF65-F5344CB8AC3E}">
        <p14:creationId xmlns:p14="http://schemas.microsoft.com/office/powerpoint/2010/main" val="2268982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a:t>
            </a:fld>
            <a:endParaRPr lang="en-GB"/>
          </a:p>
        </p:txBody>
      </p:sp>
    </p:spTree>
    <p:extLst>
      <p:ext uri="{BB962C8B-B14F-4D97-AF65-F5344CB8AC3E}">
        <p14:creationId xmlns:p14="http://schemas.microsoft.com/office/powerpoint/2010/main" val="31067631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40</a:t>
            </a:fld>
            <a:endParaRPr lang="en-GB"/>
          </a:p>
        </p:txBody>
      </p:sp>
    </p:spTree>
    <p:extLst>
      <p:ext uri="{BB962C8B-B14F-4D97-AF65-F5344CB8AC3E}">
        <p14:creationId xmlns:p14="http://schemas.microsoft.com/office/powerpoint/2010/main" val="25030297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41</a:t>
            </a:fld>
            <a:endParaRPr lang="en-GB"/>
          </a:p>
        </p:txBody>
      </p:sp>
    </p:spTree>
    <p:extLst>
      <p:ext uri="{BB962C8B-B14F-4D97-AF65-F5344CB8AC3E}">
        <p14:creationId xmlns:p14="http://schemas.microsoft.com/office/powerpoint/2010/main" val="26606478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42</a:t>
            </a:fld>
            <a:endParaRPr lang="en-GB"/>
          </a:p>
        </p:txBody>
      </p:sp>
    </p:spTree>
    <p:extLst>
      <p:ext uri="{BB962C8B-B14F-4D97-AF65-F5344CB8AC3E}">
        <p14:creationId xmlns:p14="http://schemas.microsoft.com/office/powerpoint/2010/main" val="17721435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43</a:t>
            </a:fld>
            <a:endParaRPr lang="en-GB"/>
          </a:p>
        </p:txBody>
      </p:sp>
    </p:spTree>
    <p:extLst>
      <p:ext uri="{BB962C8B-B14F-4D97-AF65-F5344CB8AC3E}">
        <p14:creationId xmlns:p14="http://schemas.microsoft.com/office/powerpoint/2010/main" val="24788954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44</a:t>
            </a:fld>
            <a:endParaRPr lang="en-GB"/>
          </a:p>
        </p:txBody>
      </p:sp>
    </p:spTree>
    <p:extLst>
      <p:ext uri="{BB962C8B-B14F-4D97-AF65-F5344CB8AC3E}">
        <p14:creationId xmlns:p14="http://schemas.microsoft.com/office/powerpoint/2010/main" val="14718088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165F2A-03CB-42D8-B25D-F1D0D3963D4C}"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B8AE71-2DB7-4606-A21A-6BF84A9F3FAF}"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47</a:t>
            </a:fld>
            <a:endParaRPr lang="en-GB"/>
          </a:p>
        </p:txBody>
      </p:sp>
    </p:spTree>
    <p:extLst>
      <p:ext uri="{BB962C8B-B14F-4D97-AF65-F5344CB8AC3E}">
        <p14:creationId xmlns:p14="http://schemas.microsoft.com/office/powerpoint/2010/main" val="31555148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4F2D0F1-48C0-4C37-A87B-E13A5FD8992A}" type="slidenum">
              <a:rPr lang="en-US" smtClean="0"/>
              <a:pPr/>
              <a:t>48</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49</a:t>
            </a:fld>
            <a:endParaRPr lang="en-GB"/>
          </a:p>
        </p:txBody>
      </p:sp>
    </p:spTree>
    <p:extLst>
      <p:ext uri="{BB962C8B-B14F-4D97-AF65-F5344CB8AC3E}">
        <p14:creationId xmlns:p14="http://schemas.microsoft.com/office/powerpoint/2010/main" val="2140932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5</a:t>
            </a:fld>
            <a:endParaRPr lang="en-GB"/>
          </a:p>
        </p:txBody>
      </p:sp>
    </p:spTree>
    <p:extLst>
      <p:ext uri="{BB962C8B-B14F-4D97-AF65-F5344CB8AC3E}">
        <p14:creationId xmlns:p14="http://schemas.microsoft.com/office/powerpoint/2010/main" val="483225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6</a:t>
            </a:fld>
            <a:endParaRPr lang="en-GB"/>
          </a:p>
        </p:txBody>
      </p:sp>
    </p:spTree>
    <p:extLst>
      <p:ext uri="{BB962C8B-B14F-4D97-AF65-F5344CB8AC3E}">
        <p14:creationId xmlns:p14="http://schemas.microsoft.com/office/powerpoint/2010/main" val="782877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7</a:t>
            </a:fld>
            <a:endParaRPr lang="en-GB"/>
          </a:p>
        </p:txBody>
      </p:sp>
    </p:spTree>
    <p:extLst>
      <p:ext uri="{BB962C8B-B14F-4D97-AF65-F5344CB8AC3E}">
        <p14:creationId xmlns:p14="http://schemas.microsoft.com/office/powerpoint/2010/main" val="1287464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8</a:t>
            </a:fld>
            <a:endParaRPr lang="en-GB"/>
          </a:p>
        </p:txBody>
      </p:sp>
    </p:spTree>
    <p:extLst>
      <p:ext uri="{BB962C8B-B14F-4D97-AF65-F5344CB8AC3E}">
        <p14:creationId xmlns:p14="http://schemas.microsoft.com/office/powerpoint/2010/main" val="2159186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B44FB9-FDD3-43F1-A990-2DDFDD1BFEE6}" type="slidenum">
              <a:rPr lang="en-GB" smtClean="0"/>
              <a:pPr/>
              <a:t>9</a:t>
            </a:fld>
            <a:endParaRPr lang="en-GB"/>
          </a:p>
        </p:txBody>
      </p:sp>
    </p:spTree>
    <p:extLst>
      <p:ext uri="{BB962C8B-B14F-4D97-AF65-F5344CB8AC3E}">
        <p14:creationId xmlns:p14="http://schemas.microsoft.com/office/powerpoint/2010/main" val="382756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E4BC175-C51D-4AC8-80CB-7BF3E8F0BCE0}" type="datetimeFigureOut">
              <a:rPr lang="en-US" smtClean="0"/>
              <a:pPr/>
              <a:t>2/15/2020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6FFB3D-39DF-451F-B0C5-8EBAF58DB061}" type="slidenum">
              <a:rPr lang="en-GB" smtClean="0"/>
              <a:pPr/>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4BC175-C51D-4AC8-80CB-7BF3E8F0BCE0}" type="datetimeFigureOut">
              <a:rPr lang="en-US" smtClean="0"/>
              <a:pPr/>
              <a:t>2/15/2020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4BC175-C51D-4AC8-80CB-7BF3E8F0BCE0}" type="datetimeFigureOut">
              <a:rPr lang="en-US" smtClean="0"/>
              <a:pPr/>
              <a:t>2/15/2020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E4BC175-C51D-4AC8-80CB-7BF3E8F0BCE0}" type="datetimeFigureOut">
              <a:rPr lang="en-US" smtClean="0"/>
              <a:pPr/>
              <a:t>2/15/2020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6FFB3D-39DF-451F-B0C5-8EBAF58DB061}" type="slidenum">
              <a:rPr lang="en-GB" smtClean="0"/>
              <a:pPr/>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4BC175-C51D-4AC8-80CB-7BF3E8F0BCE0}" type="datetimeFigureOut">
              <a:rPr lang="en-US" smtClean="0"/>
              <a:pPr/>
              <a:t>2/15/2020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E4BC175-C51D-4AC8-80CB-7BF3E8F0BCE0}" type="datetimeFigureOut">
              <a:rPr lang="en-US" smtClean="0"/>
              <a:pPr/>
              <a:t>2/15/2020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6FFB3D-39DF-451F-B0C5-8EBAF58DB061}" type="slidenum">
              <a:rPr lang="en-GB" smtClean="0"/>
              <a:pPr/>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4BC175-C51D-4AC8-80CB-7BF3E8F0BCE0}" type="datetimeFigureOut">
              <a:rPr lang="en-US" smtClean="0"/>
              <a:pPr/>
              <a:t>2/15/2020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26FFB3D-39DF-451F-B0C5-8EBAF58DB061}" type="slidenum">
              <a:rPr lang="en-GB" smtClean="0"/>
              <a:pPr/>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E4BC175-C51D-4AC8-80CB-7BF3E8F0BCE0}" type="datetimeFigureOut">
              <a:rPr lang="en-US" smtClean="0"/>
              <a:pPr/>
              <a:t>2/15/2020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4BC175-C51D-4AC8-80CB-7BF3E8F0BCE0}" type="datetimeFigureOut">
              <a:rPr lang="en-US" smtClean="0"/>
              <a:pPr/>
              <a:t>2/15/2020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4BC175-C51D-4AC8-80CB-7BF3E8F0BCE0}" type="datetimeFigureOut">
              <a:rPr lang="en-US" smtClean="0"/>
              <a:pPr/>
              <a:t>2/15/2020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6FFB3D-39DF-451F-B0C5-8EBAF58DB061}"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4BC175-C51D-4AC8-80CB-7BF3E8F0BCE0}" type="datetimeFigureOut">
              <a:rPr lang="en-US" smtClean="0"/>
              <a:pPr/>
              <a:t>2/15/2020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6FFB3D-39DF-451F-B0C5-8EBAF58DB061}" type="slidenum">
              <a:rPr lang="en-GB" smtClean="0"/>
              <a:pPr/>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E4BC175-C51D-4AC8-80CB-7BF3E8F0BCE0}" type="datetimeFigureOut">
              <a:rPr lang="en-US" smtClean="0"/>
              <a:pPr/>
              <a:t>2/15/2020</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26FFB3D-39DF-451F-B0C5-8EBAF58DB06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package" Target="../embeddings/Microsoft_PowerPoint_Slide1.sldx"/><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5.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547664" y="4653136"/>
            <a:ext cx="5637010" cy="882119"/>
          </a:xfrm>
        </p:spPr>
        <p:txBody>
          <a:bodyPr/>
          <a:lstStyle/>
          <a:p>
            <a:r>
              <a:rPr lang="en-US" dirty="0" smtClean="0">
                <a:latin typeface="CommercialPi BT" panose="05020102010206080802" pitchFamily="18" charset="2"/>
              </a:rPr>
              <a:t>HAILEMARIAM BEHAILU </a:t>
            </a:r>
          </a:p>
          <a:p>
            <a:endParaRPr lang="en-US" dirty="0"/>
          </a:p>
        </p:txBody>
      </p:sp>
      <p:sp>
        <p:nvSpPr>
          <p:cNvPr id="2" name="Title 1"/>
          <p:cNvSpPr>
            <a:spLocks noGrp="1"/>
          </p:cNvSpPr>
          <p:nvPr>
            <p:ph type="ctrTitle"/>
          </p:nvPr>
        </p:nvSpPr>
        <p:spPr>
          <a:xfrm>
            <a:off x="179512" y="1268760"/>
            <a:ext cx="8856984" cy="1793167"/>
          </a:xfrm>
        </p:spPr>
        <p:txBody>
          <a:bodyPr/>
          <a:lstStyle/>
          <a:p>
            <a:r>
              <a:rPr lang="sv-SE" dirty="0" smtClean="0"/>
              <a:t>Income Approach to Valuation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640960" cy="1143000"/>
          </a:xfrm>
        </p:spPr>
        <p:txBody>
          <a:bodyPr/>
          <a:lstStyle/>
          <a:p>
            <a:r>
              <a:rPr lang="sv-SE" dirty="0" smtClean="0">
                <a:solidFill>
                  <a:srgbClr val="FF0000"/>
                </a:solidFill>
              </a:rPr>
              <a:t>Contract or market rent?</a:t>
            </a:r>
            <a:endParaRPr lang="en-GB" dirty="0">
              <a:solidFill>
                <a:srgbClr val="FF0000"/>
              </a:solidFill>
            </a:endParaRPr>
          </a:p>
        </p:txBody>
      </p:sp>
      <p:sp>
        <p:nvSpPr>
          <p:cNvPr id="3" name="Content Placeholder 2"/>
          <p:cNvSpPr>
            <a:spLocks noGrp="1"/>
          </p:cNvSpPr>
          <p:nvPr>
            <p:ph sz="quarter" idx="13"/>
          </p:nvPr>
        </p:nvSpPr>
        <p:spPr>
          <a:xfrm>
            <a:off x="251520" y="1196752"/>
            <a:ext cx="8712968" cy="5256584"/>
          </a:xfrm>
        </p:spPr>
        <p:txBody>
          <a:bodyPr>
            <a:noAutofit/>
          </a:bodyPr>
          <a:lstStyle/>
          <a:p>
            <a:pPr algn="just">
              <a:buNone/>
            </a:pPr>
            <a:r>
              <a:rPr lang="en-GB" sz="2400" dirty="0"/>
              <a:t>Projections of PGI can be based on</a:t>
            </a:r>
          </a:p>
          <a:p>
            <a:pPr algn="just">
              <a:buNone/>
            </a:pPr>
            <a:r>
              <a:rPr lang="en-GB" sz="2400" dirty="0"/>
              <a:t>– Contractual rent terms, or</a:t>
            </a:r>
          </a:p>
          <a:p>
            <a:pPr algn="just">
              <a:buNone/>
            </a:pPr>
            <a:r>
              <a:rPr lang="en-GB" sz="2400" dirty="0"/>
              <a:t>– Market rents</a:t>
            </a:r>
          </a:p>
          <a:p>
            <a:pPr algn="just"/>
            <a:r>
              <a:rPr lang="en-GB" sz="2400" dirty="0" smtClean="0"/>
              <a:t> </a:t>
            </a:r>
            <a:r>
              <a:rPr lang="en-GB" sz="2400" dirty="0"/>
              <a:t>If space is covered by </a:t>
            </a:r>
            <a:r>
              <a:rPr lang="en-GB" sz="2400" b="1" dirty="0"/>
              <a:t>existing and long-term leases</a:t>
            </a:r>
            <a:r>
              <a:rPr lang="en-GB" sz="2400" dirty="0"/>
              <a:t>, revenues </a:t>
            </a:r>
            <a:r>
              <a:rPr lang="en-GB" sz="2400" dirty="0" smtClean="0"/>
              <a:t>are computed </a:t>
            </a:r>
            <a:r>
              <a:rPr lang="en-GB" sz="2400" dirty="0"/>
              <a:t>from the contractual commitments (assuming </a:t>
            </a:r>
            <a:r>
              <a:rPr lang="en-GB" sz="2400" dirty="0" smtClean="0"/>
              <a:t>financially stable </a:t>
            </a:r>
            <a:r>
              <a:rPr lang="en-GB" sz="2400" dirty="0"/>
              <a:t>tenants).</a:t>
            </a:r>
          </a:p>
          <a:p>
            <a:pPr algn="just"/>
            <a:r>
              <a:rPr lang="en-GB" sz="2400" dirty="0" smtClean="0"/>
              <a:t> </a:t>
            </a:r>
            <a:r>
              <a:rPr lang="en-GB" sz="2400" dirty="0"/>
              <a:t>Use market rents for any space</a:t>
            </a:r>
          </a:p>
          <a:p>
            <a:pPr lvl="1" algn="just">
              <a:buNone/>
            </a:pPr>
            <a:r>
              <a:rPr lang="en-GB" sz="2400" dirty="0"/>
              <a:t>- not covered by existing leases, or</a:t>
            </a:r>
          </a:p>
          <a:p>
            <a:pPr lvl="1" algn="just">
              <a:buNone/>
            </a:pPr>
            <a:r>
              <a:rPr lang="en-GB" sz="2400" dirty="0"/>
              <a:t>- once existing leases expire.</a:t>
            </a:r>
          </a:p>
          <a:p>
            <a:pPr algn="just"/>
            <a:r>
              <a:rPr lang="en-GB" sz="2400" b="1" dirty="0" smtClean="0"/>
              <a:t>Market </a:t>
            </a:r>
            <a:r>
              <a:rPr lang="en-GB" sz="2400" b="1" dirty="0"/>
              <a:t>rent </a:t>
            </a:r>
            <a:r>
              <a:rPr lang="en-GB" sz="2400" dirty="0"/>
              <a:t>= the rental income that space would most </a:t>
            </a:r>
            <a:r>
              <a:rPr lang="en-GB" sz="2400" dirty="0" smtClean="0"/>
              <a:t>likely command </a:t>
            </a:r>
            <a:r>
              <a:rPr lang="en-GB" sz="2400" dirty="0"/>
              <a:t>on the open market as of the date of appraisal.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496944" cy="1143000"/>
          </a:xfrm>
        </p:spPr>
        <p:txBody>
          <a:bodyPr>
            <a:normAutofit fontScale="90000"/>
          </a:bodyPr>
          <a:lstStyle/>
          <a:p>
            <a:pPr algn="l"/>
            <a:r>
              <a:rPr lang="en-GB" dirty="0" smtClean="0">
                <a:solidFill>
                  <a:srgbClr val="FF0000"/>
                </a:solidFill>
              </a:rPr>
              <a:t>Vacancy and collection losses</a:t>
            </a:r>
            <a:br>
              <a:rPr lang="en-GB" dirty="0" smtClean="0">
                <a:solidFill>
                  <a:srgbClr val="FF0000"/>
                </a:solidFill>
              </a:rPr>
            </a:br>
            <a:endParaRPr lang="en-GB" dirty="0">
              <a:solidFill>
                <a:srgbClr val="FF0000"/>
              </a:solidFill>
            </a:endParaRPr>
          </a:p>
        </p:txBody>
      </p:sp>
      <p:sp>
        <p:nvSpPr>
          <p:cNvPr id="3" name="Content Placeholder 2"/>
          <p:cNvSpPr>
            <a:spLocks noGrp="1"/>
          </p:cNvSpPr>
          <p:nvPr>
            <p:ph sz="quarter" idx="13"/>
          </p:nvPr>
        </p:nvSpPr>
        <p:spPr>
          <a:xfrm>
            <a:off x="179512" y="1412776"/>
            <a:ext cx="8784976" cy="4968552"/>
          </a:xfrm>
        </p:spPr>
        <p:txBody>
          <a:bodyPr>
            <a:normAutofit/>
          </a:bodyPr>
          <a:lstStyle/>
          <a:p>
            <a:r>
              <a:rPr lang="en-GB" dirty="0" smtClean="0"/>
              <a:t>Vacancy </a:t>
            </a:r>
            <a:r>
              <a:rPr lang="en-GB" dirty="0"/>
              <a:t>allowance</a:t>
            </a:r>
          </a:p>
          <a:p>
            <a:pPr>
              <a:buNone/>
            </a:pPr>
            <a:r>
              <a:rPr lang="en-GB" dirty="0"/>
              <a:t>– For properties with short-term leases,</a:t>
            </a:r>
          </a:p>
          <a:p>
            <a:pPr lvl="1"/>
            <a:r>
              <a:rPr lang="en-GB" dirty="0" smtClean="0"/>
              <a:t> </a:t>
            </a:r>
            <a:r>
              <a:rPr lang="en-GB" dirty="0"/>
              <a:t>Vacancy can be calculated as a percentage </a:t>
            </a:r>
            <a:r>
              <a:rPr lang="en-GB" dirty="0" smtClean="0"/>
              <a:t>of PGI</a:t>
            </a:r>
            <a:endParaRPr lang="en-GB" dirty="0"/>
          </a:p>
          <a:p>
            <a:r>
              <a:rPr lang="en-GB" dirty="0" smtClean="0"/>
              <a:t>Vacancy </a:t>
            </a:r>
            <a:r>
              <a:rPr lang="en-GB" dirty="0"/>
              <a:t>allowance</a:t>
            </a:r>
          </a:p>
          <a:p>
            <a:pPr lvl="1">
              <a:buNone/>
            </a:pPr>
            <a:r>
              <a:rPr lang="en-GB" dirty="0"/>
              <a:t>– Explicit forecast for each unit</a:t>
            </a:r>
          </a:p>
          <a:p>
            <a:pPr lvl="1">
              <a:buNone/>
            </a:pPr>
            <a:r>
              <a:rPr lang="en-GB" dirty="0"/>
              <a:t>– More appropriate for buildings with long-term leases</a:t>
            </a:r>
          </a:p>
          <a:p>
            <a:pPr lvl="1">
              <a:buNone/>
            </a:pPr>
            <a:r>
              <a:rPr lang="en-GB" dirty="0"/>
              <a:t>– Vacancies arise from time it takes for new tenant </a:t>
            </a:r>
            <a:r>
              <a:rPr lang="en-GB" dirty="0" smtClean="0"/>
              <a:t>to move </a:t>
            </a:r>
            <a:r>
              <a:rPr lang="en-GB" dirty="0"/>
              <a:t>in, stand-by unit for occupation during </a:t>
            </a:r>
            <a:r>
              <a:rPr lang="en-GB" dirty="0" smtClean="0"/>
              <a:t>repairs etc</a:t>
            </a:r>
            <a:r>
              <a:rPr lang="en-GB" dirty="0"/>
              <a:t>.</a:t>
            </a:r>
          </a:p>
          <a:p>
            <a:r>
              <a:rPr lang="en-GB" dirty="0"/>
              <a:t>W</a:t>
            </a:r>
            <a:r>
              <a:rPr lang="en-GB" dirty="0" smtClean="0"/>
              <a:t>hatever </a:t>
            </a:r>
            <a:r>
              <a:rPr lang="en-GB" dirty="0"/>
              <a:t>method you use, check with </a:t>
            </a:r>
            <a:r>
              <a:rPr lang="en-GB" dirty="0" smtClean="0"/>
              <a:t>typical vacancy </a:t>
            </a:r>
            <a:r>
              <a:rPr lang="en-GB" dirty="0"/>
              <a:t>in local market for similar buildings</a:t>
            </a:r>
          </a:p>
          <a:p>
            <a:r>
              <a:rPr lang="en-GB" dirty="0" smtClean="0"/>
              <a:t> </a:t>
            </a:r>
            <a:r>
              <a:rPr lang="en-GB" dirty="0"/>
              <a:t>Subtracting vacancy allowance from PGI </a:t>
            </a:r>
            <a:r>
              <a:rPr lang="en-GB" dirty="0" smtClean="0"/>
              <a:t>gives the EGI (Effective Gross Income).</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1367"/>
            <a:ext cx="6512511" cy="1143000"/>
          </a:xfrm>
        </p:spPr>
        <p:txBody>
          <a:bodyPr/>
          <a:lstStyle/>
          <a:p>
            <a:r>
              <a:rPr lang="sv-SE" dirty="0" smtClean="0">
                <a:solidFill>
                  <a:srgbClr val="FF0000"/>
                </a:solidFill>
              </a:rPr>
              <a:t>Operating expenses</a:t>
            </a:r>
            <a:endParaRPr lang="en-GB" dirty="0">
              <a:solidFill>
                <a:srgbClr val="FF0000"/>
              </a:solidFill>
            </a:endParaRPr>
          </a:p>
        </p:txBody>
      </p:sp>
      <p:sp>
        <p:nvSpPr>
          <p:cNvPr id="3" name="Content Placeholder 2"/>
          <p:cNvSpPr>
            <a:spLocks noGrp="1"/>
          </p:cNvSpPr>
          <p:nvPr>
            <p:ph sz="quarter" idx="13"/>
          </p:nvPr>
        </p:nvSpPr>
        <p:spPr>
          <a:xfrm>
            <a:off x="251520" y="1124744"/>
            <a:ext cx="8712968" cy="5472608"/>
          </a:xfrm>
        </p:spPr>
        <p:txBody>
          <a:bodyPr>
            <a:normAutofit/>
          </a:bodyPr>
          <a:lstStyle/>
          <a:p>
            <a:r>
              <a:rPr lang="en-GB" dirty="0"/>
              <a:t>Regularly occurring expense </a:t>
            </a:r>
            <a:r>
              <a:rPr lang="en-GB" dirty="0" smtClean="0"/>
              <a:t>items associated </a:t>
            </a:r>
            <a:r>
              <a:rPr lang="en-GB" dirty="0"/>
              <a:t>with current operation of </a:t>
            </a:r>
            <a:r>
              <a:rPr lang="en-GB" dirty="0" smtClean="0"/>
              <a:t>the property</a:t>
            </a:r>
            <a:endParaRPr lang="en-GB" dirty="0"/>
          </a:p>
          <a:p>
            <a:pPr lvl="1">
              <a:buNone/>
            </a:pPr>
            <a:r>
              <a:rPr lang="en-GB" dirty="0"/>
              <a:t>– Could be </a:t>
            </a:r>
            <a:r>
              <a:rPr lang="en-GB" dirty="0">
                <a:solidFill>
                  <a:srgbClr val="FF0000"/>
                </a:solidFill>
              </a:rPr>
              <a:t>fixed</a:t>
            </a:r>
            <a:r>
              <a:rPr lang="en-GB" dirty="0"/>
              <a:t>, i.e. independent </a:t>
            </a:r>
            <a:r>
              <a:rPr lang="en-GB" dirty="0" smtClean="0"/>
              <a:t>of occupancy </a:t>
            </a:r>
            <a:r>
              <a:rPr lang="en-GB" dirty="0"/>
              <a:t>levels</a:t>
            </a:r>
          </a:p>
          <a:p>
            <a:pPr lvl="1">
              <a:buNone/>
            </a:pPr>
            <a:r>
              <a:rPr lang="en-GB" dirty="0"/>
              <a:t>– Could be dependent on occupancy </a:t>
            </a:r>
            <a:r>
              <a:rPr lang="en-GB" dirty="0" smtClean="0"/>
              <a:t>levels and </a:t>
            </a:r>
            <a:r>
              <a:rPr lang="en-GB" dirty="0"/>
              <a:t>hence </a:t>
            </a:r>
            <a:r>
              <a:rPr lang="en-GB" dirty="0" smtClean="0">
                <a:solidFill>
                  <a:srgbClr val="FF0000"/>
                </a:solidFill>
              </a:rPr>
              <a:t>variable</a:t>
            </a:r>
          </a:p>
          <a:p>
            <a:r>
              <a:rPr lang="en-GB" b="1" dirty="0"/>
              <a:t>Fixed operating expenses</a:t>
            </a:r>
            <a:r>
              <a:rPr lang="en-GB" dirty="0"/>
              <a:t>:</a:t>
            </a:r>
          </a:p>
          <a:p>
            <a:pPr lvl="1"/>
            <a:r>
              <a:rPr lang="en-GB" sz="400" dirty="0"/>
              <a:t> </a:t>
            </a:r>
            <a:r>
              <a:rPr lang="en-GB" sz="1800" dirty="0"/>
              <a:t>Property taxes</a:t>
            </a:r>
          </a:p>
          <a:p>
            <a:pPr lvl="1"/>
            <a:r>
              <a:rPr lang="en-GB" sz="1800" dirty="0"/>
              <a:t> </a:t>
            </a:r>
            <a:r>
              <a:rPr lang="en-GB" sz="1800" dirty="0" smtClean="0"/>
              <a:t>Hazard </a:t>
            </a:r>
            <a:r>
              <a:rPr lang="en-GB" sz="1800" dirty="0"/>
              <a:t>Insurance</a:t>
            </a:r>
          </a:p>
          <a:p>
            <a:pPr lvl="1"/>
            <a:r>
              <a:rPr lang="en-GB" sz="1800" dirty="0"/>
              <a:t> Property security</a:t>
            </a:r>
          </a:p>
          <a:p>
            <a:r>
              <a:rPr lang="en-GB" b="1" dirty="0"/>
              <a:t>Variable operating expenses</a:t>
            </a:r>
            <a:r>
              <a:rPr lang="en-GB" dirty="0"/>
              <a:t>:</a:t>
            </a:r>
          </a:p>
          <a:p>
            <a:pPr lvl="1"/>
            <a:r>
              <a:rPr lang="en-GB" sz="1900" dirty="0"/>
              <a:t> Utilities</a:t>
            </a:r>
          </a:p>
          <a:p>
            <a:pPr lvl="1"/>
            <a:r>
              <a:rPr lang="en-GB" sz="1900" dirty="0"/>
              <a:t> </a:t>
            </a:r>
            <a:r>
              <a:rPr lang="en-GB" sz="1900" dirty="0" smtClean="0"/>
              <a:t>Building </a:t>
            </a:r>
            <a:r>
              <a:rPr lang="en-GB" sz="1900" dirty="0"/>
              <a:t>and grounds maintenance and routine</a:t>
            </a:r>
          </a:p>
          <a:p>
            <a:pPr lvl="1"/>
            <a:r>
              <a:rPr lang="en-GB" sz="1900" dirty="0"/>
              <a:t>repairs</a:t>
            </a:r>
          </a:p>
          <a:p>
            <a:pPr lvl="1"/>
            <a:r>
              <a:rPr lang="en-GB" sz="1900" dirty="0"/>
              <a:t> Property management (even if owner operated)</a:t>
            </a:r>
            <a:endParaRPr lang="en-GB" sz="19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6512511" cy="1143000"/>
          </a:xfrm>
        </p:spPr>
        <p:txBody>
          <a:bodyPr/>
          <a:lstStyle/>
          <a:p>
            <a:r>
              <a:rPr lang="sv-SE" dirty="0" smtClean="0">
                <a:solidFill>
                  <a:srgbClr val="FF0000"/>
                </a:solidFill>
              </a:rPr>
              <a:t>Depreciation</a:t>
            </a:r>
            <a:endParaRPr lang="en-GB" dirty="0">
              <a:solidFill>
                <a:srgbClr val="FF0000"/>
              </a:solidFill>
            </a:endParaRPr>
          </a:p>
        </p:txBody>
      </p:sp>
      <p:sp>
        <p:nvSpPr>
          <p:cNvPr id="3" name="Content Placeholder 2"/>
          <p:cNvSpPr>
            <a:spLocks noGrp="1"/>
          </p:cNvSpPr>
          <p:nvPr>
            <p:ph sz="quarter" idx="13"/>
          </p:nvPr>
        </p:nvSpPr>
        <p:spPr>
          <a:xfrm>
            <a:off x="251520" y="1124744"/>
            <a:ext cx="8568952" cy="5400600"/>
          </a:xfrm>
        </p:spPr>
        <p:txBody>
          <a:bodyPr>
            <a:normAutofit/>
          </a:bodyPr>
          <a:lstStyle/>
          <a:p>
            <a:pPr algn="just"/>
            <a:r>
              <a:rPr lang="en-GB" sz="2800" dirty="0"/>
              <a:t>Note: </a:t>
            </a:r>
            <a:r>
              <a:rPr lang="en-GB" sz="2800" b="1" dirty="0"/>
              <a:t>depreciation</a:t>
            </a:r>
            <a:r>
              <a:rPr lang="en-GB" sz="2800" dirty="0"/>
              <a:t> is not included as </a:t>
            </a:r>
            <a:r>
              <a:rPr lang="en-GB" sz="2800" dirty="0" smtClean="0"/>
              <a:t>an expense</a:t>
            </a:r>
            <a:endParaRPr lang="en-GB" sz="2800" dirty="0"/>
          </a:p>
          <a:p>
            <a:pPr lvl="1" algn="just">
              <a:buNone/>
            </a:pPr>
            <a:r>
              <a:rPr lang="en-GB" sz="2800" dirty="0"/>
              <a:t>– Property </a:t>
            </a:r>
            <a:r>
              <a:rPr lang="en-GB" sz="2800" dirty="0" err="1"/>
              <a:t>proforma</a:t>
            </a:r>
            <a:r>
              <a:rPr lang="en-GB" sz="2800" dirty="0"/>
              <a:t> is a CF statement and not </a:t>
            </a:r>
            <a:r>
              <a:rPr lang="en-GB" sz="2800" dirty="0" smtClean="0"/>
              <a:t>an accrual </a:t>
            </a:r>
            <a:r>
              <a:rPr lang="en-GB" sz="2800" dirty="0"/>
              <a:t>income statement in the </a:t>
            </a:r>
            <a:r>
              <a:rPr lang="en-GB" sz="2800" dirty="0" smtClean="0"/>
              <a:t>standard accounting </a:t>
            </a:r>
            <a:r>
              <a:rPr lang="en-GB" sz="2800" dirty="0"/>
              <a:t>sense</a:t>
            </a:r>
          </a:p>
          <a:p>
            <a:pPr lvl="1" algn="just">
              <a:buNone/>
            </a:pPr>
            <a:r>
              <a:rPr lang="en-GB" sz="2800" dirty="0"/>
              <a:t>– The </a:t>
            </a:r>
            <a:r>
              <a:rPr lang="en-GB" sz="2800" dirty="0" smtClean="0"/>
              <a:t>occurrence </a:t>
            </a:r>
            <a:r>
              <a:rPr lang="en-GB" sz="2800" dirty="0"/>
              <a:t>of depreciation shows up </a:t>
            </a:r>
            <a:r>
              <a:rPr lang="en-GB" sz="2800" dirty="0" smtClean="0"/>
              <a:t>anyway in </a:t>
            </a:r>
            <a:r>
              <a:rPr lang="en-GB" sz="2800" dirty="0"/>
              <a:t>a number of ways:</a:t>
            </a:r>
          </a:p>
          <a:p>
            <a:pPr lvl="2" algn="just">
              <a:buNone/>
            </a:pPr>
            <a:r>
              <a:rPr lang="en-GB" sz="2400" dirty="0"/>
              <a:t>• Lower real rents over time</a:t>
            </a:r>
          </a:p>
          <a:p>
            <a:pPr lvl="2" algn="just">
              <a:buNone/>
            </a:pPr>
            <a:r>
              <a:rPr lang="en-GB" sz="2400" dirty="0"/>
              <a:t>• </a:t>
            </a:r>
            <a:r>
              <a:rPr lang="en-GB" sz="2400" dirty="0" smtClean="0"/>
              <a:t>Higher </a:t>
            </a:r>
            <a:r>
              <a:rPr lang="en-GB" sz="2400" dirty="0"/>
              <a:t>operating expenses</a:t>
            </a:r>
          </a:p>
          <a:p>
            <a:pPr lvl="2" algn="just">
              <a:buNone/>
            </a:pPr>
            <a:r>
              <a:rPr lang="en-GB" sz="2400" dirty="0"/>
              <a:t>• </a:t>
            </a:r>
            <a:r>
              <a:rPr lang="en-GB" sz="2400" dirty="0" smtClean="0"/>
              <a:t>Higher </a:t>
            </a:r>
            <a:r>
              <a:rPr lang="en-GB" sz="2400" dirty="0"/>
              <a:t>capital improvement expenses</a:t>
            </a:r>
          </a:p>
          <a:p>
            <a:pPr lvl="2" algn="just">
              <a:buNone/>
            </a:pPr>
            <a:r>
              <a:rPr lang="en-GB" sz="2400" dirty="0"/>
              <a:t>• Lower resale value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512511" cy="1143000"/>
          </a:xfrm>
        </p:spPr>
        <p:txBody>
          <a:bodyPr/>
          <a:lstStyle/>
          <a:p>
            <a:r>
              <a:rPr lang="sv-SE" dirty="0" smtClean="0">
                <a:solidFill>
                  <a:srgbClr val="FF0000"/>
                </a:solidFill>
              </a:rPr>
              <a:t>Capital expenditures</a:t>
            </a:r>
            <a:endParaRPr lang="en-GB" dirty="0">
              <a:solidFill>
                <a:srgbClr val="FF0000"/>
              </a:solidFill>
            </a:endParaRPr>
          </a:p>
        </p:txBody>
      </p:sp>
      <p:sp>
        <p:nvSpPr>
          <p:cNvPr id="3" name="Content Placeholder 2"/>
          <p:cNvSpPr>
            <a:spLocks noGrp="1"/>
          </p:cNvSpPr>
          <p:nvPr>
            <p:ph sz="quarter" idx="13"/>
          </p:nvPr>
        </p:nvSpPr>
        <p:spPr>
          <a:xfrm>
            <a:off x="107504" y="1124744"/>
            <a:ext cx="8856984" cy="5544616"/>
          </a:xfrm>
        </p:spPr>
        <p:txBody>
          <a:bodyPr>
            <a:normAutofit/>
          </a:bodyPr>
          <a:lstStyle/>
          <a:p>
            <a:pPr algn="just"/>
            <a:r>
              <a:rPr lang="en-GB" sz="2800" dirty="0" smtClean="0"/>
              <a:t>It is a long </a:t>
            </a:r>
            <a:r>
              <a:rPr lang="en-GB" sz="2800" dirty="0"/>
              <a:t>term spending aimed at </a:t>
            </a:r>
            <a:r>
              <a:rPr lang="en-GB" sz="2800" dirty="0" smtClean="0"/>
              <a:t>sustained improvement </a:t>
            </a:r>
            <a:r>
              <a:rPr lang="en-GB" sz="2800" dirty="0"/>
              <a:t>of the physical </a:t>
            </a:r>
            <a:r>
              <a:rPr lang="en-GB" sz="2800" dirty="0" smtClean="0"/>
              <a:t>quality </a:t>
            </a:r>
            <a:r>
              <a:rPr lang="en-GB" sz="2800" dirty="0"/>
              <a:t>of </a:t>
            </a:r>
            <a:r>
              <a:rPr lang="en-GB" sz="2800" dirty="0" smtClean="0"/>
              <a:t>the property.</a:t>
            </a:r>
          </a:p>
          <a:p>
            <a:pPr algn="just"/>
            <a:r>
              <a:rPr lang="en-GB" sz="2800" dirty="0"/>
              <a:t>Examples: </a:t>
            </a:r>
            <a:r>
              <a:rPr lang="en-GB" sz="2800" dirty="0" smtClean="0"/>
              <a:t>AC </a:t>
            </a:r>
            <a:r>
              <a:rPr lang="en-GB" sz="2800" dirty="0"/>
              <a:t>system replacements, </a:t>
            </a:r>
            <a:r>
              <a:rPr lang="en-GB" sz="2800" dirty="0" smtClean="0"/>
              <a:t>roof replacements</a:t>
            </a:r>
            <a:r>
              <a:rPr lang="en-GB" sz="2800" dirty="0"/>
              <a:t>, adding a parking lot, </a:t>
            </a:r>
            <a:r>
              <a:rPr lang="en-GB" sz="2800" dirty="0" smtClean="0"/>
              <a:t>new landscaping </a:t>
            </a:r>
            <a:r>
              <a:rPr lang="en-GB" sz="2800" dirty="0"/>
              <a:t>etc</a:t>
            </a:r>
          </a:p>
          <a:p>
            <a:pPr lvl="1" algn="just">
              <a:buNone/>
            </a:pPr>
            <a:r>
              <a:rPr lang="en-GB" sz="2800" dirty="0"/>
              <a:t>• Tenant improvements an important category </a:t>
            </a:r>
            <a:r>
              <a:rPr lang="en-GB" sz="2800" dirty="0" smtClean="0"/>
              <a:t>of such </a:t>
            </a:r>
            <a:r>
              <a:rPr lang="en-GB" sz="2800" dirty="0"/>
              <a:t>expenditures in buildings with long </a:t>
            </a:r>
            <a:r>
              <a:rPr lang="en-GB" sz="2800" dirty="0" smtClean="0"/>
              <a:t>leases</a:t>
            </a:r>
          </a:p>
          <a:p>
            <a:pPr algn="just"/>
            <a:r>
              <a:rPr lang="en-GB" sz="2800" dirty="0"/>
              <a:t>Alternate names</a:t>
            </a:r>
          </a:p>
          <a:p>
            <a:pPr lvl="1" algn="just">
              <a:buNone/>
            </a:pPr>
            <a:r>
              <a:rPr lang="en-GB" sz="2800" dirty="0"/>
              <a:t>– Replacement reserves, capital and </a:t>
            </a:r>
            <a:r>
              <a:rPr lang="en-GB" sz="2800" dirty="0" smtClean="0"/>
              <a:t>leasing costs </a:t>
            </a:r>
            <a:r>
              <a:rPr lang="en-GB" sz="2800" dirty="0"/>
              <a:t>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352928" cy="1143000"/>
          </a:xfrm>
        </p:spPr>
        <p:txBody>
          <a:bodyPr/>
          <a:lstStyle/>
          <a:p>
            <a:r>
              <a:rPr lang="sv-SE" dirty="0" smtClean="0">
                <a:solidFill>
                  <a:srgbClr val="FF0000"/>
                </a:solidFill>
              </a:rPr>
              <a:t>Net Operating Income (NOI)</a:t>
            </a:r>
            <a:endParaRPr lang="en-GB" dirty="0">
              <a:solidFill>
                <a:srgbClr val="FF0000"/>
              </a:solidFill>
            </a:endParaRPr>
          </a:p>
        </p:txBody>
      </p:sp>
      <p:sp>
        <p:nvSpPr>
          <p:cNvPr id="3" name="Content Placeholder 2"/>
          <p:cNvSpPr>
            <a:spLocks noGrp="1"/>
          </p:cNvSpPr>
          <p:nvPr>
            <p:ph sz="quarter" idx="13"/>
          </p:nvPr>
        </p:nvSpPr>
        <p:spPr>
          <a:xfrm>
            <a:off x="179512" y="1268760"/>
            <a:ext cx="8856984" cy="5328592"/>
          </a:xfrm>
        </p:spPr>
        <p:txBody>
          <a:bodyPr>
            <a:normAutofit/>
          </a:bodyPr>
          <a:lstStyle/>
          <a:p>
            <a:pPr algn="just"/>
            <a:r>
              <a:rPr lang="en-GB" sz="2800" b="1" dirty="0"/>
              <a:t>Net Operating Income</a:t>
            </a:r>
          </a:p>
          <a:p>
            <a:pPr algn="just">
              <a:buNone/>
            </a:pPr>
            <a:r>
              <a:rPr lang="en-GB" sz="2800" dirty="0"/>
              <a:t>– Results from subtracting expenses from </a:t>
            </a:r>
            <a:r>
              <a:rPr lang="en-GB" sz="2800" dirty="0" smtClean="0"/>
              <a:t>all the </a:t>
            </a:r>
            <a:r>
              <a:rPr lang="en-GB" sz="2800" dirty="0"/>
              <a:t>revenues described earlier</a:t>
            </a:r>
          </a:p>
          <a:p>
            <a:pPr algn="just">
              <a:buNone/>
            </a:pPr>
            <a:r>
              <a:rPr lang="en-GB" sz="2800" dirty="0"/>
              <a:t>– Most widely used indicator of net cash </a:t>
            </a:r>
            <a:r>
              <a:rPr lang="en-GB" sz="2800" dirty="0" smtClean="0"/>
              <a:t>flow or </a:t>
            </a:r>
            <a:r>
              <a:rPr lang="en-GB" sz="2800" dirty="0"/>
              <a:t>operating profit generation ability of </a:t>
            </a:r>
            <a:r>
              <a:rPr lang="en-GB" sz="2800" dirty="0" smtClean="0"/>
              <a:t>an income </a:t>
            </a:r>
            <a:r>
              <a:rPr lang="en-GB" sz="2800" dirty="0"/>
              <a:t>producing real estate asset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64136381"/>
              </p:ext>
            </p:extLst>
          </p:nvPr>
        </p:nvGraphicFramePr>
        <p:xfrm>
          <a:off x="285720" y="285726"/>
          <a:ext cx="8572560" cy="6500858"/>
        </p:xfrm>
        <a:graphic>
          <a:graphicData uri="http://schemas.openxmlformats.org/drawingml/2006/table">
            <a:tbl>
              <a:tblPr firstRow="1" bandRow="1">
                <a:tableStyleId>{5C22544A-7EE6-4342-B048-85BDC9FD1C3A}</a:tableStyleId>
              </a:tblPr>
              <a:tblGrid>
                <a:gridCol w="4822098"/>
                <a:gridCol w="3750462"/>
              </a:tblGrid>
              <a:tr h="500066">
                <a:tc>
                  <a:txBody>
                    <a:bodyPr/>
                    <a:lstStyle/>
                    <a:p>
                      <a:r>
                        <a:rPr lang="sv-SE" dirty="0" smtClean="0"/>
                        <a:t>Constructing  operating statement</a:t>
                      </a:r>
                      <a:endParaRPr lang="en-GB" dirty="0"/>
                    </a:p>
                  </a:txBody>
                  <a:tcPr/>
                </a:tc>
                <a:tc>
                  <a:txBody>
                    <a:bodyPr/>
                    <a:lstStyle/>
                    <a:p>
                      <a:endParaRPr lang="en-GB"/>
                    </a:p>
                  </a:txBody>
                  <a:tcPr/>
                </a:tc>
              </a:tr>
              <a:tr h="500066">
                <a:tc>
                  <a:txBody>
                    <a:bodyPr/>
                    <a:lstStyle/>
                    <a:p>
                      <a:r>
                        <a:rPr lang="sv-SE" dirty="0" smtClean="0"/>
                        <a:t>Potential Gross Income (PGI)</a:t>
                      </a:r>
                      <a:endParaRPr lang="en-GB" dirty="0"/>
                    </a:p>
                  </a:txBody>
                  <a:tcPr/>
                </a:tc>
                <a:tc>
                  <a:txBody>
                    <a:bodyPr/>
                    <a:lstStyle/>
                    <a:p>
                      <a:r>
                        <a:rPr lang="sv-SE" dirty="0" smtClean="0"/>
                        <a:t>XXXXXX</a:t>
                      </a:r>
                      <a:endParaRPr lang="en-GB" dirty="0"/>
                    </a:p>
                  </a:txBody>
                  <a:tcPr/>
                </a:tc>
              </a:tr>
              <a:tr h="500066">
                <a:tc>
                  <a:txBody>
                    <a:bodyPr/>
                    <a:lstStyle/>
                    <a:p>
                      <a:r>
                        <a:rPr lang="sv-SE" dirty="0" smtClean="0"/>
                        <a:t>Less vacancy and collection loss (VC)</a:t>
                      </a:r>
                      <a:endParaRPr lang="en-GB" dirty="0"/>
                    </a:p>
                  </a:txBody>
                  <a:tcPr/>
                </a:tc>
                <a:tc>
                  <a:txBody>
                    <a:bodyPr/>
                    <a:lstStyle/>
                    <a:p>
                      <a:r>
                        <a:rPr lang="sv-SE" dirty="0" smtClean="0"/>
                        <a:t>(XXXXX)</a:t>
                      </a:r>
                      <a:endParaRPr lang="en-GB" dirty="0"/>
                    </a:p>
                  </a:txBody>
                  <a:tcPr/>
                </a:tc>
              </a:tr>
              <a:tr h="500066">
                <a:tc>
                  <a:txBody>
                    <a:bodyPr/>
                    <a:lstStyle/>
                    <a:p>
                      <a:r>
                        <a:rPr lang="en-GB" dirty="0" smtClean="0"/>
                        <a:t>Plus other income (OI)</a:t>
                      </a:r>
                      <a:endParaRPr lang="en-GB" dirty="0"/>
                    </a:p>
                  </a:txBody>
                  <a:tcPr/>
                </a:tc>
                <a:tc>
                  <a:txBody>
                    <a:bodyPr/>
                    <a:lstStyle/>
                    <a:p>
                      <a:r>
                        <a:rPr lang="en-GB" dirty="0" err="1" smtClean="0"/>
                        <a:t>xxxxx</a:t>
                      </a:r>
                      <a:endParaRPr lang="en-GB" dirty="0"/>
                    </a:p>
                  </a:txBody>
                  <a:tcPr/>
                </a:tc>
              </a:tr>
              <a:tr h="500066">
                <a:tc>
                  <a:txBody>
                    <a:bodyPr/>
                    <a:lstStyle/>
                    <a:p>
                      <a:r>
                        <a:rPr lang="sv-SE" dirty="0" smtClean="0"/>
                        <a:t>Equals Effective Gross Income (EGI)</a:t>
                      </a:r>
                      <a:endParaRPr lang="en-GB" dirty="0"/>
                    </a:p>
                  </a:txBody>
                  <a:tcPr/>
                </a:tc>
                <a:tc>
                  <a:txBody>
                    <a:bodyPr/>
                    <a:lstStyle/>
                    <a:p>
                      <a:r>
                        <a:rPr lang="sv-SE" dirty="0" smtClean="0"/>
                        <a:t>=XXXXX</a:t>
                      </a:r>
                      <a:endParaRPr lang="en-GB" dirty="0"/>
                    </a:p>
                  </a:txBody>
                  <a:tcPr/>
                </a:tc>
              </a:tr>
              <a:tr h="500066">
                <a:tc>
                  <a:txBody>
                    <a:bodyPr/>
                    <a:lstStyle/>
                    <a:p>
                      <a:r>
                        <a:rPr lang="sv-SE" dirty="0" smtClean="0"/>
                        <a:t>Less Operating</a:t>
                      </a:r>
                      <a:r>
                        <a:rPr lang="sv-SE" baseline="0" dirty="0" smtClean="0"/>
                        <a:t> Expenses</a:t>
                      </a:r>
                      <a:endParaRPr lang="en-GB" dirty="0"/>
                    </a:p>
                  </a:txBody>
                  <a:tcPr/>
                </a:tc>
                <a:tc>
                  <a:txBody>
                    <a:bodyPr/>
                    <a:lstStyle/>
                    <a:p>
                      <a:endParaRPr lang="en-GB" dirty="0"/>
                    </a:p>
                  </a:txBody>
                  <a:tcPr/>
                </a:tc>
              </a:tr>
              <a:tr h="500066">
                <a:tc>
                  <a:txBody>
                    <a:bodyPr/>
                    <a:lstStyle/>
                    <a:p>
                      <a:pPr algn="r"/>
                      <a:r>
                        <a:rPr lang="sv-SE" dirty="0" smtClean="0"/>
                        <a:t>Fixed expenses</a:t>
                      </a:r>
                      <a:endParaRPr lang="en-GB" dirty="0"/>
                    </a:p>
                  </a:txBody>
                  <a:tcPr/>
                </a:tc>
                <a:tc>
                  <a:txBody>
                    <a:bodyPr/>
                    <a:lstStyle/>
                    <a:p>
                      <a:endParaRPr lang="en-GB" dirty="0"/>
                    </a:p>
                  </a:txBody>
                  <a:tcPr/>
                </a:tc>
              </a:tr>
              <a:tr h="500066">
                <a:tc>
                  <a:txBody>
                    <a:bodyPr/>
                    <a:lstStyle/>
                    <a:p>
                      <a:pPr algn="r"/>
                      <a:r>
                        <a:rPr lang="sv-SE" dirty="0" smtClean="0"/>
                        <a:t>Variable expenses</a:t>
                      </a:r>
                      <a:endParaRPr lang="en-GB" dirty="0"/>
                    </a:p>
                  </a:txBody>
                  <a:tcPr/>
                </a:tc>
                <a:tc>
                  <a:txBody>
                    <a:bodyPr/>
                    <a:lstStyle/>
                    <a:p>
                      <a:endParaRPr lang="en-GB"/>
                    </a:p>
                  </a:txBody>
                  <a:tcPr/>
                </a:tc>
              </a:tr>
              <a:tr h="500066">
                <a:tc>
                  <a:txBody>
                    <a:bodyPr/>
                    <a:lstStyle/>
                    <a:p>
                      <a:pPr lvl="1"/>
                      <a:r>
                        <a:rPr lang="sv-SE" dirty="0" smtClean="0"/>
                        <a:t>Total operating</a:t>
                      </a:r>
                      <a:r>
                        <a:rPr lang="sv-SE" baseline="0" dirty="0" smtClean="0"/>
                        <a:t> expenses</a:t>
                      </a:r>
                      <a:endParaRPr lang="en-GB" dirty="0"/>
                    </a:p>
                  </a:txBody>
                  <a:tcPr/>
                </a:tc>
                <a:tc>
                  <a:txBody>
                    <a:bodyPr/>
                    <a:lstStyle/>
                    <a:p>
                      <a:r>
                        <a:rPr lang="sv-SE" dirty="0" smtClean="0"/>
                        <a:t>(XXXXX)</a:t>
                      </a:r>
                      <a:endParaRPr lang="en-GB" dirty="0"/>
                    </a:p>
                  </a:txBody>
                  <a:tcPr/>
                </a:tc>
              </a:tr>
              <a:tr h="500066">
                <a:tc>
                  <a:txBody>
                    <a:bodyPr/>
                    <a:lstStyle/>
                    <a:p>
                      <a:r>
                        <a:rPr lang="sv-SE" dirty="0" smtClean="0"/>
                        <a:t>Less capital improvement expenditure</a:t>
                      </a:r>
                      <a:endParaRPr lang="en-GB" dirty="0"/>
                    </a:p>
                  </a:txBody>
                  <a:tcPr/>
                </a:tc>
                <a:tc>
                  <a:txBody>
                    <a:bodyPr/>
                    <a:lstStyle/>
                    <a:p>
                      <a:r>
                        <a:rPr lang="sv-SE" dirty="0" smtClean="0"/>
                        <a:t>(XXXX)</a:t>
                      </a:r>
                      <a:endParaRPr lang="en-GB" dirty="0"/>
                    </a:p>
                  </a:txBody>
                  <a:tcPr/>
                </a:tc>
              </a:tr>
              <a:tr h="500066">
                <a:tc>
                  <a:txBody>
                    <a:bodyPr/>
                    <a:lstStyle/>
                    <a:p>
                      <a:r>
                        <a:rPr lang="sv-SE" dirty="0" smtClean="0"/>
                        <a:t>Net operating Income (NOI)</a:t>
                      </a:r>
                      <a:endParaRPr lang="en-GB" dirty="0"/>
                    </a:p>
                  </a:txBody>
                  <a:tcPr/>
                </a:tc>
                <a:tc>
                  <a:txBody>
                    <a:bodyPr/>
                    <a:lstStyle/>
                    <a:p>
                      <a:r>
                        <a:rPr lang="sv-SE" dirty="0" smtClean="0"/>
                        <a:t>=XXXX</a:t>
                      </a:r>
                      <a:endParaRPr lang="en-GB" dirty="0"/>
                    </a:p>
                  </a:txBody>
                  <a:tcPr/>
                </a:tc>
              </a:tr>
              <a:tr h="500066">
                <a:tc>
                  <a:txBody>
                    <a:bodyPr/>
                    <a:lstStyle/>
                    <a:p>
                      <a:endParaRPr lang="en-GB" dirty="0"/>
                    </a:p>
                  </a:txBody>
                  <a:tcPr/>
                </a:tc>
                <a:tc>
                  <a:txBody>
                    <a:bodyPr/>
                    <a:lstStyle/>
                    <a:p>
                      <a:endParaRPr lang="en-GB" dirty="0"/>
                    </a:p>
                  </a:txBody>
                  <a:tcPr/>
                </a:tc>
              </a:tr>
              <a:tr h="500066">
                <a:tc>
                  <a:txBody>
                    <a:bodyPr/>
                    <a:lstStyle/>
                    <a:p>
                      <a:endParaRPr lang="en-GB" dirty="0"/>
                    </a:p>
                  </a:txBody>
                  <a:tcPr/>
                </a:tc>
                <a:tc>
                  <a:txBody>
                    <a:bodyPr/>
                    <a:lstStyle/>
                    <a:p>
                      <a:endParaRPr lang="en-GB"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69395706"/>
              </p:ext>
            </p:extLst>
          </p:nvPr>
        </p:nvGraphicFramePr>
        <p:xfrm>
          <a:off x="467544" y="404665"/>
          <a:ext cx="8280920" cy="4968552"/>
        </p:xfrm>
        <a:graphic>
          <a:graphicData uri="http://schemas.openxmlformats.org/drawingml/2006/table">
            <a:tbl>
              <a:tblPr firstRow="1" firstCol="1" bandRow="1">
                <a:tableStyleId>{5C22544A-7EE6-4342-B048-85BDC9FD1C3A}</a:tableStyleId>
              </a:tblPr>
              <a:tblGrid>
                <a:gridCol w="4752528"/>
                <a:gridCol w="3528392"/>
              </a:tblGrid>
              <a:tr h="1114586">
                <a:tc>
                  <a:txBody>
                    <a:bodyPr/>
                    <a:lstStyle/>
                    <a:p>
                      <a:pPr marL="0" marR="0" algn="just">
                        <a:lnSpc>
                          <a:spcPct val="115000"/>
                        </a:lnSpc>
                        <a:spcBef>
                          <a:spcPts val="0"/>
                        </a:spcBef>
                        <a:spcAft>
                          <a:spcPts val="0"/>
                        </a:spcAft>
                      </a:pPr>
                      <a:r>
                        <a:rPr lang="en-US" sz="2800" dirty="0">
                          <a:solidFill>
                            <a:schemeClr val="tx1"/>
                          </a:solidFill>
                          <a:effectLst/>
                        </a:rPr>
                        <a:t>Potential Gross income </a:t>
                      </a:r>
                      <a:endParaRPr lang="en-US" sz="2000" dirty="0">
                        <a:solidFill>
                          <a:schemeClr val="tx1"/>
                        </a:solidFill>
                        <a:effectLst/>
                        <a:latin typeface="Calibri"/>
                        <a:ea typeface="Times New Roman"/>
                        <a:cs typeface="Times New Roman"/>
                      </a:endParaRPr>
                    </a:p>
                  </a:txBody>
                  <a:tcPr marL="68580" marR="68580" marT="0" marB="0" anchor="b">
                    <a:solidFill>
                      <a:srgbClr val="FFFF00"/>
                    </a:solidFill>
                  </a:tcPr>
                </a:tc>
                <a:tc>
                  <a:txBody>
                    <a:bodyPr/>
                    <a:lstStyle/>
                    <a:p>
                      <a:pPr marL="0" marR="0" algn="just">
                        <a:lnSpc>
                          <a:spcPct val="115000"/>
                        </a:lnSpc>
                        <a:spcBef>
                          <a:spcPts val="0"/>
                        </a:spcBef>
                        <a:spcAft>
                          <a:spcPts val="0"/>
                        </a:spcAft>
                      </a:pPr>
                      <a:r>
                        <a:rPr lang="en-US" sz="2800">
                          <a:solidFill>
                            <a:schemeClr val="tx1"/>
                          </a:solidFill>
                          <a:effectLst/>
                        </a:rPr>
                        <a:t>351,600.00</a:t>
                      </a:r>
                      <a:endParaRPr lang="en-US" sz="2000">
                        <a:solidFill>
                          <a:schemeClr val="tx1"/>
                        </a:solidFill>
                        <a:effectLst/>
                        <a:latin typeface="Calibri"/>
                        <a:ea typeface="Times New Roman"/>
                        <a:cs typeface="Times New Roman"/>
                      </a:endParaRPr>
                    </a:p>
                  </a:txBody>
                  <a:tcPr marL="68580" marR="68580" marT="0" marB="0" anchor="b">
                    <a:solidFill>
                      <a:srgbClr val="FFFF00"/>
                    </a:solidFill>
                  </a:tcPr>
                </a:tc>
              </a:tr>
              <a:tr h="1114586">
                <a:tc>
                  <a:txBody>
                    <a:bodyPr/>
                    <a:lstStyle/>
                    <a:p>
                      <a:pPr marL="0" marR="0" algn="just">
                        <a:lnSpc>
                          <a:spcPct val="115000"/>
                        </a:lnSpc>
                        <a:spcBef>
                          <a:spcPts val="0"/>
                        </a:spcBef>
                        <a:spcAft>
                          <a:spcPts val="0"/>
                        </a:spcAft>
                      </a:pPr>
                      <a:r>
                        <a:rPr lang="en-US" sz="2800" dirty="0">
                          <a:solidFill>
                            <a:schemeClr val="tx1"/>
                          </a:solidFill>
                          <a:effectLst/>
                        </a:rPr>
                        <a:t>vacancy and collection loss </a:t>
                      </a:r>
                      <a:endParaRPr lang="en-US" sz="2000" dirty="0">
                        <a:solidFill>
                          <a:schemeClr val="tx1"/>
                        </a:solidFill>
                        <a:effectLst/>
                        <a:latin typeface="Calibri"/>
                        <a:ea typeface="Times New Roman"/>
                        <a:cs typeface="Times New Roman"/>
                      </a:endParaRPr>
                    </a:p>
                  </a:txBody>
                  <a:tcPr marL="68580" marR="68580" marT="0" marB="0" anchor="b">
                    <a:solidFill>
                      <a:srgbClr val="FFFF00"/>
                    </a:solidFill>
                  </a:tcPr>
                </a:tc>
                <a:tc>
                  <a:txBody>
                    <a:bodyPr/>
                    <a:lstStyle/>
                    <a:p>
                      <a:pPr marL="0" marR="0" algn="just">
                        <a:lnSpc>
                          <a:spcPct val="115000"/>
                        </a:lnSpc>
                        <a:spcBef>
                          <a:spcPts val="0"/>
                        </a:spcBef>
                        <a:spcAft>
                          <a:spcPts val="0"/>
                        </a:spcAft>
                      </a:pPr>
                      <a:r>
                        <a:rPr lang="en-US" sz="2800" dirty="0">
                          <a:solidFill>
                            <a:schemeClr val="tx1"/>
                          </a:solidFill>
                          <a:effectLst/>
                        </a:rPr>
                        <a:t>17,580.00</a:t>
                      </a:r>
                      <a:endParaRPr lang="en-US" sz="2000" dirty="0">
                        <a:solidFill>
                          <a:schemeClr val="tx1"/>
                        </a:solidFill>
                        <a:effectLst/>
                        <a:latin typeface="Calibri"/>
                        <a:ea typeface="Times New Roman"/>
                        <a:cs typeface="Times New Roman"/>
                      </a:endParaRPr>
                    </a:p>
                  </a:txBody>
                  <a:tcPr marL="68580" marR="68580" marT="0" marB="0" anchor="b">
                    <a:solidFill>
                      <a:srgbClr val="FFFF00"/>
                    </a:solidFill>
                  </a:tcPr>
                </a:tc>
              </a:tr>
              <a:tr h="1105050">
                <a:tc>
                  <a:txBody>
                    <a:bodyPr/>
                    <a:lstStyle/>
                    <a:p>
                      <a:pPr marL="0" marR="0" algn="just">
                        <a:lnSpc>
                          <a:spcPct val="115000"/>
                        </a:lnSpc>
                        <a:spcBef>
                          <a:spcPts val="0"/>
                        </a:spcBef>
                        <a:spcAft>
                          <a:spcPts val="0"/>
                        </a:spcAft>
                      </a:pPr>
                      <a:r>
                        <a:rPr lang="en-US" sz="2800">
                          <a:solidFill>
                            <a:schemeClr val="tx1"/>
                          </a:solidFill>
                          <a:effectLst/>
                        </a:rPr>
                        <a:t>Effective Gross Income</a:t>
                      </a:r>
                      <a:endParaRPr lang="en-US" sz="2400">
                        <a:solidFill>
                          <a:schemeClr val="tx1"/>
                        </a:solidFill>
                        <a:effectLst/>
                        <a:latin typeface="Times New Roman"/>
                        <a:ea typeface="Times New Roman"/>
                      </a:endParaRPr>
                    </a:p>
                  </a:txBody>
                  <a:tcPr marL="68580" marR="68580" marT="0" marB="0" anchor="b">
                    <a:solidFill>
                      <a:srgbClr val="FFFF00"/>
                    </a:solidFill>
                  </a:tcPr>
                </a:tc>
                <a:tc>
                  <a:txBody>
                    <a:bodyPr/>
                    <a:lstStyle/>
                    <a:p>
                      <a:pPr marL="0" marR="0" algn="just">
                        <a:lnSpc>
                          <a:spcPct val="115000"/>
                        </a:lnSpc>
                        <a:spcBef>
                          <a:spcPts val="0"/>
                        </a:spcBef>
                        <a:spcAft>
                          <a:spcPts val="0"/>
                        </a:spcAft>
                      </a:pPr>
                      <a:r>
                        <a:rPr lang="en-US" sz="2800" dirty="0">
                          <a:solidFill>
                            <a:schemeClr val="tx1"/>
                          </a:solidFill>
                          <a:effectLst/>
                        </a:rPr>
                        <a:t>334,020.00</a:t>
                      </a:r>
                      <a:endParaRPr lang="en-US" sz="2400" dirty="0">
                        <a:solidFill>
                          <a:schemeClr val="tx1"/>
                        </a:solidFill>
                        <a:effectLst/>
                        <a:latin typeface="Times New Roman"/>
                        <a:ea typeface="Times New Roman"/>
                      </a:endParaRPr>
                    </a:p>
                  </a:txBody>
                  <a:tcPr marL="68580" marR="68580" marT="0" marB="0" anchor="b">
                    <a:solidFill>
                      <a:srgbClr val="FFFF00"/>
                    </a:solidFill>
                  </a:tcPr>
                </a:tc>
              </a:tr>
              <a:tr h="1105050">
                <a:tc>
                  <a:txBody>
                    <a:bodyPr/>
                    <a:lstStyle/>
                    <a:p>
                      <a:pPr marL="0" marR="0" algn="just">
                        <a:lnSpc>
                          <a:spcPct val="115000"/>
                        </a:lnSpc>
                        <a:spcBef>
                          <a:spcPts val="0"/>
                        </a:spcBef>
                        <a:spcAft>
                          <a:spcPts val="0"/>
                        </a:spcAft>
                      </a:pPr>
                      <a:r>
                        <a:rPr lang="en-US" sz="2800">
                          <a:solidFill>
                            <a:schemeClr val="tx1"/>
                          </a:solidFill>
                          <a:effectLst/>
                        </a:rPr>
                        <a:t>Total Operating Expense </a:t>
                      </a:r>
                      <a:endParaRPr lang="en-US" sz="2400">
                        <a:solidFill>
                          <a:schemeClr val="tx1"/>
                        </a:solidFill>
                        <a:effectLst/>
                        <a:latin typeface="Times New Roman"/>
                        <a:ea typeface="Times New Roman"/>
                      </a:endParaRPr>
                    </a:p>
                  </a:txBody>
                  <a:tcPr marL="68580" marR="68580" marT="0" marB="0" anchor="b">
                    <a:solidFill>
                      <a:srgbClr val="FFFF00"/>
                    </a:solidFill>
                  </a:tcPr>
                </a:tc>
                <a:tc>
                  <a:txBody>
                    <a:bodyPr/>
                    <a:lstStyle/>
                    <a:p>
                      <a:pPr marL="0" marR="0" algn="just">
                        <a:lnSpc>
                          <a:spcPct val="115000"/>
                        </a:lnSpc>
                        <a:spcBef>
                          <a:spcPts val="0"/>
                        </a:spcBef>
                        <a:spcAft>
                          <a:spcPts val="0"/>
                        </a:spcAft>
                      </a:pPr>
                      <a:r>
                        <a:rPr lang="en-US" sz="2800" dirty="0">
                          <a:solidFill>
                            <a:schemeClr val="tx1"/>
                          </a:solidFill>
                          <a:effectLst/>
                        </a:rPr>
                        <a:t>60,070.00</a:t>
                      </a:r>
                      <a:endParaRPr lang="en-US" sz="2400" dirty="0">
                        <a:solidFill>
                          <a:schemeClr val="tx1"/>
                        </a:solidFill>
                        <a:effectLst/>
                        <a:latin typeface="Times New Roman"/>
                        <a:ea typeface="Times New Roman"/>
                      </a:endParaRPr>
                    </a:p>
                  </a:txBody>
                  <a:tcPr marL="68580" marR="68580" marT="0" marB="0" anchor="b">
                    <a:solidFill>
                      <a:srgbClr val="FFFF00"/>
                    </a:solidFill>
                  </a:tcPr>
                </a:tc>
              </a:tr>
              <a:tr h="529280">
                <a:tc>
                  <a:txBody>
                    <a:bodyPr/>
                    <a:lstStyle/>
                    <a:p>
                      <a:pPr marL="0" marR="0" algn="just">
                        <a:lnSpc>
                          <a:spcPct val="115000"/>
                        </a:lnSpc>
                        <a:spcBef>
                          <a:spcPts val="0"/>
                        </a:spcBef>
                        <a:spcAft>
                          <a:spcPts val="0"/>
                        </a:spcAft>
                      </a:pPr>
                      <a:r>
                        <a:rPr lang="en-US" sz="2800" dirty="0">
                          <a:solidFill>
                            <a:schemeClr val="tx1"/>
                          </a:solidFill>
                          <a:effectLst/>
                        </a:rPr>
                        <a:t>NOI  = ( EGI-TOE) </a:t>
                      </a:r>
                      <a:endParaRPr lang="en-US" sz="2400" dirty="0">
                        <a:solidFill>
                          <a:schemeClr val="tx1"/>
                        </a:solidFill>
                        <a:effectLst/>
                        <a:latin typeface="Times New Roman"/>
                        <a:ea typeface="Times New Roman"/>
                      </a:endParaRPr>
                    </a:p>
                  </a:txBody>
                  <a:tcPr marL="68580" marR="68580" marT="0" marB="0" anchor="b">
                    <a:solidFill>
                      <a:srgbClr val="FFFF00"/>
                    </a:solidFill>
                  </a:tcPr>
                </a:tc>
                <a:tc>
                  <a:txBody>
                    <a:bodyPr/>
                    <a:lstStyle/>
                    <a:p>
                      <a:pPr marL="0" marR="0" algn="just">
                        <a:lnSpc>
                          <a:spcPct val="115000"/>
                        </a:lnSpc>
                        <a:spcBef>
                          <a:spcPts val="0"/>
                        </a:spcBef>
                        <a:spcAft>
                          <a:spcPts val="0"/>
                        </a:spcAft>
                      </a:pPr>
                      <a:r>
                        <a:rPr lang="en-US" sz="2800" dirty="0">
                          <a:solidFill>
                            <a:schemeClr val="tx1"/>
                          </a:solidFill>
                          <a:effectLst/>
                        </a:rPr>
                        <a:t>273,950</a:t>
                      </a:r>
                      <a:endParaRPr lang="en-US" sz="2400" dirty="0">
                        <a:solidFill>
                          <a:schemeClr val="tx1"/>
                        </a:solidFill>
                        <a:effectLst/>
                        <a:latin typeface="Times New Roman"/>
                        <a:ea typeface="Times New Roman"/>
                      </a:endParaRPr>
                    </a:p>
                  </a:txBody>
                  <a:tcPr marL="68580" marR="68580" marT="0" marB="0" anchor="b">
                    <a:solidFill>
                      <a:srgbClr val="FFFF00"/>
                    </a:solidFill>
                  </a:tcPr>
                </a:tc>
              </a:tr>
            </a:tbl>
          </a:graphicData>
        </a:graphic>
      </p:graphicFrame>
      <p:sp>
        <p:nvSpPr>
          <p:cNvPr id="3" name="Rectangle 2"/>
          <p:cNvSpPr/>
          <p:nvPr/>
        </p:nvSpPr>
        <p:spPr>
          <a:xfrm>
            <a:off x="467544" y="5517232"/>
            <a:ext cx="8280920" cy="461665"/>
          </a:xfrm>
          <a:prstGeom prst="rect">
            <a:avLst/>
          </a:prstGeom>
        </p:spPr>
        <p:txBody>
          <a:bodyPr wrap="square">
            <a:spAutoFit/>
          </a:bodyPr>
          <a:lstStyle/>
          <a:p>
            <a:r>
              <a:rPr lang="en-US" sz="2400" dirty="0" smtClean="0"/>
              <a:t>PROPERTY VALUE = 273,950.00/9.5% = 2,883,684.21</a:t>
            </a:r>
            <a:endParaRPr lang="en-US" sz="2400" dirty="0"/>
          </a:p>
        </p:txBody>
      </p:sp>
    </p:spTree>
    <p:extLst>
      <p:ext uri="{BB962C8B-B14F-4D97-AF65-F5344CB8AC3E}">
        <p14:creationId xmlns:p14="http://schemas.microsoft.com/office/powerpoint/2010/main" val="3360854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6632"/>
            <a:ext cx="8856984" cy="6247864"/>
          </a:xfrm>
          <a:prstGeom prst="rect">
            <a:avLst/>
          </a:prstGeom>
        </p:spPr>
        <p:txBody>
          <a:bodyPr wrap="square">
            <a:spAutoFit/>
          </a:bodyPr>
          <a:lstStyle/>
          <a:p>
            <a:pPr algn="just"/>
            <a:r>
              <a:rPr lang="en-US" sz="3200" b="1" dirty="0">
                <a:solidFill>
                  <a:srgbClr val="0070C0"/>
                </a:solidFill>
              </a:rPr>
              <a:t>Capitalization rates and Income </a:t>
            </a:r>
            <a:r>
              <a:rPr lang="en-US" sz="3200" b="1" dirty="0" smtClean="0">
                <a:solidFill>
                  <a:srgbClr val="0070C0"/>
                </a:solidFill>
              </a:rPr>
              <a:t>Multipliers</a:t>
            </a:r>
          </a:p>
          <a:p>
            <a:pPr algn="just"/>
            <a:endParaRPr lang="en-US" sz="3200" dirty="0">
              <a:solidFill>
                <a:srgbClr val="0070C0"/>
              </a:solidFill>
            </a:endParaRPr>
          </a:p>
          <a:p>
            <a:pPr marL="457200" indent="-457200" algn="just">
              <a:lnSpc>
                <a:spcPct val="200000"/>
              </a:lnSpc>
              <a:buFont typeface="Wingdings" panose="05000000000000000000" pitchFamily="2" charset="2"/>
              <a:buChar char="ü"/>
            </a:pPr>
            <a:r>
              <a:rPr lang="en-US" sz="2800" dirty="0"/>
              <a:t>A capitalization rate is any rate used for the conversion of net income into value.  Although there are several types of capitalization rates used in appraisal, they can be classified as either </a:t>
            </a:r>
            <a:r>
              <a:rPr lang="en-US" sz="2800" i="1" dirty="0"/>
              <a:t>income rates</a:t>
            </a:r>
            <a:r>
              <a:rPr lang="en-US" sz="2800" dirty="0"/>
              <a:t> (also known as cash flow rates) or </a:t>
            </a:r>
            <a:r>
              <a:rPr lang="en-US" sz="2800" i="1" dirty="0"/>
              <a:t>yield rates</a:t>
            </a:r>
            <a:r>
              <a:rPr lang="en-US" sz="2800" dirty="0"/>
              <a:t>.</a:t>
            </a:r>
          </a:p>
        </p:txBody>
      </p:sp>
    </p:spTree>
    <p:extLst>
      <p:ext uri="{BB962C8B-B14F-4D97-AF65-F5344CB8AC3E}">
        <p14:creationId xmlns:p14="http://schemas.microsoft.com/office/powerpoint/2010/main" val="26711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474345"/>
            <a:ext cx="8712968" cy="6063198"/>
          </a:xfrm>
          <a:prstGeom prst="rect">
            <a:avLst/>
          </a:prstGeom>
        </p:spPr>
        <p:txBody>
          <a:bodyPr wrap="square">
            <a:spAutoFit/>
          </a:bodyPr>
          <a:lstStyle/>
          <a:p>
            <a:pPr algn="just"/>
            <a:r>
              <a:rPr lang="en-US" sz="2800" b="1" i="1" dirty="0"/>
              <a:t>Overall Capitalization Rate (R</a:t>
            </a:r>
            <a:r>
              <a:rPr lang="en-US" sz="2800" b="1" i="1" baseline="-25000" dirty="0"/>
              <a:t>O</a:t>
            </a:r>
            <a:r>
              <a:rPr lang="en-US" sz="2800" b="1" i="1" dirty="0"/>
              <a:t>)</a:t>
            </a:r>
            <a:endParaRPr lang="en-US" sz="2800" dirty="0"/>
          </a:p>
          <a:p>
            <a:pPr marL="285750" indent="-285750" algn="just">
              <a:lnSpc>
                <a:spcPct val="200000"/>
              </a:lnSpc>
              <a:buFont typeface="Wingdings" panose="05000000000000000000" pitchFamily="2" charset="2"/>
              <a:buChar char="Ø"/>
            </a:pPr>
            <a:r>
              <a:rPr lang="en-GB" dirty="0"/>
              <a:t>It is  an income rate for a total real property interest that reflects the relationship between a single’s year’s net operating income and the total property price or value; used to convert net operating income into an indication of overall property </a:t>
            </a:r>
          </a:p>
          <a:p>
            <a:pPr marL="285750" indent="-285750" algn="just">
              <a:lnSpc>
                <a:spcPct val="200000"/>
              </a:lnSpc>
              <a:buFont typeface="Wingdings" panose="05000000000000000000" pitchFamily="2" charset="2"/>
              <a:buChar char="Ø"/>
            </a:pPr>
            <a:r>
              <a:rPr lang="en-US" dirty="0" smtClean="0"/>
              <a:t>Overall </a:t>
            </a:r>
            <a:r>
              <a:rPr lang="en-US" dirty="0"/>
              <a:t>Capitalization Rate contains return </a:t>
            </a:r>
            <a:r>
              <a:rPr lang="en-US" i="1" dirty="0"/>
              <a:t>of</a:t>
            </a:r>
            <a:r>
              <a:rPr lang="en-US" dirty="0"/>
              <a:t> investment and return </a:t>
            </a:r>
            <a:r>
              <a:rPr lang="en-US" i="1" dirty="0"/>
              <a:t>on</a:t>
            </a:r>
            <a:r>
              <a:rPr lang="en-US" dirty="0"/>
              <a:t> investment.  Overall cap rates can be market extracted and compared to other investment opportunities, and can be constructed simply or by using more sophisticated techniques.  Overall cap rates reflect risk factors associated with an investment compared to other investment possibilities, and include a rate for recapture of depreciating improvements.  </a:t>
            </a:r>
          </a:p>
        </p:txBody>
      </p:sp>
    </p:spTree>
    <p:extLst>
      <p:ext uri="{BB962C8B-B14F-4D97-AF65-F5344CB8AC3E}">
        <p14:creationId xmlns:p14="http://schemas.microsoft.com/office/powerpoint/2010/main" val="2371150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76672"/>
            <a:ext cx="9036496" cy="1143000"/>
          </a:xfrm>
        </p:spPr>
        <p:txBody>
          <a:bodyPr>
            <a:normAutofit/>
          </a:bodyPr>
          <a:lstStyle/>
          <a:p>
            <a:pPr algn="l"/>
            <a:r>
              <a:rPr lang="sv-SE" sz="4000" dirty="0" smtClean="0">
                <a:solidFill>
                  <a:srgbClr val="FF0000"/>
                </a:solidFill>
              </a:rPr>
              <a:t>Valuation Method-income approach</a:t>
            </a:r>
            <a:endParaRPr lang="en-GB" sz="4000" dirty="0">
              <a:solidFill>
                <a:srgbClr val="FF0000"/>
              </a:solidFill>
            </a:endParaRPr>
          </a:p>
        </p:txBody>
      </p:sp>
      <p:sp>
        <p:nvSpPr>
          <p:cNvPr id="3" name="Content Placeholder 2"/>
          <p:cNvSpPr>
            <a:spLocks noGrp="1"/>
          </p:cNvSpPr>
          <p:nvPr>
            <p:ph sz="quarter" idx="13"/>
          </p:nvPr>
        </p:nvSpPr>
        <p:spPr>
          <a:xfrm>
            <a:off x="251520" y="1412776"/>
            <a:ext cx="8568952" cy="4680520"/>
          </a:xfrm>
        </p:spPr>
        <p:txBody>
          <a:bodyPr>
            <a:normAutofit/>
          </a:bodyPr>
          <a:lstStyle/>
          <a:p>
            <a:pPr algn="just"/>
            <a:r>
              <a:rPr lang="sv-SE" sz="2400" dirty="0" smtClean="0"/>
              <a:t>In the income capitalization approach,an appraiser analyzes a property’s capacity to generate </a:t>
            </a:r>
          </a:p>
          <a:p>
            <a:pPr lvl="1" algn="just"/>
            <a:r>
              <a:rPr lang="sv-SE" sz="2800" dirty="0" smtClean="0">
                <a:solidFill>
                  <a:srgbClr val="FF0000"/>
                </a:solidFill>
              </a:rPr>
              <a:t>FUTURE </a:t>
            </a:r>
            <a:r>
              <a:rPr lang="sv-SE" sz="2800" b="1" dirty="0" smtClean="0">
                <a:solidFill>
                  <a:srgbClr val="FF0000"/>
                </a:solidFill>
              </a:rPr>
              <a:t>BENEFITS AND CAPITALIZES </a:t>
            </a:r>
            <a:r>
              <a:rPr lang="sv-SE" sz="2800" dirty="0" smtClean="0">
                <a:solidFill>
                  <a:srgbClr val="FF0000"/>
                </a:solidFill>
              </a:rPr>
              <a:t>THE INCOME IN TO AN INDICATION OF PRESENT VALUE.</a:t>
            </a:r>
          </a:p>
          <a:p>
            <a:pPr algn="just"/>
            <a:r>
              <a:rPr lang="sv-SE" sz="2400" dirty="0" smtClean="0"/>
              <a:t>The princciple of </a:t>
            </a:r>
            <a:r>
              <a:rPr lang="sv-SE" sz="2400" b="1" u="sng" dirty="0" smtClean="0">
                <a:solidFill>
                  <a:srgbClr val="FF0000"/>
                </a:solidFill>
              </a:rPr>
              <a:t>anticipation</a:t>
            </a:r>
            <a:r>
              <a:rPr lang="sv-SE" sz="2400" u="sng" dirty="0" smtClean="0"/>
              <a:t> </a:t>
            </a:r>
            <a:r>
              <a:rPr lang="sv-SE" sz="2400" dirty="0" smtClean="0"/>
              <a:t>is fundamental to the approach.</a:t>
            </a:r>
          </a:p>
          <a:p>
            <a:pPr algn="just"/>
            <a:r>
              <a:rPr lang="sv-SE" sz="2400" dirty="0" smtClean="0"/>
              <a:t>All income capitalization methods,techniques,and procedures attempt to consider  anticipated future benefits and estimate their present value.</a:t>
            </a:r>
          </a:p>
          <a:p>
            <a:pPr>
              <a:buNone/>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975"/>
            <a:ext cx="9036496" cy="7386638"/>
          </a:xfrm>
          <a:prstGeom prst="rect">
            <a:avLst/>
          </a:prstGeom>
        </p:spPr>
        <p:txBody>
          <a:bodyPr wrap="square">
            <a:spAutoFit/>
          </a:bodyPr>
          <a:lstStyle/>
          <a:p>
            <a:pPr algn="just"/>
            <a:r>
              <a:rPr lang="en-US" sz="2000" b="1" i="1" dirty="0"/>
              <a:t>Equity Capitalization Rate </a:t>
            </a:r>
            <a:r>
              <a:rPr lang="en-US" sz="2000" b="1" dirty="0"/>
              <a:t>(R</a:t>
            </a:r>
            <a:r>
              <a:rPr lang="en-US" sz="2000" b="1" baseline="-25000" dirty="0"/>
              <a:t>E</a:t>
            </a:r>
            <a:r>
              <a:rPr lang="en-US" sz="2000" b="1" dirty="0"/>
              <a:t>)</a:t>
            </a:r>
            <a:endParaRPr lang="en-US" sz="2000" dirty="0"/>
          </a:p>
          <a:p>
            <a:pPr algn="just">
              <a:lnSpc>
                <a:spcPct val="150000"/>
              </a:lnSpc>
            </a:pPr>
            <a:r>
              <a:rPr lang="en-US" sz="1600" dirty="0"/>
              <a:t>Equity Capitalization Rate is </a:t>
            </a:r>
            <a:r>
              <a:rPr lang="en-GB" sz="1600" dirty="0"/>
              <a:t>an income rate that reflects the relationship between a single year’s cash flow expectancy and the equity investment; used to convert equity dividend into an equity value indication; also called the cash on cash rate, cash flow rate, or equity dividend rate (R</a:t>
            </a:r>
            <a:r>
              <a:rPr lang="en-GB" sz="1600" i="1" baseline="-25000" dirty="0"/>
              <a:t>E </a:t>
            </a:r>
            <a:r>
              <a:rPr lang="en-GB" sz="1600" dirty="0"/>
              <a:t> = equity dividend/equity invested</a:t>
            </a:r>
            <a:r>
              <a:rPr lang="en-GB" sz="1600" dirty="0" smtClean="0"/>
              <a:t>.</a:t>
            </a:r>
            <a:r>
              <a:rPr lang="en-US" sz="1600" dirty="0"/>
              <a:t> It uses cash flow before taxes instead of operating income</a:t>
            </a:r>
            <a:r>
              <a:rPr lang="en-US" sz="1600" dirty="0" smtClean="0"/>
              <a:t>.</a:t>
            </a:r>
          </a:p>
          <a:p>
            <a:pPr algn="just"/>
            <a:r>
              <a:rPr lang="en-US" sz="1600" b="1" i="1" dirty="0"/>
              <a:t>Mortgage Capitalization Rate</a:t>
            </a:r>
            <a:r>
              <a:rPr lang="en-US" sz="1600" b="1" dirty="0"/>
              <a:t> (R</a:t>
            </a:r>
            <a:r>
              <a:rPr lang="en-US" sz="1600" b="1" baseline="-25000" dirty="0"/>
              <a:t>M</a:t>
            </a:r>
            <a:r>
              <a:rPr lang="en-US" sz="1600" b="1" dirty="0"/>
              <a:t>)</a:t>
            </a:r>
            <a:endParaRPr lang="en-US" sz="1600" dirty="0"/>
          </a:p>
          <a:p>
            <a:pPr algn="just"/>
            <a:r>
              <a:rPr lang="en-US" sz="1600" dirty="0"/>
              <a:t>It</a:t>
            </a:r>
            <a:r>
              <a:rPr lang="en-US" sz="1600" b="1" dirty="0"/>
              <a:t> </a:t>
            </a:r>
            <a:r>
              <a:rPr lang="en-US" sz="1600" dirty="0"/>
              <a:t>is capitalization rate for debt; represent ratio of annual debt service to the principal amount of the mortgage.</a:t>
            </a:r>
            <a:r>
              <a:rPr lang="en-US" sz="1600" b="1" i="1" dirty="0"/>
              <a:t> </a:t>
            </a:r>
            <a:r>
              <a:rPr lang="en-US" sz="1600" dirty="0"/>
              <a:t>  This calculation uses the Annual Debt Service cash flow instead of Operating Income, and the Original Mortgage Principal instead of overall property Value.  This calculation explores the relationship between annual debt service payments and the principal amount borrowed.   </a:t>
            </a:r>
          </a:p>
          <a:p>
            <a:pPr algn="just"/>
            <a:r>
              <a:rPr lang="en-US" sz="1600" b="1" i="1" dirty="0"/>
              <a:t> </a:t>
            </a:r>
            <a:r>
              <a:rPr lang="en-US" sz="1600" b="1" i="1" dirty="0" smtClean="0"/>
              <a:t>Entry </a:t>
            </a:r>
            <a:r>
              <a:rPr lang="en-US" sz="1600" b="1" i="1" dirty="0"/>
              <a:t>or Going-in Capitalization Rate</a:t>
            </a:r>
            <a:endParaRPr lang="en-US" sz="1600" dirty="0"/>
          </a:p>
          <a:p>
            <a:pPr algn="just"/>
            <a:r>
              <a:rPr lang="en-US" sz="1600" dirty="0"/>
              <a:t>It is a type of overall capitalization rate assumed or used at time of acquisition of an investment property.  As such it is calculated as: Entry Cap Rate = NOI / Acquisition price. Thus, the entry cap rate equals the ratio of the </a:t>
            </a:r>
            <a:r>
              <a:rPr lang="en-US" sz="1600" u="sng" dirty="0"/>
              <a:t>NOI</a:t>
            </a:r>
            <a:r>
              <a:rPr lang="en-US" sz="1600" dirty="0"/>
              <a:t> of the property at the time of purchase over the acquisition price.</a:t>
            </a:r>
          </a:p>
          <a:p>
            <a:pPr algn="just"/>
            <a:r>
              <a:rPr lang="en-US" sz="1600" i="1" dirty="0"/>
              <a:t> </a:t>
            </a:r>
            <a:r>
              <a:rPr lang="en-US" sz="1600" b="1" dirty="0" smtClean="0"/>
              <a:t>Terminal </a:t>
            </a:r>
            <a:r>
              <a:rPr lang="en-US" sz="1600" b="1" dirty="0"/>
              <a:t>Capitalization Rate (Reversion Capitalization Rate)   </a:t>
            </a:r>
            <a:endParaRPr lang="en-US" sz="1600" dirty="0"/>
          </a:p>
          <a:p>
            <a:pPr algn="just"/>
            <a:r>
              <a:rPr lang="en-US" sz="1600" dirty="0"/>
              <a:t>The term exit cap rate or terminal cap rate refers to the capitalization rate used to calculate the resale value of a property by capitalizing the expected net operating income of the property at the end of the planned holding period.  It shows the relationship between forecasted net operating income at point of disposition and the anticipated sale price for the property.  With an exit cap rate forecast at hand, then the property resale price in the last period (n) of the investment horizon can be calculated as: Resale price (n) = NOI (n)/Exit Capitalization Rate.</a:t>
            </a:r>
          </a:p>
          <a:p>
            <a:pPr algn="just">
              <a:lnSpc>
                <a:spcPct val="150000"/>
              </a:lnSpc>
            </a:pPr>
            <a:endParaRPr lang="en-US" sz="2000" dirty="0"/>
          </a:p>
        </p:txBody>
      </p:sp>
    </p:spTree>
    <p:extLst>
      <p:ext uri="{BB962C8B-B14F-4D97-AF65-F5344CB8AC3E}">
        <p14:creationId xmlns:p14="http://schemas.microsoft.com/office/powerpoint/2010/main" val="3873334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024" y="1772816"/>
            <a:ext cx="8461448" cy="3812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359024" y="548679"/>
            <a:ext cx="7920880" cy="584775"/>
          </a:xfrm>
          <a:prstGeom prst="rect">
            <a:avLst/>
          </a:prstGeom>
        </p:spPr>
        <p:txBody>
          <a:bodyPr wrap="square">
            <a:spAutoFit/>
          </a:bodyPr>
          <a:lstStyle/>
          <a:p>
            <a:r>
              <a:rPr lang="en-US" sz="3200" dirty="0"/>
              <a:t>METHODS OF INCOME CAPITALIZATION </a:t>
            </a:r>
          </a:p>
        </p:txBody>
      </p:sp>
    </p:spTree>
    <p:extLst>
      <p:ext uri="{BB962C8B-B14F-4D97-AF65-F5344CB8AC3E}">
        <p14:creationId xmlns:p14="http://schemas.microsoft.com/office/powerpoint/2010/main" val="57334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6512511" cy="1143000"/>
          </a:xfrm>
        </p:spPr>
        <p:txBody>
          <a:bodyPr/>
          <a:lstStyle/>
          <a:p>
            <a:r>
              <a:rPr lang="sv-SE" dirty="0" smtClean="0">
                <a:solidFill>
                  <a:srgbClr val="FF0000"/>
                </a:solidFill>
              </a:rPr>
              <a:t>Direct Capitalization</a:t>
            </a:r>
            <a:endParaRPr lang="en-GB" dirty="0">
              <a:solidFill>
                <a:srgbClr val="FF0000"/>
              </a:solidFill>
            </a:endParaRPr>
          </a:p>
        </p:txBody>
      </p:sp>
      <p:sp>
        <p:nvSpPr>
          <p:cNvPr id="3" name="Content Placeholder 2"/>
          <p:cNvSpPr>
            <a:spLocks noGrp="1"/>
          </p:cNvSpPr>
          <p:nvPr>
            <p:ph sz="quarter" idx="13"/>
          </p:nvPr>
        </p:nvSpPr>
        <p:spPr>
          <a:xfrm>
            <a:off x="323528" y="1124744"/>
            <a:ext cx="8568952" cy="5544616"/>
          </a:xfrm>
        </p:spPr>
        <p:txBody>
          <a:bodyPr>
            <a:normAutofit/>
          </a:bodyPr>
          <a:lstStyle/>
          <a:p>
            <a:r>
              <a:rPr lang="en-GB" sz="2800" dirty="0" smtClean="0"/>
              <a:t>Process of converting usually first year’s income into a value estimate</a:t>
            </a:r>
          </a:p>
          <a:p>
            <a:pPr lvl="1">
              <a:buNone/>
            </a:pPr>
            <a:r>
              <a:rPr lang="en-GB" sz="2800" dirty="0" smtClean="0"/>
              <a:t>– Divide income by an appropriate cap rate</a:t>
            </a:r>
          </a:p>
          <a:p>
            <a:pPr lvl="1">
              <a:buNone/>
            </a:pPr>
            <a:r>
              <a:rPr lang="en-GB" sz="2800" dirty="0" smtClean="0"/>
              <a:t>– Multiply income by a multiplier</a:t>
            </a:r>
          </a:p>
          <a:p>
            <a:pPr lvl="1">
              <a:buNone/>
            </a:pPr>
            <a:r>
              <a:rPr lang="sv-SE" sz="2800" dirty="0" smtClean="0"/>
              <a:t>The basic formulas for direct capitalization are:</a:t>
            </a:r>
          </a:p>
          <a:p>
            <a:pPr lvl="1">
              <a:buNone/>
            </a:pPr>
            <a:r>
              <a:rPr lang="sv-SE" sz="2800" dirty="0" smtClean="0"/>
              <a:t>I =RxV       R=I/V        </a:t>
            </a:r>
            <a:r>
              <a:rPr lang="sv-SE" sz="2800" dirty="0" smtClean="0">
                <a:solidFill>
                  <a:srgbClr val="FF0000"/>
                </a:solidFill>
              </a:rPr>
              <a:t>V=I/R</a:t>
            </a:r>
          </a:p>
          <a:p>
            <a:pPr lvl="1">
              <a:buNone/>
            </a:pPr>
            <a:r>
              <a:rPr lang="sv-SE" sz="2800" dirty="0" smtClean="0">
                <a:solidFill>
                  <a:srgbClr val="FF0000"/>
                </a:solidFill>
              </a:rPr>
              <a:t>V=IxF</a:t>
            </a:r>
            <a:r>
              <a:rPr lang="sv-SE" sz="2800" dirty="0" smtClean="0"/>
              <a:t>         I=V/F         F=V/I</a:t>
            </a:r>
          </a:p>
          <a:p>
            <a:pPr lvl="1">
              <a:buNone/>
            </a:pPr>
            <a:r>
              <a:rPr lang="sv-SE" sz="2800" dirty="0" smtClean="0"/>
              <a:t>Where I is Income,R is capitalization rate,V is value ,and F is factor.</a:t>
            </a:r>
            <a:endParaRPr lang="en-GB"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3"/>
            <p:extLst>
              <p:ext uri="{D42A27DB-BD31-4B8C-83A1-F6EECF244321}">
                <p14:modId xmlns:p14="http://schemas.microsoft.com/office/powerpoint/2010/main" val="1699799296"/>
              </p:ext>
            </p:extLst>
          </p:nvPr>
        </p:nvGraphicFramePr>
        <p:xfrm>
          <a:off x="251520" y="260648"/>
          <a:ext cx="8136903" cy="4680519"/>
        </p:xfrm>
        <a:graphic>
          <a:graphicData uri="http://schemas.openxmlformats.org/drawingml/2006/table">
            <a:tbl>
              <a:tblPr firstRow="1" firstCol="1" bandRow="1">
                <a:tableStyleId>{5C22544A-7EE6-4342-B048-85BDC9FD1C3A}</a:tableStyleId>
              </a:tblPr>
              <a:tblGrid>
                <a:gridCol w="1656184"/>
                <a:gridCol w="3384376"/>
                <a:gridCol w="3096343"/>
              </a:tblGrid>
              <a:tr h="1560173">
                <a:tc>
                  <a:txBody>
                    <a:bodyPr/>
                    <a:lstStyle/>
                    <a:p>
                      <a:pPr marL="0" marR="0" algn="just">
                        <a:lnSpc>
                          <a:spcPct val="115000"/>
                        </a:lnSpc>
                        <a:spcBef>
                          <a:spcPts val="0"/>
                        </a:spcBef>
                        <a:spcAft>
                          <a:spcPts val="0"/>
                        </a:spcAft>
                      </a:pPr>
                      <a:r>
                        <a:rPr lang="en-GB" sz="2400" dirty="0">
                          <a:effectLst/>
                        </a:rPr>
                        <a:t>Multiplier </a:t>
                      </a:r>
                      <a:endParaRPr lang="en-US" sz="2400" dirty="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dirty="0">
                          <a:effectLst/>
                        </a:rPr>
                        <a:t>Formula</a:t>
                      </a:r>
                      <a:endParaRPr lang="en-US" sz="2400" dirty="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a:effectLst/>
                        </a:rPr>
                        <a:t>Implication </a:t>
                      </a:r>
                      <a:endParaRPr lang="en-US" sz="2400">
                        <a:effectLst/>
                        <a:latin typeface="Times New Roman"/>
                        <a:ea typeface="Times New Roman"/>
                      </a:endParaRPr>
                    </a:p>
                  </a:txBody>
                  <a:tcPr marL="68580" marR="68580" marT="0" marB="0"/>
                </a:tc>
              </a:tr>
              <a:tr h="1560173">
                <a:tc>
                  <a:txBody>
                    <a:bodyPr/>
                    <a:lstStyle/>
                    <a:p>
                      <a:pPr marL="0" marR="0" algn="just">
                        <a:lnSpc>
                          <a:spcPct val="115000"/>
                        </a:lnSpc>
                        <a:spcBef>
                          <a:spcPts val="0"/>
                        </a:spcBef>
                        <a:spcAft>
                          <a:spcPts val="0"/>
                        </a:spcAft>
                      </a:pPr>
                      <a:r>
                        <a:rPr lang="en-GB" sz="2400">
                          <a:effectLst/>
                        </a:rPr>
                        <a:t>PGIM</a:t>
                      </a:r>
                      <a:endParaRPr lang="en-US" sz="240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dirty="0">
                          <a:effectLst/>
                        </a:rPr>
                        <a:t>Market Price / Potential Gross Income (PGI).</a:t>
                      </a:r>
                      <a:endParaRPr lang="en-US" sz="2400" dirty="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dirty="0">
                          <a:effectLst/>
                        </a:rPr>
                        <a:t>Market value =  PGI *PGIM</a:t>
                      </a:r>
                      <a:endParaRPr lang="en-US" sz="2400" dirty="0">
                        <a:effectLst/>
                        <a:latin typeface="Times New Roman"/>
                        <a:ea typeface="Times New Roman"/>
                      </a:endParaRPr>
                    </a:p>
                  </a:txBody>
                  <a:tcPr marL="68580" marR="68580" marT="0" marB="0"/>
                </a:tc>
              </a:tr>
              <a:tr h="1560173">
                <a:tc>
                  <a:txBody>
                    <a:bodyPr/>
                    <a:lstStyle/>
                    <a:p>
                      <a:pPr marL="0" marR="0" algn="just">
                        <a:lnSpc>
                          <a:spcPct val="115000"/>
                        </a:lnSpc>
                        <a:spcBef>
                          <a:spcPts val="0"/>
                        </a:spcBef>
                        <a:spcAft>
                          <a:spcPts val="0"/>
                        </a:spcAft>
                      </a:pPr>
                      <a:r>
                        <a:rPr lang="en-GB" sz="2400">
                          <a:effectLst/>
                        </a:rPr>
                        <a:t>EGIM</a:t>
                      </a:r>
                      <a:endParaRPr lang="en-US" sz="240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a:effectLst/>
                        </a:rPr>
                        <a:t>Market Price / Effective Gross Income (EGI).</a:t>
                      </a:r>
                      <a:endParaRPr lang="en-US" sz="2400">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GB" sz="2400" dirty="0">
                          <a:effectLst/>
                        </a:rPr>
                        <a:t>Market value =  EGI *EGIM</a:t>
                      </a:r>
                      <a:endParaRPr lang="en-US" sz="2400" dirty="0">
                        <a:effectLst/>
                        <a:latin typeface="Times New Roman"/>
                        <a:ea typeface="Times New Roman"/>
                      </a:endParaRPr>
                    </a:p>
                  </a:txBody>
                  <a:tcPr marL="68580" marR="68580" marT="0" marB="0"/>
                </a:tc>
              </a:tr>
            </a:tbl>
          </a:graphicData>
        </a:graphic>
      </p:graphicFrame>
      <mc:AlternateContent xmlns:mc="http://schemas.openxmlformats.org/markup-compatibility/2006">
        <mc:Choice xmlns:a14="http://schemas.microsoft.com/office/drawing/2010/main" Requires="a14">
          <p:sp>
            <p:nvSpPr>
              <p:cNvPr id="5" name="Rectangle 4"/>
              <p:cNvSpPr/>
              <p:nvPr/>
            </p:nvSpPr>
            <p:spPr>
              <a:xfrm>
                <a:off x="251520" y="5229200"/>
                <a:ext cx="8136904" cy="101752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en-US" sz="3200">
                          <a:latin typeface="Cambria Math"/>
                        </a:rPr>
                        <m:t>Net</m:t>
                      </m:r>
                      <m:r>
                        <a:rPr lang="en-US" sz="3200">
                          <a:latin typeface="Cambria Math"/>
                        </a:rPr>
                        <m:t> </m:t>
                      </m:r>
                      <m:r>
                        <m:rPr>
                          <m:sty m:val="p"/>
                        </m:rPr>
                        <a:rPr lang="en-US" sz="3200">
                          <a:latin typeface="Cambria Math"/>
                        </a:rPr>
                        <m:t>Income</m:t>
                      </m:r>
                      <m:r>
                        <a:rPr lang="en-US" sz="3200">
                          <a:latin typeface="Cambria Math"/>
                        </a:rPr>
                        <m:t> </m:t>
                      </m:r>
                      <m:r>
                        <m:rPr>
                          <m:sty m:val="p"/>
                        </m:rPr>
                        <a:rPr lang="en-US" sz="3200">
                          <a:latin typeface="Cambria Math"/>
                        </a:rPr>
                        <m:t>Ratio</m:t>
                      </m:r>
                      <m:r>
                        <a:rPr lang="en-US" sz="3200">
                          <a:latin typeface="Cambria Math"/>
                        </a:rPr>
                        <m:t> =</m:t>
                      </m:r>
                      <m:f>
                        <m:fPr>
                          <m:ctrlPr>
                            <a:rPr lang="en-US" sz="3200" i="1">
                              <a:latin typeface="Cambria Math"/>
                            </a:rPr>
                          </m:ctrlPr>
                        </m:fPr>
                        <m:num>
                          <m:r>
                            <m:rPr>
                              <m:sty m:val="p"/>
                            </m:rPr>
                            <a:rPr lang="en-US" sz="3200">
                              <a:latin typeface="Cambria Math"/>
                            </a:rPr>
                            <m:t>Net</m:t>
                          </m:r>
                          <m:r>
                            <a:rPr lang="en-US" sz="3200">
                              <a:latin typeface="Cambria Math"/>
                            </a:rPr>
                            <m:t> </m:t>
                          </m:r>
                          <m:r>
                            <m:rPr>
                              <m:sty m:val="p"/>
                            </m:rPr>
                            <a:rPr lang="en-US" sz="3200">
                              <a:latin typeface="Cambria Math"/>
                            </a:rPr>
                            <m:t>Operating</m:t>
                          </m:r>
                          <m:r>
                            <a:rPr lang="en-US" sz="3200">
                              <a:latin typeface="Cambria Math"/>
                            </a:rPr>
                            <m:t> </m:t>
                          </m:r>
                          <m:r>
                            <m:rPr>
                              <m:sty m:val="p"/>
                            </m:rPr>
                            <a:rPr lang="en-US" sz="3200">
                              <a:latin typeface="Cambria Math"/>
                            </a:rPr>
                            <m:t>Income</m:t>
                          </m:r>
                          <m:r>
                            <a:rPr lang="en-US" sz="3200">
                              <a:latin typeface="Cambria Math"/>
                            </a:rPr>
                            <m:t> </m:t>
                          </m:r>
                        </m:num>
                        <m:den>
                          <m:r>
                            <m:rPr>
                              <m:sty m:val="p"/>
                            </m:rPr>
                            <a:rPr lang="en-US" sz="3200">
                              <a:latin typeface="Cambria Math"/>
                            </a:rPr>
                            <m:t>Effective</m:t>
                          </m:r>
                          <m:r>
                            <a:rPr lang="en-US" sz="3200">
                              <a:latin typeface="Cambria Math"/>
                            </a:rPr>
                            <m:t> </m:t>
                          </m:r>
                          <m:r>
                            <m:rPr>
                              <m:sty m:val="p"/>
                            </m:rPr>
                            <a:rPr lang="en-US" sz="3200">
                              <a:latin typeface="Cambria Math"/>
                            </a:rPr>
                            <m:t>Gross</m:t>
                          </m:r>
                          <m:r>
                            <a:rPr lang="en-US" sz="3200">
                              <a:latin typeface="Cambria Math"/>
                            </a:rPr>
                            <m:t> </m:t>
                          </m:r>
                          <m:r>
                            <m:rPr>
                              <m:sty m:val="p"/>
                            </m:rPr>
                            <a:rPr lang="en-US" sz="3200">
                              <a:latin typeface="Cambria Math"/>
                            </a:rPr>
                            <m:t>Income</m:t>
                          </m:r>
                        </m:den>
                      </m:f>
                    </m:oMath>
                  </m:oMathPara>
                </a14:m>
                <a:endParaRPr lang="en-US" dirty="0"/>
              </a:p>
            </p:txBody>
          </p:sp>
        </mc:Choice>
        <mc:Fallback>
          <p:sp>
            <p:nvSpPr>
              <p:cNvPr id="5" name="Rectangle 4"/>
              <p:cNvSpPr>
                <a:spLocks noRot="1" noChangeAspect="1" noMove="1" noResize="1" noEditPoints="1" noAdjustHandles="1" noChangeArrowheads="1" noChangeShapeType="1" noTextEdit="1"/>
              </p:cNvSpPr>
              <p:nvPr/>
            </p:nvSpPr>
            <p:spPr>
              <a:xfrm>
                <a:off x="251520" y="5229200"/>
                <a:ext cx="8136904" cy="1017523"/>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47379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964488" cy="648072"/>
          </a:xfrm>
        </p:spPr>
        <p:txBody>
          <a:bodyPr>
            <a:noAutofit/>
          </a:bodyPr>
          <a:lstStyle/>
          <a:p>
            <a:pPr algn="l"/>
            <a:r>
              <a:rPr lang="sv-SE" sz="3200" dirty="0" smtClean="0">
                <a:solidFill>
                  <a:srgbClr val="FF0000"/>
                </a:solidFill>
              </a:rPr>
              <a:t>Potential Gross Income Multiplier (PGIM)</a:t>
            </a:r>
            <a:endParaRPr lang="en-GB" sz="3200" dirty="0">
              <a:solidFill>
                <a:srgbClr val="FF0000"/>
              </a:solidFill>
            </a:endParaRPr>
          </a:p>
        </p:txBody>
      </p:sp>
      <p:sp>
        <p:nvSpPr>
          <p:cNvPr id="3" name="Content Placeholder 2"/>
          <p:cNvSpPr>
            <a:spLocks noGrp="1"/>
          </p:cNvSpPr>
          <p:nvPr>
            <p:ph sz="quarter" idx="13"/>
          </p:nvPr>
        </p:nvSpPr>
        <p:spPr>
          <a:xfrm>
            <a:off x="179512" y="836712"/>
            <a:ext cx="8784976" cy="5904656"/>
          </a:xfrm>
        </p:spPr>
        <p:txBody>
          <a:bodyPr>
            <a:noAutofit/>
          </a:bodyPr>
          <a:lstStyle/>
          <a:p>
            <a:r>
              <a:rPr lang="sv-SE" sz="2800" dirty="0" smtClean="0"/>
              <a:t>It is the ratio between the sale price of a property and its potential gross income.</a:t>
            </a:r>
          </a:p>
          <a:p>
            <a:pPr>
              <a:buNone/>
            </a:pPr>
            <a:r>
              <a:rPr lang="sv-SE" sz="2800" dirty="0" smtClean="0"/>
              <a:t>          PGIM=V/PGI</a:t>
            </a:r>
          </a:p>
          <a:p>
            <a:r>
              <a:rPr lang="en-GB" sz="2800" dirty="0" smtClean="0"/>
              <a:t>Where does PGIM come from?</a:t>
            </a:r>
          </a:p>
          <a:p>
            <a:pPr>
              <a:buNone/>
            </a:pPr>
            <a:r>
              <a:rPr lang="en-GB" sz="2800" dirty="0" smtClean="0"/>
              <a:t>– Sales data of comparables similar </a:t>
            </a:r>
            <a:r>
              <a:rPr lang="en-GB" sz="2800" dirty="0" err="1" smtClean="0"/>
              <a:t>w.r.t</a:t>
            </a:r>
            <a:endParaRPr lang="en-GB" sz="2800" dirty="0" smtClean="0"/>
          </a:p>
          <a:p>
            <a:pPr lvl="1">
              <a:buNone/>
            </a:pPr>
            <a:r>
              <a:rPr lang="en-GB" sz="2800" dirty="0" smtClean="0"/>
              <a:t>• Physical, locational and financial attributes</a:t>
            </a:r>
          </a:p>
          <a:p>
            <a:pPr lvl="1">
              <a:buNone/>
            </a:pPr>
            <a:r>
              <a:rPr lang="en-GB" sz="2800" dirty="0" smtClean="0"/>
              <a:t>• basis for calculating rents and expenses</a:t>
            </a:r>
          </a:p>
          <a:p>
            <a:r>
              <a:rPr lang="en-GB" sz="2800" dirty="0" smtClean="0"/>
              <a:t> Implied assumption:</a:t>
            </a:r>
          </a:p>
          <a:p>
            <a:pPr>
              <a:buNone/>
            </a:pPr>
            <a:r>
              <a:rPr lang="en-GB" sz="2800" dirty="0" smtClean="0"/>
              <a:t>   – Future expected annual income will be similar to first year income</a:t>
            </a:r>
            <a:endParaRPr lang="en-GB"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6512511" cy="1143000"/>
          </a:xfrm>
        </p:spPr>
        <p:txBody>
          <a:bodyPr>
            <a:normAutofit fontScale="90000"/>
          </a:bodyPr>
          <a:lstStyle/>
          <a:p>
            <a:r>
              <a:rPr lang="sv-SE" dirty="0" smtClean="0">
                <a:solidFill>
                  <a:srgbClr val="FF0000"/>
                </a:solidFill>
              </a:rPr>
              <a:t>Effective Gross Income Multiplier (EGIM)</a:t>
            </a:r>
            <a:endParaRPr lang="en-GB" dirty="0">
              <a:solidFill>
                <a:srgbClr val="FF0000"/>
              </a:solidFill>
            </a:endParaRPr>
          </a:p>
        </p:txBody>
      </p:sp>
      <p:sp>
        <p:nvSpPr>
          <p:cNvPr id="3" name="Content Placeholder 2"/>
          <p:cNvSpPr>
            <a:spLocks noGrp="1"/>
          </p:cNvSpPr>
          <p:nvPr>
            <p:ph sz="quarter" idx="13"/>
          </p:nvPr>
        </p:nvSpPr>
        <p:spPr>
          <a:xfrm>
            <a:off x="107504" y="1484784"/>
            <a:ext cx="8928992" cy="5184576"/>
          </a:xfrm>
        </p:spPr>
        <p:txBody>
          <a:bodyPr>
            <a:normAutofit/>
          </a:bodyPr>
          <a:lstStyle/>
          <a:p>
            <a:pPr algn="just"/>
            <a:r>
              <a:rPr lang="sv-SE" sz="2400" dirty="0" smtClean="0"/>
              <a:t>It is defiend as the ratio between the sale price (or value) of a property and its effective gross income; a single year’s EGI expectancy or annual average of several years EGI expectancies.</a:t>
            </a:r>
          </a:p>
          <a:p>
            <a:pPr algn="just">
              <a:buNone/>
            </a:pPr>
            <a:r>
              <a:rPr lang="sv-SE" sz="2400" dirty="0" smtClean="0"/>
              <a:t>      EGIM=V/EGI</a:t>
            </a:r>
          </a:p>
          <a:p>
            <a:pPr algn="just"/>
            <a:r>
              <a:rPr lang="en-GB" sz="2400" dirty="0" smtClean="0"/>
              <a:t>The EGIM is similarly extracted from comparables</a:t>
            </a:r>
          </a:p>
          <a:p>
            <a:pPr algn="just"/>
            <a:r>
              <a:rPr lang="en-GB" sz="2400" dirty="0" smtClean="0"/>
              <a:t> Primary difference between PGIM and EGIM is that EGIM is applied to income after allowing for vacancy and credit losses</a:t>
            </a:r>
          </a:p>
          <a:p>
            <a:pPr algn="just"/>
            <a:r>
              <a:rPr lang="en-GB" sz="2400" dirty="0" smtClean="0"/>
              <a:t> Advantage with EGI</a:t>
            </a:r>
          </a:p>
          <a:p>
            <a:pPr lvl="1" algn="just">
              <a:buNone/>
            </a:pPr>
            <a:r>
              <a:rPr lang="en-GB" sz="2400" dirty="0" smtClean="0"/>
              <a:t> – To account for differences in vacancy allowance between subject property and comparable</a:t>
            </a:r>
            <a:endParaRPr lang="en-GB"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85728"/>
            <a:ext cx="8522120" cy="1143000"/>
          </a:xfrm>
        </p:spPr>
        <p:txBody>
          <a:bodyPr/>
          <a:lstStyle/>
          <a:p>
            <a:r>
              <a:rPr lang="sv-SE" dirty="0" smtClean="0">
                <a:solidFill>
                  <a:srgbClr val="FF0000"/>
                </a:solidFill>
              </a:rPr>
              <a:t>Net Income Multiplier (NIM)</a:t>
            </a:r>
            <a:endParaRPr lang="en-GB" dirty="0">
              <a:solidFill>
                <a:srgbClr val="FF0000"/>
              </a:solidFill>
            </a:endParaRPr>
          </a:p>
        </p:txBody>
      </p:sp>
      <p:sp>
        <p:nvSpPr>
          <p:cNvPr id="3" name="Content Placeholder 2"/>
          <p:cNvSpPr>
            <a:spLocks noGrp="1"/>
          </p:cNvSpPr>
          <p:nvPr>
            <p:ph sz="quarter" idx="13"/>
          </p:nvPr>
        </p:nvSpPr>
        <p:spPr>
          <a:xfrm>
            <a:off x="179512" y="1196752"/>
            <a:ext cx="8784976" cy="5400600"/>
          </a:xfrm>
        </p:spPr>
        <p:txBody>
          <a:bodyPr>
            <a:normAutofit/>
          </a:bodyPr>
          <a:lstStyle/>
          <a:p>
            <a:pPr algn="just"/>
            <a:r>
              <a:rPr lang="sv-SE" sz="2800" dirty="0" smtClean="0"/>
              <a:t>It is defined as the ratio between the sales price of a peroperty and the first year’s net operating income of the property.</a:t>
            </a:r>
          </a:p>
          <a:p>
            <a:pPr algn="just">
              <a:buNone/>
            </a:pPr>
            <a:r>
              <a:rPr lang="sv-SE" sz="2800" dirty="0" smtClean="0"/>
              <a:t>       NIM =Sales price /NOI1</a:t>
            </a:r>
          </a:p>
          <a:p>
            <a:pPr algn="just"/>
            <a:r>
              <a:rPr lang="en-GB" sz="2800" dirty="0" smtClean="0"/>
              <a:t>NIM extracted from sales data of comparables</a:t>
            </a:r>
          </a:p>
          <a:p>
            <a:pPr algn="just"/>
            <a:r>
              <a:rPr lang="en-GB" sz="2800" dirty="0" smtClean="0"/>
              <a:t> Advantage</a:t>
            </a:r>
          </a:p>
          <a:p>
            <a:pPr lvl="1" algn="just">
              <a:buNone/>
            </a:pPr>
            <a:r>
              <a:rPr lang="en-GB" sz="2800" dirty="0" smtClean="0"/>
              <a:t>– Accounts for differences in expense ratios, vacancy and credit losses</a:t>
            </a:r>
          </a:p>
          <a:p>
            <a:pPr algn="just"/>
            <a:r>
              <a:rPr lang="en-GB" sz="2800" dirty="0" smtClean="0"/>
              <a:t> Tradition in appraisal is to use the reciprocal of the NIM, the overall cap rate</a:t>
            </a:r>
            <a:endParaRPr lang="en-GB"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155749681"/>
              </p:ext>
            </p:extLst>
          </p:nvPr>
        </p:nvGraphicFramePr>
        <p:xfrm>
          <a:off x="0" y="0"/>
          <a:ext cx="9144000" cy="6838950"/>
        </p:xfrm>
        <a:graphic>
          <a:graphicData uri="http://schemas.openxmlformats.org/presentationml/2006/ole">
            <mc:AlternateContent xmlns:mc="http://schemas.openxmlformats.org/markup-compatibility/2006">
              <mc:Choice xmlns:v="urn:schemas-microsoft-com:vml" Requires="v">
                <p:oleObj spid="_x0000_s1033" name="Slide" r:id="rId5" imgW="4568804" imgH="3425985" progId="PowerPoint.Slide.12">
                  <p:embed/>
                </p:oleObj>
              </mc:Choice>
              <mc:Fallback>
                <p:oleObj name="Slide" r:id="rId5" imgW="4568804" imgH="3425985" progId="PowerPoint.Slide.12">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44000" cy="6838950"/>
                      </a:xfrm>
                      <a:prstGeom prst="rect">
                        <a:avLst/>
                      </a:prstGeom>
                      <a:noFill/>
                    </p:spPr>
                  </p:pic>
                </p:oleObj>
              </mc:Fallback>
            </mc:AlternateContent>
          </a:graphicData>
        </a:graphic>
      </p:graphicFrame>
    </p:spTree>
    <p:extLst>
      <p:ext uri="{BB962C8B-B14F-4D97-AF65-F5344CB8AC3E}">
        <p14:creationId xmlns:p14="http://schemas.microsoft.com/office/powerpoint/2010/main" val="154950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640960" cy="1143000"/>
          </a:xfrm>
        </p:spPr>
        <p:txBody>
          <a:bodyPr/>
          <a:lstStyle/>
          <a:p>
            <a:r>
              <a:rPr lang="sv-SE" dirty="0" smtClean="0">
                <a:solidFill>
                  <a:srgbClr val="FF0000"/>
                </a:solidFill>
              </a:rPr>
              <a:t>Overall capitalization Rate</a:t>
            </a:r>
            <a:endParaRPr lang="en-GB" dirty="0">
              <a:solidFill>
                <a:srgbClr val="FF0000"/>
              </a:solidFill>
            </a:endParaRPr>
          </a:p>
        </p:txBody>
      </p:sp>
      <p:sp>
        <p:nvSpPr>
          <p:cNvPr id="3" name="Content Placeholder 2"/>
          <p:cNvSpPr>
            <a:spLocks noGrp="1"/>
          </p:cNvSpPr>
          <p:nvPr>
            <p:ph sz="quarter" idx="13"/>
          </p:nvPr>
        </p:nvSpPr>
        <p:spPr>
          <a:xfrm>
            <a:off x="323528" y="1052736"/>
            <a:ext cx="8640960" cy="5616624"/>
          </a:xfrm>
        </p:spPr>
        <p:txBody>
          <a:bodyPr>
            <a:noAutofit/>
          </a:bodyPr>
          <a:lstStyle/>
          <a:p>
            <a:r>
              <a:rPr lang="en-GB" sz="2400" dirty="0" smtClean="0">
                <a:solidFill>
                  <a:srgbClr val="FF0000"/>
                </a:solidFill>
              </a:rPr>
              <a:t>Cap rate </a:t>
            </a:r>
            <a:r>
              <a:rPr lang="en-GB" sz="2400" dirty="0" smtClean="0"/>
              <a:t>is the reverse of the NIM.</a:t>
            </a:r>
          </a:p>
          <a:p>
            <a:pPr>
              <a:buNone/>
            </a:pPr>
            <a:r>
              <a:rPr lang="sv-SE" sz="2400" dirty="0" smtClean="0"/>
              <a:t>      Cap Rate=Ro=NOI1/Sales price</a:t>
            </a:r>
            <a:endParaRPr lang="en-GB" sz="2400" dirty="0" smtClean="0"/>
          </a:p>
          <a:p>
            <a:r>
              <a:rPr lang="en-GB" sz="2400" dirty="0" smtClean="0"/>
              <a:t>Published sources</a:t>
            </a:r>
          </a:p>
          <a:p>
            <a:pPr>
              <a:buNone/>
            </a:pPr>
            <a:r>
              <a:rPr lang="en-GB" sz="2400" dirty="0" smtClean="0"/>
              <a:t>– Databases, market reports</a:t>
            </a:r>
          </a:p>
          <a:p>
            <a:r>
              <a:rPr lang="en-GB" sz="2400" dirty="0" smtClean="0"/>
              <a:t>Sales prices usually a matter of public record easy to obtain</a:t>
            </a:r>
          </a:p>
          <a:p>
            <a:pPr>
              <a:buNone/>
            </a:pPr>
            <a:r>
              <a:rPr lang="en-GB" sz="2400" dirty="0" smtClean="0"/>
              <a:t>– Comparable NOI’s not publicly available</a:t>
            </a:r>
          </a:p>
          <a:p>
            <a:pPr lvl="1">
              <a:buNone/>
            </a:pPr>
            <a:r>
              <a:rPr lang="en-GB" sz="2400" dirty="0" smtClean="0"/>
              <a:t>•buyers/sellers source of revenue and expense information</a:t>
            </a:r>
          </a:p>
          <a:p>
            <a:pPr lvl="1">
              <a:buNone/>
            </a:pPr>
            <a:r>
              <a:rPr lang="en-GB" sz="2400" dirty="0" smtClean="0"/>
              <a:t>• Must be adjusted by appraiser</a:t>
            </a:r>
          </a:p>
          <a:p>
            <a:r>
              <a:rPr lang="en-GB" sz="2400" dirty="0" smtClean="0"/>
              <a:t> Cap rate is useful in capitalising first year NOI only, not future NOI forecasts and  it is not a discount rate.</a:t>
            </a:r>
            <a:endParaRPr lang="en-GB"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8" y="116632"/>
            <a:ext cx="9019728" cy="6247864"/>
          </a:xfrm>
          <a:prstGeom prst="rect">
            <a:avLst/>
          </a:prstGeom>
        </p:spPr>
        <p:txBody>
          <a:bodyPr wrap="square">
            <a:spAutoFit/>
          </a:bodyPr>
          <a:lstStyle/>
          <a:p>
            <a:pPr algn="just"/>
            <a:r>
              <a:rPr lang="en-US" sz="2000" dirty="0"/>
              <a:t>The formula for deriving an overall capitalization rate from a net income ratio and an effective gross income multiplier is </a:t>
            </a:r>
          </a:p>
          <a:p>
            <a:pPr algn="just"/>
            <a:r>
              <a:rPr lang="en-US" sz="2000" dirty="0"/>
              <a:t>         </a:t>
            </a:r>
            <a:endParaRPr lang="en-US" sz="2000" dirty="0" smtClean="0"/>
          </a:p>
          <a:p>
            <a:pPr algn="just"/>
            <a:r>
              <a:rPr lang="en-US" sz="2000" dirty="0" smtClean="0"/>
              <a:t>Ro= </a:t>
            </a:r>
            <a:r>
              <a:rPr lang="en-US" sz="2000" u="sng" dirty="0" smtClean="0"/>
              <a:t>NOI/EGI=NIR </a:t>
            </a:r>
          </a:p>
          <a:p>
            <a:pPr algn="just"/>
            <a:r>
              <a:rPr lang="en-US" sz="2000" dirty="0" smtClean="0"/>
              <a:t>       sale vale/EGI = EGIM            </a:t>
            </a:r>
            <a:endParaRPr lang="en-US" sz="2000" dirty="0"/>
          </a:p>
          <a:p>
            <a:pPr algn="just"/>
            <a:r>
              <a:rPr lang="en-US" sz="2000" dirty="0"/>
              <a:t>Example: Suppose a property which was recently sold for 1,125,000 birr has a potential gross income of 180,000 birr and a vacancy and collection loss of 5% of the PGI. Determine the overall capitalization rate based on the EGIM assuming that the operating expense is estimated to be 70,000 birr.  </a:t>
            </a:r>
          </a:p>
          <a:p>
            <a:pPr algn="just"/>
            <a:r>
              <a:rPr lang="en-US" sz="2000" dirty="0"/>
              <a:t>To calculate both the denominator and numerator we need to determine Net Operating Income/ Effective Gross Income.  Based on the information EGI is equals PGI – 5% of PGI = 175,750 (185,000 – 9,250). NOI is equals to EGI-OE = 105,750 (175,750-70,000). </a:t>
            </a:r>
          </a:p>
          <a:p>
            <a:pPr algn="just"/>
            <a:endParaRPr lang="en-US" sz="2000" dirty="0"/>
          </a:p>
          <a:p>
            <a:pPr algn="just"/>
            <a:r>
              <a:rPr lang="en-US" sz="2000" dirty="0"/>
              <a:t>Now, we can calculate Net income ratio (NIR) and Effective Gross Income Multiplier </a:t>
            </a:r>
          </a:p>
          <a:p>
            <a:pPr algn="just"/>
            <a:r>
              <a:rPr lang="en-US" sz="2000" dirty="0" smtClean="0"/>
              <a:t>NIM </a:t>
            </a:r>
            <a:r>
              <a:rPr lang="en-US" sz="2000" dirty="0"/>
              <a:t>=   105,750 /175,750 = 0.60 and </a:t>
            </a:r>
          </a:p>
          <a:p>
            <a:pPr algn="just"/>
            <a:r>
              <a:rPr lang="en-US" sz="2000" dirty="0"/>
              <a:t>EGIM = sale price/EGI = 1,125,000/175,750    = 6.40</a:t>
            </a:r>
          </a:p>
          <a:p>
            <a:pPr algn="just"/>
            <a:r>
              <a:rPr lang="en-US" sz="2000" dirty="0"/>
              <a:t> </a:t>
            </a:r>
            <a:r>
              <a:rPr lang="en-US" sz="2000" dirty="0" smtClean="0"/>
              <a:t>Therefore</a:t>
            </a:r>
            <a:r>
              <a:rPr lang="en-US" sz="2000" dirty="0"/>
              <a:t>, overall </a:t>
            </a:r>
            <a:r>
              <a:rPr lang="en-US" sz="2000" dirty="0" smtClean="0"/>
              <a:t>capitalization </a:t>
            </a:r>
            <a:r>
              <a:rPr lang="en-US" sz="2000" dirty="0"/>
              <a:t>rate extracted from the effective gross income multiplier of this property is 9.4% </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364935"/>
            <a:ext cx="1872208" cy="9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4824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6512511" cy="1143000"/>
          </a:xfrm>
        </p:spPr>
        <p:txBody>
          <a:bodyPr>
            <a:normAutofit fontScale="90000"/>
          </a:bodyPr>
          <a:lstStyle/>
          <a:p>
            <a:r>
              <a:rPr lang="en-GB" dirty="0" smtClean="0">
                <a:solidFill>
                  <a:srgbClr val="FF0000"/>
                </a:solidFill>
              </a:rPr>
              <a:t>Basis for the income approach</a:t>
            </a:r>
            <a:r>
              <a:rPr lang="en-GB" dirty="0" smtClean="0"/>
              <a:t/>
            </a:r>
            <a:br>
              <a:rPr lang="en-GB" dirty="0" smtClean="0"/>
            </a:br>
            <a:endParaRPr lang="en-GB" dirty="0"/>
          </a:p>
        </p:txBody>
      </p:sp>
      <p:sp>
        <p:nvSpPr>
          <p:cNvPr id="3" name="Content Placeholder 2"/>
          <p:cNvSpPr>
            <a:spLocks noGrp="1"/>
          </p:cNvSpPr>
          <p:nvPr>
            <p:ph sz="quarter" idx="13"/>
          </p:nvPr>
        </p:nvSpPr>
        <p:spPr>
          <a:xfrm>
            <a:off x="323528" y="1628800"/>
            <a:ext cx="8712968" cy="4968552"/>
          </a:xfrm>
        </p:spPr>
        <p:txBody>
          <a:bodyPr>
            <a:normAutofit/>
          </a:bodyPr>
          <a:lstStyle/>
          <a:p>
            <a:r>
              <a:rPr lang="en-GB" sz="2800" dirty="0" smtClean="0"/>
              <a:t>Commercial </a:t>
            </a:r>
            <a:r>
              <a:rPr lang="en-GB" sz="2800" dirty="0"/>
              <a:t>property owners</a:t>
            </a:r>
          </a:p>
          <a:p>
            <a:pPr lvl="1"/>
            <a:r>
              <a:rPr lang="en-GB" sz="2800" dirty="0"/>
              <a:t> Income from rents and price appreciation</a:t>
            </a:r>
          </a:p>
          <a:p>
            <a:r>
              <a:rPr lang="en-GB" sz="2800" dirty="0"/>
              <a:t> Current value thus a function of</a:t>
            </a:r>
          </a:p>
          <a:p>
            <a:pPr lvl="1"/>
            <a:r>
              <a:rPr lang="en-GB" sz="2800" dirty="0"/>
              <a:t> Expected income stream</a:t>
            </a:r>
          </a:p>
          <a:p>
            <a:pPr lvl="2"/>
            <a:r>
              <a:rPr lang="en-GB" sz="2400" dirty="0"/>
              <a:t> From operating property</a:t>
            </a:r>
          </a:p>
          <a:p>
            <a:pPr lvl="2"/>
            <a:r>
              <a:rPr lang="en-GB" sz="2400" dirty="0"/>
              <a:t> From eventual resale</a:t>
            </a:r>
          </a:p>
          <a:p>
            <a:r>
              <a:rPr lang="en-GB" sz="2800" dirty="0"/>
              <a:t> Valuation</a:t>
            </a:r>
          </a:p>
          <a:p>
            <a:pPr lvl="1"/>
            <a:r>
              <a:rPr lang="en-GB" sz="2800" dirty="0"/>
              <a:t> Converting income forecast into </a:t>
            </a:r>
            <a:r>
              <a:rPr lang="en-GB" sz="2800" dirty="0" smtClean="0"/>
              <a:t>value estimate </a:t>
            </a:r>
            <a:r>
              <a:rPr lang="en-GB" sz="2800" dirty="0"/>
              <a:t>(capitalisation of </a:t>
            </a:r>
            <a:r>
              <a:rPr lang="en-GB" sz="2800" dirty="0" smtClean="0"/>
              <a:t>income)</a:t>
            </a:r>
            <a:endParaRPr lang="en-GB"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861048"/>
            <a:ext cx="7840959" cy="2736304"/>
          </a:xfrm>
        </p:spPr>
        <p:txBody>
          <a:bodyPr/>
          <a:lstStyle/>
          <a:p>
            <a:pPr algn="just">
              <a:buFont typeface="Wingdings" panose="05000000000000000000" pitchFamily="2" charset="2"/>
              <a:buChar char="Ø"/>
            </a:pPr>
            <a:r>
              <a:rPr lang="en-US" sz="2400" dirty="0" smtClean="0">
                <a:solidFill>
                  <a:srgbClr val="0070C0"/>
                </a:solidFill>
                <a:effectLst/>
              </a:rPr>
              <a:t>Discounted cash flow tries to work out the value today, based on projections of all of the cash that it could make available to investors in the future.</a:t>
            </a:r>
            <a:br>
              <a:rPr lang="en-US" sz="2400" dirty="0" smtClean="0">
                <a:solidFill>
                  <a:srgbClr val="0070C0"/>
                </a:solidFill>
                <a:effectLst/>
              </a:rPr>
            </a:br>
            <a:r>
              <a:rPr lang="en-US" sz="2400" dirty="0" smtClean="0">
                <a:solidFill>
                  <a:srgbClr val="0070C0"/>
                </a:solidFill>
                <a:effectLst/>
              </a:rPr>
              <a:t/>
            </a:r>
            <a:br>
              <a:rPr lang="en-US" sz="2400" dirty="0" smtClean="0">
                <a:solidFill>
                  <a:srgbClr val="0070C0"/>
                </a:solidFill>
                <a:effectLst/>
              </a:rPr>
            </a:br>
            <a:r>
              <a:rPr lang="en-US" sz="2400" dirty="0" smtClean="0">
                <a:solidFill>
                  <a:srgbClr val="0070C0"/>
                </a:solidFill>
                <a:effectLst/>
              </a:rPr>
              <a:t> It is described as "discounted" cash flow because of the principle of "time value of money“.</a:t>
            </a:r>
            <a:endParaRPr lang="en-US" sz="4800" dirty="0">
              <a:solidFill>
                <a:srgbClr val="0070C0"/>
              </a:solidFill>
            </a:endParaRPr>
          </a:p>
        </p:txBody>
      </p:sp>
      <p:sp>
        <p:nvSpPr>
          <p:cNvPr id="3" name="Content Placeholder 2"/>
          <p:cNvSpPr>
            <a:spLocks noGrp="1"/>
          </p:cNvSpPr>
          <p:nvPr>
            <p:ph sz="quarter" idx="13"/>
          </p:nvPr>
        </p:nvSpPr>
        <p:spPr>
          <a:xfrm>
            <a:off x="611560" y="1052736"/>
            <a:ext cx="8136904" cy="2913504"/>
          </a:xfrm>
        </p:spPr>
        <p:txBody>
          <a:bodyPr>
            <a:noAutofit/>
          </a:bodyPr>
          <a:lstStyle/>
          <a:p>
            <a:r>
              <a:rPr lang="en-GB" sz="2800" dirty="0"/>
              <a:t>(1) DCF analysis and yield capitalization formulas in greater detail, </a:t>
            </a:r>
            <a:endParaRPr lang="en-US" sz="2800" dirty="0"/>
          </a:p>
          <a:p>
            <a:r>
              <a:rPr lang="en-GB" sz="2800" dirty="0"/>
              <a:t>(2) yield rate derivation, and </a:t>
            </a:r>
            <a:endParaRPr lang="en-US" sz="2800" dirty="0"/>
          </a:p>
          <a:p>
            <a:r>
              <a:rPr lang="en-GB" sz="2800" dirty="0"/>
              <a:t>(3) valuation using discounted cash flow analysis and yield capitalization formulas</a:t>
            </a:r>
            <a:endParaRPr lang="en-US" sz="2800" dirty="0"/>
          </a:p>
        </p:txBody>
      </p:sp>
      <p:sp>
        <p:nvSpPr>
          <p:cNvPr id="4" name="Title 1"/>
          <p:cNvSpPr txBox="1">
            <a:spLocks/>
          </p:cNvSpPr>
          <p:nvPr/>
        </p:nvSpPr>
        <p:spPr>
          <a:xfrm>
            <a:off x="467544" y="0"/>
            <a:ext cx="8676456"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sv-SE" dirty="0" smtClean="0">
                <a:solidFill>
                  <a:srgbClr val="FF0000"/>
                </a:solidFill>
              </a:rPr>
              <a:t>Discounted Cash Flow Method</a:t>
            </a:r>
            <a:endParaRPr lang="en-GB" dirty="0">
              <a:solidFill>
                <a:srgbClr val="FF0000"/>
              </a:solidFill>
            </a:endParaRPr>
          </a:p>
        </p:txBody>
      </p:sp>
    </p:spTree>
    <p:extLst>
      <p:ext uri="{BB962C8B-B14F-4D97-AF65-F5344CB8AC3E}">
        <p14:creationId xmlns:p14="http://schemas.microsoft.com/office/powerpoint/2010/main" val="1727059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564904"/>
            <a:ext cx="8568952" cy="3888432"/>
          </a:xfrm>
        </p:spPr>
        <p:txBody>
          <a:bodyPr/>
          <a:lstStyle/>
          <a:p>
            <a:pPr algn="just"/>
            <a:r>
              <a:rPr lang="en-US" sz="2400" dirty="0">
                <a:solidFill>
                  <a:srgbClr val="0070C0"/>
                </a:solidFill>
                <a:effectLst/>
              </a:rPr>
              <a:t>In applying discounted cash flow model, the procedure used to convert these future economic benefits into present value is called discounting,</a:t>
            </a:r>
            <a:r>
              <a:rPr lang="en-US" sz="2400" i="1" dirty="0">
                <a:solidFill>
                  <a:srgbClr val="0070C0"/>
                </a:solidFill>
                <a:effectLst/>
              </a:rPr>
              <a:t> </a:t>
            </a:r>
            <a:r>
              <a:rPr lang="en-US" sz="2400" dirty="0">
                <a:solidFill>
                  <a:srgbClr val="0070C0"/>
                </a:solidFill>
                <a:effectLst/>
              </a:rPr>
              <a:t>and the required rate of return (or yield rate) is referred to as the discount rate</a:t>
            </a:r>
            <a:r>
              <a:rPr lang="en-US" sz="2400" i="1" dirty="0">
                <a:solidFill>
                  <a:srgbClr val="0070C0"/>
                </a:solidFill>
                <a:effectLst/>
              </a:rPr>
              <a:t>. </a:t>
            </a:r>
            <a:r>
              <a:rPr lang="en-US" sz="2400" dirty="0">
                <a:solidFill>
                  <a:srgbClr val="0070C0"/>
                </a:solidFill>
                <a:effectLst/>
              </a:rPr>
              <a:t>Discounting is a procedure used to convert periodic income, cash flows, and reversions into present value based on the concept that benefits received in the future are worth less than the same </a:t>
            </a:r>
            <a:r>
              <a:rPr lang="en-US" sz="2400" dirty="0" smtClean="0">
                <a:solidFill>
                  <a:srgbClr val="0070C0"/>
                </a:solidFill>
                <a:effectLst/>
              </a:rPr>
              <a:t>benefits received now.</a:t>
            </a:r>
            <a:br>
              <a:rPr lang="en-US" sz="2400" dirty="0" smtClean="0">
                <a:solidFill>
                  <a:srgbClr val="0070C0"/>
                </a:solidFill>
                <a:effectLst/>
              </a:rPr>
            </a:br>
            <a:r>
              <a:rPr lang="en-US" sz="2400" dirty="0" smtClean="0">
                <a:solidFill>
                  <a:srgbClr val="0070C0"/>
                </a:solidFill>
                <a:effectLst/>
              </a:rPr>
              <a:t> </a:t>
            </a:r>
            <a:br>
              <a:rPr lang="en-US" sz="2400" dirty="0" smtClean="0">
                <a:solidFill>
                  <a:srgbClr val="0070C0"/>
                </a:solidFill>
                <a:effectLst/>
              </a:rPr>
            </a:br>
            <a:endParaRPr lang="en-US" sz="2400" dirty="0">
              <a:solidFill>
                <a:srgbClr val="0070C0"/>
              </a:solidFill>
            </a:endParaRPr>
          </a:p>
        </p:txBody>
      </p:sp>
      <p:sp>
        <p:nvSpPr>
          <p:cNvPr id="3" name="Content Placeholder 2"/>
          <p:cNvSpPr>
            <a:spLocks noGrp="1"/>
          </p:cNvSpPr>
          <p:nvPr>
            <p:ph sz="quarter" idx="13"/>
          </p:nvPr>
        </p:nvSpPr>
        <p:spPr>
          <a:xfrm>
            <a:off x="251520" y="116632"/>
            <a:ext cx="8496944" cy="1944216"/>
          </a:xfrm>
        </p:spPr>
        <p:txBody>
          <a:bodyPr>
            <a:noAutofit/>
          </a:bodyPr>
          <a:lstStyle/>
          <a:p>
            <a:pPr algn="just"/>
            <a:r>
              <a:rPr lang="en-US" sz="2800" dirty="0">
                <a:solidFill>
                  <a:srgbClr val="0070C0"/>
                </a:solidFill>
              </a:rPr>
              <a:t>The DCF model is a mathematical model that is used widely in real estate investment analysis and specifically for the estimation of the Present Value (PV) or the Net Present Value (NPV) of cash flows associated with a property investment</a:t>
            </a:r>
            <a:r>
              <a:rPr lang="en-US" sz="2400" dirty="0"/>
              <a:t>.</a:t>
            </a:r>
          </a:p>
        </p:txBody>
      </p:sp>
    </p:spTree>
    <p:extLst>
      <p:ext uri="{BB962C8B-B14F-4D97-AF65-F5344CB8AC3E}">
        <p14:creationId xmlns:p14="http://schemas.microsoft.com/office/powerpoint/2010/main" val="32769456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3" y="1608609"/>
            <a:ext cx="8911627" cy="1656184"/>
          </a:xfrm>
        </p:spPr>
        <p:txBody>
          <a:bodyPr/>
          <a:lstStyle/>
          <a:p>
            <a:pPr algn="l"/>
            <a:r>
              <a:rPr lang="en-US" sz="1600" dirty="0">
                <a:solidFill>
                  <a:schemeClr val="tx1"/>
                </a:solidFill>
                <a:effectLst/>
              </a:rPr>
              <a:t>The Overall Yield Rate (Y</a:t>
            </a:r>
            <a:r>
              <a:rPr lang="en-US" sz="1600" baseline="-25000" dirty="0">
                <a:solidFill>
                  <a:schemeClr val="tx1"/>
                </a:solidFill>
                <a:effectLst/>
              </a:rPr>
              <a:t>O</a:t>
            </a:r>
            <a:r>
              <a:rPr lang="en-US" sz="1600" dirty="0" smtClean="0">
                <a:solidFill>
                  <a:schemeClr val="tx1"/>
                </a:solidFill>
                <a:effectLst/>
              </a:rPr>
              <a:t>)</a:t>
            </a:r>
            <a:br>
              <a:rPr lang="en-US" sz="1600" dirty="0" smtClean="0">
                <a:solidFill>
                  <a:schemeClr val="tx1"/>
                </a:solidFill>
                <a:effectLst/>
              </a:rPr>
            </a:br>
            <a:r>
              <a:rPr lang="en-US" sz="1600" dirty="0">
                <a:solidFill>
                  <a:schemeClr val="tx1"/>
                </a:solidFill>
                <a:effectLst/>
              </a:rPr>
              <a:t> </a:t>
            </a:r>
            <a:r>
              <a:rPr lang="en-US" sz="1600" dirty="0" smtClean="0">
                <a:solidFill>
                  <a:schemeClr val="tx1"/>
                </a:solidFill>
                <a:effectLst/>
              </a:rPr>
              <a:t>The </a:t>
            </a:r>
            <a:r>
              <a:rPr lang="en-US" sz="1600" dirty="0">
                <a:solidFill>
                  <a:schemeClr val="tx1"/>
                </a:solidFill>
                <a:effectLst/>
              </a:rPr>
              <a:t>overall yield rate (Y</a:t>
            </a:r>
            <a:r>
              <a:rPr lang="en-US" sz="1600" baseline="-25000" dirty="0">
                <a:solidFill>
                  <a:schemeClr val="tx1"/>
                </a:solidFill>
                <a:effectLst/>
              </a:rPr>
              <a:t>O</a:t>
            </a:r>
            <a:r>
              <a:rPr lang="en-US" sz="1600" dirty="0">
                <a:solidFill>
                  <a:schemeClr val="tx1"/>
                </a:solidFill>
                <a:effectLst/>
              </a:rPr>
              <a:t>) is perhaps the most commonly used yield rate. It is the required rate of return on total invested capital and is used to discount the annual net income of the entire property and any income derived from the reversion into an indicator of total property value. </a:t>
            </a:r>
            <a:r>
              <a:rPr lang="en-US" sz="1600" dirty="0" smtClean="0">
                <a:effectLst/>
              </a:rPr>
              <a:t/>
            </a:r>
            <a:br>
              <a:rPr lang="en-US" sz="1600" dirty="0" smtClean="0">
                <a:effectLst/>
              </a:rPr>
            </a:br>
            <a:r>
              <a:rPr lang="en-US" sz="1600" dirty="0" smtClean="0">
                <a:effectLst/>
              </a:rPr>
              <a:t/>
            </a:r>
            <a:br>
              <a:rPr lang="en-US" sz="1600" dirty="0" smtClean="0">
                <a:effectLst/>
              </a:rPr>
            </a:br>
            <a:r>
              <a:rPr lang="en-US" dirty="0">
                <a:effectLst/>
              </a:rPr>
              <a:t/>
            </a:r>
            <a:br>
              <a:rPr lang="en-US" dirty="0">
                <a:effectLst/>
              </a:rPr>
            </a:br>
            <a:r>
              <a:rPr lang="en-US" dirty="0">
                <a:effectLst/>
              </a:rPr>
              <a:t/>
            </a:r>
            <a:br>
              <a:rPr lang="en-US" dirty="0">
                <a:effectLst/>
              </a:rPr>
            </a:br>
            <a:endParaRPr lang="en-US" dirty="0"/>
          </a:p>
        </p:txBody>
      </p:sp>
      <p:sp>
        <p:nvSpPr>
          <p:cNvPr id="3" name="Content Placeholder 2"/>
          <p:cNvSpPr>
            <a:spLocks noGrp="1"/>
          </p:cNvSpPr>
          <p:nvPr>
            <p:ph sz="quarter" idx="13"/>
          </p:nvPr>
        </p:nvSpPr>
        <p:spPr>
          <a:xfrm>
            <a:off x="179512" y="188640"/>
            <a:ext cx="8712968" cy="1765910"/>
          </a:xfrm>
        </p:spPr>
        <p:txBody>
          <a:bodyPr>
            <a:normAutofit/>
          </a:bodyPr>
          <a:lstStyle/>
          <a:p>
            <a:pPr algn="just"/>
            <a:r>
              <a:rPr lang="en-US" sz="2000" dirty="0">
                <a:solidFill>
                  <a:schemeClr val="tx1"/>
                </a:solidFill>
              </a:rPr>
              <a:t>The discount rate is the interest rate used for discounting process and may be the property yield rate, equity yield rate or other defined rate. </a:t>
            </a:r>
            <a:br>
              <a:rPr lang="en-US" sz="2000" dirty="0">
                <a:solidFill>
                  <a:schemeClr val="tx1"/>
                </a:solidFill>
              </a:rPr>
            </a:br>
            <a:r>
              <a:rPr lang="en-US" sz="2000" dirty="0">
                <a:solidFill>
                  <a:schemeClr val="tx1"/>
                </a:solidFill>
              </a:rPr>
              <a:t>In real estate appraisal practice the most commonly used rate is the property yield rate ( </a:t>
            </a:r>
            <a:r>
              <a:rPr lang="en-US" sz="2000" dirty="0" smtClean="0">
                <a:solidFill>
                  <a:schemeClr val="tx1"/>
                </a:solidFill>
              </a:rPr>
              <a:t>). </a:t>
            </a:r>
            <a:endParaRPr lang="en-US" sz="2000" dirty="0">
              <a:solidFill>
                <a:schemeClr val="tx1"/>
              </a:solidFill>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1124744"/>
            <a:ext cx="324036" cy="483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0" y="3068960"/>
            <a:ext cx="8964488" cy="2031325"/>
          </a:xfrm>
          <a:prstGeom prst="rect">
            <a:avLst/>
          </a:prstGeom>
        </p:spPr>
        <p:txBody>
          <a:bodyPr wrap="square">
            <a:spAutoFit/>
          </a:bodyPr>
          <a:lstStyle/>
          <a:p>
            <a:pPr marL="285750" indent="-285750" algn="just">
              <a:buFont typeface="Wingdings" panose="05000000000000000000" pitchFamily="2" charset="2"/>
              <a:buChar char="v"/>
            </a:pPr>
            <a:r>
              <a:rPr lang="en-US" dirty="0"/>
              <a:t>A yield rate is a rate of return on capital; it is usually expressed as a compound annual percentage rate. A yield rate considers all expected benefits from the property over the income projection period, including both annual net income and any remaining value, or sale proceeds, at the termination of the investment. This remaining value is referred to as the reversion, reversionary interest, or terminal value. When a yield rate is used in yield capitalization to discount future income payments into a value indicator, it is also referred to as </a:t>
            </a:r>
            <a:r>
              <a:rPr lang="en-US" i="1" dirty="0"/>
              <a:t>a discount rate</a:t>
            </a:r>
            <a:r>
              <a:rPr lang="en-US" dirty="0"/>
              <a:t>. </a:t>
            </a:r>
          </a:p>
        </p:txBody>
      </p:sp>
    </p:spTree>
    <p:extLst>
      <p:ext uri="{BB962C8B-B14F-4D97-AF65-F5344CB8AC3E}">
        <p14:creationId xmlns:p14="http://schemas.microsoft.com/office/powerpoint/2010/main" val="280735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79512" y="557972"/>
            <a:ext cx="8712968" cy="6111388"/>
          </a:xfrm>
        </p:spPr>
        <p:txBody>
          <a:bodyPr>
            <a:normAutofit fontScale="85000" lnSpcReduction="20000"/>
          </a:bodyPr>
          <a:lstStyle/>
          <a:p>
            <a:pPr algn="just">
              <a:lnSpc>
                <a:spcPct val="120000"/>
              </a:lnSpc>
            </a:pPr>
            <a:r>
              <a:rPr lang="en-US" b="1" dirty="0"/>
              <a:t> </a:t>
            </a:r>
            <a:r>
              <a:rPr lang="en-GB" sz="2600" dirty="0" smtClean="0"/>
              <a:t>The </a:t>
            </a:r>
            <a:r>
              <a:rPr lang="en-GB" sz="2600" dirty="0"/>
              <a:t>choice of a yield rate or discount rate is not an easy task in cash-flow analysis. To select an appropriate rate, a </a:t>
            </a:r>
            <a:r>
              <a:rPr lang="en-GB" sz="2600" dirty="0" err="1" smtClean="0"/>
              <a:t>valuer</a:t>
            </a:r>
            <a:r>
              <a:rPr lang="en-GB" sz="2600" dirty="0" smtClean="0"/>
              <a:t> </a:t>
            </a:r>
            <a:r>
              <a:rPr lang="en-GB" sz="2600" dirty="0"/>
              <a:t>must “verify and interpret the attitudes and expectations of market participants, including buyers, sellers, advisers, and brokers”</a:t>
            </a:r>
            <a:r>
              <a:rPr lang="en-US" sz="2600" dirty="0"/>
              <a:t>. </a:t>
            </a:r>
            <a:endParaRPr lang="en-US" sz="2600" dirty="0" smtClean="0"/>
          </a:p>
          <a:p>
            <a:pPr algn="just">
              <a:lnSpc>
                <a:spcPct val="120000"/>
              </a:lnSpc>
            </a:pPr>
            <a:r>
              <a:rPr lang="en-US" sz="2600" dirty="0" smtClean="0"/>
              <a:t>Just </a:t>
            </a:r>
            <a:r>
              <a:rPr lang="en-US" sz="2600" dirty="0"/>
              <a:t>as lenders expect to receive back an amount equivalent to the loan amount plus a sufficient rate of return on that amount expressed as interest, </a:t>
            </a:r>
            <a:endParaRPr lang="en-US" sz="2600" dirty="0" smtClean="0"/>
          </a:p>
          <a:p>
            <a:pPr algn="just">
              <a:lnSpc>
                <a:spcPct val="120000"/>
              </a:lnSpc>
            </a:pPr>
            <a:r>
              <a:rPr lang="en-US" sz="2600" dirty="0" smtClean="0"/>
              <a:t>investors </a:t>
            </a:r>
            <a:r>
              <a:rPr lang="en-US" sz="2600" dirty="0"/>
              <a:t>in real estate expect to receive back what they pay for an investment plus a sufficient return on it, which is represented by the yield rate or</a:t>
            </a:r>
            <a:r>
              <a:rPr lang="en-US" sz="2600" b="1" i="1" dirty="0"/>
              <a:t> </a:t>
            </a:r>
            <a:r>
              <a:rPr lang="en-GB" sz="2600" dirty="0"/>
              <a:t>discount rate</a:t>
            </a:r>
            <a:r>
              <a:rPr lang="en-US" sz="2600" dirty="0"/>
              <a:t>. </a:t>
            </a:r>
            <a:endParaRPr lang="en-US" sz="2600" dirty="0" smtClean="0"/>
          </a:p>
          <a:p>
            <a:pPr algn="just">
              <a:lnSpc>
                <a:spcPct val="120000"/>
              </a:lnSpc>
            </a:pPr>
            <a:r>
              <a:rPr lang="en-US" sz="2600" dirty="0" smtClean="0"/>
              <a:t>The </a:t>
            </a:r>
            <a:r>
              <a:rPr lang="en-US" sz="2600" dirty="0"/>
              <a:t>present worth of the cash flows, discounted at the yield rate, results in the amount the investor can afford to pay for the investment (its value) if that yield is to be achieved. </a:t>
            </a:r>
            <a:endParaRPr lang="en-US" sz="2600" dirty="0" smtClean="0"/>
          </a:p>
          <a:p>
            <a:pPr algn="just">
              <a:lnSpc>
                <a:spcPct val="120000"/>
              </a:lnSpc>
            </a:pPr>
            <a:r>
              <a:rPr lang="en-US" sz="2600" dirty="0" smtClean="0"/>
              <a:t>Thus</a:t>
            </a:r>
            <a:r>
              <a:rPr lang="en-US" sz="2600" dirty="0"/>
              <a:t>, it is very important to determine an appropriate yield rate in yield capitalization method to discount the future value into present value</a:t>
            </a:r>
          </a:p>
          <a:p>
            <a:endParaRPr lang="en-US" dirty="0"/>
          </a:p>
        </p:txBody>
      </p:sp>
      <p:sp>
        <p:nvSpPr>
          <p:cNvPr id="4" name="Rectangle 3"/>
          <p:cNvSpPr/>
          <p:nvPr/>
        </p:nvSpPr>
        <p:spPr>
          <a:xfrm>
            <a:off x="0" y="188640"/>
            <a:ext cx="2767168" cy="369332"/>
          </a:xfrm>
          <a:prstGeom prst="rect">
            <a:avLst/>
          </a:prstGeom>
        </p:spPr>
        <p:txBody>
          <a:bodyPr wrap="none">
            <a:spAutoFit/>
          </a:bodyPr>
          <a:lstStyle/>
          <a:p>
            <a:r>
              <a:rPr lang="en-US" b="1" dirty="0"/>
              <a:t>Estimation of Yield Rate</a:t>
            </a:r>
          </a:p>
        </p:txBody>
      </p:sp>
    </p:spTree>
    <p:extLst>
      <p:ext uri="{BB962C8B-B14F-4D97-AF65-F5344CB8AC3E}">
        <p14:creationId xmlns:p14="http://schemas.microsoft.com/office/powerpoint/2010/main" val="18044811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79512" y="260648"/>
            <a:ext cx="8784976" cy="3384376"/>
          </a:xfrm>
        </p:spPr>
        <p:txBody>
          <a:bodyPr>
            <a:noAutofit/>
          </a:bodyPr>
          <a:lstStyle/>
          <a:p>
            <a:pPr algn="just">
              <a:lnSpc>
                <a:spcPct val="150000"/>
              </a:lnSpc>
            </a:pPr>
            <a:r>
              <a:rPr lang="en-US" sz="2000" dirty="0"/>
              <a:t>The estimation of yield rates for discounting cash flows should focus on the prospective or forecast yield rates anticipated by typical buyers and sellers of comparable investments. </a:t>
            </a:r>
            <a:endParaRPr lang="en-US" sz="2000" dirty="0" smtClean="0"/>
          </a:p>
          <a:p>
            <a:pPr algn="just">
              <a:lnSpc>
                <a:spcPct val="150000"/>
              </a:lnSpc>
            </a:pPr>
            <a:r>
              <a:rPr lang="en-US" sz="2000" dirty="0" smtClean="0"/>
              <a:t>An </a:t>
            </a:r>
            <a:r>
              <a:rPr lang="en-US" sz="2000" dirty="0"/>
              <a:t>appraiser can verify investor expectations directly, by interviewing the parties to comparable sales transactions, or indirectly, by estimating the income expectancy and likely reversion for a comparable property and deriving a prospective yield rate.</a:t>
            </a:r>
          </a:p>
        </p:txBody>
      </p:sp>
      <p:sp>
        <p:nvSpPr>
          <p:cNvPr id="4" name="Rectangle 3"/>
          <p:cNvSpPr/>
          <p:nvPr/>
        </p:nvSpPr>
        <p:spPr>
          <a:xfrm>
            <a:off x="107504" y="3717032"/>
            <a:ext cx="8836946" cy="1754326"/>
          </a:xfrm>
          <a:prstGeom prst="rect">
            <a:avLst/>
          </a:prstGeom>
        </p:spPr>
        <p:txBody>
          <a:bodyPr wrap="square">
            <a:spAutoFit/>
          </a:bodyPr>
          <a:lstStyle/>
          <a:p>
            <a:pPr marL="285750" indent="-285750" algn="just">
              <a:buFont typeface="Wingdings" panose="05000000000000000000" pitchFamily="2" charset="2"/>
              <a:buChar char="v"/>
            </a:pPr>
            <a:r>
              <a:rPr lang="en-US" dirty="0"/>
              <a:t>The assessment of the discount rate is done based on general economic conditions combined with specific property market conditions (Deriving the IRR from analysis of market transactions of similar properties having comparable income patterns is a proper method for developing market discount rates for use in valuations to arrive at a market value (IVSC, 2003).  The interest rate is computed as follows: </a:t>
            </a:r>
          </a:p>
        </p:txBody>
      </p:sp>
    </p:spTree>
    <p:extLst>
      <p:ext uri="{BB962C8B-B14F-4D97-AF65-F5344CB8AC3E}">
        <p14:creationId xmlns:p14="http://schemas.microsoft.com/office/powerpoint/2010/main" val="3344813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476672"/>
            <a:ext cx="8208912" cy="5832648"/>
          </a:xfrm>
        </p:spPr>
        <p:txBody>
          <a:bodyPr>
            <a:normAutofit/>
          </a:bodyPr>
          <a:lstStyle/>
          <a:p>
            <a:pPr algn="just"/>
            <a:r>
              <a:rPr lang="en-GB" sz="2800" i="1" dirty="0"/>
              <a:t>Discount rate = Real interest rate on risk-free assets + Inflation + Risk factor (market risk) </a:t>
            </a:r>
            <a:endParaRPr lang="en-US" sz="2800" dirty="0"/>
          </a:p>
          <a:p>
            <a:pPr marL="45720" indent="0" algn="just">
              <a:buNone/>
            </a:pPr>
            <a:r>
              <a:rPr lang="en-GB" sz="2800" i="1" dirty="0" smtClean="0"/>
              <a:t>                                     </a:t>
            </a:r>
            <a:r>
              <a:rPr lang="en-GB" sz="2800" i="1" dirty="0"/>
              <a:t>Or </a:t>
            </a:r>
            <a:endParaRPr lang="en-US" sz="2800" dirty="0"/>
          </a:p>
          <a:p>
            <a:pPr algn="just"/>
            <a:r>
              <a:rPr lang="en-GB" sz="2800" i="1" dirty="0"/>
              <a:t>Discount rate = Nominal interest rate for risk-free asset + Risk factor</a:t>
            </a:r>
            <a:endParaRPr lang="en-US" sz="2800" dirty="0"/>
          </a:p>
          <a:p>
            <a:pPr algn="just"/>
            <a:endParaRPr lang="en-US" sz="2800" dirty="0"/>
          </a:p>
          <a:p>
            <a:pPr algn="just"/>
            <a:r>
              <a:rPr lang="en-GB" sz="2800" dirty="0"/>
              <a:t>The mathematical formula for the discount rate is based on Fischer’s formula:   </a:t>
            </a:r>
            <a:endParaRPr lang="en-US" sz="2800" dirty="0"/>
          </a:p>
          <a:p>
            <a:pPr algn="just"/>
            <a:endParaRPr lang="en-US" sz="2800" dirty="0"/>
          </a:p>
          <a:p>
            <a:pPr algn="just"/>
            <a:r>
              <a:rPr lang="en-GB" sz="2800" i="1" dirty="0"/>
              <a:t>Nominal discount rate = (1 + Real interest rate for risk-free asset) x (1 + Inflation) x (1 + Risk) </a:t>
            </a:r>
            <a:endParaRPr lang="en-US" sz="2800" dirty="0"/>
          </a:p>
          <a:p>
            <a:endParaRPr lang="en-US" dirty="0"/>
          </a:p>
        </p:txBody>
      </p:sp>
    </p:spTree>
    <p:extLst>
      <p:ext uri="{BB962C8B-B14F-4D97-AF65-F5344CB8AC3E}">
        <p14:creationId xmlns:p14="http://schemas.microsoft.com/office/powerpoint/2010/main" val="29398040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467544" y="332656"/>
            <a:ext cx="8352928" cy="4104456"/>
          </a:xfrm>
        </p:spPr>
        <p:txBody>
          <a:bodyPr>
            <a:normAutofit/>
          </a:bodyPr>
          <a:lstStyle/>
          <a:p>
            <a:r>
              <a:rPr lang="en-GB" dirty="0"/>
              <a:t>The required return comprises two parts, known as the risk-free rate and the risk premium. The former is common to most investments, and the latter varies depending on the investment risk. The nominal required return formula is shown below:</a:t>
            </a:r>
            <a:endParaRPr lang="en-US" dirty="0"/>
          </a:p>
          <a:p>
            <a:r>
              <a:rPr lang="en-GB" dirty="0"/>
              <a:t> </a:t>
            </a:r>
            <a:endParaRPr lang="en-US" dirty="0"/>
          </a:p>
          <a:p>
            <a:r>
              <a:rPr lang="en-GB" dirty="0"/>
              <a:t>R</a:t>
            </a:r>
            <a:r>
              <a:rPr lang="en-GB" baseline="-25000" dirty="0"/>
              <a:t>N </a:t>
            </a:r>
            <a:r>
              <a:rPr lang="en-GB" dirty="0"/>
              <a:t>= RF</a:t>
            </a:r>
            <a:r>
              <a:rPr lang="en-GB" baseline="-25000" dirty="0"/>
              <a:t>N</a:t>
            </a:r>
            <a:r>
              <a:rPr lang="en-GB" dirty="0"/>
              <a:t> + RP</a:t>
            </a:r>
            <a:endParaRPr lang="en-US" dirty="0"/>
          </a:p>
          <a:p>
            <a:r>
              <a:rPr lang="en-GB" dirty="0"/>
              <a:t> </a:t>
            </a:r>
            <a:endParaRPr lang="en-US" dirty="0"/>
          </a:p>
          <a:p>
            <a:r>
              <a:rPr lang="en-GB" dirty="0"/>
              <a:t>Where, R</a:t>
            </a:r>
            <a:r>
              <a:rPr lang="en-GB" baseline="-25000" dirty="0"/>
              <a:t>N</a:t>
            </a:r>
            <a:r>
              <a:rPr lang="en-GB" dirty="0"/>
              <a:t> = nominal required return, RF</a:t>
            </a:r>
            <a:r>
              <a:rPr lang="en-GB" baseline="-25000" dirty="0"/>
              <a:t>N</a:t>
            </a:r>
            <a:r>
              <a:rPr lang="en-GB" dirty="0"/>
              <a:t> = nominal risk-free rate and RP = risk premium  </a:t>
            </a:r>
            <a:endParaRPr lang="en-US" dirty="0"/>
          </a:p>
          <a:p>
            <a:endParaRPr lang="en-US" dirty="0"/>
          </a:p>
        </p:txBody>
      </p:sp>
    </p:spTree>
    <p:extLst>
      <p:ext uri="{BB962C8B-B14F-4D97-AF65-F5344CB8AC3E}">
        <p14:creationId xmlns:p14="http://schemas.microsoft.com/office/powerpoint/2010/main" val="10778254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51520" y="260648"/>
            <a:ext cx="8640960" cy="6408712"/>
          </a:xfrm>
        </p:spPr>
        <p:txBody>
          <a:bodyPr>
            <a:normAutofit/>
          </a:bodyPr>
          <a:lstStyle/>
          <a:p>
            <a:r>
              <a:rPr lang="en-US" sz="3000" b="1" dirty="0" smtClean="0"/>
              <a:t>REVERSION </a:t>
            </a:r>
            <a:endParaRPr lang="en-US" sz="3000" dirty="0" smtClean="0"/>
          </a:p>
          <a:p>
            <a:pPr algn="just"/>
            <a:r>
              <a:rPr lang="en-US" dirty="0" smtClean="0"/>
              <a:t>Income </a:t>
            </a:r>
            <a:r>
              <a:rPr lang="en-US" dirty="0"/>
              <a:t>producing properties can generate two types of financial benefits: periodic income and resale value. </a:t>
            </a:r>
          </a:p>
          <a:p>
            <a:pPr algn="just"/>
            <a:r>
              <a:rPr lang="en-US" dirty="0"/>
              <a:t>cash flows streams is not only limited to periodic income obtained from the operation of the property but also the value obtained from the sale of the property or reversion of the property at the end of the holding period. These are the Reversion is the resale value of the property.</a:t>
            </a:r>
          </a:p>
          <a:p>
            <a:pPr algn="just"/>
            <a:r>
              <a:rPr lang="en-US" dirty="0" smtClean="0"/>
              <a:t>For </a:t>
            </a:r>
            <a:r>
              <a:rPr lang="en-US" dirty="0"/>
              <a:t>investors, it is the last cash flow they get from the sale of the property. </a:t>
            </a:r>
          </a:p>
          <a:p>
            <a:pPr algn="just"/>
            <a:r>
              <a:rPr lang="en-US" dirty="0"/>
              <a:t>In the sale the invested capital reverts back to the owner. Thus, the proceeds from the sale are frequently referred to as reversion. </a:t>
            </a:r>
            <a:endParaRPr lang="en-US" dirty="0" smtClean="0"/>
          </a:p>
          <a:p>
            <a:pPr algn="just"/>
            <a:endParaRPr lang="en-US" dirty="0"/>
          </a:p>
          <a:p>
            <a:endParaRPr lang="en-US" dirty="0"/>
          </a:p>
        </p:txBody>
      </p:sp>
    </p:spTree>
    <p:extLst>
      <p:ext uri="{BB962C8B-B14F-4D97-AF65-F5344CB8AC3E}">
        <p14:creationId xmlns:p14="http://schemas.microsoft.com/office/powerpoint/2010/main" val="1885267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260648"/>
            <a:ext cx="9036496" cy="6264696"/>
          </a:xfrm>
        </p:spPr>
        <p:txBody>
          <a:bodyPr>
            <a:normAutofit lnSpcReduction="10000"/>
          </a:bodyPr>
          <a:lstStyle/>
          <a:p>
            <a:pPr algn="just"/>
            <a:r>
              <a:rPr lang="en-GB" dirty="0"/>
              <a:t>The best, most widely used method for forecasting resale value is direct capitalisation of NOI at the end of the holding period.  </a:t>
            </a:r>
            <a:endParaRPr lang="en-US" dirty="0"/>
          </a:p>
          <a:p>
            <a:pPr algn="just"/>
            <a:r>
              <a:rPr lang="en-GB" dirty="0"/>
              <a:t>For Example, for a 10-year DCF, project NOI for 11th year divide by an assumed resale cap rate.  </a:t>
            </a:r>
            <a:r>
              <a:rPr lang="en-US" dirty="0"/>
              <a:t>In discounted cash flow (DCF) analysis, an appraiser can discount each payment of income and reversion separately and add all the present values together to get the present value of the property being appraised. </a:t>
            </a:r>
          </a:p>
          <a:p>
            <a:pPr algn="just"/>
            <a:r>
              <a:rPr lang="en-CA" dirty="0"/>
              <a:t>One of the well –practiced model that used to estimate a terminal value is to value the property as a perpetuity using the Gordon Growth Model.</a:t>
            </a:r>
            <a:r>
              <a:rPr lang="en-US" dirty="0"/>
              <a:t>    </a:t>
            </a:r>
            <a:r>
              <a:rPr lang="en-CA" dirty="0"/>
              <a:t>The model uses this formula: </a:t>
            </a:r>
            <a:endParaRPr lang="en-US" dirty="0"/>
          </a:p>
          <a:p>
            <a:pPr algn="just"/>
            <a:endParaRPr lang="en-US" dirty="0"/>
          </a:p>
          <a:p>
            <a:pPr algn="just"/>
            <a:endParaRPr lang="en-US" dirty="0"/>
          </a:p>
          <a:p>
            <a:pPr algn="just"/>
            <a:endParaRPr lang="en-US" dirty="0"/>
          </a:p>
          <a:p>
            <a:pPr marL="45720" indent="0" algn="just">
              <a:buNone/>
            </a:pPr>
            <a:r>
              <a:rPr lang="en-US" dirty="0" smtClean="0"/>
              <a:t>Where </a:t>
            </a:r>
            <a:r>
              <a:rPr lang="en-US" dirty="0"/>
              <a:t>SV = Salvage value; </a:t>
            </a:r>
            <a:r>
              <a:rPr lang="en-CA" dirty="0"/>
              <a:t>NOI </a:t>
            </a:r>
            <a:r>
              <a:rPr lang="en-CA" baseline="-25000" dirty="0"/>
              <a:t>n+1</a:t>
            </a:r>
            <a:r>
              <a:rPr lang="en-CA" dirty="0"/>
              <a:t> = net operating income of n</a:t>
            </a:r>
            <a:r>
              <a:rPr lang="en-CA" baseline="30000" dirty="0"/>
              <a:t>th</a:t>
            </a:r>
            <a:r>
              <a:rPr lang="en-CA" dirty="0"/>
              <a:t> + 1 period.  </a:t>
            </a:r>
            <a:r>
              <a:rPr lang="en-CA" dirty="0" err="1"/>
              <a:t>e.g</a:t>
            </a:r>
            <a:r>
              <a:rPr lang="en-CA" dirty="0"/>
              <a:t> if DCF is calculated for  10 year it means income of 11</a:t>
            </a:r>
            <a:r>
              <a:rPr lang="en-CA" baseline="30000" dirty="0"/>
              <a:t>th</a:t>
            </a:r>
            <a:r>
              <a:rPr lang="en-CA" dirty="0"/>
              <a:t> year) , r is discount rate (</a:t>
            </a:r>
            <a:r>
              <a:rPr lang="en-US" dirty="0"/>
              <a:t>terminal/ reversion capitalization rate or exit yield) </a:t>
            </a:r>
            <a:r>
              <a:rPr lang="en-CA" dirty="0"/>
              <a:t> and g is growth of income and </a:t>
            </a:r>
            <a:r>
              <a:rPr lang="en-GB" dirty="0"/>
              <a:t>  n = number of periods in the projection </a:t>
            </a:r>
            <a:endParaRPr lang="en-US" dirty="0"/>
          </a:p>
          <a:p>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1287" y="3501008"/>
            <a:ext cx="3997179"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92923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260648"/>
            <a:ext cx="8496944" cy="6264696"/>
          </a:xfrm>
        </p:spPr>
        <p:txBody>
          <a:bodyPr>
            <a:normAutofit/>
          </a:bodyPr>
          <a:lstStyle/>
          <a:p>
            <a:pPr algn="just"/>
            <a:r>
              <a:rPr lang="en-US" sz="2800" dirty="0"/>
              <a:t>The capitalization rate used to estimate the resale price is referred to as terminal reversion capitalization rate or exit yield. </a:t>
            </a:r>
            <a:endParaRPr lang="en-US" sz="2800" dirty="0" smtClean="0"/>
          </a:p>
          <a:p>
            <a:pPr algn="just"/>
            <a:r>
              <a:rPr lang="en-US" sz="2800" dirty="0" smtClean="0"/>
              <a:t>It </a:t>
            </a:r>
            <a:r>
              <a:rPr lang="en-US" sz="2800" dirty="0"/>
              <a:t>is different from the overall capitalization rate used in the direct capitalization method. The term exit cap rate or terminal cap rate refers to the capitalization rate used to calculate the resale value of a property by capitalizing the expected net operating income of the property at the end of the planned holding period. </a:t>
            </a:r>
          </a:p>
          <a:p>
            <a:pPr algn="just"/>
            <a:r>
              <a:rPr lang="en-US" sz="2800" dirty="0"/>
              <a:t>It shows the relationship between forecasted net operating income at point of disposition and the anticipated sale price for the property </a:t>
            </a:r>
            <a:endParaRPr lang="en-US" sz="2400" dirty="0"/>
          </a:p>
          <a:p>
            <a:endParaRPr lang="en-US" dirty="0"/>
          </a:p>
          <a:p>
            <a:endParaRPr lang="en-US" dirty="0"/>
          </a:p>
        </p:txBody>
      </p:sp>
    </p:spTree>
    <p:extLst>
      <p:ext uri="{BB962C8B-B14F-4D97-AF65-F5344CB8AC3E}">
        <p14:creationId xmlns:p14="http://schemas.microsoft.com/office/powerpoint/2010/main" val="4132512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6632"/>
            <a:ext cx="6512511" cy="1143000"/>
          </a:xfrm>
        </p:spPr>
        <p:txBody>
          <a:bodyPr/>
          <a:lstStyle/>
          <a:p>
            <a:r>
              <a:rPr lang="sv-SE" dirty="0" smtClean="0">
                <a:solidFill>
                  <a:srgbClr val="FF0000"/>
                </a:solidFill>
              </a:rPr>
              <a:t>Processes of income Approach</a:t>
            </a:r>
            <a:endParaRPr lang="en-GB" dirty="0">
              <a:solidFill>
                <a:srgbClr val="FF0000"/>
              </a:solidFill>
            </a:endParaRPr>
          </a:p>
        </p:txBody>
      </p:sp>
      <p:sp>
        <p:nvSpPr>
          <p:cNvPr id="3" name="Content Placeholder 2"/>
          <p:cNvSpPr>
            <a:spLocks noGrp="1"/>
          </p:cNvSpPr>
          <p:nvPr>
            <p:ph sz="quarter" idx="13"/>
          </p:nvPr>
        </p:nvSpPr>
        <p:spPr>
          <a:xfrm>
            <a:off x="1115616" y="2564904"/>
            <a:ext cx="6400800" cy="3474720"/>
          </a:xfrm>
        </p:spPr>
        <p:txBody>
          <a:bodyPr>
            <a:normAutofit/>
          </a:bodyPr>
          <a:lstStyle/>
          <a:p>
            <a:r>
              <a:rPr lang="en-GB" dirty="0"/>
              <a:t>Summarised in 2 steps</a:t>
            </a:r>
          </a:p>
          <a:p>
            <a:pPr lvl="1">
              <a:buNone/>
            </a:pPr>
            <a:r>
              <a:rPr lang="en-GB" dirty="0" smtClean="0"/>
              <a:t> – </a:t>
            </a:r>
            <a:r>
              <a:rPr lang="en-GB" b="1" dirty="0"/>
              <a:t>First step</a:t>
            </a:r>
            <a:r>
              <a:rPr lang="en-GB" dirty="0"/>
              <a:t>: estimate income</a:t>
            </a:r>
          </a:p>
          <a:p>
            <a:pPr lvl="2">
              <a:buNone/>
            </a:pPr>
            <a:r>
              <a:rPr lang="en-GB" dirty="0" smtClean="0"/>
              <a:t>		</a:t>
            </a:r>
            <a:r>
              <a:rPr lang="en-GB" dirty="0" smtClean="0">
                <a:solidFill>
                  <a:srgbClr val="7030A0"/>
                </a:solidFill>
              </a:rPr>
              <a:t>• </a:t>
            </a:r>
            <a:r>
              <a:rPr lang="en-GB" sz="2400" b="1" dirty="0">
                <a:solidFill>
                  <a:srgbClr val="7030A0"/>
                </a:solidFill>
              </a:rPr>
              <a:t>Forecast revenue, expenses, resale value</a:t>
            </a:r>
            <a:endParaRPr lang="en-GB" b="1" dirty="0">
              <a:solidFill>
                <a:srgbClr val="7030A0"/>
              </a:solidFill>
            </a:endParaRPr>
          </a:p>
          <a:p>
            <a:r>
              <a:rPr lang="en-GB" dirty="0"/>
              <a:t>– </a:t>
            </a:r>
            <a:r>
              <a:rPr lang="en-GB" b="1" dirty="0"/>
              <a:t>Second step</a:t>
            </a:r>
            <a:r>
              <a:rPr lang="en-GB" dirty="0"/>
              <a:t>: convert income to value</a:t>
            </a:r>
          </a:p>
          <a:p>
            <a:pPr lvl="3">
              <a:buNone/>
            </a:pPr>
            <a:r>
              <a:rPr lang="en-GB" sz="2400" dirty="0"/>
              <a:t>• </a:t>
            </a:r>
            <a:r>
              <a:rPr lang="en-GB" sz="1800" b="1" dirty="0">
                <a:solidFill>
                  <a:srgbClr val="7030A0"/>
                </a:solidFill>
              </a:rPr>
              <a:t>Direct capitalisation</a:t>
            </a:r>
          </a:p>
          <a:p>
            <a:pPr lvl="3">
              <a:buNone/>
            </a:pPr>
            <a:r>
              <a:rPr lang="en-GB" sz="1800" b="1" dirty="0">
                <a:solidFill>
                  <a:srgbClr val="7030A0"/>
                </a:solidFill>
              </a:rPr>
              <a:t>• DCF valuation (yield capitalisation)</a:t>
            </a:r>
          </a:p>
        </p:txBody>
      </p:sp>
      <p:sp>
        <p:nvSpPr>
          <p:cNvPr id="4" name="TextBox 3"/>
          <p:cNvSpPr txBox="1"/>
          <p:nvPr/>
        </p:nvSpPr>
        <p:spPr>
          <a:xfrm>
            <a:off x="1115616" y="1628800"/>
            <a:ext cx="7200800" cy="369332"/>
          </a:xfrm>
          <a:prstGeom prst="rect">
            <a:avLst/>
          </a:prstGeom>
          <a:noFill/>
        </p:spPr>
        <p:txBody>
          <a:bodyPr wrap="square" rtlCol="0">
            <a:spAutoFit/>
          </a:bodyPr>
          <a:lstStyle/>
          <a:p>
            <a:r>
              <a:rPr lang="en-US" dirty="0" smtClean="0"/>
              <a:t>Definitions: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293096"/>
            <a:ext cx="8640960" cy="2376264"/>
          </a:xfrm>
        </p:spPr>
        <p:txBody>
          <a:bodyPr/>
          <a:lstStyle/>
          <a:p>
            <a:pPr algn="l"/>
            <a:r>
              <a:rPr lang="en-GB" sz="2400" dirty="0">
                <a:solidFill>
                  <a:schemeClr val="bg2">
                    <a:lumMod val="50000"/>
                  </a:schemeClr>
                </a:solidFill>
                <a:effectLst/>
              </a:rPr>
              <a:t>Example: Using the table below, if we have a holding period of 5 years, and the terminal cap rate is 10%, what is the salvage </a:t>
            </a:r>
            <a:r>
              <a:rPr lang="en-GB" sz="2400" dirty="0" smtClean="0">
                <a:solidFill>
                  <a:schemeClr val="bg2">
                    <a:lumMod val="50000"/>
                  </a:schemeClr>
                </a:solidFill>
                <a:effectLst/>
              </a:rPr>
              <a:t>value</a:t>
            </a:r>
            <a:r>
              <a:rPr lang="en-GB" sz="2400" dirty="0">
                <a:solidFill>
                  <a:schemeClr val="bg2">
                    <a:lumMod val="50000"/>
                  </a:schemeClr>
                </a:solidFill>
                <a:effectLst/>
              </a:rPr>
              <a:t>?</a:t>
            </a:r>
            <a:r>
              <a:rPr lang="en-GB" sz="2400" dirty="0" smtClean="0">
                <a:solidFill>
                  <a:schemeClr val="bg2">
                    <a:lumMod val="50000"/>
                  </a:schemeClr>
                </a:solidFill>
                <a:effectLst/>
              </a:rPr>
              <a:t/>
            </a:r>
            <a:br>
              <a:rPr lang="en-GB" sz="2400" dirty="0" smtClean="0">
                <a:solidFill>
                  <a:schemeClr val="bg2">
                    <a:lumMod val="50000"/>
                  </a:schemeClr>
                </a:solidFill>
                <a:effectLst/>
              </a:rPr>
            </a:br>
            <a:r>
              <a:rPr lang="en-CA" sz="2400" dirty="0" smtClean="0">
                <a:solidFill>
                  <a:schemeClr val="bg2">
                    <a:lumMod val="50000"/>
                  </a:schemeClr>
                </a:solidFill>
                <a:effectLst/>
              </a:rPr>
              <a:t>The </a:t>
            </a:r>
            <a:r>
              <a:rPr lang="en-CA" sz="2400" dirty="0">
                <a:solidFill>
                  <a:schemeClr val="bg2">
                    <a:lumMod val="50000"/>
                  </a:schemeClr>
                </a:solidFill>
                <a:effectLst/>
              </a:rPr>
              <a:t>cash flow of the last projected year will stabilize and continue at the </a:t>
            </a:r>
            <a:r>
              <a:rPr lang="en-CA" sz="2400" dirty="0" smtClean="0">
                <a:solidFill>
                  <a:schemeClr val="bg2">
                    <a:lumMod val="50000"/>
                  </a:schemeClr>
                </a:solidFill>
                <a:effectLst/>
              </a:rPr>
              <a:t>same rate for ever.</a:t>
            </a:r>
            <a:r>
              <a:rPr lang="en-CA" sz="2400" dirty="0" smtClean="0">
                <a:effectLst/>
              </a:rPr>
              <a:t/>
            </a:r>
            <a:br>
              <a:rPr lang="en-CA" sz="2400" dirty="0" smtClean="0">
                <a:effectLst/>
              </a:rPr>
            </a:br>
            <a:r>
              <a:rPr lang="en-US" sz="2400" dirty="0">
                <a:effectLst/>
              </a:rPr>
              <a:t/>
            </a:r>
            <a:br>
              <a:rPr lang="en-US" sz="2400" dirty="0">
                <a:effectLst/>
              </a:rPr>
            </a:br>
            <a:endParaRPr lang="en-US" sz="2400" dirty="0"/>
          </a:p>
        </p:txBody>
      </p:sp>
      <p:sp>
        <p:nvSpPr>
          <p:cNvPr id="3" name="Content Placeholder 2"/>
          <p:cNvSpPr>
            <a:spLocks noGrp="1"/>
          </p:cNvSpPr>
          <p:nvPr>
            <p:ph sz="quarter" idx="13"/>
          </p:nvPr>
        </p:nvSpPr>
        <p:spPr>
          <a:xfrm>
            <a:off x="251520" y="404664"/>
            <a:ext cx="8496944" cy="4392488"/>
          </a:xfrm>
        </p:spPr>
        <p:txBody>
          <a:bodyPr>
            <a:normAutofit/>
          </a:bodyPr>
          <a:lstStyle/>
          <a:p>
            <a:pPr algn="just"/>
            <a:r>
              <a:rPr lang="en-GB" sz="2400" dirty="0"/>
              <a:t>Resale value, thus, dependent on and sensitive to exit yield.</a:t>
            </a:r>
            <a:r>
              <a:rPr lang="en-US" sz="2400" dirty="0"/>
              <a:t> Conceptually </a:t>
            </a:r>
            <a:r>
              <a:rPr lang="en-GB" sz="2400" dirty="0"/>
              <a:t>exit yield should be slightly more than or equal to initial yield</a:t>
            </a:r>
            <a:r>
              <a:rPr lang="en-US" sz="2400" dirty="0"/>
              <a:t>. This situation reflects the assumption that the income producing ability of the property (i.e. their productivity) will decline over time. </a:t>
            </a:r>
            <a:r>
              <a:rPr lang="en-GB" sz="2400" dirty="0"/>
              <a:t> As buildings age, they become more risky or less able to generate rent or more in need of capital improvement expenditures. </a:t>
            </a:r>
            <a:endParaRPr lang="en-GB" sz="2400" dirty="0" smtClean="0"/>
          </a:p>
          <a:p>
            <a:pPr algn="just"/>
            <a:r>
              <a:rPr lang="en-GB" sz="2400" dirty="0" smtClean="0"/>
              <a:t>So </a:t>
            </a:r>
            <a:r>
              <a:rPr lang="en-GB" sz="2400" dirty="0"/>
              <a:t>exit yields of older buildings would be higher than that of similar newer buildings</a:t>
            </a:r>
            <a:endParaRPr lang="en-US" sz="2400" dirty="0"/>
          </a:p>
        </p:txBody>
      </p:sp>
    </p:spTree>
    <p:extLst>
      <p:ext uri="{BB962C8B-B14F-4D97-AF65-F5344CB8AC3E}">
        <p14:creationId xmlns:p14="http://schemas.microsoft.com/office/powerpoint/2010/main" val="19219269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3"/>
            <p:extLst>
              <p:ext uri="{D42A27DB-BD31-4B8C-83A1-F6EECF244321}">
                <p14:modId xmlns:p14="http://schemas.microsoft.com/office/powerpoint/2010/main" val="3578625923"/>
              </p:ext>
            </p:extLst>
          </p:nvPr>
        </p:nvGraphicFramePr>
        <p:xfrm>
          <a:off x="179512" y="188640"/>
          <a:ext cx="8784977" cy="1044116"/>
        </p:xfrm>
        <a:graphic>
          <a:graphicData uri="http://schemas.openxmlformats.org/drawingml/2006/table">
            <a:tbl>
              <a:tblPr>
                <a:tableStyleId>{5C22544A-7EE6-4342-B048-85BDC9FD1C3A}</a:tableStyleId>
              </a:tblPr>
              <a:tblGrid>
                <a:gridCol w="2412454"/>
                <a:gridCol w="1022087"/>
                <a:gridCol w="976568"/>
                <a:gridCol w="1069674"/>
                <a:gridCol w="1171055"/>
                <a:gridCol w="976568"/>
                <a:gridCol w="1156571"/>
              </a:tblGrid>
              <a:tr h="576064">
                <a:tc>
                  <a:txBody>
                    <a:bodyPr/>
                    <a:lstStyle/>
                    <a:p>
                      <a:pPr marL="0" marR="0" algn="just">
                        <a:lnSpc>
                          <a:spcPct val="115000"/>
                        </a:lnSpc>
                        <a:spcBef>
                          <a:spcPts val="0"/>
                        </a:spcBef>
                        <a:spcAft>
                          <a:spcPts val="0"/>
                        </a:spcAft>
                      </a:pPr>
                      <a:r>
                        <a:rPr lang="en-US" sz="1800" dirty="0">
                          <a:effectLst/>
                        </a:rPr>
                        <a:t> Year (holding period)</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1</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2</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3</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4</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a:effectLst/>
                        </a:rPr>
                        <a:t>5</a:t>
                      </a:r>
                      <a:endParaRPr lang="en-US" sz="160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a:effectLst/>
                        </a:rPr>
                        <a:t>6</a:t>
                      </a:r>
                      <a:endParaRPr lang="en-US" sz="1600">
                        <a:effectLst/>
                        <a:latin typeface="Calibri"/>
                        <a:ea typeface="Times New Roman"/>
                        <a:cs typeface="Times New Roman"/>
                      </a:endParaRPr>
                    </a:p>
                  </a:txBody>
                  <a:tcPr marL="68580" marR="68580" marT="0" marB="0" anchor="b"/>
                </a:tc>
              </a:tr>
              <a:tr h="468052">
                <a:tc>
                  <a:txBody>
                    <a:bodyPr/>
                    <a:lstStyle/>
                    <a:p>
                      <a:pPr marL="0" marR="0" algn="just">
                        <a:lnSpc>
                          <a:spcPct val="115000"/>
                        </a:lnSpc>
                        <a:spcBef>
                          <a:spcPts val="0"/>
                        </a:spcBef>
                        <a:spcAft>
                          <a:spcPts val="0"/>
                        </a:spcAft>
                      </a:pPr>
                      <a:r>
                        <a:rPr lang="en-US" sz="1800">
                          <a:effectLst/>
                        </a:rPr>
                        <a:t>NOI</a:t>
                      </a:r>
                      <a:endParaRPr lang="en-US" sz="160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a:effectLst/>
                        </a:rPr>
                        <a:t>100,000</a:t>
                      </a:r>
                      <a:endParaRPr lang="en-US" sz="160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a:effectLst/>
                        </a:rPr>
                        <a:t>103,000</a:t>
                      </a:r>
                      <a:endParaRPr lang="en-US" sz="160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a:effectLst/>
                        </a:rPr>
                        <a:t>106,090</a:t>
                      </a:r>
                      <a:endParaRPr lang="en-US" sz="160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109,273</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112,551</a:t>
                      </a:r>
                      <a:endParaRPr lang="en-US" sz="1600" dirty="0">
                        <a:effectLst/>
                        <a:latin typeface="Calibri"/>
                        <a:ea typeface="Times New Roman"/>
                        <a:cs typeface="Times New Roman"/>
                      </a:endParaRPr>
                    </a:p>
                  </a:txBody>
                  <a:tcPr marL="68580" marR="68580" marT="0" marB="0" anchor="b"/>
                </a:tc>
                <a:tc>
                  <a:txBody>
                    <a:bodyPr/>
                    <a:lstStyle/>
                    <a:p>
                      <a:pPr marL="0" marR="0" algn="just">
                        <a:lnSpc>
                          <a:spcPct val="115000"/>
                        </a:lnSpc>
                        <a:spcBef>
                          <a:spcPts val="0"/>
                        </a:spcBef>
                        <a:spcAft>
                          <a:spcPts val="0"/>
                        </a:spcAft>
                      </a:pPr>
                      <a:r>
                        <a:rPr lang="en-US" sz="1800" dirty="0">
                          <a:effectLst/>
                        </a:rPr>
                        <a:t>112,551</a:t>
                      </a:r>
                      <a:endParaRPr lang="en-US" sz="1600" dirty="0">
                        <a:effectLst/>
                        <a:latin typeface="Calibri"/>
                        <a:ea typeface="Times New Roman"/>
                        <a:cs typeface="Times New Roman"/>
                      </a:endParaRPr>
                    </a:p>
                  </a:txBody>
                  <a:tcPr marL="68580" marR="68580" marT="0" marB="0" anchor="b"/>
                </a:tc>
              </a:tr>
            </a:tbl>
          </a:graphicData>
        </a:graphic>
      </p:graphicFrame>
      <p:sp>
        <p:nvSpPr>
          <p:cNvPr id="5" name="Rectangle 4"/>
          <p:cNvSpPr/>
          <p:nvPr/>
        </p:nvSpPr>
        <p:spPr>
          <a:xfrm>
            <a:off x="11385" y="1305634"/>
            <a:ext cx="4572000" cy="646331"/>
          </a:xfrm>
          <a:prstGeom prst="rect">
            <a:avLst/>
          </a:prstGeom>
        </p:spPr>
        <p:txBody>
          <a:bodyPr>
            <a:spAutoFit/>
          </a:bodyPr>
          <a:lstStyle/>
          <a:p>
            <a:r>
              <a:rPr lang="en-US" dirty="0"/>
              <a:t>Solution: the salvage value is calculated by using the formula </a:t>
            </a:r>
          </a:p>
        </p:txBody>
      </p:sp>
      <p:pic>
        <p:nvPicPr>
          <p:cNvPr id="921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1916832"/>
            <a:ext cx="9036495"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2772" y="2996952"/>
            <a:ext cx="9121227" cy="3908762"/>
          </a:xfrm>
          <a:prstGeom prst="rect">
            <a:avLst/>
          </a:prstGeom>
        </p:spPr>
        <p:txBody>
          <a:bodyPr wrap="square">
            <a:spAutoFit/>
          </a:bodyPr>
          <a:lstStyle/>
          <a:p>
            <a:pPr>
              <a:lnSpc>
                <a:spcPct val="200000"/>
              </a:lnSpc>
            </a:pPr>
            <a:r>
              <a:rPr lang="en-US" sz="2400" dirty="0"/>
              <a:t>Since g=0, the sixth year NOI divided by terminal cap rate represents the salvage value of the property.  </a:t>
            </a:r>
            <a:endParaRPr lang="en-US" sz="2400" dirty="0" smtClean="0"/>
          </a:p>
          <a:p>
            <a:pPr>
              <a:lnSpc>
                <a:spcPct val="200000"/>
              </a:lnSpc>
            </a:pPr>
            <a:r>
              <a:rPr lang="en-US" sz="2400" dirty="0" smtClean="0"/>
              <a:t>SV</a:t>
            </a:r>
            <a:r>
              <a:rPr lang="en-US" sz="2400" dirty="0"/>
              <a:t>= 112,551/10% = 1,125,510 and </a:t>
            </a:r>
            <a:endParaRPr lang="en-US" sz="2400" dirty="0" smtClean="0"/>
          </a:p>
          <a:p>
            <a:pPr>
              <a:lnSpc>
                <a:spcPct val="200000"/>
              </a:lnSpc>
            </a:pPr>
            <a:r>
              <a:rPr lang="en-US" sz="2400" dirty="0" smtClean="0"/>
              <a:t>The </a:t>
            </a:r>
            <a:r>
              <a:rPr lang="en-US" sz="2400" dirty="0"/>
              <a:t>discounted salvage value </a:t>
            </a:r>
            <a:r>
              <a:rPr lang="en-US" sz="2400" dirty="0" smtClean="0"/>
              <a:t>is</a:t>
            </a:r>
          </a:p>
          <a:p>
            <a:pPr>
              <a:lnSpc>
                <a:spcPct val="200000"/>
              </a:lnSpc>
            </a:pPr>
            <a:r>
              <a:rPr lang="en-US" sz="2400" dirty="0" smtClean="0"/>
              <a:t> </a:t>
            </a:r>
            <a:r>
              <a:rPr lang="en-US" sz="2800" b="1" u="sng" dirty="0">
                <a:solidFill>
                  <a:srgbClr val="FF0000"/>
                </a:solidFill>
              </a:rPr>
              <a:t>698,853.16 </a:t>
            </a:r>
            <a:r>
              <a:rPr lang="en-US" sz="2400" dirty="0" smtClean="0"/>
              <a:t>      (</a:t>
            </a:r>
            <a:r>
              <a:rPr lang="en-US" sz="2400" dirty="0"/>
              <a:t>1,125,510/ (1+0.1) ^5.</a:t>
            </a:r>
          </a:p>
        </p:txBody>
      </p:sp>
    </p:spTree>
    <p:extLst>
      <p:ext uri="{BB962C8B-B14F-4D97-AF65-F5344CB8AC3E}">
        <p14:creationId xmlns:p14="http://schemas.microsoft.com/office/powerpoint/2010/main" val="4423840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068960"/>
            <a:ext cx="8424935" cy="2592288"/>
          </a:xfrm>
        </p:spPr>
        <p:txBody>
          <a:bodyPr/>
          <a:lstStyle/>
          <a:p>
            <a:endParaRPr lang="en-US" dirty="0"/>
          </a:p>
        </p:txBody>
      </p:sp>
      <p:pic>
        <p:nvPicPr>
          <p:cNvPr id="10242" name="Picture 2"/>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539552" y="836712"/>
            <a:ext cx="8170931"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68566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6512511" cy="1143000"/>
          </a:xfrm>
        </p:spPr>
        <p:txBody>
          <a:bodyPr/>
          <a:lstStyle/>
          <a:p>
            <a:r>
              <a:rPr lang="sv-SE" dirty="0" smtClean="0">
                <a:solidFill>
                  <a:srgbClr val="FF0000"/>
                </a:solidFill>
              </a:rPr>
              <a:t>Discounted Cash Flow</a:t>
            </a:r>
            <a:endParaRPr lang="en-GB" dirty="0">
              <a:solidFill>
                <a:srgbClr val="FF0000"/>
              </a:solidFill>
            </a:endParaRPr>
          </a:p>
        </p:txBody>
      </p:sp>
      <p:sp>
        <p:nvSpPr>
          <p:cNvPr id="3" name="Content Placeholder 2"/>
          <p:cNvSpPr>
            <a:spLocks noGrp="1"/>
          </p:cNvSpPr>
          <p:nvPr>
            <p:ph sz="quarter" idx="13"/>
          </p:nvPr>
        </p:nvSpPr>
        <p:spPr>
          <a:xfrm>
            <a:off x="323528" y="836712"/>
            <a:ext cx="8568952" cy="5760640"/>
          </a:xfrm>
        </p:spPr>
        <p:txBody>
          <a:bodyPr>
            <a:normAutofit/>
          </a:bodyPr>
          <a:lstStyle/>
          <a:p>
            <a:pPr lvl="1">
              <a:buNone/>
            </a:pPr>
            <a:r>
              <a:rPr lang="en-GB" sz="2600" b="1" dirty="0" smtClean="0">
                <a:solidFill>
                  <a:srgbClr val="FF0000"/>
                </a:solidFill>
              </a:rPr>
              <a:t>DCF Process</a:t>
            </a:r>
          </a:p>
          <a:p>
            <a:r>
              <a:rPr lang="en-GB" dirty="0" smtClean="0"/>
              <a:t>Generating a reconstructed operating statement for the asset</a:t>
            </a:r>
          </a:p>
          <a:p>
            <a:r>
              <a:rPr lang="en-GB" dirty="0" smtClean="0"/>
              <a:t>Typical holding period is 10 years</a:t>
            </a:r>
          </a:p>
          <a:p>
            <a:r>
              <a:rPr lang="en-GB" dirty="0" smtClean="0"/>
              <a:t>More practical to do 5-year forecasts</a:t>
            </a:r>
          </a:p>
          <a:p>
            <a:r>
              <a:rPr lang="en-GB" dirty="0" smtClean="0"/>
              <a:t> Cash flow forecasting more difficult than it seems</a:t>
            </a:r>
          </a:p>
          <a:p>
            <a:pPr lvl="1">
              <a:buFont typeface="Arial" pitchFamily="34" charset="0"/>
              <a:buChar char="•"/>
            </a:pPr>
            <a:r>
              <a:rPr lang="en-GB" dirty="0" smtClean="0"/>
              <a:t>You need experienced hands to guide you in developing good assumptions</a:t>
            </a:r>
            <a:endParaRPr lang="en-GB" dirty="0" smtClean="0">
              <a:solidFill>
                <a:srgbClr val="0070C0"/>
              </a:solidFill>
            </a:endParaRPr>
          </a:p>
          <a:p>
            <a:pPr lvl="1">
              <a:buNone/>
            </a:pPr>
            <a:r>
              <a:rPr lang="en-GB" sz="2800" b="1" dirty="0" smtClean="0">
                <a:solidFill>
                  <a:srgbClr val="FF0000"/>
                </a:solidFill>
              </a:rPr>
              <a:t>Reversion Cash flows</a:t>
            </a:r>
          </a:p>
          <a:p>
            <a:r>
              <a:rPr lang="en-GB" sz="2800" dirty="0" smtClean="0"/>
              <a:t>Second major part of eventual part of property value</a:t>
            </a:r>
          </a:p>
          <a:p>
            <a:pPr lvl="1">
              <a:buNone/>
            </a:pPr>
            <a:r>
              <a:rPr lang="en-GB" dirty="0" smtClean="0"/>
              <a:t>– In a typical 10-year DCF valuation, salvage value accounts for over a third of property value!!!</a:t>
            </a:r>
            <a:endParaRPr lang="en-GB" dirty="0" smtClean="0">
              <a:solidFill>
                <a:srgbClr val="0070C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6512511" cy="1143000"/>
          </a:xfrm>
        </p:spPr>
        <p:txBody>
          <a:bodyPr/>
          <a:lstStyle/>
          <a:p>
            <a:r>
              <a:rPr lang="sv-SE" dirty="0" smtClean="0"/>
              <a:t>Continued........</a:t>
            </a:r>
            <a:endParaRPr lang="en-GB" dirty="0"/>
          </a:p>
        </p:txBody>
      </p:sp>
      <p:sp>
        <p:nvSpPr>
          <p:cNvPr id="3" name="Content Placeholder 2"/>
          <p:cNvSpPr>
            <a:spLocks noGrp="1"/>
          </p:cNvSpPr>
          <p:nvPr>
            <p:ph sz="quarter" idx="13"/>
          </p:nvPr>
        </p:nvSpPr>
        <p:spPr>
          <a:xfrm>
            <a:off x="467544" y="1412776"/>
            <a:ext cx="8352928" cy="5040560"/>
          </a:xfrm>
        </p:spPr>
        <p:txBody>
          <a:bodyPr>
            <a:normAutofit lnSpcReduction="10000"/>
          </a:bodyPr>
          <a:lstStyle/>
          <a:p>
            <a:pPr>
              <a:buNone/>
            </a:pPr>
            <a:r>
              <a:rPr lang="sv-SE" sz="3600" dirty="0" smtClean="0">
                <a:solidFill>
                  <a:srgbClr val="FF0000"/>
                </a:solidFill>
              </a:rPr>
              <a:t>Salvage Value</a:t>
            </a:r>
          </a:p>
          <a:p>
            <a:pPr algn="just"/>
            <a:r>
              <a:rPr lang="en-GB" sz="2800" dirty="0" smtClean="0"/>
              <a:t>The best, most widely used method for forecasting resale value</a:t>
            </a:r>
          </a:p>
          <a:p>
            <a:pPr lvl="1" algn="just">
              <a:buNone/>
            </a:pPr>
            <a:r>
              <a:rPr lang="en-GB" sz="2800" dirty="0" smtClean="0"/>
              <a:t>– Direct capitalisation of NOI at the end of the holding period</a:t>
            </a:r>
          </a:p>
          <a:p>
            <a:pPr lvl="1" algn="just">
              <a:buNone/>
            </a:pPr>
            <a:r>
              <a:rPr lang="en-GB" sz="2800" dirty="0" smtClean="0"/>
              <a:t>– Example: for a 10-year DCF, project NOI for 11th year</a:t>
            </a:r>
          </a:p>
          <a:p>
            <a:pPr lvl="1" algn="just">
              <a:buNone/>
            </a:pPr>
            <a:r>
              <a:rPr lang="en-GB" sz="2800" dirty="0" smtClean="0"/>
              <a:t>– Divide by an assumed resale cap rate</a:t>
            </a:r>
          </a:p>
          <a:p>
            <a:pPr lvl="1" algn="just">
              <a:buNone/>
            </a:pPr>
            <a:r>
              <a:rPr lang="en-GB" sz="2800" dirty="0" smtClean="0"/>
              <a:t>– Gordon formula quite common in determining exit yield</a:t>
            </a:r>
            <a:endParaRPr lang="en-GB"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8600" y="120879"/>
            <a:ext cx="861060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85825" algn="l"/>
              </a:tabLst>
            </a:pPr>
            <a:r>
              <a:rPr kumimoji="0" lang="en-US" sz="2400" b="1" u="none" strike="noStrike" cap="none" normalizeH="0" baseline="0" dirty="0" smtClean="0">
                <a:ln>
                  <a:noFill/>
                </a:ln>
                <a:solidFill>
                  <a:srgbClr val="FF0000"/>
                </a:solidFill>
                <a:effectLst/>
                <a:latin typeface="Calisto MT" panose="02040603050505030304" pitchFamily="18" charset="0"/>
                <a:ea typeface="Calibri" pitchFamily="34" charset="0"/>
                <a:cs typeface="Times New Roman" pitchFamily="18" charset="0"/>
              </a:rPr>
              <a:t>ESTIMATING THE SALVAGE VALUE</a:t>
            </a:r>
          </a:p>
          <a:p>
            <a:pPr marL="0" marR="0" lvl="0" indent="0" algn="l" defTabSz="914400" rtl="0" eaLnBrk="1" fontAlgn="base" latinLnBrk="0" hangingPunct="1">
              <a:lnSpc>
                <a:spcPct val="100000"/>
              </a:lnSpc>
              <a:spcBef>
                <a:spcPct val="0"/>
              </a:spcBef>
              <a:spcAft>
                <a:spcPct val="0"/>
              </a:spcAft>
              <a:buClrTx/>
              <a:buSzTx/>
              <a:buFontTx/>
              <a:buNone/>
              <a:tabLst>
                <a:tab pos="885825" algn="l"/>
              </a:tabLst>
            </a:pPr>
            <a:endParaRPr kumimoji="0" lang="en-US" sz="2000" b="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885825" algn="l"/>
              </a:tabLst>
            </a:pPr>
            <a:r>
              <a:rPr kumimoji="0" lang="en-US" sz="2000" b="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en-US" sz="2000" b="1" u="none" strike="noStrike" cap="none" normalizeH="0" baseline="0" dirty="0" smtClean="0">
                <a:ln>
                  <a:noFill/>
                </a:ln>
                <a:solidFill>
                  <a:srgbClr val="000000"/>
                </a:solidFill>
                <a:effectLst/>
                <a:latin typeface="Calisto MT" panose="02040603050505030304" pitchFamily="18" charset="0"/>
                <a:ea typeface="Calibri" pitchFamily="34" charset="0"/>
                <a:cs typeface="Times New Roman" pitchFamily="18" charset="0"/>
              </a:rPr>
              <a:t>We can use a cap rate at the end of the holding period to capitalize the first year NOI to the next owner.  This cap rate is known as the terminal cap rate or exit yield</a:t>
            </a:r>
          </a:p>
          <a:p>
            <a:pPr marL="0" marR="0" lvl="0" indent="0" algn="l" defTabSz="914400" rtl="0" eaLnBrk="0" fontAlgn="base" latinLnBrk="0" hangingPunct="0">
              <a:lnSpc>
                <a:spcPct val="100000"/>
              </a:lnSpc>
              <a:spcBef>
                <a:spcPct val="0"/>
              </a:spcBef>
              <a:spcAft>
                <a:spcPct val="0"/>
              </a:spcAft>
              <a:buClrTx/>
              <a:buSzTx/>
              <a:buFontTx/>
              <a:buNone/>
              <a:tabLst>
                <a:tab pos="885825" algn="l"/>
              </a:tabLst>
            </a:pPr>
            <a:endParaRPr kumimoji="0" lang="en-US" b="0" u="none" strike="noStrike" cap="none" normalizeH="0" baseline="0" dirty="0" smtClean="0">
              <a:ln>
                <a:noFill/>
              </a:ln>
              <a:solidFill>
                <a:schemeClr val="tx1"/>
              </a:solidFill>
              <a:effectLst/>
              <a:latin typeface="Comic Sans MS" pitchFamily="66" charset="0"/>
              <a:cs typeface="Arial" pitchFamily="34" charset="0"/>
            </a:endParaRPr>
          </a:p>
        </p:txBody>
      </p:sp>
      <p:pic>
        <p:nvPicPr>
          <p:cNvPr id="3" name="Picture 2" descr="C:\Users\ZOLA\Desktop\Untitled.jpg"/>
          <p:cNvPicPr>
            <a:picLocks noChangeAspect="1" noChangeArrowheads="1"/>
          </p:cNvPicPr>
          <p:nvPr/>
        </p:nvPicPr>
        <p:blipFill>
          <a:blip r:embed="rId3"/>
          <a:srcRect/>
          <a:stretch>
            <a:fillRect/>
          </a:stretch>
        </p:blipFill>
        <p:spPr bwMode="auto">
          <a:xfrm>
            <a:off x="609600" y="1752600"/>
            <a:ext cx="7620000" cy="3429000"/>
          </a:xfrm>
          <a:prstGeom prst="rect">
            <a:avLst/>
          </a:prstGeom>
          <a:solidFill>
            <a:schemeClr val="accent5">
              <a:lumMod val="20000"/>
              <a:lumOff val="80000"/>
            </a:schemeClr>
          </a:solidFill>
        </p:spPr>
      </p:pic>
      <p:pic>
        <p:nvPicPr>
          <p:cNvPr id="4"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45159" y="4515792"/>
            <a:ext cx="7913597" cy="2081560"/>
          </a:xfrm>
          <a:prstGeom prst="rect">
            <a:avLst/>
          </a:prstGeom>
          <a:solidFill>
            <a:srgbClr val="FFFF00"/>
          </a:solid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CFB5609-113A-4CE5-943A-4677AD11AD8A}" type="slidenum">
              <a:rPr lang="en-US" smtClean="0"/>
              <a:pPr/>
              <a:t>46</a:t>
            </a:fld>
            <a:endParaRPr lang="en-US"/>
          </a:p>
        </p:txBody>
      </p:sp>
      <p:sp>
        <p:nvSpPr>
          <p:cNvPr id="3" name="Rectangle 2"/>
          <p:cNvSpPr/>
          <p:nvPr/>
        </p:nvSpPr>
        <p:spPr>
          <a:xfrm>
            <a:off x="533400" y="533401"/>
            <a:ext cx="8001000" cy="5197320"/>
          </a:xfrm>
          <a:prstGeom prst="rect">
            <a:avLst/>
          </a:prstGeom>
        </p:spPr>
        <p:txBody>
          <a:bodyPr wrap="square">
            <a:spAutoFit/>
          </a:bodyPr>
          <a:lstStyle/>
          <a:p>
            <a:pPr algn="ctr">
              <a:lnSpc>
                <a:spcPct val="115000"/>
              </a:lnSpc>
              <a:spcAft>
                <a:spcPts val="1000"/>
              </a:spcAft>
              <a:defRPr/>
            </a:pPr>
            <a:r>
              <a:rPr lang="en-US" b="1" dirty="0" smtClean="0">
                <a:solidFill>
                  <a:srgbClr val="002060"/>
                </a:solidFill>
                <a:latin typeface="MS Reference Sans Serif" panose="020B0604030504040204" pitchFamily="34" charset="0"/>
                <a:ea typeface="Calibri"/>
                <a:cs typeface="Times New Roman" pitchFamily="18" charset="0"/>
              </a:rPr>
              <a:t>Pro Forma Operating Statement which takes in to account the debt service and income taxes</a:t>
            </a:r>
            <a:r>
              <a:rPr lang="en-US" b="1" dirty="0" smtClean="0">
                <a:solidFill>
                  <a:srgbClr val="FF0000"/>
                </a:solidFill>
                <a:latin typeface="Times New Roman" pitchFamily="18" charset="0"/>
                <a:ea typeface="Calibri"/>
                <a:cs typeface="Times New Roman" pitchFamily="18" charset="0"/>
              </a:rPr>
              <a:t>.</a:t>
            </a:r>
            <a:endParaRPr lang="en-US" dirty="0" smtClean="0">
              <a:solidFill>
                <a:srgbClr val="FF0000"/>
              </a:solidFill>
              <a:latin typeface="Times New Roman" pitchFamily="18" charset="0"/>
              <a:ea typeface="Calibri"/>
              <a:cs typeface="Times New Roman" pitchFamily="18" charset="0"/>
            </a:endParaRPr>
          </a:p>
          <a:p>
            <a:pPr>
              <a:lnSpc>
                <a:spcPct val="115000"/>
              </a:lnSpc>
              <a:spcAft>
                <a:spcPts val="1000"/>
              </a:spcAft>
            </a:pPr>
            <a:r>
              <a:rPr lang="en-US" b="1" dirty="0" smtClean="0">
                <a:latin typeface="Times New Roman" pitchFamily="18" charset="0"/>
                <a:ea typeface="Calibri"/>
                <a:cs typeface="Times New Roman" pitchFamily="18" charset="0"/>
              </a:rPr>
              <a:t> Potential Gross Income (PGI)</a:t>
            </a:r>
          </a:p>
          <a:p>
            <a:pPr>
              <a:lnSpc>
                <a:spcPct val="115000"/>
              </a:lnSpc>
              <a:spcAft>
                <a:spcPts val="1000"/>
              </a:spcAft>
            </a:pPr>
            <a:r>
              <a:rPr lang="en-US" dirty="0" smtClean="0">
                <a:latin typeface="Times New Roman" pitchFamily="18" charset="0"/>
                <a:ea typeface="Calibri"/>
                <a:cs typeface="Times New Roman" pitchFamily="18" charset="0"/>
              </a:rPr>
              <a:t>-</a:t>
            </a:r>
            <a:r>
              <a:rPr lang="en-US" b="1" u="sng" dirty="0" smtClean="0">
                <a:latin typeface="Times New Roman" pitchFamily="18" charset="0"/>
                <a:ea typeface="Calibri"/>
                <a:cs typeface="Times New Roman" pitchFamily="18" charset="0"/>
              </a:rPr>
              <a:t>Vacancy Loss &amp; Collection Loss (VLC)</a:t>
            </a:r>
          </a:p>
          <a:p>
            <a:pPr>
              <a:lnSpc>
                <a:spcPct val="115000"/>
              </a:lnSpc>
              <a:spcAft>
                <a:spcPts val="1000"/>
              </a:spcAft>
            </a:pPr>
            <a:r>
              <a:rPr lang="en-US" dirty="0" smtClean="0">
                <a:latin typeface="Times New Roman" pitchFamily="18" charset="0"/>
                <a:ea typeface="Calibri"/>
                <a:cs typeface="Times New Roman" pitchFamily="18" charset="0"/>
              </a:rPr>
              <a:t>+ other income (OI)</a:t>
            </a:r>
          </a:p>
          <a:p>
            <a:pPr>
              <a:lnSpc>
                <a:spcPct val="115000"/>
              </a:lnSpc>
              <a:spcAft>
                <a:spcPts val="1000"/>
              </a:spcAft>
            </a:pPr>
            <a:r>
              <a:rPr lang="en-US" b="1" dirty="0" smtClean="0">
                <a:latin typeface="Times New Roman" pitchFamily="18" charset="0"/>
                <a:ea typeface="Calibri"/>
                <a:cs typeface="Times New Roman" pitchFamily="18" charset="0"/>
              </a:rPr>
              <a:t> =Effective Gross Income (EGI)</a:t>
            </a:r>
          </a:p>
          <a:p>
            <a:pPr>
              <a:lnSpc>
                <a:spcPct val="115000"/>
              </a:lnSpc>
              <a:spcAft>
                <a:spcPts val="1000"/>
              </a:spcAft>
              <a:defRPr/>
            </a:pPr>
            <a:r>
              <a:rPr lang="en-US" b="1" dirty="0" smtClean="0">
                <a:latin typeface="Times New Roman" pitchFamily="18" charset="0"/>
                <a:ea typeface="Calibri"/>
                <a:cs typeface="Times New Roman" pitchFamily="18" charset="0"/>
              </a:rPr>
              <a:t>- </a:t>
            </a:r>
            <a:r>
              <a:rPr lang="en-US" b="1" u="sng" dirty="0" smtClean="0">
                <a:latin typeface="Times New Roman" pitchFamily="18" charset="0"/>
                <a:ea typeface="Calibri"/>
                <a:cs typeface="Times New Roman" pitchFamily="18" charset="0"/>
              </a:rPr>
              <a:t>Operating Expense (OE)</a:t>
            </a:r>
          </a:p>
          <a:p>
            <a:pPr>
              <a:lnSpc>
                <a:spcPct val="115000"/>
              </a:lnSpc>
              <a:spcAft>
                <a:spcPts val="1000"/>
              </a:spcAft>
              <a:defRPr/>
            </a:pPr>
            <a:r>
              <a:rPr lang="en-US" b="1" dirty="0" smtClean="0">
                <a:latin typeface="Times New Roman" pitchFamily="18" charset="0"/>
                <a:ea typeface="Calibri"/>
                <a:cs typeface="Times New Roman" pitchFamily="18" charset="0"/>
              </a:rPr>
              <a:t>=Net Operating Income (NOI)</a:t>
            </a:r>
          </a:p>
          <a:p>
            <a:pPr>
              <a:lnSpc>
                <a:spcPct val="115000"/>
              </a:lnSpc>
              <a:spcAft>
                <a:spcPts val="1000"/>
              </a:spcAft>
              <a:defRPr/>
            </a:pPr>
            <a:r>
              <a:rPr lang="en-US" b="1" dirty="0" smtClean="0">
                <a:latin typeface="Times New Roman" pitchFamily="18" charset="0"/>
                <a:ea typeface="Calibri"/>
                <a:cs typeface="Times New Roman" pitchFamily="18" charset="0"/>
              </a:rPr>
              <a:t>-</a:t>
            </a:r>
            <a:r>
              <a:rPr lang="en-US" b="1" u="sng" dirty="0" smtClean="0">
                <a:latin typeface="Times New Roman" pitchFamily="18" charset="0"/>
                <a:ea typeface="Calibri"/>
                <a:cs typeface="Times New Roman" pitchFamily="18" charset="0"/>
              </a:rPr>
              <a:t>Debt service (DS)</a:t>
            </a:r>
          </a:p>
          <a:p>
            <a:pPr>
              <a:lnSpc>
                <a:spcPct val="115000"/>
              </a:lnSpc>
              <a:spcAft>
                <a:spcPts val="1000"/>
              </a:spcAft>
              <a:defRPr/>
            </a:pPr>
            <a:r>
              <a:rPr lang="en-US" b="1" dirty="0" smtClean="0">
                <a:latin typeface="Times New Roman" pitchFamily="18" charset="0"/>
                <a:ea typeface="Calibri"/>
                <a:cs typeface="Times New Roman" pitchFamily="18" charset="0"/>
              </a:rPr>
              <a:t>=</a:t>
            </a:r>
            <a:r>
              <a:rPr lang="en-US" b="1" dirty="0" smtClean="0">
                <a:solidFill>
                  <a:srgbClr val="7030A0"/>
                </a:solidFill>
                <a:latin typeface="Times New Roman" pitchFamily="18" charset="0"/>
                <a:ea typeface="Calibri"/>
                <a:cs typeface="Times New Roman" pitchFamily="18" charset="0"/>
              </a:rPr>
              <a:t>Before tax cash flow(BTCF)</a:t>
            </a:r>
          </a:p>
          <a:p>
            <a:pPr>
              <a:lnSpc>
                <a:spcPct val="115000"/>
              </a:lnSpc>
              <a:spcAft>
                <a:spcPts val="1000"/>
              </a:spcAft>
              <a:defRPr/>
            </a:pPr>
            <a:r>
              <a:rPr lang="en-US" b="1" dirty="0" smtClean="0">
                <a:latin typeface="Times New Roman" pitchFamily="18" charset="0"/>
                <a:ea typeface="Calibri"/>
                <a:cs typeface="Times New Roman" pitchFamily="18" charset="0"/>
              </a:rPr>
              <a:t>-</a:t>
            </a:r>
            <a:r>
              <a:rPr lang="en-US" b="1" u="sng" dirty="0" smtClean="0">
                <a:latin typeface="Times New Roman" pitchFamily="18" charset="0"/>
                <a:ea typeface="Calibri"/>
                <a:cs typeface="Times New Roman" pitchFamily="18" charset="0"/>
              </a:rPr>
              <a:t>Income Tax (IT)</a:t>
            </a:r>
          </a:p>
          <a:p>
            <a:pPr>
              <a:lnSpc>
                <a:spcPct val="115000"/>
              </a:lnSpc>
              <a:spcAft>
                <a:spcPts val="1000"/>
              </a:spcAft>
              <a:defRPr/>
            </a:pPr>
            <a:r>
              <a:rPr lang="en-GB" b="1" dirty="0" smtClean="0">
                <a:latin typeface="Times New Roman" pitchFamily="18" charset="0"/>
                <a:cs typeface="Times New Roman" pitchFamily="18" charset="0"/>
              </a:rPr>
              <a:t>=</a:t>
            </a:r>
            <a:r>
              <a:rPr lang="en-GB" b="1" dirty="0" smtClean="0">
                <a:solidFill>
                  <a:srgbClr val="00B050"/>
                </a:solidFill>
                <a:latin typeface="Times New Roman" pitchFamily="18" charset="0"/>
                <a:cs typeface="Times New Roman" pitchFamily="18" charset="0"/>
              </a:rPr>
              <a:t>After tax cash flow (ATCF)</a:t>
            </a:r>
            <a:endParaRPr lang="en-US" dirty="0" smtClean="0">
              <a:solidFill>
                <a:srgbClr val="00B050"/>
              </a:solidFill>
              <a:latin typeface="Times New Roman" pitchFamily="18" charset="0"/>
              <a:ea typeface="Calibri"/>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5" name="Rectangle 3"/>
          <p:cNvSpPr>
            <a:spLocks noGrp="1" noChangeArrowheads="1"/>
          </p:cNvSpPr>
          <p:nvPr>
            <p:ph sz="quarter" idx="13"/>
          </p:nvPr>
        </p:nvSpPr>
        <p:spPr>
          <a:xfrm>
            <a:off x="228600" y="228600"/>
            <a:ext cx="8915400" cy="6629400"/>
          </a:xfrm>
          <a:ln w="12700">
            <a:solidFill>
              <a:schemeClr val="tx1"/>
            </a:solidFill>
          </a:ln>
        </p:spPr>
        <p:txBody>
          <a:bodyPr lIns="90488" tIns="44450" rIns="90488" bIns="44450"/>
          <a:lstStyle/>
          <a:p>
            <a:pPr algn="ctr" eaLnBrk="1" hangingPunct="1">
              <a:buFontTx/>
              <a:buNone/>
              <a:defRPr/>
            </a:pPr>
            <a:r>
              <a:rPr lang="en-US" sz="2400" u="sng" dirty="0" smtClean="0">
                <a:latin typeface="+mj-lt"/>
              </a:rPr>
              <a:t>Estimating </a:t>
            </a:r>
            <a:r>
              <a:rPr lang="en-US" sz="2400" u="sng" dirty="0" err="1" smtClean="0">
                <a:latin typeface="+mj-lt"/>
              </a:rPr>
              <a:t>Cashflows</a:t>
            </a:r>
            <a:endParaRPr lang="en-US" sz="2400" u="sng" dirty="0" smtClean="0">
              <a:latin typeface="+mj-lt"/>
            </a:endParaRPr>
          </a:p>
          <a:p>
            <a:pPr eaLnBrk="1" hangingPunct="1">
              <a:buFontTx/>
              <a:buNone/>
              <a:defRPr/>
            </a:pPr>
            <a:r>
              <a:rPr lang="en-US" sz="2400" dirty="0" smtClean="0">
                <a:latin typeface="+mj-lt"/>
              </a:rPr>
              <a:t>1. Revenues </a:t>
            </a:r>
            <a:r>
              <a:rPr lang="en-US" sz="2400" dirty="0" smtClean="0">
                <a:solidFill>
                  <a:schemeClr val="folHlink"/>
                </a:solidFill>
                <a:latin typeface="+mj-lt"/>
              </a:rPr>
              <a:t>-  Operating expenses</a:t>
            </a:r>
          </a:p>
          <a:p>
            <a:pPr eaLnBrk="1" hangingPunct="1">
              <a:buFontTx/>
              <a:buNone/>
              <a:defRPr/>
            </a:pPr>
            <a:r>
              <a:rPr lang="en-US" sz="2400" dirty="0" smtClean="0">
                <a:solidFill>
                  <a:schemeClr val="folHlink"/>
                </a:solidFill>
                <a:latin typeface="+mj-lt"/>
              </a:rPr>
              <a:t>	=  Earnings before interest, taxes, depreciation, and amortization. (</a:t>
            </a:r>
            <a:r>
              <a:rPr lang="en-US" sz="2400" dirty="0" smtClean="0">
                <a:latin typeface="+mj-lt"/>
              </a:rPr>
              <a:t>EBITDA</a:t>
            </a:r>
            <a:r>
              <a:rPr lang="en-US" sz="2400" dirty="0" smtClean="0">
                <a:solidFill>
                  <a:schemeClr val="folHlink"/>
                </a:solidFill>
                <a:latin typeface="+mj-lt"/>
              </a:rPr>
              <a:t>)</a:t>
            </a:r>
          </a:p>
          <a:p>
            <a:pPr eaLnBrk="1" hangingPunct="1">
              <a:buFontTx/>
              <a:buNone/>
              <a:defRPr/>
            </a:pPr>
            <a:r>
              <a:rPr lang="en-US" sz="2400" dirty="0" smtClean="0">
                <a:solidFill>
                  <a:schemeClr val="folHlink"/>
                </a:solidFill>
                <a:latin typeface="+mj-lt"/>
              </a:rPr>
              <a:t>2. EBITDA </a:t>
            </a:r>
            <a:r>
              <a:rPr lang="en-US" sz="2400" dirty="0" smtClean="0">
                <a:solidFill>
                  <a:srgbClr val="FF0000"/>
                </a:solidFill>
                <a:latin typeface="+mj-lt"/>
              </a:rPr>
              <a:t>-</a:t>
            </a:r>
            <a:r>
              <a:rPr lang="en-US" sz="2400" dirty="0" smtClean="0">
                <a:solidFill>
                  <a:schemeClr val="folHlink"/>
                </a:solidFill>
                <a:latin typeface="+mj-lt"/>
              </a:rPr>
              <a:t> </a:t>
            </a:r>
            <a:r>
              <a:rPr lang="en-US" sz="2400" dirty="0" smtClean="0">
                <a:solidFill>
                  <a:srgbClr val="FF0000"/>
                </a:solidFill>
                <a:latin typeface="+mj-lt"/>
              </a:rPr>
              <a:t>Depreciation and Amortization</a:t>
            </a:r>
          </a:p>
          <a:p>
            <a:pPr eaLnBrk="1" hangingPunct="1">
              <a:buFontTx/>
              <a:buNone/>
              <a:defRPr/>
            </a:pPr>
            <a:r>
              <a:rPr lang="en-US" sz="2400" dirty="0" smtClean="0">
                <a:solidFill>
                  <a:schemeClr val="folHlink"/>
                </a:solidFill>
                <a:latin typeface="+mj-lt"/>
              </a:rPr>
              <a:t>	= Earnings before interest and taxes (</a:t>
            </a:r>
            <a:r>
              <a:rPr lang="en-US" sz="2400" dirty="0" smtClean="0">
                <a:latin typeface="+mj-lt"/>
              </a:rPr>
              <a:t>EBIT</a:t>
            </a:r>
            <a:r>
              <a:rPr lang="en-US" sz="2400" dirty="0" smtClean="0">
                <a:solidFill>
                  <a:schemeClr val="folHlink"/>
                </a:solidFill>
                <a:latin typeface="+mj-lt"/>
              </a:rPr>
              <a:t>)</a:t>
            </a:r>
          </a:p>
          <a:p>
            <a:pPr eaLnBrk="1" hangingPunct="1">
              <a:buFontTx/>
              <a:buNone/>
              <a:defRPr/>
            </a:pPr>
            <a:r>
              <a:rPr lang="en-US" sz="2400" dirty="0" smtClean="0">
                <a:solidFill>
                  <a:schemeClr val="folHlink"/>
                </a:solidFill>
                <a:latin typeface="+mj-lt"/>
              </a:rPr>
              <a:t>3. EBIT - Interest Expenses</a:t>
            </a:r>
          </a:p>
          <a:p>
            <a:pPr eaLnBrk="1" hangingPunct="1">
              <a:buFontTx/>
              <a:buNone/>
              <a:defRPr/>
            </a:pPr>
            <a:r>
              <a:rPr lang="en-US" sz="2400" dirty="0" smtClean="0">
                <a:solidFill>
                  <a:schemeClr val="folHlink"/>
                </a:solidFill>
                <a:latin typeface="+mj-lt"/>
              </a:rPr>
              <a:t>	= Earnings before taxes</a:t>
            </a:r>
          </a:p>
          <a:p>
            <a:pPr eaLnBrk="1" hangingPunct="1">
              <a:buFontTx/>
              <a:buNone/>
              <a:defRPr/>
            </a:pPr>
            <a:r>
              <a:rPr lang="en-US" sz="2400" dirty="0" smtClean="0">
                <a:solidFill>
                  <a:schemeClr val="folHlink"/>
                </a:solidFill>
                <a:latin typeface="+mj-lt"/>
              </a:rPr>
              <a:t>4. Earnings before taxes – Taxes =  </a:t>
            </a:r>
            <a:r>
              <a:rPr lang="en-US" sz="2400" dirty="0" smtClean="0">
                <a:latin typeface="+mj-lt"/>
              </a:rPr>
              <a:t>Net Income</a:t>
            </a:r>
            <a:endParaRPr lang="en-US" sz="2400" dirty="0" smtClean="0">
              <a:solidFill>
                <a:schemeClr val="folHlink"/>
              </a:solidFill>
              <a:latin typeface="+mj-lt"/>
            </a:endParaRPr>
          </a:p>
          <a:p>
            <a:pPr eaLnBrk="1" hangingPunct="1">
              <a:buFontTx/>
              <a:buNone/>
              <a:defRPr/>
            </a:pPr>
            <a:r>
              <a:rPr lang="en-US" sz="2400" dirty="0" smtClean="0">
                <a:solidFill>
                  <a:schemeClr val="folHlink"/>
                </a:solidFill>
                <a:latin typeface="+mj-lt"/>
              </a:rPr>
              <a:t>5. Net Income </a:t>
            </a:r>
            <a:r>
              <a:rPr lang="en-US" sz="2400" dirty="0" smtClean="0">
                <a:solidFill>
                  <a:srgbClr val="FF0000"/>
                </a:solidFill>
                <a:latin typeface="+mj-lt"/>
              </a:rPr>
              <a:t>+ Depreciation and Amortization</a:t>
            </a:r>
          </a:p>
          <a:p>
            <a:pPr eaLnBrk="1" hangingPunct="1">
              <a:buFontTx/>
              <a:buNone/>
              <a:defRPr/>
            </a:pPr>
            <a:r>
              <a:rPr lang="en-US" sz="2400" dirty="0" smtClean="0">
                <a:solidFill>
                  <a:schemeClr val="folHlink"/>
                </a:solidFill>
                <a:latin typeface="+mj-lt"/>
              </a:rPr>
              <a:t>	=  </a:t>
            </a:r>
            <a:r>
              <a:rPr lang="en-US" sz="2400" dirty="0" smtClean="0">
                <a:latin typeface="+mj-lt"/>
              </a:rPr>
              <a:t>Cash flow from Operations</a:t>
            </a:r>
            <a:endParaRPr lang="en-US" sz="2400" dirty="0" smtClean="0">
              <a:solidFill>
                <a:schemeClr val="folHlink"/>
              </a:solidFill>
              <a:latin typeface="+mj-lt"/>
            </a:endParaRPr>
          </a:p>
          <a:p>
            <a:pPr eaLnBrk="1" hangingPunct="1">
              <a:buFontTx/>
              <a:buNone/>
              <a:defRPr/>
            </a:pPr>
            <a:r>
              <a:rPr lang="en-US" sz="2400" dirty="0" smtClean="0">
                <a:solidFill>
                  <a:schemeClr val="folHlink"/>
                </a:solidFill>
                <a:latin typeface="+mj-lt"/>
              </a:rPr>
              <a:t>6. Cash flow from operations -  Working Capital change  - Capital spending - Principal Repayments  + Proceeds from New Debt Issues = </a:t>
            </a:r>
            <a:r>
              <a:rPr lang="en-US" sz="2400" dirty="0" smtClean="0">
                <a:latin typeface="+mj-lt"/>
              </a:rPr>
              <a:t>Free Cash flow to Equity</a:t>
            </a:r>
            <a:r>
              <a:rPr lang="en-US" sz="2400" dirty="0" smtClean="0">
                <a:solidFill>
                  <a:schemeClr val="folHlink"/>
                </a:solidFill>
                <a:latin typeface="+mj-lt"/>
              </a:rPr>
              <a:t>.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1BDB644-B731-4C54-A344-A2C839A69FB0}" type="slidenum">
              <a:rPr lang="en-US" smtClean="0"/>
              <a:pPr/>
              <a:t>48</a:t>
            </a:fld>
            <a:endParaRPr lang="en-US" smtClean="0"/>
          </a:p>
        </p:txBody>
      </p:sp>
      <p:sp>
        <p:nvSpPr>
          <p:cNvPr id="7172" name="Rectangle 3"/>
          <p:cNvSpPr>
            <a:spLocks noGrp="1" noChangeArrowheads="1"/>
          </p:cNvSpPr>
          <p:nvPr>
            <p:ph sz="quarter" idx="13"/>
          </p:nvPr>
        </p:nvSpPr>
        <p:spPr>
          <a:xfrm>
            <a:off x="685800" y="1600200"/>
            <a:ext cx="7772400" cy="4114800"/>
          </a:xfrm>
          <a:noFill/>
        </p:spPr>
        <p:txBody>
          <a:bodyPr lIns="90488" tIns="44450" rIns="90488" bIns="44450"/>
          <a:lstStyle/>
          <a:p>
            <a:pPr eaLnBrk="1" hangingPunct="1"/>
            <a:r>
              <a:rPr lang="en-US" dirty="0" smtClean="0">
                <a:latin typeface="Arial" charset="0"/>
              </a:rPr>
              <a:t>Since DCF valuation is based upon an asset’s fundamentals, it should be less exposed to market </a:t>
            </a:r>
            <a:r>
              <a:rPr lang="en-US" dirty="0" smtClean="0">
                <a:solidFill>
                  <a:srgbClr val="FF0000"/>
                </a:solidFill>
                <a:latin typeface="Arial" charset="0"/>
              </a:rPr>
              <a:t>moods and perceptions</a:t>
            </a:r>
            <a:r>
              <a:rPr lang="en-US" dirty="0" smtClean="0">
                <a:latin typeface="Arial" charset="0"/>
              </a:rPr>
              <a:t>.</a:t>
            </a:r>
          </a:p>
          <a:p>
            <a:pPr eaLnBrk="1" hangingPunct="1"/>
            <a:r>
              <a:rPr lang="en-US" dirty="0" smtClean="0">
                <a:latin typeface="Arial" charset="0"/>
              </a:rPr>
              <a:t>If good investors buy businesses, rather than stocks (the Warren Buffett adage), discounted cash flow valuation is the right way to think about what you are getting when you buy an asset.</a:t>
            </a:r>
          </a:p>
        </p:txBody>
      </p:sp>
      <p:sp>
        <p:nvSpPr>
          <p:cNvPr id="7173" name="Text Box 5"/>
          <p:cNvSpPr txBox="1">
            <a:spLocks noChangeArrowheads="1"/>
          </p:cNvSpPr>
          <p:nvPr/>
        </p:nvSpPr>
        <p:spPr bwMode="auto">
          <a:xfrm>
            <a:off x="214282" y="857232"/>
            <a:ext cx="8763000" cy="769441"/>
          </a:xfrm>
          <a:prstGeom prst="rect">
            <a:avLst/>
          </a:prstGeom>
          <a:noFill/>
          <a:ln w="9525">
            <a:noFill/>
            <a:miter lim="800000"/>
            <a:headEnd/>
            <a:tailEnd/>
          </a:ln>
        </p:spPr>
        <p:txBody>
          <a:bodyPr>
            <a:spAutoFit/>
          </a:bodyPr>
          <a:lstStyle/>
          <a:p>
            <a:pPr>
              <a:spcBef>
                <a:spcPct val="50000"/>
              </a:spcBef>
            </a:pPr>
            <a:r>
              <a:rPr lang="en-US" sz="4400" dirty="0" smtClean="0">
                <a:solidFill>
                  <a:srgbClr val="FF0000"/>
                </a:solidFill>
              </a:rPr>
              <a:t>Advantages of DCF Valuation</a:t>
            </a:r>
            <a:endParaRPr lang="en-US" sz="4400" dirty="0">
              <a:solidFill>
                <a:srgbClr val="FF0000"/>
              </a:solidFill>
              <a:latin typeface="Arial" charset="0"/>
            </a:endParaRPr>
          </a:p>
        </p:txBody>
      </p:sp>
      <p:sp>
        <p:nvSpPr>
          <p:cNvPr id="7174" name="Line 6"/>
          <p:cNvSpPr>
            <a:spLocks noChangeShapeType="1"/>
          </p:cNvSpPr>
          <p:nvPr/>
        </p:nvSpPr>
        <p:spPr bwMode="auto">
          <a:xfrm>
            <a:off x="152400" y="609600"/>
            <a:ext cx="8839200" cy="0"/>
          </a:xfrm>
          <a:prstGeom prst="line">
            <a:avLst/>
          </a:prstGeom>
          <a:noFill/>
          <a:ln w="9525">
            <a:solidFill>
              <a:schemeClr val="tx1"/>
            </a:solidFill>
            <a:round/>
            <a:headEnd/>
            <a:tailEnd/>
          </a:ln>
        </p:spPr>
        <p:txBody>
          <a:bodyPr wrap="none"/>
          <a:lstStyle/>
          <a:p>
            <a:endParaRPr lang="en-GB"/>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2C0ECD84-62E9-40F7-802E-532BFBE1CFC6}" type="slidenum">
              <a:rPr lang="en-US" smtClean="0"/>
              <a:pPr/>
              <a:t>49</a:t>
            </a:fld>
            <a:endParaRPr lang="en-US" smtClean="0"/>
          </a:p>
        </p:txBody>
      </p:sp>
      <p:sp>
        <p:nvSpPr>
          <p:cNvPr id="8196" name="Rectangle 3"/>
          <p:cNvSpPr>
            <a:spLocks noGrp="1" noChangeArrowheads="1"/>
          </p:cNvSpPr>
          <p:nvPr>
            <p:ph sz="quarter" idx="13"/>
          </p:nvPr>
        </p:nvSpPr>
        <p:spPr>
          <a:xfrm>
            <a:off x="685800" y="1828800"/>
            <a:ext cx="7772400" cy="4114800"/>
          </a:xfrm>
          <a:noFill/>
        </p:spPr>
        <p:txBody>
          <a:bodyPr lIns="90488" tIns="44450" rIns="90488" bIns="44450"/>
          <a:lstStyle/>
          <a:p>
            <a:pPr eaLnBrk="1" hangingPunct="1"/>
            <a:r>
              <a:rPr lang="en-US" dirty="0" smtClean="0">
                <a:latin typeface="Arial" charset="0"/>
              </a:rPr>
              <a:t>Since it is an attempt to estimate </a:t>
            </a:r>
            <a:r>
              <a:rPr lang="en-US" dirty="0" smtClean="0">
                <a:solidFill>
                  <a:srgbClr val="FF0000"/>
                </a:solidFill>
                <a:latin typeface="Arial" charset="0"/>
              </a:rPr>
              <a:t>intrinsic value</a:t>
            </a:r>
            <a:r>
              <a:rPr lang="en-US" dirty="0" smtClean="0">
                <a:latin typeface="Arial" charset="0"/>
              </a:rPr>
              <a:t>, it requires far more inputs and information than other valuation approaches</a:t>
            </a:r>
          </a:p>
          <a:p>
            <a:pPr eaLnBrk="1" hangingPunct="1"/>
            <a:r>
              <a:rPr lang="en-US" dirty="0" smtClean="0">
                <a:latin typeface="Arial" charset="0"/>
              </a:rPr>
              <a:t>These inputs and information are not only noisy (and difficult to estimate), but can be manipulated by the savvy analyst to provide the conclusion he or she wants.</a:t>
            </a:r>
          </a:p>
        </p:txBody>
      </p:sp>
      <p:sp>
        <p:nvSpPr>
          <p:cNvPr id="8197" name="Text Box 5"/>
          <p:cNvSpPr txBox="1">
            <a:spLocks noChangeArrowheads="1"/>
          </p:cNvSpPr>
          <p:nvPr/>
        </p:nvSpPr>
        <p:spPr bwMode="auto">
          <a:xfrm>
            <a:off x="0" y="785794"/>
            <a:ext cx="8915400" cy="769441"/>
          </a:xfrm>
          <a:prstGeom prst="rect">
            <a:avLst/>
          </a:prstGeom>
          <a:noFill/>
          <a:ln w="9525">
            <a:noFill/>
            <a:miter lim="800000"/>
            <a:headEnd/>
            <a:tailEnd/>
          </a:ln>
        </p:spPr>
        <p:txBody>
          <a:bodyPr wrap="square">
            <a:spAutoFit/>
          </a:bodyPr>
          <a:lstStyle/>
          <a:p>
            <a:pPr>
              <a:spcBef>
                <a:spcPct val="50000"/>
              </a:spcBef>
            </a:pPr>
            <a:r>
              <a:rPr lang="en-US" sz="4400" dirty="0" smtClean="0">
                <a:solidFill>
                  <a:srgbClr val="FF0000"/>
                </a:solidFill>
              </a:rPr>
              <a:t>Disadvantages of DCF Valuation</a:t>
            </a:r>
            <a:endParaRPr lang="en-US" sz="4400" dirty="0">
              <a:solidFill>
                <a:srgbClr val="FF0000"/>
              </a:solidFill>
              <a:latin typeface="Arial" charset="0"/>
            </a:endParaRPr>
          </a:p>
        </p:txBody>
      </p:sp>
      <p:sp>
        <p:nvSpPr>
          <p:cNvPr id="8198" name="Line 6"/>
          <p:cNvSpPr>
            <a:spLocks noChangeShapeType="1"/>
          </p:cNvSpPr>
          <p:nvPr/>
        </p:nvSpPr>
        <p:spPr bwMode="auto">
          <a:xfrm>
            <a:off x="152400" y="609600"/>
            <a:ext cx="8839200" cy="0"/>
          </a:xfrm>
          <a:prstGeom prst="line">
            <a:avLst/>
          </a:prstGeom>
          <a:noFill/>
          <a:ln w="9525">
            <a:solidFill>
              <a:schemeClr val="tx1"/>
            </a:solidFill>
            <a:round/>
            <a:headEnd/>
            <a:tailEnd/>
          </a:ln>
        </p:spPr>
        <p:txBody>
          <a:bodyPr wrap="none"/>
          <a:lstStyle/>
          <a:p>
            <a:endParaRPr lang="en-GB"/>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6512511" cy="1143000"/>
          </a:xfrm>
        </p:spPr>
        <p:txBody>
          <a:bodyPr>
            <a:normAutofit fontScale="90000"/>
          </a:bodyPr>
          <a:lstStyle/>
          <a:p>
            <a:r>
              <a:rPr lang="en-GB" dirty="0" smtClean="0">
                <a:solidFill>
                  <a:srgbClr val="FF0000"/>
                </a:solidFill>
              </a:rPr>
              <a:t>Direct capitalisation</a:t>
            </a:r>
            <a:r>
              <a:rPr lang="en-GB" dirty="0" smtClean="0"/>
              <a:t/>
            </a:r>
            <a:br>
              <a:rPr lang="en-GB" dirty="0" smtClean="0"/>
            </a:br>
            <a:endParaRPr lang="en-GB" dirty="0"/>
          </a:p>
        </p:txBody>
      </p:sp>
      <p:sp>
        <p:nvSpPr>
          <p:cNvPr id="3" name="Content Placeholder 2"/>
          <p:cNvSpPr>
            <a:spLocks noGrp="1"/>
          </p:cNvSpPr>
          <p:nvPr>
            <p:ph sz="quarter" idx="13"/>
          </p:nvPr>
        </p:nvSpPr>
        <p:spPr>
          <a:xfrm>
            <a:off x="395536" y="1196752"/>
            <a:ext cx="8568952" cy="5328592"/>
          </a:xfrm>
        </p:spPr>
        <p:txBody>
          <a:bodyPr>
            <a:normAutofit/>
          </a:bodyPr>
          <a:lstStyle/>
          <a:p>
            <a:pPr>
              <a:lnSpc>
                <a:spcPct val="150000"/>
              </a:lnSpc>
            </a:pPr>
            <a:r>
              <a:rPr lang="en-GB" dirty="0" smtClean="0"/>
              <a:t>Values </a:t>
            </a:r>
            <a:r>
              <a:rPr lang="en-GB" dirty="0"/>
              <a:t>based on </a:t>
            </a:r>
            <a:r>
              <a:rPr lang="en-GB" b="1" dirty="0" smtClean="0"/>
              <a:t>ratio &amp; multiple</a:t>
            </a:r>
            <a:r>
              <a:rPr lang="en-GB" dirty="0" smtClean="0"/>
              <a:t> </a:t>
            </a:r>
            <a:r>
              <a:rPr lang="en-GB" dirty="0"/>
              <a:t>of </a:t>
            </a:r>
            <a:r>
              <a:rPr lang="en-GB" dirty="0" smtClean="0"/>
              <a:t>expected first </a:t>
            </a:r>
            <a:r>
              <a:rPr lang="en-GB" dirty="0"/>
              <a:t>year NOI</a:t>
            </a:r>
          </a:p>
          <a:p>
            <a:pPr>
              <a:lnSpc>
                <a:spcPct val="150000"/>
              </a:lnSpc>
            </a:pPr>
            <a:r>
              <a:rPr lang="en-GB" dirty="0" smtClean="0"/>
              <a:t>Ratios </a:t>
            </a:r>
            <a:r>
              <a:rPr lang="en-GB" dirty="0"/>
              <a:t>and multipliers must come </a:t>
            </a:r>
            <a:r>
              <a:rPr lang="en-GB" dirty="0" smtClean="0"/>
              <a:t>from comparable </a:t>
            </a:r>
            <a:r>
              <a:rPr lang="en-GB" dirty="0"/>
              <a:t>sales</a:t>
            </a:r>
          </a:p>
          <a:p>
            <a:pPr>
              <a:lnSpc>
                <a:spcPct val="150000"/>
              </a:lnSpc>
            </a:pPr>
            <a:r>
              <a:rPr lang="en-GB" dirty="0" smtClean="0"/>
              <a:t>Example</a:t>
            </a:r>
            <a:r>
              <a:rPr lang="en-GB" dirty="0"/>
              <a:t>: if similar properties are selling </a:t>
            </a:r>
            <a:r>
              <a:rPr lang="en-GB" dirty="0" smtClean="0"/>
              <a:t>for 10 </a:t>
            </a:r>
            <a:r>
              <a:rPr lang="en-GB" dirty="0"/>
              <a:t>times their 1st year NOI, then </a:t>
            </a:r>
            <a:r>
              <a:rPr lang="en-GB" dirty="0" smtClean="0"/>
              <a:t>subject property </a:t>
            </a:r>
            <a:r>
              <a:rPr lang="en-GB" dirty="0"/>
              <a:t>will sell for 10 times its </a:t>
            </a:r>
            <a:r>
              <a:rPr lang="en-GB" dirty="0" smtClean="0"/>
              <a:t>expected 1st </a:t>
            </a:r>
            <a:r>
              <a:rPr lang="en-GB" dirty="0"/>
              <a:t>year </a:t>
            </a:r>
            <a:r>
              <a:rPr lang="en-GB" dirty="0" smtClean="0"/>
              <a:t>NOI</a:t>
            </a:r>
          </a:p>
          <a:p>
            <a:pPr lvl="1">
              <a:lnSpc>
                <a:spcPct val="150000"/>
              </a:lnSpc>
            </a:pPr>
            <a:r>
              <a:rPr lang="en-GB" dirty="0" smtClean="0"/>
              <a:t>Comparable sold recently 10times its annual NOI</a:t>
            </a:r>
          </a:p>
          <a:p>
            <a:pPr lvl="1">
              <a:lnSpc>
                <a:spcPct val="150000"/>
              </a:lnSpc>
            </a:pPr>
            <a:r>
              <a:rPr lang="en-GB" dirty="0" smtClean="0"/>
              <a:t>Then the  subject property will be valued with respect to its </a:t>
            </a:r>
            <a:r>
              <a:rPr lang="en-GB" dirty="0" err="1" smtClean="0"/>
              <a:t>simillar</a:t>
            </a:r>
            <a:r>
              <a:rPr lang="en-GB" dirty="0" smtClean="0"/>
              <a:t> property sold as 10 times its annual </a:t>
            </a:r>
            <a:r>
              <a:rPr lang="en-GB" sz="2800" b="1" dirty="0" smtClean="0">
                <a:solidFill>
                  <a:srgbClr val="FF0000"/>
                </a:solidFill>
              </a:rPr>
              <a:t>NOI it generate </a:t>
            </a:r>
            <a:r>
              <a:rPr lang="en-GB" dirty="0" smtClean="0"/>
              <a:t>!!!!! </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964488" cy="1143000"/>
          </a:xfrm>
        </p:spPr>
        <p:txBody>
          <a:bodyPr/>
          <a:lstStyle/>
          <a:p>
            <a:r>
              <a:rPr lang="sv-SE" dirty="0" smtClean="0">
                <a:solidFill>
                  <a:srgbClr val="FF0000"/>
                </a:solidFill>
              </a:rPr>
              <a:t>Advantage  and problem of DC</a:t>
            </a:r>
            <a:endParaRPr lang="en-GB" dirty="0">
              <a:solidFill>
                <a:srgbClr val="FF0000"/>
              </a:solidFill>
            </a:endParaRPr>
          </a:p>
        </p:txBody>
      </p:sp>
      <p:sp>
        <p:nvSpPr>
          <p:cNvPr id="3" name="Content Placeholder 2"/>
          <p:cNvSpPr>
            <a:spLocks noGrp="1"/>
          </p:cNvSpPr>
          <p:nvPr>
            <p:ph sz="quarter" idx="13"/>
          </p:nvPr>
        </p:nvSpPr>
        <p:spPr>
          <a:xfrm>
            <a:off x="467544" y="1340768"/>
            <a:ext cx="8352928" cy="4914880"/>
          </a:xfrm>
        </p:spPr>
        <p:txBody>
          <a:bodyPr>
            <a:normAutofit/>
          </a:bodyPr>
          <a:lstStyle/>
          <a:p>
            <a:pPr algn="just">
              <a:buNone/>
            </a:pPr>
            <a:r>
              <a:rPr lang="en-GB" sz="3200" b="1" dirty="0"/>
              <a:t>Advantage</a:t>
            </a:r>
          </a:p>
          <a:p>
            <a:pPr algn="just"/>
            <a:r>
              <a:rPr lang="en-GB" sz="3200" dirty="0" smtClean="0"/>
              <a:t> </a:t>
            </a:r>
            <a:r>
              <a:rPr lang="en-GB" sz="3200" dirty="0"/>
              <a:t>Cap rates and multipliers come </a:t>
            </a:r>
            <a:r>
              <a:rPr lang="en-GB" sz="3200" dirty="0" smtClean="0"/>
              <a:t>from market </a:t>
            </a:r>
            <a:r>
              <a:rPr lang="en-GB" sz="3200" dirty="0"/>
              <a:t>indications of relationship </a:t>
            </a:r>
            <a:r>
              <a:rPr lang="en-GB" sz="3200" dirty="0" smtClean="0"/>
              <a:t>between income </a:t>
            </a:r>
            <a:r>
              <a:rPr lang="en-GB" sz="3200" dirty="0"/>
              <a:t>and value, i.e., comparable sales</a:t>
            </a:r>
          </a:p>
          <a:p>
            <a:pPr algn="just">
              <a:buNone/>
            </a:pPr>
            <a:r>
              <a:rPr lang="en-GB" sz="3200" dirty="0"/>
              <a:t> </a:t>
            </a:r>
            <a:r>
              <a:rPr lang="en-GB" sz="3200" b="1" dirty="0"/>
              <a:t>Problem</a:t>
            </a:r>
          </a:p>
          <a:p>
            <a:pPr algn="just"/>
            <a:r>
              <a:rPr lang="en-GB" sz="3200" dirty="0" smtClean="0"/>
              <a:t>Using </a:t>
            </a:r>
            <a:r>
              <a:rPr lang="en-GB" sz="3200" dirty="0"/>
              <a:t>a year’s income estimate </a:t>
            </a:r>
            <a:r>
              <a:rPr lang="en-GB" sz="3200" dirty="0" smtClean="0"/>
              <a:t>assumes expected </a:t>
            </a:r>
            <a:r>
              <a:rPr lang="en-GB" sz="3200" dirty="0"/>
              <a:t>changes in income will be </a:t>
            </a:r>
            <a:r>
              <a:rPr lang="en-GB" sz="3200" dirty="0" smtClean="0"/>
              <a:t>similar for </a:t>
            </a:r>
            <a:r>
              <a:rPr lang="en-GB" sz="3200" dirty="0"/>
              <a:t>comparables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4777"/>
            <a:ext cx="8424936" cy="1143000"/>
          </a:xfrm>
        </p:spPr>
        <p:txBody>
          <a:bodyPr/>
          <a:lstStyle/>
          <a:p>
            <a:r>
              <a:rPr lang="sv-SE" dirty="0" smtClean="0">
                <a:solidFill>
                  <a:srgbClr val="FF0000"/>
                </a:solidFill>
              </a:rPr>
              <a:t>Discounted Cash Flow (DCF)</a:t>
            </a:r>
            <a:endParaRPr lang="en-GB" dirty="0">
              <a:solidFill>
                <a:srgbClr val="FF0000"/>
              </a:solidFill>
            </a:endParaRPr>
          </a:p>
        </p:txBody>
      </p:sp>
      <p:sp>
        <p:nvSpPr>
          <p:cNvPr id="3" name="Content Placeholder 2"/>
          <p:cNvSpPr>
            <a:spLocks noGrp="1"/>
          </p:cNvSpPr>
          <p:nvPr>
            <p:ph sz="quarter" idx="13"/>
          </p:nvPr>
        </p:nvSpPr>
        <p:spPr>
          <a:xfrm>
            <a:off x="179512" y="1052736"/>
            <a:ext cx="8784976" cy="5688632"/>
          </a:xfrm>
        </p:spPr>
        <p:txBody>
          <a:bodyPr>
            <a:normAutofit/>
          </a:bodyPr>
          <a:lstStyle/>
          <a:p>
            <a:r>
              <a:rPr lang="en-GB" b="1" dirty="0"/>
              <a:t>DCF</a:t>
            </a:r>
            <a:r>
              <a:rPr lang="en-GB" dirty="0"/>
              <a:t> valuation takes the value of </a:t>
            </a:r>
            <a:r>
              <a:rPr lang="en-GB" dirty="0" smtClean="0"/>
              <a:t>an asset </a:t>
            </a:r>
            <a:r>
              <a:rPr lang="en-GB" dirty="0"/>
              <a:t>to be the present value of </a:t>
            </a:r>
            <a:r>
              <a:rPr lang="en-GB" dirty="0" smtClean="0"/>
              <a:t>the expected </a:t>
            </a:r>
            <a:r>
              <a:rPr lang="en-GB" dirty="0"/>
              <a:t>cash flows on the asset.</a:t>
            </a:r>
          </a:p>
          <a:p>
            <a:r>
              <a:rPr lang="en-GB" dirty="0"/>
              <a:t> </a:t>
            </a:r>
            <a:r>
              <a:rPr lang="en-GB" b="1" dirty="0"/>
              <a:t>Philosophical basis</a:t>
            </a:r>
            <a:r>
              <a:rPr lang="en-GB" dirty="0"/>
              <a:t>:</a:t>
            </a:r>
          </a:p>
          <a:p>
            <a:pPr lvl="1">
              <a:buNone/>
            </a:pPr>
            <a:r>
              <a:rPr lang="en-GB" dirty="0"/>
              <a:t>– Intrinsic value of an asset can be </a:t>
            </a:r>
            <a:r>
              <a:rPr lang="en-GB" dirty="0" smtClean="0"/>
              <a:t>estimated from </a:t>
            </a:r>
            <a:r>
              <a:rPr lang="en-GB" dirty="0"/>
              <a:t>its characteristics: cash flows, </a:t>
            </a:r>
            <a:r>
              <a:rPr lang="en-GB" dirty="0" smtClean="0"/>
              <a:t>growth and </a:t>
            </a:r>
            <a:r>
              <a:rPr lang="en-GB" dirty="0"/>
              <a:t>risk</a:t>
            </a:r>
            <a:r>
              <a:rPr lang="en-GB" dirty="0" smtClean="0"/>
              <a:t>.</a:t>
            </a:r>
          </a:p>
          <a:p>
            <a:pPr>
              <a:buNone/>
            </a:pPr>
            <a:r>
              <a:rPr lang="en-GB" b="1" dirty="0"/>
              <a:t>DCF valuation - inputs</a:t>
            </a:r>
          </a:p>
          <a:p>
            <a:r>
              <a:rPr lang="en-GB" dirty="0"/>
              <a:t> A holding period typical of potential investors</a:t>
            </a:r>
          </a:p>
          <a:p>
            <a:r>
              <a:rPr lang="en-GB" dirty="0"/>
              <a:t> Explicit forecasts of cash flows during the life of the asset</a:t>
            </a:r>
          </a:p>
          <a:p>
            <a:pPr lvl="1"/>
            <a:r>
              <a:rPr lang="en-GB" dirty="0"/>
              <a:t> Rental rates</a:t>
            </a:r>
          </a:p>
          <a:p>
            <a:pPr lvl="1"/>
            <a:r>
              <a:rPr lang="en-GB" dirty="0"/>
              <a:t> Vacancy and collection rates (EGI)</a:t>
            </a:r>
          </a:p>
          <a:p>
            <a:pPr lvl="1"/>
            <a:r>
              <a:rPr lang="en-GB" dirty="0"/>
              <a:t>Operating Expenses (NOI)</a:t>
            </a:r>
          </a:p>
          <a:p>
            <a:pPr lvl="1"/>
            <a:r>
              <a:rPr lang="en-GB" dirty="0"/>
              <a:t>Cash flow from future selling price of the property</a:t>
            </a:r>
          </a:p>
          <a:p>
            <a:pPr lvl="1"/>
            <a:r>
              <a:rPr lang="en-GB" dirty="0"/>
              <a:t>The discount rate to apply to these cash flows to get present value</a:t>
            </a:r>
          </a:p>
          <a:p>
            <a:pPr lvl="1">
              <a:buNone/>
            </a:pP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16632"/>
            <a:ext cx="6512511" cy="1143000"/>
          </a:xfrm>
        </p:spPr>
        <p:txBody>
          <a:bodyPr>
            <a:normAutofit fontScale="90000"/>
          </a:bodyPr>
          <a:lstStyle/>
          <a:p>
            <a:r>
              <a:rPr lang="sv-SE" dirty="0" smtClean="0">
                <a:solidFill>
                  <a:srgbClr val="FF0000"/>
                </a:solidFill>
              </a:rPr>
              <a:t>Difference between the two methods</a:t>
            </a:r>
            <a:endParaRPr lang="en-GB" dirty="0">
              <a:solidFill>
                <a:srgbClr val="FF0000"/>
              </a:solidFill>
            </a:endParaRPr>
          </a:p>
        </p:txBody>
      </p:sp>
      <p:sp>
        <p:nvSpPr>
          <p:cNvPr id="3" name="Content Placeholder 2"/>
          <p:cNvSpPr>
            <a:spLocks noGrp="1"/>
          </p:cNvSpPr>
          <p:nvPr>
            <p:ph sz="quarter" idx="13"/>
          </p:nvPr>
        </p:nvSpPr>
        <p:spPr>
          <a:xfrm>
            <a:off x="251520" y="1484784"/>
            <a:ext cx="8712968" cy="5256584"/>
          </a:xfrm>
        </p:spPr>
        <p:txBody>
          <a:bodyPr>
            <a:noAutofit/>
          </a:bodyPr>
          <a:lstStyle/>
          <a:p>
            <a:r>
              <a:rPr lang="en-GB" sz="3200" dirty="0" smtClean="0"/>
              <a:t>The main difference </a:t>
            </a:r>
            <a:r>
              <a:rPr lang="en-GB" sz="3200" dirty="0"/>
              <a:t>between the </a:t>
            </a:r>
            <a:r>
              <a:rPr lang="en-GB" sz="3200" dirty="0" smtClean="0"/>
              <a:t>two  method is described as follows:</a:t>
            </a:r>
          </a:p>
          <a:p>
            <a:endParaRPr lang="en-GB" sz="3200" dirty="0"/>
          </a:p>
          <a:p>
            <a:r>
              <a:rPr lang="en-GB" sz="3200" dirty="0" smtClean="0"/>
              <a:t> Direct </a:t>
            </a:r>
            <a:r>
              <a:rPr lang="en-GB" sz="3200" dirty="0"/>
              <a:t>capitalisation you do </a:t>
            </a:r>
            <a:r>
              <a:rPr lang="en-GB" sz="3200" b="1" dirty="0" smtClean="0"/>
              <a:t>only one </a:t>
            </a:r>
            <a:r>
              <a:rPr lang="en-GB" sz="3200" b="1" dirty="0"/>
              <a:t>year </a:t>
            </a:r>
            <a:r>
              <a:rPr lang="en-GB" sz="3200" b="1" dirty="0" smtClean="0"/>
              <a:t>forecast</a:t>
            </a:r>
            <a:r>
              <a:rPr lang="en-GB" sz="3200" dirty="0" smtClean="0"/>
              <a:t>.</a:t>
            </a:r>
            <a:endParaRPr lang="en-GB" sz="3200" dirty="0"/>
          </a:p>
          <a:p>
            <a:r>
              <a:rPr lang="en-GB" sz="3200" dirty="0" smtClean="0"/>
              <a:t> </a:t>
            </a:r>
            <a:r>
              <a:rPr lang="en-GB" sz="3200" dirty="0"/>
              <a:t>DCF valuation you do </a:t>
            </a:r>
            <a:r>
              <a:rPr lang="en-GB" sz="3200" b="1" dirty="0"/>
              <a:t>a </a:t>
            </a:r>
            <a:r>
              <a:rPr lang="en-GB" sz="3200" b="1" dirty="0" smtClean="0"/>
              <a:t>multi-year forecast</a:t>
            </a:r>
            <a:r>
              <a:rPr lang="en-GB" sz="3200" dirty="0" smtClean="0"/>
              <a:t>.</a:t>
            </a:r>
            <a:endParaRPr lang="en-GB"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6512511" cy="1143000"/>
          </a:xfrm>
        </p:spPr>
        <p:txBody>
          <a:bodyPr/>
          <a:lstStyle/>
          <a:p>
            <a:r>
              <a:rPr lang="sv-SE" dirty="0" smtClean="0">
                <a:solidFill>
                  <a:srgbClr val="FF0000"/>
                </a:solidFill>
              </a:rPr>
              <a:t>How to reach at NOI ?</a:t>
            </a:r>
            <a:endParaRPr lang="en-GB" dirty="0">
              <a:solidFill>
                <a:srgbClr val="FF0000"/>
              </a:solidFill>
            </a:endParaRPr>
          </a:p>
        </p:txBody>
      </p:sp>
      <p:sp>
        <p:nvSpPr>
          <p:cNvPr id="3" name="Content Placeholder 2"/>
          <p:cNvSpPr>
            <a:spLocks noGrp="1"/>
          </p:cNvSpPr>
          <p:nvPr>
            <p:ph sz="quarter" idx="13"/>
          </p:nvPr>
        </p:nvSpPr>
        <p:spPr>
          <a:xfrm>
            <a:off x="467544" y="1124744"/>
            <a:ext cx="8424936" cy="5472608"/>
          </a:xfrm>
        </p:spPr>
        <p:txBody>
          <a:bodyPr>
            <a:normAutofit/>
          </a:bodyPr>
          <a:lstStyle/>
          <a:p>
            <a:pPr>
              <a:buNone/>
            </a:pPr>
            <a:r>
              <a:rPr lang="en-GB" b="1" dirty="0"/>
              <a:t>Potential Gross Income (rent roll)</a:t>
            </a:r>
          </a:p>
          <a:p>
            <a:r>
              <a:rPr lang="en-GB" dirty="0" smtClean="0"/>
              <a:t> </a:t>
            </a:r>
            <a:r>
              <a:rPr lang="en-GB" dirty="0"/>
              <a:t>Potential revenue if property were </a:t>
            </a:r>
            <a:r>
              <a:rPr lang="en-GB" dirty="0" smtClean="0"/>
              <a:t>fully rented </a:t>
            </a:r>
            <a:r>
              <a:rPr lang="en-GB" dirty="0"/>
              <a:t>out</a:t>
            </a:r>
          </a:p>
          <a:p>
            <a:r>
              <a:rPr lang="en-GB" dirty="0"/>
              <a:t>Two ways to compute PGI:</a:t>
            </a:r>
          </a:p>
          <a:p>
            <a:pPr>
              <a:buNone/>
            </a:pPr>
            <a:r>
              <a:rPr lang="en-GB" dirty="0" smtClean="0"/>
              <a:t>    1</a:t>
            </a:r>
            <a:r>
              <a:rPr lang="en-GB" dirty="0"/>
              <a:t>. </a:t>
            </a:r>
            <a:r>
              <a:rPr lang="en-GB" b="1" dirty="0"/>
              <a:t>PGI = (Nr of x-room units)*(monthly rent)*(12 </a:t>
            </a:r>
            <a:r>
              <a:rPr lang="en-GB" b="1" dirty="0" smtClean="0"/>
              <a:t>   months</a:t>
            </a:r>
            <a:r>
              <a:rPr lang="en-GB" b="1" dirty="0"/>
              <a:t>)</a:t>
            </a:r>
          </a:p>
          <a:p>
            <a:pPr>
              <a:buNone/>
            </a:pPr>
            <a:r>
              <a:rPr lang="en-GB" dirty="0" smtClean="0"/>
              <a:t>    2</a:t>
            </a:r>
            <a:r>
              <a:rPr lang="en-GB" dirty="0"/>
              <a:t>. </a:t>
            </a:r>
            <a:r>
              <a:rPr lang="en-GB" b="1" dirty="0"/>
              <a:t>PGI = (amount of rentable space)*(rent per unit of space)</a:t>
            </a:r>
          </a:p>
          <a:p>
            <a:r>
              <a:rPr lang="en-GB" dirty="0" smtClean="0"/>
              <a:t>For </a:t>
            </a:r>
            <a:r>
              <a:rPr lang="en-GB" dirty="0"/>
              <a:t>expired leases, rent projections must </a:t>
            </a:r>
            <a:r>
              <a:rPr lang="en-GB" dirty="0" smtClean="0"/>
              <a:t>be made</a:t>
            </a:r>
            <a:endParaRPr lang="en-GB" dirty="0"/>
          </a:p>
          <a:p>
            <a:pPr>
              <a:buNone/>
            </a:pPr>
            <a:r>
              <a:rPr lang="en-GB" dirty="0" smtClean="0"/>
              <a:t>   – </a:t>
            </a:r>
            <a:r>
              <a:rPr lang="en-GB" dirty="0"/>
              <a:t>Initial rent of subject property usually projected </a:t>
            </a:r>
            <a:r>
              <a:rPr lang="en-GB" dirty="0" smtClean="0"/>
              <a:t>to grow </a:t>
            </a:r>
            <a:r>
              <a:rPr lang="en-GB" dirty="0"/>
              <a:t>at inflation rate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1544</TotalTime>
  <Words>3441</Words>
  <Application>Microsoft Office PowerPoint</Application>
  <PresentationFormat>On-screen Show (4:3)</PresentationFormat>
  <Paragraphs>384</Paragraphs>
  <Slides>49</Slides>
  <Notes>49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1" baseType="lpstr">
      <vt:lpstr>Slipstream</vt:lpstr>
      <vt:lpstr>Slide</vt:lpstr>
      <vt:lpstr>Income Approach to Valuation</vt:lpstr>
      <vt:lpstr>Valuation Method-income approach</vt:lpstr>
      <vt:lpstr>Basis for the income approach </vt:lpstr>
      <vt:lpstr>Processes of income Approach</vt:lpstr>
      <vt:lpstr>Direct capitalisation </vt:lpstr>
      <vt:lpstr>Advantage  and problem of DC</vt:lpstr>
      <vt:lpstr>Discounted Cash Flow (DCF)</vt:lpstr>
      <vt:lpstr>Difference between the two methods</vt:lpstr>
      <vt:lpstr>How to reach at NOI ?</vt:lpstr>
      <vt:lpstr>Contract or market rent?</vt:lpstr>
      <vt:lpstr>Vacancy and collection losses </vt:lpstr>
      <vt:lpstr>Operating expenses</vt:lpstr>
      <vt:lpstr>Depreciation</vt:lpstr>
      <vt:lpstr>Capital expenditures</vt:lpstr>
      <vt:lpstr>Net Operating Income (NOI)</vt:lpstr>
      <vt:lpstr>PowerPoint Presentation</vt:lpstr>
      <vt:lpstr>PowerPoint Presentation</vt:lpstr>
      <vt:lpstr>PowerPoint Presentation</vt:lpstr>
      <vt:lpstr>PowerPoint Presentation</vt:lpstr>
      <vt:lpstr>PowerPoint Presentation</vt:lpstr>
      <vt:lpstr>PowerPoint Presentation</vt:lpstr>
      <vt:lpstr>Direct Capitalization</vt:lpstr>
      <vt:lpstr>PowerPoint Presentation</vt:lpstr>
      <vt:lpstr>Potential Gross Income Multiplier (PGIM)</vt:lpstr>
      <vt:lpstr>Effective Gross Income Multiplier (EGIM)</vt:lpstr>
      <vt:lpstr>Net Income Multiplier (NIM)</vt:lpstr>
      <vt:lpstr>PowerPoint Presentation</vt:lpstr>
      <vt:lpstr>Overall capitalization Rate</vt:lpstr>
      <vt:lpstr>PowerPoint Presentation</vt:lpstr>
      <vt:lpstr>Discounted cash flow tries to work out the value today, based on projections of all of the cash that it could make available to investors in the future.   It is described as "discounted" cash flow because of the principle of "time value of money“.</vt:lpstr>
      <vt:lpstr>In applying discounted cash flow model, the procedure used to convert these future economic benefits into present value is called discounting, and the required rate of return (or yield rate) is referred to as the discount rate. Discounting is a procedure used to convert periodic income, cash flows, and reversions into present value based on the concept that benefits received in the future are worth less than the same benefits received now.   </vt:lpstr>
      <vt:lpstr>The Overall Yield Rate (YO)  The overall yield rate (YO) is perhaps the most commonly used yield rate. It is the required rate of return on total invested capital and is used to discount the annual net income of the entire property and any income derived from the reversion into an indicator of total property value.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Using the table below, if we have a holding period of 5 years, and the terminal cap rate is 10%, what is the salvage value? The cash flow of the last projected year will stabilize and continue at the same rate for ever.  </vt:lpstr>
      <vt:lpstr>PowerPoint Presentation</vt:lpstr>
      <vt:lpstr>PowerPoint Presentation</vt:lpstr>
      <vt:lpstr>Discounted Cash Flow</vt:lpstr>
      <vt:lpstr>Continued........</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Approach to Valuation</dc:title>
  <dc:creator>wube</dc:creator>
  <cp:lastModifiedBy>hailemariam</cp:lastModifiedBy>
  <cp:revision>29</cp:revision>
  <dcterms:created xsi:type="dcterms:W3CDTF">2012-08-31T18:38:07Z</dcterms:created>
  <dcterms:modified xsi:type="dcterms:W3CDTF">2020-02-15T17:06:57Z</dcterms:modified>
</cp:coreProperties>
</file>