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94C82-584F-4404-85B5-0B5FAE3FD5CC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F77CF-F3F9-4185-B5EA-211B88D91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F77CF-F3F9-4185-B5EA-211B88D91A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Cadastral Surveying - </a:t>
            </a:r>
            <a:r>
              <a:rPr lang="en-US" b="1" dirty="0" err="1" smtClean="0"/>
              <a:t>Laad</a:t>
            </a:r>
            <a:r>
              <a:rPr lang="en-US" b="1" dirty="0" smtClean="0"/>
              <a:t> 333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Method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Project work  with continuous  individual </a:t>
            </a:r>
            <a:r>
              <a:rPr lang="en-US" dirty="0" smtClean="0"/>
              <a:t>assessment, presentation, report </a:t>
            </a:r>
            <a:r>
              <a:rPr lang="en-US" dirty="0" smtClean="0"/>
              <a:t>	30%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Quiz 						10%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Final Exam					60%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Required reference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Ghilani</a:t>
            </a:r>
            <a:r>
              <a:rPr lang="en-US" b="1" dirty="0" smtClean="0"/>
              <a:t> C. D. &amp; Wolf P. R.</a:t>
            </a:r>
            <a:r>
              <a:rPr lang="en-US" dirty="0" smtClean="0"/>
              <a:t> (2007) Elementary Surveying: An introduction to Geomatics.12</a:t>
            </a:r>
            <a:r>
              <a:rPr lang="en-US" baseline="30000" dirty="0" smtClean="0"/>
              <a:t>th</a:t>
            </a:r>
            <a:r>
              <a:rPr lang="en-US" dirty="0" smtClean="0"/>
              <a:t> edition, Pearson Prentice Hall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b="1" dirty="0" smtClean="0"/>
              <a:t>Cou</a:t>
            </a:r>
            <a:r>
              <a:rPr lang="en-US" b="1" dirty="0" smtClean="0"/>
              <a:t>rse Lecture Material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534400" cy="5105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Definition and benefit of cadastral survey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Planning procedure for cadastral surveying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Data capturing techniques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Content of cadastral map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Property formation procedures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Property description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Course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Describe  basic  principles, data collection and processing, and application of cadastral surveying </a:t>
            </a:r>
          </a:p>
          <a:p>
            <a:pPr lvl="0"/>
            <a:r>
              <a:rPr lang="en-US" dirty="0" smtClean="0"/>
              <a:t>Identify the advantage and disadvantages of data capturing techniques</a:t>
            </a:r>
          </a:p>
          <a:p>
            <a:pPr lvl="0"/>
            <a:r>
              <a:rPr lang="en-US" dirty="0" smtClean="0"/>
              <a:t>Prepare a cadastre map</a:t>
            </a:r>
          </a:p>
          <a:p>
            <a:pPr lvl="0"/>
            <a:r>
              <a:rPr lang="en-US" dirty="0" smtClean="0"/>
              <a:t>Write a property description for a given a area</a:t>
            </a:r>
          </a:p>
          <a:p>
            <a:pPr lvl="0"/>
            <a:r>
              <a:rPr lang="en-US" dirty="0" smtClean="0"/>
              <a:t>Practice on data collection and mapping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Lectures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930409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b="1" dirty="0" smtClean="0"/>
              <a:t>Introduction to Cadastre 		</a:t>
            </a:r>
          </a:p>
          <a:p>
            <a:pPr marL="633222" indent="-514350">
              <a:buFont typeface="+mj-lt"/>
              <a:buAutoNum type="arabicPeriod"/>
            </a:pPr>
            <a:r>
              <a:rPr lang="en-GB" b="1" dirty="0" smtClean="0"/>
              <a:t>Cadastral surveying procedures</a:t>
            </a:r>
            <a:endParaRPr lang="en-US" b="1" dirty="0" smtClean="0"/>
          </a:p>
          <a:p>
            <a:pPr marL="633222" indent="-514350">
              <a:buFont typeface="+mj-lt"/>
              <a:buAutoNum type="arabicPeriod"/>
            </a:pPr>
            <a:r>
              <a:rPr lang="en-US" b="1" dirty="0" smtClean="0"/>
              <a:t>Date capturing tech: GPS ,Total Station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b="1" dirty="0" smtClean="0"/>
              <a:t>Data capturing tech: photo and image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b="1" dirty="0" smtClean="0"/>
              <a:t>Cadastral Map</a:t>
            </a:r>
          </a:p>
          <a:p>
            <a:pPr marL="633222" indent="-514350">
              <a:buFont typeface="+mj-lt"/>
              <a:buAutoNum type="arabicPeriod"/>
            </a:pPr>
            <a:r>
              <a:rPr lang="en-US" b="1" dirty="0" smtClean="0"/>
              <a:t>Property Formation: Subdivision Survey 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b="1" dirty="0" smtClean="0"/>
              <a:t>Property Formation: Amalgamation and Re-allotment</a:t>
            </a:r>
          </a:p>
          <a:p>
            <a:pPr marL="633222" indent="-514350">
              <a:buFont typeface="+mj-lt"/>
              <a:buAutoNum type="arabicPeriod"/>
            </a:pPr>
            <a:r>
              <a:rPr lang="en-US" b="1" dirty="0" smtClean="0"/>
              <a:t>Property Description: Mates and bounds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b="1" dirty="0" smtClean="0"/>
              <a:t>Property Description: Block-and-lot system and Coordinates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Planning and Reconnaissance</a:t>
            </a:r>
            <a:endParaRPr lang="en-GB" dirty="0" smtClean="0"/>
          </a:p>
          <a:p>
            <a:endParaRPr lang="en-US" sz="2000" dirty="0" smtClean="0"/>
          </a:p>
          <a:p>
            <a:r>
              <a:rPr lang="en-US" dirty="0" smtClean="0"/>
              <a:t>Control establishment  - Total Station</a:t>
            </a:r>
          </a:p>
          <a:p>
            <a:endParaRPr lang="en-US" sz="2000" dirty="0" smtClean="0"/>
          </a:p>
          <a:p>
            <a:r>
              <a:rPr lang="en-US" dirty="0" smtClean="0"/>
              <a:t>Detail measurement </a:t>
            </a:r>
          </a:p>
          <a:p>
            <a:pPr lvl="3"/>
            <a:r>
              <a:rPr lang="en-US" dirty="0" smtClean="0"/>
              <a:t>Buildings - total station</a:t>
            </a:r>
          </a:p>
          <a:p>
            <a:pPr lvl="3"/>
            <a:r>
              <a:rPr lang="en-US" dirty="0" smtClean="0"/>
              <a:t>Roads, parcels and spot elevation (contouring) - RTK GPS</a:t>
            </a:r>
          </a:p>
          <a:p>
            <a:pPr lvl="3">
              <a:buNone/>
            </a:pPr>
            <a:endParaRPr lang="en-US" dirty="0" smtClean="0"/>
          </a:p>
          <a:p>
            <a:r>
              <a:rPr lang="en-US" dirty="0" smtClean="0"/>
              <a:t>Data downloading and preparation</a:t>
            </a:r>
          </a:p>
          <a:p>
            <a:endParaRPr lang="en-US" sz="2000" dirty="0" smtClean="0"/>
          </a:p>
          <a:p>
            <a:r>
              <a:rPr lang="en-US" dirty="0" smtClean="0"/>
              <a:t>Mapping</a:t>
            </a:r>
          </a:p>
          <a:p>
            <a:endParaRPr lang="en-US" dirty="0" smtClean="0"/>
          </a:p>
          <a:p>
            <a:r>
              <a:rPr lang="en-US" dirty="0" smtClean="0"/>
              <a:t>Printing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Area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600200"/>
            <a:ext cx="6629400" cy="524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Measurement includes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Electric Poles</a:t>
            </a:r>
          </a:p>
          <a:p>
            <a:endParaRPr lang="en-US" dirty="0" smtClean="0"/>
          </a:p>
          <a:p>
            <a:r>
              <a:rPr lang="en-US" dirty="0" smtClean="0"/>
              <a:t>Open land and river gorge</a:t>
            </a:r>
          </a:p>
          <a:p>
            <a:endParaRPr lang="en-US" dirty="0" smtClean="0"/>
          </a:p>
          <a:p>
            <a:r>
              <a:rPr lang="en-US" dirty="0" smtClean="0"/>
              <a:t>Road edges</a:t>
            </a:r>
          </a:p>
          <a:p>
            <a:endParaRPr lang="en-US" dirty="0" smtClean="0"/>
          </a:p>
          <a:p>
            <a:r>
              <a:rPr lang="en-US" dirty="0" smtClean="0"/>
              <a:t>Building corners</a:t>
            </a:r>
          </a:p>
          <a:p>
            <a:endParaRPr lang="en-US" dirty="0" smtClean="0"/>
          </a:p>
          <a:p>
            <a:r>
              <a:rPr lang="en-US" dirty="0" smtClean="0"/>
              <a:t>Spot elevation for topographic mapping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Leica</a:t>
            </a:r>
            <a:r>
              <a:rPr lang="en-US" dirty="0" smtClean="0"/>
              <a:t> Geo Office: for data downloading and preparation</a:t>
            </a:r>
          </a:p>
          <a:p>
            <a:endParaRPr lang="en-US" dirty="0" smtClean="0"/>
          </a:p>
          <a:p>
            <a:r>
              <a:rPr lang="en-US" dirty="0" err="1" smtClean="0"/>
              <a:t>ArcGIS</a:t>
            </a:r>
            <a:r>
              <a:rPr lang="en-US" dirty="0" smtClean="0"/>
              <a:t>: for mapping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5448"/>
            <a:ext cx="8991600" cy="1252728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List of Field Practice and Computer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1"/>
            <a:ext cx="8763000" cy="4625609"/>
          </a:xfrm>
        </p:spPr>
        <p:txBody>
          <a:bodyPr>
            <a:normAutofit/>
          </a:bodyPr>
          <a:lstStyle/>
          <a:p>
            <a:pPr lvl="0"/>
            <a:r>
              <a:rPr lang="en-US" sz="3000" dirty="0" smtClean="0"/>
              <a:t>Control point establishment -Total Station (Filed)</a:t>
            </a:r>
          </a:p>
          <a:p>
            <a:pPr lvl="0"/>
            <a:endParaRPr lang="en-US" sz="3000" dirty="0" smtClean="0"/>
          </a:p>
          <a:p>
            <a:pPr lvl="0"/>
            <a:r>
              <a:rPr lang="en-US" sz="3000" dirty="0" smtClean="0"/>
              <a:t>Detail measurement – RTK (Field)</a:t>
            </a:r>
          </a:p>
          <a:p>
            <a:pPr lvl="0"/>
            <a:endParaRPr lang="en-US" sz="3000" dirty="0" smtClean="0"/>
          </a:p>
          <a:p>
            <a:pPr lvl="0"/>
            <a:r>
              <a:rPr lang="en-US" sz="3000" dirty="0" smtClean="0"/>
              <a:t>Detail measurement – Total Station (Field)</a:t>
            </a:r>
          </a:p>
          <a:p>
            <a:pPr lvl="0"/>
            <a:endParaRPr lang="en-US" sz="3000" dirty="0" smtClean="0"/>
          </a:p>
          <a:p>
            <a:pPr lvl="0"/>
            <a:r>
              <a:rPr lang="en-US" sz="3000" dirty="0" smtClean="0"/>
              <a:t>Data Downloading and Processing (LAB)</a:t>
            </a:r>
          </a:p>
          <a:p>
            <a:pPr lvl="0"/>
            <a:endParaRPr lang="en-US" sz="3000" dirty="0" smtClean="0"/>
          </a:p>
          <a:p>
            <a:pPr lvl="0"/>
            <a:r>
              <a:rPr lang="en-US" sz="3000" dirty="0" smtClean="0"/>
              <a:t>Cadastral Mapping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</TotalTime>
  <Words>248</Words>
  <Application>Microsoft Office PowerPoint</Application>
  <PresentationFormat>On-screen Show (4:3)</PresentationFormat>
  <Paragraphs>91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Course Introduction</vt:lpstr>
      <vt:lpstr>Course Description</vt:lpstr>
      <vt:lpstr>Course Objectives:</vt:lpstr>
      <vt:lpstr>List of Lectures</vt:lpstr>
      <vt:lpstr>Project Work</vt:lpstr>
      <vt:lpstr>Project Area</vt:lpstr>
      <vt:lpstr>Detail Measurement includes</vt:lpstr>
      <vt:lpstr>Software</vt:lpstr>
      <vt:lpstr>List of Field Practice and Computer Lab</vt:lpstr>
      <vt:lpstr>Assessment Method </vt:lpstr>
      <vt:lpstr>Required reference book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Landijeg</dc:creator>
  <cp:lastModifiedBy>bdu</cp:lastModifiedBy>
  <cp:revision>11</cp:revision>
  <dcterms:created xsi:type="dcterms:W3CDTF">2006-08-16T00:00:00Z</dcterms:created>
  <dcterms:modified xsi:type="dcterms:W3CDTF">2011-12-05T18:32:11Z</dcterms:modified>
</cp:coreProperties>
</file>