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9"/>
  </p:notesMasterIdLst>
  <p:sldIdLst>
    <p:sldId id="256" r:id="rId2"/>
    <p:sldId id="257" r:id="rId3"/>
    <p:sldId id="263" r:id="rId4"/>
    <p:sldId id="264" r:id="rId5"/>
    <p:sldId id="258" r:id="rId6"/>
    <p:sldId id="260" r:id="rId7"/>
    <p:sldId id="259" r:id="rId8"/>
    <p:sldId id="261" r:id="rId9"/>
    <p:sldId id="262" r:id="rId10"/>
    <p:sldId id="271" r:id="rId11"/>
    <p:sldId id="268" r:id="rId12"/>
    <p:sldId id="269" r:id="rId13"/>
    <p:sldId id="270" r:id="rId14"/>
    <p:sldId id="265" r:id="rId15"/>
    <p:sldId id="266" r:id="rId16"/>
    <p:sldId id="267"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7D0738-818A-4940-B735-82FFA37C8E07}" type="datetimeFigureOut">
              <a:rPr lang="en-US" smtClean="0"/>
              <a:pPr/>
              <a:t>3/19/2015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035299-2E3A-4A29-80A6-12E2CFA7E1A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35299-2E3A-4A29-80A6-12E2CFA7E1A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35299-2E3A-4A29-80A6-12E2CFA7E1A6}"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35299-2E3A-4A29-80A6-12E2CFA7E1A6}"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35299-2E3A-4A29-80A6-12E2CFA7E1A6}"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35299-2E3A-4A29-80A6-12E2CFA7E1A6}"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35299-2E3A-4A29-80A6-12E2CFA7E1A6}"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35299-2E3A-4A29-80A6-12E2CFA7E1A6}"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35299-2E3A-4A29-80A6-12E2CFA7E1A6}"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35299-2E3A-4A29-80A6-12E2CFA7E1A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35299-2E3A-4A29-80A6-12E2CFA7E1A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35299-2E3A-4A29-80A6-12E2CFA7E1A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35299-2E3A-4A29-80A6-12E2CFA7E1A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35299-2E3A-4A29-80A6-12E2CFA7E1A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35299-2E3A-4A29-80A6-12E2CFA7E1A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35299-2E3A-4A29-80A6-12E2CFA7E1A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3/19/2015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3/19/2015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3/19/2015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3/19/2015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3/19/2015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3/19/2015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3/19/2015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3/19/2015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0000"/>
                </a:solidFill>
              </a:rPr>
              <a:t>Cadastral Surveying </a:t>
            </a:r>
            <a:r>
              <a:rPr lang="en-US" dirty="0" smtClean="0"/>
              <a:t/>
            </a:r>
            <a:br>
              <a:rPr lang="en-US" dirty="0" smtClean="0"/>
            </a:br>
            <a:endParaRPr lang="en-US" dirty="0"/>
          </a:p>
        </p:txBody>
      </p:sp>
      <p:sp>
        <p:nvSpPr>
          <p:cNvPr id="3" name="Subtitle 2"/>
          <p:cNvSpPr>
            <a:spLocks noGrp="1"/>
          </p:cNvSpPr>
          <p:nvPr>
            <p:ph type="subTitle" idx="1"/>
          </p:nvPr>
        </p:nvSpPr>
        <p:spPr>
          <a:xfrm>
            <a:off x="1371600" y="2819400"/>
            <a:ext cx="6400800" cy="533400"/>
          </a:xfrm>
        </p:spPr>
        <p:txBody>
          <a:bodyPr/>
          <a:lstStyle/>
          <a:p>
            <a:r>
              <a:rPr lang="en-US" dirty="0" smtClean="0">
                <a:solidFill>
                  <a:srgbClr val="002060"/>
                </a:solidFill>
              </a:rPr>
              <a:t>Introduction</a:t>
            </a:r>
            <a:endParaRPr lang="en-US" dirty="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lvl="0"/>
            <a:r>
              <a:rPr lang="en-US" dirty="0" smtClean="0"/>
              <a:t>primary function (e.g. supporting taxation, </a:t>
            </a:r>
            <a:r>
              <a:rPr lang="en-US" dirty="0" err="1" smtClean="0"/>
              <a:t>conveyancing</a:t>
            </a:r>
            <a:r>
              <a:rPr lang="en-US" dirty="0" smtClean="0"/>
              <a:t>, land distribution, or multipurpose land management activities); </a:t>
            </a:r>
            <a:endParaRPr lang="en-GB" dirty="0" smtClean="0"/>
          </a:p>
          <a:p>
            <a:pPr lvl="0"/>
            <a:r>
              <a:rPr lang="en-US" dirty="0" smtClean="0"/>
              <a:t>the types of rights recorded (e.g. private ownership, use rights, mineral leases); </a:t>
            </a:r>
            <a:endParaRPr lang="en-GB" dirty="0" smtClean="0"/>
          </a:p>
          <a:p>
            <a:pPr lvl="0"/>
            <a:r>
              <a:rPr lang="en-US" dirty="0" smtClean="0"/>
              <a:t>the degree of state responsibility in ensuring the accuracy and reliability of the data (e.g. complete state mandate, shared public and private responsibility); </a:t>
            </a:r>
            <a:endParaRPr lang="en-GB" dirty="0" smtClean="0"/>
          </a:p>
          <a:p>
            <a:pPr lvl="0"/>
            <a:r>
              <a:rPr lang="en-US" dirty="0" smtClean="0"/>
              <a:t>location and jurisdiction (e.g. urban and rural Cadastres; </a:t>
            </a:r>
            <a:r>
              <a:rPr lang="en-US" dirty="0" err="1" smtClean="0"/>
              <a:t>centralised</a:t>
            </a:r>
            <a:r>
              <a:rPr lang="en-US" dirty="0" smtClean="0"/>
              <a:t> and </a:t>
            </a:r>
            <a:r>
              <a:rPr lang="en-US" dirty="0" err="1" smtClean="0"/>
              <a:t>decentralised</a:t>
            </a:r>
            <a:r>
              <a:rPr lang="en-US" dirty="0" smtClean="0"/>
              <a:t> Cadastres); </a:t>
            </a:r>
            <a:endParaRPr lang="en-GB" dirty="0" smtClean="0"/>
          </a:p>
          <a:p>
            <a:pPr lvl="0"/>
            <a:r>
              <a:rPr lang="en-US" dirty="0" smtClean="0"/>
              <a:t>the many ways in which information about the parcels is collected ( e.g. ground surveys tied to geodetic control, uncoordinated ground surveys and measurements, aerial photography, digitizing existing historical records, etc.) </a:t>
            </a:r>
            <a:endParaRPr lang="en-GB" dirty="0" smtClean="0"/>
          </a:p>
          <a:p>
            <a:endParaRPr lang="en-GB" dirty="0"/>
          </a:p>
        </p:txBody>
      </p:sp>
      <p:sp>
        <p:nvSpPr>
          <p:cNvPr id="3" name="Title 2"/>
          <p:cNvSpPr>
            <a:spLocks noGrp="1"/>
          </p:cNvSpPr>
          <p:nvPr>
            <p:ph type="title"/>
          </p:nvPr>
        </p:nvSpPr>
        <p:spPr/>
        <p:txBody>
          <a:bodyPr/>
          <a:lstStyle/>
          <a:p>
            <a:r>
              <a:rPr lang="en-US" dirty="0" smtClean="0"/>
              <a:t>Classification of cadastre </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t>a) Fiscal cadastre </a:t>
            </a:r>
          </a:p>
          <a:p>
            <a:endParaRPr lang="en-US" b="1" dirty="0" smtClean="0"/>
          </a:p>
          <a:p>
            <a:pPr>
              <a:buNone/>
            </a:pPr>
            <a:r>
              <a:rPr lang="en-US" dirty="0" smtClean="0"/>
              <a:t>   It records information for the purpose of property valuation and land taxation. Here, the basic information needed is location and value of the parcel. In this regard, there must be some sort of agreed upon valuation method that help determine the value of a parcel.</a:t>
            </a:r>
          </a:p>
        </p:txBody>
      </p:sp>
      <p:sp>
        <p:nvSpPr>
          <p:cNvPr id="2" name="Title 1"/>
          <p:cNvSpPr>
            <a:spLocks noGrp="1"/>
          </p:cNvSpPr>
          <p:nvPr>
            <p:ph type="title"/>
          </p:nvPr>
        </p:nvSpPr>
        <p:spPr/>
        <p:txBody>
          <a:bodyPr/>
          <a:lstStyle/>
          <a:p>
            <a:r>
              <a:rPr lang="en-US" dirty="0" smtClean="0"/>
              <a:t>Types of Cadastre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b="1" dirty="0" smtClean="0"/>
              <a:t>b) Legal cadastre </a:t>
            </a:r>
          </a:p>
          <a:p>
            <a:pPr algn="just"/>
            <a:r>
              <a:rPr lang="en-US" dirty="0" smtClean="0"/>
              <a:t>It is a register aiming at identifying the legal owner and exact boundaries of the parcel. To establish legal cadastre it requires delineation of boundaries of the given parcel through surveying and mapping and thereby provision of legal rights. In this respect, legal cadastre is helpful in:</a:t>
            </a:r>
          </a:p>
          <a:p>
            <a:pPr marL="1254125" indent="-273050">
              <a:buNone/>
            </a:pPr>
            <a:r>
              <a:rPr lang="en-US" dirty="0" smtClean="0"/>
              <a:t>1. Defining property rights;</a:t>
            </a:r>
          </a:p>
          <a:p>
            <a:pPr marL="1254125" indent="-273050">
              <a:buNone/>
            </a:pPr>
            <a:r>
              <a:rPr lang="en-US" dirty="0" smtClean="0"/>
              <a:t>2. Describing the extent of property rights;</a:t>
            </a:r>
          </a:p>
          <a:p>
            <a:pPr marL="1254125" indent="-273050">
              <a:buNone/>
            </a:pPr>
            <a:r>
              <a:rPr lang="en-US" dirty="0" smtClean="0"/>
              <a:t>3. Supporting land transfer; and</a:t>
            </a:r>
          </a:p>
          <a:p>
            <a:pPr marL="1254125" indent="-273050">
              <a:buNone/>
            </a:pPr>
            <a:r>
              <a:rPr lang="en-US" dirty="0" smtClean="0"/>
              <a:t>4. Providing evidence of ownership.</a:t>
            </a:r>
          </a:p>
          <a:p>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b="1" dirty="0" smtClean="0"/>
              <a:t>c) Multi-purpose cadastre </a:t>
            </a:r>
          </a:p>
          <a:p>
            <a:pPr algn="just"/>
            <a:r>
              <a:rPr lang="en-US" dirty="0" smtClean="0"/>
              <a:t>It is a relatively new approach of land information system which is reported to have been introduced after the Second World War. This land register system incorporates all the necessary information, at one source, which among others are information related to legal and fiscal cadastre, land use, buildings, infrastructures of under ground and overhead constructions, soil and other aspects of the given parcel. In many respects, multi-purpose cadastre seems to be an important type of land information system for it provides </a:t>
            </a:r>
            <a:r>
              <a:rPr lang="en-US" dirty="0" smtClean="0"/>
              <a:t>multitudes </a:t>
            </a:r>
            <a:r>
              <a:rPr lang="en-US" dirty="0" smtClean="0"/>
              <a:t>of information related to a given parcel.</a:t>
            </a:r>
          </a:p>
          <a:p>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5376672"/>
          </a:xfrm>
        </p:spPr>
        <p:txBody>
          <a:bodyPr>
            <a:normAutofit fontScale="92500"/>
          </a:bodyPr>
          <a:lstStyle/>
          <a:p>
            <a:r>
              <a:rPr lang="en-US" dirty="0" smtClean="0"/>
              <a:t>Facilitating efficient and safe land transaction;</a:t>
            </a:r>
          </a:p>
          <a:p>
            <a:r>
              <a:rPr lang="en-US" dirty="0" smtClean="0"/>
              <a:t>Providing security and protection</a:t>
            </a:r>
          </a:p>
          <a:p>
            <a:r>
              <a:rPr lang="en-US" dirty="0" smtClean="0"/>
              <a:t>Minimizing </a:t>
            </a:r>
            <a:r>
              <a:rPr lang="en-US" dirty="0" smtClean="0"/>
              <a:t>disputes </a:t>
            </a:r>
            <a:r>
              <a:rPr lang="en-US" dirty="0" smtClean="0"/>
              <a:t>and litigations of land</a:t>
            </a:r>
          </a:p>
          <a:p>
            <a:r>
              <a:rPr lang="en-US" dirty="0" smtClean="0"/>
              <a:t>Serving as a tool for assessing and taxing land</a:t>
            </a:r>
          </a:p>
          <a:p>
            <a:r>
              <a:rPr lang="en-US" dirty="0" smtClean="0"/>
              <a:t>Providing the necessary information for planning purposes</a:t>
            </a:r>
          </a:p>
          <a:p>
            <a:r>
              <a:rPr lang="en-US" dirty="0" smtClean="0"/>
              <a:t>Managing environmental issues;</a:t>
            </a:r>
          </a:p>
          <a:p>
            <a:r>
              <a:rPr lang="en-US" dirty="0" smtClean="0"/>
              <a:t>Facilitating the implementation of land reform when necessary.</a:t>
            </a:r>
          </a:p>
          <a:p>
            <a:r>
              <a:rPr lang="en-US" dirty="0" smtClean="0"/>
              <a:t>Registering and carrying out inventory of heritages which are found in urban centers; and</a:t>
            </a:r>
          </a:p>
          <a:p>
            <a:r>
              <a:rPr lang="en-US" dirty="0" smtClean="0"/>
              <a:t>Registering tourist facilities</a:t>
            </a:r>
            <a:endParaRPr lang="en-US" dirty="0"/>
          </a:p>
        </p:txBody>
      </p:sp>
      <p:sp>
        <p:nvSpPr>
          <p:cNvPr id="2" name="Title 1"/>
          <p:cNvSpPr>
            <a:spLocks noGrp="1"/>
          </p:cNvSpPr>
          <p:nvPr>
            <p:ph type="title"/>
          </p:nvPr>
        </p:nvSpPr>
        <p:spPr/>
        <p:txBody>
          <a:bodyPr/>
          <a:lstStyle/>
          <a:p>
            <a:r>
              <a:rPr lang="en-US" b="1" i="1" dirty="0" smtClean="0"/>
              <a:t>SIGNIFICANCE OF CADASTRE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By the end of 1907 </a:t>
            </a:r>
            <a:r>
              <a:rPr lang="en-US" dirty="0" err="1" smtClean="0"/>
              <a:t>Menelik</a:t>
            </a:r>
            <a:r>
              <a:rPr lang="en-US" dirty="0" smtClean="0"/>
              <a:t> II declared the country's first urban land- related proclamation.</a:t>
            </a:r>
          </a:p>
          <a:p>
            <a:r>
              <a:rPr lang="en-US" dirty="0" smtClean="0"/>
              <a:t>The French are reported to have initiated cadastral works in Addis Ababa in the 1920s.</a:t>
            </a:r>
          </a:p>
          <a:p>
            <a:r>
              <a:rPr lang="en-US" dirty="0" smtClean="0"/>
              <a:t>Ethiopian Mapping Agency (EMA) established in 1954</a:t>
            </a:r>
          </a:p>
          <a:p>
            <a:r>
              <a:rPr lang="en-US" dirty="0" smtClean="0"/>
              <a:t>Since the 1960s the Authority has begun production of large scale maps for town planning.</a:t>
            </a:r>
          </a:p>
          <a:p>
            <a:r>
              <a:rPr lang="en-US" dirty="0" smtClean="0"/>
              <a:t>In 1985 the Addis Ababa city administration launched cadastral project with the core objective of registering property for taxation purpose.</a:t>
            </a:r>
            <a:endParaRPr lang="en-US" dirty="0"/>
          </a:p>
        </p:txBody>
      </p:sp>
      <p:sp>
        <p:nvSpPr>
          <p:cNvPr id="2" name="Title 1"/>
          <p:cNvSpPr>
            <a:spLocks noGrp="1"/>
          </p:cNvSpPr>
          <p:nvPr>
            <p:ph type="title"/>
          </p:nvPr>
        </p:nvSpPr>
        <p:spPr/>
        <p:txBody>
          <a:bodyPr>
            <a:noAutofit/>
          </a:bodyPr>
          <a:lstStyle/>
          <a:p>
            <a:r>
              <a:rPr lang="en-US" sz="2800" b="1" dirty="0" smtClean="0">
                <a:solidFill>
                  <a:schemeClr val="tx1"/>
                </a:solidFill>
              </a:rPr>
              <a:t>Land Registration and Mapping in Ethiopia</a:t>
            </a:r>
            <a:endParaRPr lang="en-US" sz="2800"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Introduction of  modern cadastral system in some major regional towns of the country -piloted cadastral projects in four regional capitals namely: </a:t>
            </a:r>
            <a:r>
              <a:rPr lang="en-US" dirty="0" err="1" smtClean="0"/>
              <a:t>Mekelle</a:t>
            </a:r>
            <a:r>
              <a:rPr lang="en-US" dirty="0" smtClean="0"/>
              <a:t>, </a:t>
            </a:r>
            <a:r>
              <a:rPr lang="en-US" dirty="0" err="1" smtClean="0"/>
              <a:t>Bahirdar</a:t>
            </a:r>
            <a:r>
              <a:rPr lang="en-US" dirty="0" smtClean="0"/>
              <a:t>, </a:t>
            </a:r>
            <a:r>
              <a:rPr lang="en-US" dirty="0" err="1" smtClean="0"/>
              <a:t>Awassa</a:t>
            </a:r>
            <a:r>
              <a:rPr lang="en-US" dirty="0" smtClean="0"/>
              <a:t> and </a:t>
            </a:r>
            <a:r>
              <a:rPr lang="en-US" dirty="0" err="1" smtClean="0"/>
              <a:t>Adama</a:t>
            </a:r>
            <a:r>
              <a:rPr lang="en-US" dirty="0" smtClean="0"/>
              <a:t>. </a:t>
            </a:r>
          </a:p>
          <a:p>
            <a:r>
              <a:rPr lang="en-US" dirty="0" smtClean="0"/>
              <a:t>In 1998 in </a:t>
            </a:r>
            <a:r>
              <a:rPr lang="en-US" dirty="0" err="1" smtClean="0"/>
              <a:t>Mekelle</a:t>
            </a:r>
            <a:r>
              <a:rPr lang="en-US" dirty="0" smtClean="0"/>
              <a:t>, in 1999 </a:t>
            </a:r>
            <a:r>
              <a:rPr lang="en-US" dirty="0" err="1" smtClean="0"/>
              <a:t>Bahirdar</a:t>
            </a:r>
            <a:r>
              <a:rPr lang="en-US" dirty="0" smtClean="0"/>
              <a:t> and </a:t>
            </a:r>
            <a:r>
              <a:rPr lang="en-US" dirty="0" err="1" smtClean="0"/>
              <a:t>Awassa</a:t>
            </a:r>
            <a:r>
              <a:rPr lang="en-US" dirty="0" smtClean="0"/>
              <a:t>, and in 2000 in </a:t>
            </a:r>
            <a:r>
              <a:rPr lang="en-US" dirty="0" err="1" smtClean="0"/>
              <a:t>Adama</a:t>
            </a:r>
            <a:r>
              <a:rPr lang="en-US" dirty="0" smtClean="0"/>
              <a:t>. </a:t>
            </a:r>
          </a:p>
          <a:p>
            <a:r>
              <a:rPr lang="en-US" dirty="0" smtClean="0"/>
              <a:t>These projects have been launched with the intention of establishing multi- purpose cadastre that could be updated constantly. By doing so municipalities could be able in establishing up-to-date data -base system which would be instrumental in managing their resources efficiently.</a:t>
            </a:r>
            <a:endParaRPr lang="en-US" dirty="0"/>
          </a:p>
        </p:txBody>
      </p:sp>
      <p:sp>
        <p:nvSpPr>
          <p:cNvPr id="2" name="Title 1"/>
          <p:cNvSpPr>
            <a:spLocks noGrp="1"/>
          </p:cNvSpPr>
          <p:nvPr>
            <p:ph type="title"/>
          </p:nvPr>
        </p:nvSpPr>
        <p:spPr/>
        <p:txBody>
          <a:bodyPr/>
          <a:lstStyle/>
          <a:p>
            <a:r>
              <a:rPr lang="en-US" dirty="0" smtClean="0"/>
              <a:t>History cont’d</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US" dirty="0" smtClean="0"/>
              <a:t>Discuss </a:t>
            </a:r>
            <a:r>
              <a:rPr lang="en-US" dirty="0" smtClean="0"/>
              <a:t>and report real </a:t>
            </a:r>
            <a:r>
              <a:rPr lang="en-US" dirty="0" smtClean="0"/>
              <a:t>practice of cadastre system </a:t>
            </a:r>
            <a:r>
              <a:rPr lang="en-US" dirty="0" smtClean="0"/>
              <a:t>in </a:t>
            </a:r>
            <a:r>
              <a:rPr lang="en-US" dirty="0" smtClean="0"/>
              <a:t>your town, city or Keble </a:t>
            </a:r>
            <a:endParaRPr lang="en-GB" dirty="0" smtClean="0"/>
          </a:p>
          <a:p>
            <a:pPr>
              <a:buNone/>
            </a:pPr>
            <a:endParaRPr lang="en-GB" dirty="0" smtClean="0"/>
          </a:p>
          <a:p>
            <a:r>
              <a:rPr lang="en-GB" dirty="0" smtClean="0"/>
              <a:t>Discuss and report a cadastre system on the period of </a:t>
            </a:r>
            <a:r>
              <a:rPr lang="en-GB" dirty="0" err="1" smtClean="0"/>
              <a:t>d</a:t>
            </a:r>
            <a:r>
              <a:rPr lang="en-GB" dirty="0" err="1" smtClean="0"/>
              <a:t>erg</a:t>
            </a:r>
            <a:r>
              <a:rPr lang="en-GB" dirty="0" smtClean="0"/>
              <a:t> regime and the government on the power now.</a:t>
            </a:r>
            <a:endParaRPr lang="en-GB" dirty="0"/>
          </a:p>
        </p:txBody>
      </p:sp>
      <p:sp>
        <p:nvSpPr>
          <p:cNvPr id="3" name="Title 2"/>
          <p:cNvSpPr>
            <a:spLocks noGrp="1"/>
          </p:cNvSpPr>
          <p:nvPr>
            <p:ph type="title"/>
          </p:nvPr>
        </p:nvSpPr>
        <p:spPr/>
        <p:txBody>
          <a:bodyPr/>
          <a:lstStyle/>
          <a:p>
            <a:r>
              <a:rPr lang="en-GB" dirty="0" smtClean="0"/>
              <a:t>Peer group assignment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cadastre</a:t>
            </a:r>
            <a:r>
              <a:rPr lang="en-US" b="1" dirty="0" smtClean="0"/>
              <a:t> </a:t>
            </a:r>
            <a:r>
              <a:rPr lang="en-US" dirty="0" smtClean="0"/>
              <a:t>is normally a parcel based, and up-to-date land information system containing a record of interests in land (e.g. rights, restrictions and responsibilities). </a:t>
            </a:r>
          </a:p>
          <a:p>
            <a:endParaRPr lang="en-US" dirty="0" smtClean="0"/>
          </a:p>
          <a:p>
            <a:r>
              <a:rPr lang="en-US" dirty="0" smtClean="0"/>
              <a:t>A </a:t>
            </a:r>
            <a:r>
              <a:rPr lang="en-US" i="1" dirty="0" smtClean="0"/>
              <a:t>cadastre,</a:t>
            </a:r>
            <a:r>
              <a:rPr lang="en-US" dirty="0" smtClean="0"/>
              <a:t> historically, has meant a record of land parcels, similar in meaning to tax maps. </a:t>
            </a:r>
          </a:p>
        </p:txBody>
      </p:sp>
      <p:sp>
        <p:nvSpPr>
          <p:cNvPr id="2" name="Title 1"/>
          <p:cNvSpPr>
            <a:spLocks noGrp="1"/>
          </p:cNvSpPr>
          <p:nvPr>
            <p:ph type="title"/>
          </p:nvPr>
        </p:nvSpPr>
        <p:spPr/>
        <p:txBody>
          <a:bodyPr/>
          <a:lstStyle/>
          <a:p>
            <a:r>
              <a:rPr lang="en-US" dirty="0" smtClean="0"/>
              <a:t>Cadastre - Definition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Cadastral surveying is the discipline of land surveying that relates to the laws of land ownership and the definition of property boundaries. </a:t>
            </a:r>
          </a:p>
          <a:p>
            <a:r>
              <a:rPr lang="en-US" dirty="0" smtClean="0"/>
              <a:t>It involves interpreting and advising on boundary locations, on the status of land ownership and on the rights, restrictions and interests in property, as well as the recording of such information for use on plans, maps, etc.</a:t>
            </a:r>
          </a:p>
          <a:p>
            <a:r>
              <a:rPr lang="en-US" dirty="0" smtClean="0"/>
              <a:t> It also involves the physical delineation of property boundaries and determination of dimensions, areas and certain rights associated with properties, whether they are on land, water or defined by natural or artificial features.</a:t>
            </a:r>
            <a:endParaRPr lang="en-US" dirty="0"/>
          </a:p>
        </p:txBody>
      </p:sp>
      <p:sp>
        <p:nvSpPr>
          <p:cNvPr id="2" name="Title 1"/>
          <p:cNvSpPr>
            <a:spLocks noGrp="1"/>
          </p:cNvSpPr>
          <p:nvPr>
            <p:ph type="title"/>
          </p:nvPr>
        </p:nvSpPr>
        <p:spPr/>
        <p:txBody>
          <a:bodyPr/>
          <a:lstStyle/>
          <a:p>
            <a:r>
              <a:rPr lang="en-US" dirty="0" smtClean="0"/>
              <a:t>Cadastral Surveying</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Cadastral surveys are generally performed to subdivide land into parcels for ownership under a land title and to re-establish boundaries of previously surveyed properties to determine the physical extent of ownership or to facilitate the transfer of the property title.</a:t>
            </a:r>
          </a:p>
          <a:p>
            <a:r>
              <a:rPr lang="en-US" dirty="0" smtClean="0"/>
              <a:t>Cadastral surveys are used to document land ownership, by the production of documents, diagrams, sketches</a:t>
            </a:r>
            <a:r>
              <a:rPr lang="en-US" smtClean="0"/>
              <a:t>, plans, </a:t>
            </a:r>
            <a:r>
              <a:rPr lang="en-US" dirty="0" smtClean="0"/>
              <a:t>charts, and maps.</a:t>
            </a:r>
            <a:endParaRPr lang="en-US" dirty="0"/>
          </a:p>
        </p:txBody>
      </p:sp>
      <p:sp>
        <p:nvSpPr>
          <p:cNvPr id="2" name="Title 1"/>
          <p:cNvSpPr>
            <a:spLocks noGrp="1"/>
          </p:cNvSpPr>
          <p:nvPr>
            <p:ph type="title"/>
          </p:nvPr>
        </p:nvSpPr>
        <p:spPr/>
        <p:txBody>
          <a:bodyPr/>
          <a:lstStyle/>
          <a:p>
            <a:r>
              <a:rPr lang="en-US" dirty="0" smtClean="0"/>
              <a:t>Cadastral surveying cont’d</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 geometric description of land parcels linked to other records describing the nature of the interests the ownership or control of those interests and often the value of the parcel and its improvements. </a:t>
            </a:r>
          </a:p>
          <a:p>
            <a:endParaRPr lang="en-US" dirty="0"/>
          </a:p>
        </p:txBody>
      </p:sp>
      <p:sp>
        <p:nvSpPr>
          <p:cNvPr id="2" name="Title 1"/>
          <p:cNvSpPr>
            <a:spLocks noGrp="1"/>
          </p:cNvSpPr>
          <p:nvPr>
            <p:ph type="title"/>
          </p:nvPr>
        </p:nvSpPr>
        <p:spPr/>
        <p:txBody>
          <a:bodyPr/>
          <a:lstStyle/>
          <a:p>
            <a:r>
              <a:rPr lang="en-US" dirty="0" smtClean="0"/>
              <a:t>Cadastre includes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Real property ownership is not the ownership of land; it is the designation as the authority to control an area. It is the ownership of “rights.”</a:t>
            </a:r>
          </a:p>
          <a:p>
            <a:endParaRPr lang="en-US" dirty="0" smtClean="0"/>
          </a:p>
          <a:p>
            <a:r>
              <a:rPr lang="en-US" dirty="0" smtClean="0"/>
              <a:t>The right to build upon, improve, inhabit, cultivate, deny access to others, and countless other rights are what is owned.</a:t>
            </a:r>
            <a:endParaRPr lang="en-US" dirty="0"/>
          </a:p>
        </p:txBody>
      </p:sp>
      <p:sp>
        <p:nvSpPr>
          <p:cNvPr id="2" name="Title 1"/>
          <p:cNvSpPr>
            <a:spLocks noGrp="1"/>
          </p:cNvSpPr>
          <p:nvPr>
            <p:ph type="title"/>
          </p:nvPr>
        </p:nvSpPr>
        <p:spPr/>
        <p:txBody>
          <a:bodyPr/>
          <a:lstStyle/>
          <a:p>
            <a:r>
              <a:rPr lang="en-US" dirty="0" smtClean="0"/>
              <a:t>Ownership</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collection of papers, recordings, and other documents that describe a transfer of the titled rights to a real property parcel are often referred to as the </a:t>
            </a:r>
            <a:r>
              <a:rPr lang="en-US" i="1" dirty="0" smtClean="0"/>
              <a:t>title.</a:t>
            </a:r>
            <a:endParaRPr lang="en-US" dirty="0"/>
          </a:p>
        </p:txBody>
      </p:sp>
      <p:sp>
        <p:nvSpPr>
          <p:cNvPr id="2" name="Title 1"/>
          <p:cNvSpPr>
            <a:spLocks noGrp="1"/>
          </p:cNvSpPr>
          <p:nvPr>
            <p:ph type="title"/>
          </p:nvPr>
        </p:nvSpPr>
        <p:spPr/>
        <p:txBody>
          <a:bodyPr/>
          <a:lstStyle/>
          <a:p>
            <a:r>
              <a:rPr lang="en-US" dirty="0" smtClean="0"/>
              <a:t>Title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A deed is the written instrument that describes the assignment of the rights that are “owned” and the geographical limits of that assignment.</a:t>
            </a:r>
          </a:p>
          <a:p>
            <a:r>
              <a:rPr lang="en-US" dirty="0" smtClean="0"/>
              <a:t>A deed is not the same as a title, although the words are often used interchangeably.</a:t>
            </a:r>
          </a:p>
          <a:p>
            <a:r>
              <a:rPr lang="en-US" dirty="0" smtClean="0"/>
              <a:t>Although the limits of the rights of real property ownership are invisible, they must be identifiable. Every deed must communicate what rights are owned and where the boundaries or limits of those rights are.</a:t>
            </a:r>
          </a:p>
          <a:p>
            <a:r>
              <a:rPr lang="en-US" dirty="0" smtClean="0"/>
              <a:t> It is folly to attempt to transfer rights in real property without adequately identifying and communicating the location of the limits of the rights </a:t>
            </a:r>
            <a:r>
              <a:rPr lang="en-US" dirty="0" smtClean="0"/>
              <a:t>conveyed.</a:t>
            </a:r>
            <a:endParaRPr lang="en-US" dirty="0"/>
          </a:p>
        </p:txBody>
      </p:sp>
      <p:sp>
        <p:nvSpPr>
          <p:cNvPr id="2" name="Title 1"/>
          <p:cNvSpPr>
            <a:spLocks noGrp="1"/>
          </p:cNvSpPr>
          <p:nvPr>
            <p:ph type="title"/>
          </p:nvPr>
        </p:nvSpPr>
        <p:spPr/>
        <p:txBody>
          <a:bodyPr/>
          <a:lstStyle/>
          <a:p>
            <a:r>
              <a:rPr lang="en-US" dirty="0" smtClean="0"/>
              <a:t>DEED</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East</a:t>
            </a:r>
          </a:p>
          <a:p>
            <a:r>
              <a:rPr lang="en-US" dirty="0" smtClean="0"/>
              <a:t>North</a:t>
            </a:r>
          </a:p>
          <a:p>
            <a:pPr>
              <a:buNone/>
            </a:pPr>
            <a:endParaRPr lang="en-US" dirty="0" smtClean="0"/>
          </a:p>
          <a:p>
            <a:r>
              <a:rPr lang="en-US" dirty="0" smtClean="0"/>
              <a:t>Corners: Instead of defining the boundaries of the parcel by marking each step of a walking man, the end points of each side could be marked and the boundary could be defined as a straight land line </a:t>
            </a:r>
            <a:r>
              <a:rPr lang="en-US" i="1" dirty="0" smtClean="0"/>
              <a:t>between the end land points or corners.</a:t>
            </a:r>
            <a:endParaRPr lang="en-US" dirty="0"/>
          </a:p>
        </p:txBody>
      </p:sp>
      <p:sp>
        <p:nvSpPr>
          <p:cNvPr id="2" name="Title 1"/>
          <p:cNvSpPr>
            <a:spLocks noGrp="1"/>
          </p:cNvSpPr>
          <p:nvPr>
            <p:ph type="title"/>
          </p:nvPr>
        </p:nvSpPr>
        <p:spPr/>
        <p:txBody>
          <a:bodyPr/>
          <a:lstStyle/>
          <a:p>
            <a:r>
              <a:rPr lang="en-US" b="1" dirty="0" smtClean="0"/>
              <a:t>IDENTIFYING BOUNDARIES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167</TotalTime>
  <Words>1176</Words>
  <Application>Microsoft Office PowerPoint</Application>
  <PresentationFormat>On-screen Show (4:3)</PresentationFormat>
  <Paragraphs>89</Paragraphs>
  <Slides>17</Slides>
  <Notes>15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Cadastral Surveying  </vt:lpstr>
      <vt:lpstr>Cadastre - Definition</vt:lpstr>
      <vt:lpstr>Cadastral Surveying</vt:lpstr>
      <vt:lpstr>Cadastral surveying cont’d</vt:lpstr>
      <vt:lpstr>Cadastre includes</vt:lpstr>
      <vt:lpstr>Ownership</vt:lpstr>
      <vt:lpstr>Title</vt:lpstr>
      <vt:lpstr>DEED</vt:lpstr>
      <vt:lpstr>IDENTIFYING BOUNDARIES</vt:lpstr>
      <vt:lpstr>Classification of cadastre </vt:lpstr>
      <vt:lpstr>Types of Cadastre</vt:lpstr>
      <vt:lpstr>Slide 12</vt:lpstr>
      <vt:lpstr>Slide 13</vt:lpstr>
      <vt:lpstr>SIGNIFICANCE OF CADASTRE</vt:lpstr>
      <vt:lpstr>Land Registration and Mapping in Ethiopia</vt:lpstr>
      <vt:lpstr>History cont’d</vt:lpstr>
      <vt:lpstr>Peer group assignment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Cadastral Surveying  Introduction</dc:title>
  <dc:creator>Landijeg</dc:creator>
  <cp:lastModifiedBy>amezene</cp:lastModifiedBy>
  <cp:revision>20</cp:revision>
  <dcterms:created xsi:type="dcterms:W3CDTF">2006-08-16T00:00:00Z</dcterms:created>
  <dcterms:modified xsi:type="dcterms:W3CDTF">2015-03-19T18:32:13Z</dcterms:modified>
</cp:coreProperties>
</file>