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61"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93C3DD-84A1-431A-BC75-CFD71F8C9A59}" type="datetimeFigureOut">
              <a:rPr lang="en-US" smtClean="0"/>
              <a:pPr/>
              <a:t>12/26/2011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E293D8-F7D0-4821-B2B9-23ACAC1EFBD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E293D8-F7D0-4821-B2B9-23ACAC1EFBD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668205-0246-4122-ADF6-FECAFF92C28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668205-0246-4122-ADF6-FECAFF92C28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668205-0246-4122-ADF6-FECAFF92C28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668205-0246-4122-ADF6-FECAFF92C28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668205-0246-4122-ADF6-FECAFF92C28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E293D8-F7D0-4821-B2B9-23ACAC1EFBD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E293D8-F7D0-4821-B2B9-23ACAC1EFBD6}"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E293D8-F7D0-4821-B2B9-23ACAC1EFBD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E293D8-F7D0-4821-B2B9-23ACAC1EFBD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E293D8-F7D0-4821-B2B9-23ACAC1EFBD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E293D8-F7D0-4821-B2B9-23ACAC1EFBD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668205-0246-4122-ADF6-FECAFF92C28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668205-0246-4122-ADF6-FECAFF92C28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668205-0246-4122-ADF6-FECAFF92C28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668205-0246-4122-ADF6-FECAFF92C28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78488B4A-4021-4827-BE26-B61123E084FC}" type="datetimeFigureOut">
              <a:rPr lang="en-US" smtClean="0"/>
              <a:pPr/>
              <a:t>12/26/2011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169EF9-16C3-4D1E-9778-119199951284}"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488B4A-4021-4827-BE26-B61123E084FC}" type="datetimeFigureOut">
              <a:rPr lang="en-US" smtClean="0"/>
              <a:pPr/>
              <a:t>12/26/2011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169EF9-16C3-4D1E-9778-1191999512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488B4A-4021-4827-BE26-B61123E084FC}" type="datetimeFigureOut">
              <a:rPr lang="en-US" smtClean="0"/>
              <a:pPr/>
              <a:t>12/26/2011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8E169EF9-16C3-4D1E-9778-1191999512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488B4A-4021-4827-BE26-B61123E084FC}" type="datetimeFigureOut">
              <a:rPr lang="en-US" smtClean="0"/>
              <a:pPr/>
              <a:t>12/26/2011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169EF9-16C3-4D1E-9778-1191999512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8488B4A-4021-4827-BE26-B61123E084FC}" type="datetimeFigureOut">
              <a:rPr lang="en-US" smtClean="0"/>
              <a:pPr/>
              <a:t>12/26/2011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169EF9-16C3-4D1E-9778-11919995128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488B4A-4021-4827-BE26-B61123E084FC}" type="datetimeFigureOut">
              <a:rPr lang="en-US" smtClean="0"/>
              <a:pPr/>
              <a:t>12/26/2011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169EF9-16C3-4D1E-9778-1191999512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488B4A-4021-4827-BE26-B61123E084FC}" type="datetimeFigureOut">
              <a:rPr lang="en-US" smtClean="0"/>
              <a:pPr/>
              <a:t>12/26/2011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169EF9-16C3-4D1E-9778-1191999512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488B4A-4021-4827-BE26-B61123E084FC}" type="datetimeFigureOut">
              <a:rPr lang="en-US" smtClean="0"/>
              <a:pPr/>
              <a:t>12/26/2011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169EF9-16C3-4D1E-9778-1191999512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88B4A-4021-4827-BE26-B61123E084FC}" type="datetimeFigureOut">
              <a:rPr lang="en-US" smtClean="0"/>
              <a:pPr/>
              <a:t>12/26/2011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169EF9-16C3-4D1E-9778-1191999512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8488B4A-4021-4827-BE26-B61123E084FC}" type="datetimeFigureOut">
              <a:rPr lang="en-US" smtClean="0"/>
              <a:pPr/>
              <a:t>12/26/2011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169EF9-16C3-4D1E-9778-119199951284}"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78488B4A-4021-4827-BE26-B61123E084FC}" type="datetimeFigureOut">
              <a:rPr lang="en-US" smtClean="0"/>
              <a:pPr/>
              <a:t>12/26/2011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8E169EF9-16C3-4D1E-9778-11919995128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8488B4A-4021-4827-BE26-B61123E084FC}" type="datetimeFigureOut">
              <a:rPr lang="en-US" smtClean="0"/>
              <a:pPr/>
              <a:t>12/26/2011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E169EF9-16C3-4D1E-9778-1191999512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Cadastral Surveying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Boundary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boundary is the extreme limit of something.</a:t>
            </a:r>
          </a:p>
          <a:p>
            <a:endParaRPr lang="en-US" dirty="0" smtClean="0"/>
          </a:p>
          <a:p>
            <a:r>
              <a:rPr lang="en-US" dirty="0" smtClean="0"/>
              <a:t> As for land parcel, a boundary may be defined as the line, alone or together with others, which encloses or defines the limits of the land parcel. </a:t>
            </a:r>
          </a:p>
          <a:p>
            <a:endParaRPr lang="en-US" dirty="0" smtClean="0"/>
          </a:p>
          <a:p>
            <a:r>
              <a:rPr lang="en-US" dirty="0" smtClean="0"/>
              <a:t>Such limits may be described in terms of numerical data, (such as bearings and distances or coordinate value), in which case this give rise to fixed boundaries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Boundaries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general boundary is one whose position is not usually determined. </a:t>
            </a:r>
          </a:p>
          <a:p>
            <a:endParaRPr lang="en-US" dirty="0" smtClean="0"/>
          </a:p>
          <a:p>
            <a:r>
              <a:rPr lang="en-US" dirty="0" smtClean="0"/>
              <a:t>For this reason, such a boundary is said to be indeterminate or indefinite. </a:t>
            </a:r>
          </a:p>
          <a:p>
            <a:endParaRPr lang="en-US" dirty="0" smtClean="0"/>
          </a:p>
          <a:p>
            <a:r>
              <a:rPr lang="en-US" dirty="0" smtClean="0"/>
              <a:t>A boundary of this type may be marked by some physical feature such as stream, a wall and a hedge or its position may be described relative to features such as wall, a road, a stream etc. and the boundary may be unmarked.</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Boundary</a:t>
            </a:r>
            <a:endParaRPr lang="en-US" dirty="0"/>
          </a:p>
        </p:txBody>
      </p:sp>
      <p:sp>
        <p:nvSpPr>
          <p:cNvPr id="3" name="Content Placeholder 2"/>
          <p:cNvSpPr>
            <a:spLocks noGrp="1"/>
          </p:cNvSpPr>
          <p:nvPr>
            <p:ph idx="1"/>
          </p:nvPr>
        </p:nvSpPr>
        <p:spPr>
          <a:xfrm>
            <a:off x="457200" y="1546591"/>
            <a:ext cx="8229600" cy="5082809"/>
          </a:xfrm>
        </p:spPr>
        <p:txBody>
          <a:bodyPr>
            <a:normAutofit fontScale="77500" lnSpcReduction="20000"/>
          </a:bodyPr>
          <a:lstStyle/>
          <a:p>
            <a:r>
              <a:rPr lang="en-US" dirty="0" smtClean="0"/>
              <a:t>This is a boundary line whose precise position has been created or determined and recorded by a survey operation. </a:t>
            </a:r>
          </a:p>
          <a:p>
            <a:endParaRPr lang="en-US" dirty="0" smtClean="0"/>
          </a:p>
          <a:p>
            <a:r>
              <a:rPr lang="en-US" dirty="0" smtClean="0"/>
              <a:t>Fixed boundaries make use of markers on the ground and are defined in accordance with specified accuracies that will enable parcels to be readily and reliably identified or relocated. </a:t>
            </a:r>
          </a:p>
          <a:p>
            <a:endParaRPr lang="en-US" dirty="0" smtClean="0"/>
          </a:p>
          <a:p>
            <a:r>
              <a:rPr lang="en-US" dirty="0" smtClean="0"/>
              <a:t>Such boundaries are usually linked to framework of geodetic horizontal control established over a country. </a:t>
            </a:r>
          </a:p>
          <a:p>
            <a:endParaRPr lang="en-US" dirty="0" smtClean="0"/>
          </a:p>
          <a:p>
            <a:r>
              <a:rPr lang="en-US" dirty="0" smtClean="0"/>
              <a:t>Because coordinates of the boundary markers are known, the name coordinated boundary is often used for fixed boundaries.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Role of Surveyors in Cadastre</a:t>
            </a:r>
            <a:endParaRPr lang="en-US" dirty="0"/>
          </a:p>
        </p:txBody>
      </p:sp>
      <p:sp>
        <p:nvSpPr>
          <p:cNvPr id="3" name="Content Placeholder 2"/>
          <p:cNvSpPr>
            <a:spLocks noGrp="1"/>
          </p:cNvSpPr>
          <p:nvPr>
            <p:ph idx="1"/>
          </p:nvPr>
        </p:nvSpPr>
        <p:spPr/>
        <p:txBody>
          <a:bodyPr>
            <a:normAutofit/>
          </a:bodyPr>
          <a:lstStyle/>
          <a:p>
            <a:pPr>
              <a:buNone/>
            </a:pPr>
            <a:r>
              <a:rPr lang="en-US" dirty="0"/>
              <a:t>a) </a:t>
            </a:r>
            <a:r>
              <a:rPr lang="en-US" b="1" dirty="0"/>
              <a:t>Cadastral </a:t>
            </a:r>
            <a:r>
              <a:rPr lang="en-US" b="1" dirty="0" smtClean="0"/>
              <a:t>surveying</a:t>
            </a:r>
            <a:r>
              <a:rPr lang="en-US" dirty="0" smtClean="0"/>
              <a:t> </a:t>
            </a:r>
          </a:p>
          <a:p>
            <a:pPr>
              <a:buNone/>
            </a:pPr>
            <a:r>
              <a:rPr lang="en-US" dirty="0" smtClean="0"/>
              <a:t>b</a:t>
            </a:r>
            <a:r>
              <a:rPr lang="en-US" dirty="0"/>
              <a:t>) </a:t>
            </a:r>
            <a:r>
              <a:rPr lang="en-US" b="1" dirty="0"/>
              <a:t>Survey </a:t>
            </a:r>
            <a:r>
              <a:rPr lang="en-US" b="1" dirty="0" smtClean="0"/>
              <a:t>recording</a:t>
            </a:r>
            <a:endParaRPr lang="en-US" dirty="0"/>
          </a:p>
          <a:p>
            <a:pPr>
              <a:buNone/>
            </a:pPr>
            <a:r>
              <a:rPr lang="en-US" dirty="0"/>
              <a:t>c) </a:t>
            </a:r>
            <a:r>
              <a:rPr lang="en-US" b="1" dirty="0"/>
              <a:t>Land </a:t>
            </a:r>
            <a:r>
              <a:rPr lang="en-US" b="1" dirty="0" smtClean="0"/>
              <a:t>valuation</a:t>
            </a:r>
            <a:endParaRPr lang="en-US" dirty="0"/>
          </a:p>
          <a:p>
            <a:pPr>
              <a:buNone/>
            </a:pPr>
            <a:r>
              <a:rPr lang="en-US" dirty="0"/>
              <a:t>d) </a:t>
            </a:r>
            <a:r>
              <a:rPr lang="en-US" b="1" dirty="0"/>
              <a:t>Land-use </a:t>
            </a:r>
            <a:r>
              <a:rPr lang="en-US" b="1" dirty="0" smtClean="0"/>
              <a:t>planning</a:t>
            </a:r>
            <a:endParaRPr lang="en-US" dirty="0"/>
          </a:p>
          <a:p>
            <a:pPr>
              <a:buNone/>
            </a:pPr>
            <a:r>
              <a:rPr lang="en-US" dirty="0"/>
              <a:t>e) </a:t>
            </a:r>
            <a:r>
              <a:rPr lang="en-US" b="1" dirty="0"/>
              <a:t>Database </a:t>
            </a:r>
            <a:r>
              <a:rPr lang="en-US" b="1" dirty="0" smtClean="0"/>
              <a:t>management</a:t>
            </a:r>
            <a:endParaRPr lang="en-US" dirty="0"/>
          </a:p>
          <a:p>
            <a:pPr>
              <a:buNone/>
            </a:pPr>
            <a:r>
              <a:rPr lang="en-US" dirty="0"/>
              <a:t>f) </a:t>
            </a:r>
            <a:r>
              <a:rPr lang="en-US" b="1" dirty="0"/>
              <a:t>Dispute </a:t>
            </a:r>
            <a:r>
              <a:rPr lang="en-US" b="1" dirty="0" smtClean="0"/>
              <a:t>resolution</a:t>
            </a:r>
            <a:endParaRPr lang="en-US"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 </a:t>
            </a:r>
            <a:r>
              <a:rPr lang="en-US" i="1" dirty="0" smtClean="0"/>
              <a:t>Cadastral Surveying Procedure</a:t>
            </a:r>
            <a:endParaRPr lang="en-US" dirty="0"/>
          </a:p>
        </p:txBody>
      </p:sp>
      <p:sp>
        <p:nvSpPr>
          <p:cNvPr id="3" name="Content Placeholder 2"/>
          <p:cNvSpPr>
            <a:spLocks noGrp="1"/>
          </p:cNvSpPr>
          <p:nvPr>
            <p:ph idx="1"/>
          </p:nvPr>
        </p:nvSpPr>
        <p:spPr/>
        <p:txBody>
          <a:bodyPr>
            <a:normAutofit/>
          </a:bodyPr>
          <a:lstStyle/>
          <a:p>
            <a:pPr lvl="1"/>
            <a:r>
              <a:rPr lang="en-US" b="1" dirty="0"/>
              <a:t>Survey </a:t>
            </a:r>
            <a:r>
              <a:rPr lang="en-US" b="1" dirty="0" smtClean="0"/>
              <a:t>planning</a:t>
            </a:r>
            <a:endParaRPr lang="en-US" sz="3200" dirty="0"/>
          </a:p>
          <a:p>
            <a:pPr lvl="1"/>
            <a:r>
              <a:rPr lang="en-US" b="1" dirty="0"/>
              <a:t>Hold a briefing for local </a:t>
            </a:r>
            <a:r>
              <a:rPr lang="en-US" b="1" dirty="0" smtClean="0"/>
              <a:t>residents</a:t>
            </a:r>
            <a:endParaRPr lang="en-US" sz="3200" dirty="0"/>
          </a:p>
          <a:p>
            <a:pPr lvl="1"/>
            <a:r>
              <a:rPr lang="en-US" b="1" dirty="0"/>
              <a:t>Confirmation of boundary (parcel </a:t>
            </a:r>
            <a:r>
              <a:rPr lang="en-US" b="1" dirty="0" smtClean="0"/>
              <a:t>investigation)</a:t>
            </a:r>
            <a:endParaRPr lang="en-US" sz="3200" dirty="0"/>
          </a:p>
          <a:p>
            <a:pPr lvl="1"/>
            <a:r>
              <a:rPr lang="en-US" b="1" dirty="0"/>
              <a:t>Survey the boundary after confirmation (Boundary </a:t>
            </a:r>
            <a:r>
              <a:rPr lang="en-US" b="1" dirty="0" smtClean="0"/>
              <a:t>Survey)</a:t>
            </a:r>
            <a:endParaRPr lang="en-US" sz="3200" dirty="0"/>
          </a:p>
          <a:p>
            <a:pPr lvl="1"/>
            <a:r>
              <a:rPr lang="en-US" b="1" dirty="0"/>
              <a:t>Making cadastral </a:t>
            </a:r>
            <a:r>
              <a:rPr lang="en-US" b="1" dirty="0" smtClean="0"/>
              <a:t>record</a:t>
            </a:r>
            <a:endParaRPr lang="en-US" sz="3200" dirty="0"/>
          </a:p>
          <a:p>
            <a:pPr lvl="1"/>
            <a:r>
              <a:rPr lang="en-US" b="1" dirty="0"/>
              <a:t>Confirming the results of Cadastral </a:t>
            </a:r>
            <a:r>
              <a:rPr lang="en-US" b="1" dirty="0" smtClean="0"/>
              <a:t>Survey</a:t>
            </a:r>
            <a:endParaRPr lang="en-US" sz="3200" dirty="0"/>
          </a:p>
          <a:p>
            <a:pPr lvl="1"/>
            <a:r>
              <a:rPr lang="en-US" b="1" dirty="0"/>
              <a:t>Submit the product of Cadastral Survey to registry </a:t>
            </a:r>
            <a:r>
              <a:rPr lang="en-US" b="1" dirty="0" smtClean="0"/>
              <a:t>office</a:t>
            </a:r>
            <a:endParaRPr lang="en-US" sz="3200" dirty="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448"/>
            <a:ext cx="8991600" cy="1252728"/>
          </a:xfrm>
        </p:spPr>
        <p:txBody>
          <a:bodyPr>
            <a:normAutofit fontScale="90000"/>
          </a:bodyPr>
          <a:lstStyle/>
          <a:p>
            <a:r>
              <a:rPr lang="en-US" dirty="0" smtClean="0"/>
              <a:t>The Surveying Process in Urban Areas</a:t>
            </a:r>
            <a:endParaRPr lang="en-US" dirty="0"/>
          </a:p>
        </p:txBody>
      </p:sp>
      <p:sp>
        <p:nvSpPr>
          <p:cNvPr id="3" name="Content Placeholder 2"/>
          <p:cNvSpPr>
            <a:spLocks noGrp="1"/>
          </p:cNvSpPr>
          <p:nvPr>
            <p:ph idx="1"/>
          </p:nvPr>
        </p:nvSpPr>
        <p:spPr/>
        <p:txBody>
          <a:bodyPr>
            <a:normAutofit/>
          </a:bodyPr>
          <a:lstStyle/>
          <a:p>
            <a:r>
              <a:rPr lang="en-US" b="1" dirty="0" smtClean="0"/>
              <a:t>Data searching, pre-computations and initial job planning</a:t>
            </a:r>
            <a:endParaRPr lang="en-US" dirty="0" smtClean="0"/>
          </a:p>
          <a:p>
            <a:r>
              <a:rPr lang="en-US" b="1" dirty="0" smtClean="0"/>
              <a:t>Third Party Interest</a:t>
            </a:r>
            <a:endParaRPr lang="en-US" dirty="0" smtClean="0"/>
          </a:p>
          <a:p>
            <a:r>
              <a:rPr lang="en-US" b="1" dirty="0" smtClean="0"/>
              <a:t>Reconnaissance </a:t>
            </a:r>
            <a:endParaRPr lang="en-US" dirty="0" smtClean="0"/>
          </a:p>
          <a:p>
            <a:r>
              <a:rPr lang="en-US" b="1" dirty="0" smtClean="0"/>
              <a:t>Demarcations</a:t>
            </a:r>
            <a:r>
              <a:rPr lang="en-US" dirty="0" smtClean="0"/>
              <a:t> </a:t>
            </a:r>
          </a:p>
          <a:p>
            <a:r>
              <a:rPr lang="en-US" b="1" dirty="0" smtClean="0"/>
              <a:t>Coordination</a:t>
            </a:r>
            <a:endParaRPr lang="en-US" dirty="0" smtClean="0"/>
          </a:p>
          <a:p>
            <a:pPr lvl="2"/>
            <a:r>
              <a:rPr lang="en-US" b="1" dirty="0" smtClean="0"/>
              <a:t>Traverses</a:t>
            </a:r>
            <a:endParaRPr lang="en-US" dirty="0" smtClean="0"/>
          </a:p>
          <a:p>
            <a:r>
              <a:rPr lang="en-US" b="1" dirty="0" smtClean="0"/>
              <a:t>Computation</a:t>
            </a:r>
            <a:endParaRPr lang="en-US" dirty="0" smtClean="0"/>
          </a:p>
          <a:p>
            <a:r>
              <a:rPr lang="en-US" b="1" dirty="0" smtClean="0"/>
              <a:t>Detail Measurement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time</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n-US" dirty="0" smtClean="0"/>
              <a:t>----------&gt; </a:t>
            </a:r>
          </a:p>
          <a:p>
            <a:pPr>
              <a:buNone/>
            </a:pPr>
            <a:r>
              <a:rPr lang="en-US" dirty="0" smtClean="0"/>
              <a:t>----------&gt;</a:t>
            </a:r>
          </a:p>
          <a:p>
            <a:pPr>
              <a:buNone/>
            </a:pPr>
            <a:r>
              <a:rPr lang="en-US" dirty="0" smtClean="0"/>
              <a:t>                      Chapter 3</a:t>
            </a:r>
          </a:p>
          <a:p>
            <a:pPr>
              <a:buNone/>
            </a:pPr>
            <a:r>
              <a:rPr lang="en-US" dirty="0" smtClean="0"/>
              <a:t>                      DATA CAPTURING TECHNIQUES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Basic Components of Cadastre</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Land Registration</a:t>
            </a:r>
          </a:p>
          <a:p>
            <a:pPr algn="just"/>
            <a:r>
              <a:rPr lang="en-US" i="1" dirty="0" smtClean="0"/>
              <a:t>P</a:t>
            </a:r>
            <a:r>
              <a:rPr lang="en-US" i="1" dirty="0" smtClean="0"/>
              <a:t>rivate </a:t>
            </a:r>
            <a:r>
              <a:rPr lang="en-US" i="1" dirty="0" err="1" smtClean="0"/>
              <a:t>conveyancing</a:t>
            </a:r>
            <a:r>
              <a:rPr lang="en-US" dirty="0" smtClean="0"/>
              <a:t>, in which the records and transfers of land are handled by private arrangements;</a:t>
            </a:r>
            <a:r>
              <a:rPr lang="en-US" i="1" dirty="0" smtClean="0"/>
              <a:t> Registration of deeds</a:t>
            </a:r>
            <a:r>
              <a:rPr lang="en-US" dirty="0" smtClean="0"/>
              <a:t>, in which copies of such records are maintained by officials or by </a:t>
            </a:r>
            <a:r>
              <a:rPr lang="en-US" dirty="0" smtClean="0"/>
              <a:t>state</a:t>
            </a:r>
            <a:endParaRPr lang="en-US" dirty="0" smtClean="0"/>
          </a:p>
          <a:p>
            <a:endParaRPr lang="en-US" dirty="0" smtClean="0"/>
          </a:p>
          <a:p>
            <a:pPr>
              <a:buNone/>
            </a:pPr>
            <a:r>
              <a:rPr lang="en-US" b="1" dirty="0" smtClean="0"/>
              <a:t>Property Taxation</a:t>
            </a:r>
          </a:p>
          <a:p>
            <a:pPr algn="just"/>
            <a:r>
              <a:rPr lang="en-US" dirty="0" smtClean="0"/>
              <a:t>Property tax is the most common local tax and that it necessitates efficient administration, which basically mean a well-established land and land related information system or cadastre.  Thus, property taxation, especially in urban areas, is used as a major source of revenue.  </a:t>
            </a:r>
          </a:p>
          <a:p>
            <a:pPr>
              <a:buNone/>
            </a:pPr>
            <a:r>
              <a:rPr lang="en-US" dirty="0" smtClean="0"/>
              <a:t> </a:t>
            </a:r>
          </a:p>
          <a:p>
            <a:pPr>
              <a:buNone/>
            </a:pPr>
            <a:r>
              <a:rPr lang="en-US" b="1" dirty="0" smtClean="0"/>
              <a:t>Cadastral Surveying and Mapping</a:t>
            </a:r>
          </a:p>
          <a:p>
            <a:pPr algn="just"/>
            <a:r>
              <a:rPr lang="en-US" dirty="0" smtClean="0"/>
              <a:t>Cadastral surveying is a survey carried out for the purpose of providing information for the drawing of cadastral map.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Parcel index map and parcel map</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Parcel index map (PIM)</a:t>
            </a:r>
            <a:r>
              <a:rPr lang="en-US" dirty="0" smtClean="0"/>
              <a:t> – showing all parcels in particular jurisdiction. This map should reflect unique parcel identifiers which act as an index to various cadastral and land registrations attribute data.</a:t>
            </a:r>
          </a:p>
          <a:p>
            <a:pPr>
              <a:buNone/>
            </a:pPr>
            <a:endParaRPr lang="en-US" dirty="0" smtClean="0"/>
          </a:p>
          <a:p>
            <a:r>
              <a:rPr lang="en-US" b="1" dirty="0" smtClean="0"/>
              <a:t>Parcel map - </a:t>
            </a:r>
            <a:r>
              <a:rPr lang="en-US" dirty="0" smtClean="0"/>
              <a:t>showing details of dimensions (distance, azimuth) of the parcel boundaries the coordinates of the parcel corners, a short description of the </a:t>
            </a:r>
            <a:r>
              <a:rPr lang="en-US" dirty="0" err="1" smtClean="0"/>
              <a:t>monumentation</a:t>
            </a:r>
            <a:r>
              <a:rPr lang="en-US" dirty="0" smtClean="0"/>
              <a:t> of and other standard map data. This map serves us as a legal description for all registered parcels.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Cadastre and Land Tenure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 Land tenure -- rights, restrictions, and responsibilities people have with respect to the land.</a:t>
            </a:r>
          </a:p>
          <a:p>
            <a:r>
              <a:rPr lang="en-US" dirty="0" smtClean="0"/>
              <a:t>The most important types of land tenure or real property identified in most Cadastral systems can be characterized as follows: </a:t>
            </a:r>
          </a:p>
          <a:p>
            <a:r>
              <a:rPr lang="en-US" b="1" dirty="0" smtClean="0"/>
              <a:t>Ownership</a:t>
            </a:r>
            <a:r>
              <a:rPr lang="en-US" dirty="0" smtClean="0"/>
              <a:t>: Exclusive right to use the parcel</a:t>
            </a:r>
          </a:p>
          <a:p>
            <a:r>
              <a:rPr lang="en-US" b="1" dirty="0" smtClean="0"/>
              <a:t>Lease: </a:t>
            </a:r>
            <a:r>
              <a:rPr lang="en-US" dirty="0" smtClean="0"/>
              <a:t>right to use the parcel for limited time</a:t>
            </a:r>
          </a:p>
          <a:p>
            <a:r>
              <a:rPr lang="en-US" b="1" dirty="0" smtClean="0"/>
              <a:t>Easement: </a:t>
            </a:r>
            <a:r>
              <a:rPr lang="en-US" sz="3100" dirty="0" smtClean="0"/>
              <a:t>owner of a parcel to use neighboring parcel</a:t>
            </a:r>
            <a:endParaRPr lang="en-US" sz="2800" dirty="0" smtClean="0"/>
          </a:p>
          <a:p>
            <a:r>
              <a:rPr lang="en-US" b="1" dirty="0" smtClean="0"/>
              <a:t>Mortgage: </a:t>
            </a:r>
            <a:r>
              <a:rPr lang="en-US" dirty="0" smtClean="0"/>
              <a:t>real property is pledged to secure money</a:t>
            </a:r>
            <a:r>
              <a:rPr lang="en-US" b="1" dirty="0" smtClean="0"/>
              <a:t> </a:t>
            </a:r>
          </a:p>
          <a:p>
            <a:r>
              <a:rPr lang="en-US" b="1" dirty="0" smtClean="0"/>
              <a:t>Communal or group rights: </a:t>
            </a:r>
            <a:r>
              <a:rPr lang="en-US" dirty="0" smtClean="0"/>
              <a:t>family, community….</a:t>
            </a:r>
            <a:r>
              <a:rPr lang="en-US" b="1" dirty="0" smtClean="0"/>
              <a:t> </a:t>
            </a:r>
            <a:endParaRPr lang="en-US" dirty="0" smtClean="0"/>
          </a:p>
          <a:p>
            <a:r>
              <a:rPr lang="en-US" b="1" dirty="0" smtClean="0"/>
              <a:t>Other rights: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Cadastral Database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Data that may appear in a cadastre include geometric data (coordinates, maps), property addresses, land use, real property information, the nature and duration of the tenure, details about the construction of buildings and apartments, population, and land taxation values. </a:t>
            </a:r>
          </a:p>
          <a:p>
            <a:endParaRPr lang="en-US" dirty="0" smtClean="0"/>
          </a:p>
          <a:p>
            <a:r>
              <a:rPr lang="en-US" dirty="0" smtClean="0"/>
              <a:t>The diversity of data brings the complexity in data management and requires to be managed by using an advanced database management system (DBMS).</a:t>
            </a:r>
          </a:p>
          <a:p>
            <a:endParaRPr lang="en-US" dirty="0" smtClean="0"/>
          </a:p>
          <a:p>
            <a:r>
              <a:rPr lang="en-US" dirty="0" smtClean="0"/>
              <a:t> A database may have special characteristics according to the structures of the data managed by, such as spatial databases which manage the geographical data.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Cadastral survey</a:t>
            </a:r>
            <a:endParaRPr lang="en-US" dirty="0"/>
          </a:p>
        </p:txBody>
      </p:sp>
      <p:sp>
        <p:nvSpPr>
          <p:cNvPr id="3" name="Content Placeholder 2"/>
          <p:cNvSpPr>
            <a:spLocks noGrp="1"/>
          </p:cNvSpPr>
          <p:nvPr>
            <p:ph idx="1"/>
          </p:nvPr>
        </p:nvSpPr>
        <p:spPr/>
        <p:txBody>
          <a:bodyPr>
            <a:normAutofit fontScale="92500" lnSpcReduction="20000"/>
          </a:bodyPr>
          <a:lstStyle/>
          <a:p>
            <a:r>
              <a:rPr lang="en-US" dirty="0"/>
              <a:t>Cadastral surveys are surveys whose aim is to demarcate or create, measure, define/describe and record the position of boundary land as property</a:t>
            </a:r>
            <a:r>
              <a:rPr lang="en-US" dirty="0" smtClean="0"/>
              <a:t>.</a:t>
            </a:r>
          </a:p>
          <a:p>
            <a:endParaRPr lang="en-US" dirty="0" smtClean="0"/>
          </a:p>
          <a:p>
            <a:r>
              <a:rPr lang="en-US" dirty="0" smtClean="0"/>
              <a:t> </a:t>
            </a:r>
            <a:r>
              <a:rPr lang="en-US" dirty="0"/>
              <a:t>Their ultimate purpose being to give unambiguous, graphical, numerical or descriptive information relating to location, extent, shape and size of land parcels. Such information is vital in the support of a register of titles for land ownership and transfer of rights in land. </a:t>
            </a:r>
          </a:p>
          <a:p>
            <a:endParaRPr lang="en-US"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Demarcation:</a:t>
            </a:r>
            <a:endParaRPr lang="en-US" dirty="0"/>
          </a:p>
        </p:txBody>
      </p:sp>
      <p:sp>
        <p:nvSpPr>
          <p:cNvPr id="3" name="Content Placeholder 2"/>
          <p:cNvSpPr>
            <a:spLocks noGrp="1"/>
          </p:cNvSpPr>
          <p:nvPr>
            <p:ph idx="1"/>
          </p:nvPr>
        </p:nvSpPr>
        <p:spPr/>
        <p:txBody>
          <a:bodyPr>
            <a:normAutofit/>
          </a:bodyPr>
          <a:lstStyle/>
          <a:p>
            <a:r>
              <a:rPr lang="en-US" dirty="0" smtClean="0"/>
              <a:t>is the process of physical marking (creating) boundaries on the ground to indicate the limits of a land parcel. </a:t>
            </a:r>
          </a:p>
          <a:p>
            <a:r>
              <a:rPr lang="en-US" dirty="0" smtClean="0"/>
              <a:t>Boundary markers may also be required to be emplaced at all points where the boundary meets other features such as river, a shoreline, a road, a railway line, and other features which requires some kind of easement or right of way.</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of the parcel</a:t>
            </a:r>
            <a:endParaRPr lang="en-US" dirty="0"/>
          </a:p>
        </p:txBody>
      </p:sp>
      <p:sp>
        <p:nvSpPr>
          <p:cNvPr id="3" name="Content Placeholder 2"/>
          <p:cNvSpPr>
            <a:spLocks noGrp="1"/>
          </p:cNvSpPr>
          <p:nvPr>
            <p:ph idx="1"/>
          </p:nvPr>
        </p:nvSpPr>
        <p:spPr/>
        <p:txBody>
          <a:bodyPr>
            <a:normAutofit/>
          </a:bodyPr>
          <a:lstStyle/>
          <a:p>
            <a:r>
              <a:rPr lang="en-US" dirty="0" smtClean="0"/>
              <a:t>T</a:t>
            </a:r>
            <a:r>
              <a:rPr lang="en-US" dirty="0" smtClean="0"/>
              <a:t>he </a:t>
            </a:r>
            <a:r>
              <a:rPr lang="en-US" dirty="0" smtClean="0"/>
              <a:t>general location of a surveyed piece of land is carried in the heading of the survey job and should be written on the respective survey plan. </a:t>
            </a:r>
          </a:p>
          <a:p>
            <a:endParaRPr lang="en-US" dirty="0" smtClean="0"/>
          </a:p>
          <a:p>
            <a:pPr algn="just"/>
            <a:r>
              <a:rPr lang="en-US" dirty="0" smtClean="0"/>
              <a:t>The heading describes the nature of the survey, giving the administrative name of the area where the land parcel situated.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Extent, shape and size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shape of a piece of land is given by the nature and extent of its boundaries in direction which are referenced to a particular orientation line.</a:t>
            </a:r>
          </a:p>
          <a:p>
            <a:r>
              <a:rPr lang="en-US" dirty="0" smtClean="0"/>
              <a:t> In practice a coordinates system either local or national is established; and on it all surveys in a given area is related. </a:t>
            </a:r>
          </a:p>
          <a:p>
            <a:r>
              <a:rPr lang="en-US" dirty="0" smtClean="0"/>
              <a:t>Together with the coordinates system reference line of orientations is established so that any point in the area can be uniquely described in terms of linear and angular measurements. </a:t>
            </a:r>
          </a:p>
          <a:p>
            <a:r>
              <a:rPr lang="en-US" dirty="0" smtClean="0"/>
              <a:t>Distances, bearing, and areas are common information on cadastral plans.</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104</TotalTime>
  <Words>1039</Words>
  <Application>Microsoft Office PowerPoint</Application>
  <PresentationFormat>On-screen Show (4:3)</PresentationFormat>
  <Paragraphs>113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Module</vt:lpstr>
      <vt:lpstr>Cadastral Surveying</vt:lpstr>
      <vt:lpstr>Basic Components of Cadastre</vt:lpstr>
      <vt:lpstr>Parcel index map and parcel map</vt:lpstr>
      <vt:lpstr>The Cadastre and Land Tenure</vt:lpstr>
      <vt:lpstr>Cadastral Database</vt:lpstr>
      <vt:lpstr>Cadastral survey</vt:lpstr>
      <vt:lpstr>Demarcation:</vt:lpstr>
      <vt:lpstr>Location of the parcel</vt:lpstr>
      <vt:lpstr>Extent, shape and size</vt:lpstr>
      <vt:lpstr>Boundary</vt:lpstr>
      <vt:lpstr>General Boundaries</vt:lpstr>
      <vt:lpstr>Fixed Boundary</vt:lpstr>
      <vt:lpstr>The Role of Surveyors in Cadastre</vt:lpstr>
      <vt:lpstr> Cadastral Surveying Procedure</vt:lpstr>
      <vt:lpstr>The Surveying Process in Urban Areas</vt:lpstr>
      <vt:lpstr>Next time</vt:lpstr>
    </vt:vector>
  </TitlesOfParts>
  <Company>BDU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dc:title>
  <dc:creator>Windows User</dc:creator>
  <cp:lastModifiedBy>bdu</cp:lastModifiedBy>
  <cp:revision>10</cp:revision>
  <dcterms:created xsi:type="dcterms:W3CDTF">2010-12-02T13:41:49Z</dcterms:created>
  <dcterms:modified xsi:type="dcterms:W3CDTF">2011-12-26T17:18:37Z</dcterms:modified>
</cp:coreProperties>
</file>