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5" r:id="rId6"/>
    <p:sldId id="266" r:id="rId7"/>
    <p:sldId id="284" r:id="rId8"/>
    <p:sldId id="282" r:id="rId9"/>
    <p:sldId id="283" r:id="rId10"/>
    <p:sldId id="281" r:id="rId11"/>
    <p:sldId id="261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6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6D111-3FEA-4686-8990-1AEB6AB83B23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47663-C3C4-4C29-982C-F04E79A45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47663-C3C4-4C29-982C-F04E79A4568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47663-C3C4-4C29-982C-F04E79A4568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47663-C3C4-4C29-982C-F04E79A4568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47663-C3C4-4C29-982C-F04E79A4568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7E7E5-58BC-48AA-9471-5ACCD88FC17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7E7E5-58BC-48AA-9471-5ACCD88FC17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7E7E5-58BC-48AA-9471-5ACCD88FC17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7E7E5-58BC-48AA-9471-5ACCD88FC17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7E7E5-58BC-48AA-9471-5ACCD88FC17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7E7E5-58BC-48AA-9471-5ACCD88FC17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7E7E5-58BC-48AA-9471-5ACCD88FC17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47663-C3C4-4C29-982C-F04E79A4568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7E7E5-58BC-48AA-9471-5ACCD88FC17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7E7E5-58BC-48AA-9471-5ACCD88FC17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7E7E5-58BC-48AA-9471-5ACCD88FC17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6C623-DB30-4190-B046-A9E449A7BC8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6C623-DB30-4190-B046-A9E449A7BC8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6C623-DB30-4190-B046-A9E449A7BC8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47663-C3C4-4C29-982C-F04E79A45682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47663-C3C4-4C29-982C-F04E79A4568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47663-C3C4-4C29-982C-F04E79A4568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0662BF-B146-4D28-8B57-09E6BEFDE92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EE9F1C-649B-4734-A1F7-11BEE0F2364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47663-C3C4-4C29-982C-F04E79A4568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47663-C3C4-4C29-982C-F04E79A4568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47663-C3C4-4C29-982C-F04E79A4568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1202736-1DC4-4838-A4D8-D29785FE6253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B8CF1D-63F1-46F2-AF83-867D5DB1D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02736-1DC4-4838-A4D8-D29785FE6253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CF1D-63F1-46F2-AF83-867D5DB1D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1202736-1DC4-4838-A4D8-D29785FE6253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7B8CF1D-63F1-46F2-AF83-867D5DB1D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02736-1DC4-4838-A4D8-D29785FE6253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B8CF1D-63F1-46F2-AF83-867D5DB1DC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02736-1DC4-4838-A4D8-D29785FE6253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7B8CF1D-63F1-46F2-AF83-867D5DB1DC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1202736-1DC4-4838-A4D8-D29785FE6253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7B8CF1D-63F1-46F2-AF83-867D5DB1DC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1202736-1DC4-4838-A4D8-D29785FE6253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7B8CF1D-63F1-46F2-AF83-867D5DB1DC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02736-1DC4-4838-A4D8-D29785FE6253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B8CF1D-63F1-46F2-AF83-867D5DB1D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02736-1DC4-4838-A4D8-D29785FE6253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B8CF1D-63F1-46F2-AF83-867D5DB1D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02736-1DC4-4838-A4D8-D29785FE6253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B8CF1D-63F1-46F2-AF83-867D5DB1DC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202736-1DC4-4838-A4D8-D29785FE6253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7B8CF1D-63F1-46F2-AF83-867D5DB1DC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1202736-1DC4-4838-A4D8-D29785FE6253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7B8CF1D-63F1-46F2-AF83-867D5DB1D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– 3 Data Capturing Techniques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Cadastral Survey – Chapter 3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Leica</a:t>
            </a:r>
            <a:r>
              <a:rPr lang="en-US" dirty="0" smtClean="0"/>
              <a:t> TPS1200+ model has a superb accuracy of 1 mm + 1.5 </a:t>
            </a:r>
            <a:r>
              <a:rPr lang="en-US" dirty="0" err="1" smtClean="0"/>
              <a:t>ppm</a:t>
            </a:r>
            <a:r>
              <a:rPr lang="en-US" dirty="0" smtClean="0"/>
              <a:t> for a range of 3 km. </a:t>
            </a:r>
          </a:p>
          <a:p>
            <a:endParaRPr lang="en-US" dirty="0" smtClean="0"/>
          </a:p>
          <a:p>
            <a:r>
              <a:rPr lang="en-US" dirty="0" smtClean="0"/>
              <a:t>And it has a choice of accuracy for angle from 1 to 5 seconds.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GPS for Cadastre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RTK GPS, can be used depending on the project requirements, location, and other factors. </a:t>
            </a:r>
          </a:p>
          <a:p>
            <a:r>
              <a:rPr lang="en-US" dirty="0" smtClean="0"/>
              <a:t>The RTK surveying, however, seems to be the most suitable method, especially in unobstructed areas.</a:t>
            </a:r>
          </a:p>
          <a:p>
            <a:r>
              <a:rPr lang="en-US" dirty="0" smtClean="0"/>
              <a:t>Inaccessible locations or obstructed areas can be surveyed with integrated systems such as GPS/total station.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GPS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are several advantages of using GPS for cadastral surveying. The most important one is that inter-visibility between the points is not required with GPS means that extensive traversing is eliminated</a:t>
            </a:r>
          </a:p>
          <a:p>
            <a:r>
              <a:rPr lang="en-US" dirty="0" smtClean="0"/>
              <a:t>The accuracy obtained with GPS is consistent over the entire network</a:t>
            </a:r>
          </a:p>
          <a:p>
            <a:r>
              <a:rPr lang="en-US" dirty="0" smtClean="0"/>
              <a:t>Also, with GPS, one reference station can support an unlimited number of rover receivers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GPS 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Point positioning: </a:t>
            </a:r>
            <a:r>
              <a:rPr lang="en-US" dirty="0" smtClean="0"/>
              <a:t>employs one GPS receiver that measures the code </a:t>
            </a:r>
            <a:r>
              <a:rPr lang="en-US" dirty="0" err="1" smtClean="0"/>
              <a:t>pseudoranges</a:t>
            </a:r>
            <a:r>
              <a:rPr lang="en-US" dirty="0" smtClean="0"/>
              <a:t> to determine the user’s position instantaneously, as long as four or more satellites are visible at the receiver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Relative positioning: </a:t>
            </a:r>
            <a:r>
              <a:rPr lang="en-US" dirty="0" smtClean="0"/>
              <a:t>employs two GPS receivers simultaneously tracking the same satellites.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Point 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receiver gets the coordinates of the satellites from the navigation message while the </a:t>
            </a:r>
            <a:r>
              <a:rPr lang="en-US" dirty="0" err="1" smtClean="0"/>
              <a:t>pseudorange</a:t>
            </a:r>
            <a:r>
              <a:rPr lang="en-US" dirty="0" smtClean="0"/>
              <a:t> are determined from C/A code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4524" t="13754" r="4524"/>
          <a:stretch>
            <a:fillRect/>
          </a:stretch>
        </p:blipFill>
        <p:spPr bwMode="auto">
          <a:xfrm>
            <a:off x="533399" y="3124201"/>
            <a:ext cx="7957967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610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key point of relative positioning is to keep the coordinates of the reference station fixed.</a:t>
            </a:r>
          </a:p>
          <a:p>
            <a:r>
              <a:rPr lang="en-US" dirty="0" smtClean="0"/>
              <a:t>Carrier phase or </a:t>
            </a:r>
            <a:r>
              <a:rPr lang="en-US" dirty="0" err="1" smtClean="0"/>
              <a:t>pseudorange</a:t>
            </a:r>
            <a:r>
              <a:rPr lang="en-US" dirty="0" smtClean="0"/>
              <a:t> observables</a:t>
            </a:r>
          </a:p>
          <a:p>
            <a:r>
              <a:rPr lang="en-US" dirty="0" smtClean="0"/>
              <a:t>provide a post processing (post mission) or real time solutions</a:t>
            </a:r>
          </a:p>
          <a:p>
            <a:r>
              <a:rPr lang="en-US" dirty="0" smtClean="0"/>
              <a:t>GPS relative positioning provides a higher accuracy (cm level)</a:t>
            </a:r>
          </a:p>
          <a:p>
            <a:r>
              <a:rPr lang="en-US" dirty="0" smtClean="0"/>
              <a:t> Depending on whether carrier phase or </a:t>
            </a:r>
            <a:r>
              <a:rPr lang="en-US" dirty="0" err="1" smtClean="0"/>
              <a:t>pseudorange</a:t>
            </a:r>
            <a:r>
              <a:rPr lang="en-US" dirty="0" smtClean="0"/>
              <a:t> measurements</a:t>
            </a:r>
          </a:p>
          <a:p>
            <a:r>
              <a:rPr lang="en-US" dirty="0" smtClean="0"/>
              <a:t>Two satellite contain more or less similar errors or biases. </a:t>
            </a:r>
          </a:p>
          <a:p>
            <a:r>
              <a:rPr lang="en-US" dirty="0" smtClean="0"/>
              <a:t>The shorter the distance between the two receivers, the more similar the errors are. </a:t>
            </a:r>
          </a:p>
          <a:p>
            <a:r>
              <a:rPr lang="en-US" dirty="0" smtClean="0"/>
              <a:t>The similar errors will be removed or reduced.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268" y="1600200"/>
            <a:ext cx="8892731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GPS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Based on the carrier phase measurements. </a:t>
            </a:r>
          </a:p>
          <a:p>
            <a:r>
              <a:rPr lang="en-US" dirty="0" smtClean="0"/>
              <a:t>One receiver called the base receiver being located on an existing control station, while the remaining receivers called the roving receivers occupy stations with unknown coordinates. </a:t>
            </a:r>
          </a:p>
          <a:p>
            <a:pPr lvl="0"/>
            <a:r>
              <a:rPr lang="en-US" dirty="0" smtClean="0"/>
              <a:t>Occupation time: &lt;10 km – 30 m, &gt; 10 km - 1 hr, &gt;15 km - 2 hr, &gt;100 km - 4 hr</a:t>
            </a:r>
          </a:p>
          <a:p>
            <a:r>
              <a:rPr lang="en-US" dirty="0" smtClean="0"/>
              <a:t>Resolving the ambiguity parameters would be a key issue to ensure a high-precision positioning.</a:t>
            </a:r>
          </a:p>
          <a:p>
            <a:r>
              <a:rPr lang="en-US" dirty="0" smtClean="0"/>
              <a:t>Recording interval of 15 or 20 seconds</a:t>
            </a:r>
          </a:p>
          <a:p>
            <a:r>
              <a:rPr lang="en-US" dirty="0" smtClean="0"/>
              <a:t>Accuracy -- 5mm+1ppm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Rapid Static GPS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One receiver always remains on a control station while the others are moved progressively from one unknown point to the next during the entire observation session. </a:t>
            </a:r>
          </a:p>
          <a:p>
            <a:r>
              <a:rPr lang="en-US" dirty="0" smtClean="0"/>
              <a:t>The observation time or the occupation time for rapid static surveying is relatively small. </a:t>
            </a:r>
          </a:p>
          <a:p>
            <a:r>
              <a:rPr lang="en-US" dirty="0" smtClean="0"/>
              <a:t>Collects data for about 2 to 10min depending on the distance to the base and the satellite geometry.</a:t>
            </a:r>
          </a:p>
          <a:p>
            <a:r>
              <a:rPr lang="en-US" dirty="0" smtClean="0"/>
              <a:t>Collecting and downloading the GPS data is processed.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 and go GPS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data is usually collected at 1-to-2 seconds recording rate for a period of 30 seconds per each stop. </a:t>
            </a:r>
          </a:p>
          <a:p>
            <a:r>
              <a:rPr lang="en-US" dirty="0" smtClean="0"/>
              <a:t>The survey starts by first determining the initial integer ambiguity parameters, a process known as receiver initialization.</a:t>
            </a:r>
          </a:p>
          <a:p>
            <a:r>
              <a:rPr lang="en-US" dirty="0" smtClean="0"/>
              <a:t>Once the initialization is performed successfully, centimeter-level positioning accuracy can be obtained instantaneously. </a:t>
            </a:r>
          </a:p>
          <a:p>
            <a:r>
              <a:rPr lang="en-US" dirty="0" smtClean="0"/>
              <a:t>A special case of Stop and Go GPS surveying is known as kinematic GPS surveying. Both methods are the same in principle.  However; the latter one requires no stop at unknown stations.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76200"/>
            <a:ext cx="8153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Data Capturing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Traditional methods</a:t>
            </a:r>
          </a:p>
          <a:p>
            <a:r>
              <a:rPr lang="en-US" dirty="0" smtClean="0"/>
              <a:t>Compass and tape</a:t>
            </a:r>
          </a:p>
          <a:p>
            <a:r>
              <a:rPr lang="en-US" dirty="0" smtClean="0"/>
              <a:t>Total station</a:t>
            </a:r>
          </a:p>
          <a:p>
            <a:r>
              <a:rPr lang="en-US" dirty="0" smtClean="0"/>
              <a:t>GPS</a:t>
            </a:r>
          </a:p>
          <a:p>
            <a:r>
              <a:rPr lang="en-US" dirty="0" smtClean="0"/>
              <a:t>Aerial Photographs</a:t>
            </a:r>
          </a:p>
          <a:p>
            <a:r>
              <a:rPr lang="en-US" dirty="0" smtClean="0"/>
              <a:t>Satellite image</a:t>
            </a:r>
          </a:p>
          <a:p>
            <a:r>
              <a:rPr lang="en-US" dirty="0" smtClean="0"/>
              <a:t>GIS-GPS equipments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antenna swapping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determination of a start baseline with a static survey prior to kinematic operations,</a:t>
            </a:r>
          </a:p>
          <a:p>
            <a:r>
              <a:rPr lang="en-US" dirty="0" smtClean="0"/>
              <a:t>short observation on a known baseline, and</a:t>
            </a:r>
          </a:p>
          <a:p>
            <a:r>
              <a:rPr lang="en-US" dirty="0" smtClean="0"/>
              <a:t>antenna swapping -- static initialization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5" y="4086225"/>
            <a:ext cx="414337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7408" y="4953000"/>
            <a:ext cx="5265208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RTK GPS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This methods are required that are independent of static initialization techniques, and that include the capacity to recover cycle slips and/or to resolve ambiguities during motion.</a:t>
            </a:r>
          </a:p>
          <a:p>
            <a:r>
              <a:rPr lang="en-US" dirty="0" smtClean="0"/>
              <a:t>These techniques are referred to as ambiguity solution </a:t>
            </a:r>
            <a:r>
              <a:rPr lang="en-US" i="1" dirty="0" smtClean="0"/>
              <a:t>on the way, or on the fly</a:t>
            </a:r>
          </a:p>
          <a:p>
            <a:r>
              <a:rPr lang="en-US" dirty="0" smtClean="0"/>
              <a:t>Only with such methods at hand can kinematic surveying be </a:t>
            </a:r>
            <a:r>
              <a:rPr lang="en-US" i="1" dirty="0" smtClean="0"/>
              <a:t>purely or truly kinematic.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Suitable methods for ambiguity resolution while the receiver is moving are</a:t>
            </a:r>
          </a:p>
          <a:p>
            <a:pPr lvl="1"/>
            <a:r>
              <a:rPr lang="en-US" dirty="0" smtClean="0"/>
              <a:t>code/carrier combination using the </a:t>
            </a:r>
            <a:r>
              <a:rPr lang="en-US" i="1" dirty="0" smtClean="0"/>
              <a:t>extra wide </a:t>
            </a:r>
            <a:r>
              <a:rPr lang="en-US" i="1" dirty="0" err="1" smtClean="0"/>
              <a:t>laning</a:t>
            </a:r>
            <a:r>
              <a:rPr lang="en-US" i="1" dirty="0" smtClean="0"/>
              <a:t> technique, and</a:t>
            </a:r>
          </a:p>
          <a:p>
            <a:pPr lvl="1"/>
            <a:r>
              <a:rPr lang="en-US" i="1" dirty="0" smtClean="0"/>
              <a:t>ambiguity search functions for six or more satellites.</a:t>
            </a:r>
          </a:p>
          <a:p>
            <a:r>
              <a:rPr lang="en-US" sz="3200" dirty="0" smtClean="0"/>
              <a:t>Methods for cycle slip recovery in true kinematic mode are</a:t>
            </a:r>
          </a:p>
          <a:p>
            <a:pPr lvl="1"/>
            <a:r>
              <a:rPr lang="en-US" dirty="0" smtClean="0"/>
              <a:t>use of redundant satellites (≥ 4 four satellites),</a:t>
            </a:r>
          </a:p>
          <a:p>
            <a:pPr lvl="1"/>
            <a:r>
              <a:rPr lang="en-US" dirty="0" smtClean="0"/>
              <a:t>use of dual frequency data, and</a:t>
            </a:r>
          </a:p>
          <a:p>
            <a:pPr lvl="1"/>
            <a:r>
              <a:rPr lang="en-US" dirty="0" smtClean="0"/>
              <a:t>use of code/carrier combination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 fly procedure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base and rover measurements are combined in the double differenced mode and an initial adjustment by, for example, the least squares, is then performed.</a:t>
            </a:r>
          </a:p>
          <a:p>
            <a:r>
              <a:rPr lang="en-US" dirty="0" smtClean="0"/>
              <a:t>The outcome of this initial adjustment is an initial rover position along with estimates (real values) for the ambiguity parameters and their uncertainty values, or the covariance matrix.</a:t>
            </a:r>
          </a:p>
          <a:p>
            <a:r>
              <a:rPr lang="en-US" dirty="0" smtClean="0"/>
              <a:t>The covariance matrix can be represented geometrically to form a region, known as the confidence region, around the estimated real-value ambiguity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994042F0-8008-4BC1-B22B-DE7C3C471A6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994042F0-8008-4BC1-B22B-DE7C3C471A6B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71600"/>
            <a:ext cx="814589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Based on statistical evaluation, only one point is selected as the most likely candidate for the integer ambiguity parameters. </a:t>
            </a:r>
          </a:p>
          <a:p>
            <a:r>
              <a:rPr lang="en-US" dirty="0" smtClean="0"/>
              <a:t>Once the ambiguities are correctly resolved, a final adjustment is performed to obtain the rover coordinates at centimeter-level accuracy. </a:t>
            </a:r>
          </a:p>
          <a:p>
            <a:r>
              <a:rPr lang="en-US" dirty="0" smtClean="0"/>
              <a:t>It should be pointed out that the OTF technique, although designed mainly for resolving the ambiguity parameters in real time, could also be used in the non-</a:t>
            </a:r>
            <a:r>
              <a:rPr lang="en-US" dirty="0" err="1" smtClean="0"/>
              <a:t>realtime</a:t>
            </a:r>
            <a:r>
              <a:rPr lang="en-US" dirty="0" smtClean="0"/>
              <a:t> mode.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994042F0-8008-4BC1-B22B-DE7C3C471A6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LECTURE 4 – Data Capturing Techniques cont’d</a:t>
            </a:r>
          </a:p>
          <a:p>
            <a:pPr lvl="2"/>
            <a:r>
              <a:rPr lang="en-US" dirty="0" smtClean="0"/>
              <a:t>Satellite images</a:t>
            </a:r>
          </a:p>
          <a:p>
            <a:pPr lvl="2"/>
            <a:r>
              <a:rPr lang="en-US" dirty="0" smtClean="0"/>
              <a:t>Aerial Photographs</a:t>
            </a:r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Varies one region to the other.</a:t>
            </a:r>
          </a:p>
          <a:p>
            <a:r>
              <a:rPr lang="en-US" dirty="0" smtClean="0"/>
              <a:t>Simple method for measuring parcel boundaries and for area estimation. </a:t>
            </a:r>
          </a:p>
          <a:p>
            <a:r>
              <a:rPr lang="en-US" dirty="0" smtClean="0"/>
              <a:t>Common examples would be to use ‘</a:t>
            </a:r>
            <a:r>
              <a:rPr lang="en-US" dirty="0" err="1" smtClean="0"/>
              <a:t>kada</a:t>
            </a:r>
            <a:r>
              <a:rPr lang="en-US" dirty="0" smtClean="0"/>
              <a:t>’, ‘</a:t>
            </a:r>
            <a:r>
              <a:rPr lang="en-US" dirty="0" err="1" smtClean="0"/>
              <a:t>tilm</a:t>
            </a:r>
            <a:r>
              <a:rPr lang="en-US" dirty="0" smtClean="0"/>
              <a:t>’, and the rope method. </a:t>
            </a:r>
          </a:p>
          <a:p>
            <a:r>
              <a:rPr lang="en-US" dirty="0" smtClean="0"/>
              <a:t>Areas are determined using simple mathematical methods (areas of rectangles and triangles) with assumptions on parcel shape.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Compass and tape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standard surveyor’s compass is a hand-held device which shows the bearing of a line relative to magnetic north. Reads bearing to 0.5°</a:t>
            </a:r>
          </a:p>
          <a:p>
            <a:r>
              <a:rPr lang="en-US" dirty="0" smtClean="0"/>
              <a:t>Tape: 30 m, 50 m, 100m</a:t>
            </a:r>
          </a:p>
          <a:p>
            <a:r>
              <a:rPr lang="en-US" dirty="0" smtClean="0"/>
              <a:t>Linen, Fiber Glass, Steel </a:t>
            </a:r>
          </a:p>
          <a:p>
            <a:pPr lvl="0"/>
            <a:r>
              <a:rPr lang="en-US" dirty="0" smtClean="0"/>
              <a:t>Error source: inaccuracy in the length of the tape, temperature, tension, slope, sag, Mean sea level.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Total Station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station instruments, combine three basic components: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an electronic distance measuring (EDM) instrument</a:t>
            </a:r>
          </a:p>
          <a:p>
            <a:pPr lvl="1"/>
            <a:r>
              <a:rPr lang="en-US" dirty="0" smtClean="0"/>
              <a:t>an electronic angle measuring component, and </a:t>
            </a:r>
          </a:p>
          <a:p>
            <a:pPr lvl="1"/>
            <a:r>
              <a:rPr lang="en-US" dirty="0" smtClean="0"/>
              <a:t>a computer or microprocessor-into one integral unit.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C87D8AF-6585-4AE1-AF1B-1213949B783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Total Station Does?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Can observe horizontal and vertical angles, as well as slope distances from a single setup. </a:t>
            </a:r>
          </a:p>
          <a:p>
            <a:r>
              <a:rPr lang="en-US" sz="2800" dirty="0" smtClean="0"/>
              <a:t>From these data they can instantaneously compute horizontal and vertical distance components, elevations and coordinates of points sighted and display the results on a display (type LCD).</a:t>
            </a:r>
          </a:p>
          <a:p>
            <a:r>
              <a:rPr lang="en-US" sz="2800" dirty="0" smtClean="0"/>
              <a:t>Can also store the data, either on board or in external data collectors connected to their communication ports.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A65BD6F-2FE6-434C-BE5E-578FFA0CDA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of Total Station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Averaging of multiple angle and distance measurements</a:t>
            </a:r>
          </a:p>
          <a:p>
            <a:r>
              <a:rPr lang="en-US" dirty="0" smtClean="0"/>
              <a:t>Correcting electronically observed distances for prism constant, atmospheric pressure and temp.</a:t>
            </a:r>
          </a:p>
          <a:p>
            <a:r>
              <a:rPr lang="en-US" dirty="0" smtClean="0"/>
              <a:t>Making curvature and refraction correction</a:t>
            </a:r>
          </a:p>
          <a:p>
            <a:r>
              <a:rPr lang="en-US" dirty="0" smtClean="0"/>
              <a:t>Reducing slope distance to </a:t>
            </a:r>
            <a:r>
              <a:rPr lang="en-US" dirty="0" err="1" smtClean="0"/>
              <a:t>Horiz</a:t>
            </a:r>
            <a:r>
              <a:rPr lang="en-US" dirty="0" smtClean="0"/>
              <a:t> and </a:t>
            </a:r>
            <a:r>
              <a:rPr lang="en-US" dirty="0" err="1" smtClean="0"/>
              <a:t>Verti</a:t>
            </a:r>
            <a:r>
              <a:rPr lang="en-US" dirty="0" smtClean="0"/>
              <a:t> comp</a:t>
            </a:r>
          </a:p>
          <a:p>
            <a:r>
              <a:rPr lang="en-US" dirty="0" smtClean="0"/>
              <a:t>Calculating point elevation</a:t>
            </a:r>
          </a:p>
          <a:p>
            <a:r>
              <a:rPr lang="en-US" dirty="0" smtClean="0"/>
              <a:t>Computing coordinates from horizontal angle and distance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</a:t>
            </a:r>
            <a:endParaRPr lang="en-US" dirty="0"/>
          </a:p>
        </p:txBody>
      </p:sp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199" y="2362200"/>
            <a:ext cx="7942729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524000"/>
            <a:ext cx="8839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143</TotalTime>
  <Words>1239</Words>
  <Application>Microsoft Office PowerPoint</Application>
  <PresentationFormat>On-screen Show (4:3)</PresentationFormat>
  <Paragraphs>142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Median</vt:lpstr>
      <vt:lpstr>Lecture – 3 Data Capturing Techniques</vt:lpstr>
      <vt:lpstr>Data Capturing Techniques</vt:lpstr>
      <vt:lpstr>Traditional methods</vt:lpstr>
      <vt:lpstr>Compass and tape</vt:lpstr>
      <vt:lpstr>Total Station</vt:lpstr>
      <vt:lpstr>What Total Station Does?</vt:lpstr>
      <vt:lpstr>Function of Total Station</vt:lpstr>
      <vt:lpstr>Traversing</vt:lpstr>
      <vt:lpstr>Detail Measurement</vt:lpstr>
      <vt:lpstr>Expected accuracy</vt:lpstr>
      <vt:lpstr>GPS for Cadastre</vt:lpstr>
      <vt:lpstr>Advantages of GPS</vt:lpstr>
      <vt:lpstr>GPS Positioning</vt:lpstr>
      <vt:lpstr>Point positioning</vt:lpstr>
      <vt:lpstr>Relative Positioning</vt:lpstr>
      <vt:lpstr>Slide 16</vt:lpstr>
      <vt:lpstr>Static GPS</vt:lpstr>
      <vt:lpstr>Rapid Static GPS</vt:lpstr>
      <vt:lpstr>Stop and go GPS</vt:lpstr>
      <vt:lpstr>antenna swapping</vt:lpstr>
      <vt:lpstr>RTK GPS</vt:lpstr>
      <vt:lpstr>Slide 22</vt:lpstr>
      <vt:lpstr>On the fly procedure</vt:lpstr>
      <vt:lpstr>Slide 24</vt:lpstr>
      <vt:lpstr>Slide 25</vt:lpstr>
      <vt:lpstr>Next time</vt:lpstr>
    </vt:vector>
  </TitlesOfParts>
  <Company>BDU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Capturing Techniques</dc:title>
  <dc:creator>Windows User</dc:creator>
  <cp:lastModifiedBy>Windows User</cp:lastModifiedBy>
  <cp:revision>7</cp:revision>
  <dcterms:created xsi:type="dcterms:W3CDTF">2010-11-01T13:08:04Z</dcterms:created>
  <dcterms:modified xsi:type="dcterms:W3CDTF">2010-12-16T10:45:34Z</dcterms:modified>
</cp:coreProperties>
</file>