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7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FF6ACE-BE73-48A1-8F98-CF10A15196AC}" type="datetimeFigureOut">
              <a:rPr lang="en-US" smtClean="0"/>
              <a:pPr/>
              <a:t>12/14/2010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2A2E2C-41E8-4837-BCB5-2D7B1A789ED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2A2E2C-41E8-4837-BCB5-2D7B1A789ED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2A2E2C-41E8-4837-BCB5-2D7B1A789ED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2A2E2C-41E8-4837-BCB5-2D7B1A789ED6}"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2A2E2C-41E8-4837-BCB5-2D7B1A789ED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2A2E2C-41E8-4837-BCB5-2D7B1A789ED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2A2E2C-41E8-4837-BCB5-2D7B1A789ED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2A2E2C-41E8-4837-BCB5-2D7B1A789ED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2A2E2C-41E8-4837-BCB5-2D7B1A789ED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2A2E2C-41E8-4837-BCB5-2D7B1A789ED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2A2E2C-41E8-4837-BCB5-2D7B1A789ED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62A2E2C-41E8-4837-BCB5-2D7B1A789ED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12/14/2010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12/14/2010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12/14/2010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12/14/2010</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12/14/2010</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12/14/2010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12/14/2010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L4 – Satellite and aerial images</a:t>
            </a:r>
            <a:endParaRPr lang="en-US" dirty="0"/>
          </a:p>
        </p:txBody>
      </p:sp>
      <p:sp>
        <p:nvSpPr>
          <p:cNvPr id="3" name="Subtitle 2"/>
          <p:cNvSpPr>
            <a:spLocks noGrp="1"/>
          </p:cNvSpPr>
          <p:nvPr>
            <p:ph type="subTitle" idx="1"/>
          </p:nvPr>
        </p:nvSpPr>
        <p:spPr/>
        <p:txBody>
          <a:bodyPr/>
          <a:lstStyle/>
          <a:p>
            <a:r>
              <a:rPr lang="en-US" dirty="0" smtClean="0"/>
              <a:t>Cadastral Survey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Advantages of Aerial over Satellite Images</a:t>
            </a:r>
            <a:endParaRPr lang="en-US" sz="3600" dirty="0"/>
          </a:p>
        </p:txBody>
      </p:sp>
      <p:sp>
        <p:nvSpPr>
          <p:cNvPr id="3" name="Content Placeholder 2"/>
          <p:cNvSpPr>
            <a:spLocks noGrp="1"/>
          </p:cNvSpPr>
          <p:nvPr>
            <p:ph sz="quarter" idx="1"/>
          </p:nvPr>
        </p:nvSpPr>
        <p:spPr/>
        <p:txBody>
          <a:bodyPr>
            <a:normAutofit fontScale="92500" lnSpcReduction="20000"/>
          </a:bodyPr>
          <a:lstStyle/>
          <a:p>
            <a:pPr lvl="0"/>
            <a:r>
              <a:rPr lang="en-US" dirty="0" smtClean="0"/>
              <a:t>The considerably lower height of the exposures gives a high resolution, often on decimeter level in the ground coordinate system.</a:t>
            </a:r>
          </a:p>
          <a:p>
            <a:pPr lvl="0"/>
            <a:r>
              <a:rPr lang="en-US" dirty="0" smtClean="0"/>
              <a:t>From a stereo pair of images, a 3D model can be created from the stereo perspective of the details in the images. This will automatically give an accurate terrain model for the rectification. The amount of needed ground control points is much lower than the terrain model needed for satellite image rectification. </a:t>
            </a:r>
          </a:p>
          <a:p>
            <a:pPr lvl="0"/>
            <a:r>
              <a:rPr lang="en-US" dirty="0" smtClean="0"/>
              <a:t>The use of ground control points for the photogrammetric calculations will give an accurate </a:t>
            </a:r>
            <a:r>
              <a:rPr lang="en-US" dirty="0" err="1" smtClean="0"/>
              <a:t>georeference</a:t>
            </a:r>
            <a:r>
              <a:rPr lang="en-US" dirty="0" smtClean="0"/>
              <a:t> of the images.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Time</a:t>
            </a:r>
            <a:endParaRPr lang="en-US" dirty="0"/>
          </a:p>
        </p:txBody>
      </p:sp>
      <p:sp>
        <p:nvSpPr>
          <p:cNvPr id="3" name="Content Placeholder 2"/>
          <p:cNvSpPr>
            <a:spLocks noGrp="1"/>
          </p:cNvSpPr>
          <p:nvPr>
            <p:ph sz="quarter" idx="1"/>
          </p:nvPr>
        </p:nvSpPr>
        <p:spPr/>
        <p:txBody>
          <a:bodyPr/>
          <a:lstStyle/>
          <a:p>
            <a:endParaRPr lang="en-US" dirty="0" smtClean="0"/>
          </a:p>
          <a:p>
            <a:endParaRPr lang="en-US" dirty="0" smtClean="0"/>
          </a:p>
          <a:p>
            <a:pPr>
              <a:buNone/>
            </a:pPr>
            <a:r>
              <a:rPr lang="en-US" dirty="0" smtClean="0"/>
              <a:t>   </a:t>
            </a:r>
            <a:r>
              <a:rPr lang="en-US" sz="5400" dirty="0" smtClean="0"/>
              <a:t>Lecture 4 Cadastral Maps</a:t>
            </a:r>
            <a:endParaRPr lang="en-US"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Satellite Images</a:t>
            </a:r>
            <a:endParaRPr lang="en-US" dirty="0"/>
          </a:p>
        </p:txBody>
      </p:sp>
      <p:sp>
        <p:nvSpPr>
          <p:cNvPr id="3" name="Content Placeholder 2"/>
          <p:cNvSpPr>
            <a:spLocks noGrp="1"/>
          </p:cNvSpPr>
          <p:nvPr>
            <p:ph sz="quarter" idx="1"/>
          </p:nvPr>
        </p:nvSpPr>
        <p:spPr>
          <a:xfrm>
            <a:off x="533400" y="1600200"/>
            <a:ext cx="8229600" cy="5029200"/>
          </a:xfrm>
        </p:spPr>
        <p:txBody>
          <a:bodyPr>
            <a:normAutofit lnSpcReduction="10000"/>
          </a:bodyPr>
          <a:lstStyle/>
          <a:p>
            <a:r>
              <a:rPr lang="en-US" dirty="0" smtClean="0"/>
              <a:t>Geo-referenced images and digitize features in the image directly on the screen. </a:t>
            </a:r>
          </a:p>
          <a:p>
            <a:r>
              <a:rPr lang="en-US" dirty="0" smtClean="0"/>
              <a:t>Nowadays, satellite images with a resolution of less than one meter are possible to obtain in Ethiopia.</a:t>
            </a:r>
          </a:p>
          <a:p>
            <a:r>
              <a:rPr lang="en-US" dirty="0" smtClean="0"/>
              <a:t>If reference points with known coordinates are obtained, they can be used to determine the position, scale and rotation of the image compared to the ground coordinate system. </a:t>
            </a:r>
          </a:p>
          <a:p>
            <a:r>
              <a:rPr lang="en-US" dirty="0" smtClean="0"/>
              <a:t>To calculate this, the reference points must be </a:t>
            </a:r>
            <a:r>
              <a:rPr lang="en-US" b="1" dirty="0" smtClean="0"/>
              <a:t>possible to identify with high accuracy and without doubt in the image</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612648" y="1600200"/>
            <a:ext cx="8302752" cy="5029200"/>
          </a:xfrm>
        </p:spPr>
        <p:txBody>
          <a:bodyPr>
            <a:normAutofit/>
          </a:bodyPr>
          <a:lstStyle/>
          <a:p>
            <a:r>
              <a:rPr lang="en-US" dirty="0" smtClean="0"/>
              <a:t>Geo-referencing will be done by software such as </a:t>
            </a:r>
            <a:r>
              <a:rPr lang="en-US" dirty="0" err="1" smtClean="0"/>
              <a:t>ArcGIS</a:t>
            </a:r>
            <a:r>
              <a:rPr lang="en-US" dirty="0" smtClean="0"/>
              <a:t>. </a:t>
            </a:r>
          </a:p>
          <a:p>
            <a:r>
              <a:rPr lang="en-US" dirty="0" smtClean="0"/>
              <a:t>Using the tools of software, it is then possible to draw the whole parcels from details that are marked in the image.</a:t>
            </a:r>
          </a:p>
          <a:p>
            <a:r>
              <a:rPr lang="en-US" dirty="0" smtClean="0"/>
              <a:t>Parcels drawn from images should therefore be regarded as a helpful tool to collect data, but should always be followed by a confirmation survey on the ground such as handheld GPS.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Spatial resolution</a:t>
            </a:r>
            <a:endParaRPr lang="en-US" dirty="0"/>
          </a:p>
        </p:txBody>
      </p:sp>
      <p:sp>
        <p:nvSpPr>
          <p:cNvPr id="3" name="Content Placeholder 2"/>
          <p:cNvSpPr>
            <a:spLocks noGrp="1"/>
          </p:cNvSpPr>
          <p:nvPr>
            <p:ph sz="quarter" idx="1"/>
          </p:nvPr>
        </p:nvSpPr>
        <p:spPr/>
        <p:txBody>
          <a:bodyPr/>
          <a:lstStyle/>
          <a:p>
            <a:r>
              <a:rPr lang="en-US" dirty="0" smtClean="0"/>
              <a:t>Spatial resolution of an imaging system can be measured in a number of different ways. It is the size of the smallest object that can be discriminated by the sensor. </a:t>
            </a:r>
          </a:p>
          <a:p>
            <a:endParaRPr lang="en-US" dirty="0" smtClean="0"/>
          </a:p>
          <a:p>
            <a:r>
              <a:rPr lang="en-US" dirty="0" smtClean="0"/>
              <a:t>The greater the sensor's resolution, the greater the data volume and smaller the area covered.</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Satellite Image resolutions</a:t>
            </a:r>
            <a:endParaRPr lang="en-US" dirty="0"/>
          </a:p>
        </p:txBody>
      </p:sp>
      <p:pic>
        <p:nvPicPr>
          <p:cNvPr id="5" name="Picture 2"/>
          <p:cNvPicPr>
            <a:picLocks noChangeAspect="1" noChangeArrowheads="1"/>
          </p:cNvPicPr>
          <p:nvPr/>
        </p:nvPicPr>
        <p:blipFill>
          <a:blip r:embed="rId3" cstate="print"/>
          <a:srcRect l="22917" t="14815" r="1773" b="7407"/>
          <a:stretch>
            <a:fillRect/>
          </a:stretch>
        </p:blipFill>
        <p:spPr bwMode="auto">
          <a:xfrm>
            <a:off x="1828800" y="1600200"/>
            <a:ext cx="6629400" cy="48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 of Satellite Image</a:t>
            </a:r>
            <a:endParaRPr lang="en-US" dirty="0"/>
          </a:p>
        </p:txBody>
      </p:sp>
      <p:sp>
        <p:nvSpPr>
          <p:cNvPr id="3" name="Content Placeholder 2"/>
          <p:cNvSpPr>
            <a:spLocks noGrp="1"/>
          </p:cNvSpPr>
          <p:nvPr>
            <p:ph sz="quarter" idx="1"/>
          </p:nvPr>
        </p:nvSpPr>
        <p:spPr/>
        <p:txBody>
          <a:bodyPr>
            <a:normAutofit lnSpcReduction="10000"/>
          </a:bodyPr>
          <a:lstStyle/>
          <a:p>
            <a:pPr lvl="0"/>
            <a:r>
              <a:rPr lang="en-US" dirty="0" smtClean="0"/>
              <a:t>Generally the image gives a very good overview of the survey, making it easy to verify that all parcels and details in an area are measured.</a:t>
            </a:r>
          </a:p>
          <a:p>
            <a:pPr lvl="0"/>
            <a:r>
              <a:rPr lang="en-US" dirty="0" smtClean="0"/>
              <a:t>Making a parcel is easier in satellite image than with ground survey.</a:t>
            </a:r>
          </a:p>
          <a:p>
            <a:pPr lvl="0"/>
            <a:r>
              <a:rPr lang="en-US" dirty="0" smtClean="0"/>
              <a:t>It is easy to detect in the image if e.g. a parcel border line is slightly bent, and digitize this with some extra points along the line. This is often missed in ground surveys, where the bent border is often only represented by a single line.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 of Satellite Images</a:t>
            </a:r>
            <a:endParaRPr lang="en-US" dirty="0"/>
          </a:p>
        </p:txBody>
      </p:sp>
      <p:sp>
        <p:nvSpPr>
          <p:cNvPr id="3" name="Content Placeholder 2"/>
          <p:cNvSpPr>
            <a:spLocks noGrp="1"/>
          </p:cNvSpPr>
          <p:nvPr>
            <p:ph sz="quarter" idx="1"/>
          </p:nvPr>
        </p:nvSpPr>
        <p:spPr/>
        <p:txBody>
          <a:bodyPr>
            <a:normAutofit lnSpcReduction="10000"/>
          </a:bodyPr>
          <a:lstStyle/>
          <a:p>
            <a:pPr lvl="0"/>
            <a:r>
              <a:rPr lang="en-US" dirty="0" smtClean="0"/>
              <a:t>The image is describing at the time taken</a:t>
            </a:r>
          </a:p>
          <a:p>
            <a:pPr lvl="0"/>
            <a:r>
              <a:rPr lang="en-US" dirty="0" smtClean="0"/>
              <a:t>Leads wrong digitizing of parcel borders between two parcels</a:t>
            </a:r>
          </a:p>
          <a:p>
            <a:pPr lvl="0"/>
            <a:r>
              <a:rPr lang="en-US" dirty="0" smtClean="0"/>
              <a:t>Clouds might obscure parts of the image.</a:t>
            </a:r>
          </a:p>
          <a:p>
            <a:pPr lvl="0"/>
            <a:r>
              <a:rPr lang="en-US" dirty="0" smtClean="0"/>
              <a:t>High initial cost</a:t>
            </a:r>
          </a:p>
          <a:p>
            <a:pPr lvl="0"/>
            <a:r>
              <a:rPr lang="en-US" dirty="0" smtClean="0"/>
              <a:t>Error due to height differences in the image</a:t>
            </a:r>
          </a:p>
          <a:p>
            <a:pPr lvl="0"/>
            <a:r>
              <a:rPr lang="en-US" dirty="0" smtClean="0"/>
              <a:t>To </a:t>
            </a:r>
            <a:r>
              <a:rPr lang="en-US" i="1" dirty="0" err="1" smtClean="0"/>
              <a:t>georeference</a:t>
            </a:r>
            <a:r>
              <a:rPr lang="en-US" dirty="0" smtClean="0"/>
              <a:t> the image, it is needed to find details in the image that can be clearly identified in the field.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errors</a:t>
            </a:r>
            <a:endParaRPr lang="en-US" dirty="0"/>
          </a:p>
        </p:txBody>
      </p:sp>
      <p:sp>
        <p:nvSpPr>
          <p:cNvPr id="3" name="Content Placeholder 2"/>
          <p:cNvSpPr>
            <a:spLocks noGrp="1"/>
          </p:cNvSpPr>
          <p:nvPr>
            <p:ph sz="quarter" idx="1"/>
          </p:nvPr>
        </p:nvSpPr>
        <p:spPr>
          <a:xfrm>
            <a:off x="612648" y="1600200"/>
            <a:ext cx="8302752" cy="5105400"/>
          </a:xfrm>
        </p:spPr>
        <p:txBody>
          <a:bodyPr>
            <a:normAutofit lnSpcReduction="10000"/>
          </a:bodyPr>
          <a:lstStyle/>
          <a:p>
            <a:r>
              <a:rPr lang="en-US" dirty="0" smtClean="0"/>
              <a:t>Errors in the geo-referencing</a:t>
            </a:r>
          </a:p>
          <a:p>
            <a:r>
              <a:rPr lang="en-US" dirty="0" smtClean="0"/>
              <a:t>optical errors in the camera used</a:t>
            </a:r>
          </a:p>
          <a:p>
            <a:r>
              <a:rPr lang="en-US" dirty="0" smtClean="0"/>
              <a:t>Errors in surveyed reference points </a:t>
            </a:r>
          </a:p>
          <a:p>
            <a:r>
              <a:rPr lang="en-US" dirty="0" smtClean="0"/>
              <a:t>High precision GPS or total stations are recommended for the survey of the ground points for Georef.  </a:t>
            </a:r>
          </a:p>
          <a:p>
            <a:r>
              <a:rPr lang="en-US" dirty="0" smtClean="0"/>
              <a:t>In General satellite </a:t>
            </a:r>
            <a:r>
              <a:rPr lang="en-US" dirty="0" smtClean="0"/>
              <a:t>images </a:t>
            </a:r>
            <a:r>
              <a:rPr lang="en-US" dirty="0" smtClean="0"/>
              <a:t>are excellent </a:t>
            </a:r>
            <a:r>
              <a:rPr lang="en-US" dirty="0" smtClean="0"/>
              <a:t>tool to acquire a general planning map, but confirmation in the field of each parcel is necessary. It is also important to check the image accuracy regarding both the resolution and the </a:t>
            </a:r>
            <a:r>
              <a:rPr lang="en-US" dirty="0" err="1" smtClean="0"/>
              <a:t>orthorectification</a:t>
            </a:r>
            <a:r>
              <a:rPr lang="en-US" dirty="0" smtClean="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61248" cy="990600"/>
          </a:xfrm>
        </p:spPr>
        <p:txBody>
          <a:bodyPr/>
          <a:lstStyle/>
          <a:p>
            <a:r>
              <a:rPr lang="en-US" dirty="0" smtClean="0"/>
              <a:t>Aerial Images</a:t>
            </a:r>
            <a:endParaRPr lang="en-US" dirty="0"/>
          </a:p>
        </p:txBody>
      </p:sp>
      <p:sp>
        <p:nvSpPr>
          <p:cNvPr id="3" name="Content Placeholder 2"/>
          <p:cNvSpPr>
            <a:spLocks noGrp="1"/>
          </p:cNvSpPr>
          <p:nvPr>
            <p:ph sz="quarter" idx="1"/>
          </p:nvPr>
        </p:nvSpPr>
        <p:spPr>
          <a:xfrm>
            <a:off x="612648" y="1600200"/>
            <a:ext cx="8150352" cy="5029200"/>
          </a:xfrm>
        </p:spPr>
        <p:txBody>
          <a:bodyPr/>
          <a:lstStyle/>
          <a:p>
            <a:r>
              <a:rPr lang="en-US" dirty="0" smtClean="0"/>
              <a:t>Aerial </a:t>
            </a:r>
            <a:r>
              <a:rPr lang="en-US" dirty="0" err="1" smtClean="0"/>
              <a:t>photogrammetry</a:t>
            </a:r>
            <a:r>
              <a:rPr lang="en-US" dirty="0" smtClean="0"/>
              <a:t> involves the use of photographs taken in a systematic manner from the air. </a:t>
            </a:r>
          </a:p>
          <a:p>
            <a:r>
              <a:rPr lang="en-US" dirty="0" smtClean="0"/>
              <a:t>They are then controlled by land survey and measured by photogrammetric techniques. </a:t>
            </a:r>
          </a:p>
          <a:p>
            <a:endParaRPr lang="en-US" dirty="0" smtClean="0"/>
          </a:p>
          <a:p>
            <a:r>
              <a:rPr lang="en-US" dirty="0" smtClean="0"/>
              <a:t>Accuracies achieved are comparable with those obtained by land survey and in many cases the work is carried out more economically.</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45</TotalTime>
  <Words>584</Words>
  <Application>Microsoft Office PowerPoint</Application>
  <PresentationFormat>On-screen Show (4:3)</PresentationFormat>
  <Paragraphs>56</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Median</vt:lpstr>
      <vt:lpstr>L4 – Satellite and aerial images</vt:lpstr>
      <vt:lpstr>Satellite Images</vt:lpstr>
      <vt:lpstr>Slide 3</vt:lpstr>
      <vt:lpstr>Spatial resolution</vt:lpstr>
      <vt:lpstr>Satellite Image resolutions</vt:lpstr>
      <vt:lpstr>Advantage of Satellite Image</vt:lpstr>
      <vt:lpstr>Disadvantage of Satellite Images</vt:lpstr>
      <vt:lpstr>Sources of errors</vt:lpstr>
      <vt:lpstr>Aerial Images</vt:lpstr>
      <vt:lpstr>Advantages of Aerial over Satellite Images</vt:lpstr>
      <vt:lpstr>Next Time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L4 – Satellite and aerial images</dc:title>
  <dc:creator>Landijeg</dc:creator>
  <cp:lastModifiedBy>Windows User</cp:lastModifiedBy>
  <cp:revision>4</cp:revision>
  <dcterms:created xsi:type="dcterms:W3CDTF">2006-08-16T00:00:00Z</dcterms:created>
  <dcterms:modified xsi:type="dcterms:W3CDTF">2010-12-14T15:24:18Z</dcterms:modified>
</cp:coreProperties>
</file>