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F0B38-9161-42F4-8D26-00A11E262DEB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20987-D654-4188-AC7C-3448587F5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20987-D654-4188-AC7C-3448587F547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AABB819-A4E0-4D1B-99DD-55729231F7A7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64F1E0-4A55-4A2A-A49C-50E5A775C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B819-A4E0-4D1B-99DD-55729231F7A7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F1E0-4A55-4A2A-A49C-50E5A775C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AABB819-A4E0-4D1B-99DD-55729231F7A7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764F1E0-4A55-4A2A-A49C-50E5A775C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B819-A4E0-4D1B-99DD-55729231F7A7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764F1E0-4A55-4A2A-A49C-50E5A775CB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B819-A4E0-4D1B-99DD-55729231F7A7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764F1E0-4A55-4A2A-A49C-50E5A775CB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AABB819-A4E0-4D1B-99DD-55729231F7A7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764F1E0-4A55-4A2A-A49C-50E5A775CB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AABB819-A4E0-4D1B-99DD-55729231F7A7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764F1E0-4A55-4A2A-A49C-50E5A775CB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B819-A4E0-4D1B-99DD-55729231F7A7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764F1E0-4A55-4A2A-A49C-50E5A775C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B819-A4E0-4D1B-99DD-55729231F7A7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64F1E0-4A55-4A2A-A49C-50E5A775C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B819-A4E0-4D1B-99DD-55729231F7A7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764F1E0-4A55-4A2A-A49C-50E5A775CB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AABB819-A4E0-4D1B-99DD-55729231F7A7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764F1E0-4A55-4A2A-A49C-50E5A775CB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AABB819-A4E0-4D1B-99DD-55729231F7A7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64F1E0-4A55-4A2A-A49C-50E5A775C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Lecture </a:t>
            </a:r>
            <a:r>
              <a:rPr lang="en-US" sz="4000" dirty="0" smtClean="0">
                <a:solidFill>
                  <a:srgbClr val="FFFF00"/>
                </a:solidFill>
              </a:rPr>
              <a:t>5 </a:t>
            </a:r>
            <a:r>
              <a:rPr lang="en-US" sz="4000" dirty="0" smtClean="0">
                <a:solidFill>
                  <a:srgbClr val="FFFF00"/>
                </a:solidFill>
              </a:rPr>
              <a:t>Cadastral Maps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Cadastral Survey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Designing a Cartographic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97952" cy="5029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i="1" dirty="0" smtClean="0"/>
              <a:t>Map Layout</a:t>
            </a:r>
          </a:p>
          <a:p>
            <a:r>
              <a:rPr lang="en-US" dirty="0" smtClean="0"/>
              <a:t> </a:t>
            </a:r>
            <a:r>
              <a:rPr lang="en-US" dirty="0" smtClean="0"/>
              <a:t>Map layouts can be portrait or landscape according to the shape of the area.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placement of the map should be such that it does not interfere on the other map</a:t>
            </a:r>
          </a:p>
          <a:p>
            <a:pPr>
              <a:buNone/>
            </a:pPr>
            <a:r>
              <a:rPr lang="en-US" b="1" i="1" dirty="0" smtClean="0"/>
              <a:t>Map </a:t>
            </a:r>
            <a:r>
              <a:rPr lang="en-US" b="1" i="1" dirty="0" smtClean="0"/>
              <a:t>Title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map title should be set in large bold text to stand out from other annotation on the map.</a:t>
            </a:r>
          </a:p>
          <a:p>
            <a:r>
              <a:rPr lang="en-US" dirty="0" smtClean="0"/>
              <a:t>It </a:t>
            </a:r>
            <a:r>
              <a:rPr lang="en-US" dirty="0" smtClean="0"/>
              <a:t>should be placed in such a way as not to be confused with other map text.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lettering size can be adjusted to suit the map size and to accommodate long titles.</a:t>
            </a:r>
          </a:p>
          <a:p>
            <a:pPr>
              <a:buNone/>
            </a:pPr>
            <a:r>
              <a:rPr lang="en-US" b="1" i="1" dirty="0" smtClean="0"/>
              <a:t>Orientation</a:t>
            </a:r>
            <a:endParaRPr lang="en-US" b="1" i="1" dirty="0" smtClean="0"/>
          </a:p>
          <a:p>
            <a:r>
              <a:rPr lang="en-US" dirty="0" smtClean="0"/>
              <a:t>As </a:t>
            </a:r>
            <a:r>
              <a:rPr lang="en-US" dirty="0" smtClean="0"/>
              <a:t>a general rule, orientation should be north-south with north at the top of the page.</a:t>
            </a:r>
          </a:p>
          <a:p>
            <a:r>
              <a:rPr lang="en-US" dirty="0" smtClean="0"/>
              <a:t> </a:t>
            </a:r>
            <a:r>
              <a:rPr lang="en-US" dirty="0" smtClean="0"/>
              <a:t>Show a north </a:t>
            </a:r>
            <a:r>
              <a:rPr lang="en-US" dirty="0" smtClean="0"/>
              <a:t>arrow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i="1" dirty="0" smtClean="0"/>
              <a:t>Map Extent</a:t>
            </a:r>
          </a:p>
          <a:p>
            <a:r>
              <a:rPr lang="en-US" dirty="0" smtClean="0"/>
              <a:t>Information </a:t>
            </a:r>
            <a:r>
              <a:rPr lang="en-US" dirty="0" smtClean="0"/>
              <a:t>should be shown up to the neat line of the map,</a:t>
            </a:r>
          </a:p>
          <a:p>
            <a:r>
              <a:rPr lang="en-US" dirty="0" smtClean="0"/>
              <a:t>Plan </a:t>
            </a:r>
            <a:r>
              <a:rPr lang="en-US" dirty="0" smtClean="0"/>
              <a:t>the scale of your cadastral map having in mind the way to represent clearly the </a:t>
            </a:r>
            <a:r>
              <a:rPr lang="en-US" dirty="0" smtClean="0"/>
              <a:t>smallest property;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i="1" dirty="0" smtClean="0"/>
              <a:t>Map Sheet Size</a:t>
            </a:r>
          </a:p>
          <a:p>
            <a:r>
              <a:rPr lang="en-US" dirty="0" smtClean="0"/>
              <a:t>A uniform size for map sheets facilitates handling and storage of maps</a:t>
            </a:r>
            <a:r>
              <a:rPr lang="en-US" b="1" i="1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75x75 </a:t>
            </a:r>
            <a:r>
              <a:rPr lang="en-US" dirty="0" smtClean="0"/>
              <a:t>cm, 80x60 cm, 80x64 cm, </a:t>
            </a:r>
            <a:r>
              <a:rPr lang="pt-BR" dirty="0" smtClean="0"/>
              <a:t>A0,A1</a:t>
            </a:r>
            <a:r>
              <a:rPr lang="pt-BR" dirty="0" smtClean="0"/>
              <a:t>, A2, A3, A4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i="1" dirty="0" smtClean="0"/>
              <a:t>North Arrow</a:t>
            </a:r>
          </a:p>
          <a:p>
            <a:r>
              <a:rPr lang="en-US" dirty="0" smtClean="0"/>
              <a:t> </a:t>
            </a:r>
            <a:r>
              <a:rPr lang="en-US" dirty="0" smtClean="0"/>
              <a:t>Use a north arrow consistent in size, </a:t>
            </a:r>
            <a:r>
              <a:rPr lang="en-US" dirty="0" err="1" smtClean="0"/>
              <a:t>colour</a:t>
            </a:r>
            <a:r>
              <a:rPr lang="en-US" dirty="0" smtClean="0"/>
              <a:t> and style</a:t>
            </a:r>
          </a:p>
          <a:p>
            <a:r>
              <a:rPr lang="en-US" dirty="0" smtClean="0"/>
              <a:t>Place </a:t>
            </a:r>
            <a:r>
              <a:rPr lang="en-US" dirty="0" smtClean="0"/>
              <a:t>it above the scale bar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i="1" dirty="0" smtClean="0"/>
              <a:t>Scale Bar</a:t>
            </a:r>
          </a:p>
          <a:p>
            <a:r>
              <a:rPr lang="en-US" dirty="0" smtClean="0"/>
              <a:t> </a:t>
            </a:r>
            <a:r>
              <a:rPr lang="en-US" dirty="0" smtClean="0"/>
              <a:t>A scale bar</a:t>
            </a:r>
          </a:p>
          <a:p>
            <a:r>
              <a:rPr lang="en-US" dirty="0" smtClean="0"/>
              <a:t> </a:t>
            </a:r>
            <a:r>
              <a:rPr lang="en-US" dirty="0" smtClean="0"/>
              <a:t>Representative fraction e.g. 1:50 000 is essential in addition to scale </a:t>
            </a:r>
            <a:r>
              <a:rPr lang="en-US" dirty="0" smtClean="0"/>
              <a:t>bar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5029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i="1" dirty="0" smtClean="0"/>
              <a:t>Legend</a:t>
            </a: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 smtClean="0"/>
              <a:t>features on a map must be explained in the legend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map legend should be clearly separated from the map.</a:t>
            </a:r>
          </a:p>
          <a:p>
            <a:pPr>
              <a:buNone/>
            </a:pPr>
            <a:r>
              <a:rPr lang="en-US" b="1" i="1" dirty="0" smtClean="0"/>
              <a:t>Logos</a:t>
            </a:r>
            <a:endParaRPr lang="en-US" b="1" i="1" dirty="0" smtClean="0"/>
          </a:p>
          <a:p>
            <a:r>
              <a:rPr lang="en-US" dirty="0" smtClean="0"/>
              <a:t> </a:t>
            </a:r>
            <a:r>
              <a:rPr lang="en-US" dirty="0" smtClean="0"/>
              <a:t>Place logos of the respected municipal towns in the map legend area.</a:t>
            </a:r>
          </a:p>
          <a:p>
            <a:r>
              <a:rPr lang="en-US" dirty="0" smtClean="0"/>
              <a:t>Avoid </a:t>
            </a:r>
            <a:r>
              <a:rPr lang="en-US" dirty="0" smtClean="0"/>
              <a:t>reducing logos to such an extent that they are illegible.</a:t>
            </a:r>
          </a:p>
          <a:p>
            <a:pPr>
              <a:buNone/>
            </a:pPr>
            <a:r>
              <a:rPr lang="en-US" b="1" i="1" dirty="0" smtClean="0"/>
              <a:t>Sheet </a:t>
            </a:r>
            <a:r>
              <a:rPr lang="en-US" b="1" i="1" dirty="0" smtClean="0"/>
              <a:t>Number/Parcel numbering</a:t>
            </a:r>
          </a:p>
          <a:p>
            <a:r>
              <a:rPr lang="en-US" dirty="0" smtClean="0"/>
              <a:t>A parcel identification system provides a method for referencing land parcels, or data associated with</a:t>
            </a:r>
          </a:p>
          <a:p>
            <a:r>
              <a:rPr lang="en-US" dirty="0" smtClean="0"/>
              <a:t>parcels, using a number or code instead of a complete legal description. The correlation of maps and</a:t>
            </a:r>
          </a:p>
          <a:p>
            <a:r>
              <a:rPr lang="en-US" dirty="0" smtClean="0"/>
              <a:t>individual property records requires that all parcel files be indexed using a uniform parcel identifier.</a:t>
            </a:r>
          </a:p>
          <a:p>
            <a:r>
              <a:rPr lang="en-US" b="1" i="1" dirty="0" smtClean="0"/>
              <a:t>Index </a:t>
            </a:r>
            <a:r>
              <a:rPr lang="en-US" b="1" i="1" dirty="0" smtClean="0"/>
              <a:t>map</a:t>
            </a:r>
          </a:p>
          <a:p>
            <a:r>
              <a:rPr lang="en-US" dirty="0" smtClean="0"/>
              <a:t> </a:t>
            </a:r>
            <a:r>
              <a:rPr lang="en-US" dirty="0" smtClean="0"/>
              <a:t>Separate any index map clearly from the main map.</a:t>
            </a:r>
          </a:p>
          <a:p>
            <a:r>
              <a:rPr lang="en-US" dirty="0" smtClean="0"/>
              <a:t>Use </a:t>
            </a:r>
            <a:r>
              <a:rPr lang="en-US" dirty="0" smtClean="0"/>
              <a:t>sparse </a:t>
            </a:r>
            <a:r>
              <a:rPr lang="en-US" dirty="0" err="1" smtClean="0"/>
              <a:t>labelling</a:t>
            </a:r>
            <a:r>
              <a:rPr lang="en-US" dirty="0" smtClean="0"/>
              <a:t>, but sufficient for orientation.</a:t>
            </a:r>
          </a:p>
          <a:p>
            <a:r>
              <a:rPr lang="en-US" dirty="0" smtClean="0"/>
              <a:t>Use </a:t>
            </a:r>
            <a:r>
              <a:rPr lang="en-US" dirty="0" smtClean="0"/>
              <a:t>a north arrow (if necessary) and a scale bar.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Index Map</a:t>
            </a:r>
            <a:endParaRPr lang="en-US" dirty="0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600200"/>
            <a:ext cx="6072748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Projections and Coordinate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Projection </a:t>
            </a:r>
            <a:r>
              <a:rPr lang="en-US" dirty="0" smtClean="0"/>
              <a:t>– Universal Transverse Mercator ,</a:t>
            </a:r>
          </a:p>
          <a:p>
            <a:r>
              <a:rPr lang="en-US" dirty="0" smtClean="0"/>
              <a:t>Reference </a:t>
            </a:r>
            <a:r>
              <a:rPr lang="en-US" dirty="0" smtClean="0"/>
              <a:t>Ellipsoid - Clarke1880,</a:t>
            </a:r>
          </a:p>
          <a:p>
            <a:r>
              <a:rPr lang="en-US" dirty="0" smtClean="0"/>
              <a:t>Local </a:t>
            </a:r>
            <a:r>
              <a:rPr lang="en-US" dirty="0" smtClean="0"/>
              <a:t>Geodetic Datum – </a:t>
            </a:r>
            <a:r>
              <a:rPr lang="en-US" dirty="0" err="1" smtClean="0"/>
              <a:t>Adindan</a:t>
            </a:r>
            <a:endParaRPr lang="en-US" dirty="0" smtClean="0"/>
          </a:p>
          <a:p>
            <a:r>
              <a:rPr lang="en-US" dirty="0" smtClean="0"/>
              <a:t>Unit </a:t>
            </a:r>
            <a:r>
              <a:rPr lang="en-US" dirty="0" smtClean="0"/>
              <a:t>– Meters,</a:t>
            </a:r>
          </a:p>
          <a:p>
            <a:pPr>
              <a:buNone/>
            </a:pPr>
            <a:r>
              <a:rPr lang="en-US" b="1" i="1" dirty="0" smtClean="0"/>
              <a:t>Parameters</a:t>
            </a:r>
          </a:p>
          <a:p>
            <a:r>
              <a:rPr lang="it-IT" dirty="0" smtClean="0"/>
              <a:t>a) UTM Grid Zone - 37,</a:t>
            </a:r>
          </a:p>
          <a:p>
            <a:r>
              <a:rPr lang="en-US" dirty="0" smtClean="0"/>
              <a:t>b) Central Meridian - 39º E,</a:t>
            </a:r>
          </a:p>
          <a:p>
            <a:r>
              <a:rPr lang="en-US" dirty="0" smtClean="0"/>
              <a:t>c) False Easting – 500,000 m E</a:t>
            </a:r>
          </a:p>
          <a:p>
            <a:r>
              <a:rPr lang="en-US" dirty="0" smtClean="0"/>
              <a:t>d) False Northing – 0 m N</a:t>
            </a:r>
          </a:p>
          <a:p>
            <a:r>
              <a:rPr lang="en-US" dirty="0" smtClean="0"/>
              <a:t>e) Scale Factor - 0.999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Cartographic Symbolization</a:t>
            </a:r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 r="6615"/>
          <a:stretch>
            <a:fillRect/>
          </a:stretch>
        </p:blipFill>
        <p:spPr bwMode="auto">
          <a:xfrm>
            <a:off x="0" y="1676400"/>
            <a:ext cx="9144000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 r="4428"/>
          <a:stretch>
            <a:fillRect/>
          </a:stretch>
        </p:blipFill>
        <p:spPr bwMode="auto">
          <a:xfrm>
            <a:off x="152400" y="1676400"/>
            <a:ext cx="88392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cadastral mapping </a:t>
            </a:r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sz="2800" dirty="0" smtClean="0"/>
              <a:t>Geodetic </a:t>
            </a:r>
            <a:r>
              <a:rPr lang="en-US" sz="2800" dirty="0" smtClean="0"/>
              <a:t>control network</a:t>
            </a:r>
            <a:endParaRPr lang="en-US" sz="3200" dirty="0" smtClean="0"/>
          </a:p>
          <a:p>
            <a:pPr lvl="1"/>
            <a:r>
              <a:rPr lang="en-US" sz="2800" dirty="0" smtClean="0"/>
              <a:t>Current</a:t>
            </a:r>
            <a:r>
              <a:rPr lang="en-US" sz="2800" dirty="0" smtClean="0"/>
              <a:t>, accurate, base map layer (ideally, </a:t>
            </a:r>
            <a:r>
              <a:rPr lang="en-US" sz="2800" dirty="0" err="1" smtClean="0"/>
              <a:t>pho­togrammetrically</a:t>
            </a:r>
            <a:r>
              <a:rPr lang="en-US" sz="2800" dirty="0" smtClean="0"/>
              <a:t> derived tied to the geodetic control)</a:t>
            </a:r>
            <a:endParaRPr lang="en-US" sz="3200" dirty="0" smtClean="0"/>
          </a:p>
          <a:p>
            <a:pPr lvl="1"/>
            <a:r>
              <a:rPr lang="en-US" sz="2800" dirty="0" smtClean="0"/>
              <a:t>Cadastral </a:t>
            </a:r>
            <a:r>
              <a:rPr lang="en-US" sz="2800" dirty="0" smtClean="0"/>
              <a:t>overlays delineating all real property parcels</a:t>
            </a:r>
            <a:endParaRPr lang="en-US" sz="3200" dirty="0" smtClean="0"/>
          </a:p>
          <a:p>
            <a:pPr lvl="1"/>
            <a:r>
              <a:rPr lang="en-US" sz="2800" dirty="0" smtClean="0"/>
              <a:t>A unique </a:t>
            </a:r>
            <a:r>
              <a:rPr lang="en-US" sz="2800" dirty="0" smtClean="0"/>
              <a:t>parcel identifier assigned to each parcel</a:t>
            </a:r>
            <a:endParaRPr lang="en-US" sz="3200" dirty="0" smtClean="0"/>
          </a:p>
          <a:p>
            <a:pPr lvl="1"/>
            <a:r>
              <a:rPr lang="en-US" sz="2800" dirty="0" smtClean="0"/>
              <a:t>A series </a:t>
            </a:r>
            <a:r>
              <a:rPr lang="en-US" sz="2800" dirty="0" smtClean="0"/>
              <a:t>of parcel data files containing parcel identi­fiers, ownership and assessment data</a:t>
            </a:r>
            <a:endParaRPr lang="en-US" sz="3200" dirty="0" smtClean="0"/>
          </a:p>
          <a:p>
            <a:pPr lvl="1"/>
            <a:r>
              <a:rPr lang="en-US" sz="2800" dirty="0" smtClean="0"/>
              <a:t>Additional </a:t>
            </a:r>
            <a:r>
              <a:rPr lang="en-US" sz="2800" dirty="0" smtClean="0"/>
              <a:t>overlays of interest to the assessor such as municipal boundaries, zoning, and flood plains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City </a:t>
            </a:r>
            <a:r>
              <a:rPr lang="en-US" dirty="0" smtClean="0"/>
              <a:t>maps </a:t>
            </a:r>
            <a:r>
              <a:rPr lang="en-US" dirty="0" smtClean="0"/>
              <a:t>categorized into three: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14350" lvl="0" indent="-514350">
              <a:buSzPct val="85000"/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i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city base map</a:t>
            </a:r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/>
              <a:t>is the original map of the city prepared from actual field surveying or photogrammetric plots. It contains complete </a:t>
            </a:r>
            <a:r>
              <a:rPr lang="en-US" dirty="0" err="1" smtClean="0"/>
              <a:t>planimetric</a:t>
            </a:r>
            <a:r>
              <a:rPr lang="en-US" dirty="0" smtClean="0"/>
              <a:t> and vertical information and may consist of several overlays. </a:t>
            </a:r>
          </a:p>
          <a:p>
            <a:pPr marL="514350" lvl="0" indent="-514350">
              <a:buSzPct val="83000"/>
              <a:buFont typeface="+mj-lt"/>
              <a:buAutoNum type="arabicPeriod"/>
            </a:pPr>
            <a:r>
              <a:rPr lang="en-US" i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Derived maps</a:t>
            </a:r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/>
              <a:t>are basically similar in content to the city base map but are usually at smaller scales; they are derived from the base map and use a certain generalization in presentation. </a:t>
            </a:r>
          </a:p>
          <a:p>
            <a:pPr marL="514350" indent="-514350">
              <a:buSzPct val="85000"/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Thematic maps </a:t>
            </a:r>
            <a:r>
              <a:rPr lang="en-US" dirty="0" smtClean="0"/>
              <a:t>include maps not listed in category 1 or 2. Usually, they are single-factor maps providing, on a reference background, quantitative or qualitative information on the phenomenon in question.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 - Spatial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dirty="0" smtClean="0"/>
              <a:t>Aerial Images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Satellite Images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Ground measurement by total station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Ground measurement by </a:t>
            </a:r>
            <a:r>
              <a:rPr lang="en-US" dirty="0" smtClean="0"/>
              <a:t>GPS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Existing analog maps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 – Non Spatial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Legal </a:t>
            </a:r>
            <a:r>
              <a:rPr lang="en-US" dirty="0" smtClean="0"/>
              <a:t>documents: Ownership, Taxation, Land value, Parcel-identifiers, Street addresses, Buildings type, House numbers, Land use, </a:t>
            </a:r>
          </a:p>
          <a:p>
            <a:r>
              <a:rPr lang="en-US" dirty="0" smtClean="0"/>
              <a:t>Field observation</a:t>
            </a:r>
          </a:p>
          <a:p>
            <a:r>
              <a:rPr lang="en-US" dirty="0" smtClean="0"/>
              <a:t>Sample</a:t>
            </a:r>
            <a:endParaRPr lang="en-US" dirty="0" smtClean="0"/>
          </a:p>
          <a:p>
            <a:r>
              <a:rPr lang="en-US" dirty="0" smtClean="0"/>
              <a:t>Questioner</a:t>
            </a:r>
            <a:endParaRPr lang="en-US" dirty="0" smtClean="0"/>
          </a:p>
          <a:p>
            <a:r>
              <a:rPr lang="en-US" dirty="0" smtClean="0"/>
              <a:t>Report</a:t>
            </a:r>
            <a:endParaRPr lang="en-US" dirty="0" smtClean="0"/>
          </a:p>
          <a:p>
            <a:r>
              <a:rPr lang="en-US" dirty="0" smtClean="0"/>
              <a:t>Census </a:t>
            </a:r>
            <a:r>
              <a:rPr lang="en-US" dirty="0" smtClean="0"/>
              <a:t>Figures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of Cadastral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Topographic </a:t>
            </a:r>
            <a:r>
              <a:rPr lang="en-US" dirty="0" smtClean="0"/>
              <a:t>layers</a:t>
            </a:r>
          </a:p>
          <a:p>
            <a:r>
              <a:rPr lang="en-US" dirty="0" smtClean="0"/>
              <a:t>Vegetation layers</a:t>
            </a:r>
          </a:p>
          <a:p>
            <a:r>
              <a:rPr lang="en-US" dirty="0" smtClean="0"/>
              <a:t>Road </a:t>
            </a:r>
            <a:r>
              <a:rPr lang="en-US" dirty="0" smtClean="0"/>
              <a:t>layers</a:t>
            </a:r>
          </a:p>
          <a:p>
            <a:r>
              <a:rPr lang="en-US" dirty="0" smtClean="0"/>
              <a:t>Transportation layers: </a:t>
            </a:r>
            <a:r>
              <a:rPr lang="en-US" dirty="0" smtClean="0"/>
              <a:t>Air </a:t>
            </a:r>
            <a:r>
              <a:rPr lang="en-US" dirty="0" smtClean="0"/>
              <a:t>strip, Public </a:t>
            </a:r>
            <a:r>
              <a:rPr lang="en-US" dirty="0" smtClean="0"/>
              <a:t>transport </a:t>
            </a:r>
            <a:r>
              <a:rPr lang="en-US" dirty="0" smtClean="0"/>
              <a:t>lines, Terminals, </a:t>
            </a:r>
          </a:p>
          <a:p>
            <a:r>
              <a:rPr lang="en-US" dirty="0" smtClean="0"/>
              <a:t>Utility </a:t>
            </a:r>
            <a:r>
              <a:rPr lang="en-US" dirty="0" smtClean="0"/>
              <a:t>layers</a:t>
            </a:r>
          </a:p>
          <a:p>
            <a:r>
              <a:rPr lang="en-US" dirty="0" smtClean="0"/>
              <a:t>Built-Up </a:t>
            </a:r>
            <a:r>
              <a:rPr lang="en-US" dirty="0" smtClean="0"/>
              <a:t>area </a:t>
            </a:r>
            <a:r>
              <a:rPr lang="en-US" dirty="0" smtClean="0"/>
              <a:t>layer: Blocks, Parcels, Buildings, Fences</a:t>
            </a:r>
            <a:endParaRPr lang="en-US" dirty="0" smtClean="0"/>
          </a:p>
          <a:p>
            <a:r>
              <a:rPr lang="en-US" dirty="0" smtClean="0"/>
              <a:t>Jurisdiction layers: Administrative/town boundary, District </a:t>
            </a:r>
            <a:r>
              <a:rPr lang="en-US" dirty="0" smtClean="0"/>
              <a:t>boundary if there </a:t>
            </a:r>
            <a:r>
              <a:rPr lang="en-US" dirty="0" smtClean="0"/>
              <a:t>is </a:t>
            </a:r>
            <a:r>
              <a:rPr lang="en-US" dirty="0" err="1" smtClean="0"/>
              <a:t>Kebele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 of Cadastral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Cadastral maps are a series of large scale maps showing property boundaries, building and </a:t>
            </a:r>
            <a:r>
              <a:rPr lang="en-US" dirty="0" smtClean="0"/>
              <a:t>structures on </a:t>
            </a:r>
            <a:r>
              <a:rPr lang="en-US" dirty="0" smtClean="0"/>
              <a:t>the land and major natural features and provide cartographic land survey and land </a:t>
            </a:r>
            <a:r>
              <a:rPr lang="en-US" dirty="0" smtClean="0"/>
              <a:t>ownership records</a:t>
            </a:r>
            <a:r>
              <a:rPr lang="en-US" dirty="0" smtClean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facilitates the administration of lands which assists in the valuation and taxation of land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Standard scale for cadastral </a:t>
            </a:r>
            <a:r>
              <a:rPr lang="en-US" b="1" dirty="0" smtClean="0"/>
              <a:t>maps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001000" cy="4953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282667"/>
                <a:gridCol w="3718333"/>
              </a:tblGrid>
              <a:tr h="2476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Scale ranges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Typical standard scales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</a:tr>
              <a:tr h="7429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1:500 to 1:5000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1:500</a:t>
                      </a:r>
                      <a:endParaRPr lang="en-US" sz="160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1:1000</a:t>
                      </a:r>
                      <a:endParaRPr lang="en-US" sz="160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1:2000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/>
                </a:tc>
              </a:tr>
              <a:tr h="7429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1:5 000 to 1:13 000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1:5 000 </a:t>
                      </a:r>
                      <a:endParaRPr lang="en-US" sz="160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1:7 500 </a:t>
                      </a:r>
                      <a:endParaRPr lang="en-US" sz="160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1:10 000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/>
                </a:tc>
              </a:tr>
              <a:tr h="7429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1:13 000 to 1:33 000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1:15 000 </a:t>
                      </a:r>
                      <a:endParaRPr lang="en-US" sz="160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1:20 000 </a:t>
                      </a:r>
                      <a:endParaRPr lang="en-US" sz="160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1:25 000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/>
                </a:tc>
              </a:tr>
              <a:tr h="4953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1:33 000 to 1:83 000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1:50 000 </a:t>
                      </a:r>
                      <a:endParaRPr lang="en-US" sz="160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1:75 000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/>
                </a:tc>
              </a:tr>
              <a:tr h="4953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1:83 000 to 1:183 000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1:100 000 </a:t>
                      </a:r>
                      <a:endParaRPr lang="en-US" sz="160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1:150 000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/>
                </a:tc>
              </a:tr>
              <a:tr h="4953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1:183 000 to 1:433 000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1:200 000 </a:t>
                      </a:r>
                      <a:endParaRPr lang="en-US" sz="160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1:250 000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/>
                </a:tc>
              </a:tr>
              <a:tr h="4953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1:433 000 to 1:1 082 000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1:500 000 </a:t>
                      </a:r>
                      <a:endParaRPr lang="en-US" sz="160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1:1 000 000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/>
                </a:tc>
              </a:tr>
              <a:tr h="4953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&gt; 1:1 082 000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1:2 500 000 </a:t>
                      </a:r>
                      <a:endParaRPr lang="en-US" sz="16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1:7 500 000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Accuracy of Geo-spatial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Accuracy </a:t>
            </a:r>
            <a:r>
              <a:rPr lang="en-US" dirty="0" smtClean="0"/>
              <a:t>of map data is the degree toward which any given feature(s) on a map conforms to its true </a:t>
            </a:r>
            <a:r>
              <a:rPr lang="en-US" dirty="0" smtClean="0"/>
              <a:t>position on </a:t>
            </a:r>
            <a:r>
              <a:rPr lang="en-US" dirty="0" smtClean="0"/>
              <a:t>the ground</a:t>
            </a:r>
          </a:p>
          <a:p>
            <a:pPr lvl="1"/>
            <a:r>
              <a:rPr lang="en-US" dirty="0" smtClean="0"/>
              <a:t>Horizontal </a:t>
            </a:r>
            <a:r>
              <a:rPr lang="en-US" dirty="0" smtClean="0"/>
              <a:t>Accuracy /positional according the National Mapping - EMA = -/+ 30cm (at </a:t>
            </a:r>
            <a:r>
              <a:rPr lang="en-US" dirty="0" smtClean="0"/>
              <a:t>the scale </a:t>
            </a:r>
            <a:r>
              <a:rPr lang="en-US" dirty="0" smtClean="0"/>
              <a:t>of 1:2,000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Vertical Accuracy- </a:t>
            </a:r>
            <a:r>
              <a:rPr lang="en-US" sz="3200" dirty="0" smtClean="0"/>
              <a:t>EMA </a:t>
            </a:r>
            <a:r>
              <a:rPr lang="en-US" sz="3200" dirty="0" smtClean="0"/>
              <a:t>standard is = 0.25 or ¼ of the contour </a:t>
            </a:r>
            <a:r>
              <a:rPr lang="en-US" sz="3200" dirty="0" smtClean="0"/>
              <a:t>interval – </a:t>
            </a:r>
            <a:r>
              <a:rPr lang="en-US" sz="3200" dirty="0" smtClean="0"/>
              <a:t>1:500 -0.5m, 1:1000m -1m, 1:5000 - 2m, 5m. </a:t>
            </a:r>
            <a:endParaRPr lang="en-US" sz="3200" dirty="0" smtClean="0"/>
          </a:p>
          <a:p>
            <a:r>
              <a:rPr lang="en-US" sz="3200" dirty="0" smtClean="0"/>
              <a:t>Temporal </a:t>
            </a:r>
            <a:r>
              <a:rPr lang="en-US" sz="3200" dirty="0" smtClean="0"/>
              <a:t>accuracy </a:t>
            </a:r>
            <a:r>
              <a:rPr lang="en-US" sz="3200" dirty="0" smtClean="0"/>
              <a:t>time </a:t>
            </a:r>
            <a:r>
              <a:rPr lang="en-US" sz="3200" dirty="0" smtClean="0"/>
              <a:t>of the data</a:t>
            </a:r>
          </a:p>
          <a:p>
            <a:r>
              <a:rPr lang="en-US" sz="3200" dirty="0" smtClean="0"/>
              <a:t>Content </a:t>
            </a:r>
            <a:r>
              <a:rPr lang="en-US" sz="3200" dirty="0" smtClean="0"/>
              <a:t>accuracy of the cadastral data is also important. Content accuracy has to do with </a:t>
            </a:r>
            <a:r>
              <a:rPr lang="en-US" sz="3200" dirty="0" smtClean="0"/>
              <a:t>the correctness </a:t>
            </a:r>
            <a:r>
              <a:rPr lang="en-US" sz="3200" dirty="0" smtClean="0"/>
              <a:t>and completeness of the attribute data associated with the points, lines, and polygons </a:t>
            </a:r>
            <a:r>
              <a:rPr lang="en-US" sz="3200" dirty="0" smtClean="0"/>
              <a:t>that comprise </a:t>
            </a:r>
            <a:r>
              <a:rPr lang="en-US" sz="3200" dirty="0" smtClean="0"/>
              <a:t>the cadastral database.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6">
      <a:dk1>
        <a:sysClr val="windowText" lastClr="000000"/>
      </a:dk1>
      <a:lt1>
        <a:srgbClr val="FFFFFF"/>
      </a:lt1>
      <a:dk2>
        <a:srgbClr val="002060"/>
      </a:dk2>
      <a:lt2>
        <a:srgbClr val="EBDDC3"/>
      </a:lt2>
      <a:accent1>
        <a:srgbClr val="00B050"/>
      </a:accent1>
      <a:accent2>
        <a:srgbClr val="FF0000"/>
      </a:accent2>
      <a:accent3>
        <a:srgbClr val="A5AB81"/>
      </a:accent3>
      <a:accent4>
        <a:srgbClr val="D8B25C"/>
      </a:accent4>
      <a:accent5>
        <a:srgbClr val="548BB7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57</TotalTime>
  <Words>1003</Words>
  <Application>Microsoft Office PowerPoint</Application>
  <PresentationFormat>On-screen Show (4:3)</PresentationFormat>
  <Paragraphs>141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Lecture 5 Cadastral Maps</vt:lpstr>
      <vt:lpstr>A cadastral mapping components</vt:lpstr>
      <vt:lpstr>City maps categorized into three:</vt:lpstr>
      <vt:lpstr>Data source - Spatial</vt:lpstr>
      <vt:lpstr>Data Source – Non Spatial</vt:lpstr>
      <vt:lpstr>Layers of Cadastral MAP</vt:lpstr>
      <vt:lpstr>Scale of Cadastral Maps</vt:lpstr>
      <vt:lpstr>Standard scale for cadastral maps</vt:lpstr>
      <vt:lpstr>Accuracy of Geo-spatial Data</vt:lpstr>
      <vt:lpstr>Designing a Cartographic Map</vt:lpstr>
      <vt:lpstr>Slide 11</vt:lpstr>
      <vt:lpstr>Slide 12</vt:lpstr>
      <vt:lpstr>Example of Index Map</vt:lpstr>
      <vt:lpstr>Projections and Coordinate Systems</vt:lpstr>
      <vt:lpstr>Cartographic Symbolization</vt:lpstr>
      <vt:lpstr>Slide 16</vt:lpstr>
    </vt:vector>
  </TitlesOfParts>
  <Company>BDU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 Cadastral Maps</dc:title>
  <dc:creator>Windows User</dc:creator>
  <cp:lastModifiedBy>Windows User</cp:lastModifiedBy>
  <cp:revision>6</cp:revision>
  <dcterms:created xsi:type="dcterms:W3CDTF">2010-12-16T10:46:44Z</dcterms:created>
  <dcterms:modified xsi:type="dcterms:W3CDTF">2010-12-23T19:50:13Z</dcterms:modified>
</cp:coreProperties>
</file>