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2" r:id="rId6"/>
    <p:sldId id="260" r:id="rId7"/>
    <p:sldId id="263"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8163ED-2291-46D2-87B9-CC0445DC19FF}" type="datetimeFigureOut">
              <a:rPr lang="en-US" smtClean="0"/>
              <a:pPr/>
              <a:t>12/31/2010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AB31CB-57AE-43EC-A6C1-D62BFCD0F67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AAB31CB-57AE-43EC-A6C1-D62BFCD0F67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39D84F2-6FB6-4584-B841-13FB80E5E9ED}" type="datetimeFigureOut">
              <a:rPr lang="en-US" smtClean="0"/>
              <a:pPr/>
              <a:t>12/31/2010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F98C8BB-3B1F-4869-AE3C-7EE18EEF21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9D84F2-6FB6-4584-B841-13FB80E5E9ED}" type="datetimeFigureOut">
              <a:rPr lang="en-US" smtClean="0"/>
              <a:pPr/>
              <a:t>12/31/2010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8C8BB-3B1F-4869-AE3C-7EE18EEF21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39D84F2-6FB6-4584-B841-13FB80E5E9ED}" type="datetimeFigureOut">
              <a:rPr lang="en-US" smtClean="0"/>
              <a:pPr/>
              <a:t>12/31/2010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F98C8BB-3B1F-4869-AE3C-7EE18EEF21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39D84F2-6FB6-4584-B841-13FB80E5E9ED}" type="datetimeFigureOut">
              <a:rPr lang="en-US" smtClean="0"/>
              <a:pPr/>
              <a:t>12/31/2010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F98C8BB-3B1F-4869-AE3C-7EE18EEF21B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39D84F2-6FB6-4584-B841-13FB80E5E9ED}" type="datetimeFigureOut">
              <a:rPr lang="en-US" smtClean="0"/>
              <a:pPr/>
              <a:t>12/31/2010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F98C8BB-3B1F-4869-AE3C-7EE18EEF21B4}"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39D84F2-6FB6-4584-B841-13FB80E5E9ED}" type="datetimeFigureOut">
              <a:rPr lang="en-US" smtClean="0"/>
              <a:pPr/>
              <a:t>12/31/2010</a:t>
            </a:fld>
            <a:endParaRPr lang="en-US"/>
          </a:p>
        </p:txBody>
      </p:sp>
      <p:sp>
        <p:nvSpPr>
          <p:cNvPr id="10" name="Slide Number Placeholder 9"/>
          <p:cNvSpPr>
            <a:spLocks noGrp="1"/>
          </p:cNvSpPr>
          <p:nvPr>
            <p:ph type="sldNum" sz="quarter" idx="16"/>
          </p:nvPr>
        </p:nvSpPr>
        <p:spPr/>
        <p:txBody>
          <a:bodyPr rtlCol="0"/>
          <a:lstStyle/>
          <a:p>
            <a:fld id="{DF98C8BB-3B1F-4869-AE3C-7EE18EEF21B4}"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39D84F2-6FB6-4584-B841-13FB80E5E9ED}" type="datetimeFigureOut">
              <a:rPr lang="en-US" smtClean="0"/>
              <a:pPr/>
              <a:t>12/31/2010</a:t>
            </a:fld>
            <a:endParaRPr lang="en-US"/>
          </a:p>
        </p:txBody>
      </p:sp>
      <p:sp>
        <p:nvSpPr>
          <p:cNvPr id="12" name="Slide Number Placeholder 11"/>
          <p:cNvSpPr>
            <a:spLocks noGrp="1"/>
          </p:cNvSpPr>
          <p:nvPr>
            <p:ph type="sldNum" sz="quarter" idx="16"/>
          </p:nvPr>
        </p:nvSpPr>
        <p:spPr/>
        <p:txBody>
          <a:bodyPr rtlCol="0"/>
          <a:lstStyle/>
          <a:p>
            <a:fld id="{DF98C8BB-3B1F-4869-AE3C-7EE18EEF21B4}"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9D84F2-6FB6-4584-B841-13FB80E5E9ED}" type="datetimeFigureOut">
              <a:rPr lang="en-US" smtClean="0"/>
              <a:pPr/>
              <a:t>12/31/2010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F98C8BB-3B1F-4869-AE3C-7EE18EEF21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D84F2-6FB6-4584-B841-13FB80E5E9ED}" type="datetimeFigureOut">
              <a:rPr lang="en-US" smtClean="0"/>
              <a:pPr/>
              <a:t>12/31/2010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F98C8BB-3B1F-4869-AE3C-7EE18EEF21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9D84F2-6FB6-4584-B841-13FB80E5E9ED}" type="datetimeFigureOut">
              <a:rPr lang="en-US" smtClean="0"/>
              <a:pPr/>
              <a:t>12/31/2010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F98C8BB-3B1F-4869-AE3C-7EE18EEF21B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39D84F2-6FB6-4584-B841-13FB80E5E9ED}" type="datetimeFigureOut">
              <a:rPr lang="en-US" smtClean="0"/>
              <a:pPr/>
              <a:t>12/31/2010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F98C8BB-3B1F-4869-AE3C-7EE18EEF21B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39D84F2-6FB6-4584-B841-13FB80E5E9ED}" type="datetimeFigureOut">
              <a:rPr lang="en-US" smtClean="0"/>
              <a:pPr/>
              <a:t>12/31/2010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F98C8BB-3B1F-4869-AE3C-7EE18EEF21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Lecture 7 </a:t>
            </a:r>
            <a:br>
              <a:rPr lang="en-US" dirty="0" smtClean="0"/>
            </a:br>
            <a:r>
              <a:rPr lang="en-US" dirty="0" smtClean="0"/>
              <a:t>property description methods</a:t>
            </a:r>
            <a:endParaRPr lang="en-US" dirty="0"/>
          </a:p>
        </p:txBody>
      </p:sp>
      <p:sp>
        <p:nvSpPr>
          <p:cNvPr id="3" name="Subtitle 2"/>
          <p:cNvSpPr>
            <a:spLocks noGrp="1"/>
          </p:cNvSpPr>
          <p:nvPr>
            <p:ph type="subTitle" idx="1"/>
          </p:nvPr>
        </p:nvSpPr>
        <p:spPr/>
        <p:txBody>
          <a:bodyPr/>
          <a:lstStyle/>
          <a:p>
            <a:r>
              <a:rPr lang="en-US" dirty="0" smtClean="0"/>
              <a:t>Cadastral Survey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Description</a:t>
            </a:r>
            <a:endParaRPr lang="en-US" dirty="0"/>
          </a:p>
        </p:txBody>
      </p:sp>
      <p:sp>
        <p:nvSpPr>
          <p:cNvPr id="3" name="Content Placeholder 2"/>
          <p:cNvSpPr>
            <a:spLocks noGrp="1"/>
          </p:cNvSpPr>
          <p:nvPr>
            <p:ph sz="quarter" idx="1"/>
          </p:nvPr>
        </p:nvSpPr>
        <p:spPr>
          <a:xfrm>
            <a:off x="612648" y="1600200"/>
            <a:ext cx="8302752" cy="5105400"/>
          </a:xfrm>
        </p:spPr>
        <p:txBody>
          <a:bodyPr>
            <a:normAutofit fontScale="92500" lnSpcReduction="20000"/>
          </a:bodyPr>
          <a:lstStyle/>
          <a:p>
            <a:r>
              <a:rPr lang="en-US" dirty="0" smtClean="0"/>
              <a:t>The method of marking boundaries most frequently used by humans consists of marking boundary corners with physical objects, such as posts, rocks, pipes, or iron rods, and marking the lines between the corners with fences, ditches, roadways, or tree lines. </a:t>
            </a:r>
          </a:p>
          <a:p>
            <a:r>
              <a:rPr lang="en-US" dirty="0" smtClean="0"/>
              <a:t>This is fine for demonstrating to others the physical limits of a parcel of land. This is not adequate, however, when the need arises to define or describe that parcel to others who cannot visit each boundary corner.</a:t>
            </a:r>
          </a:p>
          <a:p>
            <a:r>
              <a:rPr lang="en-US" dirty="0" smtClean="0"/>
              <a:t>The private ownership of land and the statutes that regulate the transfer of that ownership require that each and every separate parcel, public or private, be capable of being uniquely distinguished from all other parcels in writing.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Property Description Methods</a:t>
            </a:r>
            <a:endParaRPr lang="en-US" dirty="0"/>
          </a:p>
        </p:txBody>
      </p:sp>
      <p:sp>
        <p:nvSpPr>
          <p:cNvPr id="3" name="Content Placeholder 2"/>
          <p:cNvSpPr>
            <a:spLocks noGrp="1"/>
          </p:cNvSpPr>
          <p:nvPr>
            <p:ph sz="quarter" idx="1"/>
          </p:nvPr>
        </p:nvSpPr>
        <p:spPr/>
        <p:txBody>
          <a:bodyPr/>
          <a:lstStyle/>
          <a:p>
            <a:r>
              <a:rPr lang="en-US" dirty="0" smtClean="0"/>
              <a:t>The systems of identification used may vary but usually take some form of one of three basic systems of identification for original tracts. </a:t>
            </a:r>
          </a:p>
          <a:p>
            <a:r>
              <a:rPr lang="en-US" dirty="0" smtClean="0"/>
              <a:t>They are the </a:t>
            </a:r>
          </a:p>
          <a:p>
            <a:pPr lvl="1"/>
            <a:r>
              <a:rPr lang="en-US" b="1" dirty="0" smtClean="0"/>
              <a:t>“metes and bounds” </a:t>
            </a:r>
            <a:r>
              <a:rPr lang="en-US" dirty="0" smtClean="0"/>
              <a:t>system</a:t>
            </a:r>
          </a:p>
          <a:p>
            <a:pPr lvl="1"/>
            <a:r>
              <a:rPr lang="en-US" dirty="0" smtClean="0"/>
              <a:t>the </a:t>
            </a:r>
            <a:r>
              <a:rPr lang="en-US" b="1" dirty="0" smtClean="0"/>
              <a:t>block and lot </a:t>
            </a:r>
            <a:r>
              <a:rPr lang="en-US" dirty="0" smtClean="0"/>
              <a:t>system, </a:t>
            </a:r>
          </a:p>
          <a:p>
            <a:pPr lvl="1"/>
            <a:r>
              <a:rPr lang="en-US" dirty="0" smtClean="0"/>
              <a:t>and </a:t>
            </a:r>
            <a:r>
              <a:rPr lang="en-US" b="1" dirty="0" smtClean="0"/>
              <a:t>the coordinate system.</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“metes and bounds” system</a:t>
            </a:r>
            <a:endParaRPr lang="en-US" dirty="0"/>
          </a:p>
        </p:txBody>
      </p:sp>
      <p:sp>
        <p:nvSpPr>
          <p:cNvPr id="3" name="Content Placeholder 2"/>
          <p:cNvSpPr>
            <a:spLocks noGrp="1"/>
          </p:cNvSpPr>
          <p:nvPr>
            <p:ph sz="quarter" idx="1"/>
          </p:nvPr>
        </p:nvSpPr>
        <p:spPr/>
        <p:txBody>
          <a:bodyPr/>
          <a:lstStyle/>
          <a:p>
            <a:r>
              <a:rPr lang="en-US" dirty="0" smtClean="0"/>
              <a:t>requires that privately owned land be identified by naming the adjoining owners and physical limits (bounds) of a property, and that a report of the dimensions (metes) be included in the description of the property.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150352" cy="4953000"/>
          </a:xfrm>
        </p:spPr>
        <p:txBody>
          <a:bodyPr>
            <a:normAutofit fontScale="55000" lnSpcReduction="20000"/>
          </a:bodyPr>
          <a:lstStyle/>
          <a:p>
            <a:r>
              <a:rPr lang="en-US" dirty="0" smtClean="0"/>
              <a:t>A complete boundary description using the metes and bounds system will incorporate the following:</a:t>
            </a:r>
          </a:p>
          <a:p>
            <a:pPr lvl="0"/>
            <a:r>
              <a:rPr lang="en-US" dirty="0" smtClean="0"/>
              <a:t>A commencing point that is well known, easily found, permanent, recoverable, recognizable, and preferably public in origin. The purpose of the commencing point is to clarify the location of the parcel in relationship to some universally recognized landmark.</a:t>
            </a:r>
          </a:p>
          <a:p>
            <a:pPr lvl="0"/>
            <a:r>
              <a:rPr lang="en-US" dirty="0" smtClean="0"/>
              <a:t>A </a:t>
            </a:r>
            <a:r>
              <a:rPr lang="en-US" dirty="0" smtClean="0"/>
              <a:t>point-of-beginning that is a part of the property being described. The purpose of the point-of-beginning is to emphasize that the limits of the parcel itself are to follow in the dialogue. The point of beginning is used purely for descriptive purposes and is not the point where a Land Surveyor “begins” a survey.</a:t>
            </a:r>
          </a:p>
          <a:p>
            <a:pPr lvl="0"/>
            <a:r>
              <a:rPr lang="en-US" dirty="0" smtClean="0"/>
              <a:t>A </a:t>
            </a:r>
            <a:r>
              <a:rPr lang="en-US" dirty="0" smtClean="0"/>
              <a:t>report of the physical objects (monuments) that mark the location of ends, and sometimes areas, along each line.</a:t>
            </a:r>
          </a:p>
          <a:p>
            <a:pPr lvl="0"/>
            <a:r>
              <a:rPr lang="en-US" dirty="0" smtClean="0"/>
              <a:t>A </a:t>
            </a:r>
            <a:r>
              <a:rPr lang="en-US" dirty="0" smtClean="0"/>
              <a:t>report of the contiguous owners along each line or land record identification of the contiguous parcels (bounds).</a:t>
            </a:r>
          </a:p>
          <a:p>
            <a:pPr lvl="0"/>
            <a:r>
              <a:rPr lang="en-US" dirty="0" smtClean="0"/>
              <a:t>A </a:t>
            </a:r>
            <a:r>
              <a:rPr lang="en-US" dirty="0" smtClean="0"/>
              <a:t>direction, usually a bearing, for each line. In some cases, the angle formed at a corner may be reported in lieu of a bearing. In the cases of curved or meandering boundaries, the appropriate words necessary to describe the configuration of the line are used.</a:t>
            </a:r>
          </a:p>
          <a:p>
            <a:pPr lvl="0"/>
            <a:r>
              <a:rPr lang="en-US" dirty="0" smtClean="0"/>
              <a:t>A distance between each corner (metes).</a:t>
            </a:r>
          </a:p>
          <a:p>
            <a:pPr lvl="0"/>
            <a:r>
              <a:rPr lang="en-US" dirty="0" smtClean="0"/>
              <a:t>The area of the parcel.</a:t>
            </a:r>
          </a:p>
          <a:p>
            <a:pPr lvl="0"/>
            <a:r>
              <a:rPr lang="en-US" dirty="0" smtClean="0"/>
              <a:t>Reference to the particular plat or map of survey that forms the basis for the description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block and lot system</a:t>
            </a:r>
            <a:endParaRPr lang="en-US" dirty="0"/>
          </a:p>
        </p:txBody>
      </p:sp>
      <p:sp>
        <p:nvSpPr>
          <p:cNvPr id="3" name="Content Placeholder 2"/>
          <p:cNvSpPr>
            <a:spLocks noGrp="1"/>
          </p:cNvSpPr>
          <p:nvPr>
            <p:ph sz="quarter" idx="1"/>
          </p:nvPr>
        </p:nvSpPr>
        <p:spPr/>
        <p:txBody>
          <a:bodyPr>
            <a:normAutofit fontScale="92500"/>
          </a:bodyPr>
          <a:lstStyle/>
          <a:p>
            <a:r>
              <a:rPr lang="en-US" dirty="0" smtClean="0"/>
              <a:t>Used where large tracts have been subdivided into several smaller lots. In these cases, reference to the lot and/or block numbers or letters shown on a “subdivision plan” is the means by which a land parcel is identified. </a:t>
            </a:r>
          </a:p>
          <a:p>
            <a:r>
              <a:rPr lang="en-US" dirty="0" smtClean="0"/>
              <a:t>The subdivision plan is a plan, usually recorded, that specifies the location and dimensions of several parcels of land. </a:t>
            </a:r>
          </a:p>
          <a:p>
            <a:r>
              <a:rPr lang="en-US" dirty="0" smtClean="0"/>
              <a:t>A subdivision plan may divide a tract of land that was originally defined by metes and bounds, or another subdivision plat.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block and lot description</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lot 34 of Tract 12314 as per map recorded in book 232, pages 23 and 24 of maps, in the office of the county recorder of ……………………</a:t>
            </a:r>
          </a:p>
          <a:p>
            <a:r>
              <a:rPr lang="en-US" dirty="0" smtClean="0"/>
              <a:t>lot 9 except the North twelve (12) feet thereof, and the East twenty-six (26) feet of lot 10, ………………………. [Parts of two lots are included in the parcel described.]</a:t>
            </a:r>
          </a:p>
          <a:p>
            <a:r>
              <a:rPr lang="en-US" dirty="0" smtClean="0"/>
              <a:t>That portion of lot 306 of Tract 4178 in the …………………., as per Map recorded in Book 75, pages 30 to 32 inclusive of maps in the office of the County Recorder of said County, lying Southeasterly of a line extending Southwesterly at right angles ~</a:t>
            </a:r>
            <a:r>
              <a:rPr lang="en-US" dirty="0" err="1" smtClean="0"/>
              <a:t>om</a:t>
            </a:r>
            <a:r>
              <a:rPr lang="en-US" dirty="0" smtClean="0"/>
              <a:t> the Northeasterly line of said lot, from a point in said Northeasterly line dis­tant Southeasterly twenty-three and seventy-five hundredths (23.75) feet from the most Northerly corner of said lot.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Coordinate method</a:t>
            </a:r>
            <a:endParaRPr lang="en-US" dirty="0"/>
          </a:p>
        </p:txBody>
      </p:sp>
      <p:sp>
        <p:nvSpPr>
          <p:cNvPr id="3" name="Content Placeholder 2"/>
          <p:cNvSpPr>
            <a:spLocks noGrp="1"/>
          </p:cNvSpPr>
          <p:nvPr>
            <p:ph sz="quarter" idx="1"/>
          </p:nvPr>
        </p:nvSpPr>
        <p:spPr/>
        <p:txBody>
          <a:bodyPr/>
          <a:lstStyle/>
          <a:p>
            <a:r>
              <a:rPr lang="en-US" dirty="0" smtClean="0"/>
              <a:t>A coordinate description of comers may be used alone, but is usually pre­pared in conjunction with an alternative method.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An example of a description by coordinates of a parcel in California follows</a:t>
            </a:r>
            <a:r>
              <a:rPr lang="en-US" sz="2700" dirty="0" smtClean="0"/>
              <a:t>.</a:t>
            </a:r>
            <a:endParaRPr lang="en-US" dirty="0"/>
          </a:p>
        </p:txBody>
      </p:sp>
      <p:sp>
        <p:nvSpPr>
          <p:cNvPr id="3" name="Content Placeholder 2"/>
          <p:cNvSpPr>
            <a:spLocks noGrp="1"/>
          </p:cNvSpPr>
          <p:nvPr>
            <p:ph sz="quarter" idx="1"/>
          </p:nvPr>
        </p:nvSpPr>
        <p:spPr/>
        <p:txBody>
          <a:bodyPr>
            <a:normAutofit fontScale="77500" lnSpcReduction="20000"/>
          </a:bodyPr>
          <a:lstStyle/>
          <a:p>
            <a:r>
              <a:rPr lang="en-US" i="1" dirty="0" smtClean="0"/>
              <a:t>A </a:t>
            </a:r>
            <a:r>
              <a:rPr lang="en-US" i="1" dirty="0" smtClean="0"/>
              <a:t>parcel of tide and submerged land, in the state-owned bed of Seven Mile Slough, Sacra­mento County, California, in projected Section 10, T 3 N, R 3 E, Mt. Diablo Meridian, more particularly described as follows:</a:t>
            </a:r>
            <a:endParaRPr lang="en-US" dirty="0" smtClean="0"/>
          </a:p>
          <a:p>
            <a:r>
              <a:rPr lang="en-US" i="1" dirty="0" smtClean="0"/>
              <a:t>BEGINNING at a point on the southerly bank of said Seven Mile Slough which bears S62°37' E, 860 feet from a California State lands Commission brass cap set in concrete stamped "JACK 1969," said point having coordinates of X = 2,106,973.68 . and Y = 164,301.93 as shown on Record of Survey of Owl Island, filed October 6, 1969, in Book 27 of Surveys, Page 9, Sacramento County Records, thence to a point having coordinates of X = 2,107,196.04 and Y = 164,285.08; thence to a point having coordinates of X = 7,107,205.56, Y = 164,410.72; thence to a paint having coordinates of X = 2,106,983.20, Y = 164,427.57; thence to the paint of beginning. Coordinates, bearings, and distances in the above description are based on the California Coordinate System, Zone II.</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2">
      <a:dk1>
        <a:sysClr val="windowText" lastClr="000000"/>
      </a:dk1>
      <a:lt1>
        <a:srgbClr val="FFFFFF"/>
      </a:lt1>
      <a:dk2>
        <a:srgbClr val="002060"/>
      </a:dk2>
      <a:lt2>
        <a:srgbClr val="EBDDC3"/>
      </a:lt2>
      <a:accent1>
        <a:srgbClr val="00B050"/>
      </a:accent1>
      <a:accent2>
        <a:srgbClr val="FF0000"/>
      </a:accent2>
      <a:accent3>
        <a:srgbClr val="A5AB81"/>
      </a:accent3>
      <a:accent4>
        <a:srgbClr val="D8B25C"/>
      </a:accent4>
      <a:accent5>
        <a:srgbClr val="548BB7"/>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TotalTime>
  <Words>968</Words>
  <Application>Microsoft Office PowerPoint</Application>
  <PresentationFormat>On-screen Show (4:3)</PresentationFormat>
  <Paragraphs>45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Lecture 7  property description methods</vt:lpstr>
      <vt:lpstr>Property Description</vt:lpstr>
      <vt:lpstr>Property Description Methods</vt:lpstr>
      <vt:lpstr>“metes and bounds” system</vt:lpstr>
      <vt:lpstr>Slide 5</vt:lpstr>
      <vt:lpstr>The block and lot system</vt:lpstr>
      <vt:lpstr>Example of block and lot description</vt:lpstr>
      <vt:lpstr>Coordinate method</vt:lpstr>
      <vt:lpstr>An example of a description by coordinates of a parcel in California follows.</vt:lpstr>
    </vt:vector>
  </TitlesOfParts>
  <Company>BDU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  property description methods</dc:title>
  <dc:creator>Windows User</dc:creator>
  <cp:lastModifiedBy>Windows User</cp:lastModifiedBy>
  <cp:revision>3</cp:revision>
  <dcterms:created xsi:type="dcterms:W3CDTF">2010-12-30T18:40:59Z</dcterms:created>
  <dcterms:modified xsi:type="dcterms:W3CDTF">2010-12-31T08:15:57Z</dcterms:modified>
</cp:coreProperties>
</file>