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64" y="-7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1D343AB-41F3-4C98-A8DA-02FBA716C8E7}" type="datetimeFigureOut">
              <a:rPr lang="en-US" smtClean="0"/>
              <a:pPr/>
              <a:t>12/30/2010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543E277-ADB8-44AC-BD92-03F262050F95}"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2</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3</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4</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5</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6</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7</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C543E277-ADB8-44AC-BD92-03F262050F95}" type="slidenum">
              <a:rPr lang="en-US" smtClean="0"/>
              <a:pPr/>
              <a:t>8</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12B5D0AE-82BB-4B0D-A0C2-FFA5621EA521}" type="datetimeFigureOut">
              <a:rPr lang="en-US" smtClean="0"/>
              <a:pPr/>
              <a:t>12/30/2010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E519676-B1E7-4694-B810-897A26CFD7B8}"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E519676-B1E7-4694-B810-897A26CFD7B8}"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12B5D0AE-82BB-4B0D-A0C2-FFA5621EA521}" type="datetimeFigureOut">
              <a:rPr lang="en-US" smtClean="0"/>
              <a:pPr/>
              <a:t>12/30/2010</a:t>
            </a:fld>
            <a:endParaRPr lang="en-US"/>
          </a:p>
        </p:txBody>
      </p:sp>
      <p:sp>
        <p:nvSpPr>
          <p:cNvPr id="5" name="Footer Placeholder 4"/>
          <p:cNvSpPr>
            <a:spLocks noGrp="1"/>
          </p:cNvSpPr>
          <p:nvPr>
            <p:ph type="ftr" sz="quarter" idx="11"/>
          </p:nvPr>
        </p:nvSpPr>
        <p:spPr>
          <a:xfrm>
            <a:off x="457201" y="6248207"/>
            <a:ext cx="5573483" cy="365125"/>
          </a:xfrm>
        </p:spPr>
        <p:txBody>
          <a:bodyPr/>
          <a:lstStyle/>
          <a:p>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E519676-B1E7-4694-B810-897A26CFD7B8}"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E519676-B1E7-4694-B810-897A26CFD7B8}"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E519676-B1E7-4694-B810-897A26CFD7B8}"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12B5D0AE-82BB-4B0D-A0C2-FFA5621EA521}" type="datetimeFigureOut">
              <a:rPr lang="en-US" smtClean="0"/>
              <a:pPr/>
              <a:t>12/30/2010</a:t>
            </a:fld>
            <a:endParaRPr lang="en-US"/>
          </a:p>
        </p:txBody>
      </p:sp>
      <p:sp>
        <p:nvSpPr>
          <p:cNvPr id="10" name="Slide Number Placeholder 9"/>
          <p:cNvSpPr>
            <a:spLocks noGrp="1"/>
          </p:cNvSpPr>
          <p:nvPr>
            <p:ph type="sldNum" sz="quarter" idx="16"/>
          </p:nvPr>
        </p:nvSpPr>
        <p:spPr/>
        <p:txBody>
          <a:bodyPr rtlCol="0"/>
          <a:lstStyle/>
          <a:p>
            <a:fld id="{7E519676-B1E7-4694-B810-897A26CFD7B8}"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12B5D0AE-82BB-4B0D-A0C2-FFA5621EA521}" type="datetimeFigureOut">
              <a:rPr lang="en-US" smtClean="0"/>
              <a:pPr/>
              <a:t>12/30/2010</a:t>
            </a:fld>
            <a:endParaRPr lang="en-US"/>
          </a:p>
        </p:txBody>
      </p:sp>
      <p:sp>
        <p:nvSpPr>
          <p:cNvPr id="12" name="Slide Number Placeholder 11"/>
          <p:cNvSpPr>
            <a:spLocks noGrp="1"/>
          </p:cNvSpPr>
          <p:nvPr>
            <p:ph type="sldNum" sz="quarter" idx="16"/>
          </p:nvPr>
        </p:nvSpPr>
        <p:spPr/>
        <p:txBody>
          <a:bodyPr rtlCol="0"/>
          <a:lstStyle/>
          <a:p>
            <a:fld id="{7E519676-B1E7-4694-B810-897A26CFD7B8}"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E519676-B1E7-4694-B810-897A26CFD7B8}"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E519676-B1E7-4694-B810-897A26CFD7B8}"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12B5D0AE-82BB-4B0D-A0C2-FFA5621EA521}" type="datetimeFigureOut">
              <a:rPr lang="en-US" smtClean="0"/>
              <a:pPr/>
              <a:t>12/30/2010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E519676-B1E7-4694-B810-897A26CFD7B8}"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12B5D0AE-82BB-4B0D-A0C2-FFA5621EA521}" type="datetimeFigureOut">
              <a:rPr lang="en-US" smtClean="0"/>
              <a:pPr/>
              <a:t>12/30/2010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E519676-B1E7-4694-B810-897A26CFD7B8}"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12B5D0AE-82BB-4B0D-A0C2-FFA5621EA521}" type="datetimeFigureOut">
              <a:rPr lang="en-US" smtClean="0"/>
              <a:pPr/>
              <a:t>12/30/2010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E519676-B1E7-4694-B810-897A26CFD7B8}"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Lecture 6 – property formulation </a:t>
            </a:r>
            <a:endParaRPr lang="en-US" dirty="0"/>
          </a:p>
        </p:txBody>
      </p:sp>
      <p:sp>
        <p:nvSpPr>
          <p:cNvPr id="3" name="Subtitle 2"/>
          <p:cNvSpPr>
            <a:spLocks noGrp="1"/>
          </p:cNvSpPr>
          <p:nvPr>
            <p:ph type="subTitle" idx="1"/>
          </p:nvPr>
        </p:nvSpPr>
        <p:spPr/>
        <p:txBody>
          <a:bodyPr/>
          <a:lstStyle/>
          <a:p>
            <a:r>
              <a:rPr lang="en-US" dirty="0" smtClean="0"/>
              <a:t>Cadastral Survey</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Property Formation</a:t>
            </a:r>
            <a:endParaRPr lang="en-US" dirty="0"/>
          </a:p>
        </p:txBody>
      </p:sp>
      <p:sp>
        <p:nvSpPr>
          <p:cNvPr id="3" name="Content Placeholder 2"/>
          <p:cNvSpPr>
            <a:spLocks noGrp="1"/>
          </p:cNvSpPr>
          <p:nvPr>
            <p:ph sz="quarter" idx="1"/>
          </p:nvPr>
        </p:nvSpPr>
        <p:spPr/>
        <p:txBody>
          <a:bodyPr>
            <a:normAutofit lnSpcReduction="10000"/>
          </a:bodyPr>
          <a:lstStyle/>
          <a:p>
            <a:r>
              <a:rPr lang="en-US" dirty="0" smtClean="0"/>
              <a:t>The creation of new real property units out of land from pre-existing one or by the </a:t>
            </a:r>
            <a:r>
              <a:rPr lang="en-US" dirty="0" smtClean="0"/>
              <a:t>amendments </a:t>
            </a:r>
            <a:r>
              <a:rPr lang="en-US" dirty="0" smtClean="0"/>
              <a:t>of existing units. </a:t>
            </a:r>
          </a:p>
          <a:p>
            <a:r>
              <a:rPr lang="en-US" dirty="0" smtClean="0"/>
              <a:t>Property formation, in other words, means both the formation and re-formation of property units. </a:t>
            </a:r>
          </a:p>
          <a:p>
            <a:r>
              <a:rPr lang="en-US" dirty="0" smtClean="0"/>
              <a:t>Property formation is a measure whereby</a:t>
            </a:r>
          </a:p>
          <a:p>
            <a:pPr lvl="2"/>
            <a:r>
              <a:rPr lang="en-US" dirty="0" smtClean="0"/>
              <a:t>The division into properties is changed</a:t>
            </a:r>
          </a:p>
          <a:p>
            <a:pPr lvl="2"/>
            <a:r>
              <a:rPr lang="en-US" dirty="0" smtClean="0"/>
              <a:t>Easements </a:t>
            </a:r>
            <a:r>
              <a:rPr lang="en-US" dirty="0" smtClean="0"/>
              <a:t>are formed, amended or cancelled, or</a:t>
            </a:r>
          </a:p>
          <a:p>
            <a:pPr lvl="2"/>
            <a:r>
              <a:rPr lang="en-US" dirty="0" smtClean="0"/>
              <a:t>A building or other construction belonging to a property is transferred to another property</a:t>
            </a:r>
          </a:p>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Property units are created by:</a:t>
            </a:r>
            <a:br>
              <a:rPr lang="en-US" dirty="0" smtClean="0"/>
            </a:br>
            <a:endParaRPr lang="en-US" dirty="0"/>
          </a:p>
        </p:txBody>
      </p:sp>
      <p:sp>
        <p:nvSpPr>
          <p:cNvPr id="3" name="Content Placeholder 2"/>
          <p:cNvSpPr>
            <a:spLocks noGrp="1"/>
          </p:cNvSpPr>
          <p:nvPr>
            <p:ph sz="quarter" idx="1"/>
          </p:nvPr>
        </p:nvSpPr>
        <p:spPr/>
        <p:txBody>
          <a:bodyPr/>
          <a:lstStyle/>
          <a:p>
            <a:pPr lvl="0"/>
            <a:r>
              <a:rPr lang="en-US" dirty="0" smtClean="0"/>
              <a:t>Subdivision</a:t>
            </a:r>
          </a:p>
          <a:p>
            <a:pPr lvl="0"/>
            <a:endParaRPr lang="en-US" dirty="0" smtClean="0"/>
          </a:p>
          <a:p>
            <a:pPr lvl="0"/>
            <a:r>
              <a:rPr lang="en-US" dirty="0" smtClean="0"/>
              <a:t>Partition</a:t>
            </a:r>
          </a:p>
          <a:p>
            <a:pPr lvl="0"/>
            <a:endParaRPr lang="en-US" dirty="0" smtClean="0"/>
          </a:p>
          <a:p>
            <a:pPr lvl="0"/>
            <a:r>
              <a:rPr lang="en-US" dirty="0" smtClean="0"/>
              <a:t>Amalgamation</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Subdivision</a:t>
            </a:r>
            <a:endParaRPr lang="en-US" dirty="0"/>
          </a:p>
        </p:txBody>
      </p:sp>
      <p:sp>
        <p:nvSpPr>
          <p:cNvPr id="3" name="Content Placeholder 2"/>
          <p:cNvSpPr>
            <a:spLocks noGrp="1"/>
          </p:cNvSpPr>
          <p:nvPr>
            <p:ph sz="quarter" idx="1"/>
          </p:nvPr>
        </p:nvSpPr>
        <p:spPr>
          <a:xfrm>
            <a:off x="612648" y="1600200"/>
            <a:ext cx="8531352" cy="5257800"/>
          </a:xfrm>
        </p:spPr>
        <p:txBody>
          <a:bodyPr>
            <a:normAutofit fontScale="92500" lnSpcReduction="20000"/>
          </a:bodyPr>
          <a:lstStyle/>
          <a:p>
            <a:r>
              <a:rPr lang="en-US" dirty="0" smtClean="0"/>
              <a:t>By means of subdivision one can subdivide a certain area of land or water from an existing property unit to form a new property unit. This is the commonest form of subdivision.</a:t>
            </a:r>
          </a:p>
          <a:p>
            <a:r>
              <a:rPr lang="en-US" dirty="0" smtClean="0"/>
              <a:t>It is also possible for an area to be to be subdivided from jointly owned land or from an entire joint property unit. The area of land thus </a:t>
            </a:r>
            <a:r>
              <a:rPr lang="en-US" dirty="0" err="1" smtClean="0"/>
              <a:t>parcelled</a:t>
            </a:r>
            <a:r>
              <a:rPr lang="en-US" dirty="0" smtClean="0"/>
              <a:t> off from jointly owned land becomes a property unit.</a:t>
            </a:r>
          </a:p>
          <a:p>
            <a:r>
              <a:rPr lang="en-US" dirty="0" smtClean="0"/>
              <a:t> The portion of a property unit </a:t>
            </a:r>
            <a:r>
              <a:rPr lang="en-US" dirty="0" err="1" smtClean="0"/>
              <a:t>parcelled</a:t>
            </a:r>
            <a:r>
              <a:rPr lang="en-US" dirty="0" smtClean="0"/>
              <a:t> off is called a subdivided lot</a:t>
            </a:r>
            <a:r>
              <a:rPr lang="en-US" i="1" dirty="0" smtClean="0"/>
              <a:t>. </a:t>
            </a:r>
            <a:r>
              <a:rPr lang="en-US" dirty="0" smtClean="0"/>
              <a:t>What remains of the original property unit after the </a:t>
            </a:r>
            <a:r>
              <a:rPr lang="en-US" dirty="0" err="1" smtClean="0"/>
              <a:t>parcelling</a:t>
            </a:r>
            <a:r>
              <a:rPr lang="en-US" dirty="0" smtClean="0"/>
              <a:t> is called the residual property unit.  The residual property unit and </a:t>
            </a:r>
            <a:r>
              <a:rPr lang="en-US" dirty="0" smtClean="0"/>
              <a:t>lot</a:t>
            </a:r>
            <a:r>
              <a:rPr lang="en-US" dirty="0" smtClean="0"/>
              <a:t> </a:t>
            </a:r>
            <a:r>
              <a:rPr lang="en-US" dirty="0" smtClean="0"/>
              <a:t>together </a:t>
            </a:r>
            <a:r>
              <a:rPr lang="en-US" dirty="0" smtClean="0"/>
              <a:t>are called subdivided parcels</a:t>
            </a:r>
            <a:r>
              <a:rPr lang="en-US" i="1" dirty="0" smtClean="0"/>
              <a:t>. </a:t>
            </a:r>
            <a:r>
              <a:rPr lang="en-US" dirty="0" smtClean="0"/>
              <a:t>The whole of the original property unit with which subdivision begins is called, in its undivided state, a subdivision unit.</a:t>
            </a:r>
            <a:r>
              <a:rPr lang="en-US" i="1" dirty="0" smtClean="0"/>
              <a:t> </a:t>
            </a:r>
            <a:r>
              <a:rPr lang="en-US" dirty="0" smtClean="0"/>
              <a:t>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Partition</a:t>
            </a:r>
            <a:endParaRPr lang="en-US" dirty="0"/>
          </a:p>
        </p:txBody>
      </p:sp>
      <p:sp>
        <p:nvSpPr>
          <p:cNvPr id="3" name="Content Placeholder 2"/>
          <p:cNvSpPr>
            <a:spLocks noGrp="1"/>
          </p:cNvSpPr>
          <p:nvPr>
            <p:ph sz="quarter" idx="1"/>
          </p:nvPr>
        </p:nvSpPr>
        <p:spPr>
          <a:xfrm>
            <a:off x="612648" y="1600200"/>
            <a:ext cx="8302752" cy="5029200"/>
          </a:xfrm>
        </p:spPr>
        <p:txBody>
          <a:bodyPr>
            <a:normAutofit fontScale="77500" lnSpcReduction="20000"/>
          </a:bodyPr>
          <a:lstStyle/>
          <a:p>
            <a:r>
              <a:rPr lang="en-US" dirty="0" smtClean="0"/>
              <a:t>When several persons jointly own a property unit with a specified share each, i.e. have joint title in it, one or more of them may request that his share be hived off into a separate area of land, forming a new property unit. In this way the share in the jointly owned property unit can be converted into a separate property unit in its own right. </a:t>
            </a:r>
          </a:p>
          <a:p>
            <a:endParaRPr lang="en-US" dirty="0" smtClean="0"/>
          </a:p>
          <a:p>
            <a:r>
              <a:rPr lang="en-US" dirty="0" smtClean="0"/>
              <a:t>Always, when partition takes place, the whole of the property unit affected is divided up into new property units. The parcels are usually termed “partition lots”. These lots form new property units. After the partition, the original property unit no longer exists.</a:t>
            </a:r>
          </a:p>
          <a:p>
            <a:endParaRPr lang="en-US" dirty="0" smtClean="0"/>
          </a:p>
          <a:p>
            <a:r>
              <a:rPr lang="en-US" dirty="0" smtClean="0"/>
              <a:t>In order for a partition to take place, it does not have to be desired by all the joint owners of a property unit. If one joint owner applies for cadastral procedure, this is sufficient for the possibility to be considered of carrying out a partition as applied for. </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Amalgamation</a:t>
            </a:r>
            <a:endParaRPr lang="en-US" dirty="0"/>
          </a:p>
        </p:txBody>
      </p:sp>
      <p:sp>
        <p:nvSpPr>
          <p:cNvPr id="3" name="Content Placeholder 2"/>
          <p:cNvSpPr>
            <a:spLocks noGrp="1"/>
          </p:cNvSpPr>
          <p:nvPr>
            <p:ph sz="quarter" idx="1"/>
          </p:nvPr>
        </p:nvSpPr>
        <p:spPr/>
        <p:txBody>
          <a:bodyPr>
            <a:normAutofit fontScale="85000" lnSpcReduction="20000"/>
          </a:bodyPr>
          <a:lstStyle/>
          <a:p>
            <a:r>
              <a:rPr lang="en-US" dirty="0" smtClean="0"/>
              <a:t>Entire property units can be amalgamated into a new property unit. Subdivided parcels can also be amalgamated. So too can a complete property unit and a subdivided parcel. </a:t>
            </a:r>
          </a:p>
          <a:p>
            <a:endParaRPr lang="en-US" dirty="0" smtClean="0"/>
          </a:p>
          <a:p>
            <a:r>
              <a:rPr lang="en-US" dirty="0" smtClean="0"/>
              <a:t>In order for amalgamation of property units to be possible, must have the same owner. Property units belonging to different persons cannot be amalgamated to form a single property unit.  </a:t>
            </a:r>
          </a:p>
          <a:p>
            <a:endParaRPr lang="en-US" dirty="0" smtClean="0"/>
          </a:p>
          <a:p>
            <a:r>
              <a:rPr lang="en-US" dirty="0" smtClean="0"/>
              <a:t>The </a:t>
            </a:r>
            <a:r>
              <a:rPr lang="en-US" dirty="0" smtClean="0"/>
              <a:t>property units included in an amalgamation cease to exist. This means that all rights and obligations belonging to the property unit will be transferred to the new unit.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t>Re-allotment </a:t>
            </a:r>
            <a:endParaRPr lang="en-US" dirty="0"/>
          </a:p>
        </p:txBody>
      </p:sp>
      <p:sp>
        <p:nvSpPr>
          <p:cNvPr id="3" name="Content Placeholder 2"/>
          <p:cNvSpPr>
            <a:spLocks noGrp="1"/>
          </p:cNvSpPr>
          <p:nvPr>
            <p:ph sz="quarter" idx="1"/>
          </p:nvPr>
        </p:nvSpPr>
        <p:spPr>
          <a:xfrm>
            <a:off x="612648" y="1600200"/>
            <a:ext cx="8150352" cy="4876800"/>
          </a:xfrm>
        </p:spPr>
        <p:txBody>
          <a:bodyPr>
            <a:normAutofit/>
          </a:bodyPr>
          <a:lstStyle/>
          <a:p>
            <a:r>
              <a:rPr lang="en-US" dirty="0" smtClean="0"/>
              <a:t>Re-allotment </a:t>
            </a:r>
            <a:r>
              <a:rPr lang="en-US" dirty="0" smtClean="0"/>
              <a:t>means re-formation of existing property units. </a:t>
            </a:r>
            <a:r>
              <a:rPr lang="en-US" dirty="0" smtClean="0"/>
              <a:t>Re-allotment </a:t>
            </a:r>
            <a:r>
              <a:rPr lang="en-US" dirty="0" smtClean="0"/>
              <a:t>can mean the transfer of land from one property unit to another. </a:t>
            </a:r>
            <a:endParaRPr lang="en-US" dirty="0" smtClean="0"/>
          </a:p>
          <a:p>
            <a:endParaRPr lang="en-US" dirty="0" smtClean="0"/>
          </a:p>
          <a:p>
            <a:r>
              <a:rPr lang="en-US" dirty="0" smtClean="0"/>
              <a:t>Re-allotment </a:t>
            </a:r>
            <a:r>
              <a:rPr lang="en-US" dirty="0" smtClean="0"/>
              <a:t>can take place by agreement between the owners of the property units affected. In certain cases it can also take place </a:t>
            </a:r>
            <a:r>
              <a:rPr lang="en-US" dirty="0" smtClean="0"/>
              <a:t>coercively </a:t>
            </a:r>
            <a:r>
              <a:rPr lang="en-US" dirty="0" smtClean="0"/>
              <a:t>i.e. against the wishes of a property owner e.g. for the purpose of planning implementation.</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Re-allotment can mean</a:t>
            </a:r>
            <a:endParaRPr lang="en-US" dirty="0"/>
          </a:p>
        </p:txBody>
      </p:sp>
      <p:sp>
        <p:nvSpPr>
          <p:cNvPr id="3" name="Content Placeholder 2"/>
          <p:cNvSpPr>
            <a:spLocks noGrp="1"/>
          </p:cNvSpPr>
          <p:nvPr>
            <p:ph sz="quarter" idx="1"/>
          </p:nvPr>
        </p:nvSpPr>
        <p:spPr>
          <a:xfrm>
            <a:off x="381000" y="1600200"/>
            <a:ext cx="8763000" cy="4724400"/>
          </a:xfrm>
        </p:spPr>
        <p:txBody>
          <a:bodyPr>
            <a:normAutofit/>
          </a:bodyPr>
          <a:lstStyle/>
          <a:p>
            <a:pPr lvl="0"/>
            <a:r>
              <a:rPr lang="en-US" dirty="0" smtClean="0"/>
              <a:t>Transfer of land from one property unit or joint property unit to another property unit or joint property unit.</a:t>
            </a:r>
          </a:p>
          <a:p>
            <a:pPr lvl="0"/>
            <a:r>
              <a:rPr lang="en-US" dirty="0" smtClean="0"/>
              <a:t>Formation of a joint property unit</a:t>
            </a:r>
          </a:p>
          <a:p>
            <a:pPr lvl="0"/>
            <a:r>
              <a:rPr lang="en-US" dirty="0" smtClean="0"/>
              <a:t>Transfer of a share in a joint property unit from one property unit to another</a:t>
            </a:r>
          </a:p>
          <a:p>
            <a:pPr lvl="0"/>
            <a:r>
              <a:rPr lang="en-US" dirty="0" smtClean="0"/>
              <a:t>Formation, amendment or cancellation of easements</a:t>
            </a:r>
          </a:p>
          <a:p>
            <a:pPr lvl="0"/>
            <a:r>
              <a:rPr lang="en-US" dirty="0" smtClean="0"/>
              <a:t>Transfer of buildings other construction belonging to one property unit to another property unit</a:t>
            </a:r>
          </a:p>
          <a:p>
            <a:endParaRPr lang="en-US" dirty="0"/>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ustom 6">
      <a:dk1>
        <a:sysClr val="windowText" lastClr="000000"/>
      </a:dk1>
      <a:lt1>
        <a:srgbClr val="FFFFFF"/>
      </a:lt1>
      <a:dk2>
        <a:srgbClr val="002060"/>
      </a:dk2>
      <a:lt2>
        <a:srgbClr val="EBDDC3"/>
      </a:lt2>
      <a:accent1>
        <a:srgbClr val="00B050"/>
      </a:accent1>
      <a:accent2>
        <a:srgbClr val="FF0000"/>
      </a:accent2>
      <a:accent3>
        <a:srgbClr val="A5AB81"/>
      </a:accent3>
      <a:accent4>
        <a:srgbClr val="D8B25C"/>
      </a:accent4>
      <a:accent5>
        <a:srgbClr val="548BB7"/>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49</TotalTime>
  <Words>545</Words>
  <Application>Microsoft Office PowerPoint</Application>
  <PresentationFormat>On-screen Show (4:3)</PresentationFormat>
  <Paragraphs>49</Paragraphs>
  <Slides>8</Slides>
  <Notes>8</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Median</vt:lpstr>
      <vt:lpstr>Lecture 6 – property formulation </vt:lpstr>
      <vt:lpstr>Property Formation</vt:lpstr>
      <vt:lpstr>Property units are created by: </vt:lpstr>
      <vt:lpstr>Subdivision</vt:lpstr>
      <vt:lpstr>Partition</vt:lpstr>
      <vt:lpstr>Amalgamation</vt:lpstr>
      <vt:lpstr>Re-allotment </vt:lpstr>
      <vt:lpstr>Re-allotment can mean</vt:lpstr>
    </vt:vector>
  </TitlesOfParts>
  <Company>BDU</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Windows User</dc:creator>
  <cp:lastModifiedBy>Windows User</cp:lastModifiedBy>
  <cp:revision>4</cp:revision>
  <dcterms:created xsi:type="dcterms:W3CDTF">2010-12-26T19:36:23Z</dcterms:created>
  <dcterms:modified xsi:type="dcterms:W3CDTF">2010-12-30T18:40:56Z</dcterms:modified>
</cp:coreProperties>
</file>