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315" r:id="rId23"/>
    <p:sldId id="316" r:id="rId24"/>
    <p:sldId id="317" r:id="rId25"/>
    <p:sldId id="314" r:id="rId26"/>
    <p:sldId id="283" r:id="rId27"/>
    <p:sldId id="284" r:id="rId28"/>
    <p:sldId id="285" r:id="rId29"/>
    <p:sldId id="319" r:id="rId30"/>
    <p:sldId id="286" r:id="rId31"/>
    <p:sldId id="287" r:id="rId32"/>
    <p:sldId id="288" r:id="rId33"/>
    <p:sldId id="289" r:id="rId34"/>
    <p:sldId id="318" r:id="rId35"/>
    <p:sldId id="290" r:id="rId36"/>
    <p:sldId id="291" r:id="rId37"/>
    <p:sldId id="292" r:id="rId38"/>
    <p:sldId id="293" r:id="rId39"/>
    <p:sldId id="294" r:id="rId40"/>
    <p:sldId id="295" r:id="rId41"/>
    <p:sldId id="296" r:id="rId42"/>
    <p:sldId id="297" r:id="rId43"/>
    <p:sldId id="298" r:id="rId44"/>
    <p:sldId id="299" r:id="rId45"/>
    <p:sldId id="300" r:id="rId46"/>
    <p:sldId id="306" r:id="rId47"/>
    <p:sldId id="307" r:id="rId48"/>
    <p:sldId id="308" r:id="rId49"/>
    <p:sldId id="320" r:id="rId50"/>
    <p:sldId id="309" r:id="rId51"/>
    <p:sldId id="310" r:id="rId52"/>
    <p:sldId id="311" r:id="rId53"/>
    <p:sldId id="312" r:id="rId54"/>
    <p:sldId id="313"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860F9-96DF-4953-87C0-D2B1AB7E9E64}"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FF839E-97F1-4272-B69B-7B361E9BB4F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860F9-96DF-4953-87C0-D2B1AB7E9E64}"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FF839E-97F1-4272-B69B-7B361E9BB4F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860F9-96DF-4953-87C0-D2B1AB7E9E64}"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FF839E-97F1-4272-B69B-7B361E9BB4F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860F9-96DF-4953-87C0-D2B1AB7E9E64}"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FF839E-97F1-4272-B69B-7B361E9BB4F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860F9-96DF-4953-87C0-D2B1AB7E9E64}"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FF839E-97F1-4272-B69B-7B361E9BB4F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860F9-96DF-4953-87C0-D2B1AB7E9E64}"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FF839E-97F1-4272-B69B-7B361E9BB4F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860F9-96DF-4953-87C0-D2B1AB7E9E64}" type="datetimeFigureOut">
              <a:rPr lang="en-US" smtClean="0"/>
              <a:pPr/>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FF839E-97F1-4272-B69B-7B361E9BB4F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860F9-96DF-4953-87C0-D2B1AB7E9E64}" type="datetimeFigureOut">
              <a:rPr lang="en-US" smtClean="0"/>
              <a:pPr/>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FF839E-97F1-4272-B69B-7B361E9BB4F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860F9-96DF-4953-87C0-D2B1AB7E9E64}" type="datetimeFigureOut">
              <a:rPr lang="en-US" smtClean="0"/>
              <a:pPr/>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FF839E-97F1-4272-B69B-7B361E9BB4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860F9-96DF-4953-87C0-D2B1AB7E9E64}"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FF839E-97F1-4272-B69B-7B361E9BB4F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860F9-96DF-4953-87C0-D2B1AB7E9E64}"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FF839E-97F1-4272-B69B-7B361E9BB4F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860F9-96DF-4953-87C0-D2B1AB7E9E64}" type="datetimeFigureOut">
              <a:rPr lang="en-US" smtClean="0"/>
              <a:pPr/>
              <a:t>5/1/2020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FF839E-97F1-4272-B69B-7B361E9BB4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ctr">
              <a:buNone/>
            </a:pPr>
            <a:endParaRPr lang="en-US" sz="2400" b="1" dirty="0" smtClean="0">
              <a:latin typeface="Times New Roman" pitchFamily="18" charset="0"/>
              <a:cs typeface="Times New Roman" pitchFamily="18" charset="0"/>
            </a:endParaRPr>
          </a:p>
          <a:p>
            <a:pPr algn="ctr">
              <a:buNone/>
            </a:pPr>
            <a:r>
              <a:rPr lang="en-US" sz="2400" b="1" dirty="0" smtClean="0">
                <a:latin typeface="Times New Roman" pitchFamily="18" charset="0"/>
                <a:cs typeface="Times New Roman" pitchFamily="18" charset="0"/>
              </a:rPr>
              <a:t>ADDIS </a:t>
            </a:r>
            <a:r>
              <a:rPr lang="en-US" sz="2400" b="1" dirty="0">
                <a:latin typeface="Times New Roman" pitchFamily="18" charset="0"/>
                <a:cs typeface="Times New Roman" pitchFamily="18" charset="0"/>
              </a:rPr>
              <a:t>ABABA UNIVERSITY</a:t>
            </a:r>
            <a:endParaRPr lang="en-US" sz="2400" dirty="0">
              <a:latin typeface="Times New Roman" pitchFamily="18" charset="0"/>
              <a:cs typeface="Times New Roman" pitchFamily="18" charset="0"/>
            </a:endParaRPr>
          </a:p>
          <a:p>
            <a:pPr algn="ctr">
              <a:buNone/>
            </a:pPr>
            <a:r>
              <a:rPr lang="en-US" sz="2400" b="1" dirty="0">
                <a:latin typeface="Times New Roman" pitchFamily="18" charset="0"/>
                <a:cs typeface="Times New Roman" pitchFamily="18" charset="0"/>
              </a:rPr>
              <a:t>COLLEGE </a:t>
            </a:r>
            <a:r>
              <a:rPr lang="en-US" sz="2400" b="1" dirty="0" smtClean="0">
                <a:latin typeface="Times New Roman" pitchFamily="18" charset="0"/>
                <a:cs typeface="Times New Roman" pitchFamily="18" charset="0"/>
              </a:rPr>
              <a:t>OF  </a:t>
            </a:r>
            <a:r>
              <a:rPr lang="en-US" sz="2400" b="1" dirty="0">
                <a:latin typeface="Times New Roman" pitchFamily="18" charset="0"/>
                <a:cs typeface="Times New Roman" pitchFamily="18" charset="0"/>
              </a:rPr>
              <a:t>NATURAL </a:t>
            </a:r>
            <a:r>
              <a:rPr lang="en-US" sz="2400" b="1" dirty="0" smtClean="0">
                <a:latin typeface="Times New Roman" pitchFamily="18" charset="0"/>
                <a:cs typeface="Times New Roman" pitchFamily="18" charset="0"/>
              </a:rPr>
              <a:t> AND  COMPUTATIONAL </a:t>
            </a:r>
            <a:r>
              <a:rPr lang="en-US" sz="2400" b="1" dirty="0">
                <a:latin typeface="Times New Roman" pitchFamily="18" charset="0"/>
                <a:cs typeface="Times New Roman" pitchFamily="18" charset="0"/>
              </a:rPr>
              <a:t>SCIENCE</a:t>
            </a:r>
            <a:endParaRPr lang="en-US" sz="2400" dirty="0">
              <a:latin typeface="Times New Roman" pitchFamily="18" charset="0"/>
              <a:cs typeface="Times New Roman" pitchFamily="18" charset="0"/>
            </a:endParaRPr>
          </a:p>
          <a:p>
            <a:pPr algn="ctr">
              <a:buNone/>
            </a:pPr>
            <a:r>
              <a:rPr lang="en-US" sz="2400" b="1" dirty="0">
                <a:latin typeface="Times New Roman" pitchFamily="18" charset="0"/>
                <a:cs typeface="Times New Roman" pitchFamily="18" charset="0"/>
              </a:rPr>
              <a:t>DEPARTMENT OF BIOLOGY</a:t>
            </a:r>
            <a:endParaRPr lang="en-US" sz="2400"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 </a:t>
            </a:r>
            <a:endParaRPr lang="en-US" sz="2400" b="1" dirty="0" smtClean="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a:p>
            <a:pPr algn="ctr">
              <a:buNone/>
            </a:pPr>
            <a:r>
              <a:rPr lang="en-US" sz="2400" b="1" dirty="0" smtClean="0">
                <a:latin typeface="Times New Roman" pitchFamily="18" charset="0"/>
                <a:cs typeface="Times New Roman" pitchFamily="18" charset="0"/>
              </a:rPr>
              <a:t>Wildlife </a:t>
            </a:r>
            <a:r>
              <a:rPr lang="en-US" sz="2400" b="1" dirty="0">
                <a:latin typeface="Times New Roman" pitchFamily="18" charset="0"/>
                <a:cs typeface="Times New Roman" pitchFamily="18" charset="0"/>
              </a:rPr>
              <a:t>Ecology and Management</a:t>
            </a:r>
            <a:endParaRPr lang="en-US" sz="2400" dirty="0">
              <a:latin typeface="Times New Roman" pitchFamily="18" charset="0"/>
              <a:cs typeface="Times New Roman" pitchFamily="18" charset="0"/>
            </a:endParaRPr>
          </a:p>
          <a:p>
            <a:pPr algn="ctr">
              <a:buNone/>
            </a:pPr>
            <a:r>
              <a:rPr lang="en-US" sz="2400" b="1" dirty="0" smtClean="0">
                <a:latin typeface="Times New Roman" pitchFamily="18" charset="0"/>
                <a:cs typeface="Times New Roman" pitchFamily="18" charset="0"/>
              </a:rPr>
              <a:t> (Biol</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2054)</a:t>
            </a:r>
            <a:endParaRPr lang="en-US" sz="2400" dirty="0">
              <a:latin typeface="Times New Roman" pitchFamily="18" charset="0"/>
              <a:cs typeface="Times New Roman" pitchFamily="18" charset="0"/>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lvl="0" algn="just"/>
            <a:r>
              <a:rPr lang="en-US" sz="2400" dirty="0" smtClean="0">
                <a:latin typeface="Times New Roman" pitchFamily="18" charset="0"/>
                <a:cs typeface="Times New Roman" pitchFamily="18" charset="0"/>
              </a:rPr>
              <a:t>Climax communities thus persist in both time and space until they are disturbed. </a:t>
            </a:r>
          </a:p>
          <a:p>
            <a:pPr algn="just"/>
            <a:r>
              <a:rPr lang="en-US" sz="2400" dirty="0" smtClean="0">
                <a:latin typeface="Times New Roman" pitchFamily="18" charset="0"/>
                <a:cs typeface="Times New Roman" pitchFamily="18" charset="0"/>
              </a:rPr>
              <a:t>At present, the early to mid-</a:t>
            </a:r>
            <a:r>
              <a:rPr lang="en-US" sz="2400" dirty="0" err="1" smtClean="0">
                <a:latin typeface="Times New Roman" pitchFamily="18" charset="0"/>
                <a:cs typeface="Times New Roman" pitchFamily="18" charset="0"/>
              </a:rPr>
              <a:t>successional</a:t>
            </a:r>
            <a:r>
              <a:rPr lang="en-US" sz="2400" dirty="0" smtClean="0">
                <a:latin typeface="Times New Roman" pitchFamily="18" charset="0"/>
                <a:cs typeface="Times New Roman" pitchFamily="18" charset="0"/>
              </a:rPr>
              <a:t> species of wildlife are most abundant in most of the ecosystems because of the many ways that succession is kept from reaching climax. </a:t>
            </a:r>
          </a:p>
          <a:p>
            <a:pPr lvl="0" algn="just"/>
            <a:r>
              <a:rPr lang="en-US" sz="2400" dirty="0" smtClean="0">
                <a:latin typeface="Times New Roman" pitchFamily="18" charset="0"/>
                <a:cs typeface="Times New Roman" pitchFamily="18" charset="0"/>
              </a:rPr>
              <a:t>This is clearly due to the nature of human activities. A degraded climax community cannot be re-established by human beings.</a:t>
            </a:r>
          </a:p>
          <a:p>
            <a:pPr lvl="0" algn="just"/>
            <a:endParaRPr lang="en-US" sz="2400" dirty="0" smtClean="0">
              <a:latin typeface="Times New Roman" pitchFamily="18" charset="0"/>
              <a:cs typeface="Times New Roman" pitchFamily="18" charset="0"/>
            </a:endParaRPr>
          </a:p>
          <a:p>
            <a:pPr algn="just">
              <a:buNone/>
            </a:pPr>
            <a:r>
              <a:rPr lang="en-US" sz="2400" b="1" i="1" dirty="0" smtClean="0">
                <a:latin typeface="Times New Roman" pitchFamily="18" charset="0"/>
                <a:cs typeface="Times New Roman" pitchFamily="18" charset="0"/>
              </a:rPr>
              <a:t>Diversity and stability</a:t>
            </a:r>
          </a:p>
          <a:p>
            <a:pPr lvl="0" algn="just"/>
            <a:r>
              <a:rPr lang="en-US" sz="2400" dirty="0" smtClean="0">
                <a:latin typeface="Times New Roman" pitchFamily="18" charset="0"/>
                <a:cs typeface="Times New Roman" pitchFamily="18" charset="0"/>
              </a:rPr>
              <a:t>The number of species in a community reflects </a:t>
            </a:r>
            <a:r>
              <a:rPr lang="en-US" sz="2400" i="1" dirty="0" smtClean="0">
                <a:latin typeface="Times New Roman" pitchFamily="18" charset="0"/>
                <a:cs typeface="Times New Roman" pitchFamily="18" charset="0"/>
              </a:rPr>
              <a:t>richness</a:t>
            </a:r>
            <a:r>
              <a:rPr lang="en-US" sz="2400" dirty="0" smtClean="0">
                <a:latin typeface="Times New Roman" pitchFamily="18" charset="0"/>
                <a:cs typeface="Times New Roman" pitchFamily="18" charset="0"/>
              </a:rPr>
              <a:t> or </a:t>
            </a:r>
            <a:r>
              <a:rPr lang="en-US" sz="2400" i="1" dirty="0" smtClean="0">
                <a:latin typeface="Times New Roman" pitchFamily="18" charset="0"/>
                <a:cs typeface="Times New Roman" pitchFamily="18" charset="0"/>
              </a:rPr>
              <a:t>diversit</a:t>
            </a:r>
            <a:r>
              <a:rPr lang="en-US" sz="2400" dirty="0" smtClean="0">
                <a:latin typeface="Times New Roman" pitchFamily="18" charset="0"/>
                <a:cs typeface="Times New Roman" pitchFamily="18" charset="0"/>
              </a:rPr>
              <a:t>y. </a:t>
            </a:r>
          </a:p>
          <a:p>
            <a:pPr lvl="0" algn="just"/>
            <a:r>
              <a:rPr lang="en-US" sz="2400" i="1" dirty="0" smtClean="0">
                <a:latin typeface="Times New Roman" pitchFamily="18" charset="0"/>
                <a:cs typeface="Times New Roman" pitchFamily="18" charset="0"/>
              </a:rPr>
              <a:t>Abundance</a:t>
            </a:r>
            <a:r>
              <a:rPr lang="en-US" sz="2400" dirty="0" smtClean="0">
                <a:latin typeface="Times New Roman" pitchFamily="18" charset="0"/>
                <a:cs typeface="Times New Roman" pitchFamily="18" charset="0"/>
              </a:rPr>
              <a:t> (number of individuals of each species) is a numerical measure of a population size.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lvl="0" algn="just"/>
            <a:r>
              <a:rPr lang="en-US" sz="3100" i="1" dirty="0" smtClean="0">
                <a:latin typeface="Times New Roman" pitchFamily="18" charset="0"/>
                <a:cs typeface="Times New Roman" pitchFamily="18" charset="0"/>
              </a:rPr>
              <a:t>Biomass</a:t>
            </a:r>
            <a:r>
              <a:rPr lang="en-US" sz="3100" dirty="0" smtClean="0">
                <a:latin typeface="Times New Roman" pitchFamily="18" charset="0"/>
                <a:cs typeface="Times New Roman" pitchFamily="18" charset="0"/>
              </a:rPr>
              <a:t> is another way of measuring abundance in ecosystems. </a:t>
            </a:r>
          </a:p>
          <a:p>
            <a:pPr lvl="0" algn="just"/>
            <a:r>
              <a:rPr lang="en-US" sz="3100" i="1" dirty="0" smtClean="0">
                <a:latin typeface="Times New Roman" pitchFamily="18" charset="0"/>
                <a:cs typeface="Times New Roman" pitchFamily="18" charset="0"/>
              </a:rPr>
              <a:t>Stability</a:t>
            </a:r>
            <a:r>
              <a:rPr lang="en-US" sz="3100" dirty="0" smtClean="0">
                <a:latin typeface="Times New Roman" pitchFamily="18" charset="0"/>
                <a:cs typeface="Times New Roman" pitchFamily="18" charset="0"/>
              </a:rPr>
              <a:t> may be defined as relative constancy in the abundance of populations. </a:t>
            </a:r>
          </a:p>
          <a:p>
            <a:pPr algn="just"/>
            <a:r>
              <a:rPr lang="en-US" sz="3100" dirty="0" smtClean="0">
                <a:latin typeface="Times New Roman" pitchFamily="18" charset="0"/>
                <a:cs typeface="Times New Roman" pitchFamily="18" charset="0"/>
              </a:rPr>
              <a:t> </a:t>
            </a:r>
          </a:p>
          <a:p>
            <a:pPr lvl="0" algn="just"/>
            <a:r>
              <a:rPr lang="en-US" sz="3100" dirty="0" smtClean="0">
                <a:latin typeface="Times New Roman" pitchFamily="18" charset="0"/>
                <a:cs typeface="Times New Roman" pitchFamily="18" charset="0"/>
              </a:rPr>
              <a:t>Ecologists argue about the importance of diversity in maintaining stable communities.</a:t>
            </a:r>
            <a:r>
              <a:rPr lang="en-US" sz="3100" i="1" dirty="0" smtClean="0">
                <a:latin typeface="Times New Roman" pitchFamily="18" charset="0"/>
                <a:cs typeface="Times New Roman" pitchFamily="18" charset="0"/>
              </a:rPr>
              <a:t> </a:t>
            </a:r>
          </a:p>
          <a:p>
            <a:pPr lvl="0" algn="just"/>
            <a:r>
              <a:rPr lang="en-US" sz="3100" i="1" dirty="0" smtClean="0">
                <a:latin typeface="Times New Roman" pitchFamily="18" charset="0"/>
                <a:cs typeface="Times New Roman" pitchFamily="18" charset="0"/>
              </a:rPr>
              <a:t> Simple communities are unstable</a:t>
            </a:r>
            <a:r>
              <a:rPr lang="en-US" sz="3100" dirty="0" smtClean="0">
                <a:latin typeface="Times New Roman" pitchFamily="18" charset="0"/>
                <a:cs typeface="Times New Roman" pitchFamily="18" charset="0"/>
              </a:rPr>
              <a:t> (boom and burst as in farmlands).  </a:t>
            </a:r>
          </a:p>
          <a:p>
            <a:pPr algn="just"/>
            <a:r>
              <a:rPr lang="en-US" sz="3100" dirty="0" smtClean="0">
                <a:latin typeface="Times New Roman" pitchFamily="18" charset="0"/>
                <a:cs typeface="Times New Roman" pitchFamily="18" charset="0"/>
              </a:rPr>
              <a:t> </a:t>
            </a:r>
          </a:p>
          <a:p>
            <a:pPr lvl="0" algn="just"/>
            <a:r>
              <a:rPr lang="en-US" sz="3100" dirty="0" smtClean="0">
                <a:latin typeface="Times New Roman" pitchFamily="18" charset="0"/>
                <a:cs typeface="Times New Roman" pitchFamily="18" charset="0"/>
              </a:rPr>
              <a:t>Is it diversity, which produces stability or stability produces diversity in natural communities? </a:t>
            </a:r>
          </a:p>
          <a:p>
            <a:pPr lvl="0" algn="just"/>
            <a:r>
              <a:rPr lang="en-US" sz="3100" dirty="0" smtClean="0">
                <a:latin typeface="Times New Roman" pitchFamily="18" charset="0"/>
                <a:cs typeface="Times New Roman" pitchFamily="18" charset="0"/>
              </a:rPr>
              <a:t>Physical environments with relatively constant features (</a:t>
            </a:r>
            <a:r>
              <a:rPr lang="en-US" sz="3100" dirty="0" err="1" smtClean="0">
                <a:latin typeface="Times New Roman" pitchFamily="18" charset="0"/>
                <a:cs typeface="Times New Roman" pitchFamily="18" charset="0"/>
              </a:rPr>
              <a:t>eg</a:t>
            </a:r>
            <a:r>
              <a:rPr lang="en-US" sz="3100" dirty="0" smtClean="0">
                <a:latin typeface="Times New Roman" pitchFamily="18" charset="0"/>
                <a:cs typeface="Times New Roman" pitchFamily="18" charset="0"/>
              </a:rPr>
              <a:t>. precipitation, temperature, day length, etc) purportedly create conditions that ultimately enrich natural communities.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lgn="just"/>
            <a:r>
              <a:rPr lang="en-US" sz="2600" dirty="0" smtClean="0">
                <a:latin typeface="Times New Roman" pitchFamily="18" charset="0"/>
                <a:cs typeface="Times New Roman" pitchFamily="18" charset="0"/>
              </a:rPr>
              <a:t>The logic behind the view that diversity produces stability seems most acceptable.  </a:t>
            </a:r>
          </a:p>
          <a:p>
            <a:pPr algn="just"/>
            <a:r>
              <a:rPr lang="en-US" sz="2600" dirty="0" smtClean="0">
                <a:latin typeface="Times New Roman" pitchFamily="18" charset="0"/>
                <a:cs typeface="Times New Roman" pitchFamily="18" charset="0"/>
              </a:rPr>
              <a:t>Communities simplified by human influences result in instability.</a:t>
            </a:r>
          </a:p>
          <a:p>
            <a:pPr algn="just">
              <a:buNone/>
            </a:pPr>
            <a:endParaRPr lang="en-US" sz="2600" b="1" i="1" dirty="0" smtClean="0">
              <a:latin typeface="Times New Roman" pitchFamily="18" charset="0"/>
              <a:cs typeface="Times New Roman" pitchFamily="18" charset="0"/>
            </a:endParaRPr>
          </a:p>
          <a:p>
            <a:pPr algn="just">
              <a:buNone/>
            </a:pPr>
            <a:r>
              <a:rPr lang="en-US" sz="2600" b="1" i="1" dirty="0" smtClean="0">
                <a:latin typeface="Times New Roman" pitchFamily="18" charset="0"/>
                <a:cs typeface="Times New Roman" pitchFamily="18" charset="0"/>
              </a:rPr>
              <a:t>Association between two species</a:t>
            </a:r>
          </a:p>
          <a:p>
            <a:pPr lvl="0" algn="just"/>
            <a:r>
              <a:rPr lang="en-US" sz="2600" dirty="0" smtClean="0">
                <a:latin typeface="Times New Roman" pitchFamily="18" charset="0"/>
                <a:cs typeface="Times New Roman" pitchFamily="18" charset="0"/>
              </a:rPr>
              <a:t>There may be close associations between two or more unrelated organisms in the community.  </a:t>
            </a:r>
          </a:p>
          <a:p>
            <a:pPr lvl="0" algn="just">
              <a:buNone/>
            </a:pPr>
            <a:endParaRPr lang="en-US" sz="2600" dirty="0" smtClean="0">
              <a:latin typeface="Times New Roman" pitchFamily="18" charset="0"/>
              <a:cs typeface="Times New Roman" pitchFamily="18" charset="0"/>
            </a:endParaRPr>
          </a:p>
          <a:p>
            <a:pPr lvl="0" algn="just"/>
            <a:r>
              <a:rPr lang="en-US" sz="2600" dirty="0" smtClean="0">
                <a:latin typeface="Times New Roman" pitchFamily="18" charset="0"/>
                <a:cs typeface="Times New Roman" pitchFamily="18" charset="0"/>
              </a:rPr>
              <a:t>Mutualism is a common type of symbiotic association in which two organisms benefit from each other.</a:t>
            </a:r>
          </a:p>
          <a:p>
            <a:pPr lvl="0" algn="just">
              <a:buNone/>
            </a:pPr>
            <a:endParaRPr lang="en-US" sz="2600" dirty="0" smtClean="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Even though animals depend upon food resources when the plant is in flowering state, the plants also benefit by the animals by way of pollination. </a:t>
            </a:r>
          </a:p>
          <a:p>
            <a:pPr algn="just">
              <a:buNone/>
            </a:pPr>
            <a:endParaRPr lang="en-US" sz="2800" dirty="0" smtClean="0">
              <a:latin typeface="Times New Roman" pitchFamily="18" charset="0"/>
              <a:cs typeface="Times New Roman" pitchFamily="18" charset="0"/>
            </a:endParaRPr>
          </a:p>
          <a:p>
            <a:pPr algn="just">
              <a:buNone/>
            </a:pPr>
            <a:endParaRPr lang="en-US" sz="2800" dirty="0" smtClean="0">
              <a:latin typeface="Times New Roman" pitchFamily="18" charset="0"/>
              <a:cs typeface="Times New Roman" pitchFamily="18" charset="0"/>
            </a:endParaRP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sz="2400" dirty="0" smtClean="0">
                <a:latin typeface="Times New Roman" pitchFamily="18" charset="0"/>
                <a:cs typeface="Times New Roman" pitchFamily="18" charset="0"/>
              </a:rPr>
              <a:t>Some animals eat fruits and deposit seeds unharmed far away from the mother plants, thus acting as excellent </a:t>
            </a:r>
            <a:r>
              <a:rPr lang="en-US" sz="2400" i="1" dirty="0" smtClean="0">
                <a:latin typeface="Times New Roman" pitchFamily="18" charset="0"/>
                <a:cs typeface="Times New Roman" pitchFamily="18" charset="0"/>
              </a:rPr>
              <a:t>seed dispersal agents</a:t>
            </a:r>
            <a:r>
              <a:rPr lang="en-US" sz="2400" dirty="0" smtClean="0">
                <a:latin typeface="Times New Roman" pitchFamily="18" charset="0"/>
                <a:cs typeface="Times New Roman" pitchFamily="18" charset="0"/>
              </a:rPr>
              <a:t>.</a:t>
            </a:r>
          </a:p>
          <a:p>
            <a:pPr lvl="0"/>
            <a:r>
              <a:rPr lang="en-US" sz="2400" dirty="0" smtClean="0">
                <a:latin typeface="Times New Roman" pitchFamily="18" charset="0"/>
                <a:cs typeface="Times New Roman" pitchFamily="18" charset="0"/>
              </a:rPr>
              <a:t>Some </a:t>
            </a:r>
            <a:r>
              <a:rPr lang="en-US" sz="2400" dirty="0" err="1" smtClean="0">
                <a:latin typeface="Times New Roman" pitchFamily="18" charset="0"/>
                <a:cs typeface="Times New Roman" pitchFamily="18" charset="0"/>
              </a:rPr>
              <a:t>mutulistic</a:t>
            </a:r>
            <a:r>
              <a:rPr lang="en-US" sz="2400" dirty="0" smtClean="0">
                <a:latin typeface="Times New Roman" pitchFamily="18" charset="0"/>
                <a:cs typeface="Times New Roman" pitchFamily="18" charset="0"/>
              </a:rPr>
              <a:t> associations are required for the survival of either member of the pair </a:t>
            </a:r>
            <a:r>
              <a:rPr lang="en-US" sz="2400" b="1" dirty="0" smtClean="0">
                <a:latin typeface="Times New Roman" pitchFamily="18" charset="0"/>
                <a:cs typeface="Times New Roman" pitchFamily="18" charset="0"/>
              </a:rPr>
              <a:t>(</a:t>
            </a:r>
            <a:r>
              <a:rPr lang="en-US" sz="2400" b="1" i="1" dirty="0" err="1" smtClean="0">
                <a:latin typeface="Times New Roman" pitchFamily="18" charset="0"/>
                <a:cs typeface="Times New Roman" pitchFamily="18" charset="0"/>
              </a:rPr>
              <a:t>obligative</a:t>
            </a:r>
            <a:r>
              <a:rPr lang="en-US" sz="2400" b="1" i="1" dirty="0" smtClean="0">
                <a:latin typeface="Times New Roman" pitchFamily="18" charset="0"/>
                <a:cs typeface="Times New Roman" pitchFamily="18" charset="0"/>
              </a:rPr>
              <a:t> mutualism</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whereas the bond may be broken in other cases without fatal results </a:t>
            </a:r>
            <a:r>
              <a:rPr lang="en-US" sz="2400" b="1" dirty="0" smtClean="0">
                <a:latin typeface="Times New Roman" pitchFamily="18" charset="0"/>
                <a:cs typeface="Times New Roman" pitchFamily="18" charset="0"/>
              </a:rPr>
              <a:t>(</a:t>
            </a:r>
            <a:r>
              <a:rPr lang="en-US" sz="2400" b="1" i="1" dirty="0" smtClean="0">
                <a:latin typeface="Times New Roman" pitchFamily="18" charset="0"/>
                <a:cs typeface="Times New Roman" pitchFamily="18" charset="0"/>
              </a:rPr>
              <a:t>facultative mutualism</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None/>
            </a:pPr>
            <a:r>
              <a:rPr lang="en-US" sz="2600" b="1" dirty="0" smtClean="0">
                <a:latin typeface="Times New Roman" pitchFamily="18" charset="0"/>
                <a:cs typeface="Times New Roman" pitchFamily="18" charset="0"/>
              </a:rPr>
              <a:t>1.2 Wildlife Values</a:t>
            </a:r>
            <a:endParaRPr lang="en-US" sz="2600" dirty="0" smtClean="0">
              <a:latin typeface="Times New Roman" pitchFamily="18" charset="0"/>
              <a:cs typeface="Times New Roman" pitchFamily="18" charset="0"/>
            </a:endParaRPr>
          </a:p>
          <a:p>
            <a:pPr lvl="0" algn="just" hangingPunct="0"/>
            <a:r>
              <a:rPr lang="en-US" sz="2400" b="1" dirty="0" smtClean="0">
                <a:latin typeface="Times New Roman" pitchFamily="18" charset="0"/>
                <a:cs typeface="Times New Roman" pitchFamily="18" charset="0"/>
              </a:rPr>
              <a:t>Value</a:t>
            </a:r>
            <a:r>
              <a:rPr lang="en-US" sz="2400" dirty="0" smtClean="0">
                <a:latin typeface="Times New Roman" pitchFamily="18" charset="0"/>
                <a:cs typeface="Times New Roman" pitchFamily="18" charset="0"/>
              </a:rPr>
              <a:t>: Relative worth, utility or importance of goods and services</a:t>
            </a:r>
          </a:p>
          <a:p>
            <a:pPr lvl="0" algn="just" hangingPunct="0"/>
            <a:r>
              <a:rPr lang="en-US" sz="2400" dirty="0" smtClean="0">
                <a:latin typeface="Times New Roman" pitchFamily="18" charset="0"/>
                <a:cs typeface="Times New Roman" pitchFamily="18" charset="0"/>
              </a:rPr>
              <a:t>Value can be discussed and determined from following points of view</a:t>
            </a:r>
          </a:p>
          <a:p>
            <a:pPr algn="just" hangingPunct="0">
              <a:buNone/>
            </a:pPr>
            <a:r>
              <a:rPr lang="en-US" sz="2400" dirty="0" smtClean="0">
                <a:latin typeface="Times New Roman" pitchFamily="18" charset="0"/>
                <a:cs typeface="Times New Roman" pitchFamily="18" charset="0"/>
              </a:rPr>
              <a:t>1. Perceptions: Value judgments as determined by different people;</a:t>
            </a:r>
          </a:p>
          <a:p>
            <a:pPr algn="just">
              <a:buNone/>
            </a:pPr>
            <a:r>
              <a:rPr lang="en-US" sz="2400" dirty="0" smtClean="0">
                <a:latin typeface="Times New Roman" pitchFamily="18" charset="0"/>
                <a:cs typeface="Times New Roman" pitchFamily="18" charset="0"/>
              </a:rPr>
              <a:t>2. The value of biological resources in a particular area e.g. elephant and its habits</a:t>
            </a:r>
          </a:p>
          <a:p>
            <a:pPr algn="just">
              <a:buNone/>
            </a:pPr>
            <a:r>
              <a:rPr lang="en-US" sz="2400" dirty="0" smtClean="0">
                <a:latin typeface="Times New Roman" pitchFamily="18" charset="0"/>
                <a:cs typeface="Times New Roman" pitchFamily="18" charset="0"/>
              </a:rPr>
              <a:t>3. The value of the diversity of a biological resource</a:t>
            </a:r>
          </a:p>
          <a:p>
            <a:pPr lvl="0" algn="just" hangingPunct="0"/>
            <a:r>
              <a:rPr lang="en-US" sz="2400" dirty="0" smtClean="0">
                <a:latin typeface="Times New Roman" pitchFamily="18" charset="0"/>
                <a:cs typeface="Times New Roman" pitchFamily="18" charset="0"/>
              </a:rPr>
              <a:t>Technique for measuring and analyzing wildlife Values include</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Human Willingness to pay</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lvl="0" algn="just"/>
            <a:r>
              <a:rPr lang="en-US" sz="2400" dirty="0" smtClean="0">
                <a:latin typeface="Times New Roman" pitchFamily="18" charset="0"/>
                <a:cs typeface="Times New Roman" pitchFamily="18" charset="0"/>
              </a:rPr>
              <a:t>There are several arguments usually advanced for the protection of wildlife and landscape. </a:t>
            </a:r>
          </a:p>
          <a:p>
            <a:pPr lvl="0" algn="just"/>
            <a:r>
              <a:rPr lang="en-US" sz="2400" dirty="0" smtClean="0">
                <a:latin typeface="Times New Roman" pitchFamily="18" charset="0"/>
                <a:cs typeface="Times New Roman" pitchFamily="18" charset="0"/>
              </a:rPr>
              <a:t>The importance of each category of values varies among nations. </a:t>
            </a:r>
          </a:p>
          <a:p>
            <a:pPr lvl="0" algn="just"/>
            <a:r>
              <a:rPr lang="en-US" sz="2400" dirty="0" smtClean="0">
                <a:latin typeface="Times New Roman" pitchFamily="18" charset="0"/>
                <a:cs typeface="Times New Roman" pitchFamily="18" charset="0"/>
              </a:rPr>
              <a:t>Wildlife values are here treated as the enjoyment and satisfaction derived from the use of biological resources. </a:t>
            </a:r>
          </a:p>
          <a:p>
            <a:pPr lvl="0" algn="just"/>
            <a:r>
              <a:rPr lang="en-US" sz="2400" dirty="0" smtClean="0">
                <a:latin typeface="Times New Roman" pitchFamily="18" charset="0"/>
                <a:cs typeface="Times New Roman" pitchFamily="18" charset="0"/>
              </a:rPr>
              <a:t>Wildlife values can broadly be classified into four prime classes.</a:t>
            </a:r>
          </a:p>
          <a:p>
            <a:pPr>
              <a:buNone/>
            </a:pPr>
            <a:r>
              <a:rPr lang="en-US" sz="2400" dirty="0" smtClean="0">
                <a:latin typeface="Times New Roman" pitchFamily="18" charset="0"/>
                <a:cs typeface="Times New Roman" pitchFamily="18" charset="0"/>
              </a:rPr>
              <a:t>(a) Ethical values,</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Aesthetic and /or intrinsic values</a:t>
            </a:r>
          </a:p>
          <a:p>
            <a:pPr>
              <a:buNone/>
            </a:pPr>
            <a:r>
              <a:rPr lang="en-US" sz="2400" dirty="0" smtClean="0">
                <a:latin typeface="Times New Roman" pitchFamily="18" charset="0"/>
                <a:cs typeface="Times New Roman" pitchFamily="18" charset="0"/>
              </a:rPr>
              <a:t>(b) Commercial/Economic values</a:t>
            </a:r>
          </a:p>
          <a:p>
            <a:pPr>
              <a:buNone/>
            </a:pPr>
            <a:r>
              <a:rPr lang="en-US" sz="2400" dirty="0" smtClean="0">
                <a:latin typeface="Times New Roman" pitchFamily="18" charset="0"/>
                <a:cs typeface="Times New Roman" pitchFamily="18" charset="0"/>
              </a:rPr>
              <a:t>(c) Recreation</a:t>
            </a:r>
          </a:p>
          <a:p>
            <a:pPr>
              <a:buNone/>
            </a:pPr>
            <a:r>
              <a:rPr lang="en-US" sz="2400" dirty="0" smtClean="0">
                <a:latin typeface="Times New Roman" pitchFamily="18" charset="0"/>
                <a:cs typeface="Times New Roman" pitchFamily="18" charset="0"/>
              </a:rPr>
              <a:t>(d) Scientific/Educational values.</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lvl="0" algn="just"/>
            <a:r>
              <a:rPr lang="en-US" sz="2400" dirty="0" smtClean="0">
                <a:latin typeface="Times New Roman" pitchFamily="18" charset="0"/>
                <a:cs typeface="Times New Roman" pitchFamily="18" charset="0"/>
              </a:rPr>
              <a:t>The importance of each value varies from nation to another and from one level of cultural development to another. </a:t>
            </a:r>
          </a:p>
          <a:p>
            <a:pPr lvl="0" algn="just"/>
            <a:r>
              <a:rPr lang="en-US" sz="2400" dirty="0" smtClean="0">
                <a:latin typeface="Times New Roman" pitchFamily="18" charset="0"/>
                <a:cs typeface="Times New Roman" pitchFamily="18" charset="0"/>
              </a:rPr>
              <a:t>It is widely accepted that these values can be either positive, enhancing life for man, or negative detracting from the quality of human living.</a:t>
            </a:r>
          </a:p>
          <a:p>
            <a:pPr lvl="0" algn="just"/>
            <a:endParaRPr lang="en-US" sz="2400"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(a) ETHICAL, AESTHETIC AND/OR INTRINSIC </a:t>
            </a:r>
            <a:r>
              <a:rPr lang="en-US" sz="2400" b="1" dirty="0" smtClean="0">
                <a:latin typeface="Times New Roman" pitchFamily="18" charset="0"/>
                <a:cs typeface="Times New Roman" pitchFamily="18" charset="0"/>
              </a:rPr>
              <a:t>VALUES</a:t>
            </a:r>
            <a:endParaRPr lang="en-US" sz="2400" dirty="0" smtClean="0">
              <a:latin typeface="Times New Roman" pitchFamily="18" charset="0"/>
              <a:cs typeface="Times New Roman" pitchFamily="18" charset="0"/>
            </a:endParaRPr>
          </a:p>
          <a:p>
            <a:pPr lvl="0" hangingPunct="0"/>
            <a:endParaRPr lang="en-US" sz="2400" smtClean="0">
              <a:latin typeface="Times New Roman" pitchFamily="18" charset="0"/>
              <a:cs typeface="Times New Roman" pitchFamily="18" charset="0"/>
            </a:endParaRPr>
          </a:p>
          <a:p>
            <a:pPr lvl="0" hangingPunct="0"/>
            <a:r>
              <a:rPr lang="en-US" sz="2400" smtClean="0">
                <a:latin typeface="Times New Roman" pitchFamily="18" charset="0"/>
                <a:cs typeface="Times New Roman" pitchFamily="18" charset="0"/>
              </a:rPr>
              <a:t>Spiritually</a:t>
            </a:r>
            <a:r>
              <a:rPr lang="en-US" sz="2400" dirty="0" smtClean="0">
                <a:latin typeface="Times New Roman" pitchFamily="18" charset="0"/>
                <a:cs typeface="Times New Roman" pitchFamily="18" charset="0"/>
              </a:rPr>
              <a:t>: Use moral beliefs - ethics - (religions)</a:t>
            </a:r>
          </a:p>
          <a:p>
            <a:pPr lvl="0" hangingPunct="0"/>
            <a:r>
              <a:rPr lang="en-US" sz="2400" dirty="0" smtClean="0">
                <a:latin typeface="Times New Roman" pitchFamily="18" charset="0"/>
                <a:cs typeface="Times New Roman" pitchFamily="18" charset="0"/>
              </a:rPr>
              <a:t>Culturally: Use cultural laws - majority beliefs - local, national, internationally</a:t>
            </a:r>
          </a:p>
          <a:p>
            <a:pPr lvl="0" hangingPunct="0"/>
            <a:r>
              <a:rPr lang="en-US" sz="2400" dirty="0" smtClean="0">
                <a:latin typeface="Times New Roman" pitchFamily="18" charset="0"/>
                <a:cs typeface="Times New Roman" pitchFamily="18" charset="0"/>
              </a:rPr>
              <a:t>Aesthetically: Believers, appreciative, beauty.</a:t>
            </a:r>
          </a:p>
          <a:p>
            <a:pPr hangingPunct="0"/>
            <a:r>
              <a:rPr lang="en-US" sz="2400" b="1" dirty="0" smtClean="0">
                <a:latin typeface="Times New Roman" pitchFamily="18" charset="0"/>
                <a:cs typeface="Times New Roman" pitchFamily="18" charset="0"/>
              </a:rPr>
              <a:t>Ethical</a:t>
            </a:r>
            <a:r>
              <a:rPr lang="en-US" sz="2400" dirty="0" smtClean="0">
                <a:latin typeface="Times New Roman" pitchFamily="18" charset="0"/>
                <a:cs typeface="Times New Roman" pitchFamily="18" charset="0"/>
              </a:rPr>
              <a:t> values are difficult to discuss for they need translation of </a:t>
            </a:r>
            <a:r>
              <a:rPr lang="en-US" sz="2400" b="1" dirty="0" smtClean="0">
                <a:latin typeface="Times New Roman" pitchFamily="18" charset="0"/>
                <a:cs typeface="Times New Roman" pitchFamily="18" charset="0"/>
              </a:rPr>
              <a:t>abstract feeling</a:t>
            </a:r>
            <a:r>
              <a:rPr lang="en-US" sz="2400" dirty="0" smtClean="0">
                <a:latin typeface="Times New Roman" pitchFamily="18" charset="0"/>
                <a:cs typeface="Times New Roman" pitchFamily="18" charset="0"/>
              </a:rPr>
              <a:t> into </a:t>
            </a:r>
            <a:r>
              <a:rPr lang="en-US" sz="2400" b="1" dirty="0" smtClean="0">
                <a:latin typeface="Times New Roman" pitchFamily="18" charset="0"/>
                <a:cs typeface="Times New Roman" pitchFamily="18" charset="0"/>
              </a:rPr>
              <a:t>rational</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terms</a:t>
            </a:r>
            <a:r>
              <a:rPr lang="en-US" sz="2400" dirty="0" smtClean="0">
                <a:latin typeface="Times New Roman" pitchFamily="18" charset="0"/>
                <a:cs typeface="Times New Roman" pitchFamily="18" charset="0"/>
              </a:rPr>
              <a:t>.</a:t>
            </a:r>
          </a:p>
          <a:p>
            <a:pPr lvl="0" hangingPunct="0"/>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lvl="0" algn="just"/>
            <a:r>
              <a:rPr lang="en-US" sz="2400" dirty="0" smtClean="0">
                <a:latin typeface="Times New Roman" pitchFamily="18" charset="0"/>
                <a:cs typeface="Times New Roman" pitchFamily="18" charset="0"/>
              </a:rPr>
              <a:t>The whole issue revolves around the right of wildlife to continue to exist in a natural state. </a:t>
            </a:r>
          </a:p>
          <a:p>
            <a:pPr lvl="0" algn="just"/>
            <a:r>
              <a:rPr lang="en-US" sz="2400" dirty="0" smtClean="0">
                <a:latin typeface="Times New Roman" pitchFamily="18" charset="0"/>
                <a:cs typeface="Times New Roman" pitchFamily="18" charset="0"/>
              </a:rPr>
              <a:t>In other words, many people feel that conservation is somehow a matter of </a:t>
            </a:r>
            <a:r>
              <a:rPr lang="en-US" sz="2400" b="1" dirty="0" smtClean="0">
                <a:latin typeface="Times New Roman" pitchFamily="18" charset="0"/>
                <a:cs typeface="Times New Roman" pitchFamily="18" charset="0"/>
              </a:rPr>
              <a:t>conscience,</a:t>
            </a:r>
            <a:r>
              <a:rPr lang="en-US" sz="2400" dirty="0" smtClean="0">
                <a:latin typeface="Times New Roman" pitchFamily="18" charset="0"/>
                <a:cs typeface="Times New Roman" pitchFamily="18" charset="0"/>
              </a:rPr>
              <a:t> that man, the thinking and all-powerful species is not morally justified in bringing about massive extinction among the other species that share planet with us, and so has the responsibility to foster their survival. </a:t>
            </a:r>
          </a:p>
          <a:p>
            <a:pPr lvl="0"/>
            <a:r>
              <a:rPr lang="en-US" sz="2400" dirty="0" smtClean="0">
                <a:latin typeface="Times New Roman" pitchFamily="18" charset="0"/>
                <a:cs typeface="Times New Roman" pitchFamily="18" charset="0"/>
              </a:rPr>
              <a:t>Love of animals and a humanitarian regard for their well-being is strong.</a:t>
            </a:r>
          </a:p>
          <a:p>
            <a:pPr lvl="0"/>
            <a:r>
              <a:rPr lang="en-US" sz="2400" dirty="0" smtClean="0">
                <a:latin typeface="Times New Roman" pitchFamily="18" charset="0"/>
                <a:cs typeface="Times New Roman" pitchFamily="18" charset="0"/>
              </a:rPr>
              <a:t>It has been a powerful force driving the conservation movement and in fighting the persecution of species.</a:t>
            </a:r>
          </a:p>
          <a:p>
            <a:pPr lvl="0"/>
            <a:r>
              <a:rPr lang="en-US" sz="2400" dirty="0" smtClean="0">
                <a:latin typeface="Times New Roman" pitchFamily="18" charset="0"/>
                <a:cs typeface="Times New Roman" pitchFamily="18" charset="0"/>
              </a:rPr>
              <a:t> In many cultures (before colonial period), a reverence and respect for wild animals was common. </a:t>
            </a:r>
          </a:p>
          <a:p>
            <a:pPr lvl="0" algn="just"/>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lvl="0" algn="just"/>
            <a:r>
              <a:rPr lang="en-US" sz="2400" dirty="0" smtClean="0">
                <a:latin typeface="Times New Roman" pitchFamily="18" charset="0"/>
                <a:cs typeface="Times New Roman" pitchFamily="18" charset="0"/>
              </a:rPr>
              <a:t>But there seems to be two sub-camps within the camp; those who are concerned for the welfare of every individual animal and regard it as demanding to mankind to kill unnecessarily or subject animals to unnecessary cruelty, and those who are more concerned with the preservation of the totality of a species or the environmental suite of species and are have little interest in the fate of individuals.</a:t>
            </a:r>
          </a:p>
          <a:p>
            <a:pPr lvl="0" algn="just"/>
            <a:r>
              <a:rPr lang="en-US" sz="2400" dirty="0" smtClean="0">
                <a:latin typeface="Times New Roman" pitchFamily="18" charset="0"/>
                <a:cs typeface="Times New Roman" pitchFamily="18" charset="0"/>
              </a:rPr>
              <a:t> Both beliefs are regarded as ethical.</a:t>
            </a:r>
          </a:p>
          <a:p>
            <a:pPr lvl="0" algn="just"/>
            <a:r>
              <a:rPr lang="en-US" sz="2400" dirty="0" smtClean="0">
                <a:latin typeface="Times New Roman" pitchFamily="18" charset="0"/>
                <a:cs typeface="Times New Roman" pitchFamily="18" charset="0"/>
              </a:rPr>
              <a:t> The ethical values of wildlife has been stressed</a:t>
            </a:r>
          </a:p>
          <a:p>
            <a:pPr lvl="0"/>
            <a:r>
              <a:rPr lang="en-US" sz="2800" dirty="0" smtClean="0">
                <a:latin typeface="Times New Roman" pitchFamily="18" charset="0"/>
                <a:cs typeface="Times New Roman" pitchFamily="18" charset="0"/>
              </a:rPr>
              <a:t>Aesthetic values are those relating to inherent natural beauty and appreciation.</a:t>
            </a:r>
          </a:p>
          <a:p>
            <a:endParaRPr lang="en-US" sz="2600" dirty="0" smtClean="0">
              <a:latin typeface="Times New Roman" pitchFamily="18" charset="0"/>
              <a:cs typeface="Times New Roman" pitchFamily="18" charset="0"/>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a:r>
              <a:rPr lang="en-US" sz="2400" dirty="0" smtClean="0">
                <a:latin typeface="Times New Roman" pitchFamily="18" charset="0"/>
                <a:cs typeface="Times New Roman" pitchFamily="18" charset="0"/>
              </a:rPr>
              <a:t>They are equally hard to define, measure or compare in rational terms as ethical arguments. Unlike ethical, these are utilitarian in nature.</a:t>
            </a:r>
          </a:p>
          <a:p>
            <a:pPr algn="just"/>
            <a:r>
              <a:rPr lang="en-US" sz="2400" dirty="0" smtClean="0">
                <a:latin typeface="Times New Roman" pitchFamily="18" charset="0"/>
                <a:cs typeface="Times New Roman" pitchFamily="18" charset="0"/>
              </a:rPr>
              <a:t>It is the pleasure (the beauty and appeal to the human spirit) wildlife and wild country give that is the main part of the reason why we want to maintain them. </a:t>
            </a:r>
          </a:p>
          <a:p>
            <a:pPr lvl="0"/>
            <a:r>
              <a:rPr lang="en-US" sz="2400" dirty="0" smtClean="0">
                <a:latin typeface="Times New Roman" pitchFamily="18" charset="0"/>
                <a:cs typeface="Times New Roman" pitchFamily="18" charset="0"/>
              </a:rPr>
              <a:t>Many people enjoy watching birds, searching for wildflowers, hunting wildlife for pleasure or just looking at landscape. </a:t>
            </a:r>
          </a:p>
          <a:p>
            <a:pPr lvl="0"/>
            <a:r>
              <a:rPr lang="en-US" sz="2400" dirty="0" smtClean="0">
                <a:latin typeface="Times New Roman" pitchFamily="18" charset="0"/>
                <a:cs typeface="Times New Roman" pitchFamily="18" charset="0"/>
              </a:rPr>
              <a:t>The nature of their enjoyment is difficult to explain.</a:t>
            </a:r>
          </a:p>
          <a:p>
            <a:pPr lvl="0"/>
            <a:r>
              <a:rPr lang="en-US" sz="2400" dirty="0" smtClean="0">
                <a:latin typeface="Times New Roman" pitchFamily="18" charset="0"/>
                <a:cs typeface="Times New Roman" pitchFamily="18" charset="0"/>
              </a:rPr>
              <a:t>The beauty and appeal to the human spirit. </a:t>
            </a:r>
          </a:p>
          <a:p>
            <a:pPr lvl="0"/>
            <a:r>
              <a:rPr lang="en-US" sz="2400" dirty="0" smtClean="0">
                <a:latin typeface="Times New Roman" pitchFamily="18" charset="0"/>
                <a:cs typeface="Times New Roman" pitchFamily="18" charset="0"/>
              </a:rPr>
              <a:t>The value is historic, artistic and scenic merit. It also includes the affirmation, by man, the right of the wild to continue to exist in a natural state.</a:t>
            </a:r>
          </a:p>
          <a:p>
            <a:pPr lvl="0"/>
            <a:r>
              <a:rPr lang="en-US" sz="2400" dirty="0" smtClean="0">
                <a:latin typeface="Times New Roman" pitchFamily="18" charset="0"/>
                <a:cs typeface="Times New Roman" pitchFamily="18" charset="0"/>
              </a:rPr>
              <a:t>Wildlife has the right to exist independently of human use.</a:t>
            </a:r>
          </a:p>
          <a:p>
            <a:pPr algn="just"/>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248400"/>
          </a:xfrm>
        </p:spPr>
        <p:txBody>
          <a:bodyPr>
            <a:normAutofit/>
          </a:bodyPr>
          <a:lstStyle/>
          <a:p>
            <a:pPr lvl="0" algn="ctr">
              <a:buNone/>
            </a:pPr>
            <a:r>
              <a:rPr lang="en-US" sz="2400" b="1" dirty="0" smtClean="0">
                <a:latin typeface="Times New Roman" pitchFamily="18" charset="0"/>
                <a:cs typeface="Times New Roman" pitchFamily="18" charset="0"/>
              </a:rPr>
              <a:t>1. INTRODUCTION</a:t>
            </a:r>
            <a:endParaRPr lang="en-US" sz="24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1.1 </a:t>
            </a:r>
            <a:r>
              <a:rPr lang="en-US" sz="2400" b="1" dirty="0">
                <a:latin typeface="Times New Roman" pitchFamily="18" charset="0"/>
                <a:cs typeface="Times New Roman" pitchFamily="18" charset="0"/>
              </a:rPr>
              <a:t>What is wildlife?</a:t>
            </a:r>
            <a:endParaRPr lang="en-US" sz="2400" dirty="0">
              <a:latin typeface="Times New Roman" pitchFamily="18" charset="0"/>
              <a:cs typeface="Times New Roman" pitchFamily="18" charset="0"/>
            </a:endParaRPr>
          </a:p>
          <a:p>
            <a:pPr lvl="0" algn="just"/>
            <a:r>
              <a:rPr lang="en-US" sz="2400" dirty="0">
                <a:latin typeface="Times New Roman" pitchFamily="18" charset="0"/>
                <a:cs typeface="Times New Roman" pitchFamily="18" charset="0"/>
              </a:rPr>
              <a:t>Several definitions have been developed but they all seem to be incomplete.</a:t>
            </a:r>
          </a:p>
          <a:p>
            <a:pPr algn="just">
              <a:buNone/>
            </a:pPr>
            <a:r>
              <a:rPr lang="en-US" sz="2400" b="1" dirty="0">
                <a:latin typeface="Times New Roman" pitchFamily="18" charset="0"/>
                <a:cs typeface="Times New Roman" pitchFamily="18" charset="0"/>
              </a:rPr>
              <a:t>Wildlife:</a:t>
            </a:r>
            <a:endParaRPr lang="en-US" sz="2400" dirty="0">
              <a:latin typeface="Times New Roman" pitchFamily="18" charset="0"/>
              <a:cs typeface="Times New Roman" pitchFamily="18" charset="0"/>
            </a:endParaRPr>
          </a:p>
          <a:p>
            <a:pPr lvl="0" algn="just"/>
            <a:r>
              <a:rPr lang="en-US" sz="2400" dirty="0">
                <a:latin typeface="Times New Roman" pitchFamily="18" charset="0"/>
                <a:cs typeface="Times New Roman" pitchFamily="18" charset="0"/>
              </a:rPr>
              <a:t>All free ranging vertebrates in their natural associated environment.</a:t>
            </a:r>
          </a:p>
          <a:p>
            <a:pPr lvl="0" algn="just"/>
            <a:r>
              <a:rPr lang="en-US" sz="2400" dirty="0">
                <a:latin typeface="Times New Roman" pitchFamily="18" charset="0"/>
                <a:cs typeface="Times New Roman" pitchFamily="18" charset="0"/>
              </a:rPr>
              <a:t>This is incomplete definition because it doesn't consider plant and invertebrates, which are also living.  </a:t>
            </a:r>
          </a:p>
          <a:p>
            <a:pPr lvl="0" algn="just"/>
            <a:r>
              <a:rPr lang="en-US" sz="2400" dirty="0">
                <a:latin typeface="Times New Roman" pitchFamily="18" charset="0"/>
                <a:cs typeface="Times New Roman" pitchFamily="18" charset="0"/>
              </a:rPr>
              <a:t>Literally wildlife means all living things outside human beings control.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Wildlife </a:t>
            </a:r>
            <a:r>
              <a:rPr lang="en-US" sz="2400" dirty="0" smtClean="0">
                <a:latin typeface="Times New Roman" pitchFamily="18" charset="0"/>
                <a:cs typeface="Times New Roman" pitchFamily="18" charset="0"/>
              </a:rPr>
              <a:t>represents not </a:t>
            </a:r>
            <a:r>
              <a:rPr lang="en-US" sz="2400" dirty="0">
                <a:latin typeface="Times New Roman" pitchFamily="18" charset="0"/>
                <a:cs typeface="Times New Roman" pitchFamily="18" charset="0"/>
              </a:rPr>
              <a:t>only large animals; it encompasses all organisms in natural habitats, large and small, animals and plants </a:t>
            </a:r>
            <a:r>
              <a:rPr lang="en-US" sz="2400" dirty="0" smtClean="0">
                <a:latin typeface="Times New Roman" pitchFamily="18" charset="0"/>
                <a:cs typeface="Times New Roman" pitchFamily="18" charset="0"/>
              </a:rPr>
              <a:t>fungi</a:t>
            </a:r>
            <a:r>
              <a:rPr lang="en-US" sz="2400" dirty="0">
                <a:latin typeface="Times New Roman" pitchFamily="18" charset="0"/>
                <a:cs typeface="Times New Roman" pitchFamily="18" charset="0"/>
              </a:rPr>
              <a:t>, flagellates, insects, frogs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birds, deer, tiger, elephant, fish, whale, snake, </a:t>
            </a:r>
            <a:r>
              <a:rPr lang="en-US" sz="2400" dirty="0" smtClean="0">
                <a:latin typeface="Times New Roman" pitchFamily="18" charset="0"/>
                <a:cs typeface="Times New Roman" pitchFamily="18" charset="0"/>
              </a:rPr>
              <a:t>tortoise </a:t>
            </a:r>
            <a:r>
              <a:rPr lang="en-US" sz="2400" dirty="0">
                <a:latin typeface="Times New Roman" pitchFamily="18" charset="0"/>
                <a:cs typeface="Times New Roman" pitchFamily="18" charset="0"/>
              </a:rPr>
              <a:t>and so on).</a:t>
            </a:r>
          </a:p>
          <a:p>
            <a:pPr lvl="0" algn="just"/>
            <a:endParaRPr lang="en-US" sz="24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lvl="0" algn="just"/>
            <a:r>
              <a:rPr lang="en-US" sz="2400" dirty="0" smtClean="0">
                <a:latin typeface="Times New Roman" pitchFamily="18" charset="0"/>
                <a:cs typeface="Times New Roman" pitchFamily="18" charset="0"/>
              </a:rPr>
              <a:t>A solution to our environmental problems lies not only in technological development or scientific advances but also in awareness of the non-material dimension of human-environment relationship.</a:t>
            </a:r>
          </a:p>
          <a:p>
            <a:pPr lvl="0" algn="just"/>
            <a:r>
              <a:rPr lang="en-US" sz="2400" dirty="0" smtClean="0">
                <a:latin typeface="Times New Roman" pitchFamily="18" charset="0"/>
                <a:cs typeface="Times New Roman" pitchFamily="18" charset="0"/>
              </a:rPr>
              <a:t>People are dependent on natural resources for a variety of reasons.</a:t>
            </a:r>
          </a:p>
          <a:p>
            <a:pPr lvl="0" algn="just"/>
            <a:endParaRPr lang="en-US" sz="2400" dirty="0" smtClean="0">
              <a:latin typeface="Times New Roman" pitchFamily="18" charset="0"/>
              <a:cs typeface="Times New Roman" pitchFamily="18" charset="0"/>
            </a:endParaRPr>
          </a:p>
          <a:p>
            <a:pPr algn="just">
              <a:buNone/>
            </a:pPr>
            <a:r>
              <a:rPr lang="en-US" sz="2400" b="1" dirty="0" smtClean="0">
                <a:latin typeface="Times New Roman" pitchFamily="18" charset="0"/>
                <a:cs typeface="Times New Roman" pitchFamily="18" charset="0"/>
              </a:rPr>
              <a:t>b) COMMERCIAL/ECONOMIC VALUES</a:t>
            </a:r>
            <a:endParaRPr lang="en-US" sz="2400" dirty="0" smtClean="0">
              <a:latin typeface="Times New Roman" pitchFamily="18" charset="0"/>
              <a:cs typeface="Times New Roman" pitchFamily="18" charset="0"/>
            </a:endParaRPr>
          </a:p>
          <a:p>
            <a:pPr algn="just" hangingPunct="0"/>
            <a:r>
              <a:rPr lang="en-US" sz="2400" b="1" dirty="0" smtClean="0">
                <a:latin typeface="Times New Roman" pitchFamily="18" charset="0"/>
                <a:cs typeface="Times New Roman" pitchFamily="18" charset="0"/>
              </a:rPr>
              <a:t>Economic: Use monetary basis technique - willingness to pay, material benefit</a:t>
            </a:r>
          </a:p>
          <a:p>
            <a:pPr lvl="0" algn="just"/>
            <a:r>
              <a:rPr lang="en-US" sz="2400" dirty="0" smtClean="0">
                <a:latin typeface="Times New Roman" pitchFamily="18" charset="0"/>
                <a:cs typeface="Times New Roman" pitchFamily="18" charset="0"/>
              </a:rPr>
              <a:t>An Economic/Commercial wildlife value yields economic return. One popular case is tourism</a:t>
            </a:r>
            <a:r>
              <a:rPr lang="en-US" sz="2600" dirty="0" smtClean="0">
                <a:latin typeface="Times New Roman" pitchFamily="18" charset="0"/>
                <a:cs typeface="Times New Roman" pitchFamily="18" charset="0"/>
              </a:rPr>
              <a:t>.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pPr lvl="0" algn="just"/>
            <a:r>
              <a:rPr lang="en-US" sz="2600" dirty="0" smtClean="0">
                <a:latin typeface="Times New Roman" pitchFamily="18" charset="0"/>
                <a:cs typeface="Times New Roman" pitchFamily="18" charset="0"/>
              </a:rPr>
              <a:t>Tourism contributes to the economy of the respective nations through entrance fees, photography, levies, curio activities, catering services etc. sport hunting and sales of wildlife products such as meat, skins, teeth, horns, tusk, live animals etc.</a:t>
            </a:r>
          </a:p>
          <a:p>
            <a:pPr lvl="0" algn="just"/>
            <a:r>
              <a:rPr lang="en-US" sz="2600" dirty="0" smtClean="0">
                <a:latin typeface="Times New Roman" pitchFamily="18" charset="0"/>
                <a:cs typeface="Times New Roman" pitchFamily="18" charset="0"/>
              </a:rPr>
              <a:t>The number of foreign tourists visiting Kenya annually is over 300,000, whereas it is over 250,000 in Zambia. The net profit of  Kenya in this industry is over 100 million US $.</a:t>
            </a:r>
          </a:p>
          <a:p>
            <a:pPr lvl="0" algn="just"/>
            <a:r>
              <a:rPr lang="en-US" sz="2600" dirty="0" smtClean="0">
                <a:latin typeface="Times New Roman" pitchFamily="18" charset="0"/>
                <a:cs typeface="Times New Roman" pitchFamily="18" charset="0"/>
              </a:rPr>
              <a:t>To attract powerful tourists, there are some essential requirements to be satisfactorily met with.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eading into Lake Chamo"/>
          <p:cNvPicPr>
            <a:picLocks noGrp="1" noChangeAspect="1" noChangeArrowheads="1"/>
          </p:cNvPicPr>
          <p:nvPr>
            <p:ph idx="1"/>
          </p:nvPr>
        </p:nvPicPr>
        <p:blipFill>
          <a:blip r:embed="rId2" cstate="print"/>
          <a:srcRect/>
          <a:stretch>
            <a:fillRect/>
          </a:stretch>
        </p:blipFill>
        <p:spPr bwMode="auto">
          <a:xfrm>
            <a:off x="0" y="0"/>
            <a:ext cx="5181600" cy="3454400"/>
          </a:xfrm>
          <a:prstGeom prst="rect">
            <a:avLst/>
          </a:prstGeom>
          <a:ln>
            <a:noFill/>
          </a:ln>
          <a:effectLst>
            <a:outerShdw blurRad="292100" dist="139700" dir="2700000" algn="tl" rotWithShape="0">
              <a:srgbClr val="333333">
                <a:alpha val="65000"/>
              </a:srgbClr>
            </a:outerShdw>
          </a:effectLst>
        </p:spPr>
      </p:pic>
      <p:pic>
        <p:nvPicPr>
          <p:cNvPr id="7" name="Picture 2" descr="http://www.eecrg.uib.no/projects/AGS_BotanyExp/EastAfrica/TextImages/TourGroup.jpg"/>
          <p:cNvPicPr>
            <a:picLocks noChangeAspect="1" noChangeArrowheads="1"/>
          </p:cNvPicPr>
          <p:nvPr/>
        </p:nvPicPr>
        <p:blipFill>
          <a:blip r:embed="rId3" cstate="print"/>
          <a:srcRect/>
          <a:stretch>
            <a:fillRect/>
          </a:stretch>
        </p:blipFill>
        <p:spPr bwMode="auto">
          <a:xfrm>
            <a:off x="4343400" y="3456741"/>
            <a:ext cx="4800600" cy="3401259"/>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eagyMountainNyalaR8272"/>
          <p:cNvPicPr>
            <a:picLocks noGrp="1" noChangeAspect="1" noChangeArrowheads="1"/>
          </p:cNvPicPr>
          <p:nvPr>
            <p:ph idx="1"/>
          </p:nvPr>
        </p:nvPicPr>
        <p:blipFill>
          <a:blip r:embed="rId2" cstate="print"/>
          <a:srcRect/>
          <a:stretch>
            <a:fillRect/>
          </a:stretch>
        </p:blipFill>
        <p:spPr bwMode="auto">
          <a:xfrm>
            <a:off x="228601" y="228600"/>
            <a:ext cx="4876800" cy="3249878"/>
          </a:xfrm>
          <a:prstGeom prst="rect">
            <a:avLst/>
          </a:prstGeom>
          <a:noFill/>
          <a:ln w="9525">
            <a:noFill/>
            <a:miter lim="800000"/>
            <a:headEnd/>
            <a:tailEnd/>
          </a:ln>
          <a:effectLst>
            <a:outerShdw blurRad="292100" dist="139700" dir="2700000" algn="tl" rotWithShape="0">
              <a:srgbClr val="333333">
                <a:alpha val="65000"/>
              </a:srgbClr>
            </a:outerShdw>
          </a:effectLst>
        </p:spPr>
      </p:pic>
      <p:sp>
        <p:nvSpPr>
          <p:cNvPr id="5" name="Rectangle 4"/>
          <p:cNvSpPr/>
          <p:nvPr/>
        </p:nvSpPr>
        <p:spPr>
          <a:xfrm>
            <a:off x="2667000" y="304800"/>
            <a:ext cx="2371162" cy="830997"/>
          </a:xfrm>
          <a:prstGeom prst="rect">
            <a:avLst/>
          </a:prstGeom>
        </p:spPr>
        <p:txBody>
          <a:bodyPr wrap="none">
            <a:spAutoFit/>
          </a:bodyPr>
          <a:lstStyle/>
          <a:p>
            <a:r>
              <a:rPr lang="en-US" sz="2400" dirty="0" smtClean="0">
                <a:solidFill>
                  <a:schemeClr val="bg1"/>
                </a:solidFill>
                <a:latin typeface="Times New Roman" pitchFamily="18" charset="0"/>
                <a:cs typeface="Times New Roman" pitchFamily="18" charset="0"/>
              </a:rPr>
              <a:t>Mountain </a:t>
            </a:r>
            <a:r>
              <a:rPr lang="en-US" sz="2400" dirty="0" err="1" smtClean="0">
                <a:solidFill>
                  <a:schemeClr val="bg1"/>
                </a:solidFill>
                <a:latin typeface="Times New Roman" pitchFamily="18" charset="0"/>
                <a:cs typeface="Times New Roman" pitchFamily="18" charset="0"/>
              </a:rPr>
              <a:t>Nyala</a:t>
            </a:r>
            <a:r>
              <a:rPr lang="en-US" sz="2400" dirty="0" smtClean="0">
                <a:solidFill>
                  <a:schemeClr val="bg1"/>
                </a:solidFill>
                <a:latin typeface="Times New Roman" pitchFamily="18" charset="0"/>
                <a:cs typeface="Times New Roman" pitchFamily="18" charset="0"/>
              </a:rPr>
              <a:t>- </a:t>
            </a:r>
          </a:p>
          <a:p>
            <a:r>
              <a:rPr lang="en-US" sz="2400" dirty="0" smtClean="0">
                <a:solidFill>
                  <a:schemeClr val="bg1"/>
                </a:solidFill>
                <a:latin typeface="Times New Roman" pitchFamily="18" charset="0"/>
                <a:cs typeface="Times New Roman" pitchFamily="18" charset="0"/>
              </a:rPr>
              <a:t>15,000 USD </a:t>
            </a:r>
            <a:endParaRPr lang="en-US" sz="2400" dirty="0">
              <a:solidFill>
                <a:schemeClr val="bg1"/>
              </a:solidFill>
              <a:latin typeface="Times New Roman" pitchFamily="18" charset="0"/>
              <a:cs typeface="Times New Roman" pitchFamily="18" charset="0"/>
            </a:endParaRPr>
          </a:p>
        </p:txBody>
      </p:sp>
      <p:pic>
        <p:nvPicPr>
          <p:cNvPr id="6" name="Picture 18" descr="497_Ethiopia_065"/>
          <p:cNvPicPr>
            <a:picLocks noChangeAspect="1" noChangeArrowheads="1"/>
          </p:cNvPicPr>
          <p:nvPr/>
        </p:nvPicPr>
        <p:blipFill>
          <a:blip r:embed="rId3" cstate="print"/>
          <a:srcRect/>
          <a:stretch>
            <a:fillRect/>
          </a:stretch>
        </p:blipFill>
        <p:spPr bwMode="auto">
          <a:xfrm>
            <a:off x="4795444" y="3124200"/>
            <a:ext cx="4348555" cy="3733800"/>
          </a:xfrm>
          <a:prstGeom prst="rect">
            <a:avLst/>
          </a:prstGeom>
          <a:ln>
            <a:noFill/>
          </a:ln>
          <a:effectLst>
            <a:outerShdw blurRad="292100" dist="139700" dir="2700000" algn="tl" rotWithShape="0">
              <a:srgbClr val="333333">
                <a:alpha val="65000"/>
              </a:srgbClr>
            </a:outerShdw>
          </a:effectLst>
        </p:spPr>
      </p:pic>
      <p:sp>
        <p:nvSpPr>
          <p:cNvPr id="7" name="Rectangle 6"/>
          <p:cNvSpPr/>
          <p:nvPr/>
        </p:nvSpPr>
        <p:spPr>
          <a:xfrm>
            <a:off x="7162800" y="6248400"/>
            <a:ext cx="1941237" cy="400110"/>
          </a:xfrm>
          <a:prstGeom prst="rect">
            <a:avLst/>
          </a:prstGeom>
        </p:spPr>
        <p:txBody>
          <a:bodyPr wrap="none">
            <a:spAutoFit/>
          </a:bodyPr>
          <a:lstStyle/>
          <a:p>
            <a:r>
              <a:rPr lang="en-US" sz="2000" dirty="0" smtClean="0">
                <a:solidFill>
                  <a:schemeClr val="bg1"/>
                </a:solidFill>
              </a:rPr>
              <a:t>Oryx -  2000 USD</a:t>
            </a:r>
            <a:endParaRPr lang="en-US" sz="2000" dirty="0">
              <a:solidFill>
                <a:schemeClr val="bg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Field researcher with geladas at Guassa, Ethiopia"/>
          <p:cNvPicPr>
            <a:picLocks noGrp="1" noChangeAspect="1" noChangeArrowheads="1"/>
          </p:cNvPicPr>
          <p:nvPr>
            <p:ph idx="1"/>
          </p:nvPr>
        </p:nvPicPr>
        <p:blipFill>
          <a:blip r:embed="rId2" cstate="print"/>
          <a:srcRect l="16815" r="3056"/>
          <a:stretch>
            <a:fillRect/>
          </a:stretch>
        </p:blipFill>
        <p:spPr bwMode="auto">
          <a:xfrm>
            <a:off x="838200" y="1219200"/>
            <a:ext cx="7820282" cy="4724400"/>
          </a:xfrm>
          <a:prstGeom prst="rect">
            <a:avLst/>
          </a:prstGeom>
          <a:noFill/>
          <a:ln w="9525">
            <a:noFill/>
            <a:miter lim="800000"/>
            <a:headEnd/>
            <a:tailEnd/>
          </a:ln>
        </p:spPr>
      </p:pic>
      <p:sp>
        <p:nvSpPr>
          <p:cNvPr id="6" name="Rectangle 5"/>
          <p:cNvSpPr/>
          <p:nvPr/>
        </p:nvSpPr>
        <p:spPr>
          <a:xfrm>
            <a:off x="1371600" y="685800"/>
            <a:ext cx="6553200" cy="461665"/>
          </a:xfrm>
          <a:prstGeom prst="rect">
            <a:avLst/>
          </a:prstGeom>
        </p:spPr>
        <p:txBody>
          <a:bodyPr wrap="square">
            <a:spAutoFit/>
          </a:bodyPr>
          <a:lstStyle/>
          <a:p>
            <a:r>
              <a:rPr lang="en-US" sz="2400" dirty="0" smtClean="0">
                <a:latin typeface="Times New Roman" pitchFamily="18" charset="0"/>
                <a:cs typeface="Times New Roman" pitchFamily="18" charset="0"/>
              </a:rPr>
              <a:t>Income from researchers-   1000 USD/ person/year </a:t>
            </a:r>
            <a:endParaRPr lang="en-US" sz="2400" dirty="0">
              <a:latin typeface="Times New Roman" pitchFamily="18" charset="0"/>
              <a:cs typeface="Times New Roman" pitchFamily="18" charset="0"/>
            </a:endParaRPr>
          </a:p>
        </p:txBody>
      </p:sp>
      <p:sp>
        <p:nvSpPr>
          <p:cNvPr id="7" name="Rectangle 6"/>
          <p:cNvSpPr/>
          <p:nvPr/>
        </p:nvSpPr>
        <p:spPr>
          <a:xfrm>
            <a:off x="1600200" y="5562600"/>
            <a:ext cx="6858000" cy="369332"/>
          </a:xfrm>
          <a:prstGeom prst="rect">
            <a:avLst/>
          </a:prstGeom>
        </p:spPr>
        <p:txBody>
          <a:bodyPr wrap="square">
            <a:spAutoFit/>
          </a:bodyPr>
          <a:lstStyle/>
          <a:p>
            <a:r>
              <a:rPr lang="en-US" b="1" dirty="0" smtClean="0">
                <a:latin typeface="Times New Roman" pitchFamily="18" charset="0"/>
                <a:cs typeface="Times New Roman" pitchFamily="18" charset="0"/>
              </a:rPr>
              <a:t>A field researcher with Gelada baboon at </a:t>
            </a:r>
            <a:r>
              <a:rPr lang="en-US" b="1" dirty="0" err="1" smtClean="0">
                <a:latin typeface="Times New Roman" pitchFamily="18" charset="0"/>
                <a:cs typeface="Times New Roman" pitchFamily="18" charset="0"/>
              </a:rPr>
              <a:t>Guassa</a:t>
            </a:r>
            <a:r>
              <a:rPr lang="en-US" b="1" dirty="0" smtClean="0">
                <a:latin typeface="Times New Roman" pitchFamily="18" charset="0"/>
                <a:cs typeface="Times New Roman" pitchFamily="18" charset="0"/>
              </a:rPr>
              <a:t> Com. Con. Area</a:t>
            </a:r>
            <a:endParaRPr lang="en-US" b="1"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lvl="0" algn="just"/>
            <a:r>
              <a:rPr lang="en-US" sz="2400" dirty="0" smtClean="0">
                <a:latin typeface="Times New Roman" pitchFamily="18" charset="0"/>
                <a:cs typeface="Times New Roman" pitchFamily="18" charset="0"/>
              </a:rPr>
              <a:t>Of course, the resource, in this case wildlife itself is important.  </a:t>
            </a:r>
          </a:p>
          <a:p>
            <a:pPr lvl="0" algn="just"/>
            <a:r>
              <a:rPr lang="en-US" sz="2400" dirty="0" smtClean="0">
                <a:latin typeface="Times New Roman" pitchFamily="18" charset="0"/>
                <a:cs typeface="Times New Roman" pitchFamily="18" charset="0"/>
              </a:rPr>
              <a:t>However, it is also essential to have excellent infrastructural facilities to attract European and American tourists, who are known as rich and ready to spend.  </a:t>
            </a:r>
          </a:p>
          <a:p>
            <a:pPr algn="just"/>
            <a:r>
              <a:rPr lang="en-US" sz="2400" dirty="0" smtClean="0">
                <a:latin typeface="Times New Roman" pitchFamily="18" charset="0"/>
                <a:cs typeface="Times New Roman" pitchFamily="18" charset="0"/>
              </a:rPr>
              <a:t>As far as Ethiopia is concerned, the scenic beauty and topography are attractive, but Ethiopia’s infrastructure facilities, particularly in ecotourism </a:t>
            </a:r>
            <a:r>
              <a:rPr lang="en-US" sz="2400" dirty="0" err="1" smtClean="0">
                <a:latin typeface="Times New Roman" pitchFamily="18" charset="0"/>
                <a:cs typeface="Times New Roman" pitchFamily="18" charset="0"/>
              </a:rPr>
              <a:t>centres</a:t>
            </a:r>
            <a:r>
              <a:rPr lang="en-US" sz="2400" dirty="0" smtClean="0">
                <a:latin typeface="Times New Roman" pitchFamily="18" charset="0"/>
                <a:cs typeface="Times New Roman" pitchFamily="18" charset="0"/>
              </a:rPr>
              <a:t> are too poor to attract rich tourists. </a:t>
            </a:r>
          </a:p>
          <a:p>
            <a:pPr lvl="0" algn="just">
              <a:buNone/>
            </a:pP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a:bodyPr>
          <a:lstStyle/>
          <a:p>
            <a:pPr lvl="0" algn="just"/>
            <a:r>
              <a:rPr lang="en-US" sz="2400" dirty="0" smtClean="0">
                <a:latin typeface="Times New Roman" pitchFamily="18" charset="0"/>
                <a:cs typeface="Times New Roman" pitchFamily="18" charset="0"/>
              </a:rPr>
              <a:t>There is need for further development of clean and well built living facilities for Ethiopia in its eco-tourism centres. </a:t>
            </a:r>
          </a:p>
          <a:p>
            <a:pPr lvl="0" algn="just"/>
            <a:endParaRPr lang="en-US" sz="2400" b="1" dirty="0" smtClean="0">
              <a:latin typeface="Times New Roman" pitchFamily="18" charset="0"/>
              <a:cs typeface="Times New Roman" pitchFamily="18" charset="0"/>
            </a:endParaRPr>
          </a:p>
          <a:p>
            <a:pPr lvl="0" algn="just"/>
            <a:r>
              <a:rPr lang="en-US" sz="2400" b="1" dirty="0" smtClean="0">
                <a:latin typeface="Times New Roman" pitchFamily="18" charset="0"/>
                <a:cs typeface="Times New Roman" pitchFamily="18" charset="0"/>
              </a:rPr>
              <a:t>Ethiopian civet as an economically important wildlife:</a:t>
            </a:r>
            <a:r>
              <a:rPr lang="en-US" sz="2400" dirty="0" smtClean="0">
                <a:latin typeface="Times New Roman" pitchFamily="18" charset="0"/>
                <a:cs typeface="Times New Roman" pitchFamily="18" charset="0"/>
              </a:rPr>
              <a:t>  The perineal gland secretion of the Abyssinian civet is a costly export item. </a:t>
            </a:r>
          </a:p>
          <a:p>
            <a:pPr lvl="0" algn="just"/>
            <a:r>
              <a:rPr lang="en-US" sz="2400" dirty="0" smtClean="0">
                <a:latin typeface="Times New Roman" pitchFamily="18" charset="0"/>
                <a:cs typeface="Times New Roman" pitchFamily="18" charset="0"/>
              </a:rPr>
              <a:t>This forms an ingredient in perfume industry and hence is required in large quantities in countries like France. </a:t>
            </a:r>
          </a:p>
          <a:p>
            <a:pPr lvl="0" algn="just"/>
            <a:r>
              <a:rPr lang="en-US" sz="2400" dirty="0" smtClean="0">
                <a:latin typeface="Times New Roman" pitchFamily="18" charset="0"/>
                <a:cs typeface="Times New Roman" pitchFamily="18" charset="0"/>
              </a:rPr>
              <a:t>There are civet farms in Ethiopia, but the civets are not properly treated by the farmers.  Hence, there was a suggestion to ban export of the Ethiopian civet gland secretion.</a:t>
            </a:r>
            <a:endParaRPr lang="en-US" sz="2400" b="1" dirty="0" smtClean="0">
              <a:latin typeface="Times New Roman" pitchFamily="18" charset="0"/>
              <a:cs typeface="Times New Roman" pitchFamily="18" charset="0"/>
            </a:endParaRPr>
          </a:p>
          <a:p>
            <a:pPr lvl="0"/>
            <a:endParaRPr lang="en-US" sz="2400" b="1" dirty="0" smtClean="0"/>
          </a:p>
          <a:p>
            <a:pPr lvl="0" algn="just"/>
            <a:endParaRPr lang="en-US" sz="2400" b="1" dirty="0" smtClean="0">
              <a:latin typeface="Times New Roman" pitchFamily="18" charset="0"/>
              <a:cs typeface="Times New Roman" pitchFamily="18" charset="0"/>
            </a:endParaRP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lvl="0" algn="just"/>
            <a:r>
              <a:rPr lang="en-US" sz="2400" dirty="0" smtClean="0">
                <a:latin typeface="Times New Roman" pitchFamily="18" charset="0"/>
                <a:cs typeface="Times New Roman" pitchFamily="18" charset="0"/>
              </a:rPr>
              <a:t>Ranching and farming of wild games is already practiced in Africa and in places it may prove more efficient than its replacement by domestic stock. </a:t>
            </a:r>
          </a:p>
          <a:p>
            <a:pPr lvl="0" algn="just"/>
            <a:r>
              <a:rPr lang="en-US" sz="2400" dirty="0" smtClean="0">
                <a:latin typeface="Times New Roman" pitchFamily="18" charset="0"/>
                <a:cs typeface="Times New Roman" pitchFamily="18" charset="0"/>
              </a:rPr>
              <a:t>Fisheries (marine and freshwater) is another area in which commercial value of wildlife can be seen. </a:t>
            </a:r>
          </a:p>
          <a:p>
            <a:pPr lvl="0" algn="just"/>
            <a:r>
              <a:rPr lang="en-US" sz="2400" dirty="0" smtClean="0">
                <a:latin typeface="Times New Roman" pitchFamily="18" charset="0"/>
                <a:cs typeface="Times New Roman" pitchFamily="18" charset="0"/>
              </a:rPr>
              <a:t>Fisheries industry provides a way of living from to those who fish, process, transport, and sell fish and fish products.</a:t>
            </a:r>
          </a:p>
          <a:p>
            <a:pPr lvl="0" algn="just"/>
            <a:r>
              <a:rPr lang="en-US" sz="2400" dirty="0" smtClean="0">
                <a:latin typeface="Times New Roman" pitchFamily="18" charset="0"/>
                <a:cs typeface="Times New Roman" pitchFamily="18" charset="0"/>
              </a:rPr>
              <a:t>Commercial values of other marine life can also be accrued such product as sea turtles, sea mammals, shells etc. </a:t>
            </a:r>
          </a:p>
          <a:p>
            <a:pPr lvl="0" algn="just"/>
            <a:r>
              <a:rPr lang="en-US" sz="2400" dirty="0" smtClean="0">
                <a:latin typeface="Times New Roman" pitchFamily="18" charset="0"/>
                <a:cs typeface="Times New Roman" pitchFamily="18" charset="0"/>
              </a:rPr>
              <a:t>Moreover, there is potential for profitable domestication of many wild animals and some have proved useful than domestic breeds in some environment.</a:t>
            </a:r>
          </a:p>
          <a:p>
            <a:pPr>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229600" cy="6172200"/>
          </a:xfrm>
        </p:spPr>
        <p:txBody>
          <a:bodyPr>
            <a:normAutofit fontScale="70000" lnSpcReduction="20000"/>
          </a:bodyPr>
          <a:lstStyle/>
          <a:p>
            <a:pPr algn="just">
              <a:buNone/>
            </a:pPr>
            <a:r>
              <a:rPr lang="en-US" sz="3400" b="1" dirty="0" smtClean="0">
                <a:latin typeface="Times New Roman" pitchFamily="18" charset="0"/>
                <a:cs typeface="Times New Roman" pitchFamily="18" charset="0"/>
              </a:rPr>
              <a:t>Material benefits</a:t>
            </a:r>
          </a:p>
          <a:p>
            <a:pPr lvl="0" algn="just">
              <a:lnSpc>
                <a:spcPct val="160000"/>
              </a:lnSpc>
              <a:spcBef>
                <a:spcPts val="0"/>
              </a:spcBef>
            </a:pPr>
            <a:r>
              <a:rPr lang="en-US" sz="3400" dirty="0" smtClean="0">
                <a:latin typeface="Times New Roman" pitchFamily="18" charset="0"/>
                <a:cs typeface="Times New Roman" pitchFamily="18" charset="0"/>
              </a:rPr>
              <a:t>Wild plants and animals are crucial for human being.</a:t>
            </a:r>
          </a:p>
          <a:p>
            <a:pPr algn="just">
              <a:lnSpc>
                <a:spcPct val="160000"/>
              </a:lnSpc>
              <a:spcBef>
                <a:spcPts val="0"/>
              </a:spcBef>
            </a:pPr>
            <a:r>
              <a:rPr lang="en-US" sz="3400" dirty="0" smtClean="0">
                <a:latin typeface="Times New Roman" pitchFamily="18" charset="0"/>
                <a:cs typeface="Times New Roman" pitchFamily="18" charset="0"/>
              </a:rPr>
              <a:t>Natural forests are useful for timber production, building poles, herbal medicines and  grass for thatching roofs</a:t>
            </a:r>
          </a:p>
          <a:p>
            <a:pPr algn="just">
              <a:lnSpc>
                <a:spcPct val="160000"/>
              </a:lnSpc>
              <a:spcBef>
                <a:spcPts val="0"/>
              </a:spcBef>
            </a:pPr>
            <a:r>
              <a:rPr lang="en-US" sz="3400" dirty="0" smtClean="0">
                <a:latin typeface="Times New Roman" pitchFamily="18" charset="0"/>
                <a:cs typeface="Times New Roman" pitchFamily="18" charset="0"/>
              </a:rPr>
              <a:t>Wildlife  resources are important source of food these mainly includes wild edible fruits, spice, resins, honey,  bush meat of antelopes, birds , reptiles and fish</a:t>
            </a:r>
          </a:p>
          <a:p>
            <a:pPr algn="just">
              <a:lnSpc>
                <a:spcPct val="160000"/>
              </a:lnSpc>
              <a:spcBef>
                <a:spcPts val="0"/>
              </a:spcBef>
            </a:pPr>
            <a:r>
              <a:rPr lang="en-US" sz="3400" dirty="0" smtClean="0">
                <a:latin typeface="Times New Roman" pitchFamily="18" charset="0"/>
                <a:cs typeface="Times New Roman" pitchFamily="18" charset="0"/>
              </a:rPr>
              <a:t>Most people in Africa use traditional medicines</a:t>
            </a:r>
          </a:p>
          <a:p>
            <a:pPr algn="just">
              <a:lnSpc>
                <a:spcPct val="160000"/>
              </a:lnSpc>
              <a:spcBef>
                <a:spcPts val="0"/>
              </a:spcBef>
            </a:pPr>
            <a:r>
              <a:rPr lang="en-US" sz="3400" dirty="0" smtClean="0">
                <a:latin typeface="Times New Roman" pitchFamily="18" charset="0"/>
                <a:cs typeface="Times New Roman" pitchFamily="18" charset="0"/>
              </a:rPr>
              <a:t>Plants or plant extracts are a source of medicine for an estimated 80% of the world’s population.</a:t>
            </a:r>
          </a:p>
          <a:p>
            <a:pPr algn="just">
              <a:lnSpc>
                <a:spcPct val="160000"/>
              </a:lnSpc>
              <a:spcBef>
                <a:spcPts val="0"/>
              </a:spcBef>
              <a:buNone/>
            </a:pPr>
            <a:endParaRPr lang="en-US" sz="2600" dirty="0" smtClean="0">
              <a:latin typeface="Times New Roman" pitchFamily="18" charset="0"/>
              <a:cs typeface="Times New Roman" pitchFamily="18" charset="0"/>
            </a:endParaRPr>
          </a:p>
          <a:p>
            <a:pPr lvl="0" algn="just"/>
            <a:endParaRPr lang="en-US" sz="2400" dirty="0" smtClean="0">
              <a:latin typeface="Times New Roman" pitchFamily="18" charset="0"/>
              <a:cs typeface="Times New Roman" pitchFamily="18" charset="0"/>
            </a:endParaRPr>
          </a:p>
          <a:p>
            <a:pPr lvl="0" algn="just">
              <a:buNone/>
            </a:pPr>
            <a:endParaRPr lang="en-US" sz="2400" dirty="0" smtClean="0">
              <a:latin typeface="Times New Roman" pitchFamily="18" charset="0"/>
              <a:cs typeface="Times New Roman" pitchFamily="18" charset="0"/>
            </a:endParaRPr>
          </a:p>
          <a:p>
            <a:pPr lvl="0" algn="just">
              <a:buNone/>
            </a:pPr>
            <a:r>
              <a:rPr lang="en-US" sz="2400" dirty="0" smtClean="0">
                <a:latin typeface="Times New Roman" pitchFamily="18" charset="0"/>
                <a:cs typeface="Times New Roman" pitchFamily="18" charset="0"/>
              </a:rPr>
              <a:t>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a:lnSpc>
                <a:spcPct val="150000"/>
              </a:lnSpc>
              <a:spcBef>
                <a:spcPts val="0"/>
              </a:spcBef>
            </a:pPr>
            <a:r>
              <a:rPr lang="en-US" sz="2400" dirty="0" smtClean="0">
                <a:latin typeface="Times New Roman" pitchFamily="18" charset="0"/>
                <a:cs typeface="Times New Roman" pitchFamily="18" charset="0"/>
              </a:rPr>
              <a:t>Biological resources contribute to material goods, e.g. trophies such as Elephant tusks, Rhino horns, Hippopotamus teeth, and Zebra and Ostrich skins are sold for realization of</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revenue</a:t>
            </a:r>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lvl="0" algn="just">
              <a:lnSpc>
                <a:spcPct val="150000"/>
              </a:lnSpc>
              <a:spcBef>
                <a:spcPts val="0"/>
              </a:spcBef>
            </a:pPr>
            <a:endParaRPr lang="en-US" sz="2400" dirty="0" smtClean="0">
              <a:latin typeface="Times New Roman" pitchFamily="18" charset="0"/>
              <a:cs typeface="Times New Roman" pitchFamily="18" charset="0"/>
            </a:endParaRPr>
          </a:p>
          <a:p>
            <a:pPr lvl="0" algn="just">
              <a:lnSpc>
                <a:spcPct val="150000"/>
              </a:lnSpc>
              <a:spcBef>
                <a:spcPts val="0"/>
              </a:spcBef>
            </a:pPr>
            <a:r>
              <a:rPr lang="en-US" sz="2400" dirty="0" smtClean="0">
                <a:latin typeface="Times New Roman" pitchFamily="18" charset="0"/>
                <a:cs typeface="Times New Roman" pitchFamily="18" charset="0"/>
              </a:rPr>
              <a:t>In many African countries game meat contribute to earnings albeit locally to the income of various communities by the sale of live animals</a:t>
            </a:r>
            <a:r>
              <a:rPr lang="en-US" sz="2400" b="1" dirty="0" smtClean="0">
                <a:latin typeface="Times New Roman" pitchFamily="18" charset="0"/>
                <a:cs typeface="Times New Roman" pitchFamily="18" charset="0"/>
              </a:rPr>
              <a:t>.</a:t>
            </a:r>
          </a:p>
          <a:p>
            <a:pPr algn="just">
              <a:lnSpc>
                <a:spcPct val="150000"/>
              </a:lnSpc>
              <a:spcBef>
                <a:spcPts val="0"/>
              </a:spcBef>
            </a:pPr>
            <a:r>
              <a:rPr lang="en-US" sz="2400" dirty="0" smtClean="0">
                <a:latin typeface="Times New Roman" pitchFamily="18" charset="0"/>
                <a:cs typeface="Times New Roman" pitchFamily="18" charset="0"/>
              </a:rPr>
              <a:t>Economic perspectives of values assigned to Wildlife resources are Use/Direct values and none-use/passive values</a:t>
            </a:r>
          </a:p>
          <a:p>
            <a:pPr lvl="0" algn="just">
              <a:lnSpc>
                <a:spcPct val="150000"/>
              </a:lnSpc>
              <a:spcBef>
                <a:spcPts val="0"/>
              </a:spcBef>
            </a:pPr>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lnSpcReduction="10000"/>
          </a:bodyPr>
          <a:lstStyle/>
          <a:p>
            <a:pPr lvl="0" algn="just"/>
            <a:r>
              <a:rPr lang="en-US" sz="2400" dirty="0">
                <a:latin typeface="Times New Roman" pitchFamily="18" charset="0"/>
                <a:cs typeface="Times New Roman" pitchFamily="18" charset="0"/>
              </a:rPr>
              <a:t>The term</a:t>
            </a:r>
            <a:r>
              <a:rPr lang="en-US" sz="2400" b="1"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biodiversity </a:t>
            </a:r>
            <a:r>
              <a:rPr lang="en-US" sz="2400" dirty="0">
                <a:latin typeface="Times New Roman" pitchFamily="18" charset="0"/>
                <a:cs typeface="Times New Roman" pitchFamily="18" charset="0"/>
              </a:rPr>
              <a:t>encompasses all organisms – wildlife, domestic organisms and organisms in farmlands and in laboratories.</a:t>
            </a:r>
          </a:p>
          <a:p>
            <a:pPr algn="just">
              <a:buNone/>
            </a:pPr>
            <a:r>
              <a:rPr lang="en-US" sz="2400" dirty="0">
                <a:latin typeface="Times New Roman" pitchFamily="18" charset="0"/>
                <a:cs typeface="Times New Roman" pitchFamily="18" charset="0"/>
              </a:rPr>
              <a:t> </a:t>
            </a:r>
          </a:p>
          <a:p>
            <a:pPr lvl="0" algn="just"/>
            <a:r>
              <a:rPr lang="en-US" sz="2400" dirty="0">
                <a:latin typeface="Times New Roman" pitchFamily="18" charset="0"/>
                <a:cs typeface="Times New Roman" pitchFamily="18" charset="0"/>
              </a:rPr>
              <a:t>In practice wildlife management has centered more on birds and mammals.  </a:t>
            </a:r>
            <a:endParaRPr lang="en-US" sz="2400" dirty="0" smtClean="0">
              <a:latin typeface="Times New Roman" pitchFamily="18" charset="0"/>
              <a:cs typeface="Times New Roman" pitchFamily="18" charset="0"/>
            </a:endParaRPr>
          </a:p>
          <a:p>
            <a:pPr lvl="0" algn="just"/>
            <a:r>
              <a:rPr lang="en-US" sz="2400" dirty="0" smtClean="0">
                <a:latin typeface="Times New Roman" pitchFamily="18" charset="0"/>
                <a:cs typeface="Times New Roman" pitchFamily="18" charset="0"/>
              </a:rPr>
              <a:t>Also </a:t>
            </a:r>
            <a:r>
              <a:rPr lang="en-US" sz="2400" dirty="0">
                <a:latin typeface="Times New Roman" pitchFamily="18" charset="0"/>
                <a:cs typeface="Times New Roman" pitchFamily="18" charset="0"/>
              </a:rPr>
              <a:t>in the past wildlife was considered to be those species of animals harvested by recreational hunting (birds </a:t>
            </a:r>
            <a:r>
              <a:rPr lang="en-US" sz="2400" dirty="0" smtClean="0">
                <a:latin typeface="Times New Roman" pitchFamily="18" charset="0"/>
                <a:cs typeface="Times New Roman" pitchFamily="18" charset="0"/>
              </a:rPr>
              <a:t>and </a:t>
            </a:r>
            <a:r>
              <a:rPr lang="en-US" sz="2400" dirty="0">
                <a:latin typeface="Times New Roman" pitchFamily="18" charset="0"/>
                <a:cs typeface="Times New Roman" pitchFamily="18" charset="0"/>
              </a:rPr>
              <a:t>mammals).  Such species were called game species</a:t>
            </a:r>
            <a:r>
              <a:rPr lang="en-US" sz="2400" dirty="0" smtClean="0">
                <a:latin typeface="Times New Roman" pitchFamily="18" charset="0"/>
                <a:cs typeface="Times New Roman" pitchFamily="18" charset="0"/>
              </a:rPr>
              <a:t>.</a:t>
            </a:r>
          </a:p>
          <a:p>
            <a:pPr>
              <a:buNone/>
            </a:pPr>
            <a:endParaRPr lang="en-US" sz="2400" b="1" i="1" dirty="0" smtClean="0">
              <a:latin typeface="Times New Roman" pitchFamily="18" charset="0"/>
              <a:cs typeface="Times New Roman" pitchFamily="18" charset="0"/>
            </a:endParaRPr>
          </a:p>
          <a:p>
            <a:pPr>
              <a:buNone/>
            </a:pPr>
            <a:r>
              <a:rPr lang="en-US" sz="2400" b="1" i="1" dirty="0" smtClean="0">
                <a:latin typeface="Times New Roman" pitchFamily="18" charset="0"/>
                <a:cs typeface="Times New Roman" pitchFamily="18" charset="0"/>
              </a:rPr>
              <a:t>Q</a:t>
            </a:r>
            <a:r>
              <a:rPr lang="en-US" sz="2400" b="1" i="1" dirty="0">
                <a:latin typeface="Times New Roman" pitchFamily="18" charset="0"/>
                <a:cs typeface="Times New Roman" pitchFamily="18" charset="0"/>
              </a:rPr>
              <a:t>. Why Wildlife Ecology &amp; Management?</a:t>
            </a:r>
          </a:p>
          <a:p>
            <a:endParaRPr lang="en-US" sz="2400" dirty="0">
              <a:latin typeface="Times New Roman" pitchFamily="18" charset="0"/>
              <a:cs typeface="Times New Roman" pitchFamily="18" charset="0"/>
            </a:endParaRPr>
          </a:p>
          <a:p>
            <a:pPr lvl="0"/>
            <a:r>
              <a:rPr lang="en-US" sz="2400" dirty="0">
                <a:latin typeface="Times New Roman" pitchFamily="18" charset="0"/>
                <a:cs typeface="Times New Roman" pitchFamily="18" charset="0"/>
              </a:rPr>
              <a:t>Wildlife biologists and managers should know how and when to apply basic </a:t>
            </a:r>
            <a:r>
              <a:rPr lang="en-US" sz="2400" b="1" dirty="0">
                <a:latin typeface="Times New Roman" pitchFamily="18" charset="0"/>
                <a:cs typeface="Times New Roman" pitchFamily="18" charset="0"/>
              </a:rPr>
              <a:t>biological and ecological principles</a:t>
            </a:r>
            <a:r>
              <a:rPr lang="en-US" sz="2400" dirty="0">
                <a:latin typeface="Times New Roman" pitchFamily="18" charset="0"/>
                <a:cs typeface="Times New Roman" pitchFamily="18" charset="0"/>
              </a:rPr>
              <a:t> to manage wildlife.</a:t>
            </a:r>
          </a:p>
          <a:p>
            <a:endParaRPr lang="en-US" dirty="0"/>
          </a:p>
          <a:p>
            <a:pPr lvl="0">
              <a:buNone/>
            </a:pPr>
            <a:endParaRPr lang="en-US" dirty="0"/>
          </a:p>
          <a:p>
            <a:pPr lvl="0" algn="just"/>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hangingPunct="0">
              <a:buNone/>
            </a:pPr>
            <a:endParaRPr lang="en-US" sz="2400" b="1" dirty="0" smtClean="0">
              <a:latin typeface="Times New Roman" pitchFamily="18" charset="0"/>
              <a:cs typeface="Times New Roman" pitchFamily="18" charset="0"/>
            </a:endParaRPr>
          </a:p>
          <a:p>
            <a:pPr algn="just" hangingPunct="0"/>
            <a:r>
              <a:rPr lang="en-US" sz="2400" b="1" dirty="0" smtClean="0">
                <a:latin typeface="Times New Roman" pitchFamily="18" charset="0"/>
                <a:cs typeface="Times New Roman" pitchFamily="18" charset="0"/>
              </a:rPr>
              <a:t>Direct Values</a:t>
            </a:r>
            <a:r>
              <a:rPr lang="en-US" sz="2400" dirty="0" smtClean="0">
                <a:latin typeface="Times New Roman" pitchFamily="18" charset="0"/>
                <a:cs typeface="Times New Roman" pitchFamily="18" charset="0"/>
              </a:rPr>
              <a:t>: Value for wildlife (products and services) that satisfy human needs. </a:t>
            </a:r>
          </a:p>
          <a:p>
            <a:pPr algn="just" hangingPunct="0"/>
            <a:r>
              <a:rPr lang="en-US" sz="2400" dirty="0" smtClean="0">
                <a:latin typeface="Times New Roman" pitchFamily="18" charset="0"/>
                <a:cs typeface="Times New Roman" pitchFamily="18" charset="0"/>
              </a:rPr>
              <a:t>E.g. Consumptive; gene; species, ecological communities, biological processes AND Non-consumptive; e.g. recreation, tourism, science and education</a:t>
            </a:r>
          </a:p>
          <a:p>
            <a:pPr algn="just" hangingPunct="0"/>
            <a:r>
              <a:rPr lang="en-US" sz="2400" b="1" dirty="0" smtClean="0">
                <a:latin typeface="Times New Roman" pitchFamily="18" charset="0"/>
                <a:cs typeface="Times New Roman" pitchFamily="18" charset="0"/>
              </a:rPr>
              <a:t>Indirect Values</a:t>
            </a:r>
            <a:r>
              <a:rPr lang="en-US" sz="2400" dirty="0" smtClean="0">
                <a:latin typeface="Times New Roman" pitchFamily="18" charset="0"/>
                <a:cs typeface="Times New Roman" pitchFamily="18" charset="0"/>
              </a:rPr>
              <a:t>: Supporting economic and other activities in society: e.g. maintaining ecosystem services, support biological productivity; regulate climate, fertility, clean water and air.</a:t>
            </a:r>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hangingPunct="0">
              <a:buNone/>
            </a:pPr>
            <a:r>
              <a:rPr lang="en-US" sz="2400" b="1" dirty="0" smtClean="0">
                <a:latin typeface="Times New Roman" pitchFamily="18" charset="0"/>
                <a:cs typeface="Times New Roman" pitchFamily="18" charset="0"/>
              </a:rPr>
              <a:t>*Optional: Insurance for future use</a:t>
            </a:r>
            <a:endParaRPr lang="en-US" sz="2400" dirty="0" smtClean="0">
              <a:latin typeface="Times New Roman" pitchFamily="18" charset="0"/>
              <a:cs typeface="Times New Roman" pitchFamily="18" charset="0"/>
            </a:endParaRPr>
          </a:p>
          <a:p>
            <a:pPr algn="just" hangingPunct="0">
              <a:buNone/>
            </a:pPr>
            <a:r>
              <a:rPr lang="en-US" sz="2400" b="1" dirty="0" smtClean="0">
                <a:latin typeface="Times New Roman" pitchFamily="18" charset="0"/>
                <a:cs typeface="Times New Roman" pitchFamily="18" charset="0"/>
              </a:rPr>
              <a:t>*Non-use/Passive Values which is also termed existence value</a:t>
            </a:r>
            <a:endParaRPr lang="en-US" sz="2400" dirty="0" smtClean="0">
              <a:latin typeface="Times New Roman" pitchFamily="18" charset="0"/>
              <a:cs typeface="Times New Roman" pitchFamily="18" charset="0"/>
            </a:endParaRPr>
          </a:p>
          <a:p>
            <a:pPr lvl="0" algn="just" hangingPunct="0">
              <a:buNone/>
            </a:pPr>
            <a:r>
              <a:rPr lang="en-US" sz="2400" dirty="0" smtClean="0">
                <a:latin typeface="Times New Roman" pitchFamily="18" charset="0"/>
                <a:cs typeface="Times New Roman" pitchFamily="18" charset="0"/>
              </a:rPr>
              <a:t>a) Altruism on other people (friends, relatives etc) who may be users that is termed </a:t>
            </a:r>
            <a:r>
              <a:rPr lang="en-US" sz="2400" b="1" dirty="0" smtClean="0">
                <a:latin typeface="Times New Roman" pitchFamily="18" charset="0"/>
                <a:cs typeface="Times New Roman" pitchFamily="18" charset="0"/>
              </a:rPr>
              <a:t>“Vicarious use value” e.g.</a:t>
            </a:r>
            <a:r>
              <a:rPr lang="en-US" sz="2400" dirty="0" smtClean="0">
                <a:latin typeface="Times New Roman" pitchFamily="18" charset="0"/>
                <a:cs typeface="Times New Roman" pitchFamily="18" charset="0"/>
              </a:rPr>
              <a:t> willingness to pay to ensure other members of present enjoy access to wildlife.</a:t>
            </a:r>
          </a:p>
          <a:p>
            <a:pPr lvl="0" algn="just" hangingPunct="0">
              <a:buNone/>
            </a:pPr>
            <a:r>
              <a:rPr lang="en-US" sz="2400" dirty="0" smtClean="0">
                <a:latin typeface="Times New Roman" pitchFamily="18" charset="0"/>
                <a:cs typeface="Times New Roman" pitchFamily="18" charset="0"/>
              </a:rPr>
              <a:t>b) Altruism towards future generation of users, which is termed </a:t>
            </a:r>
            <a:r>
              <a:rPr lang="en-US" sz="2400" b="1" dirty="0" smtClean="0">
                <a:latin typeface="Times New Roman" pitchFamily="18" charset="0"/>
                <a:cs typeface="Times New Roman" pitchFamily="18" charset="0"/>
              </a:rPr>
              <a:t>“Bequest value” e.g.</a:t>
            </a:r>
            <a:r>
              <a:rPr lang="en-US" sz="2400" dirty="0" smtClean="0">
                <a:latin typeface="Times New Roman" pitchFamily="18" charset="0"/>
                <a:cs typeface="Times New Roman" pitchFamily="18" charset="0"/>
              </a:rPr>
              <a:t> Willingness to pay to ensure future generation enjoy access to wildlife</a:t>
            </a:r>
          </a:p>
          <a:p>
            <a:pPr lvl="0" algn="just" hangingPunct="0">
              <a:buNone/>
            </a:pPr>
            <a:r>
              <a:rPr lang="en-US" sz="2400" dirty="0" smtClean="0">
                <a:latin typeface="Times New Roman" pitchFamily="18" charset="0"/>
                <a:cs typeface="Times New Roman" pitchFamily="18" charset="0"/>
              </a:rPr>
              <a:t>c) Altruism towards non-human species or nature, which is termed </a:t>
            </a:r>
            <a:r>
              <a:rPr lang="en-US" sz="2400" b="1" dirty="0" smtClean="0">
                <a:latin typeface="Times New Roman" pitchFamily="18" charset="0"/>
                <a:cs typeface="Times New Roman" pitchFamily="18" charset="0"/>
              </a:rPr>
              <a:t>“Existence value” e.g.</a:t>
            </a:r>
            <a:r>
              <a:rPr lang="en-US" sz="2400" dirty="0" smtClean="0">
                <a:latin typeface="Times New Roman" pitchFamily="18" charset="0"/>
                <a:cs typeface="Times New Roman" pitchFamily="18" charset="0"/>
              </a:rPr>
              <a:t> Willingness to pay to ensure continued existence of specific wildlife</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None/>
            </a:pPr>
            <a:r>
              <a:rPr lang="en-US" sz="2400" b="1" dirty="0" smtClean="0">
                <a:latin typeface="Times New Roman" pitchFamily="18" charset="0"/>
                <a:cs typeface="Times New Roman" pitchFamily="18" charset="0"/>
              </a:rPr>
              <a:t>(c) RECREATIONAL VALUES: </a:t>
            </a:r>
            <a:r>
              <a:rPr lang="en-US" sz="2400" b="1" i="1" dirty="0" smtClean="0">
                <a:latin typeface="Times New Roman" pitchFamily="18" charset="0"/>
                <a:cs typeface="Times New Roman" pitchFamily="18" charset="0"/>
              </a:rPr>
              <a:t>(Pleasure/adventures)</a:t>
            </a:r>
            <a:endParaRPr lang="en-US" sz="2400" dirty="0" smtClean="0">
              <a:latin typeface="Times New Roman" pitchFamily="18" charset="0"/>
              <a:cs typeface="Times New Roman" pitchFamily="18" charset="0"/>
            </a:endParaRPr>
          </a:p>
          <a:p>
            <a:pPr lvl="0" algn="just"/>
            <a:r>
              <a:rPr lang="en-US" sz="2400" dirty="0" smtClean="0">
                <a:latin typeface="Times New Roman" pitchFamily="18" charset="0"/>
                <a:cs typeface="Times New Roman" pitchFamily="18" charset="0"/>
              </a:rPr>
              <a:t>The beauty and peacefulness of Mt. </a:t>
            </a:r>
            <a:r>
              <a:rPr lang="en-US" sz="2400" dirty="0" err="1" smtClean="0">
                <a:latin typeface="Times New Roman" pitchFamily="18" charset="0"/>
                <a:cs typeface="Times New Roman" pitchFamily="18" charset="0"/>
              </a:rPr>
              <a:t>Ras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Dejen</a:t>
            </a:r>
            <a:r>
              <a:rPr lang="en-US" sz="2400" dirty="0" smtClean="0">
                <a:latin typeface="Times New Roman" pitchFamily="18" charset="0"/>
                <a:cs typeface="Times New Roman" pitchFamily="18" charset="0"/>
              </a:rPr>
              <a:t>, the Bale Mountain etc attracts many people for recreation rest and refreshing inspiration. </a:t>
            </a:r>
          </a:p>
          <a:p>
            <a:pPr lvl="0" algn="just"/>
            <a:r>
              <a:rPr lang="en-US" sz="2400" dirty="0" smtClean="0">
                <a:latin typeface="Times New Roman" pitchFamily="18" charset="0"/>
                <a:cs typeface="Times New Roman" pitchFamily="18" charset="0"/>
              </a:rPr>
              <a:t>Nature is a refuge to which people turn, time and again to be nourished and revitalized.</a:t>
            </a:r>
          </a:p>
          <a:p>
            <a:pPr algn="just"/>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 number of animals in Africa are hunted for sporting purposes. </a:t>
            </a:r>
          </a:p>
          <a:p>
            <a:pPr algn="just"/>
            <a:r>
              <a:rPr lang="en-US" sz="2400" dirty="0" smtClean="0">
                <a:latin typeface="Times New Roman" pitchFamily="18" charset="0"/>
                <a:cs typeface="Times New Roman" pitchFamily="18" charset="0"/>
              </a:rPr>
              <a:t>Almost all trophy animals are hunted for these purposes. Some animals are simply hunted for recreational purposes.</a:t>
            </a:r>
          </a:p>
          <a:p>
            <a:pPr algn="just"/>
            <a:r>
              <a:rPr lang="en-US" sz="2400" dirty="0" smtClean="0">
                <a:latin typeface="Times New Roman" pitchFamily="18" charset="0"/>
                <a:cs typeface="Times New Roman" pitchFamily="18" charset="0"/>
              </a:rPr>
              <a:t>These activities have attracted many tourists. This activity contributes to the economic development of the respective countries. </a:t>
            </a:r>
            <a:endParaRPr lang="en-US" sz="24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lgn="just">
              <a:buNone/>
            </a:pPr>
            <a:r>
              <a:rPr lang="en-US" sz="2800" b="1" dirty="0" smtClean="0">
                <a:latin typeface="Times New Roman" pitchFamily="18" charset="0"/>
                <a:cs typeface="Times New Roman" pitchFamily="18" charset="0"/>
              </a:rPr>
              <a:t>(d) SCIENTIFIC/EDUCATIONAL and ECOLOGICAL VALUES: </a:t>
            </a: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a:t>
            </a:r>
          </a:p>
          <a:p>
            <a:pPr lvl="0" algn="just"/>
            <a:r>
              <a:rPr lang="en-US" sz="2800" dirty="0" smtClean="0">
                <a:latin typeface="Times New Roman" pitchFamily="18" charset="0"/>
                <a:cs typeface="Times New Roman" pitchFamily="18" charset="0"/>
              </a:rPr>
              <a:t>Scientific and Educational values serve in teaching and learning about wildlife.</a:t>
            </a:r>
          </a:p>
          <a:p>
            <a:pPr lvl="0" algn="just"/>
            <a:r>
              <a:rPr lang="en-US" sz="2800" dirty="0" smtClean="0">
                <a:latin typeface="Times New Roman" pitchFamily="18" charset="0"/>
                <a:cs typeface="Times New Roman" pitchFamily="18" charset="0"/>
              </a:rPr>
              <a:t>For example, the structure and species composition of woodland is a record of the land use history while population characteristics, habitat requirements, and social organization of wild animals. </a:t>
            </a:r>
          </a:p>
          <a:p>
            <a:pPr lvl="0" algn="just"/>
            <a:r>
              <a:rPr lang="en-US" sz="2800" dirty="0" smtClean="0">
                <a:latin typeface="Times New Roman" pitchFamily="18" charset="0"/>
                <a:cs typeface="Times New Roman" pitchFamily="18" charset="0"/>
              </a:rPr>
              <a:t>Moreover, much of what we know of pollution hazards has come in the first instance from those studying wildlife.</a:t>
            </a:r>
          </a:p>
          <a:p>
            <a:pPr lvl="0" algn="just"/>
            <a:r>
              <a:rPr lang="en-US" sz="2800" dirty="0" smtClean="0">
                <a:latin typeface="Times New Roman" pitchFamily="18" charset="0"/>
                <a:cs typeface="Times New Roman" pitchFamily="18" charset="0"/>
              </a:rPr>
              <a:t>Wild animals have also contributed immensely to medical research.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l_fi" descr="http://bushsafari.files.wordpress.com/2011/03/bale-mountains-1.jpg?w=640&amp;h=360"/>
          <p:cNvPicPr>
            <a:picLocks noGrp="1" noChangeAspect="1" noChangeArrowheads="1"/>
          </p:cNvPicPr>
          <p:nvPr>
            <p:ph idx="1"/>
          </p:nvPr>
        </p:nvPicPr>
        <p:blipFill>
          <a:blip r:embed="rId2" cstate="print"/>
          <a:srcRect t="8000" r="4500"/>
          <a:stretch>
            <a:fillRect/>
          </a:stretch>
        </p:blipFill>
        <p:spPr bwMode="auto">
          <a:xfrm>
            <a:off x="690880" y="1112361"/>
            <a:ext cx="7762240" cy="4206240"/>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lvl="0" algn="just"/>
            <a:r>
              <a:rPr lang="en-US" sz="2400" dirty="0" smtClean="0">
                <a:latin typeface="Times New Roman" pitchFamily="18" charset="0"/>
                <a:cs typeface="Times New Roman" pitchFamily="18" charset="0"/>
              </a:rPr>
              <a:t>One example is the use of Rhesus monkey, which has revealed a lot of facts about the chemistry of human blood and prevention of diseases. </a:t>
            </a:r>
          </a:p>
          <a:p>
            <a:pPr lvl="0" algn="just"/>
            <a:r>
              <a:rPr lang="en-US" sz="2400" dirty="0" smtClean="0">
                <a:latin typeface="Times New Roman" pitchFamily="18" charset="0"/>
                <a:cs typeface="Times New Roman" pitchFamily="18" charset="0"/>
              </a:rPr>
              <a:t>Rhesus monkey has given results that have revealed new facts about the chemistry of human blood and prevention of diseases. </a:t>
            </a:r>
          </a:p>
          <a:p>
            <a:pPr lvl="0" algn="just"/>
            <a:r>
              <a:rPr lang="en-US" sz="2400" dirty="0" smtClean="0">
                <a:latin typeface="Times New Roman" pitchFamily="18" charset="0"/>
                <a:cs typeface="Times New Roman" pitchFamily="18" charset="0"/>
              </a:rPr>
              <a:t>Also some animals have been used in measurement of radioactive contamination of natural environment e.g. the antlers of Deer in America.</a:t>
            </a:r>
          </a:p>
          <a:p>
            <a:pPr lvl="0" algn="just"/>
            <a:r>
              <a:rPr lang="en-US" sz="2400" dirty="0" smtClean="0">
                <a:latin typeface="Times New Roman" pitchFamily="18" charset="0"/>
                <a:cs typeface="Times New Roman" pitchFamily="18" charset="0"/>
              </a:rPr>
              <a:t>Understanding human physiology is a result obtained from studies of animal </a:t>
            </a:r>
            <a:r>
              <a:rPr lang="en-US" sz="2400" dirty="0" err="1" smtClean="0">
                <a:latin typeface="Times New Roman" pitchFamily="18" charset="0"/>
                <a:cs typeface="Times New Roman" pitchFamily="18" charset="0"/>
              </a:rPr>
              <a:t>behaviour</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Wildlife also preserves the genetic diversity on which the breeding programs necessary for the protection and improvement of cultivated plants and domesticated animals depend.</a:t>
            </a:r>
          </a:p>
          <a:p>
            <a:pPr lvl="0">
              <a:buNone/>
            </a:pPr>
            <a:endParaRPr lang="en-US" sz="2400" dirty="0" smtClean="0">
              <a:latin typeface="Times New Roman" pitchFamily="18" charset="0"/>
              <a:cs typeface="Times New Roman" pitchFamily="18" charset="0"/>
            </a:endParaRPr>
          </a:p>
          <a:p>
            <a:pPr>
              <a:buNone/>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lvl="0" algn="just"/>
            <a:r>
              <a:rPr lang="en-US" sz="2600" dirty="0" smtClean="0">
                <a:latin typeface="Times New Roman" pitchFamily="18" charset="0"/>
                <a:cs typeface="Times New Roman" pitchFamily="18" charset="0"/>
              </a:rPr>
              <a:t>Plants and animals contain a large untapped store of genetic diversity, which may be of great value in plant and animal breeding programs.</a:t>
            </a:r>
          </a:p>
          <a:p>
            <a:pPr lvl="0" algn="just"/>
            <a:r>
              <a:rPr lang="en-US" sz="2600" dirty="0" smtClean="0">
                <a:latin typeface="Times New Roman" pitchFamily="18" charset="0"/>
                <a:cs typeface="Times New Roman" pitchFamily="18" charset="0"/>
              </a:rPr>
              <a:t> In addition plants are chemical factories able to make vast numbers of complex and unusual substances, many of which are potential medicines for mankind.</a:t>
            </a:r>
          </a:p>
          <a:p>
            <a:pPr algn="just"/>
            <a:endParaRPr lang="en-US" sz="2600" dirty="0" smtClean="0">
              <a:latin typeface="Times New Roman" pitchFamily="18" charset="0"/>
              <a:cs typeface="Times New Roman" pitchFamily="18" charset="0"/>
            </a:endParaRPr>
          </a:p>
          <a:p>
            <a:pPr lvl="0" algn="just"/>
            <a:r>
              <a:rPr lang="en-US" sz="2600" dirty="0" smtClean="0">
                <a:latin typeface="Times New Roman" pitchFamily="18" charset="0"/>
                <a:cs typeface="Times New Roman" pitchFamily="18" charset="0"/>
              </a:rPr>
              <a:t>We cannot predict which resources may be of use in the future- thus it is important we leave our options open and maintain the earth’s biodiversity.</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r>
              <a:rPr lang="en-US" sz="2400" dirty="0" smtClean="0">
                <a:latin typeface="Times New Roman" pitchFamily="18" charset="0"/>
                <a:cs typeface="Times New Roman" pitchFamily="18" charset="0"/>
              </a:rPr>
              <a:t>Ecological Values</a:t>
            </a:r>
          </a:p>
          <a:p>
            <a:pPr algn="just"/>
            <a:r>
              <a:rPr lang="en-US" sz="2400" dirty="0" smtClean="0">
                <a:latin typeface="Times New Roman" pitchFamily="18" charset="0"/>
                <a:cs typeface="Times New Roman" pitchFamily="18" charset="0"/>
              </a:rPr>
              <a:t>Ecology is the study of the interactions and relationships between all living and non-living things on earth.</a:t>
            </a:r>
          </a:p>
          <a:p>
            <a:pPr algn="just"/>
            <a:r>
              <a:rPr lang="en-US" sz="2400" dirty="0" smtClean="0">
                <a:latin typeface="Times New Roman" pitchFamily="18" charset="0"/>
                <a:cs typeface="Times New Roman" pitchFamily="18" charset="0"/>
              </a:rPr>
              <a:t>Ecological values of both animals and plants undisturbed by man, wildlife has kept soils productive and water flowing. </a:t>
            </a:r>
          </a:p>
          <a:p>
            <a:pPr lvl="0" algn="just"/>
            <a:r>
              <a:rPr lang="en-US" sz="2400" dirty="0" smtClean="0">
                <a:latin typeface="Times New Roman" pitchFamily="18" charset="0"/>
                <a:cs typeface="Times New Roman" pitchFamily="18" charset="0"/>
              </a:rPr>
              <a:t>Thus it is important that those areas which must be kept as standards against which to measure change and deterioration must be kept intact and their wildlife undisturbed. </a:t>
            </a:r>
          </a:p>
          <a:p>
            <a:pPr lvl="0"/>
            <a:r>
              <a:rPr lang="en-US" sz="2400" dirty="0" smtClean="0">
                <a:latin typeface="Times New Roman" pitchFamily="18" charset="0"/>
                <a:cs typeface="Times New Roman" pitchFamily="18" charset="0"/>
              </a:rPr>
              <a:t>Pests have reached astronomical numbers because of habitat disturbance by man.</a:t>
            </a:r>
          </a:p>
          <a:p>
            <a:r>
              <a:rPr lang="en-US"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Ecological reasons for conservation demonstrate the need to care for the life support systems of the planet. </a:t>
            </a:r>
          </a:p>
          <a:p>
            <a:pPr lvl="0" algn="just"/>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lvl="0" algn="just"/>
            <a:r>
              <a:rPr lang="en-US" sz="2400" dirty="0" smtClean="0">
                <a:latin typeface="Times New Roman" pitchFamily="18" charset="0"/>
                <a:cs typeface="Times New Roman" pitchFamily="18" charset="0"/>
              </a:rPr>
              <a:t>The greenhouse effect illustrates the breakdown of a life support system in the maintenance of carbon dioxide balance in the atmosphere. </a:t>
            </a:r>
          </a:p>
          <a:p>
            <a:pPr algn="just"/>
            <a:r>
              <a:rPr lang="en-US" sz="2400" dirty="0" smtClean="0">
                <a:latin typeface="Times New Roman" pitchFamily="18" charset="0"/>
                <a:cs typeface="Times New Roman" pitchFamily="18" charset="0"/>
              </a:rPr>
              <a:t>Increased burning of fossil fuels, such as coal, oil and gas, releases greater amounts of carbon dioxide into the atmosphere. </a:t>
            </a:r>
          </a:p>
          <a:p>
            <a:pPr algn="just"/>
            <a:r>
              <a:rPr lang="en-US" sz="2400" dirty="0" smtClean="0">
                <a:latin typeface="Times New Roman" pitchFamily="18" charset="0"/>
                <a:cs typeface="Times New Roman" pitchFamily="18" charset="0"/>
              </a:rPr>
              <a:t>Deforestation results in less carbon dioxide being taken up by plants. </a:t>
            </a:r>
          </a:p>
          <a:p>
            <a:pPr algn="just"/>
            <a:r>
              <a:rPr lang="en-US" sz="2400" dirty="0" smtClean="0">
                <a:latin typeface="Times New Roman" pitchFamily="18" charset="0"/>
                <a:cs typeface="Times New Roman" pitchFamily="18" charset="0"/>
              </a:rPr>
              <a:t>The overall result is an increase in the carbon dioxide concentration of the atmosphere, and this contributes to a warming of the earth’s atmosphere.</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a:r>
              <a:rPr lang="en-US" sz="2400" dirty="0" smtClean="0">
                <a:latin typeface="Times New Roman" pitchFamily="18" charset="0"/>
                <a:cs typeface="Times New Roman" pitchFamily="18" charset="0"/>
              </a:rPr>
              <a:t>The importance of conserving living resources among other things is maintenance of essential ecological processes such as hydrological cycle, hence maintaining the environment stability and limiting the extremes of local climates. </a:t>
            </a:r>
          </a:p>
          <a:p>
            <a:pPr lvl="0" algn="just"/>
            <a:r>
              <a:rPr lang="en-US" sz="2400" dirty="0" smtClean="0">
                <a:latin typeface="Times New Roman" pitchFamily="18" charset="0"/>
                <a:cs typeface="Times New Roman" pitchFamily="18" charset="0"/>
              </a:rPr>
              <a:t>Every species plays its own role within the larger biotic community. </a:t>
            </a:r>
          </a:p>
          <a:p>
            <a:pPr lvl="0" algn="just"/>
            <a:r>
              <a:rPr lang="en-US" sz="2400" dirty="0" smtClean="0">
                <a:latin typeface="Times New Roman" pitchFamily="18" charset="0"/>
                <a:cs typeface="Times New Roman" pitchFamily="18" charset="0"/>
              </a:rPr>
              <a:t>Fox example, hawks reduce small mammal populations by daylight and owls after sundown. </a:t>
            </a:r>
          </a:p>
          <a:p>
            <a:pPr lvl="0" algn="just"/>
            <a:r>
              <a:rPr lang="en-US" sz="2400" dirty="0" smtClean="0">
                <a:latin typeface="Times New Roman" pitchFamily="18" charset="0"/>
                <a:cs typeface="Times New Roman" pitchFamily="18" charset="0"/>
              </a:rPr>
              <a:t>Such activities can help maintain stability and sustain natural diversity. </a:t>
            </a:r>
          </a:p>
          <a:p>
            <a:pPr lvl="0" algn="just"/>
            <a:r>
              <a:rPr lang="en-US" sz="2400" dirty="0" smtClean="0">
                <a:latin typeface="Times New Roman" pitchFamily="18" charset="0"/>
                <a:cs typeface="Times New Roman" pitchFamily="18" charset="0"/>
              </a:rPr>
              <a:t>So wild species should be conserved to avoid irreversible ecological changes.</a:t>
            </a:r>
          </a:p>
          <a:p>
            <a:pPr lvl="0" algn="just"/>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lvl="0" algn="just"/>
            <a:r>
              <a:rPr lang="en-US" sz="2400" dirty="0">
                <a:latin typeface="Times New Roman" pitchFamily="18" charset="0"/>
                <a:cs typeface="Times New Roman" pitchFamily="18" charset="0"/>
              </a:rPr>
              <a:t>There is need for trained wildlife biologists, wildlife ecologists and wildlife managers to census, maintain and manage wildlife populations:</a:t>
            </a:r>
          </a:p>
          <a:p>
            <a:pPr lvl="0" algn="just"/>
            <a:r>
              <a:rPr lang="en-US" sz="2400" dirty="0">
                <a:latin typeface="Times New Roman" pitchFamily="18" charset="0"/>
                <a:cs typeface="Times New Roman" pitchFamily="18" charset="0"/>
              </a:rPr>
              <a:t>To estimate reproductive potential of wildlife,</a:t>
            </a:r>
          </a:p>
          <a:p>
            <a:pPr lvl="0" algn="just"/>
            <a:r>
              <a:rPr lang="en-US" sz="2400" dirty="0">
                <a:latin typeface="Times New Roman" pitchFamily="18" charset="0"/>
                <a:cs typeface="Times New Roman" pitchFamily="18" charset="0"/>
              </a:rPr>
              <a:t>To estimate harvest potential and rates of harvest of wildlife in managed areas,</a:t>
            </a:r>
          </a:p>
          <a:p>
            <a:pPr lvl="0" algn="just"/>
            <a:r>
              <a:rPr lang="en-US" sz="2400" dirty="0">
                <a:latin typeface="Times New Roman" pitchFamily="18" charset="0"/>
                <a:cs typeface="Times New Roman" pitchFamily="18" charset="0"/>
              </a:rPr>
              <a:t>To find out ways to produce more game animals (birds and mammals hunted for sport</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lvl="0"/>
            <a:r>
              <a:rPr lang="en-US" sz="2400" dirty="0">
                <a:latin typeface="Times New Roman" pitchFamily="18" charset="0"/>
                <a:cs typeface="Times New Roman" pitchFamily="18" charset="0"/>
              </a:rPr>
              <a:t>To maintain and manage wildlife habitats so as to stock optimum wildlife populations,</a:t>
            </a:r>
          </a:p>
          <a:p>
            <a:pPr lvl="0"/>
            <a:r>
              <a:rPr lang="en-US" sz="2400" dirty="0">
                <a:latin typeface="Times New Roman" pitchFamily="18" charset="0"/>
                <a:cs typeface="Times New Roman" pitchFamily="18" charset="0"/>
              </a:rPr>
              <a:t>To restore wildlife populations, where wildlife had been extirpated,</a:t>
            </a:r>
          </a:p>
          <a:p>
            <a:pPr lvl="0"/>
            <a:r>
              <a:rPr lang="en-US" sz="2400" dirty="0">
                <a:latin typeface="Times New Roman" pitchFamily="18" charset="0"/>
                <a:cs typeface="Times New Roman" pitchFamily="18" charset="0"/>
              </a:rPr>
              <a:t>To develop a National Zoo, instrumental in wildlife education and conservation.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lvl="1">
              <a:buNone/>
            </a:pPr>
            <a:r>
              <a:rPr lang="en-US" sz="2400" b="1" dirty="0" smtClean="0">
                <a:latin typeface="Times New Roman" pitchFamily="18" charset="0"/>
                <a:cs typeface="Times New Roman" pitchFamily="18" charset="0"/>
              </a:rPr>
              <a:t>1.3 Wildlife management  </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What is Management?</a:t>
            </a:r>
            <a:endParaRPr lang="en-US" sz="2400" dirty="0" smtClean="0">
              <a:latin typeface="Times New Roman" pitchFamily="18" charset="0"/>
              <a:cs typeface="Times New Roman" pitchFamily="18" charset="0"/>
            </a:endParaRPr>
          </a:p>
          <a:p>
            <a:pPr lvl="0" algn="just"/>
            <a:r>
              <a:rPr lang="en-US" sz="2400" dirty="0" smtClean="0">
                <a:latin typeface="Times New Roman" pitchFamily="18" charset="0"/>
                <a:cs typeface="Times New Roman" pitchFamily="18" charset="0"/>
              </a:rPr>
              <a:t>It is a science and art disciplines for Planning, Organizing, Leading and Controlling Activities.</a:t>
            </a:r>
          </a:p>
          <a:p>
            <a:pPr lvl="0" algn="just"/>
            <a:r>
              <a:rPr lang="en-US" sz="2400" dirty="0" smtClean="0">
                <a:latin typeface="Times New Roman" pitchFamily="18" charset="0"/>
                <a:cs typeface="Times New Roman" pitchFamily="18" charset="0"/>
              </a:rPr>
              <a:t>This is a discipline, a science and art, which involve Planning, Organizing Leading and Controlling activities.  Leading includes Directing, Coordinating, Actuating and Commanding.</a:t>
            </a:r>
          </a:p>
          <a:p>
            <a:pPr algn="just"/>
            <a:r>
              <a:rPr lang="en-US" sz="2400" dirty="0" smtClean="0">
                <a:latin typeface="Times New Roman" pitchFamily="18" charset="0"/>
                <a:cs typeface="Times New Roman" pitchFamily="18" charset="0"/>
              </a:rPr>
              <a:t> </a:t>
            </a:r>
          </a:p>
          <a:p>
            <a:pPr lvl="0" algn="just"/>
            <a:r>
              <a:rPr lang="en-US" sz="2400" dirty="0" smtClean="0">
                <a:latin typeface="Times New Roman" pitchFamily="18" charset="0"/>
                <a:cs typeface="Times New Roman" pitchFamily="18" charset="0"/>
              </a:rPr>
              <a:t>By combining wildlife and management we can describe wildlife management as </a:t>
            </a:r>
          </a:p>
          <a:p>
            <a:pPr lvl="0" algn="just"/>
            <a:r>
              <a:rPr lang="en-US" sz="2400" dirty="0" smtClean="0">
                <a:latin typeface="Times New Roman" pitchFamily="18" charset="0"/>
                <a:cs typeface="Times New Roman" pitchFamily="18" charset="0"/>
              </a:rPr>
              <a:t>It is an art and Science techniques for changing the characteristics and interactions of wild animal populations and man in order to achieve specific goal(s).</a:t>
            </a:r>
          </a:p>
          <a:p>
            <a:endParaRPr lang="en-US" sz="24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a:bodyPr>
          <a:lstStyle/>
          <a:p>
            <a:pPr algn="just">
              <a:buNone/>
            </a:pPr>
            <a:r>
              <a:rPr lang="en-US" sz="2400" b="1" dirty="0" smtClean="0">
                <a:latin typeface="Times New Roman" pitchFamily="18" charset="0"/>
                <a:cs typeface="Times New Roman" pitchFamily="18" charset="0"/>
              </a:rPr>
              <a:t>OR</a:t>
            </a:r>
          </a:p>
          <a:p>
            <a:pPr lvl="0" algn="just"/>
            <a:r>
              <a:rPr lang="en-US" sz="2400" dirty="0" smtClean="0">
                <a:latin typeface="Times New Roman" pitchFamily="18" charset="0"/>
                <a:cs typeface="Times New Roman" pitchFamily="18" charset="0"/>
              </a:rPr>
              <a:t>It is “the management of human activities that affects wildlife and human use of resources”.</a:t>
            </a:r>
          </a:p>
          <a:p>
            <a:pPr lvl="0" algn="just"/>
            <a:r>
              <a:rPr lang="en-US" sz="2400" dirty="0" smtClean="0">
                <a:latin typeface="Times New Roman" pitchFamily="18" charset="0"/>
                <a:cs typeface="Times New Roman" pitchFamily="18" charset="0"/>
              </a:rPr>
              <a:t>Wildlife management is a science and an art of applying an ecological knowledge in the management of wildlife populations in a manner that strike a balance between the need of wildlife populations and the need of people. </a:t>
            </a:r>
          </a:p>
          <a:p>
            <a:pPr lvl="0" algn="just"/>
            <a:r>
              <a:rPr lang="en-US" sz="2400" dirty="0" smtClean="0">
                <a:latin typeface="Times New Roman" pitchFamily="18" charset="0"/>
                <a:cs typeface="Times New Roman" pitchFamily="18" charset="0"/>
              </a:rPr>
              <a:t>Or it is the proper use and protection of organism for sustainable development. </a:t>
            </a:r>
          </a:p>
          <a:p>
            <a:pPr lvl="0" algn="just"/>
            <a:r>
              <a:rPr lang="en-US" sz="2400" dirty="0" smtClean="0">
                <a:latin typeface="Times New Roman" pitchFamily="18" charset="0"/>
                <a:cs typeface="Times New Roman" pitchFamily="18" charset="0"/>
              </a:rPr>
              <a:t>It usually involves value judgment, their relationship to the given goals, policies and actions. </a:t>
            </a:r>
          </a:p>
          <a:p>
            <a:pPr>
              <a:buNone/>
            </a:pPr>
            <a:endParaRPr lang="en-US" dirty="0"/>
          </a:p>
        </p:txBody>
      </p:sp>
      <p:sp>
        <p:nvSpPr>
          <p:cNvPr id="4" name="Rectangle 3"/>
          <p:cNvSpPr/>
          <p:nvPr/>
        </p:nvSpPr>
        <p:spPr>
          <a:xfrm>
            <a:off x="3733800" y="5486400"/>
            <a:ext cx="17526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733800" y="4876800"/>
            <a:ext cx="1295400" cy="533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038600" y="4953000"/>
            <a:ext cx="748923" cy="461665"/>
          </a:xfrm>
          <a:prstGeom prst="rect">
            <a:avLst/>
          </a:prstGeom>
          <a:noFill/>
        </p:spPr>
        <p:txBody>
          <a:bodyPr wrap="none" rtlCol="0">
            <a:spAutoFit/>
          </a:bodyPr>
          <a:lstStyle/>
          <a:p>
            <a:r>
              <a:rPr lang="en-US" sz="2400" dirty="0" smtClean="0">
                <a:latin typeface="Times New Roman" pitchFamily="18" charset="0"/>
                <a:cs typeface="Times New Roman" pitchFamily="18" charset="0"/>
              </a:rPr>
              <a:t>Man</a:t>
            </a:r>
            <a:endParaRPr lang="en-US" sz="2400" dirty="0">
              <a:latin typeface="Times New Roman" pitchFamily="18" charset="0"/>
              <a:cs typeface="Times New Roman" pitchFamily="18" charset="0"/>
            </a:endParaRPr>
          </a:p>
        </p:txBody>
      </p:sp>
      <p:sp>
        <p:nvSpPr>
          <p:cNvPr id="9" name="Oval 8"/>
          <p:cNvSpPr/>
          <p:nvPr/>
        </p:nvSpPr>
        <p:spPr>
          <a:xfrm>
            <a:off x="914400" y="5486400"/>
            <a:ext cx="1676400" cy="762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400800" y="5486400"/>
            <a:ext cx="1752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Wildlife</a:t>
            </a:r>
            <a:endParaRPr lang="en-US" sz="2400" dirty="0">
              <a:solidFill>
                <a:schemeClr val="tx1"/>
              </a:solidFill>
              <a:latin typeface="Times New Roman" pitchFamily="18" charset="0"/>
              <a:cs typeface="Times New Roman" pitchFamily="18" charset="0"/>
            </a:endParaRPr>
          </a:p>
        </p:txBody>
      </p:sp>
      <p:sp>
        <p:nvSpPr>
          <p:cNvPr id="11" name="TextBox 10"/>
          <p:cNvSpPr txBox="1"/>
          <p:nvPr/>
        </p:nvSpPr>
        <p:spPr>
          <a:xfrm>
            <a:off x="1219200" y="5638800"/>
            <a:ext cx="1102931" cy="461665"/>
          </a:xfrm>
          <a:prstGeom prst="rect">
            <a:avLst/>
          </a:prstGeom>
          <a:noFill/>
        </p:spPr>
        <p:txBody>
          <a:bodyPr wrap="none" rtlCol="0">
            <a:spAutoFit/>
          </a:bodyPr>
          <a:lstStyle/>
          <a:p>
            <a:r>
              <a:rPr lang="en-US" sz="2400" dirty="0" smtClean="0">
                <a:latin typeface="Times New Roman" pitchFamily="18" charset="0"/>
                <a:cs typeface="Times New Roman" pitchFamily="18" charset="0"/>
              </a:rPr>
              <a:t>Habitat</a:t>
            </a:r>
            <a:endParaRPr lang="en-US" sz="2400" dirty="0">
              <a:latin typeface="Times New Roman" pitchFamily="18" charset="0"/>
              <a:cs typeface="Times New Roman" pitchFamily="18" charset="0"/>
            </a:endParaRPr>
          </a:p>
        </p:txBody>
      </p:sp>
      <p:cxnSp>
        <p:nvCxnSpPr>
          <p:cNvPr id="15" name="Straight Arrow Connector 14"/>
          <p:cNvCxnSpPr/>
          <p:nvPr/>
        </p:nvCxnSpPr>
        <p:spPr>
          <a:xfrm>
            <a:off x="2590800" y="6019800"/>
            <a:ext cx="38862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7" idx="6"/>
          </p:cNvCxnSpPr>
          <p:nvPr/>
        </p:nvCxnSpPr>
        <p:spPr>
          <a:xfrm>
            <a:off x="5029200" y="5143500"/>
            <a:ext cx="1447800" cy="5715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7" idx="2"/>
          </p:cNvCxnSpPr>
          <p:nvPr/>
        </p:nvCxnSpPr>
        <p:spPr>
          <a:xfrm flipV="1">
            <a:off x="2514600" y="5143500"/>
            <a:ext cx="1219200" cy="4953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lvl="0" algn="just"/>
            <a:r>
              <a:rPr lang="en-US" sz="2400" dirty="0" smtClean="0">
                <a:latin typeface="Times New Roman" pitchFamily="18" charset="0"/>
                <a:cs typeface="Times New Roman" pitchFamily="18" charset="0"/>
              </a:rPr>
              <a:t>Comprehensive definition for wildlife management must take into consideration the interactions of Man, habitat and wildlife resources.</a:t>
            </a:r>
          </a:p>
          <a:p>
            <a:pPr lvl="0" algn="just"/>
            <a:r>
              <a:rPr lang="en-US" sz="2400" dirty="0" smtClean="0">
                <a:latin typeface="Times New Roman" pitchFamily="18" charset="0"/>
                <a:cs typeface="Times New Roman" pitchFamily="18" charset="0"/>
              </a:rPr>
              <a:t>Wildlife Management is one of the most Complex forms of Occupations</a:t>
            </a:r>
          </a:p>
          <a:p>
            <a:pPr lvl="0" algn="just"/>
            <a:r>
              <a:rPr lang="en-US" sz="2400" dirty="0" smtClean="0">
                <a:latin typeface="Times New Roman" pitchFamily="18" charset="0"/>
                <a:cs typeface="Times New Roman" pitchFamily="18" charset="0"/>
              </a:rPr>
              <a:t>Principles of wildlife management include some knowledge specific to wildlife management and other shared knowledge with other professions and sciences such as chemistry, and meteorology, applied science related to land use such as forestry, agriculture and economics etc.</a:t>
            </a:r>
          </a:p>
          <a:p>
            <a:pPr algn="just">
              <a:buNone/>
            </a:pPr>
            <a:endParaRPr lang="en-US" sz="24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lvl="0"/>
            <a:r>
              <a:rPr lang="en-US" sz="2400" dirty="0" smtClean="0">
                <a:latin typeface="Times New Roman" pitchFamily="18" charset="0"/>
                <a:cs typeface="Times New Roman" pitchFamily="18" charset="0"/>
              </a:rPr>
              <a:t>The following figure shows that wildlife management requires application of abundant and diverse information</a:t>
            </a:r>
          </a:p>
          <a:p>
            <a:pPr lvl="0"/>
            <a:endParaRPr lang="en-US" sz="2400" dirty="0" smtClean="0">
              <a:latin typeface="Times New Roman" pitchFamily="18" charset="0"/>
              <a:cs typeface="Times New Roman" pitchFamily="18" charset="0"/>
            </a:endParaRPr>
          </a:p>
          <a:p>
            <a:pPr lvl="0"/>
            <a:endParaRPr lang="en-US" sz="2400" dirty="0" smtClean="0">
              <a:latin typeface="Times New Roman" pitchFamily="18" charset="0"/>
              <a:cs typeface="Times New Roman" pitchFamily="18" charset="0"/>
            </a:endParaRPr>
          </a:p>
          <a:p>
            <a:pPr lvl="0"/>
            <a:endParaRPr lang="en-US" sz="2400" dirty="0" smtClean="0">
              <a:latin typeface="Times New Roman" pitchFamily="18" charset="0"/>
              <a:cs typeface="Times New Roman" pitchFamily="18" charset="0"/>
            </a:endParaRPr>
          </a:p>
          <a:p>
            <a:endParaRPr lang="en-US" dirty="0"/>
          </a:p>
        </p:txBody>
      </p:sp>
      <p:sp>
        <p:nvSpPr>
          <p:cNvPr id="4" name="Oval 3"/>
          <p:cNvSpPr/>
          <p:nvPr/>
        </p:nvSpPr>
        <p:spPr>
          <a:xfrm>
            <a:off x="1828800" y="2667000"/>
            <a:ext cx="5715000" cy="1600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5410200" y="1371600"/>
            <a:ext cx="2819400" cy="1143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276600" y="1524000"/>
            <a:ext cx="22098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Ecology</a:t>
            </a:r>
            <a:endParaRPr lang="en-US" sz="2400" dirty="0">
              <a:solidFill>
                <a:schemeClr val="tx1"/>
              </a:solidFill>
              <a:latin typeface="Times New Roman" pitchFamily="18" charset="0"/>
              <a:cs typeface="Times New Roman" pitchFamily="18" charset="0"/>
            </a:endParaRPr>
          </a:p>
        </p:txBody>
      </p:sp>
      <p:sp>
        <p:nvSpPr>
          <p:cNvPr id="7" name="Oval 6"/>
          <p:cNvSpPr/>
          <p:nvPr/>
        </p:nvSpPr>
        <p:spPr>
          <a:xfrm>
            <a:off x="533400" y="1371600"/>
            <a:ext cx="2743200" cy="1066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Meteorology</a:t>
            </a:r>
          </a:p>
          <a:p>
            <a:pPr algn="ctr"/>
            <a:endParaRPr lang="en-US" dirty="0"/>
          </a:p>
        </p:txBody>
      </p:sp>
      <p:sp>
        <p:nvSpPr>
          <p:cNvPr id="8" name="Oval 7"/>
          <p:cNvSpPr/>
          <p:nvPr/>
        </p:nvSpPr>
        <p:spPr>
          <a:xfrm>
            <a:off x="0" y="2362200"/>
            <a:ext cx="2133600" cy="1600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81000" y="3962400"/>
            <a:ext cx="1905000" cy="1447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057400" y="4572000"/>
            <a:ext cx="19050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886200" y="4572000"/>
            <a:ext cx="21336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943600" y="4343400"/>
            <a:ext cx="1676400"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086600" y="3429000"/>
            <a:ext cx="1828800" cy="1371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934200" y="2514600"/>
            <a:ext cx="1981200" cy="1066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124200" y="3352800"/>
            <a:ext cx="3194336" cy="461665"/>
          </a:xfrm>
          <a:prstGeom prst="rect">
            <a:avLst/>
          </a:prstGeom>
          <a:noFill/>
        </p:spPr>
        <p:txBody>
          <a:bodyPr wrap="none" rtlCol="0">
            <a:spAutoFit/>
          </a:bodyPr>
          <a:lstStyle/>
          <a:p>
            <a:r>
              <a:rPr lang="en-US" sz="2400" b="1" dirty="0" smtClean="0">
                <a:latin typeface="Times New Roman" pitchFamily="18" charset="0"/>
                <a:cs typeface="Times New Roman" pitchFamily="18" charset="0"/>
              </a:rPr>
              <a:t>Wildlife  Management </a:t>
            </a:r>
            <a:endParaRPr lang="en-US" sz="2400" b="1" dirty="0">
              <a:latin typeface="Times New Roman" pitchFamily="18" charset="0"/>
              <a:cs typeface="Times New Roman" pitchFamily="18" charset="0"/>
            </a:endParaRPr>
          </a:p>
        </p:txBody>
      </p:sp>
      <p:sp>
        <p:nvSpPr>
          <p:cNvPr id="16" name="TextBox 15"/>
          <p:cNvSpPr txBox="1"/>
          <p:nvPr/>
        </p:nvSpPr>
        <p:spPr>
          <a:xfrm>
            <a:off x="457200" y="2971800"/>
            <a:ext cx="12192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Fishery </a:t>
            </a:r>
            <a:endParaRPr lang="en-US" sz="2400" dirty="0">
              <a:latin typeface="Times New Roman" pitchFamily="18" charset="0"/>
              <a:cs typeface="Times New Roman" pitchFamily="18" charset="0"/>
            </a:endParaRPr>
          </a:p>
        </p:txBody>
      </p:sp>
      <p:sp>
        <p:nvSpPr>
          <p:cNvPr id="17" name="TextBox 16"/>
          <p:cNvSpPr txBox="1"/>
          <p:nvPr/>
        </p:nvSpPr>
        <p:spPr>
          <a:xfrm>
            <a:off x="5943600" y="1524000"/>
            <a:ext cx="1802096" cy="461665"/>
          </a:xfrm>
          <a:prstGeom prst="rect">
            <a:avLst/>
          </a:prstGeom>
          <a:noFill/>
        </p:spPr>
        <p:txBody>
          <a:bodyPr wrap="none" rtlCol="0">
            <a:spAutoFit/>
          </a:bodyPr>
          <a:lstStyle/>
          <a:p>
            <a:r>
              <a:rPr lang="en-US" sz="2400" dirty="0" smtClean="0">
                <a:latin typeface="Times New Roman" pitchFamily="18" charset="0"/>
                <a:cs typeface="Times New Roman" pitchFamily="18" charset="0"/>
              </a:rPr>
              <a:t>Mammalogy</a:t>
            </a:r>
            <a:r>
              <a:rPr lang="en-US" dirty="0" smtClean="0"/>
              <a:t> </a:t>
            </a:r>
            <a:endParaRPr lang="en-US" dirty="0"/>
          </a:p>
        </p:txBody>
      </p:sp>
      <p:sp>
        <p:nvSpPr>
          <p:cNvPr id="18" name="TextBox 17"/>
          <p:cNvSpPr txBox="1"/>
          <p:nvPr/>
        </p:nvSpPr>
        <p:spPr>
          <a:xfrm>
            <a:off x="7086601" y="2819400"/>
            <a:ext cx="20574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Invertebrate</a:t>
            </a:r>
            <a:endParaRPr lang="en-US" sz="2400" dirty="0">
              <a:latin typeface="Times New Roman" pitchFamily="18" charset="0"/>
              <a:cs typeface="Times New Roman" pitchFamily="18" charset="0"/>
            </a:endParaRPr>
          </a:p>
        </p:txBody>
      </p:sp>
      <p:sp>
        <p:nvSpPr>
          <p:cNvPr id="19" name="TextBox 18"/>
          <p:cNvSpPr txBox="1"/>
          <p:nvPr/>
        </p:nvSpPr>
        <p:spPr>
          <a:xfrm>
            <a:off x="533400" y="4495800"/>
            <a:ext cx="1256151"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Forestry</a:t>
            </a:r>
            <a:endParaRPr lang="en-US" sz="2400" dirty="0">
              <a:latin typeface="Times New Roman" pitchFamily="18" charset="0"/>
              <a:cs typeface="Times New Roman" pitchFamily="18" charset="0"/>
            </a:endParaRPr>
          </a:p>
        </p:txBody>
      </p:sp>
      <p:sp>
        <p:nvSpPr>
          <p:cNvPr id="20" name="TextBox 19"/>
          <p:cNvSpPr txBox="1"/>
          <p:nvPr/>
        </p:nvSpPr>
        <p:spPr>
          <a:xfrm>
            <a:off x="2286000" y="4724400"/>
            <a:ext cx="1550424" cy="461665"/>
          </a:xfrm>
          <a:prstGeom prst="rect">
            <a:avLst/>
          </a:prstGeom>
          <a:noFill/>
        </p:spPr>
        <p:txBody>
          <a:bodyPr wrap="none" rtlCol="0">
            <a:spAutoFit/>
          </a:bodyPr>
          <a:lstStyle/>
          <a:p>
            <a:r>
              <a:rPr lang="en-US" sz="2400" dirty="0" smtClean="0">
                <a:latin typeface="Times New Roman" pitchFamily="18" charset="0"/>
                <a:cs typeface="Times New Roman" pitchFamily="18" charset="0"/>
              </a:rPr>
              <a:t>Economics</a:t>
            </a:r>
            <a:endParaRPr lang="en-US" sz="2400" dirty="0">
              <a:latin typeface="Times New Roman" pitchFamily="18" charset="0"/>
              <a:cs typeface="Times New Roman" pitchFamily="18" charset="0"/>
            </a:endParaRPr>
          </a:p>
        </p:txBody>
      </p:sp>
      <p:sp>
        <p:nvSpPr>
          <p:cNvPr id="21" name="TextBox 20"/>
          <p:cNvSpPr txBox="1"/>
          <p:nvPr/>
        </p:nvSpPr>
        <p:spPr>
          <a:xfrm>
            <a:off x="3962400" y="4800600"/>
            <a:ext cx="2098651" cy="461665"/>
          </a:xfrm>
          <a:prstGeom prst="rect">
            <a:avLst/>
          </a:prstGeom>
          <a:noFill/>
        </p:spPr>
        <p:txBody>
          <a:bodyPr wrap="none" rtlCol="0">
            <a:spAutoFit/>
          </a:bodyPr>
          <a:lstStyle/>
          <a:p>
            <a:r>
              <a:rPr lang="en-US" sz="2400" dirty="0" smtClean="0">
                <a:latin typeface="Times New Roman" pitchFamily="18" charset="0"/>
                <a:cs typeface="Times New Roman" pitchFamily="18" charset="0"/>
              </a:rPr>
              <a:t>Administration</a:t>
            </a:r>
            <a:r>
              <a:rPr lang="en-US" dirty="0" smtClean="0"/>
              <a:t> </a:t>
            </a:r>
            <a:endParaRPr lang="en-US" dirty="0"/>
          </a:p>
        </p:txBody>
      </p:sp>
      <p:sp>
        <p:nvSpPr>
          <p:cNvPr id="22" name="TextBox 21"/>
          <p:cNvSpPr txBox="1"/>
          <p:nvPr/>
        </p:nvSpPr>
        <p:spPr>
          <a:xfrm>
            <a:off x="6019800" y="4648200"/>
            <a:ext cx="1518364" cy="461665"/>
          </a:xfrm>
          <a:prstGeom prst="rect">
            <a:avLst/>
          </a:prstGeom>
          <a:noFill/>
        </p:spPr>
        <p:txBody>
          <a:bodyPr wrap="none" rtlCol="0">
            <a:spAutoFit/>
          </a:bodyPr>
          <a:lstStyle/>
          <a:p>
            <a:r>
              <a:rPr lang="en-US" sz="2400" dirty="0" smtClean="0">
                <a:latin typeface="Times New Roman" pitchFamily="18" charset="0"/>
                <a:cs typeface="Times New Roman" pitchFamily="18" charset="0"/>
              </a:rPr>
              <a:t>Agronomy</a:t>
            </a:r>
            <a:endParaRPr lang="en-US" sz="2400" dirty="0">
              <a:latin typeface="Times New Roman" pitchFamily="18" charset="0"/>
              <a:cs typeface="Times New Roman" pitchFamily="18" charset="0"/>
            </a:endParaRPr>
          </a:p>
        </p:txBody>
      </p:sp>
      <p:sp>
        <p:nvSpPr>
          <p:cNvPr id="23" name="TextBox 22"/>
          <p:cNvSpPr txBox="1"/>
          <p:nvPr/>
        </p:nvSpPr>
        <p:spPr>
          <a:xfrm>
            <a:off x="7086600" y="3886200"/>
            <a:ext cx="16002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Agriculture</a:t>
            </a:r>
            <a:r>
              <a:rPr lang="en-US" dirty="0" smtClean="0"/>
              <a:t> </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lvl="0" algn="just"/>
            <a:r>
              <a:rPr lang="en-US" sz="2400" dirty="0" smtClean="0">
                <a:latin typeface="Times New Roman" pitchFamily="18" charset="0"/>
                <a:cs typeface="Times New Roman" pitchFamily="18" charset="0"/>
              </a:rPr>
              <a:t>Bailey (1984) defined wildlife management as </a:t>
            </a:r>
            <a:r>
              <a:rPr lang="en-US" sz="2400" b="1" dirty="0" smtClean="0">
                <a:latin typeface="Times New Roman" pitchFamily="18" charset="0"/>
                <a:cs typeface="Times New Roman" pitchFamily="18" charset="0"/>
              </a:rPr>
              <a:t>"the art of making land produce valuable populations of wildlife"</a:t>
            </a:r>
            <a:r>
              <a:rPr lang="en-US" sz="2400"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 </a:t>
            </a:r>
          </a:p>
          <a:p>
            <a:pPr lvl="0" algn="just"/>
            <a:r>
              <a:rPr lang="en-US" sz="2400" dirty="0" smtClean="0">
                <a:latin typeface="Times New Roman" pitchFamily="18" charset="0"/>
                <a:cs typeface="Times New Roman" pitchFamily="18" charset="0"/>
              </a:rPr>
              <a:t>He doesn't consider it to be a science because science is anybody of </a:t>
            </a:r>
            <a:r>
              <a:rPr lang="en-US" sz="2400" b="1" dirty="0" smtClean="0">
                <a:latin typeface="Times New Roman" pitchFamily="18" charset="0"/>
                <a:cs typeface="Times New Roman" pitchFamily="18" charset="0"/>
              </a:rPr>
              <a:t>organized, tested</a:t>
            </a:r>
            <a:r>
              <a:rPr lang="en-US" sz="2400" dirty="0" smtClean="0">
                <a:latin typeface="Times New Roman" pitchFamily="18" charset="0"/>
                <a:cs typeface="Times New Roman" pitchFamily="18" charset="0"/>
              </a:rPr>
              <a:t> and </a:t>
            </a:r>
            <a:r>
              <a:rPr lang="en-US" sz="2400" b="1" dirty="0" smtClean="0">
                <a:latin typeface="Times New Roman" pitchFamily="18" charset="0"/>
                <a:cs typeface="Times New Roman" pitchFamily="18" charset="0"/>
              </a:rPr>
              <a:t>accepted </a:t>
            </a:r>
            <a:r>
              <a:rPr lang="en-US" sz="2400" dirty="0" smtClean="0">
                <a:latin typeface="Times New Roman" pitchFamily="18" charset="0"/>
                <a:cs typeface="Times New Roman" pitchFamily="18" charset="0"/>
              </a:rPr>
              <a:t>knowledge or it is research i.e. the process of </a:t>
            </a:r>
            <a:r>
              <a:rPr lang="en-US" sz="2400" b="1" dirty="0" smtClean="0">
                <a:latin typeface="Times New Roman" pitchFamily="18" charset="0"/>
                <a:cs typeface="Times New Roman" pitchFamily="18" charset="0"/>
              </a:rPr>
              <a:t>developing, testing, organizing and communicating</a:t>
            </a:r>
            <a:r>
              <a:rPr lang="en-US" sz="2400" dirty="0" smtClean="0">
                <a:latin typeface="Times New Roman" pitchFamily="18" charset="0"/>
                <a:cs typeface="Times New Roman" pitchFamily="18" charset="0"/>
              </a:rPr>
              <a:t> knowledge.  </a:t>
            </a:r>
          </a:p>
          <a:p>
            <a:pPr algn="just"/>
            <a:endParaRPr lang="en-US" sz="2400" dirty="0" smtClean="0">
              <a:latin typeface="Times New Roman" pitchFamily="18" charset="0"/>
              <a:cs typeface="Times New Roman" pitchFamily="18" charset="0"/>
            </a:endParaRPr>
          </a:p>
          <a:p>
            <a:pPr lvl="0" algn="just"/>
            <a:r>
              <a:rPr lang="en-US" sz="2400" dirty="0" smtClean="0">
                <a:latin typeface="Times New Roman" pitchFamily="18" charset="0"/>
                <a:cs typeface="Times New Roman" pitchFamily="18" charset="0"/>
              </a:rPr>
              <a:t>Wildlife management only applies scientific knowledge to achieve goals.</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lvl="1" algn="just">
              <a:buNone/>
            </a:pPr>
            <a:endParaRPr lang="en-US" sz="2400" b="1" dirty="0" smtClean="0">
              <a:latin typeface="Times New Roman" pitchFamily="18" charset="0"/>
              <a:cs typeface="Times New Roman" pitchFamily="18" charset="0"/>
            </a:endParaRPr>
          </a:p>
          <a:p>
            <a:pPr lvl="1" algn="just">
              <a:buNone/>
            </a:pPr>
            <a:r>
              <a:rPr lang="en-US" sz="2400" b="1" dirty="0" smtClean="0">
                <a:latin typeface="Times New Roman" pitchFamily="18" charset="0"/>
                <a:cs typeface="Times New Roman" pitchFamily="18" charset="0"/>
              </a:rPr>
              <a:t>1.4 Types of wildlife management</a:t>
            </a: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There are two general types of wildlife management:</a:t>
            </a:r>
          </a:p>
          <a:p>
            <a:pPr lvl="0" algn="just">
              <a:buNone/>
            </a:pPr>
            <a:r>
              <a:rPr lang="en-US" sz="2400" b="1" dirty="0" err="1" smtClean="0">
                <a:latin typeface="Times New Roman" pitchFamily="18" charset="0"/>
                <a:cs typeface="Times New Roman" pitchFamily="18" charset="0"/>
              </a:rPr>
              <a:t>i</a:t>
            </a:r>
            <a:r>
              <a:rPr lang="en-US" sz="2400" b="1" dirty="0" smtClean="0">
                <a:latin typeface="Times New Roman" pitchFamily="18" charset="0"/>
                <a:cs typeface="Times New Roman" pitchFamily="18" charset="0"/>
              </a:rPr>
              <a:t>) Manipulative management</a:t>
            </a:r>
            <a:r>
              <a:rPr lang="en-US" sz="2400" dirty="0" smtClean="0">
                <a:latin typeface="Times New Roman" pitchFamily="18" charset="0"/>
                <a:cs typeface="Times New Roman" pitchFamily="18" charset="0"/>
              </a:rPr>
              <a:t> acts on a population, either changing its numbers by direct means or influencing numbers by the indirect means of altering food supply, habitat, density of predators, or prevalence of disease. </a:t>
            </a:r>
          </a:p>
          <a:p>
            <a:pPr lvl="0"/>
            <a:r>
              <a:rPr lang="en-US" sz="2400" dirty="0" smtClean="0">
                <a:latin typeface="Times New Roman" pitchFamily="18" charset="0"/>
                <a:cs typeface="Times New Roman" pitchFamily="18" charset="0"/>
              </a:rPr>
              <a:t>This is appropriate when a population is to be harvested, or when it slides to an unacceptably low density or increases to an unacceptably high level. </a:t>
            </a:r>
          </a:p>
          <a:p>
            <a:pPr lvl="0"/>
            <a:r>
              <a:rPr lang="en-US" sz="2400" dirty="0" smtClean="0">
                <a:latin typeface="Times New Roman" pitchFamily="18" charset="0"/>
                <a:cs typeface="Times New Roman" pitchFamily="18" charset="0"/>
              </a:rPr>
              <a:t>Such densities are inevitably the subjective view of the land owner, and may be disputed by animal welfare interests.</a:t>
            </a:r>
          </a:p>
          <a:p>
            <a:pPr lvl="0" algn="just"/>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lvl="0" algn="just">
              <a:buNone/>
            </a:pPr>
            <a:r>
              <a:rPr lang="en-US" sz="2600" b="1" dirty="0" smtClean="0">
                <a:latin typeface="Times New Roman" pitchFamily="18" charset="0"/>
                <a:cs typeface="Times New Roman" pitchFamily="18" charset="0"/>
              </a:rPr>
              <a:t>ii) Custodial management</a:t>
            </a:r>
            <a:r>
              <a:rPr lang="en-US" sz="2600" dirty="0" smtClean="0">
                <a:latin typeface="Times New Roman" pitchFamily="18" charset="0"/>
                <a:cs typeface="Times New Roman" pitchFamily="18" charset="0"/>
              </a:rPr>
              <a:t> is preventive or protective in nature. </a:t>
            </a:r>
          </a:p>
          <a:p>
            <a:pPr lvl="0" algn="just"/>
            <a:r>
              <a:rPr lang="en-US" sz="2600" dirty="0" smtClean="0">
                <a:latin typeface="Times New Roman" pitchFamily="18" charset="0"/>
                <a:cs typeface="Times New Roman" pitchFamily="18" charset="0"/>
              </a:rPr>
              <a:t>The aim is to minimize external influences on the population and its habitat. </a:t>
            </a:r>
          </a:p>
          <a:p>
            <a:pPr lvl="0" algn="just"/>
            <a:r>
              <a:rPr lang="en-US" sz="2600" dirty="0" smtClean="0">
                <a:latin typeface="Times New Roman" pitchFamily="18" charset="0"/>
                <a:cs typeface="Times New Roman" pitchFamily="18" charset="0"/>
              </a:rPr>
              <a:t>It is appropriate in a national park where one of the stated goals is to protect ecological processes. </a:t>
            </a:r>
          </a:p>
          <a:p>
            <a:pPr lvl="0" algn="just"/>
            <a:r>
              <a:rPr lang="en-US" sz="2600" dirty="0" smtClean="0">
                <a:latin typeface="Times New Roman" pitchFamily="18" charset="0"/>
                <a:cs typeface="Times New Roman" pitchFamily="18" charset="0"/>
              </a:rPr>
              <a:t>It is also appropriate for conservation of a threatened species where the threat is of external origin rather than being intrinsic to the system. </a:t>
            </a:r>
          </a:p>
          <a:p>
            <a:pPr lvl="0" algn="just"/>
            <a:r>
              <a:rPr lang="en-US" sz="2600" dirty="0" smtClean="0">
                <a:latin typeface="Times New Roman" pitchFamily="18" charset="0"/>
                <a:cs typeface="Times New Roman" pitchFamily="18" charset="0"/>
              </a:rPr>
              <a:t>Feeding of animals by visitors is generally discouraged.</a:t>
            </a:r>
          </a:p>
          <a:p>
            <a:pPr>
              <a:buNone/>
            </a:pP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lgn="just">
              <a:buNone/>
            </a:pPr>
            <a:r>
              <a:rPr lang="en-US" sz="2400" b="1" i="1" dirty="0" smtClean="0">
                <a:latin typeface="Times New Roman" pitchFamily="18" charset="0"/>
                <a:cs typeface="Times New Roman" pitchFamily="18" charset="0"/>
              </a:rPr>
              <a:t>Wildlife Management and Techniques</a:t>
            </a:r>
          </a:p>
          <a:p>
            <a:pPr algn="just">
              <a:buNone/>
            </a:pPr>
            <a:endParaRPr lang="en-US" sz="2400" b="1" i="1" dirty="0" smtClean="0">
              <a:latin typeface="Times New Roman" pitchFamily="18" charset="0"/>
              <a:cs typeface="Times New Roman" pitchFamily="18" charset="0"/>
            </a:endParaRPr>
          </a:p>
          <a:p>
            <a:pPr algn="just">
              <a:buNone/>
            </a:pPr>
            <a:r>
              <a:rPr lang="en-US" sz="2400" b="1" dirty="0" smtClean="0">
                <a:latin typeface="Times New Roman" pitchFamily="18" charset="0"/>
                <a:cs typeface="Times New Roman" pitchFamily="18" charset="0"/>
              </a:rPr>
              <a:t>1. Goal of wildlife management:</a:t>
            </a:r>
            <a:r>
              <a:rPr lang="en-US" sz="2400" dirty="0" smtClean="0">
                <a:latin typeface="Times New Roman" pitchFamily="18" charset="0"/>
                <a:cs typeface="Times New Roman" pitchFamily="18" charset="0"/>
              </a:rPr>
              <a:t> Wildlife management is expected to achieve the goals of</a:t>
            </a:r>
            <a:endParaRPr lang="en-US" sz="2400" b="1" dirty="0" smtClean="0">
              <a:latin typeface="Times New Roman" pitchFamily="18" charset="0"/>
              <a:cs typeface="Times New Roman" pitchFamily="18" charset="0"/>
            </a:endParaRPr>
          </a:p>
          <a:p>
            <a:pPr lvl="0" algn="just">
              <a:buNone/>
            </a:pPr>
            <a:r>
              <a:rPr lang="en-US" sz="2400" dirty="0" smtClean="0">
                <a:latin typeface="Times New Roman" pitchFamily="18" charset="0"/>
                <a:cs typeface="Times New Roman" pitchFamily="18" charset="0"/>
              </a:rPr>
              <a:t>a) Material benefits from wildlife,</a:t>
            </a:r>
            <a:endParaRPr lang="en-US" sz="2400" b="1" dirty="0" smtClean="0">
              <a:latin typeface="Times New Roman" pitchFamily="18" charset="0"/>
              <a:cs typeface="Times New Roman" pitchFamily="18" charset="0"/>
            </a:endParaRPr>
          </a:p>
          <a:p>
            <a:pPr lvl="0" algn="just">
              <a:buNone/>
            </a:pPr>
            <a:r>
              <a:rPr lang="en-US" sz="2400" dirty="0" smtClean="0">
                <a:latin typeface="Times New Roman" pitchFamily="18" charset="0"/>
                <a:cs typeface="Times New Roman" pitchFamily="18" charset="0"/>
              </a:rPr>
              <a:t>b) Control of wildlife damage, </a:t>
            </a:r>
            <a:endParaRPr lang="en-US" sz="2400" b="1" dirty="0" smtClean="0">
              <a:latin typeface="Times New Roman" pitchFamily="18" charset="0"/>
              <a:cs typeface="Times New Roman" pitchFamily="18" charset="0"/>
            </a:endParaRPr>
          </a:p>
          <a:p>
            <a:pPr lvl="0" algn="just">
              <a:buNone/>
            </a:pPr>
            <a:r>
              <a:rPr lang="en-US" sz="2400" dirty="0" smtClean="0">
                <a:latin typeface="Times New Roman" pitchFamily="18" charset="0"/>
                <a:cs typeface="Times New Roman" pitchFamily="18" charset="0"/>
              </a:rPr>
              <a:t>C) Restoring wildlife ecosystems to their natural state,</a:t>
            </a:r>
            <a:endParaRPr lang="en-US" sz="2400" b="1" dirty="0" smtClean="0">
              <a:latin typeface="Times New Roman" pitchFamily="18" charset="0"/>
              <a:cs typeface="Times New Roman" pitchFamily="18" charset="0"/>
            </a:endParaRPr>
          </a:p>
          <a:p>
            <a:pPr lvl="0" algn="just">
              <a:buNone/>
            </a:pPr>
            <a:r>
              <a:rPr lang="en-US" sz="2400" dirty="0" smtClean="0">
                <a:latin typeface="Times New Roman" pitchFamily="18" charset="0"/>
                <a:cs typeface="Times New Roman" pitchFamily="18" charset="0"/>
              </a:rPr>
              <a:t>d) Regulating and improving socio-economic practices of local people, and</a:t>
            </a:r>
            <a:endParaRPr lang="en-US" sz="2400" b="1" dirty="0" smtClean="0">
              <a:latin typeface="Times New Roman" pitchFamily="18" charset="0"/>
              <a:cs typeface="Times New Roman" pitchFamily="18" charset="0"/>
            </a:endParaRPr>
          </a:p>
          <a:p>
            <a:pPr lvl="0" algn="just">
              <a:buNone/>
            </a:pPr>
            <a:r>
              <a:rPr lang="en-US" sz="2400" dirty="0" smtClean="0">
                <a:latin typeface="Times New Roman" pitchFamily="18" charset="0"/>
                <a:cs typeface="Times New Roman" pitchFamily="18" charset="0"/>
              </a:rPr>
              <a:t>e) Integrating regional development planning with wildlife conservation and management. </a:t>
            </a:r>
            <a:endParaRPr lang="en-US" sz="2400" b="1" dirty="0" smtClean="0">
              <a:latin typeface="Times New Roman" pitchFamily="18" charset="0"/>
              <a:cs typeface="Times New Roman" pitchFamily="18" charset="0"/>
            </a:endParaRPr>
          </a:p>
          <a:p>
            <a:pPr algn="just">
              <a:buNone/>
            </a:pPr>
            <a:endParaRPr lang="en-US" sz="2400" b="1" dirty="0" smtClean="0">
              <a:latin typeface="Times New Roman" pitchFamily="18" charset="0"/>
              <a:cs typeface="Times New Roman" pitchFamily="18" charset="0"/>
            </a:endParaRP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a:bodyPr>
          <a:lstStyle/>
          <a:p>
            <a:pPr algn="just">
              <a:buNone/>
            </a:pPr>
            <a:r>
              <a:rPr lang="en-US" b="1" dirty="0" smtClean="0"/>
              <a:t>2</a:t>
            </a:r>
            <a:r>
              <a:rPr lang="en-US" sz="2800" b="1" dirty="0" smtClean="0">
                <a:latin typeface="Times New Roman" pitchFamily="18" charset="0"/>
                <a:cs typeface="Times New Roman" pitchFamily="18" charset="0"/>
              </a:rPr>
              <a:t>. Human interactions in natural habitats:</a:t>
            </a:r>
            <a:r>
              <a:rPr lang="en-US" sz="28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Human interactions in wildlife habitats are more when the human populations around forest areas are prone to malnutrition and related socio-economic problems. </a:t>
            </a:r>
          </a:p>
          <a:p>
            <a:pPr algn="just"/>
            <a:r>
              <a:rPr lang="en-US" sz="2400" dirty="0" smtClean="0">
                <a:latin typeface="Times New Roman" pitchFamily="18" charset="0"/>
                <a:cs typeface="Times New Roman" pitchFamily="18" charset="0"/>
              </a:rPr>
              <a:t>It is to find out solutions to such problems that human beings intrude into wildlife habitats. </a:t>
            </a:r>
          </a:p>
          <a:p>
            <a:pPr algn="just"/>
            <a:r>
              <a:rPr lang="en-US" sz="2400" dirty="0" smtClean="0">
                <a:latin typeface="Times New Roman" pitchFamily="18" charset="0"/>
                <a:cs typeface="Times New Roman" pitchFamily="18" charset="0"/>
              </a:rPr>
              <a:t>To control such human activities, the socio-economic status of the rural human populations is to be improved.  </a:t>
            </a:r>
          </a:p>
          <a:p>
            <a:pPr algn="just"/>
            <a:r>
              <a:rPr lang="en-US" sz="2400" dirty="0" smtClean="0">
                <a:latin typeface="Times New Roman" pitchFamily="18" charset="0"/>
                <a:cs typeface="Times New Roman" pitchFamily="18" charset="0"/>
              </a:rPr>
              <a:t>They should also have essential resources for their subsistence.</a:t>
            </a:r>
          </a:p>
          <a:p>
            <a:pPr algn="just"/>
            <a:r>
              <a:rPr lang="en-US" sz="2400" dirty="0" smtClean="0">
                <a:latin typeface="Times New Roman" pitchFamily="18" charset="0"/>
                <a:cs typeface="Times New Roman" pitchFamily="18" charset="0"/>
              </a:rPr>
              <a:t>Regional development plans of the areas around wildlife habitats are to be integrated with wildlife management and conservation.</a:t>
            </a:r>
          </a:p>
          <a:p>
            <a:pPr algn="just">
              <a:buNone/>
            </a:pPr>
            <a:endParaRPr lang="en-US" sz="2400" b="1"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buNone/>
            </a:pPr>
            <a:endParaRPr lang="en-US" sz="2800" dirty="0" smtClean="0">
              <a:latin typeface="Times New Roman" pitchFamily="18" charset="0"/>
              <a:cs typeface="Times New Roman" pitchFamily="18" charset="0"/>
            </a:endParaRPr>
          </a:p>
          <a:p>
            <a:pPr>
              <a:buNone/>
            </a:pP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just"/>
            <a:r>
              <a:rPr lang="en-US" sz="2400" dirty="0" smtClean="0">
                <a:latin typeface="Times New Roman" pitchFamily="18" charset="0"/>
                <a:cs typeface="Times New Roman" pitchFamily="18" charset="0"/>
              </a:rPr>
              <a:t>Wildlife management and conservation are to be considered areas of priority as such habitats are of direct and indirect benefits to human beings.</a:t>
            </a:r>
          </a:p>
          <a:p>
            <a:pPr algn="just"/>
            <a:endParaRPr lang="en-US" sz="2400" b="1" dirty="0" smtClean="0">
              <a:latin typeface="Times New Roman" pitchFamily="18" charset="0"/>
              <a:cs typeface="Times New Roman" pitchFamily="18" charset="0"/>
            </a:endParaRPr>
          </a:p>
          <a:p>
            <a:pPr algn="just">
              <a:buNone/>
            </a:pPr>
            <a:r>
              <a:rPr lang="en-US" sz="2400" b="1" dirty="0" smtClean="0">
                <a:latin typeface="Times New Roman" pitchFamily="18" charset="0"/>
                <a:cs typeface="Times New Roman" pitchFamily="18" charset="0"/>
              </a:rPr>
              <a:t>3. Habitat restoration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When natural ecosystems are disturbed by human activities, wildlife populations are in distress condition.  </a:t>
            </a:r>
          </a:p>
          <a:p>
            <a:pPr algn="just"/>
            <a:r>
              <a:rPr lang="en-US" sz="2400" dirty="0" smtClean="0">
                <a:latin typeface="Times New Roman" pitchFamily="18" charset="0"/>
                <a:cs typeface="Times New Roman" pitchFamily="18" charset="0"/>
              </a:rPr>
              <a:t>They are forced to move around when there is shortage of food and water.  </a:t>
            </a:r>
          </a:p>
          <a:p>
            <a:pPr algn="just"/>
            <a:r>
              <a:rPr lang="en-US" sz="2400" dirty="0" smtClean="0">
                <a:latin typeface="Times New Roman" pitchFamily="18" charset="0"/>
                <a:cs typeface="Times New Roman" pitchFamily="18" charset="0"/>
              </a:rPr>
              <a:t>In such conditions, it is essential that the ecosystem is to be restored to the original status.  </a:t>
            </a:r>
          </a:p>
          <a:p>
            <a:pPr algn="just">
              <a:buNone/>
            </a:pPr>
            <a:endParaRPr lang="en-US" sz="2400" dirty="0" smtClean="0">
              <a:latin typeface="Times New Roman" pitchFamily="18" charset="0"/>
              <a:cs typeface="Times New Roman" pitchFamily="18" charset="0"/>
            </a:endParaRPr>
          </a:p>
          <a:p>
            <a:pPr algn="just"/>
            <a:endParaRPr lang="en-US" sz="2400" b="1" dirty="0" smtClean="0">
              <a:latin typeface="Times New Roman" pitchFamily="18" charset="0"/>
              <a:cs typeface="Times New Roman" pitchFamily="18" charset="0"/>
            </a:endParaRP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buNone/>
            </a:pPr>
            <a:r>
              <a:rPr lang="en-US" sz="2400" b="1" i="1" dirty="0">
                <a:latin typeface="Times New Roman" pitchFamily="18" charset="0"/>
                <a:cs typeface="Times New Roman" pitchFamily="18" charset="0"/>
              </a:rPr>
              <a:t>Ecology of natural communities</a:t>
            </a:r>
          </a:p>
          <a:p>
            <a:pPr lvl="0"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living parts of an ecosystem – at any of the given times and places – is known as the </a:t>
            </a:r>
            <a:r>
              <a:rPr lang="en-US" sz="2400" b="1" i="1" dirty="0">
                <a:latin typeface="Times New Roman" pitchFamily="18" charset="0"/>
                <a:cs typeface="Times New Roman" pitchFamily="18" charset="0"/>
              </a:rPr>
              <a:t>biotic</a:t>
            </a:r>
            <a:r>
              <a:rPr lang="en-US" sz="2400" i="1" dirty="0">
                <a:latin typeface="Times New Roman" pitchFamily="18" charset="0"/>
                <a:cs typeface="Times New Roman" pitchFamily="18" charset="0"/>
              </a:rPr>
              <a:t> </a:t>
            </a:r>
            <a:r>
              <a:rPr lang="en-US" sz="2400" b="1" i="1" dirty="0">
                <a:latin typeface="Times New Roman" pitchFamily="18" charset="0"/>
                <a:cs typeface="Times New Roman" pitchFamily="18" charset="0"/>
              </a:rPr>
              <a:t>communit</a:t>
            </a:r>
            <a:r>
              <a:rPr lang="en-US" sz="2400" i="1" dirty="0">
                <a:latin typeface="Times New Roman" pitchFamily="18" charset="0"/>
                <a:cs typeface="Times New Roman" pitchFamily="18" charset="0"/>
              </a:rPr>
              <a:t>y</a:t>
            </a:r>
            <a:r>
              <a:rPr lang="en-US" sz="2400" dirty="0">
                <a:latin typeface="Times New Roman" pitchFamily="18" charset="0"/>
                <a:cs typeface="Times New Roman" pitchFamily="18" charset="0"/>
              </a:rPr>
              <a:t>, or more simply the </a:t>
            </a:r>
            <a:r>
              <a:rPr lang="en-US" sz="2400" b="1" i="1" dirty="0">
                <a:latin typeface="Times New Roman" pitchFamily="18" charset="0"/>
                <a:cs typeface="Times New Roman" pitchFamily="18" charset="0"/>
              </a:rPr>
              <a:t>communit</a:t>
            </a:r>
            <a:r>
              <a:rPr lang="en-US" sz="2400" i="1" dirty="0">
                <a:latin typeface="Times New Roman" pitchFamily="18" charset="0"/>
                <a:cs typeface="Times New Roman" pitchFamily="18" charset="0"/>
              </a:rPr>
              <a:t>y</a:t>
            </a:r>
            <a:r>
              <a:rPr lang="en-US" sz="2400" dirty="0">
                <a:latin typeface="Times New Roman" pitchFamily="18" charset="0"/>
                <a:cs typeface="Times New Roman" pitchFamily="18" charset="0"/>
              </a:rPr>
              <a:t>. </a:t>
            </a:r>
          </a:p>
          <a:p>
            <a:pPr lvl="0" algn="just"/>
            <a:r>
              <a:rPr lang="en-US" sz="2400" dirty="0">
                <a:latin typeface="Times New Roman" pitchFamily="18" charset="0"/>
                <a:cs typeface="Times New Roman" pitchFamily="18" charset="0"/>
              </a:rPr>
              <a:t>An ecosystem usually consists of several communities, each having distinctive groups of plants and animals. </a:t>
            </a:r>
          </a:p>
          <a:p>
            <a:pPr lvl="0" algn="just"/>
            <a:r>
              <a:rPr lang="en-US" sz="2400" dirty="0">
                <a:latin typeface="Times New Roman" pitchFamily="18" charset="0"/>
                <a:cs typeface="Times New Roman" pitchFamily="18" charset="0"/>
              </a:rPr>
              <a:t>For example, a forest ecosystem may include some stands of mature trees and </a:t>
            </a:r>
            <a:r>
              <a:rPr lang="en-US" sz="2400" dirty="0" smtClean="0">
                <a:latin typeface="Times New Roman" pitchFamily="18" charset="0"/>
                <a:cs typeface="Times New Roman" pitchFamily="18" charset="0"/>
              </a:rPr>
              <a:t>others </a:t>
            </a:r>
            <a:r>
              <a:rPr lang="en-US" sz="2400" dirty="0">
                <a:latin typeface="Times New Roman" pitchFamily="18" charset="0"/>
                <a:cs typeface="Times New Roman" pitchFamily="18" charset="0"/>
              </a:rPr>
              <a:t>of younger ages. </a:t>
            </a:r>
            <a:endParaRPr lang="en-US" sz="2400" dirty="0" smtClean="0">
              <a:latin typeface="Times New Roman" pitchFamily="18" charset="0"/>
              <a:cs typeface="Times New Roman" pitchFamily="18" charset="0"/>
            </a:endParaRPr>
          </a:p>
          <a:p>
            <a:pPr lvl="0" algn="just"/>
            <a:r>
              <a:rPr lang="en-US" sz="2400" dirty="0">
                <a:latin typeface="Times New Roman" pitchFamily="18" charset="0"/>
                <a:cs typeface="Times New Roman" pitchFamily="18" charset="0"/>
              </a:rPr>
              <a:t>The herbaceous cover invading a recently burned section of the forest constitutes another community in the forest ecosystem.  </a:t>
            </a:r>
          </a:p>
          <a:p>
            <a:pPr lvl="0" algn="just"/>
            <a:r>
              <a:rPr lang="en-US" sz="2400" dirty="0">
                <a:latin typeface="Times New Roman" pitchFamily="18" charset="0"/>
                <a:cs typeface="Times New Roman" pitchFamily="18" charset="0"/>
              </a:rPr>
              <a:t>The vegetation bordering the banks of a stream in the forests and the plants in the stream are different communities. </a:t>
            </a:r>
          </a:p>
          <a:p>
            <a:pPr lvl="0" algn="just"/>
            <a:endParaRPr lang="en-US" sz="2400" dirty="0">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r>
              <a:rPr lang="en-US" sz="2600" dirty="0" smtClean="0">
                <a:latin typeface="Times New Roman" pitchFamily="18" charset="0"/>
                <a:cs typeface="Times New Roman" pitchFamily="18" charset="0"/>
              </a:rPr>
              <a:t>Management activities are required to bring back a degraded ecosystem to its original state. </a:t>
            </a:r>
          </a:p>
          <a:p>
            <a:pPr algn="just"/>
            <a:r>
              <a:rPr lang="en-US" sz="2600" dirty="0" smtClean="0">
                <a:latin typeface="Times New Roman" pitchFamily="18" charset="0"/>
                <a:cs typeface="Times New Roman" pitchFamily="18" charset="0"/>
              </a:rPr>
              <a:t>Habitat restoration activities include development of water holes and re-establishment of fodder vegetation to the original status, including the original species in the area of management</a:t>
            </a:r>
            <a:r>
              <a:rPr lang="en-US"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To fulfill this objective, conservation areas such as Sanctuaries, National Parks, Biosphere Reserves, etc. are set aside to cover representative and viable samples of all significant </a:t>
            </a:r>
            <a:r>
              <a:rPr lang="en-US" sz="2800" dirty="0" err="1" smtClean="0">
                <a:latin typeface="Times New Roman" pitchFamily="18" charset="0"/>
                <a:cs typeface="Times New Roman" pitchFamily="18" charset="0"/>
              </a:rPr>
              <a:t>biogeographic</a:t>
            </a:r>
            <a:r>
              <a:rPr lang="en-US" sz="2800" dirty="0" smtClean="0">
                <a:latin typeface="Times New Roman" pitchFamily="18" charset="0"/>
                <a:cs typeface="Times New Roman" pitchFamily="18" charset="0"/>
              </a:rPr>
              <a:t> subdivisions with the respective natural biodiversity.</a:t>
            </a:r>
          </a:p>
          <a:p>
            <a:pPr algn="just"/>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a:bodyPr>
          <a:lstStyle/>
          <a:p>
            <a:pPr algn="just">
              <a:buNone/>
            </a:pPr>
            <a:r>
              <a:rPr lang="en-US" sz="2400" b="1" dirty="0" smtClean="0">
                <a:latin typeface="Times New Roman" pitchFamily="18" charset="0"/>
                <a:cs typeface="Times New Roman" pitchFamily="18" charset="0"/>
              </a:rPr>
              <a:t>4. Population structure and regulation:</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The natural population structure of wildlife, with a large proportion of young individuals means a growing population of better reproductive potentiality.  </a:t>
            </a:r>
          </a:p>
          <a:p>
            <a:pPr algn="just"/>
            <a:r>
              <a:rPr lang="en-US" sz="2400" dirty="0" smtClean="0">
                <a:latin typeface="Times New Roman" pitchFamily="18" charset="0"/>
                <a:cs typeface="Times New Roman" pitchFamily="18" charset="0"/>
              </a:rPr>
              <a:t>On the other hand, populations with only few or less young individuals are unsafe, showing stress on reproductive potentiality of the population.  </a:t>
            </a:r>
          </a:p>
          <a:p>
            <a:pPr algn="just"/>
            <a:r>
              <a:rPr lang="en-US" sz="2400" dirty="0" smtClean="0">
                <a:latin typeface="Times New Roman" pitchFamily="18" charset="0"/>
                <a:cs typeface="Times New Roman" pitchFamily="18" charset="0"/>
              </a:rPr>
              <a:t>Further, the number of females under reproductive potentiality is also a major factor contributing to the growth rate of the population.</a:t>
            </a:r>
          </a:p>
          <a:p>
            <a:pPr algn="just"/>
            <a:r>
              <a:rPr lang="en-US" sz="2400" dirty="0" smtClean="0">
                <a:latin typeface="Times New Roman" pitchFamily="18" charset="0"/>
                <a:cs typeface="Times New Roman" pitchFamily="18" charset="0"/>
              </a:rPr>
              <a:t>When eco-requirements of the species concerned are satisfactorily met with, the growth rate of the population is expected to be at a satisfactory level.  </a:t>
            </a:r>
          </a:p>
          <a:p>
            <a:pPr algn="just"/>
            <a:endParaRPr lang="en-US" sz="2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algn="just"/>
            <a:r>
              <a:rPr lang="en-US" sz="2400" dirty="0" smtClean="0">
                <a:latin typeface="Times New Roman" pitchFamily="18" charset="0"/>
                <a:cs typeface="Times New Roman" pitchFamily="18" charset="0"/>
              </a:rPr>
              <a:t>On the other hand, when eco-requirements are not satisfactorily met with, reproductive potentiality of the population would be affected.  </a:t>
            </a:r>
          </a:p>
          <a:p>
            <a:pPr algn="just"/>
            <a:r>
              <a:rPr lang="en-US" sz="2400" dirty="0" smtClean="0">
                <a:latin typeface="Times New Roman" pitchFamily="18" charset="0"/>
                <a:cs typeface="Times New Roman" pitchFamily="18" charset="0"/>
              </a:rPr>
              <a:t>In a healthy population, individuals of all age groups are to be present.  </a:t>
            </a:r>
          </a:p>
          <a:p>
            <a:pPr algn="just"/>
            <a:r>
              <a:rPr lang="en-US" sz="2400" dirty="0" smtClean="0">
                <a:latin typeface="Times New Roman" pitchFamily="18" charset="0"/>
                <a:cs typeface="Times New Roman" pitchFamily="18" charset="0"/>
              </a:rPr>
              <a:t>For example, in a forest ecosystem, if recruitment is affected for any species of tree for a long time, that would be reflected on the sustenance of the ecosystem in the future.  </a:t>
            </a:r>
          </a:p>
          <a:p>
            <a:pPr algn="just"/>
            <a:r>
              <a:rPr lang="en-US" sz="2400" dirty="0" smtClean="0">
                <a:latin typeface="Times New Roman" pitchFamily="18" charset="0"/>
                <a:cs typeface="Times New Roman" pitchFamily="18" charset="0"/>
              </a:rPr>
              <a:t>On such instances, managerial intervention are essential to find out the reasons responsible for non-recruitment, and the problem is to be identified and eliminated so as to facilitate and maintain normal reproductive potentiality of the species of that tree from time to time. </a:t>
            </a:r>
            <a:endParaRPr lang="en-US" sz="2400" b="1"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buNone/>
            </a:pPr>
            <a:r>
              <a:rPr lang="en-US" sz="2400" b="1" dirty="0" smtClean="0">
                <a:latin typeface="Times New Roman" pitchFamily="18" charset="0"/>
                <a:cs typeface="Times New Roman" pitchFamily="18" charset="0"/>
              </a:rPr>
              <a:t>5. Wildlife stocking:</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When ever there is a problem in the reproductive status of the wild animals, proper management interruptions are required to provide essential eco-requirements of the species concerned, including food, water and shelter.  </a:t>
            </a:r>
          </a:p>
          <a:p>
            <a:pPr algn="just"/>
            <a:r>
              <a:rPr lang="en-US" sz="2400" dirty="0" smtClean="0">
                <a:latin typeface="Times New Roman" pitchFamily="18" charset="0"/>
                <a:cs typeface="Times New Roman" pitchFamily="18" charset="0"/>
              </a:rPr>
              <a:t>Adverse environmental conditions and presence of stressful situations in the habitat may affect the normal life of wildlife forms. </a:t>
            </a:r>
          </a:p>
          <a:p>
            <a:pPr algn="just"/>
            <a:r>
              <a:rPr lang="en-US" sz="2400" dirty="0" smtClean="0">
                <a:latin typeface="Times New Roman" pitchFamily="18" charset="0"/>
                <a:cs typeface="Times New Roman" pitchFamily="18" charset="0"/>
              </a:rPr>
              <a:t>Such adverse factors should be eliminated from the wildlife habitat for their normal </a:t>
            </a:r>
            <a:r>
              <a:rPr lang="en-US" sz="2400" dirty="0" err="1" smtClean="0">
                <a:latin typeface="Times New Roman" pitchFamily="18" charset="0"/>
                <a:cs typeface="Times New Roman" pitchFamily="18" charset="0"/>
              </a:rPr>
              <a:t>behavioural</a:t>
            </a:r>
            <a:r>
              <a:rPr lang="en-US" sz="2400" dirty="0" smtClean="0">
                <a:latin typeface="Times New Roman" pitchFamily="18" charset="0"/>
                <a:cs typeface="Times New Roman" pitchFamily="18" charset="0"/>
              </a:rPr>
              <a:t> activities, including movement patterns.  </a:t>
            </a:r>
          </a:p>
          <a:p>
            <a:pPr algn="just"/>
            <a:r>
              <a:rPr lang="en-US" sz="2400" dirty="0" smtClean="0">
                <a:latin typeface="Times New Roman" pitchFamily="18" charset="0"/>
                <a:cs typeface="Times New Roman" pitchFamily="18" charset="0"/>
              </a:rPr>
              <a:t>When </a:t>
            </a:r>
            <a:r>
              <a:rPr lang="en-US" sz="2400" dirty="0" err="1" smtClean="0">
                <a:latin typeface="Times New Roman" pitchFamily="18" charset="0"/>
                <a:cs typeface="Times New Roman" pitchFamily="18" charset="0"/>
              </a:rPr>
              <a:t>favourable</a:t>
            </a:r>
            <a:r>
              <a:rPr lang="en-US" sz="2400" dirty="0" smtClean="0">
                <a:latin typeface="Times New Roman" pitchFamily="18" charset="0"/>
                <a:cs typeface="Times New Roman" pitchFamily="18" charset="0"/>
              </a:rPr>
              <a:t> situations are established and if the nutritional requirements are met with satisfactorily, wildlife populations would increase in number. </a:t>
            </a:r>
            <a:endParaRPr lang="en-US" sz="2400" b="1" dirty="0" smtClean="0">
              <a:latin typeface="Times New Roman" pitchFamily="18" charset="0"/>
              <a:cs typeface="Times New Roman" pitchFamily="18" charset="0"/>
            </a:endParaRP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867400"/>
          </a:xfrm>
        </p:spPr>
        <p:txBody>
          <a:bodyPr>
            <a:normAutofit/>
          </a:bodyPr>
          <a:lstStyle/>
          <a:p>
            <a:pPr algn="just">
              <a:buNone/>
            </a:pPr>
            <a:r>
              <a:rPr lang="en-US" sz="2600" b="1" dirty="0" smtClean="0">
                <a:latin typeface="Times New Roman" pitchFamily="18" charset="0"/>
                <a:cs typeface="Times New Roman" pitchFamily="18" charset="0"/>
              </a:rPr>
              <a:t>6. Wildlife harvest:</a:t>
            </a:r>
            <a:r>
              <a:rPr lang="en-US" sz="26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If properly conserved and managed, many of the populations of wildlife in scientifically managed habitats would tend to increase, and if so, the populations growing above the carrying capacity can be culled.  </a:t>
            </a:r>
          </a:p>
          <a:p>
            <a:pPr algn="just"/>
            <a:r>
              <a:rPr lang="en-US" sz="2400" dirty="0" smtClean="0">
                <a:latin typeface="Times New Roman" pitchFamily="18" charset="0"/>
                <a:cs typeface="Times New Roman" pitchFamily="18" charset="0"/>
              </a:rPr>
              <a:t>As per the culling practice, populations in the natural habitats are to be retained at half the carrying capacity and those grow above that level are earmarked for extraction.</a:t>
            </a:r>
          </a:p>
          <a:p>
            <a:pPr algn="just"/>
            <a:r>
              <a:rPr lang="en-US" sz="2400" dirty="0" smtClean="0">
                <a:latin typeface="Times New Roman" pitchFamily="18" charset="0"/>
                <a:cs typeface="Times New Roman" pitchFamily="18" charset="0"/>
              </a:rPr>
              <a:t>Females of active reproductive potentiality and healthy males and young ones are not marked for culling. </a:t>
            </a:r>
          </a:p>
          <a:p>
            <a:pPr algn="just"/>
            <a:r>
              <a:rPr lang="en-US" sz="2400" dirty="0" smtClean="0">
                <a:latin typeface="Times New Roman" pitchFamily="18" charset="0"/>
                <a:cs typeface="Times New Roman" pitchFamily="18" charset="0"/>
              </a:rPr>
              <a:t>Only the older ones, particularly males are marked for culling . </a:t>
            </a:r>
          </a:p>
          <a:p>
            <a:pPr algn="just"/>
            <a:r>
              <a:rPr lang="en-US" sz="2400" dirty="0" smtClean="0">
                <a:latin typeface="Times New Roman" pitchFamily="18" charset="0"/>
                <a:cs typeface="Times New Roman" pitchFamily="18" charset="0"/>
              </a:rPr>
              <a:t>Wildlife can be harvested for their meat, feathers, tusk, horn and bones .</a:t>
            </a:r>
            <a:endParaRPr lang="en-US" sz="2400" b="1" dirty="0" smtClean="0">
              <a:latin typeface="Times New Roman" pitchFamily="18" charset="0"/>
              <a:cs typeface="Times New Roman" pitchFamily="18" charset="0"/>
            </a:endParaRP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lvl="0" algn="just"/>
            <a:r>
              <a:rPr lang="en-US" sz="2400" dirty="0">
                <a:latin typeface="Times New Roman" pitchFamily="18" charset="0"/>
                <a:cs typeface="Times New Roman" pitchFamily="18" charset="0"/>
              </a:rPr>
              <a:t>Various kinds of animals are associated with each of these settings, and their presence completes each community.  </a:t>
            </a:r>
          </a:p>
          <a:p>
            <a:pPr algn="just"/>
            <a:endParaRPr lang="en-US" sz="2400" dirty="0">
              <a:latin typeface="Times New Roman" pitchFamily="18" charset="0"/>
              <a:cs typeface="Times New Roman" pitchFamily="18" charset="0"/>
            </a:endParaRPr>
          </a:p>
          <a:p>
            <a:pPr lvl="0" algn="just"/>
            <a:r>
              <a:rPr lang="en-US" sz="2400" dirty="0">
                <a:latin typeface="Times New Roman" pitchFamily="18" charset="0"/>
                <a:cs typeface="Times New Roman" pitchFamily="18" charset="0"/>
              </a:rPr>
              <a:t>Ecosystems are modified by </a:t>
            </a:r>
            <a:r>
              <a:rPr lang="en-US" sz="2400" b="1" i="1" dirty="0">
                <a:latin typeface="Times New Roman" pitchFamily="18" charset="0"/>
                <a:cs typeface="Times New Roman" pitchFamily="18" charset="0"/>
              </a:rPr>
              <a:t>internal (natural) and external factors</a:t>
            </a:r>
            <a:r>
              <a:rPr lang="en-US" sz="2400" dirty="0">
                <a:latin typeface="Times New Roman" pitchFamily="18" charset="0"/>
                <a:cs typeface="Times New Roman" pitchFamily="18" charset="0"/>
              </a:rPr>
              <a:t>.  Both of these operate concurrently.  </a:t>
            </a:r>
          </a:p>
          <a:p>
            <a:pPr algn="just">
              <a:buNone/>
            </a:pPr>
            <a:r>
              <a:rPr lang="en-US" sz="2400" dirty="0">
                <a:latin typeface="Times New Roman" pitchFamily="18" charset="0"/>
                <a:cs typeface="Times New Roman" pitchFamily="18" charset="0"/>
              </a:rPr>
              <a:t> </a:t>
            </a:r>
          </a:p>
          <a:p>
            <a:pPr lvl="0" algn="just"/>
            <a:r>
              <a:rPr lang="en-US" sz="2400" dirty="0">
                <a:latin typeface="Times New Roman" pitchFamily="18" charset="0"/>
                <a:cs typeface="Times New Roman" pitchFamily="18" charset="0"/>
              </a:rPr>
              <a:t>Natural factors are </a:t>
            </a:r>
            <a:r>
              <a:rPr lang="en-US" sz="2400" i="1" dirty="0">
                <a:latin typeface="Times New Roman" pitchFamily="18" charset="0"/>
                <a:cs typeface="Times New Roman" pitchFamily="18" charset="0"/>
              </a:rPr>
              <a:t>aging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eg</a:t>
            </a:r>
            <a:r>
              <a:rPr lang="en-US" sz="2400" dirty="0">
                <a:latin typeface="Times New Roman" pitchFamily="18" charset="0"/>
                <a:cs typeface="Times New Roman" pitchFamily="18" charset="0"/>
              </a:rPr>
              <a:t>. seedlings gradually become mature forests through time), </a:t>
            </a:r>
            <a:r>
              <a:rPr lang="en-US" sz="2400" i="1" dirty="0">
                <a:latin typeface="Times New Roman" pitchFamily="18" charset="0"/>
                <a:cs typeface="Times New Roman" pitchFamily="18" charset="0"/>
              </a:rPr>
              <a:t>long term genetic responses of organisms to evolutionary adjustments in the community, floods, droughts </a:t>
            </a:r>
            <a:r>
              <a:rPr lang="en-US" sz="2400" dirty="0">
                <a:latin typeface="Times New Roman" pitchFamily="18" charset="0"/>
                <a:cs typeface="Times New Roman" pitchFamily="18" charset="0"/>
              </a:rPr>
              <a:t>and </a:t>
            </a:r>
            <a:r>
              <a:rPr lang="en-US" sz="2400" i="1" dirty="0">
                <a:latin typeface="Times New Roman" pitchFamily="18" charset="0"/>
                <a:cs typeface="Times New Roman" pitchFamily="18" charset="0"/>
              </a:rPr>
              <a:t>lightning</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Human-made factors are external factors affecting the community and ecosystem. </a:t>
            </a:r>
          </a:p>
          <a:p>
            <a:pPr lvl="0" algn="just"/>
            <a:endParaRPr lang="en-US" sz="2600" dirty="0">
              <a:latin typeface="Times New Roman" pitchFamily="18" charset="0"/>
              <a:cs typeface="Times New Roman" pitchFamily="18"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lvl="0" algn="just"/>
            <a:r>
              <a:rPr lang="en-US" sz="2400" i="1" dirty="0" smtClean="0">
                <a:latin typeface="Times New Roman" pitchFamily="18" charset="0"/>
                <a:cs typeface="Times New Roman" pitchFamily="18" charset="0"/>
              </a:rPr>
              <a:t>Soil </a:t>
            </a:r>
            <a:r>
              <a:rPr lang="en-US" sz="2400" i="1" dirty="0">
                <a:latin typeface="Times New Roman" pitchFamily="18" charset="0"/>
                <a:cs typeface="Times New Roman" pitchFamily="18" charset="0"/>
              </a:rPr>
              <a:t>formation (weathering)</a:t>
            </a:r>
            <a:r>
              <a:rPr lang="en-US" sz="2400" dirty="0">
                <a:latin typeface="Times New Roman" pitchFamily="18" charset="0"/>
                <a:cs typeface="Times New Roman" pitchFamily="18" charset="0"/>
              </a:rPr>
              <a:t> results from both internal factors such as the types of parent material and vegetation and external factors such as climate. </a:t>
            </a:r>
          </a:p>
          <a:p>
            <a:pPr lvl="0" algn="just"/>
            <a:r>
              <a:rPr lang="en-US" sz="2400" i="1" dirty="0" smtClean="0">
                <a:latin typeface="Times New Roman" pitchFamily="18" charset="0"/>
                <a:cs typeface="Times New Roman" pitchFamily="18" charset="0"/>
              </a:rPr>
              <a:t>Ecosystems </a:t>
            </a:r>
            <a:r>
              <a:rPr lang="en-US" sz="2400" i="1" dirty="0">
                <a:latin typeface="Times New Roman" pitchFamily="18" charset="0"/>
                <a:cs typeface="Times New Roman" pitchFamily="18" charset="0"/>
              </a:rPr>
              <a:t>can range in size </a:t>
            </a:r>
            <a:r>
              <a:rPr lang="en-US" sz="2400" dirty="0">
                <a:latin typeface="Times New Roman" pitchFamily="18" charset="0"/>
                <a:cs typeface="Times New Roman" pitchFamily="18" charset="0"/>
              </a:rPr>
              <a:t>from an area as small as a few square meters to much or all of the Earth (</a:t>
            </a:r>
            <a:r>
              <a:rPr lang="en-US" sz="2400" dirty="0" err="1">
                <a:latin typeface="Times New Roman" pitchFamily="18" charset="0"/>
                <a:cs typeface="Times New Roman" pitchFamily="18" charset="0"/>
              </a:rPr>
              <a:t>eg</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a desert spring to tidal zones</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lvl="0" algn="just"/>
            <a:r>
              <a:rPr lang="en-US" sz="2400" i="1" dirty="0" smtClean="0">
                <a:latin typeface="Times New Roman" pitchFamily="18" charset="0"/>
                <a:cs typeface="Times New Roman" pitchFamily="18" charset="0"/>
              </a:rPr>
              <a:t>Ponds</a:t>
            </a:r>
            <a:r>
              <a:rPr lang="en-US" sz="2400" i="1" dirty="0">
                <a:latin typeface="Times New Roman" pitchFamily="18" charset="0"/>
                <a:cs typeface="Times New Roman" pitchFamily="18" charset="0"/>
              </a:rPr>
              <a:t>, pastures and woodlots</a:t>
            </a:r>
            <a:r>
              <a:rPr lang="en-US" sz="2400" dirty="0">
                <a:latin typeface="Times New Roman" pitchFamily="18" charset="0"/>
                <a:cs typeface="Times New Roman" pitchFamily="18" charset="0"/>
              </a:rPr>
              <a:t> are small ecosystems</a:t>
            </a:r>
            <a:r>
              <a:rPr lang="en-US" sz="2400" dirty="0" smtClean="0">
                <a:latin typeface="Times New Roman" pitchFamily="18" charset="0"/>
                <a:cs typeface="Times New Roman" pitchFamily="18" charset="0"/>
              </a:rPr>
              <a:t>. The </a:t>
            </a:r>
            <a:r>
              <a:rPr lang="en-US" sz="2400" i="1" dirty="0">
                <a:latin typeface="Times New Roman" pitchFamily="18" charset="0"/>
                <a:cs typeface="Times New Roman" pitchFamily="18" charset="0"/>
              </a:rPr>
              <a:t>Amazon rain forest</a:t>
            </a:r>
            <a:r>
              <a:rPr lang="en-US" sz="2400" dirty="0">
                <a:latin typeface="Times New Roman" pitchFamily="18" charset="0"/>
                <a:cs typeface="Times New Roman" pitchFamily="18" charset="0"/>
              </a:rPr>
              <a:t> is an example of a large ecosystem.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The </a:t>
            </a:r>
            <a:r>
              <a:rPr lang="en-US" sz="2400" b="1" dirty="0">
                <a:latin typeface="Times New Roman" pitchFamily="18" charset="0"/>
                <a:cs typeface="Times New Roman" pitchFamily="18" charset="0"/>
              </a:rPr>
              <a:t>biosphere</a:t>
            </a:r>
            <a:r>
              <a:rPr lang="en-US" sz="2400" dirty="0">
                <a:latin typeface="Times New Roman" pitchFamily="18" charset="0"/>
                <a:cs typeface="Times New Roman" pitchFamily="18" charset="0"/>
              </a:rPr>
              <a:t>, the part of the Earth that extends from a few kilometers beneath the surface to few kilometers into the atmosphere, is a vast area where life sustains.  </a:t>
            </a:r>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lvl="0" algn="just"/>
            <a:endParaRPr lang="en-US"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lnSpcReduction="10000"/>
          </a:bodyPr>
          <a:lstStyle/>
          <a:p>
            <a:pPr lvl="0" algn="just"/>
            <a:r>
              <a:rPr lang="en-US" sz="2400" dirty="0">
                <a:latin typeface="Times New Roman" pitchFamily="18" charset="0"/>
                <a:cs typeface="Times New Roman" pitchFamily="18" charset="0"/>
              </a:rPr>
              <a:t>Each of the ecosystems has been influenced by human activities at various levels.  </a:t>
            </a:r>
            <a:endParaRPr lang="en-US" sz="2400" dirty="0" smtClean="0">
              <a:latin typeface="Times New Roman" pitchFamily="18" charset="0"/>
              <a:cs typeface="Times New Roman" pitchFamily="18" charset="0"/>
            </a:endParaRPr>
          </a:p>
          <a:p>
            <a:pPr lvl="0" algn="just"/>
            <a:r>
              <a:rPr lang="en-US" sz="2400" dirty="0" smtClean="0">
                <a:latin typeface="Times New Roman" pitchFamily="18" charset="0"/>
                <a:cs typeface="Times New Roman" pitchFamily="18" charset="0"/>
              </a:rPr>
              <a:t>Ecosystems </a:t>
            </a:r>
            <a:r>
              <a:rPr lang="en-US" sz="2400" dirty="0">
                <a:latin typeface="Times New Roman" pitchFamily="18" charset="0"/>
                <a:cs typeface="Times New Roman" pitchFamily="18" charset="0"/>
              </a:rPr>
              <a:t>are generally self-sustaining, but require external source of energy that almost comes from the </a:t>
            </a:r>
            <a:r>
              <a:rPr lang="en-US" sz="2400" dirty="0" smtClean="0">
                <a:latin typeface="Times New Roman" pitchFamily="18" charset="0"/>
                <a:cs typeface="Times New Roman" pitchFamily="18" charset="0"/>
              </a:rPr>
              <a:t>sun</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lvl="0" algn="just"/>
            <a:r>
              <a:rPr lang="en-US" sz="2400" dirty="0" smtClean="0">
                <a:latin typeface="Times New Roman" pitchFamily="18" charset="0"/>
                <a:cs typeface="Times New Roman" pitchFamily="18" charset="0"/>
              </a:rPr>
              <a:t>Some </a:t>
            </a:r>
            <a:r>
              <a:rPr lang="en-US" sz="2400" dirty="0">
                <a:latin typeface="Times New Roman" pitchFamily="18" charset="0"/>
                <a:cs typeface="Times New Roman" pitchFamily="18" charset="0"/>
              </a:rPr>
              <a:t>of the ecosystems require great time and effort for repair once they are degraded (</a:t>
            </a:r>
            <a:r>
              <a:rPr lang="en-US" sz="2400" dirty="0" err="1">
                <a:latin typeface="Times New Roman" pitchFamily="18" charset="0"/>
                <a:cs typeface="Times New Roman" pitchFamily="18" charset="0"/>
              </a:rPr>
              <a:t>eg</a:t>
            </a:r>
            <a:r>
              <a:rPr lang="en-US" sz="2400" dirty="0">
                <a:latin typeface="Times New Roman" pitchFamily="18" charset="0"/>
                <a:cs typeface="Times New Roman" pitchFamily="18" charset="0"/>
              </a:rPr>
              <a:t>. a climax vegetation zone).</a:t>
            </a:r>
          </a:p>
          <a:p>
            <a:pPr>
              <a:buNone/>
            </a:pPr>
            <a:endParaRPr lang="en-US" sz="2400" b="1" i="1" dirty="0" smtClean="0">
              <a:latin typeface="Times New Roman" pitchFamily="18" charset="0"/>
              <a:cs typeface="Times New Roman" pitchFamily="18" charset="0"/>
            </a:endParaRPr>
          </a:p>
          <a:p>
            <a:pPr algn="just">
              <a:buNone/>
            </a:pPr>
            <a:r>
              <a:rPr lang="en-US" sz="2400" b="1" i="1" dirty="0" smtClean="0">
                <a:latin typeface="Times New Roman" pitchFamily="18" charset="0"/>
                <a:cs typeface="Times New Roman" pitchFamily="18" charset="0"/>
              </a:rPr>
              <a:t>Ecological </a:t>
            </a:r>
            <a:r>
              <a:rPr lang="en-US" sz="2400" b="1" i="1" dirty="0">
                <a:latin typeface="Times New Roman" pitchFamily="18" charset="0"/>
                <a:cs typeface="Times New Roman" pitchFamily="18" charset="0"/>
              </a:rPr>
              <a:t>succession</a:t>
            </a:r>
          </a:p>
          <a:p>
            <a:pPr lvl="0" algn="just"/>
            <a:r>
              <a:rPr lang="en-US" sz="2400" dirty="0" smtClean="0">
                <a:latin typeface="Times New Roman" pitchFamily="18" charset="0"/>
                <a:cs typeface="Times New Roman" pitchFamily="18" charset="0"/>
              </a:rPr>
              <a:t>Natural </a:t>
            </a:r>
            <a:r>
              <a:rPr lang="en-US" sz="2400" dirty="0">
                <a:latin typeface="Times New Roman" pitchFamily="18" charset="0"/>
                <a:cs typeface="Times New Roman" pitchFamily="18" charset="0"/>
              </a:rPr>
              <a:t>communities show </a:t>
            </a:r>
            <a:r>
              <a:rPr lang="en-US" sz="2400" i="1" dirty="0">
                <a:latin typeface="Times New Roman" pitchFamily="18" charset="0"/>
                <a:cs typeface="Times New Roman" pitchFamily="18" charset="0"/>
              </a:rPr>
              <a:t>patterns of growth and developments in time and space</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lvl="0" algn="just"/>
            <a:r>
              <a:rPr lang="en-US" sz="2400" dirty="0" smtClean="0">
                <a:latin typeface="Times New Roman" pitchFamily="18" charset="0"/>
                <a:cs typeface="Times New Roman" pitchFamily="18" charset="0"/>
              </a:rPr>
              <a:t>Many </a:t>
            </a:r>
            <a:r>
              <a:rPr lang="en-US" sz="2400" dirty="0">
                <a:latin typeface="Times New Roman" pitchFamily="18" charset="0"/>
                <a:cs typeface="Times New Roman" pitchFamily="18" charset="0"/>
              </a:rPr>
              <a:t>features of communities clearly reflect the regional climate.</a:t>
            </a:r>
          </a:p>
          <a:p>
            <a:pPr lvl="0" algn="just"/>
            <a:r>
              <a:rPr lang="en-US" sz="2400" dirty="0">
                <a:latin typeface="Times New Roman" pitchFamily="18" charset="0"/>
                <a:cs typeface="Times New Roman" pitchFamily="18" charset="0"/>
              </a:rPr>
              <a:t>For example, shrubs that are separated by bare soil and that are arranged in a widely spaced, regular patterns are typical of desert conditions</a:t>
            </a:r>
            <a:r>
              <a:rPr lang="en-US" sz="2600" dirty="0">
                <a:latin typeface="Times New Roman" pitchFamily="18" charset="0"/>
                <a:cs typeface="Times New Roman" pitchFamily="18" charset="0"/>
              </a:rPr>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lvl="0" algn="just"/>
            <a:r>
              <a:rPr lang="en-US" sz="2400" dirty="0" smtClean="0">
                <a:latin typeface="Times New Roman" pitchFamily="18" charset="0"/>
                <a:cs typeface="Times New Roman" pitchFamily="18" charset="0"/>
              </a:rPr>
              <a:t>The species differ among desert communities, but their structural and physiological adaptations are alike (so are ecological equivalents).  </a:t>
            </a:r>
          </a:p>
          <a:p>
            <a:pPr lvl="0" algn="just"/>
            <a:r>
              <a:rPr lang="en-US" sz="2400" dirty="0" smtClean="0">
                <a:latin typeface="Times New Roman" pitchFamily="18" charset="0"/>
                <a:cs typeface="Times New Roman" pitchFamily="18" charset="0"/>
              </a:rPr>
              <a:t>In terms of time, the composition of natural communities is realized in a sequential process known as </a:t>
            </a:r>
            <a:r>
              <a:rPr lang="en-US" sz="2400" b="1" i="1" dirty="0" smtClean="0">
                <a:latin typeface="Times New Roman" pitchFamily="18" charset="0"/>
                <a:cs typeface="Times New Roman" pitchFamily="18" charset="0"/>
              </a:rPr>
              <a:t>ecological succession</a:t>
            </a:r>
            <a:r>
              <a:rPr lang="en-US" sz="2400" dirty="0" smtClean="0">
                <a:latin typeface="Times New Roman" pitchFamily="18" charset="0"/>
                <a:cs typeface="Times New Roman" pitchFamily="18" charset="0"/>
              </a:rPr>
              <a:t> or simply </a:t>
            </a:r>
            <a:r>
              <a:rPr lang="en-US" sz="2400" b="1" i="1" dirty="0" smtClean="0">
                <a:latin typeface="Times New Roman" pitchFamily="18" charset="0"/>
                <a:cs typeface="Times New Roman" pitchFamily="18" charset="0"/>
              </a:rPr>
              <a:t>succession</a:t>
            </a:r>
            <a:r>
              <a:rPr lang="en-US" sz="2400" dirty="0" smtClean="0">
                <a:latin typeface="Times New Roman" pitchFamily="18" charset="0"/>
                <a:cs typeface="Times New Roman" pitchFamily="18" charset="0"/>
              </a:rPr>
              <a:t>. </a:t>
            </a:r>
          </a:p>
          <a:p>
            <a:pPr algn="just"/>
            <a:endParaRPr lang="en-US" sz="2400" dirty="0" smtClean="0">
              <a:latin typeface="Times New Roman" pitchFamily="18" charset="0"/>
              <a:cs typeface="Times New Roman" pitchFamily="18" charset="0"/>
            </a:endParaRPr>
          </a:p>
          <a:p>
            <a:pPr lvl="0" algn="just"/>
            <a:r>
              <a:rPr lang="en-US" sz="2400" dirty="0" smtClean="0">
                <a:latin typeface="Times New Roman" pitchFamily="18" charset="0"/>
                <a:cs typeface="Times New Roman" pitchFamily="18" charset="0"/>
              </a:rPr>
              <a:t>A </a:t>
            </a:r>
            <a:r>
              <a:rPr lang="en-US" sz="2400" b="1" i="1" dirty="0" smtClean="0">
                <a:latin typeface="Times New Roman" pitchFamily="18" charset="0"/>
                <a:cs typeface="Times New Roman" pitchFamily="18" charset="0"/>
              </a:rPr>
              <a:t>pioneer community</a:t>
            </a:r>
            <a:r>
              <a:rPr lang="en-US" sz="2400" dirty="0" smtClean="0">
                <a:latin typeface="Times New Roman" pitchFamily="18" charset="0"/>
                <a:cs typeface="Times New Roman" pitchFamily="18" charset="0"/>
              </a:rPr>
              <a:t> is the first step in succession, and a </a:t>
            </a:r>
            <a:r>
              <a:rPr lang="en-US" sz="2400" b="1" i="1" dirty="0" smtClean="0">
                <a:latin typeface="Times New Roman" pitchFamily="18" charset="0"/>
                <a:cs typeface="Times New Roman" pitchFamily="18" charset="0"/>
              </a:rPr>
              <a:t>climax community</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is the final community in the sequence. </a:t>
            </a:r>
          </a:p>
          <a:p>
            <a:pPr algn="just"/>
            <a:r>
              <a:rPr lang="en-US" sz="2400" dirty="0" smtClean="0">
                <a:latin typeface="Times New Roman" pitchFamily="18" charset="0"/>
                <a:cs typeface="Times New Roman" pitchFamily="18" charset="0"/>
              </a:rPr>
              <a:t>Some kind of disturbance, whether natural (</a:t>
            </a:r>
            <a:r>
              <a:rPr lang="en-US" sz="2400" dirty="0" err="1"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a lightning fire, glacier, or volcanic eruption) or caused by humans (</a:t>
            </a:r>
            <a:r>
              <a:rPr lang="en-US" sz="2400" dirty="0" err="1"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plowing, lumbering, or grazing), initiates the development of a pioneer community on the exposed soil.  </a:t>
            </a:r>
          </a:p>
          <a:p>
            <a:pPr lvl="0" algn="just"/>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1143</TotalTime>
  <Words>3807</Words>
  <Application>Microsoft Office PowerPoint</Application>
  <PresentationFormat>On-screen Show (4:3)</PresentationFormat>
  <Paragraphs>312</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Mesele Yihune</dc:creator>
  <cp:lastModifiedBy>Mesele Yihune</cp:lastModifiedBy>
  <cp:revision>117</cp:revision>
  <dcterms:created xsi:type="dcterms:W3CDTF">2019-02-13T08:48:05Z</dcterms:created>
  <dcterms:modified xsi:type="dcterms:W3CDTF">2020-05-01T05:44:50Z</dcterms:modified>
</cp:coreProperties>
</file>