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31" r:id="rId49"/>
    <p:sldId id="332"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5" r:id="rId69"/>
    <p:sldId id="326" r:id="rId70"/>
    <p:sldId id="327" r:id="rId71"/>
    <p:sldId id="328" r:id="rId72"/>
    <p:sldId id="329" r:id="rId73"/>
    <p:sldId id="330" r:id="rId7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922F74-C2C9-4F4B-AB26-ABD260F0991D}"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9CD951-3EE8-480D-AF06-5F79B70825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922F74-C2C9-4F4B-AB26-ABD260F0991D}"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9CD951-3EE8-480D-AF06-5F79B70825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922F74-C2C9-4F4B-AB26-ABD260F0991D}"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9CD951-3EE8-480D-AF06-5F79B70825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922F74-C2C9-4F4B-AB26-ABD260F0991D}"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9CD951-3EE8-480D-AF06-5F79B70825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922F74-C2C9-4F4B-AB26-ABD260F0991D}"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9CD951-3EE8-480D-AF06-5F79B70825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922F74-C2C9-4F4B-AB26-ABD260F0991D}"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9CD951-3EE8-480D-AF06-5F79B70825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922F74-C2C9-4F4B-AB26-ABD260F0991D}" type="datetimeFigureOut">
              <a:rPr lang="en-US" smtClean="0"/>
              <a:pPr/>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9CD951-3EE8-480D-AF06-5F79B70825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922F74-C2C9-4F4B-AB26-ABD260F0991D}" type="datetimeFigureOut">
              <a:rPr lang="en-US" smtClean="0"/>
              <a:pPr/>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9CD951-3EE8-480D-AF06-5F79B70825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22F74-C2C9-4F4B-AB26-ABD260F0991D}" type="datetimeFigureOut">
              <a:rPr lang="en-US" smtClean="0"/>
              <a:pPr/>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9CD951-3EE8-480D-AF06-5F79B70825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922F74-C2C9-4F4B-AB26-ABD260F0991D}"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9CD951-3EE8-480D-AF06-5F79B70825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922F74-C2C9-4F4B-AB26-ABD260F0991D}"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9CD951-3EE8-480D-AF06-5F79B70825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922F74-C2C9-4F4B-AB26-ABD260F0991D}" type="datetimeFigureOut">
              <a:rPr lang="en-US" smtClean="0"/>
              <a:pPr/>
              <a:t>5/1/2020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9CD951-3EE8-480D-AF06-5F79B708259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92500"/>
          </a:bodyPr>
          <a:lstStyle/>
          <a:p>
            <a:pPr lvl="0" algn="ctr">
              <a:buNone/>
            </a:pPr>
            <a:r>
              <a:rPr lang="en-US" sz="2400" b="1" dirty="0" smtClean="0">
                <a:latin typeface="Times New Roman" pitchFamily="18" charset="0"/>
                <a:cs typeface="Times New Roman" pitchFamily="18" charset="0"/>
              </a:rPr>
              <a:t>3. DATA </a:t>
            </a:r>
            <a:r>
              <a:rPr lang="en-US" sz="2400" b="1" dirty="0">
                <a:latin typeface="Times New Roman" pitchFamily="18" charset="0"/>
                <a:cs typeface="Times New Roman" pitchFamily="18" charset="0"/>
              </a:rPr>
              <a:t>BASE OF WILDLIFE MANAGEMENT</a:t>
            </a:r>
            <a:endParaRPr lang="en-US" sz="2400" dirty="0">
              <a:latin typeface="Times New Roman" pitchFamily="18" charset="0"/>
              <a:cs typeface="Times New Roman" pitchFamily="18" charset="0"/>
            </a:endParaRPr>
          </a:p>
          <a:p>
            <a:pPr algn="just">
              <a:buNone/>
            </a:pPr>
            <a:r>
              <a:rPr lang="en-US" sz="2400" b="1" dirty="0" smtClean="0">
                <a:latin typeface="Times New Roman" pitchFamily="18" charset="0"/>
                <a:cs typeface="Times New Roman" pitchFamily="18" charset="0"/>
              </a:rPr>
              <a:t>3.1 </a:t>
            </a:r>
            <a:r>
              <a:rPr lang="en-US" sz="2600" b="1" dirty="0">
                <a:latin typeface="Times New Roman" pitchFamily="18" charset="0"/>
                <a:cs typeface="Times New Roman" pitchFamily="18" charset="0"/>
              </a:rPr>
              <a:t>The need for inventory and monitoring in wildlife management  </a:t>
            </a:r>
            <a:endParaRPr lang="en-US" sz="2600" dirty="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Regular monitoring the habitats of wildlife from time to time is required to understand the management problems and to analyze the effects of human impacts on wildlife and on the habitat.</a:t>
            </a:r>
          </a:p>
          <a:p>
            <a:pPr algn="just"/>
            <a:r>
              <a:rPr lang="en-US" sz="2600" dirty="0">
                <a:latin typeface="Times New Roman" pitchFamily="18" charset="0"/>
                <a:cs typeface="Times New Roman" pitchFamily="18" charset="0"/>
              </a:rPr>
              <a:t>Wildlife management involves controlling the number, distribution, and abundance of wildlife either directly by manipulating wildlife themselves or their habitat indirectly. </a:t>
            </a:r>
            <a:endParaRPr lang="en-US" sz="2600" dirty="0" smtClean="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Management </a:t>
            </a:r>
            <a:r>
              <a:rPr lang="en-US" sz="2600" dirty="0">
                <a:latin typeface="Times New Roman" pitchFamily="18" charset="0"/>
                <a:cs typeface="Times New Roman" pitchFamily="18" charset="0"/>
              </a:rPr>
              <a:t>decision such as liberalize hunting regulations, planting food patches or control -burn shrubs fields requires some knowledge of the target population and/ or of its habitat. </a:t>
            </a:r>
            <a:endParaRPr lang="en-US" sz="2600" dirty="0" smtClean="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Acquiring </a:t>
            </a:r>
            <a:r>
              <a:rPr lang="en-US" sz="2600" dirty="0">
                <a:latin typeface="Times New Roman" pitchFamily="18" charset="0"/>
                <a:cs typeface="Times New Roman" pitchFamily="18" charset="0"/>
              </a:rPr>
              <a:t>information necessary to make correct decisions is part of the wildlife manager’s job.</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marL="342900" lvl="2" indent="-342900" algn="just">
              <a:buNone/>
            </a:pPr>
            <a:r>
              <a:rPr lang="en-US" dirty="0" smtClean="0">
                <a:latin typeface="Times New Roman" pitchFamily="18" charset="0"/>
                <a:cs typeface="Times New Roman" pitchFamily="18" charset="0"/>
              </a:rPr>
              <a:t>b) </a:t>
            </a:r>
            <a:r>
              <a:rPr lang="en-US" b="1" dirty="0">
                <a:latin typeface="Times New Roman" pitchFamily="18" charset="0"/>
                <a:cs typeface="Times New Roman" pitchFamily="18" charset="0"/>
              </a:rPr>
              <a:t>The size and structure of </a:t>
            </a:r>
            <a:r>
              <a:rPr lang="en-US" b="1" dirty="0" smtClean="0">
                <a:latin typeface="Times New Roman" pitchFamily="18" charset="0"/>
                <a:cs typeface="Times New Roman" pitchFamily="18" charset="0"/>
              </a:rPr>
              <a:t>populations:</a:t>
            </a:r>
          </a:p>
          <a:p>
            <a:pPr marL="342900" lvl="2" indent="-342900"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study of population dynamics is essential for understanding the ecological status of a particular population within Park, </a:t>
            </a:r>
            <a:r>
              <a:rPr lang="en-US" dirty="0" smtClean="0">
                <a:latin typeface="Times New Roman" pitchFamily="18" charset="0"/>
                <a:cs typeface="Times New Roman" pitchFamily="18" charset="0"/>
              </a:rPr>
              <a:t>reserves </a:t>
            </a:r>
            <a:r>
              <a:rPr lang="en-US" dirty="0">
                <a:latin typeface="Times New Roman" pitchFamily="18" charset="0"/>
                <a:cs typeface="Times New Roman" pitchFamily="18" charset="0"/>
              </a:rPr>
              <a:t>as well as deciding on management and conservation polices. </a:t>
            </a:r>
            <a:endParaRPr lang="en-US" dirty="0" smtClean="0">
              <a:latin typeface="Times New Roman" pitchFamily="18" charset="0"/>
              <a:cs typeface="Times New Roman" pitchFamily="18" charset="0"/>
            </a:endParaRPr>
          </a:p>
          <a:p>
            <a:pPr marL="342900" lvl="2" indent="-342900" algn="just"/>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studies requires periodic estimates of the absolute size of population and of its </a:t>
            </a:r>
            <a:r>
              <a:rPr lang="en-US" b="1" dirty="0">
                <a:latin typeface="Times New Roman" pitchFamily="18" charset="0"/>
                <a:cs typeface="Times New Roman" pitchFamily="18" charset="0"/>
              </a:rPr>
              <a:t>age and sex structure</a:t>
            </a:r>
            <a:r>
              <a:rPr lang="en-US" dirty="0">
                <a:latin typeface="Times New Roman" pitchFamily="18" charset="0"/>
                <a:cs typeface="Times New Roman" pitchFamily="18" charset="0"/>
              </a:rPr>
              <a:t> (e.g. male ,female ratios, proportions of </a:t>
            </a:r>
            <a:r>
              <a:rPr lang="en-US" dirty="0" smtClean="0">
                <a:latin typeface="Times New Roman" pitchFamily="18" charset="0"/>
                <a:cs typeface="Times New Roman" pitchFamily="18" charset="0"/>
              </a:rPr>
              <a:t>calves</a:t>
            </a:r>
            <a:r>
              <a:rPr lang="en-US" dirty="0">
                <a:latin typeface="Times New Roman" pitchFamily="18" charset="0"/>
                <a:cs typeface="Times New Roman" pitchFamily="18" charset="0"/>
              </a:rPr>
              <a:t>, yearlings and sub adults</a:t>
            </a:r>
            <a:r>
              <a:rPr lang="en-US" dirty="0" smtClean="0">
                <a:latin typeface="Times New Roman" pitchFamily="18" charset="0"/>
                <a:cs typeface="Times New Roman" pitchFamily="18" charset="0"/>
              </a:rPr>
              <a:t>).</a:t>
            </a:r>
          </a:p>
          <a:p>
            <a:pPr marL="342900" lvl="2" indent="-342900" algn="just">
              <a:buNone/>
            </a:pPr>
            <a:r>
              <a:rPr lang="en-US" dirty="0" smtClean="0">
                <a:latin typeface="Times New Roman" pitchFamily="18" charset="0"/>
                <a:cs typeface="Times New Roman" pitchFamily="18" charset="0"/>
              </a:rPr>
              <a:t>c) </a:t>
            </a:r>
            <a:r>
              <a:rPr lang="en-US" b="1" dirty="0">
                <a:latin typeface="Times New Roman" pitchFamily="18" charset="0"/>
                <a:cs typeface="Times New Roman" pitchFamily="18" charset="0"/>
              </a:rPr>
              <a:t>Distribution and </a:t>
            </a:r>
            <a:r>
              <a:rPr lang="en-US" b="1" dirty="0" smtClean="0">
                <a:latin typeface="Times New Roman" pitchFamily="18" charset="0"/>
                <a:cs typeface="Times New Roman" pitchFamily="18" charset="0"/>
              </a:rPr>
              <a:t>movement:</a:t>
            </a:r>
          </a:p>
          <a:p>
            <a:pPr marL="342900" lvl="2" indent="-342900" algn="just"/>
            <a:r>
              <a:rPr lang="en-US" dirty="0" smtClean="0">
                <a:latin typeface="Times New Roman" pitchFamily="18" charset="0"/>
                <a:cs typeface="Times New Roman" pitchFamily="18" charset="0"/>
              </a:rPr>
              <a:t>data </a:t>
            </a:r>
            <a:r>
              <a:rPr lang="en-US" dirty="0">
                <a:latin typeface="Times New Roman" pitchFamily="18" charset="0"/>
                <a:cs typeface="Times New Roman" pitchFamily="18" charset="0"/>
              </a:rPr>
              <a:t>on seasonal patterns of movement, and vegetation type utilizations are necessary to identify key grazing and watering areas as well as migratory routes and areas of high species density and diversity.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342900" lvl="2" indent="-342900" algn="just"/>
            <a:r>
              <a:rPr lang="en-US" dirty="0">
                <a:latin typeface="Times New Roman" pitchFamily="18" charset="0"/>
                <a:cs typeface="Times New Roman" pitchFamily="18" charset="0"/>
              </a:rPr>
              <a:t>This information is used to define the boundaries of new park and to define alteration of existing boundaries. </a:t>
            </a:r>
            <a:endParaRPr lang="en-US" dirty="0" smtClean="0">
              <a:latin typeface="Times New Roman" pitchFamily="18" charset="0"/>
              <a:cs typeface="Times New Roman" pitchFamily="18" charset="0"/>
            </a:endParaRPr>
          </a:p>
          <a:p>
            <a:pPr marL="342900" lvl="2" indent="-342900" algn="just"/>
            <a:r>
              <a:rPr lang="en-US" dirty="0" smtClean="0">
                <a:latin typeface="Times New Roman" pitchFamily="18" charset="0"/>
                <a:cs typeface="Times New Roman" pitchFamily="18" charset="0"/>
              </a:rPr>
              <a:t>Also </a:t>
            </a:r>
            <a:r>
              <a:rPr lang="en-US" dirty="0">
                <a:latin typeface="Times New Roman" pitchFamily="18" charset="0"/>
                <a:cs typeface="Times New Roman" pitchFamily="18" charset="0"/>
              </a:rPr>
              <a:t>important for the development of tourist areas. </a:t>
            </a:r>
            <a:endParaRPr lang="en-US" dirty="0" smtClean="0">
              <a:latin typeface="Times New Roman" pitchFamily="18" charset="0"/>
              <a:cs typeface="Times New Roman" pitchFamily="18" charset="0"/>
            </a:endParaRPr>
          </a:p>
          <a:p>
            <a:pPr marL="342900" lvl="2" indent="-342900" algn="just"/>
            <a:r>
              <a:rPr lang="en-US" dirty="0" smtClean="0">
                <a:latin typeface="Times New Roman" pitchFamily="18" charset="0"/>
                <a:cs typeface="Times New Roman" pitchFamily="18" charset="0"/>
              </a:rPr>
              <a:t>Detailed </a:t>
            </a:r>
            <a:r>
              <a:rPr lang="en-US" dirty="0">
                <a:latin typeface="Times New Roman" pitchFamily="18" charset="0"/>
                <a:cs typeface="Times New Roman" pitchFamily="18" charset="0"/>
              </a:rPr>
              <a:t>studies of habitat utilization overlap and competition requires very precise information of this type. </a:t>
            </a:r>
            <a:endParaRPr lang="en-US" dirty="0" smtClean="0">
              <a:latin typeface="Times New Roman" pitchFamily="18" charset="0"/>
              <a:cs typeface="Times New Roman" pitchFamily="18" charset="0"/>
            </a:endParaRPr>
          </a:p>
          <a:p>
            <a:pPr marL="342900" lvl="2" indent="-342900" algn="just">
              <a:buNone/>
            </a:pPr>
            <a:endParaRPr lang="en-US" dirty="0">
              <a:latin typeface="Times New Roman" pitchFamily="18" charset="0"/>
              <a:cs typeface="Times New Roman" pitchFamily="18" charset="0"/>
            </a:endParaRPr>
          </a:p>
          <a:p>
            <a:pPr algn="just">
              <a:buNone/>
            </a:pPr>
            <a:r>
              <a:rPr lang="en-US" sz="2400" b="1" dirty="0" smtClean="0">
                <a:latin typeface="Times New Roman" pitchFamily="18" charset="0"/>
                <a:cs typeface="Times New Roman" pitchFamily="18" charset="0"/>
              </a:rPr>
              <a:t>Techniques/methods </a:t>
            </a:r>
            <a:r>
              <a:rPr lang="en-US" sz="2400" b="1" dirty="0">
                <a:latin typeface="Times New Roman" pitchFamily="18" charset="0"/>
                <a:cs typeface="Times New Roman" pitchFamily="18" charset="0"/>
              </a:rPr>
              <a:t>of censusing wildlife </a:t>
            </a:r>
            <a:r>
              <a:rPr lang="en-US" sz="2400" b="1" dirty="0" smtClean="0">
                <a:latin typeface="Times New Roman" pitchFamily="18" charset="0"/>
                <a:cs typeface="Times New Roman" pitchFamily="18" charset="0"/>
              </a:rPr>
              <a:t>population</a:t>
            </a:r>
            <a:endParaRPr lang="en-US" sz="2400"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Census   </a:t>
            </a:r>
            <a:r>
              <a:rPr lang="en-US" sz="2400" dirty="0">
                <a:latin typeface="Times New Roman" pitchFamily="18" charset="0"/>
                <a:cs typeface="Times New Roman" pitchFamily="18" charset="0"/>
              </a:rPr>
              <a:t>is a total or sample count of wildlife population of a species in an area.</a:t>
            </a:r>
          </a:p>
          <a:p>
            <a:pPr algn="just"/>
            <a:r>
              <a:rPr lang="en-US" sz="2400" b="1" dirty="0">
                <a:latin typeface="Times New Roman" pitchFamily="18" charset="0"/>
                <a:cs typeface="Times New Roman" pitchFamily="18" charset="0"/>
              </a:rPr>
              <a:t>Census zone </a:t>
            </a:r>
            <a:r>
              <a:rPr lang="en-US" sz="2400" dirty="0">
                <a:latin typeface="Times New Roman" pitchFamily="18" charset="0"/>
                <a:cs typeface="Times New Roman" pitchFamily="18" charset="0"/>
              </a:rPr>
              <a:t>is the whole area (E.g., National Parks, Game reserves, cattle ranches or the whole study area) in the wildlife population to be estimated.</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10000"/>
          </a:bodyPr>
          <a:lstStyle/>
          <a:p>
            <a:pPr algn="just"/>
            <a:r>
              <a:rPr lang="en-US" sz="2600" b="1" dirty="0" smtClean="0">
                <a:latin typeface="Times New Roman" pitchFamily="18" charset="0"/>
                <a:cs typeface="Times New Roman" pitchFamily="18" charset="0"/>
              </a:rPr>
              <a:t>Sample zone</a:t>
            </a:r>
            <a:r>
              <a:rPr lang="en-US" sz="2600" dirty="0" smtClean="0">
                <a:latin typeface="Times New Roman" pitchFamily="18" charset="0"/>
                <a:cs typeface="Times New Roman" pitchFamily="18" charset="0"/>
              </a:rPr>
              <a:t> is the portion of the census zone</a:t>
            </a:r>
          </a:p>
          <a:p>
            <a:pPr algn="just"/>
            <a:r>
              <a:rPr lang="en-US" sz="2600" b="1" dirty="0" smtClean="0">
                <a:latin typeface="Times New Roman" pitchFamily="18" charset="0"/>
                <a:cs typeface="Times New Roman" pitchFamily="18" charset="0"/>
              </a:rPr>
              <a:t>Sample unit</a:t>
            </a:r>
            <a:r>
              <a:rPr lang="en-US" sz="2600" dirty="0" smtClean="0">
                <a:latin typeface="Times New Roman" pitchFamily="18" charset="0"/>
                <a:cs typeface="Times New Roman" pitchFamily="18" charset="0"/>
              </a:rPr>
              <a:t> is a number of which is chosen at random to be searched</a:t>
            </a:r>
          </a:p>
          <a:p>
            <a:pPr algn="just"/>
            <a:r>
              <a:rPr lang="en-US" sz="2600" b="1" dirty="0" smtClean="0">
                <a:latin typeface="Times New Roman" pitchFamily="18" charset="0"/>
                <a:cs typeface="Times New Roman" pitchFamily="18" charset="0"/>
              </a:rPr>
              <a:t>Population total </a:t>
            </a:r>
            <a:r>
              <a:rPr lang="en-US" sz="2600" dirty="0" smtClean="0">
                <a:latin typeface="Times New Roman" pitchFamily="18" charset="0"/>
                <a:cs typeface="Times New Roman" pitchFamily="18" charset="0"/>
              </a:rPr>
              <a:t>is the number of wildlife population of a sample unit.</a:t>
            </a:r>
          </a:p>
          <a:p>
            <a:pPr algn="just">
              <a:buFont typeface="Wingdings" pitchFamily="2" charset="2"/>
              <a:buChar char="q"/>
            </a:pPr>
            <a:r>
              <a:rPr lang="en-US" sz="2600" b="1" dirty="0">
                <a:solidFill>
                  <a:srgbClr val="FF0000"/>
                </a:solidFill>
                <a:latin typeface="Times New Roman" pitchFamily="18" charset="0"/>
                <a:cs typeface="Times New Roman" pitchFamily="18" charset="0"/>
              </a:rPr>
              <a:t>Total count   </a:t>
            </a:r>
            <a:r>
              <a:rPr lang="en-US" sz="2600" dirty="0">
                <a:latin typeface="Times New Roman" pitchFamily="18" charset="0"/>
                <a:cs typeface="Times New Roman" pitchFamily="18" charset="0"/>
              </a:rPr>
              <a:t>in total count the whole population of a species in </a:t>
            </a:r>
            <a:r>
              <a:rPr lang="en-US" sz="2600" dirty="0" smtClean="0">
                <a:latin typeface="Times New Roman" pitchFamily="18" charset="0"/>
                <a:cs typeface="Times New Roman" pitchFamily="18" charset="0"/>
              </a:rPr>
              <a:t>an area </a:t>
            </a:r>
            <a:r>
              <a:rPr lang="en-US" sz="2600" dirty="0">
                <a:latin typeface="Times New Roman" pitchFamily="18" charset="0"/>
                <a:cs typeface="Times New Roman" pitchFamily="18" charset="0"/>
              </a:rPr>
              <a:t>is counted.</a:t>
            </a:r>
          </a:p>
          <a:p>
            <a:pPr algn="just"/>
            <a:r>
              <a:rPr lang="en-US" sz="2600" dirty="0" smtClean="0">
                <a:latin typeface="Times New Roman" pitchFamily="18" charset="0"/>
                <a:cs typeface="Times New Roman" pitchFamily="18" charset="0"/>
              </a:rPr>
              <a:t>Good </a:t>
            </a:r>
            <a:r>
              <a:rPr lang="en-US" sz="2600" dirty="0">
                <a:latin typeface="Times New Roman" pitchFamily="18" charset="0"/>
                <a:cs typeface="Times New Roman" pitchFamily="18" charset="0"/>
              </a:rPr>
              <a:t>for counting conspicuous larger mammals </a:t>
            </a:r>
          </a:p>
          <a:p>
            <a:pPr algn="just">
              <a:buNone/>
            </a:pPr>
            <a:r>
              <a:rPr lang="en-US" sz="2600" b="1" dirty="0">
                <a:latin typeface="Times New Roman" pitchFamily="18" charset="0"/>
                <a:cs typeface="Times New Roman" pitchFamily="18" charset="0"/>
              </a:rPr>
              <a:t>Advantage</a:t>
            </a:r>
            <a:endParaRPr lang="en-US" sz="2600" dirty="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Provides </a:t>
            </a:r>
            <a:r>
              <a:rPr lang="en-US" sz="2600" dirty="0">
                <a:latin typeface="Times New Roman" pitchFamily="18" charset="0"/>
                <a:cs typeface="Times New Roman" pitchFamily="18" charset="0"/>
              </a:rPr>
              <a:t>account of all individuals and information on distribution</a:t>
            </a:r>
          </a:p>
          <a:p>
            <a:pPr algn="just"/>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Data </a:t>
            </a:r>
            <a:r>
              <a:rPr lang="en-US" sz="2600" dirty="0">
                <a:latin typeface="Times New Roman" pitchFamily="18" charset="0"/>
                <a:cs typeface="Times New Roman" pitchFamily="18" charset="0"/>
              </a:rPr>
              <a:t>on age and sex structure can be collected at the sometime.</a:t>
            </a:r>
          </a:p>
          <a:p>
            <a:pPr algn="just">
              <a:buNone/>
            </a:pPr>
            <a:r>
              <a:rPr lang="en-US" sz="2600" b="1" dirty="0">
                <a:latin typeface="Times New Roman" pitchFamily="18" charset="0"/>
                <a:cs typeface="Times New Roman" pitchFamily="18" charset="0"/>
              </a:rPr>
              <a:t>Disadvantage</a:t>
            </a:r>
            <a:endParaRPr lang="en-US" sz="2600" dirty="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Impractical for larger areas, difficult to cover larger areas</a:t>
            </a:r>
          </a:p>
          <a:p>
            <a:pPr algn="just"/>
            <a:r>
              <a:rPr lang="en-US" sz="2600" dirty="0" smtClean="0">
                <a:latin typeface="Times New Roman" pitchFamily="18" charset="0"/>
                <a:cs typeface="Times New Roman" pitchFamily="18" charset="0"/>
              </a:rPr>
              <a:t>Difficult </a:t>
            </a:r>
            <a:r>
              <a:rPr lang="en-US" sz="2600" dirty="0">
                <a:latin typeface="Times New Roman" pitchFamily="18" charset="0"/>
                <a:cs typeface="Times New Roman" pitchFamily="18" charset="0"/>
              </a:rPr>
              <a:t>to assess whether individuals have been missed or counted twice</a:t>
            </a:r>
          </a:p>
          <a:p>
            <a:pPr algn="just"/>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a:buFont typeface="Wingdings" pitchFamily="2" charset="2"/>
              <a:buChar char="q"/>
            </a:pPr>
            <a:r>
              <a:rPr lang="en-US" sz="2400" b="1" dirty="0">
                <a:solidFill>
                  <a:srgbClr val="FF0000"/>
                </a:solidFill>
                <a:latin typeface="Times New Roman" pitchFamily="18" charset="0"/>
                <a:cs typeface="Times New Roman" pitchFamily="18" charset="0"/>
              </a:rPr>
              <a:t>Sample count   </a:t>
            </a:r>
            <a:r>
              <a:rPr lang="en-US" sz="2400" dirty="0">
                <a:latin typeface="Times New Roman" pitchFamily="18" charset="0"/>
                <a:cs typeface="Times New Roman" pitchFamily="18" charset="0"/>
              </a:rPr>
              <a:t>a portion of the total area is counted to estimate a number of </a:t>
            </a:r>
            <a:r>
              <a:rPr lang="en-US" sz="2400" dirty="0" smtClean="0">
                <a:latin typeface="Times New Roman" pitchFamily="18" charset="0"/>
                <a:cs typeface="Times New Roman" pitchFamily="18" charset="0"/>
              </a:rPr>
              <a:t>populations   </a:t>
            </a:r>
            <a:r>
              <a:rPr lang="en-US" sz="2400" dirty="0">
                <a:latin typeface="Times New Roman" pitchFamily="18" charset="0"/>
                <a:cs typeface="Times New Roman" pitchFamily="18" charset="0"/>
              </a:rPr>
              <a:t>of a species of an area (only part of an </a:t>
            </a:r>
            <a:r>
              <a:rPr lang="en-US" sz="2400" dirty="0" smtClean="0">
                <a:latin typeface="Times New Roman" pitchFamily="18" charset="0"/>
                <a:cs typeface="Times New Roman" pitchFamily="18" charset="0"/>
              </a:rPr>
              <a:t>area </a:t>
            </a:r>
            <a:r>
              <a:rPr lang="en-US" sz="2400" dirty="0">
                <a:latin typeface="Times New Roman" pitchFamily="18" charset="0"/>
                <a:cs typeface="Times New Roman" pitchFamily="18" charset="0"/>
              </a:rPr>
              <a:t>is searched for wildlife</a:t>
            </a:r>
            <a:r>
              <a:rPr lang="en-US" sz="2400" dirty="0" smtClean="0">
                <a:latin typeface="Times New Roman" pitchFamily="18" charset="0"/>
                <a:cs typeface="Times New Roman" pitchFamily="18" charset="0"/>
              </a:rPr>
              <a:t>).</a:t>
            </a:r>
          </a:p>
          <a:p>
            <a:pPr algn="just">
              <a:buNone/>
            </a:pPr>
            <a:endParaRPr lang="en-US" sz="2400" dirty="0">
              <a:latin typeface="Times New Roman" pitchFamily="18" charset="0"/>
              <a:cs typeface="Times New Roman" pitchFamily="18" charset="0"/>
            </a:endParaRPr>
          </a:p>
          <a:p>
            <a:pPr algn="just">
              <a:buNone/>
            </a:pPr>
            <a:r>
              <a:rPr lang="en-US" sz="2400" b="1" dirty="0">
                <a:latin typeface="Times New Roman" pitchFamily="18" charset="0"/>
                <a:cs typeface="Times New Roman" pitchFamily="18" charset="0"/>
              </a:rPr>
              <a:t>3.2.1 Direct count method</a:t>
            </a:r>
            <a:endParaRPr lang="en-US" sz="2400" dirty="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 Ground sample count include counting on foot and from vehicle</a:t>
            </a:r>
          </a:p>
          <a:p>
            <a:pPr algn="just">
              <a:buNone/>
            </a:pPr>
            <a:r>
              <a:rPr lang="en-US" sz="2400" dirty="0" smtClean="0">
                <a:latin typeface="Times New Roman" pitchFamily="18" charset="0"/>
                <a:cs typeface="Times New Roman" pitchFamily="18" charset="0"/>
              </a:rPr>
              <a:t>b</a:t>
            </a:r>
            <a:r>
              <a:rPr lang="en-US" sz="2400" dirty="0">
                <a:latin typeface="Times New Roman" pitchFamily="18" charset="0"/>
                <a:cs typeface="Times New Roman" pitchFamily="18" charset="0"/>
              </a:rPr>
              <a:t>) Aerial sample, count counting of wild animals from aircraft</a:t>
            </a:r>
          </a:p>
          <a:p>
            <a:pPr algn="just"/>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fundamental for counting larger </a:t>
            </a:r>
            <a:r>
              <a:rPr lang="en-US" sz="2400" dirty="0" smtClean="0">
                <a:latin typeface="Times New Roman" pitchFamily="18" charset="0"/>
                <a:cs typeface="Times New Roman" pitchFamily="18" charset="0"/>
              </a:rPr>
              <a:t>mammals.</a:t>
            </a:r>
          </a:p>
          <a:p>
            <a:pPr>
              <a:buNone/>
            </a:pPr>
            <a:endParaRPr lang="en-US" sz="2400" b="1" dirty="0" smtClean="0"/>
          </a:p>
          <a:p>
            <a:pPr algn="just">
              <a:buNone/>
            </a:pPr>
            <a:r>
              <a:rPr lang="en-US" sz="2400" b="1" dirty="0" smtClean="0">
                <a:latin typeface="Times New Roman" pitchFamily="18" charset="0"/>
                <a:cs typeface="Times New Roman" pitchFamily="18" charset="0"/>
              </a:rPr>
              <a:t>3.2.2 Indirect count Method</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Majority of the wildlife observations is based on indirect evidences of animals in their natural habitats.</a:t>
            </a:r>
            <a:endParaRPr lang="en-US" sz="2400" dirty="0">
              <a:latin typeface="Times New Roman" pitchFamily="18" charset="0"/>
              <a:cs typeface="Times New Roman" pitchFamily="18" charset="0"/>
            </a:endParaRPr>
          </a:p>
          <a:p>
            <a:pPr algn="just">
              <a:buNone/>
            </a:pPr>
            <a:endParaRPr lang="en-US" sz="2400" b="1" dirty="0" smtClean="0">
              <a:latin typeface="Times New Roman" pitchFamily="18" charset="0"/>
              <a:cs typeface="Times New Roman" pitchFamily="18" charset="0"/>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r>
              <a:rPr lang="en-US" sz="2400" dirty="0" smtClean="0">
                <a:latin typeface="Times New Roman" pitchFamily="18" charset="0"/>
                <a:cs typeface="Times New Roman" pitchFamily="18" charset="0"/>
              </a:rPr>
              <a:t>Only </a:t>
            </a:r>
            <a:r>
              <a:rPr lang="en-US" sz="2400" dirty="0">
                <a:latin typeface="Times New Roman" pitchFamily="18" charset="0"/>
                <a:cs typeface="Times New Roman" pitchFamily="18" charset="0"/>
              </a:rPr>
              <a:t>rarely that we may get sufficient data by direct observations in the wild.</a:t>
            </a:r>
          </a:p>
          <a:p>
            <a:pPr algn="just"/>
            <a:r>
              <a:rPr lang="en-US" sz="2400" dirty="0">
                <a:latin typeface="Times New Roman" pitchFamily="18" charset="0"/>
                <a:cs typeface="Times New Roman" pitchFamily="18" charset="0"/>
              </a:rPr>
              <a:t>Tracks /Spores/ Footprints</a:t>
            </a:r>
          </a:p>
          <a:p>
            <a:pPr algn="just"/>
            <a:r>
              <a:rPr lang="en-US" sz="2400" dirty="0">
                <a:latin typeface="Times New Roman" pitchFamily="18" charset="0"/>
                <a:cs typeface="Times New Roman" pitchFamily="18" charset="0"/>
              </a:rPr>
              <a:t>Droppings/Fecal/ pellets</a:t>
            </a:r>
          </a:p>
          <a:p>
            <a:pPr algn="just"/>
            <a:r>
              <a:rPr lang="en-US" sz="2400" dirty="0">
                <a:latin typeface="Times New Roman" pitchFamily="18" charset="0"/>
                <a:cs typeface="Times New Roman" pitchFamily="18" charset="0"/>
              </a:rPr>
              <a:t>Diggings/burrows</a:t>
            </a:r>
          </a:p>
          <a:p>
            <a:pPr algn="just"/>
            <a:r>
              <a:rPr lang="en-US" sz="2400" dirty="0">
                <a:latin typeface="Times New Roman" pitchFamily="18" charset="0"/>
                <a:cs typeface="Times New Roman" pitchFamily="18" charset="0"/>
              </a:rPr>
              <a:t>Calls/Vocalization, Feeding sign, nest counting</a:t>
            </a:r>
          </a:p>
          <a:p>
            <a:pPr marL="342900" lvl="4" indent="-342900">
              <a:buNone/>
            </a:pPr>
            <a:endParaRPr lang="en-US" b="1" dirty="0" smtClean="0"/>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marL="342900" lvl="4" indent="-342900">
              <a:buNone/>
            </a:pPr>
            <a:r>
              <a:rPr lang="en-US" sz="2400" b="1" dirty="0" smtClean="0">
                <a:latin typeface="Times New Roman" pitchFamily="18" charset="0"/>
                <a:cs typeface="Times New Roman" pitchFamily="18" charset="0"/>
              </a:rPr>
              <a:t>A. Population Estimation</a:t>
            </a:r>
          </a:p>
          <a:p>
            <a:pPr marL="457200" indent="-457200">
              <a:buAutoNum type="arabicPeriod"/>
            </a:pPr>
            <a:r>
              <a:rPr lang="en-US" sz="2400" b="1" dirty="0" smtClean="0">
                <a:latin typeface="Times New Roman" pitchFamily="18" charset="0"/>
                <a:cs typeface="Times New Roman" pitchFamily="18" charset="0"/>
              </a:rPr>
              <a:t>Line-transect </a:t>
            </a:r>
            <a:r>
              <a:rPr lang="en-US" sz="2400" b="1" dirty="0">
                <a:latin typeface="Times New Roman" pitchFamily="18" charset="0"/>
                <a:cs typeface="Times New Roman" pitchFamily="18" charset="0"/>
              </a:rPr>
              <a:t>count</a:t>
            </a:r>
            <a:r>
              <a:rPr lang="en-US" sz="2400" b="1" dirty="0" smtClean="0">
                <a:latin typeface="Times New Roman" pitchFamily="18" charset="0"/>
                <a:cs typeface="Times New Roman" pitchFamily="18" charset="0"/>
              </a:rPr>
              <a:t>:</a:t>
            </a:r>
          </a:p>
          <a:p>
            <a:pPr lvl="0" algn="just"/>
            <a:r>
              <a:rPr lang="en-US" sz="2400" dirty="0" smtClean="0">
                <a:latin typeface="Times New Roman" pitchFamily="18" charset="0"/>
                <a:cs typeface="Times New Roman" pitchFamily="18" charset="0"/>
              </a:rPr>
              <a:t>This is one of the most widely used methods in wildlife census.  </a:t>
            </a:r>
          </a:p>
          <a:p>
            <a:pPr lvl="0" algn="just"/>
            <a:r>
              <a:rPr lang="en-US" sz="2400" dirty="0" smtClean="0">
                <a:latin typeface="Times New Roman" pitchFamily="18" charset="0"/>
                <a:cs typeface="Times New Roman" pitchFamily="18" charset="0"/>
              </a:rPr>
              <a:t>During this process, the investigators have to fix the study transects, consisting of fixed length (</a:t>
            </a:r>
            <a:r>
              <a:rPr lang="en-US" sz="2400" dirty="0" err="1"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1 km, 2 km, 4 km, 5 km, etc) and width (</a:t>
            </a:r>
            <a:r>
              <a:rPr lang="en-US" sz="2400" dirty="0" err="1"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1 m, 5 m, 10 m, 50 m, 100 m on both sides of the transect), based on the habitat type and the animal to be observed.</a:t>
            </a:r>
          </a:p>
          <a:p>
            <a:pPr algn="just"/>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If the study animal is small in size, transect width should be small, so as to make a close observation. </a:t>
            </a:r>
          </a:p>
          <a:p>
            <a:pPr algn="just"/>
            <a:r>
              <a:rPr lang="en-US" sz="2400" dirty="0" smtClean="0">
                <a:latin typeface="Times New Roman" pitchFamily="18" charset="0"/>
                <a:cs typeface="Times New Roman" pitchFamily="18" charset="0"/>
              </a:rPr>
              <a:t>On the other hand, if the study organism is large in size, transect width should be large enough to expect at least few of the organisms within the transect coverage. </a:t>
            </a:r>
          </a:p>
          <a:p>
            <a:pPr marL="457200" indent="-457200">
              <a:buNone/>
            </a:pPr>
            <a:endParaRPr lang="en-US" sz="2400" b="1" dirty="0" smtClean="0">
              <a:latin typeface="Times New Roman" pitchFamily="18" charset="0"/>
              <a:cs typeface="Times New Roman" pitchFamily="18" charset="0"/>
            </a:endParaRPr>
          </a:p>
          <a:p>
            <a:pPr marL="457200" indent="-457200">
              <a:buNone/>
            </a:pPr>
            <a:endParaRPr lang="en-US" sz="2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lgn="just"/>
            <a:r>
              <a:rPr lang="en-US" sz="2400" dirty="0" smtClean="0">
                <a:latin typeface="Times New Roman" pitchFamily="18" charset="0"/>
                <a:cs typeface="Times New Roman" pitchFamily="18" charset="0"/>
              </a:rPr>
              <a:t>Several transects are to be observed, so as to make a better coverage of the area.  </a:t>
            </a:r>
          </a:p>
          <a:p>
            <a:pPr algn="just"/>
            <a:r>
              <a:rPr lang="en-US" sz="2400" dirty="0" smtClean="0">
                <a:latin typeface="Times New Roman" pitchFamily="18" charset="0"/>
                <a:cs typeface="Times New Roman" pitchFamily="18" charset="0"/>
              </a:rPr>
              <a:t>Random selection of transect is the ideal so as to eliminate bias. </a:t>
            </a:r>
          </a:p>
          <a:p>
            <a:pPr algn="just"/>
            <a:r>
              <a:rPr lang="en-US" sz="2400" dirty="0" smtClean="0">
                <a:latin typeface="Times New Roman" pitchFamily="18" charset="0"/>
                <a:cs typeface="Times New Roman" pitchFamily="18" charset="0"/>
              </a:rPr>
              <a:t> For example, roadside or a lakeside transect alone may result in biased data.</a:t>
            </a:r>
          </a:p>
          <a:p>
            <a:pPr algn="just"/>
            <a:r>
              <a:rPr lang="en-US" sz="2400" dirty="0" smtClean="0">
                <a:latin typeface="Times New Roman" pitchFamily="18" charset="0"/>
                <a:cs typeface="Times New Roman" pitchFamily="18" charset="0"/>
              </a:rPr>
              <a:t>During counting, in addition to the total number of individuals, sex and age categories are to be recognized.  </a:t>
            </a:r>
          </a:p>
          <a:p>
            <a:pPr algn="just"/>
            <a:r>
              <a:rPr lang="en-US" sz="2400" dirty="0" smtClean="0">
                <a:latin typeface="Times New Roman" pitchFamily="18" charset="0"/>
                <a:cs typeface="Times New Roman" pitchFamily="18" charset="0"/>
              </a:rPr>
              <a:t>Individual identification, herd/troupe identity is also useful to arrive at conclusions on populations/herd size, etc. </a:t>
            </a:r>
            <a:endParaRPr lang="en-US" sz="2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a:buNone/>
            </a:pPr>
            <a:r>
              <a:rPr lang="en-US" sz="2400" b="1" dirty="0" smtClean="0">
                <a:latin typeface="Times New Roman" pitchFamily="18" charset="0"/>
                <a:cs typeface="Times New Roman" pitchFamily="18" charset="0"/>
              </a:rPr>
              <a:t>2. Pellet count:</a:t>
            </a:r>
            <a:r>
              <a:rPr lang="en-US" sz="2400" dirty="0" smtClean="0">
                <a:latin typeface="Times New Roman" pitchFamily="18" charset="0"/>
                <a:cs typeface="Times New Roman" pitchFamily="18" charset="0"/>
              </a:rPr>
              <a:t> Pellets are animal droppings.  </a:t>
            </a:r>
          </a:p>
          <a:p>
            <a:pPr algn="just"/>
            <a:r>
              <a:rPr lang="en-US" sz="2400" dirty="0" smtClean="0">
                <a:latin typeface="Times New Roman" pitchFamily="18" charset="0"/>
                <a:cs typeface="Times New Roman" pitchFamily="18" charset="0"/>
              </a:rPr>
              <a:t>Each species of animal has its own specific type of pellets/droppings, which can easily be identified by an experienced Wildlife Ecologist/Wildlife Biologist.  </a:t>
            </a:r>
          </a:p>
          <a:p>
            <a:pPr algn="just"/>
            <a:r>
              <a:rPr lang="en-US" sz="2400" dirty="0" smtClean="0">
                <a:latin typeface="Times New Roman" pitchFamily="18" charset="0"/>
                <a:cs typeface="Times New Roman" pitchFamily="18" charset="0"/>
              </a:rPr>
              <a:t>Each species of animal has its own average rate of defecation, every day. </a:t>
            </a:r>
          </a:p>
          <a:p>
            <a:pPr algn="just"/>
            <a:r>
              <a:rPr lang="en-US" sz="2400" dirty="0" smtClean="0">
                <a:latin typeface="Times New Roman" pitchFamily="18" charset="0"/>
                <a:cs typeface="Times New Roman" pitchFamily="18" charset="0"/>
              </a:rPr>
              <a:t>If new pellets in the study transects are counted systematically, one can easily come to know the approximate density of the wildlife populations.</a:t>
            </a:r>
          </a:p>
          <a:p>
            <a:pPr algn="just">
              <a:buNone/>
            </a:pPr>
            <a:r>
              <a:rPr lang="en-US" sz="2400" b="1" dirty="0" smtClean="0">
                <a:latin typeface="Times New Roman" pitchFamily="18" charset="0"/>
                <a:cs typeface="Times New Roman" pitchFamily="18" charset="0"/>
              </a:rPr>
              <a:t>3. Minimum Number Alive Method:</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This is one of the most commonly used methods for assessing rodent populations in the study area.  </a:t>
            </a:r>
          </a:p>
          <a:p>
            <a:pPr algn="just"/>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lnSpc>
                <a:spcPct val="150000"/>
              </a:lnSpc>
              <a:spcBef>
                <a:spcPts val="0"/>
              </a:spcBef>
            </a:pPr>
            <a:r>
              <a:rPr lang="en-US" sz="2400" dirty="0" smtClean="0">
                <a:latin typeface="Times New Roman" pitchFamily="18" charset="0"/>
                <a:cs typeface="Times New Roman" pitchFamily="18" charset="0"/>
              </a:rPr>
              <a:t>If the investigators trap rodents using suitable traps, baited with a preferred food for few weeks, it can be assumed that there is equal chance for all individuals of them to be trapped on any of the trapping days.  </a:t>
            </a:r>
          </a:p>
          <a:p>
            <a:pPr algn="just">
              <a:lnSpc>
                <a:spcPct val="150000"/>
              </a:lnSpc>
              <a:spcBef>
                <a:spcPts val="0"/>
              </a:spcBef>
            </a:pPr>
            <a:r>
              <a:rPr lang="en-US" sz="2400" dirty="0" smtClean="0">
                <a:latin typeface="Times New Roman" pitchFamily="18" charset="0"/>
                <a:cs typeface="Times New Roman" pitchFamily="18" charset="0"/>
              </a:rPr>
              <a:t>If all individuals trapped are marked and released, new individuals trapped every day can be counted, until the last few</a:t>
            </a:r>
          </a:p>
          <a:p>
            <a:pPr algn="just">
              <a:lnSpc>
                <a:spcPct val="150000"/>
              </a:lnSpc>
              <a:spcBef>
                <a:spcPts val="0"/>
              </a:spcBef>
              <a:buNone/>
            </a:pPr>
            <a:r>
              <a:rPr lang="en-US" sz="2400" dirty="0" smtClean="0">
                <a:latin typeface="Times New Roman" pitchFamily="18" charset="0"/>
                <a:cs typeface="Times New Roman" pitchFamily="18" charset="0"/>
              </a:rPr>
              <a:t>    trapping days, when no more new individuals are available for trapping in the area as shown in the table below.  </a:t>
            </a:r>
          </a:p>
          <a:p>
            <a:pPr algn="just">
              <a:lnSpc>
                <a:spcPct val="150000"/>
              </a:lnSpc>
              <a:spcBef>
                <a:spcPts val="0"/>
              </a:spcBef>
            </a:pPr>
            <a:r>
              <a:rPr lang="en-US" sz="2400" dirty="0" smtClean="0">
                <a:latin typeface="Times New Roman" pitchFamily="18" charset="0"/>
                <a:cs typeface="Times New Roman" pitchFamily="18" charset="0"/>
              </a:rPr>
              <a:t>The assumption is that all individuals of the species in the area are trapped and counted in the group of ‘new capture’.</a:t>
            </a:r>
          </a:p>
          <a:p>
            <a:pPr algn="just">
              <a:lnSpc>
                <a:spcPct val="150000"/>
              </a:lnSpc>
              <a:spcBef>
                <a:spcPts val="0"/>
              </a:spcBef>
              <a:buNone/>
            </a:pPr>
            <a:endParaRPr lang="en-US" sz="24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381000"/>
          <a:ext cx="8229600" cy="49377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marL="0" marR="57150" algn="just">
                        <a:lnSpc>
                          <a:spcPct val="150000"/>
                        </a:lnSpc>
                        <a:spcBef>
                          <a:spcPts val="0"/>
                        </a:spcBef>
                        <a:spcAft>
                          <a:spcPts val="0"/>
                        </a:spcAft>
                      </a:pPr>
                      <a:r>
                        <a:rPr lang="en-US" sz="1800" dirty="0" smtClean="0">
                          <a:latin typeface="Times New Roman" pitchFamily="18" charset="0"/>
                          <a:ea typeface="Times New Roman"/>
                          <a:cs typeface="Times New Roman" pitchFamily="18" charset="0"/>
                        </a:rPr>
                        <a:t>Trapping session</a:t>
                      </a:r>
                      <a:endParaRPr lang="en-US" sz="1800" dirty="0">
                        <a:latin typeface="Times New Roman" pitchFamily="18" charset="0"/>
                        <a:ea typeface="Times New Roman"/>
                        <a:cs typeface="Times New Roman" pitchFamily="18" charset="0"/>
                      </a:endParaRP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Capture</a:t>
                      </a: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New capture</a:t>
                      </a:r>
                    </a:p>
                  </a:txBody>
                  <a:tcPr marL="68580" marR="68580" marT="0" marB="0"/>
                </a:tc>
                <a:tc>
                  <a:txBody>
                    <a:bodyPr/>
                    <a:lstStyle/>
                    <a:p>
                      <a:pPr marL="0" marR="57150" algn="just">
                        <a:lnSpc>
                          <a:spcPct val="150000"/>
                        </a:lnSpc>
                        <a:spcBef>
                          <a:spcPts val="0"/>
                        </a:spcBef>
                        <a:spcAft>
                          <a:spcPts val="0"/>
                        </a:spcAft>
                      </a:pPr>
                      <a:r>
                        <a:rPr lang="en-US" sz="1800" dirty="0">
                          <a:latin typeface="Times New Roman" pitchFamily="18" charset="0"/>
                          <a:ea typeface="Times New Roman"/>
                          <a:cs typeface="Times New Roman" pitchFamily="18" charset="0"/>
                        </a:rPr>
                        <a:t>Marked and released</a:t>
                      </a:r>
                    </a:p>
                  </a:txBody>
                  <a:tcPr marL="68580" marR="68580" marT="0" marB="0"/>
                </a:tc>
              </a:tr>
              <a:tr h="370840">
                <a:tc>
                  <a:txBody>
                    <a:bodyPr/>
                    <a:lstStyle/>
                    <a:p>
                      <a:pPr marL="0" marR="57150" algn="just">
                        <a:lnSpc>
                          <a:spcPct val="150000"/>
                        </a:lnSpc>
                        <a:spcBef>
                          <a:spcPts val="0"/>
                        </a:spcBef>
                        <a:spcAft>
                          <a:spcPts val="0"/>
                        </a:spcAft>
                      </a:pPr>
                      <a:r>
                        <a:rPr lang="en-US" sz="1800" dirty="0">
                          <a:latin typeface="Times New Roman" pitchFamily="18" charset="0"/>
                          <a:ea typeface="Times New Roman"/>
                          <a:cs typeface="Times New Roman" pitchFamily="18" charset="0"/>
                        </a:rPr>
                        <a:t>Week 1</a:t>
                      </a: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75</a:t>
                      </a: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75</a:t>
                      </a:r>
                    </a:p>
                  </a:txBody>
                  <a:tcPr marL="68580" marR="68580" marT="0" marB="0"/>
                </a:tc>
                <a:tc>
                  <a:txBody>
                    <a:bodyPr/>
                    <a:lstStyle/>
                    <a:p>
                      <a:pPr marL="0" marR="57150" algn="just">
                        <a:lnSpc>
                          <a:spcPct val="150000"/>
                        </a:lnSpc>
                        <a:spcBef>
                          <a:spcPts val="0"/>
                        </a:spcBef>
                        <a:spcAft>
                          <a:spcPts val="0"/>
                        </a:spcAft>
                      </a:pPr>
                      <a:r>
                        <a:rPr lang="en-US" sz="1800" dirty="0">
                          <a:latin typeface="Times New Roman" pitchFamily="18" charset="0"/>
                          <a:ea typeface="Times New Roman"/>
                          <a:cs typeface="Times New Roman" pitchFamily="18" charset="0"/>
                        </a:rPr>
                        <a:t>0</a:t>
                      </a:r>
                    </a:p>
                  </a:txBody>
                  <a:tcPr marL="68580" marR="68580" marT="0" marB="0"/>
                </a:tc>
              </a:tr>
              <a:tr h="370840">
                <a:tc>
                  <a:txBody>
                    <a:bodyPr/>
                    <a:lstStyle/>
                    <a:p>
                      <a:pPr marL="0" marR="57150" algn="just">
                        <a:lnSpc>
                          <a:spcPct val="150000"/>
                        </a:lnSpc>
                        <a:spcBef>
                          <a:spcPts val="0"/>
                        </a:spcBef>
                        <a:spcAft>
                          <a:spcPts val="0"/>
                        </a:spcAft>
                      </a:pPr>
                      <a:r>
                        <a:rPr lang="en-US" sz="1800" dirty="0">
                          <a:latin typeface="Times New Roman" pitchFamily="18" charset="0"/>
                          <a:ea typeface="Times New Roman"/>
                          <a:cs typeface="Times New Roman" pitchFamily="18" charset="0"/>
                        </a:rPr>
                        <a:t>Week 2</a:t>
                      </a:r>
                    </a:p>
                  </a:txBody>
                  <a:tcPr marL="68580" marR="68580" marT="0" marB="0"/>
                </a:tc>
                <a:tc>
                  <a:txBody>
                    <a:bodyPr/>
                    <a:lstStyle/>
                    <a:p>
                      <a:pPr marL="0" marR="57150" algn="just">
                        <a:lnSpc>
                          <a:spcPct val="150000"/>
                        </a:lnSpc>
                        <a:spcBef>
                          <a:spcPts val="0"/>
                        </a:spcBef>
                        <a:spcAft>
                          <a:spcPts val="0"/>
                        </a:spcAft>
                      </a:pPr>
                      <a:r>
                        <a:rPr lang="en-US" sz="1800" dirty="0">
                          <a:latin typeface="Times New Roman" pitchFamily="18" charset="0"/>
                          <a:ea typeface="Times New Roman"/>
                          <a:cs typeface="Times New Roman" pitchFamily="18" charset="0"/>
                        </a:rPr>
                        <a:t>85</a:t>
                      </a: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60</a:t>
                      </a: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25</a:t>
                      </a:r>
                    </a:p>
                  </a:txBody>
                  <a:tcPr marL="68580" marR="68580" marT="0" marB="0"/>
                </a:tc>
              </a:tr>
              <a:tr h="370840">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Week 3</a:t>
                      </a:r>
                    </a:p>
                  </a:txBody>
                  <a:tcPr marL="68580" marR="68580" marT="0" marB="0"/>
                </a:tc>
                <a:tc>
                  <a:txBody>
                    <a:bodyPr/>
                    <a:lstStyle/>
                    <a:p>
                      <a:pPr marL="0" marR="57150" algn="just">
                        <a:lnSpc>
                          <a:spcPct val="150000"/>
                        </a:lnSpc>
                        <a:spcBef>
                          <a:spcPts val="0"/>
                        </a:spcBef>
                        <a:spcAft>
                          <a:spcPts val="0"/>
                        </a:spcAft>
                      </a:pPr>
                      <a:r>
                        <a:rPr lang="en-US" sz="1800" dirty="0" smtClean="0">
                          <a:latin typeface="Times New Roman" pitchFamily="18" charset="0"/>
                          <a:ea typeface="Times New Roman"/>
                          <a:cs typeface="Times New Roman" pitchFamily="18" charset="0"/>
                        </a:rPr>
                        <a:t>90</a:t>
                      </a:r>
                      <a:endParaRPr lang="en-US" sz="1800" dirty="0">
                        <a:latin typeface="Times New Roman" pitchFamily="18" charset="0"/>
                        <a:ea typeface="Times New Roman"/>
                        <a:cs typeface="Times New Roman" pitchFamily="18" charset="0"/>
                      </a:endParaRP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45</a:t>
                      </a: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45</a:t>
                      </a:r>
                    </a:p>
                  </a:txBody>
                  <a:tcPr marL="68580" marR="68580" marT="0" marB="0"/>
                </a:tc>
              </a:tr>
              <a:tr h="370840">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Week 4</a:t>
                      </a:r>
                    </a:p>
                  </a:txBody>
                  <a:tcPr marL="68580" marR="68580" marT="0" marB="0"/>
                </a:tc>
                <a:tc>
                  <a:txBody>
                    <a:bodyPr/>
                    <a:lstStyle/>
                    <a:p>
                      <a:pPr marL="0" marR="57150" algn="just">
                        <a:lnSpc>
                          <a:spcPct val="150000"/>
                        </a:lnSpc>
                        <a:spcBef>
                          <a:spcPts val="0"/>
                        </a:spcBef>
                        <a:spcAft>
                          <a:spcPts val="0"/>
                        </a:spcAft>
                      </a:pPr>
                      <a:r>
                        <a:rPr lang="en-US" sz="1800" dirty="0">
                          <a:latin typeface="Times New Roman" pitchFamily="18" charset="0"/>
                          <a:ea typeface="Times New Roman"/>
                          <a:cs typeface="Times New Roman" pitchFamily="18" charset="0"/>
                        </a:rPr>
                        <a:t>95</a:t>
                      </a: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40</a:t>
                      </a: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55</a:t>
                      </a:r>
                    </a:p>
                  </a:txBody>
                  <a:tcPr marL="68580" marR="68580" marT="0" marB="0"/>
                </a:tc>
              </a:tr>
              <a:tr h="370840">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Week 5</a:t>
                      </a: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90</a:t>
                      </a: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40</a:t>
                      </a: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50</a:t>
                      </a:r>
                    </a:p>
                  </a:txBody>
                  <a:tcPr marL="68580" marR="68580" marT="0" marB="0"/>
                </a:tc>
              </a:tr>
              <a:tr h="370840">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Week 6</a:t>
                      </a:r>
                    </a:p>
                  </a:txBody>
                  <a:tcPr marL="68580" marR="68580" marT="0" marB="0"/>
                </a:tc>
                <a:tc>
                  <a:txBody>
                    <a:bodyPr/>
                    <a:lstStyle/>
                    <a:p>
                      <a:pPr marL="0" marR="57150" algn="just">
                        <a:lnSpc>
                          <a:spcPct val="150000"/>
                        </a:lnSpc>
                        <a:spcBef>
                          <a:spcPts val="0"/>
                        </a:spcBef>
                        <a:spcAft>
                          <a:spcPts val="0"/>
                        </a:spcAft>
                      </a:pPr>
                      <a:r>
                        <a:rPr lang="en-US" sz="1800" dirty="0">
                          <a:latin typeface="Times New Roman" pitchFamily="18" charset="0"/>
                          <a:ea typeface="Times New Roman"/>
                          <a:cs typeface="Times New Roman" pitchFamily="18" charset="0"/>
                        </a:rPr>
                        <a:t>85</a:t>
                      </a: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35</a:t>
                      </a: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50</a:t>
                      </a:r>
                    </a:p>
                  </a:txBody>
                  <a:tcPr marL="68580" marR="68580" marT="0" marB="0"/>
                </a:tc>
              </a:tr>
              <a:tr h="370840">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Week 7</a:t>
                      </a:r>
                    </a:p>
                  </a:txBody>
                  <a:tcPr marL="68580" marR="68580" marT="0" marB="0"/>
                </a:tc>
                <a:tc>
                  <a:txBody>
                    <a:bodyPr/>
                    <a:lstStyle/>
                    <a:p>
                      <a:pPr marL="0" marR="57150" algn="just">
                        <a:lnSpc>
                          <a:spcPct val="150000"/>
                        </a:lnSpc>
                        <a:spcBef>
                          <a:spcPts val="0"/>
                        </a:spcBef>
                        <a:spcAft>
                          <a:spcPts val="0"/>
                        </a:spcAft>
                      </a:pPr>
                      <a:r>
                        <a:rPr lang="en-US" sz="1800" dirty="0">
                          <a:latin typeface="Times New Roman" pitchFamily="18" charset="0"/>
                          <a:ea typeface="Times New Roman"/>
                          <a:cs typeface="Times New Roman" pitchFamily="18" charset="0"/>
                        </a:rPr>
                        <a:t>70</a:t>
                      </a:r>
                    </a:p>
                  </a:txBody>
                  <a:tcPr marL="68580" marR="68580" marT="0" marB="0"/>
                </a:tc>
                <a:tc>
                  <a:txBody>
                    <a:bodyPr/>
                    <a:lstStyle/>
                    <a:p>
                      <a:pPr marL="0" marR="57150" algn="just">
                        <a:lnSpc>
                          <a:spcPct val="150000"/>
                        </a:lnSpc>
                        <a:spcBef>
                          <a:spcPts val="0"/>
                        </a:spcBef>
                        <a:spcAft>
                          <a:spcPts val="0"/>
                        </a:spcAft>
                      </a:pPr>
                      <a:r>
                        <a:rPr lang="en-US" sz="1800" dirty="0">
                          <a:latin typeface="Times New Roman" pitchFamily="18" charset="0"/>
                          <a:ea typeface="Times New Roman"/>
                          <a:cs typeface="Times New Roman" pitchFamily="18" charset="0"/>
                        </a:rPr>
                        <a:t>5</a:t>
                      </a:r>
                    </a:p>
                  </a:txBody>
                  <a:tcPr marL="68580" marR="68580" marT="0" marB="0"/>
                </a:tc>
                <a:tc>
                  <a:txBody>
                    <a:bodyPr/>
                    <a:lstStyle/>
                    <a:p>
                      <a:pPr marL="0" marR="57150" algn="just">
                        <a:lnSpc>
                          <a:spcPct val="150000"/>
                        </a:lnSpc>
                        <a:spcBef>
                          <a:spcPts val="0"/>
                        </a:spcBef>
                        <a:spcAft>
                          <a:spcPts val="0"/>
                        </a:spcAft>
                      </a:pPr>
                      <a:r>
                        <a:rPr lang="en-US" sz="1800" dirty="0">
                          <a:latin typeface="Times New Roman" pitchFamily="18" charset="0"/>
                          <a:ea typeface="Times New Roman"/>
                          <a:cs typeface="Times New Roman" pitchFamily="18" charset="0"/>
                        </a:rPr>
                        <a:t>65</a:t>
                      </a:r>
                    </a:p>
                  </a:txBody>
                  <a:tcPr marL="68580" marR="68580" marT="0" marB="0"/>
                </a:tc>
              </a:tr>
              <a:tr h="370840">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Week 8</a:t>
                      </a: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75</a:t>
                      </a: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0</a:t>
                      </a:r>
                    </a:p>
                  </a:txBody>
                  <a:tcPr marL="68580" marR="68580" marT="0" marB="0"/>
                </a:tc>
                <a:tc>
                  <a:txBody>
                    <a:bodyPr/>
                    <a:lstStyle/>
                    <a:p>
                      <a:pPr marL="0" marR="57150" algn="just">
                        <a:lnSpc>
                          <a:spcPct val="150000"/>
                        </a:lnSpc>
                        <a:spcBef>
                          <a:spcPts val="0"/>
                        </a:spcBef>
                        <a:spcAft>
                          <a:spcPts val="0"/>
                        </a:spcAft>
                      </a:pPr>
                      <a:r>
                        <a:rPr lang="en-US" sz="1800" dirty="0">
                          <a:latin typeface="Times New Roman" pitchFamily="18" charset="0"/>
                          <a:ea typeface="Times New Roman"/>
                          <a:cs typeface="Times New Roman" pitchFamily="18" charset="0"/>
                        </a:rPr>
                        <a:t>75</a:t>
                      </a:r>
                    </a:p>
                  </a:txBody>
                  <a:tcPr marL="68580" marR="68580" marT="0" marB="0"/>
                </a:tc>
              </a:tr>
              <a:tr h="370840">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Week 9</a:t>
                      </a:r>
                    </a:p>
                  </a:txBody>
                  <a:tcPr marL="68580" marR="68580" marT="0" marB="0"/>
                </a:tc>
                <a:tc>
                  <a:txBody>
                    <a:bodyPr/>
                    <a:lstStyle/>
                    <a:p>
                      <a:pPr marL="0" marR="57150" algn="just">
                        <a:lnSpc>
                          <a:spcPct val="150000"/>
                        </a:lnSpc>
                        <a:spcBef>
                          <a:spcPts val="0"/>
                        </a:spcBef>
                        <a:spcAft>
                          <a:spcPts val="0"/>
                        </a:spcAft>
                      </a:pPr>
                      <a:r>
                        <a:rPr lang="en-US" sz="1800">
                          <a:latin typeface="Times New Roman" pitchFamily="18" charset="0"/>
                          <a:ea typeface="Times New Roman"/>
                          <a:cs typeface="Times New Roman" pitchFamily="18" charset="0"/>
                        </a:rPr>
                        <a:t>68</a:t>
                      </a:r>
                    </a:p>
                  </a:txBody>
                  <a:tcPr marL="68580" marR="68580" marT="0" marB="0"/>
                </a:tc>
                <a:tc>
                  <a:txBody>
                    <a:bodyPr/>
                    <a:lstStyle/>
                    <a:p>
                      <a:pPr marL="0" marR="57150" algn="just">
                        <a:lnSpc>
                          <a:spcPct val="150000"/>
                        </a:lnSpc>
                        <a:spcBef>
                          <a:spcPts val="0"/>
                        </a:spcBef>
                        <a:spcAft>
                          <a:spcPts val="0"/>
                        </a:spcAft>
                      </a:pPr>
                      <a:r>
                        <a:rPr lang="en-US" sz="1800" dirty="0">
                          <a:latin typeface="Times New Roman" pitchFamily="18" charset="0"/>
                          <a:ea typeface="Times New Roman"/>
                          <a:cs typeface="Times New Roman" pitchFamily="18" charset="0"/>
                        </a:rPr>
                        <a:t>0</a:t>
                      </a:r>
                    </a:p>
                  </a:txBody>
                  <a:tcPr marL="68580" marR="68580" marT="0" marB="0"/>
                </a:tc>
                <a:tc>
                  <a:txBody>
                    <a:bodyPr/>
                    <a:lstStyle/>
                    <a:p>
                      <a:pPr marL="0" marR="57150" algn="just">
                        <a:lnSpc>
                          <a:spcPct val="150000"/>
                        </a:lnSpc>
                        <a:spcBef>
                          <a:spcPts val="0"/>
                        </a:spcBef>
                        <a:spcAft>
                          <a:spcPts val="0"/>
                        </a:spcAft>
                      </a:pPr>
                      <a:r>
                        <a:rPr lang="en-US" sz="1800" dirty="0">
                          <a:latin typeface="Times New Roman" pitchFamily="18" charset="0"/>
                          <a:ea typeface="Times New Roman"/>
                          <a:cs typeface="Times New Roman" pitchFamily="18" charset="0"/>
                        </a:rPr>
                        <a:t>68</a:t>
                      </a:r>
                    </a:p>
                  </a:txBody>
                  <a:tcPr marL="68580" marR="68580" marT="0" marB="0"/>
                </a:tc>
              </a:tr>
              <a:tr h="370840">
                <a:tc>
                  <a:txBody>
                    <a:bodyPr/>
                    <a:lstStyle/>
                    <a:p>
                      <a:pPr marL="0" marR="57150" algn="just">
                        <a:lnSpc>
                          <a:spcPct val="150000"/>
                        </a:lnSpc>
                        <a:spcBef>
                          <a:spcPts val="0"/>
                        </a:spcBef>
                        <a:spcAft>
                          <a:spcPts val="0"/>
                        </a:spcAft>
                      </a:pPr>
                      <a:r>
                        <a:rPr lang="en-US" sz="1800" dirty="0">
                          <a:latin typeface="Times New Roman" pitchFamily="18" charset="0"/>
                          <a:ea typeface="Times New Roman"/>
                          <a:cs typeface="Times New Roman" pitchFamily="18" charset="0"/>
                        </a:rPr>
                        <a:t>Total New</a:t>
                      </a:r>
                    </a:p>
                  </a:txBody>
                  <a:tcPr marL="68580" marR="68580" marT="0" marB="0"/>
                </a:tc>
                <a:tc>
                  <a:txBody>
                    <a:bodyPr/>
                    <a:lstStyle/>
                    <a:p>
                      <a:pPr marL="0" marR="57150" algn="just">
                        <a:lnSpc>
                          <a:spcPct val="150000"/>
                        </a:lnSpc>
                        <a:spcBef>
                          <a:spcPts val="0"/>
                        </a:spcBef>
                        <a:spcAft>
                          <a:spcPts val="0"/>
                        </a:spcAft>
                      </a:pPr>
                      <a:endParaRPr lang="en-US" sz="1800">
                        <a:latin typeface="Times New Roman" pitchFamily="18" charset="0"/>
                        <a:ea typeface="Times New Roman"/>
                        <a:cs typeface="Times New Roman" pitchFamily="18" charset="0"/>
                      </a:endParaRPr>
                    </a:p>
                  </a:txBody>
                  <a:tcPr marL="68580" marR="68580" marT="0" marB="0"/>
                </a:tc>
                <a:tc>
                  <a:txBody>
                    <a:bodyPr/>
                    <a:lstStyle/>
                    <a:p>
                      <a:pPr marL="0" marR="57150" algn="just">
                        <a:lnSpc>
                          <a:spcPct val="150000"/>
                        </a:lnSpc>
                        <a:spcBef>
                          <a:spcPts val="0"/>
                        </a:spcBef>
                        <a:spcAft>
                          <a:spcPts val="0"/>
                        </a:spcAft>
                      </a:pPr>
                      <a:r>
                        <a:rPr lang="en-US" sz="1800" dirty="0">
                          <a:latin typeface="Times New Roman" pitchFamily="18" charset="0"/>
                          <a:ea typeface="Times New Roman"/>
                          <a:cs typeface="Times New Roman" pitchFamily="18" charset="0"/>
                        </a:rPr>
                        <a:t>300</a:t>
                      </a:r>
                    </a:p>
                  </a:txBody>
                  <a:tcPr marL="68580" marR="68580" marT="0" marB="0"/>
                </a:tc>
                <a:tc>
                  <a:txBody>
                    <a:bodyPr/>
                    <a:lstStyle/>
                    <a:p>
                      <a:endParaRPr lang="en-US" sz="18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a:r>
              <a:rPr lang="en-US" sz="2400" dirty="0" smtClean="0">
                <a:latin typeface="Times New Roman" pitchFamily="18" charset="0"/>
                <a:cs typeface="Times New Roman" pitchFamily="18" charset="0"/>
              </a:rPr>
              <a:t>Managers </a:t>
            </a:r>
            <a:r>
              <a:rPr lang="en-US" sz="2400" dirty="0">
                <a:latin typeface="Times New Roman" pitchFamily="18" charset="0"/>
                <a:cs typeface="Times New Roman" pitchFamily="18" charset="0"/>
              </a:rPr>
              <a:t>must collect some time and budget to measure the abundance of </a:t>
            </a:r>
            <a:r>
              <a:rPr lang="en-US" sz="2400" dirty="0" smtClean="0">
                <a:latin typeface="Times New Roman" pitchFamily="18" charset="0"/>
                <a:cs typeface="Times New Roman" pitchFamily="18" charset="0"/>
              </a:rPr>
              <a:t>animals, </a:t>
            </a:r>
            <a:r>
              <a:rPr lang="en-US" sz="2400" dirty="0">
                <a:latin typeface="Times New Roman" pitchFamily="18" charset="0"/>
                <a:cs typeface="Times New Roman" pitchFamily="18" charset="0"/>
              </a:rPr>
              <a:t>their reproductive success, the quantity and quality of habitat or whatever population and habitat characteristics for best management decisions based on the goal or objectives of management.</a:t>
            </a:r>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development of tourist areas is also based on this information. Also detailed studies of habitat, boundaries are based on such information</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In general, management wants to answer </a:t>
            </a:r>
            <a:r>
              <a:rPr lang="en-US" sz="2400" dirty="0" smtClean="0">
                <a:latin typeface="Times New Roman" pitchFamily="18" charset="0"/>
                <a:cs typeface="Times New Roman" pitchFamily="18" charset="0"/>
              </a:rPr>
              <a:t>three types </a:t>
            </a:r>
            <a:r>
              <a:rPr lang="en-US" sz="2400" dirty="0">
                <a:latin typeface="Times New Roman" pitchFamily="18" charset="0"/>
                <a:cs typeface="Times New Roman" pitchFamily="18" charset="0"/>
              </a:rPr>
              <a:t>of questions about species in protected areas.</a:t>
            </a:r>
          </a:p>
          <a:p>
            <a:pPr algn="just"/>
            <a:endParaRPr lang="en-US" sz="2400" dirty="0">
              <a:latin typeface="Times New Roman" pitchFamily="18" charset="0"/>
              <a:cs typeface="Times New Roman" pitchFamily="18" charset="0"/>
            </a:endParaRP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None/>
            </a:pPr>
            <a:r>
              <a:rPr lang="en-US" sz="2400" dirty="0" smtClean="0">
                <a:latin typeface="Times New Roman" pitchFamily="18" charset="0"/>
                <a:cs typeface="Times New Roman" pitchFamily="18" charset="0"/>
              </a:rPr>
              <a:t>4. </a:t>
            </a:r>
            <a:r>
              <a:rPr lang="en-US" sz="2400" b="1" dirty="0" smtClean="0">
                <a:latin typeface="Times New Roman" pitchFamily="18" charset="0"/>
                <a:cs typeface="Times New Roman" pitchFamily="18" charset="0"/>
              </a:rPr>
              <a:t>Capture-Mark-Recapture (CMR) Technique:</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This is another commonly used method to estimate populations of insects and small mammals.  </a:t>
            </a:r>
          </a:p>
          <a:p>
            <a:pPr algn="just"/>
            <a:r>
              <a:rPr lang="en-US" sz="2400" dirty="0" smtClean="0">
                <a:latin typeface="Times New Roman" pitchFamily="18" charset="0"/>
                <a:cs typeface="Times New Roman" pitchFamily="18" charset="0"/>
              </a:rPr>
              <a:t>A 100 x 100 m</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grid can be marked for this method in the study area.  </a:t>
            </a:r>
          </a:p>
          <a:p>
            <a:pPr algn="just"/>
            <a:r>
              <a:rPr lang="en-US" sz="2400" dirty="0" smtClean="0">
                <a:latin typeface="Times New Roman" pitchFamily="18" charset="0"/>
                <a:cs typeface="Times New Roman" pitchFamily="18" charset="0"/>
              </a:rPr>
              <a:t>This grid can be divided in to 100 equal sized units (each of 10 x 10 m</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to set suitably baited traps.  </a:t>
            </a:r>
          </a:p>
          <a:p>
            <a:pPr algn="just"/>
            <a:r>
              <a:rPr lang="en-US" sz="2400" dirty="0" smtClean="0">
                <a:latin typeface="Times New Roman" pitchFamily="18" charset="0"/>
                <a:cs typeface="Times New Roman" pitchFamily="18" charset="0"/>
              </a:rPr>
              <a:t>There should be a minimum two trapping sessions for this method. </a:t>
            </a:r>
          </a:p>
          <a:p>
            <a:pPr algn="just"/>
            <a:r>
              <a:rPr lang="en-US" sz="2400" dirty="0" smtClean="0">
                <a:latin typeface="Times New Roman" pitchFamily="18" charset="0"/>
                <a:cs typeface="Times New Roman" pitchFamily="18" charset="0"/>
              </a:rPr>
              <a:t>During the first trapping session few individuals of the study species may be trapped (P1). </a:t>
            </a:r>
          </a:p>
          <a:p>
            <a:pPr algn="just"/>
            <a:r>
              <a:rPr lang="en-US" sz="2400" dirty="0" smtClean="0">
                <a:latin typeface="Times New Roman" pitchFamily="18" charset="0"/>
                <a:cs typeface="Times New Roman" pitchFamily="18" charset="0"/>
              </a:rPr>
              <a:t>All of them are to be marked and essential body measurements are to be collected and released in the same site of collection.  </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algn="just">
              <a:lnSpc>
                <a:spcPct val="160000"/>
              </a:lnSpc>
              <a:spcBef>
                <a:spcPts val="0"/>
              </a:spcBef>
            </a:pPr>
            <a:r>
              <a:rPr lang="en-US" sz="2400" dirty="0" smtClean="0">
                <a:latin typeface="Times New Roman" pitchFamily="18" charset="0"/>
                <a:cs typeface="Times New Roman" pitchFamily="18" charset="0"/>
              </a:rPr>
              <a:t>All of them are to be marked and essential body measurements are to be collected and released in the same site of collection.  </a:t>
            </a:r>
          </a:p>
          <a:p>
            <a:pPr algn="just">
              <a:lnSpc>
                <a:spcPct val="160000"/>
              </a:lnSpc>
              <a:spcBef>
                <a:spcPts val="0"/>
              </a:spcBef>
            </a:pPr>
            <a:r>
              <a:rPr lang="en-US" sz="2400" dirty="0" smtClean="0">
                <a:latin typeface="Times New Roman" pitchFamily="18" charset="0"/>
                <a:cs typeface="Times New Roman" pitchFamily="18" charset="0"/>
              </a:rPr>
              <a:t>Sufficient time should be allotted between the first and second trapping sessions, for a proper mingling of the trapped ones with other members in the population. </a:t>
            </a:r>
          </a:p>
          <a:p>
            <a:pPr algn="just">
              <a:lnSpc>
                <a:spcPct val="160000"/>
              </a:lnSpc>
              <a:spcBef>
                <a:spcPts val="0"/>
              </a:spcBef>
            </a:pPr>
            <a:r>
              <a:rPr lang="en-US" sz="2400" dirty="0" smtClean="0">
                <a:latin typeface="Times New Roman" pitchFamily="18" charset="0"/>
                <a:cs typeface="Times New Roman" pitchFamily="18" charset="0"/>
              </a:rPr>
              <a:t>During the second trapping also a limited number of individuals of the study species (P2) would be trapped, out of which few (P3) may be the ones trapped in the first trapping session. </a:t>
            </a:r>
          </a:p>
          <a:p>
            <a:pPr>
              <a:lnSpc>
                <a:spcPct val="160000"/>
              </a:lnSpc>
              <a:spcBef>
                <a:spcPts val="0"/>
              </a:spcBef>
            </a:pPr>
            <a:endParaRPr lang="en-US" sz="2600" b="1" dirty="0" smtClean="0">
              <a:latin typeface="Times New Roman" pitchFamily="18" charset="0"/>
              <a:cs typeface="Times New Roman" pitchFamily="18" charset="0"/>
            </a:endParaRPr>
          </a:p>
          <a:p>
            <a:pPr algn="just">
              <a:lnSpc>
                <a:spcPct val="160000"/>
              </a:lnSpc>
              <a:spcBef>
                <a:spcPts val="0"/>
              </a:spcBef>
            </a:pPr>
            <a:endParaRPr lang="en-US" sz="24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92500" lnSpcReduction="20000"/>
          </a:bodyPr>
          <a:lstStyle/>
          <a:p>
            <a:pPr algn="just">
              <a:spcBef>
                <a:spcPts val="0"/>
              </a:spcBef>
            </a:pPr>
            <a:r>
              <a:rPr lang="en-US" sz="2600" dirty="0" smtClean="0">
                <a:latin typeface="Times New Roman" pitchFamily="18" charset="0"/>
                <a:cs typeface="Times New Roman" pitchFamily="18" charset="0"/>
              </a:rPr>
              <a:t>From this data, the approximate population of the study species in the grid can be estimated using the following formula:   </a:t>
            </a:r>
          </a:p>
          <a:p>
            <a:pPr algn="just">
              <a:spcBef>
                <a:spcPts val="0"/>
              </a:spcBef>
              <a:buNone/>
            </a:pPr>
            <a:r>
              <a:rPr lang="en-US" sz="2600" dirty="0" smtClean="0">
                <a:latin typeface="Times New Roman" pitchFamily="18" charset="0"/>
                <a:cs typeface="Times New Roman" pitchFamily="18" charset="0"/>
              </a:rPr>
              <a:t>                        </a:t>
            </a:r>
            <a:r>
              <a:rPr lang="en-US" sz="2600" u="sng" dirty="0" smtClean="0">
                <a:latin typeface="Times New Roman" pitchFamily="18" charset="0"/>
                <a:cs typeface="Times New Roman" pitchFamily="18" charset="0"/>
              </a:rPr>
              <a:t>P1</a:t>
            </a:r>
            <a:r>
              <a:rPr lang="en-US" sz="2600" dirty="0" smtClean="0">
                <a:latin typeface="Times New Roman" pitchFamily="18" charset="0"/>
                <a:cs typeface="Times New Roman" pitchFamily="18" charset="0"/>
              </a:rPr>
              <a:t> = </a:t>
            </a:r>
            <a:r>
              <a:rPr lang="en-US" sz="2600" u="sng" dirty="0" smtClean="0">
                <a:latin typeface="Times New Roman" pitchFamily="18" charset="0"/>
                <a:cs typeface="Times New Roman" pitchFamily="18" charset="0"/>
              </a:rPr>
              <a:t>P3</a:t>
            </a:r>
            <a:endParaRPr lang="en-US" sz="2600" dirty="0" smtClean="0">
              <a:latin typeface="Times New Roman" pitchFamily="18" charset="0"/>
              <a:cs typeface="Times New Roman" pitchFamily="18" charset="0"/>
            </a:endParaRPr>
          </a:p>
          <a:p>
            <a:pPr algn="just">
              <a:spcBef>
                <a:spcPts val="0"/>
              </a:spcBef>
              <a:buNone/>
            </a:pPr>
            <a:r>
              <a:rPr lang="en-US" sz="2600" dirty="0" smtClean="0">
                <a:latin typeface="Times New Roman" pitchFamily="18" charset="0"/>
                <a:cs typeface="Times New Roman" pitchFamily="18" charset="0"/>
              </a:rPr>
              <a:t>                        N      P2             therefore  N= </a:t>
            </a:r>
            <a:r>
              <a:rPr lang="en-US" sz="2600" u="sng" dirty="0" smtClean="0">
                <a:latin typeface="Times New Roman" pitchFamily="18" charset="0"/>
                <a:cs typeface="Times New Roman" pitchFamily="18" charset="0"/>
              </a:rPr>
              <a:t>P1 P2</a:t>
            </a:r>
            <a:endParaRPr lang="en-US" sz="2600" dirty="0" smtClean="0">
              <a:latin typeface="Times New Roman" pitchFamily="18" charset="0"/>
              <a:cs typeface="Times New Roman" pitchFamily="18" charset="0"/>
            </a:endParaRPr>
          </a:p>
          <a:p>
            <a:pPr algn="just">
              <a:lnSpc>
                <a:spcPct val="160000"/>
              </a:lnSpc>
              <a:spcBef>
                <a:spcPts val="0"/>
              </a:spcBef>
              <a:buNone/>
            </a:pPr>
            <a:r>
              <a:rPr lang="en-US" sz="2600" dirty="0" smtClean="0">
                <a:latin typeface="Times New Roman" pitchFamily="18" charset="0"/>
                <a:cs typeface="Times New Roman" pitchFamily="18" charset="0"/>
              </a:rPr>
              <a:t>                                                                            P3</a:t>
            </a:r>
          </a:p>
          <a:p>
            <a:pPr algn="just">
              <a:lnSpc>
                <a:spcPct val="160000"/>
              </a:lnSpc>
              <a:spcBef>
                <a:spcPts val="0"/>
              </a:spcBef>
              <a:buNone/>
            </a:pPr>
            <a:r>
              <a:rPr lang="en-US" sz="2600" dirty="0" smtClean="0">
                <a:latin typeface="Times New Roman" pitchFamily="18" charset="0"/>
                <a:cs typeface="Times New Roman" pitchFamily="18" charset="0"/>
              </a:rPr>
              <a:t>Where N= total population estimate of the species in the study area.</a:t>
            </a:r>
          </a:p>
          <a:p>
            <a:r>
              <a:rPr lang="en-US" sz="2600" i="1"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Number of marked and released individuals in the first trapping/netting = P1 = 50</a:t>
            </a:r>
          </a:p>
          <a:p>
            <a:r>
              <a:rPr lang="en-US" sz="2600" dirty="0" smtClean="0">
                <a:latin typeface="Times New Roman" pitchFamily="18" charset="0"/>
                <a:cs typeface="Times New Roman" pitchFamily="18" charset="0"/>
              </a:rPr>
              <a:t>Number of trapped individuals in the second trapping/netting = P2 = 60</a:t>
            </a:r>
          </a:p>
          <a:p>
            <a:r>
              <a:rPr lang="en-US" sz="2600" dirty="0" smtClean="0">
                <a:latin typeface="Times New Roman" pitchFamily="18" charset="0"/>
                <a:cs typeface="Times New Roman" pitchFamily="18" charset="0"/>
              </a:rPr>
              <a:t> No. of marked individuals released after the first trapping and recaptured during the second trapping = P3 = 10</a:t>
            </a:r>
          </a:p>
          <a:p>
            <a:r>
              <a:rPr lang="en-US" sz="2600" dirty="0" smtClean="0">
                <a:latin typeface="Times New Roman" pitchFamily="18" charset="0"/>
                <a:cs typeface="Times New Roman" pitchFamily="18" charset="0"/>
              </a:rPr>
              <a:t>The total population estimate =</a:t>
            </a:r>
            <a:r>
              <a:rPr lang="en-US" sz="2600" u="sng" dirty="0" smtClean="0">
                <a:latin typeface="Times New Roman" pitchFamily="18" charset="0"/>
                <a:cs typeface="Times New Roman" pitchFamily="18" charset="0"/>
              </a:rPr>
              <a:t>50 x  60 </a:t>
            </a:r>
            <a:r>
              <a:rPr lang="en-US" sz="2600" dirty="0" smtClean="0">
                <a:latin typeface="Times New Roman" pitchFamily="18" charset="0"/>
                <a:cs typeface="Times New Roman" pitchFamily="18" charset="0"/>
              </a:rPr>
              <a:t>= 300</a:t>
            </a:r>
          </a:p>
          <a:p>
            <a:pPr>
              <a:buNone/>
            </a:pPr>
            <a:r>
              <a:rPr lang="en-US" sz="2600" dirty="0" smtClean="0">
                <a:latin typeface="Times New Roman" pitchFamily="18" charset="0"/>
                <a:cs typeface="Times New Roman" pitchFamily="18" charset="0"/>
              </a:rPr>
              <a:t>                                                           10</a:t>
            </a:r>
          </a:p>
          <a:p>
            <a:pPr algn="just">
              <a:lnSpc>
                <a:spcPct val="160000"/>
              </a:lnSpc>
              <a:spcBef>
                <a:spcPts val="0"/>
              </a:spcBef>
              <a:buNone/>
            </a:pP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lgn="just">
              <a:buNone/>
            </a:pPr>
            <a:r>
              <a:rPr lang="en-US" sz="2800" b="1" dirty="0" smtClean="0">
                <a:latin typeface="Times New Roman" pitchFamily="18" charset="0"/>
                <a:cs typeface="Times New Roman" pitchFamily="18" charset="0"/>
              </a:rPr>
              <a:t>Means to present populations</a:t>
            </a:r>
            <a:r>
              <a:rPr lang="en-US" sz="2800" dirty="0" smtClean="0">
                <a:latin typeface="Times New Roman" pitchFamily="18" charset="0"/>
                <a:cs typeface="Times New Roman" pitchFamily="18" charset="0"/>
              </a:rPr>
              <a:t> are: </a:t>
            </a:r>
          </a:p>
          <a:p>
            <a:pPr algn="just">
              <a:buNone/>
            </a:pPr>
            <a:r>
              <a:rPr lang="en-US" sz="2800" dirty="0" smtClean="0">
                <a:latin typeface="Times New Roman" pitchFamily="18" charset="0"/>
                <a:cs typeface="Times New Roman" pitchFamily="18" charset="0"/>
              </a:rPr>
              <a:t>                                1. Density, </a:t>
            </a:r>
          </a:p>
          <a:p>
            <a:pPr algn="just">
              <a:buNone/>
            </a:pPr>
            <a:r>
              <a:rPr lang="en-US" sz="2800" dirty="0" smtClean="0">
                <a:latin typeface="Times New Roman" pitchFamily="18" charset="0"/>
                <a:cs typeface="Times New Roman" pitchFamily="18" charset="0"/>
              </a:rPr>
              <a:t>                                2. Abundance, and </a:t>
            </a:r>
          </a:p>
          <a:p>
            <a:pPr algn="just">
              <a:buNone/>
            </a:pPr>
            <a:r>
              <a:rPr lang="en-US" sz="2800" dirty="0" smtClean="0">
                <a:latin typeface="Times New Roman" pitchFamily="18" charset="0"/>
                <a:cs typeface="Times New Roman" pitchFamily="18" charset="0"/>
              </a:rPr>
              <a:t>                                3. Diversity Indices</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Density</a:t>
            </a:r>
            <a:r>
              <a:rPr lang="en-US" sz="2800" dirty="0" smtClean="0">
                <a:latin typeface="Times New Roman" pitchFamily="18" charset="0"/>
                <a:cs typeface="Times New Roman" pitchFamily="18" charset="0"/>
              </a:rPr>
              <a:t> is the number of individuals of the species per unit area (</a:t>
            </a:r>
            <a:r>
              <a:rPr lang="en-US" sz="2800" dirty="0" err="1" smtClean="0">
                <a:latin typeface="Times New Roman" pitchFamily="18" charset="0"/>
                <a:cs typeface="Times New Roman" pitchFamily="18" charset="0"/>
              </a:rPr>
              <a:t>eg</a:t>
            </a:r>
            <a:r>
              <a:rPr lang="en-US" sz="2800" dirty="0" smtClean="0">
                <a:latin typeface="Times New Roman" pitchFamily="18" charset="0"/>
                <a:cs typeface="Times New Roman" pitchFamily="18" charset="0"/>
              </a:rPr>
              <a:t>. per ha/per m</a:t>
            </a:r>
            <a:r>
              <a:rPr lang="en-US" sz="2800" baseline="30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/km</a:t>
            </a:r>
            <a:r>
              <a:rPr lang="en-US" sz="2800" baseline="30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 etc). </a:t>
            </a:r>
          </a:p>
          <a:p>
            <a:pPr algn="just"/>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Abundance</a:t>
            </a:r>
            <a:r>
              <a:rPr lang="en-US" sz="2800" dirty="0" smtClean="0">
                <a:latin typeface="Times New Roman" pitchFamily="18" charset="0"/>
                <a:cs typeface="Times New Roman" pitchFamily="18" charset="0"/>
              </a:rPr>
              <a:t> is the number of individuals of the species in the total area. </a:t>
            </a:r>
          </a:p>
          <a:p>
            <a:pPr algn="just"/>
            <a:r>
              <a:rPr lang="en-US" sz="2800" dirty="0" smtClean="0">
                <a:latin typeface="Times New Roman" pitchFamily="18" charset="0"/>
                <a:cs typeface="Times New Roman" pitchFamily="18" charset="0"/>
              </a:rPr>
              <a:t>Usually used </a:t>
            </a:r>
            <a:r>
              <a:rPr lang="en-US" sz="2800" b="1" dirty="0" smtClean="0">
                <a:latin typeface="Times New Roman" pitchFamily="18" charset="0"/>
                <a:cs typeface="Times New Roman" pitchFamily="18" charset="0"/>
              </a:rPr>
              <a:t>biodiversity indices (indexes)</a:t>
            </a:r>
            <a:r>
              <a:rPr lang="en-US" sz="2800" dirty="0" smtClean="0">
                <a:latin typeface="Times New Roman" pitchFamily="18" charset="0"/>
                <a:cs typeface="Times New Roman" pitchFamily="18" charset="0"/>
              </a:rPr>
              <a:t> are Shannon-Weaver index, </a:t>
            </a:r>
            <a:r>
              <a:rPr lang="en-US" sz="2800" b="1" dirty="0" smtClean="0">
                <a:latin typeface="Times New Roman" pitchFamily="18" charset="0"/>
                <a:cs typeface="Times New Roman" pitchFamily="18" charset="0"/>
              </a:rPr>
              <a:t>H’</a:t>
            </a:r>
            <a:r>
              <a:rPr lang="en-US" sz="2800" dirty="0" smtClean="0">
                <a:latin typeface="Times New Roman" pitchFamily="18" charset="0"/>
                <a:cs typeface="Times New Roman" pitchFamily="18" charset="0"/>
              </a:rPr>
              <a:t> and Simpson’s Diversity index, </a:t>
            </a:r>
            <a:r>
              <a:rPr lang="en-US" sz="2800" b="1" dirty="0" smtClean="0">
                <a:latin typeface="Times New Roman" pitchFamily="18" charset="0"/>
                <a:cs typeface="Times New Roman" pitchFamily="18" charset="0"/>
              </a:rPr>
              <a:t>D</a:t>
            </a:r>
            <a:r>
              <a:rPr lang="en-US"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Similarity index (Simpson’s Similarity Index, </a:t>
            </a:r>
            <a:r>
              <a:rPr lang="en-US" sz="2800" b="1" dirty="0" smtClean="0">
                <a:latin typeface="Times New Roman" pitchFamily="18" charset="0"/>
                <a:cs typeface="Times New Roman" pitchFamily="18" charset="0"/>
              </a:rPr>
              <a:t>SI</a:t>
            </a:r>
            <a:r>
              <a:rPr lang="en-US" sz="2800" dirty="0" smtClean="0">
                <a:latin typeface="Times New Roman" pitchFamily="18" charset="0"/>
                <a:cs typeface="Times New Roman" pitchFamily="18" charset="0"/>
              </a:rPr>
              <a:t>) denotes the similarity of different study areas/habitats with respect to the number of species common to the different study areas/habitats.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lvl="4" algn="just">
              <a:buNone/>
            </a:pPr>
            <a:r>
              <a:rPr lang="en-US" sz="2400" b="1" dirty="0" smtClean="0">
                <a:latin typeface="Times New Roman" pitchFamily="18" charset="0"/>
                <a:cs typeface="Times New Roman" pitchFamily="18" charset="0"/>
              </a:rPr>
              <a:t>B. Eco-</a:t>
            </a:r>
            <a:r>
              <a:rPr lang="en-US" sz="2400" b="1" dirty="0" err="1" smtClean="0">
                <a:latin typeface="Times New Roman" pitchFamily="18" charset="0"/>
                <a:cs typeface="Times New Roman" pitchFamily="18" charset="0"/>
              </a:rPr>
              <a:t>behavioural</a:t>
            </a:r>
            <a:r>
              <a:rPr lang="en-US" sz="2400" b="1" dirty="0" smtClean="0">
                <a:latin typeface="Times New Roman" pitchFamily="18" charset="0"/>
                <a:cs typeface="Times New Roman" pitchFamily="18" charset="0"/>
              </a:rPr>
              <a:t> observations</a:t>
            </a:r>
          </a:p>
          <a:p>
            <a:pPr lvl="4">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Wildlife is better studied by </a:t>
            </a:r>
            <a:r>
              <a:rPr lang="en-US" sz="2400" dirty="0" err="1" smtClean="0">
                <a:latin typeface="Times New Roman" pitchFamily="18" charset="0"/>
                <a:cs typeface="Times New Roman" pitchFamily="18" charset="0"/>
              </a:rPr>
              <a:t>behavioural</a:t>
            </a:r>
            <a:r>
              <a:rPr lang="en-US" sz="2400" dirty="0" smtClean="0">
                <a:latin typeface="Times New Roman" pitchFamily="18" charset="0"/>
                <a:cs typeface="Times New Roman" pitchFamily="18" charset="0"/>
              </a:rPr>
              <a:t> observations.  </a:t>
            </a:r>
          </a:p>
          <a:p>
            <a:pPr algn="just"/>
            <a:r>
              <a:rPr lang="en-US" sz="2400" dirty="0" err="1" smtClean="0">
                <a:latin typeface="Times New Roman" pitchFamily="18" charset="0"/>
                <a:cs typeface="Times New Roman" pitchFamily="18" charset="0"/>
              </a:rPr>
              <a:t>Behavioural</a:t>
            </a:r>
            <a:r>
              <a:rPr lang="en-US" sz="2400" dirty="0" smtClean="0">
                <a:latin typeface="Times New Roman" pitchFamily="18" charset="0"/>
                <a:cs typeface="Times New Roman" pitchFamily="18" charset="0"/>
              </a:rPr>
              <a:t> patterns can be studied by direct observations and by indirect evidences. Example: </a:t>
            </a:r>
            <a:r>
              <a:rPr lang="en-US" sz="2400" i="1" dirty="0" smtClean="0">
                <a:latin typeface="Times New Roman" pitchFamily="18" charset="0"/>
                <a:cs typeface="Times New Roman" pitchFamily="18" charset="0"/>
              </a:rPr>
              <a:t>Feeding </a:t>
            </a:r>
            <a:r>
              <a:rPr lang="en-US" sz="2400" i="1" dirty="0" err="1" smtClean="0">
                <a:latin typeface="Times New Roman" pitchFamily="18" charset="0"/>
                <a:cs typeface="Times New Roman" pitchFamily="18" charset="0"/>
              </a:rPr>
              <a:t>behaviour</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Direct observation on feeding is possible in the case of diurnal animals, whereas in the case of nocturnal animals most of the data are gathered through indirect evidences.</a:t>
            </a:r>
          </a:p>
          <a:p>
            <a:pPr algn="just"/>
            <a:r>
              <a:rPr lang="en-US" sz="2400" dirty="0" err="1" smtClean="0">
                <a:latin typeface="Times New Roman" pitchFamily="18" charset="0"/>
                <a:cs typeface="Times New Roman" pitchFamily="18" charset="0"/>
              </a:rPr>
              <a:t>Faeces</a:t>
            </a:r>
            <a:r>
              <a:rPr lang="en-US" sz="2400" dirty="0" smtClean="0">
                <a:latin typeface="Times New Roman" pitchFamily="18" charset="0"/>
                <a:cs typeface="Times New Roman" pitchFamily="18" charset="0"/>
              </a:rPr>
              <a:t> are excellent tools for wildlife Biologists/Ecologists. </a:t>
            </a:r>
          </a:p>
          <a:p>
            <a:pPr algn="just"/>
            <a:r>
              <a:rPr lang="en-US" sz="2400" dirty="0" smtClean="0">
                <a:latin typeface="Times New Roman" pitchFamily="18" charset="0"/>
                <a:cs typeface="Times New Roman" pitchFamily="18" charset="0"/>
              </a:rPr>
              <a:t>Undigested particles in a carnivore/herbivore dropping can be isolated and analyzed under a stereo microscope to identify the food organisms responsible for the scat.</a:t>
            </a:r>
            <a:endParaRPr lang="en-US" sz="24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buNone/>
            </a:pPr>
            <a:r>
              <a:rPr lang="en-US" sz="2400" b="1" dirty="0" smtClean="0">
                <a:latin typeface="Times New Roman" pitchFamily="18" charset="0"/>
                <a:cs typeface="Times New Roman" pitchFamily="18" charset="0"/>
              </a:rPr>
              <a:t>Radio-location telemetry/Biotelemetry:</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Biotelemetry is the technique of obtaining information about an animal through tracking radio signals from a devise fixed on the animal. </a:t>
            </a:r>
          </a:p>
          <a:p>
            <a:pPr algn="just"/>
            <a:r>
              <a:rPr lang="en-US" sz="2400" dirty="0" smtClean="0">
                <a:latin typeface="Times New Roman" pitchFamily="18" charset="0"/>
                <a:cs typeface="Times New Roman" pitchFamily="18" charset="0"/>
              </a:rPr>
              <a:t>Wildlife telemetry studies have facilitated acquisition of detailed information on many aspects of wildlife ecology such as habitat association, home range, survivorship and mortality, migration timing and routes of migration of a variety of species of animals.</a:t>
            </a:r>
          </a:p>
          <a:p>
            <a:pPr algn="just"/>
            <a:r>
              <a:rPr lang="en-US" sz="2400" dirty="0" smtClean="0">
                <a:latin typeface="Times New Roman" pitchFamily="18" charset="0"/>
                <a:cs typeface="Times New Roman" pitchFamily="18" charset="0"/>
              </a:rPr>
              <a:t>The secretive nature and the difficult habitat terrains make conventional observations of many species of wildlife difficult, and hence necessitate biotelemetry studies.</a:t>
            </a:r>
            <a:endParaRPr lang="en-US" sz="24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sz="2400" dirty="0" smtClean="0">
                <a:latin typeface="Times New Roman" pitchFamily="18" charset="0"/>
                <a:cs typeface="Times New Roman" pitchFamily="18" charset="0"/>
              </a:rPr>
              <a:t>Tracking systems are composed of two major radio- signaling and tracking units, </a:t>
            </a:r>
            <a:r>
              <a:rPr lang="en-US" sz="2400" i="1" dirty="0" smtClean="0">
                <a:latin typeface="Times New Roman" pitchFamily="18" charset="0"/>
                <a:cs typeface="Times New Roman" pitchFamily="18" charset="0"/>
              </a:rPr>
              <a:t>viz</a:t>
            </a:r>
            <a:r>
              <a:rPr lang="en-US" sz="2400" dirty="0" smtClean="0">
                <a:latin typeface="Times New Roman" pitchFamily="18" charset="0"/>
                <a:cs typeface="Times New Roman" pitchFamily="18" charset="0"/>
              </a:rPr>
              <a:t>., the transmitter and the receiver.</a:t>
            </a:r>
          </a:p>
          <a:p>
            <a:endParaRPr lang="en-US" sz="2400" dirty="0" smtClean="0">
              <a:latin typeface="Times New Roman" pitchFamily="18" charset="0"/>
              <a:cs typeface="Times New Roman" pitchFamily="18" charset="0"/>
            </a:endParaRPr>
          </a:p>
          <a:p>
            <a:endParaRPr lang="en-US" dirty="0"/>
          </a:p>
        </p:txBody>
      </p:sp>
      <p:pic>
        <p:nvPicPr>
          <p:cNvPr id="4" name="Picture 3" descr="http://www.cmiae.org/_img/collar.jpg"/>
          <p:cNvPicPr/>
          <p:nvPr/>
        </p:nvPicPr>
        <p:blipFill>
          <a:blip r:embed="rId2" cstate="print"/>
          <a:srcRect/>
          <a:stretch>
            <a:fillRect/>
          </a:stretch>
        </p:blipFill>
        <p:spPr bwMode="auto">
          <a:xfrm>
            <a:off x="685800" y="1143000"/>
            <a:ext cx="2514600" cy="2895600"/>
          </a:xfrm>
          <a:prstGeom prst="rect">
            <a:avLst/>
          </a:prstGeom>
          <a:noFill/>
          <a:ln w="9525">
            <a:noFill/>
            <a:miter lim="800000"/>
            <a:headEnd/>
            <a:tailEnd/>
          </a:ln>
        </p:spPr>
      </p:pic>
      <p:pic>
        <p:nvPicPr>
          <p:cNvPr id="5" name="Picture 4" descr="http://upload.wikimedia.org/wikipedia/commons/8/89/Canis_lupus_with_radio_collar.jpg"/>
          <p:cNvPicPr/>
          <p:nvPr/>
        </p:nvPicPr>
        <p:blipFill>
          <a:blip r:embed="rId3" cstate="print"/>
          <a:srcRect/>
          <a:stretch>
            <a:fillRect/>
          </a:stretch>
        </p:blipFill>
        <p:spPr bwMode="auto">
          <a:xfrm>
            <a:off x="3657600" y="1219200"/>
            <a:ext cx="2413719" cy="2743200"/>
          </a:xfrm>
          <a:prstGeom prst="rect">
            <a:avLst/>
          </a:prstGeom>
          <a:noFill/>
          <a:ln w="9525">
            <a:noFill/>
            <a:miter lim="800000"/>
            <a:headEnd/>
            <a:tailEnd/>
          </a:ln>
        </p:spPr>
      </p:pic>
      <p:pic>
        <p:nvPicPr>
          <p:cNvPr id="6" name="Picture 5" descr="http://www.backcountrytaxidermy.com/radio-elk2.jpg"/>
          <p:cNvPicPr/>
          <p:nvPr/>
        </p:nvPicPr>
        <p:blipFill>
          <a:blip r:embed="rId4" cstate="print"/>
          <a:srcRect/>
          <a:stretch>
            <a:fillRect/>
          </a:stretch>
        </p:blipFill>
        <p:spPr bwMode="auto">
          <a:xfrm>
            <a:off x="6324600" y="1143000"/>
            <a:ext cx="2362200" cy="2743200"/>
          </a:xfrm>
          <a:prstGeom prst="rect">
            <a:avLst/>
          </a:prstGeom>
          <a:noFill/>
          <a:ln w="9525">
            <a:noFill/>
            <a:miter lim="800000"/>
            <a:headEnd/>
            <a:tailEnd/>
          </a:ln>
        </p:spPr>
      </p:pic>
      <p:pic>
        <p:nvPicPr>
          <p:cNvPr id="7" name="Content Placeholder 3" descr="C:\Users\user\Downloads\Documents\photo\IMG_1599.JPG"/>
          <p:cNvPicPr>
            <a:picLocks/>
          </p:cNvPicPr>
          <p:nvPr/>
        </p:nvPicPr>
        <p:blipFill>
          <a:blip r:embed="rId5" cstate="print"/>
          <a:srcRect/>
          <a:stretch>
            <a:fillRect/>
          </a:stretch>
        </p:blipFill>
        <p:spPr bwMode="auto">
          <a:xfrm>
            <a:off x="3276600" y="4038600"/>
            <a:ext cx="3581400" cy="26670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None/>
            </a:pPr>
            <a:r>
              <a:rPr lang="en-US" sz="2400" b="1" dirty="0" smtClean="0">
                <a:latin typeface="Times New Roman" pitchFamily="18" charset="0"/>
                <a:cs typeface="Times New Roman" pitchFamily="18" charset="0"/>
              </a:rPr>
              <a:t>Camera trapping</a:t>
            </a:r>
            <a:endParaRPr lang="en-US" sz="2400" dirty="0" smtClean="0">
              <a:latin typeface="Times New Roman" pitchFamily="18" charset="0"/>
              <a:cs typeface="Times New Roman" pitchFamily="18" charset="0"/>
            </a:endParaRPr>
          </a:p>
          <a:p>
            <a:pPr lvl="0" algn="just"/>
            <a:r>
              <a:rPr lang="en-US" sz="2400" b="1" dirty="0" smtClean="0">
                <a:latin typeface="Times New Roman" pitchFamily="18" charset="0"/>
                <a:cs typeface="Times New Roman" pitchFamily="18" charset="0"/>
              </a:rPr>
              <a:t>Camera trap</a:t>
            </a:r>
            <a:r>
              <a:rPr lang="en-US" sz="2400" dirty="0" smtClean="0">
                <a:latin typeface="Times New Roman" pitchFamily="18" charset="0"/>
                <a:cs typeface="Times New Roman" pitchFamily="18" charset="0"/>
              </a:rPr>
              <a:t> – is a remotely activated camera that is equipped with a motion sensor or an infrared, or uses a light beam as a trigger. </a:t>
            </a:r>
          </a:p>
          <a:p>
            <a:pPr lvl="0" algn="just">
              <a:lnSpc>
                <a:spcPct val="150000"/>
              </a:lnSpc>
            </a:pPr>
            <a:r>
              <a:rPr lang="en-US" sz="2400" dirty="0" smtClean="0">
                <a:latin typeface="Times New Roman" pitchFamily="18" charset="0"/>
                <a:cs typeface="Times New Roman" pitchFamily="18" charset="0"/>
              </a:rPr>
              <a:t>Camera trapping is a method for capturing wild animals on film when researchers are not present, and has been used in ecological research for decades.</a:t>
            </a:r>
          </a:p>
          <a:p>
            <a:pPr lvl="0" algn="just">
              <a:lnSpc>
                <a:spcPct val="150000"/>
              </a:lnSpc>
            </a:pPr>
            <a:r>
              <a:rPr lang="en-US" sz="2400" dirty="0" smtClean="0">
                <a:latin typeface="Times New Roman" pitchFamily="18" charset="0"/>
                <a:cs typeface="Times New Roman" pitchFamily="18" charset="0"/>
              </a:rPr>
              <a:t>It is set in the field and captures the picture of an organism when it pass across the area. </a:t>
            </a:r>
          </a:p>
          <a:p>
            <a:pPr lvl="0" algn="just">
              <a:lnSpc>
                <a:spcPct val="150000"/>
              </a:lnSpc>
            </a:pPr>
            <a:r>
              <a:rPr lang="en-US" sz="2400" dirty="0" smtClean="0">
                <a:latin typeface="Times New Roman" pitchFamily="18" charset="0"/>
                <a:cs typeface="Times New Roman" pitchFamily="18" charset="0"/>
              </a:rPr>
              <a:t>Helps to study nocturnal animals.</a:t>
            </a:r>
          </a:p>
          <a:p>
            <a:pPr>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lvl="0" algn="just">
              <a:lnSpc>
                <a:spcPct val="150000"/>
              </a:lnSpc>
              <a:spcBef>
                <a:spcPts val="0"/>
              </a:spcBef>
            </a:pPr>
            <a:r>
              <a:rPr lang="en-US" sz="2400" dirty="0" smtClean="0">
                <a:latin typeface="Times New Roman" pitchFamily="18" charset="0"/>
                <a:cs typeface="Times New Roman" pitchFamily="18" charset="0"/>
              </a:rPr>
              <a:t>Helps in detection of rare species, estimation of population size and species richness, as well as research on habitat use of certain wildlife species.</a:t>
            </a:r>
          </a:p>
          <a:p>
            <a:pPr lvl="0" algn="just">
              <a:lnSpc>
                <a:spcPct val="150000"/>
              </a:lnSpc>
              <a:spcBef>
                <a:spcPts val="0"/>
              </a:spcBef>
            </a:pPr>
            <a:r>
              <a:rPr lang="en-US" sz="2400" dirty="0" smtClean="0">
                <a:latin typeface="Times New Roman" pitchFamily="18" charset="0"/>
                <a:cs typeface="Times New Roman" pitchFamily="18" charset="0"/>
              </a:rPr>
              <a:t>Camera traps are useful in determining </a:t>
            </a:r>
            <a:r>
              <a:rPr lang="en-US" sz="2400" dirty="0" smtClean="0">
                <a:solidFill>
                  <a:srgbClr val="FF0000"/>
                </a:solidFill>
                <a:latin typeface="Times New Roman" pitchFamily="18" charset="0"/>
                <a:cs typeface="Times New Roman" pitchFamily="18" charset="0"/>
              </a:rPr>
              <a:t>behavioral</a:t>
            </a:r>
            <a:r>
              <a:rPr lang="en-US" sz="2400" dirty="0" smtClean="0">
                <a:latin typeface="Times New Roman" pitchFamily="18" charset="0"/>
                <a:cs typeface="Times New Roman" pitchFamily="18" charset="0"/>
              </a:rPr>
              <a:t> and </a:t>
            </a:r>
            <a:r>
              <a:rPr lang="en-US" sz="2400" dirty="0" smtClean="0">
                <a:solidFill>
                  <a:srgbClr val="FF0000"/>
                </a:solidFill>
                <a:latin typeface="Times New Roman" pitchFamily="18" charset="0"/>
                <a:cs typeface="Times New Roman" pitchFamily="18" charset="0"/>
              </a:rPr>
              <a:t>activity patterns</a:t>
            </a:r>
            <a:r>
              <a:rPr lang="en-US" sz="2400" dirty="0" smtClean="0">
                <a:latin typeface="Times New Roman" pitchFamily="18" charset="0"/>
                <a:cs typeface="Times New Roman" pitchFamily="18" charset="0"/>
              </a:rPr>
              <a:t> of animals.</a:t>
            </a:r>
          </a:p>
          <a:p>
            <a:pPr lvl="0" algn="just">
              <a:lnSpc>
                <a:spcPct val="150000"/>
              </a:lnSpc>
              <a:spcBef>
                <a:spcPts val="0"/>
              </a:spcBef>
            </a:pPr>
            <a:r>
              <a:rPr lang="en-US" sz="2400" dirty="0" smtClean="0">
                <a:latin typeface="Times New Roman" pitchFamily="18" charset="0"/>
                <a:cs typeface="Times New Roman" pitchFamily="18" charset="0"/>
              </a:rPr>
              <a:t>Camera traps are also helpful in </a:t>
            </a:r>
            <a:r>
              <a:rPr lang="en-US" sz="2400" dirty="0" smtClean="0">
                <a:solidFill>
                  <a:srgbClr val="FF0000"/>
                </a:solidFill>
                <a:latin typeface="Times New Roman" pitchFamily="18" charset="0"/>
                <a:cs typeface="Times New Roman" pitchFamily="18" charset="0"/>
              </a:rPr>
              <a:t>quantifying the number of different species</a:t>
            </a:r>
            <a:r>
              <a:rPr lang="en-US" sz="2400" dirty="0" smtClean="0">
                <a:latin typeface="Times New Roman" pitchFamily="18" charset="0"/>
                <a:cs typeface="Times New Roman" pitchFamily="18" charset="0"/>
              </a:rPr>
              <a:t> in an area</a:t>
            </a:r>
            <a:r>
              <a:rPr lang="en-US" dirty="0" smtClean="0">
                <a:latin typeface="Times New Roman" pitchFamily="18" charset="0"/>
                <a:cs typeface="Times New Roman" pitchFamily="18" charset="0"/>
              </a:rPr>
              <a:t>.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upload.wikimedia.org/wikipedia/commons/thumb/7/77/Camera_trap.jpg/220px-Camera_trap.jpg"/>
          <p:cNvPicPr>
            <a:picLocks noGrp="1"/>
          </p:cNvPicPr>
          <p:nvPr>
            <p:ph idx="1"/>
          </p:nvPr>
        </p:nvPicPr>
        <p:blipFill>
          <a:blip r:embed="rId2" cstate="print"/>
          <a:srcRect/>
          <a:stretch>
            <a:fillRect/>
          </a:stretch>
        </p:blipFill>
        <p:spPr bwMode="auto">
          <a:xfrm>
            <a:off x="914400" y="304800"/>
            <a:ext cx="3078480" cy="3447129"/>
          </a:xfrm>
          <a:prstGeom prst="rect">
            <a:avLst/>
          </a:prstGeom>
          <a:noFill/>
          <a:ln w="9525">
            <a:noFill/>
            <a:miter lim="800000"/>
            <a:headEnd/>
            <a:tailEnd/>
          </a:ln>
        </p:spPr>
      </p:pic>
      <p:pic>
        <p:nvPicPr>
          <p:cNvPr id="5" name="Picture 4" descr="http://travel.mongabay.com/panama/600/pan01-0734.jpg"/>
          <p:cNvPicPr/>
          <p:nvPr/>
        </p:nvPicPr>
        <p:blipFill>
          <a:blip r:embed="rId3" cstate="print"/>
          <a:srcRect/>
          <a:stretch>
            <a:fillRect/>
          </a:stretch>
        </p:blipFill>
        <p:spPr bwMode="auto">
          <a:xfrm>
            <a:off x="4724400" y="304800"/>
            <a:ext cx="2687966" cy="3429000"/>
          </a:xfrm>
          <a:prstGeom prst="rect">
            <a:avLst/>
          </a:prstGeom>
          <a:noFill/>
          <a:ln w="9525">
            <a:noFill/>
            <a:miter lim="800000"/>
            <a:headEnd/>
            <a:tailEnd/>
          </a:ln>
        </p:spPr>
      </p:pic>
      <p:pic>
        <p:nvPicPr>
          <p:cNvPr id="6" name="Picture 5" descr="http://www.worldlandtrust.org/images/places/ecuador/mountain-tapir-vl.jpg"/>
          <p:cNvPicPr/>
          <p:nvPr/>
        </p:nvPicPr>
        <p:blipFill>
          <a:blip r:embed="rId4" cstate="print"/>
          <a:srcRect/>
          <a:stretch>
            <a:fillRect/>
          </a:stretch>
        </p:blipFill>
        <p:spPr bwMode="auto">
          <a:xfrm>
            <a:off x="838200" y="3962400"/>
            <a:ext cx="3124200" cy="2514600"/>
          </a:xfrm>
          <a:prstGeom prst="rect">
            <a:avLst/>
          </a:prstGeom>
          <a:noFill/>
          <a:ln w="9525">
            <a:noFill/>
            <a:miter lim="800000"/>
            <a:headEnd/>
            <a:tailEnd/>
          </a:ln>
        </p:spPr>
      </p:pic>
      <p:pic>
        <p:nvPicPr>
          <p:cNvPr id="7" name="Picture 6" descr="http://newswatch.nationalgeographic.com/files/2009/10/leopard-camera-trap-picture-1.jpg"/>
          <p:cNvPicPr/>
          <p:nvPr/>
        </p:nvPicPr>
        <p:blipFill>
          <a:blip r:embed="rId5" cstate="print"/>
          <a:srcRect/>
          <a:stretch>
            <a:fillRect/>
          </a:stretch>
        </p:blipFill>
        <p:spPr bwMode="auto">
          <a:xfrm>
            <a:off x="4572000" y="3962400"/>
            <a:ext cx="2819400" cy="2514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marL="457200" indent="-457200" algn="just">
              <a:buAutoNum type="arabicPeriod"/>
            </a:pPr>
            <a:r>
              <a:rPr lang="en-US" sz="2400" b="1" dirty="0" smtClean="0">
                <a:latin typeface="Times New Roman" pitchFamily="18" charset="0"/>
                <a:cs typeface="Times New Roman" pitchFamily="18" charset="0"/>
              </a:rPr>
              <a:t>To </a:t>
            </a:r>
            <a:r>
              <a:rPr lang="en-US" sz="2400" b="1" dirty="0">
                <a:latin typeface="Times New Roman" pitchFamily="18" charset="0"/>
                <a:cs typeface="Times New Roman" pitchFamily="18" charset="0"/>
              </a:rPr>
              <a:t>know the type and number of wildlife communities in a protected area (PAs),</a:t>
            </a:r>
            <a:r>
              <a:rPr lang="en-US" sz="2400" dirty="0">
                <a:latin typeface="Times New Roman" pitchFamily="18" charset="0"/>
                <a:cs typeface="Times New Roman" pitchFamily="18" charset="0"/>
              </a:rPr>
              <a:t> their distribution, and predator prey relationship or in more related studies, one can make study on habitat utilization. </a:t>
            </a:r>
            <a:endParaRPr lang="en-US" sz="2400" dirty="0" smtClean="0">
              <a:latin typeface="Times New Roman" pitchFamily="18" charset="0"/>
              <a:cs typeface="Times New Roman" pitchFamily="18" charset="0"/>
            </a:endParaRPr>
          </a:p>
          <a:p>
            <a:pPr marL="457200" indent="-457200" algn="just"/>
            <a:r>
              <a:rPr lang="en-US" sz="2400" dirty="0" smtClean="0">
                <a:latin typeface="Times New Roman" pitchFamily="18" charset="0"/>
                <a:cs typeface="Times New Roman" pitchFamily="18" charset="0"/>
              </a:rPr>
              <a:t>What </a:t>
            </a:r>
            <a:r>
              <a:rPr lang="en-US" sz="2400" dirty="0">
                <a:latin typeface="Times New Roman" pitchFamily="18" charset="0"/>
                <a:cs typeface="Times New Roman" pitchFamily="18" charset="0"/>
              </a:rPr>
              <a:t>species of communities occur in the protected areas? </a:t>
            </a:r>
            <a:endParaRPr lang="en-US" sz="2400" dirty="0" smtClean="0">
              <a:latin typeface="Times New Roman" pitchFamily="18" charset="0"/>
              <a:cs typeface="Times New Roman" pitchFamily="18" charset="0"/>
            </a:endParaRPr>
          </a:p>
          <a:p>
            <a:pPr marL="457200" indent="-457200" algn="just"/>
            <a:r>
              <a:rPr lang="en-US" sz="2400" dirty="0" smtClean="0">
                <a:latin typeface="Times New Roman" pitchFamily="18" charset="0"/>
                <a:cs typeface="Times New Roman" pitchFamily="18" charset="0"/>
              </a:rPr>
              <a:t>Where </a:t>
            </a:r>
            <a:r>
              <a:rPr lang="en-US" sz="2400" dirty="0">
                <a:latin typeface="Times New Roman" pitchFamily="18" charset="0"/>
                <a:cs typeface="Times New Roman" pitchFamily="18" charset="0"/>
              </a:rPr>
              <a:t>and in what number? </a:t>
            </a:r>
            <a:endParaRPr lang="en-US" sz="2400" dirty="0" smtClean="0">
              <a:latin typeface="Times New Roman" pitchFamily="18" charset="0"/>
              <a:cs typeface="Times New Roman" pitchFamily="18" charset="0"/>
            </a:endParaRPr>
          </a:p>
          <a:p>
            <a:pPr marL="457200" indent="-457200" algn="just"/>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is inventory, it is an enumeration of resources found in an area in the from stock taking (checking what species are there in a given area</a:t>
            </a:r>
            <a:r>
              <a:rPr lang="en-US" sz="2400" dirty="0" smtClean="0">
                <a:latin typeface="Times New Roman" pitchFamily="18" charset="0"/>
                <a:cs typeface="Times New Roman" pitchFamily="18" charset="0"/>
              </a:rPr>
              <a:t>).</a:t>
            </a:r>
          </a:p>
          <a:p>
            <a:pPr marL="457200" indent="-457200" algn="just">
              <a:buNone/>
            </a:pPr>
            <a:r>
              <a:rPr lang="en-US" sz="2400" dirty="0"/>
              <a:t>2. </a:t>
            </a:r>
            <a:r>
              <a:rPr lang="en-US" sz="2400" b="1" dirty="0">
                <a:latin typeface="Times New Roman" pitchFamily="18" charset="0"/>
                <a:cs typeface="Times New Roman" pitchFamily="18" charset="0"/>
              </a:rPr>
              <a:t>To know population trend overtime (monitoring</a:t>
            </a:r>
            <a:r>
              <a:rPr lang="en-US" sz="2400" dirty="0" smtClean="0">
                <a:latin typeface="Times New Roman" pitchFamily="18" charset="0"/>
                <a:cs typeface="Times New Roman" pitchFamily="18" charset="0"/>
              </a:rPr>
              <a:t>): study </a:t>
            </a:r>
            <a:r>
              <a:rPr lang="en-US" sz="2400" dirty="0">
                <a:latin typeface="Times New Roman" pitchFamily="18" charset="0"/>
                <a:cs typeface="Times New Roman" pitchFamily="18" charset="0"/>
              </a:rPr>
              <a:t>of population dynamics (changing in population size, structure, i.e. status of population in PAs, decreasing, increasing, stable).</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lstStyle/>
          <a:p>
            <a:pPr algn="ctr">
              <a:buNone/>
            </a:pPr>
            <a:r>
              <a:rPr lang="en-US" b="1" dirty="0" smtClean="0">
                <a:latin typeface="Times New Roman" pitchFamily="18" charset="0"/>
                <a:cs typeface="Times New Roman" pitchFamily="18" charset="0"/>
              </a:rPr>
              <a:t>4. WILDLIFE HABITATS</a:t>
            </a:r>
          </a:p>
          <a:p>
            <a:pPr algn="just"/>
            <a:r>
              <a:rPr lang="en-US" sz="2400" dirty="0" smtClean="0">
                <a:latin typeface="Times New Roman" pitchFamily="18" charset="0"/>
                <a:cs typeface="Times New Roman" pitchFamily="18" charset="0"/>
              </a:rPr>
              <a:t>Habitat is any kind of biotic community, or set of biotic communities in which an animal or population lives"  </a:t>
            </a:r>
          </a:p>
          <a:p>
            <a:pPr algn="just"/>
            <a:r>
              <a:rPr lang="en-US" sz="2400" dirty="0" smtClean="0">
                <a:latin typeface="Times New Roman" pitchFamily="18" charset="0"/>
                <a:cs typeface="Times New Roman" pitchFamily="18" charset="0"/>
              </a:rPr>
              <a:t>Habitat is the range of environments in which a species occurs.</a:t>
            </a:r>
          </a:p>
          <a:p>
            <a:pPr algn="just"/>
            <a:r>
              <a:rPr lang="en-US" sz="2400" dirty="0" smtClean="0">
                <a:latin typeface="Times New Roman" pitchFamily="18" charset="0"/>
                <a:cs typeface="Times New Roman" pitchFamily="18" charset="0"/>
              </a:rPr>
              <a:t>For any species we can define 'habitat' as "any physical place where an organism lives and most progeny can be raised successfully. </a:t>
            </a:r>
          </a:p>
          <a:p>
            <a:pPr algn="just"/>
            <a:r>
              <a:rPr lang="en-US" sz="2400" dirty="0" smtClean="0">
                <a:latin typeface="Times New Roman" pitchFamily="18" charset="0"/>
                <a:cs typeface="Times New Roman" pitchFamily="18" charset="0"/>
              </a:rPr>
              <a:t>OR "any part of the earth where the species live either temporarily or permanently“</a:t>
            </a:r>
          </a:p>
          <a:p>
            <a:pPr algn="just">
              <a:buNone/>
            </a:pPr>
            <a:r>
              <a:rPr lang="en-US" sz="2400" b="1" dirty="0" smtClean="0">
                <a:latin typeface="Times New Roman" pitchFamily="18" charset="0"/>
                <a:cs typeface="Times New Roman" pitchFamily="18" charset="0"/>
              </a:rPr>
              <a:t>4.1 Evolution of Habitat Preferences</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To understand the evolution of habitat preference we can start by recognizing that animals cannot live everywhere and that natural selection will </a:t>
            </a:r>
            <a:r>
              <a:rPr lang="en-GB" sz="2400" dirty="0" smtClean="0">
                <a:latin typeface="Times New Roman" pitchFamily="18" charset="0"/>
                <a:cs typeface="Times New Roman" pitchFamily="18" charset="0"/>
              </a:rPr>
              <a:t>favour</a:t>
            </a:r>
            <a:r>
              <a:rPr lang="en-US" sz="2400" dirty="0" smtClean="0">
                <a:latin typeface="Times New Roman" pitchFamily="18" charset="0"/>
                <a:cs typeface="Times New Roman" pitchFamily="18" charset="0"/>
              </a:rPr>
              <a:t> the development of sensory systems, which can recognize suitable habitats</a:t>
            </a:r>
            <a:r>
              <a:rPr lang="en-US" sz="2400" dirty="0" smtClean="0"/>
              <a:t>. </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r>
              <a:rPr lang="en-US" sz="2400" dirty="0" smtClean="0">
                <a:latin typeface="Times New Roman" pitchFamily="18" charset="0"/>
                <a:cs typeface="Times New Roman" pitchFamily="18" charset="0"/>
              </a:rPr>
              <a:t>In reality we find animals do not occupy their entire range even though they can disperse into the unoccupied range. </a:t>
            </a:r>
          </a:p>
          <a:p>
            <a:pPr algn="just"/>
            <a:r>
              <a:rPr lang="en-US" sz="2400" dirty="0" smtClean="0">
                <a:latin typeface="Times New Roman" pitchFamily="18" charset="0"/>
                <a:cs typeface="Times New Roman" pitchFamily="18" charset="0"/>
              </a:rPr>
              <a:t>They choose to live in certain area and at some specific time. </a:t>
            </a:r>
          </a:p>
          <a:p>
            <a:pPr algn="just"/>
            <a:r>
              <a:rPr lang="en-US" sz="2400" dirty="0" smtClean="0">
                <a:latin typeface="Times New Roman" pitchFamily="18" charset="0"/>
                <a:cs typeface="Times New Roman" pitchFamily="18" charset="0"/>
              </a:rPr>
              <a:t>On principle states that Natural selection will </a:t>
            </a:r>
            <a:r>
              <a:rPr lang="en-GB" sz="2400" dirty="0" smtClean="0">
                <a:latin typeface="Times New Roman" pitchFamily="18" charset="0"/>
                <a:cs typeface="Times New Roman" pitchFamily="18" charset="0"/>
              </a:rPr>
              <a:t>favour</a:t>
            </a:r>
            <a:r>
              <a:rPr lang="en-US" sz="2400" dirty="0" smtClean="0">
                <a:latin typeface="Times New Roman" pitchFamily="18" charset="0"/>
                <a:cs typeface="Times New Roman" pitchFamily="18" charset="0"/>
              </a:rPr>
              <a:t> individuals that use the specific habitats in which most progeny can be raised successfully.  </a:t>
            </a:r>
          </a:p>
          <a:p>
            <a:pPr algn="just"/>
            <a:r>
              <a:rPr lang="en-US" sz="2400" dirty="0" smtClean="0">
                <a:latin typeface="Times New Roman" pitchFamily="18" charset="0"/>
                <a:cs typeface="Times New Roman" pitchFamily="18" charset="0"/>
              </a:rPr>
              <a:t>Individuals that choose the poorer, marginal, habitats will not raise as many progeny and consequently be selected against. </a:t>
            </a:r>
          </a:p>
          <a:p>
            <a:pPr algn="just"/>
            <a:r>
              <a:rPr lang="en-US" sz="2400" dirty="0" smtClean="0">
                <a:latin typeface="Times New Roman" pitchFamily="18" charset="0"/>
                <a:cs typeface="Times New Roman" pitchFamily="18" charset="0"/>
              </a:rPr>
              <a:t>Therefore habitat can firstly be viewed from Natural Selection point of view.</a:t>
            </a:r>
          </a:p>
          <a:p>
            <a:pPr algn="just"/>
            <a:r>
              <a:rPr lang="en-US" sz="2400" dirty="0" smtClean="0">
                <a:latin typeface="Times New Roman" pitchFamily="18" charset="0"/>
                <a:cs typeface="Times New Roman" pitchFamily="18" charset="0"/>
              </a:rPr>
              <a:t>Secondly, habitat preference can be viewed from the animal's adaptation point of view.  </a:t>
            </a:r>
          </a:p>
          <a:p>
            <a:pPr algn="just"/>
            <a:endParaRPr lang="en-US" sz="2400" dirty="0" smtClean="0">
              <a:latin typeface="Times New Roman" pitchFamily="18" charset="0"/>
              <a:cs typeface="Times New Roman" pitchFamily="18" charset="0"/>
            </a:endParaRPr>
          </a:p>
          <a:p>
            <a:pPr algn="just">
              <a:buNone/>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sz="2400" dirty="0" smtClean="0">
                <a:latin typeface="Times New Roman" pitchFamily="18" charset="0"/>
                <a:cs typeface="Times New Roman" pitchFamily="18" charset="0"/>
              </a:rPr>
              <a:t>Animal adaptations can be classified from its:        		        (a) Anatomical </a:t>
            </a:r>
          </a:p>
          <a:p>
            <a:pPr>
              <a:buNone/>
            </a:pPr>
            <a:r>
              <a:rPr lang="en-US" sz="2400" dirty="0" smtClean="0">
                <a:latin typeface="Times New Roman" pitchFamily="18" charset="0"/>
                <a:cs typeface="Times New Roman" pitchFamily="18" charset="0"/>
              </a:rPr>
              <a:t>                    (b) Physiological and </a:t>
            </a:r>
          </a:p>
          <a:p>
            <a:pPr>
              <a:buNone/>
            </a:pPr>
            <a:r>
              <a:rPr lang="en-US" sz="2400" dirty="0" smtClean="0">
                <a:latin typeface="Times New Roman" pitchFamily="18" charset="0"/>
                <a:cs typeface="Times New Roman" pitchFamily="18" charset="0"/>
              </a:rPr>
              <a:t>                    (c) Behavioral (innate/learned)</a:t>
            </a:r>
          </a:p>
          <a:p>
            <a:pPr algn="just">
              <a:buNone/>
            </a:pPr>
            <a:r>
              <a:rPr lang="en-US" sz="2400" dirty="0" smtClean="0">
                <a:latin typeface="Times New Roman" pitchFamily="18" charset="0"/>
                <a:cs typeface="Times New Roman" pitchFamily="18" charset="0"/>
              </a:rPr>
              <a:t>(a)</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Anatomical adaptation in animals</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Body size e.g. long leg, neck, pointed snout, body coloration, feathers (dense/sparse) horn formation etc in relation to forest, plain, woodland, or water</a:t>
            </a:r>
          </a:p>
          <a:p>
            <a:pPr>
              <a:buNone/>
            </a:pPr>
            <a:r>
              <a:rPr lang="en-US" sz="2400" dirty="0" smtClean="0">
                <a:latin typeface="Times New Roman" pitchFamily="18" charset="0"/>
                <a:cs typeface="Times New Roman" pitchFamily="18" charset="0"/>
              </a:rPr>
              <a:t>(b) Physiological adaptation in animals:</a:t>
            </a:r>
          </a:p>
          <a:p>
            <a:pPr algn="just"/>
            <a:r>
              <a:rPr lang="en-US" sz="2400" dirty="0" smtClean="0">
                <a:latin typeface="Times New Roman" pitchFamily="18" charset="0"/>
                <a:cs typeface="Times New Roman" pitchFamily="18" charset="0"/>
              </a:rPr>
              <a:t>Digestive and reproductive system (e.g. simple digestive system and therefore simple food for carnivores etc.)</a:t>
            </a:r>
          </a:p>
          <a:p>
            <a:pPr algn="just"/>
            <a:r>
              <a:rPr lang="en-US" sz="2400" dirty="0" smtClean="0">
                <a:latin typeface="Times New Roman" pitchFamily="18" charset="0"/>
                <a:cs typeface="Times New Roman" pitchFamily="18" charset="0"/>
              </a:rPr>
              <a:t>Development of sensory organs (e.g. acute eye sight, sense of smell for forest dwelling animals etc)</a:t>
            </a:r>
          </a:p>
          <a:p>
            <a:pPr algn="just"/>
            <a:r>
              <a:rPr lang="en-US" sz="2400" dirty="0" smtClean="0">
                <a:latin typeface="Times New Roman" pitchFamily="18" charset="0"/>
                <a:cs typeface="Times New Roman" pitchFamily="18" charset="0"/>
              </a:rPr>
              <a:t>Resistance to diseases</a:t>
            </a:r>
          </a:p>
          <a:p>
            <a:pPr algn="just"/>
            <a:endParaRPr lang="en-US" sz="2400" dirty="0" smtClean="0">
              <a:latin typeface="Times New Roman" pitchFamily="18" charset="0"/>
              <a:cs typeface="Times New Roman" pitchFamily="18" charset="0"/>
            </a:endParaRPr>
          </a:p>
          <a:p>
            <a:pPr>
              <a:buNone/>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Behavioural</a:t>
            </a:r>
            <a:r>
              <a:rPr lang="en-US" sz="2400" dirty="0" smtClean="0">
                <a:latin typeface="Times New Roman" pitchFamily="18" charset="0"/>
                <a:cs typeface="Times New Roman" pitchFamily="18" charset="0"/>
              </a:rPr>
              <a:t> adaptations in animals:</a:t>
            </a:r>
          </a:p>
          <a:p>
            <a:pPr algn="just"/>
            <a:r>
              <a:rPr lang="en-US" sz="2400" dirty="0" smtClean="0">
                <a:latin typeface="Times New Roman" pitchFamily="18" charset="0"/>
                <a:cs typeface="Times New Roman" pitchFamily="18" charset="0"/>
              </a:rPr>
              <a:t>Small vs. large social groups, mating system, feeding habits, defense mechanisms (hippo), breeding strategy (e.g. Big bang and repetitive breeding)</a:t>
            </a:r>
          </a:p>
          <a:p>
            <a:pPr algn="just"/>
            <a:r>
              <a:rPr lang="en-US" sz="2400" dirty="0" smtClean="0">
                <a:latin typeface="Times New Roman" pitchFamily="18" charset="0"/>
                <a:cs typeface="Times New Roman" pitchFamily="18" charset="0"/>
              </a:rPr>
              <a:t>An adaptation fits an animal for survival and reproduction within a particular environment or within a limited range of environments. </a:t>
            </a:r>
          </a:p>
          <a:p>
            <a:pPr algn="just"/>
            <a:r>
              <a:rPr lang="en-US" sz="2400" dirty="0" smtClean="0">
                <a:latin typeface="Times New Roman" pitchFamily="18" charset="0"/>
                <a:cs typeface="Times New Roman" pitchFamily="18" charset="0"/>
              </a:rPr>
              <a:t>Consequently the animal is less fit to operate in other environmental settings, which it is not adapted.</a:t>
            </a:r>
          </a:p>
          <a:p>
            <a:pPr algn="just"/>
            <a:r>
              <a:rPr lang="en-US" sz="2400" dirty="0" smtClean="0">
                <a:latin typeface="Times New Roman" pitchFamily="18" charset="0"/>
                <a:cs typeface="Times New Roman" pitchFamily="18" charset="0"/>
              </a:rPr>
              <a:t>For example we don't expect to find ducks in deserts, fish out of water, waterbucks and hippos in areas devoid of water etc. </a:t>
            </a:r>
          </a:p>
          <a:p>
            <a:pPr algn="just"/>
            <a:r>
              <a:rPr lang="en-US" sz="2400" dirty="0" smtClean="0">
                <a:latin typeface="Times New Roman" pitchFamily="18" charset="0"/>
                <a:cs typeface="Times New Roman" pitchFamily="18" charset="0"/>
              </a:rPr>
              <a:t>Adaptations that fits an animal to its natural associated environment also limits the animal to that environment:</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lgn="just"/>
            <a:r>
              <a:rPr lang="en-US" sz="2600" dirty="0" smtClean="0">
                <a:latin typeface="Times New Roman" pitchFamily="18" charset="0"/>
                <a:cs typeface="Times New Roman" pitchFamily="18" charset="0"/>
              </a:rPr>
              <a:t>Some animals are highly SPECIALIZED i.e. adapted to a narrow range of environment with specialized requirements. </a:t>
            </a:r>
          </a:p>
          <a:p>
            <a:pPr algn="just"/>
            <a:r>
              <a:rPr lang="en-US" sz="2600" dirty="0" smtClean="0">
                <a:latin typeface="Times New Roman" pitchFamily="18" charset="0"/>
                <a:cs typeface="Times New Roman" pitchFamily="18" charset="0"/>
              </a:rPr>
              <a:t>Specialized animals are quite sensitive to environmental changes in the sense they cannot adjust to changes.  </a:t>
            </a:r>
          </a:p>
          <a:p>
            <a:pPr algn="just"/>
            <a:r>
              <a:rPr lang="en-US" sz="2600" dirty="0" smtClean="0">
                <a:latin typeface="Times New Roman" pitchFamily="18" charset="0"/>
                <a:cs typeface="Times New Roman" pitchFamily="18" charset="0"/>
              </a:rPr>
              <a:t>Because of specialization we find such species (specialized) to be rare, endangered or extinct e.g. Klipspringers, Cheetahs, Rock hyraxes.</a:t>
            </a:r>
          </a:p>
          <a:p>
            <a:pPr algn="just"/>
            <a:r>
              <a:rPr lang="en-US" sz="2600" dirty="0" smtClean="0">
                <a:latin typeface="Times New Roman" pitchFamily="18" charset="0"/>
                <a:cs typeface="Times New Roman" pitchFamily="18" charset="0"/>
              </a:rPr>
              <a:t>The Ethiopian wolf, </a:t>
            </a:r>
            <a:r>
              <a:rPr lang="en-US" sz="2600" i="1" dirty="0" err="1" smtClean="0">
                <a:latin typeface="Times New Roman" pitchFamily="18" charset="0"/>
                <a:cs typeface="Times New Roman" pitchFamily="18" charset="0"/>
              </a:rPr>
              <a:t>Canis</a:t>
            </a:r>
            <a:r>
              <a:rPr lang="en-US" sz="2600" i="1" dirty="0" smtClean="0">
                <a:latin typeface="Times New Roman" pitchFamily="18" charset="0"/>
                <a:cs typeface="Times New Roman" pitchFamily="18" charset="0"/>
              </a:rPr>
              <a:t> </a:t>
            </a:r>
            <a:r>
              <a:rPr lang="en-US" sz="2600" i="1" dirty="0" err="1" smtClean="0">
                <a:latin typeface="Times New Roman" pitchFamily="18" charset="0"/>
                <a:cs typeface="Times New Roman" pitchFamily="18" charset="0"/>
              </a:rPr>
              <a:t>simensis</a:t>
            </a:r>
            <a:r>
              <a:rPr lang="en-US" sz="2600" dirty="0" smtClean="0">
                <a:latin typeface="Times New Roman" pitchFamily="18" charset="0"/>
                <a:cs typeface="Times New Roman" pitchFamily="18" charset="0"/>
              </a:rPr>
              <a:t> is a habitat specialist, seen only in the high altitude Afro-alpine habitats in Ethiopia, where they depend mostly on the giant mole rats for their food.  </a:t>
            </a:r>
          </a:p>
          <a:p>
            <a:pPr algn="just"/>
            <a:r>
              <a:rPr lang="en-US" sz="2600" dirty="0" smtClean="0">
                <a:latin typeface="Times New Roman" pitchFamily="18" charset="0"/>
                <a:cs typeface="Times New Roman" pitchFamily="18" charset="0"/>
              </a:rPr>
              <a:t>Hence, it is essential to maintain habitats of such endemic species, even though the habitat is less diverse.</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a:r>
              <a:rPr lang="en-US" sz="2400" dirty="0" smtClean="0">
                <a:latin typeface="Times New Roman" pitchFamily="18" charset="0"/>
                <a:cs typeface="Times New Roman" pitchFamily="18" charset="0"/>
              </a:rPr>
              <a:t>Habitat association of wild animals depends mainly on the food preferences of each of the species.  </a:t>
            </a:r>
          </a:p>
          <a:p>
            <a:pPr algn="just"/>
            <a:r>
              <a:rPr lang="en-US" sz="2400" dirty="0" smtClean="0">
                <a:latin typeface="Times New Roman" pitchFamily="18" charset="0"/>
                <a:cs typeface="Times New Roman" pitchFamily="18" charset="0"/>
              </a:rPr>
              <a:t>On the other hand GENERALIZED species are those adapted to a wide range of environments that permit them to have large geographical and ecological ranges e.g. Elephant, Zebra, Buffalo.</a:t>
            </a:r>
          </a:p>
          <a:p>
            <a:pPr algn="just">
              <a:buNone/>
            </a:pPr>
            <a:endParaRPr lang="en-US" sz="2400" dirty="0" smtClean="0">
              <a:latin typeface="Times New Roman" pitchFamily="18" charset="0"/>
              <a:cs typeface="Times New Roman" pitchFamily="18" charset="0"/>
            </a:endParaRPr>
          </a:p>
          <a:p>
            <a:pPr algn="just">
              <a:buNone/>
            </a:pPr>
            <a:r>
              <a:rPr lang="en-US" sz="2400" b="1" dirty="0" smtClean="0">
                <a:latin typeface="Times New Roman" pitchFamily="18" charset="0"/>
                <a:cs typeface="Times New Roman" pitchFamily="18" charset="0"/>
              </a:rPr>
              <a:t>4.2 Management Implications in Animals' Adaptations to Habitat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Misunderstanding of animal adaptation has lead to the following failures in wildlife management:</a:t>
            </a:r>
          </a:p>
          <a:p>
            <a:pPr algn="just">
              <a:buNone/>
            </a:pPr>
            <a:r>
              <a:rPr lang="en-US" sz="2400" b="1" dirty="0" smtClean="0">
                <a:latin typeface="Times New Roman" pitchFamily="18" charset="0"/>
                <a:cs typeface="Times New Roman" pitchFamily="18" charset="0"/>
              </a:rPr>
              <a:t>(a)</a:t>
            </a:r>
            <a:r>
              <a:rPr lang="en-US" sz="2400" dirty="0" smtClean="0">
                <a:latin typeface="Times New Roman" pitchFamily="18" charset="0"/>
                <a:cs typeface="Times New Roman" pitchFamily="18" charset="0"/>
              </a:rPr>
              <a:t> Management of animals in captivity: Animals have been lost while on holding grounds or </a:t>
            </a:r>
            <a:r>
              <a:rPr lang="en-GB" sz="2400" dirty="0" smtClean="0">
                <a:latin typeface="Times New Roman" pitchFamily="18" charset="0"/>
                <a:cs typeface="Times New Roman" pitchFamily="18" charset="0"/>
              </a:rPr>
              <a:t>guarantee</a:t>
            </a:r>
            <a:r>
              <a:rPr lang="en-US" sz="2400" dirty="0" smtClean="0">
                <a:latin typeface="Times New Roman" pitchFamily="18" charset="0"/>
                <a:cs typeface="Times New Roman" pitchFamily="18" charset="0"/>
              </a:rPr>
              <a:t> stations due to neglect of their natural habitat requirements.</a:t>
            </a:r>
          </a:p>
          <a:p>
            <a:pPr algn="just"/>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a:buNone/>
            </a:pPr>
            <a:r>
              <a:rPr lang="en-US" sz="2400" b="1" dirty="0" smtClean="0">
                <a:latin typeface="Times New Roman" pitchFamily="18" charset="0"/>
                <a:cs typeface="Times New Roman" pitchFamily="18" charset="0"/>
              </a:rPr>
              <a:t>(b)</a:t>
            </a:r>
            <a:r>
              <a:rPr lang="en-US" sz="2400" dirty="0" smtClean="0">
                <a:latin typeface="Times New Roman" pitchFamily="18" charset="0"/>
                <a:cs typeface="Times New Roman" pitchFamily="18" charset="0"/>
              </a:rPr>
              <a:t> Domestication of wild animals: Some experiments to domesticate wild animals failed due to neglect of their habitat requirements.  </a:t>
            </a:r>
          </a:p>
          <a:p>
            <a:pPr algn="just"/>
            <a:r>
              <a:rPr lang="en-US" sz="2400" dirty="0" smtClean="0">
                <a:latin typeface="Times New Roman" pitchFamily="18" charset="0"/>
                <a:cs typeface="Times New Roman" pitchFamily="18" charset="0"/>
              </a:rPr>
              <a:t>Lack of natural environmental requirements to specialized animals lead to death or reproductive failure.</a:t>
            </a:r>
          </a:p>
          <a:p>
            <a:pPr algn="just">
              <a:buNone/>
            </a:pPr>
            <a:r>
              <a:rPr lang="en-US" sz="2400" b="1" dirty="0" smtClean="0">
                <a:latin typeface="Times New Roman" pitchFamily="18" charset="0"/>
                <a:cs typeface="Times New Roman" pitchFamily="18" charset="0"/>
              </a:rPr>
              <a:t>(c)</a:t>
            </a:r>
            <a:r>
              <a:rPr lang="en-US" sz="2400" dirty="0" smtClean="0">
                <a:latin typeface="Times New Roman" pitchFamily="18" charset="0"/>
                <a:cs typeface="Times New Roman" pitchFamily="18" charset="0"/>
              </a:rPr>
              <a:t> Transplanting wild animals and release of pen-raised animals: Transplanting and release of pen - raised animals failed in many areas due to neglect of their adaptations. </a:t>
            </a:r>
          </a:p>
          <a:p>
            <a:pPr algn="just">
              <a:buNone/>
            </a:pPr>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buNone/>
            </a:pPr>
            <a:r>
              <a:rPr lang="en-US" sz="2400" b="1" dirty="0" smtClean="0">
                <a:latin typeface="Times New Roman" pitchFamily="18" charset="0"/>
                <a:cs typeface="Times New Roman" pitchFamily="18" charset="0"/>
              </a:rPr>
              <a:t>4.3 Wildlife Habitat Requirements </a:t>
            </a:r>
          </a:p>
          <a:p>
            <a:pPr algn="just"/>
            <a:r>
              <a:rPr lang="en-US" sz="2400" dirty="0" smtClean="0">
                <a:latin typeface="Times New Roman" pitchFamily="18" charset="0"/>
                <a:cs typeface="Times New Roman" pitchFamily="18" charset="0"/>
              </a:rPr>
              <a:t>Wildlife habitat requirement that can be studied and measured include: - </a:t>
            </a:r>
          </a:p>
          <a:p>
            <a:pPr algn="just"/>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Nutritional and (ii) Structural </a:t>
            </a:r>
          </a:p>
          <a:p>
            <a:pPr algn="just">
              <a:buNone/>
            </a:pPr>
            <a:r>
              <a:rPr lang="en-US" sz="2400" b="1" dirty="0" err="1" smtClean="0">
                <a:latin typeface="Times New Roman" pitchFamily="18" charset="0"/>
                <a:cs typeface="Times New Roman" pitchFamily="18" charset="0"/>
              </a:rPr>
              <a:t>i</a:t>
            </a:r>
            <a:r>
              <a:rPr lang="en-US" sz="2400" b="1" dirty="0" smtClean="0">
                <a:latin typeface="Times New Roman" pitchFamily="18" charset="0"/>
                <a:cs typeface="Times New Roman" pitchFamily="18" charset="0"/>
              </a:rPr>
              <a:t>)Nutritional:</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Wildlife habitat nutritional aspects include feeding habits and nutritional needs. </a:t>
            </a:r>
          </a:p>
          <a:p>
            <a:pPr algn="just"/>
            <a:r>
              <a:rPr lang="en-US" sz="2400" dirty="0" smtClean="0">
                <a:latin typeface="Times New Roman" pitchFamily="18" charset="0"/>
                <a:cs typeface="Times New Roman" pitchFamily="18" charset="0"/>
              </a:rPr>
              <a:t>Food is important to all living things. </a:t>
            </a:r>
          </a:p>
          <a:p>
            <a:pPr algn="just"/>
            <a:r>
              <a:rPr lang="en-US" sz="2400" dirty="0" smtClean="0">
                <a:latin typeface="Times New Roman" pitchFamily="18" charset="0"/>
                <a:cs typeface="Times New Roman" pitchFamily="18" charset="0"/>
              </a:rPr>
              <a:t>Measurement of animal’s general physical condition includes size, vigor and health that are controlled by the quality and quantity of food.</a:t>
            </a:r>
          </a:p>
          <a:p>
            <a:pPr algn="just"/>
            <a:r>
              <a:rPr lang="en-US" sz="2400" dirty="0" smtClean="0">
                <a:latin typeface="Times New Roman" pitchFamily="18" charset="0"/>
                <a:cs typeface="Times New Roman" pitchFamily="18" charset="0"/>
              </a:rPr>
              <a:t>Good nutrition leads to increased growth and </a:t>
            </a:r>
            <a:r>
              <a:rPr lang="en-GB" sz="2400" dirty="0" smtClean="0">
                <a:latin typeface="Times New Roman" pitchFamily="18" charset="0"/>
                <a:cs typeface="Times New Roman" pitchFamily="18" charset="0"/>
              </a:rPr>
              <a:t>natality</a:t>
            </a:r>
            <a:r>
              <a:rPr lang="en-US" sz="2400" dirty="0" smtClean="0">
                <a:latin typeface="Times New Roman" pitchFamily="18" charset="0"/>
                <a:cs typeface="Times New Roman" pitchFamily="18" charset="0"/>
              </a:rPr>
              <a:t> rate, good health and reduced mortality.</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a:r>
              <a:rPr lang="en-US" sz="2400" dirty="0" smtClean="0">
                <a:latin typeface="Times New Roman" pitchFamily="18" charset="0"/>
                <a:cs typeface="Times New Roman" pitchFamily="18" charset="0"/>
              </a:rPr>
              <a:t>Food components:</a:t>
            </a:r>
          </a:p>
          <a:p>
            <a:pPr algn="just"/>
            <a:r>
              <a:rPr lang="en-US" sz="2400" dirty="0" smtClean="0">
                <a:latin typeface="Times New Roman" pitchFamily="18" charset="0"/>
                <a:cs typeface="Times New Roman" pitchFamily="18" charset="0"/>
              </a:rPr>
              <a:t>Food provides animals with water, nutrients and energy. </a:t>
            </a:r>
          </a:p>
          <a:p>
            <a:pPr algn="just"/>
            <a:r>
              <a:rPr lang="en-US" sz="2400" dirty="0" smtClean="0">
                <a:latin typeface="Times New Roman" pitchFamily="18" charset="0"/>
                <a:cs typeface="Times New Roman" pitchFamily="18" charset="0"/>
              </a:rPr>
              <a:t>Water is important for digestion, metabolism, carrying off body waste and evaporative cooling. </a:t>
            </a:r>
          </a:p>
          <a:p>
            <a:pPr algn="just"/>
            <a:r>
              <a:rPr lang="en-US" sz="2400" dirty="0" smtClean="0">
                <a:latin typeface="Times New Roman" pitchFamily="18" charset="0"/>
                <a:cs typeface="Times New Roman" pitchFamily="18" charset="0"/>
              </a:rPr>
              <a:t>Other sources of water to animals besides that contained in their food include: </a:t>
            </a:r>
          </a:p>
          <a:p>
            <a:pPr algn="just"/>
            <a:r>
              <a:rPr lang="en-US" sz="2400" dirty="0" smtClean="0">
                <a:latin typeface="Times New Roman" pitchFamily="18" charset="0"/>
                <a:cs typeface="Times New Roman" pitchFamily="18" charset="0"/>
              </a:rPr>
              <a:t>Free water = surface water, succulent vegetation (food), dew, and Metabolic water (obtained in metabolizes of fats)</a:t>
            </a:r>
          </a:p>
          <a:p>
            <a:pPr algn="just"/>
            <a:r>
              <a:rPr lang="en-US" sz="2400" dirty="0" smtClean="0">
                <a:latin typeface="Times New Roman" pitchFamily="18" charset="0"/>
                <a:cs typeface="Times New Roman" pitchFamily="18" charset="0"/>
              </a:rPr>
              <a:t>Wildlife responds to water deprivation by exploring water sources: - e.g.- Elephants digging riverbeds - migrating to water sources, - feeding on different food sources.</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lgn="just"/>
            <a:r>
              <a:rPr lang="en-US" sz="2400" b="1" dirty="0" smtClean="0">
                <a:latin typeface="Times New Roman" pitchFamily="18" charset="0"/>
                <a:cs typeface="Times New Roman" pitchFamily="18" charset="0"/>
              </a:rPr>
              <a:t>Variability in water requirements </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Water requirement is mainly governed by: </a:t>
            </a:r>
          </a:p>
          <a:p>
            <a:pPr lvl="0" algn="just">
              <a:buNone/>
            </a:pPr>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Weather conditions e.g. in hot weather they take more water for cooling and compensation of evaporated water. </a:t>
            </a:r>
          </a:p>
          <a:p>
            <a:pPr lvl="0" algn="just">
              <a:buNone/>
            </a:pPr>
            <a:r>
              <a:rPr lang="en-US" sz="2400" dirty="0" smtClean="0">
                <a:latin typeface="Times New Roman" pitchFamily="18" charset="0"/>
                <a:cs typeface="Times New Roman" pitchFamily="18" charset="0"/>
              </a:rPr>
              <a:t>ii) Seasonal patterns of animals physiological function: e.g. reproduction energy; migration,</a:t>
            </a:r>
          </a:p>
          <a:p>
            <a:pPr lvl="0" algn="just">
              <a:buNone/>
            </a:pPr>
            <a:r>
              <a:rPr lang="en-US" sz="2400" dirty="0" smtClean="0">
                <a:latin typeface="Times New Roman" pitchFamily="18" charset="0"/>
                <a:cs typeface="Times New Roman" pitchFamily="18" charset="0"/>
              </a:rPr>
              <a:t>iii) Species of animals: Water requirement vary greatly among species. </a:t>
            </a:r>
          </a:p>
          <a:p>
            <a:r>
              <a:rPr lang="en-US" sz="2400" dirty="0" smtClean="0">
                <a:latin typeface="Times New Roman" pitchFamily="18" charset="0"/>
                <a:cs typeface="Times New Roman" pitchFamily="18" charset="0"/>
              </a:rPr>
              <a:t>Animal Adaptations to Arid Environment:</a:t>
            </a:r>
          </a:p>
          <a:p>
            <a:pPr marL="514350" lvl="0" indent="-514350">
              <a:buNone/>
            </a:pPr>
            <a:r>
              <a:rPr lang="en-US" sz="2400" dirty="0" smtClean="0">
                <a:latin typeface="Times New Roman" pitchFamily="18" charset="0"/>
                <a:cs typeface="Times New Roman" pitchFamily="18" charset="0"/>
              </a:rPr>
              <a:t>a)   Nocturnal or </a:t>
            </a:r>
            <a:r>
              <a:rPr lang="en-GB" sz="2400" dirty="0" err="1" smtClean="0">
                <a:latin typeface="Times New Roman" pitchFamily="18" charset="0"/>
                <a:cs typeface="Times New Roman" pitchFamily="18" charset="0"/>
              </a:rPr>
              <a:t>Fossorial</a:t>
            </a:r>
            <a:r>
              <a:rPr lang="en-US" sz="2400" dirty="0" smtClean="0">
                <a:latin typeface="Times New Roman" pitchFamily="18" charset="0"/>
                <a:cs typeface="Times New Roman" pitchFamily="18" charset="0"/>
              </a:rPr>
              <a:t> Habits. </a:t>
            </a:r>
          </a:p>
          <a:p>
            <a:pPr marL="514350" indent="-514350"/>
            <a:r>
              <a:rPr lang="en-US" sz="2400" dirty="0" smtClean="0">
                <a:latin typeface="Times New Roman" pitchFamily="18" charset="0"/>
                <a:cs typeface="Times New Roman" pitchFamily="18" charset="0"/>
              </a:rPr>
              <a:t>Animals confine activities to times and places with lower temperatures and high humidity to avoid the demand for evaporative cooling. </a:t>
            </a:r>
          </a:p>
          <a:p>
            <a:pPr lvl="0" algn="just">
              <a:buNone/>
            </a:pPr>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just"/>
            <a:r>
              <a:rPr lang="en-US" sz="2400" dirty="0">
                <a:latin typeface="Times New Roman" pitchFamily="18" charset="0"/>
                <a:cs typeface="Times New Roman" pitchFamily="18" charset="0"/>
              </a:rPr>
              <a:t>This is useful for management decision and conservation polices</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requires the periodic estimates of absolute population size and age and sex structure (example Male, female ratio, proportion of calves, yearlings and sub adults, number and distributions, conditions and dynamics).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What </a:t>
            </a:r>
            <a:r>
              <a:rPr lang="en-US" sz="2400" dirty="0">
                <a:latin typeface="Times New Roman" pitchFamily="18" charset="0"/>
                <a:cs typeface="Times New Roman" pitchFamily="18" charset="0"/>
              </a:rPr>
              <a:t>is population trends overtime? this is monitoring refers to change of species of time </a:t>
            </a:r>
            <a:r>
              <a:rPr lang="en-US" sz="2400" dirty="0" err="1">
                <a:latin typeface="Times New Roman" pitchFamily="18" charset="0"/>
                <a:cs typeface="Times New Roman" pitchFamily="18" charset="0"/>
              </a:rPr>
              <a:t>i</a:t>
            </a:r>
            <a:r>
              <a:rPr lang="en-US" sz="2400" dirty="0">
                <a:latin typeface="Times New Roman" pitchFamily="18" charset="0"/>
                <a:cs typeface="Times New Roman" pitchFamily="18" charset="0"/>
              </a:rPr>
              <a:t> .e, decrease or </a:t>
            </a:r>
            <a:r>
              <a:rPr lang="en-US" sz="2400" dirty="0" smtClean="0">
                <a:latin typeface="Times New Roman" pitchFamily="18" charset="0"/>
                <a:cs typeface="Times New Roman" pitchFamily="18" charset="0"/>
              </a:rPr>
              <a:t>increase.</a:t>
            </a:r>
          </a:p>
          <a:p>
            <a:pPr algn="just">
              <a:buNone/>
            </a:pPr>
            <a:r>
              <a:rPr lang="en-US" sz="2400" dirty="0">
                <a:latin typeface="Times New Roman" pitchFamily="18" charset="0"/>
                <a:cs typeface="Times New Roman" pitchFamily="18" charset="0"/>
              </a:rPr>
              <a:t>3.</a:t>
            </a:r>
            <a:r>
              <a:rPr lang="en-US" sz="2400" b="1" dirty="0">
                <a:latin typeface="Times New Roman" pitchFamily="18" charset="0"/>
                <a:cs typeface="Times New Roman" pitchFamily="18" charset="0"/>
              </a:rPr>
              <a:t> Distribution and movements. </a:t>
            </a:r>
            <a:r>
              <a:rPr lang="en-US" sz="2400" dirty="0">
                <a:latin typeface="Times New Roman" pitchFamily="18" charset="0"/>
                <a:cs typeface="Times New Roman" pitchFamily="18" charset="0"/>
              </a:rPr>
              <a:t>Data on seasonal patterns of movement and vegetation type as well as basic migratory routs and areas of high species diversity.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information is used to define the boundaries of new PAs or alterations to the existing database for wildlife management.</a:t>
            </a:r>
          </a:p>
          <a:p>
            <a:pPr algn="just"/>
            <a:endParaRPr lang="en-US" sz="2400" dirty="0">
              <a:latin typeface="Times New Roman" pitchFamily="18" charset="0"/>
              <a:cs typeface="Times New Roman" pitchFamily="18" charset="0"/>
            </a:endParaRP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pPr lvl="0" algn="just">
              <a:buNone/>
            </a:pPr>
            <a:r>
              <a:rPr lang="en-US" sz="2600" dirty="0" smtClean="0">
                <a:latin typeface="Times New Roman" pitchFamily="18" charset="0"/>
                <a:cs typeface="Times New Roman" pitchFamily="18" charset="0"/>
              </a:rPr>
              <a:t>b) Concentrating Excreta. Produce dry feces, powerful kidneys to concentrate urine.</a:t>
            </a:r>
          </a:p>
          <a:p>
            <a:pPr lvl="0" algn="just">
              <a:buNone/>
            </a:pPr>
            <a:r>
              <a:rPr lang="en-US" sz="2600" dirty="0" smtClean="0">
                <a:latin typeface="Times New Roman" pitchFamily="18" charset="0"/>
                <a:cs typeface="Times New Roman" pitchFamily="18" charset="0"/>
              </a:rPr>
              <a:t>c) Labile body temperature. Animals allow their body temperature to rise during the heat of the day thus reducing water requirement for evaporative cooling.</a:t>
            </a:r>
          </a:p>
          <a:p>
            <a:pPr lvl="0" algn="just">
              <a:buNone/>
            </a:pPr>
            <a:r>
              <a:rPr lang="en-US" sz="2600" dirty="0" smtClean="0">
                <a:latin typeface="Times New Roman" pitchFamily="18" charset="0"/>
                <a:cs typeface="Times New Roman" pitchFamily="18" charset="0"/>
              </a:rPr>
              <a:t>d) Morphology: large body size and abundant insulation that is common on the back of the animal lead to less evaporation.</a:t>
            </a:r>
          </a:p>
          <a:p>
            <a:pPr lvl="0" algn="just">
              <a:buNone/>
            </a:pPr>
            <a:r>
              <a:rPr lang="en-US" sz="2600" dirty="0" smtClean="0">
                <a:latin typeface="Times New Roman" pitchFamily="18" charset="0"/>
                <a:cs typeface="Times New Roman" pitchFamily="18" charset="0"/>
              </a:rPr>
              <a:t>f) Use of metabolic water. i.e. oxidation of fats and carbohydrates.</a:t>
            </a:r>
          </a:p>
          <a:p>
            <a:pPr lvl="0" algn="just">
              <a:buNone/>
            </a:pPr>
            <a:r>
              <a:rPr lang="en-US" sz="2600" dirty="0" smtClean="0">
                <a:latin typeface="Times New Roman" pitchFamily="18" charset="0"/>
                <a:cs typeface="Times New Roman" pitchFamily="18" charset="0"/>
              </a:rPr>
              <a:t>g) Water Storage: Ruminants store water in their rumen.</a:t>
            </a:r>
          </a:p>
          <a:p>
            <a:pPr lvl="0" algn="just">
              <a:buNone/>
            </a:pPr>
            <a:r>
              <a:rPr lang="en-US" sz="2600" dirty="0" smtClean="0">
                <a:latin typeface="Times New Roman" pitchFamily="18" charset="0"/>
                <a:cs typeface="Times New Roman" pitchFamily="18" charset="0"/>
              </a:rPr>
              <a:t>h) Mobility:  Visiting watering points through daily movements e.g. Sand grouses, buffalos</a:t>
            </a:r>
          </a:p>
          <a:p>
            <a:pPr lvl="0" algn="just">
              <a:buNone/>
            </a:pPr>
            <a:r>
              <a:rPr lang="en-US" sz="2600" dirty="0" err="1" smtClean="0">
                <a:latin typeface="Times New Roman" pitchFamily="18" charset="0"/>
                <a:cs typeface="Times New Roman" pitchFamily="18" charset="0"/>
              </a:rPr>
              <a:t>i</a:t>
            </a:r>
            <a:r>
              <a:rPr lang="en-US" sz="2600" dirty="0" smtClean="0">
                <a:latin typeface="Times New Roman" pitchFamily="18" charset="0"/>
                <a:cs typeface="Times New Roman" pitchFamily="18" charset="0"/>
              </a:rPr>
              <a:t>) Reproduction patterns: Synchronizing reproductive season to avoid the dry period.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92500"/>
          </a:bodyPr>
          <a:lstStyle/>
          <a:p>
            <a:pPr algn="just">
              <a:buNone/>
            </a:pPr>
            <a:r>
              <a:rPr lang="en-US" sz="2400" b="1" dirty="0" smtClean="0">
                <a:latin typeface="Times New Roman" pitchFamily="18" charset="0"/>
                <a:cs typeface="Times New Roman" pitchFamily="18" charset="0"/>
              </a:rPr>
              <a:t>3.5 Habitat Evaluation Methods</a:t>
            </a:r>
            <a:endParaRPr lang="en-US" sz="2400" dirty="0" smtClean="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Wildlife manager mostly evaluate habitats to determine the quantity and quality of available resource for a particular species. </a:t>
            </a:r>
          </a:p>
          <a:p>
            <a:pPr algn="just"/>
            <a:r>
              <a:rPr lang="en-US" sz="2600" dirty="0" smtClean="0">
                <a:latin typeface="Times New Roman" pitchFamily="18" charset="0"/>
                <a:cs typeface="Times New Roman" pitchFamily="18" charset="0"/>
              </a:rPr>
              <a:t>To evaluate habitat we can measure habitat features that relates specifically to the presence; number or health of the animals. </a:t>
            </a:r>
          </a:p>
          <a:p>
            <a:pPr algn="just"/>
            <a:r>
              <a:rPr lang="en-US" sz="2600" dirty="0" smtClean="0">
                <a:latin typeface="Times New Roman" pitchFamily="18" charset="0"/>
                <a:cs typeface="Times New Roman" pitchFamily="18" charset="0"/>
              </a:rPr>
              <a:t>Evaluation can also be based on trend analysis to determine whether a habitat has improved, declined or remained unchanged.</a:t>
            </a:r>
          </a:p>
          <a:p>
            <a:pPr algn="just"/>
            <a:r>
              <a:rPr lang="en-US" sz="2600" dirty="0" smtClean="0">
                <a:latin typeface="Times New Roman" pitchFamily="18" charset="0"/>
                <a:cs typeface="Times New Roman" pitchFamily="18" charset="0"/>
              </a:rPr>
              <a:t>(a) How to decide habitat features to measure:</a:t>
            </a:r>
          </a:p>
          <a:p>
            <a:pPr lvl="0">
              <a:buNone/>
            </a:pPr>
            <a:r>
              <a:rPr lang="en-US" sz="2600" dirty="0" err="1" smtClean="0">
                <a:latin typeface="Times New Roman" pitchFamily="18" charset="0"/>
                <a:cs typeface="Times New Roman" pitchFamily="18" charset="0"/>
              </a:rPr>
              <a:t>i</a:t>
            </a:r>
            <a:r>
              <a:rPr lang="en-US" sz="2600" dirty="0" smtClean="0">
                <a:latin typeface="Times New Roman" pitchFamily="18" charset="0"/>
                <a:cs typeface="Times New Roman" pitchFamily="18" charset="0"/>
              </a:rPr>
              <a:t>) Consider time and available funding sources.</a:t>
            </a:r>
          </a:p>
          <a:p>
            <a:pPr>
              <a:buNone/>
            </a:pPr>
            <a:r>
              <a:rPr lang="en-US" sz="2600" dirty="0" smtClean="0">
                <a:latin typeface="Times New Roman" pitchFamily="18" charset="0"/>
                <a:cs typeface="Times New Roman" pitchFamily="18" charset="0"/>
              </a:rPr>
              <a:t>ii) Consider the organisms to focus on rather than considering the whole ecosystem. </a:t>
            </a:r>
          </a:p>
          <a:p>
            <a:r>
              <a:rPr lang="en-US" sz="2600" dirty="0" smtClean="0">
                <a:latin typeface="Times New Roman" pitchFamily="18" charset="0"/>
                <a:cs typeface="Times New Roman" pitchFamily="18" charset="0"/>
              </a:rPr>
              <a:t>It may be wise to focus on selected species e.g. dominant species</a:t>
            </a:r>
            <a:endParaRPr 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92500" lnSpcReduction="20000"/>
          </a:bodyPr>
          <a:lstStyle/>
          <a:p>
            <a:pPr algn="just">
              <a:buNone/>
            </a:pPr>
            <a:r>
              <a:rPr lang="en-US" sz="2400" dirty="0" smtClean="0">
                <a:latin typeface="Times New Roman" pitchFamily="18" charset="0"/>
                <a:cs typeface="Times New Roman" pitchFamily="18" charset="0"/>
              </a:rPr>
              <a:t>iii</a:t>
            </a:r>
            <a:r>
              <a:rPr lang="en-US" sz="2600" dirty="0" smtClean="0">
                <a:latin typeface="Times New Roman" pitchFamily="18" charset="0"/>
                <a:cs typeface="Times New Roman" pitchFamily="18" charset="0"/>
              </a:rPr>
              <a:t>) Have basic knowledge of the interrelations of the species with its environment throughout the animal cycle (e.g. migratory species) including knowledge of their natural history.</a:t>
            </a:r>
          </a:p>
          <a:p>
            <a:pPr algn="just">
              <a:buNone/>
            </a:pPr>
            <a:endParaRPr lang="en-US" sz="2600" dirty="0" smtClean="0">
              <a:latin typeface="Times New Roman" pitchFamily="18" charset="0"/>
              <a:cs typeface="Times New Roman" pitchFamily="18" charset="0"/>
            </a:endParaRPr>
          </a:p>
          <a:p>
            <a:pPr algn="just">
              <a:buNone/>
            </a:pPr>
            <a:r>
              <a:rPr lang="en-US" sz="2600" dirty="0" smtClean="0">
                <a:latin typeface="Times New Roman" pitchFamily="18" charset="0"/>
                <a:cs typeface="Times New Roman" pitchFamily="18" charset="0"/>
              </a:rPr>
              <a:t>(b) Habitat evaluation based on habitat factors/factors</a:t>
            </a:r>
          </a:p>
          <a:p>
            <a:pPr algn="just"/>
            <a:r>
              <a:rPr lang="en-US" sz="2600" dirty="0" smtClean="0">
                <a:latin typeface="Times New Roman" pitchFamily="18" charset="0"/>
                <a:cs typeface="Times New Roman" pitchFamily="18" charset="0"/>
              </a:rPr>
              <a:t>Habitat factor can be used as variable to evaluate habitat condition. </a:t>
            </a:r>
          </a:p>
          <a:p>
            <a:pPr algn="just"/>
            <a:r>
              <a:rPr lang="en-US" sz="2600" dirty="0" smtClean="0">
                <a:latin typeface="Times New Roman" pitchFamily="18" charset="0"/>
                <a:cs typeface="Times New Roman" pitchFamily="18" charset="0"/>
              </a:rPr>
              <a:t>Habitat factors/features to measures aimed to evaluate habitat trends can be classified as</a:t>
            </a:r>
          </a:p>
          <a:p>
            <a:pPr algn="just">
              <a:buNone/>
            </a:pP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i</a:t>
            </a:r>
            <a:r>
              <a:rPr lang="en-US" sz="2600" dirty="0" smtClean="0">
                <a:latin typeface="Times New Roman" pitchFamily="18" charset="0"/>
                <a:cs typeface="Times New Roman" pitchFamily="18" charset="0"/>
              </a:rPr>
              <a:t>) </a:t>
            </a:r>
            <a:r>
              <a:rPr lang="en-US" sz="2600" u="sng" dirty="0" smtClean="0">
                <a:latin typeface="Times New Roman" pitchFamily="18" charset="0"/>
                <a:cs typeface="Times New Roman" pitchFamily="18" charset="0"/>
              </a:rPr>
              <a:t>MAJOR</a:t>
            </a:r>
            <a:r>
              <a:rPr lang="en-US" sz="2600" dirty="0" smtClean="0">
                <a:latin typeface="Times New Roman" pitchFamily="18" charset="0"/>
                <a:cs typeface="Times New Roman" pitchFamily="18" charset="0"/>
              </a:rPr>
              <a:t> or MACRO and (ii) MICRO</a:t>
            </a:r>
          </a:p>
          <a:p>
            <a:pPr algn="just">
              <a:buNone/>
            </a:pPr>
            <a:r>
              <a:rPr lang="en-US" sz="2600" dirty="0" smtClean="0">
                <a:latin typeface="Times New Roman" pitchFamily="18" charset="0"/>
                <a:cs typeface="Times New Roman" pitchFamily="18" charset="0"/>
              </a:rPr>
              <a:t> </a:t>
            </a:r>
          </a:p>
          <a:p>
            <a:pPr algn="just"/>
            <a:r>
              <a:rPr lang="en-US" sz="2600" dirty="0" smtClean="0">
                <a:latin typeface="Times New Roman" pitchFamily="18" charset="0"/>
                <a:cs typeface="Times New Roman" pitchFamily="18" charset="0"/>
              </a:rPr>
              <a:t>(</a:t>
            </a:r>
            <a:r>
              <a:rPr lang="en-US" sz="2600" dirty="0" err="1" smtClean="0">
                <a:latin typeface="Times New Roman" pitchFamily="18" charset="0"/>
                <a:cs typeface="Times New Roman" pitchFamily="18" charset="0"/>
              </a:rPr>
              <a:t>i</a:t>
            </a:r>
            <a:r>
              <a:rPr lang="en-US" sz="2600" dirty="0" smtClean="0">
                <a:latin typeface="Times New Roman" pitchFamily="18" charset="0"/>
                <a:cs typeface="Times New Roman" pitchFamily="18" charset="0"/>
              </a:rPr>
              <a:t>) </a:t>
            </a:r>
            <a:r>
              <a:rPr lang="en-US" sz="2600" u="sng" dirty="0" smtClean="0">
                <a:latin typeface="Times New Roman" pitchFamily="18" charset="0"/>
                <a:cs typeface="Times New Roman" pitchFamily="18" charset="0"/>
              </a:rPr>
              <a:t>MAJOR</a:t>
            </a:r>
            <a:r>
              <a:rPr lang="en-US" sz="2600" dirty="0" smtClean="0">
                <a:latin typeface="Times New Roman" pitchFamily="18" charset="0"/>
                <a:cs typeface="Times New Roman" pitchFamily="18" charset="0"/>
              </a:rPr>
              <a:t> or MACRO features will include: </a:t>
            </a:r>
          </a:p>
          <a:p>
            <a:pPr lvl="0" algn="just"/>
            <a:r>
              <a:rPr lang="en-US" sz="2600" dirty="0" smtClean="0">
                <a:latin typeface="Times New Roman" pitchFamily="18" charset="0"/>
                <a:cs typeface="Times New Roman" pitchFamily="18" charset="0"/>
              </a:rPr>
              <a:t>Size (area) of the habitat, </a:t>
            </a:r>
          </a:p>
          <a:p>
            <a:pPr lvl="0" algn="just"/>
            <a:r>
              <a:rPr lang="en-US" sz="2600" dirty="0" smtClean="0">
                <a:latin typeface="Times New Roman" pitchFamily="18" charset="0"/>
                <a:cs typeface="Times New Roman" pitchFamily="18" charset="0"/>
              </a:rPr>
              <a:t>Vegetation cover –vegetation map, vegetation communities</a:t>
            </a:r>
          </a:p>
          <a:p>
            <a:pPr lvl="0" algn="just"/>
            <a:r>
              <a:rPr lang="en-US" sz="2600" dirty="0" smtClean="0">
                <a:latin typeface="Times New Roman" pitchFamily="18" charset="0"/>
                <a:cs typeface="Times New Roman" pitchFamily="18" charset="0"/>
              </a:rPr>
              <a:t>Water bodies etc.,</a:t>
            </a:r>
          </a:p>
          <a:p>
            <a:pPr lvl="0" algn="just"/>
            <a:r>
              <a:rPr lang="en-US" sz="2600" dirty="0" smtClean="0">
                <a:latin typeface="Times New Roman" pitchFamily="18" charset="0"/>
                <a:cs typeface="Times New Roman" pitchFamily="18" charset="0"/>
              </a:rPr>
              <a:t>Geomorphology –soils, drainage </a:t>
            </a:r>
          </a:p>
          <a:p>
            <a:pPr algn="just">
              <a:buNone/>
            </a:pPr>
            <a:r>
              <a:rPr lang="en-US" sz="2600" dirty="0" smtClean="0">
                <a:latin typeface="Times New Roman" pitchFamily="18" charset="0"/>
                <a:cs typeface="Times New Roman" pitchFamily="18" charset="0"/>
              </a:rPr>
              <a:t> </a:t>
            </a:r>
          </a:p>
          <a:p>
            <a:pPr algn="just">
              <a:buNone/>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a:bodyPr>
          <a:lstStyle/>
          <a:p>
            <a:pPr algn="just"/>
            <a:r>
              <a:rPr lang="en-US" sz="2600" dirty="0" smtClean="0">
                <a:latin typeface="Times New Roman" pitchFamily="18" charset="0"/>
                <a:cs typeface="Times New Roman" pitchFamily="18" charset="0"/>
              </a:rPr>
              <a:t>MACRO Habitat features can be measured using remote sensing. and GIS techniques</a:t>
            </a:r>
          </a:p>
          <a:p>
            <a:pPr algn="just"/>
            <a:r>
              <a:rPr lang="en-US" sz="2600" dirty="0" smtClean="0">
                <a:latin typeface="Times New Roman" pitchFamily="18" charset="0"/>
                <a:cs typeface="Times New Roman" pitchFamily="18" charset="0"/>
              </a:rPr>
              <a:t>Remote sensing is a time serving method for collecting wildlife habitat data. </a:t>
            </a:r>
          </a:p>
          <a:p>
            <a:pPr algn="just"/>
            <a:r>
              <a:rPr lang="en-US" sz="2600" dirty="0" smtClean="0">
                <a:latin typeface="Times New Roman" pitchFamily="18" charset="0"/>
                <a:cs typeface="Times New Roman" pitchFamily="18" charset="0"/>
              </a:rPr>
              <a:t>It includes satellite imagery (land sat), infrared aerial photos.  </a:t>
            </a:r>
          </a:p>
          <a:p>
            <a:pPr algn="just"/>
            <a:r>
              <a:rPr lang="en-US" sz="2600" dirty="0" smtClean="0">
                <a:latin typeface="Times New Roman" pitchFamily="18" charset="0"/>
                <a:cs typeface="Times New Roman" pitchFamily="18" charset="0"/>
              </a:rPr>
              <a:t>Habitat size and shape can be determined from satellite digital analysis or interpretation of aerial photographs.</a:t>
            </a:r>
          </a:p>
          <a:p>
            <a:pPr algn="just"/>
            <a:r>
              <a:rPr lang="en-US" sz="2600" dirty="0" smtClean="0">
                <a:latin typeface="Times New Roman" pitchFamily="18" charset="0"/>
                <a:cs typeface="Times New Roman" pitchFamily="18" charset="0"/>
              </a:rPr>
              <a:t>(</a:t>
            </a:r>
            <a:r>
              <a:rPr lang="en-US" sz="2600" dirty="0" err="1" smtClean="0">
                <a:latin typeface="Times New Roman" pitchFamily="18" charset="0"/>
                <a:cs typeface="Times New Roman" pitchFamily="18" charset="0"/>
              </a:rPr>
              <a:t>i</a:t>
            </a:r>
            <a:r>
              <a:rPr lang="en-US" sz="2600" dirty="0" smtClean="0">
                <a:latin typeface="Times New Roman" pitchFamily="18" charset="0"/>
                <a:cs typeface="Times New Roman" pitchFamily="18" charset="0"/>
              </a:rPr>
              <a:t>)	</a:t>
            </a:r>
            <a:r>
              <a:rPr lang="en-GB" sz="2600" dirty="0" smtClean="0">
                <a:latin typeface="Times New Roman" pitchFamily="18" charset="0"/>
                <a:cs typeface="Times New Roman" pitchFamily="18" charset="0"/>
              </a:rPr>
              <a:t>Colour</a:t>
            </a:r>
            <a:r>
              <a:rPr lang="en-US" sz="2600" dirty="0" smtClean="0">
                <a:latin typeface="Times New Roman" pitchFamily="18" charset="0"/>
                <a:cs typeface="Times New Roman" pitchFamily="18" charset="0"/>
              </a:rPr>
              <a:t> infrared photographs are valuable for vegetation analysis. </a:t>
            </a:r>
          </a:p>
          <a:p>
            <a:pPr algn="just">
              <a:buFont typeface="Wingdings" pitchFamily="2" charset="2"/>
              <a:buChar char="Ø"/>
            </a:pPr>
            <a:r>
              <a:rPr lang="en-US" sz="2600" dirty="0" smtClean="0">
                <a:solidFill>
                  <a:srgbClr val="FF0000"/>
                </a:solidFill>
                <a:latin typeface="Times New Roman" pitchFamily="18" charset="0"/>
                <a:cs typeface="Times New Roman" pitchFamily="18" charset="0"/>
              </a:rPr>
              <a:t>The color tones along with size, shape, pattern, shadow, and texture are useful for identifying plant communities and growth forms. </a:t>
            </a:r>
          </a:p>
          <a:p>
            <a:pPr algn="just"/>
            <a:r>
              <a:rPr lang="en-US" sz="2600" dirty="0" smtClean="0">
                <a:latin typeface="Times New Roman" pitchFamily="18" charset="0"/>
                <a:cs typeface="Times New Roman" pitchFamily="18" charset="0"/>
              </a:rPr>
              <a:t> Also </a:t>
            </a:r>
            <a:r>
              <a:rPr lang="en-GB" sz="2600" dirty="0" smtClean="0">
                <a:latin typeface="Times New Roman" pitchFamily="18" charset="0"/>
                <a:cs typeface="Times New Roman" pitchFamily="18" charset="0"/>
              </a:rPr>
              <a:t>colour</a:t>
            </a:r>
            <a:r>
              <a:rPr lang="en-US" sz="2600" dirty="0" smtClean="0">
                <a:latin typeface="Times New Roman" pitchFamily="18" charset="0"/>
                <a:cs typeface="Times New Roman" pitchFamily="18" charset="0"/>
              </a:rPr>
              <a:t> infrared photographs indicate the site of water bodies, degree of burn and levels of recovery.</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571500" indent="-571500" algn="just">
              <a:buFont typeface="Wingdings" pitchFamily="2" charset="2"/>
              <a:buChar char="Ø"/>
            </a:pPr>
            <a:r>
              <a:rPr lang="en-US" sz="2400" dirty="0" smtClean="0">
                <a:solidFill>
                  <a:srgbClr val="FF0000"/>
                </a:solidFill>
                <a:latin typeface="Times New Roman" pitchFamily="18" charset="0"/>
                <a:cs typeface="Times New Roman" pitchFamily="18" charset="0"/>
              </a:rPr>
              <a:t>Maps and GIS technology</a:t>
            </a:r>
            <a:r>
              <a:rPr lang="en-US" sz="2400" dirty="0" smtClean="0">
                <a:latin typeface="Times New Roman" pitchFamily="18" charset="0"/>
                <a:cs typeface="Times New Roman" pitchFamily="18" charset="0"/>
              </a:rPr>
              <a:t>:  Survey maps where available can provide data on location of physical habitat features such as streams, roads, mountains, and other infrastructures.</a:t>
            </a:r>
          </a:p>
          <a:p>
            <a:pPr algn="just">
              <a:buNone/>
            </a:pPr>
            <a:r>
              <a:rPr lang="en-US" sz="2400" dirty="0" smtClean="0">
                <a:latin typeface="Times New Roman" pitchFamily="18" charset="0"/>
                <a:cs typeface="Times New Roman" pitchFamily="18" charset="0"/>
              </a:rPr>
              <a:t>(ii) MICRO habitat factors/features include – Plant species, Composition of food; Water chemistry  </a:t>
            </a:r>
          </a:p>
          <a:p>
            <a:pPr algn="just"/>
            <a:r>
              <a:rPr lang="en-US" sz="2400" dirty="0" smtClean="0">
                <a:latin typeface="Times New Roman" pitchFamily="18" charset="0"/>
                <a:cs typeface="Times New Roman" pitchFamily="18" charset="0"/>
              </a:rPr>
              <a:t>Evaluation of habitat using MICRO Habitat features</a:t>
            </a:r>
            <a:endParaRPr lang="en-US" sz="2400" b="1"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(a). Aquatic Habitat</a:t>
            </a:r>
          </a:p>
          <a:p>
            <a:pPr algn="just"/>
            <a:r>
              <a:rPr lang="en-US" sz="2400" dirty="0" smtClean="0">
                <a:latin typeface="Times New Roman" pitchFamily="18" charset="0"/>
                <a:cs typeface="Times New Roman" pitchFamily="18" charset="0"/>
              </a:rPr>
              <a:t>This involves measuring water column to include:</a:t>
            </a:r>
          </a:p>
          <a:p>
            <a:pPr algn="just">
              <a:buNone/>
            </a:pPr>
            <a:r>
              <a:rPr lang="en-US" sz="2400" dirty="0" smtClean="0">
                <a:latin typeface="Times New Roman" pitchFamily="18" charset="0"/>
                <a:cs typeface="Times New Roman" pitchFamily="18" charset="0"/>
              </a:rPr>
              <a:t>1) Stream width, depth, and light intensity.</a:t>
            </a:r>
          </a:p>
          <a:p>
            <a:pPr algn="just">
              <a:buNone/>
            </a:pPr>
            <a:r>
              <a:rPr lang="en-US" sz="2400" dirty="0" smtClean="0">
                <a:latin typeface="Times New Roman" pitchFamily="18" charset="0"/>
                <a:cs typeface="Times New Roman" pitchFamily="18" charset="0"/>
              </a:rPr>
              <a:t>2) Water chemistry = chemical analysis of lakes and stream water </a:t>
            </a:r>
            <a:r>
              <a:rPr lang="en-US" sz="2400" dirty="0" err="1"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to determine degree of pollution.</a:t>
            </a:r>
          </a:p>
          <a:p>
            <a:pPr algn="just">
              <a:buNone/>
            </a:pPr>
            <a:r>
              <a:rPr lang="en-US" sz="2400" dirty="0" smtClean="0">
                <a:latin typeface="Times New Roman" pitchFamily="18" charset="0"/>
                <a:cs typeface="Times New Roman" pitchFamily="18" charset="0"/>
              </a:rPr>
              <a:t>3) Turbidity</a:t>
            </a:r>
          </a:p>
          <a:p>
            <a:endParaRPr lang="en-US" dirty="0" smtClean="0"/>
          </a:p>
          <a:p>
            <a:pPr marL="571500" indent="-571500" algn="just">
              <a:buAutoNum type="romanLcParenBoth" startAt="2"/>
            </a:pPr>
            <a:endParaRPr lang="en-US" dirty="0" smtClean="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buNone/>
            </a:pPr>
            <a:r>
              <a:rPr lang="en-US" sz="2400" dirty="0" smtClean="0">
                <a:latin typeface="Times New Roman" pitchFamily="18" charset="0"/>
                <a:cs typeface="Times New Roman" pitchFamily="18" charset="0"/>
              </a:rPr>
              <a:t> (b.) Terrestrial habitats (Analysis of habitat features)</a:t>
            </a:r>
          </a:p>
          <a:p>
            <a:pPr lvl="0" algn="just"/>
            <a:r>
              <a:rPr lang="en-US" sz="2400" dirty="0" smtClean="0">
                <a:latin typeface="Times New Roman" pitchFamily="18" charset="0"/>
                <a:cs typeface="Times New Roman" pitchFamily="18" charset="0"/>
              </a:rPr>
              <a:t>Monitoring plant species composition and distribution</a:t>
            </a:r>
          </a:p>
          <a:p>
            <a:pPr lvl="0" algn="just"/>
            <a:r>
              <a:rPr lang="en-US" sz="2400" dirty="0" smtClean="0">
                <a:latin typeface="Times New Roman" pitchFamily="18" charset="0"/>
                <a:cs typeface="Times New Roman" pitchFamily="18" charset="0"/>
              </a:rPr>
              <a:t>Monitor disturbances that affect species utilizing the area.  Such disturbances will include: Fire, Fence posts, buildings, dams, water holes, overgrazing, mining, and agriculture.</a:t>
            </a:r>
          </a:p>
          <a:p>
            <a:pPr lvl="0" algn="just"/>
            <a:r>
              <a:rPr lang="en-US" sz="2400" dirty="0" smtClean="0">
                <a:latin typeface="Times New Roman" pitchFamily="18" charset="0"/>
                <a:cs typeface="Times New Roman" pitchFamily="18" charset="0"/>
              </a:rPr>
              <a:t>Studying and Evaluating Wildlife nutrition.</a:t>
            </a:r>
          </a:p>
          <a:p>
            <a:pPr algn="just"/>
            <a:r>
              <a:rPr lang="en-US" sz="2400" dirty="0" smtClean="0">
                <a:latin typeface="Times New Roman" pitchFamily="18" charset="0"/>
                <a:cs typeface="Times New Roman" pitchFamily="18" charset="0"/>
              </a:rPr>
              <a:t>Evaluating habitat on basis of wildlife nutrition will involve methods for determining and evaluating food production, availability, utilization, quality and its contribution in rangeland.</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r>
              <a:rPr lang="en-US" sz="2400" dirty="0" smtClean="0">
                <a:solidFill>
                  <a:srgbClr val="FF0000"/>
                </a:solidFill>
                <a:latin typeface="Times New Roman" pitchFamily="18" charset="0"/>
                <a:cs typeface="Times New Roman" pitchFamily="18" charset="0"/>
              </a:rPr>
              <a:t>Evaluating food Production (Quantity and Quality) for Herbivores:</a:t>
            </a:r>
          </a:p>
          <a:p>
            <a:pPr algn="just"/>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Forage Surveys to determine quantity can be achieved by various methods used in sampling vegetation and measurement data </a:t>
            </a:r>
          </a:p>
          <a:p>
            <a:pPr algn="just"/>
            <a:r>
              <a:rPr lang="en-US" sz="2400" dirty="0" smtClean="0">
                <a:latin typeface="Times New Roman" pitchFamily="18" charset="0"/>
                <a:cs typeface="Times New Roman" pitchFamily="18" charset="0"/>
              </a:rPr>
              <a:t>e.g. frequency of occurrence, density, cover biomass etc. Sampling methods will includes among others: -  </a:t>
            </a:r>
            <a:r>
              <a:rPr lang="en-US" sz="2400" dirty="0" err="1" smtClean="0">
                <a:latin typeface="Times New Roman" pitchFamily="18" charset="0"/>
                <a:cs typeface="Times New Roman" pitchFamily="18" charset="0"/>
              </a:rPr>
              <a:t>Quadrat</a:t>
            </a:r>
            <a:r>
              <a:rPr lang="en-US" sz="2400" dirty="0" smtClean="0">
                <a:latin typeface="Times New Roman" pitchFamily="18" charset="0"/>
                <a:cs typeface="Times New Roman" pitchFamily="18" charset="0"/>
              </a:rPr>
              <a:t>, plot less, step point, line intercept, point intercept, Clipping, PCQ - Point Centered Quarter etc.</a:t>
            </a:r>
            <a:endParaRPr lang="en-US" sz="2400"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lnSpcReduction="10000"/>
          </a:bodyPr>
          <a:lstStyle/>
          <a:p>
            <a:pPr algn="just">
              <a:buNone/>
            </a:pPr>
            <a:r>
              <a:rPr lang="en-US" sz="2400" dirty="0" smtClean="0">
                <a:latin typeface="Times New Roman" pitchFamily="18" charset="0"/>
                <a:cs typeface="Times New Roman" pitchFamily="18" charset="0"/>
              </a:rPr>
              <a:t>ii) Forage quality can be evaluated directly by measuring degree of use and or by analyzing nutrient contents in different plant species.  </a:t>
            </a:r>
          </a:p>
          <a:p>
            <a:pPr algn="just"/>
            <a:r>
              <a:rPr lang="en-US" sz="2400" dirty="0" smtClean="0">
                <a:latin typeface="Times New Roman" pitchFamily="18" charset="0"/>
                <a:cs typeface="Times New Roman" pitchFamily="18" charset="0"/>
              </a:rPr>
              <a:t>Direct measurement on degree of utilization for different spp. in a particular habitats can at times be misleading if the area is over stocked or where the variety of plant spp. minimal.  </a:t>
            </a:r>
          </a:p>
          <a:p>
            <a:pPr algn="just"/>
            <a:r>
              <a:rPr lang="en-US" sz="2400" dirty="0" smtClean="0">
                <a:latin typeface="Times New Roman" pitchFamily="18" charset="0"/>
                <a:cs typeface="Times New Roman" pitchFamily="18" charset="0"/>
              </a:rPr>
              <a:t>In all cases animals will be compelled to utilize the suitable food resources even if they were least palatable and of poor nutritional quality.</a:t>
            </a:r>
          </a:p>
          <a:p>
            <a:pPr algn="just"/>
            <a:r>
              <a:rPr lang="en-US" sz="2400" dirty="0" smtClean="0">
                <a:latin typeface="Times New Roman" pitchFamily="18" charset="0"/>
                <a:cs typeface="Times New Roman" pitchFamily="18" charset="0"/>
              </a:rPr>
              <a:t>On the other hand measurement of nutrient contents in different plant species and comparing with availability will provide better quantitative assessment. </a:t>
            </a:r>
          </a:p>
          <a:p>
            <a:pPr algn="just"/>
            <a:r>
              <a:rPr lang="en-US" sz="2400" dirty="0" smtClean="0">
                <a:latin typeface="Times New Roman" pitchFamily="18" charset="0"/>
                <a:cs typeface="Times New Roman" pitchFamily="18" charset="0"/>
              </a:rPr>
              <a:t>Consequently to measure forage quality Proximate Analysis method is applied. </a:t>
            </a:r>
          </a:p>
          <a:p>
            <a:pPr algn="just"/>
            <a:r>
              <a:rPr lang="en-US" sz="2400" dirty="0" smtClean="0">
                <a:latin typeface="Times New Roman" pitchFamily="18" charset="0"/>
                <a:cs typeface="Times New Roman" pitchFamily="18" charset="0"/>
              </a:rPr>
              <a:t>Proximate analysis is a method for partitioning food into five components reported in percentage of dry matter.  </a:t>
            </a: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ctr">
              <a:buNone/>
            </a:pPr>
            <a:endParaRPr lang="en-US" sz="2800" dirty="0" smtClean="0">
              <a:latin typeface="Times New Roman" pitchFamily="18" charset="0"/>
              <a:cs typeface="Times New Roman" pitchFamily="18" charset="0"/>
            </a:endParaRPr>
          </a:p>
          <a:p>
            <a:pPr algn="ctr">
              <a:buNone/>
            </a:pPr>
            <a:r>
              <a:rPr lang="en-US" sz="2800" dirty="0" smtClean="0">
                <a:latin typeface="Times New Roman" pitchFamily="18" charset="0"/>
                <a:cs typeface="Times New Roman" pitchFamily="18" charset="0"/>
              </a:rPr>
              <a:t>5. </a:t>
            </a:r>
            <a:r>
              <a:rPr lang="en-US" sz="2800" b="1" dirty="0" smtClean="0">
                <a:latin typeface="Times New Roman" pitchFamily="18" charset="0"/>
                <a:cs typeface="Times New Roman" pitchFamily="18" charset="0"/>
              </a:rPr>
              <a:t>FEEDING AND PREDATOR – PREY INTERACTIONS</a:t>
            </a:r>
          </a:p>
          <a:p>
            <a:pPr algn="just"/>
            <a:r>
              <a:rPr lang="en-US" sz="2400" dirty="0" smtClean="0">
                <a:latin typeface="Times New Roman" pitchFamily="18" charset="0"/>
                <a:cs typeface="Times New Roman" pitchFamily="18" charset="0"/>
              </a:rPr>
              <a:t>Feeding is the most important activity of all organisms in nature, for which they spend most of their active time.  </a:t>
            </a:r>
          </a:p>
          <a:p>
            <a:pPr algn="just"/>
            <a:r>
              <a:rPr lang="en-US" sz="2400" dirty="0" smtClean="0">
                <a:latin typeface="Times New Roman" pitchFamily="18" charset="0"/>
                <a:cs typeface="Times New Roman" pitchFamily="18" charset="0"/>
              </a:rPr>
              <a:t>Feeding involves activities concerned with finding food, manipulation of the food and then the actual process of eating.  </a:t>
            </a:r>
          </a:p>
          <a:p>
            <a:pPr algn="just"/>
            <a:r>
              <a:rPr lang="en-US" sz="2400" dirty="0" smtClean="0">
                <a:latin typeface="Times New Roman" pitchFamily="18" charset="0"/>
                <a:cs typeface="Times New Roman" pitchFamily="18" charset="0"/>
              </a:rPr>
              <a:t>Eating is involved with the feeding apparatus or the mouth organs including the teeth in higher animals. </a:t>
            </a:r>
          </a:p>
          <a:p>
            <a:pPr algn="just"/>
            <a:r>
              <a:rPr lang="en-US" sz="2400" dirty="0" smtClean="0">
                <a:latin typeface="Times New Roman" pitchFamily="18" charset="0"/>
                <a:cs typeface="Times New Roman" pitchFamily="18" charset="0"/>
              </a:rPr>
              <a:t>In the case of unicellular organisms such as amoeba, the </a:t>
            </a:r>
            <a:r>
              <a:rPr lang="en-US" sz="2400" dirty="0" err="1" smtClean="0">
                <a:latin typeface="Times New Roman" pitchFamily="18" charset="0"/>
                <a:cs typeface="Times New Roman" pitchFamily="18" charset="0"/>
              </a:rPr>
              <a:t>pseudopodial</a:t>
            </a:r>
            <a:r>
              <a:rPr lang="en-US" sz="2400" dirty="0" smtClean="0">
                <a:latin typeface="Times New Roman" pitchFamily="18" charset="0"/>
                <a:cs typeface="Times New Roman" pitchFamily="18" charset="0"/>
              </a:rPr>
              <a:t> movements help to engulf food.  </a:t>
            </a:r>
          </a:p>
          <a:p>
            <a:pPr algn="ctr">
              <a:buNone/>
            </a:pPr>
            <a:endParaRPr lang="en-US" sz="2800" b="1" dirty="0" smtClean="0">
              <a:latin typeface="Times New Roman" pitchFamily="18" charset="0"/>
              <a:cs typeface="Times New Roman" pitchFamily="18" charset="0"/>
            </a:endParaRPr>
          </a:p>
          <a:p>
            <a:pPr algn="ctr">
              <a:buNone/>
            </a:pPr>
            <a:endParaRPr lang="en-US" sz="2800"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a:r>
              <a:rPr lang="en-US" sz="2400" dirty="0" smtClean="0">
                <a:latin typeface="Times New Roman" pitchFamily="18" charset="0"/>
                <a:cs typeface="Times New Roman" pitchFamily="18" charset="0"/>
              </a:rPr>
              <a:t>Among ciliates, </a:t>
            </a:r>
            <a:r>
              <a:rPr lang="en-US" sz="2400" dirty="0" err="1" smtClean="0">
                <a:latin typeface="Times New Roman" pitchFamily="18" charset="0"/>
                <a:cs typeface="Times New Roman" pitchFamily="18" charset="0"/>
              </a:rPr>
              <a:t>ciliary</a:t>
            </a:r>
            <a:r>
              <a:rPr lang="en-US" sz="2400" dirty="0" smtClean="0">
                <a:latin typeface="Times New Roman" pitchFamily="18" charset="0"/>
                <a:cs typeface="Times New Roman" pitchFamily="18" charset="0"/>
              </a:rPr>
              <a:t> movements are responsible for bringing food closer and ultimately engulfing it. </a:t>
            </a:r>
          </a:p>
          <a:p>
            <a:pPr algn="just"/>
            <a:r>
              <a:rPr lang="en-US" sz="2400" dirty="0" smtClean="0">
                <a:latin typeface="Times New Roman" pitchFamily="18" charset="0"/>
                <a:cs typeface="Times New Roman" pitchFamily="18" charset="0"/>
              </a:rPr>
              <a:t>The </a:t>
            </a:r>
            <a:r>
              <a:rPr lang="en-US" sz="2400" dirty="0" err="1" smtClean="0">
                <a:latin typeface="Times New Roman" pitchFamily="18" charset="0"/>
                <a:cs typeface="Times New Roman" pitchFamily="18" charset="0"/>
              </a:rPr>
              <a:t>ciliary</a:t>
            </a:r>
            <a:r>
              <a:rPr lang="en-US" sz="2400" dirty="0" smtClean="0">
                <a:latin typeface="Times New Roman" pitchFamily="18" charset="0"/>
                <a:cs typeface="Times New Roman" pitchFamily="18" charset="0"/>
              </a:rPr>
              <a:t> feeding involves filtering minute organisms from the current of water drawn through cilia. </a:t>
            </a:r>
          </a:p>
          <a:p>
            <a:pPr algn="just"/>
            <a:r>
              <a:rPr lang="en-US" sz="2400" dirty="0" smtClean="0">
                <a:latin typeface="Times New Roman" pitchFamily="18" charset="0"/>
                <a:cs typeface="Times New Roman" pitchFamily="18" charset="0"/>
              </a:rPr>
              <a:t>Among coelenterates, </a:t>
            </a:r>
            <a:r>
              <a:rPr lang="en-US" sz="2400" dirty="0" err="1" smtClean="0">
                <a:latin typeface="Times New Roman" pitchFamily="18" charset="0"/>
                <a:cs typeface="Times New Roman" pitchFamily="18" charset="0"/>
              </a:rPr>
              <a:t>tentacular</a:t>
            </a:r>
            <a:r>
              <a:rPr lang="en-US" sz="2400" dirty="0" smtClean="0">
                <a:latin typeface="Times New Roman" pitchFamily="18" charset="0"/>
                <a:cs typeface="Times New Roman" pitchFamily="18" charset="0"/>
              </a:rPr>
              <a:t> movements perform this function. </a:t>
            </a:r>
          </a:p>
          <a:p>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lnSpc>
                <a:spcPct val="150000"/>
              </a:lnSpc>
              <a:spcBef>
                <a:spcPts val="0"/>
              </a:spcBef>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may be to determine the importance of a site, the population size of a site, the habitat requirements of a species, the reason for a species decline, or whether habitat management has been successful, or to understand the population dynamics. </a:t>
            </a:r>
          </a:p>
          <a:p>
            <a:pPr algn="just">
              <a:lnSpc>
                <a:spcPct val="150000"/>
              </a:lnSpc>
              <a:spcBef>
                <a:spcPts val="0"/>
              </a:spcBef>
            </a:pPr>
            <a:r>
              <a:rPr lang="en-US" sz="2400" dirty="0" smtClean="0">
                <a:latin typeface="Times New Roman" pitchFamily="18" charset="0"/>
                <a:cs typeface="Times New Roman" pitchFamily="18" charset="0"/>
              </a:rPr>
              <a:t>No </a:t>
            </a:r>
            <a:r>
              <a:rPr lang="en-US" sz="2400" dirty="0">
                <a:latin typeface="Times New Roman" pitchFamily="18" charset="0"/>
                <a:cs typeface="Times New Roman" pitchFamily="18" charset="0"/>
              </a:rPr>
              <a:t>form of wildlife management whether it is cropping or culling or hunting quotas, the development of tourism or demarcation of boundaries is possible without reliable information on number, population dynamics and movement of wild animals concerned.</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pPr algn="just"/>
            <a:r>
              <a:rPr lang="en-US" sz="2400" dirty="0" smtClean="0">
                <a:latin typeface="Times New Roman" pitchFamily="18" charset="0"/>
                <a:cs typeface="Times New Roman" pitchFamily="18" charset="0"/>
              </a:rPr>
              <a:t>In the case of higher organisms, special body organs perform each function, starting from searching for prey, entangling, killing, chewing, engulfing, and so on.  </a:t>
            </a:r>
          </a:p>
          <a:p>
            <a:pPr algn="just"/>
            <a:r>
              <a:rPr lang="en-US" sz="2400" dirty="0" smtClean="0">
                <a:latin typeface="Times New Roman" pitchFamily="18" charset="0"/>
                <a:cs typeface="Times New Roman" pitchFamily="18" charset="0"/>
              </a:rPr>
              <a:t>Animals are clever in trapping their food organisms. </a:t>
            </a:r>
          </a:p>
          <a:p>
            <a:pPr algn="just"/>
            <a:r>
              <a:rPr lang="en-US" sz="2400" dirty="0" smtClean="0">
                <a:latin typeface="Times New Roman" pitchFamily="18" charset="0"/>
                <a:cs typeface="Times New Roman" pitchFamily="18" charset="0"/>
              </a:rPr>
              <a:t>For example, spider webs are species-specific, in which the prey organisms such as small insects are trapped accidentally.</a:t>
            </a:r>
          </a:p>
          <a:p>
            <a:pPr algn="just"/>
            <a:r>
              <a:rPr lang="en-US" sz="2400" dirty="0" smtClean="0">
                <a:latin typeface="Times New Roman" pitchFamily="18" charset="0"/>
                <a:cs typeface="Times New Roman" pitchFamily="18" charset="0"/>
              </a:rPr>
              <a:t>The animal world is so fascinating, particularly so with the feeding related </a:t>
            </a:r>
            <a:r>
              <a:rPr lang="en-US" sz="2400" dirty="0" err="1" smtClean="0">
                <a:latin typeface="Times New Roman" pitchFamily="18" charset="0"/>
                <a:cs typeface="Times New Roman" pitchFamily="18" charset="0"/>
              </a:rPr>
              <a:t>behaviours</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There are also animals like human beings, (e.g. rodents: rats and squirrels) capable of hoarding food when available in plenty for the use when food is scarce.</a:t>
            </a:r>
            <a:endParaRPr lang="en-US" sz="2400" dirty="0">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buNone/>
            </a:pPr>
            <a:r>
              <a:rPr lang="en-US" sz="2400" b="1" dirty="0" smtClean="0">
                <a:latin typeface="Times New Roman" pitchFamily="18" charset="0"/>
                <a:cs typeface="Times New Roman" pitchFamily="18" charset="0"/>
              </a:rPr>
              <a:t>5.1 Foraging as a major activity of animals</a:t>
            </a:r>
          </a:p>
          <a:p>
            <a:pPr algn="just"/>
            <a:r>
              <a:rPr lang="en-US" sz="2400" dirty="0" smtClean="0">
                <a:latin typeface="Times New Roman" pitchFamily="18" charset="0"/>
                <a:cs typeface="Times New Roman" pitchFamily="18" charset="0"/>
              </a:rPr>
              <a:t>In natural habitats, all animals spend most of their active time in foraging and in feeding activities.  </a:t>
            </a:r>
          </a:p>
          <a:p>
            <a:pPr algn="just"/>
            <a:r>
              <a:rPr lang="en-US" sz="2400" dirty="0" smtClean="0">
                <a:latin typeface="Times New Roman" pitchFamily="18" charset="0"/>
                <a:cs typeface="Times New Roman" pitchFamily="18" charset="0"/>
              </a:rPr>
              <a:t>Feeding related activities constitute majority of the active time of both diurnal and nocturnal animals.  </a:t>
            </a:r>
          </a:p>
          <a:p>
            <a:pPr algn="just"/>
            <a:r>
              <a:rPr lang="en-US" sz="2400" dirty="0" smtClean="0">
                <a:latin typeface="Times New Roman" pitchFamily="18" charset="0"/>
                <a:cs typeface="Times New Roman" pitchFamily="18" charset="0"/>
              </a:rPr>
              <a:t>Animal migration from one part of the world to another during adverse environmental conditions is also related to the availability and searching for food.  </a:t>
            </a:r>
          </a:p>
          <a:p>
            <a:pPr algn="just"/>
            <a:r>
              <a:rPr lang="en-US" sz="2400" dirty="0" smtClean="0">
                <a:latin typeface="Times New Roman" pitchFamily="18" charset="0"/>
                <a:cs typeface="Times New Roman" pitchFamily="18" charset="0"/>
              </a:rPr>
              <a:t>During the winter season when availability of food and feeding time are limited, birds migrate to environmentally safe areas, where food is available in plenty as well as where more time is available for foraging. </a:t>
            </a:r>
          </a:p>
          <a:p>
            <a:pPr algn="just"/>
            <a:r>
              <a:rPr lang="en-US" sz="2400" dirty="0" smtClean="0">
                <a:latin typeface="Times New Roman" pitchFamily="18" charset="0"/>
                <a:cs typeface="Times New Roman" pitchFamily="18" charset="0"/>
              </a:rPr>
              <a:t>Food and water are most important requirements for survival of organisms. </a:t>
            </a:r>
            <a:endParaRPr lang="en-US" sz="2400" dirty="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lgn="just"/>
            <a:r>
              <a:rPr lang="en-US" sz="2400" dirty="0" smtClean="0">
                <a:latin typeface="Times New Roman" pitchFamily="18" charset="0"/>
                <a:cs typeface="Times New Roman" pitchFamily="18" charset="0"/>
              </a:rPr>
              <a:t>Food and water are not readily available in all cases and in all habitat types, and hence animals are forced to wander considerable distances over time in search of these most essential life requirements. </a:t>
            </a:r>
          </a:p>
          <a:p>
            <a:pPr algn="just"/>
            <a:r>
              <a:rPr lang="en-US" sz="2400" dirty="0" smtClean="0">
                <a:latin typeface="Times New Roman" pitchFamily="18" charset="0"/>
                <a:cs typeface="Times New Roman" pitchFamily="18" charset="0"/>
              </a:rPr>
              <a:t>This makes animals busy in their activity schedule.  Case studies have revealed that up to 80% of the active time is spent by animals in food related activities.</a:t>
            </a:r>
          </a:p>
          <a:p>
            <a:pPr algn="just">
              <a:buNone/>
            </a:pP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Food as a source of Energy and Nutrients to animals</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Besides water, food is the source of nutrients and energy to animals.</a:t>
            </a:r>
          </a:p>
          <a:p>
            <a:pPr algn="just"/>
            <a:r>
              <a:rPr lang="en-US" sz="2400" dirty="0" smtClean="0">
                <a:latin typeface="Times New Roman" pitchFamily="18" charset="0"/>
                <a:cs typeface="Times New Roman" pitchFamily="18" charset="0"/>
              </a:rPr>
              <a:t>Nutrients in food support growth and maintenance of body structure while energy serves as fuel for metabolic processes.</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just"/>
            <a:r>
              <a:rPr lang="en-US" sz="2400" dirty="0" smtClean="0">
                <a:latin typeface="Times New Roman" pitchFamily="18" charset="0"/>
                <a:cs typeface="Times New Roman" pitchFamily="18" charset="0"/>
              </a:rPr>
              <a:t>Food Nutrients includes:  Proteins, carbohydrates and fats (fatty acids), vitamins, and minerals. </a:t>
            </a:r>
          </a:p>
          <a:p>
            <a:pPr algn="just"/>
            <a:r>
              <a:rPr lang="en-US" sz="2400" dirty="0" smtClean="0">
                <a:latin typeface="Times New Roman" pitchFamily="18" charset="0"/>
                <a:cs typeface="Times New Roman" pitchFamily="18" charset="0"/>
              </a:rPr>
              <a:t>Protein is a good general index to food quality but the value of food may be limited by other factors such as palatability, digestibility, toxicity and deficiencies in essential elements (vitamins &amp; minerals).</a:t>
            </a:r>
          </a:p>
          <a:p>
            <a:pPr algn="just"/>
            <a:r>
              <a:rPr lang="en-US" sz="2400" dirty="0" smtClean="0">
                <a:latin typeface="Times New Roman" pitchFamily="18" charset="0"/>
                <a:cs typeface="Times New Roman" pitchFamily="18" charset="0"/>
              </a:rPr>
              <a:t>Wildlife fulfils their nutrient requirement by using great variety of food -</a:t>
            </a:r>
            <a:r>
              <a:rPr lang="en-US" sz="2400" i="1" dirty="0" smtClean="0">
                <a:latin typeface="Times New Roman" pitchFamily="18" charset="0"/>
                <a:cs typeface="Times New Roman" pitchFamily="18" charset="0"/>
              </a:rPr>
              <a:t>cf.-</a:t>
            </a:r>
            <a:r>
              <a:rPr lang="en-US" sz="2400" dirty="0" smtClean="0">
                <a:latin typeface="Times New Roman" pitchFamily="18" charset="0"/>
                <a:cs typeface="Times New Roman" pitchFamily="18" charset="0"/>
              </a:rPr>
              <a:t> domestic animals.</a:t>
            </a:r>
          </a:p>
          <a:p>
            <a:pPr>
              <a:buNone/>
            </a:pP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buNone/>
            </a:pPr>
            <a:r>
              <a:rPr lang="en-US" sz="2400" b="1" dirty="0" smtClean="0">
                <a:latin typeface="Times New Roman" pitchFamily="18" charset="0"/>
                <a:cs typeface="Times New Roman" pitchFamily="18" charset="0"/>
              </a:rPr>
              <a:t>5.2. Variability in food requirements in wildlife</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Amount and quality of food required by wildlife may vary among species and within species.</a:t>
            </a:r>
          </a:p>
          <a:p>
            <a:pPr algn="just"/>
            <a:r>
              <a:rPr lang="en-US" sz="2400" dirty="0" smtClean="0">
                <a:latin typeface="Times New Roman" pitchFamily="18" charset="0"/>
                <a:cs typeface="Times New Roman" pitchFamily="18" charset="0"/>
              </a:rPr>
              <a:t>For example: between sexes; among age classes; variations with the physiological function and season of the year (Wet/Dry), and geographical locations.</a:t>
            </a:r>
          </a:p>
          <a:p>
            <a:pPr lvl="1" algn="just">
              <a:buNone/>
            </a:pPr>
            <a:r>
              <a:rPr lang="en-US" sz="2400" b="1" dirty="0" smtClean="0">
                <a:latin typeface="Times New Roman" pitchFamily="18" charset="0"/>
                <a:cs typeface="Times New Roman" pitchFamily="18" charset="0"/>
              </a:rPr>
              <a:t>a)Variations in Food Requirement Among Species:</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Different species require varying amount and quality of food as can be seen in the food chain or </a:t>
            </a:r>
            <a:r>
              <a:rPr lang="en-US" sz="2400" dirty="0" err="1" smtClean="0">
                <a:latin typeface="Times New Roman" pitchFamily="18" charset="0"/>
                <a:cs typeface="Times New Roman" pitchFamily="18" charset="0"/>
              </a:rPr>
              <a:t>trophic</a:t>
            </a:r>
            <a:r>
              <a:rPr lang="en-US" sz="2400" dirty="0" smtClean="0">
                <a:latin typeface="Times New Roman" pitchFamily="18" charset="0"/>
                <a:cs typeface="Times New Roman" pitchFamily="18" charset="0"/>
              </a:rPr>
              <a:t> levels.</a:t>
            </a:r>
          </a:p>
          <a:p>
            <a:pPr algn="just"/>
            <a:r>
              <a:rPr lang="en-US" sz="2400" dirty="0" smtClean="0">
                <a:latin typeface="Times New Roman" pitchFamily="18" charset="0"/>
                <a:cs typeface="Times New Roman" pitchFamily="18" charset="0"/>
              </a:rPr>
              <a:t>Carnivores are opportunistic feeders adapted to catch certain type of prey but generally feeding on any species that is available and vulnerable</a:t>
            </a:r>
            <a:r>
              <a:rPr lang="en-US" sz="2400" dirty="0" smtClean="0"/>
              <a:t>.</a:t>
            </a:r>
          </a:p>
          <a:p>
            <a:pPr algn="just">
              <a:buNone/>
            </a:pPr>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85000" lnSpcReduction="10000"/>
          </a:bodyPr>
          <a:lstStyle/>
          <a:p>
            <a:pPr algn="just"/>
            <a:r>
              <a:rPr lang="en-US" sz="2800" dirty="0" smtClean="0">
                <a:latin typeface="Times New Roman" pitchFamily="18" charset="0"/>
                <a:cs typeface="Times New Roman" pitchFamily="18" charset="0"/>
              </a:rPr>
              <a:t>Carnivore food (raw meat) provides high quality diet.</a:t>
            </a:r>
          </a:p>
          <a:p>
            <a:pPr algn="just"/>
            <a:r>
              <a:rPr lang="en-US" sz="2800" dirty="0" smtClean="0">
                <a:latin typeface="Times New Roman" pitchFamily="18" charset="0"/>
                <a:cs typeface="Times New Roman" pitchFamily="18" charset="0"/>
              </a:rPr>
              <a:t>It is easily digested, contains high concentration of nutrients. </a:t>
            </a:r>
          </a:p>
          <a:p>
            <a:pPr algn="just"/>
            <a:r>
              <a:rPr lang="en-US" sz="2800" dirty="0" smtClean="0">
                <a:latin typeface="Times New Roman" pitchFamily="18" charset="0"/>
                <a:cs typeface="Times New Roman" pitchFamily="18" charset="0"/>
              </a:rPr>
              <a:t>For these reasons carnivores have simple digestive tract.</a:t>
            </a:r>
          </a:p>
          <a:p>
            <a:pPr algn="just"/>
            <a:r>
              <a:rPr lang="en-US" sz="2800" dirty="0" smtClean="0">
                <a:latin typeface="Times New Roman" pitchFamily="18" charset="0"/>
                <a:cs typeface="Times New Roman" pitchFamily="18" charset="0"/>
              </a:rPr>
              <a:t>Consequently a nutritional problem in wild carnivores is a matter of quantity and availability rather than quality. </a:t>
            </a:r>
          </a:p>
          <a:p>
            <a:pPr algn="just"/>
            <a:r>
              <a:rPr lang="en-US" sz="2800" dirty="0" smtClean="0">
                <a:latin typeface="Times New Roman" pitchFamily="18" charset="0"/>
                <a:cs typeface="Times New Roman" pitchFamily="18" charset="0"/>
              </a:rPr>
              <a:t>Herbivores exists on comparatively crude foods mainly carbohydrates with low concentration of proteins and other nutrients. </a:t>
            </a:r>
          </a:p>
          <a:p>
            <a:pPr algn="just"/>
            <a:r>
              <a:rPr lang="en-US" sz="2800" dirty="0" smtClean="0">
                <a:latin typeface="Times New Roman" pitchFamily="18" charset="0"/>
                <a:cs typeface="Times New Roman" pitchFamily="18" charset="0"/>
              </a:rPr>
              <a:t>They feed on different plant species and parts (buds, leaves, flowers, root fruits). </a:t>
            </a:r>
          </a:p>
          <a:p>
            <a:pPr algn="just"/>
            <a:r>
              <a:rPr lang="en-US" sz="2800" dirty="0" smtClean="0">
                <a:latin typeface="Times New Roman" pitchFamily="18" charset="0"/>
                <a:cs typeface="Times New Roman" pitchFamily="18" charset="0"/>
              </a:rPr>
              <a:t>Because their food is coarse, less digestible and taken in large volumes they grind it; feed continuously and anatomically they have larger, longer and complex digestive tract. </a:t>
            </a:r>
          </a:p>
          <a:p>
            <a:pPr algn="just"/>
            <a:r>
              <a:rPr lang="en-US" sz="2800" dirty="0" smtClean="0">
                <a:latin typeface="Times New Roman" pitchFamily="18" charset="0"/>
                <a:cs typeface="Times New Roman" pitchFamily="18" charset="0"/>
              </a:rPr>
              <a:t>Nutrients are more concentrated in certain parts than others e.g. Seeds, fruits, root, buds etc</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pPr>
              <a:buNone/>
            </a:pPr>
            <a:r>
              <a:rPr lang="en-US" sz="2600" dirty="0" smtClean="0">
                <a:latin typeface="Times New Roman" pitchFamily="18" charset="0"/>
                <a:cs typeface="Times New Roman" pitchFamily="18" charset="0"/>
              </a:rPr>
              <a:t>(a) Hierarchy of herbivores’ food classes includes. </a:t>
            </a:r>
          </a:p>
          <a:p>
            <a:pPr lvl="0">
              <a:buNone/>
            </a:pPr>
            <a:r>
              <a:rPr lang="en-US" sz="2600" dirty="0" err="1" smtClean="0">
                <a:latin typeface="Times New Roman" pitchFamily="18" charset="0"/>
                <a:cs typeface="Times New Roman" pitchFamily="18" charset="0"/>
              </a:rPr>
              <a:t>i</a:t>
            </a:r>
            <a:r>
              <a:rPr lang="en-US" sz="2600" dirty="0" smtClean="0">
                <a:latin typeface="Times New Roman" pitchFamily="18" charset="0"/>
                <a:cs typeface="Times New Roman" pitchFamily="18" charset="0"/>
              </a:rPr>
              <a:t>) Preferred and high quality foods </a:t>
            </a:r>
          </a:p>
          <a:p>
            <a:pPr lvl="0"/>
            <a:r>
              <a:rPr lang="en-US" sz="2600" dirty="0" smtClean="0">
                <a:latin typeface="Times New Roman" pitchFamily="18" charset="0"/>
                <a:cs typeface="Times New Roman" pitchFamily="18" charset="0"/>
              </a:rPr>
              <a:t>Easily digestible,</a:t>
            </a:r>
          </a:p>
          <a:p>
            <a:pPr lvl="0"/>
            <a:r>
              <a:rPr lang="en-US" sz="2600" dirty="0" smtClean="0">
                <a:latin typeface="Times New Roman" pitchFamily="18" charset="0"/>
                <a:cs typeface="Times New Roman" pitchFamily="18" charset="0"/>
              </a:rPr>
              <a:t>Rich with nutrients.</a:t>
            </a:r>
          </a:p>
          <a:p>
            <a:pPr lvl="0">
              <a:buNone/>
            </a:pPr>
            <a:r>
              <a:rPr lang="en-US" sz="2600" dirty="0" smtClean="0">
                <a:latin typeface="Times New Roman" pitchFamily="18" charset="0"/>
                <a:cs typeface="Times New Roman" pitchFamily="18" charset="0"/>
              </a:rPr>
              <a:t>ii) Emergency food - less preferred and usually of mediocre quality.  </a:t>
            </a:r>
          </a:p>
          <a:p>
            <a:pPr lvl="0"/>
            <a:r>
              <a:rPr lang="en-US" sz="2600" dirty="0" smtClean="0">
                <a:latin typeface="Times New Roman" pitchFamily="18" charset="0"/>
                <a:cs typeface="Times New Roman" pitchFamily="18" charset="0"/>
              </a:rPr>
              <a:t>Become important when all preferred food have been used. </a:t>
            </a:r>
          </a:p>
          <a:p>
            <a:pPr lvl="0"/>
            <a:r>
              <a:rPr lang="en-US" sz="2600" dirty="0" smtClean="0">
                <a:latin typeface="Times New Roman" pitchFamily="18" charset="0"/>
                <a:cs typeface="Times New Roman" pitchFamily="18" charset="0"/>
              </a:rPr>
              <a:t>Sustain population through a critical period of food shortage.</a:t>
            </a:r>
          </a:p>
          <a:p>
            <a:pPr>
              <a:buNone/>
            </a:pPr>
            <a:r>
              <a:rPr lang="en-US" sz="2600" dirty="0" smtClean="0">
                <a:latin typeface="Times New Roman" pitchFamily="18" charset="0"/>
                <a:cs typeface="Times New Roman" pitchFamily="18" charset="0"/>
              </a:rPr>
              <a:t>iii.	Starvation food: </a:t>
            </a:r>
          </a:p>
          <a:p>
            <a:pPr lvl="0"/>
            <a:r>
              <a:rPr lang="en-US" sz="2600" dirty="0" smtClean="0">
                <a:latin typeface="Times New Roman" pitchFamily="18" charset="0"/>
                <a:cs typeface="Times New Roman" pitchFamily="18" charset="0"/>
              </a:rPr>
              <a:t>Food of very inadequate quality.</a:t>
            </a:r>
          </a:p>
          <a:p>
            <a:pPr lvl="0"/>
            <a:r>
              <a:rPr lang="en-US" sz="2600" dirty="0" smtClean="0">
                <a:latin typeface="Times New Roman" pitchFamily="18" charset="0"/>
                <a:cs typeface="Times New Roman" pitchFamily="18" charset="0"/>
              </a:rPr>
              <a:t>Eaten when other food are absent</a:t>
            </a:r>
          </a:p>
          <a:p>
            <a:pPr lvl="0"/>
            <a:r>
              <a:rPr lang="en-US" sz="2600" dirty="0" smtClean="0">
                <a:latin typeface="Times New Roman" pitchFamily="18" charset="0"/>
                <a:cs typeface="Times New Roman" pitchFamily="18" charset="0"/>
              </a:rPr>
              <a:t>Habitat can't support the number of animals present.</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r>
              <a:rPr lang="en-US" sz="2400" dirty="0" smtClean="0">
                <a:latin typeface="Times New Roman" pitchFamily="18" charset="0"/>
                <a:cs typeface="Times New Roman" pitchFamily="18" charset="0"/>
              </a:rPr>
              <a:t>Many herbivores have evolved special digestive organs and systems e.g. </a:t>
            </a:r>
            <a:r>
              <a:rPr lang="en-US" sz="2400" dirty="0" err="1" smtClean="0">
                <a:latin typeface="Times New Roman" pitchFamily="18" charset="0"/>
                <a:cs typeface="Times New Roman" pitchFamily="18" charset="0"/>
              </a:rPr>
              <a:t>Rumino-reticula</a:t>
            </a:r>
            <a:r>
              <a:rPr lang="en-US" sz="2400" dirty="0" smtClean="0">
                <a:latin typeface="Times New Roman" pitchFamily="18" charset="0"/>
                <a:cs typeface="Times New Roman" pitchFamily="18" charset="0"/>
              </a:rPr>
              <a:t> section for physical and chemical digestion, </a:t>
            </a:r>
            <a:r>
              <a:rPr lang="en-GB" sz="2400" dirty="0" err="1" smtClean="0">
                <a:latin typeface="Times New Roman" pitchFamily="18" charset="0"/>
                <a:cs typeface="Times New Roman" pitchFamily="18" charset="0"/>
              </a:rPr>
              <a:t>Ceca</a:t>
            </a:r>
            <a:r>
              <a:rPr lang="en-US" sz="2400" dirty="0" smtClean="0">
                <a:latin typeface="Times New Roman" pitchFamily="18" charset="0"/>
                <a:cs typeface="Times New Roman" pitchFamily="18" charset="0"/>
              </a:rPr>
              <a:t> (</a:t>
            </a:r>
            <a:r>
              <a:rPr lang="en-GB" sz="2400" dirty="0" err="1" smtClean="0">
                <a:latin typeface="Times New Roman" pitchFamily="18" charset="0"/>
                <a:cs typeface="Times New Roman" pitchFamily="18" charset="0"/>
              </a:rPr>
              <a:t>caecum</a:t>
            </a:r>
            <a:r>
              <a:rPr lang="en-US" sz="2400" dirty="0" smtClean="0">
                <a:latin typeface="Times New Roman" pitchFamily="18" charset="0"/>
                <a:cs typeface="Times New Roman" pitchFamily="18" charset="0"/>
              </a:rPr>
              <a:t>) in birds, and  Microbial digestion.</a:t>
            </a:r>
          </a:p>
          <a:p>
            <a:pPr algn="just">
              <a:buNone/>
            </a:pPr>
            <a:endParaRPr lang="en-US" sz="2400" dirty="0" smtClean="0">
              <a:latin typeface="Times New Roman" pitchFamily="18" charset="0"/>
              <a:cs typeface="Times New Roman" pitchFamily="18" charset="0"/>
            </a:endParaRPr>
          </a:p>
          <a:p>
            <a:pPr algn="just">
              <a:buNone/>
            </a:pPr>
            <a:r>
              <a:rPr lang="en-US" sz="2400" b="1" dirty="0" smtClean="0">
                <a:latin typeface="Times New Roman" pitchFamily="18" charset="0"/>
                <a:cs typeface="Times New Roman" pitchFamily="18" charset="0"/>
              </a:rPr>
              <a:t>b) Variation In Food Requirements Within Species:</a:t>
            </a:r>
            <a:endParaRPr lang="en-US" sz="2400" dirty="0" smtClean="0">
              <a:latin typeface="Times New Roman" pitchFamily="18" charset="0"/>
              <a:cs typeface="Times New Roman" pitchFamily="18" charset="0"/>
            </a:endParaRPr>
          </a:p>
          <a:p>
            <a:pPr lvl="2">
              <a:buNone/>
            </a:pP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Variation between sexes:  </a:t>
            </a:r>
          </a:p>
          <a:p>
            <a:r>
              <a:rPr lang="en-US" sz="2400" dirty="0" smtClean="0">
                <a:latin typeface="Times New Roman" pitchFamily="18" charset="0"/>
                <a:cs typeface="Times New Roman" pitchFamily="18" charset="0"/>
              </a:rPr>
              <a:t>Males and females of some species usually exhibit similar but not necessarily the same feeding habits e.g. female lion (lioness) by their hunting </a:t>
            </a:r>
            <a:r>
              <a:rPr lang="en-GB" sz="2400" dirty="0" smtClean="0">
                <a:latin typeface="Times New Roman" pitchFamily="18" charset="0"/>
                <a:cs typeface="Times New Roman" pitchFamily="18" charset="0"/>
              </a:rPr>
              <a:t>behaviour</a:t>
            </a:r>
            <a:r>
              <a:rPr lang="en-US" sz="2400" dirty="0" smtClean="0">
                <a:latin typeface="Times New Roman" pitchFamily="18" charset="0"/>
                <a:cs typeface="Times New Roman" pitchFamily="18" charset="0"/>
              </a:rPr>
              <a:t> are able to catch larger prey than males. </a:t>
            </a:r>
          </a:p>
          <a:p>
            <a:r>
              <a:rPr lang="en-US" sz="2400" dirty="0" smtClean="0">
                <a:latin typeface="Times New Roman" pitchFamily="18" charset="0"/>
                <a:cs typeface="Times New Roman" pitchFamily="18" charset="0"/>
              </a:rPr>
              <a:t>Most male birds of prey are larger than females thus capable of catching larger preys.</a:t>
            </a:r>
          </a:p>
          <a:p>
            <a:pPr algn="just"/>
            <a:endParaRPr lang="en-US" sz="2600" dirty="0" smtClean="0">
              <a:latin typeface="Times New Roman" pitchFamily="18" charset="0"/>
              <a:cs typeface="Times New Roman" pitchFamily="18" charset="0"/>
            </a:endParaRP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r>
              <a:rPr lang="en-US" sz="2400" dirty="0" smtClean="0">
                <a:latin typeface="Times New Roman" pitchFamily="18" charset="0"/>
                <a:cs typeface="Times New Roman" pitchFamily="18" charset="0"/>
              </a:rPr>
              <a:t>In other cases males are separated from females in a large part of the year leading to use of separate food resources in their home range.</a:t>
            </a:r>
          </a:p>
          <a:p>
            <a:pPr algn="just"/>
            <a:r>
              <a:rPr lang="en-US" sz="2400" dirty="0" smtClean="0">
                <a:latin typeface="Times New Roman" pitchFamily="18" charset="0"/>
                <a:cs typeface="Times New Roman" pitchFamily="18" charset="0"/>
              </a:rPr>
              <a:t>In all cases, the existence of sexual dimorphism permits the sexes to use different food resources reducing intersexual competition for food</a:t>
            </a:r>
          </a:p>
          <a:p>
            <a:pPr algn="just"/>
            <a:endParaRPr lang="en-US" sz="2400" dirty="0" smtClean="0">
              <a:latin typeface="Times New Roman" pitchFamily="18" charset="0"/>
              <a:cs typeface="Times New Roman" pitchFamily="18" charset="0"/>
            </a:endParaRPr>
          </a:p>
          <a:p>
            <a:pPr lvl="2" algn="just">
              <a:buNone/>
            </a:pPr>
            <a:r>
              <a:rPr lang="en-US" b="1" dirty="0" smtClean="0">
                <a:latin typeface="Times New Roman" pitchFamily="18" charset="0"/>
                <a:cs typeface="Times New Roman" pitchFamily="18" charset="0"/>
              </a:rPr>
              <a:t>ii) Variations in Food Requirements among Age Classes. </a:t>
            </a:r>
            <a:endParaRPr lang="en-US"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Young animals have higher requirement for nutrients thus they feed more continuously than adults. </a:t>
            </a:r>
          </a:p>
          <a:p>
            <a:endParaRPr lang="en-US" dirty="0" smtClean="0"/>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r>
              <a:rPr lang="en-US" sz="2400" b="1" dirty="0" smtClean="0">
                <a:latin typeface="Times New Roman" pitchFamily="18" charset="0"/>
                <a:cs typeface="Times New Roman" pitchFamily="18" charset="0"/>
              </a:rPr>
              <a:t>5.3 Predation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Predation can be defined as the phenomenon of individuals of one species eating individuals of another species. </a:t>
            </a:r>
          </a:p>
          <a:p>
            <a:pPr algn="just"/>
            <a:r>
              <a:rPr lang="en-US" sz="2400" dirty="0" smtClean="0">
                <a:latin typeface="Times New Roman" pitchFamily="18" charset="0"/>
                <a:cs typeface="Times New Roman" pitchFamily="18" charset="0"/>
              </a:rPr>
              <a:t>This does not include the </a:t>
            </a:r>
            <a:r>
              <a:rPr lang="en-US" sz="2400" dirty="0" err="1" smtClean="0">
                <a:latin typeface="Times New Roman" pitchFamily="18" charset="0"/>
                <a:cs typeface="Times New Roman" pitchFamily="18" charset="0"/>
              </a:rPr>
              <a:t>behaviour</a:t>
            </a:r>
            <a:r>
              <a:rPr lang="en-US" sz="2400" dirty="0" smtClean="0">
                <a:latin typeface="Times New Roman" pitchFamily="18" charset="0"/>
                <a:cs typeface="Times New Roman" pitchFamily="18" charset="0"/>
              </a:rPr>
              <a:t> of </a:t>
            </a:r>
            <a:r>
              <a:rPr lang="en-US" sz="2400" dirty="0" err="1" smtClean="0">
                <a:latin typeface="Times New Roman" pitchFamily="18" charset="0"/>
                <a:cs typeface="Times New Roman" pitchFamily="18" charset="0"/>
              </a:rPr>
              <a:t>detritivores</a:t>
            </a:r>
            <a:r>
              <a:rPr lang="en-US" sz="2400" dirty="0" smtClean="0">
                <a:latin typeface="Times New Roman" pitchFamily="18" charset="0"/>
                <a:cs typeface="Times New Roman" pitchFamily="18" charset="0"/>
              </a:rPr>
              <a:t> and scavengers, eating carcasses. </a:t>
            </a:r>
          </a:p>
          <a:p>
            <a:pPr algn="just"/>
            <a:r>
              <a:rPr lang="en-US" sz="2400" dirty="0" smtClean="0">
                <a:latin typeface="Times New Roman" pitchFamily="18" charset="0"/>
                <a:cs typeface="Times New Roman" pitchFamily="18" charset="0"/>
              </a:rPr>
              <a:t>Predation need not always be the one involved in carnivores killing and eating herbivores. </a:t>
            </a:r>
          </a:p>
          <a:p>
            <a:pPr algn="just"/>
            <a:r>
              <a:rPr lang="en-US" sz="2400" dirty="0" smtClean="0">
                <a:latin typeface="Times New Roman" pitchFamily="18" charset="0"/>
                <a:cs typeface="Times New Roman" pitchFamily="18" charset="0"/>
              </a:rPr>
              <a:t>It can also be the involvement of herbivores eating vegetation.  Broadly, predation can be classified in to four types.</a:t>
            </a:r>
          </a:p>
          <a:p>
            <a:pPr algn="just">
              <a:buNone/>
            </a:pPr>
            <a:r>
              <a:rPr lang="en-US" sz="2400" dirty="0" smtClean="0">
                <a:latin typeface="Times New Roman" pitchFamily="18" charset="0"/>
                <a:cs typeface="Times New Roman" pitchFamily="18" charset="0"/>
              </a:rPr>
              <a:t>1) </a:t>
            </a:r>
            <a:r>
              <a:rPr lang="en-US" sz="2400" i="1" dirty="0" err="1" smtClean="0">
                <a:latin typeface="Times New Roman" pitchFamily="18" charset="0"/>
                <a:cs typeface="Times New Roman" pitchFamily="18" charset="0"/>
              </a:rPr>
              <a:t>Herbivory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Herbivory</a:t>
            </a:r>
            <a:r>
              <a:rPr lang="en-US" sz="2400" dirty="0" smtClean="0">
                <a:latin typeface="Times New Roman" pitchFamily="18" charset="0"/>
                <a:cs typeface="Times New Roman" pitchFamily="18" charset="0"/>
              </a:rPr>
              <a:t> deals with the eating of green plants, fruits or seeds by plant eating animals</a:t>
            </a:r>
            <a:r>
              <a:rPr lang="en-US" sz="2400" dirty="0" smtClean="0"/>
              <a:t>.</a:t>
            </a:r>
            <a:endParaRPr lang="en-US"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92500" lnSpcReduction="20000"/>
          </a:bodyPr>
          <a:lstStyle/>
          <a:p>
            <a:pPr algn="just">
              <a:buNone/>
            </a:pPr>
            <a:r>
              <a:rPr lang="en-US" sz="2400" b="1" dirty="0" smtClean="0">
                <a:latin typeface="Times New Roman" pitchFamily="18" charset="0"/>
                <a:cs typeface="Times New Roman" pitchFamily="18" charset="0"/>
              </a:rPr>
              <a:t>Q. Why </a:t>
            </a:r>
            <a:r>
              <a:rPr lang="en-US" sz="2400" b="1" dirty="0">
                <a:latin typeface="Times New Roman" pitchFamily="18" charset="0"/>
                <a:cs typeface="Times New Roman" pitchFamily="18" charset="0"/>
              </a:rPr>
              <a:t>inventory and monitoring?  </a:t>
            </a:r>
            <a:endParaRPr lang="en-US" sz="2400" dirty="0">
              <a:latin typeface="Times New Roman" pitchFamily="18" charset="0"/>
              <a:cs typeface="Times New Roman" pitchFamily="18" charset="0"/>
            </a:endParaRPr>
          </a:p>
          <a:p>
            <a:pPr algn="just">
              <a:lnSpc>
                <a:spcPct val="160000"/>
              </a:lnSpc>
              <a:spcBef>
                <a:spcPts val="0"/>
              </a:spcBef>
            </a:pPr>
            <a:r>
              <a:rPr lang="en-US" sz="2800" dirty="0">
                <a:latin typeface="Times New Roman" pitchFamily="18" charset="0"/>
                <a:cs typeface="Times New Roman" pitchFamily="18" charset="0"/>
              </a:rPr>
              <a:t>To determine the list of resources species found in an area</a:t>
            </a:r>
          </a:p>
          <a:p>
            <a:pPr algn="just">
              <a:lnSpc>
                <a:spcPct val="160000"/>
              </a:lnSpc>
              <a:spcBef>
                <a:spcPts val="0"/>
              </a:spcBef>
            </a:pPr>
            <a:r>
              <a:rPr lang="en-US" sz="2800" dirty="0">
                <a:latin typeface="Times New Roman" pitchFamily="18" charset="0"/>
                <a:cs typeface="Times New Roman" pitchFamily="18" charset="0"/>
              </a:rPr>
              <a:t>To determine the causal factor for population dynamics</a:t>
            </a:r>
          </a:p>
          <a:p>
            <a:pPr algn="just">
              <a:lnSpc>
                <a:spcPct val="160000"/>
              </a:lnSpc>
              <a:spcBef>
                <a:spcPts val="0"/>
              </a:spcBef>
            </a:pPr>
            <a:r>
              <a:rPr lang="en-US" sz="2800" dirty="0">
                <a:latin typeface="Times New Roman" pitchFamily="18" charset="0"/>
                <a:cs typeface="Times New Roman" pitchFamily="18" charset="0"/>
              </a:rPr>
              <a:t>To determine the habitat requirement of a species</a:t>
            </a:r>
          </a:p>
          <a:p>
            <a:pPr algn="just">
              <a:lnSpc>
                <a:spcPct val="160000"/>
              </a:lnSpc>
              <a:spcBef>
                <a:spcPts val="0"/>
              </a:spcBef>
            </a:pPr>
            <a:r>
              <a:rPr lang="en-US" sz="2800" dirty="0">
                <a:latin typeface="Times New Roman" pitchFamily="18" charset="0"/>
                <a:cs typeface="Times New Roman" pitchFamily="18" charset="0"/>
              </a:rPr>
              <a:t>To establish a distribution maps on temporary basses. E.g. for dry season or wet season</a:t>
            </a:r>
          </a:p>
          <a:p>
            <a:pPr algn="just">
              <a:lnSpc>
                <a:spcPct val="160000"/>
              </a:lnSpc>
              <a:spcBef>
                <a:spcPts val="0"/>
              </a:spcBef>
            </a:pPr>
            <a:r>
              <a:rPr lang="en-US" sz="2800" dirty="0">
                <a:latin typeface="Times New Roman" pitchFamily="18" charset="0"/>
                <a:cs typeface="Times New Roman" pitchFamily="18" charset="0"/>
              </a:rPr>
              <a:t>To monitor population change over time </a:t>
            </a:r>
          </a:p>
          <a:p>
            <a:pPr>
              <a:lnSpc>
                <a:spcPct val="160000"/>
              </a:lnSpc>
              <a:spcBef>
                <a:spcPts val="0"/>
              </a:spcBef>
            </a:pPr>
            <a:r>
              <a:rPr lang="en-US" sz="2800" dirty="0">
                <a:latin typeface="Times New Roman" pitchFamily="18" charset="0"/>
                <a:cs typeface="Times New Roman" pitchFamily="18" charset="0"/>
              </a:rPr>
              <a:t>To monitor seasonal movements of animals</a:t>
            </a:r>
          </a:p>
          <a:p>
            <a:pPr algn="just">
              <a:lnSpc>
                <a:spcPct val="160000"/>
              </a:lnSpc>
              <a:spcBef>
                <a:spcPts val="0"/>
              </a:spcBef>
            </a:pPr>
            <a:r>
              <a:rPr lang="en-US" sz="2800" dirty="0">
                <a:latin typeface="Times New Roman" pitchFamily="18" charset="0"/>
                <a:cs typeface="Times New Roman" pitchFamily="18" charset="0"/>
              </a:rPr>
              <a:t>Establish cropping or hunting quota for economic or social benefit planning in relation to Consumptive utilization of the resources</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lvl="0" algn="just"/>
            <a:r>
              <a:rPr lang="en-US" sz="2400" dirty="0" smtClean="0">
                <a:latin typeface="Times New Roman" pitchFamily="18" charset="0"/>
                <a:cs typeface="Times New Roman" pitchFamily="18" charset="0"/>
              </a:rPr>
              <a:t>In this case, plants are not necessarily killed by the herbivore.  Even though seed predators (</a:t>
            </a:r>
            <a:r>
              <a:rPr lang="en-US" sz="2400" dirty="0" err="1" smtClean="0">
                <a:latin typeface="Times New Roman" pitchFamily="18" charset="0"/>
                <a:cs typeface="Times New Roman" pitchFamily="18" charset="0"/>
              </a:rPr>
              <a:t>granivores</a:t>
            </a:r>
            <a:r>
              <a:rPr lang="en-US" sz="2400" dirty="0" smtClean="0">
                <a:latin typeface="Times New Roman" pitchFamily="18" charset="0"/>
                <a:cs typeface="Times New Roman" pitchFamily="18" charset="0"/>
              </a:rPr>
              <a:t>) and fruit eaters (</a:t>
            </a:r>
            <a:r>
              <a:rPr lang="en-US" sz="2400" dirty="0" err="1" smtClean="0">
                <a:latin typeface="Times New Roman" pitchFamily="18" charset="0"/>
                <a:cs typeface="Times New Roman" pitchFamily="18" charset="0"/>
              </a:rPr>
              <a:t>frugivores</a:t>
            </a:r>
            <a:r>
              <a:rPr lang="en-US" sz="2400" dirty="0" smtClean="0">
                <a:latin typeface="Times New Roman" pitchFamily="18" charset="0"/>
                <a:cs typeface="Times New Roman" pitchFamily="18" charset="0"/>
              </a:rPr>
              <a:t>) often kill seeds, some seeds require passage through the mammalian digestive system for germination (</a:t>
            </a:r>
            <a:r>
              <a:rPr lang="en-US" sz="2400" dirty="0" err="1"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seeds of certain species of </a:t>
            </a:r>
            <a:r>
              <a:rPr lang="en-US" sz="2400" i="1" dirty="0" smtClean="0">
                <a:latin typeface="Times New Roman" pitchFamily="18" charset="0"/>
                <a:cs typeface="Times New Roman" pitchFamily="18" charset="0"/>
              </a:rPr>
              <a:t>Acacia</a:t>
            </a:r>
            <a:r>
              <a:rPr lang="en-US" sz="2400" dirty="0" smtClean="0">
                <a:latin typeface="Times New Roman" pitchFamily="18" charset="0"/>
                <a:cs typeface="Times New Roman" pitchFamily="18" charset="0"/>
              </a:rPr>
              <a:t> passing through the intestine of impala). </a:t>
            </a:r>
          </a:p>
          <a:p>
            <a:pPr algn="just">
              <a:buNone/>
            </a:pPr>
            <a:r>
              <a:rPr lang="en-US" sz="2400" dirty="0" smtClean="0">
                <a:latin typeface="Times New Roman" pitchFamily="18" charset="0"/>
                <a:cs typeface="Times New Roman" pitchFamily="18" charset="0"/>
              </a:rPr>
              <a:t>2. </a:t>
            </a:r>
            <a:r>
              <a:rPr lang="en-US" sz="2400" i="1" dirty="0" smtClean="0">
                <a:latin typeface="Times New Roman" pitchFamily="18" charset="0"/>
                <a:cs typeface="Times New Roman" pitchFamily="18" charset="0"/>
              </a:rPr>
              <a:t>Parasitism</a:t>
            </a:r>
            <a:r>
              <a:rPr lang="en-US" sz="2400" dirty="0" smtClean="0">
                <a:latin typeface="Times New Roman" pitchFamily="18" charset="0"/>
                <a:cs typeface="Times New Roman" pitchFamily="18" charset="0"/>
              </a:rPr>
              <a:t>: Parasitism relates to the </a:t>
            </a:r>
            <a:r>
              <a:rPr lang="en-US" sz="2400" dirty="0" err="1" smtClean="0">
                <a:latin typeface="Times New Roman" pitchFamily="18" charset="0"/>
                <a:cs typeface="Times New Roman" pitchFamily="18" charset="0"/>
              </a:rPr>
              <a:t>behaviour</a:t>
            </a:r>
            <a:r>
              <a:rPr lang="en-US" sz="2400" dirty="0" smtClean="0">
                <a:latin typeface="Times New Roman" pitchFamily="18" charset="0"/>
                <a:cs typeface="Times New Roman" pitchFamily="18" charset="0"/>
              </a:rPr>
              <a:t> of </a:t>
            </a:r>
            <a:r>
              <a:rPr lang="en-US" sz="2400" dirty="0" err="1" smtClean="0">
                <a:latin typeface="Times New Roman" pitchFamily="18" charset="0"/>
                <a:cs typeface="Times New Roman" pitchFamily="18" charset="0"/>
              </a:rPr>
              <a:t>parasitising</a:t>
            </a:r>
            <a:r>
              <a:rPr lang="en-US" sz="2400" dirty="0" smtClean="0">
                <a:latin typeface="Times New Roman" pitchFamily="18" charset="0"/>
                <a:cs typeface="Times New Roman" pitchFamily="18" charset="0"/>
              </a:rPr>
              <a:t> one species by another.  </a:t>
            </a:r>
          </a:p>
          <a:p>
            <a:pPr algn="just"/>
            <a:r>
              <a:rPr lang="en-US" sz="2400" dirty="0" smtClean="0">
                <a:latin typeface="Times New Roman" pitchFamily="18" charset="0"/>
                <a:cs typeface="Times New Roman" pitchFamily="18" charset="0"/>
              </a:rPr>
              <a:t>The parasite need not kill the host always; but it happens in rare cases.</a:t>
            </a:r>
          </a:p>
          <a:p>
            <a:pPr algn="just">
              <a:buNone/>
            </a:pPr>
            <a:r>
              <a:rPr lang="en-US" sz="2400" i="1" dirty="0" smtClean="0">
                <a:latin typeface="Times New Roman" pitchFamily="18" charset="0"/>
                <a:cs typeface="Times New Roman" pitchFamily="18" charset="0"/>
              </a:rPr>
              <a:t>3. </a:t>
            </a:r>
            <a:r>
              <a:rPr lang="en-US" sz="2400" i="1" dirty="0" err="1" smtClean="0">
                <a:latin typeface="Times New Roman" pitchFamily="18" charset="0"/>
                <a:cs typeface="Times New Roman" pitchFamily="18" charset="0"/>
              </a:rPr>
              <a:t>Carnivory</a:t>
            </a:r>
            <a:r>
              <a:rPr lang="en-US"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This is the classical concept of predation, where the predator kills and eats the prey animal.</a:t>
            </a:r>
          </a:p>
          <a:p>
            <a:pPr lvl="0"/>
            <a:endParaRPr lang="en-US" dirty="0" smtClean="0"/>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a:bodyPr>
          <a:lstStyle/>
          <a:p>
            <a:pPr lvl="0" algn="just">
              <a:buNone/>
            </a:pPr>
            <a:r>
              <a:rPr lang="en-US" sz="2400" dirty="0" smtClean="0">
                <a:latin typeface="Times New Roman" pitchFamily="18" charset="0"/>
                <a:cs typeface="Times New Roman" pitchFamily="18" charset="0"/>
              </a:rPr>
              <a:t>4.</a:t>
            </a:r>
            <a:r>
              <a:rPr lang="en-US" sz="2400" i="1" dirty="0" smtClean="0">
                <a:latin typeface="Times New Roman" pitchFamily="18" charset="0"/>
                <a:cs typeface="Times New Roman" pitchFamily="18" charset="0"/>
              </a:rPr>
              <a:t> Cannibalism: </a:t>
            </a:r>
            <a:r>
              <a:rPr lang="en-US" sz="2400" dirty="0" smtClean="0">
                <a:latin typeface="Times New Roman" pitchFamily="18" charset="0"/>
                <a:cs typeface="Times New Roman" pitchFamily="18" charset="0"/>
              </a:rPr>
              <a:t>Cannibalism is a special case of predation in which the predator and prey are of the same species.  </a:t>
            </a:r>
          </a:p>
          <a:p>
            <a:pPr algn="just"/>
            <a:r>
              <a:rPr lang="en-US" sz="2400" dirty="0" smtClean="0">
                <a:latin typeface="Times New Roman" pitchFamily="18" charset="0"/>
                <a:cs typeface="Times New Roman" pitchFamily="18" charset="0"/>
              </a:rPr>
              <a:t>Cannibalism may be seen in special circumstances, when there is considerable food shortage, particularly in captivity. </a:t>
            </a:r>
          </a:p>
          <a:p>
            <a:pPr algn="just"/>
            <a:endParaRPr lang="en-US" sz="2400" dirty="0" smtClean="0">
              <a:latin typeface="Times New Roman" pitchFamily="18" charset="0"/>
              <a:cs typeface="Times New Roman" pitchFamily="18" charset="0"/>
            </a:endParaRPr>
          </a:p>
          <a:p>
            <a:pPr algn="just">
              <a:buNone/>
            </a:pPr>
            <a:r>
              <a:rPr lang="en-US" sz="2400" b="1" dirty="0" smtClean="0">
                <a:latin typeface="Times New Roman" pitchFamily="18" charset="0"/>
                <a:cs typeface="Times New Roman" pitchFamily="18" charset="0"/>
              </a:rPr>
              <a:t>Predator – Prey interactions - </a:t>
            </a:r>
            <a:r>
              <a:rPr lang="en-US" sz="2400" b="1" dirty="0" err="1" smtClean="0">
                <a:latin typeface="Times New Roman" pitchFamily="18" charset="0"/>
                <a:cs typeface="Times New Roman" pitchFamily="18" charset="0"/>
              </a:rPr>
              <a:t>behaviour</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err="1" smtClean="0">
                <a:latin typeface="Times New Roman" pitchFamily="18" charset="0"/>
                <a:cs typeface="Times New Roman" pitchFamily="18" charset="0"/>
              </a:rPr>
              <a:t>behavioural</a:t>
            </a:r>
            <a:r>
              <a:rPr lang="en-US" sz="2400" dirty="0" smtClean="0">
                <a:latin typeface="Times New Roman" pitchFamily="18" charset="0"/>
                <a:cs typeface="Times New Roman" pitchFamily="18" charset="0"/>
              </a:rPr>
              <a:t> activities of predators and their prey are important in studying predator-prey interactions. </a:t>
            </a:r>
          </a:p>
          <a:p>
            <a:pPr algn="just"/>
            <a:r>
              <a:rPr lang="en-US" sz="2400" dirty="0" smtClean="0">
                <a:latin typeface="Times New Roman" pitchFamily="18" charset="0"/>
                <a:cs typeface="Times New Roman" pitchFamily="18" charset="0"/>
              </a:rPr>
              <a:t>This include </a:t>
            </a:r>
          </a:p>
          <a:p>
            <a:pPr algn="just">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The </a:t>
            </a:r>
            <a:r>
              <a:rPr lang="en-US" sz="2400" dirty="0" err="1" smtClean="0">
                <a:latin typeface="Times New Roman" pitchFamily="18" charset="0"/>
                <a:cs typeface="Times New Roman" pitchFamily="18" charset="0"/>
              </a:rPr>
              <a:t>behaviour</a:t>
            </a:r>
            <a:r>
              <a:rPr lang="en-US" sz="2400" dirty="0" smtClean="0">
                <a:latin typeface="Times New Roman" pitchFamily="18" charset="0"/>
                <a:cs typeface="Times New Roman" pitchFamily="18" charset="0"/>
              </a:rPr>
              <a:t> of predators in response to changes in    the density of prey,</a:t>
            </a:r>
          </a:p>
          <a:p>
            <a:pPr algn="just">
              <a:buNone/>
            </a:pPr>
            <a:r>
              <a:rPr lang="en-US" sz="2400" dirty="0" smtClean="0">
                <a:latin typeface="Times New Roman" pitchFamily="18" charset="0"/>
                <a:cs typeface="Times New Roman" pitchFamily="18" charset="0"/>
              </a:rPr>
              <a:t>    ii. The </a:t>
            </a:r>
            <a:r>
              <a:rPr lang="en-US" sz="2400" dirty="0" err="1" smtClean="0">
                <a:latin typeface="Times New Roman" pitchFamily="18" charset="0"/>
                <a:cs typeface="Times New Roman" pitchFamily="18" charset="0"/>
              </a:rPr>
              <a:t>behaviour</a:t>
            </a:r>
            <a:r>
              <a:rPr lang="en-US" sz="2400" dirty="0" smtClean="0">
                <a:latin typeface="Times New Roman" pitchFamily="18" charset="0"/>
                <a:cs typeface="Times New Roman" pitchFamily="18" charset="0"/>
              </a:rPr>
              <a:t> of predators in response to changes in the density of the predator species itself,</a:t>
            </a:r>
          </a:p>
          <a:p>
            <a:pPr algn="just">
              <a:buNone/>
            </a:pPr>
            <a:r>
              <a:rPr lang="en-US" sz="2600" dirty="0" smtClean="0">
                <a:latin typeface="Times New Roman" pitchFamily="18" charset="0"/>
                <a:cs typeface="Times New Roman" pitchFamily="18" charset="0"/>
              </a:rPr>
              <a:t>    </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buNone/>
            </a:pPr>
            <a:r>
              <a:rPr lang="en-US" sz="2400" dirty="0" smtClean="0">
                <a:latin typeface="Times New Roman" pitchFamily="18" charset="0"/>
                <a:cs typeface="Times New Roman" pitchFamily="18" charset="0"/>
              </a:rPr>
              <a:t>iii. Response of predators in response to the differences in the degree of clumping of prey and</a:t>
            </a:r>
          </a:p>
          <a:p>
            <a:pPr algn="just">
              <a:buNone/>
            </a:pPr>
            <a:r>
              <a:rPr lang="en-US" sz="2400" dirty="0" smtClean="0">
                <a:latin typeface="Times New Roman" pitchFamily="18" charset="0"/>
                <a:cs typeface="Times New Roman" pitchFamily="18" charset="0"/>
              </a:rPr>
              <a:t>iv. The </a:t>
            </a:r>
            <a:r>
              <a:rPr lang="en-US" sz="2400" dirty="0" err="1" smtClean="0">
                <a:latin typeface="Times New Roman" pitchFamily="18" charset="0"/>
                <a:cs typeface="Times New Roman" pitchFamily="18" charset="0"/>
              </a:rPr>
              <a:t>behaviour</a:t>
            </a:r>
            <a:r>
              <a:rPr lang="en-US" sz="2400" dirty="0" smtClean="0">
                <a:latin typeface="Times New Roman" pitchFamily="18" charset="0"/>
                <a:cs typeface="Times New Roman" pitchFamily="18" charset="0"/>
              </a:rPr>
              <a:t> of the prey species.</a:t>
            </a:r>
          </a:p>
          <a:p>
            <a:pPr algn="just"/>
            <a:r>
              <a:rPr lang="en-US" sz="2400" dirty="0" smtClean="0">
                <a:latin typeface="Times New Roman" pitchFamily="18" charset="0"/>
                <a:cs typeface="Times New Roman" pitchFamily="18" charset="0"/>
              </a:rPr>
              <a:t>In areas where predators are absent or experimentally removed, the prey population is expected to increase considerably for certain period, until they deplete as a result of shortage of own food. </a:t>
            </a:r>
          </a:p>
          <a:p>
            <a:pPr algn="just"/>
            <a:r>
              <a:rPr lang="en-US" sz="2400" dirty="0" smtClean="0">
                <a:latin typeface="Times New Roman" pitchFamily="18" charset="0"/>
                <a:cs typeface="Times New Roman" pitchFamily="18" charset="0"/>
              </a:rPr>
              <a:t>The populations of prey also regulate predator population. </a:t>
            </a:r>
          </a:p>
          <a:p>
            <a:pPr algn="just"/>
            <a:r>
              <a:rPr lang="en-US" sz="2400" dirty="0" smtClean="0">
                <a:latin typeface="Times New Roman" pitchFamily="18" charset="0"/>
                <a:cs typeface="Times New Roman" pitchFamily="18" charset="0"/>
              </a:rPr>
              <a:t>In areas where prey population is less, predator populations can not increase beyond certain limits. </a:t>
            </a:r>
          </a:p>
          <a:p>
            <a:pPr algn="just"/>
            <a:r>
              <a:rPr lang="en-US" sz="2400" dirty="0" smtClean="0">
                <a:latin typeface="Times New Roman" pitchFamily="18" charset="0"/>
                <a:cs typeface="Times New Roman" pitchFamily="18" charset="0"/>
              </a:rPr>
              <a:t>When food supply is limited, predator populations can not increase constantly. </a:t>
            </a:r>
          </a:p>
          <a:p>
            <a:pPr algn="just"/>
            <a:r>
              <a:rPr lang="en-US" sz="2400" dirty="0" smtClean="0">
                <a:latin typeface="Times New Roman" pitchFamily="18" charset="0"/>
                <a:cs typeface="Times New Roman" pitchFamily="18" charset="0"/>
              </a:rPr>
              <a:t>The carrying capacity of any organism in its natural habitats is regulated by ecological factors of the habitat. </a:t>
            </a:r>
          </a:p>
          <a:p>
            <a:pPr algn="just"/>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r>
              <a:rPr lang="en-US" sz="2400" dirty="0" smtClean="0">
                <a:latin typeface="Times New Roman" pitchFamily="18" charset="0"/>
                <a:cs typeface="Times New Roman" pitchFamily="18" charset="0"/>
              </a:rPr>
              <a:t>Food is a major limiting factor in controlling populations of any species. </a:t>
            </a:r>
          </a:p>
          <a:p>
            <a:pPr algn="just"/>
            <a:r>
              <a:rPr lang="en-US" sz="2400" dirty="0" smtClean="0">
                <a:latin typeface="Times New Roman" pitchFamily="18" charset="0"/>
                <a:cs typeface="Times New Roman" pitchFamily="18" charset="0"/>
              </a:rPr>
              <a:t>It is also one of the major factors limiting the distribution patterns of organisms. Thus, predator populations are responsible for controlling prey populations and </a:t>
            </a:r>
            <a:r>
              <a:rPr lang="en-US" sz="2400" i="1" dirty="0" smtClean="0">
                <a:latin typeface="Times New Roman" pitchFamily="18" charset="0"/>
                <a:cs typeface="Times New Roman" pitchFamily="18" charset="0"/>
              </a:rPr>
              <a:t>vice-versa</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The response of predators to different prey densities depends on </a:t>
            </a:r>
          </a:p>
          <a:p>
            <a:pPr algn="just">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the feeding behaivour of individual predators, which is called the </a:t>
            </a:r>
            <a:r>
              <a:rPr lang="en-US" sz="2400" dirty="0" smtClean="0">
                <a:solidFill>
                  <a:srgbClr val="FF0000"/>
                </a:solidFill>
                <a:latin typeface="Times New Roman" pitchFamily="18" charset="0"/>
                <a:cs typeface="Times New Roman" pitchFamily="18" charset="0"/>
              </a:rPr>
              <a:t>functional response </a:t>
            </a:r>
            <a:r>
              <a:rPr lang="en-US" sz="2400" dirty="0" smtClean="0">
                <a:latin typeface="Times New Roman" pitchFamily="18" charset="0"/>
                <a:cs typeface="Times New Roman" pitchFamily="18" charset="0"/>
              </a:rPr>
              <a:t>and </a:t>
            </a:r>
          </a:p>
          <a:p>
            <a:pPr algn="just">
              <a:buNone/>
            </a:pPr>
            <a:r>
              <a:rPr lang="en-US" sz="2400" dirty="0" smtClean="0">
                <a:latin typeface="Times New Roman" pitchFamily="18" charset="0"/>
                <a:cs typeface="Times New Roman" pitchFamily="18" charset="0"/>
              </a:rPr>
              <a:t>         ii. the response of the predator population through reproduction, immigration and emigration, which is called the </a:t>
            </a:r>
            <a:r>
              <a:rPr lang="en-US" sz="2400" dirty="0" smtClean="0">
                <a:solidFill>
                  <a:srgbClr val="FF0000"/>
                </a:solidFill>
                <a:latin typeface="Times New Roman" pitchFamily="18" charset="0"/>
                <a:cs typeface="Times New Roman" pitchFamily="18" charset="0"/>
              </a:rPr>
              <a:t>numerical response</a:t>
            </a:r>
            <a:r>
              <a:rPr lang="en-US" sz="2400" dirty="0" smtClean="0">
                <a:latin typeface="Times New Roman" pitchFamily="18" charset="0"/>
                <a:cs typeface="Times New Roman" pitchFamily="18" charset="0"/>
              </a:rPr>
              <a:t>. </a:t>
            </a:r>
          </a:p>
          <a:p>
            <a:pPr algn="just"/>
            <a:endParaRPr lang="en-US" sz="24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pPr algn="just"/>
            <a:r>
              <a:rPr lang="en-US" sz="2400" dirty="0" smtClean="0">
                <a:latin typeface="Times New Roman" pitchFamily="18" charset="0"/>
                <a:cs typeface="Times New Roman" pitchFamily="18" charset="0"/>
              </a:rPr>
              <a:t>If there are two prey types, A &amp; B in the habitat, A being rare and B common, predators will concentrate on B and ignore A.  </a:t>
            </a:r>
          </a:p>
          <a:p>
            <a:pPr algn="just"/>
            <a:r>
              <a:rPr lang="en-US" sz="2400" dirty="0" smtClean="0">
                <a:latin typeface="Times New Roman" pitchFamily="18" charset="0"/>
                <a:cs typeface="Times New Roman" pitchFamily="18" charset="0"/>
              </a:rPr>
              <a:t>Predators may change their search from B to A (switching) when B becomes rare as a result of predation, thus switching from one prey to the other based on the more abundant prey species in the area. </a:t>
            </a:r>
          </a:p>
          <a:p>
            <a:pPr algn="just"/>
            <a:r>
              <a:rPr lang="en-US" sz="2400" dirty="0" smtClean="0">
                <a:latin typeface="Times New Roman" pitchFamily="18" charset="0"/>
                <a:cs typeface="Times New Roman" pitchFamily="18" charset="0"/>
              </a:rPr>
              <a:t>The success with which predators catch prey depends on the density of the predator population.  </a:t>
            </a:r>
          </a:p>
          <a:p>
            <a:pPr algn="just"/>
            <a:r>
              <a:rPr lang="en-US" sz="2400" dirty="0" smtClean="0">
                <a:latin typeface="Times New Roman" pitchFamily="18" charset="0"/>
                <a:cs typeface="Times New Roman" pitchFamily="18" charset="0"/>
              </a:rPr>
              <a:t>Predators usually react to the presence of other individuals of their own species by dispersing. </a:t>
            </a:r>
          </a:p>
          <a:p>
            <a:pPr algn="just"/>
            <a:r>
              <a:rPr lang="en-US" sz="2400" dirty="0" smtClean="0">
                <a:latin typeface="Times New Roman" pitchFamily="18" charset="0"/>
                <a:cs typeface="Times New Roman" pitchFamily="18" charset="0"/>
              </a:rPr>
              <a:t>When the density of the predator species increases in the habitat, the efficiency to search and find out food reduces. </a:t>
            </a:r>
          </a:p>
          <a:p>
            <a:pPr>
              <a:buNone/>
            </a:pP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r>
              <a:rPr lang="en-US" sz="2400" dirty="0" smtClean="0">
                <a:latin typeface="Times New Roman" pitchFamily="18" charset="0"/>
                <a:cs typeface="Times New Roman" pitchFamily="18" charset="0"/>
              </a:rPr>
              <a:t>Mammal and bird predators are usually territorial and evict other individuals from the area when the space is fully occupied.</a:t>
            </a:r>
          </a:p>
          <a:p>
            <a:pPr algn="just"/>
            <a:r>
              <a:rPr lang="en-US" sz="2400" dirty="0" smtClean="0">
                <a:latin typeface="Times New Roman" pitchFamily="18" charset="0"/>
                <a:cs typeface="Times New Roman" pitchFamily="18" charset="0"/>
              </a:rPr>
              <a:t>Predators concentrate their search (appetitive </a:t>
            </a:r>
            <a:r>
              <a:rPr lang="en-US" sz="2400" dirty="0" err="1" smtClean="0">
                <a:latin typeface="Times New Roman" pitchFamily="18" charset="0"/>
                <a:cs typeface="Times New Roman" pitchFamily="18" charset="0"/>
              </a:rPr>
              <a:t>behaviour</a:t>
            </a:r>
            <a:r>
              <a:rPr lang="en-US" sz="2400" dirty="0" smtClean="0">
                <a:latin typeface="Times New Roman" pitchFamily="18" charset="0"/>
                <a:cs typeface="Times New Roman" pitchFamily="18" charset="0"/>
              </a:rPr>
              <a:t>) in patches of high prey density; thus having a regulating effect on the prey population. </a:t>
            </a:r>
          </a:p>
          <a:p>
            <a:pPr algn="just"/>
            <a:r>
              <a:rPr lang="en-US" sz="2400" dirty="0" smtClean="0">
                <a:latin typeface="Times New Roman" pitchFamily="18" charset="0"/>
                <a:cs typeface="Times New Roman" pitchFamily="18" charset="0"/>
              </a:rPr>
              <a:t>As prey density increases, more predators survive and reproduce.  </a:t>
            </a:r>
          </a:p>
          <a:p>
            <a:pPr algn="just"/>
            <a:r>
              <a:rPr lang="en-US" sz="2400" dirty="0" smtClean="0">
                <a:latin typeface="Times New Roman" pitchFamily="18" charset="0"/>
                <a:cs typeface="Times New Roman" pitchFamily="18" charset="0"/>
              </a:rPr>
              <a:t>These two effects (</a:t>
            </a:r>
            <a:r>
              <a:rPr lang="en-US" sz="2400" b="1" dirty="0" smtClean="0">
                <a:latin typeface="Times New Roman" pitchFamily="18" charset="0"/>
                <a:cs typeface="Times New Roman" pitchFamily="18" charset="0"/>
              </a:rPr>
              <a:t>survival and fecundity</a:t>
            </a:r>
            <a:r>
              <a:rPr lang="en-US" sz="2400" dirty="0" smtClean="0">
                <a:latin typeface="Times New Roman" pitchFamily="18" charset="0"/>
                <a:cs typeface="Times New Roman" pitchFamily="18" charset="0"/>
              </a:rPr>
              <a:t>) result in an increase of the predator population, which in turn eats more prey. </a:t>
            </a:r>
            <a:endParaRPr lang="en-US" sz="2400" dirty="0">
              <a:latin typeface="Times New Roman" pitchFamily="18" charset="0"/>
              <a:cs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pPr algn="just">
              <a:buNone/>
            </a:pPr>
            <a:r>
              <a:rPr lang="en-US" sz="2400" b="1" dirty="0" err="1" smtClean="0">
                <a:latin typeface="Times New Roman" pitchFamily="18" charset="0"/>
                <a:cs typeface="Times New Roman" pitchFamily="18" charset="0"/>
              </a:rPr>
              <a:t>Lotka-Volterra</a:t>
            </a:r>
            <a:r>
              <a:rPr lang="en-US" sz="2400" b="1" dirty="0" smtClean="0">
                <a:latin typeface="Times New Roman" pitchFamily="18" charset="0"/>
                <a:cs typeface="Times New Roman" pitchFamily="18" charset="0"/>
              </a:rPr>
              <a:t> Model of Predator-prey Interactions</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err="1" smtClean="0">
                <a:latin typeface="Times New Roman" pitchFamily="18" charset="0"/>
                <a:cs typeface="Times New Roman" pitchFamily="18" charset="0"/>
              </a:rPr>
              <a:t>Lotka-Volterra</a:t>
            </a:r>
            <a:r>
              <a:rPr lang="en-US" sz="2400" dirty="0" smtClean="0">
                <a:latin typeface="Times New Roman" pitchFamily="18" charset="0"/>
                <a:cs typeface="Times New Roman" pitchFamily="18" charset="0"/>
              </a:rPr>
              <a:t> equations state that the prey population grows exponentially and that reproduction in the predator population is a function of the number of prey consumed.  </a:t>
            </a:r>
          </a:p>
          <a:p>
            <a:pPr algn="just"/>
            <a:r>
              <a:rPr lang="en-US" sz="2400" dirty="0" smtClean="0">
                <a:latin typeface="Times New Roman" pitchFamily="18" charset="0"/>
                <a:cs typeface="Times New Roman" pitchFamily="18" charset="0"/>
              </a:rPr>
              <a:t>These equations show that when the predator population increases, the prey population decreases to a point, at which the trend is reversed. </a:t>
            </a:r>
          </a:p>
          <a:p>
            <a:pPr algn="just"/>
            <a:r>
              <a:rPr lang="en-US" sz="2400" dirty="0" smtClean="0">
                <a:latin typeface="Times New Roman" pitchFamily="18" charset="0"/>
                <a:cs typeface="Times New Roman" pitchFamily="18" charset="0"/>
              </a:rPr>
              <a:t>The prey increases, following  an increase in the predator population.  The two populations rise and fall, oscillating.</a:t>
            </a:r>
          </a:p>
          <a:p>
            <a:pPr algn="just"/>
            <a:r>
              <a:rPr lang="en-US" sz="2400" dirty="0" smtClean="0">
                <a:latin typeface="Times New Roman" pitchFamily="18" charset="0"/>
                <a:cs typeface="Times New Roman" pitchFamily="18" charset="0"/>
              </a:rPr>
              <a:t>As the predator population increases, it will consume a progressively larger number of prey until the prey population begins to decline.  </a:t>
            </a:r>
          </a:p>
          <a:p>
            <a:pPr algn="just"/>
            <a:r>
              <a:rPr lang="en-US" sz="2400" dirty="0" smtClean="0">
                <a:latin typeface="Times New Roman" pitchFamily="18" charset="0"/>
                <a:cs typeface="Times New Roman" pitchFamily="18" charset="0"/>
              </a:rPr>
              <a:t>In turn, the abundance of prey influences the reproductive rate of the predator population.  </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lgn="just"/>
            <a:r>
              <a:rPr lang="en-US" sz="2400" dirty="0" smtClean="0">
                <a:latin typeface="Times New Roman" pitchFamily="18" charset="0"/>
                <a:cs typeface="Times New Roman" pitchFamily="18" charset="0"/>
              </a:rPr>
              <a:t>In time, the number of predators overshoots the availability of prey, and the predator population declines to a point where the reproduction of prey more than balances its losses through predation.  </a:t>
            </a:r>
          </a:p>
          <a:p>
            <a:pPr algn="just"/>
            <a:r>
              <a:rPr lang="en-US" sz="2400" dirty="0" smtClean="0">
                <a:latin typeface="Times New Roman" pitchFamily="18" charset="0"/>
                <a:cs typeface="Times New Roman" pitchFamily="18" charset="0"/>
              </a:rPr>
              <a:t>The population of the prey then increases, which is followed by an increase in the population of predators. </a:t>
            </a:r>
          </a:p>
          <a:p>
            <a:pPr algn="just"/>
            <a:r>
              <a:rPr lang="en-US" sz="2400" dirty="0" smtClean="0">
                <a:latin typeface="Times New Roman" pitchFamily="18" charset="0"/>
                <a:cs typeface="Times New Roman" pitchFamily="18" charset="0"/>
              </a:rPr>
              <a:t>The cycle may continue indefinitely provided all other ecological factors remain suitable for both the prey and the predator populations </a:t>
            </a:r>
            <a:endParaRPr lang="en-US" sz="2400" dirty="0">
              <a:latin typeface="Times New Roman" pitchFamily="18" charset="0"/>
              <a:cs typeface="Times New Roman"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titled5"/>
          <p:cNvPicPr>
            <a:picLocks noGrp="1"/>
          </p:cNvPicPr>
          <p:nvPr>
            <p:ph idx="1"/>
          </p:nvPr>
        </p:nvPicPr>
        <p:blipFill>
          <a:blip r:embed="rId2" cstate="print"/>
          <a:srcRect/>
          <a:stretch>
            <a:fillRect/>
          </a:stretch>
        </p:blipFill>
        <p:spPr bwMode="auto">
          <a:xfrm>
            <a:off x="2807229" y="304800"/>
            <a:ext cx="3529541" cy="5821363"/>
          </a:xfrm>
          <a:prstGeom prst="rect">
            <a:avLst/>
          </a:prstGeom>
          <a:noFill/>
          <a:ln w="9525">
            <a:noFill/>
            <a:miter lim="800000"/>
            <a:headEnd/>
            <a:tailEnd/>
          </a:ln>
        </p:spPr>
      </p:pic>
      <p:sp>
        <p:nvSpPr>
          <p:cNvPr id="5" name="Rectangle 4"/>
          <p:cNvSpPr/>
          <p:nvPr/>
        </p:nvSpPr>
        <p:spPr>
          <a:xfrm>
            <a:off x="381000" y="5867400"/>
            <a:ext cx="8763000" cy="738664"/>
          </a:xfrm>
          <a:prstGeom prst="rect">
            <a:avLst/>
          </a:prstGeom>
        </p:spPr>
        <p:txBody>
          <a:bodyPr wrap="square">
            <a:spAutoFit/>
          </a:bodyPr>
          <a:lstStyle/>
          <a:p>
            <a:r>
              <a:rPr lang="en-US" sz="1400" i="1" dirty="0" smtClean="0"/>
              <a:t>A schematic representation of predator – prey interactions showing various food webs in natural ecosystems. 1. Tiger as predator and </a:t>
            </a:r>
            <a:r>
              <a:rPr lang="en-US" sz="1400" i="1" dirty="0" err="1" smtClean="0"/>
              <a:t>sambar</a:t>
            </a:r>
            <a:r>
              <a:rPr lang="en-US" sz="1400" i="1" dirty="0" smtClean="0"/>
              <a:t> deer as prey, 2. Birds of prey as predating on and rats, 3. Jungle cat as predator and rabbit as prey, 4. Rat as predating on vegetative matters, and 5. Large fish depends on smaller fish</a:t>
            </a:r>
            <a:r>
              <a:rPr lang="en-US" sz="1400" dirty="0" smtClean="0"/>
              <a:t>.</a:t>
            </a:r>
            <a:endParaRPr lang="en-US" sz="1400"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lgn="just">
              <a:buNone/>
            </a:pPr>
            <a:r>
              <a:rPr lang="en-US" sz="2400" b="1" dirty="0" smtClean="0">
                <a:latin typeface="Times New Roman" pitchFamily="18" charset="0"/>
                <a:cs typeface="Times New Roman" pitchFamily="18" charset="0"/>
              </a:rPr>
              <a:t>Food as a factor responsible for distribution of animals</a:t>
            </a:r>
            <a:endParaRPr lang="en-US" sz="2400" b="1" i="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Distribution of organisms in natural habitats is governed by the availability of food items.  </a:t>
            </a:r>
          </a:p>
          <a:p>
            <a:pPr algn="just"/>
            <a:r>
              <a:rPr lang="en-US" sz="2400" dirty="0" smtClean="0">
                <a:latin typeface="Times New Roman" pitchFamily="18" charset="0"/>
                <a:cs typeface="Times New Roman" pitchFamily="18" charset="0"/>
              </a:rPr>
              <a:t>Animals restrict their movements through areas where preferred food items are available in plenty.  </a:t>
            </a:r>
          </a:p>
          <a:p>
            <a:pPr algn="just"/>
            <a:r>
              <a:rPr lang="en-US" sz="2400" dirty="0" smtClean="0">
                <a:latin typeface="Times New Roman" pitchFamily="18" charset="0"/>
                <a:cs typeface="Times New Roman" pitchFamily="18" charset="0"/>
              </a:rPr>
              <a:t>This is also revealed by the habitat selection by animals. For example, carnivores are more abundant in areas where herbivorous prey animals are seen in plenty. </a:t>
            </a:r>
          </a:p>
          <a:p>
            <a:pPr algn="just"/>
            <a:r>
              <a:rPr lang="en-US" sz="2400" dirty="0" smtClean="0">
                <a:latin typeface="Times New Roman" pitchFamily="18" charset="0"/>
                <a:cs typeface="Times New Roman" pitchFamily="18" charset="0"/>
              </a:rPr>
              <a:t>The Ethiopian wolf habitat in the Afro-alpine habitat in the Bale Mountains is abundant with their preferred prey, the giant mole rat. </a:t>
            </a:r>
          </a:p>
          <a:p>
            <a:pPr algn="just"/>
            <a:r>
              <a:rPr lang="en-US" sz="2400" dirty="0" smtClean="0">
                <a:latin typeface="Times New Roman" pitchFamily="18" charset="0"/>
                <a:cs typeface="Times New Roman" pitchFamily="18" charset="0"/>
              </a:rPr>
              <a:t>Endemic species usually depend up on less variety of food items; thus, they form endemic to a limited area where their preferred food items are seen.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lnSpc>
                <a:spcPct val="160000"/>
              </a:lnSpc>
              <a:spcBef>
                <a:spcPts val="0"/>
              </a:spcBef>
            </a:pPr>
            <a:r>
              <a:rPr lang="en-US" sz="2400" dirty="0" smtClean="0">
                <a:latin typeface="Times New Roman" pitchFamily="18" charset="0"/>
                <a:cs typeface="Times New Roman" pitchFamily="18" charset="0"/>
              </a:rPr>
              <a:t>Infrastructures development in an area of protected areas, e.g. tourism, roads, dams as sources of water and boundary.</a:t>
            </a:r>
          </a:p>
          <a:p>
            <a:pPr>
              <a:lnSpc>
                <a:spcPct val="160000"/>
              </a:lnSpc>
              <a:spcBef>
                <a:spcPts val="0"/>
              </a:spcBef>
            </a:pPr>
            <a:r>
              <a:rPr lang="en-US" sz="2400" dirty="0" smtClean="0">
                <a:latin typeface="Times New Roman" pitchFamily="18" charset="0"/>
                <a:cs typeface="Times New Roman" pitchFamily="18" charset="0"/>
              </a:rPr>
              <a:t>Preparation for management plan</a:t>
            </a:r>
          </a:p>
          <a:p>
            <a:r>
              <a:rPr lang="en-US" sz="2400" dirty="0" smtClean="0">
                <a:latin typeface="Times New Roman" pitchFamily="18" charset="0"/>
                <a:cs typeface="Times New Roman" pitchFamily="18" charset="0"/>
              </a:rPr>
              <a:t>For scientific and other related studies.</a:t>
            </a:r>
          </a:p>
          <a:p>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measure stability of </a:t>
            </a:r>
            <a:r>
              <a:rPr lang="en-US" sz="2400" dirty="0" smtClean="0">
                <a:latin typeface="Times New Roman" pitchFamily="18" charset="0"/>
                <a:cs typeface="Times New Roman" pitchFamily="18" charset="0"/>
              </a:rPr>
              <a:t>ecosystem.</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To evaluate management effectiveness of the protected </a:t>
            </a:r>
            <a:r>
              <a:rPr lang="en-US" sz="2400" dirty="0" smtClean="0">
                <a:latin typeface="Times New Roman" pitchFamily="18" charset="0"/>
                <a:cs typeface="Times New Roman" pitchFamily="18" charset="0"/>
              </a:rPr>
              <a:t>areas.</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To monitor </a:t>
            </a:r>
            <a:r>
              <a:rPr lang="en-US" sz="2400" dirty="0" smtClean="0">
                <a:latin typeface="Times New Roman" pitchFamily="18" charset="0"/>
                <a:cs typeface="Times New Roman" pitchFamily="18" charset="0"/>
              </a:rPr>
              <a:t>climatic condition of an area.</a:t>
            </a: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r>
              <a:rPr lang="en-US" sz="2400" dirty="0" smtClean="0">
                <a:latin typeface="Times New Roman" pitchFamily="18" charset="0"/>
                <a:cs typeface="Times New Roman" pitchFamily="18" charset="0"/>
              </a:rPr>
              <a:t>This is disadvantageous for the species concerned as chances of their survival on a long-term basis is difficult, unless their habitat is specially conserved with protective measures.</a:t>
            </a:r>
          </a:p>
          <a:p>
            <a:pPr algn="just"/>
            <a:r>
              <a:rPr lang="en-US" sz="2400" dirty="0" smtClean="0">
                <a:latin typeface="Times New Roman" pitchFamily="18" charset="0"/>
                <a:cs typeface="Times New Roman" pitchFamily="18" charset="0"/>
              </a:rPr>
              <a:t>Animals with wider distribution patterns show a better adaptive nature with a variety of food items on which they depend upon.  </a:t>
            </a:r>
          </a:p>
          <a:p>
            <a:pPr algn="just"/>
            <a:r>
              <a:rPr lang="en-US" sz="2400" dirty="0" smtClean="0">
                <a:latin typeface="Times New Roman" pitchFamily="18" charset="0"/>
                <a:cs typeface="Times New Roman" pitchFamily="18" charset="0"/>
              </a:rPr>
              <a:t>This </a:t>
            </a:r>
            <a:r>
              <a:rPr lang="en-US" sz="2400" dirty="0" err="1" smtClean="0">
                <a:latin typeface="Times New Roman" pitchFamily="18" charset="0"/>
                <a:cs typeface="Times New Roman" pitchFamily="18" charset="0"/>
              </a:rPr>
              <a:t>behaviour</a:t>
            </a:r>
            <a:r>
              <a:rPr lang="en-US" sz="2400" dirty="0" smtClean="0">
                <a:latin typeface="Times New Roman" pitchFamily="18" charset="0"/>
                <a:cs typeface="Times New Roman" pitchFamily="18" charset="0"/>
              </a:rPr>
              <a:t> helps them to have wider areas of distribution, which is also advantageous for their survival.  </a:t>
            </a:r>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92500" lnSpcReduction="20000"/>
          </a:bodyPr>
          <a:lstStyle/>
          <a:p>
            <a:pPr algn="just">
              <a:buNone/>
            </a:pPr>
            <a:r>
              <a:rPr lang="en-US" sz="3100" b="1" dirty="0" smtClean="0">
                <a:latin typeface="Times New Roman" pitchFamily="18" charset="0"/>
                <a:cs typeface="Times New Roman" pitchFamily="18" charset="0"/>
              </a:rPr>
              <a:t>5.4 Studying wildlife nutrition</a:t>
            </a:r>
            <a:endParaRPr lang="en-US" sz="31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Studies of nutrition in wild animals include:-</a:t>
            </a:r>
          </a:p>
          <a:p>
            <a:pPr lvl="0">
              <a:buNone/>
            </a:pPr>
            <a:r>
              <a:rPr lang="en-US" sz="2800" dirty="0" smtClean="0">
                <a:latin typeface="Times New Roman" pitchFamily="18" charset="0"/>
                <a:cs typeface="Times New Roman" pitchFamily="18" charset="0"/>
              </a:rPr>
              <a:t>         1) Food habit investigations;</a:t>
            </a:r>
          </a:p>
          <a:p>
            <a:pPr lvl="0">
              <a:buNone/>
            </a:pPr>
            <a:r>
              <a:rPr lang="en-US" sz="2800" dirty="0" smtClean="0">
                <a:latin typeface="Times New Roman" pitchFamily="18" charset="0"/>
                <a:cs typeface="Times New Roman" pitchFamily="18" charset="0"/>
              </a:rPr>
              <a:t>         2) Feeding and digestion trials; and </a:t>
            </a:r>
          </a:p>
          <a:p>
            <a:pPr lvl="0">
              <a:buNone/>
            </a:pPr>
            <a:r>
              <a:rPr lang="en-US" sz="2800" dirty="0" smtClean="0">
                <a:latin typeface="Times New Roman" pitchFamily="18" charset="0"/>
                <a:cs typeface="Times New Roman" pitchFamily="18" charset="0"/>
              </a:rPr>
              <a:t>         3) Nutritional disorders</a:t>
            </a:r>
          </a:p>
          <a:p>
            <a:pPr lvl="0" algn="just">
              <a:buNone/>
            </a:pPr>
            <a:endParaRPr lang="en-US" sz="2800" dirty="0" smtClean="0">
              <a:latin typeface="Times New Roman" pitchFamily="18" charset="0"/>
              <a:cs typeface="Times New Roman" pitchFamily="18" charset="0"/>
            </a:endParaRPr>
          </a:p>
          <a:p>
            <a:pPr algn="just">
              <a:buNone/>
            </a:pPr>
            <a:r>
              <a:rPr lang="en-US" sz="2800" b="1" dirty="0" smtClean="0">
                <a:latin typeface="Times New Roman" pitchFamily="18" charset="0"/>
                <a:cs typeface="Times New Roman" pitchFamily="18" charset="0"/>
              </a:rPr>
              <a:t> Food habits and preferences</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Several methods exist but each has limitations with regard to species </a:t>
            </a:r>
            <a:r>
              <a:rPr lang="en-GB" sz="2800" dirty="0" smtClean="0">
                <a:latin typeface="Times New Roman" pitchFamily="18" charset="0"/>
                <a:cs typeface="Times New Roman" pitchFamily="18" charset="0"/>
              </a:rPr>
              <a:t>behaviour</a:t>
            </a:r>
            <a:r>
              <a:rPr lang="en-US" sz="2800" dirty="0" smtClean="0">
                <a:latin typeface="Times New Roman" pitchFamily="18" charset="0"/>
                <a:cs typeface="Times New Roman" pitchFamily="18" charset="0"/>
              </a:rPr>
              <a:t>, season of the year, expertise and costs.  </a:t>
            </a:r>
          </a:p>
          <a:p>
            <a:pPr algn="just"/>
            <a:r>
              <a:rPr lang="en-US" sz="2800" dirty="0" smtClean="0">
                <a:latin typeface="Times New Roman" pitchFamily="18" charset="0"/>
                <a:cs typeface="Times New Roman" pitchFamily="18" charset="0"/>
              </a:rPr>
              <a:t>Methods for studying food habits and preference includes:</a:t>
            </a:r>
          </a:p>
          <a:p>
            <a:pPr lvl="1" algn="just">
              <a:buNone/>
            </a:pP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Feeding site observations  </a:t>
            </a:r>
          </a:p>
          <a:p>
            <a:pPr algn="just"/>
            <a:r>
              <a:rPr lang="en-US" sz="2800" dirty="0" smtClean="0">
                <a:latin typeface="Times New Roman" pitchFamily="18" charset="0"/>
                <a:cs typeface="Times New Roman" pitchFamily="18" charset="0"/>
              </a:rPr>
              <a:t>This involves direct observation in the field but can have the following limitations:</a:t>
            </a:r>
          </a:p>
          <a:p>
            <a:pPr lvl="0" algn="just">
              <a:buNone/>
            </a:pPr>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a:bodyPr>
          <a:lstStyle/>
          <a:p>
            <a:pPr algn="just"/>
            <a:r>
              <a:rPr lang="en-US" sz="2400" dirty="0" smtClean="0">
                <a:latin typeface="Times New Roman" pitchFamily="18" charset="0"/>
                <a:cs typeface="Times New Roman" pitchFamily="18" charset="0"/>
              </a:rPr>
              <a:t>Some species are secretive thus not observable. Also the eaten food resource is not observable as at time it is completely utilized and no evidence left, some observable food items may be overestimated.</a:t>
            </a:r>
          </a:p>
          <a:p>
            <a:pPr algn="just">
              <a:buNone/>
            </a:pPr>
            <a:r>
              <a:rPr lang="en-US" sz="2400" dirty="0" smtClean="0">
                <a:latin typeface="Times New Roman" pitchFamily="18" charset="0"/>
                <a:cs typeface="Times New Roman" pitchFamily="18" charset="0"/>
              </a:rPr>
              <a:t>ii) Inspection (or Observation) of digestive tract:</a:t>
            </a:r>
          </a:p>
          <a:p>
            <a:pPr algn="just"/>
            <a:r>
              <a:rPr lang="en-US" sz="2400" dirty="0" smtClean="0">
                <a:latin typeface="Times New Roman" pitchFamily="18" charset="0"/>
                <a:cs typeface="Times New Roman" pitchFamily="18" charset="0"/>
              </a:rPr>
              <a:t>Collect animals and observe food items present in the mouth, esophagus, crop or stomach, and rumen.</a:t>
            </a:r>
          </a:p>
          <a:p>
            <a:pPr algn="just"/>
            <a:r>
              <a:rPr lang="en-US" sz="2400" dirty="0" smtClean="0">
                <a:latin typeface="Times New Roman" pitchFamily="18" charset="0"/>
                <a:cs typeface="Times New Roman" pitchFamily="18" charset="0"/>
              </a:rPr>
              <a:t>Limitation:- Animal are collected or killed; - Some food resources are completely digested.</a:t>
            </a:r>
          </a:p>
          <a:p>
            <a:pPr>
              <a:buNone/>
            </a:pPr>
            <a:r>
              <a:rPr lang="en-US" sz="2400" dirty="0" smtClean="0">
                <a:latin typeface="Times New Roman" pitchFamily="18" charset="0"/>
                <a:cs typeface="Times New Roman" pitchFamily="18" charset="0"/>
              </a:rPr>
              <a:t>iii) Fecal analysis - Examination of feces:</a:t>
            </a:r>
          </a:p>
          <a:p>
            <a:pPr lvl="0"/>
            <a:r>
              <a:rPr lang="en-US" sz="2400" dirty="0" smtClean="0">
                <a:latin typeface="Times New Roman" pitchFamily="18" charset="0"/>
                <a:cs typeface="Times New Roman" pitchFamily="18" charset="0"/>
              </a:rPr>
              <a:t>Undigested food will remain in the feces while the digestible food is underestimated.</a:t>
            </a:r>
          </a:p>
          <a:p>
            <a:pPr lvl="0"/>
            <a:r>
              <a:rPr lang="en-US" sz="2400" dirty="0" smtClean="0">
                <a:latin typeface="Times New Roman" pitchFamily="18" charset="0"/>
                <a:cs typeface="Times New Roman" pitchFamily="18" charset="0"/>
              </a:rPr>
              <a:t>The technique will require microscopic analysis and proper identification of feces to spp</a:t>
            </a:r>
            <a:r>
              <a:rPr lang="en-US" sz="2400" dirty="0" smtClean="0"/>
              <a:t>.</a:t>
            </a:r>
          </a:p>
          <a:p>
            <a:pPr algn="just"/>
            <a:endParaRPr lang="en-US" sz="24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a:bodyPr>
          <a:lstStyle/>
          <a:p>
            <a:pPr algn="just">
              <a:buNone/>
            </a:pPr>
            <a:r>
              <a:rPr lang="en-US" sz="2400" dirty="0" smtClean="0">
                <a:latin typeface="Times New Roman" pitchFamily="18" charset="0"/>
                <a:cs typeface="Times New Roman" pitchFamily="18" charset="0"/>
              </a:rPr>
              <a:t>iv) Materials Regurgitated </a:t>
            </a:r>
          </a:p>
          <a:p>
            <a:pPr algn="just"/>
            <a:r>
              <a:rPr lang="en-US" sz="2400" dirty="0" smtClean="0">
                <a:latin typeface="Times New Roman" pitchFamily="18" charset="0"/>
                <a:cs typeface="Times New Roman" pitchFamily="18" charset="0"/>
              </a:rPr>
              <a:t>For example some birds of prey regurgitate food on their nests in the process of feeding their young. </a:t>
            </a:r>
          </a:p>
          <a:p>
            <a:pPr algn="just"/>
            <a:r>
              <a:rPr lang="en-US" sz="2400" dirty="0" smtClean="0">
                <a:latin typeface="Times New Roman" pitchFamily="18" charset="0"/>
                <a:cs typeface="Times New Roman" pitchFamily="18" charset="0"/>
              </a:rPr>
              <a:t>Inspection of regurgitated materials on such nests can reveal the kind of food items eaten by such birds. </a:t>
            </a:r>
          </a:p>
          <a:p>
            <a:pPr algn="just"/>
            <a:r>
              <a:rPr lang="en-US" sz="2400" dirty="0" smtClean="0">
                <a:latin typeface="Times New Roman" pitchFamily="18" charset="0"/>
                <a:cs typeface="Times New Roman" pitchFamily="18" charset="0"/>
              </a:rPr>
              <a:t>For the case of mammals </a:t>
            </a:r>
            <a:r>
              <a:rPr lang="en-US" sz="2400" i="1" dirty="0" smtClean="0">
                <a:latin typeface="Times New Roman" pitchFamily="18" charset="0"/>
                <a:cs typeface="Times New Roman" pitchFamily="18" charset="0"/>
              </a:rPr>
              <a:t>Esophageal/</a:t>
            </a:r>
            <a:r>
              <a:rPr lang="en-GB" sz="2400" i="1" dirty="0" err="1" smtClean="0">
                <a:latin typeface="Times New Roman" pitchFamily="18" charset="0"/>
                <a:cs typeface="Times New Roman" pitchFamily="18" charset="0"/>
              </a:rPr>
              <a:t>Fistulation</a:t>
            </a:r>
            <a:r>
              <a:rPr lang="en-US" sz="2400" dirty="0" smtClean="0">
                <a:latin typeface="Times New Roman" pitchFamily="18" charset="0"/>
                <a:cs typeface="Times New Roman" pitchFamily="18" charset="0"/>
              </a:rPr>
              <a:t> can be done. </a:t>
            </a:r>
          </a:p>
          <a:p>
            <a:pPr algn="just"/>
            <a:r>
              <a:rPr lang="en-US" sz="2400"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v) Food remains and signs.</a:t>
            </a:r>
          </a:p>
          <a:p>
            <a:pPr algn="just"/>
            <a:r>
              <a:rPr lang="en-US" sz="2400" dirty="0" smtClean="0">
                <a:latin typeface="Times New Roman" pitchFamily="18" charset="0"/>
                <a:cs typeface="Times New Roman" pitchFamily="18" charset="0"/>
              </a:rPr>
              <a:t>Some predators (lion, leopard, hyenas) signs can be inspected including partially eaten carcasses found in their habitat.</a:t>
            </a:r>
          </a:p>
          <a:p>
            <a:pPr marL="514350" indent="-514350" algn="just">
              <a:buAutoNum type="romanLcParenR" startAt="6"/>
            </a:pPr>
            <a:r>
              <a:rPr lang="en-US" sz="2400" dirty="0" smtClean="0">
                <a:latin typeface="Times New Roman" pitchFamily="18" charset="0"/>
                <a:cs typeface="Times New Roman" pitchFamily="18" charset="0"/>
              </a:rPr>
              <a:t>Preference trials: Animals in captivity may be presented with two or more food items.  </a:t>
            </a:r>
          </a:p>
          <a:p>
            <a:pPr marL="514350" indent="-514350" algn="just"/>
            <a:r>
              <a:rPr lang="en-US" sz="2400" dirty="0" smtClean="0">
                <a:latin typeface="Times New Roman" pitchFamily="18" charset="0"/>
                <a:cs typeface="Times New Roman" pitchFamily="18" charset="0"/>
              </a:rPr>
              <a:t>The item eaten mostly is rated as preferred.  In the field one can follow the animal and note the items mostly eaten.</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96000"/>
          </a:xfrm>
        </p:spPr>
        <p:txBody>
          <a:bodyPr>
            <a:normAutofit fontScale="92500" lnSpcReduction="20000"/>
          </a:bodyPr>
          <a:lstStyle/>
          <a:p>
            <a:pPr>
              <a:lnSpc>
                <a:spcPct val="160000"/>
              </a:lnSpc>
              <a:spcBef>
                <a:spcPts val="0"/>
              </a:spcBef>
              <a:buNone/>
            </a:pPr>
            <a:r>
              <a:rPr lang="en-US" sz="2600" b="1" dirty="0" smtClean="0">
                <a:latin typeface="Times New Roman" pitchFamily="18" charset="0"/>
                <a:cs typeface="Times New Roman" pitchFamily="18" charset="0"/>
              </a:rPr>
              <a:t>What are the means of ecological monitoring?</a:t>
            </a:r>
          </a:p>
          <a:p>
            <a:pPr>
              <a:lnSpc>
                <a:spcPct val="160000"/>
              </a:lnSpc>
              <a:spcBef>
                <a:spcPts val="0"/>
              </a:spcBef>
              <a:buNone/>
            </a:pPr>
            <a:r>
              <a:rPr lang="en-US" sz="2600" b="1" dirty="0" smtClean="0">
                <a:latin typeface="Times New Roman" pitchFamily="18" charset="0"/>
                <a:cs typeface="Times New Roman" pitchFamily="18" charset="0"/>
              </a:rPr>
              <a:t>1. </a:t>
            </a:r>
            <a:r>
              <a:rPr lang="en-US" sz="2600" dirty="0" smtClean="0">
                <a:latin typeface="Times New Roman" pitchFamily="18" charset="0"/>
                <a:cs typeface="Times New Roman" pitchFamily="18" charset="0"/>
              </a:rPr>
              <a:t>Ground monitoring: Monitoring from the ground</a:t>
            </a:r>
          </a:p>
          <a:p>
            <a:pPr lvl="0">
              <a:lnSpc>
                <a:spcPct val="160000"/>
              </a:lnSpc>
              <a:spcBef>
                <a:spcPts val="0"/>
              </a:spcBef>
              <a:buNone/>
            </a:pPr>
            <a:r>
              <a:rPr lang="en-US" sz="2600" dirty="0" smtClean="0">
                <a:latin typeface="Times New Roman" pitchFamily="18" charset="0"/>
                <a:cs typeface="Times New Roman" pitchFamily="18" charset="0"/>
              </a:rPr>
              <a:t>2. Aerial monitoring: Monitoring from air craft</a:t>
            </a:r>
          </a:p>
          <a:p>
            <a:pPr lvl="0">
              <a:lnSpc>
                <a:spcPct val="160000"/>
              </a:lnSpc>
              <a:spcBef>
                <a:spcPts val="0"/>
              </a:spcBef>
              <a:buNone/>
            </a:pPr>
            <a:r>
              <a:rPr lang="en-US" sz="2600" dirty="0" smtClean="0">
                <a:latin typeface="Times New Roman" pitchFamily="18" charset="0"/>
                <a:cs typeface="Times New Roman" pitchFamily="18" charset="0"/>
              </a:rPr>
              <a:t>3. Satellite monitoring: Monitoring through satellite imageries</a:t>
            </a:r>
          </a:p>
          <a:p>
            <a:pPr algn="just">
              <a:lnSpc>
                <a:spcPct val="160000"/>
              </a:lnSpc>
              <a:spcBef>
                <a:spcPts val="0"/>
              </a:spcBef>
              <a:buNone/>
            </a:pPr>
            <a:r>
              <a:rPr lang="en-US" sz="2600" b="1" i="1" dirty="0" smtClean="0">
                <a:latin typeface="Times New Roman" pitchFamily="18" charset="0"/>
                <a:cs typeface="Times New Roman" pitchFamily="18" charset="0"/>
              </a:rPr>
              <a:t>Ground </a:t>
            </a:r>
            <a:r>
              <a:rPr lang="en-US" sz="2600" b="1" i="1" dirty="0">
                <a:latin typeface="Times New Roman" pitchFamily="18" charset="0"/>
                <a:cs typeface="Times New Roman" pitchFamily="18" charset="0"/>
              </a:rPr>
              <a:t>monitoring is more effective, because:</a:t>
            </a:r>
            <a:endParaRPr lang="en-US" sz="2600" dirty="0">
              <a:latin typeface="Times New Roman" pitchFamily="18" charset="0"/>
              <a:cs typeface="Times New Roman" pitchFamily="18" charset="0"/>
            </a:endParaRPr>
          </a:p>
          <a:p>
            <a:pPr algn="just">
              <a:lnSpc>
                <a:spcPct val="160000"/>
              </a:lnSpc>
              <a:spcBef>
                <a:spcPts val="0"/>
              </a:spcBef>
            </a:pPr>
            <a:r>
              <a:rPr lang="en-US" sz="2600" b="1"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It </a:t>
            </a:r>
            <a:r>
              <a:rPr lang="en-US" sz="2600" dirty="0">
                <a:latin typeface="Times New Roman" pitchFamily="18" charset="0"/>
                <a:cs typeface="Times New Roman" pitchFamily="18" charset="0"/>
              </a:rPr>
              <a:t>gives fine details of the ground</a:t>
            </a:r>
          </a:p>
          <a:p>
            <a:pPr lvl="0" algn="just">
              <a:lnSpc>
                <a:spcPct val="160000"/>
              </a:lnSpc>
              <a:spcBef>
                <a:spcPts val="0"/>
              </a:spcBef>
            </a:pPr>
            <a:r>
              <a:rPr lang="en-US" sz="2600" dirty="0">
                <a:latin typeface="Times New Roman" pitchFamily="18" charset="0"/>
                <a:cs typeface="Times New Roman" pitchFamily="18" charset="0"/>
              </a:rPr>
              <a:t>It gives the actual ground truth</a:t>
            </a:r>
          </a:p>
          <a:p>
            <a:pPr lvl="0" algn="just">
              <a:lnSpc>
                <a:spcPct val="160000"/>
              </a:lnSpc>
              <a:spcBef>
                <a:spcPts val="0"/>
              </a:spcBef>
            </a:pPr>
            <a:r>
              <a:rPr lang="en-US" sz="2600" dirty="0">
                <a:latin typeface="Times New Roman" pitchFamily="18" charset="0"/>
                <a:cs typeface="Times New Roman" pitchFamily="18" charset="0"/>
              </a:rPr>
              <a:t>It can be used to check the effectiveness of ‘remote data”</a:t>
            </a:r>
          </a:p>
          <a:p>
            <a:pPr lvl="0" algn="just">
              <a:lnSpc>
                <a:spcPct val="160000"/>
              </a:lnSpc>
              <a:spcBef>
                <a:spcPts val="0"/>
              </a:spcBef>
            </a:pPr>
            <a:r>
              <a:rPr lang="en-US" sz="2600" dirty="0">
                <a:latin typeface="Times New Roman" pitchFamily="18" charset="0"/>
                <a:cs typeface="Times New Roman" pitchFamily="18" charset="0"/>
              </a:rPr>
              <a:t>It can also be used to check and interpret aerial and satellite data</a:t>
            </a:r>
          </a:p>
          <a:p>
            <a:pPr lvl="0" algn="just">
              <a:lnSpc>
                <a:spcPct val="160000"/>
              </a:lnSpc>
              <a:spcBef>
                <a:spcPts val="0"/>
              </a:spcBef>
            </a:pPr>
            <a:r>
              <a:rPr lang="en-US" sz="2600" dirty="0">
                <a:latin typeface="Times New Roman" pitchFamily="18" charset="0"/>
                <a:cs typeface="Times New Roman" pitchFamily="18" charset="0"/>
              </a:rPr>
              <a:t>It is more efficient in terms of expenses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a:bodyPr>
          <a:lstStyle/>
          <a:p>
            <a:pPr algn="just">
              <a:lnSpc>
                <a:spcPct val="150000"/>
              </a:lnSpc>
              <a:spcBef>
                <a:spcPts val="0"/>
              </a:spcBef>
              <a:buNone/>
            </a:pPr>
            <a:r>
              <a:rPr lang="en-US" sz="2400" b="1" dirty="0">
                <a:latin typeface="Times New Roman" pitchFamily="18" charset="0"/>
                <a:cs typeface="Times New Roman" pitchFamily="18" charset="0"/>
              </a:rPr>
              <a:t>3.2 Introduction to Counting animals</a:t>
            </a:r>
            <a:endParaRPr lang="en-US" sz="2400" dirty="0">
              <a:latin typeface="Times New Roman" pitchFamily="18" charset="0"/>
              <a:cs typeface="Times New Roman" pitchFamily="18" charset="0"/>
            </a:endParaRPr>
          </a:p>
          <a:p>
            <a:pPr algn="just">
              <a:lnSpc>
                <a:spcPct val="150000"/>
              </a:lnSpc>
              <a:spcBef>
                <a:spcPts val="0"/>
              </a:spcBef>
            </a:pPr>
            <a:r>
              <a:rPr lang="en-US" sz="2400" dirty="0">
                <a:latin typeface="Times New Roman" pitchFamily="18" charset="0"/>
                <a:cs typeface="Times New Roman" pitchFamily="18" charset="0"/>
              </a:rPr>
              <a:t>Any research program for the management and conservation of wildlife require information on the number of animals. </a:t>
            </a:r>
            <a:endParaRPr lang="en-US" sz="2400" dirty="0" smtClean="0">
              <a:latin typeface="Times New Roman" pitchFamily="18" charset="0"/>
              <a:cs typeface="Times New Roman" pitchFamily="18" charset="0"/>
            </a:endParaRPr>
          </a:p>
          <a:p>
            <a:pPr algn="just">
              <a:lnSpc>
                <a:spcPct val="150000"/>
              </a:lnSpc>
              <a:spcBef>
                <a:spcPts val="0"/>
              </a:spcBef>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type of information falls into three main </a:t>
            </a:r>
            <a:r>
              <a:rPr lang="en-US" sz="2400" dirty="0" smtClean="0">
                <a:latin typeface="Times New Roman" pitchFamily="18" charset="0"/>
                <a:cs typeface="Times New Roman" pitchFamily="18" charset="0"/>
              </a:rPr>
              <a:t>categories</a:t>
            </a:r>
          </a:p>
          <a:p>
            <a:pPr marL="457200" indent="-457200" algn="just">
              <a:lnSpc>
                <a:spcPct val="150000"/>
              </a:lnSpc>
              <a:spcBef>
                <a:spcPts val="0"/>
              </a:spcBef>
              <a:buAutoNum type="alphaLcParenR"/>
            </a:pPr>
            <a:r>
              <a:rPr lang="en-US" sz="2400" b="1" dirty="0" smtClean="0">
                <a:latin typeface="Times New Roman" pitchFamily="18" charset="0"/>
                <a:cs typeface="Times New Roman" pitchFamily="18" charset="0"/>
              </a:rPr>
              <a:t>Total </a:t>
            </a:r>
            <a:r>
              <a:rPr lang="en-US" sz="2400" b="1" dirty="0">
                <a:latin typeface="Times New Roman" pitchFamily="18" charset="0"/>
                <a:cs typeface="Times New Roman" pitchFamily="18" charset="0"/>
              </a:rPr>
              <a:t>number of animals: </a:t>
            </a:r>
            <a:endParaRPr lang="en-US" sz="2400" b="1" dirty="0" smtClean="0">
              <a:latin typeface="Times New Roman" pitchFamily="18" charset="0"/>
              <a:cs typeface="Times New Roman" pitchFamily="18" charset="0"/>
            </a:endParaRPr>
          </a:p>
          <a:p>
            <a:pPr marL="457200" indent="-457200" algn="just">
              <a:lnSpc>
                <a:spcPct val="150000"/>
              </a:lnSpc>
              <a:spcBef>
                <a:spcPts val="0"/>
              </a:spcBef>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is </a:t>
            </a:r>
            <a:r>
              <a:rPr lang="en-US" sz="2400" dirty="0" smtClean="0">
                <a:latin typeface="Times New Roman" pitchFamily="18" charset="0"/>
                <a:cs typeface="Times New Roman" pitchFamily="18" charset="0"/>
              </a:rPr>
              <a:t>an estimation </a:t>
            </a:r>
            <a:r>
              <a:rPr lang="en-US" sz="2400" dirty="0">
                <a:latin typeface="Times New Roman" pitchFamily="18" charset="0"/>
                <a:cs typeface="Times New Roman" pitchFamily="18" charset="0"/>
              </a:rPr>
              <a:t>of the total number of animals in the protected areas (National parks, </a:t>
            </a:r>
            <a:r>
              <a:rPr lang="en-US" sz="2400" dirty="0" smtClean="0">
                <a:latin typeface="Times New Roman" pitchFamily="18" charset="0"/>
                <a:cs typeface="Times New Roman" pitchFamily="18" charset="0"/>
              </a:rPr>
              <a:t>reserve </a:t>
            </a:r>
            <a:r>
              <a:rPr lang="en-US" sz="2400" dirty="0">
                <a:latin typeface="Times New Roman" pitchFamily="18" charset="0"/>
                <a:cs typeface="Times New Roman" pitchFamily="18" charset="0"/>
              </a:rPr>
              <a:t>or the study area forming </a:t>
            </a:r>
            <a:r>
              <a:rPr lang="en-US" sz="2400" dirty="0" smtClean="0">
                <a:latin typeface="Times New Roman" pitchFamily="18" charset="0"/>
                <a:cs typeface="Times New Roman" pitchFamily="18" charset="0"/>
              </a:rPr>
              <a:t>part </a:t>
            </a:r>
            <a:r>
              <a:rPr lang="en-US" sz="2400" dirty="0">
                <a:latin typeface="Times New Roman" pitchFamily="18" charset="0"/>
                <a:cs typeface="Times New Roman" pitchFamily="18" charset="0"/>
              </a:rPr>
              <a:t>of the general ecological description of the </a:t>
            </a:r>
            <a:r>
              <a:rPr lang="en-US" sz="2400" dirty="0" smtClean="0">
                <a:latin typeface="Times New Roman" pitchFamily="18" charset="0"/>
                <a:cs typeface="Times New Roman" pitchFamily="18" charset="0"/>
              </a:rPr>
              <a:t>area.</a:t>
            </a:r>
          </a:p>
          <a:p>
            <a:pPr marL="457200" indent="-457200" algn="just">
              <a:lnSpc>
                <a:spcPct val="150000"/>
              </a:lnSpc>
              <a:spcBef>
                <a:spcPts val="0"/>
              </a:spcBef>
            </a:pPr>
            <a:r>
              <a:rPr lang="en-US" sz="2400" dirty="0" smtClean="0">
                <a:latin typeface="Times New Roman" pitchFamily="18" charset="0"/>
                <a:cs typeface="Times New Roman" pitchFamily="18" charset="0"/>
              </a:rPr>
              <a:t>Theses </a:t>
            </a:r>
            <a:r>
              <a:rPr lang="en-US" sz="2400" dirty="0">
                <a:latin typeface="Times New Roman" pitchFamily="18" charset="0"/>
                <a:cs typeface="Times New Roman" pitchFamily="18" charset="0"/>
              </a:rPr>
              <a:t>studies  are also needed for the determination of prey /predatory relationships, and more for studies of habitat utilization of a </a:t>
            </a:r>
            <a:r>
              <a:rPr lang="en-US" sz="2400" dirty="0" smtClean="0">
                <a:latin typeface="Times New Roman" pitchFamily="18" charset="0"/>
                <a:cs typeface="Times New Roman" pitchFamily="18" charset="0"/>
              </a:rPr>
              <a:t>species.  </a:t>
            </a:r>
            <a:endParaRPr lang="en-US" sz="2400" dirty="0">
              <a:latin typeface="Times New Roman" pitchFamily="18" charset="0"/>
              <a:cs typeface="Times New Roman" pitchFamily="18" charset="0"/>
            </a:endParaRP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611</TotalTime>
  <Words>6364</Words>
  <Application>Microsoft Office PowerPoint</Application>
  <PresentationFormat>On-screen Show (4:3)</PresentationFormat>
  <Paragraphs>475</Paragraphs>
  <Slides>73</Slides>
  <Notes>0</Notes>
  <HiddenSlides>0</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Mesele Yihune</dc:creator>
  <cp:lastModifiedBy>Mesele Yihune</cp:lastModifiedBy>
  <cp:revision>142</cp:revision>
  <dcterms:created xsi:type="dcterms:W3CDTF">2019-02-16T13:00:59Z</dcterms:created>
  <dcterms:modified xsi:type="dcterms:W3CDTF">2020-05-01T05:48:38Z</dcterms:modified>
</cp:coreProperties>
</file>